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sldIdLst>
    <p:sldId id="256" r:id="rId2"/>
    <p:sldId id="329" r:id="rId3"/>
    <p:sldId id="280" r:id="rId4"/>
    <p:sldId id="318" r:id="rId5"/>
    <p:sldId id="331" r:id="rId6"/>
    <p:sldId id="332" r:id="rId7"/>
    <p:sldId id="288" r:id="rId8"/>
    <p:sldId id="302" r:id="rId9"/>
    <p:sldId id="281" r:id="rId10"/>
    <p:sldId id="283" r:id="rId11"/>
    <p:sldId id="304" r:id="rId12"/>
    <p:sldId id="303" r:id="rId13"/>
    <p:sldId id="362" r:id="rId14"/>
    <p:sldId id="301" r:id="rId15"/>
    <p:sldId id="364" r:id="rId16"/>
    <p:sldId id="366" r:id="rId17"/>
    <p:sldId id="367" r:id="rId18"/>
    <p:sldId id="371" r:id="rId19"/>
    <p:sldId id="365" r:id="rId20"/>
    <p:sldId id="328" r:id="rId21"/>
    <p:sldId id="368" r:id="rId22"/>
    <p:sldId id="369" r:id="rId23"/>
    <p:sldId id="370" r:id="rId24"/>
    <p:sldId id="289" r:id="rId25"/>
    <p:sldId id="348" r:id="rId26"/>
    <p:sldId id="352" r:id="rId27"/>
    <p:sldId id="325" r:id="rId28"/>
    <p:sldId id="294" r:id="rId29"/>
    <p:sldId id="333" r:id="rId30"/>
    <p:sldId id="282" r:id="rId31"/>
    <p:sldId id="279" r:id="rId32"/>
    <p:sldId id="276" r:id="rId33"/>
    <p:sldId id="330" r:id="rId34"/>
    <p:sldId id="278" r:id="rId35"/>
    <p:sldId id="308" r:id="rId36"/>
    <p:sldId id="309" r:id="rId37"/>
    <p:sldId id="354" r:id="rId38"/>
    <p:sldId id="355" r:id="rId39"/>
    <p:sldId id="356" r:id="rId40"/>
    <p:sldId id="357" r:id="rId41"/>
    <p:sldId id="358" r:id="rId42"/>
    <p:sldId id="359" r:id="rId43"/>
    <p:sldId id="360" r:id="rId44"/>
    <p:sldId id="361" r:id="rId4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CDACCD"/>
    <a:srgbClr val="2D2778"/>
    <a:srgbClr val="B3B3B3"/>
    <a:srgbClr val="CCCCCC"/>
    <a:srgbClr val="EFADAD"/>
    <a:srgbClr val="E3F0DB"/>
    <a:srgbClr val="369A2E"/>
    <a:srgbClr val="DEDBD9"/>
    <a:srgbClr val="0F0F0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91" autoAdjust="0"/>
    <p:restoredTop sz="96247" autoAdjust="0"/>
  </p:normalViewPr>
  <p:slideViewPr>
    <p:cSldViewPr snapToGrid="0">
      <p:cViewPr varScale="1">
        <p:scale>
          <a:sx n="103" d="100"/>
          <a:sy n="103" d="100"/>
        </p:scale>
        <p:origin x="1170" y="102"/>
      </p:cViewPr>
      <p:guideLst/>
    </p:cSldViewPr>
  </p:slideViewPr>
  <p:notesTextViewPr>
    <p:cViewPr>
      <p:scale>
        <a:sx n="3" d="2"/>
        <a:sy n="3" d="2"/>
      </p:scale>
      <p:origin x="0" y="-3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BF8BB-FB64-4CF9-BB7F-A60A8131E132}" type="datetimeFigureOut">
              <a:rPr lang="de-AT" smtClean="0"/>
              <a:t>17.10.2022</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0357C-19D5-4386-8AC6-DD0AD4D309C8}" type="slidenum">
              <a:rPr lang="de-AT" smtClean="0"/>
              <a:t>‹Nr.›</a:t>
            </a:fld>
            <a:endParaRPr lang="de-AT"/>
          </a:p>
        </p:txBody>
      </p:sp>
    </p:spTree>
    <p:extLst>
      <p:ext uri="{BB962C8B-B14F-4D97-AF65-F5344CB8AC3E}">
        <p14:creationId xmlns:p14="http://schemas.microsoft.com/office/powerpoint/2010/main" val="268891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Thank</a:t>
            </a:r>
            <a:r>
              <a:rPr lang="de-AT" dirty="0"/>
              <a:t> </a:t>
            </a:r>
            <a:r>
              <a:rPr lang="de-AT" dirty="0" err="1"/>
              <a:t>you</a:t>
            </a:r>
            <a:r>
              <a:rPr lang="de-AT" dirty="0"/>
              <a:t> </a:t>
            </a:r>
            <a:r>
              <a:rPr lang="de-AT" dirty="0" err="1"/>
              <a:t>very</a:t>
            </a:r>
            <a:r>
              <a:rPr lang="de-AT" dirty="0"/>
              <a:t> </a:t>
            </a:r>
            <a:r>
              <a:rPr lang="de-AT" dirty="0" err="1"/>
              <a:t>much</a:t>
            </a:r>
            <a:r>
              <a:rPr lang="de-AT" dirty="0"/>
              <a:t> </a:t>
            </a:r>
            <a:r>
              <a:rPr lang="de-AT" dirty="0" err="1"/>
              <a:t>for</a:t>
            </a:r>
            <a:r>
              <a:rPr lang="de-AT" dirty="0"/>
              <a:t> </a:t>
            </a:r>
            <a:r>
              <a:rPr lang="de-AT" dirty="0" err="1"/>
              <a:t>the</a:t>
            </a:r>
            <a:r>
              <a:rPr lang="de-AT" dirty="0"/>
              <a:t> warm </a:t>
            </a:r>
            <a:r>
              <a:rPr lang="de-AT" dirty="0" err="1"/>
              <a:t>introduction</a:t>
            </a:r>
            <a:r>
              <a:rPr lang="de-AT" dirty="0"/>
              <a:t>!</a:t>
            </a:r>
          </a:p>
          <a:p>
            <a:r>
              <a:rPr lang="de-AT" dirty="0"/>
              <a:t>First </a:t>
            </a:r>
            <a:r>
              <a:rPr lang="de-AT" dirty="0" err="1"/>
              <a:t>of</a:t>
            </a:r>
            <a:r>
              <a:rPr lang="de-AT" dirty="0"/>
              <a:t> all </a:t>
            </a:r>
            <a:r>
              <a:rPr lang="de-AT" dirty="0" err="1"/>
              <a:t>I‘d</a:t>
            </a:r>
            <a:r>
              <a:rPr lang="de-AT" dirty="0"/>
              <a:t> like </a:t>
            </a:r>
            <a:r>
              <a:rPr lang="de-AT" dirty="0" err="1"/>
              <a:t>to</a:t>
            </a:r>
            <a:r>
              <a:rPr lang="de-AT" dirty="0"/>
              <a:t> </a:t>
            </a:r>
            <a:r>
              <a:rPr lang="de-AT" dirty="0" err="1"/>
              <a:t>thank</a:t>
            </a:r>
            <a:r>
              <a:rPr lang="de-AT" dirty="0"/>
              <a:t> </a:t>
            </a:r>
            <a:r>
              <a:rPr lang="de-AT" dirty="0" err="1"/>
              <a:t>the</a:t>
            </a:r>
            <a:r>
              <a:rPr lang="de-AT" dirty="0"/>
              <a:t> </a:t>
            </a:r>
            <a:r>
              <a:rPr lang="de-AT" dirty="0" err="1"/>
              <a:t>organisers</a:t>
            </a:r>
            <a:r>
              <a:rPr lang="de-AT" dirty="0"/>
              <a:t> </a:t>
            </a:r>
            <a:r>
              <a:rPr lang="de-AT" dirty="0" err="1"/>
              <a:t>of</a:t>
            </a:r>
            <a:r>
              <a:rPr lang="de-AT" dirty="0"/>
              <a:t> </a:t>
            </a:r>
            <a:r>
              <a:rPr lang="de-AT" dirty="0" err="1"/>
              <a:t>this</a:t>
            </a:r>
            <a:r>
              <a:rPr lang="de-AT" dirty="0"/>
              <a:t> </a:t>
            </a:r>
            <a:r>
              <a:rPr lang="de-AT" dirty="0" err="1"/>
              <a:t>conference</a:t>
            </a:r>
            <a:r>
              <a:rPr lang="de-AT" dirty="0"/>
              <a:t> </a:t>
            </a:r>
            <a:r>
              <a:rPr lang="de-AT" dirty="0" err="1"/>
              <a:t>to</a:t>
            </a:r>
            <a:r>
              <a:rPr lang="de-AT" dirty="0"/>
              <a:t> </a:t>
            </a:r>
            <a:r>
              <a:rPr lang="de-AT" dirty="0" err="1"/>
              <a:t>give</a:t>
            </a:r>
            <a:r>
              <a:rPr lang="de-AT" dirty="0"/>
              <a:t> </a:t>
            </a:r>
            <a:r>
              <a:rPr lang="de-AT" dirty="0" err="1"/>
              <a:t>me</a:t>
            </a:r>
            <a:r>
              <a:rPr lang="de-AT" dirty="0"/>
              <a:t> </a:t>
            </a:r>
            <a:r>
              <a:rPr lang="de-AT" dirty="0" err="1"/>
              <a:t>the</a:t>
            </a:r>
            <a:r>
              <a:rPr lang="de-AT" dirty="0"/>
              <a:t> </a:t>
            </a:r>
            <a:r>
              <a:rPr lang="de-AT" dirty="0" err="1"/>
              <a:t>opportunity</a:t>
            </a:r>
            <a:r>
              <a:rPr lang="de-AT" dirty="0"/>
              <a:t> </a:t>
            </a:r>
            <a:r>
              <a:rPr lang="de-AT" dirty="0" err="1"/>
              <a:t>to</a:t>
            </a:r>
            <a:r>
              <a:rPr lang="de-AT" dirty="0"/>
              <a:t> </a:t>
            </a:r>
            <a:r>
              <a:rPr lang="de-AT" dirty="0" err="1"/>
              <a:t>present</a:t>
            </a:r>
            <a:r>
              <a:rPr lang="de-AT" dirty="0"/>
              <a:t> </a:t>
            </a:r>
            <a:r>
              <a:rPr lang="de-AT" dirty="0" err="1"/>
              <a:t>the</a:t>
            </a:r>
            <a:r>
              <a:rPr lang="de-AT" dirty="0"/>
              <a:t> </a:t>
            </a:r>
            <a:r>
              <a:rPr lang="de-AT" dirty="0" err="1"/>
              <a:t>results</a:t>
            </a:r>
            <a:r>
              <a:rPr lang="de-AT" dirty="0"/>
              <a:t> </a:t>
            </a:r>
            <a:r>
              <a:rPr lang="de-AT" dirty="0" err="1"/>
              <a:t>of</a:t>
            </a:r>
            <a:r>
              <a:rPr lang="de-AT" dirty="0"/>
              <a:t> </a:t>
            </a:r>
            <a:r>
              <a:rPr lang="de-AT" dirty="0" err="1"/>
              <a:t>my</a:t>
            </a:r>
            <a:r>
              <a:rPr lang="de-AT" dirty="0"/>
              <a:t> </a:t>
            </a:r>
            <a:r>
              <a:rPr lang="de-AT" dirty="0" err="1"/>
              <a:t>research</a:t>
            </a:r>
            <a:r>
              <a:rPr lang="de-AT" dirty="0"/>
              <a:t>, </a:t>
            </a:r>
            <a:r>
              <a:rPr lang="de-AT" dirty="0" err="1"/>
              <a:t>focusing</a:t>
            </a:r>
            <a:r>
              <a:rPr lang="de-AT" dirty="0"/>
              <a:t> on </a:t>
            </a:r>
            <a:r>
              <a:rPr lang="de-AT" dirty="0" err="1"/>
              <a:t>the</a:t>
            </a:r>
            <a:r>
              <a:rPr lang="de-AT" dirty="0"/>
              <a:t> </a:t>
            </a:r>
            <a:r>
              <a:rPr lang="de-AT" dirty="0" err="1"/>
              <a:t>effect</a:t>
            </a:r>
            <a:r>
              <a:rPr lang="de-AT" dirty="0"/>
              <a:t> </a:t>
            </a:r>
            <a:r>
              <a:rPr lang="de-AT" dirty="0" err="1"/>
              <a:t>of</a:t>
            </a:r>
            <a:r>
              <a:rPr lang="de-AT" dirty="0"/>
              <a:t> </a:t>
            </a:r>
            <a:r>
              <a:rPr lang="de-AT" dirty="0" err="1"/>
              <a:t>surface</a:t>
            </a:r>
            <a:r>
              <a:rPr lang="de-AT" dirty="0"/>
              <a:t> </a:t>
            </a:r>
            <a:r>
              <a:rPr lang="de-AT" dirty="0" err="1"/>
              <a:t>roughness</a:t>
            </a:r>
            <a:r>
              <a:rPr lang="de-AT" dirty="0"/>
              <a:t> on </a:t>
            </a:r>
            <a:r>
              <a:rPr lang="de-AT" dirty="0" err="1"/>
              <a:t>sputtering</a:t>
            </a:r>
            <a:r>
              <a:rPr lang="de-AT" dirty="0"/>
              <a:t>, </a:t>
            </a:r>
            <a:r>
              <a:rPr lang="de-AT" dirty="0" err="1"/>
              <a:t>here</a:t>
            </a:r>
            <a:r>
              <a:rPr lang="de-AT" dirty="0"/>
              <a:t> at </a:t>
            </a:r>
            <a:r>
              <a:rPr lang="de-AT" dirty="0" err="1"/>
              <a:t>the</a:t>
            </a:r>
            <a:r>
              <a:rPr lang="de-AT" dirty="0"/>
              <a:t> ICACS </a:t>
            </a:r>
            <a:r>
              <a:rPr lang="de-AT" dirty="0" err="1"/>
              <a:t>conference</a:t>
            </a:r>
            <a:r>
              <a:rPr lang="de-AT" dirty="0"/>
              <a:t>.</a:t>
            </a:r>
          </a:p>
          <a:p>
            <a:endParaRPr lang="de-AT" dirty="0"/>
          </a:p>
        </p:txBody>
      </p:sp>
      <p:sp>
        <p:nvSpPr>
          <p:cNvPr id="4" name="Foliennummernplatzhalter 3"/>
          <p:cNvSpPr>
            <a:spLocks noGrp="1"/>
          </p:cNvSpPr>
          <p:nvPr>
            <p:ph type="sldNum" sz="quarter" idx="5"/>
          </p:nvPr>
        </p:nvSpPr>
        <p:spPr/>
        <p:txBody>
          <a:bodyPr/>
          <a:lstStyle/>
          <a:p>
            <a:fld id="{5320357C-19D5-4386-8AC6-DD0AD4D309C8}" type="slidenum">
              <a:rPr lang="de-AT" smtClean="0"/>
              <a:t>1</a:t>
            </a:fld>
            <a:endParaRPr lang="de-AT"/>
          </a:p>
        </p:txBody>
      </p:sp>
    </p:spTree>
    <p:extLst>
      <p:ext uri="{BB962C8B-B14F-4D97-AF65-F5344CB8AC3E}">
        <p14:creationId xmlns:p14="http://schemas.microsoft.com/office/powerpoint/2010/main" val="254893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So, </a:t>
            </a:r>
            <a:r>
              <a:rPr lang="de-AT" dirty="0" err="1"/>
              <a:t>here</a:t>
            </a:r>
            <a:r>
              <a:rPr lang="de-AT" dirty="0"/>
              <a:t> </a:t>
            </a:r>
            <a:r>
              <a:rPr lang="de-AT" dirty="0" err="1"/>
              <a:t>is</a:t>
            </a:r>
            <a:r>
              <a:rPr lang="de-AT" dirty="0"/>
              <a:t> </a:t>
            </a:r>
            <a:r>
              <a:rPr lang="de-AT" dirty="0" err="1"/>
              <a:t>the</a:t>
            </a:r>
            <a:r>
              <a:rPr lang="de-AT" dirty="0"/>
              <a:t> </a:t>
            </a:r>
            <a:r>
              <a:rPr lang="de-AT" dirty="0" err="1"/>
              <a:t>answer</a:t>
            </a:r>
            <a:r>
              <a:rPr lang="de-AT" dirty="0"/>
              <a:t>!</a:t>
            </a:r>
          </a:p>
          <a:p>
            <a:endParaRPr lang="de-AT" dirty="0"/>
          </a:p>
          <a:p>
            <a:r>
              <a:rPr lang="de-AT" dirty="0"/>
              <a:t>The </a:t>
            </a:r>
            <a:r>
              <a:rPr lang="de-AT" dirty="0" err="1"/>
              <a:t>left</a:t>
            </a:r>
            <a:r>
              <a:rPr lang="de-AT" dirty="0"/>
              <a:t> </a:t>
            </a:r>
            <a:r>
              <a:rPr lang="de-AT" dirty="0" err="1"/>
              <a:t>side</a:t>
            </a:r>
            <a:r>
              <a:rPr lang="de-AT" dirty="0"/>
              <a:t> </a:t>
            </a:r>
            <a:r>
              <a:rPr lang="de-AT" dirty="0" err="1"/>
              <a:t>shows</a:t>
            </a:r>
            <a:r>
              <a:rPr lang="de-AT" dirty="0"/>
              <a:t> an AFM </a:t>
            </a:r>
            <a:r>
              <a:rPr lang="de-AT" dirty="0" err="1"/>
              <a:t>image</a:t>
            </a:r>
            <a:r>
              <a:rPr lang="de-AT" dirty="0"/>
              <a:t> </a:t>
            </a:r>
            <a:r>
              <a:rPr lang="de-AT" dirty="0" err="1"/>
              <a:t>of</a:t>
            </a:r>
            <a:r>
              <a:rPr lang="de-AT" dirty="0"/>
              <a:t> a </a:t>
            </a:r>
            <a:r>
              <a:rPr lang="de-AT" dirty="0" err="1"/>
              <a:t>rough</a:t>
            </a:r>
            <a:r>
              <a:rPr lang="de-AT" dirty="0"/>
              <a:t> </a:t>
            </a:r>
            <a:r>
              <a:rPr lang="de-AT" dirty="0" err="1"/>
              <a:t>tungsten</a:t>
            </a:r>
            <a:r>
              <a:rPr lang="de-AT" dirty="0"/>
              <a:t> </a:t>
            </a:r>
            <a:r>
              <a:rPr lang="de-AT" dirty="0" err="1"/>
              <a:t>surface</a:t>
            </a:r>
            <a:r>
              <a:rPr lang="de-AT" dirty="0"/>
              <a:t> </a:t>
            </a:r>
            <a:r>
              <a:rPr lang="de-AT" dirty="0" err="1"/>
              <a:t>with</a:t>
            </a:r>
            <a:r>
              <a:rPr lang="de-AT" dirty="0"/>
              <a:t> </a:t>
            </a:r>
            <a:r>
              <a:rPr lang="de-AT" dirty="0" err="1"/>
              <a:t>about</a:t>
            </a:r>
            <a:r>
              <a:rPr lang="de-AT" dirty="0"/>
              <a:t> 420nm root </a:t>
            </a:r>
            <a:r>
              <a:rPr lang="de-AT" dirty="0" err="1"/>
              <a:t>mean</a:t>
            </a:r>
            <a:r>
              <a:rPr lang="de-AT" dirty="0"/>
              <a:t> </a:t>
            </a:r>
            <a:r>
              <a:rPr lang="de-AT" dirty="0" err="1"/>
              <a:t>square</a:t>
            </a:r>
            <a:r>
              <a:rPr lang="de-AT" dirty="0"/>
              <a:t> </a:t>
            </a:r>
            <a:r>
              <a:rPr lang="de-AT" dirty="0" err="1"/>
              <a:t>roughness</a:t>
            </a:r>
            <a:r>
              <a:rPr lang="de-AT" dirty="0"/>
              <a:t>. </a:t>
            </a:r>
          </a:p>
          <a:p>
            <a:endParaRPr lang="de-AT" dirty="0"/>
          </a:p>
          <a:p>
            <a:r>
              <a:rPr lang="de-AT" dirty="0"/>
              <a:t>The </a:t>
            </a:r>
            <a:r>
              <a:rPr lang="de-AT" dirty="0" err="1"/>
              <a:t>right</a:t>
            </a:r>
            <a:r>
              <a:rPr lang="de-AT" dirty="0"/>
              <a:t> </a:t>
            </a:r>
            <a:r>
              <a:rPr lang="de-AT" dirty="0" err="1"/>
              <a:t>hand</a:t>
            </a:r>
            <a:r>
              <a:rPr lang="de-AT" dirty="0"/>
              <a:t> </a:t>
            </a:r>
            <a:r>
              <a:rPr lang="de-AT" dirty="0" err="1"/>
              <a:t>side</a:t>
            </a:r>
            <a:r>
              <a:rPr lang="de-AT" dirty="0"/>
              <a:t> </a:t>
            </a:r>
            <a:r>
              <a:rPr lang="de-AT" dirty="0" err="1"/>
              <a:t>shows</a:t>
            </a:r>
            <a:r>
              <a:rPr lang="de-AT" dirty="0"/>
              <a:t> </a:t>
            </a:r>
            <a:r>
              <a:rPr lang="de-AT" dirty="0" err="1"/>
              <a:t>many</a:t>
            </a:r>
            <a:r>
              <a:rPr lang="de-AT" dirty="0"/>
              <a:t> </a:t>
            </a:r>
            <a:r>
              <a:rPr lang="de-AT" dirty="0" err="1"/>
              <a:t>mountains</a:t>
            </a:r>
            <a:r>
              <a:rPr lang="de-AT" dirty="0"/>
              <a:t> </a:t>
            </a:r>
            <a:r>
              <a:rPr lang="de-AT" dirty="0" err="1"/>
              <a:t>around</a:t>
            </a:r>
            <a:r>
              <a:rPr lang="de-AT" dirty="0"/>
              <a:t> </a:t>
            </a:r>
            <a:r>
              <a:rPr lang="de-AT" dirty="0" err="1"/>
              <a:t>the</a:t>
            </a:r>
            <a:r>
              <a:rPr lang="de-AT" dirty="0"/>
              <a:t> Dachstein in Austria– I </a:t>
            </a:r>
            <a:r>
              <a:rPr lang="de-AT" dirty="0" err="1"/>
              <a:t>guess</a:t>
            </a:r>
            <a:r>
              <a:rPr lang="de-AT" dirty="0"/>
              <a:t> </a:t>
            </a:r>
            <a:r>
              <a:rPr lang="de-AT" dirty="0" err="1"/>
              <a:t>the</a:t>
            </a:r>
            <a:r>
              <a:rPr lang="de-AT" dirty="0"/>
              <a:t> RMS </a:t>
            </a:r>
            <a:r>
              <a:rPr lang="de-AT" dirty="0" err="1"/>
              <a:t>would</a:t>
            </a:r>
            <a:r>
              <a:rPr lang="de-AT" dirty="0"/>
              <a:t> </a:t>
            </a:r>
            <a:r>
              <a:rPr lang="de-AT" dirty="0" err="1"/>
              <a:t>be</a:t>
            </a:r>
            <a:r>
              <a:rPr lang="de-AT" dirty="0"/>
              <a:t> in </a:t>
            </a:r>
            <a:r>
              <a:rPr lang="de-AT" dirty="0" err="1"/>
              <a:t>the</a:t>
            </a:r>
            <a:r>
              <a:rPr lang="de-AT" dirty="0"/>
              <a:t> </a:t>
            </a:r>
            <a:r>
              <a:rPr lang="de-AT" dirty="0" err="1"/>
              <a:t>range</a:t>
            </a:r>
            <a:r>
              <a:rPr lang="de-AT" dirty="0"/>
              <a:t> </a:t>
            </a:r>
            <a:r>
              <a:rPr lang="de-AT" dirty="0" err="1"/>
              <a:t>of</a:t>
            </a:r>
            <a:r>
              <a:rPr lang="de-AT" dirty="0"/>
              <a:t> </a:t>
            </a:r>
            <a:r>
              <a:rPr lang="de-AT" dirty="0" err="1"/>
              <a:t>some</a:t>
            </a:r>
            <a:r>
              <a:rPr lang="de-AT" dirty="0"/>
              <a:t> 100 </a:t>
            </a:r>
            <a:r>
              <a:rPr lang="de-AT" dirty="0" err="1"/>
              <a:t>meters</a:t>
            </a:r>
            <a:r>
              <a:rPr lang="de-AT" dirty="0"/>
              <a:t>.</a:t>
            </a:r>
          </a:p>
          <a:p>
            <a:endParaRPr lang="de-AT" dirty="0"/>
          </a:p>
          <a:p>
            <a:r>
              <a:rPr lang="de-AT" dirty="0" err="1"/>
              <a:t>There</a:t>
            </a:r>
            <a:r>
              <a:rPr lang="de-AT" dirty="0"/>
              <a:t> </a:t>
            </a:r>
            <a:r>
              <a:rPr lang="de-AT" dirty="0" err="1"/>
              <a:t>is</a:t>
            </a:r>
            <a:r>
              <a:rPr lang="de-AT" dirty="0"/>
              <a:t> a </a:t>
            </a:r>
            <a:r>
              <a:rPr lang="de-AT" dirty="0" err="1"/>
              <a:t>scale</a:t>
            </a:r>
            <a:r>
              <a:rPr lang="de-AT" dirty="0"/>
              <a:t> </a:t>
            </a:r>
            <a:r>
              <a:rPr lang="de-AT" dirty="0" err="1"/>
              <a:t>difference</a:t>
            </a:r>
            <a:r>
              <a:rPr lang="de-AT" dirty="0"/>
              <a:t> </a:t>
            </a:r>
            <a:r>
              <a:rPr lang="de-AT" dirty="0" err="1"/>
              <a:t>of</a:t>
            </a:r>
            <a:r>
              <a:rPr lang="de-AT" dirty="0"/>
              <a:t> 10 </a:t>
            </a:r>
            <a:r>
              <a:rPr lang="de-AT" dirty="0" err="1"/>
              <a:t>to</a:t>
            </a:r>
            <a:r>
              <a:rPr lang="de-AT" dirty="0"/>
              <a:t> </a:t>
            </a:r>
            <a:r>
              <a:rPr lang="de-AT" dirty="0" err="1"/>
              <a:t>the</a:t>
            </a:r>
            <a:r>
              <a:rPr lang="de-AT" dirty="0"/>
              <a:t> power </a:t>
            </a:r>
            <a:r>
              <a:rPr lang="de-AT" dirty="0" err="1"/>
              <a:t>of</a:t>
            </a:r>
            <a:r>
              <a:rPr lang="de-AT" dirty="0"/>
              <a:t> 9, </a:t>
            </a:r>
            <a:r>
              <a:rPr lang="de-AT" dirty="0" err="1"/>
              <a:t>while</a:t>
            </a:r>
            <a:r>
              <a:rPr lang="de-AT" dirty="0"/>
              <a:t> </a:t>
            </a:r>
            <a:r>
              <a:rPr lang="de-AT" dirty="0" err="1"/>
              <a:t>the</a:t>
            </a:r>
            <a:r>
              <a:rPr lang="de-AT" dirty="0"/>
              <a:t> </a:t>
            </a:r>
            <a:r>
              <a:rPr lang="de-AT" dirty="0" err="1"/>
              <a:t>appearance</a:t>
            </a:r>
            <a:r>
              <a:rPr lang="de-AT" dirty="0"/>
              <a:t> </a:t>
            </a:r>
            <a:r>
              <a:rPr lang="de-AT" dirty="0" err="1"/>
              <a:t>is</a:t>
            </a:r>
            <a:r>
              <a:rPr lang="de-AT" dirty="0"/>
              <a:t> </a:t>
            </a:r>
            <a:r>
              <a:rPr lang="de-AT" dirty="0" err="1"/>
              <a:t>very</a:t>
            </a:r>
            <a:r>
              <a:rPr lang="de-AT" dirty="0"/>
              <a:t> </a:t>
            </a:r>
            <a:r>
              <a:rPr lang="de-AT" dirty="0" err="1"/>
              <a:t>similar</a:t>
            </a:r>
            <a:r>
              <a:rPr lang="de-AT" dirty="0"/>
              <a:t>. </a:t>
            </a:r>
          </a:p>
          <a:p>
            <a:endParaRPr lang="de-AT" dirty="0"/>
          </a:p>
          <a:p>
            <a:r>
              <a:rPr lang="de-AT" dirty="0"/>
              <a:t>But </a:t>
            </a:r>
            <a:r>
              <a:rPr lang="de-AT" dirty="0" err="1"/>
              <a:t>why</a:t>
            </a:r>
            <a:r>
              <a:rPr lang="de-AT" dirty="0"/>
              <a:t> do I </a:t>
            </a:r>
            <a:r>
              <a:rPr lang="de-AT" dirty="0" err="1"/>
              <a:t>tell</a:t>
            </a:r>
            <a:r>
              <a:rPr lang="de-AT" dirty="0"/>
              <a:t> </a:t>
            </a:r>
            <a:r>
              <a:rPr lang="de-AT" dirty="0" err="1"/>
              <a:t>you</a:t>
            </a:r>
            <a:r>
              <a:rPr lang="de-AT" dirty="0"/>
              <a:t> </a:t>
            </a:r>
            <a:r>
              <a:rPr lang="de-AT" dirty="0" err="1"/>
              <a:t>this</a:t>
            </a:r>
            <a:r>
              <a:rPr lang="de-AT" dirty="0"/>
              <a:t>. I </a:t>
            </a:r>
            <a:r>
              <a:rPr lang="de-AT" dirty="0" err="1"/>
              <a:t>think</a:t>
            </a:r>
            <a:r>
              <a:rPr lang="de-AT" dirty="0"/>
              <a:t> </a:t>
            </a:r>
            <a:r>
              <a:rPr lang="de-AT" dirty="0" err="1"/>
              <a:t>this</a:t>
            </a:r>
            <a:r>
              <a:rPr lang="de-AT" dirty="0"/>
              <a:t> also </a:t>
            </a:r>
            <a:r>
              <a:rPr lang="de-AT" dirty="0" err="1"/>
              <a:t>motivates</a:t>
            </a:r>
            <a:r>
              <a:rPr lang="de-AT" dirty="0"/>
              <a:t> a </a:t>
            </a:r>
            <a:r>
              <a:rPr lang="de-AT" dirty="0" err="1"/>
              <a:t>scale</a:t>
            </a:r>
            <a:r>
              <a:rPr lang="de-AT" dirty="0"/>
              <a:t>-independent </a:t>
            </a:r>
            <a:r>
              <a:rPr lang="de-AT" dirty="0" err="1"/>
              <a:t>parameter</a:t>
            </a:r>
            <a:r>
              <a:rPr lang="de-AT" dirty="0"/>
              <a:t> </a:t>
            </a:r>
            <a:r>
              <a:rPr lang="de-AT" dirty="0" err="1"/>
              <a:t>to</a:t>
            </a:r>
            <a:r>
              <a:rPr lang="de-AT" dirty="0"/>
              <a:t> </a:t>
            </a:r>
            <a:r>
              <a:rPr lang="de-AT" dirty="0" err="1"/>
              <a:t>describe</a:t>
            </a:r>
            <a:r>
              <a:rPr lang="de-AT" dirty="0"/>
              <a:t> </a:t>
            </a:r>
            <a:r>
              <a:rPr lang="de-AT" dirty="0" err="1"/>
              <a:t>sputtering</a:t>
            </a:r>
            <a:r>
              <a:rPr lang="de-AT" dirty="0"/>
              <a:t> </a:t>
            </a:r>
            <a:r>
              <a:rPr lang="de-AT" dirty="0" err="1"/>
              <a:t>of</a:t>
            </a:r>
            <a:r>
              <a:rPr lang="de-AT" dirty="0"/>
              <a:t> </a:t>
            </a:r>
            <a:r>
              <a:rPr lang="de-AT" dirty="0" err="1"/>
              <a:t>rough</a:t>
            </a:r>
            <a:r>
              <a:rPr lang="de-AT" dirty="0"/>
              <a:t> </a:t>
            </a:r>
            <a:r>
              <a:rPr lang="de-AT" dirty="0" err="1"/>
              <a:t>surfaces</a:t>
            </a:r>
            <a:r>
              <a:rPr lang="de-AT" dirty="0"/>
              <a:t>, </a:t>
            </a:r>
            <a:r>
              <a:rPr lang="de-AT" dirty="0" err="1"/>
              <a:t>since</a:t>
            </a:r>
            <a:r>
              <a:rPr lang="de-AT" dirty="0"/>
              <a:t> </a:t>
            </a:r>
            <a:r>
              <a:rPr lang="de-AT" dirty="0" err="1"/>
              <a:t>sputtering</a:t>
            </a:r>
            <a:r>
              <a:rPr lang="de-AT" dirty="0"/>
              <a:t> </a:t>
            </a:r>
            <a:r>
              <a:rPr lang="de-AT" dirty="0" err="1"/>
              <a:t>is</a:t>
            </a:r>
            <a:r>
              <a:rPr lang="de-AT" dirty="0"/>
              <a:t> a </a:t>
            </a:r>
            <a:r>
              <a:rPr lang="de-AT" dirty="0" err="1"/>
              <a:t>very</a:t>
            </a:r>
            <a:r>
              <a:rPr lang="de-AT" dirty="0"/>
              <a:t> </a:t>
            </a:r>
            <a:r>
              <a:rPr lang="de-AT" dirty="0" err="1"/>
              <a:t>small</a:t>
            </a:r>
            <a:r>
              <a:rPr lang="de-AT" dirty="0"/>
              <a:t> </a:t>
            </a:r>
            <a:r>
              <a:rPr lang="de-AT" dirty="0" err="1"/>
              <a:t>scale</a:t>
            </a:r>
            <a:r>
              <a:rPr lang="de-AT" dirty="0"/>
              <a:t> </a:t>
            </a:r>
            <a:r>
              <a:rPr lang="de-AT" dirty="0" err="1"/>
              <a:t>atomistic</a:t>
            </a:r>
            <a:r>
              <a:rPr lang="de-AT" dirty="0"/>
              <a:t> </a:t>
            </a:r>
            <a:r>
              <a:rPr lang="de-AT" dirty="0" err="1"/>
              <a:t>process</a:t>
            </a:r>
            <a:r>
              <a:rPr lang="de-AT" dirty="0"/>
              <a:t>. I </a:t>
            </a:r>
            <a:r>
              <a:rPr lang="de-AT" dirty="0" err="1"/>
              <a:t>think</a:t>
            </a:r>
            <a:r>
              <a:rPr lang="de-AT" dirty="0"/>
              <a:t>, </a:t>
            </a:r>
            <a:r>
              <a:rPr lang="de-AT" dirty="0" err="1"/>
              <a:t>it</a:t>
            </a:r>
            <a:r>
              <a:rPr lang="de-AT" dirty="0"/>
              <a:t> </a:t>
            </a:r>
            <a:r>
              <a:rPr lang="de-AT" dirty="0" err="1"/>
              <a:t>can</a:t>
            </a:r>
            <a:r>
              <a:rPr lang="de-AT" dirty="0"/>
              <a:t> </a:t>
            </a:r>
            <a:r>
              <a:rPr lang="de-AT" dirty="0" err="1"/>
              <a:t>be</a:t>
            </a:r>
            <a:r>
              <a:rPr lang="de-AT" dirty="0"/>
              <a:t> </a:t>
            </a:r>
            <a:r>
              <a:rPr lang="de-AT" dirty="0" err="1"/>
              <a:t>assumed</a:t>
            </a:r>
            <a:r>
              <a:rPr lang="de-AT" dirty="0"/>
              <a:t> </a:t>
            </a:r>
            <a:r>
              <a:rPr lang="de-AT" dirty="0" err="1"/>
              <a:t>that</a:t>
            </a:r>
            <a:r>
              <a:rPr lang="de-AT" dirty="0"/>
              <a:t> </a:t>
            </a:r>
            <a:r>
              <a:rPr lang="de-AT" dirty="0" err="1"/>
              <a:t>as</a:t>
            </a:r>
            <a:r>
              <a:rPr lang="de-AT" dirty="0"/>
              <a:t> </a:t>
            </a:r>
            <a:r>
              <a:rPr lang="de-AT" dirty="0" err="1"/>
              <a:t>long</a:t>
            </a:r>
            <a:r>
              <a:rPr lang="de-AT" dirty="0"/>
              <a:t> </a:t>
            </a:r>
            <a:r>
              <a:rPr lang="de-AT" dirty="0" err="1"/>
              <a:t>as</a:t>
            </a:r>
            <a:r>
              <a:rPr lang="de-AT" dirty="0"/>
              <a:t> </a:t>
            </a:r>
            <a:r>
              <a:rPr lang="de-AT" dirty="0" err="1"/>
              <a:t>the</a:t>
            </a:r>
            <a:r>
              <a:rPr lang="de-AT" dirty="0"/>
              <a:t> </a:t>
            </a:r>
            <a:r>
              <a:rPr lang="de-AT" dirty="0" err="1"/>
              <a:t>collision</a:t>
            </a:r>
            <a:r>
              <a:rPr lang="de-AT" dirty="0"/>
              <a:t> </a:t>
            </a:r>
            <a:r>
              <a:rPr lang="de-AT" dirty="0" err="1"/>
              <a:t>cascade</a:t>
            </a:r>
            <a:r>
              <a:rPr lang="de-AT" dirty="0"/>
              <a:t> in </a:t>
            </a:r>
            <a:r>
              <a:rPr lang="de-AT" dirty="0" err="1"/>
              <a:t>the</a:t>
            </a:r>
            <a:r>
              <a:rPr lang="de-AT" dirty="0"/>
              <a:t> </a:t>
            </a:r>
            <a:r>
              <a:rPr lang="de-AT" dirty="0" err="1"/>
              <a:t>target</a:t>
            </a:r>
            <a:r>
              <a:rPr lang="de-AT" dirty="0"/>
              <a:t> material </a:t>
            </a:r>
            <a:r>
              <a:rPr lang="de-AT" dirty="0" err="1"/>
              <a:t>is</a:t>
            </a:r>
            <a:r>
              <a:rPr lang="de-AT" dirty="0"/>
              <a:t> </a:t>
            </a:r>
            <a:r>
              <a:rPr lang="de-AT" dirty="0" err="1"/>
              <a:t>substantially</a:t>
            </a:r>
            <a:r>
              <a:rPr lang="de-AT" dirty="0"/>
              <a:t> </a:t>
            </a:r>
            <a:r>
              <a:rPr lang="de-AT" dirty="0" err="1"/>
              <a:t>smaller</a:t>
            </a:r>
            <a:r>
              <a:rPr lang="de-AT" dirty="0"/>
              <a:t> </a:t>
            </a:r>
            <a:r>
              <a:rPr lang="de-AT" dirty="0" err="1"/>
              <a:t>than</a:t>
            </a:r>
            <a:r>
              <a:rPr lang="de-AT" dirty="0"/>
              <a:t> </a:t>
            </a:r>
            <a:r>
              <a:rPr lang="de-AT" dirty="0" err="1"/>
              <a:t>the</a:t>
            </a:r>
            <a:r>
              <a:rPr lang="de-AT" dirty="0"/>
              <a:t> </a:t>
            </a:r>
            <a:r>
              <a:rPr lang="de-AT" dirty="0" err="1"/>
              <a:t>expansion</a:t>
            </a:r>
            <a:r>
              <a:rPr lang="de-AT" dirty="0"/>
              <a:t> </a:t>
            </a:r>
            <a:r>
              <a:rPr lang="de-AT" dirty="0" err="1"/>
              <a:t>of</a:t>
            </a:r>
            <a:r>
              <a:rPr lang="de-AT" dirty="0"/>
              <a:t> </a:t>
            </a:r>
            <a:r>
              <a:rPr lang="de-AT" dirty="0" err="1"/>
              <a:t>the</a:t>
            </a:r>
            <a:r>
              <a:rPr lang="de-AT" dirty="0"/>
              <a:t> </a:t>
            </a:r>
            <a:r>
              <a:rPr lang="de-AT" dirty="0" err="1"/>
              <a:t>mountains</a:t>
            </a:r>
            <a:r>
              <a:rPr lang="de-AT" dirty="0"/>
              <a:t> on a </a:t>
            </a:r>
            <a:r>
              <a:rPr lang="de-AT" dirty="0" err="1"/>
              <a:t>rough</a:t>
            </a:r>
            <a:r>
              <a:rPr lang="de-AT" dirty="0"/>
              <a:t> </a:t>
            </a:r>
            <a:r>
              <a:rPr lang="de-AT" dirty="0" err="1"/>
              <a:t>surface</a:t>
            </a:r>
            <a:r>
              <a:rPr lang="de-AT" dirty="0"/>
              <a:t>, </a:t>
            </a:r>
            <a:r>
              <a:rPr lang="de-AT" dirty="0" err="1"/>
              <a:t>the</a:t>
            </a:r>
            <a:r>
              <a:rPr lang="de-AT" dirty="0"/>
              <a:t> </a:t>
            </a:r>
            <a:r>
              <a:rPr lang="de-AT" dirty="0" err="1"/>
              <a:t>actual</a:t>
            </a:r>
            <a:r>
              <a:rPr lang="de-AT" dirty="0"/>
              <a:t> </a:t>
            </a:r>
            <a:r>
              <a:rPr lang="de-AT" dirty="0" err="1"/>
              <a:t>scale</a:t>
            </a:r>
            <a:r>
              <a:rPr lang="de-AT" dirty="0"/>
              <a:t> </a:t>
            </a:r>
            <a:r>
              <a:rPr lang="de-AT" dirty="0" err="1"/>
              <a:t>becomes</a:t>
            </a:r>
            <a:r>
              <a:rPr lang="de-AT" dirty="0"/>
              <a:t> </a:t>
            </a:r>
            <a:r>
              <a:rPr lang="de-AT" dirty="0" err="1"/>
              <a:t>unimportant</a:t>
            </a:r>
            <a:r>
              <a:rPr lang="de-AT" dirty="0"/>
              <a:t>, </a:t>
            </a:r>
            <a:r>
              <a:rPr lang="de-AT" dirty="0" err="1"/>
              <a:t>limiting</a:t>
            </a:r>
            <a:r>
              <a:rPr lang="de-AT" dirty="0"/>
              <a:t> </a:t>
            </a:r>
            <a:r>
              <a:rPr lang="de-AT" dirty="0" err="1"/>
              <a:t>therefore</a:t>
            </a:r>
            <a:r>
              <a:rPr lang="de-AT" dirty="0"/>
              <a:t> </a:t>
            </a:r>
            <a:r>
              <a:rPr lang="de-AT" dirty="0" err="1"/>
              <a:t>parameters</a:t>
            </a:r>
            <a:r>
              <a:rPr lang="de-AT" dirty="0"/>
              <a:t> like root </a:t>
            </a:r>
            <a:r>
              <a:rPr lang="de-AT" dirty="0" err="1"/>
              <a:t>mean</a:t>
            </a:r>
            <a:r>
              <a:rPr lang="de-AT" dirty="0"/>
              <a:t> </a:t>
            </a:r>
            <a:r>
              <a:rPr lang="de-AT" dirty="0" err="1"/>
              <a:t>square</a:t>
            </a:r>
            <a:r>
              <a:rPr lang="de-AT" dirty="0"/>
              <a:t> </a:t>
            </a:r>
            <a:r>
              <a:rPr lang="de-AT" dirty="0" err="1"/>
              <a:t>roughness</a:t>
            </a:r>
            <a:r>
              <a:rPr lang="de-AT" dirty="0"/>
              <a:t>. </a:t>
            </a:r>
          </a:p>
        </p:txBody>
      </p:sp>
      <p:sp>
        <p:nvSpPr>
          <p:cNvPr id="4" name="Foliennummernplatzhalter 3"/>
          <p:cNvSpPr>
            <a:spLocks noGrp="1"/>
          </p:cNvSpPr>
          <p:nvPr>
            <p:ph type="sldNum" sz="quarter" idx="5"/>
          </p:nvPr>
        </p:nvSpPr>
        <p:spPr/>
        <p:txBody>
          <a:bodyPr/>
          <a:lstStyle/>
          <a:p>
            <a:fld id="{5320357C-19D5-4386-8AC6-DD0AD4D309C8}" type="slidenum">
              <a:rPr lang="de-AT" smtClean="0"/>
              <a:t>10</a:t>
            </a:fld>
            <a:endParaRPr lang="de-AT"/>
          </a:p>
        </p:txBody>
      </p:sp>
    </p:spTree>
    <p:extLst>
      <p:ext uri="{BB962C8B-B14F-4D97-AF65-F5344CB8AC3E}">
        <p14:creationId xmlns:p14="http://schemas.microsoft.com/office/powerpoint/2010/main" val="1454338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Therefore</a:t>
            </a:r>
            <a:r>
              <a:rPr lang="de-AT" dirty="0"/>
              <a:t>, </a:t>
            </a:r>
            <a:r>
              <a:rPr lang="de-AT" dirty="0" err="1"/>
              <a:t>I‘d</a:t>
            </a:r>
            <a:r>
              <a:rPr lang="de-AT" dirty="0"/>
              <a:t> like </a:t>
            </a:r>
            <a:r>
              <a:rPr lang="de-AT" dirty="0" err="1"/>
              <a:t>to</a:t>
            </a:r>
            <a:r>
              <a:rPr lang="de-AT" dirty="0"/>
              <a:t> </a:t>
            </a:r>
            <a:r>
              <a:rPr lang="de-AT" dirty="0" err="1"/>
              <a:t>introduce</a:t>
            </a:r>
            <a:r>
              <a:rPr lang="de-AT" dirty="0"/>
              <a:t> </a:t>
            </a:r>
            <a:r>
              <a:rPr lang="de-AT" dirty="0" err="1"/>
              <a:t>you</a:t>
            </a:r>
            <a:r>
              <a:rPr lang="de-AT" dirty="0"/>
              <a:t> </a:t>
            </a:r>
            <a:r>
              <a:rPr lang="de-AT" dirty="0" err="1"/>
              <a:t>to</a:t>
            </a:r>
            <a:r>
              <a:rPr lang="de-AT" dirty="0"/>
              <a:t> an alternative </a:t>
            </a:r>
            <a:r>
              <a:rPr lang="de-AT" dirty="0" err="1"/>
              <a:t>metric</a:t>
            </a:r>
            <a:r>
              <a:rPr lang="de-AT" dirty="0"/>
              <a:t>, </a:t>
            </a:r>
            <a:r>
              <a:rPr lang="de-AT" dirty="0" err="1"/>
              <a:t>the</a:t>
            </a:r>
            <a:r>
              <a:rPr lang="de-AT" dirty="0"/>
              <a:t> </a:t>
            </a:r>
            <a:r>
              <a:rPr lang="de-AT" dirty="0" err="1"/>
              <a:t>mean</a:t>
            </a:r>
            <a:r>
              <a:rPr lang="de-AT" dirty="0"/>
              <a:t> </a:t>
            </a:r>
            <a:r>
              <a:rPr lang="de-AT" dirty="0" err="1"/>
              <a:t>inclination</a:t>
            </a:r>
            <a:r>
              <a:rPr lang="de-AT" dirty="0"/>
              <a:t> angle </a:t>
            </a:r>
            <a:r>
              <a:rPr lang="de-AT" dirty="0" err="1"/>
              <a:t>delta</a:t>
            </a:r>
            <a:r>
              <a:rPr lang="de-AT" dirty="0"/>
              <a:t> m.</a:t>
            </a:r>
          </a:p>
          <a:p>
            <a:r>
              <a:rPr lang="de-AT" dirty="0"/>
              <a:t>This </a:t>
            </a:r>
            <a:r>
              <a:rPr lang="de-AT" dirty="0" err="1"/>
              <a:t>can</a:t>
            </a:r>
            <a:r>
              <a:rPr lang="de-AT" dirty="0"/>
              <a:t> </a:t>
            </a:r>
            <a:r>
              <a:rPr lang="de-AT" dirty="0" err="1"/>
              <a:t>be</a:t>
            </a:r>
            <a:r>
              <a:rPr lang="de-AT" dirty="0"/>
              <a:t> </a:t>
            </a:r>
            <a:r>
              <a:rPr lang="de-AT" dirty="0" err="1"/>
              <a:t>interpreted</a:t>
            </a:r>
            <a:r>
              <a:rPr lang="de-AT" dirty="0"/>
              <a:t> </a:t>
            </a:r>
            <a:r>
              <a:rPr lang="de-AT" dirty="0" err="1"/>
              <a:t>as</a:t>
            </a:r>
            <a:r>
              <a:rPr lang="de-AT" dirty="0"/>
              <a:t> a </a:t>
            </a:r>
            <a:r>
              <a:rPr lang="de-AT" dirty="0" err="1"/>
              <a:t>mean</a:t>
            </a:r>
            <a:r>
              <a:rPr lang="de-AT" dirty="0"/>
              <a:t> </a:t>
            </a:r>
            <a:r>
              <a:rPr lang="de-AT" dirty="0" err="1"/>
              <a:t>tilt</a:t>
            </a:r>
            <a:r>
              <a:rPr lang="de-AT" dirty="0"/>
              <a:t> </a:t>
            </a:r>
            <a:r>
              <a:rPr lang="de-AT" dirty="0" err="1"/>
              <a:t>of</a:t>
            </a:r>
            <a:r>
              <a:rPr lang="de-AT" dirty="0"/>
              <a:t> all </a:t>
            </a:r>
            <a:r>
              <a:rPr lang="de-AT" dirty="0" err="1"/>
              <a:t>surface</a:t>
            </a:r>
            <a:r>
              <a:rPr lang="de-AT" dirty="0"/>
              <a:t> </a:t>
            </a:r>
            <a:r>
              <a:rPr lang="de-AT" dirty="0" err="1"/>
              <a:t>features</a:t>
            </a:r>
            <a:r>
              <a:rPr lang="de-AT" dirty="0"/>
              <a:t>, </a:t>
            </a:r>
            <a:r>
              <a:rPr lang="de-AT" dirty="0" err="1"/>
              <a:t>therefore</a:t>
            </a:r>
            <a:r>
              <a:rPr lang="de-AT" dirty="0"/>
              <a:t> a </a:t>
            </a:r>
            <a:r>
              <a:rPr lang="de-AT" dirty="0" err="1"/>
              <a:t>scale</a:t>
            </a:r>
            <a:r>
              <a:rPr lang="de-AT" dirty="0"/>
              <a:t> </a:t>
            </a:r>
            <a:r>
              <a:rPr lang="de-AT" dirty="0" err="1"/>
              <a:t>independent</a:t>
            </a:r>
            <a:r>
              <a:rPr lang="de-AT" dirty="0"/>
              <a:t> </a:t>
            </a:r>
            <a:r>
              <a:rPr lang="de-AT" dirty="0" err="1"/>
              <a:t>representative</a:t>
            </a:r>
            <a:r>
              <a:rPr lang="de-AT" dirty="0"/>
              <a:t>.</a:t>
            </a:r>
          </a:p>
          <a:p>
            <a:endParaRPr lang="de-AT" dirty="0"/>
          </a:p>
          <a:p>
            <a:r>
              <a:rPr lang="de-AT" dirty="0" err="1"/>
              <a:t>It</a:t>
            </a:r>
            <a:r>
              <a:rPr lang="de-AT" dirty="0"/>
              <a:t> </a:t>
            </a:r>
            <a:r>
              <a:rPr lang="de-AT" dirty="0" err="1"/>
              <a:t>can</a:t>
            </a:r>
            <a:r>
              <a:rPr lang="de-AT" dirty="0"/>
              <a:t> </a:t>
            </a:r>
            <a:r>
              <a:rPr lang="de-AT" dirty="0" err="1"/>
              <a:t>be</a:t>
            </a:r>
            <a:r>
              <a:rPr lang="de-AT" dirty="0"/>
              <a:t> </a:t>
            </a:r>
            <a:r>
              <a:rPr lang="de-AT" dirty="0" err="1"/>
              <a:t>calculated</a:t>
            </a:r>
            <a:r>
              <a:rPr lang="de-AT" dirty="0"/>
              <a:t> </a:t>
            </a:r>
            <a:r>
              <a:rPr lang="de-AT" dirty="0" err="1"/>
              <a:t>relatively</a:t>
            </a:r>
            <a:r>
              <a:rPr lang="de-AT" dirty="0"/>
              <a:t> simple:</a:t>
            </a:r>
          </a:p>
          <a:p>
            <a:endParaRPr lang="de-AT" dirty="0"/>
          </a:p>
          <a:p>
            <a:r>
              <a:rPr lang="de-AT" dirty="0"/>
              <a:t>At </a:t>
            </a:r>
            <a:r>
              <a:rPr lang="de-AT" dirty="0" err="1"/>
              <a:t>first</a:t>
            </a:r>
            <a:r>
              <a:rPr lang="de-AT" dirty="0"/>
              <a:t>, quantitative </a:t>
            </a:r>
            <a:r>
              <a:rPr lang="de-AT" dirty="0" err="1"/>
              <a:t>data</a:t>
            </a:r>
            <a:r>
              <a:rPr lang="de-AT" dirty="0"/>
              <a:t> like </a:t>
            </a:r>
            <a:r>
              <a:rPr lang="de-AT" dirty="0" err="1"/>
              <a:t>from</a:t>
            </a:r>
            <a:r>
              <a:rPr lang="de-AT" dirty="0"/>
              <a:t> AFM </a:t>
            </a:r>
            <a:r>
              <a:rPr lang="de-AT" dirty="0" err="1"/>
              <a:t>is</a:t>
            </a:r>
            <a:r>
              <a:rPr lang="de-AT" dirty="0"/>
              <a:t> </a:t>
            </a:r>
            <a:r>
              <a:rPr lang="de-AT" dirty="0" err="1"/>
              <a:t>needed</a:t>
            </a:r>
            <a:r>
              <a:rPr lang="de-AT" dirty="0"/>
              <a:t>,</a:t>
            </a:r>
          </a:p>
          <a:p>
            <a:endParaRPr lang="de-AT" dirty="0"/>
          </a:p>
          <a:p>
            <a:r>
              <a:rPr lang="de-AT" dirty="0" err="1"/>
              <a:t>Then</a:t>
            </a:r>
            <a:r>
              <a:rPr lang="de-AT" dirty="0"/>
              <a:t>, all </a:t>
            </a:r>
            <a:r>
              <a:rPr lang="de-AT" dirty="0" err="1"/>
              <a:t>local</a:t>
            </a:r>
            <a:r>
              <a:rPr lang="de-AT" dirty="0"/>
              <a:t> </a:t>
            </a:r>
            <a:r>
              <a:rPr lang="de-AT" dirty="0" err="1"/>
              <a:t>surface</a:t>
            </a:r>
            <a:r>
              <a:rPr lang="de-AT" dirty="0"/>
              <a:t> normal </a:t>
            </a:r>
            <a:r>
              <a:rPr lang="de-AT" dirty="0" err="1"/>
              <a:t>vectors</a:t>
            </a:r>
            <a:r>
              <a:rPr lang="de-AT" dirty="0"/>
              <a:t> </a:t>
            </a:r>
            <a:r>
              <a:rPr lang="de-AT" dirty="0" err="1"/>
              <a:t>are</a:t>
            </a:r>
            <a:r>
              <a:rPr lang="de-AT" dirty="0"/>
              <a:t> </a:t>
            </a:r>
            <a:r>
              <a:rPr lang="de-AT" dirty="0" err="1"/>
              <a:t>needed</a:t>
            </a:r>
            <a:r>
              <a:rPr lang="de-AT" dirty="0"/>
              <a:t>. </a:t>
            </a:r>
            <a:r>
              <a:rPr lang="de-AT" dirty="0" err="1"/>
              <a:t>Our</a:t>
            </a:r>
            <a:r>
              <a:rPr lang="de-AT" dirty="0"/>
              <a:t> </a:t>
            </a:r>
            <a:r>
              <a:rPr lang="de-AT" dirty="0" err="1"/>
              <a:t>option</a:t>
            </a:r>
            <a:r>
              <a:rPr lang="de-AT" dirty="0"/>
              <a:t> </a:t>
            </a:r>
            <a:r>
              <a:rPr lang="de-AT" dirty="0" err="1"/>
              <a:t>to</a:t>
            </a:r>
            <a:r>
              <a:rPr lang="de-AT" dirty="0"/>
              <a:t> </a:t>
            </a:r>
            <a:r>
              <a:rPr lang="de-AT" dirty="0" err="1"/>
              <a:t>achieve</a:t>
            </a:r>
            <a:r>
              <a:rPr lang="de-AT" dirty="0"/>
              <a:t> </a:t>
            </a:r>
            <a:r>
              <a:rPr lang="de-AT" dirty="0" err="1"/>
              <a:t>this</a:t>
            </a:r>
            <a:r>
              <a:rPr lang="de-AT" dirty="0"/>
              <a:t> was </a:t>
            </a:r>
            <a:r>
              <a:rPr lang="de-AT" dirty="0" err="1"/>
              <a:t>to</a:t>
            </a:r>
            <a:r>
              <a:rPr lang="de-AT" dirty="0"/>
              <a:t> </a:t>
            </a:r>
            <a:r>
              <a:rPr lang="de-AT" dirty="0" err="1"/>
              <a:t>create</a:t>
            </a:r>
            <a:r>
              <a:rPr lang="de-AT" dirty="0"/>
              <a:t> a </a:t>
            </a:r>
            <a:r>
              <a:rPr lang="de-AT" dirty="0" err="1"/>
              <a:t>mesh</a:t>
            </a:r>
            <a:r>
              <a:rPr lang="de-AT" dirty="0"/>
              <a:t> </a:t>
            </a:r>
            <a:r>
              <a:rPr lang="de-AT" dirty="0" err="1"/>
              <a:t>from</a:t>
            </a:r>
            <a:r>
              <a:rPr lang="de-AT" dirty="0"/>
              <a:t> </a:t>
            </a:r>
            <a:r>
              <a:rPr lang="de-AT" dirty="0" err="1"/>
              <a:t>the</a:t>
            </a:r>
            <a:r>
              <a:rPr lang="de-AT" dirty="0"/>
              <a:t> AFM </a:t>
            </a:r>
            <a:r>
              <a:rPr lang="de-AT" dirty="0" err="1"/>
              <a:t>data</a:t>
            </a:r>
            <a:r>
              <a:rPr lang="de-AT" dirty="0"/>
              <a:t>, and perform a </a:t>
            </a:r>
            <a:r>
              <a:rPr lang="de-AT" dirty="0" err="1"/>
              <a:t>triangulation</a:t>
            </a:r>
            <a:r>
              <a:rPr lang="de-AT" dirty="0"/>
              <a:t> </a:t>
            </a:r>
            <a:r>
              <a:rPr lang="de-AT" dirty="0" err="1"/>
              <a:t>of</a:t>
            </a:r>
            <a:r>
              <a:rPr lang="de-AT" dirty="0"/>
              <a:t> </a:t>
            </a:r>
            <a:r>
              <a:rPr lang="de-AT" dirty="0" err="1"/>
              <a:t>the</a:t>
            </a:r>
            <a:r>
              <a:rPr lang="de-AT" dirty="0"/>
              <a:t> </a:t>
            </a:r>
            <a:r>
              <a:rPr lang="de-AT" dirty="0" err="1"/>
              <a:t>data</a:t>
            </a:r>
            <a:r>
              <a:rPr lang="de-AT" dirty="0"/>
              <a:t>.</a:t>
            </a:r>
          </a:p>
          <a:p>
            <a:endParaRPr lang="de-AT" dirty="0"/>
          </a:p>
          <a:p>
            <a:r>
              <a:rPr lang="de-AT" dirty="0"/>
              <a:t>All </a:t>
            </a:r>
            <a:r>
              <a:rPr lang="de-AT" dirty="0" err="1"/>
              <a:t>surface</a:t>
            </a:r>
            <a:r>
              <a:rPr lang="de-AT" dirty="0"/>
              <a:t> </a:t>
            </a:r>
            <a:r>
              <a:rPr lang="de-AT" dirty="0" err="1"/>
              <a:t>vectors</a:t>
            </a:r>
            <a:r>
              <a:rPr lang="de-AT" dirty="0"/>
              <a:t> </a:t>
            </a:r>
            <a:r>
              <a:rPr lang="de-AT" dirty="0" err="1"/>
              <a:t>from</a:t>
            </a:r>
            <a:r>
              <a:rPr lang="de-AT" dirty="0"/>
              <a:t> </a:t>
            </a:r>
            <a:r>
              <a:rPr lang="de-AT" dirty="0" err="1"/>
              <a:t>the</a:t>
            </a:r>
            <a:r>
              <a:rPr lang="de-AT" dirty="0"/>
              <a:t> </a:t>
            </a:r>
            <a:r>
              <a:rPr lang="de-AT" dirty="0" err="1"/>
              <a:t>triangles</a:t>
            </a:r>
            <a:r>
              <a:rPr lang="de-AT" dirty="0"/>
              <a:t> </a:t>
            </a:r>
            <a:r>
              <a:rPr lang="de-AT" dirty="0" err="1"/>
              <a:t>can</a:t>
            </a:r>
            <a:r>
              <a:rPr lang="de-AT" dirty="0"/>
              <a:t> </a:t>
            </a:r>
            <a:r>
              <a:rPr lang="de-AT" dirty="0" err="1"/>
              <a:t>then</a:t>
            </a:r>
            <a:r>
              <a:rPr lang="de-AT" dirty="0"/>
              <a:t> </a:t>
            </a:r>
            <a:r>
              <a:rPr lang="de-AT" dirty="0" err="1"/>
              <a:t>be</a:t>
            </a:r>
            <a:r>
              <a:rPr lang="de-AT" dirty="0"/>
              <a:t> </a:t>
            </a:r>
            <a:r>
              <a:rPr lang="de-AT" dirty="0" err="1"/>
              <a:t>projected</a:t>
            </a:r>
            <a:r>
              <a:rPr lang="de-AT" dirty="0"/>
              <a:t> </a:t>
            </a:r>
            <a:r>
              <a:rPr lang="de-AT" dirty="0" err="1"/>
              <a:t>towards</a:t>
            </a:r>
            <a:r>
              <a:rPr lang="de-AT" dirty="0"/>
              <a:t> </a:t>
            </a:r>
            <a:r>
              <a:rPr lang="de-AT" dirty="0" err="1"/>
              <a:t>the</a:t>
            </a:r>
            <a:r>
              <a:rPr lang="de-AT" dirty="0"/>
              <a:t> global </a:t>
            </a:r>
            <a:r>
              <a:rPr lang="de-AT" dirty="0" err="1"/>
              <a:t>surface</a:t>
            </a:r>
            <a:r>
              <a:rPr lang="de-AT" dirty="0"/>
              <a:t> normal, </a:t>
            </a:r>
            <a:r>
              <a:rPr lang="de-AT" dirty="0" err="1"/>
              <a:t>which</a:t>
            </a:r>
            <a:r>
              <a:rPr lang="de-AT" dirty="0"/>
              <a:t> </a:t>
            </a:r>
            <a:r>
              <a:rPr lang="de-AT" dirty="0" err="1"/>
              <a:t>enables</a:t>
            </a:r>
            <a:r>
              <a:rPr lang="de-AT" dirty="0"/>
              <a:t> </a:t>
            </a:r>
            <a:r>
              <a:rPr lang="de-AT" dirty="0" err="1"/>
              <a:t>to</a:t>
            </a:r>
            <a:r>
              <a:rPr lang="de-AT" dirty="0"/>
              <a:t> </a:t>
            </a:r>
            <a:r>
              <a:rPr lang="de-AT" dirty="0" err="1"/>
              <a:t>plot</a:t>
            </a:r>
            <a:r>
              <a:rPr lang="de-AT" dirty="0"/>
              <a:t> </a:t>
            </a:r>
            <a:r>
              <a:rPr lang="de-AT" dirty="0" err="1"/>
              <a:t>the</a:t>
            </a:r>
            <a:r>
              <a:rPr lang="de-AT" dirty="0"/>
              <a:t> </a:t>
            </a:r>
            <a:r>
              <a:rPr lang="de-AT" dirty="0" err="1"/>
              <a:t>angles</a:t>
            </a:r>
            <a:r>
              <a:rPr lang="de-AT" dirty="0"/>
              <a:t> </a:t>
            </a:r>
            <a:r>
              <a:rPr lang="de-AT" dirty="0" err="1"/>
              <a:t>as</a:t>
            </a:r>
            <a:r>
              <a:rPr lang="de-AT" dirty="0"/>
              <a:t> a </a:t>
            </a:r>
            <a:r>
              <a:rPr lang="de-AT" dirty="0" err="1"/>
              <a:t>histogram</a:t>
            </a:r>
            <a:r>
              <a:rPr lang="de-AT" dirty="0"/>
              <a:t>.</a:t>
            </a:r>
          </a:p>
          <a:p>
            <a:endParaRPr lang="de-AT" dirty="0"/>
          </a:p>
          <a:p>
            <a:r>
              <a:rPr lang="de-AT" dirty="0" err="1"/>
              <a:t>Finally</a:t>
            </a:r>
            <a:r>
              <a:rPr lang="de-AT" dirty="0"/>
              <a:t>, just </a:t>
            </a:r>
            <a:r>
              <a:rPr lang="de-AT" dirty="0" err="1"/>
              <a:t>the</a:t>
            </a:r>
            <a:r>
              <a:rPr lang="de-AT" dirty="0"/>
              <a:t> </a:t>
            </a:r>
            <a:r>
              <a:rPr lang="de-AT" dirty="0" err="1"/>
              <a:t>mean</a:t>
            </a:r>
            <a:r>
              <a:rPr lang="de-AT" dirty="0"/>
              <a:t> angle </a:t>
            </a:r>
            <a:r>
              <a:rPr lang="de-AT" dirty="0" err="1"/>
              <a:t>is</a:t>
            </a:r>
            <a:r>
              <a:rPr lang="de-AT" dirty="0"/>
              <a:t> </a:t>
            </a:r>
            <a:r>
              <a:rPr lang="de-AT" dirty="0" err="1"/>
              <a:t>required</a:t>
            </a:r>
            <a:r>
              <a:rPr lang="de-AT" dirty="0"/>
              <a:t>, </a:t>
            </a:r>
            <a:r>
              <a:rPr lang="de-AT" dirty="0" err="1"/>
              <a:t>which</a:t>
            </a:r>
            <a:r>
              <a:rPr lang="de-AT" dirty="0"/>
              <a:t> </a:t>
            </a:r>
            <a:r>
              <a:rPr lang="de-AT" dirty="0" err="1"/>
              <a:t>can</a:t>
            </a:r>
            <a:r>
              <a:rPr lang="de-AT" dirty="0"/>
              <a:t> </a:t>
            </a:r>
            <a:r>
              <a:rPr lang="de-AT" dirty="0" err="1"/>
              <a:t>characterise</a:t>
            </a:r>
            <a:r>
              <a:rPr lang="de-AT" dirty="0"/>
              <a:t> </a:t>
            </a:r>
            <a:r>
              <a:rPr lang="de-AT" dirty="0" err="1"/>
              <a:t>the</a:t>
            </a:r>
            <a:r>
              <a:rPr lang="de-AT" dirty="0"/>
              <a:t> </a:t>
            </a:r>
            <a:r>
              <a:rPr lang="de-AT" dirty="0" err="1"/>
              <a:t>surface</a:t>
            </a:r>
            <a:r>
              <a:rPr lang="de-AT" dirty="0"/>
              <a:t> </a:t>
            </a:r>
            <a:r>
              <a:rPr lang="de-AT" dirty="0" err="1"/>
              <a:t>roughness</a:t>
            </a:r>
            <a:r>
              <a:rPr lang="de-AT" dirty="0"/>
              <a:t>.</a:t>
            </a:r>
          </a:p>
          <a:p>
            <a:endParaRPr lang="de-AT" dirty="0"/>
          </a:p>
          <a:p>
            <a:r>
              <a:rPr lang="de-AT" dirty="0"/>
              <a:t>Just </a:t>
            </a:r>
            <a:r>
              <a:rPr lang="de-AT" dirty="0" err="1"/>
              <a:t>as</a:t>
            </a:r>
            <a:r>
              <a:rPr lang="de-AT" dirty="0"/>
              <a:t> a </a:t>
            </a:r>
            <a:r>
              <a:rPr lang="de-AT" dirty="0" err="1"/>
              <a:t>rule</a:t>
            </a:r>
            <a:r>
              <a:rPr lang="de-AT" dirty="0"/>
              <a:t> </a:t>
            </a:r>
            <a:r>
              <a:rPr lang="de-AT" dirty="0" err="1"/>
              <a:t>of</a:t>
            </a:r>
            <a:r>
              <a:rPr lang="de-AT" dirty="0"/>
              <a:t> </a:t>
            </a:r>
            <a:r>
              <a:rPr lang="de-AT" dirty="0" err="1"/>
              <a:t>thumb</a:t>
            </a:r>
            <a:r>
              <a:rPr lang="de-AT" dirty="0"/>
              <a:t>: </a:t>
            </a:r>
            <a:r>
              <a:rPr lang="de-AT" dirty="0" err="1"/>
              <a:t>delta</a:t>
            </a:r>
            <a:r>
              <a:rPr lang="de-AT" dirty="0"/>
              <a:t> </a:t>
            </a:r>
            <a:r>
              <a:rPr lang="de-AT" dirty="0" err="1"/>
              <a:t>values</a:t>
            </a:r>
            <a:r>
              <a:rPr lang="de-AT" dirty="0"/>
              <a:t> </a:t>
            </a:r>
            <a:r>
              <a:rPr lang="de-AT" dirty="0" err="1"/>
              <a:t>below</a:t>
            </a:r>
            <a:r>
              <a:rPr lang="de-AT" dirty="0"/>
              <a:t> 10 </a:t>
            </a:r>
            <a:r>
              <a:rPr lang="de-AT" dirty="0" err="1"/>
              <a:t>are</a:t>
            </a:r>
            <a:r>
              <a:rPr lang="de-AT" dirty="0"/>
              <a:t> still </a:t>
            </a:r>
            <a:r>
              <a:rPr lang="de-AT" dirty="0" err="1"/>
              <a:t>representing</a:t>
            </a:r>
            <a:r>
              <a:rPr lang="de-AT" dirty="0"/>
              <a:t> </a:t>
            </a:r>
            <a:r>
              <a:rPr lang="de-AT" dirty="0" err="1"/>
              <a:t>very</a:t>
            </a:r>
            <a:r>
              <a:rPr lang="de-AT" dirty="0"/>
              <a:t> smooth </a:t>
            </a:r>
            <a:r>
              <a:rPr lang="de-AT" dirty="0" err="1"/>
              <a:t>surfaces</a:t>
            </a:r>
            <a:r>
              <a:rPr lang="de-AT" dirty="0"/>
              <a:t>.</a:t>
            </a:r>
          </a:p>
          <a:p>
            <a:endParaRPr lang="de-AT" dirty="0"/>
          </a:p>
          <a:p>
            <a:r>
              <a:rPr lang="de-AT" dirty="0"/>
              <a:t>Up </a:t>
            </a:r>
            <a:r>
              <a:rPr lang="de-AT" dirty="0" err="1"/>
              <a:t>to</a:t>
            </a:r>
            <a:r>
              <a:rPr lang="de-AT" dirty="0"/>
              <a:t> 35°, </a:t>
            </a:r>
            <a:r>
              <a:rPr lang="de-AT" dirty="0" err="1"/>
              <a:t>I‘d</a:t>
            </a:r>
            <a:r>
              <a:rPr lang="de-AT" dirty="0"/>
              <a:t> </a:t>
            </a:r>
            <a:r>
              <a:rPr lang="de-AT" dirty="0" err="1"/>
              <a:t>interpret</a:t>
            </a:r>
            <a:r>
              <a:rPr lang="de-AT" dirty="0"/>
              <a:t> </a:t>
            </a:r>
            <a:r>
              <a:rPr lang="de-AT" dirty="0" err="1"/>
              <a:t>them</a:t>
            </a:r>
            <a:r>
              <a:rPr lang="de-AT" dirty="0"/>
              <a:t> </a:t>
            </a:r>
            <a:r>
              <a:rPr lang="de-AT" dirty="0" err="1"/>
              <a:t>as</a:t>
            </a:r>
            <a:r>
              <a:rPr lang="de-AT" dirty="0"/>
              <a:t> </a:t>
            </a:r>
            <a:r>
              <a:rPr lang="de-AT" dirty="0" err="1"/>
              <a:t>moderately</a:t>
            </a:r>
            <a:r>
              <a:rPr lang="de-AT" dirty="0"/>
              <a:t> </a:t>
            </a:r>
            <a:r>
              <a:rPr lang="de-AT" dirty="0" err="1"/>
              <a:t>rough</a:t>
            </a:r>
            <a:r>
              <a:rPr lang="de-AT" dirty="0"/>
              <a:t>, </a:t>
            </a:r>
            <a:r>
              <a:rPr lang="de-AT" dirty="0" err="1"/>
              <a:t>while</a:t>
            </a:r>
            <a:r>
              <a:rPr lang="de-AT" dirty="0"/>
              <a:t> </a:t>
            </a:r>
            <a:r>
              <a:rPr lang="de-AT" dirty="0" err="1"/>
              <a:t>beyond</a:t>
            </a:r>
            <a:r>
              <a:rPr lang="de-AT" dirty="0"/>
              <a:t>, </a:t>
            </a:r>
            <a:r>
              <a:rPr lang="de-AT" dirty="0" err="1"/>
              <a:t>the</a:t>
            </a:r>
            <a:r>
              <a:rPr lang="de-AT" dirty="0"/>
              <a:t> </a:t>
            </a:r>
            <a:r>
              <a:rPr lang="de-AT" dirty="0" err="1"/>
              <a:t>surfaces</a:t>
            </a:r>
            <a:r>
              <a:rPr lang="de-AT" dirty="0"/>
              <a:t> </a:t>
            </a:r>
            <a:r>
              <a:rPr lang="de-AT" dirty="0" err="1"/>
              <a:t>start</a:t>
            </a:r>
            <a:r>
              <a:rPr lang="de-AT" dirty="0"/>
              <a:t> </a:t>
            </a:r>
            <a:r>
              <a:rPr lang="de-AT" dirty="0" err="1"/>
              <a:t>to</a:t>
            </a:r>
            <a:r>
              <a:rPr lang="de-AT" dirty="0"/>
              <a:t> </a:t>
            </a:r>
            <a:r>
              <a:rPr lang="de-AT" dirty="0" err="1"/>
              <a:t>appear</a:t>
            </a:r>
            <a:r>
              <a:rPr lang="de-AT" dirty="0"/>
              <a:t> </a:t>
            </a:r>
            <a:r>
              <a:rPr lang="de-AT" dirty="0" err="1"/>
              <a:t>more</a:t>
            </a:r>
            <a:r>
              <a:rPr lang="de-AT" dirty="0"/>
              <a:t> </a:t>
            </a:r>
            <a:r>
              <a:rPr lang="de-AT" dirty="0" err="1"/>
              <a:t>spiky</a:t>
            </a:r>
            <a:r>
              <a:rPr lang="de-AT" dirty="0"/>
              <a:t>. </a:t>
            </a:r>
          </a:p>
        </p:txBody>
      </p:sp>
      <p:sp>
        <p:nvSpPr>
          <p:cNvPr id="4" name="Foliennummernplatzhalter 3"/>
          <p:cNvSpPr>
            <a:spLocks noGrp="1"/>
          </p:cNvSpPr>
          <p:nvPr>
            <p:ph type="sldNum" sz="quarter" idx="5"/>
          </p:nvPr>
        </p:nvSpPr>
        <p:spPr/>
        <p:txBody>
          <a:bodyPr/>
          <a:lstStyle/>
          <a:p>
            <a:fld id="{5320357C-19D5-4386-8AC6-DD0AD4D309C8}" type="slidenum">
              <a:rPr lang="de-AT" smtClean="0"/>
              <a:t>11</a:t>
            </a:fld>
            <a:endParaRPr lang="de-AT"/>
          </a:p>
        </p:txBody>
      </p:sp>
    </p:spTree>
    <p:extLst>
      <p:ext uri="{BB962C8B-B14F-4D97-AF65-F5344CB8AC3E}">
        <p14:creationId xmlns:p14="http://schemas.microsoft.com/office/powerpoint/2010/main" val="2029669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We</a:t>
            </a:r>
            <a:r>
              <a:rPr lang="de-AT" dirty="0"/>
              <a:t> </a:t>
            </a:r>
            <a:r>
              <a:rPr lang="de-AT" dirty="0" err="1"/>
              <a:t>then</a:t>
            </a:r>
            <a:r>
              <a:rPr lang="de-AT" dirty="0"/>
              <a:t> </a:t>
            </a:r>
            <a:r>
              <a:rPr lang="de-AT" dirty="0" err="1"/>
              <a:t>used</a:t>
            </a:r>
            <a:r>
              <a:rPr lang="de-AT" dirty="0"/>
              <a:t> </a:t>
            </a:r>
            <a:r>
              <a:rPr lang="de-AT" dirty="0" err="1"/>
              <a:t>this</a:t>
            </a:r>
            <a:r>
              <a:rPr lang="de-AT" dirty="0"/>
              <a:t> </a:t>
            </a:r>
            <a:r>
              <a:rPr lang="de-AT" dirty="0" err="1"/>
              <a:t>delta</a:t>
            </a:r>
            <a:r>
              <a:rPr lang="de-AT" dirty="0"/>
              <a:t> </a:t>
            </a:r>
            <a:r>
              <a:rPr lang="de-AT" dirty="0" err="1"/>
              <a:t>parameter</a:t>
            </a:r>
            <a:r>
              <a:rPr lang="de-AT" dirty="0"/>
              <a:t> </a:t>
            </a:r>
            <a:r>
              <a:rPr lang="de-AT" dirty="0" err="1"/>
              <a:t>to</a:t>
            </a:r>
            <a:r>
              <a:rPr lang="de-AT" dirty="0"/>
              <a:t> </a:t>
            </a:r>
            <a:r>
              <a:rPr lang="de-AT" dirty="0" err="1"/>
              <a:t>characterise</a:t>
            </a:r>
            <a:r>
              <a:rPr lang="de-AT" dirty="0"/>
              <a:t> </a:t>
            </a:r>
            <a:r>
              <a:rPr lang="de-AT" dirty="0" err="1"/>
              <a:t>the</a:t>
            </a:r>
            <a:r>
              <a:rPr lang="de-AT" dirty="0"/>
              <a:t> large </a:t>
            </a:r>
            <a:r>
              <a:rPr lang="de-AT" dirty="0" err="1"/>
              <a:t>stack</a:t>
            </a:r>
            <a:r>
              <a:rPr lang="de-AT" dirty="0"/>
              <a:t> </a:t>
            </a:r>
            <a:r>
              <a:rPr lang="de-AT" dirty="0" err="1"/>
              <a:t>of</a:t>
            </a:r>
            <a:r>
              <a:rPr lang="de-AT" dirty="0"/>
              <a:t> </a:t>
            </a:r>
            <a:r>
              <a:rPr lang="de-AT" dirty="0" err="1"/>
              <a:t>surfaces</a:t>
            </a:r>
            <a:r>
              <a:rPr lang="de-AT" dirty="0"/>
              <a:t> </a:t>
            </a:r>
            <a:r>
              <a:rPr lang="de-AT" dirty="0" err="1"/>
              <a:t>used</a:t>
            </a:r>
            <a:r>
              <a:rPr lang="de-AT" dirty="0"/>
              <a:t> </a:t>
            </a:r>
            <a:r>
              <a:rPr lang="de-AT" dirty="0" err="1"/>
              <a:t>for</a:t>
            </a:r>
            <a:r>
              <a:rPr lang="de-AT" dirty="0"/>
              <a:t> SPRAY </a:t>
            </a:r>
            <a:r>
              <a:rPr lang="de-AT" dirty="0" err="1"/>
              <a:t>simulations</a:t>
            </a:r>
            <a:r>
              <a:rPr lang="de-AT" dirty="0"/>
              <a:t>, and </a:t>
            </a:r>
            <a:r>
              <a:rPr lang="de-AT" dirty="0" err="1"/>
              <a:t>suddenly</a:t>
            </a:r>
            <a:r>
              <a:rPr lang="de-AT" dirty="0"/>
              <a:t>, </a:t>
            </a:r>
            <a:r>
              <a:rPr lang="de-AT" dirty="0" err="1"/>
              <a:t>we</a:t>
            </a:r>
            <a:r>
              <a:rPr lang="de-AT" dirty="0"/>
              <a:t> </a:t>
            </a:r>
            <a:r>
              <a:rPr lang="de-AT" dirty="0" err="1"/>
              <a:t>obtained</a:t>
            </a:r>
            <a:r>
              <a:rPr lang="de-AT" dirty="0"/>
              <a:t> </a:t>
            </a:r>
            <a:r>
              <a:rPr lang="de-AT" dirty="0" err="1"/>
              <a:t>much</a:t>
            </a:r>
            <a:r>
              <a:rPr lang="de-AT" dirty="0"/>
              <a:t> </a:t>
            </a:r>
            <a:r>
              <a:rPr lang="de-AT" dirty="0" err="1"/>
              <a:t>better</a:t>
            </a:r>
            <a:r>
              <a:rPr lang="de-AT" dirty="0"/>
              <a:t> </a:t>
            </a:r>
            <a:r>
              <a:rPr lang="de-AT" dirty="0" err="1"/>
              <a:t>trends</a:t>
            </a:r>
            <a:r>
              <a:rPr lang="de-AT" dirty="0"/>
              <a:t>!</a:t>
            </a:r>
          </a:p>
          <a:p>
            <a:endParaRPr lang="de-AT" dirty="0"/>
          </a:p>
          <a:p>
            <a:r>
              <a:rPr lang="de-AT" dirty="0" err="1"/>
              <a:t>For</a:t>
            </a:r>
            <a:r>
              <a:rPr lang="de-AT" dirty="0"/>
              <a:t> </a:t>
            </a:r>
            <a:r>
              <a:rPr lang="de-AT" dirty="0" err="1"/>
              <a:t>instance</a:t>
            </a:r>
            <a:r>
              <a:rPr lang="de-AT" dirty="0"/>
              <a:t> </a:t>
            </a:r>
            <a:r>
              <a:rPr lang="de-AT" dirty="0" err="1"/>
              <a:t>under</a:t>
            </a:r>
            <a:r>
              <a:rPr lang="de-AT" dirty="0"/>
              <a:t> 60° </a:t>
            </a:r>
            <a:r>
              <a:rPr lang="de-AT" dirty="0" err="1"/>
              <a:t>degree</a:t>
            </a:r>
            <a:r>
              <a:rPr lang="de-AT" dirty="0"/>
              <a:t> </a:t>
            </a:r>
            <a:r>
              <a:rPr lang="de-AT" dirty="0" err="1"/>
              <a:t>incidence</a:t>
            </a:r>
            <a:r>
              <a:rPr lang="de-AT" dirty="0"/>
              <a:t>, </a:t>
            </a:r>
            <a:r>
              <a:rPr lang="de-AT" dirty="0" err="1"/>
              <a:t>we</a:t>
            </a:r>
            <a:r>
              <a:rPr lang="de-AT" dirty="0"/>
              <a:t> </a:t>
            </a:r>
            <a:r>
              <a:rPr lang="de-AT" dirty="0" err="1"/>
              <a:t>see</a:t>
            </a:r>
            <a:r>
              <a:rPr lang="de-AT" dirty="0"/>
              <a:t> a </a:t>
            </a:r>
            <a:r>
              <a:rPr lang="de-AT" dirty="0" err="1"/>
              <a:t>common</a:t>
            </a:r>
            <a:r>
              <a:rPr lang="de-AT" dirty="0"/>
              <a:t> linear </a:t>
            </a:r>
            <a:r>
              <a:rPr lang="de-AT" dirty="0" err="1"/>
              <a:t>decrease</a:t>
            </a:r>
            <a:r>
              <a:rPr lang="de-AT" dirty="0"/>
              <a:t> </a:t>
            </a:r>
            <a:r>
              <a:rPr lang="de-AT" dirty="0" err="1"/>
              <a:t>for</a:t>
            </a:r>
            <a:r>
              <a:rPr lang="de-AT" dirty="0"/>
              <a:t> all </a:t>
            </a:r>
            <a:r>
              <a:rPr lang="de-AT" dirty="0" err="1"/>
              <a:t>images</a:t>
            </a:r>
            <a:r>
              <a:rPr lang="de-AT" dirty="0"/>
              <a:t>. </a:t>
            </a:r>
          </a:p>
          <a:p>
            <a:endParaRPr lang="de-AT" dirty="0"/>
          </a:p>
          <a:p>
            <a:r>
              <a:rPr lang="de-AT" dirty="0" err="1"/>
              <a:t>Under</a:t>
            </a:r>
            <a:r>
              <a:rPr lang="de-AT" dirty="0"/>
              <a:t> normal </a:t>
            </a:r>
            <a:r>
              <a:rPr lang="de-AT" dirty="0" err="1"/>
              <a:t>incidence</a:t>
            </a:r>
            <a:r>
              <a:rPr lang="de-AT" dirty="0"/>
              <a:t>, </a:t>
            </a:r>
            <a:r>
              <a:rPr lang="de-AT" dirty="0" err="1"/>
              <a:t>we</a:t>
            </a:r>
            <a:r>
              <a:rPr lang="de-AT" dirty="0"/>
              <a:t> </a:t>
            </a:r>
            <a:r>
              <a:rPr lang="de-AT" dirty="0" err="1"/>
              <a:t>even</a:t>
            </a:r>
            <a:r>
              <a:rPr lang="de-AT" dirty="0"/>
              <a:t> </a:t>
            </a:r>
            <a:r>
              <a:rPr lang="de-AT" dirty="0" err="1"/>
              <a:t>see</a:t>
            </a:r>
            <a:r>
              <a:rPr lang="de-AT" dirty="0"/>
              <a:t> a </a:t>
            </a:r>
            <a:r>
              <a:rPr lang="de-AT" dirty="0" err="1"/>
              <a:t>slight</a:t>
            </a:r>
            <a:r>
              <a:rPr lang="de-AT" dirty="0"/>
              <a:t> </a:t>
            </a:r>
            <a:r>
              <a:rPr lang="de-AT" dirty="0" err="1"/>
              <a:t>increase</a:t>
            </a:r>
            <a:r>
              <a:rPr lang="de-AT" dirty="0"/>
              <a:t> </a:t>
            </a:r>
            <a:r>
              <a:rPr lang="de-AT" dirty="0" err="1"/>
              <a:t>of</a:t>
            </a:r>
            <a:r>
              <a:rPr lang="de-AT" dirty="0"/>
              <a:t> </a:t>
            </a:r>
            <a:r>
              <a:rPr lang="de-AT" dirty="0" err="1"/>
              <a:t>the</a:t>
            </a:r>
            <a:r>
              <a:rPr lang="de-AT" dirty="0"/>
              <a:t> </a:t>
            </a:r>
            <a:r>
              <a:rPr lang="de-AT" dirty="0" err="1"/>
              <a:t>sputtering</a:t>
            </a:r>
            <a:r>
              <a:rPr lang="de-AT" dirty="0"/>
              <a:t> </a:t>
            </a:r>
            <a:r>
              <a:rPr lang="de-AT" dirty="0" err="1"/>
              <a:t>yield</a:t>
            </a:r>
            <a:r>
              <a:rPr lang="de-AT" dirty="0"/>
              <a:t> </a:t>
            </a:r>
            <a:r>
              <a:rPr lang="de-AT" dirty="0" err="1"/>
              <a:t>up</a:t>
            </a:r>
            <a:r>
              <a:rPr lang="de-AT" dirty="0"/>
              <a:t> </a:t>
            </a:r>
            <a:r>
              <a:rPr lang="de-AT" dirty="0" err="1"/>
              <a:t>to</a:t>
            </a:r>
            <a:r>
              <a:rPr lang="de-AT" dirty="0"/>
              <a:t> moderate </a:t>
            </a:r>
            <a:r>
              <a:rPr lang="de-AT" dirty="0" err="1"/>
              <a:t>roughness</a:t>
            </a:r>
            <a:r>
              <a:rPr lang="de-AT" dirty="0"/>
              <a:t> </a:t>
            </a:r>
            <a:r>
              <a:rPr lang="de-AT" dirty="0" err="1"/>
              <a:t>of</a:t>
            </a:r>
            <a:r>
              <a:rPr lang="de-AT" dirty="0"/>
              <a:t> </a:t>
            </a:r>
            <a:r>
              <a:rPr lang="de-AT" dirty="0" err="1"/>
              <a:t>about</a:t>
            </a:r>
            <a:r>
              <a:rPr lang="de-AT" dirty="0"/>
              <a:t> 20°.</a:t>
            </a:r>
          </a:p>
          <a:p>
            <a:endParaRPr lang="de-AT" dirty="0"/>
          </a:p>
          <a:p>
            <a:r>
              <a:rPr lang="de-AT" dirty="0"/>
              <a:t>This </a:t>
            </a:r>
            <a:r>
              <a:rPr lang="de-AT" dirty="0" err="1"/>
              <a:t>is</a:t>
            </a:r>
            <a:r>
              <a:rPr lang="de-AT" dirty="0"/>
              <a:t> </a:t>
            </a:r>
            <a:r>
              <a:rPr lang="de-AT" dirty="0" err="1"/>
              <a:t>explained</a:t>
            </a:r>
            <a:r>
              <a:rPr lang="de-AT" dirty="0"/>
              <a:t> </a:t>
            </a:r>
            <a:r>
              <a:rPr lang="de-AT" dirty="0" err="1"/>
              <a:t>by</a:t>
            </a:r>
            <a:r>
              <a:rPr lang="de-AT" dirty="0"/>
              <a:t> </a:t>
            </a:r>
            <a:r>
              <a:rPr lang="de-AT" dirty="0" err="1"/>
              <a:t>the</a:t>
            </a:r>
            <a:r>
              <a:rPr lang="de-AT" dirty="0"/>
              <a:t> </a:t>
            </a:r>
            <a:r>
              <a:rPr lang="de-AT" dirty="0" err="1"/>
              <a:t>dependence</a:t>
            </a:r>
            <a:r>
              <a:rPr lang="de-AT" dirty="0"/>
              <a:t> </a:t>
            </a:r>
            <a:r>
              <a:rPr lang="de-AT" dirty="0" err="1"/>
              <a:t>of</a:t>
            </a:r>
            <a:r>
              <a:rPr lang="de-AT" dirty="0"/>
              <a:t> </a:t>
            </a:r>
            <a:r>
              <a:rPr lang="de-AT" dirty="0" err="1"/>
              <a:t>the</a:t>
            </a:r>
            <a:r>
              <a:rPr lang="de-AT" dirty="0"/>
              <a:t> </a:t>
            </a:r>
            <a:r>
              <a:rPr lang="de-AT" dirty="0" err="1"/>
              <a:t>yield</a:t>
            </a:r>
            <a:r>
              <a:rPr lang="de-AT" dirty="0"/>
              <a:t> on </a:t>
            </a:r>
            <a:r>
              <a:rPr lang="de-AT" dirty="0" err="1"/>
              <a:t>incidence</a:t>
            </a:r>
            <a:r>
              <a:rPr lang="de-AT" dirty="0"/>
              <a:t> angle, </a:t>
            </a:r>
            <a:r>
              <a:rPr lang="de-AT" dirty="0" err="1"/>
              <a:t>as</a:t>
            </a:r>
            <a:r>
              <a:rPr lang="de-AT" dirty="0"/>
              <a:t> </a:t>
            </a:r>
            <a:r>
              <a:rPr lang="de-AT" dirty="0" err="1"/>
              <a:t>known</a:t>
            </a:r>
            <a:r>
              <a:rPr lang="de-AT" dirty="0"/>
              <a:t> </a:t>
            </a:r>
            <a:r>
              <a:rPr lang="de-AT" dirty="0" err="1"/>
              <a:t>for</a:t>
            </a:r>
            <a:r>
              <a:rPr lang="de-AT" dirty="0"/>
              <a:t> flat </a:t>
            </a:r>
            <a:r>
              <a:rPr lang="de-AT" dirty="0" err="1"/>
              <a:t>surfaces</a:t>
            </a:r>
            <a:r>
              <a:rPr lang="de-AT" dirty="0"/>
              <a:t>, </a:t>
            </a:r>
            <a:r>
              <a:rPr lang="de-AT" dirty="0" err="1"/>
              <a:t>while</a:t>
            </a:r>
            <a:r>
              <a:rPr lang="de-AT" dirty="0"/>
              <a:t> </a:t>
            </a:r>
            <a:r>
              <a:rPr lang="de-AT" dirty="0" err="1"/>
              <a:t>redeposition</a:t>
            </a:r>
            <a:r>
              <a:rPr lang="de-AT" dirty="0"/>
              <a:t> </a:t>
            </a:r>
            <a:r>
              <a:rPr lang="de-AT" dirty="0" err="1"/>
              <a:t>is</a:t>
            </a:r>
            <a:r>
              <a:rPr lang="de-AT" dirty="0"/>
              <a:t> not </a:t>
            </a:r>
            <a:r>
              <a:rPr lang="de-AT" dirty="0" err="1"/>
              <a:t>yet</a:t>
            </a:r>
            <a:r>
              <a:rPr lang="de-AT" dirty="0"/>
              <a:t> strong </a:t>
            </a:r>
            <a:r>
              <a:rPr lang="de-AT" dirty="0" err="1"/>
              <a:t>enough</a:t>
            </a:r>
            <a:r>
              <a:rPr lang="de-AT" dirty="0"/>
              <a:t> </a:t>
            </a:r>
            <a:r>
              <a:rPr lang="de-AT" dirty="0" err="1"/>
              <a:t>to</a:t>
            </a:r>
            <a:r>
              <a:rPr lang="de-AT" dirty="0"/>
              <a:t> </a:t>
            </a:r>
            <a:r>
              <a:rPr lang="de-AT" dirty="0" err="1"/>
              <a:t>be</a:t>
            </a:r>
            <a:r>
              <a:rPr lang="de-AT" dirty="0"/>
              <a:t> </a:t>
            </a:r>
            <a:r>
              <a:rPr lang="de-AT" dirty="0" err="1"/>
              <a:t>effective</a:t>
            </a:r>
            <a:r>
              <a:rPr lang="de-AT" dirty="0"/>
              <a:t>. </a:t>
            </a:r>
          </a:p>
          <a:p>
            <a:endParaRPr lang="de-AT" dirty="0"/>
          </a:p>
          <a:p>
            <a:r>
              <a:rPr lang="de-AT" dirty="0"/>
              <a:t>This </a:t>
            </a:r>
            <a:r>
              <a:rPr lang="de-AT" dirty="0" err="1"/>
              <a:t>changes</a:t>
            </a:r>
            <a:r>
              <a:rPr lang="de-AT" dirty="0"/>
              <a:t> </a:t>
            </a:r>
            <a:r>
              <a:rPr lang="de-AT" dirty="0" err="1"/>
              <a:t>for</a:t>
            </a:r>
            <a:r>
              <a:rPr lang="de-AT" dirty="0"/>
              <a:t> </a:t>
            </a:r>
            <a:r>
              <a:rPr lang="de-AT" dirty="0" err="1"/>
              <a:t>rougher</a:t>
            </a:r>
            <a:r>
              <a:rPr lang="de-AT" dirty="0"/>
              <a:t> </a:t>
            </a:r>
            <a:r>
              <a:rPr lang="de-AT" dirty="0" err="1"/>
              <a:t>surfaces</a:t>
            </a:r>
            <a:r>
              <a:rPr lang="de-AT" dirty="0"/>
              <a:t> </a:t>
            </a:r>
            <a:r>
              <a:rPr lang="de-AT" dirty="0" err="1"/>
              <a:t>dramatically</a:t>
            </a:r>
            <a:r>
              <a:rPr lang="de-AT" dirty="0"/>
              <a:t>.</a:t>
            </a:r>
          </a:p>
          <a:p>
            <a:endParaRPr lang="de-AT" dirty="0"/>
          </a:p>
          <a:p>
            <a:r>
              <a:rPr lang="de-AT" dirty="0"/>
              <a:t>Generally, </a:t>
            </a:r>
            <a:r>
              <a:rPr lang="de-AT" dirty="0" err="1"/>
              <a:t>we</a:t>
            </a:r>
            <a:r>
              <a:rPr lang="de-AT" dirty="0"/>
              <a:t> </a:t>
            </a:r>
            <a:r>
              <a:rPr lang="de-AT" dirty="0" err="1"/>
              <a:t>concluded</a:t>
            </a:r>
            <a:r>
              <a:rPr lang="de-AT" dirty="0"/>
              <a:t> </a:t>
            </a:r>
            <a:r>
              <a:rPr lang="de-AT" dirty="0" err="1"/>
              <a:t>that</a:t>
            </a:r>
            <a:r>
              <a:rPr lang="de-AT" dirty="0"/>
              <a:t> </a:t>
            </a:r>
            <a:r>
              <a:rPr lang="de-AT" dirty="0" err="1"/>
              <a:t>indeed</a:t>
            </a:r>
            <a:r>
              <a:rPr lang="de-AT" dirty="0"/>
              <a:t> </a:t>
            </a:r>
            <a:r>
              <a:rPr lang="de-AT" dirty="0" err="1"/>
              <a:t>the</a:t>
            </a:r>
            <a:r>
              <a:rPr lang="de-AT" dirty="0"/>
              <a:t> </a:t>
            </a:r>
            <a:r>
              <a:rPr lang="de-AT" dirty="0" err="1"/>
              <a:t>delta</a:t>
            </a:r>
            <a:r>
              <a:rPr lang="de-AT" dirty="0"/>
              <a:t>  m </a:t>
            </a:r>
            <a:r>
              <a:rPr lang="de-AT" dirty="0" err="1"/>
              <a:t>parameter</a:t>
            </a:r>
            <a:r>
              <a:rPr lang="de-AT" dirty="0"/>
              <a:t> </a:t>
            </a:r>
            <a:r>
              <a:rPr lang="de-AT" dirty="0" err="1"/>
              <a:t>is</a:t>
            </a:r>
            <a:r>
              <a:rPr lang="de-AT" dirty="0"/>
              <a:t> a </a:t>
            </a:r>
            <a:r>
              <a:rPr lang="de-AT" dirty="0" err="1"/>
              <a:t>good</a:t>
            </a:r>
            <a:r>
              <a:rPr lang="de-AT" dirty="0"/>
              <a:t> </a:t>
            </a:r>
            <a:r>
              <a:rPr lang="de-AT" dirty="0" err="1"/>
              <a:t>metric</a:t>
            </a:r>
            <a:r>
              <a:rPr lang="de-AT" dirty="0"/>
              <a:t> </a:t>
            </a:r>
            <a:r>
              <a:rPr lang="de-AT" dirty="0" err="1"/>
              <a:t>for</a:t>
            </a:r>
            <a:r>
              <a:rPr lang="de-AT" dirty="0"/>
              <a:t> </a:t>
            </a:r>
            <a:r>
              <a:rPr lang="de-AT" dirty="0" err="1"/>
              <a:t>rough</a:t>
            </a:r>
            <a:r>
              <a:rPr lang="de-AT" dirty="0"/>
              <a:t> </a:t>
            </a:r>
            <a:r>
              <a:rPr lang="de-AT" dirty="0" err="1"/>
              <a:t>surface</a:t>
            </a:r>
            <a:r>
              <a:rPr lang="de-AT" dirty="0"/>
              <a:t> </a:t>
            </a:r>
            <a:r>
              <a:rPr lang="de-AT" dirty="0" err="1"/>
              <a:t>sputtering</a:t>
            </a:r>
            <a:r>
              <a:rPr lang="de-AT" dirty="0"/>
              <a:t>.</a:t>
            </a:r>
          </a:p>
          <a:p>
            <a:endParaRPr lang="de-AT" dirty="0"/>
          </a:p>
        </p:txBody>
      </p:sp>
      <p:sp>
        <p:nvSpPr>
          <p:cNvPr id="4" name="Foliennummernplatzhalter 3"/>
          <p:cNvSpPr>
            <a:spLocks noGrp="1"/>
          </p:cNvSpPr>
          <p:nvPr>
            <p:ph type="sldNum" sz="quarter" idx="5"/>
          </p:nvPr>
        </p:nvSpPr>
        <p:spPr/>
        <p:txBody>
          <a:bodyPr/>
          <a:lstStyle/>
          <a:p>
            <a:fld id="{5320357C-19D5-4386-8AC6-DD0AD4D309C8}" type="slidenum">
              <a:rPr lang="de-AT" smtClean="0"/>
              <a:t>12</a:t>
            </a:fld>
            <a:endParaRPr lang="de-AT"/>
          </a:p>
        </p:txBody>
      </p:sp>
    </p:spTree>
    <p:extLst>
      <p:ext uri="{BB962C8B-B14F-4D97-AF65-F5344CB8AC3E}">
        <p14:creationId xmlns:p14="http://schemas.microsoft.com/office/powerpoint/2010/main" val="61904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320357C-19D5-4386-8AC6-DD0AD4D309C8}" type="slidenum">
              <a:rPr lang="de-AT" smtClean="0"/>
              <a:t>13</a:t>
            </a:fld>
            <a:endParaRPr lang="de-AT"/>
          </a:p>
        </p:txBody>
      </p:sp>
    </p:spTree>
    <p:extLst>
      <p:ext uri="{BB962C8B-B14F-4D97-AF65-F5344CB8AC3E}">
        <p14:creationId xmlns:p14="http://schemas.microsoft.com/office/powerpoint/2010/main" val="229243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320357C-19D5-4386-8AC6-DD0AD4D309C8}" type="slidenum">
              <a:rPr lang="de-AT" smtClean="0"/>
              <a:t>14</a:t>
            </a:fld>
            <a:endParaRPr lang="de-AT"/>
          </a:p>
        </p:txBody>
      </p:sp>
    </p:spTree>
    <p:extLst>
      <p:ext uri="{BB962C8B-B14F-4D97-AF65-F5344CB8AC3E}">
        <p14:creationId xmlns:p14="http://schemas.microsoft.com/office/powerpoint/2010/main" val="2162672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320357C-19D5-4386-8AC6-DD0AD4D309C8}" type="slidenum">
              <a:rPr lang="de-AT" smtClean="0"/>
              <a:t>18</a:t>
            </a:fld>
            <a:endParaRPr lang="de-AT"/>
          </a:p>
        </p:txBody>
      </p:sp>
    </p:spTree>
    <p:extLst>
      <p:ext uri="{BB962C8B-B14F-4D97-AF65-F5344CB8AC3E}">
        <p14:creationId xmlns:p14="http://schemas.microsoft.com/office/powerpoint/2010/main" val="196935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320357C-19D5-4386-8AC6-DD0AD4D309C8}" type="slidenum">
              <a:rPr lang="de-AT" smtClean="0"/>
              <a:t>21</a:t>
            </a:fld>
            <a:endParaRPr lang="de-AT"/>
          </a:p>
        </p:txBody>
      </p:sp>
    </p:spTree>
    <p:extLst>
      <p:ext uri="{BB962C8B-B14F-4D97-AF65-F5344CB8AC3E}">
        <p14:creationId xmlns:p14="http://schemas.microsoft.com/office/powerpoint/2010/main" val="528648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320357C-19D5-4386-8AC6-DD0AD4D309C8}" type="slidenum">
              <a:rPr lang="de-AT" smtClean="0"/>
              <a:t>22</a:t>
            </a:fld>
            <a:endParaRPr lang="de-AT"/>
          </a:p>
        </p:txBody>
      </p:sp>
    </p:spTree>
    <p:extLst>
      <p:ext uri="{BB962C8B-B14F-4D97-AF65-F5344CB8AC3E}">
        <p14:creationId xmlns:p14="http://schemas.microsoft.com/office/powerpoint/2010/main" val="133410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320357C-19D5-4386-8AC6-DD0AD4D309C8}" type="slidenum">
              <a:rPr lang="de-AT" smtClean="0"/>
              <a:t>23</a:t>
            </a:fld>
            <a:endParaRPr lang="de-AT"/>
          </a:p>
        </p:txBody>
      </p:sp>
    </p:spTree>
    <p:extLst>
      <p:ext uri="{BB962C8B-B14F-4D97-AF65-F5344CB8AC3E}">
        <p14:creationId xmlns:p14="http://schemas.microsoft.com/office/powerpoint/2010/main" val="651249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To</a:t>
            </a:r>
            <a:r>
              <a:rPr lang="de-AT" dirty="0"/>
              <a:t> </a:t>
            </a:r>
            <a:r>
              <a:rPr lang="de-AT" dirty="0" err="1"/>
              <a:t>give</a:t>
            </a:r>
            <a:r>
              <a:rPr lang="de-AT" dirty="0"/>
              <a:t> a </a:t>
            </a:r>
            <a:r>
              <a:rPr lang="de-AT" dirty="0" err="1"/>
              <a:t>better</a:t>
            </a:r>
            <a:r>
              <a:rPr lang="de-AT" dirty="0"/>
              <a:t> </a:t>
            </a:r>
            <a:r>
              <a:rPr lang="de-AT" dirty="0" err="1"/>
              <a:t>overview</a:t>
            </a:r>
            <a:r>
              <a:rPr lang="de-AT" dirty="0"/>
              <a:t>, </a:t>
            </a:r>
            <a:r>
              <a:rPr lang="de-AT" dirty="0" err="1"/>
              <a:t>you</a:t>
            </a:r>
            <a:r>
              <a:rPr lang="de-AT" dirty="0"/>
              <a:t> </a:t>
            </a:r>
            <a:r>
              <a:rPr lang="de-AT" dirty="0" err="1"/>
              <a:t>can</a:t>
            </a:r>
            <a:r>
              <a:rPr lang="de-AT" dirty="0"/>
              <a:t> </a:t>
            </a:r>
            <a:r>
              <a:rPr lang="de-AT" dirty="0" err="1"/>
              <a:t>see</a:t>
            </a:r>
            <a:r>
              <a:rPr lang="de-AT" dirty="0"/>
              <a:t> </a:t>
            </a:r>
            <a:r>
              <a:rPr lang="de-AT" dirty="0" err="1"/>
              <a:t>here</a:t>
            </a:r>
            <a:r>
              <a:rPr lang="de-AT" dirty="0"/>
              <a:t> </a:t>
            </a:r>
            <a:r>
              <a:rPr lang="de-AT" dirty="0" err="1"/>
              <a:t>the</a:t>
            </a:r>
            <a:r>
              <a:rPr lang="de-AT" dirty="0"/>
              <a:t> </a:t>
            </a:r>
            <a:r>
              <a:rPr lang="de-AT" dirty="0" err="1"/>
              <a:t>principal</a:t>
            </a:r>
            <a:r>
              <a:rPr lang="de-AT" dirty="0"/>
              <a:t> </a:t>
            </a:r>
            <a:r>
              <a:rPr lang="de-AT" dirty="0" err="1"/>
              <a:t>workflow</a:t>
            </a:r>
            <a:r>
              <a:rPr lang="de-AT" dirty="0"/>
              <a:t> </a:t>
            </a:r>
            <a:r>
              <a:rPr lang="de-AT" dirty="0" err="1"/>
              <a:t>of</a:t>
            </a:r>
            <a:r>
              <a:rPr lang="de-AT" dirty="0"/>
              <a:t> </a:t>
            </a:r>
            <a:r>
              <a:rPr lang="de-AT" dirty="0" err="1"/>
              <a:t>the</a:t>
            </a:r>
            <a:r>
              <a:rPr lang="de-AT" dirty="0"/>
              <a:t> code. At </a:t>
            </a:r>
            <a:r>
              <a:rPr lang="de-AT" dirty="0" err="1"/>
              <a:t>first</a:t>
            </a:r>
            <a:r>
              <a:rPr lang="de-AT" dirty="0"/>
              <a:t>, an </a:t>
            </a:r>
            <a:r>
              <a:rPr lang="de-AT" dirty="0" err="1"/>
              <a:t>ion</a:t>
            </a:r>
            <a:r>
              <a:rPr lang="de-AT" dirty="0"/>
              <a:t> </a:t>
            </a:r>
            <a:r>
              <a:rPr lang="de-AT" dirty="0" err="1"/>
              <a:t>hits</a:t>
            </a:r>
            <a:r>
              <a:rPr lang="de-AT" dirty="0"/>
              <a:t> </a:t>
            </a:r>
            <a:r>
              <a:rPr lang="de-AT" dirty="0" err="1"/>
              <a:t>the</a:t>
            </a:r>
            <a:r>
              <a:rPr lang="de-AT" dirty="0"/>
              <a:t> </a:t>
            </a:r>
            <a:r>
              <a:rPr lang="de-AT" dirty="0" err="1"/>
              <a:t>surface</a:t>
            </a:r>
            <a:r>
              <a:rPr lang="de-AT" dirty="0"/>
              <a:t> on </a:t>
            </a:r>
            <a:r>
              <a:rPr lang="de-AT" dirty="0" err="1"/>
              <a:t>randomly</a:t>
            </a:r>
            <a:r>
              <a:rPr lang="de-AT" dirty="0"/>
              <a:t> </a:t>
            </a:r>
            <a:r>
              <a:rPr lang="de-AT" dirty="0" err="1"/>
              <a:t>selected</a:t>
            </a:r>
            <a:r>
              <a:rPr lang="de-AT" dirty="0"/>
              <a:t> </a:t>
            </a:r>
            <a:r>
              <a:rPr lang="de-AT" dirty="0" err="1"/>
              <a:t>impact</a:t>
            </a:r>
            <a:r>
              <a:rPr lang="de-AT" dirty="0"/>
              <a:t> </a:t>
            </a:r>
            <a:r>
              <a:rPr lang="de-AT" dirty="0" err="1"/>
              <a:t>points</a:t>
            </a:r>
            <a:r>
              <a:rPr lang="de-AT" dirty="0"/>
              <a:t>.</a:t>
            </a:r>
          </a:p>
          <a:p>
            <a:endParaRPr lang="de-AT" dirty="0"/>
          </a:p>
          <a:p>
            <a:r>
              <a:rPr lang="de-AT" dirty="0"/>
              <a:t>The </a:t>
            </a:r>
            <a:r>
              <a:rPr lang="de-AT" dirty="0" err="1"/>
              <a:t>local</a:t>
            </a:r>
            <a:r>
              <a:rPr lang="de-AT" dirty="0"/>
              <a:t> </a:t>
            </a:r>
            <a:r>
              <a:rPr lang="de-AT" dirty="0" err="1"/>
              <a:t>impact</a:t>
            </a:r>
            <a:r>
              <a:rPr lang="de-AT" dirty="0"/>
              <a:t> angle </a:t>
            </a:r>
            <a:r>
              <a:rPr lang="de-AT" dirty="0" err="1"/>
              <a:t>determines</a:t>
            </a:r>
            <a:r>
              <a:rPr lang="de-AT" dirty="0"/>
              <a:t> </a:t>
            </a:r>
            <a:r>
              <a:rPr lang="de-AT" dirty="0" err="1"/>
              <a:t>the</a:t>
            </a:r>
            <a:r>
              <a:rPr lang="de-AT" dirty="0"/>
              <a:t> BCA </a:t>
            </a:r>
            <a:r>
              <a:rPr lang="de-AT" dirty="0" err="1"/>
              <a:t>repository</a:t>
            </a:r>
            <a:r>
              <a:rPr lang="de-AT" dirty="0"/>
              <a:t> </a:t>
            </a:r>
            <a:r>
              <a:rPr lang="de-AT" dirty="0" err="1"/>
              <a:t>data</a:t>
            </a:r>
            <a:r>
              <a:rPr lang="de-AT" dirty="0"/>
              <a:t> (on </a:t>
            </a:r>
            <a:r>
              <a:rPr lang="de-AT" dirty="0" err="1"/>
              <a:t>sputter</a:t>
            </a:r>
            <a:r>
              <a:rPr lang="de-AT" dirty="0"/>
              <a:t> </a:t>
            </a:r>
            <a:r>
              <a:rPr lang="de-AT" dirty="0" err="1"/>
              <a:t>yields</a:t>
            </a:r>
            <a:r>
              <a:rPr lang="de-AT" dirty="0"/>
              <a:t> </a:t>
            </a:r>
            <a:r>
              <a:rPr lang="de-AT" dirty="0" err="1"/>
              <a:t>or</a:t>
            </a:r>
            <a:r>
              <a:rPr lang="de-AT" dirty="0"/>
              <a:t> </a:t>
            </a:r>
            <a:r>
              <a:rPr lang="de-AT" dirty="0" err="1"/>
              <a:t>emission</a:t>
            </a:r>
            <a:r>
              <a:rPr lang="de-AT" dirty="0"/>
              <a:t> </a:t>
            </a:r>
            <a:r>
              <a:rPr lang="de-AT" dirty="0" err="1"/>
              <a:t>vectors</a:t>
            </a:r>
            <a:r>
              <a:rPr lang="de-AT" dirty="0"/>
              <a:t>) </a:t>
            </a:r>
            <a:r>
              <a:rPr lang="de-AT" dirty="0" err="1"/>
              <a:t>for</a:t>
            </a:r>
            <a:r>
              <a:rPr lang="de-AT" dirty="0"/>
              <a:t> </a:t>
            </a:r>
            <a:r>
              <a:rPr lang="de-AT" dirty="0" err="1"/>
              <a:t>the</a:t>
            </a:r>
            <a:r>
              <a:rPr lang="de-AT" dirty="0"/>
              <a:t> </a:t>
            </a:r>
            <a:r>
              <a:rPr lang="de-AT" dirty="0" err="1"/>
              <a:t>further</a:t>
            </a:r>
            <a:r>
              <a:rPr lang="de-AT" dirty="0"/>
              <a:t> </a:t>
            </a:r>
            <a:r>
              <a:rPr lang="de-AT" dirty="0" err="1"/>
              <a:t>nested</a:t>
            </a:r>
            <a:r>
              <a:rPr lang="de-AT" dirty="0"/>
              <a:t> </a:t>
            </a:r>
            <a:r>
              <a:rPr lang="de-AT" dirty="0" err="1"/>
              <a:t>loops</a:t>
            </a:r>
            <a:r>
              <a:rPr lang="de-AT" dirty="0"/>
              <a:t>.</a:t>
            </a:r>
          </a:p>
          <a:p>
            <a:endParaRPr lang="de-AT" dirty="0"/>
          </a:p>
          <a:p>
            <a:r>
              <a:rPr lang="de-AT" dirty="0"/>
              <a:t>Next, </a:t>
            </a:r>
            <a:r>
              <a:rPr lang="de-AT" dirty="0" err="1"/>
              <a:t>trajectories</a:t>
            </a:r>
            <a:r>
              <a:rPr lang="de-AT" dirty="0"/>
              <a:t> </a:t>
            </a:r>
            <a:r>
              <a:rPr lang="de-AT" dirty="0" err="1"/>
              <a:t>of</a:t>
            </a:r>
            <a:r>
              <a:rPr lang="de-AT" dirty="0"/>
              <a:t> </a:t>
            </a:r>
            <a:r>
              <a:rPr lang="de-AT" dirty="0" err="1"/>
              <a:t>sputtered</a:t>
            </a:r>
            <a:r>
              <a:rPr lang="de-AT" dirty="0"/>
              <a:t> </a:t>
            </a:r>
            <a:r>
              <a:rPr lang="de-AT" dirty="0" err="1"/>
              <a:t>atoms</a:t>
            </a:r>
            <a:r>
              <a:rPr lang="de-AT" dirty="0"/>
              <a:t> </a:t>
            </a:r>
            <a:r>
              <a:rPr lang="de-AT" dirty="0" err="1"/>
              <a:t>are</a:t>
            </a:r>
            <a:r>
              <a:rPr lang="de-AT" dirty="0"/>
              <a:t> </a:t>
            </a:r>
            <a:r>
              <a:rPr lang="de-AT" dirty="0" err="1"/>
              <a:t>launched</a:t>
            </a:r>
            <a:r>
              <a:rPr lang="de-AT" dirty="0"/>
              <a:t> </a:t>
            </a:r>
            <a:r>
              <a:rPr lang="de-AT" dirty="0" err="1"/>
              <a:t>from</a:t>
            </a:r>
            <a:r>
              <a:rPr lang="de-AT" dirty="0"/>
              <a:t> </a:t>
            </a:r>
            <a:r>
              <a:rPr lang="de-AT" dirty="0" err="1"/>
              <a:t>the</a:t>
            </a:r>
            <a:r>
              <a:rPr lang="de-AT" dirty="0"/>
              <a:t> </a:t>
            </a:r>
            <a:r>
              <a:rPr lang="de-AT" dirty="0" err="1"/>
              <a:t>primary</a:t>
            </a:r>
            <a:r>
              <a:rPr lang="de-AT" dirty="0"/>
              <a:t> </a:t>
            </a:r>
            <a:r>
              <a:rPr lang="de-AT" dirty="0" err="1"/>
              <a:t>impact</a:t>
            </a:r>
            <a:r>
              <a:rPr lang="de-AT" dirty="0"/>
              <a:t> </a:t>
            </a:r>
            <a:r>
              <a:rPr lang="de-AT" dirty="0" err="1"/>
              <a:t>site</a:t>
            </a:r>
            <a:r>
              <a:rPr lang="de-AT" dirty="0"/>
              <a:t>, </a:t>
            </a:r>
            <a:r>
              <a:rPr lang="de-AT" dirty="0" err="1"/>
              <a:t>while</a:t>
            </a:r>
            <a:r>
              <a:rPr lang="de-AT" dirty="0"/>
              <a:t> </a:t>
            </a:r>
            <a:r>
              <a:rPr lang="de-AT" dirty="0" err="1"/>
              <a:t>the</a:t>
            </a:r>
            <a:r>
              <a:rPr lang="de-AT" dirty="0"/>
              <a:t> </a:t>
            </a:r>
            <a:r>
              <a:rPr lang="de-AT" dirty="0" err="1"/>
              <a:t>raytracing</a:t>
            </a:r>
            <a:r>
              <a:rPr lang="de-AT" dirty="0"/>
              <a:t> </a:t>
            </a:r>
            <a:r>
              <a:rPr lang="de-AT" dirty="0" err="1"/>
              <a:t>algorithm</a:t>
            </a:r>
            <a:r>
              <a:rPr lang="de-AT" dirty="0"/>
              <a:t> </a:t>
            </a:r>
            <a:r>
              <a:rPr lang="de-AT" dirty="0" err="1"/>
              <a:t>evaluates</a:t>
            </a:r>
            <a:r>
              <a:rPr lang="de-AT" dirty="0"/>
              <a:t> </a:t>
            </a:r>
            <a:r>
              <a:rPr lang="de-AT" dirty="0" err="1"/>
              <a:t>if</a:t>
            </a:r>
            <a:r>
              <a:rPr lang="de-AT" dirty="0"/>
              <a:t> an </a:t>
            </a:r>
            <a:r>
              <a:rPr lang="de-AT" dirty="0" err="1"/>
              <a:t>atom</a:t>
            </a:r>
            <a:r>
              <a:rPr lang="de-AT" dirty="0"/>
              <a:t> </a:t>
            </a:r>
            <a:r>
              <a:rPr lang="de-AT" dirty="0" err="1"/>
              <a:t>leaves</a:t>
            </a:r>
            <a:r>
              <a:rPr lang="de-AT" dirty="0"/>
              <a:t> </a:t>
            </a:r>
            <a:r>
              <a:rPr lang="de-AT" dirty="0" err="1"/>
              <a:t>the</a:t>
            </a:r>
            <a:r>
              <a:rPr lang="de-AT" dirty="0"/>
              <a:t> </a:t>
            </a:r>
            <a:r>
              <a:rPr lang="de-AT" dirty="0" err="1"/>
              <a:t>surface</a:t>
            </a:r>
            <a:r>
              <a:rPr lang="de-AT" dirty="0"/>
              <a:t> (and </a:t>
            </a:r>
            <a:r>
              <a:rPr lang="de-AT" dirty="0" err="1"/>
              <a:t>is</a:t>
            </a:r>
            <a:r>
              <a:rPr lang="de-AT" dirty="0"/>
              <a:t> </a:t>
            </a:r>
            <a:r>
              <a:rPr lang="de-AT" dirty="0" err="1"/>
              <a:t>therefore</a:t>
            </a:r>
            <a:r>
              <a:rPr lang="de-AT" dirty="0"/>
              <a:t> </a:t>
            </a:r>
            <a:r>
              <a:rPr lang="de-AT" dirty="0" err="1"/>
              <a:t>sputtered</a:t>
            </a:r>
            <a:r>
              <a:rPr lang="de-AT" dirty="0"/>
              <a:t>) </a:t>
            </a:r>
            <a:r>
              <a:rPr lang="de-AT" dirty="0" err="1"/>
              <a:t>or</a:t>
            </a:r>
            <a:r>
              <a:rPr lang="de-AT" dirty="0"/>
              <a:t> </a:t>
            </a:r>
            <a:r>
              <a:rPr lang="de-AT" dirty="0" err="1"/>
              <a:t>otherwise</a:t>
            </a:r>
            <a:r>
              <a:rPr lang="de-AT" dirty="0"/>
              <a:t> </a:t>
            </a:r>
            <a:r>
              <a:rPr lang="de-AT" dirty="0" err="1"/>
              <a:t>hits</a:t>
            </a:r>
            <a:r>
              <a:rPr lang="de-AT" dirty="0"/>
              <a:t> </a:t>
            </a:r>
            <a:r>
              <a:rPr lang="de-AT" dirty="0" err="1"/>
              <a:t>the</a:t>
            </a:r>
            <a:r>
              <a:rPr lang="de-AT" dirty="0"/>
              <a:t> </a:t>
            </a:r>
            <a:r>
              <a:rPr lang="de-AT" dirty="0" err="1"/>
              <a:t>surface</a:t>
            </a:r>
            <a:r>
              <a:rPr lang="de-AT" dirty="0"/>
              <a:t> </a:t>
            </a:r>
            <a:r>
              <a:rPr lang="de-AT" dirty="0" err="1"/>
              <a:t>again</a:t>
            </a:r>
            <a:r>
              <a:rPr lang="de-AT" dirty="0"/>
              <a:t>, and </a:t>
            </a:r>
            <a:r>
              <a:rPr lang="de-AT" dirty="0" err="1"/>
              <a:t>therefore</a:t>
            </a:r>
            <a:r>
              <a:rPr lang="de-AT" dirty="0"/>
              <a:t> </a:t>
            </a:r>
            <a:r>
              <a:rPr lang="de-AT" dirty="0" err="1"/>
              <a:t>is</a:t>
            </a:r>
            <a:r>
              <a:rPr lang="de-AT" dirty="0"/>
              <a:t> </a:t>
            </a:r>
            <a:r>
              <a:rPr lang="de-AT" dirty="0" err="1"/>
              <a:t>redeposited</a:t>
            </a:r>
            <a:r>
              <a:rPr lang="de-AT" dirty="0"/>
              <a:t>.</a:t>
            </a:r>
          </a:p>
          <a:p>
            <a:endParaRPr lang="de-AT" dirty="0"/>
          </a:p>
          <a:p>
            <a:r>
              <a:rPr lang="de-AT" dirty="0" err="1"/>
              <a:t>Similar</a:t>
            </a:r>
            <a:r>
              <a:rPr lang="de-AT" dirty="0"/>
              <a:t> </a:t>
            </a:r>
            <a:r>
              <a:rPr lang="de-AT" dirty="0" err="1"/>
              <a:t>is</a:t>
            </a:r>
            <a:r>
              <a:rPr lang="de-AT" dirty="0"/>
              <a:t> </a:t>
            </a:r>
            <a:r>
              <a:rPr lang="de-AT" dirty="0" err="1"/>
              <a:t>done</a:t>
            </a:r>
            <a:r>
              <a:rPr lang="de-AT" dirty="0"/>
              <a:t> </a:t>
            </a:r>
            <a:r>
              <a:rPr lang="de-AT" dirty="0" err="1"/>
              <a:t>for</a:t>
            </a:r>
            <a:r>
              <a:rPr lang="de-AT" dirty="0"/>
              <a:t> </a:t>
            </a:r>
            <a:r>
              <a:rPr lang="de-AT" dirty="0" err="1"/>
              <a:t>the</a:t>
            </a:r>
            <a:r>
              <a:rPr lang="de-AT" dirty="0"/>
              <a:t> </a:t>
            </a:r>
            <a:r>
              <a:rPr lang="de-AT" dirty="0" err="1"/>
              <a:t>reflected</a:t>
            </a:r>
            <a:r>
              <a:rPr lang="de-AT" dirty="0"/>
              <a:t> </a:t>
            </a:r>
            <a:r>
              <a:rPr lang="de-AT" dirty="0" err="1"/>
              <a:t>ions</a:t>
            </a:r>
            <a:r>
              <a:rPr lang="de-AT" dirty="0"/>
              <a:t>, </a:t>
            </a:r>
            <a:r>
              <a:rPr lang="de-AT" dirty="0" err="1"/>
              <a:t>while</a:t>
            </a:r>
            <a:r>
              <a:rPr lang="de-AT" dirty="0"/>
              <a:t> </a:t>
            </a:r>
            <a:r>
              <a:rPr lang="de-AT" dirty="0" err="1"/>
              <a:t>the</a:t>
            </a:r>
            <a:r>
              <a:rPr lang="de-AT" dirty="0"/>
              <a:t> </a:t>
            </a:r>
            <a:r>
              <a:rPr lang="de-AT" dirty="0" err="1"/>
              <a:t>focus</a:t>
            </a:r>
            <a:r>
              <a:rPr lang="de-AT" dirty="0"/>
              <a:t> </a:t>
            </a:r>
            <a:r>
              <a:rPr lang="de-AT" dirty="0" err="1"/>
              <a:t>is</a:t>
            </a:r>
            <a:r>
              <a:rPr lang="de-AT" dirty="0"/>
              <a:t> </a:t>
            </a:r>
            <a:r>
              <a:rPr lang="de-AT" dirty="0" err="1"/>
              <a:t>here</a:t>
            </a:r>
            <a:r>
              <a:rPr lang="de-AT" dirty="0"/>
              <a:t> </a:t>
            </a:r>
            <a:r>
              <a:rPr lang="de-AT" dirty="0" err="1"/>
              <a:t>mostly</a:t>
            </a:r>
            <a:r>
              <a:rPr lang="de-AT" dirty="0"/>
              <a:t> on </a:t>
            </a:r>
            <a:r>
              <a:rPr lang="de-AT" dirty="0" err="1"/>
              <a:t>the</a:t>
            </a:r>
            <a:r>
              <a:rPr lang="de-AT" dirty="0"/>
              <a:t> </a:t>
            </a:r>
            <a:r>
              <a:rPr lang="de-AT" dirty="0" err="1"/>
              <a:t>identification</a:t>
            </a:r>
            <a:r>
              <a:rPr lang="de-AT" dirty="0"/>
              <a:t> </a:t>
            </a:r>
            <a:r>
              <a:rPr lang="de-AT" dirty="0" err="1"/>
              <a:t>of</a:t>
            </a:r>
            <a:r>
              <a:rPr lang="de-AT" dirty="0"/>
              <a:t> </a:t>
            </a:r>
            <a:r>
              <a:rPr lang="de-AT" dirty="0" err="1"/>
              <a:t>secondary</a:t>
            </a:r>
            <a:r>
              <a:rPr lang="de-AT" dirty="0"/>
              <a:t> </a:t>
            </a:r>
            <a:r>
              <a:rPr lang="de-AT" dirty="0" err="1"/>
              <a:t>impact</a:t>
            </a:r>
            <a:r>
              <a:rPr lang="de-AT" dirty="0"/>
              <a:t> </a:t>
            </a:r>
            <a:r>
              <a:rPr lang="de-AT" dirty="0" err="1"/>
              <a:t>sites</a:t>
            </a:r>
            <a:r>
              <a:rPr lang="de-AT" dirty="0"/>
              <a:t>.</a:t>
            </a:r>
          </a:p>
          <a:p>
            <a:endParaRPr lang="de-AT" dirty="0"/>
          </a:p>
          <a:p>
            <a:r>
              <a:rPr lang="de-AT" dirty="0"/>
              <a:t>These </a:t>
            </a:r>
            <a:r>
              <a:rPr lang="de-AT" dirty="0" err="1"/>
              <a:t>are</a:t>
            </a:r>
            <a:r>
              <a:rPr lang="de-AT" dirty="0"/>
              <a:t> </a:t>
            </a:r>
            <a:r>
              <a:rPr lang="de-AT" dirty="0" err="1"/>
              <a:t>then</a:t>
            </a:r>
            <a:r>
              <a:rPr lang="de-AT" dirty="0"/>
              <a:t> relevant </a:t>
            </a:r>
            <a:r>
              <a:rPr lang="de-AT" dirty="0" err="1"/>
              <a:t>for</a:t>
            </a:r>
            <a:r>
              <a:rPr lang="de-AT" dirty="0"/>
              <a:t> </a:t>
            </a:r>
            <a:r>
              <a:rPr lang="de-AT" dirty="0" err="1"/>
              <a:t>considering</a:t>
            </a:r>
            <a:r>
              <a:rPr lang="de-AT" dirty="0"/>
              <a:t> </a:t>
            </a:r>
            <a:r>
              <a:rPr lang="de-AT" dirty="0" err="1"/>
              <a:t>secondary</a:t>
            </a:r>
            <a:r>
              <a:rPr lang="de-AT" dirty="0"/>
              <a:t> </a:t>
            </a:r>
            <a:r>
              <a:rPr lang="de-AT" dirty="0" err="1"/>
              <a:t>sputtering</a:t>
            </a:r>
            <a:r>
              <a:rPr lang="de-AT" dirty="0"/>
              <a:t> </a:t>
            </a:r>
            <a:r>
              <a:rPr lang="de-AT" dirty="0" err="1"/>
              <a:t>effects</a:t>
            </a:r>
            <a:r>
              <a:rPr lang="de-AT" dirty="0"/>
              <a:t> in </a:t>
            </a:r>
            <a:r>
              <a:rPr lang="de-AT" dirty="0" err="1"/>
              <a:t>the</a:t>
            </a:r>
            <a:r>
              <a:rPr lang="de-AT" dirty="0"/>
              <a:t> last </a:t>
            </a:r>
            <a:r>
              <a:rPr lang="de-AT" dirty="0" err="1"/>
              <a:t>nested</a:t>
            </a:r>
            <a:r>
              <a:rPr lang="de-AT" dirty="0"/>
              <a:t> loop.</a:t>
            </a:r>
          </a:p>
          <a:p>
            <a:endParaRPr lang="de-AT" dirty="0"/>
          </a:p>
          <a:p>
            <a:r>
              <a:rPr lang="de-AT" dirty="0"/>
              <a:t>This </a:t>
            </a:r>
            <a:r>
              <a:rPr lang="de-AT" dirty="0" err="1"/>
              <a:t>is</a:t>
            </a:r>
            <a:r>
              <a:rPr lang="de-AT" dirty="0"/>
              <a:t> </a:t>
            </a:r>
            <a:r>
              <a:rPr lang="de-AT" dirty="0" err="1"/>
              <a:t>done</a:t>
            </a:r>
            <a:r>
              <a:rPr lang="de-AT" dirty="0"/>
              <a:t> </a:t>
            </a:r>
            <a:r>
              <a:rPr lang="de-AT" dirty="0" err="1"/>
              <a:t>for</a:t>
            </a:r>
            <a:r>
              <a:rPr lang="de-AT" dirty="0"/>
              <a:t> a large </a:t>
            </a:r>
            <a:r>
              <a:rPr lang="de-AT" dirty="0" err="1"/>
              <a:t>number</a:t>
            </a:r>
            <a:r>
              <a:rPr lang="de-AT" dirty="0"/>
              <a:t> </a:t>
            </a:r>
            <a:r>
              <a:rPr lang="de-AT" dirty="0" err="1"/>
              <a:t>of</a:t>
            </a:r>
            <a:r>
              <a:rPr lang="de-AT" dirty="0"/>
              <a:t> </a:t>
            </a:r>
            <a:r>
              <a:rPr lang="de-AT" dirty="0" err="1"/>
              <a:t>ions</a:t>
            </a:r>
            <a:r>
              <a:rPr lang="de-AT" dirty="0"/>
              <a:t> </a:t>
            </a:r>
            <a:r>
              <a:rPr lang="de-AT" dirty="0" err="1"/>
              <a:t>to</a:t>
            </a:r>
            <a:r>
              <a:rPr lang="de-AT" dirty="0"/>
              <a:t> </a:t>
            </a:r>
            <a:r>
              <a:rPr lang="de-AT" dirty="0" err="1"/>
              <a:t>gain</a:t>
            </a:r>
            <a:r>
              <a:rPr lang="de-AT" dirty="0"/>
              <a:t> </a:t>
            </a:r>
            <a:r>
              <a:rPr lang="de-AT" dirty="0" err="1"/>
              <a:t>sufficient</a:t>
            </a:r>
            <a:r>
              <a:rPr lang="de-AT" dirty="0"/>
              <a:t> </a:t>
            </a:r>
            <a:r>
              <a:rPr lang="de-AT" dirty="0" err="1"/>
              <a:t>statistics</a:t>
            </a:r>
            <a:r>
              <a:rPr lang="de-AT" dirty="0"/>
              <a:t> </a:t>
            </a:r>
            <a:r>
              <a:rPr lang="de-AT" dirty="0" err="1"/>
              <a:t>of</a:t>
            </a:r>
            <a:r>
              <a:rPr lang="de-AT" dirty="0"/>
              <a:t>  a </a:t>
            </a:r>
            <a:r>
              <a:rPr lang="de-AT" dirty="0" err="1"/>
              <a:t>surface</a:t>
            </a:r>
            <a:r>
              <a:rPr lang="de-AT" dirty="0"/>
              <a:t>, </a:t>
            </a:r>
            <a:r>
              <a:rPr lang="de-AT" dirty="0" err="1"/>
              <a:t>which</a:t>
            </a:r>
            <a:r>
              <a:rPr lang="de-AT" dirty="0"/>
              <a:t> </a:t>
            </a:r>
            <a:r>
              <a:rPr lang="de-AT" dirty="0" err="1"/>
              <a:t>then</a:t>
            </a:r>
            <a:r>
              <a:rPr lang="de-AT" dirty="0"/>
              <a:t> </a:t>
            </a:r>
            <a:r>
              <a:rPr lang="de-AT" dirty="0" err="1"/>
              <a:t>results</a:t>
            </a:r>
            <a:r>
              <a:rPr lang="de-AT" dirty="0"/>
              <a:t> in </a:t>
            </a:r>
            <a:r>
              <a:rPr lang="de-AT" dirty="0" err="1"/>
              <a:t>effective</a:t>
            </a:r>
            <a:r>
              <a:rPr lang="de-AT" dirty="0"/>
              <a:t> </a:t>
            </a:r>
            <a:r>
              <a:rPr lang="de-AT" dirty="0" err="1"/>
              <a:t>sputtering</a:t>
            </a:r>
            <a:r>
              <a:rPr lang="de-AT" dirty="0"/>
              <a:t> </a:t>
            </a:r>
            <a:r>
              <a:rPr lang="de-AT" dirty="0" err="1"/>
              <a:t>yields</a:t>
            </a:r>
            <a:r>
              <a:rPr lang="de-AT" dirty="0"/>
              <a:t> </a:t>
            </a:r>
            <a:r>
              <a:rPr lang="de-AT" dirty="0" err="1"/>
              <a:t>for</a:t>
            </a:r>
            <a:r>
              <a:rPr lang="de-AT" dirty="0"/>
              <a:t> large – </a:t>
            </a:r>
            <a:r>
              <a:rPr lang="de-AT" dirty="0" err="1"/>
              <a:t>scale</a:t>
            </a:r>
            <a:r>
              <a:rPr lang="de-AT" dirty="0"/>
              <a:t> </a:t>
            </a:r>
            <a:r>
              <a:rPr lang="de-AT" dirty="0" err="1"/>
              <a:t>images</a:t>
            </a:r>
            <a:r>
              <a:rPr lang="de-AT" dirty="0"/>
              <a:t>,</a:t>
            </a:r>
          </a:p>
          <a:p>
            <a:endParaRPr lang="de-AT" dirty="0"/>
          </a:p>
          <a:p>
            <a:r>
              <a:rPr lang="de-AT" dirty="0"/>
              <a:t>Also </a:t>
            </a:r>
            <a:r>
              <a:rPr lang="de-AT" dirty="0" err="1"/>
              <a:t>the</a:t>
            </a:r>
            <a:r>
              <a:rPr lang="de-AT" dirty="0"/>
              <a:t> </a:t>
            </a:r>
            <a:r>
              <a:rPr lang="de-AT" dirty="0" err="1"/>
              <a:t>emission</a:t>
            </a:r>
            <a:r>
              <a:rPr lang="de-AT" dirty="0"/>
              <a:t> </a:t>
            </a:r>
            <a:r>
              <a:rPr lang="de-AT" dirty="0" err="1"/>
              <a:t>distribution</a:t>
            </a:r>
            <a:r>
              <a:rPr lang="de-AT" dirty="0"/>
              <a:t> </a:t>
            </a:r>
            <a:r>
              <a:rPr lang="de-AT" dirty="0" err="1"/>
              <a:t>for</a:t>
            </a:r>
            <a:r>
              <a:rPr lang="de-AT" dirty="0"/>
              <a:t> </a:t>
            </a:r>
            <a:r>
              <a:rPr lang="de-AT" dirty="0" err="1"/>
              <a:t>sputtered</a:t>
            </a:r>
            <a:r>
              <a:rPr lang="de-AT" dirty="0"/>
              <a:t> </a:t>
            </a:r>
            <a:r>
              <a:rPr lang="de-AT" dirty="0" err="1"/>
              <a:t>atoms</a:t>
            </a:r>
            <a:r>
              <a:rPr lang="de-AT" dirty="0"/>
              <a:t> </a:t>
            </a:r>
            <a:r>
              <a:rPr lang="de-AT" dirty="0" err="1"/>
              <a:t>or</a:t>
            </a:r>
            <a:r>
              <a:rPr lang="de-AT" dirty="0"/>
              <a:t> </a:t>
            </a:r>
            <a:r>
              <a:rPr lang="de-AT" dirty="0" err="1"/>
              <a:t>reflected</a:t>
            </a:r>
            <a:r>
              <a:rPr lang="de-AT" dirty="0"/>
              <a:t> </a:t>
            </a:r>
            <a:r>
              <a:rPr lang="de-AT" dirty="0" err="1"/>
              <a:t>ions</a:t>
            </a:r>
            <a:r>
              <a:rPr lang="de-AT" dirty="0"/>
              <a:t> </a:t>
            </a:r>
            <a:r>
              <a:rPr lang="de-AT" dirty="0" err="1"/>
              <a:t>can</a:t>
            </a:r>
            <a:r>
              <a:rPr lang="de-AT" dirty="0"/>
              <a:t> </a:t>
            </a:r>
            <a:r>
              <a:rPr lang="de-AT" dirty="0" err="1"/>
              <a:t>be</a:t>
            </a:r>
            <a:r>
              <a:rPr lang="de-AT" dirty="0"/>
              <a:t> </a:t>
            </a:r>
            <a:r>
              <a:rPr lang="de-AT" dirty="0" err="1"/>
              <a:t>exported</a:t>
            </a:r>
            <a:r>
              <a:rPr lang="de-AT" dirty="0"/>
              <a:t>.</a:t>
            </a:r>
          </a:p>
          <a:p>
            <a:endParaRPr lang="de-AT" dirty="0"/>
          </a:p>
          <a:p>
            <a:r>
              <a:rPr lang="de-AT" dirty="0"/>
              <a:t>In </a:t>
            </a:r>
            <a:r>
              <a:rPr lang="de-AT" dirty="0" err="1"/>
              <a:t>contrast</a:t>
            </a:r>
            <a:r>
              <a:rPr lang="de-AT" dirty="0"/>
              <a:t> </a:t>
            </a:r>
            <a:r>
              <a:rPr lang="de-AT" dirty="0" err="1"/>
              <a:t>to</a:t>
            </a:r>
            <a:r>
              <a:rPr lang="de-AT" dirty="0"/>
              <a:t> </a:t>
            </a:r>
            <a:r>
              <a:rPr lang="de-AT" dirty="0" err="1"/>
              <a:t>other</a:t>
            </a:r>
            <a:r>
              <a:rPr lang="de-AT" dirty="0"/>
              <a:t> </a:t>
            </a:r>
            <a:r>
              <a:rPr lang="de-AT" dirty="0" err="1"/>
              <a:t>established</a:t>
            </a:r>
            <a:r>
              <a:rPr lang="de-AT" dirty="0"/>
              <a:t> </a:t>
            </a:r>
            <a:r>
              <a:rPr lang="de-AT" dirty="0" err="1"/>
              <a:t>codes</a:t>
            </a:r>
            <a:r>
              <a:rPr lang="de-AT" dirty="0"/>
              <a:t>, SPRAY </a:t>
            </a:r>
            <a:r>
              <a:rPr lang="de-AT" dirty="0" err="1"/>
              <a:t>has</a:t>
            </a:r>
            <a:r>
              <a:rPr lang="de-AT" dirty="0"/>
              <a:t> also </a:t>
            </a:r>
            <a:r>
              <a:rPr lang="de-AT" dirty="0" err="1"/>
              <a:t>the</a:t>
            </a:r>
            <a:r>
              <a:rPr lang="de-AT" dirty="0"/>
              <a:t> </a:t>
            </a:r>
            <a:r>
              <a:rPr lang="de-AT" dirty="0" err="1"/>
              <a:t>big</a:t>
            </a:r>
            <a:r>
              <a:rPr lang="de-AT" dirty="0"/>
              <a:t> </a:t>
            </a:r>
            <a:r>
              <a:rPr lang="de-AT" dirty="0" err="1"/>
              <a:t>advantage</a:t>
            </a:r>
            <a:r>
              <a:rPr lang="de-AT" dirty="0"/>
              <a:t> </a:t>
            </a:r>
            <a:r>
              <a:rPr lang="de-AT" dirty="0" err="1"/>
              <a:t>to</a:t>
            </a:r>
            <a:r>
              <a:rPr lang="de-AT" dirty="0"/>
              <a:t> </a:t>
            </a:r>
            <a:r>
              <a:rPr lang="de-AT" dirty="0" err="1"/>
              <a:t>allow</a:t>
            </a:r>
            <a:r>
              <a:rPr lang="de-AT" dirty="0"/>
              <a:t> quick </a:t>
            </a:r>
            <a:r>
              <a:rPr lang="de-AT" dirty="0" err="1"/>
              <a:t>simulations</a:t>
            </a:r>
            <a:r>
              <a:rPr lang="de-AT" dirty="0"/>
              <a:t>. </a:t>
            </a:r>
            <a:r>
              <a:rPr lang="de-AT" dirty="0" err="1"/>
              <a:t>It</a:t>
            </a:r>
            <a:r>
              <a:rPr lang="de-AT" dirty="0"/>
              <a:t> </a:t>
            </a:r>
            <a:r>
              <a:rPr lang="de-AT" dirty="0" err="1"/>
              <a:t>even</a:t>
            </a:r>
            <a:r>
              <a:rPr lang="de-AT" dirty="0"/>
              <a:t> </a:t>
            </a:r>
            <a:r>
              <a:rPr lang="de-AT" dirty="0" err="1"/>
              <a:t>allows</a:t>
            </a:r>
            <a:r>
              <a:rPr lang="de-AT" dirty="0"/>
              <a:t> </a:t>
            </a:r>
            <a:r>
              <a:rPr lang="de-AT" dirty="0" err="1"/>
              <a:t>sweep</a:t>
            </a:r>
            <a:r>
              <a:rPr lang="de-AT" dirty="0"/>
              <a:t> </a:t>
            </a:r>
            <a:r>
              <a:rPr lang="de-AT" dirty="0" err="1"/>
              <a:t>studies</a:t>
            </a:r>
            <a:r>
              <a:rPr lang="de-AT" dirty="0"/>
              <a:t>, like </a:t>
            </a:r>
            <a:r>
              <a:rPr lang="de-AT" dirty="0" err="1"/>
              <a:t>for</a:t>
            </a:r>
            <a:r>
              <a:rPr lang="de-AT" dirty="0"/>
              <a:t> </a:t>
            </a:r>
            <a:r>
              <a:rPr lang="de-AT" dirty="0" err="1"/>
              <a:t>instance</a:t>
            </a:r>
            <a:r>
              <a:rPr lang="de-AT" dirty="0"/>
              <a:t> </a:t>
            </a:r>
            <a:r>
              <a:rPr lang="de-AT" dirty="0" err="1"/>
              <a:t>for</a:t>
            </a:r>
            <a:r>
              <a:rPr lang="de-AT" dirty="0"/>
              <a:t> </a:t>
            </a:r>
            <a:r>
              <a:rPr lang="de-AT" dirty="0" err="1"/>
              <a:t>continuously</a:t>
            </a:r>
            <a:r>
              <a:rPr lang="de-AT" dirty="0"/>
              <a:t> </a:t>
            </a:r>
            <a:r>
              <a:rPr lang="de-AT" dirty="0" err="1"/>
              <a:t>rising</a:t>
            </a:r>
            <a:r>
              <a:rPr lang="de-AT" dirty="0"/>
              <a:t> </a:t>
            </a:r>
            <a:r>
              <a:rPr lang="de-AT" dirty="0" err="1"/>
              <a:t>incidence</a:t>
            </a:r>
            <a:r>
              <a:rPr lang="de-AT" dirty="0"/>
              <a:t> </a:t>
            </a:r>
            <a:r>
              <a:rPr lang="de-AT" dirty="0" err="1"/>
              <a:t>angles</a:t>
            </a:r>
            <a:r>
              <a:rPr lang="de-AT" dirty="0"/>
              <a:t>, </a:t>
            </a:r>
            <a:r>
              <a:rPr lang="de-AT" dirty="0" err="1"/>
              <a:t>or</a:t>
            </a:r>
            <a:r>
              <a:rPr lang="de-AT" dirty="0"/>
              <a:t> </a:t>
            </a:r>
            <a:r>
              <a:rPr lang="de-AT" dirty="0" err="1"/>
              <a:t>alternatively</a:t>
            </a:r>
            <a:r>
              <a:rPr lang="de-AT" dirty="0"/>
              <a:t>, </a:t>
            </a:r>
            <a:r>
              <a:rPr lang="de-AT" dirty="0" err="1"/>
              <a:t>for</a:t>
            </a:r>
            <a:r>
              <a:rPr lang="de-AT" dirty="0"/>
              <a:t> </a:t>
            </a:r>
            <a:r>
              <a:rPr lang="de-AT" dirty="0" err="1"/>
              <a:t>sequentially</a:t>
            </a:r>
            <a:r>
              <a:rPr lang="de-AT" dirty="0"/>
              <a:t> </a:t>
            </a:r>
            <a:r>
              <a:rPr lang="de-AT" dirty="0" err="1"/>
              <a:t>simulating</a:t>
            </a:r>
            <a:r>
              <a:rPr lang="de-AT" dirty="0"/>
              <a:t> </a:t>
            </a:r>
            <a:r>
              <a:rPr lang="de-AT" dirty="0" err="1"/>
              <a:t>sputtering</a:t>
            </a:r>
            <a:r>
              <a:rPr lang="de-AT" dirty="0"/>
              <a:t> </a:t>
            </a:r>
            <a:r>
              <a:rPr lang="de-AT" dirty="0" err="1"/>
              <a:t>of</a:t>
            </a:r>
            <a:r>
              <a:rPr lang="de-AT" dirty="0"/>
              <a:t> a </a:t>
            </a:r>
            <a:r>
              <a:rPr lang="de-AT" dirty="0" err="1"/>
              <a:t>stack</a:t>
            </a:r>
            <a:r>
              <a:rPr lang="de-AT" dirty="0"/>
              <a:t> </a:t>
            </a:r>
            <a:r>
              <a:rPr lang="de-AT" dirty="0" err="1"/>
              <a:t>of</a:t>
            </a:r>
            <a:r>
              <a:rPr lang="de-AT" dirty="0"/>
              <a:t> different </a:t>
            </a:r>
            <a:r>
              <a:rPr lang="de-AT" dirty="0" err="1"/>
              <a:t>images</a:t>
            </a:r>
            <a:r>
              <a:rPr lang="de-AT" dirty="0"/>
              <a:t>.</a:t>
            </a:r>
          </a:p>
          <a:p>
            <a:endParaRPr lang="de-AT" dirty="0"/>
          </a:p>
          <a:p>
            <a:r>
              <a:rPr lang="de-AT" dirty="0" err="1"/>
              <a:t>It</a:t>
            </a:r>
            <a:r>
              <a:rPr lang="de-AT" dirty="0"/>
              <a:t> </a:t>
            </a:r>
            <a:r>
              <a:rPr lang="de-AT" dirty="0" err="1"/>
              <a:t>must</a:t>
            </a:r>
            <a:r>
              <a:rPr lang="de-AT" dirty="0"/>
              <a:t> </a:t>
            </a:r>
            <a:r>
              <a:rPr lang="de-AT" dirty="0" err="1"/>
              <a:t>be</a:t>
            </a:r>
            <a:r>
              <a:rPr lang="de-AT" dirty="0"/>
              <a:t> </a:t>
            </a:r>
            <a:r>
              <a:rPr lang="de-AT" dirty="0" err="1"/>
              <a:t>mentioned</a:t>
            </a:r>
            <a:r>
              <a:rPr lang="de-AT" dirty="0"/>
              <a:t> </a:t>
            </a:r>
            <a:r>
              <a:rPr lang="de-AT" dirty="0" err="1"/>
              <a:t>that</a:t>
            </a:r>
            <a:r>
              <a:rPr lang="de-AT" dirty="0"/>
              <a:t> </a:t>
            </a:r>
            <a:r>
              <a:rPr lang="de-AT" dirty="0" err="1"/>
              <a:t>the</a:t>
            </a:r>
            <a:r>
              <a:rPr lang="de-AT" dirty="0"/>
              <a:t> code so </a:t>
            </a:r>
            <a:r>
              <a:rPr lang="de-AT" dirty="0" err="1"/>
              <a:t>far</a:t>
            </a:r>
            <a:r>
              <a:rPr lang="de-AT" dirty="0"/>
              <a:t> </a:t>
            </a:r>
            <a:r>
              <a:rPr lang="de-AT" dirty="0" err="1"/>
              <a:t>only</a:t>
            </a:r>
            <a:r>
              <a:rPr lang="de-AT" dirty="0"/>
              <a:t> </a:t>
            </a:r>
            <a:r>
              <a:rPr lang="de-AT" dirty="0" err="1"/>
              <a:t>includes</a:t>
            </a:r>
            <a:r>
              <a:rPr lang="de-AT" dirty="0"/>
              <a:t> </a:t>
            </a:r>
            <a:r>
              <a:rPr lang="de-AT" dirty="0" err="1"/>
              <a:t>static</a:t>
            </a:r>
            <a:r>
              <a:rPr lang="de-AT" dirty="0"/>
              <a:t> </a:t>
            </a:r>
            <a:r>
              <a:rPr lang="de-AT" dirty="0" err="1"/>
              <a:t>operation</a:t>
            </a:r>
            <a:r>
              <a:rPr lang="de-AT" dirty="0"/>
              <a:t>. </a:t>
            </a:r>
          </a:p>
        </p:txBody>
      </p:sp>
      <p:sp>
        <p:nvSpPr>
          <p:cNvPr id="4" name="Foliennummernplatzhalter 3"/>
          <p:cNvSpPr>
            <a:spLocks noGrp="1"/>
          </p:cNvSpPr>
          <p:nvPr>
            <p:ph type="sldNum" sz="quarter" idx="5"/>
          </p:nvPr>
        </p:nvSpPr>
        <p:spPr/>
        <p:txBody>
          <a:bodyPr/>
          <a:lstStyle/>
          <a:p>
            <a:fld id="{5320357C-19D5-4386-8AC6-DD0AD4D309C8}" type="slidenum">
              <a:rPr lang="de-AT" smtClean="0"/>
              <a:t>24</a:t>
            </a:fld>
            <a:endParaRPr lang="de-AT"/>
          </a:p>
        </p:txBody>
      </p:sp>
    </p:spTree>
    <p:extLst>
      <p:ext uri="{BB962C8B-B14F-4D97-AF65-F5344CB8AC3E}">
        <p14:creationId xmlns:p14="http://schemas.microsoft.com/office/powerpoint/2010/main" val="63308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In </a:t>
            </a:r>
            <a:r>
              <a:rPr lang="de-AT" dirty="0" err="1"/>
              <a:t>addition</a:t>
            </a:r>
            <a:r>
              <a:rPr lang="de-AT" dirty="0"/>
              <a:t>, I </a:t>
            </a:r>
            <a:r>
              <a:rPr lang="de-AT" dirty="0" err="1"/>
              <a:t>would</a:t>
            </a:r>
            <a:r>
              <a:rPr lang="de-AT" dirty="0"/>
              <a:t> like </a:t>
            </a:r>
            <a:r>
              <a:rPr lang="de-AT" dirty="0" err="1"/>
              <a:t>to</a:t>
            </a:r>
            <a:r>
              <a:rPr lang="de-AT" dirty="0"/>
              <a:t> </a:t>
            </a:r>
            <a:r>
              <a:rPr lang="de-AT" dirty="0" err="1"/>
              <a:t>thank</a:t>
            </a:r>
            <a:r>
              <a:rPr lang="de-AT" dirty="0"/>
              <a:t> </a:t>
            </a:r>
            <a:r>
              <a:rPr lang="de-AT" dirty="0" err="1"/>
              <a:t>my</a:t>
            </a:r>
            <a:r>
              <a:rPr lang="de-AT" dirty="0"/>
              <a:t> </a:t>
            </a:r>
            <a:r>
              <a:rPr lang="de-AT" dirty="0" err="1"/>
              <a:t>colleages</a:t>
            </a:r>
            <a:r>
              <a:rPr lang="de-AT" dirty="0"/>
              <a:t> at TU Wien, and also </a:t>
            </a:r>
            <a:r>
              <a:rPr lang="de-AT" dirty="0" err="1"/>
              <a:t>our</a:t>
            </a:r>
            <a:r>
              <a:rPr lang="de-AT" dirty="0"/>
              <a:t> international </a:t>
            </a:r>
            <a:r>
              <a:rPr lang="de-AT" dirty="0" err="1"/>
              <a:t>research</a:t>
            </a:r>
            <a:r>
              <a:rPr lang="de-AT" dirty="0"/>
              <a:t> </a:t>
            </a:r>
            <a:r>
              <a:rPr lang="de-AT" dirty="0" err="1"/>
              <a:t>partners</a:t>
            </a:r>
            <a:r>
              <a:rPr lang="de-AT" dirty="0"/>
              <a:t>,</a:t>
            </a:r>
          </a:p>
          <a:p>
            <a:r>
              <a:rPr lang="de-AT" dirty="0" err="1"/>
              <a:t>from</a:t>
            </a:r>
            <a:r>
              <a:rPr lang="de-AT" dirty="0"/>
              <a:t> Germany </a:t>
            </a:r>
            <a:r>
              <a:rPr lang="de-AT" dirty="0" err="1"/>
              <a:t>to</a:t>
            </a:r>
            <a:r>
              <a:rPr lang="de-AT" dirty="0"/>
              <a:t> </a:t>
            </a:r>
            <a:r>
              <a:rPr lang="de-AT" dirty="0" err="1"/>
              <a:t>Sweden</a:t>
            </a:r>
            <a:r>
              <a:rPr lang="de-AT" dirty="0"/>
              <a:t> </a:t>
            </a:r>
          </a:p>
          <a:p>
            <a:r>
              <a:rPr lang="de-AT" dirty="0" err="1"/>
              <a:t>to</a:t>
            </a:r>
            <a:r>
              <a:rPr lang="de-AT" dirty="0"/>
              <a:t> Spain, and also </a:t>
            </a:r>
            <a:r>
              <a:rPr lang="de-AT" dirty="0" err="1"/>
              <a:t>to</a:t>
            </a:r>
            <a:r>
              <a:rPr lang="de-AT" dirty="0"/>
              <a:t> </a:t>
            </a:r>
            <a:r>
              <a:rPr lang="de-AT" dirty="0" err="1"/>
              <a:t>Finland</a:t>
            </a:r>
            <a:r>
              <a:rPr lang="de-AT" dirty="0"/>
              <a:t>. </a:t>
            </a:r>
          </a:p>
          <a:p>
            <a:r>
              <a:rPr lang="de-AT" dirty="0" err="1"/>
              <a:t>We</a:t>
            </a:r>
            <a:r>
              <a:rPr lang="de-AT" dirty="0"/>
              <a:t> </a:t>
            </a:r>
            <a:r>
              <a:rPr lang="de-AT" dirty="0" err="1"/>
              <a:t>appreciate</a:t>
            </a:r>
            <a:r>
              <a:rPr lang="de-AT" dirty="0"/>
              <a:t> </a:t>
            </a:r>
            <a:r>
              <a:rPr lang="de-AT" dirty="0" err="1"/>
              <a:t>your</a:t>
            </a:r>
            <a:r>
              <a:rPr lang="de-AT" dirty="0"/>
              <a:t> support and </a:t>
            </a:r>
            <a:r>
              <a:rPr lang="de-AT" dirty="0" err="1"/>
              <a:t>look</a:t>
            </a:r>
            <a:r>
              <a:rPr lang="de-AT" dirty="0"/>
              <a:t> </a:t>
            </a:r>
            <a:r>
              <a:rPr lang="de-AT" dirty="0" err="1"/>
              <a:t>forward</a:t>
            </a:r>
            <a:r>
              <a:rPr lang="de-AT" dirty="0"/>
              <a:t> </a:t>
            </a:r>
            <a:r>
              <a:rPr lang="de-AT" dirty="0" err="1"/>
              <a:t>to</a:t>
            </a:r>
            <a:r>
              <a:rPr lang="de-AT" dirty="0"/>
              <a:t> </a:t>
            </a:r>
            <a:r>
              <a:rPr lang="de-AT" dirty="0" err="1"/>
              <a:t>our</a:t>
            </a:r>
            <a:r>
              <a:rPr lang="de-AT" dirty="0"/>
              <a:t> </a:t>
            </a:r>
            <a:r>
              <a:rPr lang="de-AT" dirty="0" err="1"/>
              <a:t>future</a:t>
            </a:r>
            <a:r>
              <a:rPr lang="de-AT" dirty="0"/>
              <a:t> </a:t>
            </a:r>
            <a:r>
              <a:rPr lang="de-AT" dirty="0" err="1"/>
              <a:t>collaborations</a:t>
            </a:r>
            <a:r>
              <a:rPr lang="de-AT" dirty="0"/>
              <a:t>.</a:t>
            </a:r>
          </a:p>
        </p:txBody>
      </p:sp>
      <p:sp>
        <p:nvSpPr>
          <p:cNvPr id="4" name="Foliennummernplatzhalter 3"/>
          <p:cNvSpPr>
            <a:spLocks noGrp="1"/>
          </p:cNvSpPr>
          <p:nvPr>
            <p:ph type="sldNum" sz="quarter" idx="5"/>
          </p:nvPr>
        </p:nvSpPr>
        <p:spPr/>
        <p:txBody>
          <a:bodyPr/>
          <a:lstStyle/>
          <a:p>
            <a:fld id="{5320357C-19D5-4386-8AC6-DD0AD4D309C8}" type="slidenum">
              <a:rPr lang="de-AT" smtClean="0"/>
              <a:t>2</a:t>
            </a:fld>
            <a:endParaRPr lang="de-AT"/>
          </a:p>
        </p:txBody>
      </p:sp>
    </p:spTree>
    <p:extLst>
      <p:ext uri="{BB962C8B-B14F-4D97-AF65-F5344CB8AC3E}">
        <p14:creationId xmlns:p14="http://schemas.microsoft.com/office/powerpoint/2010/main" val="528648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QCM was </a:t>
            </a:r>
            <a:r>
              <a:rPr lang="de-AT" dirty="0" err="1"/>
              <a:t>then</a:t>
            </a:r>
            <a:r>
              <a:rPr lang="de-AT" dirty="0"/>
              <a:t> </a:t>
            </a:r>
            <a:r>
              <a:rPr lang="de-AT" dirty="0" err="1"/>
              <a:t>used</a:t>
            </a:r>
            <a:r>
              <a:rPr lang="de-AT" dirty="0"/>
              <a:t> </a:t>
            </a:r>
            <a:r>
              <a:rPr lang="de-AT" dirty="0" err="1"/>
              <a:t>to</a:t>
            </a:r>
            <a:r>
              <a:rPr lang="de-AT" dirty="0"/>
              <a:t> </a:t>
            </a:r>
            <a:r>
              <a:rPr lang="de-AT" dirty="0" err="1"/>
              <a:t>make</a:t>
            </a:r>
            <a:r>
              <a:rPr lang="de-AT" dirty="0"/>
              <a:t> a benchmark </a:t>
            </a:r>
            <a:r>
              <a:rPr lang="de-AT" dirty="0" err="1"/>
              <a:t>study</a:t>
            </a:r>
            <a:r>
              <a:rPr lang="de-AT" dirty="0"/>
              <a:t> </a:t>
            </a:r>
            <a:r>
              <a:rPr lang="de-AT" dirty="0" err="1"/>
              <a:t>for</a:t>
            </a:r>
            <a:r>
              <a:rPr lang="de-AT" dirty="0"/>
              <a:t> </a:t>
            </a:r>
            <a:r>
              <a:rPr lang="de-AT" dirty="0" err="1"/>
              <a:t>the</a:t>
            </a:r>
            <a:r>
              <a:rPr lang="de-AT" dirty="0"/>
              <a:t> code.</a:t>
            </a:r>
          </a:p>
          <a:p>
            <a:endParaRPr lang="de-AT" dirty="0"/>
          </a:p>
          <a:p>
            <a:r>
              <a:rPr lang="de-AT" dirty="0"/>
              <a:t>In </a:t>
            </a:r>
            <a:r>
              <a:rPr lang="de-AT" dirty="0" err="1"/>
              <a:t>the</a:t>
            </a:r>
            <a:r>
              <a:rPr lang="de-AT" dirty="0"/>
              <a:t> </a:t>
            </a:r>
            <a:r>
              <a:rPr lang="de-AT" dirty="0" err="1"/>
              <a:t>experiments</a:t>
            </a:r>
            <a:r>
              <a:rPr lang="de-AT" dirty="0"/>
              <a:t>, </a:t>
            </a:r>
            <a:r>
              <a:rPr lang="de-AT" dirty="0" err="1"/>
              <a:t>tungsten</a:t>
            </a:r>
            <a:r>
              <a:rPr lang="de-AT" dirty="0"/>
              <a:t> was </a:t>
            </a:r>
            <a:r>
              <a:rPr lang="de-AT" dirty="0" err="1"/>
              <a:t>selected</a:t>
            </a:r>
            <a:r>
              <a:rPr lang="de-AT" dirty="0"/>
              <a:t> </a:t>
            </a:r>
            <a:r>
              <a:rPr lang="de-AT" dirty="0" err="1"/>
              <a:t>as</a:t>
            </a:r>
            <a:r>
              <a:rPr lang="de-AT" dirty="0"/>
              <a:t> </a:t>
            </a:r>
            <a:r>
              <a:rPr lang="de-AT" dirty="0" err="1"/>
              <a:t>target</a:t>
            </a:r>
            <a:r>
              <a:rPr lang="de-AT" dirty="0"/>
              <a:t> material, </a:t>
            </a:r>
            <a:r>
              <a:rPr lang="de-AT" dirty="0" err="1"/>
              <a:t>since</a:t>
            </a:r>
            <a:r>
              <a:rPr lang="de-AT" dirty="0"/>
              <a:t> </a:t>
            </a:r>
            <a:r>
              <a:rPr lang="de-AT" dirty="0" err="1"/>
              <a:t>it</a:t>
            </a:r>
            <a:r>
              <a:rPr lang="de-AT" dirty="0"/>
              <a:t> </a:t>
            </a:r>
            <a:r>
              <a:rPr lang="de-AT" dirty="0" err="1"/>
              <a:t>is</a:t>
            </a:r>
            <a:r>
              <a:rPr lang="de-AT" dirty="0"/>
              <a:t> a prominent material </a:t>
            </a:r>
            <a:r>
              <a:rPr lang="de-AT" dirty="0" err="1"/>
              <a:t>used</a:t>
            </a:r>
            <a:r>
              <a:rPr lang="de-AT" dirty="0"/>
              <a:t> in </a:t>
            </a:r>
            <a:r>
              <a:rPr lang="de-AT" dirty="0" err="1"/>
              <a:t>nuclear</a:t>
            </a:r>
            <a:r>
              <a:rPr lang="de-AT" dirty="0"/>
              <a:t> </a:t>
            </a:r>
            <a:r>
              <a:rPr lang="de-AT" dirty="0" err="1"/>
              <a:t>fusion</a:t>
            </a:r>
            <a:r>
              <a:rPr lang="de-AT" dirty="0"/>
              <a:t> </a:t>
            </a:r>
            <a:r>
              <a:rPr lang="de-AT" dirty="0" err="1"/>
              <a:t>devices</a:t>
            </a:r>
            <a:r>
              <a:rPr lang="de-AT" dirty="0"/>
              <a:t>. B</a:t>
            </a:r>
            <a:r>
              <a:rPr lang="de-AT" baseline="0" dirty="0"/>
              <a:t>oth </a:t>
            </a:r>
            <a:r>
              <a:rPr lang="de-AT" baseline="0" dirty="0" err="1"/>
              <a:t>tungsten</a:t>
            </a:r>
            <a:r>
              <a:rPr lang="de-AT" baseline="0" dirty="0"/>
              <a:t> </a:t>
            </a:r>
            <a:r>
              <a:rPr lang="de-AT" baseline="0" dirty="0" err="1"/>
              <a:t>coated</a:t>
            </a:r>
            <a:r>
              <a:rPr lang="de-AT" baseline="0" dirty="0"/>
              <a:t> </a:t>
            </a:r>
            <a:r>
              <a:rPr lang="de-AT" baseline="0" dirty="0" err="1"/>
              <a:t>quartz</a:t>
            </a:r>
            <a:r>
              <a:rPr lang="de-AT" baseline="0" dirty="0"/>
              <a:t> </a:t>
            </a:r>
            <a:r>
              <a:rPr lang="de-AT" baseline="0" dirty="0" err="1"/>
              <a:t>crystal</a:t>
            </a:r>
            <a:r>
              <a:rPr lang="de-AT" baseline="0" dirty="0"/>
              <a:t> </a:t>
            </a:r>
            <a:r>
              <a:rPr lang="de-AT" baseline="0" dirty="0" err="1"/>
              <a:t>samples</a:t>
            </a:r>
            <a:r>
              <a:rPr lang="de-AT" baseline="0" dirty="0"/>
              <a:t> and </a:t>
            </a:r>
            <a:r>
              <a:rPr lang="de-AT" baseline="0" dirty="0" err="1"/>
              <a:t>bulk</a:t>
            </a:r>
            <a:r>
              <a:rPr lang="de-AT" baseline="0" dirty="0"/>
              <a:t> </a:t>
            </a:r>
            <a:r>
              <a:rPr lang="de-AT" baseline="0" dirty="0" err="1"/>
              <a:t>tungsten</a:t>
            </a:r>
            <a:r>
              <a:rPr lang="de-AT" baseline="0" dirty="0"/>
              <a:t> </a:t>
            </a:r>
            <a:r>
              <a:rPr lang="de-AT" baseline="0" dirty="0" err="1"/>
              <a:t>targets</a:t>
            </a:r>
            <a:r>
              <a:rPr lang="de-AT" baseline="0" dirty="0"/>
              <a:t> </a:t>
            </a:r>
            <a:r>
              <a:rPr lang="de-AT" baseline="0" dirty="0" err="1"/>
              <a:t>with</a:t>
            </a:r>
            <a:r>
              <a:rPr lang="de-AT" baseline="0" dirty="0"/>
              <a:t> variable </a:t>
            </a:r>
            <a:r>
              <a:rPr lang="de-AT" baseline="0" dirty="0" err="1"/>
              <a:t>roughness</a:t>
            </a:r>
            <a:r>
              <a:rPr lang="de-AT" baseline="0" dirty="0"/>
              <a:t> </a:t>
            </a:r>
            <a:r>
              <a:rPr lang="de-AT" baseline="0" dirty="0" err="1"/>
              <a:t>were</a:t>
            </a:r>
            <a:r>
              <a:rPr lang="de-AT" baseline="0" dirty="0"/>
              <a:t> </a:t>
            </a:r>
            <a:r>
              <a:rPr lang="de-AT" baseline="0" dirty="0" err="1"/>
              <a:t>used</a:t>
            </a:r>
            <a:r>
              <a:rPr lang="de-AT" baseline="0" dirty="0"/>
              <a:t>.</a:t>
            </a:r>
          </a:p>
          <a:p>
            <a:endParaRPr lang="de-AT" baseline="0" dirty="0"/>
          </a:p>
          <a:p>
            <a:r>
              <a:rPr lang="de-AT" baseline="0" dirty="0"/>
              <a:t>Both AFM </a:t>
            </a:r>
            <a:r>
              <a:rPr lang="de-AT" baseline="0" dirty="0" err="1"/>
              <a:t>and</a:t>
            </a:r>
            <a:r>
              <a:rPr lang="de-AT" baseline="0" dirty="0"/>
              <a:t> </a:t>
            </a:r>
            <a:r>
              <a:rPr lang="de-AT" baseline="0" dirty="0" err="1"/>
              <a:t>confocal</a:t>
            </a:r>
            <a:r>
              <a:rPr lang="de-AT" baseline="0" dirty="0"/>
              <a:t> </a:t>
            </a:r>
            <a:r>
              <a:rPr lang="de-AT" baseline="0" dirty="0" err="1"/>
              <a:t>microscopy</a:t>
            </a:r>
            <a:r>
              <a:rPr lang="de-AT" baseline="0" dirty="0"/>
              <a:t> was </a:t>
            </a:r>
            <a:r>
              <a:rPr lang="de-AT" baseline="0" dirty="0" err="1"/>
              <a:t>used</a:t>
            </a:r>
            <a:r>
              <a:rPr lang="de-AT" baseline="0" dirty="0"/>
              <a:t> </a:t>
            </a:r>
            <a:r>
              <a:rPr lang="de-AT" baseline="0" dirty="0" err="1"/>
              <a:t>to</a:t>
            </a:r>
            <a:r>
              <a:rPr lang="de-AT" baseline="0" dirty="0"/>
              <a:t> </a:t>
            </a:r>
            <a:r>
              <a:rPr lang="de-AT" baseline="0" dirty="0" err="1"/>
              <a:t>investigate</a:t>
            </a:r>
            <a:r>
              <a:rPr lang="de-AT" baseline="0" dirty="0"/>
              <a:t> </a:t>
            </a:r>
            <a:r>
              <a:rPr lang="de-AT" baseline="0" dirty="0" err="1"/>
              <a:t>these</a:t>
            </a:r>
            <a:r>
              <a:rPr lang="de-AT" baseline="0" dirty="0"/>
              <a:t> </a:t>
            </a:r>
            <a:r>
              <a:rPr lang="de-AT" baseline="0" dirty="0" err="1"/>
              <a:t>samples</a:t>
            </a:r>
            <a:r>
              <a:rPr lang="de-AT" baseline="0" dirty="0"/>
              <a:t>, </a:t>
            </a:r>
            <a:r>
              <a:rPr lang="de-AT" baseline="0" dirty="0" err="1"/>
              <a:t>while</a:t>
            </a:r>
            <a:r>
              <a:rPr lang="de-AT" baseline="0" dirty="0"/>
              <a:t> </a:t>
            </a:r>
            <a:r>
              <a:rPr lang="de-AT" baseline="0" dirty="0" err="1"/>
              <a:t>the</a:t>
            </a:r>
            <a:r>
              <a:rPr lang="de-AT" baseline="0" dirty="0"/>
              <a:t> </a:t>
            </a:r>
            <a:r>
              <a:rPr lang="de-AT" baseline="0" dirty="0" err="1"/>
              <a:t>latter</a:t>
            </a:r>
            <a:r>
              <a:rPr lang="de-AT" baseline="0" dirty="0"/>
              <a:t> </a:t>
            </a:r>
            <a:r>
              <a:rPr lang="de-AT" baseline="0" dirty="0" err="1"/>
              <a:t>technique</a:t>
            </a:r>
            <a:r>
              <a:rPr lang="de-AT" baseline="0" dirty="0"/>
              <a:t> was </a:t>
            </a:r>
            <a:r>
              <a:rPr lang="de-AT" baseline="0" dirty="0" err="1"/>
              <a:t>used</a:t>
            </a:r>
            <a:r>
              <a:rPr lang="de-AT" baseline="0" dirty="0"/>
              <a:t> </a:t>
            </a:r>
            <a:r>
              <a:rPr lang="de-AT" baseline="0" dirty="0" err="1"/>
              <a:t>especially</a:t>
            </a:r>
            <a:r>
              <a:rPr lang="de-AT" baseline="0" dirty="0"/>
              <a:t> </a:t>
            </a:r>
            <a:r>
              <a:rPr lang="de-AT" baseline="0" dirty="0" err="1"/>
              <a:t>for</a:t>
            </a:r>
            <a:r>
              <a:rPr lang="de-AT" baseline="0" dirty="0"/>
              <a:t> </a:t>
            </a:r>
            <a:r>
              <a:rPr lang="de-AT" baseline="0" dirty="0" err="1"/>
              <a:t>the</a:t>
            </a:r>
            <a:r>
              <a:rPr lang="de-AT" baseline="0" dirty="0"/>
              <a:t> </a:t>
            </a:r>
            <a:r>
              <a:rPr lang="de-AT" baseline="0" dirty="0" err="1"/>
              <a:t>rougher</a:t>
            </a:r>
            <a:r>
              <a:rPr lang="de-AT" baseline="0" dirty="0"/>
              <a:t> </a:t>
            </a:r>
            <a:r>
              <a:rPr lang="de-AT" baseline="0" dirty="0" err="1"/>
              <a:t>ones</a:t>
            </a:r>
            <a:r>
              <a:rPr lang="de-AT" baseline="0" dirty="0"/>
              <a:t>.</a:t>
            </a:r>
          </a:p>
          <a:p>
            <a:endParaRPr lang="de-AT" baseline="0" dirty="0"/>
          </a:p>
          <a:p>
            <a:r>
              <a:rPr lang="de-AT" baseline="0" dirty="0" err="1"/>
              <a:t>Here</a:t>
            </a:r>
            <a:r>
              <a:rPr lang="de-AT" baseline="0" dirty="0"/>
              <a:t>, i </a:t>
            </a:r>
            <a:r>
              <a:rPr lang="de-AT" baseline="0" dirty="0" err="1"/>
              <a:t>shortly</a:t>
            </a:r>
            <a:r>
              <a:rPr lang="de-AT" baseline="0" dirty="0"/>
              <a:t> </a:t>
            </a:r>
            <a:r>
              <a:rPr lang="de-AT" baseline="0" dirty="0" err="1"/>
              <a:t>want</a:t>
            </a:r>
            <a:r>
              <a:rPr lang="de-AT" baseline="0" dirty="0"/>
              <a:t> </a:t>
            </a:r>
            <a:r>
              <a:rPr lang="de-AT" baseline="0" dirty="0" err="1"/>
              <a:t>to</a:t>
            </a:r>
            <a:r>
              <a:rPr lang="de-AT" baseline="0" dirty="0"/>
              <a:t> </a:t>
            </a:r>
            <a:r>
              <a:rPr lang="de-AT" baseline="0" dirty="0" err="1"/>
              <a:t>show</a:t>
            </a:r>
            <a:r>
              <a:rPr lang="de-AT" baseline="0" dirty="0"/>
              <a:t> </a:t>
            </a:r>
            <a:r>
              <a:rPr lang="de-AT" baseline="0" dirty="0" err="1"/>
              <a:t>you</a:t>
            </a:r>
            <a:r>
              <a:rPr lang="de-AT" baseline="0" dirty="0"/>
              <a:t> </a:t>
            </a:r>
            <a:r>
              <a:rPr lang="de-AT" baseline="0" dirty="0" err="1"/>
              <a:t>some</a:t>
            </a:r>
            <a:r>
              <a:rPr lang="de-AT" baseline="0" dirty="0"/>
              <a:t> </a:t>
            </a:r>
            <a:r>
              <a:rPr lang="de-AT" baseline="0" dirty="0" err="1"/>
              <a:t>selected</a:t>
            </a:r>
            <a:r>
              <a:rPr lang="de-AT" baseline="0" dirty="0"/>
              <a:t> </a:t>
            </a:r>
            <a:r>
              <a:rPr lang="de-AT" baseline="0" dirty="0" err="1"/>
              <a:t>images</a:t>
            </a:r>
            <a:r>
              <a:rPr lang="de-AT" baseline="0" dirty="0"/>
              <a:t> </a:t>
            </a:r>
            <a:r>
              <a:rPr lang="de-AT" baseline="0" dirty="0" err="1"/>
              <a:t>of</a:t>
            </a:r>
            <a:r>
              <a:rPr lang="de-AT" baseline="0" dirty="0"/>
              <a:t> </a:t>
            </a:r>
            <a:r>
              <a:rPr lang="de-AT" baseline="0" dirty="0" err="1"/>
              <a:t>the</a:t>
            </a:r>
            <a:r>
              <a:rPr lang="de-AT" baseline="0" dirty="0"/>
              <a:t> sample </a:t>
            </a:r>
            <a:r>
              <a:rPr lang="de-AT" baseline="0" dirty="0" err="1"/>
              <a:t>surfaces</a:t>
            </a:r>
            <a:r>
              <a:rPr lang="de-AT" baseline="0" dirty="0"/>
              <a:t>.  </a:t>
            </a:r>
          </a:p>
          <a:p>
            <a:endParaRPr lang="de-AT" baseline="0" dirty="0"/>
          </a:p>
          <a:p>
            <a:r>
              <a:rPr lang="de-AT" baseline="0" dirty="0"/>
              <a:t>Sample 1 was </a:t>
            </a:r>
            <a:r>
              <a:rPr lang="de-AT" baseline="0" dirty="0" err="1"/>
              <a:t>the</a:t>
            </a:r>
            <a:r>
              <a:rPr lang="de-AT" baseline="0" dirty="0"/>
              <a:t> </a:t>
            </a:r>
            <a:r>
              <a:rPr lang="de-AT" baseline="0" dirty="0" err="1"/>
              <a:t>smoothest</a:t>
            </a:r>
            <a:r>
              <a:rPr lang="de-AT" baseline="0" dirty="0"/>
              <a:t> </a:t>
            </a:r>
            <a:r>
              <a:rPr lang="de-AT" baseline="0" dirty="0" err="1"/>
              <a:t>one</a:t>
            </a:r>
            <a:r>
              <a:rPr lang="de-AT" baseline="0" dirty="0"/>
              <a:t> and </a:t>
            </a:r>
            <a:r>
              <a:rPr lang="de-AT" baseline="0" dirty="0" err="1"/>
              <a:t>had</a:t>
            </a:r>
            <a:r>
              <a:rPr lang="de-AT" baseline="0" dirty="0"/>
              <a:t> RMS </a:t>
            </a:r>
            <a:r>
              <a:rPr lang="de-AT" baseline="0" dirty="0" err="1"/>
              <a:t>roughness</a:t>
            </a:r>
            <a:r>
              <a:rPr lang="de-AT" baseline="0" dirty="0"/>
              <a:t> </a:t>
            </a:r>
            <a:r>
              <a:rPr lang="de-AT" baseline="0" dirty="0" err="1"/>
              <a:t>values</a:t>
            </a:r>
            <a:r>
              <a:rPr lang="de-AT" baseline="0" dirty="0"/>
              <a:t> on </a:t>
            </a:r>
            <a:r>
              <a:rPr lang="de-AT" baseline="0" dirty="0" err="1"/>
              <a:t>the</a:t>
            </a:r>
            <a:r>
              <a:rPr lang="de-AT" baseline="0" dirty="0"/>
              <a:t> </a:t>
            </a:r>
            <a:r>
              <a:rPr lang="de-AT" baseline="0" dirty="0" err="1"/>
              <a:t>nm</a:t>
            </a:r>
            <a:r>
              <a:rPr lang="de-AT" baseline="0" dirty="0"/>
              <a:t> </a:t>
            </a:r>
            <a:r>
              <a:rPr lang="de-AT" baseline="0" dirty="0" err="1"/>
              <a:t>scale</a:t>
            </a:r>
            <a:r>
              <a:rPr lang="de-AT" baseline="0" dirty="0"/>
              <a:t>. This sample was </a:t>
            </a:r>
            <a:r>
              <a:rPr lang="de-AT" baseline="0" dirty="0" err="1"/>
              <a:t>only</a:t>
            </a:r>
            <a:r>
              <a:rPr lang="de-AT" baseline="0" dirty="0"/>
              <a:t> </a:t>
            </a:r>
            <a:r>
              <a:rPr lang="de-AT" baseline="0" dirty="0" err="1"/>
              <a:t>investigated</a:t>
            </a:r>
            <a:r>
              <a:rPr lang="de-AT" baseline="0" dirty="0"/>
              <a:t> </a:t>
            </a:r>
            <a:r>
              <a:rPr lang="de-AT" baseline="0" dirty="0" err="1"/>
              <a:t>with</a:t>
            </a:r>
            <a:r>
              <a:rPr lang="de-AT" baseline="0" dirty="0"/>
              <a:t> AFM, </a:t>
            </a:r>
            <a:r>
              <a:rPr lang="de-AT" baseline="0" dirty="0" err="1"/>
              <a:t>since</a:t>
            </a:r>
            <a:r>
              <a:rPr lang="de-AT" baseline="0" dirty="0"/>
              <a:t> CFM </a:t>
            </a:r>
            <a:r>
              <a:rPr lang="de-AT" baseline="0" dirty="0" err="1"/>
              <a:t>could</a:t>
            </a:r>
            <a:r>
              <a:rPr lang="de-AT" baseline="0" dirty="0"/>
              <a:t> not </a:t>
            </a:r>
            <a:r>
              <a:rPr lang="de-AT" baseline="0" dirty="0" err="1"/>
              <a:t>resolve</a:t>
            </a:r>
            <a:r>
              <a:rPr lang="de-AT" baseline="0" dirty="0"/>
              <a:t> </a:t>
            </a:r>
            <a:r>
              <a:rPr lang="de-AT" baseline="0" dirty="0" err="1"/>
              <a:t>the</a:t>
            </a:r>
            <a:r>
              <a:rPr lang="de-AT" baseline="0" dirty="0"/>
              <a:t> </a:t>
            </a:r>
            <a:r>
              <a:rPr lang="de-AT" baseline="0" dirty="0" err="1"/>
              <a:t>mirror</a:t>
            </a:r>
            <a:r>
              <a:rPr lang="de-AT" baseline="0" dirty="0"/>
              <a:t>-like </a:t>
            </a:r>
            <a:r>
              <a:rPr lang="de-AT" baseline="0" dirty="0" err="1"/>
              <a:t>surface</a:t>
            </a:r>
            <a:r>
              <a:rPr lang="de-AT" baseline="0" dirty="0"/>
              <a:t>.</a:t>
            </a:r>
          </a:p>
          <a:p>
            <a:endParaRPr lang="de-AT" baseline="0" dirty="0"/>
          </a:p>
          <a:p>
            <a:r>
              <a:rPr lang="de-AT" baseline="0" dirty="0"/>
              <a:t>Sample 2 </a:t>
            </a:r>
            <a:r>
              <a:rPr lang="de-AT" baseline="0" dirty="0" err="1"/>
              <a:t>could</a:t>
            </a:r>
            <a:r>
              <a:rPr lang="de-AT" baseline="0" dirty="0"/>
              <a:t> </a:t>
            </a:r>
            <a:r>
              <a:rPr lang="de-AT" baseline="0" dirty="0" err="1"/>
              <a:t>be</a:t>
            </a:r>
            <a:r>
              <a:rPr lang="de-AT" baseline="0" dirty="0"/>
              <a:t> </a:t>
            </a:r>
            <a:r>
              <a:rPr lang="de-AT" baseline="0" dirty="0" err="1"/>
              <a:t>probed</a:t>
            </a:r>
            <a:r>
              <a:rPr lang="de-AT" baseline="0" dirty="0"/>
              <a:t> </a:t>
            </a:r>
            <a:r>
              <a:rPr lang="de-AT" baseline="0" dirty="0" err="1"/>
              <a:t>with</a:t>
            </a:r>
            <a:r>
              <a:rPr lang="de-AT" baseline="0" dirty="0"/>
              <a:t> both </a:t>
            </a:r>
            <a:r>
              <a:rPr lang="de-AT" baseline="0" dirty="0" err="1"/>
              <a:t>microscopes</a:t>
            </a:r>
            <a:r>
              <a:rPr lang="de-AT" baseline="0" dirty="0"/>
              <a:t>. At </a:t>
            </a:r>
            <a:r>
              <a:rPr lang="de-AT" baseline="0" dirty="0" err="1"/>
              <a:t>first</a:t>
            </a:r>
            <a:r>
              <a:rPr lang="de-AT" baseline="0" dirty="0"/>
              <a:t>, </a:t>
            </a:r>
            <a:r>
              <a:rPr lang="de-AT" baseline="0" dirty="0" err="1"/>
              <a:t>the</a:t>
            </a:r>
            <a:r>
              <a:rPr lang="de-AT" baseline="0" dirty="0"/>
              <a:t> AFM </a:t>
            </a:r>
            <a:r>
              <a:rPr lang="de-AT" baseline="0" dirty="0" err="1"/>
              <a:t>image</a:t>
            </a:r>
            <a:r>
              <a:rPr lang="de-AT" baseline="0" dirty="0"/>
              <a:t> </a:t>
            </a:r>
            <a:r>
              <a:rPr lang="de-AT" baseline="0" dirty="0" err="1"/>
              <a:t>is</a:t>
            </a:r>
            <a:r>
              <a:rPr lang="de-AT" baseline="0" dirty="0"/>
              <a:t> </a:t>
            </a:r>
            <a:r>
              <a:rPr lang="de-AT" baseline="0" dirty="0" err="1"/>
              <a:t>shown</a:t>
            </a:r>
            <a:r>
              <a:rPr lang="de-AT" baseline="0" dirty="0"/>
              <a:t>. The RMS </a:t>
            </a:r>
            <a:r>
              <a:rPr lang="de-AT" baseline="0" dirty="0" err="1"/>
              <a:t>roughness</a:t>
            </a:r>
            <a:r>
              <a:rPr lang="de-AT" baseline="0" dirty="0"/>
              <a:t> was </a:t>
            </a:r>
            <a:r>
              <a:rPr lang="de-AT" baseline="0" dirty="0" err="1"/>
              <a:t>about</a:t>
            </a:r>
            <a:r>
              <a:rPr lang="de-AT" baseline="0" dirty="0"/>
              <a:t> 34 nm. </a:t>
            </a:r>
            <a:r>
              <a:rPr lang="de-AT" baseline="0" dirty="0" err="1"/>
              <a:t>It</a:t>
            </a:r>
            <a:r>
              <a:rPr lang="de-AT" baseline="0" dirty="0"/>
              <a:t> </a:t>
            </a:r>
            <a:r>
              <a:rPr lang="de-AT" baseline="0" dirty="0" err="1"/>
              <a:t>has</a:t>
            </a:r>
            <a:r>
              <a:rPr lang="de-AT" baseline="0" dirty="0"/>
              <a:t> </a:t>
            </a:r>
            <a:r>
              <a:rPr lang="de-AT" baseline="0" dirty="0" err="1"/>
              <a:t>to</a:t>
            </a:r>
            <a:r>
              <a:rPr lang="de-AT" baseline="0" dirty="0"/>
              <a:t> </a:t>
            </a:r>
            <a:r>
              <a:rPr lang="de-AT" baseline="0" dirty="0" err="1"/>
              <a:t>be</a:t>
            </a:r>
            <a:r>
              <a:rPr lang="de-AT" baseline="0" dirty="0"/>
              <a:t> </a:t>
            </a:r>
            <a:r>
              <a:rPr lang="de-AT" baseline="0" dirty="0" err="1"/>
              <a:t>mentioned</a:t>
            </a:r>
            <a:r>
              <a:rPr lang="de-AT" baseline="0" dirty="0"/>
              <a:t>, </a:t>
            </a:r>
            <a:r>
              <a:rPr lang="de-AT" baseline="0" dirty="0" err="1"/>
              <a:t>that</a:t>
            </a:r>
            <a:r>
              <a:rPr lang="de-AT" baseline="0" dirty="0"/>
              <a:t> in total 15 AFM </a:t>
            </a:r>
            <a:r>
              <a:rPr lang="de-AT" baseline="0" dirty="0" err="1"/>
              <a:t>images</a:t>
            </a:r>
            <a:r>
              <a:rPr lang="de-AT" baseline="0" dirty="0"/>
              <a:t> </a:t>
            </a:r>
            <a:r>
              <a:rPr lang="de-AT" baseline="0" dirty="0" err="1"/>
              <a:t>were</a:t>
            </a:r>
            <a:r>
              <a:rPr lang="de-AT" baseline="0" dirty="0"/>
              <a:t> </a:t>
            </a:r>
            <a:r>
              <a:rPr lang="de-AT" baseline="0" dirty="0" err="1"/>
              <a:t>used</a:t>
            </a:r>
            <a:r>
              <a:rPr lang="de-AT" baseline="0" dirty="0"/>
              <a:t> </a:t>
            </a:r>
            <a:r>
              <a:rPr lang="de-AT" baseline="0" dirty="0" err="1"/>
              <a:t>to</a:t>
            </a:r>
            <a:r>
              <a:rPr lang="de-AT" baseline="0" dirty="0"/>
              <a:t> </a:t>
            </a:r>
            <a:r>
              <a:rPr lang="de-AT" baseline="0" dirty="0" err="1"/>
              <a:t>determine</a:t>
            </a:r>
            <a:r>
              <a:rPr lang="de-AT" baseline="0" dirty="0"/>
              <a:t> </a:t>
            </a:r>
            <a:r>
              <a:rPr lang="de-AT" baseline="0" dirty="0" err="1"/>
              <a:t>these</a:t>
            </a:r>
            <a:r>
              <a:rPr lang="de-AT" baseline="0" dirty="0"/>
              <a:t> </a:t>
            </a:r>
            <a:r>
              <a:rPr lang="de-AT" baseline="0" dirty="0" err="1"/>
              <a:t>parameters</a:t>
            </a:r>
            <a:r>
              <a:rPr lang="de-AT" baseline="0" dirty="0"/>
              <a:t> </a:t>
            </a:r>
            <a:r>
              <a:rPr lang="de-AT" baseline="0" dirty="0" err="1"/>
              <a:t>for</a:t>
            </a:r>
            <a:r>
              <a:rPr lang="de-AT" baseline="0" dirty="0"/>
              <a:t> </a:t>
            </a:r>
            <a:r>
              <a:rPr lang="de-AT" baseline="0" dirty="0" err="1"/>
              <a:t>better</a:t>
            </a:r>
            <a:r>
              <a:rPr lang="de-AT" baseline="0" dirty="0"/>
              <a:t> </a:t>
            </a:r>
            <a:r>
              <a:rPr lang="de-AT" baseline="0" dirty="0" err="1"/>
              <a:t>statistics</a:t>
            </a:r>
            <a:r>
              <a:rPr lang="de-AT" baseline="0" dirty="0"/>
              <a:t>.</a:t>
            </a:r>
          </a:p>
          <a:p>
            <a:endParaRPr lang="de-AT" baseline="0" dirty="0"/>
          </a:p>
          <a:p>
            <a:r>
              <a:rPr lang="de-AT" baseline="0" dirty="0"/>
              <a:t>The CFM </a:t>
            </a:r>
            <a:r>
              <a:rPr lang="de-AT" baseline="0" dirty="0" err="1"/>
              <a:t>image</a:t>
            </a:r>
            <a:r>
              <a:rPr lang="de-AT" baseline="0" dirty="0"/>
              <a:t> </a:t>
            </a:r>
            <a:r>
              <a:rPr lang="de-AT" baseline="0" dirty="0" err="1"/>
              <a:t>of</a:t>
            </a:r>
            <a:r>
              <a:rPr lang="de-AT" baseline="0" dirty="0"/>
              <a:t> </a:t>
            </a:r>
            <a:r>
              <a:rPr lang="de-AT" baseline="0" dirty="0" err="1"/>
              <a:t>the</a:t>
            </a:r>
            <a:r>
              <a:rPr lang="de-AT" baseline="0" dirty="0"/>
              <a:t> same sample 2 </a:t>
            </a:r>
            <a:r>
              <a:rPr lang="de-AT" baseline="0" dirty="0" err="1"/>
              <a:t>interestingly</a:t>
            </a:r>
            <a:r>
              <a:rPr lang="de-AT" baseline="0" dirty="0"/>
              <a:t> </a:t>
            </a:r>
            <a:r>
              <a:rPr lang="de-AT" baseline="0" dirty="0" err="1"/>
              <a:t>had</a:t>
            </a:r>
            <a:r>
              <a:rPr lang="de-AT" baseline="0" dirty="0"/>
              <a:t> a </a:t>
            </a:r>
            <a:r>
              <a:rPr lang="de-AT" baseline="0" dirty="0" err="1"/>
              <a:t>much</a:t>
            </a:r>
            <a:r>
              <a:rPr lang="de-AT" baseline="0" dirty="0"/>
              <a:t> </a:t>
            </a:r>
            <a:r>
              <a:rPr lang="de-AT" baseline="0" dirty="0" err="1"/>
              <a:t>higher</a:t>
            </a:r>
            <a:r>
              <a:rPr lang="de-AT" baseline="0" dirty="0"/>
              <a:t> RMS </a:t>
            </a:r>
            <a:r>
              <a:rPr lang="de-AT" baseline="0" dirty="0" err="1"/>
              <a:t>value</a:t>
            </a:r>
            <a:r>
              <a:rPr lang="de-AT" baseline="0" dirty="0"/>
              <a:t> </a:t>
            </a:r>
            <a:r>
              <a:rPr lang="de-AT" baseline="0" dirty="0" err="1"/>
              <a:t>of</a:t>
            </a:r>
            <a:r>
              <a:rPr lang="de-AT" baseline="0" dirty="0"/>
              <a:t> 187nm. </a:t>
            </a:r>
            <a:r>
              <a:rPr lang="de-AT" baseline="0" dirty="0" err="1"/>
              <a:t>It</a:t>
            </a:r>
            <a:r>
              <a:rPr lang="de-AT" baseline="0" dirty="0"/>
              <a:t> </a:t>
            </a:r>
            <a:r>
              <a:rPr lang="de-AT" baseline="0" dirty="0" err="1"/>
              <a:t>can</a:t>
            </a:r>
            <a:r>
              <a:rPr lang="de-AT" baseline="0" dirty="0"/>
              <a:t> </a:t>
            </a:r>
            <a:r>
              <a:rPr lang="de-AT" baseline="0" dirty="0" err="1"/>
              <a:t>be</a:t>
            </a:r>
            <a:r>
              <a:rPr lang="de-AT" baseline="0" dirty="0"/>
              <a:t> </a:t>
            </a:r>
            <a:r>
              <a:rPr lang="de-AT" baseline="0" dirty="0" err="1"/>
              <a:t>assumed</a:t>
            </a:r>
            <a:r>
              <a:rPr lang="de-AT" baseline="0" dirty="0"/>
              <a:t> </a:t>
            </a:r>
            <a:r>
              <a:rPr lang="de-AT" baseline="0" dirty="0" err="1"/>
              <a:t>that</a:t>
            </a:r>
            <a:r>
              <a:rPr lang="de-AT" baseline="0" dirty="0"/>
              <a:t> </a:t>
            </a:r>
            <a:r>
              <a:rPr lang="de-AT" baseline="0" dirty="0" err="1"/>
              <a:t>the</a:t>
            </a:r>
            <a:r>
              <a:rPr lang="de-AT" baseline="0" dirty="0"/>
              <a:t> </a:t>
            </a:r>
            <a:r>
              <a:rPr lang="de-AT" baseline="0" dirty="0" err="1"/>
              <a:t>much</a:t>
            </a:r>
            <a:r>
              <a:rPr lang="de-AT" baseline="0" dirty="0"/>
              <a:t> larger lateral </a:t>
            </a:r>
            <a:r>
              <a:rPr lang="de-AT" baseline="0" dirty="0" err="1"/>
              <a:t>size</a:t>
            </a:r>
            <a:r>
              <a:rPr lang="de-AT" baseline="0" dirty="0"/>
              <a:t> </a:t>
            </a:r>
            <a:r>
              <a:rPr lang="de-AT" baseline="0" dirty="0" err="1"/>
              <a:t>of</a:t>
            </a:r>
            <a:r>
              <a:rPr lang="de-AT" baseline="0" dirty="0"/>
              <a:t> </a:t>
            </a:r>
            <a:r>
              <a:rPr lang="de-AT" baseline="0" dirty="0" err="1"/>
              <a:t>these</a:t>
            </a:r>
            <a:r>
              <a:rPr lang="de-AT" baseline="0" dirty="0"/>
              <a:t> </a:t>
            </a:r>
            <a:r>
              <a:rPr lang="de-AT" baseline="0" dirty="0" err="1"/>
              <a:t>image</a:t>
            </a:r>
            <a:r>
              <a:rPr lang="de-AT" baseline="0" dirty="0"/>
              <a:t> </a:t>
            </a:r>
            <a:r>
              <a:rPr lang="de-AT" baseline="0" dirty="0" err="1"/>
              <a:t>included</a:t>
            </a:r>
            <a:r>
              <a:rPr lang="de-AT" baseline="0" dirty="0"/>
              <a:t> also </a:t>
            </a:r>
            <a:r>
              <a:rPr lang="de-AT" baseline="0" dirty="0" err="1"/>
              <a:t>surface</a:t>
            </a:r>
            <a:r>
              <a:rPr lang="de-AT" baseline="0" dirty="0"/>
              <a:t> </a:t>
            </a:r>
            <a:r>
              <a:rPr lang="de-AT" baseline="0" dirty="0" err="1"/>
              <a:t>peaks</a:t>
            </a:r>
            <a:r>
              <a:rPr lang="de-AT" baseline="0" dirty="0"/>
              <a:t>, </a:t>
            </a:r>
            <a:r>
              <a:rPr lang="de-AT" baseline="0" dirty="0" err="1"/>
              <a:t>which</a:t>
            </a:r>
            <a:r>
              <a:rPr lang="de-AT" baseline="0" dirty="0"/>
              <a:t> </a:t>
            </a:r>
            <a:r>
              <a:rPr lang="de-AT" baseline="0" dirty="0" err="1"/>
              <a:t>were</a:t>
            </a:r>
            <a:r>
              <a:rPr lang="de-AT" baseline="0" dirty="0"/>
              <a:t> not </a:t>
            </a:r>
            <a:r>
              <a:rPr lang="de-AT" baseline="0" dirty="0" err="1"/>
              <a:t>captured</a:t>
            </a:r>
            <a:r>
              <a:rPr lang="de-AT" baseline="0" dirty="0"/>
              <a:t> </a:t>
            </a:r>
            <a:r>
              <a:rPr lang="de-AT" baseline="0" dirty="0" err="1"/>
              <a:t>before</a:t>
            </a:r>
            <a:r>
              <a:rPr lang="de-AT" baseline="0" dirty="0"/>
              <a:t> </a:t>
            </a:r>
            <a:r>
              <a:rPr lang="de-AT" baseline="0" dirty="0" err="1"/>
              <a:t>by</a:t>
            </a:r>
            <a:r>
              <a:rPr lang="de-AT" baseline="0" dirty="0"/>
              <a:t> AFM. </a:t>
            </a:r>
            <a:r>
              <a:rPr lang="de-AT" baseline="0" dirty="0" err="1"/>
              <a:t>However</a:t>
            </a:r>
            <a:r>
              <a:rPr lang="de-AT" baseline="0" dirty="0"/>
              <a:t>, a </a:t>
            </a:r>
            <a:r>
              <a:rPr lang="de-AT" baseline="0" dirty="0" err="1"/>
              <a:t>clear</a:t>
            </a:r>
            <a:r>
              <a:rPr lang="de-AT" baseline="0" dirty="0"/>
              <a:t> lack </a:t>
            </a:r>
            <a:r>
              <a:rPr lang="de-AT" baseline="0" dirty="0" err="1"/>
              <a:t>of</a:t>
            </a:r>
            <a:r>
              <a:rPr lang="de-AT" baseline="0" dirty="0"/>
              <a:t> </a:t>
            </a:r>
            <a:r>
              <a:rPr lang="de-AT" baseline="0" dirty="0" err="1"/>
              <a:t>resolution</a:t>
            </a:r>
            <a:r>
              <a:rPr lang="de-AT" baseline="0" dirty="0"/>
              <a:t> was </a:t>
            </a:r>
            <a:r>
              <a:rPr lang="de-AT" baseline="0" dirty="0" err="1"/>
              <a:t>observed</a:t>
            </a:r>
            <a:r>
              <a:rPr lang="de-AT" baseline="0" dirty="0"/>
              <a:t>.</a:t>
            </a:r>
          </a:p>
          <a:p>
            <a:endParaRPr lang="de-AT" baseline="0" dirty="0"/>
          </a:p>
          <a:p>
            <a:r>
              <a:rPr lang="de-AT" baseline="0" dirty="0" err="1"/>
              <a:t>Finally</a:t>
            </a:r>
            <a:r>
              <a:rPr lang="de-AT" baseline="0" dirty="0"/>
              <a:t>, </a:t>
            </a:r>
            <a:r>
              <a:rPr lang="de-AT" baseline="0" dirty="0" err="1"/>
              <a:t>the</a:t>
            </a:r>
            <a:r>
              <a:rPr lang="de-AT" baseline="0" dirty="0"/>
              <a:t> </a:t>
            </a:r>
            <a:r>
              <a:rPr lang="de-AT" baseline="0" dirty="0" err="1"/>
              <a:t>roughest</a:t>
            </a:r>
            <a:r>
              <a:rPr lang="de-AT" baseline="0" dirty="0"/>
              <a:t> sample 3 </a:t>
            </a:r>
            <a:r>
              <a:rPr lang="de-AT" baseline="0" dirty="0" err="1"/>
              <a:t>is</a:t>
            </a:r>
            <a:r>
              <a:rPr lang="de-AT" baseline="0" dirty="0"/>
              <a:t> </a:t>
            </a:r>
            <a:r>
              <a:rPr lang="de-AT" baseline="0" dirty="0" err="1"/>
              <a:t>shown</a:t>
            </a:r>
            <a:r>
              <a:rPr lang="de-AT" baseline="0" dirty="0"/>
              <a:t> </a:t>
            </a:r>
            <a:r>
              <a:rPr lang="de-AT" baseline="0" dirty="0" err="1"/>
              <a:t>here</a:t>
            </a:r>
            <a:r>
              <a:rPr lang="de-AT" baseline="0" dirty="0"/>
              <a:t>, </a:t>
            </a:r>
            <a:r>
              <a:rPr lang="de-AT" baseline="0" dirty="0" err="1"/>
              <a:t>which</a:t>
            </a:r>
            <a:r>
              <a:rPr lang="de-AT" baseline="0" dirty="0"/>
              <a:t> </a:t>
            </a:r>
            <a:r>
              <a:rPr lang="de-AT" baseline="0" dirty="0" err="1"/>
              <a:t>had</a:t>
            </a:r>
            <a:r>
              <a:rPr lang="de-AT" baseline="0" dirty="0"/>
              <a:t> RMS on </a:t>
            </a:r>
            <a:r>
              <a:rPr lang="de-AT" baseline="0" dirty="0" err="1"/>
              <a:t>the</a:t>
            </a:r>
            <a:r>
              <a:rPr lang="de-AT" baseline="0" dirty="0"/>
              <a:t> </a:t>
            </a:r>
            <a:r>
              <a:rPr lang="de-AT" baseline="0" dirty="0" err="1"/>
              <a:t>micrometer</a:t>
            </a:r>
            <a:r>
              <a:rPr lang="de-AT" baseline="0" dirty="0"/>
              <a:t> </a:t>
            </a:r>
            <a:r>
              <a:rPr lang="de-AT" baseline="0" dirty="0" err="1"/>
              <a:t>scale</a:t>
            </a:r>
            <a:r>
              <a:rPr lang="de-AT" baseline="0" dirty="0"/>
              <a:t>.</a:t>
            </a:r>
            <a:endParaRPr lang="en-US" dirty="0"/>
          </a:p>
        </p:txBody>
      </p:sp>
      <p:sp>
        <p:nvSpPr>
          <p:cNvPr id="4" name="Foliennummernplatzhalter 3"/>
          <p:cNvSpPr>
            <a:spLocks noGrp="1"/>
          </p:cNvSpPr>
          <p:nvPr>
            <p:ph type="sldNum" sz="quarter" idx="10"/>
          </p:nvPr>
        </p:nvSpPr>
        <p:spPr/>
        <p:txBody>
          <a:bodyPr/>
          <a:lstStyle/>
          <a:p>
            <a:fld id="{5320357C-19D5-4386-8AC6-DD0AD4D309C8}" type="slidenum">
              <a:rPr lang="de-AT" smtClean="0"/>
              <a:t>25</a:t>
            </a:fld>
            <a:endParaRPr lang="de-AT"/>
          </a:p>
        </p:txBody>
      </p:sp>
    </p:spTree>
    <p:extLst>
      <p:ext uri="{BB962C8B-B14F-4D97-AF65-F5344CB8AC3E}">
        <p14:creationId xmlns:p14="http://schemas.microsoft.com/office/powerpoint/2010/main" val="362081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results of the benchmark can be seen here</a:t>
            </a:r>
          </a:p>
          <a:p>
            <a:endParaRPr lang="en-US" dirty="0"/>
          </a:p>
          <a:p>
            <a:r>
              <a:rPr lang="en-US" dirty="0"/>
              <a:t>First, the angular distribution under 2keV </a:t>
            </a:r>
            <a:r>
              <a:rPr lang="en-US" dirty="0" err="1"/>
              <a:t>Ar</a:t>
            </a:r>
            <a:r>
              <a:rPr lang="en-US" dirty="0"/>
              <a:t> </a:t>
            </a:r>
            <a:r>
              <a:rPr lang="en-US" dirty="0" err="1"/>
              <a:t>bombardement</a:t>
            </a:r>
            <a:r>
              <a:rPr lang="en-US" dirty="0"/>
              <a:t> with 60° incidence is inspected. The smoothest sample 1 shows good agreement of catcher QCM measured data with the simulated emission distribution.</a:t>
            </a:r>
          </a:p>
          <a:p>
            <a:endParaRPr lang="en-US" dirty="0"/>
          </a:p>
          <a:p>
            <a:r>
              <a:rPr lang="en-US" dirty="0"/>
              <a:t>The medium rough sample 2 shows a reduced emission, both for simulated and experimental data. It is important to mention, that we found better agreement for the AFM simulated cases, which is expected, since the confocal microscopy images did show a lack of resolution, causing an overestimated emission.</a:t>
            </a:r>
          </a:p>
          <a:p>
            <a:endParaRPr lang="en-US" dirty="0"/>
          </a:p>
          <a:p>
            <a:r>
              <a:rPr lang="en-US" dirty="0"/>
              <a:t>The third sample consistently showed the most reduced emission, and a collimation effect towards the surface normal. </a:t>
            </a:r>
          </a:p>
          <a:p>
            <a:endParaRPr lang="en-US" dirty="0"/>
          </a:p>
          <a:p>
            <a:r>
              <a:rPr lang="en-US" dirty="0"/>
              <a:t>In addition, also the target sputtering yields are compared. Since the roughest sample 3 was not a quartz crystal, we used the emission profile to estimate the target sputter yield here, while the other samples allowed a direct evaluation. In this table, you can see the good agreement between SPRAY and QCM for all surfaces, while image resolution remained important.</a:t>
            </a:r>
          </a:p>
        </p:txBody>
      </p:sp>
      <p:sp>
        <p:nvSpPr>
          <p:cNvPr id="4" name="Foliennummernplatzhalter 3"/>
          <p:cNvSpPr>
            <a:spLocks noGrp="1"/>
          </p:cNvSpPr>
          <p:nvPr>
            <p:ph type="sldNum" sz="quarter" idx="10"/>
          </p:nvPr>
        </p:nvSpPr>
        <p:spPr/>
        <p:txBody>
          <a:bodyPr/>
          <a:lstStyle/>
          <a:p>
            <a:fld id="{5320357C-19D5-4386-8AC6-DD0AD4D309C8}" type="slidenum">
              <a:rPr lang="de-AT" smtClean="0"/>
              <a:t>26</a:t>
            </a:fld>
            <a:endParaRPr lang="de-AT"/>
          </a:p>
        </p:txBody>
      </p:sp>
    </p:spTree>
    <p:extLst>
      <p:ext uri="{BB962C8B-B14F-4D97-AF65-F5344CB8AC3E}">
        <p14:creationId xmlns:p14="http://schemas.microsoft.com/office/powerpoint/2010/main" val="1994420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then used the samples to conduct a parameter sweep study by changing the global ion incidence angle for a final benchmark. </a:t>
            </a:r>
          </a:p>
          <a:p>
            <a:r>
              <a:rPr lang="en-US" dirty="0"/>
              <a:t>As you can see, the data are in good agreement as well. Interestingly, we could identify that even the </a:t>
            </a:r>
            <a:r>
              <a:rPr lang="en-US" dirty="0" err="1"/>
              <a:t>nanometre</a:t>
            </a:r>
            <a:r>
              <a:rPr lang="en-US" dirty="0"/>
              <a:t> scale roughness of sample 1 had an effect under grazing ion incidence, compared to a purely flat plane surface.</a:t>
            </a:r>
          </a:p>
          <a:p>
            <a:endParaRPr lang="en-US" dirty="0"/>
          </a:p>
          <a:p>
            <a:r>
              <a:rPr lang="en-US" dirty="0"/>
              <a:t>Based on the benchmark, we then prepared for a larger numerical study. We aimed to sweep roughness from </a:t>
            </a:r>
            <a:r>
              <a:rPr lang="en-US" dirty="0" err="1"/>
              <a:t>nanometre</a:t>
            </a:r>
            <a:r>
              <a:rPr lang="en-US" dirty="0"/>
              <a:t> to microns regime, by applying a scaling factor to microscopy images which I’ve shown you before. </a:t>
            </a:r>
          </a:p>
          <a:p>
            <a:r>
              <a:rPr lang="en-US" dirty="0"/>
              <a:t>Also, a completely artificial surface was chosen, obtained from a gaussian height values generator</a:t>
            </a:r>
          </a:p>
          <a:p>
            <a:endParaRPr lang="en-US" dirty="0"/>
          </a:p>
          <a:p>
            <a:r>
              <a:rPr lang="en-US" dirty="0"/>
              <a:t>For example, when the scaling factor is 1, we receive the original surface, but if it higher or as here, lower, the surface is smoothed.</a:t>
            </a:r>
          </a:p>
        </p:txBody>
      </p:sp>
      <p:sp>
        <p:nvSpPr>
          <p:cNvPr id="4" name="Foliennummernplatzhalter 3"/>
          <p:cNvSpPr>
            <a:spLocks noGrp="1"/>
          </p:cNvSpPr>
          <p:nvPr>
            <p:ph type="sldNum" sz="quarter" idx="10"/>
          </p:nvPr>
        </p:nvSpPr>
        <p:spPr/>
        <p:txBody>
          <a:bodyPr/>
          <a:lstStyle/>
          <a:p>
            <a:fld id="{5320357C-19D5-4386-8AC6-DD0AD4D309C8}" type="slidenum">
              <a:rPr lang="de-AT" smtClean="0"/>
              <a:t>27</a:t>
            </a:fld>
            <a:endParaRPr lang="de-AT"/>
          </a:p>
        </p:txBody>
      </p:sp>
    </p:spTree>
    <p:extLst>
      <p:ext uri="{BB962C8B-B14F-4D97-AF65-F5344CB8AC3E}">
        <p14:creationId xmlns:p14="http://schemas.microsoft.com/office/powerpoint/2010/main" val="1445732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We</a:t>
            </a:r>
            <a:r>
              <a:rPr lang="de-AT" dirty="0"/>
              <a:t> </a:t>
            </a:r>
            <a:r>
              <a:rPr lang="de-AT" dirty="0" err="1"/>
              <a:t>then</a:t>
            </a:r>
            <a:r>
              <a:rPr lang="de-AT" dirty="0"/>
              <a:t> </a:t>
            </a:r>
            <a:r>
              <a:rPr lang="de-AT" dirty="0" err="1"/>
              <a:t>extended</a:t>
            </a:r>
            <a:r>
              <a:rPr lang="de-AT" dirty="0"/>
              <a:t> </a:t>
            </a:r>
            <a:r>
              <a:rPr lang="de-AT" dirty="0" err="1"/>
              <a:t>this</a:t>
            </a:r>
            <a:r>
              <a:rPr lang="de-AT" dirty="0"/>
              <a:t> </a:t>
            </a:r>
            <a:r>
              <a:rPr lang="de-AT" dirty="0" err="1"/>
              <a:t>study</a:t>
            </a:r>
            <a:r>
              <a:rPr lang="de-AT" dirty="0"/>
              <a:t> also </a:t>
            </a:r>
            <a:r>
              <a:rPr lang="de-AT" dirty="0" err="1"/>
              <a:t>towards</a:t>
            </a:r>
            <a:r>
              <a:rPr lang="de-AT" dirty="0"/>
              <a:t> </a:t>
            </a:r>
            <a:r>
              <a:rPr lang="de-AT" dirty="0" err="1"/>
              <a:t>another</a:t>
            </a:r>
            <a:r>
              <a:rPr lang="de-AT" dirty="0"/>
              <a:t> </a:t>
            </a:r>
            <a:r>
              <a:rPr lang="de-AT" dirty="0" err="1"/>
              <a:t>dimension</a:t>
            </a:r>
            <a:r>
              <a:rPr lang="de-AT" dirty="0"/>
              <a:t>. </a:t>
            </a:r>
          </a:p>
          <a:p>
            <a:endParaRPr lang="de-AT" dirty="0"/>
          </a:p>
          <a:p>
            <a:r>
              <a:rPr lang="de-AT" dirty="0" err="1"/>
              <a:t>To</a:t>
            </a:r>
            <a:r>
              <a:rPr lang="de-AT" dirty="0"/>
              <a:t> fully </a:t>
            </a:r>
            <a:r>
              <a:rPr lang="de-AT" dirty="0" err="1"/>
              <a:t>investigate</a:t>
            </a:r>
            <a:r>
              <a:rPr lang="de-AT" dirty="0"/>
              <a:t> </a:t>
            </a:r>
            <a:r>
              <a:rPr lang="de-AT" dirty="0" err="1"/>
              <a:t>the</a:t>
            </a:r>
            <a:r>
              <a:rPr lang="de-AT" dirty="0"/>
              <a:t> </a:t>
            </a:r>
            <a:r>
              <a:rPr lang="de-AT" dirty="0" err="1"/>
              <a:t>trends</a:t>
            </a:r>
            <a:r>
              <a:rPr lang="de-AT" dirty="0"/>
              <a:t>, </a:t>
            </a:r>
            <a:r>
              <a:rPr lang="de-AT" dirty="0" err="1"/>
              <a:t>we</a:t>
            </a:r>
            <a:r>
              <a:rPr lang="de-AT" dirty="0"/>
              <a:t> </a:t>
            </a:r>
            <a:r>
              <a:rPr lang="de-AT" dirty="0" err="1"/>
              <a:t>included</a:t>
            </a:r>
            <a:r>
              <a:rPr lang="de-AT" dirty="0"/>
              <a:t> variable </a:t>
            </a:r>
            <a:r>
              <a:rPr lang="de-AT" dirty="0" err="1"/>
              <a:t>ion</a:t>
            </a:r>
            <a:r>
              <a:rPr lang="de-AT" dirty="0"/>
              <a:t> </a:t>
            </a:r>
            <a:r>
              <a:rPr lang="de-AT" dirty="0" err="1"/>
              <a:t>incidence</a:t>
            </a:r>
            <a:r>
              <a:rPr lang="de-AT" dirty="0"/>
              <a:t> </a:t>
            </a:r>
            <a:r>
              <a:rPr lang="de-AT" dirty="0" err="1"/>
              <a:t>angles</a:t>
            </a:r>
            <a:r>
              <a:rPr lang="de-AT" dirty="0"/>
              <a:t> </a:t>
            </a:r>
            <a:r>
              <a:rPr lang="de-AT" dirty="0" err="1"/>
              <a:t>to</a:t>
            </a:r>
            <a:r>
              <a:rPr lang="de-AT" dirty="0"/>
              <a:t> </a:t>
            </a:r>
            <a:r>
              <a:rPr lang="de-AT" dirty="0" err="1"/>
              <a:t>the</a:t>
            </a:r>
            <a:r>
              <a:rPr lang="de-AT" dirty="0"/>
              <a:t> </a:t>
            </a:r>
            <a:r>
              <a:rPr lang="de-AT" dirty="0" err="1"/>
              <a:t>sweep</a:t>
            </a:r>
            <a:r>
              <a:rPr lang="de-AT" dirty="0"/>
              <a:t> and </a:t>
            </a:r>
            <a:r>
              <a:rPr lang="de-AT" dirty="0" err="1"/>
              <a:t>the</a:t>
            </a:r>
            <a:r>
              <a:rPr lang="de-AT" dirty="0"/>
              <a:t> </a:t>
            </a:r>
            <a:r>
              <a:rPr lang="de-AT" dirty="0" err="1"/>
              <a:t>results</a:t>
            </a:r>
            <a:r>
              <a:rPr lang="de-AT" dirty="0"/>
              <a:t> </a:t>
            </a:r>
            <a:r>
              <a:rPr lang="de-AT" dirty="0" err="1"/>
              <a:t>show</a:t>
            </a:r>
            <a:r>
              <a:rPr lang="de-AT" dirty="0"/>
              <a:t>, </a:t>
            </a:r>
            <a:r>
              <a:rPr lang="de-AT" dirty="0" err="1"/>
              <a:t>overall</a:t>
            </a:r>
            <a:r>
              <a:rPr lang="de-AT" dirty="0"/>
              <a:t>, a </a:t>
            </a:r>
            <a:r>
              <a:rPr lang="de-AT" dirty="0" err="1"/>
              <a:t>much</a:t>
            </a:r>
            <a:r>
              <a:rPr lang="de-AT" dirty="0"/>
              <a:t> </a:t>
            </a:r>
            <a:r>
              <a:rPr lang="de-AT" dirty="0" err="1"/>
              <a:t>more</a:t>
            </a:r>
            <a:r>
              <a:rPr lang="de-AT" dirty="0"/>
              <a:t> </a:t>
            </a:r>
            <a:r>
              <a:rPr lang="de-AT" dirty="0" err="1"/>
              <a:t>consistent</a:t>
            </a:r>
            <a:r>
              <a:rPr lang="de-AT" dirty="0"/>
              <a:t> </a:t>
            </a:r>
            <a:r>
              <a:rPr lang="de-AT" dirty="0" err="1"/>
              <a:t>trend</a:t>
            </a:r>
            <a:r>
              <a:rPr lang="de-AT" dirty="0"/>
              <a:t> </a:t>
            </a:r>
            <a:r>
              <a:rPr lang="de-AT" dirty="0" err="1"/>
              <a:t>with</a:t>
            </a:r>
            <a:r>
              <a:rPr lang="de-AT" dirty="0"/>
              <a:t> </a:t>
            </a:r>
            <a:r>
              <a:rPr lang="de-AT" dirty="0" err="1"/>
              <a:t>the</a:t>
            </a:r>
            <a:r>
              <a:rPr lang="de-AT" dirty="0"/>
              <a:t> </a:t>
            </a:r>
            <a:r>
              <a:rPr lang="de-AT" dirty="0" err="1"/>
              <a:t>delta</a:t>
            </a:r>
            <a:r>
              <a:rPr lang="de-AT" dirty="0"/>
              <a:t> m </a:t>
            </a:r>
            <a:r>
              <a:rPr lang="de-AT" dirty="0" err="1"/>
              <a:t>parameter</a:t>
            </a:r>
            <a:r>
              <a:rPr lang="de-AT" dirty="0"/>
              <a:t>.  </a:t>
            </a:r>
          </a:p>
          <a:p>
            <a:endParaRPr lang="de-AT" dirty="0"/>
          </a:p>
          <a:p>
            <a:r>
              <a:rPr lang="de-AT" dirty="0"/>
              <a:t>This </a:t>
            </a:r>
            <a:r>
              <a:rPr lang="de-AT" dirty="0" err="1"/>
              <a:t>even</a:t>
            </a:r>
            <a:r>
              <a:rPr lang="de-AT" dirty="0"/>
              <a:t> </a:t>
            </a:r>
            <a:r>
              <a:rPr lang="de-AT" dirty="0" err="1"/>
              <a:t>allowed</a:t>
            </a:r>
            <a:r>
              <a:rPr lang="de-AT" dirty="0"/>
              <a:t> </a:t>
            </a:r>
            <a:r>
              <a:rPr lang="de-AT" dirty="0" err="1"/>
              <a:t>to</a:t>
            </a:r>
            <a:r>
              <a:rPr lang="de-AT" dirty="0"/>
              <a:t> </a:t>
            </a:r>
            <a:r>
              <a:rPr lang="de-AT" dirty="0" err="1"/>
              <a:t>deduce</a:t>
            </a:r>
            <a:r>
              <a:rPr lang="de-AT" dirty="0"/>
              <a:t> an </a:t>
            </a:r>
            <a:r>
              <a:rPr lang="de-AT" dirty="0" err="1"/>
              <a:t>empiric</a:t>
            </a:r>
            <a:r>
              <a:rPr lang="de-AT" dirty="0"/>
              <a:t> fit </a:t>
            </a:r>
            <a:r>
              <a:rPr lang="de-AT" dirty="0" err="1"/>
              <a:t>formula</a:t>
            </a:r>
            <a:r>
              <a:rPr lang="de-AT" dirty="0"/>
              <a:t>, </a:t>
            </a:r>
            <a:r>
              <a:rPr lang="de-AT" dirty="0" err="1"/>
              <a:t>which</a:t>
            </a:r>
            <a:r>
              <a:rPr lang="de-AT" dirty="0"/>
              <a:t> </a:t>
            </a:r>
            <a:r>
              <a:rPr lang="de-AT" dirty="0" err="1"/>
              <a:t>enables</a:t>
            </a:r>
            <a:r>
              <a:rPr lang="de-AT" dirty="0"/>
              <a:t> </a:t>
            </a:r>
            <a:r>
              <a:rPr lang="de-AT" dirty="0" err="1"/>
              <a:t>to</a:t>
            </a:r>
            <a:r>
              <a:rPr lang="de-AT" dirty="0"/>
              <a:t> </a:t>
            </a:r>
            <a:r>
              <a:rPr lang="de-AT" dirty="0" err="1"/>
              <a:t>predict</a:t>
            </a:r>
            <a:r>
              <a:rPr lang="de-AT" dirty="0"/>
              <a:t> </a:t>
            </a:r>
            <a:r>
              <a:rPr lang="de-AT" dirty="0" err="1"/>
              <a:t>sputter</a:t>
            </a:r>
            <a:r>
              <a:rPr lang="de-AT" dirty="0"/>
              <a:t> </a:t>
            </a:r>
            <a:r>
              <a:rPr lang="de-AT" dirty="0" err="1"/>
              <a:t>yields</a:t>
            </a:r>
            <a:r>
              <a:rPr lang="de-AT" dirty="0"/>
              <a:t> </a:t>
            </a:r>
            <a:r>
              <a:rPr lang="de-AT" dirty="0" err="1"/>
              <a:t>of</a:t>
            </a:r>
            <a:r>
              <a:rPr lang="de-AT" dirty="0"/>
              <a:t> a </a:t>
            </a:r>
            <a:r>
              <a:rPr lang="de-AT" dirty="0" err="1"/>
              <a:t>rough</a:t>
            </a:r>
            <a:r>
              <a:rPr lang="de-AT" dirty="0"/>
              <a:t> </a:t>
            </a:r>
            <a:r>
              <a:rPr lang="de-AT" dirty="0" err="1"/>
              <a:t>surface</a:t>
            </a:r>
            <a:r>
              <a:rPr lang="de-AT" dirty="0"/>
              <a:t> </a:t>
            </a:r>
            <a:r>
              <a:rPr lang="de-AT" dirty="0" err="1"/>
              <a:t>with</a:t>
            </a:r>
            <a:r>
              <a:rPr lang="de-AT" dirty="0"/>
              <a:t> a </a:t>
            </a:r>
            <a:r>
              <a:rPr lang="de-AT" dirty="0" err="1"/>
              <a:t>given</a:t>
            </a:r>
            <a:r>
              <a:rPr lang="de-AT" dirty="0"/>
              <a:t> </a:t>
            </a:r>
            <a:r>
              <a:rPr lang="de-AT" dirty="0" err="1"/>
              <a:t>roughness</a:t>
            </a:r>
            <a:r>
              <a:rPr lang="de-AT" dirty="0"/>
              <a:t> </a:t>
            </a:r>
            <a:r>
              <a:rPr lang="de-AT" dirty="0" err="1"/>
              <a:t>parameter</a:t>
            </a:r>
            <a:r>
              <a:rPr lang="de-AT" dirty="0"/>
              <a:t> </a:t>
            </a:r>
            <a:r>
              <a:rPr lang="de-AT" dirty="0" err="1"/>
              <a:t>delta</a:t>
            </a:r>
            <a:r>
              <a:rPr lang="de-AT" dirty="0"/>
              <a:t> m.</a:t>
            </a:r>
          </a:p>
          <a:p>
            <a:endParaRPr lang="de-AT" dirty="0"/>
          </a:p>
          <a:p>
            <a:r>
              <a:rPr lang="de-AT" dirty="0" err="1"/>
              <a:t>It</a:t>
            </a:r>
            <a:r>
              <a:rPr lang="de-AT" dirty="0"/>
              <a:t> </a:t>
            </a:r>
            <a:r>
              <a:rPr lang="de-AT" dirty="0" err="1"/>
              <a:t>has</a:t>
            </a:r>
            <a:r>
              <a:rPr lang="de-AT" dirty="0"/>
              <a:t> </a:t>
            </a:r>
            <a:r>
              <a:rPr lang="de-AT" dirty="0" err="1"/>
              <a:t>to</a:t>
            </a:r>
            <a:r>
              <a:rPr lang="de-AT" dirty="0"/>
              <a:t> </a:t>
            </a:r>
            <a:r>
              <a:rPr lang="de-AT" dirty="0" err="1"/>
              <a:t>be</a:t>
            </a:r>
            <a:r>
              <a:rPr lang="de-AT" dirty="0"/>
              <a:t> </a:t>
            </a:r>
            <a:r>
              <a:rPr lang="de-AT" dirty="0" err="1"/>
              <a:t>mentioned</a:t>
            </a:r>
            <a:r>
              <a:rPr lang="de-AT" dirty="0"/>
              <a:t>, </a:t>
            </a:r>
            <a:r>
              <a:rPr lang="de-AT" dirty="0" err="1"/>
              <a:t>that</a:t>
            </a:r>
            <a:r>
              <a:rPr lang="de-AT" dirty="0"/>
              <a:t> </a:t>
            </a:r>
            <a:r>
              <a:rPr lang="de-AT" dirty="0" err="1"/>
              <a:t>this</a:t>
            </a:r>
            <a:r>
              <a:rPr lang="de-AT" dirty="0"/>
              <a:t> </a:t>
            </a:r>
            <a:r>
              <a:rPr lang="de-AT" dirty="0" err="1"/>
              <a:t>primarily</a:t>
            </a:r>
            <a:r>
              <a:rPr lang="de-AT" dirty="0"/>
              <a:t> </a:t>
            </a:r>
            <a:r>
              <a:rPr lang="de-AT" dirty="0" err="1"/>
              <a:t>holds</a:t>
            </a:r>
            <a:r>
              <a:rPr lang="de-AT" dirty="0"/>
              <a:t> </a:t>
            </a:r>
            <a:r>
              <a:rPr lang="de-AT" dirty="0" err="1"/>
              <a:t>for</a:t>
            </a:r>
            <a:r>
              <a:rPr lang="de-AT" dirty="0"/>
              <a:t> </a:t>
            </a:r>
            <a:r>
              <a:rPr lang="de-AT" dirty="0" err="1"/>
              <a:t>conventional</a:t>
            </a:r>
            <a:r>
              <a:rPr lang="de-AT" dirty="0"/>
              <a:t>, </a:t>
            </a:r>
            <a:r>
              <a:rPr lang="de-AT" dirty="0" err="1"/>
              <a:t>isotropically</a:t>
            </a:r>
            <a:r>
              <a:rPr lang="de-AT" dirty="0"/>
              <a:t> </a:t>
            </a:r>
            <a:r>
              <a:rPr lang="de-AT" dirty="0" err="1"/>
              <a:t>rough</a:t>
            </a:r>
            <a:r>
              <a:rPr lang="de-AT" dirty="0"/>
              <a:t> </a:t>
            </a:r>
            <a:r>
              <a:rPr lang="de-AT" dirty="0" err="1"/>
              <a:t>surfaces</a:t>
            </a:r>
            <a:endParaRPr lang="de-AT" dirty="0"/>
          </a:p>
          <a:p>
            <a:endParaRPr lang="de-AT" dirty="0"/>
          </a:p>
          <a:p>
            <a:r>
              <a:rPr lang="de-AT" dirty="0" err="1"/>
              <a:t>For</a:t>
            </a:r>
            <a:r>
              <a:rPr lang="de-AT" dirty="0"/>
              <a:t> </a:t>
            </a:r>
            <a:r>
              <a:rPr lang="de-AT" dirty="0" err="1"/>
              <a:t>those</a:t>
            </a:r>
            <a:r>
              <a:rPr lang="de-AT" dirty="0"/>
              <a:t> </a:t>
            </a:r>
            <a:r>
              <a:rPr lang="de-AT" dirty="0" err="1"/>
              <a:t>of</a:t>
            </a:r>
            <a:r>
              <a:rPr lang="de-AT" dirty="0"/>
              <a:t> </a:t>
            </a:r>
            <a:r>
              <a:rPr lang="de-AT" dirty="0" err="1"/>
              <a:t>you</a:t>
            </a:r>
            <a:r>
              <a:rPr lang="de-AT" dirty="0"/>
              <a:t> </a:t>
            </a:r>
            <a:r>
              <a:rPr lang="de-AT" dirty="0" err="1"/>
              <a:t>who</a:t>
            </a:r>
            <a:r>
              <a:rPr lang="de-AT" dirty="0"/>
              <a:t> </a:t>
            </a:r>
            <a:r>
              <a:rPr lang="de-AT" dirty="0" err="1"/>
              <a:t>are</a:t>
            </a:r>
            <a:r>
              <a:rPr lang="de-AT" dirty="0"/>
              <a:t> </a:t>
            </a:r>
            <a:r>
              <a:rPr lang="de-AT" dirty="0" err="1"/>
              <a:t>more</a:t>
            </a:r>
            <a:r>
              <a:rPr lang="de-AT" dirty="0"/>
              <a:t> </a:t>
            </a:r>
            <a:r>
              <a:rPr lang="de-AT" dirty="0" err="1"/>
              <a:t>interested</a:t>
            </a:r>
            <a:r>
              <a:rPr lang="de-AT" dirty="0"/>
              <a:t>, I </a:t>
            </a:r>
            <a:r>
              <a:rPr lang="de-AT" dirty="0" err="1"/>
              <a:t>suggest</a:t>
            </a:r>
            <a:r>
              <a:rPr lang="de-AT" dirty="0"/>
              <a:t> </a:t>
            </a:r>
            <a:r>
              <a:rPr lang="de-AT" dirty="0" err="1"/>
              <a:t>to</a:t>
            </a:r>
            <a:r>
              <a:rPr lang="de-AT" dirty="0"/>
              <a:t> </a:t>
            </a:r>
            <a:r>
              <a:rPr lang="de-AT" dirty="0" err="1"/>
              <a:t>take</a:t>
            </a:r>
            <a:r>
              <a:rPr lang="de-AT" dirty="0"/>
              <a:t> a </a:t>
            </a:r>
            <a:r>
              <a:rPr lang="de-AT" dirty="0" err="1"/>
              <a:t>look</a:t>
            </a:r>
            <a:r>
              <a:rPr lang="de-AT" dirty="0"/>
              <a:t> on </a:t>
            </a:r>
            <a:r>
              <a:rPr lang="de-AT" dirty="0" err="1"/>
              <a:t>our</a:t>
            </a:r>
            <a:r>
              <a:rPr lang="de-AT" dirty="0"/>
              <a:t> </a:t>
            </a:r>
            <a:r>
              <a:rPr lang="de-AT" dirty="0" err="1"/>
              <a:t>recent</a:t>
            </a:r>
            <a:r>
              <a:rPr lang="de-AT" dirty="0"/>
              <a:t> </a:t>
            </a:r>
            <a:r>
              <a:rPr lang="de-AT" dirty="0" err="1"/>
              <a:t>paper</a:t>
            </a:r>
            <a:r>
              <a:rPr lang="de-AT" dirty="0"/>
              <a:t> in </a:t>
            </a:r>
            <a:r>
              <a:rPr lang="de-AT" dirty="0" err="1"/>
              <a:t>applied</a:t>
            </a:r>
            <a:r>
              <a:rPr lang="de-AT" dirty="0"/>
              <a:t> </a:t>
            </a:r>
            <a:r>
              <a:rPr lang="de-AT" dirty="0" err="1"/>
              <a:t>surface</a:t>
            </a:r>
            <a:r>
              <a:rPr lang="de-AT" dirty="0"/>
              <a:t> </a:t>
            </a:r>
            <a:r>
              <a:rPr lang="de-AT" dirty="0" err="1"/>
              <a:t>science</a:t>
            </a:r>
            <a:r>
              <a:rPr lang="de-AT" dirty="0"/>
              <a:t>.</a:t>
            </a:r>
          </a:p>
          <a:p>
            <a:endParaRPr lang="de-AT" dirty="0"/>
          </a:p>
          <a:p>
            <a:r>
              <a:rPr lang="de-AT" dirty="0"/>
              <a:t>I also </a:t>
            </a:r>
            <a:r>
              <a:rPr lang="de-AT" dirty="0" err="1"/>
              <a:t>want</a:t>
            </a:r>
            <a:r>
              <a:rPr lang="de-AT" dirty="0"/>
              <a:t> </a:t>
            </a:r>
            <a:r>
              <a:rPr lang="de-AT" dirty="0" err="1"/>
              <a:t>to</a:t>
            </a:r>
            <a:r>
              <a:rPr lang="de-AT" dirty="0"/>
              <a:t> </a:t>
            </a:r>
            <a:r>
              <a:rPr lang="de-AT" dirty="0" err="1"/>
              <a:t>draw</a:t>
            </a:r>
            <a:r>
              <a:rPr lang="de-AT" dirty="0"/>
              <a:t> </a:t>
            </a:r>
            <a:r>
              <a:rPr lang="de-AT" dirty="0" err="1"/>
              <a:t>attention</a:t>
            </a:r>
            <a:r>
              <a:rPr lang="de-AT" dirty="0"/>
              <a:t> </a:t>
            </a:r>
            <a:r>
              <a:rPr lang="de-AT" dirty="0" err="1"/>
              <a:t>that</a:t>
            </a:r>
            <a:r>
              <a:rPr lang="de-AT" dirty="0"/>
              <a:t> </a:t>
            </a:r>
            <a:r>
              <a:rPr lang="de-AT" dirty="0" err="1"/>
              <a:t>our</a:t>
            </a:r>
            <a:r>
              <a:rPr lang="de-AT" dirty="0"/>
              <a:t> </a:t>
            </a:r>
            <a:r>
              <a:rPr lang="de-AT" dirty="0" err="1"/>
              <a:t>empirical</a:t>
            </a:r>
            <a:r>
              <a:rPr lang="de-AT" dirty="0"/>
              <a:t> </a:t>
            </a:r>
            <a:r>
              <a:rPr lang="de-AT" dirty="0" err="1"/>
              <a:t>experiences</a:t>
            </a:r>
            <a:r>
              <a:rPr lang="de-AT" dirty="0"/>
              <a:t> </a:t>
            </a:r>
            <a:r>
              <a:rPr lang="de-AT" dirty="0" err="1"/>
              <a:t>were</a:t>
            </a:r>
            <a:r>
              <a:rPr lang="de-AT" dirty="0"/>
              <a:t> </a:t>
            </a:r>
            <a:r>
              <a:rPr lang="de-AT" dirty="0" err="1"/>
              <a:t>recently</a:t>
            </a:r>
            <a:r>
              <a:rPr lang="de-AT" dirty="0"/>
              <a:t> </a:t>
            </a:r>
            <a:r>
              <a:rPr lang="de-AT" dirty="0" err="1"/>
              <a:t>supported</a:t>
            </a:r>
            <a:r>
              <a:rPr lang="de-AT" dirty="0"/>
              <a:t> </a:t>
            </a:r>
            <a:r>
              <a:rPr lang="de-AT" dirty="0" err="1"/>
              <a:t>by</a:t>
            </a:r>
            <a:r>
              <a:rPr lang="de-AT" dirty="0"/>
              <a:t> an </a:t>
            </a:r>
            <a:r>
              <a:rPr lang="de-AT" dirty="0" err="1"/>
              <a:t>analytical</a:t>
            </a:r>
            <a:r>
              <a:rPr lang="de-AT" dirty="0"/>
              <a:t> </a:t>
            </a:r>
            <a:r>
              <a:rPr lang="de-AT" dirty="0" err="1"/>
              <a:t>concept</a:t>
            </a:r>
            <a:r>
              <a:rPr lang="de-AT" dirty="0"/>
              <a:t> </a:t>
            </a:r>
            <a:r>
              <a:rPr lang="de-AT" dirty="0" err="1"/>
              <a:t>established</a:t>
            </a:r>
            <a:r>
              <a:rPr lang="de-AT" dirty="0"/>
              <a:t> </a:t>
            </a:r>
            <a:r>
              <a:rPr lang="de-AT" dirty="0" err="1"/>
              <a:t>by</a:t>
            </a:r>
            <a:r>
              <a:rPr lang="de-AT" dirty="0"/>
              <a:t> </a:t>
            </a:r>
            <a:r>
              <a:rPr lang="de-AT" dirty="0" err="1"/>
              <a:t>my</a:t>
            </a:r>
            <a:r>
              <a:rPr lang="de-AT" dirty="0"/>
              <a:t> </a:t>
            </a:r>
            <a:r>
              <a:rPr lang="de-AT" dirty="0" err="1"/>
              <a:t>colleague</a:t>
            </a:r>
            <a:r>
              <a:rPr lang="de-AT" dirty="0"/>
              <a:t> Paul Szabo. </a:t>
            </a:r>
          </a:p>
          <a:p>
            <a:endParaRPr lang="de-AT" dirty="0"/>
          </a:p>
          <a:p>
            <a:r>
              <a:rPr lang="de-AT" dirty="0"/>
              <a:t>He </a:t>
            </a:r>
            <a:r>
              <a:rPr lang="de-AT" dirty="0" err="1"/>
              <a:t>linked</a:t>
            </a:r>
            <a:r>
              <a:rPr lang="de-AT" dirty="0"/>
              <a:t> </a:t>
            </a:r>
            <a:r>
              <a:rPr lang="de-AT" dirty="0" err="1"/>
              <a:t>the</a:t>
            </a:r>
            <a:r>
              <a:rPr lang="de-AT" dirty="0"/>
              <a:t> </a:t>
            </a:r>
            <a:r>
              <a:rPr lang="de-AT" dirty="0" err="1"/>
              <a:t>delta</a:t>
            </a:r>
            <a:r>
              <a:rPr lang="de-AT" dirty="0"/>
              <a:t> m </a:t>
            </a:r>
            <a:r>
              <a:rPr lang="de-AT" dirty="0" err="1"/>
              <a:t>parameter</a:t>
            </a:r>
            <a:r>
              <a:rPr lang="de-AT" dirty="0"/>
              <a:t> </a:t>
            </a:r>
            <a:r>
              <a:rPr lang="de-AT" dirty="0" err="1"/>
              <a:t>to</a:t>
            </a:r>
            <a:r>
              <a:rPr lang="de-AT" dirty="0"/>
              <a:t> </a:t>
            </a:r>
            <a:r>
              <a:rPr lang="de-AT" dirty="0" err="1"/>
              <a:t>the</a:t>
            </a:r>
            <a:r>
              <a:rPr lang="de-AT" dirty="0"/>
              <a:t> </a:t>
            </a:r>
            <a:r>
              <a:rPr lang="de-AT" dirty="0" err="1"/>
              <a:t>ratio</a:t>
            </a:r>
            <a:r>
              <a:rPr lang="de-AT" dirty="0"/>
              <a:t> </a:t>
            </a:r>
            <a:r>
              <a:rPr lang="de-AT" dirty="0" err="1"/>
              <a:t>of</a:t>
            </a:r>
            <a:r>
              <a:rPr lang="de-AT" dirty="0"/>
              <a:t> root </a:t>
            </a:r>
            <a:r>
              <a:rPr lang="de-AT" dirty="0" err="1"/>
              <a:t>mean</a:t>
            </a:r>
            <a:r>
              <a:rPr lang="de-AT" dirty="0"/>
              <a:t> </a:t>
            </a:r>
            <a:r>
              <a:rPr lang="de-AT" dirty="0" err="1"/>
              <a:t>square</a:t>
            </a:r>
            <a:r>
              <a:rPr lang="de-AT" dirty="0"/>
              <a:t> </a:t>
            </a:r>
            <a:r>
              <a:rPr lang="de-AT" dirty="0" err="1"/>
              <a:t>roughness</a:t>
            </a:r>
            <a:r>
              <a:rPr lang="de-AT" dirty="0"/>
              <a:t> </a:t>
            </a:r>
            <a:r>
              <a:rPr lang="de-AT" dirty="0" err="1"/>
              <a:t>over</a:t>
            </a:r>
            <a:r>
              <a:rPr lang="de-AT" dirty="0"/>
              <a:t> </a:t>
            </a:r>
            <a:r>
              <a:rPr lang="de-AT" dirty="0" err="1"/>
              <a:t>autocorrelation</a:t>
            </a:r>
            <a:r>
              <a:rPr lang="de-AT" dirty="0"/>
              <a:t> </a:t>
            </a:r>
            <a:r>
              <a:rPr lang="de-AT" dirty="0" err="1"/>
              <a:t>length</a:t>
            </a:r>
            <a:r>
              <a:rPr lang="de-AT" dirty="0"/>
              <a:t>.</a:t>
            </a:r>
          </a:p>
          <a:p>
            <a:endParaRPr lang="de-AT" dirty="0"/>
          </a:p>
          <a:p>
            <a:endParaRPr lang="de-AT" dirty="0"/>
          </a:p>
          <a:p>
            <a:r>
              <a:rPr lang="de-AT" dirty="0" err="1"/>
              <a:t>With</a:t>
            </a:r>
            <a:r>
              <a:rPr lang="de-AT" dirty="0"/>
              <a:t> </a:t>
            </a:r>
            <a:r>
              <a:rPr lang="de-AT" dirty="0" err="1"/>
              <a:t>this</a:t>
            </a:r>
            <a:r>
              <a:rPr lang="de-AT" dirty="0"/>
              <a:t>, I </a:t>
            </a:r>
            <a:r>
              <a:rPr lang="de-AT" dirty="0" err="1"/>
              <a:t>come</a:t>
            </a:r>
            <a:r>
              <a:rPr lang="de-AT" dirty="0"/>
              <a:t> </a:t>
            </a:r>
            <a:r>
              <a:rPr lang="de-AT" dirty="0" err="1"/>
              <a:t>to</a:t>
            </a:r>
            <a:r>
              <a:rPr lang="de-AT" dirty="0"/>
              <a:t> </a:t>
            </a:r>
            <a:r>
              <a:rPr lang="de-AT" dirty="0" err="1"/>
              <a:t>the</a:t>
            </a:r>
            <a:r>
              <a:rPr lang="de-AT" dirty="0"/>
              <a:t> end </a:t>
            </a:r>
            <a:r>
              <a:rPr lang="de-AT" dirty="0" err="1"/>
              <a:t>of</a:t>
            </a:r>
            <a:r>
              <a:rPr lang="de-AT" dirty="0"/>
              <a:t> </a:t>
            </a:r>
            <a:r>
              <a:rPr lang="de-AT" dirty="0" err="1"/>
              <a:t>my</a:t>
            </a:r>
            <a:r>
              <a:rPr lang="de-AT" dirty="0"/>
              <a:t> </a:t>
            </a:r>
            <a:r>
              <a:rPr lang="de-AT" dirty="0" err="1"/>
              <a:t>talk</a:t>
            </a:r>
            <a:r>
              <a:rPr lang="de-AT" dirty="0"/>
              <a:t>. </a:t>
            </a:r>
            <a:r>
              <a:rPr lang="de-AT" dirty="0" err="1"/>
              <a:t>If</a:t>
            </a:r>
            <a:r>
              <a:rPr lang="de-AT" dirty="0"/>
              <a:t> </a:t>
            </a:r>
            <a:r>
              <a:rPr lang="de-AT" dirty="0" err="1"/>
              <a:t>any</a:t>
            </a:r>
            <a:r>
              <a:rPr lang="de-AT" dirty="0"/>
              <a:t> </a:t>
            </a:r>
            <a:r>
              <a:rPr lang="de-AT" dirty="0" err="1"/>
              <a:t>questions</a:t>
            </a:r>
            <a:r>
              <a:rPr lang="de-AT" dirty="0"/>
              <a:t> </a:t>
            </a:r>
            <a:r>
              <a:rPr lang="de-AT" dirty="0" err="1"/>
              <a:t>arised</a:t>
            </a:r>
            <a:r>
              <a:rPr lang="de-AT" dirty="0"/>
              <a:t>, </a:t>
            </a:r>
            <a:r>
              <a:rPr lang="de-AT" dirty="0" err="1"/>
              <a:t>I‘d</a:t>
            </a:r>
            <a:r>
              <a:rPr lang="de-AT" dirty="0"/>
              <a:t> </a:t>
            </a:r>
            <a:r>
              <a:rPr lang="de-AT" dirty="0" err="1"/>
              <a:t>be</a:t>
            </a:r>
            <a:r>
              <a:rPr lang="de-AT" dirty="0"/>
              <a:t> happy </a:t>
            </a:r>
            <a:r>
              <a:rPr lang="de-AT" dirty="0" err="1"/>
              <a:t>to</a:t>
            </a:r>
            <a:r>
              <a:rPr lang="de-AT" dirty="0"/>
              <a:t> </a:t>
            </a:r>
            <a:r>
              <a:rPr lang="de-AT" dirty="0" err="1"/>
              <a:t>answer</a:t>
            </a:r>
            <a:r>
              <a:rPr lang="de-AT" dirty="0"/>
              <a:t> </a:t>
            </a:r>
            <a:r>
              <a:rPr lang="de-AT" dirty="0" err="1"/>
              <a:t>them</a:t>
            </a:r>
            <a:r>
              <a:rPr lang="de-AT" dirty="0"/>
              <a:t> </a:t>
            </a:r>
            <a:r>
              <a:rPr lang="de-AT" dirty="0" err="1"/>
              <a:t>now</a:t>
            </a:r>
            <a:r>
              <a:rPr lang="de-AT" dirty="0"/>
              <a:t>. </a:t>
            </a:r>
            <a:r>
              <a:rPr lang="de-AT" dirty="0" err="1"/>
              <a:t>Thank</a:t>
            </a:r>
            <a:r>
              <a:rPr lang="de-AT" dirty="0"/>
              <a:t> </a:t>
            </a:r>
            <a:r>
              <a:rPr lang="de-AT" dirty="0" err="1"/>
              <a:t>you</a:t>
            </a:r>
            <a:r>
              <a:rPr lang="de-AT" dirty="0"/>
              <a:t> </a:t>
            </a:r>
            <a:r>
              <a:rPr lang="de-AT" dirty="0" err="1"/>
              <a:t>for</a:t>
            </a:r>
            <a:r>
              <a:rPr lang="de-AT" dirty="0"/>
              <a:t> </a:t>
            </a:r>
            <a:r>
              <a:rPr lang="de-AT" dirty="0" err="1"/>
              <a:t>your</a:t>
            </a:r>
            <a:r>
              <a:rPr lang="de-AT" dirty="0"/>
              <a:t> </a:t>
            </a:r>
            <a:r>
              <a:rPr lang="de-AT" dirty="0" err="1"/>
              <a:t>attention</a:t>
            </a:r>
            <a:r>
              <a:rPr lang="de-AT" dirty="0"/>
              <a:t>!</a:t>
            </a:r>
          </a:p>
        </p:txBody>
      </p:sp>
      <p:sp>
        <p:nvSpPr>
          <p:cNvPr id="4" name="Foliennummernplatzhalter 3"/>
          <p:cNvSpPr>
            <a:spLocks noGrp="1"/>
          </p:cNvSpPr>
          <p:nvPr>
            <p:ph type="sldNum" sz="quarter" idx="5"/>
          </p:nvPr>
        </p:nvSpPr>
        <p:spPr/>
        <p:txBody>
          <a:bodyPr/>
          <a:lstStyle/>
          <a:p>
            <a:fld id="{5320357C-19D5-4386-8AC6-DD0AD4D309C8}" type="slidenum">
              <a:rPr lang="de-AT" smtClean="0"/>
              <a:t>28</a:t>
            </a:fld>
            <a:endParaRPr lang="de-AT"/>
          </a:p>
        </p:txBody>
      </p:sp>
    </p:spTree>
    <p:extLst>
      <p:ext uri="{BB962C8B-B14F-4D97-AF65-F5344CB8AC3E}">
        <p14:creationId xmlns:p14="http://schemas.microsoft.com/office/powerpoint/2010/main" val="2067450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We</a:t>
            </a:r>
            <a:r>
              <a:rPr lang="de-AT" dirty="0"/>
              <a:t> </a:t>
            </a:r>
            <a:r>
              <a:rPr lang="de-AT" dirty="0" err="1"/>
              <a:t>then</a:t>
            </a:r>
            <a:r>
              <a:rPr lang="de-AT" dirty="0"/>
              <a:t> </a:t>
            </a:r>
            <a:r>
              <a:rPr lang="de-AT" dirty="0" err="1"/>
              <a:t>extended</a:t>
            </a:r>
            <a:r>
              <a:rPr lang="de-AT" dirty="0"/>
              <a:t> </a:t>
            </a:r>
            <a:r>
              <a:rPr lang="de-AT" dirty="0" err="1"/>
              <a:t>this</a:t>
            </a:r>
            <a:r>
              <a:rPr lang="de-AT" dirty="0"/>
              <a:t> </a:t>
            </a:r>
            <a:r>
              <a:rPr lang="de-AT" dirty="0" err="1"/>
              <a:t>study</a:t>
            </a:r>
            <a:r>
              <a:rPr lang="de-AT" dirty="0"/>
              <a:t> also </a:t>
            </a:r>
            <a:r>
              <a:rPr lang="de-AT" dirty="0" err="1"/>
              <a:t>towards</a:t>
            </a:r>
            <a:r>
              <a:rPr lang="de-AT" dirty="0"/>
              <a:t> </a:t>
            </a:r>
            <a:r>
              <a:rPr lang="de-AT" dirty="0" err="1"/>
              <a:t>another</a:t>
            </a:r>
            <a:r>
              <a:rPr lang="de-AT" dirty="0"/>
              <a:t> </a:t>
            </a:r>
            <a:r>
              <a:rPr lang="de-AT" dirty="0" err="1"/>
              <a:t>dimension</a:t>
            </a:r>
            <a:r>
              <a:rPr lang="de-AT" dirty="0"/>
              <a:t>. </a:t>
            </a:r>
          </a:p>
          <a:p>
            <a:endParaRPr lang="de-AT" dirty="0"/>
          </a:p>
          <a:p>
            <a:r>
              <a:rPr lang="de-AT" dirty="0" err="1"/>
              <a:t>To</a:t>
            </a:r>
            <a:r>
              <a:rPr lang="de-AT" dirty="0"/>
              <a:t> fully </a:t>
            </a:r>
            <a:r>
              <a:rPr lang="de-AT" dirty="0" err="1"/>
              <a:t>investigate</a:t>
            </a:r>
            <a:r>
              <a:rPr lang="de-AT" dirty="0"/>
              <a:t> </a:t>
            </a:r>
            <a:r>
              <a:rPr lang="de-AT" dirty="0" err="1"/>
              <a:t>the</a:t>
            </a:r>
            <a:r>
              <a:rPr lang="de-AT" dirty="0"/>
              <a:t> </a:t>
            </a:r>
            <a:r>
              <a:rPr lang="de-AT" dirty="0" err="1"/>
              <a:t>trends</a:t>
            </a:r>
            <a:r>
              <a:rPr lang="de-AT" dirty="0"/>
              <a:t>, </a:t>
            </a:r>
            <a:r>
              <a:rPr lang="de-AT" dirty="0" err="1"/>
              <a:t>we</a:t>
            </a:r>
            <a:r>
              <a:rPr lang="de-AT" dirty="0"/>
              <a:t> </a:t>
            </a:r>
            <a:r>
              <a:rPr lang="de-AT" dirty="0" err="1"/>
              <a:t>included</a:t>
            </a:r>
            <a:r>
              <a:rPr lang="de-AT" dirty="0"/>
              <a:t> variable </a:t>
            </a:r>
            <a:r>
              <a:rPr lang="de-AT" dirty="0" err="1"/>
              <a:t>ion</a:t>
            </a:r>
            <a:r>
              <a:rPr lang="de-AT" dirty="0"/>
              <a:t> </a:t>
            </a:r>
            <a:r>
              <a:rPr lang="de-AT" dirty="0" err="1"/>
              <a:t>incidence</a:t>
            </a:r>
            <a:r>
              <a:rPr lang="de-AT" dirty="0"/>
              <a:t> </a:t>
            </a:r>
            <a:r>
              <a:rPr lang="de-AT" dirty="0" err="1"/>
              <a:t>angles</a:t>
            </a:r>
            <a:r>
              <a:rPr lang="de-AT" dirty="0"/>
              <a:t> </a:t>
            </a:r>
            <a:r>
              <a:rPr lang="de-AT" dirty="0" err="1"/>
              <a:t>to</a:t>
            </a:r>
            <a:r>
              <a:rPr lang="de-AT" dirty="0"/>
              <a:t> </a:t>
            </a:r>
            <a:r>
              <a:rPr lang="de-AT" dirty="0" err="1"/>
              <a:t>the</a:t>
            </a:r>
            <a:r>
              <a:rPr lang="de-AT" dirty="0"/>
              <a:t> </a:t>
            </a:r>
            <a:r>
              <a:rPr lang="de-AT" dirty="0" err="1"/>
              <a:t>sweep</a:t>
            </a:r>
            <a:r>
              <a:rPr lang="de-AT" dirty="0"/>
              <a:t> and </a:t>
            </a:r>
            <a:r>
              <a:rPr lang="de-AT" dirty="0" err="1"/>
              <a:t>the</a:t>
            </a:r>
            <a:r>
              <a:rPr lang="de-AT" dirty="0"/>
              <a:t> </a:t>
            </a:r>
            <a:r>
              <a:rPr lang="de-AT" dirty="0" err="1"/>
              <a:t>results</a:t>
            </a:r>
            <a:r>
              <a:rPr lang="de-AT" dirty="0"/>
              <a:t> </a:t>
            </a:r>
            <a:r>
              <a:rPr lang="de-AT" dirty="0" err="1"/>
              <a:t>show</a:t>
            </a:r>
            <a:r>
              <a:rPr lang="de-AT" dirty="0"/>
              <a:t>, </a:t>
            </a:r>
            <a:r>
              <a:rPr lang="de-AT" dirty="0" err="1"/>
              <a:t>overall</a:t>
            </a:r>
            <a:r>
              <a:rPr lang="de-AT" dirty="0"/>
              <a:t>, a </a:t>
            </a:r>
            <a:r>
              <a:rPr lang="de-AT" dirty="0" err="1"/>
              <a:t>much</a:t>
            </a:r>
            <a:r>
              <a:rPr lang="de-AT" dirty="0"/>
              <a:t> </a:t>
            </a:r>
            <a:r>
              <a:rPr lang="de-AT" dirty="0" err="1"/>
              <a:t>more</a:t>
            </a:r>
            <a:r>
              <a:rPr lang="de-AT" dirty="0"/>
              <a:t> </a:t>
            </a:r>
            <a:r>
              <a:rPr lang="de-AT" dirty="0" err="1"/>
              <a:t>consistent</a:t>
            </a:r>
            <a:r>
              <a:rPr lang="de-AT" dirty="0"/>
              <a:t> </a:t>
            </a:r>
            <a:r>
              <a:rPr lang="de-AT" dirty="0" err="1"/>
              <a:t>trend</a:t>
            </a:r>
            <a:r>
              <a:rPr lang="de-AT" dirty="0"/>
              <a:t> </a:t>
            </a:r>
            <a:r>
              <a:rPr lang="de-AT" dirty="0" err="1"/>
              <a:t>with</a:t>
            </a:r>
            <a:r>
              <a:rPr lang="de-AT" dirty="0"/>
              <a:t> </a:t>
            </a:r>
            <a:r>
              <a:rPr lang="de-AT" dirty="0" err="1"/>
              <a:t>the</a:t>
            </a:r>
            <a:r>
              <a:rPr lang="de-AT" dirty="0"/>
              <a:t> </a:t>
            </a:r>
            <a:r>
              <a:rPr lang="de-AT" dirty="0" err="1"/>
              <a:t>delta</a:t>
            </a:r>
            <a:r>
              <a:rPr lang="de-AT" dirty="0"/>
              <a:t> m </a:t>
            </a:r>
            <a:r>
              <a:rPr lang="de-AT" dirty="0" err="1"/>
              <a:t>parameter</a:t>
            </a:r>
            <a:r>
              <a:rPr lang="de-AT" dirty="0"/>
              <a:t>.  </a:t>
            </a:r>
          </a:p>
          <a:p>
            <a:endParaRPr lang="de-AT" dirty="0"/>
          </a:p>
          <a:p>
            <a:r>
              <a:rPr lang="de-AT" dirty="0"/>
              <a:t>This </a:t>
            </a:r>
            <a:r>
              <a:rPr lang="de-AT" dirty="0" err="1"/>
              <a:t>even</a:t>
            </a:r>
            <a:r>
              <a:rPr lang="de-AT" dirty="0"/>
              <a:t> </a:t>
            </a:r>
            <a:r>
              <a:rPr lang="de-AT" dirty="0" err="1"/>
              <a:t>allowed</a:t>
            </a:r>
            <a:r>
              <a:rPr lang="de-AT" dirty="0"/>
              <a:t> </a:t>
            </a:r>
            <a:r>
              <a:rPr lang="de-AT" dirty="0" err="1"/>
              <a:t>to</a:t>
            </a:r>
            <a:r>
              <a:rPr lang="de-AT" dirty="0"/>
              <a:t> </a:t>
            </a:r>
            <a:r>
              <a:rPr lang="de-AT" dirty="0" err="1"/>
              <a:t>deduce</a:t>
            </a:r>
            <a:r>
              <a:rPr lang="de-AT" dirty="0"/>
              <a:t> an </a:t>
            </a:r>
            <a:r>
              <a:rPr lang="de-AT" dirty="0" err="1"/>
              <a:t>empiric</a:t>
            </a:r>
            <a:r>
              <a:rPr lang="de-AT" dirty="0"/>
              <a:t> fit </a:t>
            </a:r>
            <a:r>
              <a:rPr lang="de-AT" dirty="0" err="1"/>
              <a:t>formula</a:t>
            </a:r>
            <a:r>
              <a:rPr lang="de-AT" dirty="0"/>
              <a:t>, </a:t>
            </a:r>
            <a:r>
              <a:rPr lang="de-AT" dirty="0" err="1"/>
              <a:t>which</a:t>
            </a:r>
            <a:r>
              <a:rPr lang="de-AT" dirty="0"/>
              <a:t> </a:t>
            </a:r>
            <a:r>
              <a:rPr lang="de-AT" dirty="0" err="1"/>
              <a:t>enables</a:t>
            </a:r>
            <a:r>
              <a:rPr lang="de-AT" dirty="0"/>
              <a:t> </a:t>
            </a:r>
            <a:r>
              <a:rPr lang="de-AT" dirty="0" err="1"/>
              <a:t>to</a:t>
            </a:r>
            <a:r>
              <a:rPr lang="de-AT" dirty="0"/>
              <a:t> </a:t>
            </a:r>
            <a:r>
              <a:rPr lang="de-AT" dirty="0" err="1"/>
              <a:t>predict</a:t>
            </a:r>
            <a:r>
              <a:rPr lang="de-AT" dirty="0"/>
              <a:t> </a:t>
            </a:r>
            <a:r>
              <a:rPr lang="de-AT" dirty="0" err="1"/>
              <a:t>sputter</a:t>
            </a:r>
            <a:r>
              <a:rPr lang="de-AT" dirty="0"/>
              <a:t> </a:t>
            </a:r>
            <a:r>
              <a:rPr lang="de-AT" dirty="0" err="1"/>
              <a:t>yields</a:t>
            </a:r>
            <a:r>
              <a:rPr lang="de-AT" dirty="0"/>
              <a:t> </a:t>
            </a:r>
            <a:r>
              <a:rPr lang="de-AT" dirty="0" err="1"/>
              <a:t>of</a:t>
            </a:r>
            <a:r>
              <a:rPr lang="de-AT" dirty="0"/>
              <a:t> a </a:t>
            </a:r>
            <a:r>
              <a:rPr lang="de-AT" dirty="0" err="1"/>
              <a:t>rough</a:t>
            </a:r>
            <a:r>
              <a:rPr lang="de-AT" dirty="0"/>
              <a:t> </a:t>
            </a:r>
            <a:r>
              <a:rPr lang="de-AT" dirty="0" err="1"/>
              <a:t>surface</a:t>
            </a:r>
            <a:r>
              <a:rPr lang="de-AT" dirty="0"/>
              <a:t> </a:t>
            </a:r>
            <a:r>
              <a:rPr lang="de-AT" dirty="0" err="1"/>
              <a:t>with</a:t>
            </a:r>
            <a:r>
              <a:rPr lang="de-AT" dirty="0"/>
              <a:t> a </a:t>
            </a:r>
            <a:r>
              <a:rPr lang="de-AT" dirty="0" err="1"/>
              <a:t>given</a:t>
            </a:r>
            <a:r>
              <a:rPr lang="de-AT" dirty="0"/>
              <a:t> </a:t>
            </a:r>
            <a:r>
              <a:rPr lang="de-AT" dirty="0" err="1"/>
              <a:t>roughness</a:t>
            </a:r>
            <a:r>
              <a:rPr lang="de-AT" dirty="0"/>
              <a:t> </a:t>
            </a:r>
            <a:r>
              <a:rPr lang="de-AT" dirty="0" err="1"/>
              <a:t>parameter</a:t>
            </a:r>
            <a:r>
              <a:rPr lang="de-AT" dirty="0"/>
              <a:t> </a:t>
            </a:r>
            <a:r>
              <a:rPr lang="de-AT" dirty="0" err="1"/>
              <a:t>delta</a:t>
            </a:r>
            <a:r>
              <a:rPr lang="de-AT" dirty="0"/>
              <a:t> m.</a:t>
            </a:r>
          </a:p>
          <a:p>
            <a:endParaRPr lang="de-AT" dirty="0"/>
          </a:p>
          <a:p>
            <a:r>
              <a:rPr lang="de-AT" dirty="0" err="1"/>
              <a:t>It</a:t>
            </a:r>
            <a:r>
              <a:rPr lang="de-AT" dirty="0"/>
              <a:t> </a:t>
            </a:r>
            <a:r>
              <a:rPr lang="de-AT" dirty="0" err="1"/>
              <a:t>has</a:t>
            </a:r>
            <a:r>
              <a:rPr lang="de-AT" dirty="0"/>
              <a:t> </a:t>
            </a:r>
            <a:r>
              <a:rPr lang="de-AT" dirty="0" err="1"/>
              <a:t>to</a:t>
            </a:r>
            <a:r>
              <a:rPr lang="de-AT" dirty="0"/>
              <a:t> </a:t>
            </a:r>
            <a:r>
              <a:rPr lang="de-AT" dirty="0" err="1"/>
              <a:t>be</a:t>
            </a:r>
            <a:r>
              <a:rPr lang="de-AT" dirty="0"/>
              <a:t> </a:t>
            </a:r>
            <a:r>
              <a:rPr lang="de-AT" dirty="0" err="1"/>
              <a:t>mentioned</a:t>
            </a:r>
            <a:r>
              <a:rPr lang="de-AT" dirty="0"/>
              <a:t>, </a:t>
            </a:r>
            <a:r>
              <a:rPr lang="de-AT" dirty="0" err="1"/>
              <a:t>that</a:t>
            </a:r>
            <a:r>
              <a:rPr lang="de-AT" dirty="0"/>
              <a:t> </a:t>
            </a:r>
            <a:r>
              <a:rPr lang="de-AT" dirty="0" err="1"/>
              <a:t>this</a:t>
            </a:r>
            <a:r>
              <a:rPr lang="de-AT" dirty="0"/>
              <a:t> </a:t>
            </a:r>
            <a:r>
              <a:rPr lang="de-AT" dirty="0" err="1"/>
              <a:t>primarily</a:t>
            </a:r>
            <a:r>
              <a:rPr lang="de-AT" dirty="0"/>
              <a:t> </a:t>
            </a:r>
            <a:r>
              <a:rPr lang="de-AT" dirty="0" err="1"/>
              <a:t>holds</a:t>
            </a:r>
            <a:r>
              <a:rPr lang="de-AT" dirty="0"/>
              <a:t> </a:t>
            </a:r>
            <a:r>
              <a:rPr lang="de-AT" dirty="0" err="1"/>
              <a:t>for</a:t>
            </a:r>
            <a:r>
              <a:rPr lang="de-AT" dirty="0"/>
              <a:t> </a:t>
            </a:r>
            <a:r>
              <a:rPr lang="de-AT" dirty="0" err="1"/>
              <a:t>conventional</a:t>
            </a:r>
            <a:r>
              <a:rPr lang="de-AT" dirty="0"/>
              <a:t>, </a:t>
            </a:r>
            <a:r>
              <a:rPr lang="de-AT" dirty="0" err="1"/>
              <a:t>isotropically</a:t>
            </a:r>
            <a:r>
              <a:rPr lang="de-AT" dirty="0"/>
              <a:t> </a:t>
            </a:r>
            <a:r>
              <a:rPr lang="de-AT" dirty="0" err="1"/>
              <a:t>rough</a:t>
            </a:r>
            <a:r>
              <a:rPr lang="de-AT" dirty="0"/>
              <a:t> </a:t>
            </a:r>
            <a:r>
              <a:rPr lang="de-AT" dirty="0" err="1"/>
              <a:t>surfaces</a:t>
            </a:r>
            <a:endParaRPr lang="de-AT" dirty="0"/>
          </a:p>
          <a:p>
            <a:endParaRPr lang="de-AT" dirty="0"/>
          </a:p>
          <a:p>
            <a:r>
              <a:rPr lang="de-AT" dirty="0"/>
              <a:t>Also, </a:t>
            </a:r>
            <a:r>
              <a:rPr lang="de-AT" dirty="0" err="1"/>
              <a:t>this</a:t>
            </a:r>
            <a:r>
              <a:rPr lang="de-AT" dirty="0"/>
              <a:t> </a:t>
            </a:r>
            <a:r>
              <a:rPr lang="de-AT" dirty="0" err="1"/>
              <a:t>is</a:t>
            </a:r>
            <a:r>
              <a:rPr lang="de-AT" dirty="0"/>
              <a:t> </a:t>
            </a:r>
            <a:r>
              <a:rPr lang="de-AT" dirty="0" err="1"/>
              <a:t>only</a:t>
            </a:r>
            <a:r>
              <a:rPr lang="de-AT" dirty="0"/>
              <a:t> </a:t>
            </a:r>
            <a:r>
              <a:rPr lang="de-AT" dirty="0" err="1"/>
              <a:t>the</a:t>
            </a:r>
            <a:r>
              <a:rPr lang="de-AT" dirty="0"/>
              <a:t> </a:t>
            </a:r>
            <a:r>
              <a:rPr lang="de-AT" dirty="0" err="1"/>
              <a:t>static</a:t>
            </a:r>
            <a:r>
              <a:rPr lang="de-AT" dirty="0"/>
              <a:t> </a:t>
            </a:r>
            <a:r>
              <a:rPr lang="de-AT" dirty="0" err="1"/>
              <a:t>picture</a:t>
            </a:r>
            <a:r>
              <a:rPr lang="de-AT" dirty="0"/>
              <a:t>. Dynamic </a:t>
            </a:r>
            <a:r>
              <a:rPr lang="de-AT" dirty="0" err="1"/>
              <a:t>erosion</a:t>
            </a:r>
            <a:r>
              <a:rPr lang="de-AT" dirty="0"/>
              <a:t> </a:t>
            </a:r>
            <a:r>
              <a:rPr lang="de-AT" dirty="0" err="1"/>
              <a:t>of</a:t>
            </a:r>
            <a:r>
              <a:rPr lang="de-AT" dirty="0"/>
              <a:t> </a:t>
            </a:r>
            <a:r>
              <a:rPr lang="de-AT" dirty="0" err="1"/>
              <a:t>rough</a:t>
            </a:r>
            <a:r>
              <a:rPr lang="de-AT" dirty="0"/>
              <a:t> </a:t>
            </a:r>
            <a:r>
              <a:rPr lang="de-AT" dirty="0" err="1"/>
              <a:t>surfaces</a:t>
            </a:r>
            <a:r>
              <a:rPr lang="de-AT" dirty="0"/>
              <a:t> </a:t>
            </a:r>
            <a:r>
              <a:rPr lang="de-AT" dirty="0" err="1"/>
              <a:t>is</a:t>
            </a:r>
            <a:r>
              <a:rPr lang="de-AT" dirty="0"/>
              <a:t> a different </a:t>
            </a:r>
            <a:r>
              <a:rPr lang="de-AT" dirty="0" err="1"/>
              <a:t>topic</a:t>
            </a:r>
            <a:r>
              <a:rPr lang="de-AT" dirty="0"/>
              <a:t>.</a:t>
            </a:r>
          </a:p>
          <a:p>
            <a:endParaRPr lang="de-AT" dirty="0"/>
          </a:p>
          <a:p>
            <a:r>
              <a:rPr lang="de-AT" dirty="0" err="1"/>
              <a:t>For</a:t>
            </a:r>
            <a:r>
              <a:rPr lang="de-AT" dirty="0"/>
              <a:t> </a:t>
            </a:r>
            <a:r>
              <a:rPr lang="de-AT" dirty="0" err="1"/>
              <a:t>those</a:t>
            </a:r>
            <a:r>
              <a:rPr lang="de-AT" dirty="0"/>
              <a:t> </a:t>
            </a:r>
            <a:r>
              <a:rPr lang="de-AT" dirty="0" err="1"/>
              <a:t>of</a:t>
            </a:r>
            <a:r>
              <a:rPr lang="de-AT" dirty="0"/>
              <a:t> </a:t>
            </a:r>
            <a:r>
              <a:rPr lang="de-AT" dirty="0" err="1"/>
              <a:t>you</a:t>
            </a:r>
            <a:r>
              <a:rPr lang="de-AT" dirty="0"/>
              <a:t> </a:t>
            </a:r>
            <a:r>
              <a:rPr lang="de-AT" dirty="0" err="1"/>
              <a:t>who</a:t>
            </a:r>
            <a:r>
              <a:rPr lang="de-AT" dirty="0"/>
              <a:t> </a:t>
            </a:r>
            <a:r>
              <a:rPr lang="de-AT" dirty="0" err="1"/>
              <a:t>are</a:t>
            </a:r>
            <a:r>
              <a:rPr lang="de-AT" dirty="0"/>
              <a:t> </a:t>
            </a:r>
            <a:r>
              <a:rPr lang="de-AT" dirty="0" err="1"/>
              <a:t>more</a:t>
            </a:r>
            <a:r>
              <a:rPr lang="de-AT" dirty="0"/>
              <a:t> </a:t>
            </a:r>
            <a:r>
              <a:rPr lang="de-AT" dirty="0" err="1"/>
              <a:t>interested</a:t>
            </a:r>
            <a:r>
              <a:rPr lang="de-AT" dirty="0"/>
              <a:t>, I </a:t>
            </a:r>
            <a:r>
              <a:rPr lang="de-AT" dirty="0" err="1"/>
              <a:t>suggest</a:t>
            </a:r>
            <a:r>
              <a:rPr lang="de-AT" dirty="0"/>
              <a:t> </a:t>
            </a:r>
            <a:r>
              <a:rPr lang="de-AT" dirty="0" err="1"/>
              <a:t>to</a:t>
            </a:r>
            <a:r>
              <a:rPr lang="de-AT" dirty="0"/>
              <a:t> </a:t>
            </a:r>
            <a:r>
              <a:rPr lang="de-AT" dirty="0" err="1"/>
              <a:t>take</a:t>
            </a:r>
            <a:r>
              <a:rPr lang="de-AT" dirty="0"/>
              <a:t> a </a:t>
            </a:r>
            <a:r>
              <a:rPr lang="de-AT" dirty="0" err="1"/>
              <a:t>look</a:t>
            </a:r>
            <a:r>
              <a:rPr lang="de-AT" dirty="0"/>
              <a:t> on </a:t>
            </a:r>
            <a:r>
              <a:rPr lang="de-AT" dirty="0" err="1"/>
              <a:t>our</a:t>
            </a:r>
            <a:r>
              <a:rPr lang="de-AT" dirty="0"/>
              <a:t> </a:t>
            </a:r>
            <a:r>
              <a:rPr lang="de-AT" dirty="0" err="1"/>
              <a:t>recent</a:t>
            </a:r>
            <a:r>
              <a:rPr lang="de-AT" dirty="0"/>
              <a:t> </a:t>
            </a:r>
            <a:r>
              <a:rPr lang="de-AT" dirty="0" err="1"/>
              <a:t>paper</a:t>
            </a:r>
            <a:r>
              <a:rPr lang="de-AT" dirty="0"/>
              <a:t> in </a:t>
            </a:r>
            <a:r>
              <a:rPr lang="de-AT" dirty="0" err="1"/>
              <a:t>applied</a:t>
            </a:r>
            <a:r>
              <a:rPr lang="de-AT" dirty="0"/>
              <a:t> </a:t>
            </a:r>
            <a:r>
              <a:rPr lang="de-AT" dirty="0" err="1"/>
              <a:t>surface</a:t>
            </a:r>
            <a:r>
              <a:rPr lang="de-AT" dirty="0"/>
              <a:t> </a:t>
            </a:r>
            <a:r>
              <a:rPr lang="de-AT" dirty="0" err="1"/>
              <a:t>science</a:t>
            </a:r>
            <a:r>
              <a:rPr lang="de-AT" dirty="0"/>
              <a:t>.</a:t>
            </a:r>
          </a:p>
          <a:p>
            <a:endParaRPr lang="de-AT" dirty="0"/>
          </a:p>
          <a:p>
            <a:r>
              <a:rPr lang="de-AT" dirty="0"/>
              <a:t>I also </a:t>
            </a:r>
            <a:r>
              <a:rPr lang="de-AT" dirty="0" err="1"/>
              <a:t>want</a:t>
            </a:r>
            <a:r>
              <a:rPr lang="de-AT" dirty="0"/>
              <a:t> </a:t>
            </a:r>
            <a:r>
              <a:rPr lang="de-AT" dirty="0" err="1"/>
              <a:t>to</a:t>
            </a:r>
            <a:r>
              <a:rPr lang="de-AT" dirty="0"/>
              <a:t> </a:t>
            </a:r>
            <a:r>
              <a:rPr lang="de-AT" dirty="0" err="1"/>
              <a:t>draw</a:t>
            </a:r>
            <a:r>
              <a:rPr lang="de-AT" dirty="0"/>
              <a:t> </a:t>
            </a:r>
            <a:r>
              <a:rPr lang="de-AT" dirty="0" err="1"/>
              <a:t>attention</a:t>
            </a:r>
            <a:r>
              <a:rPr lang="de-AT" dirty="0"/>
              <a:t> </a:t>
            </a:r>
            <a:r>
              <a:rPr lang="de-AT" dirty="0" err="1"/>
              <a:t>that</a:t>
            </a:r>
            <a:r>
              <a:rPr lang="de-AT" dirty="0"/>
              <a:t> </a:t>
            </a:r>
            <a:r>
              <a:rPr lang="de-AT" dirty="0" err="1"/>
              <a:t>our</a:t>
            </a:r>
            <a:r>
              <a:rPr lang="de-AT" dirty="0"/>
              <a:t> </a:t>
            </a:r>
            <a:r>
              <a:rPr lang="de-AT" dirty="0" err="1"/>
              <a:t>empirical</a:t>
            </a:r>
            <a:r>
              <a:rPr lang="de-AT" dirty="0"/>
              <a:t> </a:t>
            </a:r>
            <a:r>
              <a:rPr lang="de-AT" dirty="0" err="1"/>
              <a:t>experiences</a:t>
            </a:r>
            <a:r>
              <a:rPr lang="de-AT" dirty="0"/>
              <a:t> </a:t>
            </a:r>
            <a:r>
              <a:rPr lang="de-AT" dirty="0" err="1"/>
              <a:t>were</a:t>
            </a:r>
            <a:r>
              <a:rPr lang="de-AT" dirty="0"/>
              <a:t> </a:t>
            </a:r>
            <a:r>
              <a:rPr lang="de-AT" dirty="0" err="1"/>
              <a:t>recently</a:t>
            </a:r>
            <a:r>
              <a:rPr lang="de-AT" dirty="0"/>
              <a:t> </a:t>
            </a:r>
            <a:r>
              <a:rPr lang="de-AT" dirty="0" err="1"/>
              <a:t>supported</a:t>
            </a:r>
            <a:r>
              <a:rPr lang="de-AT" dirty="0"/>
              <a:t> </a:t>
            </a:r>
            <a:r>
              <a:rPr lang="de-AT" dirty="0" err="1"/>
              <a:t>by</a:t>
            </a:r>
            <a:r>
              <a:rPr lang="de-AT" dirty="0"/>
              <a:t> an </a:t>
            </a:r>
            <a:r>
              <a:rPr lang="de-AT" dirty="0" err="1"/>
              <a:t>analytical</a:t>
            </a:r>
            <a:r>
              <a:rPr lang="de-AT" dirty="0"/>
              <a:t> </a:t>
            </a:r>
            <a:r>
              <a:rPr lang="de-AT" dirty="0" err="1"/>
              <a:t>concept</a:t>
            </a:r>
            <a:r>
              <a:rPr lang="de-AT" dirty="0"/>
              <a:t> </a:t>
            </a:r>
            <a:r>
              <a:rPr lang="de-AT" dirty="0" err="1"/>
              <a:t>established</a:t>
            </a:r>
            <a:r>
              <a:rPr lang="de-AT" dirty="0"/>
              <a:t> </a:t>
            </a:r>
            <a:r>
              <a:rPr lang="de-AT" dirty="0" err="1"/>
              <a:t>by</a:t>
            </a:r>
            <a:r>
              <a:rPr lang="de-AT" dirty="0"/>
              <a:t> </a:t>
            </a:r>
            <a:r>
              <a:rPr lang="de-AT" dirty="0" err="1"/>
              <a:t>my</a:t>
            </a:r>
            <a:r>
              <a:rPr lang="de-AT" dirty="0"/>
              <a:t> </a:t>
            </a:r>
            <a:r>
              <a:rPr lang="de-AT" dirty="0" err="1"/>
              <a:t>colleague</a:t>
            </a:r>
            <a:r>
              <a:rPr lang="de-AT" dirty="0"/>
              <a:t> Paul Szabo. </a:t>
            </a:r>
          </a:p>
          <a:p>
            <a:endParaRPr lang="de-AT" dirty="0"/>
          </a:p>
          <a:p>
            <a:r>
              <a:rPr lang="de-AT" dirty="0"/>
              <a:t>He </a:t>
            </a:r>
            <a:r>
              <a:rPr lang="de-AT" dirty="0" err="1"/>
              <a:t>linked</a:t>
            </a:r>
            <a:r>
              <a:rPr lang="de-AT" dirty="0"/>
              <a:t> </a:t>
            </a:r>
            <a:r>
              <a:rPr lang="de-AT" dirty="0" err="1"/>
              <a:t>the</a:t>
            </a:r>
            <a:r>
              <a:rPr lang="de-AT" dirty="0"/>
              <a:t> </a:t>
            </a:r>
            <a:r>
              <a:rPr lang="de-AT" dirty="0" err="1"/>
              <a:t>delta</a:t>
            </a:r>
            <a:r>
              <a:rPr lang="de-AT" dirty="0"/>
              <a:t> m </a:t>
            </a:r>
            <a:r>
              <a:rPr lang="de-AT" dirty="0" err="1"/>
              <a:t>parameter</a:t>
            </a:r>
            <a:r>
              <a:rPr lang="de-AT" dirty="0"/>
              <a:t> </a:t>
            </a:r>
            <a:r>
              <a:rPr lang="de-AT" dirty="0" err="1"/>
              <a:t>to</a:t>
            </a:r>
            <a:r>
              <a:rPr lang="de-AT" dirty="0"/>
              <a:t> </a:t>
            </a:r>
            <a:r>
              <a:rPr lang="de-AT" dirty="0" err="1"/>
              <a:t>the</a:t>
            </a:r>
            <a:r>
              <a:rPr lang="de-AT" dirty="0"/>
              <a:t> </a:t>
            </a:r>
            <a:r>
              <a:rPr lang="de-AT" dirty="0" err="1"/>
              <a:t>ratio</a:t>
            </a:r>
            <a:r>
              <a:rPr lang="de-AT" dirty="0"/>
              <a:t> </a:t>
            </a:r>
            <a:r>
              <a:rPr lang="de-AT" dirty="0" err="1"/>
              <a:t>of</a:t>
            </a:r>
            <a:r>
              <a:rPr lang="de-AT" dirty="0"/>
              <a:t> root </a:t>
            </a:r>
            <a:r>
              <a:rPr lang="de-AT" dirty="0" err="1"/>
              <a:t>mean</a:t>
            </a:r>
            <a:r>
              <a:rPr lang="de-AT" dirty="0"/>
              <a:t> </a:t>
            </a:r>
            <a:r>
              <a:rPr lang="de-AT" dirty="0" err="1"/>
              <a:t>square</a:t>
            </a:r>
            <a:r>
              <a:rPr lang="de-AT" dirty="0"/>
              <a:t> </a:t>
            </a:r>
            <a:r>
              <a:rPr lang="de-AT" dirty="0" err="1"/>
              <a:t>roughness</a:t>
            </a:r>
            <a:r>
              <a:rPr lang="de-AT" dirty="0"/>
              <a:t> </a:t>
            </a:r>
            <a:r>
              <a:rPr lang="de-AT" dirty="0" err="1"/>
              <a:t>over</a:t>
            </a:r>
            <a:r>
              <a:rPr lang="de-AT" dirty="0"/>
              <a:t> </a:t>
            </a:r>
            <a:r>
              <a:rPr lang="de-AT" dirty="0" err="1"/>
              <a:t>autocorrelation</a:t>
            </a:r>
            <a:r>
              <a:rPr lang="de-AT" dirty="0"/>
              <a:t> </a:t>
            </a:r>
            <a:r>
              <a:rPr lang="de-AT" dirty="0" err="1"/>
              <a:t>length</a:t>
            </a:r>
            <a:r>
              <a:rPr lang="de-AT" dirty="0"/>
              <a:t>.</a:t>
            </a:r>
          </a:p>
          <a:p>
            <a:endParaRPr lang="de-AT" dirty="0"/>
          </a:p>
          <a:p>
            <a:endParaRPr lang="de-AT" dirty="0"/>
          </a:p>
          <a:p>
            <a:r>
              <a:rPr lang="de-AT" dirty="0" err="1"/>
              <a:t>With</a:t>
            </a:r>
            <a:r>
              <a:rPr lang="de-AT" dirty="0"/>
              <a:t> </a:t>
            </a:r>
            <a:r>
              <a:rPr lang="de-AT" dirty="0" err="1"/>
              <a:t>this</a:t>
            </a:r>
            <a:r>
              <a:rPr lang="de-AT" dirty="0"/>
              <a:t>, I </a:t>
            </a:r>
            <a:r>
              <a:rPr lang="de-AT" dirty="0" err="1"/>
              <a:t>come</a:t>
            </a:r>
            <a:r>
              <a:rPr lang="de-AT" dirty="0"/>
              <a:t> </a:t>
            </a:r>
            <a:r>
              <a:rPr lang="de-AT" dirty="0" err="1"/>
              <a:t>to</a:t>
            </a:r>
            <a:r>
              <a:rPr lang="de-AT" dirty="0"/>
              <a:t> </a:t>
            </a:r>
            <a:r>
              <a:rPr lang="de-AT" dirty="0" err="1"/>
              <a:t>the</a:t>
            </a:r>
            <a:r>
              <a:rPr lang="de-AT" dirty="0"/>
              <a:t> end </a:t>
            </a:r>
            <a:r>
              <a:rPr lang="de-AT" dirty="0" err="1"/>
              <a:t>of</a:t>
            </a:r>
            <a:r>
              <a:rPr lang="de-AT" dirty="0"/>
              <a:t> </a:t>
            </a:r>
            <a:r>
              <a:rPr lang="de-AT" dirty="0" err="1"/>
              <a:t>my</a:t>
            </a:r>
            <a:r>
              <a:rPr lang="de-AT" dirty="0"/>
              <a:t> </a:t>
            </a:r>
            <a:r>
              <a:rPr lang="de-AT" dirty="0" err="1"/>
              <a:t>talk</a:t>
            </a:r>
            <a:r>
              <a:rPr lang="de-AT" dirty="0"/>
              <a:t>. </a:t>
            </a:r>
            <a:r>
              <a:rPr lang="de-AT" dirty="0" err="1"/>
              <a:t>If</a:t>
            </a:r>
            <a:r>
              <a:rPr lang="de-AT" dirty="0"/>
              <a:t> </a:t>
            </a:r>
            <a:r>
              <a:rPr lang="de-AT" dirty="0" err="1"/>
              <a:t>any</a:t>
            </a:r>
            <a:r>
              <a:rPr lang="de-AT" dirty="0"/>
              <a:t> </a:t>
            </a:r>
            <a:r>
              <a:rPr lang="de-AT" dirty="0" err="1"/>
              <a:t>questions</a:t>
            </a:r>
            <a:r>
              <a:rPr lang="de-AT" dirty="0"/>
              <a:t> </a:t>
            </a:r>
            <a:r>
              <a:rPr lang="de-AT" dirty="0" err="1"/>
              <a:t>arised</a:t>
            </a:r>
            <a:r>
              <a:rPr lang="de-AT" dirty="0"/>
              <a:t>, </a:t>
            </a:r>
            <a:r>
              <a:rPr lang="de-AT" dirty="0" err="1"/>
              <a:t>I‘d</a:t>
            </a:r>
            <a:r>
              <a:rPr lang="de-AT" dirty="0"/>
              <a:t> </a:t>
            </a:r>
            <a:r>
              <a:rPr lang="de-AT" dirty="0" err="1"/>
              <a:t>be</a:t>
            </a:r>
            <a:r>
              <a:rPr lang="de-AT" dirty="0"/>
              <a:t> happy </a:t>
            </a:r>
            <a:r>
              <a:rPr lang="de-AT" dirty="0" err="1"/>
              <a:t>to</a:t>
            </a:r>
            <a:r>
              <a:rPr lang="de-AT" dirty="0"/>
              <a:t> </a:t>
            </a:r>
            <a:r>
              <a:rPr lang="de-AT" dirty="0" err="1"/>
              <a:t>answer</a:t>
            </a:r>
            <a:r>
              <a:rPr lang="de-AT" dirty="0"/>
              <a:t> </a:t>
            </a:r>
            <a:r>
              <a:rPr lang="de-AT" dirty="0" err="1"/>
              <a:t>them</a:t>
            </a:r>
            <a:r>
              <a:rPr lang="de-AT" dirty="0"/>
              <a:t> </a:t>
            </a:r>
            <a:r>
              <a:rPr lang="de-AT" dirty="0" err="1"/>
              <a:t>now</a:t>
            </a:r>
            <a:r>
              <a:rPr lang="de-AT" dirty="0"/>
              <a:t>. </a:t>
            </a:r>
            <a:r>
              <a:rPr lang="de-AT" dirty="0" err="1"/>
              <a:t>Thank</a:t>
            </a:r>
            <a:r>
              <a:rPr lang="de-AT" dirty="0"/>
              <a:t> </a:t>
            </a:r>
            <a:r>
              <a:rPr lang="de-AT" dirty="0" err="1"/>
              <a:t>you</a:t>
            </a:r>
            <a:r>
              <a:rPr lang="de-AT" dirty="0"/>
              <a:t> </a:t>
            </a:r>
            <a:r>
              <a:rPr lang="de-AT" dirty="0" err="1"/>
              <a:t>for</a:t>
            </a:r>
            <a:r>
              <a:rPr lang="de-AT" dirty="0"/>
              <a:t> </a:t>
            </a:r>
            <a:r>
              <a:rPr lang="de-AT" dirty="0" err="1"/>
              <a:t>your</a:t>
            </a:r>
            <a:r>
              <a:rPr lang="de-AT" dirty="0"/>
              <a:t> </a:t>
            </a:r>
            <a:r>
              <a:rPr lang="de-AT" dirty="0" err="1"/>
              <a:t>attention</a:t>
            </a:r>
            <a:r>
              <a:rPr lang="de-AT" dirty="0"/>
              <a:t>!</a:t>
            </a:r>
          </a:p>
        </p:txBody>
      </p:sp>
      <p:sp>
        <p:nvSpPr>
          <p:cNvPr id="4" name="Foliennummernplatzhalter 3"/>
          <p:cNvSpPr>
            <a:spLocks noGrp="1"/>
          </p:cNvSpPr>
          <p:nvPr>
            <p:ph type="sldNum" sz="quarter" idx="5"/>
          </p:nvPr>
        </p:nvSpPr>
        <p:spPr/>
        <p:txBody>
          <a:bodyPr/>
          <a:lstStyle/>
          <a:p>
            <a:fld id="{5320357C-19D5-4386-8AC6-DD0AD4D309C8}" type="slidenum">
              <a:rPr lang="de-AT" smtClean="0"/>
              <a:t>29</a:t>
            </a:fld>
            <a:endParaRPr lang="de-AT"/>
          </a:p>
        </p:txBody>
      </p:sp>
    </p:spTree>
    <p:extLst>
      <p:ext uri="{BB962C8B-B14F-4D97-AF65-F5344CB8AC3E}">
        <p14:creationId xmlns:p14="http://schemas.microsoft.com/office/powerpoint/2010/main" val="1743936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In</a:t>
            </a:r>
            <a:r>
              <a:rPr lang="de-AT" baseline="0" dirty="0"/>
              <a:t> </a:t>
            </a:r>
            <a:r>
              <a:rPr lang="de-AT" baseline="0" dirty="0" err="1"/>
              <a:t>this</a:t>
            </a:r>
            <a:r>
              <a:rPr lang="de-AT" baseline="0" dirty="0"/>
              <a:t> </a:t>
            </a:r>
            <a:r>
              <a:rPr lang="de-AT" baseline="0" dirty="0" err="1"/>
              <a:t>context</a:t>
            </a:r>
            <a:r>
              <a:rPr lang="de-AT" baseline="0" dirty="0"/>
              <a:t>, I will </a:t>
            </a:r>
            <a:r>
              <a:rPr lang="de-AT" baseline="0" dirty="0" err="1"/>
              <a:t>shortly</a:t>
            </a:r>
            <a:r>
              <a:rPr lang="de-AT" baseline="0" dirty="0"/>
              <a:t> </a:t>
            </a:r>
            <a:r>
              <a:rPr lang="de-AT" baseline="0" dirty="0" err="1"/>
              <a:t>present</a:t>
            </a:r>
            <a:r>
              <a:rPr lang="de-AT" baseline="0" dirty="0"/>
              <a:t> </a:t>
            </a:r>
            <a:r>
              <a:rPr lang="de-AT" baseline="0" dirty="0" err="1"/>
              <a:t>our</a:t>
            </a:r>
            <a:r>
              <a:rPr lang="de-AT" baseline="0" dirty="0"/>
              <a:t> experimental </a:t>
            </a:r>
            <a:r>
              <a:rPr lang="de-AT" baseline="0" dirty="0" err="1"/>
              <a:t>approach</a:t>
            </a:r>
            <a:r>
              <a:rPr lang="de-AT" baseline="0" dirty="0"/>
              <a:t>: The QCM. QCM stands </a:t>
            </a:r>
            <a:r>
              <a:rPr lang="de-AT" baseline="0" dirty="0" err="1"/>
              <a:t>for</a:t>
            </a:r>
            <a:r>
              <a:rPr lang="de-AT" baseline="0" dirty="0"/>
              <a:t> </a:t>
            </a:r>
            <a:r>
              <a:rPr lang="de-AT" baseline="0" dirty="0" err="1"/>
              <a:t>quartz</a:t>
            </a:r>
            <a:r>
              <a:rPr lang="de-AT" baseline="0" dirty="0"/>
              <a:t> </a:t>
            </a:r>
            <a:r>
              <a:rPr lang="de-AT" baseline="0" dirty="0" err="1"/>
              <a:t>crystal</a:t>
            </a:r>
            <a:r>
              <a:rPr lang="de-AT" baseline="0" dirty="0"/>
              <a:t> </a:t>
            </a:r>
            <a:r>
              <a:rPr lang="de-AT" baseline="0" dirty="0" err="1"/>
              <a:t>microbalance</a:t>
            </a:r>
            <a:r>
              <a:rPr lang="de-AT" baseline="0" dirty="0"/>
              <a:t>. The fundamental </a:t>
            </a:r>
            <a:r>
              <a:rPr lang="de-AT" baseline="0" dirty="0" err="1"/>
              <a:t>basis</a:t>
            </a:r>
            <a:r>
              <a:rPr lang="de-AT" baseline="0" dirty="0"/>
              <a:t> </a:t>
            </a:r>
            <a:r>
              <a:rPr lang="de-AT" baseline="0" dirty="0" err="1"/>
              <a:t>of</a:t>
            </a:r>
            <a:r>
              <a:rPr lang="de-AT" baseline="0" dirty="0"/>
              <a:t> </a:t>
            </a:r>
            <a:r>
              <a:rPr lang="de-AT" baseline="0" dirty="0" err="1"/>
              <a:t>this</a:t>
            </a:r>
            <a:r>
              <a:rPr lang="de-AT" baseline="0" dirty="0"/>
              <a:t> </a:t>
            </a:r>
            <a:r>
              <a:rPr lang="de-AT" baseline="0" dirty="0" err="1"/>
              <a:t>technique</a:t>
            </a:r>
            <a:r>
              <a:rPr lang="de-AT" baseline="0" dirty="0"/>
              <a:t> </a:t>
            </a:r>
            <a:r>
              <a:rPr lang="de-AT" baseline="0" dirty="0" err="1"/>
              <a:t>is</a:t>
            </a:r>
            <a:r>
              <a:rPr lang="de-AT" baseline="0" dirty="0"/>
              <a:t> a </a:t>
            </a:r>
            <a:r>
              <a:rPr lang="de-AT" baseline="0" dirty="0" err="1"/>
              <a:t>thin</a:t>
            </a:r>
            <a:r>
              <a:rPr lang="de-AT" baseline="0" dirty="0"/>
              <a:t> </a:t>
            </a:r>
            <a:r>
              <a:rPr lang="de-AT" baseline="0" dirty="0" err="1"/>
              <a:t>quartz</a:t>
            </a:r>
            <a:r>
              <a:rPr lang="de-AT" baseline="0" dirty="0"/>
              <a:t> </a:t>
            </a:r>
            <a:r>
              <a:rPr lang="de-AT" baseline="0" dirty="0" err="1"/>
              <a:t>crystal</a:t>
            </a:r>
            <a:r>
              <a:rPr lang="de-AT" baseline="0" dirty="0"/>
              <a:t> </a:t>
            </a:r>
            <a:r>
              <a:rPr lang="de-AT" baseline="0" dirty="0" err="1"/>
              <a:t>with</a:t>
            </a:r>
            <a:r>
              <a:rPr lang="de-AT" baseline="0" dirty="0"/>
              <a:t> 2 </a:t>
            </a:r>
            <a:r>
              <a:rPr lang="de-AT" baseline="0" dirty="0" err="1"/>
              <a:t>gold</a:t>
            </a:r>
            <a:r>
              <a:rPr lang="de-AT" baseline="0" dirty="0"/>
              <a:t> </a:t>
            </a:r>
            <a:r>
              <a:rPr lang="de-AT" baseline="0" dirty="0" err="1"/>
              <a:t>electrodes</a:t>
            </a:r>
            <a:r>
              <a:rPr lang="de-AT" baseline="0" dirty="0"/>
              <a:t> on </a:t>
            </a:r>
            <a:r>
              <a:rPr lang="de-AT" baseline="0" dirty="0" err="1"/>
              <a:t>each</a:t>
            </a:r>
            <a:r>
              <a:rPr lang="de-AT" baseline="0" dirty="0"/>
              <a:t> </a:t>
            </a:r>
            <a:r>
              <a:rPr lang="de-AT" baseline="0" dirty="0" err="1"/>
              <a:t>side</a:t>
            </a:r>
            <a:r>
              <a:rPr lang="de-AT" baseline="0" dirty="0"/>
              <a:t>, </a:t>
            </a:r>
            <a:r>
              <a:rPr lang="de-AT" baseline="0" dirty="0" err="1"/>
              <a:t>forming</a:t>
            </a:r>
            <a:r>
              <a:rPr lang="de-AT" baseline="0" dirty="0"/>
              <a:t> a </a:t>
            </a:r>
            <a:r>
              <a:rPr lang="de-AT" baseline="0" dirty="0" err="1"/>
              <a:t>piezoelectric</a:t>
            </a:r>
            <a:r>
              <a:rPr lang="de-AT" baseline="0" dirty="0"/>
              <a:t> </a:t>
            </a:r>
            <a:r>
              <a:rPr lang="de-AT" baseline="0" dirty="0" err="1"/>
              <a:t>resonator</a:t>
            </a:r>
            <a:r>
              <a:rPr lang="de-AT" baseline="0" dirty="0"/>
              <a:t>. </a:t>
            </a:r>
          </a:p>
          <a:p>
            <a:endParaRPr lang="de-AT" baseline="0" dirty="0"/>
          </a:p>
          <a:p>
            <a:r>
              <a:rPr lang="de-AT" baseline="0" dirty="0" err="1"/>
              <a:t>When</a:t>
            </a:r>
            <a:r>
              <a:rPr lang="de-AT" baseline="0" dirty="0"/>
              <a:t> </a:t>
            </a:r>
            <a:r>
              <a:rPr lang="de-AT" baseline="0" dirty="0" err="1"/>
              <a:t>this</a:t>
            </a:r>
            <a:r>
              <a:rPr lang="de-AT" baseline="0" dirty="0"/>
              <a:t> </a:t>
            </a:r>
            <a:r>
              <a:rPr lang="de-AT" baseline="0" dirty="0" err="1"/>
              <a:t>quartz</a:t>
            </a:r>
            <a:r>
              <a:rPr lang="de-AT" baseline="0" dirty="0"/>
              <a:t> </a:t>
            </a:r>
            <a:r>
              <a:rPr lang="de-AT" baseline="0" dirty="0" err="1"/>
              <a:t>is</a:t>
            </a:r>
            <a:r>
              <a:rPr lang="de-AT" baseline="0" dirty="0"/>
              <a:t> </a:t>
            </a:r>
            <a:r>
              <a:rPr lang="de-AT" baseline="0" dirty="0" err="1"/>
              <a:t>provided</a:t>
            </a:r>
            <a:r>
              <a:rPr lang="de-AT" baseline="0" dirty="0"/>
              <a:t> </a:t>
            </a:r>
            <a:r>
              <a:rPr lang="de-AT" baseline="0" dirty="0" err="1"/>
              <a:t>with</a:t>
            </a:r>
            <a:r>
              <a:rPr lang="de-AT" baseline="0" dirty="0"/>
              <a:t> an </a:t>
            </a:r>
            <a:r>
              <a:rPr lang="de-AT" baseline="0" dirty="0" err="1"/>
              <a:t>alternating</a:t>
            </a:r>
            <a:r>
              <a:rPr lang="de-AT" baseline="0" dirty="0"/>
              <a:t> </a:t>
            </a:r>
            <a:r>
              <a:rPr lang="de-AT" baseline="0" dirty="0" err="1"/>
              <a:t>current</a:t>
            </a:r>
            <a:r>
              <a:rPr lang="de-AT" baseline="0" dirty="0"/>
              <a:t> </a:t>
            </a:r>
            <a:r>
              <a:rPr lang="de-AT" baseline="0" dirty="0" err="1"/>
              <a:t>with</a:t>
            </a:r>
            <a:r>
              <a:rPr lang="de-AT" baseline="0" dirty="0"/>
              <a:t> </a:t>
            </a:r>
            <a:r>
              <a:rPr lang="de-AT" baseline="0" dirty="0" err="1"/>
              <a:t>corresponding</a:t>
            </a:r>
            <a:r>
              <a:rPr lang="de-AT" baseline="0" dirty="0"/>
              <a:t> eigen-</a:t>
            </a:r>
            <a:r>
              <a:rPr lang="de-AT" baseline="0" dirty="0" err="1"/>
              <a:t>frequency</a:t>
            </a:r>
            <a:r>
              <a:rPr lang="de-AT" baseline="0" dirty="0"/>
              <a:t>, </a:t>
            </a:r>
            <a:r>
              <a:rPr lang="de-AT" baseline="0" dirty="0" err="1"/>
              <a:t>the</a:t>
            </a:r>
            <a:r>
              <a:rPr lang="de-AT" baseline="0" dirty="0"/>
              <a:t> </a:t>
            </a:r>
            <a:r>
              <a:rPr lang="de-AT" baseline="0" dirty="0" err="1"/>
              <a:t>quartz</a:t>
            </a:r>
            <a:r>
              <a:rPr lang="de-AT" baseline="0" dirty="0"/>
              <a:t> </a:t>
            </a:r>
            <a:r>
              <a:rPr lang="de-AT" baseline="0" dirty="0" err="1"/>
              <a:t>performs</a:t>
            </a:r>
            <a:r>
              <a:rPr lang="de-AT" baseline="0" dirty="0"/>
              <a:t> </a:t>
            </a:r>
            <a:r>
              <a:rPr lang="de-AT" baseline="0" dirty="0" err="1"/>
              <a:t>shear</a:t>
            </a:r>
            <a:r>
              <a:rPr lang="de-AT" baseline="0" dirty="0"/>
              <a:t> </a:t>
            </a:r>
            <a:r>
              <a:rPr lang="de-AT" baseline="0" dirty="0" err="1"/>
              <a:t>vibrations</a:t>
            </a:r>
            <a:r>
              <a:rPr lang="de-AT" baseline="0" dirty="0"/>
              <a:t> due </a:t>
            </a:r>
            <a:r>
              <a:rPr lang="de-AT" baseline="0" dirty="0" err="1"/>
              <a:t>to</a:t>
            </a:r>
            <a:r>
              <a:rPr lang="de-AT" baseline="0" dirty="0"/>
              <a:t> </a:t>
            </a:r>
            <a:r>
              <a:rPr lang="de-AT" baseline="0" dirty="0" err="1"/>
              <a:t>the</a:t>
            </a:r>
            <a:r>
              <a:rPr lang="de-AT" baseline="0" dirty="0"/>
              <a:t> </a:t>
            </a:r>
            <a:r>
              <a:rPr lang="de-AT" baseline="0" dirty="0" err="1"/>
              <a:t>piezoelectric</a:t>
            </a:r>
            <a:r>
              <a:rPr lang="de-AT" baseline="0" dirty="0"/>
              <a:t> </a:t>
            </a:r>
            <a:r>
              <a:rPr lang="de-AT" baseline="0" dirty="0" err="1"/>
              <a:t>effect</a:t>
            </a:r>
            <a:r>
              <a:rPr lang="de-AT" baseline="0" dirty="0"/>
              <a:t>.</a:t>
            </a:r>
          </a:p>
          <a:p>
            <a:r>
              <a:rPr lang="de-AT" baseline="0" dirty="0" err="1"/>
              <a:t>With</a:t>
            </a:r>
            <a:r>
              <a:rPr lang="de-AT" baseline="0" dirty="0"/>
              <a:t> </a:t>
            </a:r>
            <a:r>
              <a:rPr lang="de-AT" baseline="0" dirty="0" err="1"/>
              <a:t>the</a:t>
            </a:r>
            <a:r>
              <a:rPr lang="de-AT" baseline="0" dirty="0"/>
              <a:t> </a:t>
            </a:r>
            <a:r>
              <a:rPr lang="de-AT" baseline="0" dirty="0" err="1"/>
              <a:t>sauerbrey</a:t>
            </a:r>
            <a:r>
              <a:rPr lang="de-AT" baseline="0" dirty="0"/>
              <a:t> </a:t>
            </a:r>
            <a:r>
              <a:rPr lang="de-AT" baseline="0" dirty="0" err="1"/>
              <a:t>equation</a:t>
            </a:r>
            <a:r>
              <a:rPr lang="de-AT" baseline="0" dirty="0"/>
              <a:t>, a </a:t>
            </a:r>
            <a:r>
              <a:rPr lang="de-AT" baseline="0" dirty="0" err="1"/>
              <a:t>direct</a:t>
            </a:r>
            <a:r>
              <a:rPr lang="de-AT" baseline="0" dirty="0"/>
              <a:t> </a:t>
            </a:r>
            <a:r>
              <a:rPr lang="de-AT" baseline="0" dirty="0" err="1"/>
              <a:t>connection</a:t>
            </a:r>
            <a:r>
              <a:rPr lang="de-AT" baseline="0" dirty="0"/>
              <a:t> </a:t>
            </a:r>
            <a:r>
              <a:rPr lang="de-AT" baseline="0" dirty="0" err="1"/>
              <a:t>between</a:t>
            </a:r>
            <a:r>
              <a:rPr lang="de-AT" baseline="0" dirty="0"/>
              <a:t> </a:t>
            </a:r>
            <a:r>
              <a:rPr lang="de-AT" baseline="0" dirty="0" err="1"/>
              <a:t>this</a:t>
            </a:r>
            <a:r>
              <a:rPr lang="de-AT" baseline="0" dirty="0"/>
              <a:t> </a:t>
            </a:r>
            <a:r>
              <a:rPr lang="de-AT" baseline="0" dirty="0" err="1"/>
              <a:t>resonance</a:t>
            </a:r>
            <a:r>
              <a:rPr lang="de-AT" baseline="0" dirty="0"/>
              <a:t> </a:t>
            </a:r>
            <a:r>
              <a:rPr lang="de-AT" baseline="0" dirty="0" err="1"/>
              <a:t>frequency</a:t>
            </a:r>
            <a:r>
              <a:rPr lang="de-AT" baseline="0" dirty="0"/>
              <a:t> and </a:t>
            </a:r>
            <a:r>
              <a:rPr lang="de-AT" baseline="0" dirty="0" err="1"/>
              <a:t>the</a:t>
            </a:r>
            <a:r>
              <a:rPr lang="de-AT" baseline="0" dirty="0"/>
              <a:t> </a:t>
            </a:r>
            <a:r>
              <a:rPr lang="de-AT" baseline="0" dirty="0" err="1"/>
              <a:t>mass</a:t>
            </a:r>
            <a:r>
              <a:rPr lang="de-AT" baseline="0" dirty="0"/>
              <a:t> </a:t>
            </a:r>
            <a:r>
              <a:rPr lang="de-AT" baseline="0" dirty="0" err="1"/>
              <a:t>of</a:t>
            </a:r>
            <a:r>
              <a:rPr lang="de-AT" baseline="0" dirty="0"/>
              <a:t> </a:t>
            </a:r>
            <a:r>
              <a:rPr lang="de-AT" baseline="0" dirty="0" err="1"/>
              <a:t>the</a:t>
            </a:r>
            <a:r>
              <a:rPr lang="de-AT" baseline="0" dirty="0"/>
              <a:t> </a:t>
            </a:r>
            <a:r>
              <a:rPr lang="de-AT" baseline="0" dirty="0" err="1"/>
              <a:t>quartz</a:t>
            </a:r>
            <a:r>
              <a:rPr lang="de-AT" baseline="0" dirty="0"/>
              <a:t> </a:t>
            </a:r>
            <a:r>
              <a:rPr lang="de-AT" baseline="0" dirty="0" err="1"/>
              <a:t>can</a:t>
            </a:r>
            <a:r>
              <a:rPr lang="de-AT" baseline="0" dirty="0"/>
              <a:t> </a:t>
            </a:r>
            <a:r>
              <a:rPr lang="de-AT" baseline="0" dirty="0" err="1"/>
              <a:t>be</a:t>
            </a:r>
            <a:r>
              <a:rPr lang="de-AT" baseline="0" dirty="0"/>
              <a:t> </a:t>
            </a:r>
            <a:r>
              <a:rPr lang="de-AT" baseline="0" dirty="0" err="1"/>
              <a:t>drawn</a:t>
            </a:r>
            <a:r>
              <a:rPr lang="de-AT" baseline="0" dirty="0"/>
              <a:t>. In </a:t>
            </a:r>
            <a:r>
              <a:rPr lang="de-AT" baseline="0" dirty="0" err="1"/>
              <a:t>other</a:t>
            </a:r>
            <a:r>
              <a:rPr lang="de-AT" baseline="0" dirty="0"/>
              <a:t> </a:t>
            </a:r>
            <a:r>
              <a:rPr lang="de-AT" baseline="0" dirty="0" err="1"/>
              <a:t>words</a:t>
            </a:r>
            <a:r>
              <a:rPr lang="de-AT" baseline="0" dirty="0"/>
              <a:t>, </a:t>
            </a:r>
            <a:r>
              <a:rPr lang="de-AT" baseline="0" dirty="0" err="1"/>
              <a:t>small</a:t>
            </a:r>
            <a:r>
              <a:rPr lang="de-AT" baseline="0" dirty="0"/>
              <a:t> </a:t>
            </a:r>
            <a:r>
              <a:rPr lang="de-AT" baseline="0" dirty="0" err="1"/>
              <a:t>mass</a:t>
            </a:r>
            <a:r>
              <a:rPr lang="de-AT" baseline="0" dirty="0"/>
              <a:t> </a:t>
            </a:r>
            <a:r>
              <a:rPr lang="de-AT" baseline="0" dirty="0" err="1"/>
              <a:t>changes</a:t>
            </a:r>
            <a:r>
              <a:rPr lang="de-AT" baseline="0" dirty="0"/>
              <a:t> </a:t>
            </a:r>
            <a:r>
              <a:rPr lang="de-AT" baseline="0" dirty="0" err="1"/>
              <a:t>can</a:t>
            </a:r>
            <a:r>
              <a:rPr lang="de-AT" baseline="0" dirty="0"/>
              <a:t> </a:t>
            </a:r>
            <a:r>
              <a:rPr lang="de-AT" baseline="0" dirty="0" err="1"/>
              <a:t>be</a:t>
            </a:r>
            <a:r>
              <a:rPr lang="de-AT" baseline="0" dirty="0"/>
              <a:t> </a:t>
            </a:r>
            <a:r>
              <a:rPr lang="de-AT" baseline="0" dirty="0" err="1"/>
              <a:t>determined</a:t>
            </a:r>
            <a:r>
              <a:rPr lang="de-AT" baseline="0" dirty="0"/>
              <a:t> </a:t>
            </a:r>
            <a:r>
              <a:rPr lang="de-AT" baseline="0" dirty="0" err="1"/>
              <a:t>by</a:t>
            </a:r>
            <a:r>
              <a:rPr lang="de-AT" baseline="0" dirty="0"/>
              <a:t> </a:t>
            </a:r>
            <a:r>
              <a:rPr lang="de-AT" baseline="0" dirty="0" err="1"/>
              <a:t>recording</a:t>
            </a:r>
            <a:r>
              <a:rPr lang="de-AT" baseline="0" dirty="0"/>
              <a:t> </a:t>
            </a:r>
            <a:r>
              <a:rPr lang="de-AT" baseline="0" dirty="0" err="1"/>
              <a:t>the</a:t>
            </a:r>
            <a:r>
              <a:rPr lang="de-AT" baseline="0" dirty="0"/>
              <a:t> </a:t>
            </a:r>
            <a:r>
              <a:rPr lang="de-AT" baseline="0" dirty="0" err="1"/>
              <a:t>change</a:t>
            </a:r>
            <a:r>
              <a:rPr lang="de-AT" baseline="0" dirty="0"/>
              <a:t> </a:t>
            </a:r>
            <a:r>
              <a:rPr lang="de-AT" baseline="0" dirty="0" err="1"/>
              <a:t>of</a:t>
            </a:r>
            <a:r>
              <a:rPr lang="de-AT" baseline="0" dirty="0"/>
              <a:t> </a:t>
            </a:r>
            <a:r>
              <a:rPr lang="de-AT" baseline="0" dirty="0" err="1"/>
              <a:t>this</a:t>
            </a:r>
            <a:r>
              <a:rPr lang="de-AT" baseline="0" dirty="0"/>
              <a:t> </a:t>
            </a:r>
            <a:r>
              <a:rPr lang="de-AT" baseline="0" dirty="0" err="1"/>
              <a:t>resonance</a:t>
            </a:r>
            <a:r>
              <a:rPr lang="de-AT" baseline="0" dirty="0"/>
              <a:t> </a:t>
            </a:r>
            <a:r>
              <a:rPr lang="de-AT" baseline="0" dirty="0" err="1"/>
              <a:t>frequency</a:t>
            </a:r>
            <a:r>
              <a:rPr lang="de-AT" baseline="0" dirty="0"/>
              <a:t>.</a:t>
            </a:r>
          </a:p>
          <a:p>
            <a:r>
              <a:rPr lang="de-AT" baseline="0" dirty="0" err="1"/>
              <a:t>It</a:t>
            </a:r>
            <a:r>
              <a:rPr lang="de-AT" baseline="0" dirty="0"/>
              <a:t> </a:t>
            </a:r>
            <a:r>
              <a:rPr lang="de-AT" baseline="0" dirty="0" err="1"/>
              <a:t>is</a:t>
            </a:r>
            <a:r>
              <a:rPr lang="de-AT" baseline="0" dirty="0"/>
              <a:t> </a:t>
            </a:r>
            <a:r>
              <a:rPr lang="de-AT" baseline="0" dirty="0" err="1"/>
              <a:t>very</a:t>
            </a:r>
            <a:r>
              <a:rPr lang="de-AT" baseline="0" dirty="0"/>
              <a:t> </a:t>
            </a:r>
            <a:r>
              <a:rPr lang="de-AT" baseline="0" dirty="0" err="1"/>
              <a:t>useful</a:t>
            </a:r>
            <a:r>
              <a:rPr lang="de-AT" baseline="0" dirty="0"/>
              <a:t> </a:t>
            </a:r>
            <a:r>
              <a:rPr lang="de-AT" baseline="0" dirty="0" err="1"/>
              <a:t>for</a:t>
            </a:r>
            <a:r>
              <a:rPr lang="de-AT" baseline="0" dirty="0"/>
              <a:t> </a:t>
            </a:r>
            <a:r>
              <a:rPr lang="de-AT" baseline="0" dirty="0" err="1"/>
              <a:t>us</a:t>
            </a:r>
            <a:r>
              <a:rPr lang="de-AT" baseline="0" dirty="0"/>
              <a:t>, </a:t>
            </a:r>
            <a:r>
              <a:rPr lang="de-AT" baseline="0" dirty="0" err="1"/>
              <a:t>that</a:t>
            </a:r>
            <a:r>
              <a:rPr lang="de-AT" baseline="0" dirty="0"/>
              <a:t> </a:t>
            </a:r>
            <a:r>
              <a:rPr lang="de-AT" baseline="0" dirty="0" err="1"/>
              <a:t>this</a:t>
            </a:r>
            <a:r>
              <a:rPr lang="de-AT" baseline="0" dirty="0"/>
              <a:t> </a:t>
            </a:r>
            <a:r>
              <a:rPr lang="de-AT" baseline="0" dirty="0" err="1"/>
              <a:t>method</a:t>
            </a:r>
            <a:r>
              <a:rPr lang="de-AT" baseline="0" dirty="0"/>
              <a:t> </a:t>
            </a:r>
            <a:r>
              <a:rPr lang="de-AT" baseline="0" dirty="0" err="1"/>
              <a:t>is</a:t>
            </a:r>
            <a:r>
              <a:rPr lang="de-AT" baseline="0" dirty="0"/>
              <a:t> still </a:t>
            </a:r>
            <a:r>
              <a:rPr lang="de-AT" baseline="0" dirty="0" err="1"/>
              <a:t>working</a:t>
            </a:r>
            <a:r>
              <a:rPr lang="de-AT" baseline="0" dirty="0"/>
              <a:t> </a:t>
            </a:r>
            <a:r>
              <a:rPr lang="de-AT" baseline="0" dirty="0" err="1"/>
              <a:t>if</a:t>
            </a:r>
            <a:r>
              <a:rPr lang="de-AT" baseline="0" dirty="0"/>
              <a:t> a </a:t>
            </a:r>
            <a:r>
              <a:rPr lang="de-AT" baseline="0" dirty="0" err="1"/>
              <a:t>thin</a:t>
            </a:r>
            <a:r>
              <a:rPr lang="de-AT" baseline="0" dirty="0"/>
              <a:t> </a:t>
            </a:r>
            <a:r>
              <a:rPr lang="de-AT" baseline="0" dirty="0" err="1"/>
              <a:t>layer</a:t>
            </a:r>
            <a:r>
              <a:rPr lang="de-AT" baseline="0" dirty="0"/>
              <a:t> </a:t>
            </a:r>
            <a:r>
              <a:rPr lang="de-AT" baseline="0" dirty="0" err="1"/>
              <a:t>of</a:t>
            </a:r>
            <a:r>
              <a:rPr lang="de-AT" baseline="0" dirty="0"/>
              <a:t> different material, like Tungsten, </a:t>
            </a:r>
            <a:r>
              <a:rPr lang="de-AT" baseline="0" dirty="0" err="1"/>
              <a:t>is</a:t>
            </a:r>
            <a:r>
              <a:rPr lang="de-AT" baseline="0" dirty="0"/>
              <a:t> </a:t>
            </a:r>
            <a:r>
              <a:rPr lang="de-AT" baseline="0" dirty="0" err="1"/>
              <a:t>applied</a:t>
            </a:r>
            <a:r>
              <a:rPr lang="de-AT" baseline="0" dirty="0"/>
              <a:t> on </a:t>
            </a:r>
            <a:r>
              <a:rPr lang="de-AT" baseline="0" dirty="0" err="1"/>
              <a:t>the</a:t>
            </a:r>
            <a:r>
              <a:rPr lang="de-AT" baseline="0" dirty="0"/>
              <a:t> </a:t>
            </a:r>
            <a:r>
              <a:rPr lang="de-AT" baseline="0" dirty="0" err="1"/>
              <a:t>quartz</a:t>
            </a:r>
            <a:r>
              <a:rPr lang="de-AT" baseline="0" dirty="0"/>
              <a:t>, </a:t>
            </a:r>
            <a:r>
              <a:rPr lang="de-AT" baseline="0" dirty="0" err="1"/>
              <a:t>which</a:t>
            </a:r>
            <a:r>
              <a:rPr lang="de-AT" baseline="0" dirty="0"/>
              <a:t> </a:t>
            </a:r>
            <a:r>
              <a:rPr lang="de-AT" baseline="0" dirty="0" err="1"/>
              <a:t>is</a:t>
            </a:r>
            <a:r>
              <a:rPr lang="de-AT" baseline="0" dirty="0"/>
              <a:t>, in </a:t>
            </a:r>
            <a:r>
              <a:rPr lang="de-AT" baseline="0" dirty="0" err="1"/>
              <a:t>our</a:t>
            </a:r>
            <a:r>
              <a:rPr lang="de-AT" baseline="0" dirty="0"/>
              <a:t> </a:t>
            </a:r>
            <a:r>
              <a:rPr lang="de-AT" baseline="0" dirty="0" err="1"/>
              <a:t>experiments</a:t>
            </a:r>
            <a:r>
              <a:rPr lang="de-AT" baseline="0" dirty="0"/>
              <a:t>, </a:t>
            </a:r>
            <a:r>
              <a:rPr lang="de-AT" baseline="0" dirty="0" err="1"/>
              <a:t>exposed</a:t>
            </a:r>
            <a:r>
              <a:rPr lang="de-AT" baseline="0" dirty="0"/>
              <a:t> </a:t>
            </a:r>
            <a:r>
              <a:rPr lang="de-AT" baseline="0" dirty="0" err="1"/>
              <a:t>to</a:t>
            </a:r>
            <a:r>
              <a:rPr lang="de-AT" baseline="0" dirty="0"/>
              <a:t> an </a:t>
            </a:r>
            <a:r>
              <a:rPr lang="de-AT" baseline="0" dirty="0" err="1"/>
              <a:t>ion</a:t>
            </a:r>
            <a:r>
              <a:rPr lang="de-AT" baseline="0" dirty="0"/>
              <a:t> beam </a:t>
            </a:r>
            <a:r>
              <a:rPr lang="de-AT" baseline="0" dirty="0" err="1"/>
              <a:t>for</a:t>
            </a:r>
            <a:r>
              <a:rPr lang="de-AT" baseline="0" dirty="0"/>
              <a:t> </a:t>
            </a:r>
            <a:r>
              <a:rPr lang="de-AT" baseline="0" dirty="0" err="1"/>
              <a:t>erosion</a:t>
            </a:r>
            <a:r>
              <a:rPr lang="de-AT" baseline="0" dirty="0"/>
              <a:t> </a:t>
            </a:r>
            <a:r>
              <a:rPr lang="de-AT" baseline="0" dirty="0" err="1"/>
              <a:t>studies</a:t>
            </a:r>
            <a:r>
              <a:rPr lang="de-AT" baseline="0" dirty="0"/>
              <a:t>.</a:t>
            </a:r>
          </a:p>
          <a:p>
            <a:endParaRPr lang="de-AT" baseline="0" dirty="0"/>
          </a:p>
          <a:p>
            <a:r>
              <a:rPr lang="de-AT" baseline="0" dirty="0"/>
              <a:t>At </a:t>
            </a:r>
            <a:r>
              <a:rPr lang="de-AT" baseline="0" dirty="0" err="1"/>
              <a:t>our</a:t>
            </a:r>
            <a:r>
              <a:rPr lang="de-AT" baseline="0" dirty="0"/>
              <a:t> </a:t>
            </a:r>
            <a:r>
              <a:rPr lang="de-AT" baseline="0" dirty="0" err="1"/>
              <a:t>institute</a:t>
            </a:r>
            <a:r>
              <a:rPr lang="de-AT" baseline="0" dirty="0"/>
              <a:t>, </a:t>
            </a:r>
            <a:r>
              <a:rPr lang="de-AT" baseline="0" dirty="0" err="1"/>
              <a:t>measuring</a:t>
            </a:r>
            <a:r>
              <a:rPr lang="de-AT" baseline="0" dirty="0"/>
              <a:t> </a:t>
            </a:r>
            <a:r>
              <a:rPr lang="de-AT" baseline="0" dirty="0" err="1"/>
              <a:t>with</a:t>
            </a:r>
            <a:r>
              <a:rPr lang="de-AT" baseline="0" dirty="0"/>
              <a:t> a QCM </a:t>
            </a:r>
            <a:r>
              <a:rPr lang="de-AT" baseline="0" dirty="0" err="1"/>
              <a:t>has</a:t>
            </a:r>
            <a:r>
              <a:rPr lang="de-AT" baseline="0" dirty="0"/>
              <a:t> a </a:t>
            </a:r>
            <a:r>
              <a:rPr lang="de-AT" baseline="0" dirty="0" err="1"/>
              <a:t>long</a:t>
            </a:r>
            <a:r>
              <a:rPr lang="de-AT" baseline="0" dirty="0"/>
              <a:t> </a:t>
            </a:r>
            <a:r>
              <a:rPr lang="de-AT" baseline="0" dirty="0" err="1"/>
              <a:t>history</a:t>
            </a:r>
            <a:r>
              <a:rPr lang="de-AT" baseline="0" dirty="0"/>
              <a:t>. </a:t>
            </a:r>
            <a:r>
              <a:rPr lang="de-AT" baseline="0" dirty="0" err="1"/>
              <a:t>Specialised</a:t>
            </a:r>
            <a:r>
              <a:rPr lang="de-AT" baseline="0" dirty="0"/>
              <a:t> </a:t>
            </a:r>
            <a:r>
              <a:rPr lang="de-AT" baseline="0" dirty="0" err="1"/>
              <a:t>electronics</a:t>
            </a:r>
            <a:r>
              <a:rPr lang="de-AT" baseline="0" dirty="0"/>
              <a:t> and </a:t>
            </a:r>
            <a:r>
              <a:rPr lang="de-AT" baseline="0" dirty="0" err="1"/>
              <a:t>resonators</a:t>
            </a:r>
            <a:r>
              <a:rPr lang="de-AT" baseline="0" dirty="0"/>
              <a:t> </a:t>
            </a:r>
            <a:r>
              <a:rPr lang="de-AT" baseline="0" dirty="0" err="1"/>
              <a:t>allow</a:t>
            </a:r>
            <a:r>
              <a:rPr lang="de-AT" baseline="0" dirty="0"/>
              <a:t> </a:t>
            </a:r>
            <a:r>
              <a:rPr lang="de-AT" baseline="0" dirty="0" err="1"/>
              <a:t>very</a:t>
            </a:r>
            <a:r>
              <a:rPr lang="de-AT" baseline="0" dirty="0"/>
              <a:t> high sensitivity </a:t>
            </a:r>
            <a:r>
              <a:rPr lang="de-AT" baseline="0" dirty="0" err="1"/>
              <a:t>for</a:t>
            </a:r>
            <a:r>
              <a:rPr lang="de-AT" baseline="0" dirty="0"/>
              <a:t> </a:t>
            </a:r>
            <a:r>
              <a:rPr lang="de-AT" baseline="0" dirty="0" err="1"/>
              <a:t>our</a:t>
            </a:r>
            <a:r>
              <a:rPr lang="de-AT" baseline="0" dirty="0"/>
              <a:t> QCM.  In </a:t>
            </a:r>
            <a:r>
              <a:rPr lang="de-AT" baseline="0" dirty="0" err="1"/>
              <a:t>example</a:t>
            </a:r>
            <a:r>
              <a:rPr lang="de-AT" baseline="0" dirty="0"/>
              <a:t>, </a:t>
            </a:r>
            <a:r>
              <a:rPr lang="de-AT" baseline="0" dirty="0" err="1"/>
              <a:t>it</a:t>
            </a:r>
            <a:r>
              <a:rPr lang="de-AT" baseline="0" dirty="0"/>
              <a:t> </a:t>
            </a:r>
            <a:r>
              <a:rPr lang="de-AT" baseline="0" dirty="0" err="1"/>
              <a:t>is</a:t>
            </a:r>
            <a:r>
              <a:rPr lang="de-AT" baseline="0" dirty="0"/>
              <a:t> possible </a:t>
            </a:r>
            <a:r>
              <a:rPr lang="de-AT" baseline="0" dirty="0" err="1"/>
              <a:t>to</a:t>
            </a:r>
            <a:r>
              <a:rPr lang="de-AT" baseline="0" dirty="0"/>
              <a:t> </a:t>
            </a:r>
            <a:r>
              <a:rPr lang="de-AT" baseline="0" dirty="0" err="1"/>
              <a:t>achieve</a:t>
            </a:r>
            <a:r>
              <a:rPr lang="de-AT" baseline="0" dirty="0"/>
              <a:t> a </a:t>
            </a:r>
            <a:r>
              <a:rPr lang="de-AT" baseline="0" dirty="0" err="1"/>
              <a:t>mass</a:t>
            </a:r>
            <a:r>
              <a:rPr lang="de-AT" baseline="0" dirty="0"/>
              <a:t> </a:t>
            </a:r>
            <a:r>
              <a:rPr lang="de-AT" baseline="0" dirty="0" err="1"/>
              <a:t>change</a:t>
            </a:r>
            <a:r>
              <a:rPr lang="de-AT" baseline="0" dirty="0"/>
              <a:t> </a:t>
            </a:r>
            <a:r>
              <a:rPr lang="de-AT" baseline="0" dirty="0" err="1"/>
              <a:t>sensitivity</a:t>
            </a:r>
            <a:r>
              <a:rPr lang="de-AT" baseline="0" dirty="0"/>
              <a:t> </a:t>
            </a:r>
            <a:r>
              <a:rPr lang="de-AT" baseline="0" dirty="0" err="1"/>
              <a:t>of</a:t>
            </a:r>
            <a:r>
              <a:rPr lang="de-AT" baseline="0" dirty="0"/>
              <a:t> 10 </a:t>
            </a:r>
            <a:r>
              <a:rPr lang="de-AT" baseline="0" dirty="0" err="1"/>
              <a:t>to</a:t>
            </a:r>
            <a:r>
              <a:rPr lang="de-AT" baseline="0" dirty="0"/>
              <a:t> </a:t>
            </a:r>
            <a:r>
              <a:rPr lang="de-AT" baseline="0" dirty="0" err="1"/>
              <a:t>the</a:t>
            </a:r>
            <a:r>
              <a:rPr lang="de-AT" baseline="0" dirty="0"/>
              <a:t> power </a:t>
            </a:r>
            <a:r>
              <a:rPr lang="de-AT" baseline="0" dirty="0" err="1"/>
              <a:t>of</a:t>
            </a:r>
            <a:r>
              <a:rPr lang="de-AT" baseline="0" dirty="0"/>
              <a:t> -4  </a:t>
            </a:r>
            <a:r>
              <a:rPr lang="de-AT" baseline="0" dirty="0" err="1"/>
              <a:t>tungsten</a:t>
            </a:r>
            <a:r>
              <a:rPr lang="de-AT" baseline="0" dirty="0"/>
              <a:t> </a:t>
            </a:r>
            <a:r>
              <a:rPr lang="de-AT" baseline="0" dirty="0" err="1"/>
              <a:t>monolayers</a:t>
            </a:r>
            <a:r>
              <a:rPr lang="de-AT" baseline="0" dirty="0"/>
              <a:t> per </a:t>
            </a:r>
            <a:r>
              <a:rPr lang="de-AT" baseline="0" dirty="0" err="1"/>
              <a:t>second</a:t>
            </a:r>
            <a:r>
              <a:rPr lang="de-AT" baseline="0" dirty="0"/>
              <a:t>.</a:t>
            </a:r>
          </a:p>
          <a:p>
            <a:endParaRPr lang="de-AT" baseline="0" dirty="0"/>
          </a:p>
          <a:p>
            <a:r>
              <a:rPr lang="de-AT" baseline="0" dirty="0"/>
              <a:t>Due </a:t>
            </a:r>
            <a:r>
              <a:rPr lang="de-AT" baseline="0" dirty="0" err="1"/>
              <a:t>to</a:t>
            </a:r>
            <a:r>
              <a:rPr lang="de-AT" baseline="0" dirty="0"/>
              <a:t> </a:t>
            </a:r>
            <a:r>
              <a:rPr lang="de-AT" baseline="0" dirty="0" err="1"/>
              <a:t>this</a:t>
            </a:r>
            <a:r>
              <a:rPr lang="de-AT" baseline="0" dirty="0"/>
              <a:t> high sensitivity, </a:t>
            </a:r>
            <a:r>
              <a:rPr lang="de-AT" baseline="0" dirty="0" err="1"/>
              <a:t>we</a:t>
            </a:r>
            <a:r>
              <a:rPr lang="de-AT" baseline="0" dirty="0"/>
              <a:t> </a:t>
            </a:r>
            <a:r>
              <a:rPr lang="de-AT" baseline="0" dirty="0" err="1"/>
              <a:t>were</a:t>
            </a:r>
            <a:r>
              <a:rPr lang="de-AT" baseline="0" dirty="0"/>
              <a:t> </a:t>
            </a:r>
            <a:r>
              <a:rPr lang="de-AT" baseline="0" dirty="0" err="1"/>
              <a:t>able</a:t>
            </a:r>
            <a:r>
              <a:rPr lang="de-AT" baseline="0" dirty="0"/>
              <a:t> </a:t>
            </a:r>
            <a:r>
              <a:rPr lang="de-AT" baseline="0" dirty="0" err="1"/>
              <a:t>to</a:t>
            </a:r>
            <a:r>
              <a:rPr lang="de-AT" baseline="0" dirty="0"/>
              <a:t> </a:t>
            </a:r>
            <a:r>
              <a:rPr lang="de-AT" baseline="0" dirty="0" err="1"/>
              <a:t>use</a:t>
            </a:r>
            <a:r>
              <a:rPr lang="de-AT" baseline="0" dirty="0"/>
              <a:t> </a:t>
            </a:r>
            <a:r>
              <a:rPr lang="de-AT" baseline="0" dirty="0" err="1"/>
              <a:t>very</a:t>
            </a:r>
            <a:r>
              <a:rPr lang="de-AT" baseline="0" dirty="0"/>
              <a:t> </a:t>
            </a:r>
            <a:r>
              <a:rPr lang="de-AT" baseline="0" dirty="0" err="1"/>
              <a:t>small</a:t>
            </a:r>
            <a:r>
              <a:rPr lang="de-AT" baseline="0" dirty="0"/>
              <a:t> </a:t>
            </a:r>
            <a:r>
              <a:rPr lang="de-AT" baseline="0" dirty="0" err="1"/>
              <a:t>ion</a:t>
            </a:r>
            <a:r>
              <a:rPr lang="de-AT" baseline="0" dirty="0"/>
              <a:t> </a:t>
            </a:r>
            <a:r>
              <a:rPr lang="de-AT" baseline="0" dirty="0" err="1"/>
              <a:t>fluxes</a:t>
            </a:r>
            <a:r>
              <a:rPr lang="de-AT" baseline="0" dirty="0"/>
              <a:t> </a:t>
            </a:r>
            <a:r>
              <a:rPr lang="de-AT" baseline="0" dirty="0" err="1"/>
              <a:t>for</a:t>
            </a:r>
            <a:r>
              <a:rPr lang="de-AT" baseline="0" dirty="0"/>
              <a:t> </a:t>
            </a:r>
            <a:r>
              <a:rPr lang="de-AT" baseline="0" dirty="0" err="1"/>
              <a:t>our</a:t>
            </a:r>
            <a:r>
              <a:rPr lang="de-AT" baseline="0" dirty="0"/>
              <a:t> </a:t>
            </a:r>
            <a:r>
              <a:rPr lang="de-AT" baseline="0" dirty="0" err="1"/>
              <a:t>experiments</a:t>
            </a:r>
            <a:r>
              <a:rPr lang="de-AT" baseline="0" dirty="0"/>
              <a:t> on </a:t>
            </a:r>
            <a:r>
              <a:rPr lang="de-AT" baseline="0" dirty="0" err="1"/>
              <a:t>the</a:t>
            </a:r>
            <a:r>
              <a:rPr lang="de-AT" baseline="0" dirty="0"/>
              <a:t> </a:t>
            </a:r>
            <a:r>
              <a:rPr lang="de-AT" baseline="0" dirty="0" err="1"/>
              <a:t>rough</a:t>
            </a:r>
            <a:r>
              <a:rPr lang="de-AT" baseline="0" dirty="0"/>
              <a:t> </a:t>
            </a:r>
            <a:r>
              <a:rPr lang="de-AT" baseline="0" dirty="0" err="1"/>
              <a:t>surfaces</a:t>
            </a:r>
            <a:r>
              <a:rPr lang="de-AT" baseline="0" dirty="0"/>
              <a:t>, </a:t>
            </a:r>
            <a:r>
              <a:rPr lang="de-AT" baseline="0" dirty="0" err="1"/>
              <a:t>which</a:t>
            </a:r>
            <a:r>
              <a:rPr lang="de-AT" baseline="0" dirty="0"/>
              <a:t> </a:t>
            </a:r>
            <a:r>
              <a:rPr lang="de-AT" baseline="0" dirty="0" err="1"/>
              <a:t>therefore</a:t>
            </a:r>
            <a:r>
              <a:rPr lang="de-AT" baseline="0" dirty="0"/>
              <a:t> </a:t>
            </a:r>
            <a:r>
              <a:rPr lang="de-AT" baseline="0" dirty="0" err="1"/>
              <a:t>allowed</a:t>
            </a:r>
            <a:r>
              <a:rPr lang="de-AT" baseline="0" dirty="0"/>
              <a:t> </a:t>
            </a:r>
            <a:r>
              <a:rPr lang="de-AT" baseline="0" dirty="0" err="1"/>
              <a:t>to</a:t>
            </a:r>
            <a:r>
              <a:rPr lang="de-AT" baseline="0" dirty="0"/>
              <a:t> </a:t>
            </a:r>
            <a:r>
              <a:rPr lang="de-AT" baseline="0" dirty="0" err="1"/>
              <a:t>neglect</a:t>
            </a:r>
            <a:r>
              <a:rPr lang="de-AT" baseline="0" dirty="0"/>
              <a:t> </a:t>
            </a:r>
            <a:r>
              <a:rPr lang="de-AT" baseline="0" dirty="0" err="1"/>
              <a:t>surface</a:t>
            </a:r>
            <a:r>
              <a:rPr lang="de-AT" baseline="0" dirty="0"/>
              <a:t> </a:t>
            </a:r>
            <a:r>
              <a:rPr lang="de-AT" baseline="0" dirty="0" err="1"/>
              <a:t>alteration</a:t>
            </a:r>
            <a:r>
              <a:rPr lang="de-AT" baseline="0" dirty="0"/>
              <a:t>. This </a:t>
            </a:r>
            <a:r>
              <a:rPr lang="de-AT" baseline="0" dirty="0" err="1"/>
              <a:t>is</a:t>
            </a:r>
            <a:r>
              <a:rPr lang="de-AT" baseline="0" dirty="0"/>
              <a:t> </a:t>
            </a:r>
            <a:r>
              <a:rPr lang="de-AT" baseline="0" dirty="0" err="1"/>
              <a:t>very</a:t>
            </a:r>
            <a:r>
              <a:rPr lang="de-AT" baseline="0" dirty="0"/>
              <a:t> </a:t>
            </a:r>
            <a:r>
              <a:rPr lang="de-AT" baseline="0" dirty="0" err="1"/>
              <a:t>important</a:t>
            </a:r>
            <a:r>
              <a:rPr lang="de-AT" baseline="0" dirty="0"/>
              <a:t>, </a:t>
            </a:r>
            <a:r>
              <a:rPr lang="de-AT" baseline="0" dirty="0" err="1"/>
              <a:t>since</a:t>
            </a:r>
            <a:r>
              <a:rPr lang="de-AT" baseline="0" dirty="0"/>
              <a:t> </a:t>
            </a:r>
            <a:r>
              <a:rPr lang="de-AT" baseline="0" dirty="0" err="1"/>
              <a:t>dynamic</a:t>
            </a:r>
            <a:r>
              <a:rPr lang="de-AT" baseline="0" dirty="0"/>
              <a:t> </a:t>
            </a:r>
            <a:r>
              <a:rPr lang="de-AT" baseline="0" dirty="0" err="1"/>
              <a:t>changes</a:t>
            </a:r>
            <a:r>
              <a:rPr lang="de-AT" baseline="0" dirty="0"/>
              <a:t> </a:t>
            </a:r>
            <a:r>
              <a:rPr lang="de-AT" baseline="0" dirty="0" err="1"/>
              <a:t>of</a:t>
            </a:r>
            <a:r>
              <a:rPr lang="de-AT" baseline="0" dirty="0"/>
              <a:t> </a:t>
            </a:r>
            <a:r>
              <a:rPr lang="de-AT" baseline="0" dirty="0" err="1"/>
              <a:t>the</a:t>
            </a:r>
            <a:r>
              <a:rPr lang="de-AT" baseline="0" dirty="0"/>
              <a:t> </a:t>
            </a:r>
            <a:r>
              <a:rPr lang="de-AT" baseline="0" dirty="0" err="1"/>
              <a:t>rough</a:t>
            </a:r>
            <a:r>
              <a:rPr lang="de-AT" baseline="0" dirty="0"/>
              <a:t> </a:t>
            </a:r>
            <a:r>
              <a:rPr lang="de-AT" baseline="0" dirty="0" err="1"/>
              <a:t>surface</a:t>
            </a:r>
            <a:r>
              <a:rPr lang="de-AT" baseline="0" dirty="0"/>
              <a:t> </a:t>
            </a:r>
            <a:r>
              <a:rPr lang="de-AT" baseline="0" dirty="0" err="1"/>
              <a:t>would</a:t>
            </a:r>
            <a:r>
              <a:rPr lang="de-AT" baseline="0" dirty="0"/>
              <a:t> </a:t>
            </a:r>
            <a:r>
              <a:rPr lang="de-AT" baseline="0" dirty="0" err="1"/>
              <a:t>limit</a:t>
            </a:r>
            <a:r>
              <a:rPr lang="de-AT" baseline="0" dirty="0"/>
              <a:t> </a:t>
            </a:r>
            <a:r>
              <a:rPr lang="de-AT" baseline="0" dirty="0" err="1"/>
              <a:t>conclusions</a:t>
            </a:r>
            <a:r>
              <a:rPr lang="de-AT" baseline="0" dirty="0"/>
              <a:t> in </a:t>
            </a:r>
            <a:r>
              <a:rPr lang="de-AT" baseline="0" dirty="0" err="1"/>
              <a:t>the</a:t>
            </a:r>
            <a:r>
              <a:rPr lang="de-AT" baseline="0" dirty="0"/>
              <a:t> </a:t>
            </a:r>
            <a:r>
              <a:rPr lang="de-AT" baseline="0" dirty="0" err="1"/>
              <a:t>context</a:t>
            </a:r>
            <a:r>
              <a:rPr lang="de-AT" baseline="0" dirty="0"/>
              <a:t> </a:t>
            </a:r>
            <a:r>
              <a:rPr lang="de-AT" baseline="0" dirty="0" err="1"/>
              <a:t>of</a:t>
            </a:r>
            <a:r>
              <a:rPr lang="de-AT" baseline="0" dirty="0"/>
              <a:t> </a:t>
            </a:r>
            <a:r>
              <a:rPr lang="de-AT" baseline="0" dirty="0" err="1"/>
              <a:t>this</a:t>
            </a:r>
            <a:r>
              <a:rPr lang="de-AT" baseline="0" dirty="0"/>
              <a:t> </a:t>
            </a:r>
            <a:r>
              <a:rPr lang="de-AT" baseline="0" dirty="0" err="1"/>
              <a:t>project</a:t>
            </a:r>
            <a:r>
              <a:rPr lang="de-AT" baseline="0" dirty="0"/>
              <a:t>.</a:t>
            </a:r>
          </a:p>
          <a:p>
            <a:endParaRPr lang="de-AT" baseline="0" dirty="0"/>
          </a:p>
          <a:p>
            <a:r>
              <a:rPr lang="de-AT" baseline="0" dirty="0"/>
              <a:t>The classic QCM </a:t>
            </a:r>
            <a:r>
              <a:rPr lang="de-AT" baseline="0" dirty="0" err="1"/>
              <a:t>configuration</a:t>
            </a:r>
            <a:r>
              <a:rPr lang="de-AT" baseline="0" dirty="0"/>
              <a:t> </a:t>
            </a:r>
            <a:r>
              <a:rPr lang="de-AT" baseline="0" dirty="0" err="1"/>
              <a:t>can</a:t>
            </a:r>
            <a:r>
              <a:rPr lang="de-AT" baseline="0" dirty="0"/>
              <a:t> </a:t>
            </a:r>
            <a:r>
              <a:rPr lang="de-AT" baseline="0" dirty="0" err="1"/>
              <a:t>be</a:t>
            </a:r>
            <a:r>
              <a:rPr lang="de-AT" baseline="0" dirty="0"/>
              <a:t> </a:t>
            </a:r>
            <a:r>
              <a:rPr lang="de-AT" baseline="0" dirty="0" err="1"/>
              <a:t>seen</a:t>
            </a:r>
            <a:r>
              <a:rPr lang="de-AT" baseline="0" dirty="0"/>
              <a:t> </a:t>
            </a:r>
            <a:r>
              <a:rPr lang="de-AT" baseline="0" dirty="0" err="1"/>
              <a:t>here</a:t>
            </a:r>
            <a:r>
              <a:rPr lang="de-AT" baseline="0" dirty="0"/>
              <a:t>: The </a:t>
            </a:r>
            <a:r>
              <a:rPr lang="de-AT" baseline="0" dirty="0" err="1"/>
              <a:t>quartz</a:t>
            </a:r>
            <a:r>
              <a:rPr lang="de-AT" baseline="0" dirty="0"/>
              <a:t> </a:t>
            </a:r>
            <a:r>
              <a:rPr lang="de-AT" baseline="0" dirty="0" err="1"/>
              <a:t>is</a:t>
            </a:r>
            <a:r>
              <a:rPr lang="de-AT" baseline="0" dirty="0"/>
              <a:t> </a:t>
            </a:r>
            <a:r>
              <a:rPr lang="de-AT" baseline="0" dirty="0" err="1"/>
              <a:t>directly</a:t>
            </a:r>
            <a:r>
              <a:rPr lang="de-AT" baseline="0" dirty="0"/>
              <a:t> </a:t>
            </a:r>
            <a:r>
              <a:rPr lang="de-AT" baseline="0" dirty="0" err="1"/>
              <a:t>bombarded</a:t>
            </a:r>
            <a:r>
              <a:rPr lang="de-AT" baseline="0" dirty="0"/>
              <a:t> </a:t>
            </a:r>
            <a:r>
              <a:rPr lang="de-AT" baseline="0" dirty="0" err="1"/>
              <a:t>by</a:t>
            </a:r>
            <a:r>
              <a:rPr lang="de-AT" baseline="0" dirty="0"/>
              <a:t> </a:t>
            </a:r>
            <a:r>
              <a:rPr lang="de-AT" baseline="0" dirty="0" err="1"/>
              <a:t>ions</a:t>
            </a:r>
            <a:r>
              <a:rPr lang="de-AT" baseline="0" dirty="0"/>
              <a:t> </a:t>
            </a:r>
            <a:r>
              <a:rPr lang="de-AT" baseline="0" dirty="0" err="1"/>
              <a:t>which</a:t>
            </a:r>
            <a:r>
              <a:rPr lang="de-AT" baseline="0" dirty="0"/>
              <a:t> </a:t>
            </a:r>
            <a:r>
              <a:rPr lang="de-AT" baseline="0" dirty="0" err="1"/>
              <a:t>cause</a:t>
            </a:r>
            <a:r>
              <a:rPr lang="de-AT" baseline="0" dirty="0"/>
              <a:t> a </a:t>
            </a:r>
            <a:r>
              <a:rPr lang="de-AT" baseline="0" dirty="0" err="1"/>
              <a:t>mass</a:t>
            </a:r>
            <a:r>
              <a:rPr lang="de-AT" baseline="0" dirty="0"/>
              <a:t> </a:t>
            </a:r>
            <a:r>
              <a:rPr lang="de-AT" baseline="0" dirty="0" err="1"/>
              <a:t>loss</a:t>
            </a:r>
            <a:r>
              <a:rPr lang="de-AT" baseline="0" dirty="0"/>
              <a:t>.</a:t>
            </a:r>
          </a:p>
          <a:p>
            <a:endParaRPr lang="de-AT" baseline="0" dirty="0"/>
          </a:p>
          <a:p>
            <a:r>
              <a:rPr lang="de-AT" baseline="0" dirty="0"/>
              <a:t>In </a:t>
            </a:r>
            <a:r>
              <a:rPr lang="de-AT" baseline="0" dirty="0" err="1"/>
              <a:t>addition</a:t>
            </a:r>
            <a:r>
              <a:rPr lang="de-AT" baseline="0" dirty="0"/>
              <a:t>, </a:t>
            </a:r>
            <a:r>
              <a:rPr lang="de-AT" baseline="0" dirty="0" err="1"/>
              <a:t>we</a:t>
            </a:r>
            <a:r>
              <a:rPr lang="de-AT" baseline="0" dirty="0"/>
              <a:t> </a:t>
            </a:r>
            <a:r>
              <a:rPr lang="de-AT" baseline="0" dirty="0" err="1"/>
              <a:t>developed</a:t>
            </a:r>
            <a:r>
              <a:rPr lang="de-AT" baseline="0" dirty="0"/>
              <a:t> a </a:t>
            </a:r>
            <a:r>
              <a:rPr lang="de-AT" baseline="0" dirty="0" err="1"/>
              <a:t>cacher</a:t>
            </a:r>
            <a:r>
              <a:rPr lang="de-AT" baseline="0" dirty="0"/>
              <a:t> QCM </a:t>
            </a:r>
            <a:r>
              <a:rPr lang="de-AT" baseline="0" dirty="0" err="1"/>
              <a:t>configuration</a:t>
            </a:r>
            <a:r>
              <a:rPr lang="de-AT" baseline="0" dirty="0"/>
              <a:t>, </a:t>
            </a:r>
            <a:r>
              <a:rPr lang="de-AT" baseline="0" dirty="0" err="1"/>
              <a:t>where</a:t>
            </a:r>
            <a:r>
              <a:rPr lang="de-AT" baseline="0" dirty="0"/>
              <a:t> </a:t>
            </a:r>
            <a:r>
              <a:rPr lang="de-AT" baseline="0" dirty="0" err="1"/>
              <a:t>the</a:t>
            </a:r>
            <a:r>
              <a:rPr lang="de-AT" baseline="0" dirty="0"/>
              <a:t> </a:t>
            </a:r>
            <a:r>
              <a:rPr lang="de-AT" baseline="0" dirty="0" err="1"/>
              <a:t>quartz</a:t>
            </a:r>
            <a:r>
              <a:rPr lang="de-AT" baseline="0" dirty="0"/>
              <a:t> </a:t>
            </a:r>
            <a:r>
              <a:rPr lang="de-AT" baseline="0" dirty="0" err="1"/>
              <a:t>is</a:t>
            </a:r>
            <a:r>
              <a:rPr lang="de-AT" baseline="0" dirty="0"/>
              <a:t> </a:t>
            </a:r>
            <a:r>
              <a:rPr lang="de-AT" baseline="0" dirty="0" err="1"/>
              <a:t>used</a:t>
            </a:r>
            <a:r>
              <a:rPr lang="de-AT" baseline="0" dirty="0"/>
              <a:t> </a:t>
            </a:r>
            <a:r>
              <a:rPr lang="de-AT" baseline="0" dirty="0" err="1"/>
              <a:t>to</a:t>
            </a:r>
            <a:r>
              <a:rPr lang="de-AT" baseline="0" dirty="0"/>
              <a:t> probe </a:t>
            </a:r>
            <a:r>
              <a:rPr lang="de-AT" baseline="0" dirty="0" err="1"/>
              <a:t>the</a:t>
            </a:r>
            <a:r>
              <a:rPr lang="de-AT" baseline="0" dirty="0"/>
              <a:t> angular </a:t>
            </a:r>
            <a:r>
              <a:rPr lang="de-AT" baseline="0" dirty="0" err="1"/>
              <a:t>distribution</a:t>
            </a:r>
            <a:r>
              <a:rPr lang="de-AT" baseline="0" dirty="0"/>
              <a:t> </a:t>
            </a:r>
            <a:r>
              <a:rPr lang="de-AT" baseline="0" dirty="0" err="1"/>
              <a:t>around</a:t>
            </a:r>
            <a:r>
              <a:rPr lang="de-AT" baseline="0" dirty="0"/>
              <a:t> </a:t>
            </a:r>
            <a:r>
              <a:rPr lang="de-AT" baseline="0" dirty="0" err="1"/>
              <a:t>the</a:t>
            </a:r>
            <a:r>
              <a:rPr lang="de-AT" baseline="0" dirty="0"/>
              <a:t> </a:t>
            </a:r>
            <a:r>
              <a:rPr lang="de-AT" baseline="0" dirty="0" err="1"/>
              <a:t>target</a:t>
            </a:r>
            <a:r>
              <a:rPr lang="de-AT" baseline="0" dirty="0"/>
              <a:t>.</a:t>
            </a:r>
          </a:p>
          <a:p>
            <a:endParaRPr lang="de-AT" baseline="0" dirty="0"/>
          </a:p>
          <a:p>
            <a:r>
              <a:rPr lang="de-AT" baseline="0" dirty="0" err="1"/>
              <a:t>My</a:t>
            </a:r>
            <a:r>
              <a:rPr lang="de-AT" baseline="0" dirty="0"/>
              <a:t> </a:t>
            </a:r>
            <a:r>
              <a:rPr lang="de-AT" baseline="0" dirty="0" err="1"/>
              <a:t>mentor</a:t>
            </a:r>
            <a:r>
              <a:rPr lang="de-AT" baseline="0" dirty="0"/>
              <a:t> Friedrich Aumayr will </a:t>
            </a:r>
            <a:r>
              <a:rPr lang="de-AT" baseline="0" dirty="0" err="1"/>
              <a:t>provide</a:t>
            </a:r>
            <a:r>
              <a:rPr lang="de-AT" baseline="0" dirty="0"/>
              <a:t> a </a:t>
            </a:r>
            <a:r>
              <a:rPr lang="de-AT" baseline="0" dirty="0" err="1"/>
              <a:t>more</a:t>
            </a:r>
            <a:r>
              <a:rPr lang="de-AT" baseline="0" dirty="0"/>
              <a:t> </a:t>
            </a:r>
            <a:r>
              <a:rPr lang="de-AT" baseline="0" dirty="0" err="1"/>
              <a:t>detailed</a:t>
            </a:r>
            <a:r>
              <a:rPr lang="de-AT" baseline="0" dirty="0"/>
              <a:t> </a:t>
            </a:r>
            <a:r>
              <a:rPr lang="de-AT" baseline="0" dirty="0" err="1"/>
              <a:t>overview</a:t>
            </a:r>
            <a:r>
              <a:rPr lang="de-AT" baseline="0" dirty="0"/>
              <a:t> </a:t>
            </a:r>
            <a:r>
              <a:rPr lang="de-AT" baseline="0" dirty="0" err="1"/>
              <a:t>to</a:t>
            </a:r>
            <a:r>
              <a:rPr lang="de-AT" baseline="0" dirty="0"/>
              <a:t> </a:t>
            </a:r>
            <a:r>
              <a:rPr lang="de-AT" baseline="0" dirty="0" err="1"/>
              <a:t>the</a:t>
            </a:r>
            <a:r>
              <a:rPr lang="de-AT" baseline="0" dirty="0"/>
              <a:t> QCM in </a:t>
            </a:r>
            <a:r>
              <a:rPr lang="de-AT" baseline="0" dirty="0" err="1"/>
              <a:t>his</a:t>
            </a:r>
            <a:r>
              <a:rPr lang="de-AT" baseline="0" dirty="0"/>
              <a:t> </a:t>
            </a:r>
            <a:r>
              <a:rPr lang="de-AT" baseline="0" dirty="0" err="1"/>
              <a:t>talk</a:t>
            </a:r>
            <a:r>
              <a:rPr lang="de-AT" baseline="0" dirty="0"/>
              <a:t> on </a:t>
            </a:r>
            <a:r>
              <a:rPr lang="de-AT" baseline="0" dirty="0" err="1"/>
              <a:t>Thursday</a:t>
            </a:r>
            <a:r>
              <a:rPr lang="de-AT" baseline="0" dirty="0"/>
              <a:t>.</a:t>
            </a:r>
          </a:p>
        </p:txBody>
      </p:sp>
      <p:sp>
        <p:nvSpPr>
          <p:cNvPr id="4" name="Foliennummernplatzhalter 3"/>
          <p:cNvSpPr>
            <a:spLocks noGrp="1"/>
          </p:cNvSpPr>
          <p:nvPr>
            <p:ph type="sldNum" sz="quarter" idx="10"/>
          </p:nvPr>
        </p:nvSpPr>
        <p:spPr/>
        <p:txBody>
          <a:bodyPr/>
          <a:lstStyle/>
          <a:p>
            <a:fld id="{5320357C-19D5-4386-8AC6-DD0AD4D309C8}" type="slidenum">
              <a:rPr lang="de-AT" smtClean="0"/>
              <a:t>30</a:t>
            </a:fld>
            <a:endParaRPr lang="de-AT"/>
          </a:p>
        </p:txBody>
      </p:sp>
    </p:spTree>
    <p:extLst>
      <p:ext uri="{BB962C8B-B14F-4D97-AF65-F5344CB8AC3E}">
        <p14:creationId xmlns:p14="http://schemas.microsoft.com/office/powerpoint/2010/main" val="3421506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a:p>
          <a:p>
            <a:r>
              <a:rPr lang="de-AT" baseline="0" dirty="0"/>
              <a:t>In </a:t>
            </a:r>
            <a:r>
              <a:rPr lang="de-AT" baseline="0" dirty="0" err="1"/>
              <a:t>contrast</a:t>
            </a:r>
            <a:r>
              <a:rPr lang="de-AT" baseline="0" dirty="0"/>
              <a:t>, </a:t>
            </a:r>
            <a:r>
              <a:rPr lang="de-AT" baseline="0" dirty="0" err="1"/>
              <a:t>established</a:t>
            </a:r>
            <a:r>
              <a:rPr lang="de-AT" baseline="0" dirty="0"/>
              <a:t> 3D BCA </a:t>
            </a:r>
            <a:r>
              <a:rPr lang="de-AT" baseline="0" dirty="0" err="1"/>
              <a:t>codes</a:t>
            </a:r>
            <a:r>
              <a:rPr lang="de-AT" baseline="0" dirty="0"/>
              <a:t> like SDtrimSP-3D </a:t>
            </a:r>
            <a:r>
              <a:rPr lang="de-AT" baseline="0" dirty="0" err="1"/>
              <a:t>or</a:t>
            </a:r>
            <a:r>
              <a:rPr lang="de-AT" baseline="0" dirty="0"/>
              <a:t> TRI3DYN </a:t>
            </a:r>
            <a:r>
              <a:rPr lang="de-AT" baseline="0" dirty="0" err="1"/>
              <a:t>are</a:t>
            </a:r>
            <a:r>
              <a:rPr lang="de-AT" baseline="0" dirty="0"/>
              <a:t> </a:t>
            </a:r>
            <a:r>
              <a:rPr lang="de-AT" baseline="0" dirty="0" err="1"/>
              <a:t>great</a:t>
            </a:r>
            <a:r>
              <a:rPr lang="de-AT" baseline="0" dirty="0"/>
              <a:t> </a:t>
            </a:r>
            <a:r>
              <a:rPr lang="de-AT" baseline="0" dirty="0" err="1"/>
              <a:t>tools</a:t>
            </a:r>
            <a:r>
              <a:rPr lang="de-AT" baseline="0" dirty="0"/>
              <a:t> </a:t>
            </a:r>
            <a:r>
              <a:rPr lang="de-AT" baseline="0" dirty="0" err="1"/>
              <a:t>to</a:t>
            </a:r>
            <a:r>
              <a:rPr lang="de-AT" baseline="0" dirty="0"/>
              <a:t> </a:t>
            </a:r>
            <a:r>
              <a:rPr lang="de-AT" baseline="0" dirty="0" err="1"/>
              <a:t>simulate</a:t>
            </a:r>
            <a:r>
              <a:rPr lang="de-AT" baseline="0" dirty="0"/>
              <a:t> </a:t>
            </a:r>
            <a:r>
              <a:rPr lang="de-AT" baseline="0" dirty="0" err="1"/>
              <a:t>even</a:t>
            </a:r>
            <a:r>
              <a:rPr lang="de-AT" baseline="0" dirty="0"/>
              <a:t> </a:t>
            </a:r>
            <a:r>
              <a:rPr lang="de-AT" baseline="0" dirty="0" err="1"/>
              <a:t>complex</a:t>
            </a:r>
            <a:r>
              <a:rPr lang="de-AT" baseline="0" dirty="0"/>
              <a:t> 3D </a:t>
            </a:r>
            <a:r>
              <a:rPr lang="de-AT" baseline="0" dirty="0" err="1"/>
              <a:t>structures</a:t>
            </a:r>
            <a:r>
              <a:rPr lang="de-AT" baseline="0" dirty="0"/>
              <a:t> like Tungsten-</a:t>
            </a:r>
            <a:r>
              <a:rPr lang="de-AT" baseline="0" dirty="0" err="1"/>
              <a:t>fuzz</a:t>
            </a:r>
            <a:r>
              <a:rPr lang="de-AT" baseline="0" dirty="0"/>
              <a:t>. </a:t>
            </a:r>
          </a:p>
          <a:p>
            <a:endParaRPr lang="de-AT" baseline="0" dirty="0"/>
          </a:p>
          <a:p>
            <a:r>
              <a:rPr lang="de-AT" baseline="0" dirty="0" err="1"/>
              <a:t>However</a:t>
            </a:r>
            <a:r>
              <a:rPr lang="de-AT" baseline="0" dirty="0"/>
              <a:t>, </a:t>
            </a:r>
            <a:r>
              <a:rPr lang="de-AT" baseline="0" dirty="0" err="1"/>
              <a:t>these</a:t>
            </a:r>
            <a:r>
              <a:rPr lang="de-AT" baseline="0" dirty="0"/>
              <a:t> </a:t>
            </a:r>
            <a:r>
              <a:rPr lang="de-AT" baseline="0" dirty="0" err="1"/>
              <a:t>codes</a:t>
            </a:r>
            <a:r>
              <a:rPr lang="de-AT" baseline="0" dirty="0"/>
              <a:t> </a:t>
            </a:r>
            <a:r>
              <a:rPr lang="de-AT" baseline="0" dirty="0" err="1"/>
              <a:t>are</a:t>
            </a:r>
            <a:r>
              <a:rPr lang="de-AT" baseline="0" dirty="0"/>
              <a:t> </a:t>
            </a:r>
            <a:r>
              <a:rPr lang="de-AT" baseline="0" dirty="0" err="1"/>
              <a:t>rather</a:t>
            </a:r>
            <a:r>
              <a:rPr lang="de-AT" baseline="0" dirty="0"/>
              <a:t> limited </a:t>
            </a:r>
            <a:r>
              <a:rPr lang="de-AT" baseline="0" dirty="0" err="1"/>
              <a:t>to</a:t>
            </a:r>
            <a:r>
              <a:rPr lang="de-AT" baseline="0" dirty="0"/>
              <a:t> </a:t>
            </a:r>
            <a:r>
              <a:rPr lang="de-AT" baseline="0" dirty="0" err="1"/>
              <a:t>relatively</a:t>
            </a:r>
            <a:r>
              <a:rPr lang="de-AT" baseline="0" dirty="0"/>
              <a:t> </a:t>
            </a:r>
            <a:r>
              <a:rPr lang="de-AT" baseline="0" dirty="0" err="1"/>
              <a:t>small</a:t>
            </a:r>
            <a:r>
              <a:rPr lang="de-AT" baseline="0" dirty="0"/>
              <a:t> lateral </a:t>
            </a:r>
            <a:r>
              <a:rPr lang="de-AT" baseline="0" dirty="0" err="1"/>
              <a:t>surface</a:t>
            </a:r>
            <a:r>
              <a:rPr lang="de-AT" baseline="0" dirty="0"/>
              <a:t> </a:t>
            </a:r>
            <a:r>
              <a:rPr lang="de-AT" baseline="0" dirty="0" err="1"/>
              <a:t>sections</a:t>
            </a:r>
            <a:r>
              <a:rPr lang="de-AT" baseline="0" dirty="0"/>
              <a:t> and </a:t>
            </a:r>
            <a:r>
              <a:rPr lang="de-AT" baseline="0" dirty="0" err="1"/>
              <a:t>usually</a:t>
            </a:r>
            <a:r>
              <a:rPr lang="de-AT" baseline="0" dirty="0"/>
              <a:t> </a:t>
            </a:r>
            <a:r>
              <a:rPr lang="de-AT" baseline="0" dirty="0" err="1"/>
              <a:t>require</a:t>
            </a:r>
            <a:r>
              <a:rPr lang="de-AT" baseline="0" dirty="0"/>
              <a:t> a </a:t>
            </a:r>
            <a:r>
              <a:rPr lang="de-AT" baseline="0" dirty="0" err="1"/>
              <a:t>cluster</a:t>
            </a:r>
            <a:r>
              <a:rPr lang="de-AT" baseline="0" dirty="0"/>
              <a:t> </a:t>
            </a:r>
            <a:r>
              <a:rPr lang="de-AT" baseline="0" dirty="0" err="1"/>
              <a:t>infrastructure</a:t>
            </a:r>
            <a:r>
              <a:rPr lang="de-AT" baseline="0" dirty="0"/>
              <a:t>, still </a:t>
            </a:r>
            <a:r>
              <a:rPr lang="de-AT" baseline="0" dirty="0" err="1"/>
              <a:t>demanding</a:t>
            </a:r>
            <a:r>
              <a:rPr lang="de-AT" baseline="0" dirty="0"/>
              <a:t> </a:t>
            </a:r>
            <a:r>
              <a:rPr lang="de-AT" baseline="0" dirty="0" err="1"/>
              <a:t>long</a:t>
            </a:r>
            <a:r>
              <a:rPr lang="de-AT" baseline="0" dirty="0"/>
              <a:t> </a:t>
            </a:r>
            <a:r>
              <a:rPr lang="de-AT" baseline="0" dirty="0" err="1"/>
              <a:t>computational</a:t>
            </a:r>
            <a:r>
              <a:rPr lang="de-AT" baseline="0" dirty="0"/>
              <a:t> time. </a:t>
            </a:r>
          </a:p>
          <a:p>
            <a:endParaRPr lang="de-AT" baseline="0" dirty="0"/>
          </a:p>
        </p:txBody>
      </p:sp>
      <p:sp>
        <p:nvSpPr>
          <p:cNvPr id="4" name="Foliennummernplatzhalter 3"/>
          <p:cNvSpPr>
            <a:spLocks noGrp="1"/>
          </p:cNvSpPr>
          <p:nvPr>
            <p:ph type="sldNum" sz="quarter" idx="10"/>
          </p:nvPr>
        </p:nvSpPr>
        <p:spPr/>
        <p:txBody>
          <a:bodyPr/>
          <a:lstStyle/>
          <a:p>
            <a:fld id="{5320357C-19D5-4386-8AC6-DD0AD4D309C8}" type="slidenum">
              <a:rPr lang="de-AT" smtClean="0"/>
              <a:t>33</a:t>
            </a:fld>
            <a:endParaRPr lang="de-AT"/>
          </a:p>
        </p:txBody>
      </p:sp>
    </p:spTree>
    <p:extLst>
      <p:ext uri="{BB962C8B-B14F-4D97-AF65-F5344CB8AC3E}">
        <p14:creationId xmlns:p14="http://schemas.microsoft.com/office/powerpoint/2010/main" val="1081537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QCM was </a:t>
            </a:r>
            <a:r>
              <a:rPr lang="de-AT" dirty="0" err="1"/>
              <a:t>then</a:t>
            </a:r>
            <a:r>
              <a:rPr lang="de-AT" dirty="0"/>
              <a:t> </a:t>
            </a:r>
            <a:r>
              <a:rPr lang="de-AT" dirty="0" err="1"/>
              <a:t>used</a:t>
            </a:r>
            <a:r>
              <a:rPr lang="de-AT" dirty="0"/>
              <a:t> </a:t>
            </a:r>
            <a:r>
              <a:rPr lang="de-AT" dirty="0" err="1"/>
              <a:t>to</a:t>
            </a:r>
            <a:r>
              <a:rPr lang="de-AT" dirty="0"/>
              <a:t> </a:t>
            </a:r>
            <a:r>
              <a:rPr lang="de-AT" dirty="0" err="1"/>
              <a:t>make</a:t>
            </a:r>
            <a:r>
              <a:rPr lang="de-AT" dirty="0"/>
              <a:t> a benchmark </a:t>
            </a:r>
            <a:r>
              <a:rPr lang="de-AT" dirty="0" err="1"/>
              <a:t>study</a:t>
            </a:r>
            <a:r>
              <a:rPr lang="de-AT" dirty="0"/>
              <a:t> </a:t>
            </a:r>
            <a:r>
              <a:rPr lang="de-AT" dirty="0" err="1"/>
              <a:t>for</a:t>
            </a:r>
            <a:r>
              <a:rPr lang="de-AT" dirty="0"/>
              <a:t> </a:t>
            </a:r>
            <a:r>
              <a:rPr lang="de-AT" dirty="0" err="1"/>
              <a:t>the</a:t>
            </a:r>
            <a:r>
              <a:rPr lang="de-AT" dirty="0"/>
              <a:t> code.</a:t>
            </a:r>
          </a:p>
          <a:p>
            <a:endParaRPr lang="de-AT" dirty="0"/>
          </a:p>
          <a:p>
            <a:r>
              <a:rPr lang="de-AT" dirty="0"/>
              <a:t>In </a:t>
            </a:r>
            <a:r>
              <a:rPr lang="de-AT" dirty="0" err="1"/>
              <a:t>the</a:t>
            </a:r>
            <a:r>
              <a:rPr lang="de-AT" dirty="0"/>
              <a:t> </a:t>
            </a:r>
            <a:r>
              <a:rPr lang="de-AT" dirty="0" err="1"/>
              <a:t>experiments</a:t>
            </a:r>
            <a:r>
              <a:rPr lang="de-AT" dirty="0"/>
              <a:t>, </a:t>
            </a:r>
            <a:r>
              <a:rPr lang="de-AT" dirty="0" err="1"/>
              <a:t>tungsten</a:t>
            </a:r>
            <a:r>
              <a:rPr lang="de-AT" dirty="0"/>
              <a:t> was </a:t>
            </a:r>
            <a:r>
              <a:rPr lang="de-AT" dirty="0" err="1"/>
              <a:t>selected</a:t>
            </a:r>
            <a:r>
              <a:rPr lang="de-AT" dirty="0"/>
              <a:t> </a:t>
            </a:r>
            <a:r>
              <a:rPr lang="de-AT" dirty="0" err="1"/>
              <a:t>as</a:t>
            </a:r>
            <a:r>
              <a:rPr lang="de-AT" dirty="0"/>
              <a:t> </a:t>
            </a:r>
            <a:r>
              <a:rPr lang="de-AT" dirty="0" err="1"/>
              <a:t>target</a:t>
            </a:r>
            <a:r>
              <a:rPr lang="de-AT" dirty="0"/>
              <a:t> material, </a:t>
            </a:r>
            <a:r>
              <a:rPr lang="de-AT" dirty="0" err="1"/>
              <a:t>since</a:t>
            </a:r>
            <a:r>
              <a:rPr lang="de-AT" dirty="0"/>
              <a:t> </a:t>
            </a:r>
            <a:r>
              <a:rPr lang="de-AT" dirty="0" err="1"/>
              <a:t>it</a:t>
            </a:r>
            <a:r>
              <a:rPr lang="de-AT" dirty="0"/>
              <a:t> </a:t>
            </a:r>
            <a:r>
              <a:rPr lang="de-AT" dirty="0" err="1"/>
              <a:t>is</a:t>
            </a:r>
            <a:r>
              <a:rPr lang="de-AT" dirty="0"/>
              <a:t> a prominent material </a:t>
            </a:r>
            <a:r>
              <a:rPr lang="de-AT" dirty="0" err="1"/>
              <a:t>used</a:t>
            </a:r>
            <a:r>
              <a:rPr lang="de-AT" dirty="0"/>
              <a:t> in </a:t>
            </a:r>
            <a:r>
              <a:rPr lang="de-AT" dirty="0" err="1"/>
              <a:t>nuclear</a:t>
            </a:r>
            <a:r>
              <a:rPr lang="de-AT" dirty="0"/>
              <a:t> </a:t>
            </a:r>
            <a:r>
              <a:rPr lang="de-AT" dirty="0" err="1"/>
              <a:t>fusion</a:t>
            </a:r>
            <a:r>
              <a:rPr lang="de-AT" dirty="0"/>
              <a:t> </a:t>
            </a:r>
            <a:r>
              <a:rPr lang="de-AT" dirty="0" err="1"/>
              <a:t>devices</a:t>
            </a:r>
            <a:r>
              <a:rPr lang="de-AT" dirty="0"/>
              <a:t>. B</a:t>
            </a:r>
            <a:r>
              <a:rPr lang="de-AT" baseline="0" dirty="0"/>
              <a:t>oth </a:t>
            </a:r>
            <a:r>
              <a:rPr lang="de-AT" baseline="0" dirty="0" err="1"/>
              <a:t>tungsten</a:t>
            </a:r>
            <a:r>
              <a:rPr lang="de-AT" baseline="0" dirty="0"/>
              <a:t> </a:t>
            </a:r>
            <a:r>
              <a:rPr lang="de-AT" baseline="0" dirty="0" err="1"/>
              <a:t>coated</a:t>
            </a:r>
            <a:r>
              <a:rPr lang="de-AT" baseline="0" dirty="0"/>
              <a:t> </a:t>
            </a:r>
            <a:r>
              <a:rPr lang="de-AT" baseline="0" dirty="0" err="1"/>
              <a:t>quartz</a:t>
            </a:r>
            <a:r>
              <a:rPr lang="de-AT" baseline="0" dirty="0"/>
              <a:t> </a:t>
            </a:r>
            <a:r>
              <a:rPr lang="de-AT" baseline="0" dirty="0" err="1"/>
              <a:t>crystal</a:t>
            </a:r>
            <a:r>
              <a:rPr lang="de-AT" baseline="0" dirty="0"/>
              <a:t> </a:t>
            </a:r>
            <a:r>
              <a:rPr lang="de-AT" baseline="0" dirty="0" err="1"/>
              <a:t>samples</a:t>
            </a:r>
            <a:r>
              <a:rPr lang="de-AT" baseline="0" dirty="0"/>
              <a:t> and </a:t>
            </a:r>
            <a:r>
              <a:rPr lang="de-AT" baseline="0" dirty="0" err="1"/>
              <a:t>bulk</a:t>
            </a:r>
            <a:r>
              <a:rPr lang="de-AT" baseline="0" dirty="0"/>
              <a:t> </a:t>
            </a:r>
            <a:r>
              <a:rPr lang="de-AT" baseline="0" dirty="0" err="1"/>
              <a:t>tungsten</a:t>
            </a:r>
            <a:r>
              <a:rPr lang="de-AT" baseline="0" dirty="0"/>
              <a:t> </a:t>
            </a:r>
            <a:r>
              <a:rPr lang="de-AT" baseline="0" dirty="0" err="1"/>
              <a:t>targets</a:t>
            </a:r>
            <a:r>
              <a:rPr lang="de-AT" baseline="0" dirty="0"/>
              <a:t> </a:t>
            </a:r>
            <a:r>
              <a:rPr lang="de-AT" baseline="0" dirty="0" err="1"/>
              <a:t>with</a:t>
            </a:r>
            <a:r>
              <a:rPr lang="de-AT" baseline="0" dirty="0"/>
              <a:t> variable </a:t>
            </a:r>
            <a:r>
              <a:rPr lang="de-AT" baseline="0" dirty="0" err="1"/>
              <a:t>roughness</a:t>
            </a:r>
            <a:r>
              <a:rPr lang="de-AT" baseline="0" dirty="0"/>
              <a:t> </a:t>
            </a:r>
            <a:r>
              <a:rPr lang="de-AT" baseline="0" dirty="0" err="1"/>
              <a:t>were</a:t>
            </a:r>
            <a:r>
              <a:rPr lang="de-AT" baseline="0" dirty="0"/>
              <a:t> </a:t>
            </a:r>
            <a:r>
              <a:rPr lang="de-AT" baseline="0" dirty="0" err="1"/>
              <a:t>used</a:t>
            </a:r>
            <a:r>
              <a:rPr lang="de-AT" baseline="0" dirty="0"/>
              <a:t>.</a:t>
            </a:r>
          </a:p>
          <a:p>
            <a:endParaRPr lang="de-AT" baseline="0" dirty="0"/>
          </a:p>
          <a:p>
            <a:r>
              <a:rPr lang="de-AT" baseline="0" dirty="0"/>
              <a:t>Both AFM </a:t>
            </a:r>
            <a:r>
              <a:rPr lang="de-AT" baseline="0" dirty="0" err="1"/>
              <a:t>and</a:t>
            </a:r>
            <a:r>
              <a:rPr lang="de-AT" baseline="0" dirty="0"/>
              <a:t> </a:t>
            </a:r>
            <a:r>
              <a:rPr lang="de-AT" baseline="0" dirty="0" err="1"/>
              <a:t>confocal</a:t>
            </a:r>
            <a:r>
              <a:rPr lang="de-AT" baseline="0" dirty="0"/>
              <a:t> </a:t>
            </a:r>
            <a:r>
              <a:rPr lang="de-AT" baseline="0" dirty="0" err="1"/>
              <a:t>microscopy</a:t>
            </a:r>
            <a:r>
              <a:rPr lang="de-AT" baseline="0" dirty="0"/>
              <a:t> was </a:t>
            </a:r>
            <a:r>
              <a:rPr lang="de-AT" baseline="0" dirty="0" err="1"/>
              <a:t>used</a:t>
            </a:r>
            <a:r>
              <a:rPr lang="de-AT" baseline="0" dirty="0"/>
              <a:t> </a:t>
            </a:r>
            <a:r>
              <a:rPr lang="de-AT" baseline="0" dirty="0" err="1"/>
              <a:t>to</a:t>
            </a:r>
            <a:r>
              <a:rPr lang="de-AT" baseline="0" dirty="0"/>
              <a:t> </a:t>
            </a:r>
            <a:r>
              <a:rPr lang="de-AT" baseline="0" dirty="0" err="1"/>
              <a:t>investigate</a:t>
            </a:r>
            <a:r>
              <a:rPr lang="de-AT" baseline="0" dirty="0"/>
              <a:t> </a:t>
            </a:r>
            <a:r>
              <a:rPr lang="de-AT" baseline="0" dirty="0" err="1"/>
              <a:t>these</a:t>
            </a:r>
            <a:r>
              <a:rPr lang="de-AT" baseline="0" dirty="0"/>
              <a:t> </a:t>
            </a:r>
            <a:r>
              <a:rPr lang="de-AT" baseline="0" dirty="0" err="1"/>
              <a:t>samples</a:t>
            </a:r>
            <a:r>
              <a:rPr lang="de-AT" baseline="0" dirty="0"/>
              <a:t>, </a:t>
            </a:r>
            <a:r>
              <a:rPr lang="de-AT" baseline="0" dirty="0" err="1"/>
              <a:t>while</a:t>
            </a:r>
            <a:r>
              <a:rPr lang="de-AT" baseline="0" dirty="0"/>
              <a:t> </a:t>
            </a:r>
            <a:r>
              <a:rPr lang="de-AT" baseline="0" dirty="0" err="1"/>
              <a:t>the</a:t>
            </a:r>
            <a:r>
              <a:rPr lang="de-AT" baseline="0" dirty="0"/>
              <a:t> </a:t>
            </a:r>
            <a:r>
              <a:rPr lang="de-AT" baseline="0" dirty="0" err="1"/>
              <a:t>latter</a:t>
            </a:r>
            <a:r>
              <a:rPr lang="de-AT" baseline="0" dirty="0"/>
              <a:t> </a:t>
            </a:r>
            <a:r>
              <a:rPr lang="de-AT" baseline="0" dirty="0" err="1"/>
              <a:t>technique</a:t>
            </a:r>
            <a:r>
              <a:rPr lang="de-AT" baseline="0" dirty="0"/>
              <a:t> was </a:t>
            </a:r>
            <a:r>
              <a:rPr lang="de-AT" baseline="0" dirty="0" err="1"/>
              <a:t>used</a:t>
            </a:r>
            <a:r>
              <a:rPr lang="de-AT" baseline="0" dirty="0"/>
              <a:t> </a:t>
            </a:r>
            <a:r>
              <a:rPr lang="de-AT" baseline="0" dirty="0" err="1"/>
              <a:t>especially</a:t>
            </a:r>
            <a:r>
              <a:rPr lang="de-AT" baseline="0" dirty="0"/>
              <a:t> </a:t>
            </a:r>
            <a:r>
              <a:rPr lang="de-AT" baseline="0" dirty="0" err="1"/>
              <a:t>for</a:t>
            </a:r>
            <a:r>
              <a:rPr lang="de-AT" baseline="0" dirty="0"/>
              <a:t> </a:t>
            </a:r>
            <a:r>
              <a:rPr lang="de-AT" baseline="0" dirty="0" err="1"/>
              <a:t>the</a:t>
            </a:r>
            <a:r>
              <a:rPr lang="de-AT" baseline="0" dirty="0"/>
              <a:t> </a:t>
            </a:r>
            <a:r>
              <a:rPr lang="de-AT" baseline="0" dirty="0" err="1"/>
              <a:t>rougher</a:t>
            </a:r>
            <a:r>
              <a:rPr lang="de-AT" baseline="0" dirty="0"/>
              <a:t> </a:t>
            </a:r>
            <a:r>
              <a:rPr lang="de-AT" baseline="0" dirty="0" err="1"/>
              <a:t>ones</a:t>
            </a:r>
            <a:r>
              <a:rPr lang="de-AT" baseline="0" dirty="0"/>
              <a:t>.</a:t>
            </a:r>
          </a:p>
          <a:p>
            <a:endParaRPr lang="de-AT" baseline="0" dirty="0"/>
          </a:p>
          <a:p>
            <a:r>
              <a:rPr lang="de-AT" baseline="0" dirty="0" err="1"/>
              <a:t>Here</a:t>
            </a:r>
            <a:r>
              <a:rPr lang="de-AT" baseline="0" dirty="0"/>
              <a:t>, i </a:t>
            </a:r>
            <a:r>
              <a:rPr lang="de-AT" baseline="0" dirty="0" err="1"/>
              <a:t>shortly</a:t>
            </a:r>
            <a:r>
              <a:rPr lang="de-AT" baseline="0" dirty="0"/>
              <a:t> </a:t>
            </a:r>
            <a:r>
              <a:rPr lang="de-AT" baseline="0" dirty="0" err="1"/>
              <a:t>want</a:t>
            </a:r>
            <a:r>
              <a:rPr lang="de-AT" baseline="0" dirty="0"/>
              <a:t> </a:t>
            </a:r>
            <a:r>
              <a:rPr lang="de-AT" baseline="0" dirty="0" err="1"/>
              <a:t>to</a:t>
            </a:r>
            <a:r>
              <a:rPr lang="de-AT" baseline="0" dirty="0"/>
              <a:t> </a:t>
            </a:r>
            <a:r>
              <a:rPr lang="de-AT" baseline="0" dirty="0" err="1"/>
              <a:t>show</a:t>
            </a:r>
            <a:r>
              <a:rPr lang="de-AT" baseline="0" dirty="0"/>
              <a:t> </a:t>
            </a:r>
            <a:r>
              <a:rPr lang="de-AT" baseline="0" dirty="0" err="1"/>
              <a:t>you</a:t>
            </a:r>
            <a:r>
              <a:rPr lang="de-AT" baseline="0" dirty="0"/>
              <a:t> </a:t>
            </a:r>
            <a:r>
              <a:rPr lang="de-AT" baseline="0" dirty="0" err="1"/>
              <a:t>some</a:t>
            </a:r>
            <a:r>
              <a:rPr lang="de-AT" baseline="0" dirty="0"/>
              <a:t> </a:t>
            </a:r>
            <a:r>
              <a:rPr lang="de-AT" baseline="0" dirty="0" err="1"/>
              <a:t>selected</a:t>
            </a:r>
            <a:r>
              <a:rPr lang="de-AT" baseline="0" dirty="0"/>
              <a:t> </a:t>
            </a:r>
            <a:r>
              <a:rPr lang="de-AT" baseline="0" dirty="0" err="1"/>
              <a:t>images</a:t>
            </a:r>
            <a:r>
              <a:rPr lang="de-AT" baseline="0" dirty="0"/>
              <a:t> </a:t>
            </a:r>
            <a:r>
              <a:rPr lang="de-AT" baseline="0" dirty="0" err="1"/>
              <a:t>of</a:t>
            </a:r>
            <a:r>
              <a:rPr lang="de-AT" baseline="0" dirty="0"/>
              <a:t> </a:t>
            </a:r>
            <a:r>
              <a:rPr lang="de-AT" baseline="0" dirty="0" err="1"/>
              <a:t>the</a:t>
            </a:r>
            <a:r>
              <a:rPr lang="de-AT" baseline="0" dirty="0"/>
              <a:t> sample </a:t>
            </a:r>
            <a:r>
              <a:rPr lang="de-AT" baseline="0" dirty="0" err="1"/>
              <a:t>surfaces</a:t>
            </a:r>
            <a:r>
              <a:rPr lang="de-AT" baseline="0" dirty="0"/>
              <a:t>.  </a:t>
            </a:r>
          </a:p>
          <a:p>
            <a:endParaRPr lang="de-AT" baseline="0" dirty="0"/>
          </a:p>
          <a:p>
            <a:r>
              <a:rPr lang="de-AT" baseline="0" dirty="0"/>
              <a:t>Sample 1 was </a:t>
            </a:r>
            <a:r>
              <a:rPr lang="de-AT" baseline="0" dirty="0" err="1"/>
              <a:t>the</a:t>
            </a:r>
            <a:r>
              <a:rPr lang="de-AT" baseline="0" dirty="0"/>
              <a:t> </a:t>
            </a:r>
            <a:r>
              <a:rPr lang="de-AT" baseline="0" dirty="0" err="1"/>
              <a:t>smoothest</a:t>
            </a:r>
            <a:r>
              <a:rPr lang="de-AT" baseline="0" dirty="0"/>
              <a:t> </a:t>
            </a:r>
            <a:r>
              <a:rPr lang="de-AT" baseline="0" dirty="0" err="1"/>
              <a:t>one</a:t>
            </a:r>
            <a:r>
              <a:rPr lang="de-AT" baseline="0" dirty="0"/>
              <a:t> and </a:t>
            </a:r>
            <a:r>
              <a:rPr lang="de-AT" baseline="0" dirty="0" err="1"/>
              <a:t>had</a:t>
            </a:r>
            <a:r>
              <a:rPr lang="de-AT" baseline="0" dirty="0"/>
              <a:t> RMS </a:t>
            </a:r>
            <a:r>
              <a:rPr lang="de-AT" baseline="0" dirty="0" err="1"/>
              <a:t>roughness</a:t>
            </a:r>
            <a:r>
              <a:rPr lang="de-AT" baseline="0" dirty="0"/>
              <a:t> </a:t>
            </a:r>
            <a:r>
              <a:rPr lang="de-AT" baseline="0" dirty="0" err="1"/>
              <a:t>values</a:t>
            </a:r>
            <a:r>
              <a:rPr lang="de-AT" baseline="0" dirty="0"/>
              <a:t> on </a:t>
            </a:r>
            <a:r>
              <a:rPr lang="de-AT" baseline="0" dirty="0" err="1"/>
              <a:t>the</a:t>
            </a:r>
            <a:r>
              <a:rPr lang="de-AT" baseline="0" dirty="0"/>
              <a:t> </a:t>
            </a:r>
            <a:r>
              <a:rPr lang="de-AT" baseline="0" dirty="0" err="1"/>
              <a:t>nm</a:t>
            </a:r>
            <a:r>
              <a:rPr lang="de-AT" baseline="0" dirty="0"/>
              <a:t> </a:t>
            </a:r>
            <a:r>
              <a:rPr lang="de-AT" baseline="0" dirty="0" err="1"/>
              <a:t>scale</a:t>
            </a:r>
            <a:r>
              <a:rPr lang="de-AT" baseline="0" dirty="0"/>
              <a:t>. This sample was </a:t>
            </a:r>
            <a:r>
              <a:rPr lang="de-AT" baseline="0" dirty="0" err="1"/>
              <a:t>only</a:t>
            </a:r>
            <a:r>
              <a:rPr lang="de-AT" baseline="0" dirty="0"/>
              <a:t> </a:t>
            </a:r>
            <a:r>
              <a:rPr lang="de-AT" baseline="0" dirty="0" err="1"/>
              <a:t>investigated</a:t>
            </a:r>
            <a:r>
              <a:rPr lang="de-AT" baseline="0" dirty="0"/>
              <a:t> </a:t>
            </a:r>
            <a:r>
              <a:rPr lang="de-AT" baseline="0" dirty="0" err="1"/>
              <a:t>with</a:t>
            </a:r>
            <a:r>
              <a:rPr lang="de-AT" baseline="0" dirty="0"/>
              <a:t> AFM, </a:t>
            </a:r>
            <a:r>
              <a:rPr lang="de-AT" baseline="0" dirty="0" err="1"/>
              <a:t>since</a:t>
            </a:r>
            <a:r>
              <a:rPr lang="de-AT" baseline="0" dirty="0"/>
              <a:t> CFM </a:t>
            </a:r>
            <a:r>
              <a:rPr lang="de-AT" baseline="0" dirty="0" err="1"/>
              <a:t>could</a:t>
            </a:r>
            <a:r>
              <a:rPr lang="de-AT" baseline="0" dirty="0"/>
              <a:t> not </a:t>
            </a:r>
            <a:r>
              <a:rPr lang="de-AT" baseline="0" dirty="0" err="1"/>
              <a:t>resolve</a:t>
            </a:r>
            <a:r>
              <a:rPr lang="de-AT" baseline="0" dirty="0"/>
              <a:t> </a:t>
            </a:r>
            <a:r>
              <a:rPr lang="de-AT" baseline="0" dirty="0" err="1"/>
              <a:t>the</a:t>
            </a:r>
            <a:r>
              <a:rPr lang="de-AT" baseline="0" dirty="0"/>
              <a:t> </a:t>
            </a:r>
            <a:r>
              <a:rPr lang="de-AT" baseline="0" dirty="0" err="1"/>
              <a:t>mirror</a:t>
            </a:r>
            <a:r>
              <a:rPr lang="de-AT" baseline="0" dirty="0"/>
              <a:t>-like </a:t>
            </a:r>
            <a:r>
              <a:rPr lang="de-AT" baseline="0" dirty="0" err="1"/>
              <a:t>surface</a:t>
            </a:r>
            <a:r>
              <a:rPr lang="de-AT" baseline="0" dirty="0"/>
              <a:t>.</a:t>
            </a:r>
          </a:p>
          <a:p>
            <a:endParaRPr lang="de-AT" baseline="0" dirty="0"/>
          </a:p>
          <a:p>
            <a:r>
              <a:rPr lang="de-AT" baseline="0" dirty="0"/>
              <a:t>Sample 2 </a:t>
            </a:r>
            <a:r>
              <a:rPr lang="de-AT" baseline="0" dirty="0" err="1"/>
              <a:t>could</a:t>
            </a:r>
            <a:r>
              <a:rPr lang="de-AT" baseline="0" dirty="0"/>
              <a:t> </a:t>
            </a:r>
            <a:r>
              <a:rPr lang="de-AT" baseline="0" dirty="0" err="1"/>
              <a:t>be</a:t>
            </a:r>
            <a:r>
              <a:rPr lang="de-AT" baseline="0" dirty="0"/>
              <a:t> </a:t>
            </a:r>
            <a:r>
              <a:rPr lang="de-AT" baseline="0" dirty="0" err="1"/>
              <a:t>probed</a:t>
            </a:r>
            <a:r>
              <a:rPr lang="de-AT" baseline="0" dirty="0"/>
              <a:t> </a:t>
            </a:r>
            <a:r>
              <a:rPr lang="de-AT" baseline="0" dirty="0" err="1"/>
              <a:t>with</a:t>
            </a:r>
            <a:r>
              <a:rPr lang="de-AT" baseline="0" dirty="0"/>
              <a:t> both </a:t>
            </a:r>
            <a:r>
              <a:rPr lang="de-AT" baseline="0" dirty="0" err="1"/>
              <a:t>microscopes</a:t>
            </a:r>
            <a:r>
              <a:rPr lang="de-AT" baseline="0" dirty="0"/>
              <a:t>. At </a:t>
            </a:r>
            <a:r>
              <a:rPr lang="de-AT" baseline="0" dirty="0" err="1"/>
              <a:t>first</a:t>
            </a:r>
            <a:r>
              <a:rPr lang="de-AT" baseline="0" dirty="0"/>
              <a:t>, </a:t>
            </a:r>
            <a:r>
              <a:rPr lang="de-AT" baseline="0" dirty="0" err="1"/>
              <a:t>the</a:t>
            </a:r>
            <a:r>
              <a:rPr lang="de-AT" baseline="0" dirty="0"/>
              <a:t> AFM </a:t>
            </a:r>
            <a:r>
              <a:rPr lang="de-AT" baseline="0" dirty="0" err="1"/>
              <a:t>image</a:t>
            </a:r>
            <a:r>
              <a:rPr lang="de-AT" baseline="0" dirty="0"/>
              <a:t> </a:t>
            </a:r>
            <a:r>
              <a:rPr lang="de-AT" baseline="0" dirty="0" err="1"/>
              <a:t>is</a:t>
            </a:r>
            <a:r>
              <a:rPr lang="de-AT" baseline="0" dirty="0"/>
              <a:t> </a:t>
            </a:r>
            <a:r>
              <a:rPr lang="de-AT" baseline="0" dirty="0" err="1"/>
              <a:t>shown</a:t>
            </a:r>
            <a:r>
              <a:rPr lang="de-AT" baseline="0" dirty="0"/>
              <a:t>. The RMS </a:t>
            </a:r>
            <a:r>
              <a:rPr lang="de-AT" baseline="0" dirty="0" err="1"/>
              <a:t>roughness</a:t>
            </a:r>
            <a:r>
              <a:rPr lang="de-AT" baseline="0" dirty="0"/>
              <a:t> was </a:t>
            </a:r>
            <a:r>
              <a:rPr lang="de-AT" baseline="0" dirty="0" err="1"/>
              <a:t>about</a:t>
            </a:r>
            <a:r>
              <a:rPr lang="de-AT" baseline="0" dirty="0"/>
              <a:t> 34 nm. </a:t>
            </a:r>
            <a:r>
              <a:rPr lang="de-AT" baseline="0" dirty="0" err="1"/>
              <a:t>It</a:t>
            </a:r>
            <a:r>
              <a:rPr lang="de-AT" baseline="0" dirty="0"/>
              <a:t> </a:t>
            </a:r>
            <a:r>
              <a:rPr lang="de-AT" baseline="0" dirty="0" err="1"/>
              <a:t>has</a:t>
            </a:r>
            <a:r>
              <a:rPr lang="de-AT" baseline="0" dirty="0"/>
              <a:t> </a:t>
            </a:r>
            <a:r>
              <a:rPr lang="de-AT" baseline="0" dirty="0" err="1"/>
              <a:t>to</a:t>
            </a:r>
            <a:r>
              <a:rPr lang="de-AT" baseline="0" dirty="0"/>
              <a:t> </a:t>
            </a:r>
            <a:r>
              <a:rPr lang="de-AT" baseline="0" dirty="0" err="1"/>
              <a:t>be</a:t>
            </a:r>
            <a:r>
              <a:rPr lang="de-AT" baseline="0" dirty="0"/>
              <a:t> </a:t>
            </a:r>
            <a:r>
              <a:rPr lang="de-AT" baseline="0" dirty="0" err="1"/>
              <a:t>mentioned</a:t>
            </a:r>
            <a:r>
              <a:rPr lang="de-AT" baseline="0" dirty="0"/>
              <a:t>, </a:t>
            </a:r>
            <a:r>
              <a:rPr lang="de-AT" baseline="0" dirty="0" err="1"/>
              <a:t>that</a:t>
            </a:r>
            <a:r>
              <a:rPr lang="de-AT" baseline="0" dirty="0"/>
              <a:t> in total 15 AFM </a:t>
            </a:r>
            <a:r>
              <a:rPr lang="de-AT" baseline="0" dirty="0" err="1"/>
              <a:t>images</a:t>
            </a:r>
            <a:r>
              <a:rPr lang="de-AT" baseline="0" dirty="0"/>
              <a:t> </a:t>
            </a:r>
            <a:r>
              <a:rPr lang="de-AT" baseline="0" dirty="0" err="1"/>
              <a:t>were</a:t>
            </a:r>
            <a:r>
              <a:rPr lang="de-AT" baseline="0" dirty="0"/>
              <a:t> </a:t>
            </a:r>
            <a:r>
              <a:rPr lang="de-AT" baseline="0" dirty="0" err="1"/>
              <a:t>used</a:t>
            </a:r>
            <a:r>
              <a:rPr lang="de-AT" baseline="0" dirty="0"/>
              <a:t> </a:t>
            </a:r>
            <a:r>
              <a:rPr lang="de-AT" baseline="0" dirty="0" err="1"/>
              <a:t>to</a:t>
            </a:r>
            <a:r>
              <a:rPr lang="de-AT" baseline="0" dirty="0"/>
              <a:t> </a:t>
            </a:r>
            <a:r>
              <a:rPr lang="de-AT" baseline="0" dirty="0" err="1"/>
              <a:t>determine</a:t>
            </a:r>
            <a:r>
              <a:rPr lang="de-AT" baseline="0" dirty="0"/>
              <a:t> </a:t>
            </a:r>
            <a:r>
              <a:rPr lang="de-AT" baseline="0" dirty="0" err="1"/>
              <a:t>these</a:t>
            </a:r>
            <a:r>
              <a:rPr lang="de-AT" baseline="0" dirty="0"/>
              <a:t> </a:t>
            </a:r>
            <a:r>
              <a:rPr lang="de-AT" baseline="0" dirty="0" err="1"/>
              <a:t>parameters</a:t>
            </a:r>
            <a:r>
              <a:rPr lang="de-AT" baseline="0" dirty="0"/>
              <a:t> </a:t>
            </a:r>
            <a:r>
              <a:rPr lang="de-AT" baseline="0" dirty="0" err="1"/>
              <a:t>for</a:t>
            </a:r>
            <a:r>
              <a:rPr lang="de-AT" baseline="0" dirty="0"/>
              <a:t> </a:t>
            </a:r>
            <a:r>
              <a:rPr lang="de-AT" baseline="0" dirty="0" err="1"/>
              <a:t>better</a:t>
            </a:r>
            <a:r>
              <a:rPr lang="de-AT" baseline="0" dirty="0"/>
              <a:t> </a:t>
            </a:r>
            <a:r>
              <a:rPr lang="de-AT" baseline="0" dirty="0" err="1"/>
              <a:t>statistics</a:t>
            </a:r>
            <a:r>
              <a:rPr lang="de-AT" baseline="0" dirty="0"/>
              <a:t>.</a:t>
            </a:r>
          </a:p>
          <a:p>
            <a:endParaRPr lang="de-AT" baseline="0" dirty="0"/>
          </a:p>
          <a:p>
            <a:r>
              <a:rPr lang="de-AT" baseline="0" dirty="0"/>
              <a:t>The CFM </a:t>
            </a:r>
            <a:r>
              <a:rPr lang="de-AT" baseline="0" dirty="0" err="1"/>
              <a:t>image</a:t>
            </a:r>
            <a:r>
              <a:rPr lang="de-AT" baseline="0" dirty="0"/>
              <a:t> </a:t>
            </a:r>
            <a:r>
              <a:rPr lang="de-AT" baseline="0" dirty="0" err="1"/>
              <a:t>of</a:t>
            </a:r>
            <a:r>
              <a:rPr lang="de-AT" baseline="0" dirty="0"/>
              <a:t> </a:t>
            </a:r>
            <a:r>
              <a:rPr lang="de-AT" baseline="0" dirty="0" err="1"/>
              <a:t>the</a:t>
            </a:r>
            <a:r>
              <a:rPr lang="de-AT" baseline="0" dirty="0"/>
              <a:t> same sample 2 </a:t>
            </a:r>
            <a:r>
              <a:rPr lang="de-AT" baseline="0" dirty="0" err="1"/>
              <a:t>interestingly</a:t>
            </a:r>
            <a:r>
              <a:rPr lang="de-AT" baseline="0" dirty="0"/>
              <a:t> </a:t>
            </a:r>
            <a:r>
              <a:rPr lang="de-AT" baseline="0" dirty="0" err="1"/>
              <a:t>had</a:t>
            </a:r>
            <a:r>
              <a:rPr lang="de-AT" baseline="0" dirty="0"/>
              <a:t> a </a:t>
            </a:r>
            <a:r>
              <a:rPr lang="de-AT" baseline="0" dirty="0" err="1"/>
              <a:t>much</a:t>
            </a:r>
            <a:r>
              <a:rPr lang="de-AT" baseline="0" dirty="0"/>
              <a:t> </a:t>
            </a:r>
            <a:r>
              <a:rPr lang="de-AT" baseline="0" dirty="0" err="1"/>
              <a:t>higher</a:t>
            </a:r>
            <a:r>
              <a:rPr lang="de-AT" baseline="0" dirty="0"/>
              <a:t> RMS </a:t>
            </a:r>
            <a:r>
              <a:rPr lang="de-AT" baseline="0" dirty="0" err="1"/>
              <a:t>value</a:t>
            </a:r>
            <a:r>
              <a:rPr lang="de-AT" baseline="0" dirty="0"/>
              <a:t> </a:t>
            </a:r>
            <a:r>
              <a:rPr lang="de-AT" baseline="0" dirty="0" err="1"/>
              <a:t>of</a:t>
            </a:r>
            <a:r>
              <a:rPr lang="de-AT" baseline="0" dirty="0"/>
              <a:t> 187nm. </a:t>
            </a:r>
            <a:r>
              <a:rPr lang="de-AT" baseline="0" dirty="0" err="1"/>
              <a:t>It</a:t>
            </a:r>
            <a:r>
              <a:rPr lang="de-AT" baseline="0" dirty="0"/>
              <a:t> </a:t>
            </a:r>
            <a:r>
              <a:rPr lang="de-AT" baseline="0" dirty="0" err="1"/>
              <a:t>can</a:t>
            </a:r>
            <a:r>
              <a:rPr lang="de-AT" baseline="0" dirty="0"/>
              <a:t> </a:t>
            </a:r>
            <a:r>
              <a:rPr lang="de-AT" baseline="0" dirty="0" err="1"/>
              <a:t>be</a:t>
            </a:r>
            <a:r>
              <a:rPr lang="de-AT" baseline="0" dirty="0"/>
              <a:t> </a:t>
            </a:r>
            <a:r>
              <a:rPr lang="de-AT" baseline="0" dirty="0" err="1"/>
              <a:t>assumed</a:t>
            </a:r>
            <a:r>
              <a:rPr lang="de-AT" baseline="0" dirty="0"/>
              <a:t> </a:t>
            </a:r>
            <a:r>
              <a:rPr lang="de-AT" baseline="0" dirty="0" err="1"/>
              <a:t>that</a:t>
            </a:r>
            <a:r>
              <a:rPr lang="de-AT" baseline="0" dirty="0"/>
              <a:t> </a:t>
            </a:r>
            <a:r>
              <a:rPr lang="de-AT" baseline="0" dirty="0" err="1"/>
              <a:t>the</a:t>
            </a:r>
            <a:r>
              <a:rPr lang="de-AT" baseline="0" dirty="0"/>
              <a:t> </a:t>
            </a:r>
            <a:r>
              <a:rPr lang="de-AT" baseline="0" dirty="0" err="1"/>
              <a:t>much</a:t>
            </a:r>
            <a:r>
              <a:rPr lang="de-AT" baseline="0" dirty="0"/>
              <a:t> larger lateral </a:t>
            </a:r>
            <a:r>
              <a:rPr lang="de-AT" baseline="0" dirty="0" err="1"/>
              <a:t>size</a:t>
            </a:r>
            <a:r>
              <a:rPr lang="de-AT" baseline="0" dirty="0"/>
              <a:t> </a:t>
            </a:r>
            <a:r>
              <a:rPr lang="de-AT" baseline="0" dirty="0" err="1"/>
              <a:t>of</a:t>
            </a:r>
            <a:r>
              <a:rPr lang="de-AT" baseline="0" dirty="0"/>
              <a:t> </a:t>
            </a:r>
            <a:r>
              <a:rPr lang="de-AT" baseline="0" dirty="0" err="1"/>
              <a:t>these</a:t>
            </a:r>
            <a:r>
              <a:rPr lang="de-AT" baseline="0" dirty="0"/>
              <a:t> </a:t>
            </a:r>
            <a:r>
              <a:rPr lang="de-AT" baseline="0" dirty="0" err="1"/>
              <a:t>image</a:t>
            </a:r>
            <a:r>
              <a:rPr lang="de-AT" baseline="0" dirty="0"/>
              <a:t> </a:t>
            </a:r>
            <a:r>
              <a:rPr lang="de-AT" baseline="0" dirty="0" err="1"/>
              <a:t>included</a:t>
            </a:r>
            <a:r>
              <a:rPr lang="de-AT" baseline="0" dirty="0"/>
              <a:t> also </a:t>
            </a:r>
            <a:r>
              <a:rPr lang="de-AT" baseline="0" dirty="0" err="1"/>
              <a:t>surface</a:t>
            </a:r>
            <a:r>
              <a:rPr lang="de-AT" baseline="0" dirty="0"/>
              <a:t> </a:t>
            </a:r>
            <a:r>
              <a:rPr lang="de-AT" baseline="0" dirty="0" err="1"/>
              <a:t>peaks</a:t>
            </a:r>
            <a:r>
              <a:rPr lang="de-AT" baseline="0" dirty="0"/>
              <a:t>, </a:t>
            </a:r>
            <a:r>
              <a:rPr lang="de-AT" baseline="0" dirty="0" err="1"/>
              <a:t>which</a:t>
            </a:r>
            <a:r>
              <a:rPr lang="de-AT" baseline="0" dirty="0"/>
              <a:t> </a:t>
            </a:r>
            <a:r>
              <a:rPr lang="de-AT" baseline="0" dirty="0" err="1"/>
              <a:t>were</a:t>
            </a:r>
            <a:r>
              <a:rPr lang="de-AT" baseline="0" dirty="0"/>
              <a:t> not </a:t>
            </a:r>
            <a:r>
              <a:rPr lang="de-AT" baseline="0" dirty="0" err="1"/>
              <a:t>captured</a:t>
            </a:r>
            <a:r>
              <a:rPr lang="de-AT" baseline="0" dirty="0"/>
              <a:t> </a:t>
            </a:r>
            <a:r>
              <a:rPr lang="de-AT" baseline="0" dirty="0" err="1"/>
              <a:t>before</a:t>
            </a:r>
            <a:r>
              <a:rPr lang="de-AT" baseline="0" dirty="0"/>
              <a:t> </a:t>
            </a:r>
            <a:r>
              <a:rPr lang="de-AT" baseline="0" dirty="0" err="1"/>
              <a:t>by</a:t>
            </a:r>
            <a:r>
              <a:rPr lang="de-AT" baseline="0" dirty="0"/>
              <a:t> AFM. </a:t>
            </a:r>
            <a:r>
              <a:rPr lang="de-AT" baseline="0" dirty="0" err="1"/>
              <a:t>However</a:t>
            </a:r>
            <a:r>
              <a:rPr lang="de-AT" baseline="0" dirty="0"/>
              <a:t>, a </a:t>
            </a:r>
            <a:r>
              <a:rPr lang="de-AT" baseline="0" dirty="0" err="1"/>
              <a:t>clear</a:t>
            </a:r>
            <a:r>
              <a:rPr lang="de-AT" baseline="0" dirty="0"/>
              <a:t> lack </a:t>
            </a:r>
            <a:r>
              <a:rPr lang="de-AT" baseline="0" dirty="0" err="1"/>
              <a:t>of</a:t>
            </a:r>
            <a:r>
              <a:rPr lang="de-AT" baseline="0" dirty="0"/>
              <a:t> </a:t>
            </a:r>
            <a:r>
              <a:rPr lang="de-AT" baseline="0" dirty="0" err="1"/>
              <a:t>resolution</a:t>
            </a:r>
            <a:r>
              <a:rPr lang="de-AT" baseline="0" dirty="0"/>
              <a:t> was </a:t>
            </a:r>
            <a:r>
              <a:rPr lang="de-AT" baseline="0" dirty="0" err="1"/>
              <a:t>observed</a:t>
            </a:r>
            <a:r>
              <a:rPr lang="de-AT" baseline="0" dirty="0"/>
              <a:t>.</a:t>
            </a:r>
          </a:p>
          <a:p>
            <a:endParaRPr lang="de-AT" baseline="0" dirty="0"/>
          </a:p>
          <a:p>
            <a:r>
              <a:rPr lang="de-AT" baseline="0" dirty="0" err="1"/>
              <a:t>Finally</a:t>
            </a:r>
            <a:r>
              <a:rPr lang="de-AT" baseline="0" dirty="0"/>
              <a:t>, </a:t>
            </a:r>
            <a:r>
              <a:rPr lang="de-AT" baseline="0" dirty="0" err="1"/>
              <a:t>the</a:t>
            </a:r>
            <a:r>
              <a:rPr lang="de-AT" baseline="0" dirty="0"/>
              <a:t> </a:t>
            </a:r>
            <a:r>
              <a:rPr lang="de-AT" baseline="0" dirty="0" err="1"/>
              <a:t>roughest</a:t>
            </a:r>
            <a:r>
              <a:rPr lang="de-AT" baseline="0" dirty="0"/>
              <a:t> sample 3 </a:t>
            </a:r>
            <a:r>
              <a:rPr lang="de-AT" baseline="0" dirty="0" err="1"/>
              <a:t>is</a:t>
            </a:r>
            <a:r>
              <a:rPr lang="de-AT" baseline="0" dirty="0"/>
              <a:t> </a:t>
            </a:r>
            <a:r>
              <a:rPr lang="de-AT" baseline="0" dirty="0" err="1"/>
              <a:t>shown</a:t>
            </a:r>
            <a:r>
              <a:rPr lang="de-AT" baseline="0" dirty="0"/>
              <a:t> </a:t>
            </a:r>
            <a:r>
              <a:rPr lang="de-AT" baseline="0" dirty="0" err="1"/>
              <a:t>here</a:t>
            </a:r>
            <a:r>
              <a:rPr lang="de-AT" baseline="0" dirty="0"/>
              <a:t>, </a:t>
            </a:r>
            <a:r>
              <a:rPr lang="de-AT" baseline="0" dirty="0" err="1"/>
              <a:t>which</a:t>
            </a:r>
            <a:r>
              <a:rPr lang="de-AT" baseline="0" dirty="0"/>
              <a:t> </a:t>
            </a:r>
            <a:r>
              <a:rPr lang="de-AT" baseline="0" dirty="0" err="1"/>
              <a:t>had</a:t>
            </a:r>
            <a:r>
              <a:rPr lang="de-AT" baseline="0" dirty="0"/>
              <a:t> RMS on </a:t>
            </a:r>
            <a:r>
              <a:rPr lang="de-AT" baseline="0" dirty="0" err="1"/>
              <a:t>the</a:t>
            </a:r>
            <a:r>
              <a:rPr lang="de-AT" baseline="0" dirty="0"/>
              <a:t> </a:t>
            </a:r>
            <a:r>
              <a:rPr lang="de-AT" baseline="0" dirty="0" err="1"/>
              <a:t>micrometer</a:t>
            </a:r>
            <a:r>
              <a:rPr lang="de-AT" baseline="0" dirty="0"/>
              <a:t> </a:t>
            </a:r>
            <a:r>
              <a:rPr lang="de-AT" baseline="0" dirty="0" err="1"/>
              <a:t>scale</a:t>
            </a:r>
            <a:r>
              <a:rPr lang="de-AT" baseline="0" dirty="0"/>
              <a:t>.</a:t>
            </a:r>
            <a:endParaRPr lang="en-US" dirty="0"/>
          </a:p>
        </p:txBody>
      </p:sp>
      <p:sp>
        <p:nvSpPr>
          <p:cNvPr id="4" name="Foliennummernplatzhalter 3"/>
          <p:cNvSpPr>
            <a:spLocks noGrp="1"/>
          </p:cNvSpPr>
          <p:nvPr>
            <p:ph type="sldNum" sz="quarter" idx="10"/>
          </p:nvPr>
        </p:nvSpPr>
        <p:spPr/>
        <p:txBody>
          <a:bodyPr/>
          <a:lstStyle/>
          <a:p>
            <a:fld id="{5320357C-19D5-4386-8AC6-DD0AD4D309C8}" type="slidenum">
              <a:rPr lang="de-AT" smtClean="0"/>
              <a:t>37</a:t>
            </a:fld>
            <a:endParaRPr lang="de-AT"/>
          </a:p>
        </p:txBody>
      </p:sp>
    </p:spTree>
    <p:extLst>
      <p:ext uri="{BB962C8B-B14F-4D97-AF65-F5344CB8AC3E}">
        <p14:creationId xmlns:p14="http://schemas.microsoft.com/office/powerpoint/2010/main" val="734120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QCM was </a:t>
            </a:r>
            <a:r>
              <a:rPr lang="de-AT" dirty="0" err="1"/>
              <a:t>then</a:t>
            </a:r>
            <a:r>
              <a:rPr lang="de-AT" dirty="0"/>
              <a:t> </a:t>
            </a:r>
            <a:r>
              <a:rPr lang="de-AT" dirty="0" err="1"/>
              <a:t>used</a:t>
            </a:r>
            <a:r>
              <a:rPr lang="de-AT" dirty="0"/>
              <a:t> </a:t>
            </a:r>
            <a:r>
              <a:rPr lang="de-AT" dirty="0" err="1"/>
              <a:t>to</a:t>
            </a:r>
            <a:r>
              <a:rPr lang="de-AT" dirty="0"/>
              <a:t> </a:t>
            </a:r>
            <a:r>
              <a:rPr lang="de-AT" dirty="0" err="1"/>
              <a:t>make</a:t>
            </a:r>
            <a:r>
              <a:rPr lang="de-AT" dirty="0"/>
              <a:t> a benchmark </a:t>
            </a:r>
            <a:r>
              <a:rPr lang="de-AT" dirty="0" err="1"/>
              <a:t>study</a:t>
            </a:r>
            <a:r>
              <a:rPr lang="de-AT" dirty="0"/>
              <a:t> </a:t>
            </a:r>
            <a:r>
              <a:rPr lang="de-AT" dirty="0" err="1"/>
              <a:t>for</a:t>
            </a:r>
            <a:r>
              <a:rPr lang="de-AT" dirty="0"/>
              <a:t> </a:t>
            </a:r>
            <a:r>
              <a:rPr lang="de-AT" dirty="0" err="1"/>
              <a:t>the</a:t>
            </a:r>
            <a:r>
              <a:rPr lang="de-AT" dirty="0"/>
              <a:t> code.</a:t>
            </a:r>
          </a:p>
          <a:p>
            <a:endParaRPr lang="de-AT" dirty="0"/>
          </a:p>
          <a:p>
            <a:r>
              <a:rPr lang="de-AT" dirty="0"/>
              <a:t>In </a:t>
            </a:r>
            <a:r>
              <a:rPr lang="de-AT" dirty="0" err="1"/>
              <a:t>the</a:t>
            </a:r>
            <a:r>
              <a:rPr lang="de-AT" dirty="0"/>
              <a:t> </a:t>
            </a:r>
            <a:r>
              <a:rPr lang="de-AT" dirty="0" err="1"/>
              <a:t>experiments</a:t>
            </a:r>
            <a:r>
              <a:rPr lang="de-AT" dirty="0"/>
              <a:t>, </a:t>
            </a:r>
            <a:r>
              <a:rPr lang="de-AT" dirty="0" err="1"/>
              <a:t>tungsten</a:t>
            </a:r>
            <a:r>
              <a:rPr lang="de-AT" dirty="0"/>
              <a:t> was </a:t>
            </a:r>
            <a:r>
              <a:rPr lang="de-AT" dirty="0" err="1"/>
              <a:t>selected</a:t>
            </a:r>
            <a:r>
              <a:rPr lang="de-AT" dirty="0"/>
              <a:t> </a:t>
            </a:r>
            <a:r>
              <a:rPr lang="de-AT" dirty="0" err="1"/>
              <a:t>as</a:t>
            </a:r>
            <a:r>
              <a:rPr lang="de-AT" dirty="0"/>
              <a:t> </a:t>
            </a:r>
            <a:r>
              <a:rPr lang="de-AT" dirty="0" err="1"/>
              <a:t>target</a:t>
            </a:r>
            <a:r>
              <a:rPr lang="de-AT" dirty="0"/>
              <a:t> material, </a:t>
            </a:r>
            <a:r>
              <a:rPr lang="de-AT" dirty="0" err="1"/>
              <a:t>since</a:t>
            </a:r>
            <a:r>
              <a:rPr lang="de-AT" dirty="0"/>
              <a:t> </a:t>
            </a:r>
            <a:r>
              <a:rPr lang="de-AT" dirty="0" err="1"/>
              <a:t>it</a:t>
            </a:r>
            <a:r>
              <a:rPr lang="de-AT" dirty="0"/>
              <a:t> </a:t>
            </a:r>
            <a:r>
              <a:rPr lang="de-AT" dirty="0" err="1"/>
              <a:t>is</a:t>
            </a:r>
            <a:r>
              <a:rPr lang="de-AT" dirty="0"/>
              <a:t> a prominent material </a:t>
            </a:r>
            <a:r>
              <a:rPr lang="de-AT" dirty="0" err="1"/>
              <a:t>used</a:t>
            </a:r>
            <a:r>
              <a:rPr lang="de-AT" dirty="0"/>
              <a:t> in </a:t>
            </a:r>
            <a:r>
              <a:rPr lang="de-AT" dirty="0" err="1"/>
              <a:t>nuclear</a:t>
            </a:r>
            <a:r>
              <a:rPr lang="de-AT" dirty="0"/>
              <a:t> </a:t>
            </a:r>
            <a:r>
              <a:rPr lang="de-AT" dirty="0" err="1"/>
              <a:t>fusion</a:t>
            </a:r>
            <a:r>
              <a:rPr lang="de-AT" dirty="0"/>
              <a:t> </a:t>
            </a:r>
            <a:r>
              <a:rPr lang="de-AT" dirty="0" err="1"/>
              <a:t>devices</a:t>
            </a:r>
            <a:r>
              <a:rPr lang="de-AT" dirty="0"/>
              <a:t>. B</a:t>
            </a:r>
            <a:r>
              <a:rPr lang="de-AT" baseline="0" dirty="0"/>
              <a:t>oth </a:t>
            </a:r>
            <a:r>
              <a:rPr lang="de-AT" baseline="0" dirty="0" err="1"/>
              <a:t>tungsten</a:t>
            </a:r>
            <a:r>
              <a:rPr lang="de-AT" baseline="0" dirty="0"/>
              <a:t> </a:t>
            </a:r>
            <a:r>
              <a:rPr lang="de-AT" baseline="0" dirty="0" err="1"/>
              <a:t>coated</a:t>
            </a:r>
            <a:r>
              <a:rPr lang="de-AT" baseline="0" dirty="0"/>
              <a:t> </a:t>
            </a:r>
            <a:r>
              <a:rPr lang="de-AT" baseline="0" dirty="0" err="1"/>
              <a:t>quartz</a:t>
            </a:r>
            <a:r>
              <a:rPr lang="de-AT" baseline="0" dirty="0"/>
              <a:t> </a:t>
            </a:r>
            <a:r>
              <a:rPr lang="de-AT" baseline="0" dirty="0" err="1"/>
              <a:t>crystal</a:t>
            </a:r>
            <a:r>
              <a:rPr lang="de-AT" baseline="0" dirty="0"/>
              <a:t> </a:t>
            </a:r>
            <a:r>
              <a:rPr lang="de-AT" baseline="0" dirty="0" err="1"/>
              <a:t>samples</a:t>
            </a:r>
            <a:r>
              <a:rPr lang="de-AT" baseline="0" dirty="0"/>
              <a:t> and </a:t>
            </a:r>
            <a:r>
              <a:rPr lang="de-AT" baseline="0" dirty="0" err="1"/>
              <a:t>bulk</a:t>
            </a:r>
            <a:r>
              <a:rPr lang="de-AT" baseline="0" dirty="0"/>
              <a:t> </a:t>
            </a:r>
            <a:r>
              <a:rPr lang="de-AT" baseline="0" dirty="0" err="1"/>
              <a:t>tungsten</a:t>
            </a:r>
            <a:r>
              <a:rPr lang="de-AT" baseline="0" dirty="0"/>
              <a:t> </a:t>
            </a:r>
            <a:r>
              <a:rPr lang="de-AT" baseline="0" dirty="0" err="1"/>
              <a:t>targets</a:t>
            </a:r>
            <a:r>
              <a:rPr lang="de-AT" baseline="0" dirty="0"/>
              <a:t> </a:t>
            </a:r>
            <a:r>
              <a:rPr lang="de-AT" baseline="0" dirty="0" err="1"/>
              <a:t>with</a:t>
            </a:r>
            <a:r>
              <a:rPr lang="de-AT" baseline="0" dirty="0"/>
              <a:t> variable </a:t>
            </a:r>
            <a:r>
              <a:rPr lang="de-AT" baseline="0" dirty="0" err="1"/>
              <a:t>roughness</a:t>
            </a:r>
            <a:r>
              <a:rPr lang="de-AT" baseline="0" dirty="0"/>
              <a:t> </a:t>
            </a:r>
            <a:r>
              <a:rPr lang="de-AT" baseline="0" dirty="0" err="1"/>
              <a:t>were</a:t>
            </a:r>
            <a:r>
              <a:rPr lang="de-AT" baseline="0" dirty="0"/>
              <a:t> </a:t>
            </a:r>
            <a:r>
              <a:rPr lang="de-AT" baseline="0" dirty="0" err="1"/>
              <a:t>used</a:t>
            </a:r>
            <a:r>
              <a:rPr lang="de-AT" baseline="0" dirty="0"/>
              <a:t>.</a:t>
            </a:r>
          </a:p>
          <a:p>
            <a:endParaRPr lang="de-AT" baseline="0" dirty="0"/>
          </a:p>
          <a:p>
            <a:r>
              <a:rPr lang="de-AT" baseline="0" dirty="0"/>
              <a:t>Both AFM </a:t>
            </a:r>
            <a:r>
              <a:rPr lang="de-AT" baseline="0" dirty="0" err="1"/>
              <a:t>and</a:t>
            </a:r>
            <a:r>
              <a:rPr lang="de-AT" baseline="0" dirty="0"/>
              <a:t> </a:t>
            </a:r>
            <a:r>
              <a:rPr lang="de-AT" baseline="0" dirty="0" err="1"/>
              <a:t>confocal</a:t>
            </a:r>
            <a:r>
              <a:rPr lang="de-AT" baseline="0" dirty="0"/>
              <a:t> </a:t>
            </a:r>
            <a:r>
              <a:rPr lang="de-AT" baseline="0" dirty="0" err="1"/>
              <a:t>microscopy</a:t>
            </a:r>
            <a:r>
              <a:rPr lang="de-AT" baseline="0" dirty="0"/>
              <a:t> was </a:t>
            </a:r>
            <a:r>
              <a:rPr lang="de-AT" baseline="0" dirty="0" err="1"/>
              <a:t>used</a:t>
            </a:r>
            <a:r>
              <a:rPr lang="de-AT" baseline="0" dirty="0"/>
              <a:t> </a:t>
            </a:r>
            <a:r>
              <a:rPr lang="de-AT" baseline="0" dirty="0" err="1"/>
              <a:t>to</a:t>
            </a:r>
            <a:r>
              <a:rPr lang="de-AT" baseline="0" dirty="0"/>
              <a:t> </a:t>
            </a:r>
            <a:r>
              <a:rPr lang="de-AT" baseline="0" dirty="0" err="1"/>
              <a:t>investigate</a:t>
            </a:r>
            <a:r>
              <a:rPr lang="de-AT" baseline="0" dirty="0"/>
              <a:t> </a:t>
            </a:r>
            <a:r>
              <a:rPr lang="de-AT" baseline="0" dirty="0" err="1"/>
              <a:t>these</a:t>
            </a:r>
            <a:r>
              <a:rPr lang="de-AT" baseline="0" dirty="0"/>
              <a:t> </a:t>
            </a:r>
            <a:r>
              <a:rPr lang="de-AT" baseline="0" dirty="0" err="1"/>
              <a:t>samples</a:t>
            </a:r>
            <a:r>
              <a:rPr lang="de-AT" baseline="0" dirty="0"/>
              <a:t>, </a:t>
            </a:r>
            <a:r>
              <a:rPr lang="de-AT" baseline="0" dirty="0" err="1"/>
              <a:t>while</a:t>
            </a:r>
            <a:r>
              <a:rPr lang="de-AT" baseline="0" dirty="0"/>
              <a:t> </a:t>
            </a:r>
            <a:r>
              <a:rPr lang="de-AT" baseline="0" dirty="0" err="1"/>
              <a:t>the</a:t>
            </a:r>
            <a:r>
              <a:rPr lang="de-AT" baseline="0" dirty="0"/>
              <a:t> </a:t>
            </a:r>
            <a:r>
              <a:rPr lang="de-AT" baseline="0" dirty="0" err="1"/>
              <a:t>latter</a:t>
            </a:r>
            <a:r>
              <a:rPr lang="de-AT" baseline="0" dirty="0"/>
              <a:t> </a:t>
            </a:r>
            <a:r>
              <a:rPr lang="de-AT" baseline="0" dirty="0" err="1"/>
              <a:t>technique</a:t>
            </a:r>
            <a:r>
              <a:rPr lang="de-AT" baseline="0" dirty="0"/>
              <a:t> was </a:t>
            </a:r>
            <a:r>
              <a:rPr lang="de-AT" baseline="0" dirty="0" err="1"/>
              <a:t>used</a:t>
            </a:r>
            <a:r>
              <a:rPr lang="de-AT" baseline="0" dirty="0"/>
              <a:t> </a:t>
            </a:r>
            <a:r>
              <a:rPr lang="de-AT" baseline="0" dirty="0" err="1"/>
              <a:t>especially</a:t>
            </a:r>
            <a:r>
              <a:rPr lang="de-AT" baseline="0" dirty="0"/>
              <a:t> </a:t>
            </a:r>
            <a:r>
              <a:rPr lang="de-AT" baseline="0" dirty="0" err="1"/>
              <a:t>for</a:t>
            </a:r>
            <a:r>
              <a:rPr lang="de-AT" baseline="0" dirty="0"/>
              <a:t> </a:t>
            </a:r>
            <a:r>
              <a:rPr lang="de-AT" baseline="0" dirty="0" err="1"/>
              <a:t>the</a:t>
            </a:r>
            <a:r>
              <a:rPr lang="de-AT" baseline="0" dirty="0"/>
              <a:t> </a:t>
            </a:r>
            <a:r>
              <a:rPr lang="de-AT" baseline="0" dirty="0" err="1"/>
              <a:t>rougher</a:t>
            </a:r>
            <a:r>
              <a:rPr lang="de-AT" baseline="0" dirty="0"/>
              <a:t> </a:t>
            </a:r>
            <a:r>
              <a:rPr lang="de-AT" baseline="0" dirty="0" err="1"/>
              <a:t>ones</a:t>
            </a:r>
            <a:r>
              <a:rPr lang="de-AT" baseline="0" dirty="0"/>
              <a:t>.</a:t>
            </a:r>
          </a:p>
          <a:p>
            <a:endParaRPr lang="de-AT" baseline="0" dirty="0"/>
          </a:p>
          <a:p>
            <a:r>
              <a:rPr lang="de-AT" baseline="0" dirty="0" err="1"/>
              <a:t>Here</a:t>
            </a:r>
            <a:r>
              <a:rPr lang="de-AT" baseline="0" dirty="0"/>
              <a:t>, i </a:t>
            </a:r>
            <a:r>
              <a:rPr lang="de-AT" baseline="0" dirty="0" err="1"/>
              <a:t>shortly</a:t>
            </a:r>
            <a:r>
              <a:rPr lang="de-AT" baseline="0" dirty="0"/>
              <a:t> </a:t>
            </a:r>
            <a:r>
              <a:rPr lang="de-AT" baseline="0" dirty="0" err="1"/>
              <a:t>want</a:t>
            </a:r>
            <a:r>
              <a:rPr lang="de-AT" baseline="0" dirty="0"/>
              <a:t> </a:t>
            </a:r>
            <a:r>
              <a:rPr lang="de-AT" baseline="0" dirty="0" err="1"/>
              <a:t>to</a:t>
            </a:r>
            <a:r>
              <a:rPr lang="de-AT" baseline="0" dirty="0"/>
              <a:t> </a:t>
            </a:r>
            <a:r>
              <a:rPr lang="de-AT" baseline="0" dirty="0" err="1"/>
              <a:t>show</a:t>
            </a:r>
            <a:r>
              <a:rPr lang="de-AT" baseline="0" dirty="0"/>
              <a:t> </a:t>
            </a:r>
            <a:r>
              <a:rPr lang="de-AT" baseline="0" dirty="0" err="1"/>
              <a:t>you</a:t>
            </a:r>
            <a:r>
              <a:rPr lang="de-AT" baseline="0" dirty="0"/>
              <a:t> </a:t>
            </a:r>
            <a:r>
              <a:rPr lang="de-AT" baseline="0" dirty="0" err="1"/>
              <a:t>some</a:t>
            </a:r>
            <a:r>
              <a:rPr lang="de-AT" baseline="0" dirty="0"/>
              <a:t> </a:t>
            </a:r>
            <a:r>
              <a:rPr lang="de-AT" baseline="0" dirty="0" err="1"/>
              <a:t>selected</a:t>
            </a:r>
            <a:r>
              <a:rPr lang="de-AT" baseline="0" dirty="0"/>
              <a:t> </a:t>
            </a:r>
            <a:r>
              <a:rPr lang="de-AT" baseline="0" dirty="0" err="1"/>
              <a:t>images</a:t>
            </a:r>
            <a:r>
              <a:rPr lang="de-AT" baseline="0" dirty="0"/>
              <a:t> </a:t>
            </a:r>
            <a:r>
              <a:rPr lang="de-AT" baseline="0" dirty="0" err="1"/>
              <a:t>of</a:t>
            </a:r>
            <a:r>
              <a:rPr lang="de-AT" baseline="0" dirty="0"/>
              <a:t> </a:t>
            </a:r>
            <a:r>
              <a:rPr lang="de-AT" baseline="0" dirty="0" err="1"/>
              <a:t>the</a:t>
            </a:r>
            <a:r>
              <a:rPr lang="de-AT" baseline="0" dirty="0"/>
              <a:t> sample </a:t>
            </a:r>
            <a:r>
              <a:rPr lang="de-AT" baseline="0" dirty="0" err="1"/>
              <a:t>surfaces</a:t>
            </a:r>
            <a:r>
              <a:rPr lang="de-AT" baseline="0" dirty="0"/>
              <a:t>.  </a:t>
            </a:r>
          </a:p>
          <a:p>
            <a:endParaRPr lang="de-AT" baseline="0" dirty="0"/>
          </a:p>
          <a:p>
            <a:r>
              <a:rPr lang="de-AT" baseline="0" dirty="0"/>
              <a:t>Sample 1 was </a:t>
            </a:r>
            <a:r>
              <a:rPr lang="de-AT" baseline="0" dirty="0" err="1"/>
              <a:t>the</a:t>
            </a:r>
            <a:r>
              <a:rPr lang="de-AT" baseline="0" dirty="0"/>
              <a:t> </a:t>
            </a:r>
            <a:r>
              <a:rPr lang="de-AT" baseline="0" dirty="0" err="1"/>
              <a:t>smoothest</a:t>
            </a:r>
            <a:r>
              <a:rPr lang="de-AT" baseline="0" dirty="0"/>
              <a:t> </a:t>
            </a:r>
            <a:r>
              <a:rPr lang="de-AT" baseline="0" dirty="0" err="1"/>
              <a:t>one</a:t>
            </a:r>
            <a:r>
              <a:rPr lang="de-AT" baseline="0" dirty="0"/>
              <a:t> and </a:t>
            </a:r>
            <a:r>
              <a:rPr lang="de-AT" baseline="0" dirty="0" err="1"/>
              <a:t>had</a:t>
            </a:r>
            <a:r>
              <a:rPr lang="de-AT" baseline="0" dirty="0"/>
              <a:t> RMS </a:t>
            </a:r>
            <a:r>
              <a:rPr lang="de-AT" baseline="0" dirty="0" err="1"/>
              <a:t>roughness</a:t>
            </a:r>
            <a:r>
              <a:rPr lang="de-AT" baseline="0" dirty="0"/>
              <a:t> </a:t>
            </a:r>
            <a:r>
              <a:rPr lang="de-AT" baseline="0" dirty="0" err="1"/>
              <a:t>values</a:t>
            </a:r>
            <a:r>
              <a:rPr lang="de-AT" baseline="0" dirty="0"/>
              <a:t> on </a:t>
            </a:r>
            <a:r>
              <a:rPr lang="de-AT" baseline="0" dirty="0" err="1"/>
              <a:t>the</a:t>
            </a:r>
            <a:r>
              <a:rPr lang="de-AT" baseline="0" dirty="0"/>
              <a:t> </a:t>
            </a:r>
            <a:r>
              <a:rPr lang="de-AT" baseline="0" dirty="0" err="1"/>
              <a:t>nm</a:t>
            </a:r>
            <a:r>
              <a:rPr lang="de-AT" baseline="0" dirty="0"/>
              <a:t> </a:t>
            </a:r>
            <a:r>
              <a:rPr lang="de-AT" baseline="0" dirty="0" err="1"/>
              <a:t>scale</a:t>
            </a:r>
            <a:r>
              <a:rPr lang="de-AT" baseline="0" dirty="0"/>
              <a:t>. This sample was </a:t>
            </a:r>
            <a:r>
              <a:rPr lang="de-AT" baseline="0" dirty="0" err="1"/>
              <a:t>only</a:t>
            </a:r>
            <a:r>
              <a:rPr lang="de-AT" baseline="0" dirty="0"/>
              <a:t> </a:t>
            </a:r>
            <a:r>
              <a:rPr lang="de-AT" baseline="0" dirty="0" err="1"/>
              <a:t>investigated</a:t>
            </a:r>
            <a:r>
              <a:rPr lang="de-AT" baseline="0" dirty="0"/>
              <a:t> </a:t>
            </a:r>
            <a:r>
              <a:rPr lang="de-AT" baseline="0" dirty="0" err="1"/>
              <a:t>with</a:t>
            </a:r>
            <a:r>
              <a:rPr lang="de-AT" baseline="0" dirty="0"/>
              <a:t> AFM, </a:t>
            </a:r>
            <a:r>
              <a:rPr lang="de-AT" baseline="0" dirty="0" err="1"/>
              <a:t>since</a:t>
            </a:r>
            <a:r>
              <a:rPr lang="de-AT" baseline="0" dirty="0"/>
              <a:t> CFM </a:t>
            </a:r>
            <a:r>
              <a:rPr lang="de-AT" baseline="0" dirty="0" err="1"/>
              <a:t>could</a:t>
            </a:r>
            <a:r>
              <a:rPr lang="de-AT" baseline="0" dirty="0"/>
              <a:t> not </a:t>
            </a:r>
            <a:r>
              <a:rPr lang="de-AT" baseline="0" dirty="0" err="1"/>
              <a:t>resolve</a:t>
            </a:r>
            <a:r>
              <a:rPr lang="de-AT" baseline="0" dirty="0"/>
              <a:t> </a:t>
            </a:r>
            <a:r>
              <a:rPr lang="de-AT" baseline="0" dirty="0" err="1"/>
              <a:t>the</a:t>
            </a:r>
            <a:r>
              <a:rPr lang="de-AT" baseline="0" dirty="0"/>
              <a:t> </a:t>
            </a:r>
            <a:r>
              <a:rPr lang="de-AT" baseline="0" dirty="0" err="1"/>
              <a:t>mirror</a:t>
            </a:r>
            <a:r>
              <a:rPr lang="de-AT" baseline="0" dirty="0"/>
              <a:t>-like </a:t>
            </a:r>
            <a:r>
              <a:rPr lang="de-AT" baseline="0" dirty="0" err="1"/>
              <a:t>surface</a:t>
            </a:r>
            <a:r>
              <a:rPr lang="de-AT" baseline="0" dirty="0"/>
              <a:t>.</a:t>
            </a:r>
          </a:p>
          <a:p>
            <a:endParaRPr lang="de-AT" baseline="0" dirty="0"/>
          </a:p>
          <a:p>
            <a:r>
              <a:rPr lang="de-AT" baseline="0" dirty="0"/>
              <a:t>Sample 2 </a:t>
            </a:r>
            <a:r>
              <a:rPr lang="de-AT" baseline="0" dirty="0" err="1"/>
              <a:t>could</a:t>
            </a:r>
            <a:r>
              <a:rPr lang="de-AT" baseline="0" dirty="0"/>
              <a:t> </a:t>
            </a:r>
            <a:r>
              <a:rPr lang="de-AT" baseline="0" dirty="0" err="1"/>
              <a:t>be</a:t>
            </a:r>
            <a:r>
              <a:rPr lang="de-AT" baseline="0" dirty="0"/>
              <a:t> </a:t>
            </a:r>
            <a:r>
              <a:rPr lang="de-AT" baseline="0" dirty="0" err="1"/>
              <a:t>probed</a:t>
            </a:r>
            <a:r>
              <a:rPr lang="de-AT" baseline="0" dirty="0"/>
              <a:t> </a:t>
            </a:r>
            <a:r>
              <a:rPr lang="de-AT" baseline="0" dirty="0" err="1"/>
              <a:t>with</a:t>
            </a:r>
            <a:r>
              <a:rPr lang="de-AT" baseline="0" dirty="0"/>
              <a:t> both </a:t>
            </a:r>
            <a:r>
              <a:rPr lang="de-AT" baseline="0" dirty="0" err="1"/>
              <a:t>microscopes</a:t>
            </a:r>
            <a:r>
              <a:rPr lang="de-AT" baseline="0" dirty="0"/>
              <a:t>. At </a:t>
            </a:r>
            <a:r>
              <a:rPr lang="de-AT" baseline="0" dirty="0" err="1"/>
              <a:t>first</a:t>
            </a:r>
            <a:r>
              <a:rPr lang="de-AT" baseline="0" dirty="0"/>
              <a:t>, </a:t>
            </a:r>
            <a:r>
              <a:rPr lang="de-AT" baseline="0" dirty="0" err="1"/>
              <a:t>the</a:t>
            </a:r>
            <a:r>
              <a:rPr lang="de-AT" baseline="0" dirty="0"/>
              <a:t> AFM </a:t>
            </a:r>
            <a:r>
              <a:rPr lang="de-AT" baseline="0" dirty="0" err="1"/>
              <a:t>image</a:t>
            </a:r>
            <a:r>
              <a:rPr lang="de-AT" baseline="0" dirty="0"/>
              <a:t> </a:t>
            </a:r>
            <a:r>
              <a:rPr lang="de-AT" baseline="0" dirty="0" err="1"/>
              <a:t>is</a:t>
            </a:r>
            <a:r>
              <a:rPr lang="de-AT" baseline="0" dirty="0"/>
              <a:t> </a:t>
            </a:r>
            <a:r>
              <a:rPr lang="de-AT" baseline="0" dirty="0" err="1"/>
              <a:t>shown</a:t>
            </a:r>
            <a:r>
              <a:rPr lang="de-AT" baseline="0" dirty="0"/>
              <a:t>. The RMS </a:t>
            </a:r>
            <a:r>
              <a:rPr lang="de-AT" baseline="0" dirty="0" err="1"/>
              <a:t>roughness</a:t>
            </a:r>
            <a:r>
              <a:rPr lang="de-AT" baseline="0" dirty="0"/>
              <a:t> was </a:t>
            </a:r>
            <a:r>
              <a:rPr lang="de-AT" baseline="0" dirty="0" err="1"/>
              <a:t>about</a:t>
            </a:r>
            <a:r>
              <a:rPr lang="de-AT" baseline="0" dirty="0"/>
              <a:t> 34 nm. </a:t>
            </a:r>
            <a:r>
              <a:rPr lang="de-AT" baseline="0" dirty="0" err="1"/>
              <a:t>It</a:t>
            </a:r>
            <a:r>
              <a:rPr lang="de-AT" baseline="0" dirty="0"/>
              <a:t> </a:t>
            </a:r>
            <a:r>
              <a:rPr lang="de-AT" baseline="0" dirty="0" err="1"/>
              <a:t>has</a:t>
            </a:r>
            <a:r>
              <a:rPr lang="de-AT" baseline="0" dirty="0"/>
              <a:t> </a:t>
            </a:r>
            <a:r>
              <a:rPr lang="de-AT" baseline="0" dirty="0" err="1"/>
              <a:t>to</a:t>
            </a:r>
            <a:r>
              <a:rPr lang="de-AT" baseline="0" dirty="0"/>
              <a:t> </a:t>
            </a:r>
            <a:r>
              <a:rPr lang="de-AT" baseline="0" dirty="0" err="1"/>
              <a:t>be</a:t>
            </a:r>
            <a:r>
              <a:rPr lang="de-AT" baseline="0" dirty="0"/>
              <a:t> </a:t>
            </a:r>
            <a:r>
              <a:rPr lang="de-AT" baseline="0" dirty="0" err="1"/>
              <a:t>mentioned</a:t>
            </a:r>
            <a:r>
              <a:rPr lang="de-AT" baseline="0" dirty="0"/>
              <a:t>, </a:t>
            </a:r>
            <a:r>
              <a:rPr lang="de-AT" baseline="0" dirty="0" err="1"/>
              <a:t>that</a:t>
            </a:r>
            <a:r>
              <a:rPr lang="de-AT" baseline="0" dirty="0"/>
              <a:t> in total 15 AFM </a:t>
            </a:r>
            <a:r>
              <a:rPr lang="de-AT" baseline="0" dirty="0" err="1"/>
              <a:t>images</a:t>
            </a:r>
            <a:r>
              <a:rPr lang="de-AT" baseline="0" dirty="0"/>
              <a:t> </a:t>
            </a:r>
            <a:r>
              <a:rPr lang="de-AT" baseline="0" dirty="0" err="1"/>
              <a:t>were</a:t>
            </a:r>
            <a:r>
              <a:rPr lang="de-AT" baseline="0" dirty="0"/>
              <a:t> </a:t>
            </a:r>
            <a:r>
              <a:rPr lang="de-AT" baseline="0" dirty="0" err="1"/>
              <a:t>used</a:t>
            </a:r>
            <a:r>
              <a:rPr lang="de-AT" baseline="0" dirty="0"/>
              <a:t> </a:t>
            </a:r>
            <a:r>
              <a:rPr lang="de-AT" baseline="0" dirty="0" err="1"/>
              <a:t>to</a:t>
            </a:r>
            <a:r>
              <a:rPr lang="de-AT" baseline="0" dirty="0"/>
              <a:t> </a:t>
            </a:r>
            <a:r>
              <a:rPr lang="de-AT" baseline="0" dirty="0" err="1"/>
              <a:t>determine</a:t>
            </a:r>
            <a:r>
              <a:rPr lang="de-AT" baseline="0" dirty="0"/>
              <a:t> </a:t>
            </a:r>
            <a:r>
              <a:rPr lang="de-AT" baseline="0" dirty="0" err="1"/>
              <a:t>these</a:t>
            </a:r>
            <a:r>
              <a:rPr lang="de-AT" baseline="0" dirty="0"/>
              <a:t> </a:t>
            </a:r>
            <a:r>
              <a:rPr lang="de-AT" baseline="0" dirty="0" err="1"/>
              <a:t>parameters</a:t>
            </a:r>
            <a:r>
              <a:rPr lang="de-AT" baseline="0" dirty="0"/>
              <a:t> </a:t>
            </a:r>
            <a:r>
              <a:rPr lang="de-AT" baseline="0" dirty="0" err="1"/>
              <a:t>for</a:t>
            </a:r>
            <a:r>
              <a:rPr lang="de-AT" baseline="0" dirty="0"/>
              <a:t> </a:t>
            </a:r>
            <a:r>
              <a:rPr lang="de-AT" baseline="0" dirty="0" err="1"/>
              <a:t>better</a:t>
            </a:r>
            <a:r>
              <a:rPr lang="de-AT" baseline="0" dirty="0"/>
              <a:t> </a:t>
            </a:r>
            <a:r>
              <a:rPr lang="de-AT" baseline="0" dirty="0" err="1"/>
              <a:t>statistics</a:t>
            </a:r>
            <a:r>
              <a:rPr lang="de-AT" baseline="0" dirty="0"/>
              <a:t>.</a:t>
            </a:r>
          </a:p>
          <a:p>
            <a:endParaRPr lang="de-AT" baseline="0" dirty="0"/>
          </a:p>
          <a:p>
            <a:r>
              <a:rPr lang="de-AT" baseline="0" dirty="0"/>
              <a:t>The CFM </a:t>
            </a:r>
            <a:r>
              <a:rPr lang="de-AT" baseline="0" dirty="0" err="1"/>
              <a:t>image</a:t>
            </a:r>
            <a:r>
              <a:rPr lang="de-AT" baseline="0" dirty="0"/>
              <a:t> </a:t>
            </a:r>
            <a:r>
              <a:rPr lang="de-AT" baseline="0" dirty="0" err="1"/>
              <a:t>of</a:t>
            </a:r>
            <a:r>
              <a:rPr lang="de-AT" baseline="0" dirty="0"/>
              <a:t> </a:t>
            </a:r>
            <a:r>
              <a:rPr lang="de-AT" baseline="0" dirty="0" err="1"/>
              <a:t>the</a:t>
            </a:r>
            <a:r>
              <a:rPr lang="de-AT" baseline="0" dirty="0"/>
              <a:t> same sample 2 </a:t>
            </a:r>
            <a:r>
              <a:rPr lang="de-AT" baseline="0" dirty="0" err="1"/>
              <a:t>interestingly</a:t>
            </a:r>
            <a:r>
              <a:rPr lang="de-AT" baseline="0" dirty="0"/>
              <a:t> </a:t>
            </a:r>
            <a:r>
              <a:rPr lang="de-AT" baseline="0" dirty="0" err="1"/>
              <a:t>had</a:t>
            </a:r>
            <a:r>
              <a:rPr lang="de-AT" baseline="0" dirty="0"/>
              <a:t> a </a:t>
            </a:r>
            <a:r>
              <a:rPr lang="de-AT" baseline="0" dirty="0" err="1"/>
              <a:t>much</a:t>
            </a:r>
            <a:r>
              <a:rPr lang="de-AT" baseline="0" dirty="0"/>
              <a:t> </a:t>
            </a:r>
            <a:r>
              <a:rPr lang="de-AT" baseline="0" dirty="0" err="1"/>
              <a:t>higher</a:t>
            </a:r>
            <a:r>
              <a:rPr lang="de-AT" baseline="0" dirty="0"/>
              <a:t> RMS </a:t>
            </a:r>
            <a:r>
              <a:rPr lang="de-AT" baseline="0" dirty="0" err="1"/>
              <a:t>value</a:t>
            </a:r>
            <a:r>
              <a:rPr lang="de-AT" baseline="0" dirty="0"/>
              <a:t> </a:t>
            </a:r>
            <a:r>
              <a:rPr lang="de-AT" baseline="0" dirty="0" err="1"/>
              <a:t>of</a:t>
            </a:r>
            <a:r>
              <a:rPr lang="de-AT" baseline="0" dirty="0"/>
              <a:t> 187nm. </a:t>
            </a:r>
            <a:r>
              <a:rPr lang="de-AT" baseline="0" dirty="0" err="1"/>
              <a:t>It</a:t>
            </a:r>
            <a:r>
              <a:rPr lang="de-AT" baseline="0" dirty="0"/>
              <a:t> </a:t>
            </a:r>
            <a:r>
              <a:rPr lang="de-AT" baseline="0" dirty="0" err="1"/>
              <a:t>can</a:t>
            </a:r>
            <a:r>
              <a:rPr lang="de-AT" baseline="0" dirty="0"/>
              <a:t> </a:t>
            </a:r>
            <a:r>
              <a:rPr lang="de-AT" baseline="0" dirty="0" err="1"/>
              <a:t>be</a:t>
            </a:r>
            <a:r>
              <a:rPr lang="de-AT" baseline="0" dirty="0"/>
              <a:t> </a:t>
            </a:r>
            <a:r>
              <a:rPr lang="de-AT" baseline="0" dirty="0" err="1"/>
              <a:t>assumed</a:t>
            </a:r>
            <a:r>
              <a:rPr lang="de-AT" baseline="0" dirty="0"/>
              <a:t> </a:t>
            </a:r>
            <a:r>
              <a:rPr lang="de-AT" baseline="0" dirty="0" err="1"/>
              <a:t>that</a:t>
            </a:r>
            <a:r>
              <a:rPr lang="de-AT" baseline="0" dirty="0"/>
              <a:t> </a:t>
            </a:r>
            <a:r>
              <a:rPr lang="de-AT" baseline="0" dirty="0" err="1"/>
              <a:t>the</a:t>
            </a:r>
            <a:r>
              <a:rPr lang="de-AT" baseline="0" dirty="0"/>
              <a:t> </a:t>
            </a:r>
            <a:r>
              <a:rPr lang="de-AT" baseline="0" dirty="0" err="1"/>
              <a:t>much</a:t>
            </a:r>
            <a:r>
              <a:rPr lang="de-AT" baseline="0" dirty="0"/>
              <a:t> larger lateral </a:t>
            </a:r>
            <a:r>
              <a:rPr lang="de-AT" baseline="0" dirty="0" err="1"/>
              <a:t>size</a:t>
            </a:r>
            <a:r>
              <a:rPr lang="de-AT" baseline="0" dirty="0"/>
              <a:t> </a:t>
            </a:r>
            <a:r>
              <a:rPr lang="de-AT" baseline="0" dirty="0" err="1"/>
              <a:t>of</a:t>
            </a:r>
            <a:r>
              <a:rPr lang="de-AT" baseline="0" dirty="0"/>
              <a:t> </a:t>
            </a:r>
            <a:r>
              <a:rPr lang="de-AT" baseline="0" dirty="0" err="1"/>
              <a:t>these</a:t>
            </a:r>
            <a:r>
              <a:rPr lang="de-AT" baseline="0" dirty="0"/>
              <a:t> </a:t>
            </a:r>
            <a:r>
              <a:rPr lang="de-AT" baseline="0" dirty="0" err="1"/>
              <a:t>image</a:t>
            </a:r>
            <a:r>
              <a:rPr lang="de-AT" baseline="0" dirty="0"/>
              <a:t> </a:t>
            </a:r>
            <a:r>
              <a:rPr lang="de-AT" baseline="0" dirty="0" err="1"/>
              <a:t>included</a:t>
            </a:r>
            <a:r>
              <a:rPr lang="de-AT" baseline="0" dirty="0"/>
              <a:t> also </a:t>
            </a:r>
            <a:r>
              <a:rPr lang="de-AT" baseline="0" dirty="0" err="1"/>
              <a:t>surface</a:t>
            </a:r>
            <a:r>
              <a:rPr lang="de-AT" baseline="0" dirty="0"/>
              <a:t> </a:t>
            </a:r>
            <a:r>
              <a:rPr lang="de-AT" baseline="0" dirty="0" err="1"/>
              <a:t>peaks</a:t>
            </a:r>
            <a:r>
              <a:rPr lang="de-AT" baseline="0" dirty="0"/>
              <a:t>, </a:t>
            </a:r>
            <a:r>
              <a:rPr lang="de-AT" baseline="0" dirty="0" err="1"/>
              <a:t>which</a:t>
            </a:r>
            <a:r>
              <a:rPr lang="de-AT" baseline="0" dirty="0"/>
              <a:t> </a:t>
            </a:r>
            <a:r>
              <a:rPr lang="de-AT" baseline="0" dirty="0" err="1"/>
              <a:t>were</a:t>
            </a:r>
            <a:r>
              <a:rPr lang="de-AT" baseline="0" dirty="0"/>
              <a:t> not </a:t>
            </a:r>
            <a:r>
              <a:rPr lang="de-AT" baseline="0" dirty="0" err="1"/>
              <a:t>captured</a:t>
            </a:r>
            <a:r>
              <a:rPr lang="de-AT" baseline="0" dirty="0"/>
              <a:t> </a:t>
            </a:r>
            <a:r>
              <a:rPr lang="de-AT" baseline="0" dirty="0" err="1"/>
              <a:t>before</a:t>
            </a:r>
            <a:r>
              <a:rPr lang="de-AT" baseline="0" dirty="0"/>
              <a:t> </a:t>
            </a:r>
            <a:r>
              <a:rPr lang="de-AT" baseline="0" dirty="0" err="1"/>
              <a:t>by</a:t>
            </a:r>
            <a:r>
              <a:rPr lang="de-AT" baseline="0" dirty="0"/>
              <a:t> AFM. </a:t>
            </a:r>
            <a:r>
              <a:rPr lang="de-AT" baseline="0" dirty="0" err="1"/>
              <a:t>However</a:t>
            </a:r>
            <a:r>
              <a:rPr lang="de-AT" baseline="0" dirty="0"/>
              <a:t>, a </a:t>
            </a:r>
            <a:r>
              <a:rPr lang="de-AT" baseline="0" dirty="0" err="1"/>
              <a:t>clear</a:t>
            </a:r>
            <a:r>
              <a:rPr lang="de-AT" baseline="0" dirty="0"/>
              <a:t> lack </a:t>
            </a:r>
            <a:r>
              <a:rPr lang="de-AT" baseline="0" dirty="0" err="1"/>
              <a:t>of</a:t>
            </a:r>
            <a:r>
              <a:rPr lang="de-AT" baseline="0" dirty="0"/>
              <a:t> </a:t>
            </a:r>
            <a:r>
              <a:rPr lang="de-AT" baseline="0" dirty="0" err="1"/>
              <a:t>resolution</a:t>
            </a:r>
            <a:r>
              <a:rPr lang="de-AT" baseline="0" dirty="0"/>
              <a:t> was </a:t>
            </a:r>
            <a:r>
              <a:rPr lang="de-AT" baseline="0" dirty="0" err="1"/>
              <a:t>observed</a:t>
            </a:r>
            <a:r>
              <a:rPr lang="de-AT" baseline="0" dirty="0"/>
              <a:t>.</a:t>
            </a:r>
          </a:p>
          <a:p>
            <a:endParaRPr lang="de-AT" baseline="0" dirty="0"/>
          </a:p>
          <a:p>
            <a:r>
              <a:rPr lang="de-AT" baseline="0" dirty="0" err="1"/>
              <a:t>Finally</a:t>
            </a:r>
            <a:r>
              <a:rPr lang="de-AT" baseline="0" dirty="0"/>
              <a:t>, </a:t>
            </a:r>
            <a:r>
              <a:rPr lang="de-AT" baseline="0" dirty="0" err="1"/>
              <a:t>the</a:t>
            </a:r>
            <a:r>
              <a:rPr lang="de-AT" baseline="0" dirty="0"/>
              <a:t> </a:t>
            </a:r>
            <a:r>
              <a:rPr lang="de-AT" baseline="0" dirty="0" err="1"/>
              <a:t>roughest</a:t>
            </a:r>
            <a:r>
              <a:rPr lang="de-AT" baseline="0" dirty="0"/>
              <a:t> sample 3 </a:t>
            </a:r>
            <a:r>
              <a:rPr lang="de-AT" baseline="0" dirty="0" err="1"/>
              <a:t>is</a:t>
            </a:r>
            <a:r>
              <a:rPr lang="de-AT" baseline="0" dirty="0"/>
              <a:t> </a:t>
            </a:r>
            <a:r>
              <a:rPr lang="de-AT" baseline="0" dirty="0" err="1"/>
              <a:t>shown</a:t>
            </a:r>
            <a:r>
              <a:rPr lang="de-AT" baseline="0" dirty="0"/>
              <a:t> </a:t>
            </a:r>
            <a:r>
              <a:rPr lang="de-AT" baseline="0" dirty="0" err="1"/>
              <a:t>here</a:t>
            </a:r>
            <a:r>
              <a:rPr lang="de-AT" baseline="0" dirty="0"/>
              <a:t>, </a:t>
            </a:r>
            <a:r>
              <a:rPr lang="de-AT" baseline="0" dirty="0" err="1"/>
              <a:t>which</a:t>
            </a:r>
            <a:r>
              <a:rPr lang="de-AT" baseline="0" dirty="0"/>
              <a:t> </a:t>
            </a:r>
            <a:r>
              <a:rPr lang="de-AT" baseline="0" dirty="0" err="1"/>
              <a:t>had</a:t>
            </a:r>
            <a:r>
              <a:rPr lang="de-AT" baseline="0" dirty="0"/>
              <a:t> RMS on </a:t>
            </a:r>
            <a:r>
              <a:rPr lang="de-AT" baseline="0" dirty="0" err="1"/>
              <a:t>the</a:t>
            </a:r>
            <a:r>
              <a:rPr lang="de-AT" baseline="0" dirty="0"/>
              <a:t> </a:t>
            </a:r>
            <a:r>
              <a:rPr lang="de-AT" baseline="0" dirty="0" err="1"/>
              <a:t>micrometer</a:t>
            </a:r>
            <a:r>
              <a:rPr lang="de-AT" baseline="0" dirty="0"/>
              <a:t> </a:t>
            </a:r>
            <a:r>
              <a:rPr lang="de-AT" baseline="0" dirty="0" err="1"/>
              <a:t>scale</a:t>
            </a:r>
            <a:r>
              <a:rPr lang="de-AT" baseline="0" dirty="0"/>
              <a:t>.</a:t>
            </a:r>
            <a:endParaRPr lang="en-US" dirty="0"/>
          </a:p>
        </p:txBody>
      </p:sp>
      <p:sp>
        <p:nvSpPr>
          <p:cNvPr id="4" name="Foliennummernplatzhalter 3"/>
          <p:cNvSpPr>
            <a:spLocks noGrp="1"/>
          </p:cNvSpPr>
          <p:nvPr>
            <p:ph type="sldNum" sz="quarter" idx="10"/>
          </p:nvPr>
        </p:nvSpPr>
        <p:spPr/>
        <p:txBody>
          <a:bodyPr/>
          <a:lstStyle/>
          <a:p>
            <a:fld id="{5320357C-19D5-4386-8AC6-DD0AD4D309C8}" type="slidenum">
              <a:rPr lang="de-AT" smtClean="0"/>
              <a:t>38</a:t>
            </a:fld>
            <a:endParaRPr lang="de-AT"/>
          </a:p>
        </p:txBody>
      </p:sp>
    </p:spTree>
    <p:extLst>
      <p:ext uri="{BB962C8B-B14F-4D97-AF65-F5344CB8AC3E}">
        <p14:creationId xmlns:p14="http://schemas.microsoft.com/office/powerpoint/2010/main" val="1971925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QCM was </a:t>
            </a:r>
            <a:r>
              <a:rPr lang="de-AT" dirty="0" err="1"/>
              <a:t>then</a:t>
            </a:r>
            <a:r>
              <a:rPr lang="de-AT" dirty="0"/>
              <a:t> </a:t>
            </a:r>
            <a:r>
              <a:rPr lang="de-AT" dirty="0" err="1"/>
              <a:t>used</a:t>
            </a:r>
            <a:r>
              <a:rPr lang="de-AT" dirty="0"/>
              <a:t> </a:t>
            </a:r>
            <a:r>
              <a:rPr lang="de-AT" dirty="0" err="1"/>
              <a:t>to</a:t>
            </a:r>
            <a:r>
              <a:rPr lang="de-AT" dirty="0"/>
              <a:t> </a:t>
            </a:r>
            <a:r>
              <a:rPr lang="de-AT" dirty="0" err="1"/>
              <a:t>make</a:t>
            </a:r>
            <a:r>
              <a:rPr lang="de-AT" dirty="0"/>
              <a:t> a benchmark </a:t>
            </a:r>
            <a:r>
              <a:rPr lang="de-AT" dirty="0" err="1"/>
              <a:t>study</a:t>
            </a:r>
            <a:r>
              <a:rPr lang="de-AT" dirty="0"/>
              <a:t> </a:t>
            </a:r>
            <a:r>
              <a:rPr lang="de-AT" dirty="0" err="1"/>
              <a:t>for</a:t>
            </a:r>
            <a:r>
              <a:rPr lang="de-AT" dirty="0"/>
              <a:t> </a:t>
            </a:r>
            <a:r>
              <a:rPr lang="de-AT" dirty="0" err="1"/>
              <a:t>the</a:t>
            </a:r>
            <a:r>
              <a:rPr lang="de-AT" dirty="0"/>
              <a:t> code.</a:t>
            </a:r>
          </a:p>
          <a:p>
            <a:endParaRPr lang="de-AT" dirty="0"/>
          </a:p>
          <a:p>
            <a:r>
              <a:rPr lang="de-AT" dirty="0"/>
              <a:t>In </a:t>
            </a:r>
            <a:r>
              <a:rPr lang="de-AT" dirty="0" err="1"/>
              <a:t>the</a:t>
            </a:r>
            <a:r>
              <a:rPr lang="de-AT" dirty="0"/>
              <a:t> </a:t>
            </a:r>
            <a:r>
              <a:rPr lang="de-AT" dirty="0" err="1"/>
              <a:t>experiments</a:t>
            </a:r>
            <a:r>
              <a:rPr lang="de-AT" dirty="0"/>
              <a:t>, </a:t>
            </a:r>
            <a:r>
              <a:rPr lang="de-AT" dirty="0" err="1"/>
              <a:t>tungsten</a:t>
            </a:r>
            <a:r>
              <a:rPr lang="de-AT" dirty="0"/>
              <a:t> was </a:t>
            </a:r>
            <a:r>
              <a:rPr lang="de-AT" dirty="0" err="1"/>
              <a:t>selected</a:t>
            </a:r>
            <a:r>
              <a:rPr lang="de-AT" dirty="0"/>
              <a:t> </a:t>
            </a:r>
            <a:r>
              <a:rPr lang="de-AT" dirty="0" err="1"/>
              <a:t>as</a:t>
            </a:r>
            <a:r>
              <a:rPr lang="de-AT" dirty="0"/>
              <a:t> </a:t>
            </a:r>
            <a:r>
              <a:rPr lang="de-AT" dirty="0" err="1"/>
              <a:t>target</a:t>
            </a:r>
            <a:r>
              <a:rPr lang="de-AT" dirty="0"/>
              <a:t> material, </a:t>
            </a:r>
            <a:r>
              <a:rPr lang="de-AT" dirty="0" err="1"/>
              <a:t>since</a:t>
            </a:r>
            <a:r>
              <a:rPr lang="de-AT" dirty="0"/>
              <a:t> </a:t>
            </a:r>
            <a:r>
              <a:rPr lang="de-AT" dirty="0" err="1"/>
              <a:t>it</a:t>
            </a:r>
            <a:r>
              <a:rPr lang="de-AT" dirty="0"/>
              <a:t> </a:t>
            </a:r>
            <a:r>
              <a:rPr lang="de-AT" dirty="0" err="1"/>
              <a:t>is</a:t>
            </a:r>
            <a:r>
              <a:rPr lang="de-AT" dirty="0"/>
              <a:t> a prominent material </a:t>
            </a:r>
            <a:r>
              <a:rPr lang="de-AT" dirty="0" err="1"/>
              <a:t>used</a:t>
            </a:r>
            <a:r>
              <a:rPr lang="de-AT" dirty="0"/>
              <a:t> in </a:t>
            </a:r>
            <a:r>
              <a:rPr lang="de-AT" dirty="0" err="1"/>
              <a:t>nuclear</a:t>
            </a:r>
            <a:r>
              <a:rPr lang="de-AT" dirty="0"/>
              <a:t> </a:t>
            </a:r>
            <a:r>
              <a:rPr lang="de-AT" dirty="0" err="1"/>
              <a:t>fusion</a:t>
            </a:r>
            <a:r>
              <a:rPr lang="de-AT" dirty="0"/>
              <a:t> </a:t>
            </a:r>
            <a:r>
              <a:rPr lang="de-AT" dirty="0" err="1"/>
              <a:t>devices</a:t>
            </a:r>
            <a:r>
              <a:rPr lang="de-AT" dirty="0"/>
              <a:t>. B</a:t>
            </a:r>
            <a:r>
              <a:rPr lang="de-AT" baseline="0" dirty="0"/>
              <a:t>oth </a:t>
            </a:r>
            <a:r>
              <a:rPr lang="de-AT" baseline="0" dirty="0" err="1"/>
              <a:t>tungsten</a:t>
            </a:r>
            <a:r>
              <a:rPr lang="de-AT" baseline="0" dirty="0"/>
              <a:t> </a:t>
            </a:r>
            <a:r>
              <a:rPr lang="de-AT" baseline="0" dirty="0" err="1"/>
              <a:t>coated</a:t>
            </a:r>
            <a:r>
              <a:rPr lang="de-AT" baseline="0" dirty="0"/>
              <a:t> </a:t>
            </a:r>
            <a:r>
              <a:rPr lang="de-AT" baseline="0" dirty="0" err="1"/>
              <a:t>quartz</a:t>
            </a:r>
            <a:r>
              <a:rPr lang="de-AT" baseline="0" dirty="0"/>
              <a:t> </a:t>
            </a:r>
            <a:r>
              <a:rPr lang="de-AT" baseline="0" dirty="0" err="1"/>
              <a:t>crystal</a:t>
            </a:r>
            <a:r>
              <a:rPr lang="de-AT" baseline="0" dirty="0"/>
              <a:t> </a:t>
            </a:r>
            <a:r>
              <a:rPr lang="de-AT" baseline="0" dirty="0" err="1"/>
              <a:t>samples</a:t>
            </a:r>
            <a:r>
              <a:rPr lang="de-AT" baseline="0" dirty="0"/>
              <a:t> and </a:t>
            </a:r>
            <a:r>
              <a:rPr lang="de-AT" baseline="0" dirty="0" err="1"/>
              <a:t>bulk</a:t>
            </a:r>
            <a:r>
              <a:rPr lang="de-AT" baseline="0" dirty="0"/>
              <a:t> </a:t>
            </a:r>
            <a:r>
              <a:rPr lang="de-AT" baseline="0" dirty="0" err="1"/>
              <a:t>tungsten</a:t>
            </a:r>
            <a:r>
              <a:rPr lang="de-AT" baseline="0" dirty="0"/>
              <a:t> </a:t>
            </a:r>
            <a:r>
              <a:rPr lang="de-AT" baseline="0" dirty="0" err="1"/>
              <a:t>targets</a:t>
            </a:r>
            <a:r>
              <a:rPr lang="de-AT" baseline="0" dirty="0"/>
              <a:t> </a:t>
            </a:r>
            <a:r>
              <a:rPr lang="de-AT" baseline="0" dirty="0" err="1"/>
              <a:t>with</a:t>
            </a:r>
            <a:r>
              <a:rPr lang="de-AT" baseline="0" dirty="0"/>
              <a:t> variable </a:t>
            </a:r>
            <a:r>
              <a:rPr lang="de-AT" baseline="0" dirty="0" err="1"/>
              <a:t>roughness</a:t>
            </a:r>
            <a:r>
              <a:rPr lang="de-AT" baseline="0" dirty="0"/>
              <a:t> </a:t>
            </a:r>
            <a:r>
              <a:rPr lang="de-AT" baseline="0" dirty="0" err="1"/>
              <a:t>were</a:t>
            </a:r>
            <a:r>
              <a:rPr lang="de-AT" baseline="0" dirty="0"/>
              <a:t> </a:t>
            </a:r>
            <a:r>
              <a:rPr lang="de-AT" baseline="0" dirty="0" err="1"/>
              <a:t>used</a:t>
            </a:r>
            <a:r>
              <a:rPr lang="de-AT" baseline="0" dirty="0"/>
              <a:t>.</a:t>
            </a:r>
          </a:p>
          <a:p>
            <a:endParaRPr lang="de-AT" baseline="0" dirty="0"/>
          </a:p>
          <a:p>
            <a:r>
              <a:rPr lang="de-AT" baseline="0" dirty="0"/>
              <a:t>Both AFM </a:t>
            </a:r>
            <a:r>
              <a:rPr lang="de-AT" baseline="0" dirty="0" err="1"/>
              <a:t>and</a:t>
            </a:r>
            <a:r>
              <a:rPr lang="de-AT" baseline="0" dirty="0"/>
              <a:t> </a:t>
            </a:r>
            <a:r>
              <a:rPr lang="de-AT" baseline="0" dirty="0" err="1"/>
              <a:t>confocal</a:t>
            </a:r>
            <a:r>
              <a:rPr lang="de-AT" baseline="0" dirty="0"/>
              <a:t> </a:t>
            </a:r>
            <a:r>
              <a:rPr lang="de-AT" baseline="0" dirty="0" err="1"/>
              <a:t>microscopy</a:t>
            </a:r>
            <a:r>
              <a:rPr lang="de-AT" baseline="0" dirty="0"/>
              <a:t> was </a:t>
            </a:r>
            <a:r>
              <a:rPr lang="de-AT" baseline="0" dirty="0" err="1"/>
              <a:t>used</a:t>
            </a:r>
            <a:r>
              <a:rPr lang="de-AT" baseline="0" dirty="0"/>
              <a:t> </a:t>
            </a:r>
            <a:r>
              <a:rPr lang="de-AT" baseline="0" dirty="0" err="1"/>
              <a:t>to</a:t>
            </a:r>
            <a:r>
              <a:rPr lang="de-AT" baseline="0" dirty="0"/>
              <a:t> </a:t>
            </a:r>
            <a:r>
              <a:rPr lang="de-AT" baseline="0" dirty="0" err="1"/>
              <a:t>investigate</a:t>
            </a:r>
            <a:r>
              <a:rPr lang="de-AT" baseline="0" dirty="0"/>
              <a:t> </a:t>
            </a:r>
            <a:r>
              <a:rPr lang="de-AT" baseline="0" dirty="0" err="1"/>
              <a:t>these</a:t>
            </a:r>
            <a:r>
              <a:rPr lang="de-AT" baseline="0" dirty="0"/>
              <a:t> </a:t>
            </a:r>
            <a:r>
              <a:rPr lang="de-AT" baseline="0" dirty="0" err="1"/>
              <a:t>samples</a:t>
            </a:r>
            <a:r>
              <a:rPr lang="de-AT" baseline="0" dirty="0"/>
              <a:t>, </a:t>
            </a:r>
            <a:r>
              <a:rPr lang="de-AT" baseline="0" dirty="0" err="1"/>
              <a:t>while</a:t>
            </a:r>
            <a:r>
              <a:rPr lang="de-AT" baseline="0" dirty="0"/>
              <a:t> </a:t>
            </a:r>
            <a:r>
              <a:rPr lang="de-AT" baseline="0" dirty="0" err="1"/>
              <a:t>the</a:t>
            </a:r>
            <a:r>
              <a:rPr lang="de-AT" baseline="0" dirty="0"/>
              <a:t> </a:t>
            </a:r>
            <a:r>
              <a:rPr lang="de-AT" baseline="0" dirty="0" err="1"/>
              <a:t>latter</a:t>
            </a:r>
            <a:r>
              <a:rPr lang="de-AT" baseline="0" dirty="0"/>
              <a:t> </a:t>
            </a:r>
            <a:r>
              <a:rPr lang="de-AT" baseline="0" dirty="0" err="1"/>
              <a:t>technique</a:t>
            </a:r>
            <a:r>
              <a:rPr lang="de-AT" baseline="0" dirty="0"/>
              <a:t> was </a:t>
            </a:r>
            <a:r>
              <a:rPr lang="de-AT" baseline="0" dirty="0" err="1"/>
              <a:t>used</a:t>
            </a:r>
            <a:r>
              <a:rPr lang="de-AT" baseline="0" dirty="0"/>
              <a:t> </a:t>
            </a:r>
            <a:r>
              <a:rPr lang="de-AT" baseline="0" dirty="0" err="1"/>
              <a:t>especially</a:t>
            </a:r>
            <a:r>
              <a:rPr lang="de-AT" baseline="0" dirty="0"/>
              <a:t> </a:t>
            </a:r>
            <a:r>
              <a:rPr lang="de-AT" baseline="0" dirty="0" err="1"/>
              <a:t>for</a:t>
            </a:r>
            <a:r>
              <a:rPr lang="de-AT" baseline="0" dirty="0"/>
              <a:t> </a:t>
            </a:r>
            <a:r>
              <a:rPr lang="de-AT" baseline="0" dirty="0" err="1"/>
              <a:t>the</a:t>
            </a:r>
            <a:r>
              <a:rPr lang="de-AT" baseline="0" dirty="0"/>
              <a:t> </a:t>
            </a:r>
            <a:r>
              <a:rPr lang="de-AT" baseline="0" dirty="0" err="1"/>
              <a:t>rougher</a:t>
            </a:r>
            <a:r>
              <a:rPr lang="de-AT" baseline="0" dirty="0"/>
              <a:t> </a:t>
            </a:r>
            <a:r>
              <a:rPr lang="de-AT" baseline="0" dirty="0" err="1"/>
              <a:t>ones</a:t>
            </a:r>
            <a:r>
              <a:rPr lang="de-AT" baseline="0" dirty="0"/>
              <a:t>.</a:t>
            </a:r>
          </a:p>
          <a:p>
            <a:endParaRPr lang="de-AT" baseline="0" dirty="0"/>
          </a:p>
          <a:p>
            <a:r>
              <a:rPr lang="de-AT" baseline="0" dirty="0" err="1"/>
              <a:t>Here</a:t>
            </a:r>
            <a:r>
              <a:rPr lang="de-AT" baseline="0" dirty="0"/>
              <a:t>, i </a:t>
            </a:r>
            <a:r>
              <a:rPr lang="de-AT" baseline="0" dirty="0" err="1"/>
              <a:t>shortly</a:t>
            </a:r>
            <a:r>
              <a:rPr lang="de-AT" baseline="0" dirty="0"/>
              <a:t> </a:t>
            </a:r>
            <a:r>
              <a:rPr lang="de-AT" baseline="0" dirty="0" err="1"/>
              <a:t>want</a:t>
            </a:r>
            <a:r>
              <a:rPr lang="de-AT" baseline="0" dirty="0"/>
              <a:t> </a:t>
            </a:r>
            <a:r>
              <a:rPr lang="de-AT" baseline="0" dirty="0" err="1"/>
              <a:t>to</a:t>
            </a:r>
            <a:r>
              <a:rPr lang="de-AT" baseline="0" dirty="0"/>
              <a:t> </a:t>
            </a:r>
            <a:r>
              <a:rPr lang="de-AT" baseline="0" dirty="0" err="1"/>
              <a:t>show</a:t>
            </a:r>
            <a:r>
              <a:rPr lang="de-AT" baseline="0" dirty="0"/>
              <a:t> </a:t>
            </a:r>
            <a:r>
              <a:rPr lang="de-AT" baseline="0" dirty="0" err="1"/>
              <a:t>you</a:t>
            </a:r>
            <a:r>
              <a:rPr lang="de-AT" baseline="0" dirty="0"/>
              <a:t> </a:t>
            </a:r>
            <a:r>
              <a:rPr lang="de-AT" baseline="0" dirty="0" err="1"/>
              <a:t>some</a:t>
            </a:r>
            <a:r>
              <a:rPr lang="de-AT" baseline="0" dirty="0"/>
              <a:t> </a:t>
            </a:r>
            <a:r>
              <a:rPr lang="de-AT" baseline="0" dirty="0" err="1"/>
              <a:t>selected</a:t>
            </a:r>
            <a:r>
              <a:rPr lang="de-AT" baseline="0" dirty="0"/>
              <a:t> </a:t>
            </a:r>
            <a:r>
              <a:rPr lang="de-AT" baseline="0" dirty="0" err="1"/>
              <a:t>images</a:t>
            </a:r>
            <a:r>
              <a:rPr lang="de-AT" baseline="0" dirty="0"/>
              <a:t> </a:t>
            </a:r>
            <a:r>
              <a:rPr lang="de-AT" baseline="0" dirty="0" err="1"/>
              <a:t>of</a:t>
            </a:r>
            <a:r>
              <a:rPr lang="de-AT" baseline="0" dirty="0"/>
              <a:t> </a:t>
            </a:r>
            <a:r>
              <a:rPr lang="de-AT" baseline="0" dirty="0" err="1"/>
              <a:t>the</a:t>
            </a:r>
            <a:r>
              <a:rPr lang="de-AT" baseline="0" dirty="0"/>
              <a:t> sample </a:t>
            </a:r>
            <a:r>
              <a:rPr lang="de-AT" baseline="0" dirty="0" err="1"/>
              <a:t>surfaces</a:t>
            </a:r>
            <a:r>
              <a:rPr lang="de-AT" baseline="0" dirty="0"/>
              <a:t>.  </a:t>
            </a:r>
          </a:p>
          <a:p>
            <a:endParaRPr lang="de-AT" baseline="0" dirty="0"/>
          </a:p>
          <a:p>
            <a:r>
              <a:rPr lang="de-AT" baseline="0" dirty="0"/>
              <a:t>Sample 1 was </a:t>
            </a:r>
            <a:r>
              <a:rPr lang="de-AT" baseline="0" dirty="0" err="1"/>
              <a:t>the</a:t>
            </a:r>
            <a:r>
              <a:rPr lang="de-AT" baseline="0" dirty="0"/>
              <a:t> </a:t>
            </a:r>
            <a:r>
              <a:rPr lang="de-AT" baseline="0" dirty="0" err="1"/>
              <a:t>smoothest</a:t>
            </a:r>
            <a:r>
              <a:rPr lang="de-AT" baseline="0" dirty="0"/>
              <a:t> </a:t>
            </a:r>
            <a:r>
              <a:rPr lang="de-AT" baseline="0" dirty="0" err="1"/>
              <a:t>one</a:t>
            </a:r>
            <a:r>
              <a:rPr lang="de-AT" baseline="0" dirty="0"/>
              <a:t> and </a:t>
            </a:r>
            <a:r>
              <a:rPr lang="de-AT" baseline="0" dirty="0" err="1"/>
              <a:t>had</a:t>
            </a:r>
            <a:r>
              <a:rPr lang="de-AT" baseline="0" dirty="0"/>
              <a:t> RMS </a:t>
            </a:r>
            <a:r>
              <a:rPr lang="de-AT" baseline="0" dirty="0" err="1"/>
              <a:t>roughness</a:t>
            </a:r>
            <a:r>
              <a:rPr lang="de-AT" baseline="0" dirty="0"/>
              <a:t> </a:t>
            </a:r>
            <a:r>
              <a:rPr lang="de-AT" baseline="0" dirty="0" err="1"/>
              <a:t>values</a:t>
            </a:r>
            <a:r>
              <a:rPr lang="de-AT" baseline="0" dirty="0"/>
              <a:t> on </a:t>
            </a:r>
            <a:r>
              <a:rPr lang="de-AT" baseline="0" dirty="0" err="1"/>
              <a:t>the</a:t>
            </a:r>
            <a:r>
              <a:rPr lang="de-AT" baseline="0" dirty="0"/>
              <a:t> </a:t>
            </a:r>
            <a:r>
              <a:rPr lang="de-AT" baseline="0" dirty="0" err="1"/>
              <a:t>nm</a:t>
            </a:r>
            <a:r>
              <a:rPr lang="de-AT" baseline="0" dirty="0"/>
              <a:t> </a:t>
            </a:r>
            <a:r>
              <a:rPr lang="de-AT" baseline="0" dirty="0" err="1"/>
              <a:t>scale</a:t>
            </a:r>
            <a:r>
              <a:rPr lang="de-AT" baseline="0" dirty="0"/>
              <a:t>. This sample was </a:t>
            </a:r>
            <a:r>
              <a:rPr lang="de-AT" baseline="0" dirty="0" err="1"/>
              <a:t>only</a:t>
            </a:r>
            <a:r>
              <a:rPr lang="de-AT" baseline="0" dirty="0"/>
              <a:t> </a:t>
            </a:r>
            <a:r>
              <a:rPr lang="de-AT" baseline="0" dirty="0" err="1"/>
              <a:t>investigated</a:t>
            </a:r>
            <a:r>
              <a:rPr lang="de-AT" baseline="0" dirty="0"/>
              <a:t> </a:t>
            </a:r>
            <a:r>
              <a:rPr lang="de-AT" baseline="0" dirty="0" err="1"/>
              <a:t>with</a:t>
            </a:r>
            <a:r>
              <a:rPr lang="de-AT" baseline="0" dirty="0"/>
              <a:t> AFM, </a:t>
            </a:r>
            <a:r>
              <a:rPr lang="de-AT" baseline="0" dirty="0" err="1"/>
              <a:t>since</a:t>
            </a:r>
            <a:r>
              <a:rPr lang="de-AT" baseline="0" dirty="0"/>
              <a:t> CFM </a:t>
            </a:r>
            <a:r>
              <a:rPr lang="de-AT" baseline="0" dirty="0" err="1"/>
              <a:t>could</a:t>
            </a:r>
            <a:r>
              <a:rPr lang="de-AT" baseline="0" dirty="0"/>
              <a:t> not </a:t>
            </a:r>
            <a:r>
              <a:rPr lang="de-AT" baseline="0" dirty="0" err="1"/>
              <a:t>resolve</a:t>
            </a:r>
            <a:r>
              <a:rPr lang="de-AT" baseline="0" dirty="0"/>
              <a:t> </a:t>
            </a:r>
            <a:r>
              <a:rPr lang="de-AT" baseline="0" dirty="0" err="1"/>
              <a:t>the</a:t>
            </a:r>
            <a:r>
              <a:rPr lang="de-AT" baseline="0" dirty="0"/>
              <a:t> </a:t>
            </a:r>
            <a:r>
              <a:rPr lang="de-AT" baseline="0" dirty="0" err="1"/>
              <a:t>mirror</a:t>
            </a:r>
            <a:r>
              <a:rPr lang="de-AT" baseline="0" dirty="0"/>
              <a:t>-like </a:t>
            </a:r>
            <a:r>
              <a:rPr lang="de-AT" baseline="0" dirty="0" err="1"/>
              <a:t>surface</a:t>
            </a:r>
            <a:r>
              <a:rPr lang="de-AT" baseline="0" dirty="0"/>
              <a:t>.</a:t>
            </a:r>
          </a:p>
          <a:p>
            <a:endParaRPr lang="de-AT" baseline="0" dirty="0"/>
          </a:p>
          <a:p>
            <a:r>
              <a:rPr lang="de-AT" baseline="0" dirty="0"/>
              <a:t>Sample 2 </a:t>
            </a:r>
            <a:r>
              <a:rPr lang="de-AT" baseline="0" dirty="0" err="1"/>
              <a:t>could</a:t>
            </a:r>
            <a:r>
              <a:rPr lang="de-AT" baseline="0" dirty="0"/>
              <a:t> </a:t>
            </a:r>
            <a:r>
              <a:rPr lang="de-AT" baseline="0" dirty="0" err="1"/>
              <a:t>be</a:t>
            </a:r>
            <a:r>
              <a:rPr lang="de-AT" baseline="0" dirty="0"/>
              <a:t> </a:t>
            </a:r>
            <a:r>
              <a:rPr lang="de-AT" baseline="0" dirty="0" err="1"/>
              <a:t>probed</a:t>
            </a:r>
            <a:r>
              <a:rPr lang="de-AT" baseline="0" dirty="0"/>
              <a:t> </a:t>
            </a:r>
            <a:r>
              <a:rPr lang="de-AT" baseline="0" dirty="0" err="1"/>
              <a:t>with</a:t>
            </a:r>
            <a:r>
              <a:rPr lang="de-AT" baseline="0" dirty="0"/>
              <a:t> both </a:t>
            </a:r>
            <a:r>
              <a:rPr lang="de-AT" baseline="0" dirty="0" err="1"/>
              <a:t>microscopes</a:t>
            </a:r>
            <a:r>
              <a:rPr lang="de-AT" baseline="0" dirty="0"/>
              <a:t>. At </a:t>
            </a:r>
            <a:r>
              <a:rPr lang="de-AT" baseline="0" dirty="0" err="1"/>
              <a:t>first</a:t>
            </a:r>
            <a:r>
              <a:rPr lang="de-AT" baseline="0" dirty="0"/>
              <a:t>, </a:t>
            </a:r>
            <a:r>
              <a:rPr lang="de-AT" baseline="0" dirty="0" err="1"/>
              <a:t>the</a:t>
            </a:r>
            <a:r>
              <a:rPr lang="de-AT" baseline="0" dirty="0"/>
              <a:t> AFM </a:t>
            </a:r>
            <a:r>
              <a:rPr lang="de-AT" baseline="0" dirty="0" err="1"/>
              <a:t>image</a:t>
            </a:r>
            <a:r>
              <a:rPr lang="de-AT" baseline="0" dirty="0"/>
              <a:t> </a:t>
            </a:r>
            <a:r>
              <a:rPr lang="de-AT" baseline="0" dirty="0" err="1"/>
              <a:t>is</a:t>
            </a:r>
            <a:r>
              <a:rPr lang="de-AT" baseline="0" dirty="0"/>
              <a:t> </a:t>
            </a:r>
            <a:r>
              <a:rPr lang="de-AT" baseline="0" dirty="0" err="1"/>
              <a:t>shown</a:t>
            </a:r>
            <a:r>
              <a:rPr lang="de-AT" baseline="0" dirty="0"/>
              <a:t>. The RMS </a:t>
            </a:r>
            <a:r>
              <a:rPr lang="de-AT" baseline="0" dirty="0" err="1"/>
              <a:t>roughness</a:t>
            </a:r>
            <a:r>
              <a:rPr lang="de-AT" baseline="0" dirty="0"/>
              <a:t> was </a:t>
            </a:r>
            <a:r>
              <a:rPr lang="de-AT" baseline="0" dirty="0" err="1"/>
              <a:t>about</a:t>
            </a:r>
            <a:r>
              <a:rPr lang="de-AT" baseline="0" dirty="0"/>
              <a:t> 34 nm. </a:t>
            </a:r>
            <a:r>
              <a:rPr lang="de-AT" baseline="0" dirty="0" err="1"/>
              <a:t>It</a:t>
            </a:r>
            <a:r>
              <a:rPr lang="de-AT" baseline="0" dirty="0"/>
              <a:t> </a:t>
            </a:r>
            <a:r>
              <a:rPr lang="de-AT" baseline="0" dirty="0" err="1"/>
              <a:t>has</a:t>
            </a:r>
            <a:r>
              <a:rPr lang="de-AT" baseline="0" dirty="0"/>
              <a:t> </a:t>
            </a:r>
            <a:r>
              <a:rPr lang="de-AT" baseline="0" dirty="0" err="1"/>
              <a:t>to</a:t>
            </a:r>
            <a:r>
              <a:rPr lang="de-AT" baseline="0" dirty="0"/>
              <a:t> </a:t>
            </a:r>
            <a:r>
              <a:rPr lang="de-AT" baseline="0" dirty="0" err="1"/>
              <a:t>be</a:t>
            </a:r>
            <a:r>
              <a:rPr lang="de-AT" baseline="0" dirty="0"/>
              <a:t> </a:t>
            </a:r>
            <a:r>
              <a:rPr lang="de-AT" baseline="0" dirty="0" err="1"/>
              <a:t>mentioned</a:t>
            </a:r>
            <a:r>
              <a:rPr lang="de-AT" baseline="0" dirty="0"/>
              <a:t>, </a:t>
            </a:r>
            <a:r>
              <a:rPr lang="de-AT" baseline="0" dirty="0" err="1"/>
              <a:t>that</a:t>
            </a:r>
            <a:r>
              <a:rPr lang="de-AT" baseline="0" dirty="0"/>
              <a:t> in total 15 AFM </a:t>
            </a:r>
            <a:r>
              <a:rPr lang="de-AT" baseline="0" dirty="0" err="1"/>
              <a:t>images</a:t>
            </a:r>
            <a:r>
              <a:rPr lang="de-AT" baseline="0" dirty="0"/>
              <a:t> </a:t>
            </a:r>
            <a:r>
              <a:rPr lang="de-AT" baseline="0" dirty="0" err="1"/>
              <a:t>were</a:t>
            </a:r>
            <a:r>
              <a:rPr lang="de-AT" baseline="0" dirty="0"/>
              <a:t> </a:t>
            </a:r>
            <a:r>
              <a:rPr lang="de-AT" baseline="0" dirty="0" err="1"/>
              <a:t>used</a:t>
            </a:r>
            <a:r>
              <a:rPr lang="de-AT" baseline="0" dirty="0"/>
              <a:t> </a:t>
            </a:r>
            <a:r>
              <a:rPr lang="de-AT" baseline="0" dirty="0" err="1"/>
              <a:t>to</a:t>
            </a:r>
            <a:r>
              <a:rPr lang="de-AT" baseline="0" dirty="0"/>
              <a:t> </a:t>
            </a:r>
            <a:r>
              <a:rPr lang="de-AT" baseline="0" dirty="0" err="1"/>
              <a:t>determine</a:t>
            </a:r>
            <a:r>
              <a:rPr lang="de-AT" baseline="0" dirty="0"/>
              <a:t> </a:t>
            </a:r>
            <a:r>
              <a:rPr lang="de-AT" baseline="0" dirty="0" err="1"/>
              <a:t>these</a:t>
            </a:r>
            <a:r>
              <a:rPr lang="de-AT" baseline="0" dirty="0"/>
              <a:t> </a:t>
            </a:r>
            <a:r>
              <a:rPr lang="de-AT" baseline="0" dirty="0" err="1"/>
              <a:t>parameters</a:t>
            </a:r>
            <a:r>
              <a:rPr lang="de-AT" baseline="0" dirty="0"/>
              <a:t> </a:t>
            </a:r>
            <a:r>
              <a:rPr lang="de-AT" baseline="0" dirty="0" err="1"/>
              <a:t>for</a:t>
            </a:r>
            <a:r>
              <a:rPr lang="de-AT" baseline="0" dirty="0"/>
              <a:t> </a:t>
            </a:r>
            <a:r>
              <a:rPr lang="de-AT" baseline="0" dirty="0" err="1"/>
              <a:t>better</a:t>
            </a:r>
            <a:r>
              <a:rPr lang="de-AT" baseline="0" dirty="0"/>
              <a:t> </a:t>
            </a:r>
            <a:r>
              <a:rPr lang="de-AT" baseline="0" dirty="0" err="1"/>
              <a:t>statistics</a:t>
            </a:r>
            <a:r>
              <a:rPr lang="de-AT" baseline="0" dirty="0"/>
              <a:t>.</a:t>
            </a:r>
          </a:p>
          <a:p>
            <a:endParaRPr lang="de-AT" baseline="0" dirty="0"/>
          </a:p>
          <a:p>
            <a:r>
              <a:rPr lang="de-AT" baseline="0" dirty="0"/>
              <a:t>The CFM </a:t>
            </a:r>
            <a:r>
              <a:rPr lang="de-AT" baseline="0" dirty="0" err="1"/>
              <a:t>image</a:t>
            </a:r>
            <a:r>
              <a:rPr lang="de-AT" baseline="0" dirty="0"/>
              <a:t> </a:t>
            </a:r>
            <a:r>
              <a:rPr lang="de-AT" baseline="0" dirty="0" err="1"/>
              <a:t>of</a:t>
            </a:r>
            <a:r>
              <a:rPr lang="de-AT" baseline="0" dirty="0"/>
              <a:t> </a:t>
            </a:r>
            <a:r>
              <a:rPr lang="de-AT" baseline="0" dirty="0" err="1"/>
              <a:t>the</a:t>
            </a:r>
            <a:r>
              <a:rPr lang="de-AT" baseline="0" dirty="0"/>
              <a:t> same sample 2 </a:t>
            </a:r>
            <a:r>
              <a:rPr lang="de-AT" baseline="0" dirty="0" err="1"/>
              <a:t>interestingly</a:t>
            </a:r>
            <a:r>
              <a:rPr lang="de-AT" baseline="0" dirty="0"/>
              <a:t> </a:t>
            </a:r>
            <a:r>
              <a:rPr lang="de-AT" baseline="0" dirty="0" err="1"/>
              <a:t>had</a:t>
            </a:r>
            <a:r>
              <a:rPr lang="de-AT" baseline="0" dirty="0"/>
              <a:t> a </a:t>
            </a:r>
            <a:r>
              <a:rPr lang="de-AT" baseline="0" dirty="0" err="1"/>
              <a:t>much</a:t>
            </a:r>
            <a:r>
              <a:rPr lang="de-AT" baseline="0" dirty="0"/>
              <a:t> </a:t>
            </a:r>
            <a:r>
              <a:rPr lang="de-AT" baseline="0" dirty="0" err="1"/>
              <a:t>higher</a:t>
            </a:r>
            <a:r>
              <a:rPr lang="de-AT" baseline="0" dirty="0"/>
              <a:t> RMS </a:t>
            </a:r>
            <a:r>
              <a:rPr lang="de-AT" baseline="0" dirty="0" err="1"/>
              <a:t>value</a:t>
            </a:r>
            <a:r>
              <a:rPr lang="de-AT" baseline="0" dirty="0"/>
              <a:t> </a:t>
            </a:r>
            <a:r>
              <a:rPr lang="de-AT" baseline="0" dirty="0" err="1"/>
              <a:t>of</a:t>
            </a:r>
            <a:r>
              <a:rPr lang="de-AT" baseline="0" dirty="0"/>
              <a:t> 187nm. </a:t>
            </a:r>
            <a:r>
              <a:rPr lang="de-AT" baseline="0" dirty="0" err="1"/>
              <a:t>It</a:t>
            </a:r>
            <a:r>
              <a:rPr lang="de-AT" baseline="0" dirty="0"/>
              <a:t> </a:t>
            </a:r>
            <a:r>
              <a:rPr lang="de-AT" baseline="0" dirty="0" err="1"/>
              <a:t>can</a:t>
            </a:r>
            <a:r>
              <a:rPr lang="de-AT" baseline="0" dirty="0"/>
              <a:t> </a:t>
            </a:r>
            <a:r>
              <a:rPr lang="de-AT" baseline="0" dirty="0" err="1"/>
              <a:t>be</a:t>
            </a:r>
            <a:r>
              <a:rPr lang="de-AT" baseline="0" dirty="0"/>
              <a:t> </a:t>
            </a:r>
            <a:r>
              <a:rPr lang="de-AT" baseline="0" dirty="0" err="1"/>
              <a:t>assumed</a:t>
            </a:r>
            <a:r>
              <a:rPr lang="de-AT" baseline="0" dirty="0"/>
              <a:t> </a:t>
            </a:r>
            <a:r>
              <a:rPr lang="de-AT" baseline="0" dirty="0" err="1"/>
              <a:t>that</a:t>
            </a:r>
            <a:r>
              <a:rPr lang="de-AT" baseline="0" dirty="0"/>
              <a:t> </a:t>
            </a:r>
            <a:r>
              <a:rPr lang="de-AT" baseline="0" dirty="0" err="1"/>
              <a:t>the</a:t>
            </a:r>
            <a:r>
              <a:rPr lang="de-AT" baseline="0" dirty="0"/>
              <a:t> </a:t>
            </a:r>
            <a:r>
              <a:rPr lang="de-AT" baseline="0" dirty="0" err="1"/>
              <a:t>much</a:t>
            </a:r>
            <a:r>
              <a:rPr lang="de-AT" baseline="0" dirty="0"/>
              <a:t> larger lateral </a:t>
            </a:r>
            <a:r>
              <a:rPr lang="de-AT" baseline="0" dirty="0" err="1"/>
              <a:t>size</a:t>
            </a:r>
            <a:r>
              <a:rPr lang="de-AT" baseline="0" dirty="0"/>
              <a:t> </a:t>
            </a:r>
            <a:r>
              <a:rPr lang="de-AT" baseline="0" dirty="0" err="1"/>
              <a:t>of</a:t>
            </a:r>
            <a:r>
              <a:rPr lang="de-AT" baseline="0" dirty="0"/>
              <a:t> </a:t>
            </a:r>
            <a:r>
              <a:rPr lang="de-AT" baseline="0" dirty="0" err="1"/>
              <a:t>these</a:t>
            </a:r>
            <a:r>
              <a:rPr lang="de-AT" baseline="0" dirty="0"/>
              <a:t> </a:t>
            </a:r>
            <a:r>
              <a:rPr lang="de-AT" baseline="0" dirty="0" err="1"/>
              <a:t>image</a:t>
            </a:r>
            <a:r>
              <a:rPr lang="de-AT" baseline="0" dirty="0"/>
              <a:t> </a:t>
            </a:r>
            <a:r>
              <a:rPr lang="de-AT" baseline="0" dirty="0" err="1"/>
              <a:t>included</a:t>
            </a:r>
            <a:r>
              <a:rPr lang="de-AT" baseline="0" dirty="0"/>
              <a:t> also </a:t>
            </a:r>
            <a:r>
              <a:rPr lang="de-AT" baseline="0" dirty="0" err="1"/>
              <a:t>surface</a:t>
            </a:r>
            <a:r>
              <a:rPr lang="de-AT" baseline="0" dirty="0"/>
              <a:t> </a:t>
            </a:r>
            <a:r>
              <a:rPr lang="de-AT" baseline="0" dirty="0" err="1"/>
              <a:t>peaks</a:t>
            </a:r>
            <a:r>
              <a:rPr lang="de-AT" baseline="0" dirty="0"/>
              <a:t>, </a:t>
            </a:r>
            <a:r>
              <a:rPr lang="de-AT" baseline="0" dirty="0" err="1"/>
              <a:t>which</a:t>
            </a:r>
            <a:r>
              <a:rPr lang="de-AT" baseline="0" dirty="0"/>
              <a:t> </a:t>
            </a:r>
            <a:r>
              <a:rPr lang="de-AT" baseline="0" dirty="0" err="1"/>
              <a:t>were</a:t>
            </a:r>
            <a:r>
              <a:rPr lang="de-AT" baseline="0" dirty="0"/>
              <a:t> not </a:t>
            </a:r>
            <a:r>
              <a:rPr lang="de-AT" baseline="0" dirty="0" err="1"/>
              <a:t>captured</a:t>
            </a:r>
            <a:r>
              <a:rPr lang="de-AT" baseline="0" dirty="0"/>
              <a:t> </a:t>
            </a:r>
            <a:r>
              <a:rPr lang="de-AT" baseline="0" dirty="0" err="1"/>
              <a:t>before</a:t>
            </a:r>
            <a:r>
              <a:rPr lang="de-AT" baseline="0" dirty="0"/>
              <a:t> </a:t>
            </a:r>
            <a:r>
              <a:rPr lang="de-AT" baseline="0" dirty="0" err="1"/>
              <a:t>by</a:t>
            </a:r>
            <a:r>
              <a:rPr lang="de-AT" baseline="0" dirty="0"/>
              <a:t> AFM. </a:t>
            </a:r>
            <a:r>
              <a:rPr lang="de-AT" baseline="0" dirty="0" err="1"/>
              <a:t>However</a:t>
            </a:r>
            <a:r>
              <a:rPr lang="de-AT" baseline="0" dirty="0"/>
              <a:t>, a </a:t>
            </a:r>
            <a:r>
              <a:rPr lang="de-AT" baseline="0" dirty="0" err="1"/>
              <a:t>clear</a:t>
            </a:r>
            <a:r>
              <a:rPr lang="de-AT" baseline="0" dirty="0"/>
              <a:t> lack </a:t>
            </a:r>
            <a:r>
              <a:rPr lang="de-AT" baseline="0" dirty="0" err="1"/>
              <a:t>of</a:t>
            </a:r>
            <a:r>
              <a:rPr lang="de-AT" baseline="0" dirty="0"/>
              <a:t> </a:t>
            </a:r>
            <a:r>
              <a:rPr lang="de-AT" baseline="0" dirty="0" err="1"/>
              <a:t>resolution</a:t>
            </a:r>
            <a:r>
              <a:rPr lang="de-AT" baseline="0" dirty="0"/>
              <a:t> was </a:t>
            </a:r>
            <a:r>
              <a:rPr lang="de-AT" baseline="0" dirty="0" err="1"/>
              <a:t>observed</a:t>
            </a:r>
            <a:r>
              <a:rPr lang="de-AT" baseline="0" dirty="0"/>
              <a:t>.</a:t>
            </a:r>
          </a:p>
          <a:p>
            <a:endParaRPr lang="de-AT" baseline="0" dirty="0"/>
          </a:p>
          <a:p>
            <a:r>
              <a:rPr lang="de-AT" baseline="0" dirty="0" err="1"/>
              <a:t>Finally</a:t>
            </a:r>
            <a:r>
              <a:rPr lang="de-AT" baseline="0" dirty="0"/>
              <a:t>, </a:t>
            </a:r>
            <a:r>
              <a:rPr lang="de-AT" baseline="0" dirty="0" err="1"/>
              <a:t>the</a:t>
            </a:r>
            <a:r>
              <a:rPr lang="de-AT" baseline="0" dirty="0"/>
              <a:t> </a:t>
            </a:r>
            <a:r>
              <a:rPr lang="de-AT" baseline="0" dirty="0" err="1"/>
              <a:t>roughest</a:t>
            </a:r>
            <a:r>
              <a:rPr lang="de-AT" baseline="0" dirty="0"/>
              <a:t> sample 3 </a:t>
            </a:r>
            <a:r>
              <a:rPr lang="de-AT" baseline="0" dirty="0" err="1"/>
              <a:t>is</a:t>
            </a:r>
            <a:r>
              <a:rPr lang="de-AT" baseline="0" dirty="0"/>
              <a:t> </a:t>
            </a:r>
            <a:r>
              <a:rPr lang="de-AT" baseline="0" dirty="0" err="1"/>
              <a:t>shown</a:t>
            </a:r>
            <a:r>
              <a:rPr lang="de-AT" baseline="0" dirty="0"/>
              <a:t> </a:t>
            </a:r>
            <a:r>
              <a:rPr lang="de-AT" baseline="0" dirty="0" err="1"/>
              <a:t>here</a:t>
            </a:r>
            <a:r>
              <a:rPr lang="de-AT" baseline="0" dirty="0"/>
              <a:t>, </a:t>
            </a:r>
            <a:r>
              <a:rPr lang="de-AT" baseline="0" dirty="0" err="1"/>
              <a:t>which</a:t>
            </a:r>
            <a:r>
              <a:rPr lang="de-AT" baseline="0" dirty="0"/>
              <a:t> </a:t>
            </a:r>
            <a:r>
              <a:rPr lang="de-AT" baseline="0" dirty="0" err="1"/>
              <a:t>had</a:t>
            </a:r>
            <a:r>
              <a:rPr lang="de-AT" baseline="0" dirty="0"/>
              <a:t> RMS on </a:t>
            </a:r>
            <a:r>
              <a:rPr lang="de-AT" baseline="0" dirty="0" err="1"/>
              <a:t>the</a:t>
            </a:r>
            <a:r>
              <a:rPr lang="de-AT" baseline="0" dirty="0"/>
              <a:t> </a:t>
            </a:r>
            <a:r>
              <a:rPr lang="de-AT" baseline="0" dirty="0" err="1"/>
              <a:t>micrometer</a:t>
            </a:r>
            <a:r>
              <a:rPr lang="de-AT" baseline="0" dirty="0"/>
              <a:t> </a:t>
            </a:r>
            <a:r>
              <a:rPr lang="de-AT" baseline="0" dirty="0" err="1"/>
              <a:t>scale</a:t>
            </a:r>
            <a:r>
              <a:rPr lang="de-AT" baseline="0" dirty="0"/>
              <a:t>.</a:t>
            </a:r>
            <a:endParaRPr lang="en-US" dirty="0"/>
          </a:p>
        </p:txBody>
      </p:sp>
      <p:sp>
        <p:nvSpPr>
          <p:cNvPr id="4" name="Foliennummernplatzhalter 3"/>
          <p:cNvSpPr>
            <a:spLocks noGrp="1"/>
          </p:cNvSpPr>
          <p:nvPr>
            <p:ph type="sldNum" sz="quarter" idx="10"/>
          </p:nvPr>
        </p:nvSpPr>
        <p:spPr/>
        <p:txBody>
          <a:bodyPr/>
          <a:lstStyle/>
          <a:p>
            <a:fld id="{5320357C-19D5-4386-8AC6-DD0AD4D309C8}" type="slidenum">
              <a:rPr lang="de-AT" smtClean="0"/>
              <a:t>39</a:t>
            </a:fld>
            <a:endParaRPr lang="de-AT"/>
          </a:p>
        </p:txBody>
      </p:sp>
    </p:spTree>
    <p:extLst>
      <p:ext uri="{BB962C8B-B14F-4D97-AF65-F5344CB8AC3E}">
        <p14:creationId xmlns:p14="http://schemas.microsoft.com/office/powerpoint/2010/main" val="421136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In </a:t>
            </a:r>
            <a:r>
              <a:rPr lang="de-AT" dirty="0" err="1"/>
              <a:t>my</a:t>
            </a:r>
            <a:r>
              <a:rPr lang="de-AT" dirty="0"/>
              <a:t> </a:t>
            </a:r>
            <a:r>
              <a:rPr lang="de-AT" dirty="0" err="1"/>
              <a:t>talk</a:t>
            </a:r>
            <a:r>
              <a:rPr lang="de-AT" dirty="0"/>
              <a:t>, I will </a:t>
            </a:r>
            <a:r>
              <a:rPr lang="de-AT" dirty="0" err="1"/>
              <a:t>focus</a:t>
            </a:r>
            <a:r>
              <a:rPr lang="de-AT" dirty="0"/>
              <a:t> in </a:t>
            </a:r>
            <a:r>
              <a:rPr lang="de-AT" dirty="0" err="1"/>
              <a:t>detail</a:t>
            </a:r>
            <a:r>
              <a:rPr lang="de-AT" dirty="0"/>
              <a:t> on </a:t>
            </a:r>
            <a:r>
              <a:rPr lang="de-AT" dirty="0" err="1"/>
              <a:t>the</a:t>
            </a:r>
            <a:r>
              <a:rPr lang="de-AT" dirty="0"/>
              <a:t> </a:t>
            </a:r>
            <a:r>
              <a:rPr lang="de-AT" dirty="0" err="1"/>
              <a:t>contribution</a:t>
            </a:r>
            <a:r>
              <a:rPr lang="de-AT" dirty="0"/>
              <a:t> </a:t>
            </a:r>
            <a:r>
              <a:rPr lang="de-AT" dirty="0" err="1"/>
              <a:t>of</a:t>
            </a:r>
            <a:r>
              <a:rPr lang="de-AT" dirty="0"/>
              <a:t> </a:t>
            </a:r>
            <a:r>
              <a:rPr lang="de-AT" dirty="0" err="1"/>
              <a:t>surface</a:t>
            </a:r>
            <a:r>
              <a:rPr lang="de-AT" dirty="0"/>
              <a:t> </a:t>
            </a:r>
            <a:r>
              <a:rPr lang="de-AT" dirty="0" err="1"/>
              <a:t>roughness</a:t>
            </a:r>
            <a:r>
              <a:rPr lang="de-AT" dirty="0"/>
              <a:t> on </a:t>
            </a:r>
            <a:r>
              <a:rPr lang="de-AT" dirty="0" err="1"/>
              <a:t>the</a:t>
            </a:r>
            <a:r>
              <a:rPr lang="de-AT" dirty="0"/>
              <a:t> </a:t>
            </a:r>
            <a:r>
              <a:rPr lang="de-AT" dirty="0" err="1"/>
              <a:t>sputtering</a:t>
            </a:r>
            <a:r>
              <a:rPr lang="de-AT" dirty="0"/>
              <a:t> </a:t>
            </a:r>
            <a:r>
              <a:rPr lang="de-AT" dirty="0" err="1"/>
              <a:t>of</a:t>
            </a:r>
            <a:r>
              <a:rPr lang="de-AT" dirty="0"/>
              <a:t> </a:t>
            </a:r>
            <a:r>
              <a:rPr lang="de-AT" dirty="0" err="1"/>
              <a:t>materials</a:t>
            </a:r>
            <a:r>
              <a:rPr lang="de-AT" dirty="0"/>
              <a:t> </a:t>
            </a:r>
            <a:r>
              <a:rPr lang="de-AT" dirty="0" err="1"/>
              <a:t>under</a:t>
            </a:r>
            <a:r>
              <a:rPr lang="de-AT" dirty="0"/>
              <a:t> </a:t>
            </a:r>
            <a:r>
              <a:rPr lang="de-AT" dirty="0" err="1"/>
              <a:t>ion</a:t>
            </a:r>
            <a:r>
              <a:rPr lang="de-AT" dirty="0"/>
              <a:t> </a:t>
            </a:r>
            <a:r>
              <a:rPr lang="de-AT" dirty="0" err="1"/>
              <a:t>bombardment</a:t>
            </a:r>
            <a:r>
              <a:rPr lang="de-AT" dirty="0"/>
              <a:t>.</a:t>
            </a:r>
          </a:p>
          <a:p>
            <a:endParaRPr lang="de-AT" dirty="0"/>
          </a:p>
          <a:p>
            <a:r>
              <a:rPr lang="de-AT" dirty="0"/>
              <a:t>Generally, </a:t>
            </a:r>
            <a:r>
              <a:rPr lang="de-AT" dirty="0" err="1"/>
              <a:t>sputtering</a:t>
            </a:r>
            <a:r>
              <a:rPr lang="de-AT" dirty="0"/>
              <a:t> </a:t>
            </a:r>
            <a:r>
              <a:rPr lang="de-AT" dirty="0" err="1"/>
              <a:t>theory</a:t>
            </a:r>
            <a:r>
              <a:rPr lang="de-AT" dirty="0"/>
              <a:t> and </a:t>
            </a:r>
            <a:r>
              <a:rPr lang="de-AT" dirty="0" err="1"/>
              <a:t>many</a:t>
            </a:r>
            <a:r>
              <a:rPr lang="de-AT" dirty="0"/>
              <a:t> </a:t>
            </a:r>
            <a:r>
              <a:rPr lang="de-AT" dirty="0" err="1"/>
              <a:t>numerical</a:t>
            </a:r>
            <a:r>
              <a:rPr lang="de-AT" dirty="0"/>
              <a:t> </a:t>
            </a:r>
            <a:r>
              <a:rPr lang="de-AT" dirty="0" err="1"/>
              <a:t>simulation</a:t>
            </a:r>
            <a:r>
              <a:rPr lang="de-AT" dirty="0"/>
              <a:t> </a:t>
            </a:r>
            <a:r>
              <a:rPr lang="de-AT" dirty="0" err="1"/>
              <a:t>codes</a:t>
            </a:r>
            <a:r>
              <a:rPr lang="de-AT" dirty="0"/>
              <a:t> </a:t>
            </a:r>
            <a:r>
              <a:rPr lang="de-AT" dirty="0" err="1"/>
              <a:t>show</a:t>
            </a:r>
            <a:r>
              <a:rPr lang="de-AT" dirty="0"/>
              <a:t> </a:t>
            </a:r>
            <a:r>
              <a:rPr lang="de-AT" dirty="0" err="1"/>
              <a:t>good</a:t>
            </a:r>
            <a:r>
              <a:rPr lang="de-AT" dirty="0"/>
              <a:t> </a:t>
            </a:r>
            <a:r>
              <a:rPr lang="de-AT" dirty="0" err="1"/>
              <a:t>agreement</a:t>
            </a:r>
            <a:r>
              <a:rPr lang="de-AT" dirty="0"/>
              <a:t> </a:t>
            </a:r>
            <a:r>
              <a:rPr lang="de-AT" dirty="0" err="1"/>
              <a:t>to</a:t>
            </a:r>
            <a:r>
              <a:rPr lang="de-AT" dirty="0"/>
              <a:t> </a:t>
            </a:r>
            <a:r>
              <a:rPr lang="de-AT" dirty="0" err="1"/>
              <a:t>experiments</a:t>
            </a:r>
            <a:r>
              <a:rPr lang="de-AT" dirty="0"/>
              <a:t> </a:t>
            </a:r>
            <a:r>
              <a:rPr lang="de-AT" dirty="0" err="1"/>
              <a:t>with</a:t>
            </a:r>
            <a:r>
              <a:rPr lang="de-AT" dirty="0"/>
              <a:t> </a:t>
            </a:r>
            <a:r>
              <a:rPr lang="de-AT" dirty="0" err="1"/>
              <a:t>perfectly</a:t>
            </a:r>
            <a:r>
              <a:rPr lang="de-AT" dirty="0"/>
              <a:t> flat </a:t>
            </a:r>
            <a:r>
              <a:rPr lang="de-AT" dirty="0" err="1"/>
              <a:t>surfaces</a:t>
            </a:r>
            <a:r>
              <a:rPr lang="de-AT" dirty="0"/>
              <a:t>, and </a:t>
            </a:r>
            <a:r>
              <a:rPr lang="de-AT" dirty="0" err="1"/>
              <a:t>this</a:t>
            </a:r>
            <a:r>
              <a:rPr lang="de-AT" dirty="0"/>
              <a:t> </a:t>
            </a:r>
            <a:r>
              <a:rPr lang="de-AT" dirty="0" err="1"/>
              <a:t>is</a:t>
            </a:r>
            <a:r>
              <a:rPr lang="de-AT" dirty="0"/>
              <a:t> </a:t>
            </a:r>
            <a:r>
              <a:rPr lang="de-AT" dirty="0" err="1"/>
              <a:t>established</a:t>
            </a:r>
            <a:r>
              <a:rPr lang="de-AT" dirty="0"/>
              <a:t> </a:t>
            </a:r>
            <a:r>
              <a:rPr lang="de-AT" dirty="0" err="1"/>
              <a:t>since</a:t>
            </a:r>
            <a:r>
              <a:rPr lang="de-AT" dirty="0"/>
              <a:t> </a:t>
            </a:r>
            <a:r>
              <a:rPr lang="de-AT" dirty="0" err="1"/>
              <a:t>years</a:t>
            </a:r>
            <a:r>
              <a:rPr lang="de-AT"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err="1"/>
              <a:t>However</a:t>
            </a:r>
            <a:r>
              <a:rPr lang="de-AT" dirty="0"/>
              <a:t>, </a:t>
            </a:r>
            <a:r>
              <a:rPr lang="de-AT" sz="1200" dirty="0"/>
              <a:t>real </a:t>
            </a:r>
            <a:r>
              <a:rPr lang="de-AT" sz="1200" dirty="0" err="1"/>
              <a:t>surfaces</a:t>
            </a:r>
            <a:r>
              <a:rPr lang="de-AT" sz="1200" dirty="0"/>
              <a:t> </a:t>
            </a:r>
            <a:r>
              <a:rPr lang="de-AT" sz="1200" dirty="0" err="1"/>
              <a:t>are</a:t>
            </a:r>
            <a:r>
              <a:rPr lang="de-AT" sz="1200" dirty="0"/>
              <a:t> </a:t>
            </a:r>
            <a:r>
              <a:rPr lang="de-AT" sz="1200" dirty="0" err="1"/>
              <a:t>rarely</a:t>
            </a:r>
            <a:r>
              <a:rPr lang="de-AT" sz="1200" dirty="0"/>
              <a:t> flat, but </a:t>
            </a:r>
            <a:r>
              <a:rPr lang="de-AT" sz="1200" dirty="0" err="1"/>
              <a:t>have</a:t>
            </a:r>
            <a:r>
              <a:rPr lang="de-AT" sz="1200" dirty="0"/>
              <a:t> a </a:t>
            </a:r>
            <a:r>
              <a:rPr lang="de-AT" sz="1200" dirty="0" err="1"/>
              <a:t>certain</a:t>
            </a:r>
            <a:r>
              <a:rPr lang="de-AT" sz="1200" dirty="0"/>
              <a:t> </a:t>
            </a:r>
            <a:r>
              <a:rPr lang="de-AT" sz="1200" dirty="0" err="1"/>
              <a:t>surface</a:t>
            </a:r>
            <a:r>
              <a:rPr lang="de-AT" sz="1200" dirty="0"/>
              <a:t> </a:t>
            </a:r>
            <a:r>
              <a:rPr lang="de-AT" sz="1200" dirty="0" err="1"/>
              <a:t>roughness</a:t>
            </a:r>
            <a:r>
              <a:rPr lang="de-AT" sz="1200" dirty="0"/>
              <a:t> </a:t>
            </a:r>
            <a:r>
              <a:rPr lang="de-AT" sz="1200" dirty="0" err="1"/>
              <a:t>which</a:t>
            </a:r>
            <a:r>
              <a:rPr lang="de-AT" sz="1200" dirty="0"/>
              <a:t> </a:t>
            </a:r>
            <a:r>
              <a:rPr lang="de-AT" sz="1200" dirty="0" err="1"/>
              <a:t>can</a:t>
            </a:r>
            <a:r>
              <a:rPr lang="de-AT" sz="1200" dirty="0"/>
              <a:t> </a:t>
            </a:r>
            <a:r>
              <a:rPr lang="de-AT" sz="1200" dirty="0" err="1"/>
              <a:t>change</a:t>
            </a:r>
            <a:r>
              <a:rPr lang="de-AT" sz="1200" dirty="0"/>
              <a:t> </a:t>
            </a:r>
            <a:r>
              <a:rPr lang="de-AT" sz="1200" dirty="0" err="1"/>
              <a:t>sputtering</a:t>
            </a:r>
            <a:r>
              <a:rPr lang="de-AT" sz="1200" dirty="0"/>
              <a:t> </a:t>
            </a:r>
            <a:r>
              <a:rPr lang="de-AT" sz="1200" dirty="0" err="1"/>
              <a:t>yields</a:t>
            </a:r>
            <a:r>
              <a:rPr lang="de-AT" sz="1200" dirty="0"/>
              <a:t> </a:t>
            </a:r>
            <a:r>
              <a:rPr lang="de-AT" sz="1200" dirty="0" err="1"/>
              <a:t>severely</a:t>
            </a:r>
            <a:r>
              <a:rPr lang="de-AT"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a:t>This </a:t>
            </a:r>
            <a:r>
              <a:rPr lang="de-AT" sz="1200" dirty="0" err="1"/>
              <a:t>is</a:t>
            </a:r>
            <a:r>
              <a:rPr lang="de-AT" sz="1200" dirty="0"/>
              <a:t> an </a:t>
            </a:r>
            <a:r>
              <a:rPr lang="de-AT" sz="1200" dirty="0" err="1"/>
              <a:t>ongoing</a:t>
            </a:r>
            <a:r>
              <a:rPr lang="de-AT" sz="1200" dirty="0"/>
              <a:t> </a:t>
            </a:r>
            <a:r>
              <a:rPr lang="de-AT" sz="1200" dirty="0" err="1"/>
              <a:t>topic</a:t>
            </a:r>
            <a:r>
              <a:rPr lang="de-AT" sz="1200" dirty="0"/>
              <a:t> </a:t>
            </a:r>
            <a:r>
              <a:rPr lang="de-AT" sz="1200" dirty="0" err="1"/>
              <a:t>of</a:t>
            </a:r>
            <a:r>
              <a:rPr lang="de-AT" sz="1200" dirty="0"/>
              <a:t> </a:t>
            </a:r>
            <a:r>
              <a:rPr lang="de-AT" sz="1200" dirty="0" err="1"/>
              <a:t>investigation</a:t>
            </a:r>
            <a:r>
              <a:rPr lang="de-AT" sz="1200" dirty="0"/>
              <a:t>, </a:t>
            </a:r>
            <a:r>
              <a:rPr lang="de-AT" sz="1200" dirty="0" err="1"/>
              <a:t>especially</a:t>
            </a:r>
            <a:r>
              <a:rPr lang="de-AT" sz="1200" dirty="0"/>
              <a:t> in </a:t>
            </a:r>
            <a:r>
              <a:rPr lang="de-AT" sz="1200" dirty="0" err="1"/>
              <a:t>the</a:t>
            </a:r>
            <a:r>
              <a:rPr lang="de-AT" sz="1200" dirty="0"/>
              <a:t> </a:t>
            </a:r>
            <a:r>
              <a:rPr lang="de-AT" sz="1200" dirty="0" err="1"/>
              <a:t>field</a:t>
            </a:r>
            <a:r>
              <a:rPr lang="de-AT" sz="1200" dirty="0"/>
              <a:t> </a:t>
            </a:r>
            <a:r>
              <a:rPr lang="de-AT" sz="1200" dirty="0" err="1"/>
              <a:t>of</a:t>
            </a:r>
            <a:r>
              <a:rPr lang="de-AT" sz="1200" dirty="0"/>
              <a:t> Plasma Wall </a:t>
            </a:r>
            <a:r>
              <a:rPr lang="de-AT" sz="1200" dirty="0" err="1"/>
              <a:t>interaction</a:t>
            </a:r>
            <a:r>
              <a:rPr lang="de-AT" sz="1200" dirty="0"/>
              <a:t> </a:t>
            </a:r>
            <a:r>
              <a:rPr lang="de-AT" sz="1200" dirty="0" err="1"/>
              <a:t>for</a:t>
            </a:r>
            <a:r>
              <a:rPr lang="de-AT" sz="1200" dirty="0"/>
              <a:t> </a:t>
            </a:r>
            <a:r>
              <a:rPr lang="de-AT" sz="1200" dirty="0" err="1"/>
              <a:t>nuclear</a:t>
            </a:r>
            <a:r>
              <a:rPr lang="de-AT" sz="1200" dirty="0"/>
              <a:t> </a:t>
            </a:r>
            <a:r>
              <a:rPr lang="de-AT" sz="1200" dirty="0" err="1"/>
              <a:t>fusion</a:t>
            </a:r>
            <a:r>
              <a:rPr lang="de-AT" sz="1200" dirty="0"/>
              <a:t> </a:t>
            </a:r>
            <a:r>
              <a:rPr lang="de-AT" sz="1200" dirty="0" err="1"/>
              <a:t>reactors</a:t>
            </a:r>
            <a:r>
              <a:rPr lang="de-AT" sz="1200" dirty="0"/>
              <a:t>, </a:t>
            </a:r>
            <a:r>
              <a:rPr lang="de-AT" sz="1200" dirty="0" err="1"/>
              <a:t>which</a:t>
            </a:r>
            <a:r>
              <a:rPr lang="de-AT" sz="1200" dirty="0"/>
              <a:t> </a:t>
            </a:r>
            <a:r>
              <a:rPr lang="de-AT" sz="1200" dirty="0" err="1"/>
              <a:t>is</a:t>
            </a:r>
            <a:r>
              <a:rPr lang="de-AT" sz="1200" dirty="0"/>
              <a:t> </a:t>
            </a:r>
            <a:r>
              <a:rPr lang="de-AT" sz="1200" dirty="0" err="1"/>
              <a:t>my</a:t>
            </a:r>
            <a:r>
              <a:rPr lang="de-AT" sz="1200" dirty="0"/>
              <a:t> </a:t>
            </a:r>
            <a:r>
              <a:rPr lang="de-AT" sz="1200" dirty="0" err="1"/>
              <a:t>background</a:t>
            </a:r>
            <a:r>
              <a:rPr lang="de-AT"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a:t>In </a:t>
            </a:r>
            <a:r>
              <a:rPr lang="de-AT" sz="1200" dirty="0" err="1"/>
              <a:t>addition</a:t>
            </a:r>
            <a:r>
              <a:rPr lang="de-AT" sz="1200" dirty="0"/>
              <a:t>, </a:t>
            </a:r>
            <a:r>
              <a:rPr lang="de-AT" sz="1200" dirty="0" err="1"/>
              <a:t>this</a:t>
            </a:r>
            <a:r>
              <a:rPr lang="de-AT" sz="1200" dirty="0"/>
              <a:t> </a:t>
            </a:r>
            <a:r>
              <a:rPr lang="de-AT" sz="1200" dirty="0" err="1"/>
              <a:t>is</a:t>
            </a:r>
            <a:r>
              <a:rPr lang="de-AT" sz="1200" dirty="0"/>
              <a:t> also </a:t>
            </a:r>
            <a:r>
              <a:rPr lang="de-AT" sz="1200" dirty="0" err="1"/>
              <a:t>of</a:t>
            </a:r>
            <a:r>
              <a:rPr lang="de-AT" sz="1200" dirty="0"/>
              <a:t> </a:t>
            </a:r>
            <a:r>
              <a:rPr lang="de-AT" sz="1200" dirty="0" err="1"/>
              <a:t>relevance</a:t>
            </a:r>
            <a:r>
              <a:rPr lang="de-AT" sz="1200" dirty="0"/>
              <a:t> in </a:t>
            </a:r>
            <a:r>
              <a:rPr lang="de-AT" sz="1200" dirty="0" err="1"/>
              <a:t>example</a:t>
            </a:r>
            <a:r>
              <a:rPr lang="de-AT" sz="1200" dirty="0"/>
              <a:t> </a:t>
            </a:r>
            <a:r>
              <a:rPr lang="de-AT" sz="1200" dirty="0" err="1"/>
              <a:t>for</a:t>
            </a:r>
            <a:r>
              <a:rPr lang="de-AT" sz="1200" dirty="0"/>
              <a:t> </a:t>
            </a:r>
            <a:r>
              <a:rPr lang="de-AT" sz="1200" dirty="0" err="1"/>
              <a:t>space</a:t>
            </a:r>
            <a:r>
              <a:rPr lang="de-AT" sz="1200" dirty="0"/>
              <a:t> </a:t>
            </a:r>
            <a:r>
              <a:rPr lang="de-AT" sz="1200" dirty="0" err="1"/>
              <a:t>weathering</a:t>
            </a:r>
            <a:r>
              <a:rPr lang="de-AT" sz="1200" dirty="0"/>
              <a:t>, </a:t>
            </a:r>
            <a:r>
              <a:rPr lang="de-AT" sz="1200" dirty="0" err="1"/>
              <a:t>where</a:t>
            </a:r>
            <a:r>
              <a:rPr lang="de-AT" sz="1200" dirty="0"/>
              <a:t> </a:t>
            </a:r>
            <a:r>
              <a:rPr lang="de-AT" sz="1200" dirty="0" err="1"/>
              <a:t>the</a:t>
            </a:r>
            <a:r>
              <a:rPr lang="de-AT" sz="1200" dirty="0"/>
              <a:t> </a:t>
            </a:r>
            <a:r>
              <a:rPr lang="de-AT" sz="1200" dirty="0" err="1"/>
              <a:t>rough</a:t>
            </a:r>
            <a:r>
              <a:rPr lang="de-AT" sz="1200" dirty="0"/>
              <a:t> </a:t>
            </a:r>
            <a:r>
              <a:rPr lang="de-AT" sz="1200" dirty="0" err="1"/>
              <a:t>surface</a:t>
            </a:r>
            <a:r>
              <a:rPr lang="de-AT" sz="1200" dirty="0"/>
              <a:t> </a:t>
            </a:r>
            <a:r>
              <a:rPr lang="de-AT" sz="1200" dirty="0" err="1"/>
              <a:t>of</a:t>
            </a:r>
            <a:r>
              <a:rPr lang="de-AT" sz="1200" dirty="0"/>
              <a:t> </a:t>
            </a:r>
            <a:r>
              <a:rPr lang="de-AT" sz="1200" dirty="0" err="1"/>
              <a:t>celestial</a:t>
            </a:r>
            <a:r>
              <a:rPr lang="de-AT" sz="1200" dirty="0"/>
              <a:t> </a:t>
            </a:r>
            <a:r>
              <a:rPr lang="de-AT" sz="1200" dirty="0" err="1"/>
              <a:t>bodies</a:t>
            </a:r>
            <a:r>
              <a:rPr lang="de-AT" sz="1200" dirty="0"/>
              <a:t> </a:t>
            </a:r>
            <a:r>
              <a:rPr lang="de-AT" sz="1200" dirty="0" err="1"/>
              <a:t>is</a:t>
            </a:r>
            <a:r>
              <a:rPr lang="de-AT" sz="1200" dirty="0"/>
              <a:t> </a:t>
            </a:r>
            <a:r>
              <a:rPr lang="de-AT" sz="1200" dirty="0" err="1"/>
              <a:t>exposed</a:t>
            </a:r>
            <a:r>
              <a:rPr lang="de-AT" sz="1200" dirty="0"/>
              <a:t> </a:t>
            </a:r>
            <a:r>
              <a:rPr lang="de-AT" sz="1200" dirty="0" err="1"/>
              <a:t>to</a:t>
            </a:r>
            <a:r>
              <a:rPr lang="de-AT" sz="1200" dirty="0"/>
              <a:t> solar wind </a:t>
            </a:r>
            <a:r>
              <a:rPr lang="de-AT" sz="1200" dirty="0" err="1"/>
              <a:t>ions</a:t>
            </a:r>
            <a:endParaRPr lang="de-A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err="1"/>
              <a:t>Furthermore</a:t>
            </a:r>
            <a:r>
              <a:rPr lang="de-AT" sz="1200" dirty="0"/>
              <a:t>, </a:t>
            </a:r>
            <a:r>
              <a:rPr lang="de-AT" sz="1200" dirty="0" err="1"/>
              <a:t>this</a:t>
            </a:r>
            <a:r>
              <a:rPr lang="de-AT" sz="1200" dirty="0"/>
              <a:t> </a:t>
            </a:r>
            <a:r>
              <a:rPr lang="de-AT" sz="1200" dirty="0" err="1"/>
              <a:t>is</a:t>
            </a:r>
            <a:r>
              <a:rPr lang="de-AT" sz="1200" dirty="0"/>
              <a:t> also relevant </a:t>
            </a:r>
            <a:r>
              <a:rPr lang="de-AT" sz="1200" dirty="0" err="1"/>
              <a:t>for</a:t>
            </a:r>
            <a:r>
              <a:rPr lang="de-AT" sz="1200" dirty="0"/>
              <a:t> </a:t>
            </a:r>
            <a:r>
              <a:rPr lang="de-AT" sz="1200" dirty="0" err="1"/>
              <a:t>industrial</a:t>
            </a:r>
            <a:r>
              <a:rPr lang="de-AT" sz="1200" dirty="0"/>
              <a:t> </a:t>
            </a:r>
            <a:r>
              <a:rPr lang="de-AT" sz="1200" dirty="0" err="1"/>
              <a:t>coating</a:t>
            </a:r>
            <a:r>
              <a:rPr lang="de-AT" sz="1200" dirty="0"/>
              <a:t> </a:t>
            </a:r>
            <a:r>
              <a:rPr lang="de-AT" sz="1200" dirty="0" err="1"/>
              <a:t>techniques</a:t>
            </a:r>
            <a:r>
              <a:rPr lang="de-AT" sz="1200" dirty="0"/>
              <a:t> like </a:t>
            </a:r>
            <a:r>
              <a:rPr lang="de-AT" sz="1200" dirty="0" err="1"/>
              <a:t>physical</a:t>
            </a:r>
            <a:r>
              <a:rPr lang="de-AT" sz="1200" dirty="0"/>
              <a:t> </a:t>
            </a:r>
            <a:r>
              <a:rPr lang="de-AT" sz="1200" dirty="0" err="1"/>
              <a:t>vapour</a:t>
            </a:r>
            <a:r>
              <a:rPr lang="de-AT" sz="1200" dirty="0"/>
              <a:t> </a:t>
            </a:r>
            <a:r>
              <a:rPr lang="de-AT" sz="1200" dirty="0" err="1"/>
              <a:t>deposition</a:t>
            </a:r>
            <a:r>
              <a:rPr lang="de-AT" sz="1200" dirty="0"/>
              <a:t>, </a:t>
            </a:r>
            <a:r>
              <a:rPr lang="de-AT" sz="1200" dirty="0" err="1"/>
              <a:t>where</a:t>
            </a:r>
            <a:r>
              <a:rPr lang="de-AT" sz="1200" dirty="0"/>
              <a:t> a </a:t>
            </a:r>
            <a:r>
              <a:rPr lang="de-AT" sz="1200" dirty="0" err="1"/>
              <a:t>crucible</a:t>
            </a:r>
            <a:r>
              <a:rPr lang="de-AT" sz="1200" dirty="0"/>
              <a:t> </a:t>
            </a:r>
            <a:r>
              <a:rPr lang="de-AT" sz="1200" dirty="0" err="1"/>
              <a:t>may</a:t>
            </a:r>
            <a:r>
              <a:rPr lang="de-AT" sz="1200" dirty="0"/>
              <a:t> </a:t>
            </a:r>
            <a:r>
              <a:rPr lang="de-AT" sz="1200" dirty="0" err="1"/>
              <a:t>develop</a:t>
            </a:r>
            <a:r>
              <a:rPr lang="de-AT" sz="1200" dirty="0"/>
              <a:t> a </a:t>
            </a:r>
            <a:r>
              <a:rPr lang="de-AT" sz="1200" dirty="0" err="1"/>
              <a:t>surface</a:t>
            </a:r>
            <a:r>
              <a:rPr lang="de-AT" sz="1200" dirty="0"/>
              <a:t> </a:t>
            </a:r>
            <a:r>
              <a:rPr lang="de-AT" sz="1200" dirty="0" err="1"/>
              <a:t>roughness</a:t>
            </a:r>
            <a:r>
              <a:rPr lang="de-AT"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err="1"/>
              <a:t>Therefore</a:t>
            </a:r>
            <a:r>
              <a:rPr lang="de-AT" sz="1200" dirty="0"/>
              <a:t>, </a:t>
            </a:r>
            <a:r>
              <a:rPr lang="de-AT" sz="1200" dirty="0" err="1"/>
              <a:t>our</a:t>
            </a:r>
            <a:r>
              <a:rPr lang="de-AT" sz="1200" dirty="0"/>
              <a:t> </a:t>
            </a:r>
            <a:r>
              <a:rPr lang="de-AT" sz="1200" dirty="0" err="1"/>
              <a:t>desire</a:t>
            </a:r>
            <a:r>
              <a:rPr lang="de-AT" sz="1200" dirty="0"/>
              <a:t> was </a:t>
            </a:r>
            <a:r>
              <a:rPr lang="de-AT" sz="1200" dirty="0" err="1"/>
              <a:t>to</a:t>
            </a:r>
            <a:r>
              <a:rPr lang="de-AT" sz="1200" dirty="0"/>
              <a:t> find a robust </a:t>
            </a:r>
            <a:r>
              <a:rPr lang="de-AT" sz="1200" dirty="0" err="1"/>
              <a:t>roughness</a:t>
            </a:r>
            <a:r>
              <a:rPr lang="de-AT" sz="1200" dirty="0"/>
              <a:t> </a:t>
            </a:r>
            <a:r>
              <a:rPr lang="de-AT" sz="1200" dirty="0" err="1"/>
              <a:t>parameter</a:t>
            </a:r>
            <a:r>
              <a:rPr lang="de-AT" sz="1200" dirty="0"/>
              <a:t>, </a:t>
            </a:r>
            <a:r>
              <a:rPr lang="de-AT" sz="1200" dirty="0" err="1"/>
              <a:t>which</a:t>
            </a:r>
            <a:r>
              <a:rPr lang="de-AT" sz="1200" dirty="0"/>
              <a:t> </a:t>
            </a:r>
            <a:r>
              <a:rPr lang="de-AT" sz="1200" dirty="0" err="1"/>
              <a:t>enables</a:t>
            </a:r>
            <a:r>
              <a:rPr lang="de-AT" sz="1200" dirty="0"/>
              <a:t> </a:t>
            </a:r>
            <a:r>
              <a:rPr lang="de-AT" sz="1200" dirty="0" err="1"/>
              <a:t>to</a:t>
            </a:r>
            <a:r>
              <a:rPr lang="de-AT" sz="1200" dirty="0"/>
              <a:t> </a:t>
            </a:r>
            <a:r>
              <a:rPr lang="de-AT" sz="1200" dirty="0" err="1"/>
              <a:t>predict</a:t>
            </a:r>
            <a:r>
              <a:rPr lang="de-AT" sz="1200" dirty="0"/>
              <a:t> </a:t>
            </a:r>
            <a:r>
              <a:rPr lang="de-AT" sz="1200" dirty="0" err="1"/>
              <a:t>the</a:t>
            </a:r>
            <a:r>
              <a:rPr lang="de-AT" sz="1200" dirty="0"/>
              <a:t> </a:t>
            </a:r>
            <a:r>
              <a:rPr lang="de-AT" sz="1200" dirty="0" err="1"/>
              <a:t>effects</a:t>
            </a:r>
            <a:r>
              <a:rPr lang="de-AT" sz="1200" dirty="0"/>
              <a:t> on </a:t>
            </a:r>
            <a:r>
              <a:rPr lang="de-AT" sz="1200" dirty="0" err="1"/>
              <a:t>the</a:t>
            </a:r>
            <a:r>
              <a:rPr lang="de-AT" sz="1200" dirty="0"/>
              <a:t> </a:t>
            </a:r>
            <a:r>
              <a:rPr lang="de-AT" sz="1200" dirty="0" err="1"/>
              <a:t>sputter</a:t>
            </a:r>
            <a:r>
              <a:rPr lang="de-AT" sz="1200" dirty="0"/>
              <a:t> </a:t>
            </a:r>
            <a:r>
              <a:rPr lang="de-AT" sz="1200" dirty="0" err="1"/>
              <a:t>yields</a:t>
            </a:r>
            <a:r>
              <a:rPr lang="de-AT" sz="1200" dirty="0"/>
              <a:t>.</a:t>
            </a:r>
          </a:p>
          <a:p>
            <a:endParaRPr lang="de-AT" dirty="0"/>
          </a:p>
        </p:txBody>
      </p:sp>
      <p:sp>
        <p:nvSpPr>
          <p:cNvPr id="4" name="Foliennummernplatzhalter 3"/>
          <p:cNvSpPr>
            <a:spLocks noGrp="1"/>
          </p:cNvSpPr>
          <p:nvPr>
            <p:ph type="sldNum" sz="quarter" idx="5"/>
          </p:nvPr>
        </p:nvSpPr>
        <p:spPr/>
        <p:txBody>
          <a:bodyPr/>
          <a:lstStyle/>
          <a:p>
            <a:fld id="{5320357C-19D5-4386-8AC6-DD0AD4D309C8}" type="slidenum">
              <a:rPr lang="de-AT" smtClean="0"/>
              <a:t>3</a:t>
            </a:fld>
            <a:endParaRPr lang="de-AT"/>
          </a:p>
        </p:txBody>
      </p:sp>
    </p:spTree>
    <p:extLst>
      <p:ext uri="{BB962C8B-B14F-4D97-AF65-F5344CB8AC3E}">
        <p14:creationId xmlns:p14="http://schemas.microsoft.com/office/powerpoint/2010/main" val="3609478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QCM was </a:t>
            </a:r>
            <a:r>
              <a:rPr lang="de-AT" dirty="0" err="1"/>
              <a:t>then</a:t>
            </a:r>
            <a:r>
              <a:rPr lang="de-AT" dirty="0"/>
              <a:t> </a:t>
            </a:r>
            <a:r>
              <a:rPr lang="de-AT" dirty="0" err="1"/>
              <a:t>used</a:t>
            </a:r>
            <a:r>
              <a:rPr lang="de-AT" dirty="0"/>
              <a:t> </a:t>
            </a:r>
            <a:r>
              <a:rPr lang="de-AT" dirty="0" err="1"/>
              <a:t>to</a:t>
            </a:r>
            <a:r>
              <a:rPr lang="de-AT" dirty="0"/>
              <a:t> </a:t>
            </a:r>
            <a:r>
              <a:rPr lang="de-AT" dirty="0" err="1"/>
              <a:t>make</a:t>
            </a:r>
            <a:r>
              <a:rPr lang="de-AT" dirty="0"/>
              <a:t> a benchmark </a:t>
            </a:r>
            <a:r>
              <a:rPr lang="de-AT" dirty="0" err="1"/>
              <a:t>study</a:t>
            </a:r>
            <a:r>
              <a:rPr lang="de-AT" dirty="0"/>
              <a:t> </a:t>
            </a:r>
            <a:r>
              <a:rPr lang="de-AT" dirty="0" err="1"/>
              <a:t>for</a:t>
            </a:r>
            <a:r>
              <a:rPr lang="de-AT" dirty="0"/>
              <a:t> </a:t>
            </a:r>
            <a:r>
              <a:rPr lang="de-AT" dirty="0" err="1"/>
              <a:t>the</a:t>
            </a:r>
            <a:r>
              <a:rPr lang="de-AT" dirty="0"/>
              <a:t> code.</a:t>
            </a:r>
          </a:p>
          <a:p>
            <a:endParaRPr lang="de-AT" dirty="0"/>
          </a:p>
          <a:p>
            <a:r>
              <a:rPr lang="de-AT" dirty="0"/>
              <a:t>In </a:t>
            </a:r>
            <a:r>
              <a:rPr lang="de-AT" dirty="0" err="1"/>
              <a:t>the</a:t>
            </a:r>
            <a:r>
              <a:rPr lang="de-AT" dirty="0"/>
              <a:t> </a:t>
            </a:r>
            <a:r>
              <a:rPr lang="de-AT" dirty="0" err="1"/>
              <a:t>experiments</a:t>
            </a:r>
            <a:r>
              <a:rPr lang="de-AT" dirty="0"/>
              <a:t>, </a:t>
            </a:r>
            <a:r>
              <a:rPr lang="de-AT" dirty="0" err="1"/>
              <a:t>tungsten</a:t>
            </a:r>
            <a:r>
              <a:rPr lang="de-AT" dirty="0"/>
              <a:t> was </a:t>
            </a:r>
            <a:r>
              <a:rPr lang="de-AT" dirty="0" err="1"/>
              <a:t>selected</a:t>
            </a:r>
            <a:r>
              <a:rPr lang="de-AT" dirty="0"/>
              <a:t> </a:t>
            </a:r>
            <a:r>
              <a:rPr lang="de-AT" dirty="0" err="1"/>
              <a:t>as</a:t>
            </a:r>
            <a:r>
              <a:rPr lang="de-AT" dirty="0"/>
              <a:t> </a:t>
            </a:r>
            <a:r>
              <a:rPr lang="de-AT" dirty="0" err="1"/>
              <a:t>target</a:t>
            </a:r>
            <a:r>
              <a:rPr lang="de-AT" dirty="0"/>
              <a:t> material, </a:t>
            </a:r>
            <a:r>
              <a:rPr lang="de-AT" dirty="0" err="1"/>
              <a:t>since</a:t>
            </a:r>
            <a:r>
              <a:rPr lang="de-AT" dirty="0"/>
              <a:t> </a:t>
            </a:r>
            <a:r>
              <a:rPr lang="de-AT" dirty="0" err="1"/>
              <a:t>it</a:t>
            </a:r>
            <a:r>
              <a:rPr lang="de-AT" dirty="0"/>
              <a:t> </a:t>
            </a:r>
            <a:r>
              <a:rPr lang="de-AT" dirty="0" err="1"/>
              <a:t>is</a:t>
            </a:r>
            <a:r>
              <a:rPr lang="de-AT" dirty="0"/>
              <a:t> a prominent material </a:t>
            </a:r>
            <a:r>
              <a:rPr lang="de-AT" dirty="0" err="1"/>
              <a:t>used</a:t>
            </a:r>
            <a:r>
              <a:rPr lang="de-AT" dirty="0"/>
              <a:t> in </a:t>
            </a:r>
            <a:r>
              <a:rPr lang="de-AT" dirty="0" err="1"/>
              <a:t>nuclear</a:t>
            </a:r>
            <a:r>
              <a:rPr lang="de-AT" dirty="0"/>
              <a:t> </a:t>
            </a:r>
            <a:r>
              <a:rPr lang="de-AT" dirty="0" err="1"/>
              <a:t>fusion</a:t>
            </a:r>
            <a:r>
              <a:rPr lang="de-AT" dirty="0"/>
              <a:t> </a:t>
            </a:r>
            <a:r>
              <a:rPr lang="de-AT" dirty="0" err="1"/>
              <a:t>devices</a:t>
            </a:r>
            <a:r>
              <a:rPr lang="de-AT" dirty="0"/>
              <a:t>. B</a:t>
            </a:r>
            <a:r>
              <a:rPr lang="de-AT" baseline="0" dirty="0"/>
              <a:t>oth </a:t>
            </a:r>
            <a:r>
              <a:rPr lang="de-AT" baseline="0" dirty="0" err="1"/>
              <a:t>tungsten</a:t>
            </a:r>
            <a:r>
              <a:rPr lang="de-AT" baseline="0" dirty="0"/>
              <a:t> </a:t>
            </a:r>
            <a:r>
              <a:rPr lang="de-AT" baseline="0" dirty="0" err="1"/>
              <a:t>coated</a:t>
            </a:r>
            <a:r>
              <a:rPr lang="de-AT" baseline="0" dirty="0"/>
              <a:t> </a:t>
            </a:r>
            <a:r>
              <a:rPr lang="de-AT" baseline="0" dirty="0" err="1"/>
              <a:t>quartz</a:t>
            </a:r>
            <a:r>
              <a:rPr lang="de-AT" baseline="0" dirty="0"/>
              <a:t> </a:t>
            </a:r>
            <a:r>
              <a:rPr lang="de-AT" baseline="0" dirty="0" err="1"/>
              <a:t>crystal</a:t>
            </a:r>
            <a:r>
              <a:rPr lang="de-AT" baseline="0" dirty="0"/>
              <a:t> </a:t>
            </a:r>
            <a:r>
              <a:rPr lang="de-AT" baseline="0" dirty="0" err="1"/>
              <a:t>samples</a:t>
            </a:r>
            <a:r>
              <a:rPr lang="de-AT" baseline="0" dirty="0"/>
              <a:t> and </a:t>
            </a:r>
            <a:r>
              <a:rPr lang="de-AT" baseline="0" dirty="0" err="1"/>
              <a:t>bulk</a:t>
            </a:r>
            <a:r>
              <a:rPr lang="de-AT" baseline="0" dirty="0"/>
              <a:t> </a:t>
            </a:r>
            <a:r>
              <a:rPr lang="de-AT" baseline="0" dirty="0" err="1"/>
              <a:t>tungsten</a:t>
            </a:r>
            <a:r>
              <a:rPr lang="de-AT" baseline="0" dirty="0"/>
              <a:t> </a:t>
            </a:r>
            <a:r>
              <a:rPr lang="de-AT" baseline="0" dirty="0" err="1"/>
              <a:t>targets</a:t>
            </a:r>
            <a:r>
              <a:rPr lang="de-AT" baseline="0" dirty="0"/>
              <a:t> </a:t>
            </a:r>
            <a:r>
              <a:rPr lang="de-AT" baseline="0" dirty="0" err="1"/>
              <a:t>with</a:t>
            </a:r>
            <a:r>
              <a:rPr lang="de-AT" baseline="0" dirty="0"/>
              <a:t> variable </a:t>
            </a:r>
            <a:r>
              <a:rPr lang="de-AT" baseline="0" dirty="0" err="1"/>
              <a:t>roughness</a:t>
            </a:r>
            <a:r>
              <a:rPr lang="de-AT" baseline="0" dirty="0"/>
              <a:t> </a:t>
            </a:r>
            <a:r>
              <a:rPr lang="de-AT" baseline="0" dirty="0" err="1"/>
              <a:t>were</a:t>
            </a:r>
            <a:r>
              <a:rPr lang="de-AT" baseline="0" dirty="0"/>
              <a:t> </a:t>
            </a:r>
            <a:r>
              <a:rPr lang="de-AT" baseline="0" dirty="0" err="1"/>
              <a:t>used</a:t>
            </a:r>
            <a:r>
              <a:rPr lang="de-AT" baseline="0" dirty="0"/>
              <a:t>.</a:t>
            </a:r>
          </a:p>
          <a:p>
            <a:endParaRPr lang="de-AT" baseline="0" dirty="0"/>
          </a:p>
          <a:p>
            <a:r>
              <a:rPr lang="de-AT" baseline="0" dirty="0"/>
              <a:t>Both AFM </a:t>
            </a:r>
            <a:r>
              <a:rPr lang="de-AT" baseline="0" dirty="0" err="1"/>
              <a:t>and</a:t>
            </a:r>
            <a:r>
              <a:rPr lang="de-AT" baseline="0" dirty="0"/>
              <a:t> </a:t>
            </a:r>
            <a:r>
              <a:rPr lang="de-AT" baseline="0" dirty="0" err="1"/>
              <a:t>confocal</a:t>
            </a:r>
            <a:r>
              <a:rPr lang="de-AT" baseline="0" dirty="0"/>
              <a:t> </a:t>
            </a:r>
            <a:r>
              <a:rPr lang="de-AT" baseline="0" dirty="0" err="1"/>
              <a:t>microscopy</a:t>
            </a:r>
            <a:r>
              <a:rPr lang="de-AT" baseline="0" dirty="0"/>
              <a:t> was </a:t>
            </a:r>
            <a:r>
              <a:rPr lang="de-AT" baseline="0" dirty="0" err="1"/>
              <a:t>used</a:t>
            </a:r>
            <a:r>
              <a:rPr lang="de-AT" baseline="0" dirty="0"/>
              <a:t> </a:t>
            </a:r>
            <a:r>
              <a:rPr lang="de-AT" baseline="0" dirty="0" err="1"/>
              <a:t>to</a:t>
            </a:r>
            <a:r>
              <a:rPr lang="de-AT" baseline="0" dirty="0"/>
              <a:t> </a:t>
            </a:r>
            <a:r>
              <a:rPr lang="de-AT" baseline="0" dirty="0" err="1"/>
              <a:t>investigate</a:t>
            </a:r>
            <a:r>
              <a:rPr lang="de-AT" baseline="0" dirty="0"/>
              <a:t> </a:t>
            </a:r>
            <a:r>
              <a:rPr lang="de-AT" baseline="0" dirty="0" err="1"/>
              <a:t>these</a:t>
            </a:r>
            <a:r>
              <a:rPr lang="de-AT" baseline="0" dirty="0"/>
              <a:t> </a:t>
            </a:r>
            <a:r>
              <a:rPr lang="de-AT" baseline="0" dirty="0" err="1"/>
              <a:t>samples</a:t>
            </a:r>
            <a:r>
              <a:rPr lang="de-AT" baseline="0" dirty="0"/>
              <a:t>, </a:t>
            </a:r>
            <a:r>
              <a:rPr lang="de-AT" baseline="0" dirty="0" err="1"/>
              <a:t>while</a:t>
            </a:r>
            <a:r>
              <a:rPr lang="de-AT" baseline="0" dirty="0"/>
              <a:t> </a:t>
            </a:r>
            <a:r>
              <a:rPr lang="de-AT" baseline="0" dirty="0" err="1"/>
              <a:t>the</a:t>
            </a:r>
            <a:r>
              <a:rPr lang="de-AT" baseline="0" dirty="0"/>
              <a:t> </a:t>
            </a:r>
            <a:r>
              <a:rPr lang="de-AT" baseline="0" dirty="0" err="1"/>
              <a:t>latter</a:t>
            </a:r>
            <a:r>
              <a:rPr lang="de-AT" baseline="0" dirty="0"/>
              <a:t> </a:t>
            </a:r>
            <a:r>
              <a:rPr lang="de-AT" baseline="0" dirty="0" err="1"/>
              <a:t>technique</a:t>
            </a:r>
            <a:r>
              <a:rPr lang="de-AT" baseline="0" dirty="0"/>
              <a:t> was </a:t>
            </a:r>
            <a:r>
              <a:rPr lang="de-AT" baseline="0" dirty="0" err="1"/>
              <a:t>used</a:t>
            </a:r>
            <a:r>
              <a:rPr lang="de-AT" baseline="0" dirty="0"/>
              <a:t> </a:t>
            </a:r>
            <a:r>
              <a:rPr lang="de-AT" baseline="0" dirty="0" err="1"/>
              <a:t>especially</a:t>
            </a:r>
            <a:r>
              <a:rPr lang="de-AT" baseline="0" dirty="0"/>
              <a:t> </a:t>
            </a:r>
            <a:r>
              <a:rPr lang="de-AT" baseline="0" dirty="0" err="1"/>
              <a:t>for</a:t>
            </a:r>
            <a:r>
              <a:rPr lang="de-AT" baseline="0" dirty="0"/>
              <a:t> </a:t>
            </a:r>
            <a:r>
              <a:rPr lang="de-AT" baseline="0" dirty="0" err="1"/>
              <a:t>the</a:t>
            </a:r>
            <a:r>
              <a:rPr lang="de-AT" baseline="0" dirty="0"/>
              <a:t> </a:t>
            </a:r>
            <a:r>
              <a:rPr lang="de-AT" baseline="0" dirty="0" err="1"/>
              <a:t>rougher</a:t>
            </a:r>
            <a:r>
              <a:rPr lang="de-AT" baseline="0" dirty="0"/>
              <a:t> </a:t>
            </a:r>
            <a:r>
              <a:rPr lang="de-AT" baseline="0" dirty="0" err="1"/>
              <a:t>ones</a:t>
            </a:r>
            <a:r>
              <a:rPr lang="de-AT" baseline="0" dirty="0"/>
              <a:t>.</a:t>
            </a:r>
          </a:p>
          <a:p>
            <a:endParaRPr lang="de-AT" baseline="0" dirty="0"/>
          </a:p>
          <a:p>
            <a:r>
              <a:rPr lang="de-AT" baseline="0" dirty="0" err="1"/>
              <a:t>Here</a:t>
            </a:r>
            <a:r>
              <a:rPr lang="de-AT" baseline="0" dirty="0"/>
              <a:t>, i </a:t>
            </a:r>
            <a:r>
              <a:rPr lang="de-AT" baseline="0" dirty="0" err="1"/>
              <a:t>shortly</a:t>
            </a:r>
            <a:r>
              <a:rPr lang="de-AT" baseline="0" dirty="0"/>
              <a:t> </a:t>
            </a:r>
            <a:r>
              <a:rPr lang="de-AT" baseline="0" dirty="0" err="1"/>
              <a:t>want</a:t>
            </a:r>
            <a:r>
              <a:rPr lang="de-AT" baseline="0" dirty="0"/>
              <a:t> </a:t>
            </a:r>
            <a:r>
              <a:rPr lang="de-AT" baseline="0" dirty="0" err="1"/>
              <a:t>to</a:t>
            </a:r>
            <a:r>
              <a:rPr lang="de-AT" baseline="0" dirty="0"/>
              <a:t> </a:t>
            </a:r>
            <a:r>
              <a:rPr lang="de-AT" baseline="0" dirty="0" err="1"/>
              <a:t>show</a:t>
            </a:r>
            <a:r>
              <a:rPr lang="de-AT" baseline="0" dirty="0"/>
              <a:t> </a:t>
            </a:r>
            <a:r>
              <a:rPr lang="de-AT" baseline="0" dirty="0" err="1"/>
              <a:t>you</a:t>
            </a:r>
            <a:r>
              <a:rPr lang="de-AT" baseline="0" dirty="0"/>
              <a:t> </a:t>
            </a:r>
            <a:r>
              <a:rPr lang="de-AT" baseline="0" dirty="0" err="1"/>
              <a:t>some</a:t>
            </a:r>
            <a:r>
              <a:rPr lang="de-AT" baseline="0" dirty="0"/>
              <a:t> </a:t>
            </a:r>
            <a:r>
              <a:rPr lang="de-AT" baseline="0" dirty="0" err="1"/>
              <a:t>selected</a:t>
            </a:r>
            <a:r>
              <a:rPr lang="de-AT" baseline="0" dirty="0"/>
              <a:t> </a:t>
            </a:r>
            <a:r>
              <a:rPr lang="de-AT" baseline="0" dirty="0" err="1"/>
              <a:t>images</a:t>
            </a:r>
            <a:r>
              <a:rPr lang="de-AT" baseline="0" dirty="0"/>
              <a:t> </a:t>
            </a:r>
            <a:r>
              <a:rPr lang="de-AT" baseline="0" dirty="0" err="1"/>
              <a:t>of</a:t>
            </a:r>
            <a:r>
              <a:rPr lang="de-AT" baseline="0" dirty="0"/>
              <a:t> </a:t>
            </a:r>
            <a:r>
              <a:rPr lang="de-AT" baseline="0" dirty="0" err="1"/>
              <a:t>the</a:t>
            </a:r>
            <a:r>
              <a:rPr lang="de-AT" baseline="0" dirty="0"/>
              <a:t> sample </a:t>
            </a:r>
            <a:r>
              <a:rPr lang="de-AT" baseline="0" dirty="0" err="1"/>
              <a:t>surfaces</a:t>
            </a:r>
            <a:r>
              <a:rPr lang="de-AT" baseline="0" dirty="0"/>
              <a:t>.  </a:t>
            </a:r>
          </a:p>
          <a:p>
            <a:endParaRPr lang="de-AT" baseline="0" dirty="0"/>
          </a:p>
          <a:p>
            <a:r>
              <a:rPr lang="de-AT" baseline="0" dirty="0"/>
              <a:t>Sample 1 was </a:t>
            </a:r>
            <a:r>
              <a:rPr lang="de-AT" baseline="0" dirty="0" err="1"/>
              <a:t>the</a:t>
            </a:r>
            <a:r>
              <a:rPr lang="de-AT" baseline="0" dirty="0"/>
              <a:t> </a:t>
            </a:r>
            <a:r>
              <a:rPr lang="de-AT" baseline="0" dirty="0" err="1"/>
              <a:t>smoothest</a:t>
            </a:r>
            <a:r>
              <a:rPr lang="de-AT" baseline="0" dirty="0"/>
              <a:t> </a:t>
            </a:r>
            <a:r>
              <a:rPr lang="de-AT" baseline="0" dirty="0" err="1"/>
              <a:t>one</a:t>
            </a:r>
            <a:r>
              <a:rPr lang="de-AT" baseline="0" dirty="0"/>
              <a:t> and </a:t>
            </a:r>
            <a:r>
              <a:rPr lang="de-AT" baseline="0" dirty="0" err="1"/>
              <a:t>had</a:t>
            </a:r>
            <a:r>
              <a:rPr lang="de-AT" baseline="0" dirty="0"/>
              <a:t> RMS </a:t>
            </a:r>
            <a:r>
              <a:rPr lang="de-AT" baseline="0" dirty="0" err="1"/>
              <a:t>roughness</a:t>
            </a:r>
            <a:r>
              <a:rPr lang="de-AT" baseline="0" dirty="0"/>
              <a:t> </a:t>
            </a:r>
            <a:r>
              <a:rPr lang="de-AT" baseline="0" dirty="0" err="1"/>
              <a:t>values</a:t>
            </a:r>
            <a:r>
              <a:rPr lang="de-AT" baseline="0" dirty="0"/>
              <a:t> on </a:t>
            </a:r>
            <a:r>
              <a:rPr lang="de-AT" baseline="0" dirty="0" err="1"/>
              <a:t>the</a:t>
            </a:r>
            <a:r>
              <a:rPr lang="de-AT" baseline="0" dirty="0"/>
              <a:t> </a:t>
            </a:r>
            <a:r>
              <a:rPr lang="de-AT" baseline="0" dirty="0" err="1"/>
              <a:t>nm</a:t>
            </a:r>
            <a:r>
              <a:rPr lang="de-AT" baseline="0" dirty="0"/>
              <a:t> </a:t>
            </a:r>
            <a:r>
              <a:rPr lang="de-AT" baseline="0" dirty="0" err="1"/>
              <a:t>scale</a:t>
            </a:r>
            <a:r>
              <a:rPr lang="de-AT" baseline="0" dirty="0"/>
              <a:t>. This sample was </a:t>
            </a:r>
            <a:r>
              <a:rPr lang="de-AT" baseline="0" dirty="0" err="1"/>
              <a:t>only</a:t>
            </a:r>
            <a:r>
              <a:rPr lang="de-AT" baseline="0" dirty="0"/>
              <a:t> </a:t>
            </a:r>
            <a:r>
              <a:rPr lang="de-AT" baseline="0" dirty="0" err="1"/>
              <a:t>investigated</a:t>
            </a:r>
            <a:r>
              <a:rPr lang="de-AT" baseline="0" dirty="0"/>
              <a:t> </a:t>
            </a:r>
            <a:r>
              <a:rPr lang="de-AT" baseline="0" dirty="0" err="1"/>
              <a:t>with</a:t>
            </a:r>
            <a:r>
              <a:rPr lang="de-AT" baseline="0" dirty="0"/>
              <a:t> AFM, </a:t>
            </a:r>
            <a:r>
              <a:rPr lang="de-AT" baseline="0" dirty="0" err="1"/>
              <a:t>since</a:t>
            </a:r>
            <a:r>
              <a:rPr lang="de-AT" baseline="0" dirty="0"/>
              <a:t> CFM </a:t>
            </a:r>
            <a:r>
              <a:rPr lang="de-AT" baseline="0" dirty="0" err="1"/>
              <a:t>could</a:t>
            </a:r>
            <a:r>
              <a:rPr lang="de-AT" baseline="0" dirty="0"/>
              <a:t> not </a:t>
            </a:r>
            <a:r>
              <a:rPr lang="de-AT" baseline="0" dirty="0" err="1"/>
              <a:t>resolve</a:t>
            </a:r>
            <a:r>
              <a:rPr lang="de-AT" baseline="0" dirty="0"/>
              <a:t> </a:t>
            </a:r>
            <a:r>
              <a:rPr lang="de-AT" baseline="0" dirty="0" err="1"/>
              <a:t>the</a:t>
            </a:r>
            <a:r>
              <a:rPr lang="de-AT" baseline="0" dirty="0"/>
              <a:t> </a:t>
            </a:r>
            <a:r>
              <a:rPr lang="de-AT" baseline="0" dirty="0" err="1"/>
              <a:t>mirror</a:t>
            </a:r>
            <a:r>
              <a:rPr lang="de-AT" baseline="0" dirty="0"/>
              <a:t>-like </a:t>
            </a:r>
            <a:r>
              <a:rPr lang="de-AT" baseline="0" dirty="0" err="1"/>
              <a:t>surface</a:t>
            </a:r>
            <a:r>
              <a:rPr lang="de-AT" baseline="0" dirty="0"/>
              <a:t>.</a:t>
            </a:r>
          </a:p>
          <a:p>
            <a:endParaRPr lang="de-AT" baseline="0" dirty="0"/>
          </a:p>
          <a:p>
            <a:r>
              <a:rPr lang="de-AT" baseline="0" dirty="0"/>
              <a:t>Sample 2 </a:t>
            </a:r>
            <a:r>
              <a:rPr lang="de-AT" baseline="0" dirty="0" err="1"/>
              <a:t>could</a:t>
            </a:r>
            <a:r>
              <a:rPr lang="de-AT" baseline="0" dirty="0"/>
              <a:t> </a:t>
            </a:r>
            <a:r>
              <a:rPr lang="de-AT" baseline="0" dirty="0" err="1"/>
              <a:t>be</a:t>
            </a:r>
            <a:r>
              <a:rPr lang="de-AT" baseline="0" dirty="0"/>
              <a:t> </a:t>
            </a:r>
            <a:r>
              <a:rPr lang="de-AT" baseline="0" dirty="0" err="1"/>
              <a:t>probed</a:t>
            </a:r>
            <a:r>
              <a:rPr lang="de-AT" baseline="0" dirty="0"/>
              <a:t> </a:t>
            </a:r>
            <a:r>
              <a:rPr lang="de-AT" baseline="0" dirty="0" err="1"/>
              <a:t>with</a:t>
            </a:r>
            <a:r>
              <a:rPr lang="de-AT" baseline="0" dirty="0"/>
              <a:t> both </a:t>
            </a:r>
            <a:r>
              <a:rPr lang="de-AT" baseline="0" dirty="0" err="1"/>
              <a:t>microscopes</a:t>
            </a:r>
            <a:r>
              <a:rPr lang="de-AT" baseline="0" dirty="0"/>
              <a:t>. At </a:t>
            </a:r>
            <a:r>
              <a:rPr lang="de-AT" baseline="0" dirty="0" err="1"/>
              <a:t>first</a:t>
            </a:r>
            <a:r>
              <a:rPr lang="de-AT" baseline="0" dirty="0"/>
              <a:t>, </a:t>
            </a:r>
            <a:r>
              <a:rPr lang="de-AT" baseline="0" dirty="0" err="1"/>
              <a:t>the</a:t>
            </a:r>
            <a:r>
              <a:rPr lang="de-AT" baseline="0" dirty="0"/>
              <a:t> AFM </a:t>
            </a:r>
            <a:r>
              <a:rPr lang="de-AT" baseline="0" dirty="0" err="1"/>
              <a:t>image</a:t>
            </a:r>
            <a:r>
              <a:rPr lang="de-AT" baseline="0" dirty="0"/>
              <a:t> </a:t>
            </a:r>
            <a:r>
              <a:rPr lang="de-AT" baseline="0" dirty="0" err="1"/>
              <a:t>is</a:t>
            </a:r>
            <a:r>
              <a:rPr lang="de-AT" baseline="0" dirty="0"/>
              <a:t> </a:t>
            </a:r>
            <a:r>
              <a:rPr lang="de-AT" baseline="0" dirty="0" err="1"/>
              <a:t>shown</a:t>
            </a:r>
            <a:r>
              <a:rPr lang="de-AT" baseline="0" dirty="0"/>
              <a:t>. The RMS </a:t>
            </a:r>
            <a:r>
              <a:rPr lang="de-AT" baseline="0" dirty="0" err="1"/>
              <a:t>roughness</a:t>
            </a:r>
            <a:r>
              <a:rPr lang="de-AT" baseline="0" dirty="0"/>
              <a:t> was </a:t>
            </a:r>
            <a:r>
              <a:rPr lang="de-AT" baseline="0" dirty="0" err="1"/>
              <a:t>about</a:t>
            </a:r>
            <a:r>
              <a:rPr lang="de-AT" baseline="0" dirty="0"/>
              <a:t> 34 nm. </a:t>
            </a:r>
            <a:r>
              <a:rPr lang="de-AT" baseline="0" dirty="0" err="1"/>
              <a:t>It</a:t>
            </a:r>
            <a:r>
              <a:rPr lang="de-AT" baseline="0" dirty="0"/>
              <a:t> </a:t>
            </a:r>
            <a:r>
              <a:rPr lang="de-AT" baseline="0" dirty="0" err="1"/>
              <a:t>has</a:t>
            </a:r>
            <a:r>
              <a:rPr lang="de-AT" baseline="0" dirty="0"/>
              <a:t> </a:t>
            </a:r>
            <a:r>
              <a:rPr lang="de-AT" baseline="0" dirty="0" err="1"/>
              <a:t>to</a:t>
            </a:r>
            <a:r>
              <a:rPr lang="de-AT" baseline="0" dirty="0"/>
              <a:t> </a:t>
            </a:r>
            <a:r>
              <a:rPr lang="de-AT" baseline="0" dirty="0" err="1"/>
              <a:t>be</a:t>
            </a:r>
            <a:r>
              <a:rPr lang="de-AT" baseline="0" dirty="0"/>
              <a:t> </a:t>
            </a:r>
            <a:r>
              <a:rPr lang="de-AT" baseline="0" dirty="0" err="1"/>
              <a:t>mentioned</a:t>
            </a:r>
            <a:r>
              <a:rPr lang="de-AT" baseline="0" dirty="0"/>
              <a:t>, </a:t>
            </a:r>
            <a:r>
              <a:rPr lang="de-AT" baseline="0" dirty="0" err="1"/>
              <a:t>that</a:t>
            </a:r>
            <a:r>
              <a:rPr lang="de-AT" baseline="0" dirty="0"/>
              <a:t> in total 15 AFM </a:t>
            </a:r>
            <a:r>
              <a:rPr lang="de-AT" baseline="0" dirty="0" err="1"/>
              <a:t>images</a:t>
            </a:r>
            <a:r>
              <a:rPr lang="de-AT" baseline="0" dirty="0"/>
              <a:t> </a:t>
            </a:r>
            <a:r>
              <a:rPr lang="de-AT" baseline="0" dirty="0" err="1"/>
              <a:t>were</a:t>
            </a:r>
            <a:r>
              <a:rPr lang="de-AT" baseline="0" dirty="0"/>
              <a:t> </a:t>
            </a:r>
            <a:r>
              <a:rPr lang="de-AT" baseline="0" dirty="0" err="1"/>
              <a:t>used</a:t>
            </a:r>
            <a:r>
              <a:rPr lang="de-AT" baseline="0" dirty="0"/>
              <a:t> </a:t>
            </a:r>
            <a:r>
              <a:rPr lang="de-AT" baseline="0" dirty="0" err="1"/>
              <a:t>to</a:t>
            </a:r>
            <a:r>
              <a:rPr lang="de-AT" baseline="0" dirty="0"/>
              <a:t> </a:t>
            </a:r>
            <a:r>
              <a:rPr lang="de-AT" baseline="0" dirty="0" err="1"/>
              <a:t>determine</a:t>
            </a:r>
            <a:r>
              <a:rPr lang="de-AT" baseline="0" dirty="0"/>
              <a:t> </a:t>
            </a:r>
            <a:r>
              <a:rPr lang="de-AT" baseline="0" dirty="0" err="1"/>
              <a:t>these</a:t>
            </a:r>
            <a:r>
              <a:rPr lang="de-AT" baseline="0" dirty="0"/>
              <a:t> </a:t>
            </a:r>
            <a:r>
              <a:rPr lang="de-AT" baseline="0" dirty="0" err="1"/>
              <a:t>parameters</a:t>
            </a:r>
            <a:r>
              <a:rPr lang="de-AT" baseline="0" dirty="0"/>
              <a:t> </a:t>
            </a:r>
            <a:r>
              <a:rPr lang="de-AT" baseline="0" dirty="0" err="1"/>
              <a:t>for</a:t>
            </a:r>
            <a:r>
              <a:rPr lang="de-AT" baseline="0" dirty="0"/>
              <a:t> </a:t>
            </a:r>
            <a:r>
              <a:rPr lang="de-AT" baseline="0" dirty="0" err="1"/>
              <a:t>better</a:t>
            </a:r>
            <a:r>
              <a:rPr lang="de-AT" baseline="0" dirty="0"/>
              <a:t> </a:t>
            </a:r>
            <a:r>
              <a:rPr lang="de-AT" baseline="0" dirty="0" err="1"/>
              <a:t>statistics</a:t>
            </a:r>
            <a:r>
              <a:rPr lang="de-AT" baseline="0" dirty="0"/>
              <a:t>.</a:t>
            </a:r>
          </a:p>
          <a:p>
            <a:endParaRPr lang="de-AT" baseline="0" dirty="0"/>
          </a:p>
          <a:p>
            <a:r>
              <a:rPr lang="de-AT" baseline="0" dirty="0"/>
              <a:t>The CFM </a:t>
            </a:r>
            <a:r>
              <a:rPr lang="de-AT" baseline="0" dirty="0" err="1"/>
              <a:t>image</a:t>
            </a:r>
            <a:r>
              <a:rPr lang="de-AT" baseline="0" dirty="0"/>
              <a:t> </a:t>
            </a:r>
            <a:r>
              <a:rPr lang="de-AT" baseline="0" dirty="0" err="1"/>
              <a:t>of</a:t>
            </a:r>
            <a:r>
              <a:rPr lang="de-AT" baseline="0" dirty="0"/>
              <a:t> </a:t>
            </a:r>
            <a:r>
              <a:rPr lang="de-AT" baseline="0" dirty="0" err="1"/>
              <a:t>the</a:t>
            </a:r>
            <a:r>
              <a:rPr lang="de-AT" baseline="0" dirty="0"/>
              <a:t> same sample 2 </a:t>
            </a:r>
            <a:r>
              <a:rPr lang="de-AT" baseline="0" dirty="0" err="1"/>
              <a:t>interestingly</a:t>
            </a:r>
            <a:r>
              <a:rPr lang="de-AT" baseline="0" dirty="0"/>
              <a:t> </a:t>
            </a:r>
            <a:r>
              <a:rPr lang="de-AT" baseline="0" dirty="0" err="1"/>
              <a:t>had</a:t>
            </a:r>
            <a:r>
              <a:rPr lang="de-AT" baseline="0" dirty="0"/>
              <a:t> a </a:t>
            </a:r>
            <a:r>
              <a:rPr lang="de-AT" baseline="0" dirty="0" err="1"/>
              <a:t>much</a:t>
            </a:r>
            <a:r>
              <a:rPr lang="de-AT" baseline="0" dirty="0"/>
              <a:t> </a:t>
            </a:r>
            <a:r>
              <a:rPr lang="de-AT" baseline="0" dirty="0" err="1"/>
              <a:t>higher</a:t>
            </a:r>
            <a:r>
              <a:rPr lang="de-AT" baseline="0" dirty="0"/>
              <a:t> RMS </a:t>
            </a:r>
            <a:r>
              <a:rPr lang="de-AT" baseline="0" dirty="0" err="1"/>
              <a:t>value</a:t>
            </a:r>
            <a:r>
              <a:rPr lang="de-AT" baseline="0" dirty="0"/>
              <a:t> </a:t>
            </a:r>
            <a:r>
              <a:rPr lang="de-AT" baseline="0" dirty="0" err="1"/>
              <a:t>of</a:t>
            </a:r>
            <a:r>
              <a:rPr lang="de-AT" baseline="0" dirty="0"/>
              <a:t> 187nm. </a:t>
            </a:r>
            <a:r>
              <a:rPr lang="de-AT" baseline="0" dirty="0" err="1"/>
              <a:t>It</a:t>
            </a:r>
            <a:r>
              <a:rPr lang="de-AT" baseline="0" dirty="0"/>
              <a:t> </a:t>
            </a:r>
            <a:r>
              <a:rPr lang="de-AT" baseline="0" dirty="0" err="1"/>
              <a:t>can</a:t>
            </a:r>
            <a:r>
              <a:rPr lang="de-AT" baseline="0" dirty="0"/>
              <a:t> </a:t>
            </a:r>
            <a:r>
              <a:rPr lang="de-AT" baseline="0" dirty="0" err="1"/>
              <a:t>be</a:t>
            </a:r>
            <a:r>
              <a:rPr lang="de-AT" baseline="0" dirty="0"/>
              <a:t> </a:t>
            </a:r>
            <a:r>
              <a:rPr lang="de-AT" baseline="0" dirty="0" err="1"/>
              <a:t>assumed</a:t>
            </a:r>
            <a:r>
              <a:rPr lang="de-AT" baseline="0" dirty="0"/>
              <a:t> </a:t>
            </a:r>
            <a:r>
              <a:rPr lang="de-AT" baseline="0" dirty="0" err="1"/>
              <a:t>that</a:t>
            </a:r>
            <a:r>
              <a:rPr lang="de-AT" baseline="0" dirty="0"/>
              <a:t> </a:t>
            </a:r>
            <a:r>
              <a:rPr lang="de-AT" baseline="0" dirty="0" err="1"/>
              <a:t>the</a:t>
            </a:r>
            <a:r>
              <a:rPr lang="de-AT" baseline="0" dirty="0"/>
              <a:t> </a:t>
            </a:r>
            <a:r>
              <a:rPr lang="de-AT" baseline="0" dirty="0" err="1"/>
              <a:t>much</a:t>
            </a:r>
            <a:r>
              <a:rPr lang="de-AT" baseline="0" dirty="0"/>
              <a:t> larger lateral </a:t>
            </a:r>
            <a:r>
              <a:rPr lang="de-AT" baseline="0" dirty="0" err="1"/>
              <a:t>size</a:t>
            </a:r>
            <a:r>
              <a:rPr lang="de-AT" baseline="0" dirty="0"/>
              <a:t> </a:t>
            </a:r>
            <a:r>
              <a:rPr lang="de-AT" baseline="0" dirty="0" err="1"/>
              <a:t>of</a:t>
            </a:r>
            <a:r>
              <a:rPr lang="de-AT" baseline="0" dirty="0"/>
              <a:t> </a:t>
            </a:r>
            <a:r>
              <a:rPr lang="de-AT" baseline="0" dirty="0" err="1"/>
              <a:t>these</a:t>
            </a:r>
            <a:r>
              <a:rPr lang="de-AT" baseline="0" dirty="0"/>
              <a:t> </a:t>
            </a:r>
            <a:r>
              <a:rPr lang="de-AT" baseline="0" dirty="0" err="1"/>
              <a:t>image</a:t>
            </a:r>
            <a:r>
              <a:rPr lang="de-AT" baseline="0" dirty="0"/>
              <a:t> </a:t>
            </a:r>
            <a:r>
              <a:rPr lang="de-AT" baseline="0" dirty="0" err="1"/>
              <a:t>included</a:t>
            </a:r>
            <a:r>
              <a:rPr lang="de-AT" baseline="0" dirty="0"/>
              <a:t> also </a:t>
            </a:r>
            <a:r>
              <a:rPr lang="de-AT" baseline="0" dirty="0" err="1"/>
              <a:t>surface</a:t>
            </a:r>
            <a:r>
              <a:rPr lang="de-AT" baseline="0" dirty="0"/>
              <a:t> </a:t>
            </a:r>
            <a:r>
              <a:rPr lang="de-AT" baseline="0" dirty="0" err="1"/>
              <a:t>peaks</a:t>
            </a:r>
            <a:r>
              <a:rPr lang="de-AT" baseline="0" dirty="0"/>
              <a:t>, </a:t>
            </a:r>
            <a:r>
              <a:rPr lang="de-AT" baseline="0" dirty="0" err="1"/>
              <a:t>which</a:t>
            </a:r>
            <a:r>
              <a:rPr lang="de-AT" baseline="0" dirty="0"/>
              <a:t> </a:t>
            </a:r>
            <a:r>
              <a:rPr lang="de-AT" baseline="0" dirty="0" err="1"/>
              <a:t>were</a:t>
            </a:r>
            <a:r>
              <a:rPr lang="de-AT" baseline="0" dirty="0"/>
              <a:t> not </a:t>
            </a:r>
            <a:r>
              <a:rPr lang="de-AT" baseline="0" dirty="0" err="1"/>
              <a:t>captured</a:t>
            </a:r>
            <a:r>
              <a:rPr lang="de-AT" baseline="0" dirty="0"/>
              <a:t> </a:t>
            </a:r>
            <a:r>
              <a:rPr lang="de-AT" baseline="0" dirty="0" err="1"/>
              <a:t>before</a:t>
            </a:r>
            <a:r>
              <a:rPr lang="de-AT" baseline="0" dirty="0"/>
              <a:t> </a:t>
            </a:r>
            <a:r>
              <a:rPr lang="de-AT" baseline="0" dirty="0" err="1"/>
              <a:t>by</a:t>
            </a:r>
            <a:r>
              <a:rPr lang="de-AT" baseline="0" dirty="0"/>
              <a:t> AFM. </a:t>
            </a:r>
            <a:r>
              <a:rPr lang="de-AT" baseline="0" dirty="0" err="1"/>
              <a:t>However</a:t>
            </a:r>
            <a:r>
              <a:rPr lang="de-AT" baseline="0" dirty="0"/>
              <a:t>, a </a:t>
            </a:r>
            <a:r>
              <a:rPr lang="de-AT" baseline="0" dirty="0" err="1"/>
              <a:t>clear</a:t>
            </a:r>
            <a:r>
              <a:rPr lang="de-AT" baseline="0" dirty="0"/>
              <a:t> lack </a:t>
            </a:r>
            <a:r>
              <a:rPr lang="de-AT" baseline="0" dirty="0" err="1"/>
              <a:t>of</a:t>
            </a:r>
            <a:r>
              <a:rPr lang="de-AT" baseline="0" dirty="0"/>
              <a:t> </a:t>
            </a:r>
            <a:r>
              <a:rPr lang="de-AT" baseline="0" dirty="0" err="1"/>
              <a:t>resolution</a:t>
            </a:r>
            <a:r>
              <a:rPr lang="de-AT" baseline="0" dirty="0"/>
              <a:t> was </a:t>
            </a:r>
            <a:r>
              <a:rPr lang="de-AT" baseline="0" dirty="0" err="1"/>
              <a:t>observed</a:t>
            </a:r>
            <a:r>
              <a:rPr lang="de-AT" baseline="0" dirty="0"/>
              <a:t>.</a:t>
            </a:r>
          </a:p>
          <a:p>
            <a:endParaRPr lang="de-AT" baseline="0" dirty="0"/>
          </a:p>
          <a:p>
            <a:r>
              <a:rPr lang="de-AT" baseline="0" dirty="0" err="1"/>
              <a:t>Finally</a:t>
            </a:r>
            <a:r>
              <a:rPr lang="de-AT" baseline="0" dirty="0"/>
              <a:t>, </a:t>
            </a:r>
            <a:r>
              <a:rPr lang="de-AT" baseline="0" dirty="0" err="1"/>
              <a:t>the</a:t>
            </a:r>
            <a:r>
              <a:rPr lang="de-AT" baseline="0" dirty="0"/>
              <a:t> </a:t>
            </a:r>
            <a:r>
              <a:rPr lang="de-AT" baseline="0" dirty="0" err="1"/>
              <a:t>roughest</a:t>
            </a:r>
            <a:r>
              <a:rPr lang="de-AT" baseline="0" dirty="0"/>
              <a:t> sample 3 </a:t>
            </a:r>
            <a:r>
              <a:rPr lang="de-AT" baseline="0" dirty="0" err="1"/>
              <a:t>is</a:t>
            </a:r>
            <a:r>
              <a:rPr lang="de-AT" baseline="0" dirty="0"/>
              <a:t> </a:t>
            </a:r>
            <a:r>
              <a:rPr lang="de-AT" baseline="0" dirty="0" err="1"/>
              <a:t>shown</a:t>
            </a:r>
            <a:r>
              <a:rPr lang="de-AT" baseline="0" dirty="0"/>
              <a:t> </a:t>
            </a:r>
            <a:r>
              <a:rPr lang="de-AT" baseline="0" dirty="0" err="1"/>
              <a:t>here</a:t>
            </a:r>
            <a:r>
              <a:rPr lang="de-AT" baseline="0" dirty="0"/>
              <a:t>, </a:t>
            </a:r>
            <a:r>
              <a:rPr lang="de-AT" baseline="0" dirty="0" err="1"/>
              <a:t>which</a:t>
            </a:r>
            <a:r>
              <a:rPr lang="de-AT" baseline="0" dirty="0"/>
              <a:t> </a:t>
            </a:r>
            <a:r>
              <a:rPr lang="de-AT" baseline="0" dirty="0" err="1"/>
              <a:t>had</a:t>
            </a:r>
            <a:r>
              <a:rPr lang="de-AT" baseline="0" dirty="0"/>
              <a:t> RMS on </a:t>
            </a:r>
            <a:r>
              <a:rPr lang="de-AT" baseline="0" dirty="0" err="1"/>
              <a:t>the</a:t>
            </a:r>
            <a:r>
              <a:rPr lang="de-AT" baseline="0" dirty="0"/>
              <a:t> </a:t>
            </a:r>
            <a:r>
              <a:rPr lang="de-AT" baseline="0" dirty="0" err="1"/>
              <a:t>micrometer</a:t>
            </a:r>
            <a:r>
              <a:rPr lang="de-AT" baseline="0" dirty="0"/>
              <a:t> </a:t>
            </a:r>
            <a:r>
              <a:rPr lang="de-AT" baseline="0" dirty="0" err="1"/>
              <a:t>scale</a:t>
            </a:r>
            <a:r>
              <a:rPr lang="de-AT" baseline="0" dirty="0"/>
              <a:t>.</a:t>
            </a:r>
            <a:endParaRPr lang="en-US" dirty="0"/>
          </a:p>
        </p:txBody>
      </p:sp>
      <p:sp>
        <p:nvSpPr>
          <p:cNvPr id="4" name="Foliennummernplatzhalter 3"/>
          <p:cNvSpPr>
            <a:spLocks noGrp="1"/>
          </p:cNvSpPr>
          <p:nvPr>
            <p:ph type="sldNum" sz="quarter" idx="10"/>
          </p:nvPr>
        </p:nvSpPr>
        <p:spPr/>
        <p:txBody>
          <a:bodyPr/>
          <a:lstStyle/>
          <a:p>
            <a:fld id="{5320357C-19D5-4386-8AC6-DD0AD4D309C8}" type="slidenum">
              <a:rPr lang="de-AT" smtClean="0"/>
              <a:t>40</a:t>
            </a:fld>
            <a:endParaRPr lang="de-AT"/>
          </a:p>
        </p:txBody>
      </p:sp>
    </p:spTree>
    <p:extLst>
      <p:ext uri="{BB962C8B-B14F-4D97-AF65-F5344CB8AC3E}">
        <p14:creationId xmlns:p14="http://schemas.microsoft.com/office/powerpoint/2010/main" val="2908559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QCM was </a:t>
            </a:r>
            <a:r>
              <a:rPr lang="de-AT" dirty="0" err="1"/>
              <a:t>then</a:t>
            </a:r>
            <a:r>
              <a:rPr lang="de-AT" dirty="0"/>
              <a:t> </a:t>
            </a:r>
            <a:r>
              <a:rPr lang="de-AT" dirty="0" err="1"/>
              <a:t>used</a:t>
            </a:r>
            <a:r>
              <a:rPr lang="de-AT" dirty="0"/>
              <a:t> </a:t>
            </a:r>
            <a:r>
              <a:rPr lang="de-AT" dirty="0" err="1"/>
              <a:t>to</a:t>
            </a:r>
            <a:r>
              <a:rPr lang="de-AT" dirty="0"/>
              <a:t> </a:t>
            </a:r>
            <a:r>
              <a:rPr lang="de-AT" dirty="0" err="1"/>
              <a:t>make</a:t>
            </a:r>
            <a:r>
              <a:rPr lang="de-AT" dirty="0"/>
              <a:t> a benchmark </a:t>
            </a:r>
            <a:r>
              <a:rPr lang="de-AT" dirty="0" err="1"/>
              <a:t>study</a:t>
            </a:r>
            <a:r>
              <a:rPr lang="de-AT" dirty="0"/>
              <a:t> </a:t>
            </a:r>
            <a:r>
              <a:rPr lang="de-AT" dirty="0" err="1"/>
              <a:t>for</a:t>
            </a:r>
            <a:r>
              <a:rPr lang="de-AT" dirty="0"/>
              <a:t> </a:t>
            </a:r>
            <a:r>
              <a:rPr lang="de-AT" dirty="0" err="1"/>
              <a:t>the</a:t>
            </a:r>
            <a:r>
              <a:rPr lang="de-AT" dirty="0"/>
              <a:t> code.</a:t>
            </a:r>
          </a:p>
          <a:p>
            <a:endParaRPr lang="de-AT" dirty="0"/>
          </a:p>
          <a:p>
            <a:r>
              <a:rPr lang="de-AT" dirty="0"/>
              <a:t>In </a:t>
            </a:r>
            <a:r>
              <a:rPr lang="de-AT" dirty="0" err="1"/>
              <a:t>the</a:t>
            </a:r>
            <a:r>
              <a:rPr lang="de-AT" dirty="0"/>
              <a:t> </a:t>
            </a:r>
            <a:r>
              <a:rPr lang="de-AT" dirty="0" err="1"/>
              <a:t>experiments</a:t>
            </a:r>
            <a:r>
              <a:rPr lang="de-AT" dirty="0"/>
              <a:t>, </a:t>
            </a:r>
            <a:r>
              <a:rPr lang="de-AT" dirty="0" err="1"/>
              <a:t>tungsten</a:t>
            </a:r>
            <a:r>
              <a:rPr lang="de-AT" dirty="0"/>
              <a:t> was </a:t>
            </a:r>
            <a:r>
              <a:rPr lang="de-AT" dirty="0" err="1"/>
              <a:t>selected</a:t>
            </a:r>
            <a:r>
              <a:rPr lang="de-AT" dirty="0"/>
              <a:t> </a:t>
            </a:r>
            <a:r>
              <a:rPr lang="de-AT" dirty="0" err="1"/>
              <a:t>as</a:t>
            </a:r>
            <a:r>
              <a:rPr lang="de-AT" dirty="0"/>
              <a:t> </a:t>
            </a:r>
            <a:r>
              <a:rPr lang="de-AT" dirty="0" err="1"/>
              <a:t>target</a:t>
            </a:r>
            <a:r>
              <a:rPr lang="de-AT" dirty="0"/>
              <a:t> material, </a:t>
            </a:r>
            <a:r>
              <a:rPr lang="de-AT" dirty="0" err="1"/>
              <a:t>since</a:t>
            </a:r>
            <a:r>
              <a:rPr lang="de-AT" dirty="0"/>
              <a:t> </a:t>
            </a:r>
            <a:r>
              <a:rPr lang="de-AT" dirty="0" err="1"/>
              <a:t>it</a:t>
            </a:r>
            <a:r>
              <a:rPr lang="de-AT" dirty="0"/>
              <a:t> </a:t>
            </a:r>
            <a:r>
              <a:rPr lang="de-AT" dirty="0" err="1"/>
              <a:t>is</a:t>
            </a:r>
            <a:r>
              <a:rPr lang="de-AT" dirty="0"/>
              <a:t> a prominent material </a:t>
            </a:r>
            <a:r>
              <a:rPr lang="de-AT" dirty="0" err="1"/>
              <a:t>used</a:t>
            </a:r>
            <a:r>
              <a:rPr lang="de-AT" dirty="0"/>
              <a:t> in </a:t>
            </a:r>
            <a:r>
              <a:rPr lang="de-AT" dirty="0" err="1"/>
              <a:t>nuclear</a:t>
            </a:r>
            <a:r>
              <a:rPr lang="de-AT" dirty="0"/>
              <a:t> </a:t>
            </a:r>
            <a:r>
              <a:rPr lang="de-AT" dirty="0" err="1"/>
              <a:t>fusion</a:t>
            </a:r>
            <a:r>
              <a:rPr lang="de-AT" dirty="0"/>
              <a:t> </a:t>
            </a:r>
            <a:r>
              <a:rPr lang="de-AT" dirty="0" err="1"/>
              <a:t>devices</a:t>
            </a:r>
            <a:r>
              <a:rPr lang="de-AT" dirty="0"/>
              <a:t>. B</a:t>
            </a:r>
            <a:r>
              <a:rPr lang="de-AT" baseline="0" dirty="0"/>
              <a:t>oth </a:t>
            </a:r>
            <a:r>
              <a:rPr lang="de-AT" baseline="0" dirty="0" err="1"/>
              <a:t>tungsten</a:t>
            </a:r>
            <a:r>
              <a:rPr lang="de-AT" baseline="0" dirty="0"/>
              <a:t> </a:t>
            </a:r>
            <a:r>
              <a:rPr lang="de-AT" baseline="0" dirty="0" err="1"/>
              <a:t>coated</a:t>
            </a:r>
            <a:r>
              <a:rPr lang="de-AT" baseline="0" dirty="0"/>
              <a:t> </a:t>
            </a:r>
            <a:r>
              <a:rPr lang="de-AT" baseline="0" dirty="0" err="1"/>
              <a:t>quartz</a:t>
            </a:r>
            <a:r>
              <a:rPr lang="de-AT" baseline="0" dirty="0"/>
              <a:t> </a:t>
            </a:r>
            <a:r>
              <a:rPr lang="de-AT" baseline="0" dirty="0" err="1"/>
              <a:t>crystal</a:t>
            </a:r>
            <a:r>
              <a:rPr lang="de-AT" baseline="0" dirty="0"/>
              <a:t> </a:t>
            </a:r>
            <a:r>
              <a:rPr lang="de-AT" baseline="0" dirty="0" err="1"/>
              <a:t>samples</a:t>
            </a:r>
            <a:r>
              <a:rPr lang="de-AT" baseline="0" dirty="0"/>
              <a:t> and </a:t>
            </a:r>
            <a:r>
              <a:rPr lang="de-AT" baseline="0" dirty="0" err="1"/>
              <a:t>bulk</a:t>
            </a:r>
            <a:r>
              <a:rPr lang="de-AT" baseline="0" dirty="0"/>
              <a:t> </a:t>
            </a:r>
            <a:r>
              <a:rPr lang="de-AT" baseline="0" dirty="0" err="1"/>
              <a:t>tungsten</a:t>
            </a:r>
            <a:r>
              <a:rPr lang="de-AT" baseline="0" dirty="0"/>
              <a:t> </a:t>
            </a:r>
            <a:r>
              <a:rPr lang="de-AT" baseline="0" dirty="0" err="1"/>
              <a:t>targets</a:t>
            </a:r>
            <a:r>
              <a:rPr lang="de-AT" baseline="0" dirty="0"/>
              <a:t> </a:t>
            </a:r>
            <a:r>
              <a:rPr lang="de-AT" baseline="0" dirty="0" err="1"/>
              <a:t>with</a:t>
            </a:r>
            <a:r>
              <a:rPr lang="de-AT" baseline="0" dirty="0"/>
              <a:t> variable </a:t>
            </a:r>
            <a:r>
              <a:rPr lang="de-AT" baseline="0" dirty="0" err="1"/>
              <a:t>roughness</a:t>
            </a:r>
            <a:r>
              <a:rPr lang="de-AT" baseline="0" dirty="0"/>
              <a:t> </a:t>
            </a:r>
            <a:r>
              <a:rPr lang="de-AT" baseline="0" dirty="0" err="1"/>
              <a:t>were</a:t>
            </a:r>
            <a:r>
              <a:rPr lang="de-AT" baseline="0" dirty="0"/>
              <a:t> </a:t>
            </a:r>
            <a:r>
              <a:rPr lang="de-AT" baseline="0" dirty="0" err="1"/>
              <a:t>used</a:t>
            </a:r>
            <a:r>
              <a:rPr lang="de-AT" baseline="0" dirty="0"/>
              <a:t>.</a:t>
            </a:r>
          </a:p>
          <a:p>
            <a:endParaRPr lang="de-AT" baseline="0" dirty="0"/>
          </a:p>
          <a:p>
            <a:r>
              <a:rPr lang="de-AT" baseline="0" dirty="0"/>
              <a:t>Both AFM </a:t>
            </a:r>
            <a:r>
              <a:rPr lang="de-AT" baseline="0" dirty="0" err="1"/>
              <a:t>and</a:t>
            </a:r>
            <a:r>
              <a:rPr lang="de-AT" baseline="0" dirty="0"/>
              <a:t> </a:t>
            </a:r>
            <a:r>
              <a:rPr lang="de-AT" baseline="0" dirty="0" err="1"/>
              <a:t>confocal</a:t>
            </a:r>
            <a:r>
              <a:rPr lang="de-AT" baseline="0" dirty="0"/>
              <a:t> </a:t>
            </a:r>
            <a:r>
              <a:rPr lang="de-AT" baseline="0" dirty="0" err="1"/>
              <a:t>microscopy</a:t>
            </a:r>
            <a:r>
              <a:rPr lang="de-AT" baseline="0" dirty="0"/>
              <a:t> was </a:t>
            </a:r>
            <a:r>
              <a:rPr lang="de-AT" baseline="0" dirty="0" err="1"/>
              <a:t>used</a:t>
            </a:r>
            <a:r>
              <a:rPr lang="de-AT" baseline="0" dirty="0"/>
              <a:t> </a:t>
            </a:r>
            <a:r>
              <a:rPr lang="de-AT" baseline="0" dirty="0" err="1"/>
              <a:t>to</a:t>
            </a:r>
            <a:r>
              <a:rPr lang="de-AT" baseline="0" dirty="0"/>
              <a:t> </a:t>
            </a:r>
            <a:r>
              <a:rPr lang="de-AT" baseline="0" dirty="0" err="1"/>
              <a:t>investigate</a:t>
            </a:r>
            <a:r>
              <a:rPr lang="de-AT" baseline="0" dirty="0"/>
              <a:t> </a:t>
            </a:r>
            <a:r>
              <a:rPr lang="de-AT" baseline="0" dirty="0" err="1"/>
              <a:t>these</a:t>
            </a:r>
            <a:r>
              <a:rPr lang="de-AT" baseline="0" dirty="0"/>
              <a:t> </a:t>
            </a:r>
            <a:r>
              <a:rPr lang="de-AT" baseline="0" dirty="0" err="1"/>
              <a:t>samples</a:t>
            </a:r>
            <a:r>
              <a:rPr lang="de-AT" baseline="0" dirty="0"/>
              <a:t>, </a:t>
            </a:r>
            <a:r>
              <a:rPr lang="de-AT" baseline="0" dirty="0" err="1"/>
              <a:t>while</a:t>
            </a:r>
            <a:r>
              <a:rPr lang="de-AT" baseline="0" dirty="0"/>
              <a:t> </a:t>
            </a:r>
            <a:r>
              <a:rPr lang="de-AT" baseline="0" dirty="0" err="1"/>
              <a:t>the</a:t>
            </a:r>
            <a:r>
              <a:rPr lang="de-AT" baseline="0" dirty="0"/>
              <a:t> </a:t>
            </a:r>
            <a:r>
              <a:rPr lang="de-AT" baseline="0" dirty="0" err="1"/>
              <a:t>latter</a:t>
            </a:r>
            <a:r>
              <a:rPr lang="de-AT" baseline="0" dirty="0"/>
              <a:t> </a:t>
            </a:r>
            <a:r>
              <a:rPr lang="de-AT" baseline="0" dirty="0" err="1"/>
              <a:t>technique</a:t>
            </a:r>
            <a:r>
              <a:rPr lang="de-AT" baseline="0" dirty="0"/>
              <a:t> was </a:t>
            </a:r>
            <a:r>
              <a:rPr lang="de-AT" baseline="0" dirty="0" err="1"/>
              <a:t>used</a:t>
            </a:r>
            <a:r>
              <a:rPr lang="de-AT" baseline="0" dirty="0"/>
              <a:t> </a:t>
            </a:r>
            <a:r>
              <a:rPr lang="de-AT" baseline="0" dirty="0" err="1"/>
              <a:t>especially</a:t>
            </a:r>
            <a:r>
              <a:rPr lang="de-AT" baseline="0" dirty="0"/>
              <a:t> </a:t>
            </a:r>
            <a:r>
              <a:rPr lang="de-AT" baseline="0" dirty="0" err="1"/>
              <a:t>for</a:t>
            </a:r>
            <a:r>
              <a:rPr lang="de-AT" baseline="0" dirty="0"/>
              <a:t> </a:t>
            </a:r>
            <a:r>
              <a:rPr lang="de-AT" baseline="0" dirty="0" err="1"/>
              <a:t>the</a:t>
            </a:r>
            <a:r>
              <a:rPr lang="de-AT" baseline="0" dirty="0"/>
              <a:t> </a:t>
            </a:r>
            <a:r>
              <a:rPr lang="de-AT" baseline="0" dirty="0" err="1"/>
              <a:t>rougher</a:t>
            </a:r>
            <a:r>
              <a:rPr lang="de-AT" baseline="0" dirty="0"/>
              <a:t> </a:t>
            </a:r>
            <a:r>
              <a:rPr lang="de-AT" baseline="0" dirty="0" err="1"/>
              <a:t>ones</a:t>
            </a:r>
            <a:r>
              <a:rPr lang="de-AT" baseline="0" dirty="0"/>
              <a:t>.</a:t>
            </a:r>
          </a:p>
          <a:p>
            <a:endParaRPr lang="de-AT" baseline="0" dirty="0"/>
          </a:p>
          <a:p>
            <a:r>
              <a:rPr lang="de-AT" baseline="0" dirty="0" err="1"/>
              <a:t>Here</a:t>
            </a:r>
            <a:r>
              <a:rPr lang="de-AT" baseline="0" dirty="0"/>
              <a:t>, i </a:t>
            </a:r>
            <a:r>
              <a:rPr lang="de-AT" baseline="0" dirty="0" err="1"/>
              <a:t>shortly</a:t>
            </a:r>
            <a:r>
              <a:rPr lang="de-AT" baseline="0" dirty="0"/>
              <a:t> </a:t>
            </a:r>
            <a:r>
              <a:rPr lang="de-AT" baseline="0" dirty="0" err="1"/>
              <a:t>want</a:t>
            </a:r>
            <a:r>
              <a:rPr lang="de-AT" baseline="0" dirty="0"/>
              <a:t> </a:t>
            </a:r>
            <a:r>
              <a:rPr lang="de-AT" baseline="0" dirty="0" err="1"/>
              <a:t>to</a:t>
            </a:r>
            <a:r>
              <a:rPr lang="de-AT" baseline="0" dirty="0"/>
              <a:t> </a:t>
            </a:r>
            <a:r>
              <a:rPr lang="de-AT" baseline="0" dirty="0" err="1"/>
              <a:t>show</a:t>
            </a:r>
            <a:r>
              <a:rPr lang="de-AT" baseline="0" dirty="0"/>
              <a:t> </a:t>
            </a:r>
            <a:r>
              <a:rPr lang="de-AT" baseline="0" dirty="0" err="1"/>
              <a:t>you</a:t>
            </a:r>
            <a:r>
              <a:rPr lang="de-AT" baseline="0" dirty="0"/>
              <a:t> </a:t>
            </a:r>
            <a:r>
              <a:rPr lang="de-AT" baseline="0" dirty="0" err="1"/>
              <a:t>some</a:t>
            </a:r>
            <a:r>
              <a:rPr lang="de-AT" baseline="0" dirty="0"/>
              <a:t> </a:t>
            </a:r>
            <a:r>
              <a:rPr lang="de-AT" baseline="0" dirty="0" err="1"/>
              <a:t>selected</a:t>
            </a:r>
            <a:r>
              <a:rPr lang="de-AT" baseline="0" dirty="0"/>
              <a:t> </a:t>
            </a:r>
            <a:r>
              <a:rPr lang="de-AT" baseline="0" dirty="0" err="1"/>
              <a:t>images</a:t>
            </a:r>
            <a:r>
              <a:rPr lang="de-AT" baseline="0" dirty="0"/>
              <a:t> </a:t>
            </a:r>
            <a:r>
              <a:rPr lang="de-AT" baseline="0" dirty="0" err="1"/>
              <a:t>of</a:t>
            </a:r>
            <a:r>
              <a:rPr lang="de-AT" baseline="0" dirty="0"/>
              <a:t> </a:t>
            </a:r>
            <a:r>
              <a:rPr lang="de-AT" baseline="0" dirty="0" err="1"/>
              <a:t>the</a:t>
            </a:r>
            <a:r>
              <a:rPr lang="de-AT" baseline="0" dirty="0"/>
              <a:t> sample </a:t>
            </a:r>
            <a:r>
              <a:rPr lang="de-AT" baseline="0" dirty="0" err="1"/>
              <a:t>surfaces</a:t>
            </a:r>
            <a:r>
              <a:rPr lang="de-AT" baseline="0" dirty="0"/>
              <a:t>.  </a:t>
            </a:r>
          </a:p>
          <a:p>
            <a:endParaRPr lang="de-AT" baseline="0" dirty="0"/>
          </a:p>
          <a:p>
            <a:r>
              <a:rPr lang="de-AT" baseline="0" dirty="0"/>
              <a:t>Sample 1 was </a:t>
            </a:r>
            <a:r>
              <a:rPr lang="de-AT" baseline="0" dirty="0" err="1"/>
              <a:t>the</a:t>
            </a:r>
            <a:r>
              <a:rPr lang="de-AT" baseline="0" dirty="0"/>
              <a:t> </a:t>
            </a:r>
            <a:r>
              <a:rPr lang="de-AT" baseline="0" dirty="0" err="1"/>
              <a:t>smoothest</a:t>
            </a:r>
            <a:r>
              <a:rPr lang="de-AT" baseline="0" dirty="0"/>
              <a:t> </a:t>
            </a:r>
            <a:r>
              <a:rPr lang="de-AT" baseline="0" dirty="0" err="1"/>
              <a:t>one</a:t>
            </a:r>
            <a:r>
              <a:rPr lang="de-AT" baseline="0" dirty="0"/>
              <a:t> and </a:t>
            </a:r>
            <a:r>
              <a:rPr lang="de-AT" baseline="0" dirty="0" err="1"/>
              <a:t>had</a:t>
            </a:r>
            <a:r>
              <a:rPr lang="de-AT" baseline="0" dirty="0"/>
              <a:t> RMS </a:t>
            </a:r>
            <a:r>
              <a:rPr lang="de-AT" baseline="0" dirty="0" err="1"/>
              <a:t>roughness</a:t>
            </a:r>
            <a:r>
              <a:rPr lang="de-AT" baseline="0" dirty="0"/>
              <a:t> </a:t>
            </a:r>
            <a:r>
              <a:rPr lang="de-AT" baseline="0" dirty="0" err="1"/>
              <a:t>values</a:t>
            </a:r>
            <a:r>
              <a:rPr lang="de-AT" baseline="0" dirty="0"/>
              <a:t> on </a:t>
            </a:r>
            <a:r>
              <a:rPr lang="de-AT" baseline="0" dirty="0" err="1"/>
              <a:t>the</a:t>
            </a:r>
            <a:r>
              <a:rPr lang="de-AT" baseline="0" dirty="0"/>
              <a:t> </a:t>
            </a:r>
            <a:r>
              <a:rPr lang="de-AT" baseline="0" dirty="0" err="1"/>
              <a:t>nm</a:t>
            </a:r>
            <a:r>
              <a:rPr lang="de-AT" baseline="0" dirty="0"/>
              <a:t> </a:t>
            </a:r>
            <a:r>
              <a:rPr lang="de-AT" baseline="0" dirty="0" err="1"/>
              <a:t>scale</a:t>
            </a:r>
            <a:r>
              <a:rPr lang="de-AT" baseline="0" dirty="0"/>
              <a:t>. This sample was </a:t>
            </a:r>
            <a:r>
              <a:rPr lang="de-AT" baseline="0" dirty="0" err="1"/>
              <a:t>only</a:t>
            </a:r>
            <a:r>
              <a:rPr lang="de-AT" baseline="0" dirty="0"/>
              <a:t> </a:t>
            </a:r>
            <a:r>
              <a:rPr lang="de-AT" baseline="0" dirty="0" err="1"/>
              <a:t>investigated</a:t>
            </a:r>
            <a:r>
              <a:rPr lang="de-AT" baseline="0" dirty="0"/>
              <a:t> </a:t>
            </a:r>
            <a:r>
              <a:rPr lang="de-AT" baseline="0" dirty="0" err="1"/>
              <a:t>with</a:t>
            </a:r>
            <a:r>
              <a:rPr lang="de-AT" baseline="0" dirty="0"/>
              <a:t> AFM, </a:t>
            </a:r>
            <a:r>
              <a:rPr lang="de-AT" baseline="0" dirty="0" err="1"/>
              <a:t>since</a:t>
            </a:r>
            <a:r>
              <a:rPr lang="de-AT" baseline="0" dirty="0"/>
              <a:t> CFM </a:t>
            </a:r>
            <a:r>
              <a:rPr lang="de-AT" baseline="0" dirty="0" err="1"/>
              <a:t>could</a:t>
            </a:r>
            <a:r>
              <a:rPr lang="de-AT" baseline="0" dirty="0"/>
              <a:t> not </a:t>
            </a:r>
            <a:r>
              <a:rPr lang="de-AT" baseline="0" dirty="0" err="1"/>
              <a:t>resolve</a:t>
            </a:r>
            <a:r>
              <a:rPr lang="de-AT" baseline="0" dirty="0"/>
              <a:t> </a:t>
            </a:r>
            <a:r>
              <a:rPr lang="de-AT" baseline="0" dirty="0" err="1"/>
              <a:t>the</a:t>
            </a:r>
            <a:r>
              <a:rPr lang="de-AT" baseline="0" dirty="0"/>
              <a:t> </a:t>
            </a:r>
            <a:r>
              <a:rPr lang="de-AT" baseline="0" dirty="0" err="1"/>
              <a:t>mirror</a:t>
            </a:r>
            <a:r>
              <a:rPr lang="de-AT" baseline="0" dirty="0"/>
              <a:t>-like </a:t>
            </a:r>
            <a:r>
              <a:rPr lang="de-AT" baseline="0" dirty="0" err="1"/>
              <a:t>surface</a:t>
            </a:r>
            <a:r>
              <a:rPr lang="de-AT" baseline="0" dirty="0"/>
              <a:t>.</a:t>
            </a:r>
          </a:p>
          <a:p>
            <a:endParaRPr lang="de-AT" baseline="0" dirty="0"/>
          </a:p>
          <a:p>
            <a:r>
              <a:rPr lang="de-AT" baseline="0" dirty="0"/>
              <a:t>Sample 2 </a:t>
            </a:r>
            <a:r>
              <a:rPr lang="de-AT" baseline="0" dirty="0" err="1"/>
              <a:t>could</a:t>
            </a:r>
            <a:r>
              <a:rPr lang="de-AT" baseline="0" dirty="0"/>
              <a:t> </a:t>
            </a:r>
            <a:r>
              <a:rPr lang="de-AT" baseline="0" dirty="0" err="1"/>
              <a:t>be</a:t>
            </a:r>
            <a:r>
              <a:rPr lang="de-AT" baseline="0" dirty="0"/>
              <a:t> </a:t>
            </a:r>
            <a:r>
              <a:rPr lang="de-AT" baseline="0" dirty="0" err="1"/>
              <a:t>probed</a:t>
            </a:r>
            <a:r>
              <a:rPr lang="de-AT" baseline="0" dirty="0"/>
              <a:t> </a:t>
            </a:r>
            <a:r>
              <a:rPr lang="de-AT" baseline="0" dirty="0" err="1"/>
              <a:t>with</a:t>
            </a:r>
            <a:r>
              <a:rPr lang="de-AT" baseline="0" dirty="0"/>
              <a:t> both </a:t>
            </a:r>
            <a:r>
              <a:rPr lang="de-AT" baseline="0" dirty="0" err="1"/>
              <a:t>microscopes</a:t>
            </a:r>
            <a:r>
              <a:rPr lang="de-AT" baseline="0" dirty="0"/>
              <a:t>. At </a:t>
            </a:r>
            <a:r>
              <a:rPr lang="de-AT" baseline="0" dirty="0" err="1"/>
              <a:t>first</a:t>
            </a:r>
            <a:r>
              <a:rPr lang="de-AT" baseline="0" dirty="0"/>
              <a:t>, </a:t>
            </a:r>
            <a:r>
              <a:rPr lang="de-AT" baseline="0" dirty="0" err="1"/>
              <a:t>the</a:t>
            </a:r>
            <a:r>
              <a:rPr lang="de-AT" baseline="0" dirty="0"/>
              <a:t> AFM </a:t>
            </a:r>
            <a:r>
              <a:rPr lang="de-AT" baseline="0" dirty="0" err="1"/>
              <a:t>image</a:t>
            </a:r>
            <a:r>
              <a:rPr lang="de-AT" baseline="0" dirty="0"/>
              <a:t> </a:t>
            </a:r>
            <a:r>
              <a:rPr lang="de-AT" baseline="0" dirty="0" err="1"/>
              <a:t>is</a:t>
            </a:r>
            <a:r>
              <a:rPr lang="de-AT" baseline="0" dirty="0"/>
              <a:t> </a:t>
            </a:r>
            <a:r>
              <a:rPr lang="de-AT" baseline="0" dirty="0" err="1"/>
              <a:t>shown</a:t>
            </a:r>
            <a:r>
              <a:rPr lang="de-AT" baseline="0" dirty="0"/>
              <a:t>. The RMS </a:t>
            </a:r>
            <a:r>
              <a:rPr lang="de-AT" baseline="0" dirty="0" err="1"/>
              <a:t>roughness</a:t>
            </a:r>
            <a:r>
              <a:rPr lang="de-AT" baseline="0" dirty="0"/>
              <a:t> was </a:t>
            </a:r>
            <a:r>
              <a:rPr lang="de-AT" baseline="0" dirty="0" err="1"/>
              <a:t>about</a:t>
            </a:r>
            <a:r>
              <a:rPr lang="de-AT" baseline="0" dirty="0"/>
              <a:t> 34 nm. </a:t>
            </a:r>
            <a:r>
              <a:rPr lang="de-AT" baseline="0" dirty="0" err="1"/>
              <a:t>It</a:t>
            </a:r>
            <a:r>
              <a:rPr lang="de-AT" baseline="0" dirty="0"/>
              <a:t> </a:t>
            </a:r>
            <a:r>
              <a:rPr lang="de-AT" baseline="0" dirty="0" err="1"/>
              <a:t>has</a:t>
            </a:r>
            <a:r>
              <a:rPr lang="de-AT" baseline="0" dirty="0"/>
              <a:t> </a:t>
            </a:r>
            <a:r>
              <a:rPr lang="de-AT" baseline="0" dirty="0" err="1"/>
              <a:t>to</a:t>
            </a:r>
            <a:r>
              <a:rPr lang="de-AT" baseline="0" dirty="0"/>
              <a:t> </a:t>
            </a:r>
            <a:r>
              <a:rPr lang="de-AT" baseline="0" dirty="0" err="1"/>
              <a:t>be</a:t>
            </a:r>
            <a:r>
              <a:rPr lang="de-AT" baseline="0" dirty="0"/>
              <a:t> </a:t>
            </a:r>
            <a:r>
              <a:rPr lang="de-AT" baseline="0" dirty="0" err="1"/>
              <a:t>mentioned</a:t>
            </a:r>
            <a:r>
              <a:rPr lang="de-AT" baseline="0" dirty="0"/>
              <a:t>, </a:t>
            </a:r>
            <a:r>
              <a:rPr lang="de-AT" baseline="0" dirty="0" err="1"/>
              <a:t>that</a:t>
            </a:r>
            <a:r>
              <a:rPr lang="de-AT" baseline="0" dirty="0"/>
              <a:t> in total 15 AFM </a:t>
            </a:r>
            <a:r>
              <a:rPr lang="de-AT" baseline="0" dirty="0" err="1"/>
              <a:t>images</a:t>
            </a:r>
            <a:r>
              <a:rPr lang="de-AT" baseline="0" dirty="0"/>
              <a:t> </a:t>
            </a:r>
            <a:r>
              <a:rPr lang="de-AT" baseline="0" dirty="0" err="1"/>
              <a:t>were</a:t>
            </a:r>
            <a:r>
              <a:rPr lang="de-AT" baseline="0" dirty="0"/>
              <a:t> </a:t>
            </a:r>
            <a:r>
              <a:rPr lang="de-AT" baseline="0" dirty="0" err="1"/>
              <a:t>used</a:t>
            </a:r>
            <a:r>
              <a:rPr lang="de-AT" baseline="0" dirty="0"/>
              <a:t> </a:t>
            </a:r>
            <a:r>
              <a:rPr lang="de-AT" baseline="0" dirty="0" err="1"/>
              <a:t>to</a:t>
            </a:r>
            <a:r>
              <a:rPr lang="de-AT" baseline="0" dirty="0"/>
              <a:t> </a:t>
            </a:r>
            <a:r>
              <a:rPr lang="de-AT" baseline="0" dirty="0" err="1"/>
              <a:t>determine</a:t>
            </a:r>
            <a:r>
              <a:rPr lang="de-AT" baseline="0" dirty="0"/>
              <a:t> </a:t>
            </a:r>
            <a:r>
              <a:rPr lang="de-AT" baseline="0" dirty="0" err="1"/>
              <a:t>these</a:t>
            </a:r>
            <a:r>
              <a:rPr lang="de-AT" baseline="0" dirty="0"/>
              <a:t> </a:t>
            </a:r>
            <a:r>
              <a:rPr lang="de-AT" baseline="0" dirty="0" err="1"/>
              <a:t>parameters</a:t>
            </a:r>
            <a:r>
              <a:rPr lang="de-AT" baseline="0" dirty="0"/>
              <a:t> </a:t>
            </a:r>
            <a:r>
              <a:rPr lang="de-AT" baseline="0" dirty="0" err="1"/>
              <a:t>for</a:t>
            </a:r>
            <a:r>
              <a:rPr lang="de-AT" baseline="0" dirty="0"/>
              <a:t> </a:t>
            </a:r>
            <a:r>
              <a:rPr lang="de-AT" baseline="0" dirty="0" err="1"/>
              <a:t>better</a:t>
            </a:r>
            <a:r>
              <a:rPr lang="de-AT" baseline="0" dirty="0"/>
              <a:t> </a:t>
            </a:r>
            <a:r>
              <a:rPr lang="de-AT" baseline="0" dirty="0" err="1"/>
              <a:t>statistics</a:t>
            </a:r>
            <a:r>
              <a:rPr lang="de-AT" baseline="0" dirty="0"/>
              <a:t>.</a:t>
            </a:r>
          </a:p>
          <a:p>
            <a:endParaRPr lang="de-AT" baseline="0" dirty="0"/>
          </a:p>
          <a:p>
            <a:r>
              <a:rPr lang="de-AT" baseline="0" dirty="0"/>
              <a:t>The CFM </a:t>
            </a:r>
            <a:r>
              <a:rPr lang="de-AT" baseline="0" dirty="0" err="1"/>
              <a:t>image</a:t>
            </a:r>
            <a:r>
              <a:rPr lang="de-AT" baseline="0" dirty="0"/>
              <a:t> </a:t>
            </a:r>
            <a:r>
              <a:rPr lang="de-AT" baseline="0" dirty="0" err="1"/>
              <a:t>of</a:t>
            </a:r>
            <a:r>
              <a:rPr lang="de-AT" baseline="0" dirty="0"/>
              <a:t> </a:t>
            </a:r>
            <a:r>
              <a:rPr lang="de-AT" baseline="0" dirty="0" err="1"/>
              <a:t>the</a:t>
            </a:r>
            <a:r>
              <a:rPr lang="de-AT" baseline="0" dirty="0"/>
              <a:t> same sample 2 </a:t>
            </a:r>
            <a:r>
              <a:rPr lang="de-AT" baseline="0" dirty="0" err="1"/>
              <a:t>interestingly</a:t>
            </a:r>
            <a:r>
              <a:rPr lang="de-AT" baseline="0" dirty="0"/>
              <a:t> </a:t>
            </a:r>
            <a:r>
              <a:rPr lang="de-AT" baseline="0" dirty="0" err="1"/>
              <a:t>had</a:t>
            </a:r>
            <a:r>
              <a:rPr lang="de-AT" baseline="0" dirty="0"/>
              <a:t> a </a:t>
            </a:r>
            <a:r>
              <a:rPr lang="de-AT" baseline="0" dirty="0" err="1"/>
              <a:t>much</a:t>
            </a:r>
            <a:r>
              <a:rPr lang="de-AT" baseline="0" dirty="0"/>
              <a:t> </a:t>
            </a:r>
            <a:r>
              <a:rPr lang="de-AT" baseline="0" dirty="0" err="1"/>
              <a:t>higher</a:t>
            </a:r>
            <a:r>
              <a:rPr lang="de-AT" baseline="0" dirty="0"/>
              <a:t> RMS </a:t>
            </a:r>
            <a:r>
              <a:rPr lang="de-AT" baseline="0" dirty="0" err="1"/>
              <a:t>value</a:t>
            </a:r>
            <a:r>
              <a:rPr lang="de-AT" baseline="0" dirty="0"/>
              <a:t> </a:t>
            </a:r>
            <a:r>
              <a:rPr lang="de-AT" baseline="0" dirty="0" err="1"/>
              <a:t>of</a:t>
            </a:r>
            <a:r>
              <a:rPr lang="de-AT" baseline="0" dirty="0"/>
              <a:t> 187nm. </a:t>
            </a:r>
            <a:r>
              <a:rPr lang="de-AT" baseline="0" dirty="0" err="1"/>
              <a:t>It</a:t>
            </a:r>
            <a:r>
              <a:rPr lang="de-AT" baseline="0" dirty="0"/>
              <a:t> </a:t>
            </a:r>
            <a:r>
              <a:rPr lang="de-AT" baseline="0" dirty="0" err="1"/>
              <a:t>can</a:t>
            </a:r>
            <a:r>
              <a:rPr lang="de-AT" baseline="0" dirty="0"/>
              <a:t> </a:t>
            </a:r>
            <a:r>
              <a:rPr lang="de-AT" baseline="0" dirty="0" err="1"/>
              <a:t>be</a:t>
            </a:r>
            <a:r>
              <a:rPr lang="de-AT" baseline="0" dirty="0"/>
              <a:t> </a:t>
            </a:r>
            <a:r>
              <a:rPr lang="de-AT" baseline="0" dirty="0" err="1"/>
              <a:t>assumed</a:t>
            </a:r>
            <a:r>
              <a:rPr lang="de-AT" baseline="0" dirty="0"/>
              <a:t> </a:t>
            </a:r>
            <a:r>
              <a:rPr lang="de-AT" baseline="0" dirty="0" err="1"/>
              <a:t>that</a:t>
            </a:r>
            <a:r>
              <a:rPr lang="de-AT" baseline="0" dirty="0"/>
              <a:t> </a:t>
            </a:r>
            <a:r>
              <a:rPr lang="de-AT" baseline="0" dirty="0" err="1"/>
              <a:t>the</a:t>
            </a:r>
            <a:r>
              <a:rPr lang="de-AT" baseline="0" dirty="0"/>
              <a:t> </a:t>
            </a:r>
            <a:r>
              <a:rPr lang="de-AT" baseline="0" dirty="0" err="1"/>
              <a:t>much</a:t>
            </a:r>
            <a:r>
              <a:rPr lang="de-AT" baseline="0" dirty="0"/>
              <a:t> larger lateral </a:t>
            </a:r>
            <a:r>
              <a:rPr lang="de-AT" baseline="0" dirty="0" err="1"/>
              <a:t>size</a:t>
            </a:r>
            <a:r>
              <a:rPr lang="de-AT" baseline="0" dirty="0"/>
              <a:t> </a:t>
            </a:r>
            <a:r>
              <a:rPr lang="de-AT" baseline="0" dirty="0" err="1"/>
              <a:t>of</a:t>
            </a:r>
            <a:r>
              <a:rPr lang="de-AT" baseline="0" dirty="0"/>
              <a:t> </a:t>
            </a:r>
            <a:r>
              <a:rPr lang="de-AT" baseline="0" dirty="0" err="1"/>
              <a:t>these</a:t>
            </a:r>
            <a:r>
              <a:rPr lang="de-AT" baseline="0" dirty="0"/>
              <a:t> </a:t>
            </a:r>
            <a:r>
              <a:rPr lang="de-AT" baseline="0" dirty="0" err="1"/>
              <a:t>image</a:t>
            </a:r>
            <a:r>
              <a:rPr lang="de-AT" baseline="0" dirty="0"/>
              <a:t> </a:t>
            </a:r>
            <a:r>
              <a:rPr lang="de-AT" baseline="0" dirty="0" err="1"/>
              <a:t>included</a:t>
            </a:r>
            <a:r>
              <a:rPr lang="de-AT" baseline="0" dirty="0"/>
              <a:t> also </a:t>
            </a:r>
            <a:r>
              <a:rPr lang="de-AT" baseline="0" dirty="0" err="1"/>
              <a:t>surface</a:t>
            </a:r>
            <a:r>
              <a:rPr lang="de-AT" baseline="0" dirty="0"/>
              <a:t> </a:t>
            </a:r>
            <a:r>
              <a:rPr lang="de-AT" baseline="0" dirty="0" err="1"/>
              <a:t>peaks</a:t>
            </a:r>
            <a:r>
              <a:rPr lang="de-AT" baseline="0" dirty="0"/>
              <a:t>, </a:t>
            </a:r>
            <a:r>
              <a:rPr lang="de-AT" baseline="0" dirty="0" err="1"/>
              <a:t>which</a:t>
            </a:r>
            <a:r>
              <a:rPr lang="de-AT" baseline="0" dirty="0"/>
              <a:t> </a:t>
            </a:r>
            <a:r>
              <a:rPr lang="de-AT" baseline="0" dirty="0" err="1"/>
              <a:t>were</a:t>
            </a:r>
            <a:r>
              <a:rPr lang="de-AT" baseline="0" dirty="0"/>
              <a:t> not </a:t>
            </a:r>
            <a:r>
              <a:rPr lang="de-AT" baseline="0" dirty="0" err="1"/>
              <a:t>captured</a:t>
            </a:r>
            <a:r>
              <a:rPr lang="de-AT" baseline="0" dirty="0"/>
              <a:t> </a:t>
            </a:r>
            <a:r>
              <a:rPr lang="de-AT" baseline="0" dirty="0" err="1"/>
              <a:t>before</a:t>
            </a:r>
            <a:r>
              <a:rPr lang="de-AT" baseline="0" dirty="0"/>
              <a:t> </a:t>
            </a:r>
            <a:r>
              <a:rPr lang="de-AT" baseline="0" dirty="0" err="1"/>
              <a:t>by</a:t>
            </a:r>
            <a:r>
              <a:rPr lang="de-AT" baseline="0" dirty="0"/>
              <a:t> AFM. </a:t>
            </a:r>
            <a:r>
              <a:rPr lang="de-AT" baseline="0" dirty="0" err="1"/>
              <a:t>However</a:t>
            </a:r>
            <a:r>
              <a:rPr lang="de-AT" baseline="0" dirty="0"/>
              <a:t>, a </a:t>
            </a:r>
            <a:r>
              <a:rPr lang="de-AT" baseline="0" dirty="0" err="1"/>
              <a:t>clear</a:t>
            </a:r>
            <a:r>
              <a:rPr lang="de-AT" baseline="0" dirty="0"/>
              <a:t> lack </a:t>
            </a:r>
            <a:r>
              <a:rPr lang="de-AT" baseline="0" dirty="0" err="1"/>
              <a:t>of</a:t>
            </a:r>
            <a:r>
              <a:rPr lang="de-AT" baseline="0" dirty="0"/>
              <a:t> </a:t>
            </a:r>
            <a:r>
              <a:rPr lang="de-AT" baseline="0" dirty="0" err="1"/>
              <a:t>resolution</a:t>
            </a:r>
            <a:r>
              <a:rPr lang="de-AT" baseline="0" dirty="0"/>
              <a:t> was </a:t>
            </a:r>
            <a:r>
              <a:rPr lang="de-AT" baseline="0" dirty="0" err="1"/>
              <a:t>observed</a:t>
            </a:r>
            <a:r>
              <a:rPr lang="de-AT" baseline="0" dirty="0"/>
              <a:t>.</a:t>
            </a:r>
          </a:p>
          <a:p>
            <a:endParaRPr lang="de-AT" baseline="0" dirty="0"/>
          </a:p>
          <a:p>
            <a:r>
              <a:rPr lang="de-AT" baseline="0" dirty="0" err="1"/>
              <a:t>Finally</a:t>
            </a:r>
            <a:r>
              <a:rPr lang="de-AT" baseline="0" dirty="0"/>
              <a:t>, </a:t>
            </a:r>
            <a:r>
              <a:rPr lang="de-AT" baseline="0" dirty="0" err="1"/>
              <a:t>the</a:t>
            </a:r>
            <a:r>
              <a:rPr lang="de-AT" baseline="0" dirty="0"/>
              <a:t> </a:t>
            </a:r>
            <a:r>
              <a:rPr lang="de-AT" baseline="0" dirty="0" err="1"/>
              <a:t>roughest</a:t>
            </a:r>
            <a:r>
              <a:rPr lang="de-AT" baseline="0" dirty="0"/>
              <a:t> sample 3 </a:t>
            </a:r>
            <a:r>
              <a:rPr lang="de-AT" baseline="0" dirty="0" err="1"/>
              <a:t>is</a:t>
            </a:r>
            <a:r>
              <a:rPr lang="de-AT" baseline="0" dirty="0"/>
              <a:t> </a:t>
            </a:r>
            <a:r>
              <a:rPr lang="de-AT" baseline="0" dirty="0" err="1"/>
              <a:t>shown</a:t>
            </a:r>
            <a:r>
              <a:rPr lang="de-AT" baseline="0" dirty="0"/>
              <a:t> </a:t>
            </a:r>
            <a:r>
              <a:rPr lang="de-AT" baseline="0" dirty="0" err="1"/>
              <a:t>here</a:t>
            </a:r>
            <a:r>
              <a:rPr lang="de-AT" baseline="0" dirty="0"/>
              <a:t>, </a:t>
            </a:r>
            <a:r>
              <a:rPr lang="de-AT" baseline="0" dirty="0" err="1"/>
              <a:t>which</a:t>
            </a:r>
            <a:r>
              <a:rPr lang="de-AT" baseline="0" dirty="0"/>
              <a:t> </a:t>
            </a:r>
            <a:r>
              <a:rPr lang="de-AT" baseline="0" dirty="0" err="1"/>
              <a:t>had</a:t>
            </a:r>
            <a:r>
              <a:rPr lang="de-AT" baseline="0" dirty="0"/>
              <a:t> RMS on </a:t>
            </a:r>
            <a:r>
              <a:rPr lang="de-AT" baseline="0" dirty="0" err="1"/>
              <a:t>the</a:t>
            </a:r>
            <a:r>
              <a:rPr lang="de-AT" baseline="0" dirty="0"/>
              <a:t> </a:t>
            </a:r>
            <a:r>
              <a:rPr lang="de-AT" baseline="0" dirty="0" err="1"/>
              <a:t>micrometer</a:t>
            </a:r>
            <a:r>
              <a:rPr lang="de-AT" baseline="0" dirty="0"/>
              <a:t> </a:t>
            </a:r>
            <a:r>
              <a:rPr lang="de-AT" baseline="0" dirty="0" err="1"/>
              <a:t>scale</a:t>
            </a:r>
            <a:r>
              <a:rPr lang="de-AT" baseline="0" dirty="0"/>
              <a:t>.</a:t>
            </a:r>
            <a:endParaRPr lang="en-US" dirty="0"/>
          </a:p>
        </p:txBody>
      </p:sp>
      <p:sp>
        <p:nvSpPr>
          <p:cNvPr id="4" name="Foliennummernplatzhalter 3"/>
          <p:cNvSpPr>
            <a:spLocks noGrp="1"/>
          </p:cNvSpPr>
          <p:nvPr>
            <p:ph type="sldNum" sz="quarter" idx="10"/>
          </p:nvPr>
        </p:nvSpPr>
        <p:spPr/>
        <p:txBody>
          <a:bodyPr/>
          <a:lstStyle/>
          <a:p>
            <a:fld id="{5320357C-19D5-4386-8AC6-DD0AD4D309C8}" type="slidenum">
              <a:rPr lang="de-AT" smtClean="0"/>
              <a:t>41</a:t>
            </a:fld>
            <a:endParaRPr lang="de-AT"/>
          </a:p>
        </p:txBody>
      </p:sp>
    </p:spTree>
    <p:extLst>
      <p:ext uri="{BB962C8B-B14F-4D97-AF65-F5344CB8AC3E}">
        <p14:creationId xmlns:p14="http://schemas.microsoft.com/office/powerpoint/2010/main" val="3785059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QCM was </a:t>
            </a:r>
            <a:r>
              <a:rPr lang="de-AT" dirty="0" err="1"/>
              <a:t>then</a:t>
            </a:r>
            <a:r>
              <a:rPr lang="de-AT" dirty="0"/>
              <a:t> </a:t>
            </a:r>
            <a:r>
              <a:rPr lang="de-AT" dirty="0" err="1"/>
              <a:t>used</a:t>
            </a:r>
            <a:r>
              <a:rPr lang="de-AT" dirty="0"/>
              <a:t> </a:t>
            </a:r>
            <a:r>
              <a:rPr lang="de-AT" dirty="0" err="1"/>
              <a:t>to</a:t>
            </a:r>
            <a:r>
              <a:rPr lang="de-AT" dirty="0"/>
              <a:t> </a:t>
            </a:r>
            <a:r>
              <a:rPr lang="de-AT" dirty="0" err="1"/>
              <a:t>make</a:t>
            </a:r>
            <a:r>
              <a:rPr lang="de-AT" dirty="0"/>
              <a:t> a benchmark </a:t>
            </a:r>
            <a:r>
              <a:rPr lang="de-AT" dirty="0" err="1"/>
              <a:t>study</a:t>
            </a:r>
            <a:r>
              <a:rPr lang="de-AT" dirty="0"/>
              <a:t> </a:t>
            </a:r>
            <a:r>
              <a:rPr lang="de-AT" dirty="0" err="1"/>
              <a:t>for</a:t>
            </a:r>
            <a:r>
              <a:rPr lang="de-AT" dirty="0"/>
              <a:t> </a:t>
            </a:r>
            <a:r>
              <a:rPr lang="de-AT" dirty="0" err="1"/>
              <a:t>the</a:t>
            </a:r>
            <a:r>
              <a:rPr lang="de-AT" dirty="0"/>
              <a:t> code.</a:t>
            </a:r>
          </a:p>
          <a:p>
            <a:endParaRPr lang="de-AT" dirty="0"/>
          </a:p>
          <a:p>
            <a:r>
              <a:rPr lang="de-AT" dirty="0"/>
              <a:t>In </a:t>
            </a:r>
            <a:r>
              <a:rPr lang="de-AT" dirty="0" err="1"/>
              <a:t>the</a:t>
            </a:r>
            <a:r>
              <a:rPr lang="de-AT" dirty="0"/>
              <a:t> </a:t>
            </a:r>
            <a:r>
              <a:rPr lang="de-AT" dirty="0" err="1"/>
              <a:t>experiments</a:t>
            </a:r>
            <a:r>
              <a:rPr lang="de-AT" dirty="0"/>
              <a:t>, </a:t>
            </a:r>
            <a:r>
              <a:rPr lang="de-AT" dirty="0" err="1"/>
              <a:t>tungsten</a:t>
            </a:r>
            <a:r>
              <a:rPr lang="de-AT" dirty="0"/>
              <a:t> was </a:t>
            </a:r>
            <a:r>
              <a:rPr lang="de-AT" dirty="0" err="1"/>
              <a:t>selected</a:t>
            </a:r>
            <a:r>
              <a:rPr lang="de-AT" dirty="0"/>
              <a:t> </a:t>
            </a:r>
            <a:r>
              <a:rPr lang="de-AT" dirty="0" err="1"/>
              <a:t>as</a:t>
            </a:r>
            <a:r>
              <a:rPr lang="de-AT" dirty="0"/>
              <a:t> </a:t>
            </a:r>
            <a:r>
              <a:rPr lang="de-AT" dirty="0" err="1"/>
              <a:t>target</a:t>
            </a:r>
            <a:r>
              <a:rPr lang="de-AT" dirty="0"/>
              <a:t> material, </a:t>
            </a:r>
            <a:r>
              <a:rPr lang="de-AT" dirty="0" err="1"/>
              <a:t>since</a:t>
            </a:r>
            <a:r>
              <a:rPr lang="de-AT" dirty="0"/>
              <a:t> </a:t>
            </a:r>
            <a:r>
              <a:rPr lang="de-AT" dirty="0" err="1"/>
              <a:t>it</a:t>
            </a:r>
            <a:r>
              <a:rPr lang="de-AT" dirty="0"/>
              <a:t> </a:t>
            </a:r>
            <a:r>
              <a:rPr lang="de-AT" dirty="0" err="1"/>
              <a:t>is</a:t>
            </a:r>
            <a:r>
              <a:rPr lang="de-AT" dirty="0"/>
              <a:t> a prominent material </a:t>
            </a:r>
            <a:r>
              <a:rPr lang="de-AT" dirty="0" err="1"/>
              <a:t>used</a:t>
            </a:r>
            <a:r>
              <a:rPr lang="de-AT" dirty="0"/>
              <a:t> in </a:t>
            </a:r>
            <a:r>
              <a:rPr lang="de-AT" dirty="0" err="1"/>
              <a:t>nuclear</a:t>
            </a:r>
            <a:r>
              <a:rPr lang="de-AT" dirty="0"/>
              <a:t> </a:t>
            </a:r>
            <a:r>
              <a:rPr lang="de-AT" dirty="0" err="1"/>
              <a:t>fusion</a:t>
            </a:r>
            <a:r>
              <a:rPr lang="de-AT" dirty="0"/>
              <a:t> </a:t>
            </a:r>
            <a:r>
              <a:rPr lang="de-AT" dirty="0" err="1"/>
              <a:t>devices</a:t>
            </a:r>
            <a:r>
              <a:rPr lang="de-AT" dirty="0"/>
              <a:t>. B</a:t>
            </a:r>
            <a:r>
              <a:rPr lang="de-AT" baseline="0" dirty="0"/>
              <a:t>oth </a:t>
            </a:r>
            <a:r>
              <a:rPr lang="de-AT" baseline="0" dirty="0" err="1"/>
              <a:t>tungsten</a:t>
            </a:r>
            <a:r>
              <a:rPr lang="de-AT" baseline="0" dirty="0"/>
              <a:t> </a:t>
            </a:r>
            <a:r>
              <a:rPr lang="de-AT" baseline="0" dirty="0" err="1"/>
              <a:t>coated</a:t>
            </a:r>
            <a:r>
              <a:rPr lang="de-AT" baseline="0" dirty="0"/>
              <a:t> </a:t>
            </a:r>
            <a:r>
              <a:rPr lang="de-AT" baseline="0" dirty="0" err="1"/>
              <a:t>quartz</a:t>
            </a:r>
            <a:r>
              <a:rPr lang="de-AT" baseline="0" dirty="0"/>
              <a:t> </a:t>
            </a:r>
            <a:r>
              <a:rPr lang="de-AT" baseline="0" dirty="0" err="1"/>
              <a:t>crystal</a:t>
            </a:r>
            <a:r>
              <a:rPr lang="de-AT" baseline="0" dirty="0"/>
              <a:t> </a:t>
            </a:r>
            <a:r>
              <a:rPr lang="de-AT" baseline="0" dirty="0" err="1"/>
              <a:t>samples</a:t>
            </a:r>
            <a:r>
              <a:rPr lang="de-AT" baseline="0" dirty="0"/>
              <a:t> and </a:t>
            </a:r>
            <a:r>
              <a:rPr lang="de-AT" baseline="0" dirty="0" err="1"/>
              <a:t>bulk</a:t>
            </a:r>
            <a:r>
              <a:rPr lang="de-AT" baseline="0" dirty="0"/>
              <a:t> </a:t>
            </a:r>
            <a:r>
              <a:rPr lang="de-AT" baseline="0" dirty="0" err="1"/>
              <a:t>tungsten</a:t>
            </a:r>
            <a:r>
              <a:rPr lang="de-AT" baseline="0" dirty="0"/>
              <a:t> </a:t>
            </a:r>
            <a:r>
              <a:rPr lang="de-AT" baseline="0" dirty="0" err="1"/>
              <a:t>targets</a:t>
            </a:r>
            <a:r>
              <a:rPr lang="de-AT" baseline="0" dirty="0"/>
              <a:t> </a:t>
            </a:r>
            <a:r>
              <a:rPr lang="de-AT" baseline="0" dirty="0" err="1"/>
              <a:t>with</a:t>
            </a:r>
            <a:r>
              <a:rPr lang="de-AT" baseline="0" dirty="0"/>
              <a:t> variable </a:t>
            </a:r>
            <a:r>
              <a:rPr lang="de-AT" baseline="0" dirty="0" err="1"/>
              <a:t>roughness</a:t>
            </a:r>
            <a:r>
              <a:rPr lang="de-AT" baseline="0" dirty="0"/>
              <a:t> </a:t>
            </a:r>
            <a:r>
              <a:rPr lang="de-AT" baseline="0" dirty="0" err="1"/>
              <a:t>were</a:t>
            </a:r>
            <a:r>
              <a:rPr lang="de-AT" baseline="0" dirty="0"/>
              <a:t> </a:t>
            </a:r>
            <a:r>
              <a:rPr lang="de-AT" baseline="0" dirty="0" err="1"/>
              <a:t>used</a:t>
            </a:r>
            <a:r>
              <a:rPr lang="de-AT" baseline="0" dirty="0"/>
              <a:t>.</a:t>
            </a:r>
          </a:p>
          <a:p>
            <a:endParaRPr lang="de-AT" baseline="0" dirty="0"/>
          </a:p>
          <a:p>
            <a:r>
              <a:rPr lang="de-AT" baseline="0" dirty="0"/>
              <a:t>Both AFM </a:t>
            </a:r>
            <a:r>
              <a:rPr lang="de-AT" baseline="0" dirty="0" err="1"/>
              <a:t>and</a:t>
            </a:r>
            <a:r>
              <a:rPr lang="de-AT" baseline="0" dirty="0"/>
              <a:t> </a:t>
            </a:r>
            <a:r>
              <a:rPr lang="de-AT" baseline="0" dirty="0" err="1"/>
              <a:t>confocal</a:t>
            </a:r>
            <a:r>
              <a:rPr lang="de-AT" baseline="0" dirty="0"/>
              <a:t> </a:t>
            </a:r>
            <a:r>
              <a:rPr lang="de-AT" baseline="0" dirty="0" err="1"/>
              <a:t>microscopy</a:t>
            </a:r>
            <a:r>
              <a:rPr lang="de-AT" baseline="0" dirty="0"/>
              <a:t> was </a:t>
            </a:r>
            <a:r>
              <a:rPr lang="de-AT" baseline="0" dirty="0" err="1"/>
              <a:t>used</a:t>
            </a:r>
            <a:r>
              <a:rPr lang="de-AT" baseline="0" dirty="0"/>
              <a:t> </a:t>
            </a:r>
            <a:r>
              <a:rPr lang="de-AT" baseline="0" dirty="0" err="1"/>
              <a:t>to</a:t>
            </a:r>
            <a:r>
              <a:rPr lang="de-AT" baseline="0" dirty="0"/>
              <a:t> </a:t>
            </a:r>
            <a:r>
              <a:rPr lang="de-AT" baseline="0" dirty="0" err="1"/>
              <a:t>investigate</a:t>
            </a:r>
            <a:r>
              <a:rPr lang="de-AT" baseline="0" dirty="0"/>
              <a:t> </a:t>
            </a:r>
            <a:r>
              <a:rPr lang="de-AT" baseline="0" dirty="0" err="1"/>
              <a:t>these</a:t>
            </a:r>
            <a:r>
              <a:rPr lang="de-AT" baseline="0" dirty="0"/>
              <a:t> </a:t>
            </a:r>
            <a:r>
              <a:rPr lang="de-AT" baseline="0" dirty="0" err="1"/>
              <a:t>samples</a:t>
            </a:r>
            <a:r>
              <a:rPr lang="de-AT" baseline="0" dirty="0"/>
              <a:t>, </a:t>
            </a:r>
            <a:r>
              <a:rPr lang="de-AT" baseline="0" dirty="0" err="1"/>
              <a:t>while</a:t>
            </a:r>
            <a:r>
              <a:rPr lang="de-AT" baseline="0" dirty="0"/>
              <a:t> </a:t>
            </a:r>
            <a:r>
              <a:rPr lang="de-AT" baseline="0" dirty="0" err="1"/>
              <a:t>the</a:t>
            </a:r>
            <a:r>
              <a:rPr lang="de-AT" baseline="0" dirty="0"/>
              <a:t> </a:t>
            </a:r>
            <a:r>
              <a:rPr lang="de-AT" baseline="0" dirty="0" err="1"/>
              <a:t>latter</a:t>
            </a:r>
            <a:r>
              <a:rPr lang="de-AT" baseline="0" dirty="0"/>
              <a:t> </a:t>
            </a:r>
            <a:r>
              <a:rPr lang="de-AT" baseline="0" dirty="0" err="1"/>
              <a:t>technique</a:t>
            </a:r>
            <a:r>
              <a:rPr lang="de-AT" baseline="0" dirty="0"/>
              <a:t> was </a:t>
            </a:r>
            <a:r>
              <a:rPr lang="de-AT" baseline="0" dirty="0" err="1"/>
              <a:t>used</a:t>
            </a:r>
            <a:r>
              <a:rPr lang="de-AT" baseline="0" dirty="0"/>
              <a:t> </a:t>
            </a:r>
            <a:r>
              <a:rPr lang="de-AT" baseline="0" dirty="0" err="1"/>
              <a:t>especially</a:t>
            </a:r>
            <a:r>
              <a:rPr lang="de-AT" baseline="0" dirty="0"/>
              <a:t> </a:t>
            </a:r>
            <a:r>
              <a:rPr lang="de-AT" baseline="0" dirty="0" err="1"/>
              <a:t>for</a:t>
            </a:r>
            <a:r>
              <a:rPr lang="de-AT" baseline="0" dirty="0"/>
              <a:t> </a:t>
            </a:r>
            <a:r>
              <a:rPr lang="de-AT" baseline="0" dirty="0" err="1"/>
              <a:t>the</a:t>
            </a:r>
            <a:r>
              <a:rPr lang="de-AT" baseline="0" dirty="0"/>
              <a:t> </a:t>
            </a:r>
            <a:r>
              <a:rPr lang="de-AT" baseline="0" dirty="0" err="1"/>
              <a:t>rougher</a:t>
            </a:r>
            <a:r>
              <a:rPr lang="de-AT" baseline="0" dirty="0"/>
              <a:t> </a:t>
            </a:r>
            <a:r>
              <a:rPr lang="de-AT" baseline="0" dirty="0" err="1"/>
              <a:t>ones</a:t>
            </a:r>
            <a:r>
              <a:rPr lang="de-AT" baseline="0" dirty="0"/>
              <a:t>.</a:t>
            </a:r>
          </a:p>
          <a:p>
            <a:endParaRPr lang="de-AT" baseline="0" dirty="0"/>
          </a:p>
          <a:p>
            <a:r>
              <a:rPr lang="de-AT" baseline="0" dirty="0" err="1"/>
              <a:t>Here</a:t>
            </a:r>
            <a:r>
              <a:rPr lang="de-AT" baseline="0" dirty="0"/>
              <a:t>, i </a:t>
            </a:r>
            <a:r>
              <a:rPr lang="de-AT" baseline="0" dirty="0" err="1"/>
              <a:t>shortly</a:t>
            </a:r>
            <a:r>
              <a:rPr lang="de-AT" baseline="0" dirty="0"/>
              <a:t> </a:t>
            </a:r>
            <a:r>
              <a:rPr lang="de-AT" baseline="0" dirty="0" err="1"/>
              <a:t>want</a:t>
            </a:r>
            <a:r>
              <a:rPr lang="de-AT" baseline="0" dirty="0"/>
              <a:t> </a:t>
            </a:r>
            <a:r>
              <a:rPr lang="de-AT" baseline="0" dirty="0" err="1"/>
              <a:t>to</a:t>
            </a:r>
            <a:r>
              <a:rPr lang="de-AT" baseline="0" dirty="0"/>
              <a:t> </a:t>
            </a:r>
            <a:r>
              <a:rPr lang="de-AT" baseline="0" dirty="0" err="1"/>
              <a:t>show</a:t>
            </a:r>
            <a:r>
              <a:rPr lang="de-AT" baseline="0" dirty="0"/>
              <a:t> </a:t>
            </a:r>
            <a:r>
              <a:rPr lang="de-AT" baseline="0" dirty="0" err="1"/>
              <a:t>you</a:t>
            </a:r>
            <a:r>
              <a:rPr lang="de-AT" baseline="0" dirty="0"/>
              <a:t> </a:t>
            </a:r>
            <a:r>
              <a:rPr lang="de-AT" baseline="0" dirty="0" err="1"/>
              <a:t>some</a:t>
            </a:r>
            <a:r>
              <a:rPr lang="de-AT" baseline="0" dirty="0"/>
              <a:t> </a:t>
            </a:r>
            <a:r>
              <a:rPr lang="de-AT" baseline="0" dirty="0" err="1"/>
              <a:t>selected</a:t>
            </a:r>
            <a:r>
              <a:rPr lang="de-AT" baseline="0" dirty="0"/>
              <a:t> </a:t>
            </a:r>
            <a:r>
              <a:rPr lang="de-AT" baseline="0" dirty="0" err="1"/>
              <a:t>images</a:t>
            </a:r>
            <a:r>
              <a:rPr lang="de-AT" baseline="0" dirty="0"/>
              <a:t> </a:t>
            </a:r>
            <a:r>
              <a:rPr lang="de-AT" baseline="0" dirty="0" err="1"/>
              <a:t>of</a:t>
            </a:r>
            <a:r>
              <a:rPr lang="de-AT" baseline="0" dirty="0"/>
              <a:t> </a:t>
            </a:r>
            <a:r>
              <a:rPr lang="de-AT" baseline="0" dirty="0" err="1"/>
              <a:t>the</a:t>
            </a:r>
            <a:r>
              <a:rPr lang="de-AT" baseline="0" dirty="0"/>
              <a:t> sample </a:t>
            </a:r>
            <a:r>
              <a:rPr lang="de-AT" baseline="0" dirty="0" err="1"/>
              <a:t>surfaces</a:t>
            </a:r>
            <a:r>
              <a:rPr lang="de-AT" baseline="0" dirty="0"/>
              <a:t>.  </a:t>
            </a:r>
          </a:p>
          <a:p>
            <a:endParaRPr lang="de-AT" baseline="0" dirty="0"/>
          </a:p>
          <a:p>
            <a:r>
              <a:rPr lang="de-AT" baseline="0" dirty="0"/>
              <a:t>Sample 1 was </a:t>
            </a:r>
            <a:r>
              <a:rPr lang="de-AT" baseline="0" dirty="0" err="1"/>
              <a:t>the</a:t>
            </a:r>
            <a:r>
              <a:rPr lang="de-AT" baseline="0" dirty="0"/>
              <a:t> </a:t>
            </a:r>
            <a:r>
              <a:rPr lang="de-AT" baseline="0" dirty="0" err="1"/>
              <a:t>smoothest</a:t>
            </a:r>
            <a:r>
              <a:rPr lang="de-AT" baseline="0" dirty="0"/>
              <a:t> </a:t>
            </a:r>
            <a:r>
              <a:rPr lang="de-AT" baseline="0" dirty="0" err="1"/>
              <a:t>one</a:t>
            </a:r>
            <a:r>
              <a:rPr lang="de-AT" baseline="0" dirty="0"/>
              <a:t> and </a:t>
            </a:r>
            <a:r>
              <a:rPr lang="de-AT" baseline="0" dirty="0" err="1"/>
              <a:t>had</a:t>
            </a:r>
            <a:r>
              <a:rPr lang="de-AT" baseline="0" dirty="0"/>
              <a:t> RMS </a:t>
            </a:r>
            <a:r>
              <a:rPr lang="de-AT" baseline="0" dirty="0" err="1"/>
              <a:t>roughness</a:t>
            </a:r>
            <a:r>
              <a:rPr lang="de-AT" baseline="0" dirty="0"/>
              <a:t> </a:t>
            </a:r>
            <a:r>
              <a:rPr lang="de-AT" baseline="0" dirty="0" err="1"/>
              <a:t>values</a:t>
            </a:r>
            <a:r>
              <a:rPr lang="de-AT" baseline="0" dirty="0"/>
              <a:t> on </a:t>
            </a:r>
            <a:r>
              <a:rPr lang="de-AT" baseline="0" dirty="0" err="1"/>
              <a:t>the</a:t>
            </a:r>
            <a:r>
              <a:rPr lang="de-AT" baseline="0" dirty="0"/>
              <a:t> </a:t>
            </a:r>
            <a:r>
              <a:rPr lang="de-AT" baseline="0" dirty="0" err="1"/>
              <a:t>nm</a:t>
            </a:r>
            <a:r>
              <a:rPr lang="de-AT" baseline="0" dirty="0"/>
              <a:t> </a:t>
            </a:r>
            <a:r>
              <a:rPr lang="de-AT" baseline="0" dirty="0" err="1"/>
              <a:t>scale</a:t>
            </a:r>
            <a:r>
              <a:rPr lang="de-AT" baseline="0" dirty="0"/>
              <a:t>. This sample was </a:t>
            </a:r>
            <a:r>
              <a:rPr lang="de-AT" baseline="0" dirty="0" err="1"/>
              <a:t>only</a:t>
            </a:r>
            <a:r>
              <a:rPr lang="de-AT" baseline="0" dirty="0"/>
              <a:t> </a:t>
            </a:r>
            <a:r>
              <a:rPr lang="de-AT" baseline="0" dirty="0" err="1"/>
              <a:t>investigated</a:t>
            </a:r>
            <a:r>
              <a:rPr lang="de-AT" baseline="0" dirty="0"/>
              <a:t> </a:t>
            </a:r>
            <a:r>
              <a:rPr lang="de-AT" baseline="0" dirty="0" err="1"/>
              <a:t>with</a:t>
            </a:r>
            <a:r>
              <a:rPr lang="de-AT" baseline="0" dirty="0"/>
              <a:t> AFM, </a:t>
            </a:r>
            <a:r>
              <a:rPr lang="de-AT" baseline="0" dirty="0" err="1"/>
              <a:t>since</a:t>
            </a:r>
            <a:r>
              <a:rPr lang="de-AT" baseline="0" dirty="0"/>
              <a:t> CFM </a:t>
            </a:r>
            <a:r>
              <a:rPr lang="de-AT" baseline="0" dirty="0" err="1"/>
              <a:t>could</a:t>
            </a:r>
            <a:r>
              <a:rPr lang="de-AT" baseline="0" dirty="0"/>
              <a:t> not </a:t>
            </a:r>
            <a:r>
              <a:rPr lang="de-AT" baseline="0" dirty="0" err="1"/>
              <a:t>resolve</a:t>
            </a:r>
            <a:r>
              <a:rPr lang="de-AT" baseline="0" dirty="0"/>
              <a:t> </a:t>
            </a:r>
            <a:r>
              <a:rPr lang="de-AT" baseline="0" dirty="0" err="1"/>
              <a:t>the</a:t>
            </a:r>
            <a:r>
              <a:rPr lang="de-AT" baseline="0" dirty="0"/>
              <a:t> </a:t>
            </a:r>
            <a:r>
              <a:rPr lang="de-AT" baseline="0" dirty="0" err="1"/>
              <a:t>mirror</a:t>
            </a:r>
            <a:r>
              <a:rPr lang="de-AT" baseline="0" dirty="0"/>
              <a:t>-like </a:t>
            </a:r>
            <a:r>
              <a:rPr lang="de-AT" baseline="0" dirty="0" err="1"/>
              <a:t>surface</a:t>
            </a:r>
            <a:r>
              <a:rPr lang="de-AT" baseline="0" dirty="0"/>
              <a:t>.</a:t>
            </a:r>
          </a:p>
          <a:p>
            <a:endParaRPr lang="de-AT" baseline="0" dirty="0"/>
          </a:p>
          <a:p>
            <a:r>
              <a:rPr lang="de-AT" baseline="0" dirty="0"/>
              <a:t>Sample 2 </a:t>
            </a:r>
            <a:r>
              <a:rPr lang="de-AT" baseline="0" dirty="0" err="1"/>
              <a:t>could</a:t>
            </a:r>
            <a:r>
              <a:rPr lang="de-AT" baseline="0" dirty="0"/>
              <a:t> </a:t>
            </a:r>
            <a:r>
              <a:rPr lang="de-AT" baseline="0" dirty="0" err="1"/>
              <a:t>be</a:t>
            </a:r>
            <a:r>
              <a:rPr lang="de-AT" baseline="0" dirty="0"/>
              <a:t> </a:t>
            </a:r>
            <a:r>
              <a:rPr lang="de-AT" baseline="0" dirty="0" err="1"/>
              <a:t>probed</a:t>
            </a:r>
            <a:r>
              <a:rPr lang="de-AT" baseline="0" dirty="0"/>
              <a:t> </a:t>
            </a:r>
            <a:r>
              <a:rPr lang="de-AT" baseline="0" dirty="0" err="1"/>
              <a:t>with</a:t>
            </a:r>
            <a:r>
              <a:rPr lang="de-AT" baseline="0" dirty="0"/>
              <a:t> both </a:t>
            </a:r>
            <a:r>
              <a:rPr lang="de-AT" baseline="0" dirty="0" err="1"/>
              <a:t>microscopes</a:t>
            </a:r>
            <a:r>
              <a:rPr lang="de-AT" baseline="0" dirty="0"/>
              <a:t>. At </a:t>
            </a:r>
            <a:r>
              <a:rPr lang="de-AT" baseline="0" dirty="0" err="1"/>
              <a:t>first</a:t>
            </a:r>
            <a:r>
              <a:rPr lang="de-AT" baseline="0" dirty="0"/>
              <a:t>, </a:t>
            </a:r>
            <a:r>
              <a:rPr lang="de-AT" baseline="0" dirty="0" err="1"/>
              <a:t>the</a:t>
            </a:r>
            <a:r>
              <a:rPr lang="de-AT" baseline="0" dirty="0"/>
              <a:t> AFM </a:t>
            </a:r>
            <a:r>
              <a:rPr lang="de-AT" baseline="0" dirty="0" err="1"/>
              <a:t>image</a:t>
            </a:r>
            <a:r>
              <a:rPr lang="de-AT" baseline="0" dirty="0"/>
              <a:t> </a:t>
            </a:r>
            <a:r>
              <a:rPr lang="de-AT" baseline="0" dirty="0" err="1"/>
              <a:t>is</a:t>
            </a:r>
            <a:r>
              <a:rPr lang="de-AT" baseline="0" dirty="0"/>
              <a:t> </a:t>
            </a:r>
            <a:r>
              <a:rPr lang="de-AT" baseline="0" dirty="0" err="1"/>
              <a:t>shown</a:t>
            </a:r>
            <a:r>
              <a:rPr lang="de-AT" baseline="0" dirty="0"/>
              <a:t>. The RMS </a:t>
            </a:r>
            <a:r>
              <a:rPr lang="de-AT" baseline="0" dirty="0" err="1"/>
              <a:t>roughness</a:t>
            </a:r>
            <a:r>
              <a:rPr lang="de-AT" baseline="0" dirty="0"/>
              <a:t> was </a:t>
            </a:r>
            <a:r>
              <a:rPr lang="de-AT" baseline="0" dirty="0" err="1"/>
              <a:t>about</a:t>
            </a:r>
            <a:r>
              <a:rPr lang="de-AT" baseline="0" dirty="0"/>
              <a:t> 34 nm. </a:t>
            </a:r>
            <a:r>
              <a:rPr lang="de-AT" baseline="0" dirty="0" err="1"/>
              <a:t>It</a:t>
            </a:r>
            <a:r>
              <a:rPr lang="de-AT" baseline="0" dirty="0"/>
              <a:t> </a:t>
            </a:r>
            <a:r>
              <a:rPr lang="de-AT" baseline="0" dirty="0" err="1"/>
              <a:t>has</a:t>
            </a:r>
            <a:r>
              <a:rPr lang="de-AT" baseline="0" dirty="0"/>
              <a:t> </a:t>
            </a:r>
            <a:r>
              <a:rPr lang="de-AT" baseline="0" dirty="0" err="1"/>
              <a:t>to</a:t>
            </a:r>
            <a:r>
              <a:rPr lang="de-AT" baseline="0" dirty="0"/>
              <a:t> </a:t>
            </a:r>
            <a:r>
              <a:rPr lang="de-AT" baseline="0" dirty="0" err="1"/>
              <a:t>be</a:t>
            </a:r>
            <a:r>
              <a:rPr lang="de-AT" baseline="0" dirty="0"/>
              <a:t> </a:t>
            </a:r>
            <a:r>
              <a:rPr lang="de-AT" baseline="0" dirty="0" err="1"/>
              <a:t>mentioned</a:t>
            </a:r>
            <a:r>
              <a:rPr lang="de-AT" baseline="0" dirty="0"/>
              <a:t>, </a:t>
            </a:r>
            <a:r>
              <a:rPr lang="de-AT" baseline="0" dirty="0" err="1"/>
              <a:t>that</a:t>
            </a:r>
            <a:r>
              <a:rPr lang="de-AT" baseline="0" dirty="0"/>
              <a:t> in total 15 AFM </a:t>
            </a:r>
            <a:r>
              <a:rPr lang="de-AT" baseline="0" dirty="0" err="1"/>
              <a:t>images</a:t>
            </a:r>
            <a:r>
              <a:rPr lang="de-AT" baseline="0" dirty="0"/>
              <a:t> </a:t>
            </a:r>
            <a:r>
              <a:rPr lang="de-AT" baseline="0" dirty="0" err="1"/>
              <a:t>were</a:t>
            </a:r>
            <a:r>
              <a:rPr lang="de-AT" baseline="0" dirty="0"/>
              <a:t> </a:t>
            </a:r>
            <a:r>
              <a:rPr lang="de-AT" baseline="0" dirty="0" err="1"/>
              <a:t>used</a:t>
            </a:r>
            <a:r>
              <a:rPr lang="de-AT" baseline="0" dirty="0"/>
              <a:t> </a:t>
            </a:r>
            <a:r>
              <a:rPr lang="de-AT" baseline="0" dirty="0" err="1"/>
              <a:t>to</a:t>
            </a:r>
            <a:r>
              <a:rPr lang="de-AT" baseline="0" dirty="0"/>
              <a:t> </a:t>
            </a:r>
            <a:r>
              <a:rPr lang="de-AT" baseline="0" dirty="0" err="1"/>
              <a:t>determine</a:t>
            </a:r>
            <a:r>
              <a:rPr lang="de-AT" baseline="0" dirty="0"/>
              <a:t> </a:t>
            </a:r>
            <a:r>
              <a:rPr lang="de-AT" baseline="0" dirty="0" err="1"/>
              <a:t>these</a:t>
            </a:r>
            <a:r>
              <a:rPr lang="de-AT" baseline="0" dirty="0"/>
              <a:t> </a:t>
            </a:r>
            <a:r>
              <a:rPr lang="de-AT" baseline="0" dirty="0" err="1"/>
              <a:t>parameters</a:t>
            </a:r>
            <a:r>
              <a:rPr lang="de-AT" baseline="0" dirty="0"/>
              <a:t> </a:t>
            </a:r>
            <a:r>
              <a:rPr lang="de-AT" baseline="0" dirty="0" err="1"/>
              <a:t>for</a:t>
            </a:r>
            <a:r>
              <a:rPr lang="de-AT" baseline="0" dirty="0"/>
              <a:t> </a:t>
            </a:r>
            <a:r>
              <a:rPr lang="de-AT" baseline="0" dirty="0" err="1"/>
              <a:t>better</a:t>
            </a:r>
            <a:r>
              <a:rPr lang="de-AT" baseline="0" dirty="0"/>
              <a:t> </a:t>
            </a:r>
            <a:r>
              <a:rPr lang="de-AT" baseline="0" dirty="0" err="1"/>
              <a:t>statistics</a:t>
            </a:r>
            <a:r>
              <a:rPr lang="de-AT" baseline="0" dirty="0"/>
              <a:t>.</a:t>
            </a:r>
          </a:p>
          <a:p>
            <a:endParaRPr lang="de-AT" baseline="0" dirty="0"/>
          </a:p>
          <a:p>
            <a:r>
              <a:rPr lang="de-AT" baseline="0" dirty="0"/>
              <a:t>The CFM </a:t>
            </a:r>
            <a:r>
              <a:rPr lang="de-AT" baseline="0" dirty="0" err="1"/>
              <a:t>image</a:t>
            </a:r>
            <a:r>
              <a:rPr lang="de-AT" baseline="0" dirty="0"/>
              <a:t> </a:t>
            </a:r>
            <a:r>
              <a:rPr lang="de-AT" baseline="0" dirty="0" err="1"/>
              <a:t>of</a:t>
            </a:r>
            <a:r>
              <a:rPr lang="de-AT" baseline="0" dirty="0"/>
              <a:t> </a:t>
            </a:r>
            <a:r>
              <a:rPr lang="de-AT" baseline="0" dirty="0" err="1"/>
              <a:t>the</a:t>
            </a:r>
            <a:r>
              <a:rPr lang="de-AT" baseline="0" dirty="0"/>
              <a:t> same sample 2 </a:t>
            </a:r>
            <a:r>
              <a:rPr lang="de-AT" baseline="0" dirty="0" err="1"/>
              <a:t>interestingly</a:t>
            </a:r>
            <a:r>
              <a:rPr lang="de-AT" baseline="0" dirty="0"/>
              <a:t> </a:t>
            </a:r>
            <a:r>
              <a:rPr lang="de-AT" baseline="0" dirty="0" err="1"/>
              <a:t>had</a:t>
            </a:r>
            <a:r>
              <a:rPr lang="de-AT" baseline="0" dirty="0"/>
              <a:t> a </a:t>
            </a:r>
            <a:r>
              <a:rPr lang="de-AT" baseline="0" dirty="0" err="1"/>
              <a:t>much</a:t>
            </a:r>
            <a:r>
              <a:rPr lang="de-AT" baseline="0" dirty="0"/>
              <a:t> </a:t>
            </a:r>
            <a:r>
              <a:rPr lang="de-AT" baseline="0" dirty="0" err="1"/>
              <a:t>higher</a:t>
            </a:r>
            <a:r>
              <a:rPr lang="de-AT" baseline="0" dirty="0"/>
              <a:t> RMS </a:t>
            </a:r>
            <a:r>
              <a:rPr lang="de-AT" baseline="0" dirty="0" err="1"/>
              <a:t>value</a:t>
            </a:r>
            <a:r>
              <a:rPr lang="de-AT" baseline="0" dirty="0"/>
              <a:t> </a:t>
            </a:r>
            <a:r>
              <a:rPr lang="de-AT" baseline="0" dirty="0" err="1"/>
              <a:t>of</a:t>
            </a:r>
            <a:r>
              <a:rPr lang="de-AT" baseline="0" dirty="0"/>
              <a:t> 187nm. </a:t>
            </a:r>
            <a:r>
              <a:rPr lang="de-AT" baseline="0" dirty="0" err="1"/>
              <a:t>It</a:t>
            </a:r>
            <a:r>
              <a:rPr lang="de-AT" baseline="0" dirty="0"/>
              <a:t> </a:t>
            </a:r>
            <a:r>
              <a:rPr lang="de-AT" baseline="0" dirty="0" err="1"/>
              <a:t>can</a:t>
            </a:r>
            <a:r>
              <a:rPr lang="de-AT" baseline="0" dirty="0"/>
              <a:t> </a:t>
            </a:r>
            <a:r>
              <a:rPr lang="de-AT" baseline="0" dirty="0" err="1"/>
              <a:t>be</a:t>
            </a:r>
            <a:r>
              <a:rPr lang="de-AT" baseline="0" dirty="0"/>
              <a:t> </a:t>
            </a:r>
            <a:r>
              <a:rPr lang="de-AT" baseline="0" dirty="0" err="1"/>
              <a:t>assumed</a:t>
            </a:r>
            <a:r>
              <a:rPr lang="de-AT" baseline="0" dirty="0"/>
              <a:t> </a:t>
            </a:r>
            <a:r>
              <a:rPr lang="de-AT" baseline="0" dirty="0" err="1"/>
              <a:t>that</a:t>
            </a:r>
            <a:r>
              <a:rPr lang="de-AT" baseline="0" dirty="0"/>
              <a:t> </a:t>
            </a:r>
            <a:r>
              <a:rPr lang="de-AT" baseline="0" dirty="0" err="1"/>
              <a:t>the</a:t>
            </a:r>
            <a:r>
              <a:rPr lang="de-AT" baseline="0" dirty="0"/>
              <a:t> </a:t>
            </a:r>
            <a:r>
              <a:rPr lang="de-AT" baseline="0" dirty="0" err="1"/>
              <a:t>much</a:t>
            </a:r>
            <a:r>
              <a:rPr lang="de-AT" baseline="0" dirty="0"/>
              <a:t> larger lateral </a:t>
            </a:r>
            <a:r>
              <a:rPr lang="de-AT" baseline="0" dirty="0" err="1"/>
              <a:t>size</a:t>
            </a:r>
            <a:r>
              <a:rPr lang="de-AT" baseline="0" dirty="0"/>
              <a:t> </a:t>
            </a:r>
            <a:r>
              <a:rPr lang="de-AT" baseline="0" dirty="0" err="1"/>
              <a:t>of</a:t>
            </a:r>
            <a:r>
              <a:rPr lang="de-AT" baseline="0" dirty="0"/>
              <a:t> </a:t>
            </a:r>
            <a:r>
              <a:rPr lang="de-AT" baseline="0" dirty="0" err="1"/>
              <a:t>these</a:t>
            </a:r>
            <a:r>
              <a:rPr lang="de-AT" baseline="0" dirty="0"/>
              <a:t> </a:t>
            </a:r>
            <a:r>
              <a:rPr lang="de-AT" baseline="0" dirty="0" err="1"/>
              <a:t>image</a:t>
            </a:r>
            <a:r>
              <a:rPr lang="de-AT" baseline="0" dirty="0"/>
              <a:t> </a:t>
            </a:r>
            <a:r>
              <a:rPr lang="de-AT" baseline="0" dirty="0" err="1"/>
              <a:t>included</a:t>
            </a:r>
            <a:r>
              <a:rPr lang="de-AT" baseline="0" dirty="0"/>
              <a:t> also </a:t>
            </a:r>
            <a:r>
              <a:rPr lang="de-AT" baseline="0" dirty="0" err="1"/>
              <a:t>surface</a:t>
            </a:r>
            <a:r>
              <a:rPr lang="de-AT" baseline="0" dirty="0"/>
              <a:t> </a:t>
            </a:r>
            <a:r>
              <a:rPr lang="de-AT" baseline="0" dirty="0" err="1"/>
              <a:t>peaks</a:t>
            </a:r>
            <a:r>
              <a:rPr lang="de-AT" baseline="0" dirty="0"/>
              <a:t>, </a:t>
            </a:r>
            <a:r>
              <a:rPr lang="de-AT" baseline="0" dirty="0" err="1"/>
              <a:t>which</a:t>
            </a:r>
            <a:r>
              <a:rPr lang="de-AT" baseline="0" dirty="0"/>
              <a:t> </a:t>
            </a:r>
            <a:r>
              <a:rPr lang="de-AT" baseline="0" dirty="0" err="1"/>
              <a:t>were</a:t>
            </a:r>
            <a:r>
              <a:rPr lang="de-AT" baseline="0" dirty="0"/>
              <a:t> not </a:t>
            </a:r>
            <a:r>
              <a:rPr lang="de-AT" baseline="0" dirty="0" err="1"/>
              <a:t>captured</a:t>
            </a:r>
            <a:r>
              <a:rPr lang="de-AT" baseline="0" dirty="0"/>
              <a:t> </a:t>
            </a:r>
            <a:r>
              <a:rPr lang="de-AT" baseline="0" dirty="0" err="1"/>
              <a:t>before</a:t>
            </a:r>
            <a:r>
              <a:rPr lang="de-AT" baseline="0" dirty="0"/>
              <a:t> </a:t>
            </a:r>
            <a:r>
              <a:rPr lang="de-AT" baseline="0" dirty="0" err="1"/>
              <a:t>by</a:t>
            </a:r>
            <a:r>
              <a:rPr lang="de-AT" baseline="0" dirty="0"/>
              <a:t> AFM. </a:t>
            </a:r>
            <a:r>
              <a:rPr lang="de-AT" baseline="0" dirty="0" err="1"/>
              <a:t>However</a:t>
            </a:r>
            <a:r>
              <a:rPr lang="de-AT" baseline="0" dirty="0"/>
              <a:t>, a </a:t>
            </a:r>
            <a:r>
              <a:rPr lang="de-AT" baseline="0" dirty="0" err="1"/>
              <a:t>clear</a:t>
            </a:r>
            <a:r>
              <a:rPr lang="de-AT" baseline="0" dirty="0"/>
              <a:t> lack </a:t>
            </a:r>
            <a:r>
              <a:rPr lang="de-AT" baseline="0" dirty="0" err="1"/>
              <a:t>of</a:t>
            </a:r>
            <a:r>
              <a:rPr lang="de-AT" baseline="0" dirty="0"/>
              <a:t> </a:t>
            </a:r>
            <a:r>
              <a:rPr lang="de-AT" baseline="0" dirty="0" err="1"/>
              <a:t>resolution</a:t>
            </a:r>
            <a:r>
              <a:rPr lang="de-AT" baseline="0" dirty="0"/>
              <a:t> was </a:t>
            </a:r>
            <a:r>
              <a:rPr lang="de-AT" baseline="0" dirty="0" err="1"/>
              <a:t>observed</a:t>
            </a:r>
            <a:r>
              <a:rPr lang="de-AT" baseline="0" dirty="0"/>
              <a:t>.</a:t>
            </a:r>
          </a:p>
          <a:p>
            <a:endParaRPr lang="de-AT" baseline="0" dirty="0"/>
          </a:p>
          <a:p>
            <a:r>
              <a:rPr lang="de-AT" baseline="0" dirty="0" err="1"/>
              <a:t>Finally</a:t>
            </a:r>
            <a:r>
              <a:rPr lang="de-AT" baseline="0" dirty="0"/>
              <a:t>, </a:t>
            </a:r>
            <a:r>
              <a:rPr lang="de-AT" baseline="0" dirty="0" err="1"/>
              <a:t>the</a:t>
            </a:r>
            <a:r>
              <a:rPr lang="de-AT" baseline="0" dirty="0"/>
              <a:t> </a:t>
            </a:r>
            <a:r>
              <a:rPr lang="de-AT" baseline="0" dirty="0" err="1"/>
              <a:t>roughest</a:t>
            </a:r>
            <a:r>
              <a:rPr lang="de-AT" baseline="0" dirty="0"/>
              <a:t> sample 3 </a:t>
            </a:r>
            <a:r>
              <a:rPr lang="de-AT" baseline="0" dirty="0" err="1"/>
              <a:t>is</a:t>
            </a:r>
            <a:r>
              <a:rPr lang="de-AT" baseline="0" dirty="0"/>
              <a:t> </a:t>
            </a:r>
            <a:r>
              <a:rPr lang="de-AT" baseline="0" dirty="0" err="1"/>
              <a:t>shown</a:t>
            </a:r>
            <a:r>
              <a:rPr lang="de-AT" baseline="0" dirty="0"/>
              <a:t> </a:t>
            </a:r>
            <a:r>
              <a:rPr lang="de-AT" baseline="0" dirty="0" err="1"/>
              <a:t>here</a:t>
            </a:r>
            <a:r>
              <a:rPr lang="de-AT" baseline="0" dirty="0"/>
              <a:t>, </a:t>
            </a:r>
            <a:r>
              <a:rPr lang="de-AT" baseline="0" dirty="0" err="1"/>
              <a:t>which</a:t>
            </a:r>
            <a:r>
              <a:rPr lang="de-AT" baseline="0" dirty="0"/>
              <a:t> </a:t>
            </a:r>
            <a:r>
              <a:rPr lang="de-AT" baseline="0" dirty="0" err="1"/>
              <a:t>had</a:t>
            </a:r>
            <a:r>
              <a:rPr lang="de-AT" baseline="0" dirty="0"/>
              <a:t> RMS on </a:t>
            </a:r>
            <a:r>
              <a:rPr lang="de-AT" baseline="0" dirty="0" err="1"/>
              <a:t>the</a:t>
            </a:r>
            <a:r>
              <a:rPr lang="de-AT" baseline="0" dirty="0"/>
              <a:t> </a:t>
            </a:r>
            <a:r>
              <a:rPr lang="de-AT" baseline="0" dirty="0" err="1"/>
              <a:t>micrometer</a:t>
            </a:r>
            <a:r>
              <a:rPr lang="de-AT" baseline="0" dirty="0"/>
              <a:t> </a:t>
            </a:r>
            <a:r>
              <a:rPr lang="de-AT" baseline="0" dirty="0" err="1"/>
              <a:t>scale</a:t>
            </a:r>
            <a:r>
              <a:rPr lang="de-AT" baseline="0" dirty="0"/>
              <a:t>.</a:t>
            </a:r>
            <a:endParaRPr lang="en-US" dirty="0"/>
          </a:p>
        </p:txBody>
      </p:sp>
      <p:sp>
        <p:nvSpPr>
          <p:cNvPr id="4" name="Foliennummernplatzhalter 3"/>
          <p:cNvSpPr>
            <a:spLocks noGrp="1"/>
          </p:cNvSpPr>
          <p:nvPr>
            <p:ph type="sldNum" sz="quarter" idx="10"/>
          </p:nvPr>
        </p:nvSpPr>
        <p:spPr/>
        <p:txBody>
          <a:bodyPr/>
          <a:lstStyle/>
          <a:p>
            <a:fld id="{5320357C-19D5-4386-8AC6-DD0AD4D309C8}" type="slidenum">
              <a:rPr lang="de-AT" smtClean="0"/>
              <a:t>42</a:t>
            </a:fld>
            <a:endParaRPr lang="de-AT"/>
          </a:p>
        </p:txBody>
      </p:sp>
    </p:spTree>
    <p:extLst>
      <p:ext uri="{BB962C8B-B14F-4D97-AF65-F5344CB8AC3E}">
        <p14:creationId xmlns:p14="http://schemas.microsoft.com/office/powerpoint/2010/main" val="331545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QCM was </a:t>
            </a:r>
            <a:r>
              <a:rPr lang="de-AT" dirty="0" err="1"/>
              <a:t>then</a:t>
            </a:r>
            <a:r>
              <a:rPr lang="de-AT" dirty="0"/>
              <a:t> </a:t>
            </a:r>
            <a:r>
              <a:rPr lang="de-AT" dirty="0" err="1"/>
              <a:t>used</a:t>
            </a:r>
            <a:r>
              <a:rPr lang="de-AT" dirty="0"/>
              <a:t> </a:t>
            </a:r>
            <a:r>
              <a:rPr lang="de-AT" dirty="0" err="1"/>
              <a:t>to</a:t>
            </a:r>
            <a:r>
              <a:rPr lang="de-AT" dirty="0"/>
              <a:t> </a:t>
            </a:r>
            <a:r>
              <a:rPr lang="de-AT" dirty="0" err="1"/>
              <a:t>make</a:t>
            </a:r>
            <a:r>
              <a:rPr lang="de-AT" dirty="0"/>
              <a:t> a benchmark </a:t>
            </a:r>
            <a:r>
              <a:rPr lang="de-AT" dirty="0" err="1"/>
              <a:t>study</a:t>
            </a:r>
            <a:r>
              <a:rPr lang="de-AT" dirty="0"/>
              <a:t> </a:t>
            </a:r>
            <a:r>
              <a:rPr lang="de-AT" dirty="0" err="1"/>
              <a:t>for</a:t>
            </a:r>
            <a:r>
              <a:rPr lang="de-AT" dirty="0"/>
              <a:t> </a:t>
            </a:r>
            <a:r>
              <a:rPr lang="de-AT" dirty="0" err="1"/>
              <a:t>the</a:t>
            </a:r>
            <a:r>
              <a:rPr lang="de-AT" dirty="0"/>
              <a:t> code.</a:t>
            </a:r>
          </a:p>
          <a:p>
            <a:endParaRPr lang="de-AT" dirty="0"/>
          </a:p>
          <a:p>
            <a:r>
              <a:rPr lang="de-AT" dirty="0"/>
              <a:t>In </a:t>
            </a:r>
            <a:r>
              <a:rPr lang="de-AT" dirty="0" err="1"/>
              <a:t>the</a:t>
            </a:r>
            <a:r>
              <a:rPr lang="de-AT" dirty="0"/>
              <a:t> </a:t>
            </a:r>
            <a:r>
              <a:rPr lang="de-AT" dirty="0" err="1"/>
              <a:t>experiments</a:t>
            </a:r>
            <a:r>
              <a:rPr lang="de-AT" dirty="0"/>
              <a:t>, </a:t>
            </a:r>
            <a:r>
              <a:rPr lang="de-AT" dirty="0" err="1"/>
              <a:t>tungsten</a:t>
            </a:r>
            <a:r>
              <a:rPr lang="de-AT" dirty="0"/>
              <a:t> was </a:t>
            </a:r>
            <a:r>
              <a:rPr lang="de-AT" dirty="0" err="1"/>
              <a:t>selected</a:t>
            </a:r>
            <a:r>
              <a:rPr lang="de-AT" dirty="0"/>
              <a:t> </a:t>
            </a:r>
            <a:r>
              <a:rPr lang="de-AT" dirty="0" err="1"/>
              <a:t>as</a:t>
            </a:r>
            <a:r>
              <a:rPr lang="de-AT" dirty="0"/>
              <a:t> </a:t>
            </a:r>
            <a:r>
              <a:rPr lang="de-AT" dirty="0" err="1"/>
              <a:t>target</a:t>
            </a:r>
            <a:r>
              <a:rPr lang="de-AT" dirty="0"/>
              <a:t> material, </a:t>
            </a:r>
            <a:r>
              <a:rPr lang="de-AT" dirty="0" err="1"/>
              <a:t>since</a:t>
            </a:r>
            <a:r>
              <a:rPr lang="de-AT" dirty="0"/>
              <a:t> </a:t>
            </a:r>
            <a:r>
              <a:rPr lang="de-AT" dirty="0" err="1"/>
              <a:t>it</a:t>
            </a:r>
            <a:r>
              <a:rPr lang="de-AT" dirty="0"/>
              <a:t> </a:t>
            </a:r>
            <a:r>
              <a:rPr lang="de-AT" dirty="0" err="1"/>
              <a:t>is</a:t>
            </a:r>
            <a:r>
              <a:rPr lang="de-AT" dirty="0"/>
              <a:t> a prominent material </a:t>
            </a:r>
            <a:r>
              <a:rPr lang="de-AT" dirty="0" err="1"/>
              <a:t>used</a:t>
            </a:r>
            <a:r>
              <a:rPr lang="de-AT" dirty="0"/>
              <a:t> in </a:t>
            </a:r>
            <a:r>
              <a:rPr lang="de-AT" dirty="0" err="1"/>
              <a:t>nuclear</a:t>
            </a:r>
            <a:r>
              <a:rPr lang="de-AT" dirty="0"/>
              <a:t> </a:t>
            </a:r>
            <a:r>
              <a:rPr lang="de-AT" dirty="0" err="1"/>
              <a:t>fusion</a:t>
            </a:r>
            <a:r>
              <a:rPr lang="de-AT" dirty="0"/>
              <a:t> </a:t>
            </a:r>
            <a:r>
              <a:rPr lang="de-AT" dirty="0" err="1"/>
              <a:t>devices</a:t>
            </a:r>
            <a:r>
              <a:rPr lang="de-AT" dirty="0"/>
              <a:t>. B</a:t>
            </a:r>
            <a:r>
              <a:rPr lang="de-AT" baseline="0" dirty="0"/>
              <a:t>oth </a:t>
            </a:r>
            <a:r>
              <a:rPr lang="de-AT" baseline="0" dirty="0" err="1"/>
              <a:t>tungsten</a:t>
            </a:r>
            <a:r>
              <a:rPr lang="de-AT" baseline="0" dirty="0"/>
              <a:t> </a:t>
            </a:r>
            <a:r>
              <a:rPr lang="de-AT" baseline="0" dirty="0" err="1"/>
              <a:t>coated</a:t>
            </a:r>
            <a:r>
              <a:rPr lang="de-AT" baseline="0" dirty="0"/>
              <a:t> </a:t>
            </a:r>
            <a:r>
              <a:rPr lang="de-AT" baseline="0" dirty="0" err="1"/>
              <a:t>quartz</a:t>
            </a:r>
            <a:r>
              <a:rPr lang="de-AT" baseline="0" dirty="0"/>
              <a:t> </a:t>
            </a:r>
            <a:r>
              <a:rPr lang="de-AT" baseline="0" dirty="0" err="1"/>
              <a:t>crystal</a:t>
            </a:r>
            <a:r>
              <a:rPr lang="de-AT" baseline="0" dirty="0"/>
              <a:t> </a:t>
            </a:r>
            <a:r>
              <a:rPr lang="de-AT" baseline="0" dirty="0" err="1"/>
              <a:t>samples</a:t>
            </a:r>
            <a:r>
              <a:rPr lang="de-AT" baseline="0" dirty="0"/>
              <a:t> and </a:t>
            </a:r>
            <a:r>
              <a:rPr lang="de-AT" baseline="0" dirty="0" err="1"/>
              <a:t>bulk</a:t>
            </a:r>
            <a:r>
              <a:rPr lang="de-AT" baseline="0" dirty="0"/>
              <a:t> </a:t>
            </a:r>
            <a:r>
              <a:rPr lang="de-AT" baseline="0" dirty="0" err="1"/>
              <a:t>tungsten</a:t>
            </a:r>
            <a:r>
              <a:rPr lang="de-AT" baseline="0" dirty="0"/>
              <a:t> </a:t>
            </a:r>
            <a:r>
              <a:rPr lang="de-AT" baseline="0" dirty="0" err="1"/>
              <a:t>targets</a:t>
            </a:r>
            <a:r>
              <a:rPr lang="de-AT" baseline="0" dirty="0"/>
              <a:t> </a:t>
            </a:r>
            <a:r>
              <a:rPr lang="de-AT" baseline="0" dirty="0" err="1"/>
              <a:t>with</a:t>
            </a:r>
            <a:r>
              <a:rPr lang="de-AT" baseline="0" dirty="0"/>
              <a:t> variable </a:t>
            </a:r>
            <a:r>
              <a:rPr lang="de-AT" baseline="0" dirty="0" err="1"/>
              <a:t>roughness</a:t>
            </a:r>
            <a:r>
              <a:rPr lang="de-AT" baseline="0" dirty="0"/>
              <a:t> </a:t>
            </a:r>
            <a:r>
              <a:rPr lang="de-AT" baseline="0" dirty="0" err="1"/>
              <a:t>were</a:t>
            </a:r>
            <a:r>
              <a:rPr lang="de-AT" baseline="0" dirty="0"/>
              <a:t> </a:t>
            </a:r>
            <a:r>
              <a:rPr lang="de-AT" baseline="0" dirty="0" err="1"/>
              <a:t>used</a:t>
            </a:r>
            <a:r>
              <a:rPr lang="de-AT" baseline="0" dirty="0"/>
              <a:t>.</a:t>
            </a:r>
          </a:p>
          <a:p>
            <a:endParaRPr lang="de-AT" baseline="0" dirty="0"/>
          </a:p>
          <a:p>
            <a:r>
              <a:rPr lang="de-AT" baseline="0" dirty="0"/>
              <a:t>Both AFM </a:t>
            </a:r>
            <a:r>
              <a:rPr lang="de-AT" baseline="0" dirty="0" err="1"/>
              <a:t>and</a:t>
            </a:r>
            <a:r>
              <a:rPr lang="de-AT" baseline="0" dirty="0"/>
              <a:t> </a:t>
            </a:r>
            <a:r>
              <a:rPr lang="de-AT" baseline="0" dirty="0" err="1"/>
              <a:t>confocal</a:t>
            </a:r>
            <a:r>
              <a:rPr lang="de-AT" baseline="0" dirty="0"/>
              <a:t> </a:t>
            </a:r>
            <a:r>
              <a:rPr lang="de-AT" baseline="0" dirty="0" err="1"/>
              <a:t>microscopy</a:t>
            </a:r>
            <a:r>
              <a:rPr lang="de-AT" baseline="0" dirty="0"/>
              <a:t> was </a:t>
            </a:r>
            <a:r>
              <a:rPr lang="de-AT" baseline="0" dirty="0" err="1"/>
              <a:t>used</a:t>
            </a:r>
            <a:r>
              <a:rPr lang="de-AT" baseline="0" dirty="0"/>
              <a:t> </a:t>
            </a:r>
            <a:r>
              <a:rPr lang="de-AT" baseline="0" dirty="0" err="1"/>
              <a:t>to</a:t>
            </a:r>
            <a:r>
              <a:rPr lang="de-AT" baseline="0" dirty="0"/>
              <a:t> </a:t>
            </a:r>
            <a:r>
              <a:rPr lang="de-AT" baseline="0" dirty="0" err="1"/>
              <a:t>investigate</a:t>
            </a:r>
            <a:r>
              <a:rPr lang="de-AT" baseline="0" dirty="0"/>
              <a:t> </a:t>
            </a:r>
            <a:r>
              <a:rPr lang="de-AT" baseline="0" dirty="0" err="1"/>
              <a:t>these</a:t>
            </a:r>
            <a:r>
              <a:rPr lang="de-AT" baseline="0" dirty="0"/>
              <a:t> </a:t>
            </a:r>
            <a:r>
              <a:rPr lang="de-AT" baseline="0" dirty="0" err="1"/>
              <a:t>samples</a:t>
            </a:r>
            <a:r>
              <a:rPr lang="de-AT" baseline="0" dirty="0"/>
              <a:t>, </a:t>
            </a:r>
            <a:r>
              <a:rPr lang="de-AT" baseline="0" dirty="0" err="1"/>
              <a:t>while</a:t>
            </a:r>
            <a:r>
              <a:rPr lang="de-AT" baseline="0" dirty="0"/>
              <a:t> </a:t>
            </a:r>
            <a:r>
              <a:rPr lang="de-AT" baseline="0" dirty="0" err="1"/>
              <a:t>the</a:t>
            </a:r>
            <a:r>
              <a:rPr lang="de-AT" baseline="0" dirty="0"/>
              <a:t> </a:t>
            </a:r>
            <a:r>
              <a:rPr lang="de-AT" baseline="0" dirty="0" err="1"/>
              <a:t>latter</a:t>
            </a:r>
            <a:r>
              <a:rPr lang="de-AT" baseline="0" dirty="0"/>
              <a:t> </a:t>
            </a:r>
            <a:r>
              <a:rPr lang="de-AT" baseline="0" dirty="0" err="1"/>
              <a:t>technique</a:t>
            </a:r>
            <a:r>
              <a:rPr lang="de-AT" baseline="0" dirty="0"/>
              <a:t> was </a:t>
            </a:r>
            <a:r>
              <a:rPr lang="de-AT" baseline="0" dirty="0" err="1"/>
              <a:t>used</a:t>
            </a:r>
            <a:r>
              <a:rPr lang="de-AT" baseline="0" dirty="0"/>
              <a:t> </a:t>
            </a:r>
            <a:r>
              <a:rPr lang="de-AT" baseline="0" dirty="0" err="1"/>
              <a:t>especially</a:t>
            </a:r>
            <a:r>
              <a:rPr lang="de-AT" baseline="0" dirty="0"/>
              <a:t> </a:t>
            </a:r>
            <a:r>
              <a:rPr lang="de-AT" baseline="0" dirty="0" err="1"/>
              <a:t>for</a:t>
            </a:r>
            <a:r>
              <a:rPr lang="de-AT" baseline="0" dirty="0"/>
              <a:t> </a:t>
            </a:r>
            <a:r>
              <a:rPr lang="de-AT" baseline="0" dirty="0" err="1"/>
              <a:t>the</a:t>
            </a:r>
            <a:r>
              <a:rPr lang="de-AT" baseline="0" dirty="0"/>
              <a:t> </a:t>
            </a:r>
            <a:r>
              <a:rPr lang="de-AT" baseline="0" dirty="0" err="1"/>
              <a:t>rougher</a:t>
            </a:r>
            <a:r>
              <a:rPr lang="de-AT" baseline="0" dirty="0"/>
              <a:t> </a:t>
            </a:r>
            <a:r>
              <a:rPr lang="de-AT" baseline="0" dirty="0" err="1"/>
              <a:t>ones</a:t>
            </a:r>
            <a:r>
              <a:rPr lang="de-AT" baseline="0" dirty="0"/>
              <a:t>.</a:t>
            </a:r>
          </a:p>
          <a:p>
            <a:endParaRPr lang="de-AT" baseline="0" dirty="0"/>
          </a:p>
          <a:p>
            <a:r>
              <a:rPr lang="de-AT" baseline="0" dirty="0" err="1"/>
              <a:t>Here</a:t>
            </a:r>
            <a:r>
              <a:rPr lang="de-AT" baseline="0" dirty="0"/>
              <a:t>, i </a:t>
            </a:r>
            <a:r>
              <a:rPr lang="de-AT" baseline="0" dirty="0" err="1"/>
              <a:t>shortly</a:t>
            </a:r>
            <a:r>
              <a:rPr lang="de-AT" baseline="0" dirty="0"/>
              <a:t> </a:t>
            </a:r>
            <a:r>
              <a:rPr lang="de-AT" baseline="0" dirty="0" err="1"/>
              <a:t>want</a:t>
            </a:r>
            <a:r>
              <a:rPr lang="de-AT" baseline="0" dirty="0"/>
              <a:t> </a:t>
            </a:r>
            <a:r>
              <a:rPr lang="de-AT" baseline="0" dirty="0" err="1"/>
              <a:t>to</a:t>
            </a:r>
            <a:r>
              <a:rPr lang="de-AT" baseline="0" dirty="0"/>
              <a:t> </a:t>
            </a:r>
            <a:r>
              <a:rPr lang="de-AT" baseline="0" dirty="0" err="1"/>
              <a:t>show</a:t>
            </a:r>
            <a:r>
              <a:rPr lang="de-AT" baseline="0" dirty="0"/>
              <a:t> </a:t>
            </a:r>
            <a:r>
              <a:rPr lang="de-AT" baseline="0" dirty="0" err="1"/>
              <a:t>you</a:t>
            </a:r>
            <a:r>
              <a:rPr lang="de-AT" baseline="0" dirty="0"/>
              <a:t> </a:t>
            </a:r>
            <a:r>
              <a:rPr lang="de-AT" baseline="0" dirty="0" err="1"/>
              <a:t>some</a:t>
            </a:r>
            <a:r>
              <a:rPr lang="de-AT" baseline="0" dirty="0"/>
              <a:t> </a:t>
            </a:r>
            <a:r>
              <a:rPr lang="de-AT" baseline="0" dirty="0" err="1"/>
              <a:t>selected</a:t>
            </a:r>
            <a:r>
              <a:rPr lang="de-AT" baseline="0" dirty="0"/>
              <a:t> </a:t>
            </a:r>
            <a:r>
              <a:rPr lang="de-AT" baseline="0" dirty="0" err="1"/>
              <a:t>images</a:t>
            </a:r>
            <a:r>
              <a:rPr lang="de-AT" baseline="0" dirty="0"/>
              <a:t> </a:t>
            </a:r>
            <a:r>
              <a:rPr lang="de-AT" baseline="0" dirty="0" err="1"/>
              <a:t>of</a:t>
            </a:r>
            <a:r>
              <a:rPr lang="de-AT" baseline="0" dirty="0"/>
              <a:t> </a:t>
            </a:r>
            <a:r>
              <a:rPr lang="de-AT" baseline="0" dirty="0" err="1"/>
              <a:t>the</a:t>
            </a:r>
            <a:r>
              <a:rPr lang="de-AT" baseline="0" dirty="0"/>
              <a:t> sample </a:t>
            </a:r>
            <a:r>
              <a:rPr lang="de-AT" baseline="0" dirty="0" err="1"/>
              <a:t>surfaces</a:t>
            </a:r>
            <a:r>
              <a:rPr lang="de-AT" baseline="0" dirty="0"/>
              <a:t>.  </a:t>
            </a:r>
          </a:p>
          <a:p>
            <a:endParaRPr lang="de-AT" baseline="0" dirty="0"/>
          </a:p>
          <a:p>
            <a:r>
              <a:rPr lang="de-AT" baseline="0" dirty="0"/>
              <a:t>Sample 1 was </a:t>
            </a:r>
            <a:r>
              <a:rPr lang="de-AT" baseline="0" dirty="0" err="1"/>
              <a:t>the</a:t>
            </a:r>
            <a:r>
              <a:rPr lang="de-AT" baseline="0" dirty="0"/>
              <a:t> </a:t>
            </a:r>
            <a:r>
              <a:rPr lang="de-AT" baseline="0" dirty="0" err="1"/>
              <a:t>smoothest</a:t>
            </a:r>
            <a:r>
              <a:rPr lang="de-AT" baseline="0" dirty="0"/>
              <a:t> </a:t>
            </a:r>
            <a:r>
              <a:rPr lang="de-AT" baseline="0" dirty="0" err="1"/>
              <a:t>one</a:t>
            </a:r>
            <a:r>
              <a:rPr lang="de-AT" baseline="0" dirty="0"/>
              <a:t> and </a:t>
            </a:r>
            <a:r>
              <a:rPr lang="de-AT" baseline="0" dirty="0" err="1"/>
              <a:t>had</a:t>
            </a:r>
            <a:r>
              <a:rPr lang="de-AT" baseline="0" dirty="0"/>
              <a:t> RMS </a:t>
            </a:r>
            <a:r>
              <a:rPr lang="de-AT" baseline="0" dirty="0" err="1"/>
              <a:t>roughness</a:t>
            </a:r>
            <a:r>
              <a:rPr lang="de-AT" baseline="0" dirty="0"/>
              <a:t> </a:t>
            </a:r>
            <a:r>
              <a:rPr lang="de-AT" baseline="0" dirty="0" err="1"/>
              <a:t>values</a:t>
            </a:r>
            <a:r>
              <a:rPr lang="de-AT" baseline="0" dirty="0"/>
              <a:t> on </a:t>
            </a:r>
            <a:r>
              <a:rPr lang="de-AT" baseline="0" dirty="0" err="1"/>
              <a:t>the</a:t>
            </a:r>
            <a:r>
              <a:rPr lang="de-AT" baseline="0" dirty="0"/>
              <a:t> </a:t>
            </a:r>
            <a:r>
              <a:rPr lang="de-AT" baseline="0" dirty="0" err="1"/>
              <a:t>nm</a:t>
            </a:r>
            <a:r>
              <a:rPr lang="de-AT" baseline="0" dirty="0"/>
              <a:t> </a:t>
            </a:r>
            <a:r>
              <a:rPr lang="de-AT" baseline="0" dirty="0" err="1"/>
              <a:t>scale</a:t>
            </a:r>
            <a:r>
              <a:rPr lang="de-AT" baseline="0" dirty="0"/>
              <a:t>. This sample was </a:t>
            </a:r>
            <a:r>
              <a:rPr lang="de-AT" baseline="0" dirty="0" err="1"/>
              <a:t>only</a:t>
            </a:r>
            <a:r>
              <a:rPr lang="de-AT" baseline="0" dirty="0"/>
              <a:t> </a:t>
            </a:r>
            <a:r>
              <a:rPr lang="de-AT" baseline="0" dirty="0" err="1"/>
              <a:t>investigated</a:t>
            </a:r>
            <a:r>
              <a:rPr lang="de-AT" baseline="0" dirty="0"/>
              <a:t> </a:t>
            </a:r>
            <a:r>
              <a:rPr lang="de-AT" baseline="0" dirty="0" err="1"/>
              <a:t>with</a:t>
            </a:r>
            <a:r>
              <a:rPr lang="de-AT" baseline="0" dirty="0"/>
              <a:t> AFM, </a:t>
            </a:r>
            <a:r>
              <a:rPr lang="de-AT" baseline="0" dirty="0" err="1"/>
              <a:t>since</a:t>
            </a:r>
            <a:r>
              <a:rPr lang="de-AT" baseline="0" dirty="0"/>
              <a:t> CFM </a:t>
            </a:r>
            <a:r>
              <a:rPr lang="de-AT" baseline="0" dirty="0" err="1"/>
              <a:t>could</a:t>
            </a:r>
            <a:r>
              <a:rPr lang="de-AT" baseline="0" dirty="0"/>
              <a:t> not </a:t>
            </a:r>
            <a:r>
              <a:rPr lang="de-AT" baseline="0" dirty="0" err="1"/>
              <a:t>resolve</a:t>
            </a:r>
            <a:r>
              <a:rPr lang="de-AT" baseline="0" dirty="0"/>
              <a:t> </a:t>
            </a:r>
            <a:r>
              <a:rPr lang="de-AT" baseline="0" dirty="0" err="1"/>
              <a:t>the</a:t>
            </a:r>
            <a:r>
              <a:rPr lang="de-AT" baseline="0" dirty="0"/>
              <a:t> </a:t>
            </a:r>
            <a:r>
              <a:rPr lang="de-AT" baseline="0" dirty="0" err="1"/>
              <a:t>mirror</a:t>
            </a:r>
            <a:r>
              <a:rPr lang="de-AT" baseline="0" dirty="0"/>
              <a:t>-like </a:t>
            </a:r>
            <a:r>
              <a:rPr lang="de-AT" baseline="0" dirty="0" err="1"/>
              <a:t>surface</a:t>
            </a:r>
            <a:r>
              <a:rPr lang="de-AT" baseline="0" dirty="0"/>
              <a:t>.</a:t>
            </a:r>
          </a:p>
          <a:p>
            <a:endParaRPr lang="de-AT" baseline="0" dirty="0"/>
          </a:p>
          <a:p>
            <a:r>
              <a:rPr lang="de-AT" baseline="0" dirty="0"/>
              <a:t>Sample 2 </a:t>
            </a:r>
            <a:r>
              <a:rPr lang="de-AT" baseline="0" dirty="0" err="1"/>
              <a:t>could</a:t>
            </a:r>
            <a:r>
              <a:rPr lang="de-AT" baseline="0" dirty="0"/>
              <a:t> </a:t>
            </a:r>
            <a:r>
              <a:rPr lang="de-AT" baseline="0" dirty="0" err="1"/>
              <a:t>be</a:t>
            </a:r>
            <a:r>
              <a:rPr lang="de-AT" baseline="0" dirty="0"/>
              <a:t> </a:t>
            </a:r>
            <a:r>
              <a:rPr lang="de-AT" baseline="0" dirty="0" err="1"/>
              <a:t>probed</a:t>
            </a:r>
            <a:r>
              <a:rPr lang="de-AT" baseline="0" dirty="0"/>
              <a:t> </a:t>
            </a:r>
            <a:r>
              <a:rPr lang="de-AT" baseline="0" dirty="0" err="1"/>
              <a:t>with</a:t>
            </a:r>
            <a:r>
              <a:rPr lang="de-AT" baseline="0" dirty="0"/>
              <a:t> both </a:t>
            </a:r>
            <a:r>
              <a:rPr lang="de-AT" baseline="0" dirty="0" err="1"/>
              <a:t>microscopes</a:t>
            </a:r>
            <a:r>
              <a:rPr lang="de-AT" baseline="0" dirty="0"/>
              <a:t>. At </a:t>
            </a:r>
            <a:r>
              <a:rPr lang="de-AT" baseline="0" dirty="0" err="1"/>
              <a:t>first</a:t>
            </a:r>
            <a:r>
              <a:rPr lang="de-AT" baseline="0" dirty="0"/>
              <a:t>, </a:t>
            </a:r>
            <a:r>
              <a:rPr lang="de-AT" baseline="0" dirty="0" err="1"/>
              <a:t>the</a:t>
            </a:r>
            <a:r>
              <a:rPr lang="de-AT" baseline="0" dirty="0"/>
              <a:t> AFM </a:t>
            </a:r>
            <a:r>
              <a:rPr lang="de-AT" baseline="0" dirty="0" err="1"/>
              <a:t>image</a:t>
            </a:r>
            <a:r>
              <a:rPr lang="de-AT" baseline="0" dirty="0"/>
              <a:t> </a:t>
            </a:r>
            <a:r>
              <a:rPr lang="de-AT" baseline="0" dirty="0" err="1"/>
              <a:t>is</a:t>
            </a:r>
            <a:r>
              <a:rPr lang="de-AT" baseline="0" dirty="0"/>
              <a:t> </a:t>
            </a:r>
            <a:r>
              <a:rPr lang="de-AT" baseline="0" dirty="0" err="1"/>
              <a:t>shown</a:t>
            </a:r>
            <a:r>
              <a:rPr lang="de-AT" baseline="0" dirty="0"/>
              <a:t>. The RMS </a:t>
            </a:r>
            <a:r>
              <a:rPr lang="de-AT" baseline="0" dirty="0" err="1"/>
              <a:t>roughness</a:t>
            </a:r>
            <a:r>
              <a:rPr lang="de-AT" baseline="0" dirty="0"/>
              <a:t> was </a:t>
            </a:r>
            <a:r>
              <a:rPr lang="de-AT" baseline="0" dirty="0" err="1"/>
              <a:t>about</a:t>
            </a:r>
            <a:r>
              <a:rPr lang="de-AT" baseline="0" dirty="0"/>
              <a:t> 34 nm. </a:t>
            </a:r>
            <a:r>
              <a:rPr lang="de-AT" baseline="0" dirty="0" err="1"/>
              <a:t>It</a:t>
            </a:r>
            <a:r>
              <a:rPr lang="de-AT" baseline="0" dirty="0"/>
              <a:t> </a:t>
            </a:r>
            <a:r>
              <a:rPr lang="de-AT" baseline="0" dirty="0" err="1"/>
              <a:t>has</a:t>
            </a:r>
            <a:r>
              <a:rPr lang="de-AT" baseline="0" dirty="0"/>
              <a:t> </a:t>
            </a:r>
            <a:r>
              <a:rPr lang="de-AT" baseline="0" dirty="0" err="1"/>
              <a:t>to</a:t>
            </a:r>
            <a:r>
              <a:rPr lang="de-AT" baseline="0" dirty="0"/>
              <a:t> </a:t>
            </a:r>
            <a:r>
              <a:rPr lang="de-AT" baseline="0" dirty="0" err="1"/>
              <a:t>be</a:t>
            </a:r>
            <a:r>
              <a:rPr lang="de-AT" baseline="0" dirty="0"/>
              <a:t> </a:t>
            </a:r>
            <a:r>
              <a:rPr lang="de-AT" baseline="0" dirty="0" err="1"/>
              <a:t>mentioned</a:t>
            </a:r>
            <a:r>
              <a:rPr lang="de-AT" baseline="0" dirty="0"/>
              <a:t>, </a:t>
            </a:r>
            <a:r>
              <a:rPr lang="de-AT" baseline="0" dirty="0" err="1"/>
              <a:t>that</a:t>
            </a:r>
            <a:r>
              <a:rPr lang="de-AT" baseline="0" dirty="0"/>
              <a:t> in total 15 AFM </a:t>
            </a:r>
            <a:r>
              <a:rPr lang="de-AT" baseline="0" dirty="0" err="1"/>
              <a:t>images</a:t>
            </a:r>
            <a:r>
              <a:rPr lang="de-AT" baseline="0" dirty="0"/>
              <a:t> </a:t>
            </a:r>
            <a:r>
              <a:rPr lang="de-AT" baseline="0" dirty="0" err="1"/>
              <a:t>were</a:t>
            </a:r>
            <a:r>
              <a:rPr lang="de-AT" baseline="0" dirty="0"/>
              <a:t> </a:t>
            </a:r>
            <a:r>
              <a:rPr lang="de-AT" baseline="0" dirty="0" err="1"/>
              <a:t>used</a:t>
            </a:r>
            <a:r>
              <a:rPr lang="de-AT" baseline="0" dirty="0"/>
              <a:t> </a:t>
            </a:r>
            <a:r>
              <a:rPr lang="de-AT" baseline="0" dirty="0" err="1"/>
              <a:t>to</a:t>
            </a:r>
            <a:r>
              <a:rPr lang="de-AT" baseline="0" dirty="0"/>
              <a:t> </a:t>
            </a:r>
            <a:r>
              <a:rPr lang="de-AT" baseline="0" dirty="0" err="1"/>
              <a:t>determine</a:t>
            </a:r>
            <a:r>
              <a:rPr lang="de-AT" baseline="0" dirty="0"/>
              <a:t> </a:t>
            </a:r>
            <a:r>
              <a:rPr lang="de-AT" baseline="0" dirty="0" err="1"/>
              <a:t>these</a:t>
            </a:r>
            <a:r>
              <a:rPr lang="de-AT" baseline="0" dirty="0"/>
              <a:t> </a:t>
            </a:r>
            <a:r>
              <a:rPr lang="de-AT" baseline="0" dirty="0" err="1"/>
              <a:t>parameters</a:t>
            </a:r>
            <a:r>
              <a:rPr lang="de-AT" baseline="0" dirty="0"/>
              <a:t> </a:t>
            </a:r>
            <a:r>
              <a:rPr lang="de-AT" baseline="0" dirty="0" err="1"/>
              <a:t>for</a:t>
            </a:r>
            <a:r>
              <a:rPr lang="de-AT" baseline="0" dirty="0"/>
              <a:t> </a:t>
            </a:r>
            <a:r>
              <a:rPr lang="de-AT" baseline="0" dirty="0" err="1"/>
              <a:t>better</a:t>
            </a:r>
            <a:r>
              <a:rPr lang="de-AT" baseline="0" dirty="0"/>
              <a:t> </a:t>
            </a:r>
            <a:r>
              <a:rPr lang="de-AT" baseline="0" dirty="0" err="1"/>
              <a:t>statistics</a:t>
            </a:r>
            <a:r>
              <a:rPr lang="de-AT" baseline="0" dirty="0"/>
              <a:t>.</a:t>
            </a:r>
          </a:p>
          <a:p>
            <a:endParaRPr lang="de-AT" baseline="0" dirty="0"/>
          </a:p>
          <a:p>
            <a:r>
              <a:rPr lang="de-AT" baseline="0" dirty="0"/>
              <a:t>The CFM </a:t>
            </a:r>
            <a:r>
              <a:rPr lang="de-AT" baseline="0" dirty="0" err="1"/>
              <a:t>image</a:t>
            </a:r>
            <a:r>
              <a:rPr lang="de-AT" baseline="0" dirty="0"/>
              <a:t> </a:t>
            </a:r>
            <a:r>
              <a:rPr lang="de-AT" baseline="0" dirty="0" err="1"/>
              <a:t>of</a:t>
            </a:r>
            <a:r>
              <a:rPr lang="de-AT" baseline="0" dirty="0"/>
              <a:t> </a:t>
            </a:r>
            <a:r>
              <a:rPr lang="de-AT" baseline="0" dirty="0" err="1"/>
              <a:t>the</a:t>
            </a:r>
            <a:r>
              <a:rPr lang="de-AT" baseline="0" dirty="0"/>
              <a:t> same sample 2 </a:t>
            </a:r>
            <a:r>
              <a:rPr lang="de-AT" baseline="0" dirty="0" err="1"/>
              <a:t>interestingly</a:t>
            </a:r>
            <a:r>
              <a:rPr lang="de-AT" baseline="0" dirty="0"/>
              <a:t> </a:t>
            </a:r>
            <a:r>
              <a:rPr lang="de-AT" baseline="0" dirty="0" err="1"/>
              <a:t>had</a:t>
            </a:r>
            <a:r>
              <a:rPr lang="de-AT" baseline="0" dirty="0"/>
              <a:t> a </a:t>
            </a:r>
            <a:r>
              <a:rPr lang="de-AT" baseline="0" dirty="0" err="1"/>
              <a:t>much</a:t>
            </a:r>
            <a:r>
              <a:rPr lang="de-AT" baseline="0" dirty="0"/>
              <a:t> </a:t>
            </a:r>
            <a:r>
              <a:rPr lang="de-AT" baseline="0" dirty="0" err="1"/>
              <a:t>higher</a:t>
            </a:r>
            <a:r>
              <a:rPr lang="de-AT" baseline="0" dirty="0"/>
              <a:t> RMS </a:t>
            </a:r>
            <a:r>
              <a:rPr lang="de-AT" baseline="0" dirty="0" err="1"/>
              <a:t>value</a:t>
            </a:r>
            <a:r>
              <a:rPr lang="de-AT" baseline="0" dirty="0"/>
              <a:t> </a:t>
            </a:r>
            <a:r>
              <a:rPr lang="de-AT" baseline="0" dirty="0" err="1"/>
              <a:t>of</a:t>
            </a:r>
            <a:r>
              <a:rPr lang="de-AT" baseline="0" dirty="0"/>
              <a:t> 187nm. </a:t>
            </a:r>
            <a:r>
              <a:rPr lang="de-AT" baseline="0" dirty="0" err="1"/>
              <a:t>It</a:t>
            </a:r>
            <a:r>
              <a:rPr lang="de-AT" baseline="0" dirty="0"/>
              <a:t> </a:t>
            </a:r>
            <a:r>
              <a:rPr lang="de-AT" baseline="0" dirty="0" err="1"/>
              <a:t>can</a:t>
            </a:r>
            <a:r>
              <a:rPr lang="de-AT" baseline="0" dirty="0"/>
              <a:t> </a:t>
            </a:r>
            <a:r>
              <a:rPr lang="de-AT" baseline="0" dirty="0" err="1"/>
              <a:t>be</a:t>
            </a:r>
            <a:r>
              <a:rPr lang="de-AT" baseline="0" dirty="0"/>
              <a:t> </a:t>
            </a:r>
            <a:r>
              <a:rPr lang="de-AT" baseline="0" dirty="0" err="1"/>
              <a:t>assumed</a:t>
            </a:r>
            <a:r>
              <a:rPr lang="de-AT" baseline="0" dirty="0"/>
              <a:t> </a:t>
            </a:r>
            <a:r>
              <a:rPr lang="de-AT" baseline="0" dirty="0" err="1"/>
              <a:t>that</a:t>
            </a:r>
            <a:r>
              <a:rPr lang="de-AT" baseline="0" dirty="0"/>
              <a:t> </a:t>
            </a:r>
            <a:r>
              <a:rPr lang="de-AT" baseline="0" dirty="0" err="1"/>
              <a:t>the</a:t>
            </a:r>
            <a:r>
              <a:rPr lang="de-AT" baseline="0" dirty="0"/>
              <a:t> </a:t>
            </a:r>
            <a:r>
              <a:rPr lang="de-AT" baseline="0" dirty="0" err="1"/>
              <a:t>much</a:t>
            </a:r>
            <a:r>
              <a:rPr lang="de-AT" baseline="0" dirty="0"/>
              <a:t> larger lateral </a:t>
            </a:r>
            <a:r>
              <a:rPr lang="de-AT" baseline="0" dirty="0" err="1"/>
              <a:t>size</a:t>
            </a:r>
            <a:r>
              <a:rPr lang="de-AT" baseline="0" dirty="0"/>
              <a:t> </a:t>
            </a:r>
            <a:r>
              <a:rPr lang="de-AT" baseline="0" dirty="0" err="1"/>
              <a:t>of</a:t>
            </a:r>
            <a:r>
              <a:rPr lang="de-AT" baseline="0" dirty="0"/>
              <a:t> </a:t>
            </a:r>
            <a:r>
              <a:rPr lang="de-AT" baseline="0" dirty="0" err="1"/>
              <a:t>these</a:t>
            </a:r>
            <a:r>
              <a:rPr lang="de-AT" baseline="0" dirty="0"/>
              <a:t> </a:t>
            </a:r>
            <a:r>
              <a:rPr lang="de-AT" baseline="0" dirty="0" err="1"/>
              <a:t>image</a:t>
            </a:r>
            <a:r>
              <a:rPr lang="de-AT" baseline="0" dirty="0"/>
              <a:t> </a:t>
            </a:r>
            <a:r>
              <a:rPr lang="de-AT" baseline="0" dirty="0" err="1"/>
              <a:t>included</a:t>
            </a:r>
            <a:r>
              <a:rPr lang="de-AT" baseline="0" dirty="0"/>
              <a:t> also </a:t>
            </a:r>
            <a:r>
              <a:rPr lang="de-AT" baseline="0" dirty="0" err="1"/>
              <a:t>surface</a:t>
            </a:r>
            <a:r>
              <a:rPr lang="de-AT" baseline="0" dirty="0"/>
              <a:t> </a:t>
            </a:r>
            <a:r>
              <a:rPr lang="de-AT" baseline="0" dirty="0" err="1"/>
              <a:t>peaks</a:t>
            </a:r>
            <a:r>
              <a:rPr lang="de-AT" baseline="0" dirty="0"/>
              <a:t>, </a:t>
            </a:r>
            <a:r>
              <a:rPr lang="de-AT" baseline="0" dirty="0" err="1"/>
              <a:t>which</a:t>
            </a:r>
            <a:r>
              <a:rPr lang="de-AT" baseline="0" dirty="0"/>
              <a:t> </a:t>
            </a:r>
            <a:r>
              <a:rPr lang="de-AT" baseline="0" dirty="0" err="1"/>
              <a:t>were</a:t>
            </a:r>
            <a:r>
              <a:rPr lang="de-AT" baseline="0" dirty="0"/>
              <a:t> not </a:t>
            </a:r>
            <a:r>
              <a:rPr lang="de-AT" baseline="0" dirty="0" err="1"/>
              <a:t>captured</a:t>
            </a:r>
            <a:r>
              <a:rPr lang="de-AT" baseline="0" dirty="0"/>
              <a:t> </a:t>
            </a:r>
            <a:r>
              <a:rPr lang="de-AT" baseline="0" dirty="0" err="1"/>
              <a:t>before</a:t>
            </a:r>
            <a:r>
              <a:rPr lang="de-AT" baseline="0" dirty="0"/>
              <a:t> </a:t>
            </a:r>
            <a:r>
              <a:rPr lang="de-AT" baseline="0" dirty="0" err="1"/>
              <a:t>by</a:t>
            </a:r>
            <a:r>
              <a:rPr lang="de-AT" baseline="0" dirty="0"/>
              <a:t> AFM. </a:t>
            </a:r>
            <a:r>
              <a:rPr lang="de-AT" baseline="0" dirty="0" err="1"/>
              <a:t>However</a:t>
            </a:r>
            <a:r>
              <a:rPr lang="de-AT" baseline="0" dirty="0"/>
              <a:t>, a </a:t>
            </a:r>
            <a:r>
              <a:rPr lang="de-AT" baseline="0" dirty="0" err="1"/>
              <a:t>clear</a:t>
            </a:r>
            <a:r>
              <a:rPr lang="de-AT" baseline="0" dirty="0"/>
              <a:t> lack </a:t>
            </a:r>
            <a:r>
              <a:rPr lang="de-AT" baseline="0" dirty="0" err="1"/>
              <a:t>of</a:t>
            </a:r>
            <a:r>
              <a:rPr lang="de-AT" baseline="0" dirty="0"/>
              <a:t> </a:t>
            </a:r>
            <a:r>
              <a:rPr lang="de-AT" baseline="0" dirty="0" err="1"/>
              <a:t>resolution</a:t>
            </a:r>
            <a:r>
              <a:rPr lang="de-AT" baseline="0" dirty="0"/>
              <a:t> was </a:t>
            </a:r>
            <a:r>
              <a:rPr lang="de-AT" baseline="0" dirty="0" err="1"/>
              <a:t>observed</a:t>
            </a:r>
            <a:r>
              <a:rPr lang="de-AT" baseline="0" dirty="0"/>
              <a:t>.</a:t>
            </a:r>
          </a:p>
          <a:p>
            <a:endParaRPr lang="de-AT" baseline="0" dirty="0"/>
          </a:p>
          <a:p>
            <a:r>
              <a:rPr lang="de-AT" baseline="0" dirty="0" err="1"/>
              <a:t>Finally</a:t>
            </a:r>
            <a:r>
              <a:rPr lang="de-AT" baseline="0" dirty="0"/>
              <a:t>, </a:t>
            </a:r>
            <a:r>
              <a:rPr lang="de-AT" baseline="0" dirty="0" err="1"/>
              <a:t>the</a:t>
            </a:r>
            <a:r>
              <a:rPr lang="de-AT" baseline="0" dirty="0"/>
              <a:t> </a:t>
            </a:r>
            <a:r>
              <a:rPr lang="de-AT" baseline="0" dirty="0" err="1"/>
              <a:t>roughest</a:t>
            </a:r>
            <a:r>
              <a:rPr lang="de-AT" baseline="0" dirty="0"/>
              <a:t> sample 3 </a:t>
            </a:r>
            <a:r>
              <a:rPr lang="de-AT" baseline="0" dirty="0" err="1"/>
              <a:t>is</a:t>
            </a:r>
            <a:r>
              <a:rPr lang="de-AT" baseline="0" dirty="0"/>
              <a:t> </a:t>
            </a:r>
            <a:r>
              <a:rPr lang="de-AT" baseline="0" dirty="0" err="1"/>
              <a:t>shown</a:t>
            </a:r>
            <a:r>
              <a:rPr lang="de-AT" baseline="0" dirty="0"/>
              <a:t> </a:t>
            </a:r>
            <a:r>
              <a:rPr lang="de-AT" baseline="0" dirty="0" err="1"/>
              <a:t>here</a:t>
            </a:r>
            <a:r>
              <a:rPr lang="de-AT" baseline="0" dirty="0"/>
              <a:t>, </a:t>
            </a:r>
            <a:r>
              <a:rPr lang="de-AT" baseline="0" dirty="0" err="1"/>
              <a:t>which</a:t>
            </a:r>
            <a:r>
              <a:rPr lang="de-AT" baseline="0" dirty="0"/>
              <a:t> </a:t>
            </a:r>
            <a:r>
              <a:rPr lang="de-AT" baseline="0" dirty="0" err="1"/>
              <a:t>had</a:t>
            </a:r>
            <a:r>
              <a:rPr lang="de-AT" baseline="0" dirty="0"/>
              <a:t> RMS on </a:t>
            </a:r>
            <a:r>
              <a:rPr lang="de-AT" baseline="0" dirty="0" err="1"/>
              <a:t>the</a:t>
            </a:r>
            <a:r>
              <a:rPr lang="de-AT" baseline="0" dirty="0"/>
              <a:t> </a:t>
            </a:r>
            <a:r>
              <a:rPr lang="de-AT" baseline="0" dirty="0" err="1"/>
              <a:t>micrometer</a:t>
            </a:r>
            <a:r>
              <a:rPr lang="de-AT" baseline="0" dirty="0"/>
              <a:t> </a:t>
            </a:r>
            <a:r>
              <a:rPr lang="de-AT" baseline="0" dirty="0" err="1"/>
              <a:t>scale</a:t>
            </a:r>
            <a:r>
              <a:rPr lang="de-AT" baseline="0" dirty="0"/>
              <a:t>.</a:t>
            </a:r>
            <a:endParaRPr lang="en-US" dirty="0"/>
          </a:p>
        </p:txBody>
      </p:sp>
      <p:sp>
        <p:nvSpPr>
          <p:cNvPr id="4" name="Foliennummernplatzhalter 3"/>
          <p:cNvSpPr>
            <a:spLocks noGrp="1"/>
          </p:cNvSpPr>
          <p:nvPr>
            <p:ph type="sldNum" sz="quarter" idx="10"/>
          </p:nvPr>
        </p:nvSpPr>
        <p:spPr/>
        <p:txBody>
          <a:bodyPr/>
          <a:lstStyle/>
          <a:p>
            <a:fld id="{5320357C-19D5-4386-8AC6-DD0AD4D309C8}" type="slidenum">
              <a:rPr lang="de-AT" smtClean="0"/>
              <a:t>43</a:t>
            </a:fld>
            <a:endParaRPr lang="de-AT"/>
          </a:p>
        </p:txBody>
      </p:sp>
    </p:spTree>
    <p:extLst>
      <p:ext uri="{BB962C8B-B14F-4D97-AF65-F5344CB8AC3E}">
        <p14:creationId xmlns:p14="http://schemas.microsoft.com/office/powerpoint/2010/main" val="185768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QCM was </a:t>
            </a:r>
            <a:r>
              <a:rPr lang="de-AT" dirty="0" err="1"/>
              <a:t>then</a:t>
            </a:r>
            <a:r>
              <a:rPr lang="de-AT" dirty="0"/>
              <a:t> </a:t>
            </a:r>
            <a:r>
              <a:rPr lang="de-AT" dirty="0" err="1"/>
              <a:t>used</a:t>
            </a:r>
            <a:r>
              <a:rPr lang="de-AT" dirty="0"/>
              <a:t> </a:t>
            </a:r>
            <a:r>
              <a:rPr lang="de-AT" dirty="0" err="1"/>
              <a:t>to</a:t>
            </a:r>
            <a:r>
              <a:rPr lang="de-AT" dirty="0"/>
              <a:t> </a:t>
            </a:r>
            <a:r>
              <a:rPr lang="de-AT" dirty="0" err="1"/>
              <a:t>make</a:t>
            </a:r>
            <a:r>
              <a:rPr lang="de-AT" dirty="0"/>
              <a:t> a benchmark </a:t>
            </a:r>
            <a:r>
              <a:rPr lang="de-AT" dirty="0" err="1"/>
              <a:t>study</a:t>
            </a:r>
            <a:r>
              <a:rPr lang="de-AT" dirty="0"/>
              <a:t> </a:t>
            </a:r>
            <a:r>
              <a:rPr lang="de-AT" dirty="0" err="1"/>
              <a:t>for</a:t>
            </a:r>
            <a:r>
              <a:rPr lang="de-AT" dirty="0"/>
              <a:t> </a:t>
            </a:r>
            <a:r>
              <a:rPr lang="de-AT" dirty="0" err="1"/>
              <a:t>the</a:t>
            </a:r>
            <a:r>
              <a:rPr lang="de-AT" dirty="0"/>
              <a:t> code.</a:t>
            </a:r>
          </a:p>
          <a:p>
            <a:endParaRPr lang="de-AT" dirty="0"/>
          </a:p>
          <a:p>
            <a:r>
              <a:rPr lang="de-AT" dirty="0"/>
              <a:t>In </a:t>
            </a:r>
            <a:r>
              <a:rPr lang="de-AT" dirty="0" err="1"/>
              <a:t>the</a:t>
            </a:r>
            <a:r>
              <a:rPr lang="de-AT" dirty="0"/>
              <a:t> </a:t>
            </a:r>
            <a:r>
              <a:rPr lang="de-AT" dirty="0" err="1"/>
              <a:t>experiments</a:t>
            </a:r>
            <a:r>
              <a:rPr lang="de-AT" dirty="0"/>
              <a:t>, </a:t>
            </a:r>
            <a:r>
              <a:rPr lang="de-AT" dirty="0" err="1"/>
              <a:t>tungsten</a:t>
            </a:r>
            <a:r>
              <a:rPr lang="de-AT" dirty="0"/>
              <a:t> was </a:t>
            </a:r>
            <a:r>
              <a:rPr lang="de-AT" dirty="0" err="1"/>
              <a:t>selected</a:t>
            </a:r>
            <a:r>
              <a:rPr lang="de-AT" dirty="0"/>
              <a:t> </a:t>
            </a:r>
            <a:r>
              <a:rPr lang="de-AT" dirty="0" err="1"/>
              <a:t>as</a:t>
            </a:r>
            <a:r>
              <a:rPr lang="de-AT" dirty="0"/>
              <a:t> </a:t>
            </a:r>
            <a:r>
              <a:rPr lang="de-AT" dirty="0" err="1"/>
              <a:t>target</a:t>
            </a:r>
            <a:r>
              <a:rPr lang="de-AT" dirty="0"/>
              <a:t> material, </a:t>
            </a:r>
            <a:r>
              <a:rPr lang="de-AT" dirty="0" err="1"/>
              <a:t>since</a:t>
            </a:r>
            <a:r>
              <a:rPr lang="de-AT" dirty="0"/>
              <a:t> </a:t>
            </a:r>
            <a:r>
              <a:rPr lang="de-AT" dirty="0" err="1"/>
              <a:t>it</a:t>
            </a:r>
            <a:r>
              <a:rPr lang="de-AT" dirty="0"/>
              <a:t> </a:t>
            </a:r>
            <a:r>
              <a:rPr lang="de-AT" dirty="0" err="1"/>
              <a:t>is</a:t>
            </a:r>
            <a:r>
              <a:rPr lang="de-AT" dirty="0"/>
              <a:t> a prominent material </a:t>
            </a:r>
            <a:r>
              <a:rPr lang="de-AT" dirty="0" err="1"/>
              <a:t>used</a:t>
            </a:r>
            <a:r>
              <a:rPr lang="de-AT" dirty="0"/>
              <a:t> in </a:t>
            </a:r>
            <a:r>
              <a:rPr lang="de-AT" dirty="0" err="1"/>
              <a:t>nuclear</a:t>
            </a:r>
            <a:r>
              <a:rPr lang="de-AT" dirty="0"/>
              <a:t> </a:t>
            </a:r>
            <a:r>
              <a:rPr lang="de-AT" dirty="0" err="1"/>
              <a:t>fusion</a:t>
            </a:r>
            <a:r>
              <a:rPr lang="de-AT" dirty="0"/>
              <a:t> </a:t>
            </a:r>
            <a:r>
              <a:rPr lang="de-AT" dirty="0" err="1"/>
              <a:t>devices</a:t>
            </a:r>
            <a:r>
              <a:rPr lang="de-AT" dirty="0"/>
              <a:t>. B</a:t>
            </a:r>
            <a:r>
              <a:rPr lang="de-AT" baseline="0" dirty="0"/>
              <a:t>oth </a:t>
            </a:r>
            <a:r>
              <a:rPr lang="de-AT" baseline="0" dirty="0" err="1"/>
              <a:t>tungsten</a:t>
            </a:r>
            <a:r>
              <a:rPr lang="de-AT" baseline="0" dirty="0"/>
              <a:t> </a:t>
            </a:r>
            <a:r>
              <a:rPr lang="de-AT" baseline="0" dirty="0" err="1"/>
              <a:t>coated</a:t>
            </a:r>
            <a:r>
              <a:rPr lang="de-AT" baseline="0" dirty="0"/>
              <a:t> </a:t>
            </a:r>
            <a:r>
              <a:rPr lang="de-AT" baseline="0" dirty="0" err="1"/>
              <a:t>quartz</a:t>
            </a:r>
            <a:r>
              <a:rPr lang="de-AT" baseline="0" dirty="0"/>
              <a:t> </a:t>
            </a:r>
            <a:r>
              <a:rPr lang="de-AT" baseline="0" dirty="0" err="1"/>
              <a:t>crystal</a:t>
            </a:r>
            <a:r>
              <a:rPr lang="de-AT" baseline="0" dirty="0"/>
              <a:t> </a:t>
            </a:r>
            <a:r>
              <a:rPr lang="de-AT" baseline="0" dirty="0" err="1"/>
              <a:t>samples</a:t>
            </a:r>
            <a:r>
              <a:rPr lang="de-AT" baseline="0" dirty="0"/>
              <a:t> and </a:t>
            </a:r>
            <a:r>
              <a:rPr lang="de-AT" baseline="0" dirty="0" err="1"/>
              <a:t>bulk</a:t>
            </a:r>
            <a:r>
              <a:rPr lang="de-AT" baseline="0" dirty="0"/>
              <a:t> </a:t>
            </a:r>
            <a:r>
              <a:rPr lang="de-AT" baseline="0" dirty="0" err="1"/>
              <a:t>tungsten</a:t>
            </a:r>
            <a:r>
              <a:rPr lang="de-AT" baseline="0" dirty="0"/>
              <a:t> </a:t>
            </a:r>
            <a:r>
              <a:rPr lang="de-AT" baseline="0" dirty="0" err="1"/>
              <a:t>targets</a:t>
            </a:r>
            <a:r>
              <a:rPr lang="de-AT" baseline="0" dirty="0"/>
              <a:t> </a:t>
            </a:r>
            <a:r>
              <a:rPr lang="de-AT" baseline="0" dirty="0" err="1"/>
              <a:t>with</a:t>
            </a:r>
            <a:r>
              <a:rPr lang="de-AT" baseline="0" dirty="0"/>
              <a:t> variable </a:t>
            </a:r>
            <a:r>
              <a:rPr lang="de-AT" baseline="0" dirty="0" err="1"/>
              <a:t>roughness</a:t>
            </a:r>
            <a:r>
              <a:rPr lang="de-AT" baseline="0" dirty="0"/>
              <a:t> </a:t>
            </a:r>
            <a:r>
              <a:rPr lang="de-AT" baseline="0" dirty="0" err="1"/>
              <a:t>were</a:t>
            </a:r>
            <a:r>
              <a:rPr lang="de-AT" baseline="0" dirty="0"/>
              <a:t> </a:t>
            </a:r>
            <a:r>
              <a:rPr lang="de-AT" baseline="0" dirty="0" err="1"/>
              <a:t>used</a:t>
            </a:r>
            <a:r>
              <a:rPr lang="de-AT" baseline="0" dirty="0"/>
              <a:t>.</a:t>
            </a:r>
          </a:p>
          <a:p>
            <a:endParaRPr lang="de-AT" baseline="0" dirty="0"/>
          </a:p>
          <a:p>
            <a:r>
              <a:rPr lang="de-AT" baseline="0" dirty="0"/>
              <a:t>Both AFM </a:t>
            </a:r>
            <a:r>
              <a:rPr lang="de-AT" baseline="0" dirty="0" err="1"/>
              <a:t>and</a:t>
            </a:r>
            <a:r>
              <a:rPr lang="de-AT" baseline="0" dirty="0"/>
              <a:t> </a:t>
            </a:r>
            <a:r>
              <a:rPr lang="de-AT" baseline="0" dirty="0" err="1"/>
              <a:t>confocal</a:t>
            </a:r>
            <a:r>
              <a:rPr lang="de-AT" baseline="0" dirty="0"/>
              <a:t> </a:t>
            </a:r>
            <a:r>
              <a:rPr lang="de-AT" baseline="0" dirty="0" err="1"/>
              <a:t>microscopy</a:t>
            </a:r>
            <a:r>
              <a:rPr lang="de-AT" baseline="0" dirty="0"/>
              <a:t> was </a:t>
            </a:r>
            <a:r>
              <a:rPr lang="de-AT" baseline="0" dirty="0" err="1"/>
              <a:t>used</a:t>
            </a:r>
            <a:r>
              <a:rPr lang="de-AT" baseline="0" dirty="0"/>
              <a:t> </a:t>
            </a:r>
            <a:r>
              <a:rPr lang="de-AT" baseline="0" dirty="0" err="1"/>
              <a:t>to</a:t>
            </a:r>
            <a:r>
              <a:rPr lang="de-AT" baseline="0" dirty="0"/>
              <a:t> </a:t>
            </a:r>
            <a:r>
              <a:rPr lang="de-AT" baseline="0" dirty="0" err="1"/>
              <a:t>investigate</a:t>
            </a:r>
            <a:r>
              <a:rPr lang="de-AT" baseline="0" dirty="0"/>
              <a:t> </a:t>
            </a:r>
            <a:r>
              <a:rPr lang="de-AT" baseline="0" dirty="0" err="1"/>
              <a:t>these</a:t>
            </a:r>
            <a:r>
              <a:rPr lang="de-AT" baseline="0" dirty="0"/>
              <a:t> </a:t>
            </a:r>
            <a:r>
              <a:rPr lang="de-AT" baseline="0" dirty="0" err="1"/>
              <a:t>samples</a:t>
            </a:r>
            <a:r>
              <a:rPr lang="de-AT" baseline="0" dirty="0"/>
              <a:t>, </a:t>
            </a:r>
            <a:r>
              <a:rPr lang="de-AT" baseline="0" dirty="0" err="1"/>
              <a:t>while</a:t>
            </a:r>
            <a:r>
              <a:rPr lang="de-AT" baseline="0" dirty="0"/>
              <a:t> </a:t>
            </a:r>
            <a:r>
              <a:rPr lang="de-AT" baseline="0" dirty="0" err="1"/>
              <a:t>the</a:t>
            </a:r>
            <a:r>
              <a:rPr lang="de-AT" baseline="0" dirty="0"/>
              <a:t> </a:t>
            </a:r>
            <a:r>
              <a:rPr lang="de-AT" baseline="0" dirty="0" err="1"/>
              <a:t>latter</a:t>
            </a:r>
            <a:r>
              <a:rPr lang="de-AT" baseline="0" dirty="0"/>
              <a:t> </a:t>
            </a:r>
            <a:r>
              <a:rPr lang="de-AT" baseline="0" dirty="0" err="1"/>
              <a:t>technique</a:t>
            </a:r>
            <a:r>
              <a:rPr lang="de-AT" baseline="0" dirty="0"/>
              <a:t> was </a:t>
            </a:r>
            <a:r>
              <a:rPr lang="de-AT" baseline="0" dirty="0" err="1"/>
              <a:t>used</a:t>
            </a:r>
            <a:r>
              <a:rPr lang="de-AT" baseline="0" dirty="0"/>
              <a:t> </a:t>
            </a:r>
            <a:r>
              <a:rPr lang="de-AT" baseline="0" dirty="0" err="1"/>
              <a:t>especially</a:t>
            </a:r>
            <a:r>
              <a:rPr lang="de-AT" baseline="0" dirty="0"/>
              <a:t> </a:t>
            </a:r>
            <a:r>
              <a:rPr lang="de-AT" baseline="0" dirty="0" err="1"/>
              <a:t>for</a:t>
            </a:r>
            <a:r>
              <a:rPr lang="de-AT" baseline="0" dirty="0"/>
              <a:t> </a:t>
            </a:r>
            <a:r>
              <a:rPr lang="de-AT" baseline="0" dirty="0" err="1"/>
              <a:t>the</a:t>
            </a:r>
            <a:r>
              <a:rPr lang="de-AT" baseline="0" dirty="0"/>
              <a:t> </a:t>
            </a:r>
            <a:r>
              <a:rPr lang="de-AT" baseline="0" dirty="0" err="1"/>
              <a:t>rougher</a:t>
            </a:r>
            <a:r>
              <a:rPr lang="de-AT" baseline="0" dirty="0"/>
              <a:t> </a:t>
            </a:r>
            <a:r>
              <a:rPr lang="de-AT" baseline="0" dirty="0" err="1"/>
              <a:t>ones</a:t>
            </a:r>
            <a:r>
              <a:rPr lang="de-AT" baseline="0" dirty="0"/>
              <a:t>.</a:t>
            </a:r>
          </a:p>
          <a:p>
            <a:endParaRPr lang="de-AT" baseline="0" dirty="0"/>
          </a:p>
          <a:p>
            <a:r>
              <a:rPr lang="de-AT" baseline="0" dirty="0" err="1"/>
              <a:t>Here</a:t>
            </a:r>
            <a:r>
              <a:rPr lang="de-AT" baseline="0" dirty="0"/>
              <a:t>, i </a:t>
            </a:r>
            <a:r>
              <a:rPr lang="de-AT" baseline="0" dirty="0" err="1"/>
              <a:t>shortly</a:t>
            </a:r>
            <a:r>
              <a:rPr lang="de-AT" baseline="0" dirty="0"/>
              <a:t> </a:t>
            </a:r>
            <a:r>
              <a:rPr lang="de-AT" baseline="0" dirty="0" err="1"/>
              <a:t>want</a:t>
            </a:r>
            <a:r>
              <a:rPr lang="de-AT" baseline="0" dirty="0"/>
              <a:t> </a:t>
            </a:r>
            <a:r>
              <a:rPr lang="de-AT" baseline="0" dirty="0" err="1"/>
              <a:t>to</a:t>
            </a:r>
            <a:r>
              <a:rPr lang="de-AT" baseline="0" dirty="0"/>
              <a:t> </a:t>
            </a:r>
            <a:r>
              <a:rPr lang="de-AT" baseline="0" dirty="0" err="1"/>
              <a:t>show</a:t>
            </a:r>
            <a:r>
              <a:rPr lang="de-AT" baseline="0" dirty="0"/>
              <a:t> </a:t>
            </a:r>
            <a:r>
              <a:rPr lang="de-AT" baseline="0" dirty="0" err="1"/>
              <a:t>you</a:t>
            </a:r>
            <a:r>
              <a:rPr lang="de-AT" baseline="0" dirty="0"/>
              <a:t> </a:t>
            </a:r>
            <a:r>
              <a:rPr lang="de-AT" baseline="0" dirty="0" err="1"/>
              <a:t>some</a:t>
            </a:r>
            <a:r>
              <a:rPr lang="de-AT" baseline="0" dirty="0"/>
              <a:t> </a:t>
            </a:r>
            <a:r>
              <a:rPr lang="de-AT" baseline="0" dirty="0" err="1"/>
              <a:t>selected</a:t>
            </a:r>
            <a:r>
              <a:rPr lang="de-AT" baseline="0" dirty="0"/>
              <a:t> </a:t>
            </a:r>
            <a:r>
              <a:rPr lang="de-AT" baseline="0" dirty="0" err="1"/>
              <a:t>images</a:t>
            </a:r>
            <a:r>
              <a:rPr lang="de-AT" baseline="0" dirty="0"/>
              <a:t> </a:t>
            </a:r>
            <a:r>
              <a:rPr lang="de-AT" baseline="0" dirty="0" err="1"/>
              <a:t>of</a:t>
            </a:r>
            <a:r>
              <a:rPr lang="de-AT" baseline="0" dirty="0"/>
              <a:t> </a:t>
            </a:r>
            <a:r>
              <a:rPr lang="de-AT" baseline="0" dirty="0" err="1"/>
              <a:t>the</a:t>
            </a:r>
            <a:r>
              <a:rPr lang="de-AT" baseline="0" dirty="0"/>
              <a:t> sample </a:t>
            </a:r>
            <a:r>
              <a:rPr lang="de-AT" baseline="0" dirty="0" err="1"/>
              <a:t>surfaces</a:t>
            </a:r>
            <a:r>
              <a:rPr lang="de-AT" baseline="0" dirty="0"/>
              <a:t>.  </a:t>
            </a:r>
          </a:p>
          <a:p>
            <a:endParaRPr lang="de-AT" baseline="0" dirty="0"/>
          </a:p>
          <a:p>
            <a:r>
              <a:rPr lang="de-AT" baseline="0" dirty="0"/>
              <a:t>Sample 1 was </a:t>
            </a:r>
            <a:r>
              <a:rPr lang="de-AT" baseline="0" dirty="0" err="1"/>
              <a:t>the</a:t>
            </a:r>
            <a:r>
              <a:rPr lang="de-AT" baseline="0" dirty="0"/>
              <a:t> </a:t>
            </a:r>
            <a:r>
              <a:rPr lang="de-AT" baseline="0" dirty="0" err="1"/>
              <a:t>smoothest</a:t>
            </a:r>
            <a:r>
              <a:rPr lang="de-AT" baseline="0" dirty="0"/>
              <a:t> </a:t>
            </a:r>
            <a:r>
              <a:rPr lang="de-AT" baseline="0" dirty="0" err="1"/>
              <a:t>one</a:t>
            </a:r>
            <a:r>
              <a:rPr lang="de-AT" baseline="0" dirty="0"/>
              <a:t> and </a:t>
            </a:r>
            <a:r>
              <a:rPr lang="de-AT" baseline="0" dirty="0" err="1"/>
              <a:t>had</a:t>
            </a:r>
            <a:r>
              <a:rPr lang="de-AT" baseline="0" dirty="0"/>
              <a:t> RMS </a:t>
            </a:r>
            <a:r>
              <a:rPr lang="de-AT" baseline="0" dirty="0" err="1"/>
              <a:t>roughness</a:t>
            </a:r>
            <a:r>
              <a:rPr lang="de-AT" baseline="0" dirty="0"/>
              <a:t> </a:t>
            </a:r>
            <a:r>
              <a:rPr lang="de-AT" baseline="0" dirty="0" err="1"/>
              <a:t>values</a:t>
            </a:r>
            <a:r>
              <a:rPr lang="de-AT" baseline="0" dirty="0"/>
              <a:t> on </a:t>
            </a:r>
            <a:r>
              <a:rPr lang="de-AT" baseline="0" dirty="0" err="1"/>
              <a:t>the</a:t>
            </a:r>
            <a:r>
              <a:rPr lang="de-AT" baseline="0" dirty="0"/>
              <a:t> </a:t>
            </a:r>
            <a:r>
              <a:rPr lang="de-AT" baseline="0" dirty="0" err="1"/>
              <a:t>nm</a:t>
            </a:r>
            <a:r>
              <a:rPr lang="de-AT" baseline="0" dirty="0"/>
              <a:t> </a:t>
            </a:r>
            <a:r>
              <a:rPr lang="de-AT" baseline="0" dirty="0" err="1"/>
              <a:t>scale</a:t>
            </a:r>
            <a:r>
              <a:rPr lang="de-AT" baseline="0" dirty="0"/>
              <a:t>. This sample was </a:t>
            </a:r>
            <a:r>
              <a:rPr lang="de-AT" baseline="0" dirty="0" err="1"/>
              <a:t>only</a:t>
            </a:r>
            <a:r>
              <a:rPr lang="de-AT" baseline="0" dirty="0"/>
              <a:t> </a:t>
            </a:r>
            <a:r>
              <a:rPr lang="de-AT" baseline="0" dirty="0" err="1"/>
              <a:t>investigated</a:t>
            </a:r>
            <a:r>
              <a:rPr lang="de-AT" baseline="0" dirty="0"/>
              <a:t> </a:t>
            </a:r>
            <a:r>
              <a:rPr lang="de-AT" baseline="0" dirty="0" err="1"/>
              <a:t>with</a:t>
            </a:r>
            <a:r>
              <a:rPr lang="de-AT" baseline="0" dirty="0"/>
              <a:t> AFM, </a:t>
            </a:r>
            <a:r>
              <a:rPr lang="de-AT" baseline="0" dirty="0" err="1"/>
              <a:t>since</a:t>
            </a:r>
            <a:r>
              <a:rPr lang="de-AT" baseline="0" dirty="0"/>
              <a:t> CFM </a:t>
            </a:r>
            <a:r>
              <a:rPr lang="de-AT" baseline="0" dirty="0" err="1"/>
              <a:t>could</a:t>
            </a:r>
            <a:r>
              <a:rPr lang="de-AT" baseline="0" dirty="0"/>
              <a:t> not </a:t>
            </a:r>
            <a:r>
              <a:rPr lang="de-AT" baseline="0" dirty="0" err="1"/>
              <a:t>resolve</a:t>
            </a:r>
            <a:r>
              <a:rPr lang="de-AT" baseline="0" dirty="0"/>
              <a:t> </a:t>
            </a:r>
            <a:r>
              <a:rPr lang="de-AT" baseline="0" dirty="0" err="1"/>
              <a:t>the</a:t>
            </a:r>
            <a:r>
              <a:rPr lang="de-AT" baseline="0" dirty="0"/>
              <a:t> </a:t>
            </a:r>
            <a:r>
              <a:rPr lang="de-AT" baseline="0" dirty="0" err="1"/>
              <a:t>mirror</a:t>
            </a:r>
            <a:r>
              <a:rPr lang="de-AT" baseline="0" dirty="0"/>
              <a:t>-like </a:t>
            </a:r>
            <a:r>
              <a:rPr lang="de-AT" baseline="0" dirty="0" err="1"/>
              <a:t>surface</a:t>
            </a:r>
            <a:r>
              <a:rPr lang="de-AT" baseline="0" dirty="0"/>
              <a:t>.</a:t>
            </a:r>
          </a:p>
          <a:p>
            <a:endParaRPr lang="de-AT" baseline="0" dirty="0"/>
          </a:p>
          <a:p>
            <a:r>
              <a:rPr lang="de-AT" baseline="0" dirty="0"/>
              <a:t>Sample 2 </a:t>
            </a:r>
            <a:r>
              <a:rPr lang="de-AT" baseline="0" dirty="0" err="1"/>
              <a:t>could</a:t>
            </a:r>
            <a:r>
              <a:rPr lang="de-AT" baseline="0" dirty="0"/>
              <a:t> </a:t>
            </a:r>
            <a:r>
              <a:rPr lang="de-AT" baseline="0" dirty="0" err="1"/>
              <a:t>be</a:t>
            </a:r>
            <a:r>
              <a:rPr lang="de-AT" baseline="0" dirty="0"/>
              <a:t> </a:t>
            </a:r>
            <a:r>
              <a:rPr lang="de-AT" baseline="0" dirty="0" err="1"/>
              <a:t>probed</a:t>
            </a:r>
            <a:r>
              <a:rPr lang="de-AT" baseline="0" dirty="0"/>
              <a:t> </a:t>
            </a:r>
            <a:r>
              <a:rPr lang="de-AT" baseline="0" dirty="0" err="1"/>
              <a:t>with</a:t>
            </a:r>
            <a:r>
              <a:rPr lang="de-AT" baseline="0" dirty="0"/>
              <a:t> both </a:t>
            </a:r>
            <a:r>
              <a:rPr lang="de-AT" baseline="0" dirty="0" err="1"/>
              <a:t>microscopes</a:t>
            </a:r>
            <a:r>
              <a:rPr lang="de-AT" baseline="0" dirty="0"/>
              <a:t>. At </a:t>
            </a:r>
            <a:r>
              <a:rPr lang="de-AT" baseline="0" dirty="0" err="1"/>
              <a:t>first</a:t>
            </a:r>
            <a:r>
              <a:rPr lang="de-AT" baseline="0" dirty="0"/>
              <a:t>, </a:t>
            </a:r>
            <a:r>
              <a:rPr lang="de-AT" baseline="0" dirty="0" err="1"/>
              <a:t>the</a:t>
            </a:r>
            <a:r>
              <a:rPr lang="de-AT" baseline="0" dirty="0"/>
              <a:t> AFM </a:t>
            </a:r>
            <a:r>
              <a:rPr lang="de-AT" baseline="0" dirty="0" err="1"/>
              <a:t>image</a:t>
            </a:r>
            <a:r>
              <a:rPr lang="de-AT" baseline="0" dirty="0"/>
              <a:t> </a:t>
            </a:r>
            <a:r>
              <a:rPr lang="de-AT" baseline="0" dirty="0" err="1"/>
              <a:t>is</a:t>
            </a:r>
            <a:r>
              <a:rPr lang="de-AT" baseline="0" dirty="0"/>
              <a:t> </a:t>
            </a:r>
            <a:r>
              <a:rPr lang="de-AT" baseline="0" dirty="0" err="1"/>
              <a:t>shown</a:t>
            </a:r>
            <a:r>
              <a:rPr lang="de-AT" baseline="0" dirty="0"/>
              <a:t>. The RMS </a:t>
            </a:r>
            <a:r>
              <a:rPr lang="de-AT" baseline="0" dirty="0" err="1"/>
              <a:t>roughness</a:t>
            </a:r>
            <a:r>
              <a:rPr lang="de-AT" baseline="0" dirty="0"/>
              <a:t> was </a:t>
            </a:r>
            <a:r>
              <a:rPr lang="de-AT" baseline="0" dirty="0" err="1"/>
              <a:t>about</a:t>
            </a:r>
            <a:r>
              <a:rPr lang="de-AT" baseline="0" dirty="0"/>
              <a:t> 34 nm. </a:t>
            </a:r>
            <a:r>
              <a:rPr lang="de-AT" baseline="0" dirty="0" err="1"/>
              <a:t>It</a:t>
            </a:r>
            <a:r>
              <a:rPr lang="de-AT" baseline="0" dirty="0"/>
              <a:t> </a:t>
            </a:r>
            <a:r>
              <a:rPr lang="de-AT" baseline="0" dirty="0" err="1"/>
              <a:t>has</a:t>
            </a:r>
            <a:r>
              <a:rPr lang="de-AT" baseline="0" dirty="0"/>
              <a:t> </a:t>
            </a:r>
            <a:r>
              <a:rPr lang="de-AT" baseline="0" dirty="0" err="1"/>
              <a:t>to</a:t>
            </a:r>
            <a:r>
              <a:rPr lang="de-AT" baseline="0" dirty="0"/>
              <a:t> </a:t>
            </a:r>
            <a:r>
              <a:rPr lang="de-AT" baseline="0" dirty="0" err="1"/>
              <a:t>be</a:t>
            </a:r>
            <a:r>
              <a:rPr lang="de-AT" baseline="0" dirty="0"/>
              <a:t> </a:t>
            </a:r>
            <a:r>
              <a:rPr lang="de-AT" baseline="0" dirty="0" err="1"/>
              <a:t>mentioned</a:t>
            </a:r>
            <a:r>
              <a:rPr lang="de-AT" baseline="0" dirty="0"/>
              <a:t>, </a:t>
            </a:r>
            <a:r>
              <a:rPr lang="de-AT" baseline="0" dirty="0" err="1"/>
              <a:t>that</a:t>
            </a:r>
            <a:r>
              <a:rPr lang="de-AT" baseline="0" dirty="0"/>
              <a:t> in total 15 AFM </a:t>
            </a:r>
            <a:r>
              <a:rPr lang="de-AT" baseline="0" dirty="0" err="1"/>
              <a:t>images</a:t>
            </a:r>
            <a:r>
              <a:rPr lang="de-AT" baseline="0" dirty="0"/>
              <a:t> </a:t>
            </a:r>
            <a:r>
              <a:rPr lang="de-AT" baseline="0" dirty="0" err="1"/>
              <a:t>were</a:t>
            </a:r>
            <a:r>
              <a:rPr lang="de-AT" baseline="0" dirty="0"/>
              <a:t> </a:t>
            </a:r>
            <a:r>
              <a:rPr lang="de-AT" baseline="0" dirty="0" err="1"/>
              <a:t>used</a:t>
            </a:r>
            <a:r>
              <a:rPr lang="de-AT" baseline="0" dirty="0"/>
              <a:t> </a:t>
            </a:r>
            <a:r>
              <a:rPr lang="de-AT" baseline="0" dirty="0" err="1"/>
              <a:t>to</a:t>
            </a:r>
            <a:r>
              <a:rPr lang="de-AT" baseline="0" dirty="0"/>
              <a:t> </a:t>
            </a:r>
            <a:r>
              <a:rPr lang="de-AT" baseline="0" dirty="0" err="1"/>
              <a:t>determine</a:t>
            </a:r>
            <a:r>
              <a:rPr lang="de-AT" baseline="0" dirty="0"/>
              <a:t> </a:t>
            </a:r>
            <a:r>
              <a:rPr lang="de-AT" baseline="0" dirty="0" err="1"/>
              <a:t>these</a:t>
            </a:r>
            <a:r>
              <a:rPr lang="de-AT" baseline="0" dirty="0"/>
              <a:t> </a:t>
            </a:r>
            <a:r>
              <a:rPr lang="de-AT" baseline="0" dirty="0" err="1"/>
              <a:t>parameters</a:t>
            </a:r>
            <a:r>
              <a:rPr lang="de-AT" baseline="0" dirty="0"/>
              <a:t> </a:t>
            </a:r>
            <a:r>
              <a:rPr lang="de-AT" baseline="0" dirty="0" err="1"/>
              <a:t>for</a:t>
            </a:r>
            <a:r>
              <a:rPr lang="de-AT" baseline="0" dirty="0"/>
              <a:t> </a:t>
            </a:r>
            <a:r>
              <a:rPr lang="de-AT" baseline="0" dirty="0" err="1"/>
              <a:t>better</a:t>
            </a:r>
            <a:r>
              <a:rPr lang="de-AT" baseline="0" dirty="0"/>
              <a:t> </a:t>
            </a:r>
            <a:r>
              <a:rPr lang="de-AT" baseline="0" dirty="0" err="1"/>
              <a:t>statistics</a:t>
            </a:r>
            <a:r>
              <a:rPr lang="de-AT" baseline="0" dirty="0"/>
              <a:t>.</a:t>
            </a:r>
          </a:p>
          <a:p>
            <a:endParaRPr lang="de-AT" baseline="0" dirty="0"/>
          </a:p>
          <a:p>
            <a:r>
              <a:rPr lang="de-AT" baseline="0" dirty="0"/>
              <a:t>The CFM </a:t>
            </a:r>
            <a:r>
              <a:rPr lang="de-AT" baseline="0" dirty="0" err="1"/>
              <a:t>image</a:t>
            </a:r>
            <a:r>
              <a:rPr lang="de-AT" baseline="0" dirty="0"/>
              <a:t> </a:t>
            </a:r>
            <a:r>
              <a:rPr lang="de-AT" baseline="0" dirty="0" err="1"/>
              <a:t>of</a:t>
            </a:r>
            <a:r>
              <a:rPr lang="de-AT" baseline="0" dirty="0"/>
              <a:t> </a:t>
            </a:r>
            <a:r>
              <a:rPr lang="de-AT" baseline="0" dirty="0" err="1"/>
              <a:t>the</a:t>
            </a:r>
            <a:r>
              <a:rPr lang="de-AT" baseline="0" dirty="0"/>
              <a:t> same sample 2 </a:t>
            </a:r>
            <a:r>
              <a:rPr lang="de-AT" baseline="0" dirty="0" err="1"/>
              <a:t>interestingly</a:t>
            </a:r>
            <a:r>
              <a:rPr lang="de-AT" baseline="0" dirty="0"/>
              <a:t> </a:t>
            </a:r>
            <a:r>
              <a:rPr lang="de-AT" baseline="0" dirty="0" err="1"/>
              <a:t>had</a:t>
            </a:r>
            <a:r>
              <a:rPr lang="de-AT" baseline="0" dirty="0"/>
              <a:t> a </a:t>
            </a:r>
            <a:r>
              <a:rPr lang="de-AT" baseline="0" dirty="0" err="1"/>
              <a:t>much</a:t>
            </a:r>
            <a:r>
              <a:rPr lang="de-AT" baseline="0" dirty="0"/>
              <a:t> </a:t>
            </a:r>
            <a:r>
              <a:rPr lang="de-AT" baseline="0" dirty="0" err="1"/>
              <a:t>higher</a:t>
            </a:r>
            <a:r>
              <a:rPr lang="de-AT" baseline="0" dirty="0"/>
              <a:t> RMS </a:t>
            </a:r>
            <a:r>
              <a:rPr lang="de-AT" baseline="0" dirty="0" err="1"/>
              <a:t>value</a:t>
            </a:r>
            <a:r>
              <a:rPr lang="de-AT" baseline="0" dirty="0"/>
              <a:t> </a:t>
            </a:r>
            <a:r>
              <a:rPr lang="de-AT" baseline="0" dirty="0" err="1"/>
              <a:t>of</a:t>
            </a:r>
            <a:r>
              <a:rPr lang="de-AT" baseline="0" dirty="0"/>
              <a:t> 187nm. </a:t>
            </a:r>
            <a:r>
              <a:rPr lang="de-AT" baseline="0" dirty="0" err="1"/>
              <a:t>It</a:t>
            </a:r>
            <a:r>
              <a:rPr lang="de-AT" baseline="0" dirty="0"/>
              <a:t> </a:t>
            </a:r>
            <a:r>
              <a:rPr lang="de-AT" baseline="0" dirty="0" err="1"/>
              <a:t>can</a:t>
            </a:r>
            <a:r>
              <a:rPr lang="de-AT" baseline="0" dirty="0"/>
              <a:t> </a:t>
            </a:r>
            <a:r>
              <a:rPr lang="de-AT" baseline="0" dirty="0" err="1"/>
              <a:t>be</a:t>
            </a:r>
            <a:r>
              <a:rPr lang="de-AT" baseline="0" dirty="0"/>
              <a:t> </a:t>
            </a:r>
            <a:r>
              <a:rPr lang="de-AT" baseline="0" dirty="0" err="1"/>
              <a:t>assumed</a:t>
            </a:r>
            <a:r>
              <a:rPr lang="de-AT" baseline="0" dirty="0"/>
              <a:t> </a:t>
            </a:r>
            <a:r>
              <a:rPr lang="de-AT" baseline="0" dirty="0" err="1"/>
              <a:t>that</a:t>
            </a:r>
            <a:r>
              <a:rPr lang="de-AT" baseline="0" dirty="0"/>
              <a:t> </a:t>
            </a:r>
            <a:r>
              <a:rPr lang="de-AT" baseline="0" dirty="0" err="1"/>
              <a:t>the</a:t>
            </a:r>
            <a:r>
              <a:rPr lang="de-AT" baseline="0" dirty="0"/>
              <a:t> </a:t>
            </a:r>
            <a:r>
              <a:rPr lang="de-AT" baseline="0" dirty="0" err="1"/>
              <a:t>much</a:t>
            </a:r>
            <a:r>
              <a:rPr lang="de-AT" baseline="0" dirty="0"/>
              <a:t> larger lateral </a:t>
            </a:r>
            <a:r>
              <a:rPr lang="de-AT" baseline="0" dirty="0" err="1"/>
              <a:t>size</a:t>
            </a:r>
            <a:r>
              <a:rPr lang="de-AT" baseline="0" dirty="0"/>
              <a:t> </a:t>
            </a:r>
            <a:r>
              <a:rPr lang="de-AT" baseline="0" dirty="0" err="1"/>
              <a:t>of</a:t>
            </a:r>
            <a:r>
              <a:rPr lang="de-AT" baseline="0" dirty="0"/>
              <a:t> </a:t>
            </a:r>
            <a:r>
              <a:rPr lang="de-AT" baseline="0" dirty="0" err="1"/>
              <a:t>these</a:t>
            </a:r>
            <a:r>
              <a:rPr lang="de-AT" baseline="0" dirty="0"/>
              <a:t> </a:t>
            </a:r>
            <a:r>
              <a:rPr lang="de-AT" baseline="0" dirty="0" err="1"/>
              <a:t>image</a:t>
            </a:r>
            <a:r>
              <a:rPr lang="de-AT" baseline="0" dirty="0"/>
              <a:t> </a:t>
            </a:r>
            <a:r>
              <a:rPr lang="de-AT" baseline="0" dirty="0" err="1"/>
              <a:t>included</a:t>
            </a:r>
            <a:r>
              <a:rPr lang="de-AT" baseline="0" dirty="0"/>
              <a:t> also </a:t>
            </a:r>
            <a:r>
              <a:rPr lang="de-AT" baseline="0" dirty="0" err="1"/>
              <a:t>surface</a:t>
            </a:r>
            <a:r>
              <a:rPr lang="de-AT" baseline="0" dirty="0"/>
              <a:t> </a:t>
            </a:r>
            <a:r>
              <a:rPr lang="de-AT" baseline="0" dirty="0" err="1"/>
              <a:t>peaks</a:t>
            </a:r>
            <a:r>
              <a:rPr lang="de-AT" baseline="0" dirty="0"/>
              <a:t>, </a:t>
            </a:r>
            <a:r>
              <a:rPr lang="de-AT" baseline="0" dirty="0" err="1"/>
              <a:t>which</a:t>
            </a:r>
            <a:r>
              <a:rPr lang="de-AT" baseline="0" dirty="0"/>
              <a:t> </a:t>
            </a:r>
            <a:r>
              <a:rPr lang="de-AT" baseline="0" dirty="0" err="1"/>
              <a:t>were</a:t>
            </a:r>
            <a:r>
              <a:rPr lang="de-AT" baseline="0" dirty="0"/>
              <a:t> not </a:t>
            </a:r>
            <a:r>
              <a:rPr lang="de-AT" baseline="0" dirty="0" err="1"/>
              <a:t>captured</a:t>
            </a:r>
            <a:r>
              <a:rPr lang="de-AT" baseline="0" dirty="0"/>
              <a:t> </a:t>
            </a:r>
            <a:r>
              <a:rPr lang="de-AT" baseline="0" dirty="0" err="1"/>
              <a:t>before</a:t>
            </a:r>
            <a:r>
              <a:rPr lang="de-AT" baseline="0" dirty="0"/>
              <a:t> </a:t>
            </a:r>
            <a:r>
              <a:rPr lang="de-AT" baseline="0" dirty="0" err="1"/>
              <a:t>by</a:t>
            </a:r>
            <a:r>
              <a:rPr lang="de-AT" baseline="0" dirty="0"/>
              <a:t> AFM. </a:t>
            </a:r>
            <a:r>
              <a:rPr lang="de-AT" baseline="0" dirty="0" err="1"/>
              <a:t>However</a:t>
            </a:r>
            <a:r>
              <a:rPr lang="de-AT" baseline="0" dirty="0"/>
              <a:t>, a </a:t>
            </a:r>
            <a:r>
              <a:rPr lang="de-AT" baseline="0" dirty="0" err="1"/>
              <a:t>clear</a:t>
            </a:r>
            <a:r>
              <a:rPr lang="de-AT" baseline="0" dirty="0"/>
              <a:t> lack </a:t>
            </a:r>
            <a:r>
              <a:rPr lang="de-AT" baseline="0" dirty="0" err="1"/>
              <a:t>of</a:t>
            </a:r>
            <a:r>
              <a:rPr lang="de-AT" baseline="0" dirty="0"/>
              <a:t> </a:t>
            </a:r>
            <a:r>
              <a:rPr lang="de-AT" baseline="0" dirty="0" err="1"/>
              <a:t>resolution</a:t>
            </a:r>
            <a:r>
              <a:rPr lang="de-AT" baseline="0" dirty="0"/>
              <a:t> was </a:t>
            </a:r>
            <a:r>
              <a:rPr lang="de-AT" baseline="0" dirty="0" err="1"/>
              <a:t>observed</a:t>
            </a:r>
            <a:r>
              <a:rPr lang="de-AT" baseline="0" dirty="0"/>
              <a:t>.</a:t>
            </a:r>
          </a:p>
          <a:p>
            <a:endParaRPr lang="de-AT" baseline="0" dirty="0"/>
          </a:p>
          <a:p>
            <a:r>
              <a:rPr lang="de-AT" baseline="0" dirty="0" err="1"/>
              <a:t>Finally</a:t>
            </a:r>
            <a:r>
              <a:rPr lang="de-AT" baseline="0" dirty="0"/>
              <a:t>, </a:t>
            </a:r>
            <a:r>
              <a:rPr lang="de-AT" baseline="0" dirty="0" err="1"/>
              <a:t>the</a:t>
            </a:r>
            <a:r>
              <a:rPr lang="de-AT" baseline="0" dirty="0"/>
              <a:t> </a:t>
            </a:r>
            <a:r>
              <a:rPr lang="de-AT" baseline="0" dirty="0" err="1"/>
              <a:t>roughest</a:t>
            </a:r>
            <a:r>
              <a:rPr lang="de-AT" baseline="0" dirty="0"/>
              <a:t> sample 3 </a:t>
            </a:r>
            <a:r>
              <a:rPr lang="de-AT" baseline="0" dirty="0" err="1"/>
              <a:t>is</a:t>
            </a:r>
            <a:r>
              <a:rPr lang="de-AT" baseline="0" dirty="0"/>
              <a:t> </a:t>
            </a:r>
            <a:r>
              <a:rPr lang="de-AT" baseline="0" dirty="0" err="1"/>
              <a:t>shown</a:t>
            </a:r>
            <a:r>
              <a:rPr lang="de-AT" baseline="0" dirty="0"/>
              <a:t> </a:t>
            </a:r>
            <a:r>
              <a:rPr lang="de-AT" baseline="0" dirty="0" err="1"/>
              <a:t>here</a:t>
            </a:r>
            <a:r>
              <a:rPr lang="de-AT" baseline="0" dirty="0"/>
              <a:t>, </a:t>
            </a:r>
            <a:r>
              <a:rPr lang="de-AT" baseline="0" dirty="0" err="1"/>
              <a:t>which</a:t>
            </a:r>
            <a:r>
              <a:rPr lang="de-AT" baseline="0" dirty="0"/>
              <a:t> </a:t>
            </a:r>
            <a:r>
              <a:rPr lang="de-AT" baseline="0" dirty="0" err="1"/>
              <a:t>had</a:t>
            </a:r>
            <a:r>
              <a:rPr lang="de-AT" baseline="0" dirty="0"/>
              <a:t> RMS on </a:t>
            </a:r>
            <a:r>
              <a:rPr lang="de-AT" baseline="0" dirty="0" err="1"/>
              <a:t>the</a:t>
            </a:r>
            <a:r>
              <a:rPr lang="de-AT" baseline="0" dirty="0"/>
              <a:t> </a:t>
            </a:r>
            <a:r>
              <a:rPr lang="de-AT" baseline="0" dirty="0" err="1"/>
              <a:t>micrometer</a:t>
            </a:r>
            <a:r>
              <a:rPr lang="de-AT" baseline="0" dirty="0"/>
              <a:t> </a:t>
            </a:r>
            <a:r>
              <a:rPr lang="de-AT" baseline="0" dirty="0" err="1"/>
              <a:t>scale</a:t>
            </a:r>
            <a:r>
              <a:rPr lang="de-AT" baseline="0" dirty="0"/>
              <a:t>.</a:t>
            </a:r>
            <a:endParaRPr lang="en-US" dirty="0"/>
          </a:p>
        </p:txBody>
      </p:sp>
      <p:sp>
        <p:nvSpPr>
          <p:cNvPr id="4" name="Foliennummernplatzhalter 3"/>
          <p:cNvSpPr>
            <a:spLocks noGrp="1"/>
          </p:cNvSpPr>
          <p:nvPr>
            <p:ph type="sldNum" sz="quarter" idx="10"/>
          </p:nvPr>
        </p:nvSpPr>
        <p:spPr/>
        <p:txBody>
          <a:bodyPr/>
          <a:lstStyle/>
          <a:p>
            <a:fld id="{5320357C-19D5-4386-8AC6-DD0AD4D309C8}" type="slidenum">
              <a:rPr lang="de-AT" smtClean="0"/>
              <a:t>44</a:t>
            </a:fld>
            <a:endParaRPr lang="de-AT"/>
          </a:p>
        </p:txBody>
      </p:sp>
    </p:spTree>
    <p:extLst>
      <p:ext uri="{BB962C8B-B14F-4D97-AF65-F5344CB8AC3E}">
        <p14:creationId xmlns:p14="http://schemas.microsoft.com/office/powerpoint/2010/main" val="291437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At </a:t>
            </a:r>
            <a:r>
              <a:rPr lang="de-AT" baseline="0" dirty="0" err="1"/>
              <a:t>first</a:t>
            </a:r>
            <a:r>
              <a:rPr lang="de-AT" baseline="0" dirty="0"/>
              <a:t>, I </a:t>
            </a:r>
            <a:r>
              <a:rPr lang="de-AT" baseline="0" dirty="0" err="1"/>
              <a:t>would</a:t>
            </a:r>
            <a:r>
              <a:rPr lang="de-AT" baseline="0" dirty="0"/>
              <a:t> like </a:t>
            </a:r>
            <a:r>
              <a:rPr lang="de-AT" baseline="0" dirty="0" err="1"/>
              <a:t>to</a:t>
            </a:r>
            <a:r>
              <a:rPr lang="de-AT" baseline="0" dirty="0"/>
              <a:t> </a:t>
            </a:r>
            <a:r>
              <a:rPr lang="de-AT" baseline="0" dirty="0" err="1"/>
              <a:t>talk</a:t>
            </a:r>
            <a:r>
              <a:rPr lang="de-AT" baseline="0" dirty="0"/>
              <a:t> a </a:t>
            </a:r>
            <a:r>
              <a:rPr lang="de-AT" baseline="0" dirty="0" err="1"/>
              <a:t>little</a:t>
            </a:r>
            <a:r>
              <a:rPr lang="de-AT" baseline="0" dirty="0"/>
              <a:t> </a:t>
            </a:r>
            <a:r>
              <a:rPr lang="de-AT" baseline="0" dirty="0" err="1"/>
              <a:t>more</a:t>
            </a:r>
            <a:r>
              <a:rPr lang="de-AT" baseline="0" dirty="0"/>
              <a:t> </a:t>
            </a:r>
            <a:r>
              <a:rPr lang="de-AT" baseline="0" dirty="0" err="1"/>
              <a:t>about</a:t>
            </a:r>
            <a:r>
              <a:rPr lang="de-AT" baseline="0" dirty="0"/>
              <a:t> </a:t>
            </a:r>
            <a:r>
              <a:rPr lang="de-AT" baseline="0" dirty="0" err="1"/>
              <a:t>the</a:t>
            </a:r>
            <a:r>
              <a:rPr lang="de-AT" baseline="0" dirty="0"/>
              <a:t> individual </a:t>
            </a:r>
            <a:r>
              <a:rPr lang="de-AT" baseline="0" dirty="0" err="1"/>
              <a:t>roughness</a:t>
            </a:r>
            <a:r>
              <a:rPr lang="de-AT" baseline="0" dirty="0"/>
              <a:t> </a:t>
            </a:r>
            <a:r>
              <a:rPr lang="de-AT" baseline="0" dirty="0" err="1"/>
              <a:t>effects</a:t>
            </a:r>
            <a:r>
              <a:rPr lang="de-AT" baseline="0" dirty="0"/>
              <a:t> </a:t>
            </a:r>
            <a:r>
              <a:rPr lang="de-AT" baseline="0" dirty="0" err="1"/>
              <a:t>that</a:t>
            </a:r>
            <a:r>
              <a:rPr lang="de-AT" baseline="0" dirty="0"/>
              <a:t> </a:t>
            </a:r>
            <a:r>
              <a:rPr lang="de-AT" baseline="0" dirty="0" err="1"/>
              <a:t>can</a:t>
            </a:r>
            <a:r>
              <a:rPr lang="de-AT" baseline="0" dirty="0"/>
              <a:t> </a:t>
            </a:r>
            <a:r>
              <a:rPr lang="de-AT" baseline="0" dirty="0" err="1"/>
              <a:t>occur</a:t>
            </a:r>
            <a:r>
              <a:rPr lang="de-AT" baseline="0" dirty="0"/>
              <a:t> </a:t>
            </a:r>
            <a:r>
              <a:rPr lang="de-AT" baseline="0" dirty="0" err="1"/>
              <a:t>during</a:t>
            </a:r>
            <a:r>
              <a:rPr lang="de-AT" baseline="0" dirty="0"/>
              <a:t> </a:t>
            </a:r>
            <a:r>
              <a:rPr lang="de-AT" baseline="0" dirty="0" err="1"/>
              <a:t>ion</a:t>
            </a:r>
            <a:r>
              <a:rPr lang="de-AT" baseline="0" dirty="0"/>
              <a:t> </a:t>
            </a:r>
            <a:r>
              <a:rPr lang="de-AT" baseline="0" dirty="0" err="1"/>
              <a:t>bombardment</a:t>
            </a:r>
            <a:r>
              <a:rPr lang="de-AT" baseline="0" dirty="0"/>
              <a:t>.</a:t>
            </a:r>
          </a:p>
          <a:p>
            <a:endParaRPr lang="de-AT" baseline="0" dirty="0"/>
          </a:p>
          <a:p>
            <a:r>
              <a:rPr lang="de-AT" baseline="0" dirty="0"/>
              <a:t>In </a:t>
            </a:r>
            <a:r>
              <a:rPr lang="de-AT" baseline="0" dirty="0" err="1"/>
              <a:t>example</a:t>
            </a:r>
            <a:r>
              <a:rPr lang="de-AT" baseline="0" dirty="0"/>
              <a:t>, </a:t>
            </a:r>
            <a:r>
              <a:rPr lang="de-AT" baseline="0" dirty="0" err="1"/>
              <a:t>the</a:t>
            </a:r>
            <a:r>
              <a:rPr lang="de-AT" baseline="0" dirty="0"/>
              <a:t> </a:t>
            </a:r>
            <a:r>
              <a:rPr lang="de-AT" baseline="0" dirty="0" err="1"/>
              <a:t>local</a:t>
            </a:r>
            <a:r>
              <a:rPr lang="de-AT" baseline="0" dirty="0"/>
              <a:t> </a:t>
            </a:r>
            <a:r>
              <a:rPr lang="de-AT" baseline="0" dirty="0" err="1"/>
              <a:t>inclination</a:t>
            </a:r>
            <a:r>
              <a:rPr lang="de-AT" baseline="0" dirty="0"/>
              <a:t> </a:t>
            </a:r>
            <a:r>
              <a:rPr lang="de-AT" baseline="0" dirty="0" err="1"/>
              <a:t>of</a:t>
            </a:r>
            <a:r>
              <a:rPr lang="de-AT" baseline="0" dirty="0"/>
              <a:t> a </a:t>
            </a:r>
            <a:r>
              <a:rPr lang="de-AT" baseline="0" dirty="0" err="1"/>
              <a:t>surface</a:t>
            </a:r>
            <a:r>
              <a:rPr lang="de-AT" baseline="0" dirty="0"/>
              <a:t> feature </a:t>
            </a:r>
            <a:r>
              <a:rPr lang="de-AT" baseline="0" dirty="0" err="1"/>
              <a:t>can</a:t>
            </a:r>
            <a:r>
              <a:rPr lang="de-AT" baseline="0" dirty="0"/>
              <a:t> </a:t>
            </a:r>
            <a:r>
              <a:rPr lang="de-AT" baseline="0" dirty="0" err="1"/>
              <a:t>affect</a:t>
            </a:r>
            <a:r>
              <a:rPr lang="de-AT" baseline="0" dirty="0"/>
              <a:t> </a:t>
            </a:r>
            <a:r>
              <a:rPr lang="de-AT" baseline="0" dirty="0" err="1"/>
              <a:t>the</a:t>
            </a:r>
            <a:r>
              <a:rPr lang="de-AT" baseline="0" dirty="0"/>
              <a:t> </a:t>
            </a:r>
            <a:r>
              <a:rPr lang="de-AT" baseline="0" dirty="0" err="1"/>
              <a:t>actual</a:t>
            </a:r>
            <a:r>
              <a:rPr lang="de-AT" baseline="0" dirty="0"/>
              <a:t> </a:t>
            </a:r>
            <a:r>
              <a:rPr lang="de-AT" baseline="0" dirty="0" err="1"/>
              <a:t>ion</a:t>
            </a:r>
            <a:r>
              <a:rPr lang="de-AT" baseline="0" dirty="0"/>
              <a:t> incidence angle, </a:t>
            </a:r>
            <a:r>
              <a:rPr lang="de-AT" baseline="0" dirty="0" err="1"/>
              <a:t>which</a:t>
            </a:r>
            <a:r>
              <a:rPr lang="de-AT" baseline="0" dirty="0"/>
              <a:t> alters </a:t>
            </a:r>
            <a:r>
              <a:rPr lang="de-AT" baseline="0" dirty="0" err="1"/>
              <a:t>the</a:t>
            </a:r>
            <a:r>
              <a:rPr lang="de-AT" baseline="0" dirty="0"/>
              <a:t> </a:t>
            </a:r>
            <a:r>
              <a:rPr lang="de-AT" baseline="0" dirty="0" err="1"/>
              <a:t>local</a:t>
            </a:r>
            <a:r>
              <a:rPr lang="de-AT" baseline="0" dirty="0"/>
              <a:t> </a:t>
            </a:r>
            <a:r>
              <a:rPr lang="de-AT" baseline="0" dirty="0" err="1"/>
              <a:t>sputter</a:t>
            </a:r>
            <a:r>
              <a:rPr lang="de-AT" baseline="0" dirty="0"/>
              <a:t> </a:t>
            </a:r>
            <a:r>
              <a:rPr lang="de-AT" baseline="0" dirty="0" err="1"/>
              <a:t>yield</a:t>
            </a:r>
            <a:r>
              <a:rPr lang="de-AT" baseline="0" dirty="0"/>
              <a:t> and </a:t>
            </a:r>
            <a:r>
              <a:rPr lang="de-AT" baseline="0" dirty="0" err="1"/>
              <a:t>reflection</a:t>
            </a:r>
            <a:r>
              <a:rPr lang="de-AT" baseline="0" dirty="0"/>
              <a:t> </a:t>
            </a:r>
            <a:r>
              <a:rPr lang="de-AT" baseline="0" dirty="0" err="1"/>
              <a:t>coefficients</a:t>
            </a:r>
            <a:r>
              <a:rPr lang="de-AT" baseline="0" dirty="0"/>
              <a:t>.</a:t>
            </a:r>
          </a:p>
          <a:p>
            <a:endParaRPr lang="de-AT" baseline="0" dirty="0"/>
          </a:p>
          <a:p>
            <a:r>
              <a:rPr lang="de-AT" baseline="0" dirty="0"/>
              <a:t>Also, redeposition </a:t>
            </a:r>
            <a:r>
              <a:rPr lang="de-AT" baseline="0" dirty="0" err="1"/>
              <a:t>of</a:t>
            </a:r>
            <a:r>
              <a:rPr lang="de-AT" baseline="0" dirty="0"/>
              <a:t> </a:t>
            </a:r>
            <a:r>
              <a:rPr lang="de-AT" baseline="0" dirty="0" err="1"/>
              <a:t>sputtered</a:t>
            </a:r>
            <a:r>
              <a:rPr lang="de-AT" baseline="0" dirty="0"/>
              <a:t> </a:t>
            </a:r>
            <a:r>
              <a:rPr lang="de-AT" baseline="0" dirty="0" err="1"/>
              <a:t>atoms</a:t>
            </a:r>
            <a:r>
              <a:rPr lang="de-AT" baseline="0" dirty="0"/>
              <a:t> on </a:t>
            </a:r>
            <a:r>
              <a:rPr lang="de-AT" baseline="0" dirty="0" err="1"/>
              <a:t>neighbouring</a:t>
            </a:r>
            <a:r>
              <a:rPr lang="de-AT" baseline="0" dirty="0"/>
              <a:t> </a:t>
            </a:r>
            <a:r>
              <a:rPr lang="de-AT" baseline="0" dirty="0" err="1"/>
              <a:t>surface</a:t>
            </a:r>
            <a:r>
              <a:rPr lang="de-AT" baseline="0" dirty="0"/>
              <a:t> </a:t>
            </a:r>
            <a:r>
              <a:rPr lang="de-AT" baseline="0" dirty="0" err="1"/>
              <a:t>features</a:t>
            </a:r>
            <a:r>
              <a:rPr lang="de-AT" baseline="0" dirty="0"/>
              <a:t> </a:t>
            </a:r>
            <a:r>
              <a:rPr lang="de-AT" baseline="0" dirty="0" err="1"/>
              <a:t>can</a:t>
            </a:r>
            <a:r>
              <a:rPr lang="de-AT" baseline="0" dirty="0"/>
              <a:t> </a:t>
            </a:r>
            <a:r>
              <a:rPr lang="de-AT" baseline="0" dirty="0" err="1"/>
              <a:t>severely</a:t>
            </a:r>
            <a:r>
              <a:rPr lang="de-AT" baseline="0" dirty="0"/>
              <a:t> </a:t>
            </a:r>
            <a:r>
              <a:rPr lang="de-AT" baseline="0" dirty="0" err="1"/>
              <a:t>reduce</a:t>
            </a:r>
            <a:r>
              <a:rPr lang="de-AT" baseline="0" dirty="0"/>
              <a:t> </a:t>
            </a:r>
            <a:r>
              <a:rPr lang="de-AT" baseline="0" dirty="0" err="1"/>
              <a:t>the</a:t>
            </a:r>
            <a:r>
              <a:rPr lang="de-AT" baseline="0" dirty="0"/>
              <a:t> total </a:t>
            </a:r>
            <a:r>
              <a:rPr lang="de-AT" baseline="0" dirty="0" err="1"/>
              <a:t>sputter</a:t>
            </a:r>
            <a:r>
              <a:rPr lang="de-AT" baseline="0" dirty="0"/>
              <a:t> </a:t>
            </a:r>
            <a:r>
              <a:rPr lang="de-AT" baseline="0" dirty="0" err="1"/>
              <a:t>yield</a:t>
            </a:r>
            <a:endParaRPr lang="de-AT" baseline="0" dirty="0"/>
          </a:p>
          <a:p>
            <a:endParaRPr lang="de-AT" baseline="0" dirty="0"/>
          </a:p>
          <a:p>
            <a:r>
              <a:rPr lang="de-AT" baseline="0" dirty="0" err="1"/>
              <a:t>Shadowing</a:t>
            </a:r>
            <a:r>
              <a:rPr lang="de-AT" baseline="0" dirty="0"/>
              <a:t> </a:t>
            </a:r>
            <a:r>
              <a:rPr lang="de-AT" baseline="0" dirty="0" err="1"/>
              <a:t>of</a:t>
            </a:r>
            <a:r>
              <a:rPr lang="de-AT" baseline="0" dirty="0"/>
              <a:t> </a:t>
            </a:r>
            <a:r>
              <a:rPr lang="de-AT" baseline="0" dirty="0" err="1"/>
              <a:t>certain</a:t>
            </a:r>
            <a:r>
              <a:rPr lang="de-AT" baseline="0" dirty="0"/>
              <a:t> </a:t>
            </a:r>
            <a:r>
              <a:rPr lang="de-AT" baseline="0" dirty="0" err="1"/>
              <a:t>surface</a:t>
            </a:r>
            <a:r>
              <a:rPr lang="de-AT" baseline="0" dirty="0"/>
              <a:t> </a:t>
            </a:r>
            <a:r>
              <a:rPr lang="de-AT" baseline="0" dirty="0" err="1"/>
              <a:t>areas</a:t>
            </a:r>
            <a:r>
              <a:rPr lang="de-AT" baseline="0" dirty="0"/>
              <a:t> </a:t>
            </a:r>
            <a:r>
              <a:rPr lang="de-AT" baseline="0" dirty="0" err="1"/>
              <a:t>can</a:t>
            </a:r>
            <a:r>
              <a:rPr lang="de-AT" baseline="0" dirty="0"/>
              <a:t> also </a:t>
            </a:r>
            <a:r>
              <a:rPr lang="de-AT" baseline="0" dirty="0" err="1"/>
              <a:t>occur</a:t>
            </a:r>
            <a:r>
              <a:rPr lang="de-AT" baseline="0" dirty="0"/>
              <a:t>, </a:t>
            </a:r>
            <a:r>
              <a:rPr lang="de-AT" baseline="0" dirty="0" err="1"/>
              <a:t>especially</a:t>
            </a:r>
            <a:r>
              <a:rPr lang="de-AT" baseline="0" dirty="0"/>
              <a:t> </a:t>
            </a:r>
            <a:r>
              <a:rPr lang="de-AT" baseline="0" dirty="0" err="1"/>
              <a:t>under</a:t>
            </a:r>
            <a:r>
              <a:rPr lang="de-AT" baseline="0" dirty="0"/>
              <a:t> </a:t>
            </a:r>
            <a:r>
              <a:rPr lang="de-AT" baseline="0" dirty="0" err="1"/>
              <a:t>grazing</a:t>
            </a:r>
            <a:r>
              <a:rPr lang="de-AT" baseline="0" dirty="0"/>
              <a:t> </a:t>
            </a:r>
            <a:r>
              <a:rPr lang="de-AT" baseline="0" dirty="0" err="1"/>
              <a:t>ion</a:t>
            </a:r>
            <a:r>
              <a:rPr lang="de-AT" baseline="0" dirty="0"/>
              <a:t> incidence.</a:t>
            </a:r>
          </a:p>
          <a:p>
            <a:endParaRPr lang="de-AT" dirty="0"/>
          </a:p>
          <a:p>
            <a:r>
              <a:rPr lang="de-AT" dirty="0" err="1"/>
              <a:t>Finally</a:t>
            </a:r>
            <a:r>
              <a:rPr lang="de-AT" dirty="0"/>
              <a:t>,</a:t>
            </a:r>
            <a:r>
              <a:rPr lang="de-AT" baseline="0" dirty="0"/>
              <a:t> </a:t>
            </a:r>
            <a:r>
              <a:rPr lang="de-AT" baseline="0" dirty="0" err="1"/>
              <a:t>s</a:t>
            </a:r>
            <a:r>
              <a:rPr lang="de-AT" dirty="0" err="1"/>
              <a:t>econdary</a:t>
            </a:r>
            <a:r>
              <a:rPr lang="de-AT" dirty="0"/>
              <a:t> </a:t>
            </a:r>
            <a:r>
              <a:rPr lang="de-AT" dirty="0" err="1"/>
              <a:t>sputtering</a:t>
            </a:r>
            <a:r>
              <a:rPr lang="de-AT" baseline="0" dirty="0"/>
              <a:t> </a:t>
            </a:r>
            <a:r>
              <a:rPr lang="de-AT" baseline="0" dirty="0" err="1"/>
              <a:t>may</a:t>
            </a:r>
            <a:r>
              <a:rPr lang="de-AT" baseline="0" dirty="0"/>
              <a:t> also </a:t>
            </a:r>
            <a:r>
              <a:rPr lang="de-AT" baseline="0" dirty="0" err="1"/>
              <a:t>contribute</a:t>
            </a:r>
            <a:r>
              <a:rPr lang="de-AT" baseline="0" dirty="0"/>
              <a:t> </a:t>
            </a:r>
            <a:r>
              <a:rPr lang="de-AT" baseline="0" dirty="0" err="1"/>
              <a:t>to</a:t>
            </a:r>
            <a:r>
              <a:rPr lang="de-AT" baseline="0" dirty="0"/>
              <a:t> </a:t>
            </a:r>
            <a:r>
              <a:rPr lang="de-AT" baseline="0" dirty="0" err="1"/>
              <a:t>the</a:t>
            </a:r>
            <a:r>
              <a:rPr lang="de-AT" baseline="0" dirty="0"/>
              <a:t> total </a:t>
            </a:r>
            <a:r>
              <a:rPr lang="de-AT" baseline="0" dirty="0" err="1"/>
              <a:t>erosion</a:t>
            </a:r>
            <a:r>
              <a:rPr lang="de-AT" baseline="0" dirty="0"/>
              <a:t>, </a:t>
            </a:r>
            <a:r>
              <a:rPr lang="de-AT" baseline="0" dirty="0" err="1"/>
              <a:t>if</a:t>
            </a:r>
            <a:r>
              <a:rPr lang="de-AT" baseline="0" dirty="0"/>
              <a:t> </a:t>
            </a:r>
            <a:r>
              <a:rPr lang="de-AT" baseline="0" dirty="0" err="1"/>
              <a:t>reflected</a:t>
            </a:r>
            <a:r>
              <a:rPr lang="de-AT" baseline="0" dirty="0"/>
              <a:t> </a:t>
            </a:r>
            <a:r>
              <a:rPr lang="de-AT" baseline="0" dirty="0" err="1"/>
              <a:t>ions</a:t>
            </a:r>
            <a:r>
              <a:rPr lang="de-AT" baseline="0" dirty="0"/>
              <a:t> </a:t>
            </a:r>
            <a:r>
              <a:rPr lang="de-AT" baseline="0" dirty="0" err="1"/>
              <a:t>hit</a:t>
            </a:r>
            <a:r>
              <a:rPr lang="de-AT" baseline="0" dirty="0"/>
              <a:t> </a:t>
            </a:r>
            <a:r>
              <a:rPr lang="de-AT" baseline="0" dirty="0" err="1"/>
              <a:t>the</a:t>
            </a:r>
            <a:r>
              <a:rPr lang="de-AT" baseline="0" dirty="0"/>
              <a:t> </a:t>
            </a:r>
            <a:r>
              <a:rPr lang="de-AT" baseline="0" dirty="0" err="1"/>
              <a:t>surface</a:t>
            </a:r>
            <a:r>
              <a:rPr lang="de-AT" baseline="0" dirty="0"/>
              <a:t> </a:t>
            </a:r>
            <a:r>
              <a:rPr lang="de-AT" baseline="0" dirty="0" err="1"/>
              <a:t>again</a:t>
            </a:r>
            <a:r>
              <a:rPr lang="de-AT" baseline="0" dirty="0"/>
              <a:t>.</a:t>
            </a:r>
          </a:p>
          <a:p>
            <a:endParaRPr lang="de-AT" baseline="0" dirty="0"/>
          </a:p>
          <a:p>
            <a:r>
              <a:rPr lang="de-AT" baseline="0" dirty="0"/>
              <a:t>These individual </a:t>
            </a:r>
            <a:r>
              <a:rPr lang="de-AT" baseline="0" dirty="0" err="1"/>
              <a:t>effects</a:t>
            </a:r>
            <a:r>
              <a:rPr lang="de-AT" baseline="0" dirty="0"/>
              <a:t> </a:t>
            </a:r>
            <a:r>
              <a:rPr lang="de-AT" baseline="0" dirty="0" err="1"/>
              <a:t>are</a:t>
            </a:r>
            <a:r>
              <a:rPr lang="de-AT" baseline="0" dirty="0"/>
              <a:t> </a:t>
            </a:r>
            <a:r>
              <a:rPr lang="de-AT" baseline="0" dirty="0" err="1"/>
              <a:t>hard</a:t>
            </a:r>
            <a:r>
              <a:rPr lang="de-AT" baseline="0" dirty="0"/>
              <a:t> </a:t>
            </a:r>
            <a:r>
              <a:rPr lang="de-AT" baseline="0" dirty="0" err="1"/>
              <a:t>to</a:t>
            </a:r>
            <a:r>
              <a:rPr lang="de-AT" baseline="0" dirty="0"/>
              <a:t> </a:t>
            </a:r>
            <a:r>
              <a:rPr lang="de-AT" baseline="0" dirty="0" err="1"/>
              <a:t>investigate</a:t>
            </a:r>
            <a:r>
              <a:rPr lang="de-AT" baseline="0" dirty="0"/>
              <a:t>, </a:t>
            </a:r>
            <a:r>
              <a:rPr lang="de-AT" baseline="0" dirty="0" err="1"/>
              <a:t>especially</a:t>
            </a:r>
            <a:r>
              <a:rPr lang="de-AT" baseline="0" dirty="0"/>
              <a:t> </a:t>
            </a:r>
            <a:r>
              <a:rPr lang="de-AT" baseline="0" dirty="0" err="1"/>
              <a:t>since</a:t>
            </a:r>
            <a:r>
              <a:rPr lang="de-AT" baseline="0" dirty="0"/>
              <a:t> </a:t>
            </a:r>
            <a:r>
              <a:rPr lang="de-AT" baseline="0" dirty="0" err="1"/>
              <a:t>most</a:t>
            </a:r>
            <a:r>
              <a:rPr lang="de-AT" baseline="0" dirty="0"/>
              <a:t> </a:t>
            </a:r>
            <a:r>
              <a:rPr lang="de-AT" baseline="0" dirty="0" err="1"/>
              <a:t>ion</a:t>
            </a:r>
            <a:r>
              <a:rPr lang="de-AT" baseline="0" dirty="0"/>
              <a:t> beam </a:t>
            </a:r>
            <a:r>
              <a:rPr lang="de-AT" baseline="0" dirty="0" err="1"/>
              <a:t>experiments</a:t>
            </a:r>
            <a:r>
              <a:rPr lang="de-AT" baseline="0" dirty="0"/>
              <a:t> </a:t>
            </a:r>
            <a:r>
              <a:rPr lang="de-AT" baseline="0" dirty="0" err="1"/>
              <a:t>would</a:t>
            </a:r>
            <a:r>
              <a:rPr lang="de-AT" baseline="0" dirty="0"/>
              <a:t> </a:t>
            </a:r>
            <a:r>
              <a:rPr lang="de-AT" baseline="0" dirty="0" err="1"/>
              <a:t>modify</a:t>
            </a:r>
            <a:r>
              <a:rPr lang="de-AT" baseline="0" dirty="0"/>
              <a:t> </a:t>
            </a:r>
            <a:r>
              <a:rPr lang="de-AT" baseline="0" dirty="0" err="1"/>
              <a:t>the</a:t>
            </a:r>
            <a:r>
              <a:rPr lang="de-AT" baseline="0" dirty="0"/>
              <a:t> </a:t>
            </a:r>
            <a:r>
              <a:rPr lang="de-AT" baseline="0" dirty="0" err="1"/>
              <a:t>surface</a:t>
            </a:r>
            <a:r>
              <a:rPr lang="de-AT" baseline="0" dirty="0"/>
              <a:t> </a:t>
            </a:r>
            <a:r>
              <a:rPr lang="de-AT" baseline="0" dirty="0" err="1"/>
              <a:t>dynamically</a:t>
            </a:r>
            <a:r>
              <a:rPr lang="de-AT" baseline="0" dirty="0"/>
              <a:t>.</a:t>
            </a:r>
          </a:p>
          <a:p>
            <a:endParaRPr lang="en-US" dirty="0"/>
          </a:p>
        </p:txBody>
      </p:sp>
      <p:sp>
        <p:nvSpPr>
          <p:cNvPr id="4" name="Foliennummernplatzhalter 3"/>
          <p:cNvSpPr>
            <a:spLocks noGrp="1"/>
          </p:cNvSpPr>
          <p:nvPr>
            <p:ph type="sldNum" sz="quarter" idx="10"/>
          </p:nvPr>
        </p:nvSpPr>
        <p:spPr/>
        <p:txBody>
          <a:bodyPr/>
          <a:lstStyle/>
          <a:p>
            <a:fld id="{5320357C-19D5-4386-8AC6-DD0AD4D309C8}" type="slidenum">
              <a:rPr lang="de-AT" smtClean="0"/>
              <a:t>4</a:t>
            </a:fld>
            <a:endParaRPr lang="de-AT"/>
          </a:p>
        </p:txBody>
      </p:sp>
    </p:spTree>
    <p:extLst>
      <p:ext uri="{BB962C8B-B14F-4D97-AF65-F5344CB8AC3E}">
        <p14:creationId xmlns:p14="http://schemas.microsoft.com/office/powerpoint/2010/main" val="376182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These </a:t>
            </a:r>
            <a:r>
              <a:rPr lang="de-AT" dirty="0" err="1"/>
              <a:t>conditions</a:t>
            </a:r>
            <a:r>
              <a:rPr lang="de-AT" baseline="0" dirty="0"/>
              <a:t> </a:t>
            </a:r>
            <a:r>
              <a:rPr lang="de-AT" baseline="0" dirty="0" err="1"/>
              <a:t>motivated</a:t>
            </a:r>
            <a:r>
              <a:rPr lang="de-AT" baseline="0" dirty="0"/>
              <a:t> </a:t>
            </a:r>
            <a:r>
              <a:rPr lang="de-AT" baseline="0" dirty="0" err="1"/>
              <a:t>us</a:t>
            </a:r>
            <a:r>
              <a:rPr lang="de-AT" baseline="0" dirty="0"/>
              <a:t> </a:t>
            </a:r>
            <a:r>
              <a:rPr lang="de-AT" baseline="0" dirty="0" err="1"/>
              <a:t>to</a:t>
            </a:r>
            <a:r>
              <a:rPr lang="de-AT" baseline="0" dirty="0"/>
              <a:t> </a:t>
            </a:r>
            <a:r>
              <a:rPr lang="de-AT" baseline="0" dirty="0" err="1"/>
              <a:t>investigate</a:t>
            </a:r>
            <a:r>
              <a:rPr lang="de-AT" baseline="0" dirty="0"/>
              <a:t> </a:t>
            </a:r>
            <a:r>
              <a:rPr lang="de-AT" baseline="0" dirty="0" err="1"/>
              <a:t>this</a:t>
            </a:r>
            <a:r>
              <a:rPr lang="de-AT" baseline="0" dirty="0"/>
              <a:t> </a:t>
            </a:r>
            <a:r>
              <a:rPr lang="de-AT" baseline="0" dirty="0" err="1"/>
              <a:t>field</a:t>
            </a:r>
            <a:r>
              <a:rPr lang="de-AT" baseline="0" dirty="0"/>
              <a:t> </a:t>
            </a:r>
            <a:r>
              <a:rPr lang="de-AT" baseline="0" dirty="0" err="1"/>
              <a:t>more</a:t>
            </a:r>
            <a:r>
              <a:rPr lang="de-AT" baseline="0" dirty="0"/>
              <a:t>, </a:t>
            </a:r>
            <a:r>
              <a:rPr lang="de-AT" baseline="0" dirty="0" err="1"/>
              <a:t>both</a:t>
            </a:r>
            <a:r>
              <a:rPr lang="de-AT" baseline="0" dirty="0"/>
              <a:t> </a:t>
            </a:r>
            <a:r>
              <a:rPr lang="de-AT" baseline="0" dirty="0" err="1"/>
              <a:t>experimentally</a:t>
            </a:r>
            <a:r>
              <a:rPr lang="de-AT" baseline="0" dirty="0"/>
              <a:t> and </a:t>
            </a:r>
            <a:r>
              <a:rPr lang="de-AT" baseline="0" dirty="0" err="1"/>
              <a:t>numerically</a:t>
            </a:r>
            <a:r>
              <a:rPr lang="de-AT" baseline="0" dirty="0"/>
              <a:t>, </a:t>
            </a:r>
            <a:r>
              <a:rPr lang="de-AT" baseline="0" dirty="0" err="1"/>
              <a:t>which</a:t>
            </a:r>
            <a:r>
              <a:rPr lang="de-AT" baseline="0" dirty="0"/>
              <a:t> </a:t>
            </a:r>
            <a:r>
              <a:rPr lang="de-AT" baseline="0" dirty="0" err="1"/>
              <a:t>can</a:t>
            </a:r>
            <a:r>
              <a:rPr lang="de-AT" baseline="0" dirty="0"/>
              <a:t> </a:t>
            </a:r>
            <a:r>
              <a:rPr lang="de-AT" baseline="0" dirty="0" err="1"/>
              <a:t>be</a:t>
            </a:r>
            <a:r>
              <a:rPr lang="de-AT" baseline="0" dirty="0"/>
              <a:t> </a:t>
            </a:r>
            <a:r>
              <a:rPr lang="de-AT" baseline="0" dirty="0" err="1"/>
              <a:t>seen</a:t>
            </a:r>
            <a:r>
              <a:rPr lang="de-AT" baseline="0" dirty="0"/>
              <a:t> </a:t>
            </a:r>
            <a:r>
              <a:rPr lang="de-AT" baseline="0" dirty="0" err="1"/>
              <a:t>here</a:t>
            </a:r>
            <a:r>
              <a:rPr lang="de-AT" baseline="0" dirty="0"/>
              <a:t> in </a:t>
            </a:r>
            <a:r>
              <a:rPr lang="de-AT" baseline="0" dirty="0" err="1"/>
              <a:t>the</a:t>
            </a:r>
            <a:r>
              <a:rPr lang="de-AT" baseline="0" dirty="0"/>
              <a:t> </a:t>
            </a:r>
            <a:r>
              <a:rPr lang="de-AT" baseline="0" dirty="0" err="1"/>
              <a:t>outline</a:t>
            </a:r>
            <a:r>
              <a:rPr lang="de-AT" baseline="0" dirty="0"/>
              <a:t>:</a:t>
            </a:r>
          </a:p>
          <a:p>
            <a:endParaRPr lang="de-AT" baseline="0" dirty="0"/>
          </a:p>
          <a:p>
            <a:r>
              <a:rPr lang="de-AT" baseline="0" dirty="0" err="1"/>
              <a:t>One</a:t>
            </a:r>
            <a:r>
              <a:rPr lang="de-AT" baseline="0" dirty="0"/>
              <a:t> </a:t>
            </a:r>
            <a:r>
              <a:rPr lang="de-AT" baseline="0" dirty="0" err="1"/>
              <a:t>the</a:t>
            </a:r>
            <a:r>
              <a:rPr lang="de-AT" baseline="0" dirty="0"/>
              <a:t> </a:t>
            </a:r>
            <a:r>
              <a:rPr lang="de-AT" baseline="0" dirty="0" err="1"/>
              <a:t>one</a:t>
            </a:r>
            <a:r>
              <a:rPr lang="de-AT" baseline="0" dirty="0"/>
              <a:t> </a:t>
            </a:r>
            <a:r>
              <a:rPr lang="de-AT" baseline="0" dirty="0" err="1"/>
              <a:t>hand</a:t>
            </a:r>
            <a:r>
              <a:rPr lang="de-AT" baseline="0" dirty="0"/>
              <a:t>, </a:t>
            </a:r>
            <a:r>
              <a:rPr lang="de-AT" baseline="0" dirty="0" err="1"/>
              <a:t>we</a:t>
            </a:r>
            <a:r>
              <a:rPr lang="de-AT" baseline="0" dirty="0"/>
              <a:t> </a:t>
            </a:r>
            <a:r>
              <a:rPr lang="de-AT" baseline="0" dirty="0" err="1"/>
              <a:t>used</a:t>
            </a:r>
            <a:r>
              <a:rPr lang="de-AT" baseline="0" dirty="0"/>
              <a:t> a so-</a:t>
            </a:r>
            <a:r>
              <a:rPr lang="de-AT" baseline="0" dirty="0" err="1"/>
              <a:t>called</a:t>
            </a:r>
            <a:r>
              <a:rPr lang="de-AT" baseline="0" dirty="0"/>
              <a:t> QCM </a:t>
            </a:r>
            <a:r>
              <a:rPr lang="de-AT" baseline="0" dirty="0" err="1"/>
              <a:t>to</a:t>
            </a:r>
            <a:r>
              <a:rPr lang="de-AT" baseline="0" dirty="0"/>
              <a:t> </a:t>
            </a:r>
            <a:r>
              <a:rPr lang="de-AT" baseline="0" dirty="0" err="1"/>
              <a:t>experimenteally</a:t>
            </a:r>
            <a:r>
              <a:rPr lang="de-AT" baseline="0" dirty="0"/>
              <a:t> </a:t>
            </a:r>
            <a:r>
              <a:rPr lang="de-AT" baseline="0" dirty="0" err="1"/>
              <a:t>investigate</a:t>
            </a:r>
            <a:r>
              <a:rPr lang="de-AT" baseline="0" dirty="0"/>
              <a:t> </a:t>
            </a:r>
            <a:r>
              <a:rPr lang="de-AT" baseline="0" dirty="0" err="1"/>
              <a:t>the</a:t>
            </a:r>
            <a:r>
              <a:rPr lang="de-AT" baseline="0" dirty="0"/>
              <a:t> </a:t>
            </a:r>
            <a:r>
              <a:rPr lang="de-AT" baseline="0" dirty="0" err="1"/>
              <a:t>connection</a:t>
            </a:r>
            <a:r>
              <a:rPr lang="de-AT" baseline="0" dirty="0"/>
              <a:t> </a:t>
            </a:r>
            <a:r>
              <a:rPr lang="de-AT" baseline="0" dirty="0" err="1"/>
              <a:t>between</a:t>
            </a:r>
            <a:r>
              <a:rPr lang="de-AT" baseline="0" dirty="0"/>
              <a:t> </a:t>
            </a:r>
            <a:r>
              <a:rPr lang="de-AT" baseline="0" dirty="0" err="1"/>
              <a:t>surface</a:t>
            </a:r>
            <a:r>
              <a:rPr lang="de-AT" baseline="0" dirty="0"/>
              <a:t> </a:t>
            </a:r>
            <a:r>
              <a:rPr lang="de-AT" baseline="0" dirty="0" err="1"/>
              <a:t>roughness</a:t>
            </a:r>
            <a:r>
              <a:rPr lang="de-AT" baseline="0" dirty="0"/>
              <a:t> and </a:t>
            </a:r>
            <a:r>
              <a:rPr lang="de-AT" baseline="0" dirty="0" err="1"/>
              <a:t>the</a:t>
            </a:r>
            <a:r>
              <a:rPr lang="de-AT" baseline="0" dirty="0"/>
              <a:t> total </a:t>
            </a:r>
            <a:r>
              <a:rPr lang="de-AT" baseline="0" dirty="0" err="1"/>
              <a:t>sputter</a:t>
            </a:r>
            <a:r>
              <a:rPr lang="de-AT" baseline="0" dirty="0"/>
              <a:t> </a:t>
            </a:r>
            <a:r>
              <a:rPr lang="de-AT" baseline="0" dirty="0" err="1"/>
              <a:t>yield</a:t>
            </a:r>
            <a:r>
              <a:rPr lang="de-AT" baseline="0" dirty="0"/>
              <a:t>, </a:t>
            </a:r>
            <a:r>
              <a:rPr lang="de-AT" baseline="0" dirty="0" err="1"/>
              <a:t>with</a:t>
            </a:r>
            <a:r>
              <a:rPr lang="de-AT" baseline="0" dirty="0"/>
              <a:t> a </a:t>
            </a:r>
            <a:r>
              <a:rPr lang="de-AT" baseline="0" dirty="0" err="1"/>
              <a:t>special</a:t>
            </a:r>
            <a:r>
              <a:rPr lang="de-AT" baseline="0" dirty="0"/>
              <a:t> </a:t>
            </a:r>
            <a:r>
              <a:rPr lang="de-AT" baseline="0" dirty="0" err="1"/>
              <a:t>focus</a:t>
            </a:r>
            <a:r>
              <a:rPr lang="de-AT" baseline="0" dirty="0"/>
              <a:t> on </a:t>
            </a:r>
            <a:r>
              <a:rPr lang="de-AT" baseline="0" dirty="0" err="1"/>
              <a:t>static</a:t>
            </a:r>
            <a:r>
              <a:rPr lang="de-AT" baseline="0" dirty="0"/>
              <a:t> </a:t>
            </a:r>
            <a:r>
              <a:rPr lang="de-AT" baseline="0" dirty="0" err="1"/>
              <a:t>sputter</a:t>
            </a:r>
            <a:r>
              <a:rPr lang="de-AT" baseline="0" dirty="0"/>
              <a:t> </a:t>
            </a:r>
            <a:r>
              <a:rPr lang="de-AT" baseline="0" dirty="0" err="1"/>
              <a:t>yields</a:t>
            </a:r>
            <a:r>
              <a:rPr lang="de-AT" baseline="0" dirty="0"/>
              <a:t>, </a:t>
            </a:r>
            <a:r>
              <a:rPr lang="de-AT" baseline="0" dirty="0" err="1"/>
              <a:t>or</a:t>
            </a:r>
            <a:r>
              <a:rPr lang="de-AT" baseline="0" dirty="0"/>
              <a:t> in </a:t>
            </a:r>
            <a:r>
              <a:rPr lang="de-AT" baseline="0" dirty="0" err="1"/>
              <a:t>other</a:t>
            </a:r>
            <a:r>
              <a:rPr lang="de-AT" baseline="0" dirty="0"/>
              <a:t> </a:t>
            </a:r>
            <a:r>
              <a:rPr lang="de-AT" baseline="0" dirty="0" err="1"/>
              <a:t>words</a:t>
            </a:r>
            <a:r>
              <a:rPr lang="de-AT" baseline="0" dirty="0"/>
              <a:t>: </a:t>
            </a:r>
            <a:r>
              <a:rPr lang="de-AT" baseline="0" dirty="0" err="1"/>
              <a:t>when</a:t>
            </a:r>
            <a:r>
              <a:rPr lang="de-AT" baseline="0" dirty="0"/>
              <a:t> </a:t>
            </a:r>
            <a:r>
              <a:rPr lang="de-AT" baseline="0" dirty="0" err="1"/>
              <a:t>the</a:t>
            </a:r>
            <a:r>
              <a:rPr lang="de-AT" baseline="0" dirty="0"/>
              <a:t> </a:t>
            </a:r>
            <a:r>
              <a:rPr lang="de-AT" baseline="0" dirty="0" err="1"/>
              <a:t>surface</a:t>
            </a:r>
            <a:r>
              <a:rPr lang="de-AT" baseline="0" dirty="0"/>
              <a:t> </a:t>
            </a:r>
            <a:r>
              <a:rPr lang="de-AT" baseline="0" dirty="0" err="1"/>
              <a:t>is</a:t>
            </a:r>
            <a:r>
              <a:rPr lang="de-AT" baseline="0" dirty="0"/>
              <a:t> not </a:t>
            </a:r>
            <a:r>
              <a:rPr lang="de-AT" baseline="0" dirty="0" err="1"/>
              <a:t>yet</a:t>
            </a:r>
            <a:r>
              <a:rPr lang="de-AT" baseline="0" dirty="0"/>
              <a:t> </a:t>
            </a:r>
            <a:r>
              <a:rPr lang="de-AT" baseline="0" dirty="0" err="1"/>
              <a:t>altered</a:t>
            </a:r>
            <a:r>
              <a:rPr lang="de-AT" baseline="0" dirty="0"/>
              <a:t> due </a:t>
            </a:r>
            <a:r>
              <a:rPr lang="de-AT" baseline="0" dirty="0" err="1"/>
              <a:t>to</a:t>
            </a:r>
            <a:r>
              <a:rPr lang="de-AT" baseline="0" dirty="0"/>
              <a:t> </a:t>
            </a:r>
            <a:r>
              <a:rPr lang="de-AT" baseline="0" dirty="0" err="1"/>
              <a:t>the</a:t>
            </a:r>
            <a:r>
              <a:rPr lang="de-AT" baseline="0" dirty="0"/>
              <a:t> </a:t>
            </a:r>
            <a:r>
              <a:rPr lang="de-AT" baseline="0" dirty="0" err="1"/>
              <a:t>ion</a:t>
            </a:r>
            <a:r>
              <a:rPr lang="de-AT" baseline="0" dirty="0"/>
              <a:t> beam.</a:t>
            </a:r>
          </a:p>
          <a:p>
            <a:r>
              <a:rPr lang="de-AT" baseline="0" dirty="0" err="1"/>
              <a:t>Furthermore</a:t>
            </a:r>
            <a:r>
              <a:rPr lang="de-AT" baseline="0" dirty="0"/>
              <a:t>, </a:t>
            </a:r>
            <a:r>
              <a:rPr lang="de-AT" baseline="0" dirty="0" err="1"/>
              <a:t>we</a:t>
            </a:r>
            <a:r>
              <a:rPr lang="de-AT" baseline="0" dirty="0"/>
              <a:t> </a:t>
            </a:r>
            <a:r>
              <a:rPr lang="de-AT" baseline="0" dirty="0" err="1"/>
              <a:t>developed</a:t>
            </a:r>
            <a:r>
              <a:rPr lang="de-AT" baseline="0" dirty="0"/>
              <a:t> a </a:t>
            </a:r>
            <a:r>
              <a:rPr lang="de-AT" baseline="0" dirty="0" err="1"/>
              <a:t>new</a:t>
            </a:r>
            <a:r>
              <a:rPr lang="de-AT" baseline="0" dirty="0"/>
              <a:t> </a:t>
            </a:r>
            <a:r>
              <a:rPr lang="de-AT" baseline="0" dirty="0" err="1"/>
              <a:t>raytracing</a:t>
            </a:r>
            <a:r>
              <a:rPr lang="de-AT" baseline="0" dirty="0"/>
              <a:t> </a:t>
            </a:r>
            <a:r>
              <a:rPr lang="de-AT" baseline="0" dirty="0" err="1"/>
              <a:t>simulation</a:t>
            </a:r>
            <a:r>
              <a:rPr lang="de-AT" baseline="0" dirty="0"/>
              <a:t> code </a:t>
            </a:r>
            <a:r>
              <a:rPr lang="de-AT" baseline="0" dirty="0" err="1"/>
              <a:t>which</a:t>
            </a:r>
            <a:r>
              <a:rPr lang="de-AT" baseline="0" dirty="0"/>
              <a:t> </a:t>
            </a:r>
            <a:r>
              <a:rPr lang="de-AT" baseline="0" dirty="0" err="1"/>
              <a:t>allows</a:t>
            </a:r>
            <a:r>
              <a:rPr lang="de-AT" baseline="0" dirty="0"/>
              <a:t> </a:t>
            </a:r>
            <a:r>
              <a:rPr lang="de-AT" baseline="0" dirty="0" err="1"/>
              <a:t>any</a:t>
            </a:r>
            <a:r>
              <a:rPr lang="de-AT" baseline="0" dirty="0"/>
              <a:t> larger </a:t>
            </a:r>
            <a:r>
              <a:rPr lang="de-AT" baseline="0" dirty="0" err="1"/>
              <a:t>surface</a:t>
            </a:r>
            <a:r>
              <a:rPr lang="de-AT" baseline="0" dirty="0"/>
              <a:t> </a:t>
            </a:r>
            <a:r>
              <a:rPr lang="de-AT" baseline="0" dirty="0" err="1"/>
              <a:t>sections</a:t>
            </a:r>
            <a:r>
              <a:rPr lang="de-AT" baseline="0" dirty="0"/>
              <a:t> </a:t>
            </a:r>
            <a:r>
              <a:rPr lang="de-AT" baseline="0" dirty="0" err="1"/>
              <a:t>as</a:t>
            </a:r>
            <a:r>
              <a:rPr lang="de-AT" baseline="0" dirty="0"/>
              <a:t> </a:t>
            </a:r>
            <a:r>
              <a:rPr lang="de-AT" baseline="0" dirty="0" err="1"/>
              <a:t>input</a:t>
            </a:r>
            <a:r>
              <a:rPr lang="de-AT" baseline="0" dirty="0"/>
              <a:t>, </a:t>
            </a:r>
            <a:r>
              <a:rPr lang="de-AT" baseline="0" dirty="0" err="1"/>
              <a:t>enabling</a:t>
            </a:r>
            <a:r>
              <a:rPr lang="de-AT" baseline="0" dirty="0"/>
              <a:t> </a:t>
            </a:r>
            <a:r>
              <a:rPr lang="de-AT" baseline="0" dirty="0" err="1"/>
              <a:t>to</a:t>
            </a:r>
            <a:r>
              <a:rPr lang="de-AT" baseline="0" dirty="0"/>
              <a:t> </a:t>
            </a:r>
            <a:r>
              <a:rPr lang="de-AT" baseline="0" dirty="0" err="1"/>
              <a:t>study</a:t>
            </a:r>
            <a:r>
              <a:rPr lang="de-AT" baseline="0" dirty="0"/>
              <a:t> </a:t>
            </a:r>
            <a:r>
              <a:rPr lang="de-AT" baseline="0" dirty="0" err="1"/>
              <a:t>the</a:t>
            </a:r>
            <a:r>
              <a:rPr lang="de-AT" baseline="0" dirty="0"/>
              <a:t> </a:t>
            </a:r>
            <a:r>
              <a:rPr lang="de-AT" baseline="0" dirty="0" err="1"/>
              <a:t>roughness</a:t>
            </a:r>
            <a:r>
              <a:rPr lang="de-AT" baseline="0" dirty="0"/>
              <a:t> </a:t>
            </a:r>
            <a:r>
              <a:rPr lang="de-AT" baseline="0" dirty="0" err="1"/>
              <a:t>effect</a:t>
            </a:r>
            <a:r>
              <a:rPr lang="de-AT" baseline="0" dirty="0"/>
              <a:t> </a:t>
            </a:r>
            <a:r>
              <a:rPr lang="de-AT" baseline="0" dirty="0" err="1"/>
              <a:t>for</a:t>
            </a:r>
            <a:r>
              <a:rPr lang="de-AT" baseline="0" dirty="0"/>
              <a:t> a liberal </a:t>
            </a:r>
            <a:r>
              <a:rPr lang="de-AT" baseline="0" dirty="0" err="1"/>
              <a:t>choice</a:t>
            </a:r>
            <a:r>
              <a:rPr lang="de-AT" baseline="0" dirty="0"/>
              <a:t> </a:t>
            </a:r>
            <a:r>
              <a:rPr lang="de-AT" baseline="0" dirty="0" err="1"/>
              <a:t>of</a:t>
            </a:r>
            <a:r>
              <a:rPr lang="de-AT" baseline="0" dirty="0"/>
              <a:t> </a:t>
            </a:r>
            <a:r>
              <a:rPr lang="de-AT" baseline="0" dirty="0" err="1"/>
              <a:t>topographies</a:t>
            </a:r>
            <a:r>
              <a:rPr lang="de-AT" baseline="0" dirty="0"/>
              <a:t>.</a:t>
            </a:r>
          </a:p>
          <a:p>
            <a:endParaRPr lang="de-AT" baseline="0" dirty="0"/>
          </a:p>
          <a:p>
            <a:r>
              <a:rPr lang="de-AT" baseline="0" dirty="0" err="1"/>
              <a:t>With</a:t>
            </a:r>
            <a:r>
              <a:rPr lang="de-AT" baseline="0" dirty="0"/>
              <a:t> </a:t>
            </a:r>
            <a:r>
              <a:rPr lang="de-AT" baseline="0" dirty="0" err="1"/>
              <a:t>both</a:t>
            </a:r>
            <a:r>
              <a:rPr lang="de-AT" baseline="0" dirty="0"/>
              <a:t> </a:t>
            </a:r>
            <a:r>
              <a:rPr lang="de-AT" baseline="0" dirty="0" err="1"/>
              <a:t>approaches</a:t>
            </a:r>
            <a:r>
              <a:rPr lang="de-AT" baseline="0" dirty="0"/>
              <a:t>, </a:t>
            </a:r>
            <a:r>
              <a:rPr lang="de-AT" baseline="0" dirty="0" err="1"/>
              <a:t>we</a:t>
            </a:r>
            <a:r>
              <a:rPr lang="de-AT" baseline="0" dirty="0"/>
              <a:t> </a:t>
            </a:r>
            <a:r>
              <a:rPr lang="de-AT" baseline="0" dirty="0" err="1"/>
              <a:t>then</a:t>
            </a:r>
            <a:r>
              <a:rPr lang="de-AT" baseline="0" dirty="0"/>
              <a:t> </a:t>
            </a:r>
            <a:r>
              <a:rPr lang="de-AT" baseline="0" dirty="0" err="1"/>
              <a:t>worked</a:t>
            </a:r>
            <a:r>
              <a:rPr lang="de-AT" baseline="0" dirty="0"/>
              <a:t> on </a:t>
            </a:r>
            <a:r>
              <a:rPr lang="de-AT" baseline="0" dirty="0" err="1"/>
              <a:t>the</a:t>
            </a:r>
            <a:r>
              <a:rPr lang="de-AT" baseline="0" dirty="0"/>
              <a:t> </a:t>
            </a:r>
            <a:r>
              <a:rPr lang="de-AT" baseline="0" dirty="0" err="1"/>
              <a:t>key</a:t>
            </a:r>
            <a:r>
              <a:rPr lang="de-AT" baseline="0" dirty="0"/>
              <a:t> </a:t>
            </a:r>
            <a:r>
              <a:rPr lang="de-AT" baseline="0" dirty="0" err="1"/>
              <a:t>goal</a:t>
            </a:r>
            <a:r>
              <a:rPr lang="de-AT" baseline="0" dirty="0"/>
              <a:t>, </a:t>
            </a:r>
            <a:r>
              <a:rPr lang="de-AT" baseline="0" dirty="0" err="1"/>
              <a:t>which</a:t>
            </a:r>
            <a:r>
              <a:rPr lang="de-AT" baseline="0" dirty="0"/>
              <a:t> </a:t>
            </a:r>
            <a:r>
              <a:rPr lang="de-AT" baseline="0" dirty="0" err="1"/>
              <a:t>is</a:t>
            </a:r>
            <a:r>
              <a:rPr lang="de-AT" baseline="0" dirty="0"/>
              <a:t> </a:t>
            </a:r>
            <a:r>
              <a:rPr lang="de-AT" baseline="0" dirty="0" err="1"/>
              <a:t>to</a:t>
            </a:r>
            <a:r>
              <a:rPr lang="de-AT" baseline="0" dirty="0"/>
              <a:t> </a:t>
            </a:r>
            <a:r>
              <a:rPr lang="de-AT" baseline="0" dirty="0" err="1"/>
              <a:t>identify</a:t>
            </a:r>
            <a:r>
              <a:rPr lang="de-AT" baseline="0" dirty="0"/>
              <a:t> a </a:t>
            </a:r>
            <a:r>
              <a:rPr lang="de-AT" baseline="0" dirty="0" err="1"/>
              <a:t>good</a:t>
            </a:r>
            <a:r>
              <a:rPr lang="de-AT" baseline="0" dirty="0"/>
              <a:t> </a:t>
            </a:r>
            <a:r>
              <a:rPr lang="de-AT" baseline="0" dirty="0" err="1"/>
              <a:t>roughness</a:t>
            </a:r>
            <a:r>
              <a:rPr lang="de-AT" baseline="0" dirty="0"/>
              <a:t> </a:t>
            </a:r>
            <a:r>
              <a:rPr lang="de-AT" baseline="0" dirty="0" err="1"/>
              <a:t>parameter</a:t>
            </a:r>
            <a:r>
              <a:rPr lang="de-AT" baseline="0" dirty="0"/>
              <a:t>, </a:t>
            </a:r>
            <a:r>
              <a:rPr lang="de-AT" baseline="0" dirty="0" err="1"/>
              <a:t>allowing</a:t>
            </a:r>
            <a:r>
              <a:rPr lang="de-AT" baseline="0" dirty="0"/>
              <a:t> </a:t>
            </a:r>
            <a:r>
              <a:rPr lang="de-AT" baseline="0" dirty="0" err="1"/>
              <a:t>to</a:t>
            </a:r>
            <a:r>
              <a:rPr lang="de-AT" baseline="0" dirty="0"/>
              <a:t> </a:t>
            </a:r>
            <a:r>
              <a:rPr lang="de-AT" baseline="0" dirty="0" err="1"/>
              <a:t>characterise</a:t>
            </a:r>
            <a:r>
              <a:rPr lang="de-AT" baseline="0" dirty="0"/>
              <a:t> </a:t>
            </a:r>
            <a:r>
              <a:rPr lang="de-AT" baseline="0" dirty="0" err="1"/>
              <a:t>rough</a:t>
            </a:r>
            <a:r>
              <a:rPr lang="de-AT" baseline="0" dirty="0"/>
              <a:t> </a:t>
            </a:r>
            <a:r>
              <a:rPr lang="de-AT" baseline="0" dirty="0" err="1"/>
              <a:t>surfaces</a:t>
            </a:r>
            <a:r>
              <a:rPr lang="de-AT" baseline="0" dirty="0"/>
              <a:t> </a:t>
            </a:r>
            <a:r>
              <a:rPr lang="de-AT" baseline="0" dirty="0" err="1"/>
              <a:t>to</a:t>
            </a:r>
            <a:r>
              <a:rPr lang="de-AT" baseline="0" dirty="0"/>
              <a:t> </a:t>
            </a:r>
            <a:r>
              <a:rPr lang="de-AT" baseline="0" dirty="0" err="1"/>
              <a:t>even</a:t>
            </a:r>
            <a:r>
              <a:rPr lang="de-AT" baseline="0" dirty="0"/>
              <a:t> </a:t>
            </a:r>
            <a:r>
              <a:rPr lang="de-AT" baseline="0" dirty="0" err="1"/>
              <a:t>enable</a:t>
            </a:r>
            <a:r>
              <a:rPr lang="de-AT" baseline="0" dirty="0"/>
              <a:t> </a:t>
            </a:r>
            <a:r>
              <a:rPr lang="de-AT" baseline="0" dirty="0" err="1"/>
              <a:t>predictions</a:t>
            </a:r>
            <a:r>
              <a:rPr lang="de-AT" baseline="0" dirty="0"/>
              <a:t> </a:t>
            </a:r>
            <a:r>
              <a:rPr lang="de-AT" baseline="0" dirty="0" err="1"/>
              <a:t>of</a:t>
            </a:r>
            <a:r>
              <a:rPr lang="de-AT" baseline="0" dirty="0"/>
              <a:t> total </a:t>
            </a:r>
            <a:r>
              <a:rPr lang="de-AT" baseline="0" dirty="0" err="1"/>
              <a:t>sputter</a:t>
            </a:r>
            <a:r>
              <a:rPr lang="de-AT" baseline="0" dirty="0"/>
              <a:t> </a:t>
            </a:r>
            <a:r>
              <a:rPr lang="de-AT" baseline="0" dirty="0" err="1"/>
              <a:t>yields</a:t>
            </a:r>
            <a:r>
              <a:rPr lang="de-AT" baseline="0" dirty="0"/>
              <a:t>. </a:t>
            </a:r>
          </a:p>
          <a:p>
            <a:endParaRPr lang="en-US" dirty="0"/>
          </a:p>
        </p:txBody>
      </p:sp>
      <p:sp>
        <p:nvSpPr>
          <p:cNvPr id="4" name="Foliennummernplatzhalter 3"/>
          <p:cNvSpPr>
            <a:spLocks noGrp="1"/>
          </p:cNvSpPr>
          <p:nvPr>
            <p:ph type="sldNum" sz="quarter" idx="10"/>
          </p:nvPr>
        </p:nvSpPr>
        <p:spPr/>
        <p:txBody>
          <a:bodyPr/>
          <a:lstStyle/>
          <a:p>
            <a:fld id="{5320357C-19D5-4386-8AC6-DD0AD4D309C8}" type="slidenum">
              <a:rPr lang="de-AT" smtClean="0"/>
              <a:t>5</a:t>
            </a:fld>
            <a:endParaRPr lang="de-AT"/>
          </a:p>
        </p:txBody>
      </p:sp>
    </p:spTree>
    <p:extLst>
      <p:ext uri="{BB962C8B-B14F-4D97-AF65-F5344CB8AC3E}">
        <p14:creationId xmlns:p14="http://schemas.microsoft.com/office/powerpoint/2010/main" val="3995383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At </a:t>
            </a:r>
            <a:r>
              <a:rPr lang="de-AT" baseline="0" dirty="0" err="1"/>
              <a:t>our</a:t>
            </a:r>
            <a:r>
              <a:rPr lang="de-AT" baseline="0" dirty="0"/>
              <a:t> </a:t>
            </a:r>
            <a:r>
              <a:rPr lang="de-AT" baseline="0" dirty="0" err="1"/>
              <a:t>institute</a:t>
            </a:r>
            <a:r>
              <a:rPr lang="de-AT" baseline="0" dirty="0"/>
              <a:t>, </a:t>
            </a:r>
            <a:r>
              <a:rPr lang="de-AT" baseline="0" dirty="0" err="1"/>
              <a:t>measuring</a:t>
            </a:r>
            <a:r>
              <a:rPr lang="de-AT" baseline="0" dirty="0"/>
              <a:t> </a:t>
            </a:r>
            <a:r>
              <a:rPr lang="de-AT" baseline="0" dirty="0" err="1"/>
              <a:t>with</a:t>
            </a:r>
            <a:r>
              <a:rPr lang="de-AT" baseline="0" dirty="0"/>
              <a:t> a QCM </a:t>
            </a:r>
            <a:r>
              <a:rPr lang="de-AT" baseline="0" dirty="0" err="1"/>
              <a:t>has</a:t>
            </a:r>
            <a:r>
              <a:rPr lang="de-AT" baseline="0" dirty="0"/>
              <a:t> a </a:t>
            </a:r>
            <a:r>
              <a:rPr lang="de-AT" baseline="0" dirty="0" err="1"/>
              <a:t>long</a:t>
            </a:r>
            <a:r>
              <a:rPr lang="de-AT" baseline="0" dirty="0"/>
              <a:t> </a:t>
            </a:r>
            <a:r>
              <a:rPr lang="de-AT" baseline="0" dirty="0" err="1"/>
              <a:t>history</a:t>
            </a:r>
            <a:r>
              <a:rPr lang="de-AT" baseline="0" dirty="0"/>
              <a:t>. </a:t>
            </a:r>
            <a:r>
              <a:rPr lang="de-AT" baseline="0" dirty="0" err="1"/>
              <a:t>Specialised</a:t>
            </a:r>
            <a:r>
              <a:rPr lang="de-AT" baseline="0" dirty="0"/>
              <a:t> </a:t>
            </a:r>
            <a:r>
              <a:rPr lang="de-AT" baseline="0" dirty="0" err="1"/>
              <a:t>electronics</a:t>
            </a:r>
            <a:r>
              <a:rPr lang="de-AT" baseline="0" dirty="0"/>
              <a:t> and </a:t>
            </a:r>
            <a:r>
              <a:rPr lang="de-AT" baseline="0" dirty="0" err="1"/>
              <a:t>resonators</a:t>
            </a:r>
            <a:r>
              <a:rPr lang="de-AT" baseline="0" dirty="0"/>
              <a:t> </a:t>
            </a:r>
            <a:r>
              <a:rPr lang="de-AT" baseline="0" dirty="0" err="1"/>
              <a:t>allow</a:t>
            </a:r>
            <a:r>
              <a:rPr lang="de-AT" baseline="0" dirty="0"/>
              <a:t> </a:t>
            </a:r>
            <a:r>
              <a:rPr lang="de-AT" baseline="0" dirty="0" err="1"/>
              <a:t>very</a:t>
            </a:r>
            <a:r>
              <a:rPr lang="de-AT" baseline="0" dirty="0"/>
              <a:t> high sensitivity </a:t>
            </a:r>
            <a:r>
              <a:rPr lang="de-AT" baseline="0" dirty="0" err="1"/>
              <a:t>for</a:t>
            </a:r>
            <a:r>
              <a:rPr lang="de-AT" baseline="0" dirty="0"/>
              <a:t> </a:t>
            </a:r>
            <a:r>
              <a:rPr lang="de-AT" baseline="0" dirty="0" err="1"/>
              <a:t>our</a:t>
            </a:r>
            <a:r>
              <a:rPr lang="de-AT" baseline="0" dirty="0"/>
              <a:t> QCM.  In </a:t>
            </a:r>
            <a:r>
              <a:rPr lang="de-AT" baseline="0" dirty="0" err="1"/>
              <a:t>example</a:t>
            </a:r>
            <a:r>
              <a:rPr lang="de-AT" baseline="0" dirty="0"/>
              <a:t>, </a:t>
            </a:r>
            <a:r>
              <a:rPr lang="de-AT" baseline="0" dirty="0" err="1"/>
              <a:t>it</a:t>
            </a:r>
            <a:r>
              <a:rPr lang="de-AT" baseline="0" dirty="0"/>
              <a:t> </a:t>
            </a:r>
            <a:r>
              <a:rPr lang="de-AT" baseline="0" dirty="0" err="1"/>
              <a:t>is</a:t>
            </a:r>
            <a:r>
              <a:rPr lang="de-AT" baseline="0" dirty="0"/>
              <a:t> possible </a:t>
            </a:r>
            <a:r>
              <a:rPr lang="de-AT" baseline="0" dirty="0" err="1"/>
              <a:t>to</a:t>
            </a:r>
            <a:r>
              <a:rPr lang="de-AT" baseline="0" dirty="0"/>
              <a:t> </a:t>
            </a:r>
            <a:r>
              <a:rPr lang="de-AT" baseline="0" dirty="0" err="1"/>
              <a:t>achieve</a:t>
            </a:r>
            <a:r>
              <a:rPr lang="de-AT" baseline="0" dirty="0"/>
              <a:t> a </a:t>
            </a:r>
            <a:r>
              <a:rPr lang="de-AT" baseline="0" dirty="0" err="1"/>
              <a:t>mass</a:t>
            </a:r>
            <a:r>
              <a:rPr lang="de-AT" baseline="0" dirty="0"/>
              <a:t> </a:t>
            </a:r>
            <a:r>
              <a:rPr lang="de-AT" baseline="0" dirty="0" err="1"/>
              <a:t>change</a:t>
            </a:r>
            <a:r>
              <a:rPr lang="de-AT" baseline="0" dirty="0"/>
              <a:t> </a:t>
            </a:r>
            <a:r>
              <a:rPr lang="de-AT" baseline="0" dirty="0" err="1"/>
              <a:t>sensitivity</a:t>
            </a:r>
            <a:r>
              <a:rPr lang="de-AT" baseline="0" dirty="0"/>
              <a:t> </a:t>
            </a:r>
            <a:r>
              <a:rPr lang="de-AT" baseline="0" dirty="0" err="1"/>
              <a:t>of</a:t>
            </a:r>
            <a:r>
              <a:rPr lang="de-AT" baseline="0" dirty="0"/>
              <a:t> 10 </a:t>
            </a:r>
            <a:r>
              <a:rPr lang="de-AT" baseline="0" dirty="0" err="1"/>
              <a:t>to</a:t>
            </a:r>
            <a:r>
              <a:rPr lang="de-AT" baseline="0" dirty="0"/>
              <a:t> </a:t>
            </a:r>
            <a:r>
              <a:rPr lang="de-AT" baseline="0" dirty="0" err="1"/>
              <a:t>the</a:t>
            </a:r>
            <a:r>
              <a:rPr lang="de-AT" baseline="0" dirty="0"/>
              <a:t> power </a:t>
            </a:r>
            <a:r>
              <a:rPr lang="de-AT" baseline="0" dirty="0" err="1"/>
              <a:t>of</a:t>
            </a:r>
            <a:r>
              <a:rPr lang="de-AT" baseline="0" dirty="0"/>
              <a:t> -4  </a:t>
            </a:r>
            <a:r>
              <a:rPr lang="de-AT" baseline="0" dirty="0" err="1"/>
              <a:t>tungsten</a:t>
            </a:r>
            <a:r>
              <a:rPr lang="de-AT" baseline="0" dirty="0"/>
              <a:t> </a:t>
            </a:r>
            <a:r>
              <a:rPr lang="de-AT" baseline="0" dirty="0" err="1"/>
              <a:t>monolayers</a:t>
            </a:r>
            <a:r>
              <a:rPr lang="de-AT" baseline="0" dirty="0"/>
              <a:t> per </a:t>
            </a:r>
            <a:r>
              <a:rPr lang="de-AT" baseline="0" dirty="0" err="1"/>
              <a:t>second</a:t>
            </a:r>
            <a:r>
              <a:rPr lang="de-AT" baseline="0" dirty="0"/>
              <a:t>.</a:t>
            </a:r>
          </a:p>
          <a:p>
            <a:endParaRPr lang="de-AT" baseline="0" dirty="0"/>
          </a:p>
          <a:p>
            <a:r>
              <a:rPr lang="de-AT" baseline="0" dirty="0"/>
              <a:t>Due </a:t>
            </a:r>
            <a:r>
              <a:rPr lang="de-AT" baseline="0" dirty="0" err="1"/>
              <a:t>to</a:t>
            </a:r>
            <a:r>
              <a:rPr lang="de-AT" baseline="0" dirty="0"/>
              <a:t> </a:t>
            </a:r>
            <a:r>
              <a:rPr lang="de-AT" baseline="0" dirty="0" err="1"/>
              <a:t>this</a:t>
            </a:r>
            <a:r>
              <a:rPr lang="de-AT" baseline="0" dirty="0"/>
              <a:t> high sensitivity, </a:t>
            </a:r>
            <a:r>
              <a:rPr lang="de-AT" baseline="0" dirty="0" err="1"/>
              <a:t>we</a:t>
            </a:r>
            <a:r>
              <a:rPr lang="de-AT" baseline="0" dirty="0"/>
              <a:t> </a:t>
            </a:r>
            <a:r>
              <a:rPr lang="de-AT" baseline="0" dirty="0" err="1"/>
              <a:t>were</a:t>
            </a:r>
            <a:r>
              <a:rPr lang="de-AT" baseline="0" dirty="0"/>
              <a:t> </a:t>
            </a:r>
            <a:r>
              <a:rPr lang="de-AT" baseline="0" dirty="0" err="1"/>
              <a:t>able</a:t>
            </a:r>
            <a:r>
              <a:rPr lang="de-AT" baseline="0" dirty="0"/>
              <a:t> </a:t>
            </a:r>
            <a:r>
              <a:rPr lang="de-AT" baseline="0" dirty="0" err="1"/>
              <a:t>to</a:t>
            </a:r>
            <a:r>
              <a:rPr lang="de-AT" baseline="0" dirty="0"/>
              <a:t> </a:t>
            </a:r>
            <a:r>
              <a:rPr lang="de-AT" baseline="0" dirty="0" err="1"/>
              <a:t>use</a:t>
            </a:r>
            <a:r>
              <a:rPr lang="de-AT" baseline="0" dirty="0"/>
              <a:t> </a:t>
            </a:r>
            <a:r>
              <a:rPr lang="de-AT" baseline="0" dirty="0" err="1"/>
              <a:t>very</a:t>
            </a:r>
            <a:r>
              <a:rPr lang="de-AT" baseline="0" dirty="0"/>
              <a:t> </a:t>
            </a:r>
            <a:r>
              <a:rPr lang="de-AT" baseline="0" dirty="0" err="1"/>
              <a:t>small</a:t>
            </a:r>
            <a:r>
              <a:rPr lang="de-AT" baseline="0" dirty="0"/>
              <a:t> </a:t>
            </a:r>
            <a:r>
              <a:rPr lang="de-AT" baseline="0" dirty="0" err="1"/>
              <a:t>ion</a:t>
            </a:r>
            <a:r>
              <a:rPr lang="de-AT" baseline="0" dirty="0"/>
              <a:t> </a:t>
            </a:r>
            <a:r>
              <a:rPr lang="de-AT" baseline="0" dirty="0" err="1"/>
              <a:t>fluxes</a:t>
            </a:r>
            <a:r>
              <a:rPr lang="de-AT" baseline="0" dirty="0"/>
              <a:t> </a:t>
            </a:r>
            <a:r>
              <a:rPr lang="de-AT" baseline="0" dirty="0" err="1"/>
              <a:t>for</a:t>
            </a:r>
            <a:r>
              <a:rPr lang="de-AT" baseline="0" dirty="0"/>
              <a:t> </a:t>
            </a:r>
            <a:r>
              <a:rPr lang="de-AT" baseline="0" dirty="0" err="1"/>
              <a:t>our</a:t>
            </a:r>
            <a:r>
              <a:rPr lang="de-AT" baseline="0" dirty="0"/>
              <a:t> </a:t>
            </a:r>
            <a:r>
              <a:rPr lang="de-AT" baseline="0" dirty="0" err="1"/>
              <a:t>experiments</a:t>
            </a:r>
            <a:r>
              <a:rPr lang="de-AT" baseline="0" dirty="0"/>
              <a:t> on </a:t>
            </a:r>
            <a:r>
              <a:rPr lang="de-AT" baseline="0" dirty="0" err="1"/>
              <a:t>the</a:t>
            </a:r>
            <a:r>
              <a:rPr lang="de-AT" baseline="0" dirty="0"/>
              <a:t> </a:t>
            </a:r>
            <a:r>
              <a:rPr lang="de-AT" baseline="0" dirty="0" err="1"/>
              <a:t>rough</a:t>
            </a:r>
            <a:r>
              <a:rPr lang="de-AT" baseline="0" dirty="0"/>
              <a:t> </a:t>
            </a:r>
            <a:r>
              <a:rPr lang="de-AT" baseline="0" dirty="0" err="1"/>
              <a:t>surfaces</a:t>
            </a:r>
            <a:r>
              <a:rPr lang="de-AT" baseline="0" dirty="0"/>
              <a:t>, </a:t>
            </a:r>
            <a:r>
              <a:rPr lang="de-AT" baseline="0" dirty="0" err="1"/>
              <a:t>which</a:t>
            </a:r>
            <a:r>
              <a:rPr lang="de-AT" baseline="0" dirty="0"/>
              <a:t> </a:t>
            </a:r>
            <a:r>
              <a:rPr lang="de-AT" baseline="0" dirty="0" err="1"/>
              <a:t>therefore</a:t>
            </a:r>
            <a:r>
              <a:rPr lang="de-AT" baseline="0" dirty="0"/>
              <a:t> </a:t>
            </a:r>
            <a:r>
              <a:rPr lang="de-AT" baseline="0" dirty="0" err="1"/>
              <a:t>allowed</a:t>
            </a:r>
            <a:r>
              <a:rPr lang="de-AT" baseline="0" dirty="0"/>
              <a:t> </a:t>
            </a:r>
            <a:r>
              <a:rPr lang="de-AT" baseline="0" dirty="0" err="1"/>
              <a:t>to</a:t>
            </a:r>
            <a:r>
              <a:rPr lang="de-AT" baseline="0" dirty="0"/>
              <a:t> </a:t>
            </a:r>
            <a:r>
              <a:rPr lang="de-AT" baseline="0" dirty="0" err="1"/>
              <a:t>neglect</a:t>
            </a:r>
            <a:r>
              <a:rPr lang="de-AT" baseline="0" dirty="0"/>
              <a:t> </a:t>
            </a:r>
            <a:r>
              <a:rPr lang="de-AT" baseline="0" dirty="0" err="1"/>
              <a:t>surface</a:t>
            </a:r>
            <a:r>
              <a:rPr lang="de-AT" baseline="0" dirty="0"/>
              <a:t> </a:t>
            </a:r>
            <a:r>
              <a:rPr lang="de-AT" baseline="0" dirty="0" err="1"/>
              <a:t>alteration</a:t>
            </a:r>
            <a:r>
              <a:rPr lang="de-AT" baseline="0" dirty="0"/>
              <a:t>. This </a:t>
            </a:r>
            <a:r>
              <a:rPr lang="de-AT" baseline="0" dirty="0" err="1"/>
              <a:t>is</a:t>
            </a:r>
            <a:r>
              <a:rPr lang="de-AT" baseline="0" dirty="0"/>
              <a:t> </a:t>
            </a:r>
            <a:r>
              <a:rPr lang="de-AT" baseline="0" dirty="0" err="1"/>
              <a:t>very</a:t>
            </a:r>
            <a:r>
              <a:rPr lang="de-AT" baseline="0" dirty="0"/>
              <a:t> </a:t>
            </a:r>
            <a:r>
              <a:rPr lang="de-AT" baseline="0" dirty="0" err="1"/>
              <a:t>important</a:t>
            </a:r>
            <a:r>
              <a:rPr lang="de-AT" baseline="0" dirty="0"/>
              <a:t>, </a:t>
            </a:r>
            <a:r>
              <a:rPr lang="de-AT" baseline="0" dirty="0" err="1"/>
              <a:t>since</a:t>
            </a:r>
            <a:r>
              <a:rPr lang="de-AT" baseline="0" dirty="0"/>
              <a:t> </a:t>
            </a:r>
            <a:r>
              <a:rPr lang="de-AT" baseline="0" dirty="0" err="1"/>
              <a:t>dynamic</a:t>
            </a:r>
            <a:r>
              <a:rPr lang="de-AT" baseline="0" dirty="0"/>
              <a:t> </a:t>
            </a:r>
            <a:r>
              <a:rPr lang="de-AT" baseline="0" dirty="0" err="1"/>
              <a:t>changes</a:t>
            </a:r>
            <a:r>
              <a:rPr lang="de-AT" baseline="0" dirty="0"/>
              <a:t> </a:t>
            </a:r>
            <a:r>
              <a:rPr lang="de-AT" baseline="0" dirty="0" err="1"/>
              <a:t>of</a:t>
            </a:r>
            <a:r>
              <a:rPr lang="de-AT" baseline="0" dirty="0"/>
              <a:t> </a:t>
            </a:r>
            <a:r>
              <a:rPr lang="de-AT" baseline="0" dirty="0" err="1"/>
              <a:t>the</a:t>
            </a:r>
            <a:r>
              <a:rPr lang="de-AT" baseline="0" dirty="0"/>
              <a:t> </a:t>
            </a:r>
            <a:r>
              <a:rPr lang="de-AT" baseline="0" dirty="0" err="1"/>
              <a:t>rough</a:t>
            </a:r>
            <a:r>
              <a:rPr lang="de-AT" baseline="0" dirty="0"/>
              <a:t> </a:t>
            </a:r>
            <a:r>
              <a:rPr lang="de-AT" baseline="0" dirty="0" err="1"/>
              <a:t>surface</a:t>
            </a:r>
            <a:r>
              <a:rPr lang="de-AT" baseline="0" dirty="0"/>
              <a:t> </a:t>
            </a:r>
            <a:r>
              <a:rPr lang="de-AT" baseline="0" dirty="0" err="1"/>
              <a:t>would</a:t>
            </a:r>
            <a:r>
              <a:rPr lang="de-AT" baseline="0" dirty="0"/>
              <a:t> </a:t>
            </a:r>
            <a:r>
              <a:rPr lang="de-AT" baseline="0" dirty="0" err="1"/>
              <a:t>limit</a:t>
            </a:r>
            <a:r>
              <a:rPr lang="de-AT" baseline="0" dirty="0"/>
              <a:t> </a:t>
            </a:r>
            <a:r>
              <a:rPr lang="de-AT" baseline="0" dirty="0" err="1"/>
              <a:t>conclusions</a:t>
            </a:r>
            <a:r>
              <a:rPr lang="de-AT" baseline="0" dirty="0"/>
              <a:t> in </a:t>
            </a:r>
            <a:r>
              <a:rPr lang="de-AT" baseline="0" dirty="0" err="1"/>
              <a:t>the</a:t>
            </a:r>
            <a:r>
              <a:rPr lang="de-AT" baseline="0" dirty="0"/>
              <a:t> </a:t>
            </a:r>
            <a:r>
              <a:rPr lang="de-AT" baseline="0" dirty="0" err="1"/>
              <a:t>context</a:t>
            </a:r>
            <a:r>
              <a:rPr lang="de-AT" baseline="0" dirty="0"/>
              <a:t> </a:t>
            </a:r>
            <a:r>
              <a:rPr lang="de-AT" baseline="0" dirty="0" err="1"/>
              <a:t>of</a:t>
            </a:r>
            <a:r>
              <a:rPr lang="de-AT" baseline="0" dirty="0"/>
              <a:t> </a:t>
            </a:r>
            <a:r>
              <a:rPr lang="de-AT" baseline="0" dirty="0" err="1"/>
              <a:t>this</a:t>
            </a:r>
            <a:r>
              <a:rPr lang="de-AT" baseline="0" dirty="0"/>
              <a:t> </a:t>
            </a:r>
            <a:r>
              <a:rPr lang="de-AT" baseline="0" dirty="0" err="1"/>
              <a:t>project</a:t>
            </a:r>
            <a:r>
              <a:rPr lang="de-AT" baseline="0" dirty="0"/>
              <a:t>.</a:t>
            </a:r>
          </a:p>
          <a:p>
            <a:endParaRPr lang="de-AT" baseline="0" dirty="0"/>
          </a:p>
          <a:p>
            <a:r>
              <a:rPr lang="de-AT" baseline="0" dirty="0"/>
              <a:t>The classic QCM </a:t>
            </a:r>
            <a:r>
              <a:rPr lang="de-AT" baseline="0" dirty="0" err="1"/>
              <a:t>configuration</a:t>
            </a:r>
            <a:r>
              <a:rPr lang="de-AT" baseline="0" dirty="0"/>
              <a:t> </a:t>
            </a:r>
            <a:r>
              <a:rPr lang="de-AT" baseline="0" dirty="0" err="1"/>
              <a:t>can</a:t>
            </a:r>
            <a:r>
              <a:rPr lang="de-AT" baseline="0" dirty="0"/>
              <a:t> </a:t>
            </a:r>
            <a:r>
              <a:rPr lang="de-AT" baseline="0" dirty="0" err="1"/>
              <a:t>be</a:t>
            </a:r>
            <a:r>
              <a:rPr lang="de-AT" baseline="0" dirty="0"/>
              <a:t> </a:t>
            </a:r>
            <a:r>
              <a:rPr lang="de-AT" baseline="0" dirty="0" err="1"/>
              <a:t>seen</a:t>
            </a:r>
            <a:r>
              <a:rPr lang="de-AT" baseline="0" dirty="0"/>
              <a:t> </a:t>
            </a:r>
            <a:r>
              <a:rPr lang="de-AT" baseline="0" dirty="0" err="1"/>
              <a:t>here</a:t>
            </a:r>
            <a:r>
              <a:rPr lang="de-AT" baseline="0" dirty="0"/>
              <a:t>: The </a:t>
            </a:r>
            <a:r>
              <a:rPr lang="de-AT" baseline="0" dirty="0" err="1"/>
              <a:t>quartz</a:t>
            </a:r>
            <a:r>
              <a:rPr lang="de-AT" baseline="0" dirty="0"/>
              <a:t> </a:t>
            </a:r>
            <a:r>
              <a:rPr lang="de-AT" baseline="0" dirty="0" err="1"/>
              <a:t>is</a:t>
            </a:r>
            <a:r>
              <a:rPr lang="de-AT" baseline="0" dirty="0"/>
              <a:t> </a:t>
            </a:r>
            <a:r>
              <a:rPr lang="de-AT" baseline="0" dirty="0" err="1"/>
              <a:t>directly</a:t>
            </a:r>
            <a:r>
              <a:rPr lang="de-AT" baseline="0" dirty="0"/>
              <a:t> </a:t>
            </a:r>
            <a:r>
              <a:rPr lang="de-AT" baseline="0" dirty="0" err="1"/>
              <a:t>bombarded</a:t>
            </a:r>
            <a:r>
              <a:rPr lang="de-AT" baseline="0" dirty="0"/>
              <a:t> </a:t>
            </a:r>
            <a:r>
              <a:rPr lang="de-AT" baseline="0" dirty="0" err="1"/>
              <a:t>by</a:t>
            </a:r>
            <a:r>
              <a:rPr lang="de-AT" baseline="0" dirty="0"/>
              <a:t> </a:t>
            </a:r>
            <a:r>
              <a:rPr lang="de-AT" baseline="0" dirty="0" err="1"/>
              <a:t>ions</a:t>
            </a:r>
            <a:r>
              <a:rPr lang="de-AT" baseline="0" dirty="0"/>
              <a:t> </a:t>
            </a:r>
            <a:r>
              <a:rPr lang="de-AT" baseline="0" dirty="0" err="1"/>
              <a:t>which</a:t>
            </a:r>
            <a:r>
              <a:rPr lang="de-AT" baseline="0" dirty="0"/>
              <a:t> </a:t>
            </a:r>
            <a:r>
              <a:rPr lang="de-AT" baseline="0" dirty="0" err="1"/>
              <a:t>cause</a:t>
            </a:r>
            <a:r>
              <a:rPr lang="de-AT" baseline="0" dirty="0"/>
              <a:t> a </a:t>
            </a:r>
            <a:r>
              <a:rPr lang="de-AT" baseline="0" dirty="0" err="1"/>
              <a:t>mass</a:t>
            </a:r>
            <a:r>
              <a:rPr lang="de-AT" baseline="0" dirty="0"/>
              <a:t> </a:t>
            </a:r>
            <a:r>
              <a:rPr lang="de-AT" baseline="0" dirty="0" err="1"/>
              <a:t>loss</a:t>
            </a:r>
            <a:r>
              <a:rPr lang="de-AT" baseline="0" dirty="0"/>
              <a:t>.</a:t>
            </a:r>
          </a:p>
          <a:p>
            <a:endParaRPr lang="de-AT" baseline="0" dirty="0"/>
          </a:p>
          <a:p>
            <a:r>
              <a:rPr lang="de-AT" baseline="0" dirty="0"/>
              <a:t>In </a:t>
            </a:r>
            <a:r>
              <a:rPr lang="de-AT" baseline="0" dirty="0" err="1"/>
              <a:t>addition</a:t>
            </a:r>
            <a:r>
              <a:rPr lang="de-AT" baseline="0" dirty="0"/>
              <a:t>, </a:t>
            </a:r>
            <a:r>
              <a:rPr lang="de-AT" baseline="0" dirty="0" err="1"/>
              <a:t>we</a:t>
            </a:r>
            <a:r>
              <a:rPr lang="de-AT" baseline="0" dirty="0"/>
              <a:t> </a:t>
            </a:r>
            <a:r>
              <a:rPr lang="de-AT" baseline="0" dirty="0" err="1"/>
              <a:t>developed</a:t>
            </a:r>
            <a:r>
              <a:rPr lang="de-AT" baseline="0" dirty="0"/>
              <a:t> a </a:t>
            </a:r>
            <a:r>
              <a:rPr lang="de-AT" baseline="0" dirty="0" err="1"/>
              <a:t>cacher</a:t>
            </a:r>
            <a:r>
              <a:rPr lang="de-AT" baseline="0" dirty="0"/>
              <a:t> QCM </a:t>
            </a:r>
            <a:r>
              <a:rPr lang="de-AT" baseline="0" dirty="0" err="1"/>
              <a:t>configuration</a:t>
            </a:r>
            <a:r>
              <a:rPr lang="de-AT" baseline="0" dirty="0"/>
              <a:t>, </a:t>
            </a:r>
            <a:r>
              <a:rPr lang="de-AT" baseline="0" dirty="0" err="1"/>
              <a:t>where</a:t>
            </a:r>
            <a:r>
              <a:rPr lang="de-AT" baseline="0" dirty="0"/>
              <a:t> </a:t>
            </a:r>
            <a:r>
              <a:rPr lang="de-AT" baseline="0" dirty="0" err="1"/>
              <a:t>the</a:t>
            </a:r>
            <a:r>
              <a:rPr lang="de-AT" baseline="0" dirty="0"/>
              <a:t> </a:t>
            </a:r>
            <a:r>
              <a:rPr lang="de-AT" baseline="0" dirty="0" err="1"/>
              <a:t>quartz</a:t>
            </a:r>
            <a:r>
              <a:rPr lang="de-AT" baseline="0" dirty="0"/>
              <a:t> </a:t>
            </a:r>
            <a:r>
              <a:rPr lang="de-AT" baseline="0" dirty="0" err="1"/>
              <a:t>is</a:t>
            </a:r>
            <a:r>
              <a:rPr lang="de-AT" baseline="0" dirty="0"/>
              <a:t> </a:t>
            </a:r>
            <a:r>
              <a:rPr lang="de-AT" baseline="0" dirty="0" err="1"/>
              <a:t>used</a:t>
            </a:r>
            <a:r>
              <a:rPr lang="de-AT" baseline="0" dirty="0"/>
              <a:t> </a:t>
            </a:r>
            <a:r>
              <a:rPr lang="de-AT" baseline="0" dirty="0" err="1"/>
              <a:t>to</a:t>
            </a:r>
            <a:r>
              <a:rPr lang="de-AT" baseline="0" dirty="0"/>
              <a:t> probe </a:t>
            </a:r>
            <a:r>
              <a:rPr lang="de-AT" baseline="0" dirty="0" err="1"/>
              <a:t>the</a:t>
            </a:r>
            <a:r>
              <a:rPr lang="de-AT" baseline="0" dirty="0"/>
              <a:t> angular </a:t>
            </a:r>
            <a:r>
              <a:rPr lang="de-AT" baseline="0" dirty="0" err="1"/>
              <a:t>distribution</a:t>
            </a:r>
            <a:r>
              <a:rPr lang="de-AT" baseline="0" dirty="0"/>
              <a:t> </a:t>
            </a:r>
            <a:r>
              <a:rPr lang="de-AT" baseline="0" dirty="0" err="1"/>
              <a:t>around</a:t>
            </a:r>
            <a:r>
              <a:rPr lang="de-AT" baseline="0" dirty="0"/>
              <a:t> </a:t>
            </a:r>
            <a:r>
              <a:rPr lang="de-AT" baseline="0" dirty="0" err="1"/>
              <a:t>the</a:t>
            </a:r>
            <a:r>
              <a:rPr lang="de-AT" baseline="0" dirty="0"/>
              <a:t> </a:t>
            </a:r>
            <a:r>
              <a:rPr lang="de-AT" baseline="0" dirty="0" err="1"/>
              <a:t>target</a:t>
            </a:r>
            <a:r>
              <a:rPr lang="de-AT" baseline="0" dirty="0"/>
              <a:t>.</a:t>
            </a:r>
          </a:p>
          <a:p>
            <a:endParaRPr lang="de-AT" baseline="0" dirty="0"/>
          </a:p>
          <a:p>
            <a:r>
              <a:rPr lang="de-AT" baseline="0" dirty="0" err="1"/>
              <a:t>If</a:t>
            </a:r>
            <a:r>
              <a:rPr lang="de-AT" baseline="0" dirty="0"/>
              <a:t> </a:t>
            </a:r>
            <a:r>
              <a:rPr lang="de-AT" baseline="0" dirty="0" err="1"/>
              <a:t>you</a:t>
            </a:r>
            <a:r>
              <a:rPr lang="de-AT" baseline="0" dirty="0"/>
              <a:t> </a:t>
            </a:r>
            <a:r>
              <a:rPr lang="de-AT" baseline="0" dirty="0" err="1"/>
              <a:t>are</a:t>
            </a:r>
            <a:r>
              <a:rPr lang="de-AT" baseline="0" dirty="0"/>
              <a:t> </a:t>
            </a:r>
            <a:r>
              <a:rPr lang="de-AT" baseline="0" dirty="0" err="1"/>
              <a:t>more</a:t>
            </a:r>
            <a:r>
              <a:rPr lang="de-AT" baseline="0" dirty="0"/>
              <a:t> </a:t>
            </a:r>
            <a:r>
              <a:rPr lang="de-AT" baseline="0" dirty="0" err="1"/>
              <a:t>interested</a:t>
            </a:r>
            <a:r>
              <a:rPr lang="de-AT" baseline="0" dirty="0"/>
              <a:t> in </a:t>
            </a:r>
            <a:r>
              <a:rPr lang="de-AT" baseline="0" dirty="0" err="1"/>
              <a:t>this</a:t>
            </a:r>
            <a:r>
              <a:rPr lang="de-AT" baseline="0" dirty="0"/>
              <a:t> </a:t>
            </a:r>
            <a:r>
              <a:rPr lang="de-AT" baseline="0" dirty="0" err="1"/>
              <a:t>method</a:t>
            </a:r>
            <a:r>
              <a:rPr lang="de-AT" baseline="0" dirty="0"/>
              <a:t>, </a:t>
            </a:r>
            <a:r>
              <a:rPr lang="de-AT" baseline="0" dirty="0" err="1"/>
              <a:t>stay</a:t>
            </a:r>
            <a:r>
              <a:rPr lang="de-AT" baseline="0" dirty="0"/>
              <a:t> </a:t>
            </a:r>
            <a:r>
              <a:rPr lang="de-AT" baseline="0" dirty="0" err="1"/>
              <a:t>tuned</a:t>
            </a:r>
            <a:r>
              <a:rPr lang="de-AT" baseline="0" dirty="0"/>
              <a:t> </a:t>
            </a:r>
            <a:r>
              <a:rPr lang="de-AT" baseline="0" dirty="0" err="1"/>
              <a:t>for</a:t>
            </a:r>
            <a:r>
              <a:rPr lang="de-AT" baseline="0" dirty="0"/>
              <a:t> Friedrich </a:t>
            </a:r>
            <a:r>
              <a:rPr lang="de-AT" baseline="0" dirty="0" err="1"/>
              <a:t>Aumayr‘s</a:t>
            </a:r>
            <a:r>
              <a:rPr lang="de-AT" baseline="0" dirty="0"/>
              <a:t> </a:t>
            </a:r>
            <a:r>
              <a:rPr lang="de-AT" baseline="0" dirty="0" err="1"/>
              <a:t>talk</a:t>
            </a:r>
            <a:r>
              <a:rPr lang="de-AT" baseline="0" dirty="0"/>
              <a:t> on </a:t>
            </a:r>
            <a:r>
              <a:rPr lang="de-AT" baseline="0" dirty="0" err="1"/>
              <a:t>Thursday</a:t>
            </a:r>
            <a:r>
              <a:rPr lang="de-AT" baseline="0" dirty="0"/>
              <a:t>.</a:t>
            </a:r>
          </a:p>
        </p:txBody>
      </p:sp>
      <p:sp>
        <p:nvSpPr>
          <p:cNvPr id="4" name="Foliennummernplatzhalter 3"/>
          <p:cNvSpPr>
            <a:spLocks noGrp="1"/>
          </p:cNvSpPr>
          <p:nvPr>
            <p:ph type="sldNum" sz="quarter" idx="10"/>
          </p:nvPr>
        </p:nvSpPr>
        <p:spPr/>
        <p:txBody>
          <a:bodyPr/>
          <a:lstStyle/>
          <a:p>
            <a:fld id="{5320357C-19D5-4386-8AC6-DD0AD4D309C8}" type="slidenum">
              <a:rPr lang="de-AT" smtClean="0"/>
              <a:t>6</a:t>
            </a:fld>
            <a:endParaRPr lang="de-AT"/>
          </a:p>
        </p:txBody>
      </p:sp>
    </p:spTree>
    <p:extLst>
      <p:ext uri="{BB962C8B-B14F-4D97-AF65-F5344CB8AC3E}">
        <p14:creationId xmlns:p14="http://schemas.microsoft.com/office/powerpoint/2010/main" val="2159982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At </a:t>
            </a:r>
            <a:r>
              <a:rPr lang="de-AT" dirty="0" err="1"/>
              <a:t>next</a:t>
            </a:r>
            <a:r>
              <a:rPr lang="de-AT" dirty="0"/>
              <a:t>, I </a:t>
            </a:r>
            <a:r>
              <a:rPr lang="de-AT" dirty="0" err="1"/>
              <a:t>introduce</a:t>
            </a:r>
            <a:r>
              <a:rPr lang="de-AT" dirty="0"/>
              <a:t> </a:t>
            </a:r>
            <a:r>
              <a:rPr lang="de-AT" dirty="0" err="1"/>
              <a:t>you</a:t>
            </a:r>
            <a:r>
              <a:rPr lang="de-AT" dirty="0"/>
              <a:t> </a:t>
            </a:r>
            <a:r>
              <a:rPr lang="de-AT" dirty="0" err="1"/>
              <a:t>to</a:t>
            </a:r>
            <a:r>
              <a:rPr lang="de-AT" dirty="0"/>
              <a:t> </a:t>
            </a:r>
            <a:r>
              <a:rPr lang="de-AT" dirty="0" err="1"/>
              <a:t>our</a:t>
            </a:r>
            <a:r>
              <a:rPr lang="de-AT" dirty="0"/>
              <a:t> </a:t>
            </a:r>
            <a:r>
              <a:rPr lang="de-AT" dirty="0" err="1"/>
              <a:t>numerical</a:t>
            </a:r>
            <a:r>
              <a:rPr lang="de-AT" dirty="0"/>
              <a:t> </a:t>
            </a:r>
            <a:r>
              <a:rPr lang="de-AT" dirty="0" err="1"/>
              <a:t>method</a:t>
            </a:r>
            <a:r>
              <a:rPr lang="de-AT" dirty="0"/>
              <a:t> </a:t>
            </a:r>
            <a:r>
              <a:rPr lang="de-AT" dirty="0" err="1"/>
              <a:t>used</a:t>
            </a:r>
            <a:r>
              <a:rPr lang="de-AT" dirty="0"/>
              <a:t>: The </a:t>
            </a:r>
            <a:r>
              <a:rPr lang="de-AT" dirty="0" err="1"/>
              <a:t>raytracing</a:t>
            </a:r>
            <a:r>
              <a:rPr lang="de-AT" dirty="0"/>
              <a:t> code SPRAY.</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SPRAY stands </a:t>
            </a:r>
            <a:r>
              <a:rPr lang="de-AT" dirty="0" err="1"/>
              <a:t>for</a:t>
            </a:r>
            <a:r>
              <a:rPr lang="de-AT" dirty="0"/>
              <a:t> </a:t>
            </a:r>
            <a:r>
              <a:rPr lang="de-DE" sz="1200" b="1" dirty="0" err="1"/>
              <a:t>SP</a:t>
            </a:r>
            <a:r>
              <a:rPr lang="de-DE" sz="1200" dirty="0" err="1"/>
              <a:t>uttering</a:t>
            </a:r>
            <a:r>
              <a:rPr lang="de-DE" sz="1200" dirty="0"/>
              <a:t> </a:t>
            </a:r>
            <a:r>
              <a:rPr lang="de-DE" sz="1200" dirty="0" err="1"/>
              <a:t>simulation</a:t>
            </a:r>
            <a:r>
              <a:rPr lang="de-DE" sz="1200" dirty="0"/>
              <a:t> via </a:t>
            </a:r>
            <a:r>
              <a:rPr lang="de-DE" sz="1200" b="1" dirty="0" err="1"/>
              <a:t>RAY</a:t>
            </a:r>
            <a:r>
              <a:rPr lang="de-DE" sz="1200" dirty="0" err="1"/>
              <a:t>tracing</a:t>
            </a:r>
            <a:r>
              <a:rPr lang="de-DE" sz="1200" dirty="0"/>
              <a:t> </a:t>
            </a:r>
            <a:r>
              <a:rPr lang="de-DE" sz="1200" dirty="0" err="1"/>
              <a:t>of</a:t>
            </a:r>
            <a:r>
              <a:rPr lang="de-DE" sz="1200" dirty="0"/>
              <a:t> </a:t>
            </a:r>
            <a:r>
              <a:rPr lang="de-DE" sz="1200" dirty="0" err="1"/>
              <a:t>particles</a:t>
            </a:r>
            <a:r>
              <a:rPr lang="de-DE"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Here, a </a:t>
            </a:r>
            <a:r>
              <a:rPr lang="de-DE" sz="1200" dirty="0" err="1"/>
              <a:t>repository</a:t>
            </a:r>
            <a:r>
              <a:rPr lang="de-DE" sz="1200" dirty="0"/>
              <a:t> </a:t>
            </a:r>
            <a:r>
              <a:rPr lang="de-DE" sz="1200" dirty="0" err="1"/>
              <a:t>data</a:t>
            </a:r>
            <a:r>
              <a:rPr lang="de-DE" sz="1200" dirty="0"/>
              <a:t> </a:t>
            </a:r>
            <a:r>
              <a:rPr lang="de-DE" sz="1200" dirty="0" err="1"/>
              <a:t>set</a:t>
            </a:r>
            <a:r>
              <a:rPr lang="de-DE" sz="1200" dirty="0"/>
              <a:t> </a:t>
            </a:r>
            <a:r>
              <a:rPr lang="de-DE" sz="1200" dirty="0" err="1"/>
              <a:t>from</a:t>
            </a:r>
            <a:r>
              <a:rPr lang="de-DE" sz="1200" dirty="0"/>
              <a:t> </a:t>
            </a:r>
            <a:r>
              <a:rPr lang="de-DE" sz="1200" dirty="0" err="1"/>
              <a:t>earlier</a:t>
            </a:r>
            <a:r>
              <a:rPr lang="de-DE" sz="1200" dirty="0"/>
              <a:t> </a:t>
            </a:r>
            <a:r>
              <a:rPr lang="de-DE" sz="1200" dirty="0" err="1"/>
              <a:t>conducted</a:t>
            </a:r>
            <a:r>
              <a:rPr lang="de-DE" sz="1200" dirty="0"/>
              <a:t> BCA code </a:t>
            </a:r>
            <a:r>
              <a:rPr lang="de-DE" sz="1200" dirty="0" err="1"/>
              <a:t>simulations</a:t>
            </a:r>
            <a:r>
              <a:rPr lang="de-DE" sz="1200" dirty="0"/>
              <a:t> </a:t>
            </a:r>
            <a:r>
              <a:rPr lang="de-DE" sz="1200" dirty="0" err="1"/>
              <a:t>is</a:t>
            </a:r>
            <a:r>
              <a:rPr lang="de-DE" sz="1200" dirty="0"/>
              <a:t> </a:t>
            </a:r>
            <a:r>
              <a:rPr lang="de-DE" sz="1200" dirty="0" err="1"/>
              <a:t>used</a:t>
            </a:r>
            <a:r>
              <a:rPr lang="de-DE" sz="1200" dirty="0"/>
              <a:t> (</a:t>
            </a:r>
            <a:r>
              <a:rPr lang="de-DE" sz="1200" dirty="0" err="1"/>
              <a:t>for</a:t>
            </a:r>
            <a:r>
              <a:rPr lang="de-DE" sz="1200" dirty="0"/>
              <a:t> </a:t>
            </a:r>
            <a:r>
              <a:rPr lang="de-DE" sz="1200" dirty="0" err="1"/>
              <a:t>instance</a:t>
            </a:r>
            <a:r>
              <a:rPr lang="de-DE" sz="1200" dirty="0"/>
              <a:t> </a:t>
            </a:r>
            <a:r>
              <a:rPr lang="de-DE" sz="1200" dirty="0" err="1"/>
              <a:t>from</a:t>
            </a:r>
            <a:r>
              <a:rPr lang="de-DE" sz="1200" dirty="0"/>
              <a:t> </a:t>
            </a:r>
            <a:r>
              <a:rPr lang="de-DE" sz="1200" dirty="0" err="1"/>
              <a:t>SDTRimSP</a:t>
            </a:r>
            <a:r>
              <a:rPr lang="de-DE" sz="1200" dirty="0"/>
              <a:t>). The </a:t>
            </a:r>
            <a:r>
              <a:rPr lang="de-DE" sz="1200" dirty="0" err="1"/>
              <a:t>repository</a:t>
            </a:r>
            <a:r>
              <a:rPr lang="de-DE" sz="1200" dirty="0"/>
              <a:t> </a:t>
            </a:r>
            <a:r>
              <a:rPr lang="de-DE" sz="1200" dirty="0" err="1"/>
              <a:t>is</a:t>
            </a:r>
            <a:r>
              <a:rPr lang="de-DE" sz="1200" dirty="0"/>
              <a:t> </a:t>
            </a:r>
            <a:r>
              <a:rPr lang="de-DE" sz="1200" dirty="0" err="1"/>
              <a:t>obtained</a:t>
            </a:r>
            <a:r>
              <a:rPr lang="de-DE" sz="1200" dirty="0"/>
              <a:t> </a:t>
            </a:r>
            <a:r>
              <a:rPr lang="de-DE" sz="1200" dirty="0" err="1"/>
              <a:t>for</a:t>
            </a:r>
            <a:r>
              <a:rPr lang="de-DE" sz="1200" dirty="0"/>
              <a:t> a </a:t>
            </a:r>
            <a:r>
              <a:rPr lang="de-DE" sz="1200" dirty="0" err="1"/>
              <a:t>perfectly</a:t>
            </a:r>
            <a:r>
              <a:rPr lang="de-DE" sz="1200" dirty="0"/>
              <a:t> flat </a:t>
            </a:r>
            <a:r>
              <a:rPr lang="de-DE" sz="1200" dirty="0" err="1"/>
              <a:t>surface</a:t>
            </a:r>
            <a:r>
              <a:rPr lang="de-DE" sz="1200" dirty="0"/>
              <a:t> </a:t>
            </a:r>
            <a:r>
              <a:rPr lang="de-DE" sz="1200" dirty="0" err="1"/>
              <a:t>of</a:t>
            </a:r>
            <a:r>
              <a:rPr lang="de-DE" sz="1200" dirty="0"/>
              <a:t> </a:t>
            </a:r>
            <a:r>
              <a:rPr lang="de-DE" sz="1200" dirty="0" err="1"/>
              <a:t>given</a:t>
            </a:r>
            <a:r>
              <a:rPr lang="de-DE" sz="1200" dirty="0"/>
              <a:t> </a:t>
            </a:r>
            <a:r>
              <a:rPr lang="de-DE" sz="1200" dirty="0" err="1"/>
              <a:t>composition</a:t>
            </a:r>
            <a:r>
              <a:rPr lang="de-DE"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t>Afterwards</a:t>
            </a:r>
            <a:r>
              <a:rPr lang="de-DE" sz="1200" dirty="0"/>
              <a:t>, a </a:t>
            </a:r>
            <a:r>
              <a:rPr lang="de-DE" sz="1200" dirty="0" err="1"/>
              <a:t>topography</a:t>
            </a:r>
            <a:r>
              <a:rPr lang="de-DE" sz="1200" dirty="0"/>
              <a:t> </a:t>
            </a:r>
            <a:r>
              <a:rPr lang="de-DE" sz="1200" dirty="0" err="1"/>
              <a:t>input</a:t>
            </a:r>
            <a:r>
              <a:rPr lang="de-DE" sz="1200" dirty="0"/>
              <a:t> </a:t>
            </a:r>
            <a:r>
              <a:rPr lang="de-DE" sz="1200" dirty="0" err="1"/>
              <a:t>of</a:t>
            </a:r>
            <a:r>
              <a:rPr lang="de-DE" sz="1200" dirty="0"/>
              <a:t> liberal </a:t>
            </a:r>
            <a:r>
              <a:rPr lang="de-DE" sz="1200" dirty="0" err="1"/>
              <a:t>size</a:t>
            </a:r>
            <a:r>
              <a:rPr lang="de-DE" sz="1200" dirty="0"/>
              <a:t>, like </a:t>
            </a:r>
            <a:r>
              <a:rPr lang="de-DE" sz="1200" dirty="0" err="1"/>
              <a:t>from</a:t>
            </a:r>
            <a:r>
              <a:rPr lang="de-DE" sz="1200" dirty="0"/>
              <a:t> AFM, </a:t>
            </a:r>
            <a:r>
              <a:rPr lang="de-DE" sz="1200" dirty="0" err="1"/>
              <a:t>is</a:t>
            </a:r>
            <a:r>
              <a:rPr lang="de-DE" sz="1200" dirty="0"/>
              <a:t> </a:t>
            </a:r>
            <a:r>
              <a:rPr lang="de-DE" sz="1200" dirty="0" err="1"/>
              <a:t>loaded</a:t>
            </a:r>
            <a:r>
              <a:rPr lang="de-DE" sz="1200" dirty="0"/>
              <a:t> </a:t>
            </a:r>
            <a:r>
              <a:rPr lang="de-DE" sz="1200" dirty="0" err="1"/>
              <a:t>to</a:t>
            </a:r>
            <a:r>
              <a:rPr lang="de-DE" sz="1200" dirty="0"/>
              <a:t> </a:t>
            </a:r>
            <a:r>
              <a:rPr lang="de-DE" sz="1200" dirty="0" err="1"/>
              <a:t>the</a:t>
            </a:r>
            <a:r>
              <a:rPr lang="de-DE" sz="1200" dirty="0"/>
              <a:t>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t>Then</a:t>
            </a:r>
            <a:r>
              <a:rPr lang="de-DE" sz="1200" dirty="0"/>
              <a:t>, </a:t>
            </a:r>
            <a:r>
              <a:rPr lang="de-DE" sz="1200" dirty="0" err="1"/>
              <a:t>the</a:t>
            </a:r>
            <a:r>
              <a:rPr lang="de-DE" sz="1200" dirty="0"/>
              <a:t> </a:t>
            </a:r>
            <a:r>
              <a:rPr lang="de-DE" sz="1200" dirty="0" err="1"/>
              <a:t>raytracing</a:t>
            </a:r>
            <a:r>
              <a:rPr lang="de-DE" sz="1200" dirty="0"/>
              <a:t> </a:t>
            </a:r>
            <a:r>
              <a:rPr lang="de-DE" sz="1200" dirty="0" err="1"/>
              <a:t>algorithm</a:t>
            </a:r>
            <a:r>
              <a:rPr lang="de-DE" sz="1200" dirty="0"/>
              <a:t> </a:t>
            </a:r>
            <a:r>
              <a:rPr lang="de-DE" sz="1200" dirty="0" err="1"/>
              <a:t>projects</a:t>
            </a:r>
            <a:r>
              <a:rPr lang="de-DE" sz="1200" dirty="0"/>
              <a:t> </a:t>
            </a:r>
            <a:r>
              <a:rPr lang="de-DE" sz="1200" dirty="0" err="1"/>
              <a:t>the</a:t>
            </a:r>
            <a:r>
              <a:rPr lang="de-DE" sz="1200" dirty="0"/>
              <a:t> </a:t>
            </a:r>
            <a:r>
              <a:rPr lang="de-DE" sz="1200" dirty="0" err="1"/>
              <a:t>repository</a:t>
            </a:r>
            <a:r>
              <a:rPr lang="de-DE" sz="1200" dirty="0"/>
              <a:t> </a:t>
            </a:r>
            <a:r>
              <a:rPr lang="de-DE" sz="1200" dirty="0" err="1"/>
              <a:t>data</a:t>
            </a:r>
            <a:r>
              <a:rPr lang="de-DE" sz="1200" dirty="0"/>
              <a:t> </a:t>
            </a:r>
            <a:r>
              <a:rPr lang="de-DE" sz="1200" dirty="0" err="1"/>
              <a:t>to</a:t>
            </a:r>
            <a:r>
              <a:rPr lang="de-DE" sz="1200" dirty="0"/>
              <a:t> </a:t>
            </a:r>
            <a:r>
              <a:rPr lang="de-DE" sz="1200" dirty="0" err="1"/>
              <a:t>the</a:t>
            </a:r>
            <a:r>
              <a:rPr lang="de-DE" sz="1200" dirty="0"/>
              <a:t> </a:t>
            </a:r>
            <a:r>
              <a:rPr lang="de-DE" sz="1200" dirty="0" err="1"/>
              <a:t>neighbourhood</a:t>
            </a:r>
            <a:r>
              <a:rPr lang="de-DE" sz="1200" dirty="0"/>
              <a:t> </a:t>
            </a:r>
            <a:r>
              <a:rPr lang="de-DE" sz="1200" dirty="0" err="1"/>
              <a:t>around</a:t>
            </a:r>
            <a:r>
              <a:rPr lang="de-DE" sz="1200" dirty="0"/>
              <a:t> </a:t>
            </a:r>
            <a:r>
              <a:rPr lang="de-DE" sz="1200" dirty="0" err="1"/>
              <a:t>each</a:t>
            </a:r>
            <a:r>
              <a:rPr lang="de-DE" sz="1200" dirty="0"/>
              <a:t> individual </a:t>
            </a:r>
            <a:r>
              <a:rPr lang="de-DE" sz="1200" dirty="0" err="1"/>
              <a:t>ion</a:t>
            </a:r>
            <a:r>
              <a:rPr lang="de-DE" sz="1200" dirty="0"/>
              <a:t> </a:t>
            </a:r>
            <a:r>
              <a:rPr lang="de-DE" sz="1200" dirty="0" err="1"/>
              <a:t>impact</a:t>
            </a:r>
            <a:r>
              <a:rPr lang="de-DE"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The code </a:t>
            </a:r>
            <a:r>
              <a:rPr lang="de-DE" sz="1200" dirty="0" err="1"/>
              <a:t>is</a:t>
            </a:r>
            <a:r>
              <a:rPr lang="de-DE" sz="1200" dirty="0"/>
              <a:t> </a:t>
            </a:r>
            <a:r>
              <a:rPr lang="de-DE" sz="1200" dirty="0" err="1"/>
              <a:t>parallelised</a:t>
            </a:r>
            <a:r>
              <a:rPr lang="de-DE" sz="1200" dirty="0"/>
              <a:t>, </a:t>
            </a:r>
            <a:r>
              <a:rPr lang="de-DE" sz="1200" dirty="0" err="1"/>
              <a:t>runs</a:t>
            </a:r>
            <a:r>
              <a:rPr lang="de-DE" sz="1200" dirty="0"/>
              <a:t> </a:t>
            </a:r>
            <a:r>
              <a:rPr lang="de-DE" sz="1200" dirty="0" err="1"/>
              <a:t>under</a:t>
            </a:r>
            <a:r>
              <a:rPr lang="de-DE" sz="1200" dirty="0"/>
              <a:t> Python 3 and </a:t>
            </a:r>
            <a:r>
              <a:rPr lang="de-DE" sz="1200" dirty="0" err="1"/>
              <a:t>can</a:t>
            </a:r>
            <a:r>
              <a:rPr lang="de-DE" sz="1200" dirty="0"/>
              <a:t> </a:t>
            </a:r>
            <a:r>
              <a:rPr lang="de-DE" sz="1200" dirty="0" err="1"/>
              <a:t>be</a:t>
            </a:r>
            <a:r>
              <a:rPr lang="de-DE" sz="1200" dirty="0"/>
              <a:t> </a:t>
            </a:r>
            <a:r>
              <a:rPr lang="de-DE" sz="1200" dirty="0" err="1"/>
              <a:t>executed</a:t>
            </a:r>
            <a:r>
              <a:rPr lang="de-DE" sz="1200" dirty="0"/>
              <a:t> on </a:t>
            </a:r>
            <a:r>
              <a:rPr lang="de-DE" sz="1200" dirty="0" err="1"/>
              <a:t>desktop</a:t>
            </a:r>
            <a:r>
              <a:rPr lang="de-DE" sz="1200" dirty="0"/>
              <a:t> PCs </a:t>
            </a:r>
            <a:r>
              <a:rPr lang="de-DE" sz="1200" dirty="0" err="1"/>
              <a:t>without</a:t>
            </a:r>
            <a:r>
              <a:rPr lang="de-DE" sz="1200" dirty="0"/>
              <a:t> </a:t>
            </a:r>
            <a:r>
              <a:rPr lang="de-DE" sz="1200" dirty="0" err="1"/>
              <a:t>need</a:t>
            </a:r>
            <a:r>
              <a:rPr lang="de-DE" sz="1200" dirty="0"/>
              <a:t> </a:t>
            </a:r>
            <a:r>
              <a:rPr lang="de-DE" sz="1200" dirty="0" err="1"/>
              <a:t>for</a:t>
            </a:r>
            <a:r>
              <a:rPr lang="de-DE" sz="1200" dirty="0"/>
              <a:t> </a:t>
            </a:r>
            <a:r>
              <a:rPr lang="de-DE" sz="1200" dirty="0" err="1"/>
              <a:t>cluster</a:t>
            </a:r>
            <a:r>
              <a:rPr lang="de-DE" sz="1200" dirty="0"/>
              <a:t> </a:t>
            </a:r>
            <a:r>
              <a:rPr lang="de-DE" sz="1200" dirty="0" err="1"/>
              <a:t>infrastructure</a:t>
            </a:r>
            <a:r>
              <a:rPr lang="de-DE"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Also, all </a:t>
            </a:r>
            <a:r>
              <a:rPr lang="de-DE" sz="1200" dirty="0" err="1"/>
              <a:t>former</a:t>
            </a:r>
            <a:r>
              <a:rPr lang="de-DE" sz="1200" dirty="0"/>
              <a:t> </a:t>
            </a:r>
            <a:r>
              <a:rPr lang="de-DE" sz="1200" dirty="0" err="1"/>
              <a:t>mentioned</a:t>
            </a:r>
            <a:r>
              <a:rPr lang="de-DE" sz="1200" dirty="0"/>
              <a:t> </a:t>
            </a:r>
            <a:r>
              <a:rPr lang="de-DE" sz="1200" dirty="0" err="1"/>
              <a:t>surface</a:t>
            </a:r>
            <a:r>
              <a:rPr lang="de-DE" sz="1200" dirty="0"/>
              <a:t> </a:t>
            </a:r>
            <a:r>
              <a:rPr lang="de-DE" sz="1200" dirty="0" err="1"/>
              <a:t>roughness</a:t>
            </a:r>
            <a:r>
              <a:rPr lang="de-DE" sz="1200" dirty="0"/>
              <a:t> </a:t>
            </a:r>
            <a:r>
              <a:rPr lang="de-DE" sz="1200" dirty="0" err="1"/>
              <a:t>effects</a:t>
            </a:r>
            <a:r>
              <a:rPr lang="de-DE" sz="1200" dirty="0"/>
              <a:t> like </a:t>
            </a:r>
            <a:r>
              <a:rPr lang="de-DE" sz="1200" dirty="0" err="1"/>
              <a:t>Changes</a:t>
            </a:r>
            <a:r>
              <a:rPr lang="de-DE" sz="1200" dirty="0"/>
              <a:t> </a:t>
            </a:r>
            <a:r>
              <a:rPr lang="de-DE" sz="1200" dirty="0" err="1"/>
              <a:t>of</a:t>
            </a:r>
            <a:r>
              <a:rPr lang="de-DE" sz="1200" dirty="0"/>
              <a:t> </a:t>
            </a:r>
            <a:r>
              <a:rPr lang="de-DE" sz="1200" dirty="0" err="1"/>
              <a:t>local</a:t>
            </a:r>
            <a:r>
              <a:rPr lang="de-DE" sz="1200" dirty="0"/>
              <a:t> </a:t>
            </a:r>
            <a:r>
              <a:rPr lang="de-DE" sz="1200" dirty="0" err="1"/>
              <a:t>ion</a:t>
            </a:r>
            <a:r>
              <a:rPr lang="de-DE" sz="1200" dirty="0"/>
              <a:t> </a:t>
            </a:r>
            <a:r>
              <a:rPr lang="de-DE" sz="1200" dirty="0" err="1"/>
              <a:t>incidence</a:t>
            </a:r>
            <a:r>
              <a:rPr lang="de-DE" sz="1200" dirty="0"/>
              <a:t> angle, </a:t>
            </a:r>
            <a:r>
              <a:rPr lang="de-DE" sz="1200" dirty="0" err="1"/>
              <a:t>shadowing</a:t>
            </a:r>
            <a:r>
              <a:rPr lang="de-DE" sz="1200" dirty="0"/>
              <a:t>, </a:t>
            </a:r>
            <a:r>
              <a:rPr lang="de-DE" sz="1200" dirty="0" err="1"/>
              <a:t>redeposition</a:t>
            </a:r>
            <a:r>
              <a:rPr lang="de-DE" sz="1200" dirty="0"/>
              <a:t> </a:t>
            </a:r>
            <a:r>
              <a:rPr lang="de-DE" sz="1200" dirty="0" err="1"/>
              <a:t>or</a:t>
            </a:r>
            <a:r>
              <a:rPr lang="de-DE" sz="1200" dirty="0"/>
              <a:t> </a:t>
            </a:r>
            <a:r>
              <a:rPr lang="de-DE" sz="1200" dirty="0" err="1"/>
              <a:t>secondary</a:t>
            </a:r>
            <a:r>
              <a:rPr lang="de-DE" sz="1200" dirty="0"/>
              <a:t> </a:t>
            </a:r>
            <a:r>
              <a:rPr lang="de-DE" sz="1200" dirty="0" err="1"/>
              <a:t>sputtering</a:t>
            </a:r>
            <a:r>
              <a:rPr lang="de-DE" sz="1200" dirty="0"/>
              <a:t> </a:t>
            </a:r>
            <a:r>
              <a:rPr lang="de-DE" sz="1200" dirty="0" err="1"/>
              <a:t>are</a:t>
            </a:r>
            <a:r>
              <a:rPr lang="de-DE" sz="1200" dirty="0"/>
              <a:t> </a:t>
            </a:r>
            <a:r>
              <a:rPr lang="de-DE" sz="1200" dirty="0" err="1"/>
              <a:t>included</a:t>
            </a:r>
            <a:r>
              <a:rPr lang="de-DE" sz="1200" dirty="0"/>
              <a:t>.</a:t>
            </a:r>
          </a:p>
          <a:p>
            <a:endParaRPr lang="de-AT" dirty="0"/>
          </a:p>
        </p:txBody>
      </p:sp>
      <p:sp>
        <p:nvSpPr>
          <p:cNvPr id="4" name="Foliennummernplatzhalter 3"/>
          <p:cNvSpPr>
            <a:spLocks noGrp="1"/>
          </p:cNvSpPr>
          <p:nvPr>
            <p:ph type="sldNum" sz="quarter" idx="5"/>
          </p:nvPr>
        </p:nvSpPr>
        <p:spPr/>
        <p:txBody>
          <a:bodyPr/>
          <a:lstStyle/>
          <a:p>
            <a:fld id="{5320357C-19D5-4386-8AC6-DD0AD4D309C8}" type="slidenum">
              <a:rPr lang="de-AT" smtClean="0"/>
              <a:t>7</a:t>
            </a:fld>
            <a:endParaRPr lang="de-AT"/>
          </a:p>
        </p:txBody>
      </p:sp>
    </p:spTree>
    <p:extLst>
      <p:ext uri="{BB962C8B-B14F-4D97-AF65-F5344CB8AC3E}">
        <p14:creationId xmlns:p14="http://schemas.microsoft.com/office/powerpoint/2010/main" val="989520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large </a:t>
            </a:r>
            <a:r>
              <a:rPr lang="de-AT" dirty="0" err="1"/>
              <a:t>stack</a:t>
            </a:r>
            <a:r>
              <a:rPr lang="de-AT" dirty="0"/>
              <a:t> </a:t>
            </a:r>
            <a:r>
              <a:rPr lang="de-AT" dirty="0" err="1"/>
              <a:t>of</a:t>
            </a:r>
            <a:r>
              <a:rPr lang="de-AT" dirty="0"/>
              <a:t> </a:t>
            </a:r>
            <a:r>
              <a:rPr lang="de-AT" dirty="0" err="1"/>
              <a:t>images</a:t>
            </a:r>
            <a:r>
              <a:rPr lang="de-AT" dirty="0"/>
              <a:t> was </a:t>
            </a:r>
            <a:r>
              <a:rPr lang="de-AT" dirty="0" err="1"/>
              <a:t>first</a:t>
            </a:r>
            <a:r>
              <a:rPr lang="de-AT" dirty="0"/>
              <a:t> </a:t>
            </a:r>
            <a:r>
              <a:rPr lang="de-AT" dirty="0" err="1"/>
              <a:t>characterised</a:t>
            </a:r>
            <a:r>
              <a:rPr lang="de-AT" dirty="0"/>
              <a:t> </a:t>
            </a:r>
            <a:r>
              <a:rPr lang="de-AT" dirty="0" err="1"/>
              <a:t>by</a:t>
            </a:r>
            <a:r>
              <a:rPr lang="de-AT" dirty="0"/>
              <a:t> RMS and </a:t>
            </a:r>
            <a:r>
              <a:rPr lang="de-AT" dirty="0" err="1"/>
              <a:t>then</a:t>
            </a:r>
            <a:r>
              <a:rPr lang="de-AT" dirty="0"/>
              <a:t> </a:t>
            </a:r>
            <a:r>
              <a:rPr lang="de-AT" dirty="0" err="1"/>
              <a:t>piped</a:t>
            </a:r>
            <a:r>
              <a:rPr lang="de-AT" dirty="0"/>
              <a:t> </a:t>
            </a:r>
            <a:r>
              <a:rPr lang="de-AT" dirty="0" err="1"/>
              <a:t>into</a:t>
            </a:r>
            <a:r>
              <a:rPr lang="de-AT" dirty="0"/>
              <a:t> </a:t>
            </a:r>
            <a:r>
              <a:rPr lang="de-AT" dirty="0" err="1"/>
              <a:t>the</a:t>
            </a:r>
            <a:r>
              <a:rPr lang="de-AT" dirty="0"/>
              <a:t> SPRAY code </a:t>
            </a:r>
            <a:r>
              <a:rPr lang="de-AT" dirty="0" err="1"/>
              <a:t>for</a:t>
            </a:r>
            <a:r>
              <a:rPr lang="de-AT" dirty="0"/>
              <a:t> a </a:t>
            </a:r>
            <a:r>
              <a:rPr lang="de-AT" dirty="0" err="1"/>
              <a:t>sweep</a:t>
            </a:r>
            <a:r>
              <a:rPr lang="de-AT" dirty="0"/>
              <a:t>. Here </a:t>
            </a:r>
            <a:r>
              <a:rPr lang="de-AT" dirty="0" err="1"/>
              <a:t>you</a:t>
            </a:r>
            <a:r>
              <a:rPr lang="de-AT" dirty="0"/>
              <a:t> </a:t>
            </a:r>
            <a:r>
              <a:rPr lang="de-AT" dirty="0" err="1"/>
              <a:t>can</a:t>
            </a:r>
            <a:r>
              <a:rPr lang="de-AT" dirty="0"/>
              <a:t> </a:t>
            </a:r>
            <a:r>
              <a:rPr lang="de-AT" dirty="0" err="1"/>
              <a:t>see</a:t>
            </a:r>
            <a:r>
              <a:rPr lang="de-AT" dirty="0"/>
              <a:t> </a:t>
            </a:r>
            <a:r>
              <a:rPr lang="de-AT" dirty="0" err="1"/>
              <a:t>results</a:t>
            </a:r>
            <a:r>
              <a:rPr lang="de-AT" dirty="0"/>
              <a:t> </a:t>
            </a:r>
            <a:r>
              <a:rPr lang="de-AT" dirty="0" err="1"/>
              <a:t>again</a:t>
            </a:r>
            <a:r>
              <a:rPr lang="de-AT" dirty="0"/>
              <a:t> </a:t>
            </a:r>
            <a:r>
              <a:rPr lang="de-AT" dirty="0" err="1"/>
              <a:t>for</a:t>
            </a:r>
            <a:r>
              <a:rPr lang="de-AT" dirty="0"/>
              <a:t> 2keV Ar </a:t>
            </a:r>
            <a:r>
              <a:rPr lang="de-AT" dirty="0" err="1"/>
              <a:t>irradiation</a:t>
            </a:r>
            <a:r>
              <a:rPr lang="de-AT" dirty="0"/>
              <a:t>, </a:t>
            </a:r>
            <a:r>
              <a:rPr lang="de-AT" dirty="0" err="1"/>
              <a:t>under</a:t>
            </a:r>
            <a:r>
              <a:rPr lang="de-AT" dirty="0"/>
              <a:t> 0 and 60 </a:t>
            </a:r>
            <a:r>
              <a:rPr lang="de-AT" dirty="0" err="1"/>
              <a:t>deg</a:t>
            </a:r>
            <a:r>
              <a:rPr lang="de-AT" dirty="0"/>
              <a:t> </a:t>
            </a:r>
            <a:r>
              <a:rPr lang="de-AT" dirty="0" err="1"/>
              <a:t>incidence</a:t>
            </a:r>
            <a:r>
              <a:rPr lang="de-AT" dirty="0"/>
              <a:t> angle. The </a:t>
            </a:r>
            <a:r>
              <a:rPr lang="de-AT" dirty="0" err="1"/>
              <a:t>roughness</a:t>
            </a:r>
            <a:r>
              <a:rPr lang="de-AT" dirty="0"/>
              <a:t> </a:t>
            </a:r>
            <a:r>
              <a:rPr lang="de-AT" dirty="0" err="1"/>
              <a:t>of</a:t>
            </a:r>
            <a:r>
              <a:rPr lang="de-AT" dirty="0"/>
              <a:t> </a:t>
            </a:r>
            <a:r>
              <a:rPr lang="de-AT" dirty="0" err="1"/>
              <a:t>the</a:t>
            </a:r>
            <a:r>
              <a:rPr lang="de-AT" dirty="0"/>
              <a:t> </a:t>
            </a:r>
            <a:r>
              <a:rPr lang="de-AT" dirty="0" err="1"/>
              <a:t>surfaces</a:t>
            </a:r>
            <a:r>
              <a:rPr lang="de-AT" dirty="0"/>
              <a:t> was </a:t>
            </a:r>
            <a:r>
              <a:rPr lang="de-AT" dirty="0" err="1"/>
              <a:t>characterised</a:t>
            </a:r>
            <a:r>
              <a:rPr lang="de-AT" dirty="0"/>
              <a:t> </a:t>
            </a:r>
            <a:r>
              <a:rPr lang="de-AT" dirty="0" err="1"/>
              <a:t>first</a:t>
            </a:r>
            <a:r>
              <a:rPr lang="de-AT" dirty="0"/>
              <a:t> </a:t>
            </a:r>
            <a:r>
              <a:rPr lang="de-AT" dirty="0" err="1"/>
              <a:t>by</a:t>
            </a:r>
            <a:r>
              <a:rPr lang="de-AT" dirty="0"/>
              <a:t> </a:t>
            </a:r>
            <a:r>
              <a:rPr lang="de-AT" dirty="0" err="1"/>
              <a:t>the</a:t>
            </a:r>
            <a:r>
              <a:rPr lang="de-AT" dirty="0"/>
              <a:t> root </a:t>
            </a:r>
            <a:r>
              <a:rPr lang="de-AT" dirty="0" err="1"/>
              <a:t>mean</a:t>
            </a:r>
            <a:r>
              <a:rPr lang="de-AT" dirty="0"/>
              <a:t> </a:t>
            </a:r>
            <a:r>
              <a:rPr lang="de-AT" dirty="0" err="1"/>
              <a:t>square</a:t>
            </a:r>
            <a:r>
              <a:rPr lang="de-AT" dirty="0"/>
              <a:t> </a:t>
            </a:r>
            <a:r>
              <a:rPr lang="de-AT" dirty="0" err="1"/>
              <a:t>roughness</a:t>
            </a:r>
            <a:r>
              <a:rPr lang="de-AT" dirty="0"/>
              <a:t>, </a:t>
            </a:r>
            <a:r>
              <a:rPr lang="de-AT" dirty="0" err="1"/>
              <a:t>which</a:t>
            </a:r>
            <a:r>
              <a:rPr lang="de-AT" dirty="0"/>
              <a:t> </a:t>
            </a:r>
            <a:r>
              <a:rPr lang="de-AT" dirty="0" err="1"/>
              <a:t>is</a:t>
            </a:r>
            <a:r>
              <a:rPr lang="de-AT" dirty="0"/>
              <a:t> </a:t>
            </a:r>
            <a:r>
              <a:rPr lang="de-AT" dirty="0" err="1"/>
              <a:t>commonly</a:t>
            </a:r>
            <a:r>
              <a:rPr lang="de-AT" dirty="0"/>
              <a:t> </a:t>
            </a:r>
            <a:r>
              <a:rPr lang="de-AT" dirty="0" err="1"/>
              <a:t>used</a:t>
            </a:r>
            <a:r>
              <a:rPr lang="de-AT" dirty="0"/>
              <a:t> in </a:t>
            </a:r>
            <a:r>
              <a:rPr lang="de-AT" dirty="0" err="1"/>
              <a:t>science</a:t>
            </a:r>
            <a:r>
              <a:rPr lang="de-AT" dirty="0"/>
              <a:t> and </a:t>
            </a:r>
            <a:r>
              <a:rPr lang="de-AT" dirty="0" err="1"/>
              <a:t>technology</a:t>
            </a:r>
            <a:endParaRPr lang="de-AT" dirty="0"/>
          </a:p>
          <a:p>
            <a:endParaRPr lang="de-AT" dirty="0"/>
          </a:p>
          <a:p>
            <a:r>
              <a:rPr lang="de-AT" dirty="0"/>
              <a:t>As </a:t>
            </a:r>
            <a:r>
              <a:rPr lang="de-AT" dirty="0" err="1"/>
              <a:t>you</a:t>
            </a:r>
            <a:r>
              <a:rPr lang="de-AT" dirty="0"/>
              <a:t> </a:t>
            </a:r>
            <a:r>
              <a:rPr lang="de-AT" dirty="0" err="1"/>
              <a:t>can</a:t>
            </a:r>
            <a:r>
              <a:rPr lang="de-AT" dirty="0"/>
              <a:t> </a:t>
            </a:r>
            <a:r>
              <a:rPr lang="de-AT" dirty="0" err="1"/>
              <a:t>see</a:t>
            </a:r>
            <a:r>
              <a:rPr lang="de-AT" dirty="0"/>
              <a:t>, </a:t>
            </a:r>
            <a:r>
              <a:rPr lang="de-AT" dirty="0" err="1"/>
              <a:t>no</a:t>
            </a:r>
            <a:r>
              <a:rPr lang="de-AT" dirty="0"/>
              <a:t> </a:t>
            </a:r>
            <a:r>
              <a:rPr lang="de-AT" dirty="0" err="1"/>
              <a:t>consistent</a:t>
            </a:r>
            <a:r>
              <a:rPr lang="de-AT" dirty="0"/>
              <a:t> </a:t>
            </a:r>
            <a:r>
              <a:rPr lang="de-AT" dirty="0" err="1"/>
              <a:t>trend</a:t>
            </a:r>
            <a:r>
              <a:rPr lang="de-AT" dirty="0"/>
              <a:t> was </a:t>
            </a:r>
            <a:r>
              <a:rPr lang="de-AT" dirty="0" err="1"/>
              <a:t>found</a:t>
            </a:r>
            <a:r>
              <a:rPr lang="de-AT" dirty="0"/>
              <a:t>. The individual </a:t>
            </a:r>
            <a:r>
              <a:rPr lang="de-AT" dirty="0" err="1"/>
              <a:t>data</a:t>
            </a:r>
            <a:r>
              <a:rPr lang="de-AT" dirty="0"/>
              <a:t> </a:t>
            </a:r>
            <a:r>
              <a:rPr lang="de-AT" dirty="0" err="1"/>
              <a:t>stacks</a:t>
            </a:r>
            <a:r>
              <a:rPr lang="de-AT" dirty="0"/>
              <a:t> </a:t>
            </a:r>
            <a:r>
              <a:rPr lang="de-AT" dirty="0" err="1"/>
              <a:t>did</a:t>
            </a:r>
            <a:r>
              <a:rPr lang="de-AT" dirty="0"/>
              <a:t> </a:t>
            </a:r>
            <a:r>
              <a:rPr lang="de-AT" dirty="0" err="1"/>
              <a:t>show</a:t>
            </a:r>
            <a:r>
              <a:rPr lang="de-AT" dirty="0"/>
              <a:t> </a:t>
            </a:r>
            <a:r>
              <a:rPr lang="de-AT" dirty="0" err="1"/>
              <a:t>independend</a:t>
            </a:r>
            <a:r>
              <a:rPr lang="de-AT" dirty="0"/>
              <a:t> </a:t>
            </a:r>
            <a:r>
              <a:rPr lang="de-AT" dirty="0" err="1"/>
              <a:t>behaviour</a:t>
            </a:r>
            <a:r>
              <a:rPr lang="de-AT" dirty="0"/>
              <a:t>. </a:t>
            </a:r>
            <a:r>
              <a:rPr lang="de-AT" dirty="0" err="1"/>
              <a:t>Furthermore</a:t>
            </a:r>
            <a:r>
              <a:rPr lang="de-AT" dirty="0"/>
              <a:t>, </a:t>
            </a:r>
            <a:r>
              <a:rPr lang="de-AT" dirty="0" err="1"/>
              <a:t>the</a:t>
            </a:r>
            <a:r>
              <a:rPr lang="de-AT" dirty="0"/>
              <a:t> same RMS </a:t>
            </a:r>
            <a:r>
              <a:rPr lang="de-AT" dirty="0" err="1"/>
              <a:t>value</a:t>
            </a:r>
            <a:r>
              <a:rPr lang="de-AT" dirty="0"/>
              <a:t> </a:t>
            </a:r>
            <a:r>
              <a:rPr lang="de-AT" dirty="0" err="1"/>
              <a:t>can</a:t>
            </a:r>
            <a:r>
              <a:rPr lang="de-AT" dirty="0"/>
              <a:t> </a:t>
            </a:r>
            <a:r>
              <a:rPr lang="de-AT" dirty="0" err="1"/>
              <a:t>lead</a:t>
            </a:r>
            <a:r>
              <a:rPr lang="de-AT" dirty="0"/>
              <a:t> </a:t>
            </a:r>
            <a:r>
              <a:rPr lang="de-AT" dirty="0" err="1"/>
              <a:t>to</a:t>
            </a:r>
            <a:r>
              <a:rPr lang="de-AT" dirty="0"/>
              <a:t> </a:t>
            </a:r>
            <a:r>
              <a:rPr lang="de-AT" dirty="0" err="1"/>
              <a:t>completely</a:t>
            </a:r>
            <a:r>
              <a:rPr lang="de-AT" dirty="0"/>
              <a:t> different </a:t>
            </a:r>
            <a:r>
              <a:rPr lang="de-AT" dirty="0" err="1"/>
              <a:t>sputter</a:t>
            </a:r>
            <a:r>
              <a:rPr lang="de-AT" dirty="0"/>
              <a:t> </a:t>
            </a:r>
            <a:r>
              <a:rPr lang="de-AT" dirty="0" err="1"/>
              <a:t>yields</a:t>
            </a:r>
            <a:r>
              <a:rPr lang="de-AT" dirty="0"/>
              <a:t>. </a:t>
            </a:r>
            <a:r>
              <a:rPr lang="de-AT" dirty="0" err="1"/>
              <a:t>Therefore</a:t>
            </a:r>
            <a:r>
              <a:rPr lang="de-AT" dirty="0"/>
              <a:t>, </a:t>
            </a:r>
            <a:r>
              <a:rPr lang="de-AT" dirty="0" err="1"/>
              <a:t>we</a:t>
            </a:r>
            <a:r>
              <a:rPr lang="de-AT" dirty="0"/>
              <a:t> </a:t>
            </a:r>
            <a:r>
              <a:rPr lang="de-AT" dirty="0" err="1"/>
              <a:t>found</a:t>
            </a:r>
            <a:r>
              <a:rPr lang="de-AT" dirty="0"/>
              <a:t> </a:t>
            </a:r>
            <a:r>
              <a:rPr lang="de-AT" dirty="0" err="1"/>
              <a:t>the</a:t>
            </a:r>
            <a:r>
              <a:rPr lang="de-AT" dirty="0"/>
              <a:t> RMS </a:t>
            </a:r>
            <a:r>
              <a:rPr lang="de-AT" dirty="0" err="1"/>
              <a:t>parameter</a:t>
            </a:r>
            <a:r>
              <a:rPr lang="de-AT" dirty="0"/>
              <a:t> not </a:t>
            </a:r>
            <a:r>
              <a:rPr lang="de-AT" dirty="0" err="1"/>
              <a:t>to</a:t>
            </a:r>
            <a:r>
              <a:rPr lang="de-AT" dirty="0"/>
              <a:t> </a:t>
            </a:r>
            <a:r>
              <a:rPr lang="de-AT" dirty="0" err="1"/>
              <a:t>be</a:t>
            </a:r>
            <a:r>
              <a:rPr lang="de-AT" dirty="0"/>
              <a:t> reliable.</a:t>
            </a:r>
          </a:p>
        </p:txBody>
      </p:sp>
      <p:sp>
        <p:nvSpPr>
          <p:cNvPr id="4" name="Foliennummernplatzhalter 3"/>
          <p:cNvSpPr>
            <a:spLocks noGrp="1"/>
          </p:cNvSpPr>
          <p:nvPr>
            <p:ph type="sldNum" sz="quarter" idx="5"/>
          </p:nvPr>
        </p:nvSpPr>
        <p:spPr/>
        <p:txBody>
          <a:bodyPr/>
          <a:lstStyle/>
          <a:p>
            <a:fld id="{5320357C-19D5-4386-8AC6-DD0AD4D309C8}" type="slidenum">
              <a:rPr lang="de-AT" smtClean="0"/>
              <a:t>8</a:t>
            </a:fld>
            <a:endParaRPr lang="de-AT"/>
          </a:p>
        </p:txBody>
      </p:sp>
    </p:spTree>
    <p:extLst>
      <p:ext uri="{BB962C8B-B14F-4D97-AF65-F5344CB8AC3E}">
        <p14:creationId xmlns:p14="http://schemas.microsoft.com/office/powerpoint/2010/main" val="349026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With</a:t>
            </a:r>
            <a:r>
              <a:rPr lang="de-AT" dirty="0"/>
              <a:t> </a:t>
            </a:r>
            <a:r>
              <a:rPr lang="de-AT" dirty="0" err="1"/>
              <a:t>this</a:t>
            </a:r>
            <a:r>
              <a:rPr lang="de-AT" dirty="0"/>
              <a:t> in </a:t>
            </a:r>
            <a:r>
              <a:rPr lang="de-AT" dirty="0" err="1"/>
              <a:t>mind</a:t>
            </a:r>
            <a:r>
              <a:rPr lang="de-AT" dirty="0"/>
              <a:t>, I </a:t>
            </a:r>
            <a:r>
              <a:rPr lang="de-AT" dirty="0" err="1"/>
              <a:t>would</a:t>
            </a:r>
            <a:r>
              <a:rPr lang="de-AT" dirty="0"/>
              <a:t> like </a:t>
            </a:r>
            <a:r>
              <a:rPr lang="de-AT" dirty="0" err="1"/>
              <a:t>to</a:t>
            </a:r>
            <a:r>
              <a:rPr lang="de-AT" dirty="0"/>
              <a:t> </a:t>
            </a:r>
            <a:r>
              <a:rPr lang="de-AT" dirty="0" err="1"/>
              <a:t>discuss</a:t>
            </a:r>
            <a:r>
              <a:rPr lang="de-AT" dirty="0"/>
              <a:t> </a:t>
            </a:r>
            <a:r>
              <a:rPr lang="de-AT" dirty="0" err="1"/>
              <a:t>this</a:t>
            </a:r>
            <a:r>
              <a:rPr lang="de-AT" dirty="0"/>
              <a:t> also </a:t>
            </a:r>
            <a:r>
              <a:rPr lang="de-AT" dirty="0" err="1"/>
              <a:t>from</a:t>
            </a:r>
            <a:r>
              <a:rPr lang="de-AT" dirty="0"/>
              <a:t> an alternative </a:t>
            </a:r>
            <a:r>
              <a:rPr lang="de-AT" dirty="0" err="1"/>
              <a:t>point</a:t>
            </a:r>
            <a:r>
              <a:rPr lang="de-AT" dirty="0"/>
              <a:t> </a:t>
            </a:r>
            <a:r>
              <a:rPr lang="de-AT" dirty="0" err="1"/>
              <a:t>of</a:t>
            </a:r>
            <a:r>
              <a:rPr lang="de-AT" dirty="0"/>
              <a:t> </a:t>
            </a:r>
            <a:r>
              <a:rPr lang="de-AT" dirty="0" err="1"/>
              <a:t>view</a:t>
            </a:r>
            <a:r>
              <a:rPr lang="de-AT" dirty="0"/>
              <a:t>. </a:t>
            </a:r>
          </a:p>
          <a:p>
            <a:endParaRPr lang="de-AT" dirty="0"/>
          </a:p>
          <a:p>
            <a:r>
              <a:rPr lang="de-AT" dirty="0" err="1"/>
              <a:t>When</a:t>
            </a:r>
            <a:r>
              <a:rPr lang="de-AT" dirty="0"/>
              <a:t> I was </a:t>
            </a:r>
            <a:r>
              <a:rPr lang="de-AT" dirty="0" err="1"/>
              <a:t>hiking</a:t>
            </a:r>
            <a:r>
              <a:rPr lang="de-AT" dirty="0"/>
              <a:t> in </a:t>
            </a:r>
            <a:r>
              <a:rPr lang="de-AT" dirty="0" err="1"/>
              <a:t>the</a:t>
            </a:r>
            <a:r>
              <a:rPr lang="de-AT" dirty="0"/>
              <a:t> </a:t>
            </a:r>
            <a:r>
              <a:rPr lang="de-AT" dirty="0" err="1"/>
              <a:t>mountains</a:t>
            </a:r>
            <a:r>
              <a:rPr lang="de-AT" dirty="0"/>
              <a:t>, I </a:t>
            </a:r>
            <a:r>
              <a:rPr lang="de-AT" dirty="0" err="1"/>
              <a:t>often</a:t>
            </a:r>
            <a:r>
              <a:rPr lang="de-AT" dirty="0"/>
              <a:t> </a:t>
            </a:r>
            <a:r>
              <a:rPr lang="de-AT" dirty="0" err="1"/>
              <a:t>observed</a:t>
            </a:r>
            <a:r>
              <a:rPr lang="de-AT" dirty="0"/>
              <a:t> </a:t>
            </a:r>
            <a:r>
              <a:rPr lang="de-AT" dirty="0" err="1"/>
              <a:t>the</a:t>
            </a:r>
            <a:r>
              <a:rPr lang="de-AT" dirty="0"/>
              <a:t> </a:t>
            </a:r>
            <a:r>
              <a:rPr lang="de-AT" dirty="0" err="1"/>
              <a:t>similarities</a:t>
            </a:r>
            <a:r>
              <a:rPr lang="de-AT" dirty="0"/>
              <a:t> </a:t>
            </a:r>
            <a:r>
              <a:rPr lang="de-AT" dirty="0" err="1"/>
              <a:t>which</a:t>
            </a:r>
            <a:r>
              <a:rPr lang="de-AT" dirty="0"/>
              <a:t> </a:t>
            </a:r>
            <a:r>
              <a:rPr lang="de-AT" dirty="0" err="1"/>
              <a:t>you</a:t>
            </a:r>
            <a:r>
              <a:rPr lang="de-AT" dirty="0"/>
              <a:t> </a:t>
            </a:r>
            <a:r>
              <a:rPr lang="de-AT" dirty="0" err="1"/>
              <a:t>can</a:t>
            </a:r>
            <a:r>
              <a:rPr lang="de-AT" dirty="0"/>
              <a:t> </a:t>
            </a:r>
            <a:r>
              <a:rPr lang="de-AT" dirty="0" err="1"/>
              <a:t>see</a:t>
            </a:r>
            <a:r>
              <a:rPr lang="de-AT" dirty="0"/>
              <a:t> </a:t>
            </a:r>
            <a:r>
              <a:rPr lang="de-AT" dirty="0" err="1"/>
              <a:t>from</a:t>
            </a:r>
            <a:r>
              <a:rPr lang="de-AT" dirty="0"/>
              <a:t> AFM </a:t>
            </a:r>
            <a:r>
              <a:rPr lang="de-AT" dirty="0" err="1"/>
              <a:t>images</a:t>
            </a:r>
            <a:r>
              <a:rPr lang="de-AT" dirty="0"/>
              <a:t> </a:t>
            </a:r>
            <a:r>
              <a:rPr lang="de-AT" dirty="0" err="1"/>
              <a:t>of</a:t>
            </a:r>
            <a:r>
              <a:rPr lang="de-AT" dirty="0"/>
              <a:t> </a:t>
            </a:r>
            <a:r>
              <a:rPr lang="de-AT" dirty="0" err="1"/>
              <a:t>rough</a:t>
            </a:r>
            <a:r>
              <a:rPr lang="de-AT" dirty="0"/>
              <a:t> </a:t>
            </a:r>
            <a:r>
              <a:rPr lang="de-AT" dirty="0" err="1"/>
              <a:t>surfaces</a:t>
            </a:r>
            <a:r>
              <a:rPr lang="de-AT" dirty="0"/>
              <a:t> and alpine </a:t>
            </a:r>
            <a:r>
              <a:rPr lang="de-AT" dirty="0" err="1"/>
              <a:t>views</a:t>
            </a:r>
            <a:r>
              <a:rPr lang="de-AT" dirty="0"/>
              <a:t>. </a:t>
            </a:r>
            <a:r>
              <a:rPr lang="de-AT" dirty="0" err="1"/>
              <a:t>Therefore</a:t>
            </a:r>
            <a:r>
              <a:rPr lang="de-AT" dirty="0"/>
              <a:t> I </a:t>
            </a:r>
            <a:r>
              <a:rPr lang="de-AT" dirty="0" err="1"/>
              <a:t>would</a:t>
            </a:r>
            <a:r>
              <a:rPr lang="de-AT" dirty="0"/>
              <a:t> like </a:t>
            </a:r>
            <a:r>
              <a:rPr lang="de-AT" dirty="0" err="1"/>
              <a:t>you</a:t>
            </a:r>
            <a:r>
              <a:rPr lang="de-AT" dirty="0"/>
              <a:t> </a:t>
            </a:r>
            <a:r>
              <a:rPr lang="de-AT" dirty="0" err="1"/>
              <a:t>to</a:t>
            </a:r>
            <a:r>
              <a:rPr lang="de-AT" dirty="0"/>
              <a:t> </a:t>
            </a:r>
            <a:r>
              <a:rPr lang="de-AT" dirty="0" err="1"/>
              <a:t>ask</a:t>
            </a:r>
            <a:r>
              <a:rPr lang="de-AT" dirty="0"/>
              <a:t> </a:t>
            </a:r>
            <a:r>
              <a:rPr lang="de-AT" dirty="0" err="1"/>
              <a:t>the</a:t>
            </a:r>
            <a:r>
              <a:rPr lang="de-AT" dirty="0"/>
              <a:t> </a:t>
            </a:r>
            <a:r>
              <a:rPr lang="de-AT" dirty="0" err="1"/>
              <a:t>question</a:t>
            </a:r>
            <a:r>
              <a:rPr lang="de-AT" dirty="0"/>
              <a:t>, </a:t>
            </a:r>
            <a:r>
              <a:rPr lang="de-AT" dirty="0" err="1"/>
              <a:t>which</a:t>
            </a:r>
            <a:r>
              <a:rPr lang="de-AT" dirty="0"/>
              <a:t> </a:t>
            </a:r>
            <a:r>
              <a:rPr lang="de-AT" dirty="0" err="1"/>
              <a:t>sketch</a:t>
            </a:r>
            <a:r>
              <a:rPr lang="de-AT" dirty="0"/>
              <a:t> </a:t>
            </a:r>
            <a:r>
              <a:rPr lang="de-AT" dirty="0" err="1"/>
              <a:t>resembles</a:t>
            </a:r>
            <a:r>
              <a:rPr lang="de-AT" dirty="0"/>
              <a:t> a </a:t>
            </a:r>
            <a:r>
              <a:rPr lang="de-AT" dirty="0" err="1"/>
              <a:t>mountain</a:t>
            </a:r>
            <a:r>
              <a:rPr lang="de-AT" dirty="0"/>
              <a:t> </a:t>
            </a:r>
            <a:r>
              <a:rPr lang="de-AT" dirty="0" err="1"/>
              <a:t>image</a:t>
            </a:r>
            <a:r>
              <a:rPr lang="de-AT" dirty="0"/>
              <a:t>, and </a:t>
            </a:r>
            <a:r>
              <a:rPr lang="de-AT" dirty="0" err="1"/>
              <a:t>which</a:t>
            </a:r>
            <a:r>
              <a:rPr lang="de-AT" dirty="0"/>
              <a:t> </a:t>
            </a:r>
            <a:r>
              <a:rPr lang="de-AT" dirty="0" err="1"/>
              <a:t>one</a:t>
            </a:r>
            <a:r>
              <a:rPr lang="de-AT" dirty="0"/>
              <a:t> </a:t>
            </a:r>
            <a:r>
              <a:rPr lang="de-AT" dirty="0" err="1"/>
              <a:t>the</a:t>
            </a:r>
            <a:r>
              <a:rPr lang="de-AT" dirty="0"/>
              <a:t> AFM </a:t>
            </a:r>
            <a:r>
              <a:rPr lang="de-AT" dirty="0" err="1"/>
              <a:t>image</a:t>
            </a:r>
            <a:r>
              <a:rPr lang="de-AT" dirty="0"/>
              <a:t>…?</a:t>
            </a:r>
          </a:p>
          <a:p>
            <a:endParaRPr lang="de-AT" dirty="0"/>
          </a:p>
          <a:p>
            <a:r>
              <a:rPr lang="de-AT" dirty="0"/>
              <a:t>I </a:t>
            </a:r>
            <a:r>
              <a:rPr lang="de-AT" dirty="0" err="1"/>
              <a:t>give</a:t>
            </a:r>
            <a:r>
              <a:rPr lang="de-AT" dirty="0"/>
              <a:t> </a:t>
            </a:r>
            <a:r>
              <a:rPr lang="de-AT" dirty="0" err="1"/>
              <a:t>you</a:t>
            </a:r>
            <a:r>
              <a:rPr lang="de-AT" dirty="0"/>
              <a:t> </a:t>
            </a:r>
            <a:r>
              <a:rPr lang="de-AT" dirty="0" err="1"/>
              <a:t>some</a:t>
            </a:r>
            <a:r>
              <a:rPr lang="de-AT" dirty="0"/>
              <a:t> </a:t>
            </a:r>
            <a:r>
              <a:rPr lang="de-AT" dirty="0" err="1"/>
              <a:t>seconds</a:t>
            </a:r>
            <a:r>
              <a:rPr lang="de-AT" dirty="0"/>
              <a:t> </a:t>
            </a:r>
            <a:r>
              <a:rPr lang="de-AT" dirty="0" err="1"/>
              <a:t>to</a:t>
            </a:r>
            <a:r>
              <a:rPr lang="de-AT" dirty="0"/>
              <a:t> </a:t>
            </a:r>
            <a:r>
              <a:rPr lang="de-AT" dirty="0" err="1"/>
              <a:t>make</a:t>
            </a:r>
            <a:r>
              <a:rPr lang="de-AT" dirty="0"/>
              <a:t> a personal </a:t>
            </a:r>
            <a:r>
              <a:rPr lang="de-AT" dirty="0" err="1"/>
              <a:t>judgement</a:t>
            </a:r>
            <a:r>
              <a:rPr lang="de-AT" dirty="0"/>
              <a:t> </a:t>
            </a:r>
            <a:r>
              <a:rPr lang="de-AT" dirty="0" err="1"/>
              <a:t>before</a:t>
            </a:r>
            <a:r>
              <a:rPr lang="de-AT" dirty="0"/>
              <a:t> I </a:t>
            </a:r>
            <a:r>
              <a:rPr lang="de-AT" dirty="0" err="1"/>
              <a:t>solve</a:t>
            </a:r>
            <a:r>
              <a:rPr lang="de-AT" dirty="0"/>
              <a:t> </a:t>
            </a:r>
            <a:r>
              <a:rPr lang="de-AT" dirty="0" err="1"/>
              <a:t>this</a:t>
            </a:r>
            <a:r>
              <a:rPr lang="de-AT" dirty="0"/>
              <a:t> </a:t>
            </a:r>
            <a:r>
              <a:rPr lang="de-AT" dirty="0" err="1"/>
              <a:t>small</a:t>
            </a:r>
            <a:r>
              <a:rPr lang="de-AT" dirty="0"/>
              <a:t> </a:t>
            </a:r>
            <a:r>
              <a:rPr lang="de-AT" dirty="0" err="1"/>
              <a:t>riddle</a:t>
            </a:r>
            <a:r>
              <a:rPr lang="de-AT" dirty="0"/>
              <a:t>…</a:t>
            </a:r>
          </a:p>
        </p:txBody>
      </p:sp>
      <p:sp>
        <p:nvSpPr>
          <p:cNvPr id="4" name="Foliennummernplatzhalter 3"/>
          <p:cNvSpPr>
            <a:spLocks noGrp="1"/>
          </p:cNvSpPr>
          <p:nvPr>
            <p:ph type="sldNum" sz="quarter" idx="5"/>
          </p:nvPr>
        </p:nvSpPr>
        <p:spPr/>
        <p:txBody>
          <a:bodyPr/>
          <a:lstStyle/>
          <a:p>
            <a:fld id="{5320357C-19D5-4386-8AC6-DD0AD4D309C8}" type="slidenum">
              <a:rPr lang="de-AT" smtClean="0"/>
              <a:t>9</a:t>
            </a:fld>
            <a:endParaRPr lang="de-AT"/>
          </a:p>
        </p:txBody>
      </p:sp>
    </p:spTree>
    <p:extLst>
      <p:ext uri="{BB962C8B-B14F-4D97-AF65-F5344CB8AC3E}">
        <p14:creationId xmlns:p14="http://schemas.microsoft.com/office/powerpoint/2010/main" val="3663750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5858A-FCF7-4BF9-A6E4-473F1E3BE31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518DD5C0-0BAC-4C1C-AA01-E0CE7C184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D0B4B9F0-9B82-47BA-9783-F3D229BFC619}"/>
              </a:ext>
            </a:extLst>
          </p:cNvPr>
          <p:cNvSpPr>
            <a:spLocks noGrp="1"/>
          </p:cNvSpPr>
          <p:nvPr>
            <p:ph type="dt" sz="half" idx="10"/>
          </p:nvPr>
        </p:nvSpPr>
        <p:spPr/>
        <p:txBody>
          <a:bodyPr/>
          <a:lstStyle/>
          <a:p>
            <a:r>
              <a:rPr lang="de-DE"/>
              <a:t>21.01.2020</a:t>
            </a:r>
            <a:endParaRPr lang="de-AT"/>
          </a:p>
        </p:txBody>
      </p:sp>
      <p:sp>
        <p:nvSpPr>
          <p:cNvPr id="5" name="Fußzeilenplatzhalter 4">
            <a:extLst>
              <a:ext uri="{FF2B5EF4-FFF2-40B4-BE49-F238E27FC236}">
                <a16:creationId xmlns:a16="http://schemas.microsoft.com/office/drawing/2014/main" id="{AC937223-F9BE-4656-8BE2-244BF2DD693A}"/>
              </a:ext>
            </a:extLst>
          </p:cNvPr>
          <p:cNvSpPr>
            <a:spLocks noGrp="1"/>
          </p:cNvSpPr>
          <p:nvPr>
            <p:ph type="ftr" sz="quarter" idx="11"/>
          </p:nvPr>
        </p:nvSpPr>
        <p:spPr/>
        <p:txBody>
          <a:bodyPr/>
          <a:lstStyle/>
          <a:p>
            <a:r>
              <a:rPr lang="de-AT"/>
              <a:t>Diploma Thesis Cupak</a:t>
            </a:r>
          </a:p>
        </p:txBody>
      </p:sp>
      <p:sp>
        <p:nvSpPr>
          <p:cNvPr id="6" name="Foliennummernplatzhalter 5">
            <a:extLst>
              <a:ext uri="{FF2B5EF4-FFF2-40B4-BE49-F238E27FC236}">
                <a16:creationId xmlns:a16="http://schemas.microsoft.com/office/drawing/2014/main" id="{C9E2ED4E-EA40-49CF-A713-34E0D02304F4}"/>
              </a:ext>
            </a:extLst>
          </p:cNvPr>
          <p:cNvSpPr>
            <a:spLocks noGrp="1"/>
          </p:cNvSpPr>
          <p:nvPr>
            <p:ph type="sldNum" sz="quarter" idx="12"/>
          </p:nvPr>
        </p:nvSpPr>
        <p:spPr/>
        <p:txBody>
          <a:bodyPr/>
          <a:lstStyle/>
          <a:p>
            <a:fld id="{69A9513A-D86E-4C5E-92AE-75BFEF5488A0}" type="slidenum">
              <a:rPr lang="de-AT" smtClean="0"/>
              <a:t>‹Nr.›</a:t>
            </a:fld>
            <a:endParaRPr lang="de-AT"/>
          </a:p>
        </p:txBody>
      </p:sp>
    </p:spTree>
    <p:extLst>
      <p:ext uri="{BB962C8B-B14F-4D97-AF65-F5344CB8AC3E}">
        <p14:creationId xmlns:p14="http://schemas.microsoft.com/office/powerpoint/2010/main" val="283859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79E81-5464-425B-97FA-DDD87E409623}"/>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AF9FDF55-7840-4772-89D5-EC835084EA8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7F39A26-1F6C-4214-9157-81F06A8FFC80}"/>
              </a:ext>
            </a:extLst>
          </p:cNvPr>
          <p:cNvSpPr>
            <a:spLocks noGrp="1"/>
          </p:cNvSpPr>
          <p:nvPr>
            <p:ph type="dt" sz="half" idx="10"/>
          </p:nvPr>
        </p:nvSpPr>
        <p:spPr/>
        <p:txBody>
          <a:bodyPr/>
          <a:lstStyle/>
          <a:p>
            <a:r>
              <a:rPr lang="de-DE"/>
              <a:t>21.01.2020</a:t>
            </a:r>
            <a:endParaRPr lang="de-AT"/>
          </a:p>
        </p:txBody>
      </p:sp>
      <p:sp>
        <p:nvSpPr>
          <p:cNvPr id="5" name="Fußzeilenplatzhalter 4">
            <a:extLst>
              <a:ext uri="{FF2B5EF4-FFF2-40B4-BE49-F238E27FC236}">
                <a16:creationId xmlns:a16="http://schemas.microsoft.com/office/drawing/2014/main" id="{AF4EB937-4625-473D-9647-1AFF569F10AB}"/>
              </a:ext>
            </a:extLst>
          </p:cNvPr>
          <p:cNvSpPr>
            <a:spLocks noGrp="1"/>
          </p:cNvSpPr>
          <p:nvPr>
            <p:ph type="ftr" sz="quarter" idx="11"/>
          </p:nvPr>
        </p:nvSpPr>
        <p:spPr/>
        <p:txBody>
          <a:bodyPr/>
          <a:lstStyle/>
          <a:p>
            <a:r>
              <a:rPr lang="de-AT"/>
              <a:t>Diploma Thesis Cupak</a:t>
            </a:r>
          </a:p>
        </p:txBody>
      </p:sp>
      <p:sp>
        <p:nvSpPr>
          <p:cNvPr id="6" name="Foliennummernplatzhalter 5">
            <a:extLst>
              <a:ext uri="{FF2B5EF4-FFF2-40B4-BE49-F238E27FC236}">
                <a16:creationId xmlns:a16="http://schemas.microsoft.com/office/drawing/2014/main" id="{162457C8-9AD8-4B0C-A615-EB7619475023}"/>
              </a:ext>
            </a:extLst>
          </p:cNvPr>
          <p:cNvSpPr>
            <a:spLocks noGrp="1"/>
          </p:cNvSpPr>
          <p:nvPr>
            <p:ph type="sldNum" sz="quarter" idx="12"/>
          </p:nvPr>
        </p:nvSpPr>
        <p:spPr/>
        <p:txBody>
          <a:bodyPr/>
          <a:lstStyle/>
          <a:p>
            <a:fld id="{69A9513A-D86E-4C5E-92AE-75BFEF5488A0}" type="slidenum">
              <a:rPr lang="de-AT" smtClean="0"/>
              <a:t>‹Nr.›</a:t>
            </a:fld>
            <a:endParaRPr lang="de-AT"/>
          </a:p>
        </p:txBody>
      </p:sp>
    </p:spTree>
    <p:extLst>
      <p:ext uri="{BB962C8B-B14F-4D97-AF65-F5344CB8AC3E}">
        <p14:creationId xmlns:p14="http://schemas.microsoft.com/office/powerpoint/2010/main" val="111833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86146E6-672E-477F-8A9A-2509585C633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F6D53C41-36ED-4DBB-B16B-EF33FC786B6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6EE652EA-3563-4C6D-B2A0-AF0085BDB37D}"/>
              </a:ext>
            </a:extLst>
          </p:cNvPr>
          <p:cNvSpPr>
            <a:spLocks noGrp="1"/>
          </p:cNvSpPr>
          <p:nvPr>
            <p:ph type="dt" sz="half" idx="10"/>
          </p:nvPr>
        </p:nvSpPr>
        <p:spPr/>
        <p:txBody>
          <a:bodyPr/>
          <a:lstStyle/>
          <a:p>
            <a:r>
              <a:rPr lang="de-DE"/>
              <a:t>21.01.2020</a:t>
            </a:r>
            <a:endParaRPr lang="de-AT"/>
          </a:p>
        </p:txBody>
      </p:sp>
      <p:sp>
        <p:nvSpPr>
          <p:cNvPr id="5" name="Fußzeilenplatzhalter 4">
            <a:extLst>
              <a:ext uri="{FF2B5EF4-FFF2-40B4-BE49-F238E27FC236}">
                <a16:creationId xmlns:a16="http://schemas.microsoft.com/office/drawing/2014/main" id="{0F8B3C74-C8C3-429E-AA4E-2E50D03BB7A8}"/>
              </a:ext>
            </a:extLst>
          </p:cNvPr>
          <p:cNvSpPr>
            <a:spLocks noGrp="1"/>
          </p:cNvSpPr>
          <p:nvPr>
            <p:ph type="ftr" sz="quarter" idx="11"/>
          </p:nvPr>
        </p:nvSpPr>
        <p:spPr/>
        <p:txBody>
          <a:bodyPr/>
          <a:lstStyle/>
          <a:p>
            <a:r>
              <a:rPr lang="de-AT"/>
              <a:t>Diploma Thesis Cupak</a:t>
            </a:r>
          </a:p>
        </p:txBody>
      </p:sp>
      <p:sp>
        <p:nvSpPr>
          <p:cNvPr id="6" name="Foliennummernplatzhalter 5">
            <a:extLst>
              <a:ext uri="{FF2B5EF4-FFF2-40B4-BE49-F238E27FC236}">
                <a16:creationId xmlns:a16="http://schemas.microsoft.com/office/drawing/2014/main" id="{0FAF6E27-87DE-47E3-BFF3-CF8D2E6BF4A7}"/>
              </a:ext>
            </a:extLst>
          </p:cNvPr>
          <p:cNvSpPr>
            <a:spLocks noGrp="1"/>
          </p:cNvSpPr>
          <p:nvPr>
            <p:ph type="sldNum" sz="quarter" idx="12"/>
          </p:nvPr>
        </p:nvSpPr>
        <p:spPr/>
        <p:txBody>
          <a:bodyPr/>
          <a:lstStyle/>
          <a:p>
            <a:fld id="{69A9513A-D86E-4C5E-92AE-75BFEF5488A0}" type="slidenum">
              <a:rPr lang="de-AT" smtClean="0"/>
              <a:t>‹Nr.›</a:t>
            </a:fld>
            <a:endParaRPr lang="de-AT"/>
          </a:p>
        </p:txBody>
      </p:sp>
    </p:spTree>
    <p:extLst>
      <p:ext uri="{BB962C8B-B14F-4D97-AF65-F5344CB8AC3E}">
        <p14:creationId xmlns:p14="http://schemas.microsoft.com/office/powerpoint/2010/main" val="25197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A24AF-045A-4415-A2D7-D79D16CA42CB}"/>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156B5164-4B0C-4662-82D0-A62FFBA4EF4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14FB23F8-CB65-4BF0-8382-497DB5F790C5}"/>
              </a:ext>
            </a:extLst>
          </p:cNvPr>
          <p:cNvSpPr>
            <a:spLocks noGrp="1"/>
          </p:cNvSpPr>
          <p:nvPr>
            <p:ph type="dt" sz="half" idx="10"/>
          </p:nvPr>
        </p:nvSpPr>
        <p:spPr/>
        <p:txBody>
          <a:bodyPr/>
          <a:lstStyle/>
          <a:p>
            <a:r>
              <a:rPr lang="de-DE"/>
              <a:t>21.01.2020</a:t>
            </a:r>
            <a:endParaRPr lang="de-AT"/>
          </a:p>
        </p:txBody>
      </p:sp>
      <p:sp>
        <p:nvSpPr>
          <p:cNvPr id="5" name="Fußzeilenplatzhalter 4">
            <a:extLst>
              <a:ext uri="{FF2B5EF4-FFF2-40B4-BE49-F238E27FC236}">
                <a16:creationId xmlns:a16="http://schemas.microsoft.com/office/drawing/2014/main" id="{434703CD-1320-4AFC-B2E0-66586274E38D}"/>
              </a:ext>
            </a:extLst>
          </p:cNvPr>
          <p:cNvSpPr>
            <a:spLocks noGrp="1"/>
          </p:cNvSpPr>
          <p:nvPr>
            <p:ph type="ftr" sz="quarter" idx="11"/>
          </p:nvPr>
        </p:nvSpPr>
        <p:spPr/>
        <p:txBody>
          <a:bodyPr/>
          <a:lstStyle/>
          <a:p>
            <a:r>
              <a:rPr lang="de-AT"/>
              <a:t>Diploma Thesis Cupak</a:t>
            </a:r>
          </a:p>
        </p:txBody>
      </p:sp>
      <p:sp>
        <p:nvSpPr>
          <p:cNvPr id="6" name="Foliennummernplatzhalter 5">
            <a:extLst>
              <a:ext uri="{FF2B5EF4-FFF2-40B4-BE49-F238E27FC236}">
                <a16:creationId xmlns:a16="http://schemas.microsoft.com/office/drawing/2014/main" id="{09296E8A-FBB8-4CCD-BB1F-8EF4406CCB0E}"/>
              </a:ext>
            </a:extLst>
          </p:cNvPr>
          <p:cNvSpPr>
            <a:spLocks noGrp="1"/>
          </p:cNvSpPr>
          <p:nvPr>
            <p:ph type="sldNum" sz="quarter" idx="12"/>
          </p:nvPr>
        </p:nvSpPr>
        <p:spPr/>
        <p:txBody>
          <a:bodyPr/>
          <a:lstStyle/>
          <a:p>
            <a:fld id="{69A9513A-D86E-4C5E-92AE-75BFEF5488A0}" type="slidenum">
              <a:rPr lang="de-AT" smtClean="0"/>
              <a:t>‹Nr.›</a:t>
            </a:fld>
            <a:endParaRPr lang="de-AT"/>
          </a:p>
        </p:txBody>
      </p:sp>
    </p:spTree>
    <p:extLst>
      <p:ext uri="{BB962C8B-B14F-4D97-AF65-F5344CB8AC3E}">
        <p14:creationId xmlns:p14="http://schemas.microsoft.com/office/powerpoint/2010/main" val="320890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931534-2594-4B18-B7B0-379B26D6FC2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AADF108C-73BE-455C-BCC1-5AC26B6C68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139B50E-882D-4D70-BA12-624F8BF39719}"/>
              </a:ext>
            </a:extLst>
          </p:cNvPr>
          <p:cNvSpPr>
            <a:spLocks noGrp="1"/>
          </p:cNvSpPr>
          <p:nvPr>
            <p:ph type="dt" sz="half" idx="10"/>
          </p:nvPr>
        </p:nvSpPr>
        <p:spPr/>
        <p:txBody>
          <a:bodyPr/>
          <a:lstStyle/>
          <a:p>
            <a:r>
              <a:rPr lang="de-DE"/>
              <a:t>21.01.2020</a:t>
            </a:r>
            <a:endParaRPr lang="de-AT"/>
          </a:p>
        </p:txBody>
      </p:sp>
      <p:sp>
        <p:nvSpPr>
          <p:cNvPr id="5" name="Fußzeilenplatzhalter 4">
            <a:extLst>
              <a:ext uri="{FF2B5EF4-FFF2-40B4-BE49-F238E27FC236}">
                <a16:creationId xmlns:a16="http://schemas.microsoft.com/office/drawing/2014/main" id="{AD51E92C-0DE2-41D2-A823-D9BE70BEC00E}"/>
              </a:ext>
            </a:extLst>
          </p:cNvPr>
          <p:cNvSpPr>
            <a:spLocks noGrp="1"/>
          </p:cNvSpPr>
          <p:nvPr>
            <p:ph type="ftr" sz="quarter" idx="11"/>
          </p:nvPr>
        </p:nvSpPr>
        <p:spPr/>
        <p:txBody>
          <a:bodyPr/>
          <a:lstStyle/>
          <a:p>
            <a:r>
              <a:rPr lang="de-AT"/>
              <a:t>Diploma Thesis Cupak</a:t>
            </a:r>
          </a:p>
        </p:txBody>
      </p:sp>
      <p:sp>
        <p:nvSpPr>
          <p:cNvPr id="6" name="Foliennummernplatzhalter 5">
            <a:extLst>
              <a:ext uri="{FF2B5EF4-FFF2-40B4-BE49-F238E27FC236}">
                <a16:creationId xmlns:a16="http://schemas.microsoft.com/office/drawing/2014/main" id="{A4CB64C3-7E44-4E21-9514-2BA157978D82}"/>
              </a:ext>
            </a:extLst>
          </p:cNvPr>
          <p:cNvSpPr>
            <a:spLocks noGrp="1"/>
          </p:cNvSpPr>
          <p:nvPr>
            <p:ph type="sldNum" sz="quarter" idx="12"/>
          </p:nvPr>
        </p:nvSpPr>
        <p:spPr/>
        <p:txBody>
          <a:bodyPr/>
          <a:lstStyle/>
          <a:p>
            <a:fld id="{69A9513A-D86E-4C5E-92AE-75BFEF5488A0}" type="slidenum">
              <a:rPr lang="de-AT" smtClean="0"/>
              <a:t>‹Nr.›</a:t>
            </a:fld>
            <a:endParaRPr lang="de-AT"/>
          </a:p>
        </p:txBody>
      </p:sp>
    </p:spTree>
    <p:extLst>
      <p:ext uri="{BB962C8B-B14F-4D97-AF65-F5344CB8AC3E}">
        <p14:creationId xmlns:p14="http://schemas.microsoft.com/office/powerpoint/2010/main" val="90704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14EEB-2D28-4711-B729-24E2C586B95B}"/>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BF7AC4C0-CD3D-448C-A242-31C30307359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B3D5D4E1-2AF6-4351-979F-C812BCA5175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F60E6422-7C99-45E4-84C3-463FAE1353A7}"/>
              </a:ext>
            </a:extLst>
          </p:cNvPr>
          <p:cNvSpPr>
            <a:spLocks noGrp="1"/>
          </p:cNvSpPr>
          <p:nvPr>
            <p:ph type="dt" sz="half" idx="10"/>
          </p:nvPr>
        </p:nvSpPr>
        <p:spPr/>
        <p:txBody>
          <a:bodyPr/>
          <a:lstStyle/>
          <a:p>
            <a:r>
              <a:rPr lang="de-DE"/>
              <a:t>21.01.2020</a:t>
            </a:r>
            <a:endParaRPr lang="de-AT"/>
          </a:p>
        </p:txBody>
      </p:sp>
      <p:sp>
        <p:nvSpPr>
          <p:cNvPr id="6" name="Fußzeilenplatzhalter 5">
            <a:extLst>
              <a:ext uri="{FF2B5EF4-FFF2-40B4-BE49-F238E27FC236}">
                <a16:creationId xmlns:a16="http://schemas.microsoft.com/office/drawing/2014/main" id="{F39E13F0-C30B-4FD3-89FD-EE7B5B4A43BB}"/>
              </a:ext>
            </a:extLst>
          </p:cNvPr>
          <p:cNvSpPr>
            <a:spLocks noGrp="1"/>
          </p:cNvSpPr>
          <p:nvPr>
            <p:ph type="ftr" sz="quarter" idx="11"/>
          </p:nvPr>
        </p:nvSpPr>
        <p:spPr/>
        <p:txBody>
          <a:bodyPr/>
          <a:lstStyle/>
          <a:p>
            <a:r>
              <a:rPr lang="de-AT"/>
              <a:t>Diploma Thesis Cupak</a:t>
            </a:r>
          </a:p>
        </p:txBody>
      </p:sp>
      <p:sp>
        <p:nvSpPr>
          <p:cNvPr id="7" name="Foliennummernplatzhalter 6">
            <a:extLst>
              <a:ext uri="{FF2B5EF4-FFF2-40B4-BE49-F238E27FC236}">
                <a16:creationId xmlns:a16="http://schemas.microsoft.com/office/drawing/2014/main" id="{5B00A59D-4282-4613-975E-B7DBD0143EB5}"/>
              </a:ext>
            </a:extLst>
          </p:cNvPr>
          <p:cNvSpPr>
            <a:spLocks noGrp="1"/>
          </p:cNvSpPr>
          <p:nvPr>
            <p:ph type="sldNum" sz="quarter" idx="12"/>
          </p:nvPr>
        </p:nvSpPr>
        <p:spPr/>
        <p:txBody>
          <a:bodyPr/>
          <a:lstStyle/>
          <a:p>
            <a:fld id="{69A9513A-D86E-4C5E-92AE-75BFEF5488A0}" type="slidenum">
              <a:rPr lang="de-AT" smtClean="0"/>
              <a:t>‹Nr.›</a:t>
            </a:fld>
            <a:endParaRPr lang="de-AT"/>
          </a:p>
        </p:txBody>
      </p:sp>
    </p:spTree>
    <p:extLst>
      <p:ext uri="{BB962C8B-B14F-4D97-AF65-F5344CB8AC3E}">
        <p14:creationId xmlns:p14="http://schemas.microsoft.com/office/powerpoint/2010/main" val="24572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B63BB1-C4DA-4ACD-85FB-DF7F14907E74}"/>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30B923A3-7904-4692-9518-4FF178D9C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4E3162A-D2F0-4607-BFB4-E08BB9DCA13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8C1FE13A-0DAF-4E7B-83BC-4F256C539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D1EE7CD-453F-450A-BF9F-18637293AED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1E5D48EB-2B63-4967-8314-8725B85AD5A8}"/>
              </a:ext>
            </a:extLst>
          </p:cNvPr>
          <p:cNvSpPr>
            <a:spLocks noGrp="1"/>
          </p:cNvSpPr>
          <p:nvPr>
            <p:ph type="dt" sz="half" idx="10"/>
          </p:nvPr>
        </p:nvSpPr>
        <p:spPr/>
        <p:txBody>
          <a:bodyPr/>
          <a:lstStyle/>
          <a:p>
            <a:r>
              <a:rPr lang="de-DE"/>
              <a:t>21.01.2020</a:t>
            </a:r>
            <a:endParaRPr lang="de-AT"/>
          </a:p>
        </p:txBody>
      </p:sp>
      <p:sp>
        <p:nvSpPr>
          <p:cNvPr id="8" name="Fußzeilenplatzhalter 7">
            <a:extLst>
              <a:ext uri="{FF2B5EF4-FFF2-40B4-BE49-F238E27FC236}">
                <a16:creationId xmlns:a16="http://schemas.microsoft.com/office/drawing/2014/main" id="{94949156-A399-4E50-AC0D-30098BEA1301}"/>
              </a:ext>
            </a:extLst>
          </p:cNvPr>
          <p:cNvSpPr>
            <a:spLocks noGrp="1"/>
          </p:cNvSpPr>
          <p:nvPr>
            <p:ph type="ftr" sz="quarter" idx="11"/>
          </p:nvPr>
        </p:nvSpPr>
        <p:spPr/>
        <p:txBody>
          <a:bodyPr/>
          <a:lstStyle/>
          <a:p>
            <a:r>
              <a:rPr lang="de-AT"/>
              <a:t>Diploma Thesis Cupak</a:t>
            </a:r>
          </a:p>
        </p:txBody>
      </p:sp>
      <p:sp>
        <p:nvSpPr>
          <p:cNvPr id="9" name="Foliennummernplatzhalter 8">
            <a:extLst>
              <a:ext uri="{FF2B5EF4-FFF2-40B4-BE49-F238E27FC236}">
                <a16:creationId xmlns:a16="http://schemas.microsoft.com/office/drawing/2014/main" id="{5133FB58-2AA8-4BBB-AA07-6D46A4452EAD}"/>
              </a:ext>
            </a:extLst>
          </p:cNvPr>
          <p:cNvSpPr>
            <a:spLocks noGrp="1"/>
          </p:cNvSpPr>
          <p:nvPr>
            <p:ph type="sldNum" sz="quarter" idx="12"/>
          </p:nvPr>
        </p:nvSpPr>
        <p:spPr/>
        <p:txBody>
          <a:bodyPr/>
          <a:lstStyle/>
          <a:p>
            <a:fld id="{69A9513A-D86E-4C5E-92AE-75BFEF5488A0}" type="slidenum">
              <a:rPr lang="de-AT" smtClean="0"/>
              <a:t>‹Nr.›</a:t>
            </a:fld>
            <a:endParaRPr lang="de-AT"/>
          </a:p>
        </p:txBody>
      </p:sp>
    </p:spTree>
    <p:extLst>
      <p:ext uri="{BB962C8B-B14F-4D97-AF65-F5344CB8AC3E}">
        <p14:creationId xmlns:p14="http://schemas.microsoft.com/office/powerpoint/2010/main" val="119346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224F4-47D1-406C-8B94-140C22B516FC}"/>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F5416CA9-013B-4B87-B466-138743E82B21}"/>
              </a:ext>
            </a:extLst>
          </p:cNvPr>
          <p:cNvSpPr>
            <a:spLocks noGrp="1"/>
          </p:cNvSpPr>
          <p:nvPr>
            <p:ph type="dt" sz="half" idx="10"/>
          </p:nvPr>
        </p:nvSpPr>
        <p:spPr/>
        <p:txBody>
          <a:bodyPr/>
          <a:lstStyle/>
          <a:p>
            <a:r>
              <a:rPr lang="de-DE"/>
              <a:t>21.01.2020</a:t>
            </a:r>
            <a:endParaRPr lang="de-AT"/>
          </a:p>
        </p:txBody>
      </p:sp>
      <p:sp>
        <p:nvSpPr>
          <p:cNvPr id="4" name="Fußzeilenplatzhalter 3">
            <a:extLst>
              <a:ext uri="{FF2B5EF4-FFF2-40B4-BE49-F238E27FC236}">
                <a16:creationId xmlns:a16="http://schemas.microsoft.com/office/drawing/2014/main" id="{F5D117C9-7A8D-416A-ADFD-4EAB301A9D4C}"/>
              </a:ext>
            </a:extLst>
          </p:cNvPr>
          <p:cNvSpPr>
            <a:spLocks noGrp="1"/>
          </p:cNvSpPr>
          <p:nvPr>
            <p:ph type="ftr" sz="quarter" idx="11"/>
          </p:nvPr>
        </p:nvSpPr>
        <p:spPr/>
        <p:txBody>
          <a:bodyPr/>
          <a:lstStyle/>
          <a:p>
            <a:r>
              <a:rPr lang="de-AT"/>
              <a:t>Diploma Thesis Cupak</a:t>
            </a:r>
          </a:p>
        </p:txBody>
      </p:sp>
      <p:sp>
        <p:nvSpPr>
          <p:cNvPr id="5" name="Foliennummernplatzhalter 4">
            <a:extLst>
              <a:ext uri="{FF2B5EF4-FFF2-40B4-BE49-F238E27FC236}">
                <a16:creationId xmlns:a16="http://schemas.microsoft.com/office/drawing/2014/main" id="{1EF4D889-C402-4827-A8A2-205AC4EB37C6}"/>
              </a:ext>
            </a:extLst>
          </p:cNvPr>
          <p:cNvSpPr>
            <a:spLocks noGrp="1"/>
          </p:cNvSpPr>
          <p:nvPr>
            <p:ph type="sldNum" sz="quarter" idx="12"/>
          </p:nvPr>
        </p:nvSpPr>
        <p:spPr/>
        <p:txBody>
          <a:bodyPr/>
          <a:lstStyle/>
          <a:p>
            <a:fld id="{69A9513A-D86E-4C5E-92AE-75BFEF5488A0}" type="slidenum">
              <a:rPr lang="de-AT" smtClean="0"/>
              <a:t>‹Nr.›</a:t>
            </a:fld>
            <a:endParaRPr lang="de-AT"/>
          </a:p>
        </p:txBody>
      </p:sp>
    </p:spTree>
    <p:extLst>
      <p:ext uri="{BB962C8B-B14F-4D97-AF65-F5344CB8AC3E}">
        <p14:creationId xmlns:p14="http://schemas.microsoft.com/office/powerpoint/2010/main" val="2690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8DDB71-3B8A-458A-AD81-1B1AB0ED9698}"/>
              </a:ext>
            </a:extLst>
          </p:cNvPr>
          <p:cNvSpPr>
            <a:spLocks noGrp="1"/>
          </p:cNvSpPr>
          <p:nvPr>
            <p:ph type="dt" sz="half" idx="10"/>
          </p:nvPr>
        </p:nvSpPr>
        <p:spPr/>
        <p:txBody>
          <a:bodyPr/>
          <a:lstStyle/>
          <a:p>
            <a:r>
              <a:rPr lang="de-DE"/>
              <a:t>21.01.2020</a:t>
            </a:r>
            <a:endParaRPr lang="de-AT"/>
          </a:p>
        </p:txBody>
      </p:sp>
      <p:sp>
        <p:nvSpPr>
          <p:cNvPr id="3" name="Fußzeilenplatzhalter 2">
            <a:extLst>
              <a:ext uri="{FF2B5EF4-FFF2-40B4-BE49-F238E27FC236}">
                <a16:creationId xmlns:a16="http://schemas.microsoft.com/office/drawing/2014/main" id="{ED86BD84-8C6E-4CDA-AA89-042B4FABB2B8}"/>
              </a:ext>
            </a:extLst>
          </p:cNvPr>
          <p:cNvSpPr>
            <a:spLocks noGrp="1"/>
          </p:cNvSpPr>
          <p:nvPr>
            <p:ph type="ftr" sz="quarter" idx="11"/>
          </p:nvPr>
        </p:nvSpPr>
        <p:spPr/>
        <p:txBody>
          <a:bodyPr/>
          <a:lstStyle/>
          <a:p>
            <a:r>
              <a:rPr lang="de-AT"/>
              <a:t>Diploma Thesis Cupak</a:t>
            </a:r>
          </a:p>
        </p:txBody>
      </p:sp>
      <p:sp>
        <p:nvSpPr>
          <p:cNvPr id="4" name="Foliennummernplatzhalter 3">
            <a:extLst>
              <a:ext uri="{FF2B5EF4-FFF2-40B4-BE49-F238E27FC236}">
                <a16:creationId xmlns:a16="http://schemas.microsoft.com/office/drawing/2014/main" id="{087EA9AF-1DA9-43FC-9034-46097126E7F7}"/>
              </a:ext>
            </a:extLst>
          </p:cNvPr>
          <p:cNvSpPr>
            <a:spLocks noGrp="1"/>
          </p:cNvSpPr>
          <p:nvPr>
            <p:ph type="sldNum" sz="quarter" idx="12"/>
          </p:nvPr>
        </p:nvSpPr>
        <p:spPr/>
        <p:txBody>
          <a:bodyPr/>
          <a:lstStyle/>
          <a:p>
            <a:fld id="{69A9513A-D86E-4C5E-92AE-75BFEF5488A0}" type="slidenum">
              <a:rPr lang="de-AT" smtClean="0"/>
              <a:t>‹Nr.›</a:t>
            </a:fld>
            <a:endParaRPr lang="de-AT"/>
          </a:p>
        </p:txBody>
      </p:sp>
    </p:spTree>
    <p:extLst>
      <p:ext uri="{BB962C8B-B14F-4D97-AF65-F5344CB8AC3E}">
        <p14:creationId xmlns:p14="http://schemas.microsoft.com/office/powerpoint/2010/main" val="142366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5B7436-8E18-4EDE-A828-5042E856A64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679A335D-D8EA-4FA7-9BF7-0707AECE0E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1013E628-E3BB-49E4-8CB0-7B3DB0CE2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8A3C1DE-4A9C-487D-93D6-C45CC56D7860}"/>
              </a:ext>
            </a:extLst>
          </p:cNvPr>
          <p:cNvSpPr>
            <a:spLocks noGrp="1"/>
          </p:cNvSpPr>
          <p:nvPr>
            <p:ph type="dt" sz="half" idx="10"/>
          </p:nvPr>
        </p:nvSpPr>
        <p:spPr/>
        <p:txBody>
          <a:bodyPr/>
          <a:lstStyle/>
          <a:p>
            <a:r>
              <a:rPr lang="de-DE"/>
              <a:t>21.01.2020</a:t>
            </a:r>
            <a:endParaRPr lang="de-AT"/>
          </a:p>
        </p:txBody>
      </p:sp>
      <p:sp>
        <p:nvSpPr>
          <p:cNvPr id="6" name="Fußzeilenplatzhalter 5">
            <a:extLst>
              <a:ext uri="{FF2B5EF4-FFF2-40B4-BE49-F238E27FC236}">
                <a16:creationId xmlns:a16="http://schemas.microsoft.com/office/drawing/2014/main" id="{752F2BB2-163B-403C-8CE4-3F63C9F0FDEB}"/>
              </a:ext>
            </a:extLst>
          </p:cNvPr>
          <p:cNvSpPr>
            <a:spLocks noGrp="1"/>
          </p:cNvSpPr>
          <p:nvPr>
            <p:ph type="ftr" sz="quarter" idx="11"/>
          </p:nvPr>
        </p:nvSpPr>
        <p:spPr/>
        <p:txBody>
          <a:bodyPr/>
          <a:lstStyle/>
          <a:p>
            <a:r>
              <a:rPr lang="de-AT"/>
              <a:t>Diploma Thesis Cupak</a:t>
            </a:r>
          </a:p>
        </p:txBody>
      </p:sp>
      <p:sp>
        <p:nvSpPr>
          <p:cNvPr id="7" name="Foliennummernplatzhalter 6">
            <a:extLst>
              <a:ext uri="{FF2B5EF4-FFF2-40B4-BE49-F238E27FC236}">
                <a16:creationId xmlns:a16="http://schemas.microsoft.com/office/drawing/2014/main" id="{D5EC7021-C930-4A89-A29A-2B00BF8BEFD7}"/>
              </a:ext>
            </a:extLst>
          </p:cNvPr>
          <p:cNvSpPr>
            <a:spLocks noGrp="1"/>
          </p:cNvSpPr>
          <p:nvPr>
            <p:ph type="sldNum" sz="quarter" idx="12"/>
          </p:nvPr>
        </p:nvSpPr>
        <p:spPr/>
        <p:txBody>
          <a:bodyPr/>
          <a:lstStyle/>
          <a:p>
            <a:fld id="{69A9513A-D86E-4C5E-92AE-75BFEF5488A0}" type="slidenum">
              <a:rPr lang="de-AT" smtClean="0"/>
              <a:t>‹Nr.›</a:t>
            </a:fld>
            <a:endParaRPr lang="de-AT"/>
          </a:p>
        </p:txBody>
      </p:sp>
    </p:spTree>
    <p:extLst>
      <p:ext uri="{BB962C8B-B14F-4D97-AF65-F5344CB8AC3E}">
        <p14:creationId xmlns:p14="http://schemas.microsoft.com/office/powerpoint/2010/main" val="343416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2ED5E-491B-40FC-BE24-A4382E779EA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77ACF5C2-E5AE-461F-9F14-2C9398A541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33F84721-3007-4352-8DAC-55EE57FA0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3A0284A-09B3-4A53-B7D9-E638893E8062}"/>
              </a:ext>
            </a:extLst>
          </p:cNvPr>
          <p:cNvSpPr>
            <a:spLocks noGrp="1"/>
          </p:cNvSpPr>
          <p:nvPr>
            <p:ph type="dt" sz="half" idx="10"/>
          </p:nvPr>
        </p:nvSpPr>
        <p:spPr/>
        <p:txBody>
          <a:bodyPr/>
          <a:lstStyle/>
          <a:p>
            <a:r>
              <a:rPr lang="de-DE"/>
              <a:t>21.01.2020</a:t>
            </a:r>
            <a:endParaRPr lang="de-AT"/>
          </a:p>
        </p:txBody>
      </p:sp>
      <p:sp>
        <p:nvSpPr>
          <p:cNvPr id="6" name="Fußzeilenplatzhalter 5">
            <a:extLst>
              <a:ext uri="{FF2B5EF4-FFF2-40B4-BE49-F238E27FC236}">
                <a16:creationId xmlns:a16="http://schemas.microsoft.com/office/drawing/2014/main" id="{F3AEC76A-C438-4544-809E-CC169EA50081}"/>
              </a:ext>
            </a:extLst>
          </p:cNvPr>
          <p:cNvSpPr>
            <a:spLocks noGrp="1"/>
          </p:cNvSpPr>
          <p:nvPr>
            <p:ph type="ftr" sz="quarter" idx="11"/>
          </p:nvPr>
        </p:nvSpPr>
        <p:spPr/>
        <p:txBody>
          <a:bodyPr/>
          <a:lstStyle/>
          <a:p>
            <a:r>
              <a:rPr lang="de-AT"/>
              <a:t>Diploma Thesis Cupak</a:t>
            </a:r>
          </a:p>
        </p:txBody>
      </p:sp>
      <p:sp>
        <p:nvSpPr>
          <p:cNvPr id="7" name="Foliennummernplatzhalter 6">
            <a:extLst>
              <a:ext uri="{FF2B5EF4-FFF2-40B4-BE49-F238E27FC236}">
                <a16:creationId xmlns:a16="http://schemas.microsoft.com/office/drawing/2014/main" id="{998AEA84-5197-4E30-AAFB-7EC502C8C5D7}"/>
              </a:ext>
            </a:extLst>
          </p:cNvPr>
          <p:cNvSpPr>
            <a:spLocks noGrp="1"/>
          </p:cNvSpPr>
          <p:nvPr>
            <p:ph type="sldNum" sz="quarter" idx="12"/>
          </p:nvPr>
        </p:nvSpPr>
        <p:spPr/>
        <p:txBody>
          <a:bodyPr/>
          <a:lstStyle/>
          <a:p>
            <a:fld id="{69A9513A-D86E-4C5E-92AE-75BFEF5488A0}" type="slidenum">
              <a:rPr lang="de-AT" smtClean="0"/>
              <a:t>‹Nr.›</a:t>
            </a:fld>
            <a:endParaRPr lang="de-AT"/>
          </a:p>
        </p:txBody>
      </p:sp>
    </p:spTree>
    <p:extLst>
      <p:ext uri="{BB962C8B-B14F-4D97-AF65-F5344CB8AC3E}">
        <p14:creationId xmlns:p14="http://schemas.microsoft.com/office/powerpoint/2010/main" val="69166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450EA57-B2DB-4163-B270-3A3922B4B2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B6DE5538-A4BF-45AF-98C6-9EF88F220D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95F6049-C016-473C-B3C5-BDDB719675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21.01.2020</a:t>
            </a:r>
            <a:endParaRPr lang="de-AT"/>
          </a:p>
        </p:txBody>
      </p:sp>
      <p:sp>
        <p:nvSpPr>
          <p:cNvPr id="5" name="Fußzeilenplatzhalter 4">
            <a:extLst>
              <a:ext uri="{FF2B5EF4-FFF2-40B4-BE49-F238E27FC236}">
                <a16:creationId xmlns:a16="http://schemas.microsoft.com/office/drawing/2014/main" id="{0D46261F-6B3B-4D35-9C95-A11CE46A8F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AT"/>
              <a:t>Diploma Thesis Cupak</a:t>
            </a:r>
          </a:p>
        </p:txBody>
      </p:sp>
      <p:sp>
        <p:nvSpPr>
          <p:cNvPr id="6" name="Foliennummernplatzhalter 5">
            <a:extLst>
              <a:ext uri="{FF2B5EF4-FFF2-40B4-BE49-F238E27FC236}">
                <a16:creationId xmlns:a16="http://schemas.microsoft.com/office/drawing/2014/main" id="{1E439E55-812B-4173-8664-45F5AF1A95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9513A-D86E-4C5E-92AE-75BFEF5488A0}" type="slidenum">
              <a:rPr lang="de-AT" smtClean="0"/>
              <a:t>‹Nr.›</a:t>
            </a:fld>
            <a:endParaRPr lang="de-AT"/>
          </a:p>
        </p:txBody>
      </p:sp>
    </p:spTree>
    <p:extLst>
      <p:ext uri="{BB962C8B-B14F-4D97-AF65-F5344CB8AC3E}">
        <p14:creationId xmlns:p14="http://schemas.microsoft.com/office/powerpoint/2010/main" val="253594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1.png"/><Relationship Id="rId7" Type="http://schemas.openxmlformats.org/officeDocument/2006/relationships/image" Target="../media/image29.png"/><Relationship Id="rId12"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5.png"/><Relationship Id="rId5" Type="http://schemas.openxmlformats.org/officeDocument/2006/relationships/image" Target="../media/image28.svg"/><Relationship Id="rId10" Type="http://schemas.openxmlformats.org/officeDocument/2006/relationships/image" Target="../media/image4.svg"/><Relationship Id="rId4" Type="http://schemas.openxmlformats.org/officeDocument/2006/relationships/image" Target="../media/image27.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hyperlink" Target="https://doi.org/10.1016/j.apsusc.2021.151204" TargetMode="External"/><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hyperlink" Target="https://doi.org/10.1016/j.apsusc.2021.151204" TargetMode="External"/><Relationship Id="rId3" Type="http://schemas.openxmlformats.org/officeDocument/2006/relationships/image" Target="../media/image24.pn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3.png"/><Relationship Id="rId5" Type="http://schemas.openxmlformats.org/officeDocument/2006/relationships/image" Target="../media/image35.png"/><Relationship Id="rId15" Type="http://schemas.openxmlformats.org/officeDocument/2006/relationships/image" Target="../media/image36.jpg"/><Relationship Id="rId10" Type="http://schemas.openxmlformats.org/officeDocument/2006/relationships/image" Target="../media/image1.png"/><Relationship Id="rId4" Type="http://schemas.openxmlformats.org/officeDocument/2006/relationships/image" Target="../media/image34.png"/><Relationship Id="rId9" Type="http://schemas.openxmlformats.org/officeDocument/2006/relationships/image" Target="../media/image5.png"/><Relationship Id="rId14" Type="http://schemas.openxmlformats.org/officeDocument/2006/relationships/hyperlink" Target="https://doi.org/10.1016/j.surfin.2022.10192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39.emf"/></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sv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svg"/><Relationship Id="rId7"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hyperlink" Target="https://doi.org/10.1016/j.surfin.2022.101924" TargetMode="External"/><Relationship Id="rId12" Type="http://schemas.openxmlformats.org/officeDocument/2006/relationships/image" Target="../media/image35.png"/><Relationship Id="rId2" Type="http://schemas.openxmlformats.org/officeDocument/2006/relationships/notesSlide" Target="../notesSlides/notesSlide15.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46.png"/><Relationship Id="rId5" Type="http://schemas.openxmlformats.org/officeDocument/2006/relationships/image" Target="../media/image5.png"/><Relationship Id="rId15" Type="http://schemas.openxmlformats.org/officeDocument/2006/relationships/image" Target="../media/image26.png"/><Relationship Id="rId10" Type="http://schemas.openxmlformats.org/officeDocument/2006/relationships/image" Target="../media/image41.png"/><Relationship Id="rId4" Type="http://schemas.openxmlformats.org/officeDocument/2006/relationships/image" Target="../media/image4.svg"/><Relationship Id="rId9" Type="http://schemas.openxmlformats.org/officeDocument/2006/relationships/image" Target="../media/image43.png"/><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gif"/><Relationship Id="rId5" Type="http://schemas.openxmlformats.org/officeDocument/2006/relationships/image" Target="../media/image5.png"/><Relationship Id="rId10" Type="http://schemas.openxmlformats.org/officeDocument/2006/relationships/image" Target="../media/image9.svg"/><Relationship Id="rId4" Type="http://schemas.openxmlformats.org/officeDocument/2006/relationships/image" Target="../media/image4.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54.png"/><Relationship Id="rId5" Type="http://schemas.openxmlformats.org/officeDocument/2006/relationships/image" Target="../media/image5.png"/><Relationship Id="rId10" Type="http://schemas.openxmlformats.org/officeDocument/2006/relationships/image" Target="../media/image53.png"/><Relationship Id="rId4" Type="http://schemas.openxmlformats.org/officeDocument/2006/relationships/image" Target="../media/image4.sv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6.png"/><Relationship Id="rId7" Type="http://schemas.openxmlformats.org/officeDocument/2006/relationships/image" Target="../media/image4.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50.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5.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pn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8.png"/><Relationship Id="rId7" Type="http://schemas.openxmlformats.org/officeDocument/2006/relationships/image" Target="../media/image4.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image" Target="../media/image4.svg"/><Relationship Id="rId9" Type="http://schemas.openxmlformats.org/officeDocument/2006/relationships/image" Target="../media/image71.jpg"/></Relationships>
</file>

<file path=ppt/slides/_rels/slide29.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9.png"/><Relationship Id="rId3" Type="http://schemas.openxmlformats.org/officeDocument/2006/relationships/hyperlink" Target="https://doi.org/10.1016/j.apsusc.2021.151204" TargetMode="External"/><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23.png"/><Relationship Id="rId5" Type="http://schemas.openxmlformats.org/officeDocument/2006/relationships/image" Target="../media/image72.png"/><Relationship Id="rId10" Type="http://schemas.openxmlformats.org/officeDocument/2006/relationships/image" Target="../media/image1.png"/><Relationship Id="rId4" Type="http://schemas.openxmlformats.org/officeDocument/2006/relationships/hyperlink" Target="https://doi.org/10.1016/j.surfin.2022.101924" TargetMode="External"/><Relationship Id="rId9" Type="http://schemas.openxmlformats.org/officeDocument/2006/relationships/image" Target="../media/image5.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1.png"/><Relationship Id="rId4" Type="http://schemas.openxmlformats.org/officeDocument/2006/relationships/image" Target="../media/image74.png"/><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13" Type="http://schemas.openxmlformats.org/officeDocument/2006/relationships/image" Target="../media/image440.png"/><Relationship Id="rId3" Type="http://schemas.openxmlformats.org/officeDocument/2006/relationships/image" Target="../media/image78.emf"/><Relationship Id="rId2" Type="http://schemas.openxmlformats.org/officeDocument/2006/relationships/image" Target="../media/image77.emf"/><Relationship Id="rId16" Type="http://schemas.openxmlformats.org/officeDocument/2006/relationships/image" Target="../media/image79.png"/><Relationship Id="rId1" Type="http://schemas.openxmlformats.org/officeDocument/2006/relationships/slideLayout" Target="../slideLayouts/slideLayout2.xml"/><Relationship Id="rId15" Type="http://schemas.openxmlformats.org/officeDocument/2006/relationships/image" Target="../media/image4.svg"/><Relationship Id="rId1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9.png"/><Relationship Id="rId7" Type="http://schemas.openxmlformats.org/officeDocument/2006/relationships/image" Target="../media/image84.png"/><Relationship Id="rId12" Type="http://schemas.openxmlformats.org/officeDocument/2006/relationships/image" Target="../media/image2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79.png"/><Relationship Id="rId5" Type="http://schemas.openxmlformats.org/officeDocument/2006/relationships/image" Target="../media/image82.png"/><Relationship Id="rId10" Type="http://schemas.openxmlformats.org/officeDocument/2006/relationships/image" Target="../media/image4.svg"/><Relationship Id="rId4" Type="http://schemas.openxmlformats.org/officeDocument/2006/relationships/image" Target="../media/image81.png"/><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6.gif"/><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svg"/><Relationship Id="rId7" Type="http://schemas.openxmlformats.org/officeDocument/2006/relationships/image" Target="../media/image91.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79.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svg"/><Relationship Id="rId7" Type="http://schemas.openxmlformats.org/officeDocument/2006/relationships/image" Target="../media/image9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79.png"/><Relationship Id="rId9" Type="http://schemas.openxmlformats.org/officeDocument/2006/relationships/image" Target="../media/image96.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svg"/><Relationship Id="rId7" Type="http://schemas.openxmlformats.org/officeDocument/2006/relationships/image" Target="../media/image9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79.png"/><Relationship Id="rId9" Type="http://schemas.openxmlformats.org/officeDocument/2006/relationships/image" Target="../media/image100.pn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0.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hyperlink" Target="https://doi.org/10.1016/S0168-583X(98)00399-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0.png"/><Relationship Id="rId9" Type="http://schemas.openxmlformats.org/officeDocument/2006/relationships/image" Target="../media/image61.png"/></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doi.org/10.1063/1.1149979" TargetMode="External"/><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hyperlink" Target="https://doi.org/10.1016/j.apsusc.2021.151204" TargetMode="External"/><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hyperlink" Target="https://doi.org/10.1016/j.apsusc.2021.151204" TargetMode="External"/><Relationship Id="rId4" Type="http://schemas.openxmlformats.org/officeDocument/2006/relationships/image" Target="../media/image25.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4816F5CB-D131-42E5-B84C-FC222B0A258B}"/>
              </a:ext>
            </a:extLst>
          </p:cNvPr>
          <p:cNvSpPr>
            <a:spLocks noGrp="1"/>
          </p:cNvSpPr>
          <p:nvPr>
            <p:ph type="subTitle" idx="1"/>
          </p:nvPr>
        </p:nvSpPr>
        <p:spPr>
          <a:xfrm>
            <a:off x="1601484" y="2869293"/>
            <a:ext cx="9144000" cy="2800350"/>
          </a:xfrm>
        </p:spPr>
        <p:txBody>
          <a:bodyPr>
            <a:normAutofit fontScale="70000" lnSpcReduction="20000"/>
          </a:bodyPr>
          <a:lstStyle/>
          <a:p>
            <a:r>
              <a:rPr lang="de-AT" sz="2600" b="1" dirty="0"/>
              <a:t>Christian Cupak, Paul Szabo, Martina Fellinger, </a:t>
            </a:r>
            <a:br>
              <a:rPr lang="de-AT" sz="2600" b="1" dirty="0"/>
            </a:br>
            <a:r>
              <a:rPr lang="de-AT" sz="2600" b="1" dirty="0"/>
              <a:t>Johannes Brötzner, Alexander Redl, Friedrich Aumayr</a:t>
            </a:r>
          </a:p>
          <a:p>
            <a:br>
              <a:rPr lang="de-AT" sz="2600" b="1" u="sng" dirty="0"/>
            </a:br>
            <a:r>
              <a:rPr lang="de-AT" sz="2600" i="1" dirty="0">
                <a:solidFill>
                  <a:srgbClr val="0070C0"/>
                </a:solidFill>
              </a:rPr>
              <a:t>cupak@iap.tuwien.ac.at</a:t>
            </a:r>
          </a:p>
          <a:p>
            <a:pPr algn="l"/>
            <a:endParaRPr lang="de-AT" sz="1800" b="0" i="0" u="none" strike="noStrike" baseline="0" dirty="0">
              <a:solidFill>
                <a:srgbClr val="000000"/>
              </a:solidFill>
              <a:latin typeface="Times New Roman" panose="02020603050405020304" pitchFamily="18" charset="0"/>
            </a:endParaRPr>
          </a:p>
          <a:p>
            <a:br>
              <a:rPr lang="de-AT" sz="2000" b="1" u="sng" dirty="0"/>
            </a:br>
            <a:endParaRPr lang="de-AT" sz="2000" dirty="0"/>
          </a:p>
          <a:p>
            <a:endParaRPr lang="de-AT" sz="1600" dirty="0"/>
          </a:p>
          <a:p>
            <a:endParaRPr lang="de-AT" sz="1600" dirty="0"/>
          </a:p>
          <a:p>
            <a:r>
              <a:rPr lang="en-US" sz="2500" b="1" dirty="0"/>
              <a:t>WP PWIE 2022 Review Meeting</a:t>
            </a:r>
          </a:p>
          <a:p>
            <a:r>
              <a:rPr lang="de-AT" b="1" dirty="0"/>
              <a:t>+ 2023 </a:t>
            </a:r>
            <a:r>
              <a:rPr lang="de-AT" b="1" dirty="0" err="1"/>
              <a:t>Planning</a:t>
            </a:r>
            <a:r>
              <a:rPr lang="de-AT" b="1" dirty="0"/>
              <a:t> Meeting</a:t>
            </a:r>
          </a:p>
          <a:p>
            <a:endParaRPr lang="de-AT" dirty="0">
              <a:solidFill>
                <a:srgbClr val="0070C0"/>
              </a:solidFill>
            </a:endParaRPr>
          </a:p>
          <a:p>
            <a:endParaRPr lang="de-AT" dirty="0">
              <a:solidFill>
                <a:srgbClr val="0070C0"/>
              </a:solidFill>
            </a:endParaRPr>
          </a:p>
          <a:p>
            <a:endParaRPr lang="de-AT" dirty="0">
              <a:solidFill>
                <a:srgbClr val="0070C0"/>
              </a:solidFill>
            </a:endParaRPr>
          </a:p>
          <a:p>
            <a:endParaRPr lang="de-AT" dirty="0"/>
          </a:p>
          <a:p>
            <a:endParaRPr lang="de-AT" dirty="0"/>
          </a:p>
        </p:txBody>
      </p:sp>
      <p:sp>
        <p:nvSpPr>
          <p:cNvPr id="4" name="Titel 1">
            <a:extLst>
              <a:ext uri="{FF2B5EF4-FFF2-40B4-BE49-F238E27FC236}">
                <a16:creationId xmlns:a16="http://schemas.microsoft.com/office/drawing/2014/main" id="{37F622BF-7DE5-4EC0-BE20-D687083501B5}"/>
              </a:ext>
            </a:extLst>
          </p:cNvPr>
          <p:cNvSpPr txBox="1">
            <a:spLocks/>
          </p:cNvSpPr>
          <p:nvPr/>
        </p:nvSpPr>
        <p:spPr>
          <a:xfrm>
            <a:off x="1878368" y="1381300"/>
            <a:ext cx="8458200" cy="101201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900" b="0" i="0" u="none" strike="noStrike" baseline="0" dirty="0">
                <a:solidFill>
                  <a:srgbClr val="000000"/>
                </a:solidFill>
                <a:latin typeface="Calibri" panose="020F0502020204030204" pitchFamily="34" charset="0"/>
              </a:rPr>
              <a:t> </a:t>
            </a:r>
            <a:r>
              <a:rPr lang="en-US" sz="2900" b="1" dirty="0">
                <a:solidFill>
                  <a:srgbClr val="000000"/>
                </a:solidFill>
                <a:latin typeface="Calibri" panose="020F0502020204030204" pitchFamily="34" charset="0"/>
              </a:rPr>
              <a:t>Sputtering of rough and nanostructured W samples</a:t>
            </a:r>
          </a:p>
        </p:txBody>
      </p:sp>
      <p:pic>
        <p:nvPicPr>
          <p:cNvPr id="18" name="Grafik 17"/>
          <p:cNvPicPr>
            <a:picLocks noChangeAspect="1"/>
          </p:cNvPicPr>
          <p:nvPr/>
        </p:nvPicPr>
        <p:blipFill>
          <a:blip r:embed="rId3"/>
          <a:stretch>
            <a:fillRect/>
          </a:stretch>
        </p:blipFill>
        <p:spPr>
          <a:xfrm>
            <a:off x="9655029" y="6160202"/>
            <a:ext cx="2369887" cy="652070"/>
          </a:xfrm>
          <a:prstGeom prst="rect">
            <a:avLst/>
          </a:prstGeom>
        </p:spPr>
      </p:pic>
      <p:pic>
        <p:nvPicPr>
          <p:cNvPr id="2" name="Grafik 1"/>
          <p:cNvPicPr>
            <a:picLocks noChangeAspect="1"/>
          </p:cNvPicPr>
          <p:nvPr/>
        </p:nvPicPr>
        <p:blipFill>
          <a:blip r:embed="rId4"/>
          <a:stretch>
            <a:fillRect/>
          </a:stretch>
        </p:blipFill>
        <p:spPr>
          <a:xfrm>
            <a:off x="41565" y="6152912"/>
            <a:ext cx="3247505" cy="659360"/>
          </a:xfrm>
          <a:prstGeom prst="rect">
            <a:avLst/>
          </a:prstGeom>
        </p:spPr>
      </p:pic>
      <p:grpSp>
        <p:nvGrpSpPr>
          <p:cNvPr id="19" name="Gruppieren 18"/>
          <p:cNvGrpSpPr/>
          <p:nvPr/>
        </p:nvGrpSpPr>
        <p:grpSpPr>
          <a:xfrm>
            <a:off x="272957" y="171449"/>
            <a:ext cx="11751959" cy="809625"/>
            <a:chOff x="272957" y="171449"/>
            <a:chExt cx="11751959" cy="809625"/>
          </a:xfrm>
        </p:grpSpPr>
        <p:pic>
          <p:nvPicPr>
            <p:cNvPr id="8" name="Grafik 7">
              <a:extLst>
                <a:ext uri="{FF2B5EF4-FFF2-40B4-BE49-F238E27FC236}">
                  <a16:creationId xmlns:a16="http://schemas.microsoft.com/office/drawing/2014/main" id="{460543EF-AD61-4829-B26F-89BF1077F2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50" y="249815"/>
              <a:ext cx="660400" cy="652894"/>
            </a:xfrm>
            <a:prstGeom prst="rect">
              <a:avLst/>
            </a:prstGeom>
          </p:spPr>
        </p:pic>
        <p:sp>
          <p:nvSpPr>
            <p:cNvPr id="11" name="Titel 1">
              <a:extLst>
                <a:ext uri="{FF2B5EF4-FFF2-40B4-BE49-F238E27FC236}">
                  <a16:creationId xmlns:a16="http://schemas.microsoft.com/office/drawing/2014/main" id="{A32EB49E-2556-4018-87E6-BF1AC932551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6" name="Freihandform: Form 5">
              <a:extLst>
                <a:ext uri="{FF2B5EF4-FFF2-40B4-BE49-F238E27FC236}">
                  <a16:creationId xmlns:a16="http://schemas.microsoft.com/office/drawing/2014/main" id="{A7E76DE0-0D9F-4708-9483-611F03A86BC4}"/>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9" name="Freihandform: Form 8">
              <a:extLst>
                <a:ext uri="{FF2B5EF4-FFF2-40B4-BE49-F238E27FC236}">
                  <a16:creationId xmlns:a16="http://schemas.microsoft.com/office/drawing/2014/main" id="{33997B12-ABF1-4466-A17A-37FA75A0CF11}"/>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12" name="Freihandform: Form 11">
              <a:extLst>
                <a:ext uri="{FF2B5EF4-FFF2-40B4-BE49-F238E27FC236}">
                  <a16:creationId xmlns:a16="http://schemas.microsoft.com/office/drawing/2014/main" id="{48C09BCE-E2E0-4A81-A504-AEDDE50A13F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26" name="Gruppieren 25">
              <a:extLst>
                <a:ext uri="{FF2B5EF4-FFF2-40B4-BE49-F238E27FC236}">
                  <a16:creationId xmlns:a16="http://schemas.microsoft.com/office/drawing/2014/main" id="{8EFBDC55-76AC-47B9-B257-36B16E19A3E2}"/>
                </a:ext>
              </a:extLst>
            </p:cNvPr>
            <p:cNvGrpSpPr/>
            <p:nvPr/>
          </p:nvGrpSpPr>
          <p:grpSpPr>
            <a:xfrm>
              <a:off x="10055266" y="271201"/>
              <a:ext cx="1969650" cy="706971"/>
              <a:chOff x="7535695" y="283762"/>
              <a:chExt cx="1969650" cy="706971"/>
            </a:xfrm>
          </p:grpSpPr>
          <p:sp>
            <p:nvSpPr>
              <p:cNvPr id="25" name="Rechteck: abgerundete Ecken 24">
                <a:extLst>
                  <a:ext uri="{FF2B5EF4-FFF2-40B4-BE49-F238E27FC236}">
                    <a16:creationId xmlns:a16="http://schemas.microsoft.com/office/drawing/2014/main" id="{AD52D81C-1882-4BF9-B2A9-2722BCF743CB}"/>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uppieren 23">
                <a:extLst>
                  <a:ext uri="{FF2B5EF4-FFF2-40B4-BE49-F238E27FC236}">
                    <a16:creationId xmlns:a16="http://schemas.microsoft.com/office/drawing/2014/main" id="{E5A3B9E3-DC1F-4B18-8F82-956716A99CB4}"/>
                  </a:ext>
                </a:extLst>
              </p:cNvPr>
              <p:cNvGrpSpPr/>
              <p:nvPr/>
            </p:nvGrpSpPr>
            <p:grpSpPr>
              <a:xfrm>
                <a:off x="7596110" y="336530"/>
                <a:ext cx="1909235" cy="615268"/>
                <a:chOff x="5105423" y="6078734"/>
                <a:chExt cx="2091442" cy="673986"/>
              </a:xfrm>
            </p:grpSpPr>
            <p:pic>
              <p:nvPicPr>
                <p:cNvPr id="13" name="Grafik 12">
                  <a:extLst>
                    <a:ext uri="{FF2B5EF4-FFF2-40B4-BE49-F238E27FC236}">
                      <a16:creationId xmlns:a16="http://schemas.microsoft.com/office/drawing/2014/main" id="{9C319ADB-0E16-49B1-8256-5C0688EB02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23" name="Textfeld 22">
                  <a:extLst>
                    <a:ext uri="{FF2B5EF4-FFF2-40B4-BE49-F238E27FC236}">
                      <a16:creationId xmlns:a16="http://schemas.microsoft.com/office/drawing/2014/main" id="{4D4363EF-7C1E-4144-A0D2-0AB77C6022C4}"/>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17" name="Gruppieren 16"/>
            <p:cNvGrpSpPr/>
            <p:nvPr/>
          </p:nvGrpSpPr>
          <p:grpSpPr>
            <a:xfrm>
              <a:off x="1056402" y="271201"/>
              <a:ext cx="681912" cy="680597"/>
              <a:chOff x="970677" y="271201"/>
              <a:chExt cx="681912" cy="680597"/>
            </a:xfrm>
          </p:grpSpPr>
          <p:sp>
            <p:nvSpPr>
              <p:cNvPr id="7" name="Abgerundetes Rechteck 6"/>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fik 20"/>
              <p:cNvPicPr>
                <a:picLocks noChangeAspect="1"/>
              </p:cNvPicPr>
              <p:nvPr/>
            </p:nvPicPr>
            <p:blipFill rotWithShape="1">
              <a:blip r:embed="rId3"/>
              <a:srcRect l="3579" t="6864" r="73592" b="7828"/>
              <a:stretch/>
            </p:blipFill>
            <p:spPr>
              <a:xfrm>
                <a:off x="1037007" y="330047"/>
                <a:ext cx="548287" cy="566787"/>
              </a:xfrm>
              <a:prstGeom prst="rect">
                <a:avLst/>
              </a:prstGeom>
            </p:spPr>
          </p:pic>
        </p:grpSp>
      </p:grpSp>
      <p:sp>
        <p:nvSpPr>
          <p:cNvPr id="5" name="Textfeld 4">
            <a:extLst>
              <a:ext uri="{FF2B5EF4-FFF2-40B4-BE49-F238E27FC236}">
                <a16:creationId xmlns:a16="http://schemas.microsoft.com/office/drawing/2014/main" id="{2EC8C7D2-388D-4E05-8A1C-90647241DA28}"/>
              </a:ext>
            </a:extLst>
          </p:cNvPr>
          <p:cNvSpPr txBox="1"/>
          <p:nvPr/>
        </p:nvSpPr>
        <p:spPr>
          <a:xfrm>
            <a:off x="948605" y="6160202"/>
            <a:ext cx="2884255" cy="646331"/>
          </a:xfrm>
          <a:prstGeom prst="rect">
            <a:avLst/>
          </a:prstGeom>
          <a:solidFill>
            <a:schemeClr val="bg1"/>
          </a:solidFill>
        </p:spPr>
        <p:txBody>
          <a:bodyPr wrap="square" rtlCol="0">
            <a:spAutoFit/>
          </a:bodyPr>
          <a:lstStyle/>
          <a:p>
            <a:pPr algn="just"/>
            <a:r>
              <a:rPr lang="en-US" sz="600" b="0" i="0" u="none" strike="noStrike" baseline="0" dirty="0">
                <a:latin typeface="CMR10"/>
              </a:rPr>
              <a:t>This work has been carried out within the framework of the </a:t>
            </a:r>
            <a:r>
              <a:rPr lang="en-US" sz="600" b="0" i="0" u="none" strike="noStrike" baseline="0" dirty="0" err="1">
                <a:latin typeface="CMR10"/>
              </a:rPr>
              <a:t>EUROfusion</a:t>
            </a:r>
            <a:r>
              <a:rPr lang="en-US" sz="600" b="0" i="0" u="none" strike="noStrike" baseline="0" dirty="0">
                <a:latin typeface="CMR10"/>
              </a:rPr>
              <a:t> Consortium, funded by the European Union via the Euratom Research and Training </a:t>
            </a:r>
            <a:r>
              <a:rPr lang="en-US" sz="600" b="0" i="0" u="none" strike="noStrike" baseline="0" dirty="0" err="1">
                <a:latin typeface="CMR10"/>
              </a:rPr>
              <a:t>Programme</a:t>
            </a:r>
            <a:r>
              <a:rPr lang="en-US" sz="600" b="0" i="0" u="none" strike="noStrike" baseline="0" dirty="0">
                <a:latin typeface="CMR10"/>
              </a:rPr>
              <a:t> </a:t>
            </a:r>
            <a:r>
              <a:rPr lang="de-AT" sz="600" b="0" i="0" u="none" strike="noStrike" baseline="0" dirty="0">
                <a:latin typeface="CMR10"/>
              </a:rPr>
              <a:t>(Grant Agreement </a:t>
            </a:r>
            <a:r>
              <a:rPr lang="de-AT" sz="600" b="0" i="0" u="none" strike="noStrike" baseline="0" dirty="0" err="1">
                <a:latin typeface="CMR10"/>
              </a:rPr>
              <a:t>No</a:t>
            </a:r>
            <a:r>
              <a:rPr lang="de-AT" sz="600" b="0" i="0" u="none" strike="noStrike" baseline="0" dirty="0">
                <a:latin typeface="CMR10"/>
              </a:rPr>
              <a:t> 101052200 — </a:t>
            </a:r>
            <a:r>
              <a:rPr lang="de-AT" sz="600" b="0" i="0" u="none" strike="noStrike" baseline="0" dirty="0" err="1">
                <a:latin typeface="CMR10"/>
              </a:rPr>
              <a:t>EUROfusion</a:t>
            </a:r>
            <a:r>
              <a:rPr lang="de-AT" sz="600" b="0" i="0" u="none" strike="noStrike" baseline="0" dirty="0">
                <a:latin typeface="CMR10"/>
              </a:rPr>
              <a:t>). </a:t>
            </a:r>
            <a:r>
              <a:rPr lang="en-US" sz="600" b="0" i="0" u="none" strike="noStrike" baseline="0" dirty="0">
                <a:latin typeface="CMR10"/>
              </a:rPr>
              <a:t>Views and opinions expressed are however those of the author(s) only and do not necessarily reflect those of the European Union or the European Commission. Neither the European Union nor the European Commission can be held responsible for them.</a:t>
            </a:r>
            <a:endParaRPr lang="de-AT" sz="600" dirty="0"/>
          </a:p>
        </p:txBody>
      </p:sp>
    </p:spTree>
    <p:extLst>
      <p:ext uri="{BB962C8B-B14F-4D97-AF65-F5344CB8AC3E}">
        <p14:creationId xmlns:p14="http://schemas.microsoft.com/office/powerpoint/2010/main" val="238618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10</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pic>
        <p:nvPicPr>
          <p:cNvPr id="40" name="Grafik 39" descr="Ein Bild, das draußen, Himmel, Schnee, Natur enthält.&#10;&#10;Automatisch generierte Beschreibung">
            <a:extLst>
              <a:ext uri="{FF2B5EF4-FFF2-40B4-BE49-F238E27FC236}">
                <a16:creationId xmlns:a16="http://schemas.microsoft.com/office/drawing/2014/main" id="{2CCD4ADD-782D-4518-95D5-89E347DAE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522" y="1648616"/>
            <a:ext cx="4889522" cy="3057892"/>
          </a:xfrm>
          <a:prstGeom prst="rect">
            <a:avLst/>
          </a:prstGeom>
        </p:spPr>
      </p:pic>
      <p:pic>
        <p:nvPicPr>
          <p:cNvPr id="6" name="Grafik 5">
            <a:extLst>
              <a:ext uri="{FF2B5EF4-FFF2-40B4-BE49-F238E27FC236}">
                <a16:creationId xmlns:a16="http://schemas.microsoft.com/office/drawing/2014/main" id="{33FC4A09-35CA-4BE5-843B-63D6DD310E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74522" y="1643606"/>
            <a:ext cx="4889522" cy="3060000"/>
          </a:xfrm>
          <a:prstGeom prst="rect">
            <a:avLst/>
          </a:prstGeom>
        </p:spPr>
      </p:pic>
      <p:pic>
        <p:nvPicPr>
          <p:cNvPr id="39" name="Grafik 38">
            <a:extLst>
              <a:ext uri="{FF2B5EF4-FFF2-40B4-BE49-F238E27FC236}">
                <a16:creationId xmlns:a16="http://schemas.microsoft.com/office/drawing/2014/main" id="{799AB00D-D0E5-4D4C-A05B-DA67163F9A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402" y="1648616"/>
            <a:ext cx="4875309" cy="3046110"/>
          </a:xfrm>
          <a:prstGeom prst="rect">
            <a:avLst/>
          </a:prstGeom>
        </p:spPr>
      </p:pic>
      <p:pic>
        <p:nvPicPr>
          <p:cNvPr id="13" name="Grafik 12">
            <a:extLst>
              <a:ext uri="{FF2B5EF4-FFF2-40B4-BE49-F238E27FC236}">
                <a16:creationId xmlns:a16="http://schemas.microsoft.com/office/drawing/2014/main" id="{119D1A24-FCFF-45EC-BF2C-7678BCD80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6402" y="1643606"/>
            <a:ext cx="4875309" cy="3051104"/>
          </a:xfrm>
          <a:prstGeom prst="rect">
            <a:avLst/>
          </a:prstGeom>
        </p:spPr>
      </p:pic>
      <p:sp>
        <p:nvSpPr>
          <p:cNvPr id="42" name="Textfeld 41">
            <a:extLst>
              <a:ext uri="{FF2B5EF4-FFF2-40B4-BE49-F238E27FC236}">
                <a16:creationId xmlns:a16="http://schemas.microsoft.com/office/drawing/2014/main" id="{674E680B-DF8D-4D5C-818E-AFCD02E8EC90}"/>
              </a:ext>
            </a:extLst>
          </p:cNvPr>
          <p:cNvSpPr txBox="1"/>
          <p:nvPr/>
        </p:nvSpPr>
        <p:spPr>
          <a:xfrm>
            <a:off x="2064504" y="4867050"/>
            <a:ext cx="2873314" cy="646331"/>
          </a:xfrm>
          <a:prstGeom prst="rect">
            <a:avLst/>
          </a:prstGeom>
          <a:noFill/>
        </p:spPr>
        <p:txBody>
          <a:bodyPr wrap="square" rtlCol="0">
            <a:spAutoFit/>
          </a:bodyPr>
          <a:lstStyle/>
          <a:p>
            <a:pPr algn="ctr"/>
            <a:r>
              <a:rPr lang="de-AT" dirty="0"/>
              <a:t>AFM </a:t>
            </a:r>
            <a:r>
              <a:rPr lang="de-AT" dirty="0" err="1"/>
              <a:t>image</a:t>
            </a:r>
            <a:r>
              <a:rPr lang="de-AT" dirty="0"/>
              <a:t> </a:t>
            </a:r>
            <a:r>
              <a:rPr lang="de-AT" dirty="0" err="1"/>
              <a:t>rough</a:t>
            </a:r>
            <a:r>
              <a:rPr lang="de-AT" dirty="0"/>
              <a:t> W </a:t>
            </a:r>
            <a:r>
              <a:rPr lang="de-AT" dirty="0" err="1"/>
              <a:t>surface</a:t>
            </a:r>
            <a:br>
              <a:rPr lang="de-AT" dirty="0"/>
            </a:br>
            <a:r>
              <a:rPr lang="de-AT" dirty="0"/>
              <a:t>RMS = 420 </a:t>
            </a:r>
            <a:r>
              <a:rPr lang="de-AT" dirty="0" err="1"/>
              <a:t>nm</a:t>
            </a:r>
            <a:endParaRPr lang="de-AT" dirty="0"/>
          </a:p>
        </p:txBody>
      </p:sp>
      <p:sp>
        <p:nvSpPr>
          <p:cNvPr id="43" name="Textfeld 42">
            <a:extLst>
              <a:ext uri="{FF2B5EF4-FFF2-40B4-BE49-F238E27FC236}">
                <a16:creationId xmlns:a16="http://schemas.microsoft.com/office/drawing/2014/main" id="{534943EC-3235-4C1C-A6DC-FE9F33E67678}"/>
              </a:ext>
            </a:extLst>
          </p:cNvPr>
          <p:cNvSpPr txBox="1"/>
          <p:nvPr/>
        </p:nvSpPr>
        <p:spPr>
          <a:xfrm>
            <a:off x="7188698" y="4867049"/>
            <a:ext cx="3288820" cy="646331"/>
          </a:xfrm>
          <a:prstGeom prst="rect">
            <a:avLst/>
          </a:prstGeom>
          <a:noFill/>
        </p:spPr>
        <p:txBody>
          <a:bodyPr wrap="square" rtlCol="0">
            <a:spAutoFit/>
          </a:bodyPr>
          <a:lstStyle/>
          <a:p>
            <a:pPr algn="ctr"/>
            <a:r>
              <a:rPr lang="de-AT" dirty="0"/>
              <a:t>Dachstein, Austria, 31.12.2021</a:t>
            </a:r>
            <a:br>
              <a:rPr lang="de-AT" dirty="0"/>
            </a:br>
            <a:r>
              <a:rPr lang="de-AT" dirty="0"/>
              <a:t>RMS = </a:t>
            </a:r>
            <a:r>
              <a:rPr lang="de-AT" dirty="0" err="1"/>
              <a:t>several</a:t>
            </a:r>
            <a:r>
              <a:rPr lang="de-AT" dirty="0"/>
              <a:t> 100 m</a:t>
            </a:r>
          </a:p>
        </p:txBody>
      </p:sp>
      <p:cxnSp>
        <p:nvCxnSpPr>
          <p:cNvPr id="44" name="Gerade Verbindung mit Pfeil 43">
            <a:extLst>
              <a:ext uri="{FF2B5EF4-FFF2-40B4-BE49-F238E27FC236}">
                <a16:creationId xmlns:a16="http://schemas.microsoft.com/office/drawing/2014/main" id="{A90E2172-B4C4-463C-BB11-E7EFA8E41ED1}"/>
              </a:ext>
            </a:extLst>
          </p:cNvPr>
          <p:cNvCxnSpPr>
            <a:cxnSpLocks/>
          </p:cNvCxnSpPr>
          <p:nvPr/>
        </p:nvCxnSpPr>
        <p:spPr>
          <a:xfrm>
            <a:off x="3830128" y="5803207"/>
            <a:ext cx="48208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04ADA4E4-E1E6-40F1-8C86-C4B62CF61A0A}"/>
              </a:ext>
            </a:extLst>
          </p:cNvPr>
          <p:cNvSpPr txBox="1"/>
          <p:nvPr/>
        </p:nvSpPr>
        <p:spPr>
          <a:xfrm>
            <a:off x="5830749" y="5434278"/>
            <a:ext cx="649537" cy="369332"/>
          </a:xfrm>
          <a:prstGeom prst="rect">
            <a:avLst/>
          </a:prstGeom>
          <a:noFill/>
        </p:spPr>
        <p:txBody>
          <a:bodyPr wrap="none" rtlCol="0">
            <a:spAutoFit/>
          </a:bodyPr>
          <a:lstStyle/>
          <a:p>
            <a:r>
              <a:rPr lang="de-AT" dirty="0"/>
              <a:t>x 10</a:t>
            </a:r>
            <a:r>
              <a:rPr lang="de-AT" baseline="30000" dirty="0"/>
              <a:t>9</a:t>
            </a:r>
          </a:p>
        </p:txBody>
      </p:sp>
      <p:sp>
        <p:nvSpPr>
          <p:cNvPr id="46" name="Textfeld 45">
            <a:extLst>
              <a:ext uri="{FF2B5EF4-FFF2-40B4-BE49-F238E27FC236}">
                <a16:creationId xmlns:a16="http://schemas.microsoft.com/office/drawing/2014/main" id="{B46BAC47-41B9-42F2-8DD8-8DA5151D886A}"/>
              </a:ext>
            </a:extLst>
          </p:cNvPr>
          <p:cNvSpPr txBox="1"/>
          <p:nvPr/>
        </p:nvSpPr>
        <p:spPr>
          <a:xfrm>
            <a:off x="4407437" y="6025153"/>
            <a:ext cx="3687692" cy="369332"/>
          </a:xfrm>
          <a:prstGeom prst="rect">
            <a:avLst/>
          </a:prstGeom>
          <a:noFill/>
        </p:spPr>
        <p:txBody>
          <a:bodyPr wrap="square">
            <a:spAutoFit/>
          </a:bodyPr>
          <a:lstStyle/>
          <a:p>
            <a:r>
              <a:rPr lang="de-AT" dirty="0" err="1"/>
              <a:t>scale</a:t>
            </a:r>
            <a:r>
              <a:rPr lang="de-AT" dirty="0"/>
              <a:t>-independent </a:t>
            </a:r>
            <a:r>
              <a:rPr lang="de-AT" dirty="0" err="1"/>
              <a:t>parameter</a:t>
            </a:r>
            <a:r>
              <a:rPr lang="de-AT" dirty="0"/>
              <a:t> </a:t>
            </a:r>
            <a:r>
              <a:rPr lang="de-AT" dirty="0" err="1"/>
              <a:t>desired</a:t>
            </a:r>
            <a:endParaRPr lang="de-AT" dirty="0"/>
          </a:p>
        </p:txBody>
      </p:sp>
      <p:grpSp>
        <p:nvGrpSpPr>
          <p:cNvPr id="47" name="Gruppieren 46">
            <a:extLst>
              <a:ext uri="{FF2B5EF4-FFF2-40B4-BE49-F238E27FC236}">
                <a16:creationId xmlns:a16="http://schemas.microsoft.com/office/drawing/2014/main" id="{DA4EB684-D944-48D8-8CC6-C95ECD06B867}"/>
              </a:ext>
            </a:extLst>
          </p:cNvPr>
          <p:cNvGrpSpPr/>
          <p:nvPr/>
        </p:nvGrpSpPr>
        <p:grpSpPr>
          <a:xfrm>
            <a:off x="272957" y="171449"/>
            <a:ext cx="11751959" cy="809625"/>
            <a:chOff x="272957" y="171449"/>
            <a:chExt cx="11751959" cy="809625"/>
          </a:xfrm>
        </p:grpSpPr>
        <p:sp>
          <p:nvSpPr>
            <p:cNvPr id="48" name="Textfeld 47">
              <a:extLst>
                <a:ext uri="{FF2B5EF4-FFF2-40B4-BE49-F238E27FC236}">
                  <a16:creationId xmlns:a16="http://schemas.microsoft.com/office/drawing/2014/main" id="{8A50C414-BC58-4CC4-B1EF-1491ACCF1AE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49" name="Gruppieren 48">
              <a:extLst>
                <a:ext uri="{FF2B5EF4-FFF2-40B4-BE49-F238E27FC236}">
                  <a16:creationId xmlns:a16="http://schemas.microsoft.com/office/drawing/2014/main" id="{8292D022-0F37-4C2C-B8CE-B61EF405F366}"/>
                </a:ext>
              </a:extLst>
            </p:cNvPr>
            <p:cNvGrpSpPr/>
            <p:nvPr/>
          </p:nvGrpSpPr>
          <p:grpSpPr>
            <a:xfrm>
              <a:off x="272957" y="171449"/>
              <a:ext cx="11751959" cy="809625"/>
              <a:chOff x="272957" y="171449"/>
              <a:chExt cx="11751959" cy="809625"/>
            </a:xfrm>
          </p:grpSpPr>
          <p:pic>
            <p:nvPicPr>
              <p:cNvPr id="51" name="Grafik 50">
                <a:extLst>
                  <a:ext uri="{FF2B5EF4-FFF2-40B4-BE49-F238E27FC236}">
                    <a16:creationId xmlns:a16="http://schemas.microsoft.com/office/drawing/2014/main" id="{F3C3DBB1-58E1-4BAC-BB95-B2750AF8C4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050" y="249815"/>
                <a:ext cx="660400" cy="652894"/>
              </a:xfrm>
              <a:prstGeom prst="rect">
                <a:avLst/>
              </a:prstGeom>
            </p:spPr>
          </p:pic>
          <p:sp>
            <p:nvSpPr>
              <p:cNvPr id="52" name="Titel 1">
                <a:extLst>
                  <a:ext uri="{FF2B5EF4-FFF2-40B4-BE49-F238E27FC236}">
                    <a16:creationId xmlns:a16="http://schemas.microsoft.com/office/drawing/2014/main" id="{58F81974-AE17-401B-A3A8-E219BC2CF0AD}"/>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3" name="Freihandform: Form 5">
                <a:extLst>
                  <a:ext uri="{FF2B5EF4-FFF2-40B4-BE49-F238E27FC236}">
                    <a16:creationId xmlns:a16="http://schemas.microsoft.com/office/drawing/2014/main" id="{8E4D6C58-8754-4531-A5D9-0B58DCD292A1}"/>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4" name="Freihandform: Form 8">
                <a:extLst>
                  <a:ext uri="{FF2B5EF4-FFF2-40B4-BE49-F238E27FC236}">
                    <a16:creationId xmlns:a16="http://schemas.microsoft.com/office/drawing/2014/main" id="{A35931A5-0877-4F95-9E60-565D40C93D5B}"/>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5" name="Freihandform: Form 11">
                <a:extLst>
                  <a:ext uri="{FF2B5EF4-FFF2-40B4-BE49-F238E27FC236}">
                    <a16:creationId xmlns:a16="http://schemas.microsoft.com/office/drawing/2014/main" id="{F68DF654-77D3-44FB-AF04-01B2665CB211}"/>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6" name="Gruppieren 55">
                <a:extLst>
                  <a:ext uri="{FF2B5EF4-FFF2-40B4-BE49-F238E27FC236}">
                    <a16:creationId xmlns:a16="http://schemas.microsoft.com/office/drawing/2014/main" id="{B0E399D8-7BA8-42AF-9563-6512F9F65BC5}"/>
                  </a:ext>
                </a:extLst>
              </p:cNvPr>
              <p:cNvGrpSpPr/>
              <p:nvPr/>
            </p:nvGrpSpPr>
            <p:grpSpPr>
              <a:xfrm>
                <a:off x="10055266" y="271201"/>
                <a:ext cx="1969650" cy="706971"/>
                <a:chOff x="7535695" y="283762"/>
                <a:chExt cx="1969650" cy="706971"/>
              </a:xfrm>
            </p:grpSpPr>
            <p:sp>
              <p:nvSpPr>
                <p:cNvPr id="60" name="Rechteck: abgerundete Ecken 24">
                  <a:extLst>
                    <a:ext uri="{FF2B5EF4-FFF2-40B4-BE49-F238E27FC236}">
                      <a16:creationId xmlns:a16="http://schemas.microsoft.com/office/drawing/2014/main" id="{7B110018-DB0C-4E6B-995D-19BC970A3835}"/>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 name="Gruppieren 60">
                  <a:extLst>
                    <a:ext uri="{FF2B5EF4-FFF2-40B4-BE49-F238E27FC236}">
                      <a16:creationId xmlns:a16="http://schemas.microsoft.com/office/drawing/2014/main" id="{CBA3B1CF-5D4F-448C-9FD4-E44FE1463278}"/>
                    </a:ext>
                  </a:extLst>
                </p:cNvPr>
                <p:cNvGrpSpPr/>
                <p:nvPr/>
              </p:nvGrpSpPr>
              <p:grpSpPr>
                <a:xfrm>
                  <a:off x="7596110" y="336530"/>
                  <a:ext cx="1909235" cy="615268"/>
                  <a:chOff x="5105423" y="6078734"/>
                  <a:chExt cx="2091442" cy="673986"/>
                </a:xfrm>
              </p:grpSpPr>
              <p:pic>
                <p:nvPicPr>
                  <p:cNvPr id="62" name="Grafik 61">
                    <a:extLst>
                      <a:ext uri="{FF2B5EF4-FFF2-40B4-BE49-F238E27FC236}">
                        <a16:creationId xmlns:a16="http://schemas.microsoft.com/office/drawing/2014/main" id="{49ABC8D4-6EED-4193-BA11-0ACB446121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3" name="Textfeld 62">
                    <a:extLst>
                      <a:ext uri="{FF2B5EF4-FFF2-40B4-BE49-F238E27FC236}">
                        <a16:creationId xmlns:a16="http://schemas.microsoft.com/office/drawing/2014/main" id="{E548A8C5-78F4-4F9D-ADF0-6512BB4E5A44}"/>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57" name="Gruppieren 56">
                <a:extLst>
                  <a:ext uri="{FF2B5EF4-FFF2-40B4-BE49-F238E27FC236}">
                    <a16:creationId xmlns:a16="http://schemas.microsoft.com/office/drawing/2014/main" id="{0C49923D-CCB5-4B2A-BEB0-588B53890E1E}"/>
                  </a:ext>
                </a:extLst>
              </p:cNvPr>
              <p:cNvGrpSpPr/>
              <p:nvPr/>
            </p:nvGrpSpPr>
            <p:grpSpPr>
              <a:xfrm>
                <a:off x="1056402" y="271201"/>
                <a:ext cx="681912" cy="680597"/>
                <a:chOff x="970677" y="271201"/>
                <a:chExt cx="681912" cy="680597"/>
              </a:xfrm>
            </p:grpSpPr>
            <p:sp>
              <p:nvSpPr>
                <p:cNvPr id="58" name="Abgerundetes Rechteck 32">
                  <a:extLst>
                    <a:ext uri="{FF2B5EF4-FFF2-40B4-BE49-F238E27FC236}">
                      <a16:creationId xmlns:a16="http://schemas.microsoft.com/office/drawing/2014/main" id="{E0150228-C61A-4BF6-85AA-9A0B65AC9B54}"/>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fik 58">
                  <a:extLst>
                    <a:ext uri="{FF2B5EF4-FFF2-40B4-BE49-F238E27FC236}">
                      <a16:creationId xmlns:a16="http://schemas.microsoft.com/office/drawing/2014/main" id="{23B109CE-CD5B-4850-A78B-36D7DE9D5016}"/>
                    </a:ext>
                  </a:extLst>
                </p:cNvPr>
                <p:cNvPicPr>
                  <a:picLocks noChangeAspect="1"/>
                </p:cNvPicPr>
                <p:nvPr/>
              </p:nvPicPr>
              <p:blipFill rotWithShape="1">
                <a:blip r:embed="rId12"/>
                <a:srcRect l="3579" t="6864" r="73592" b="7828"/>
                <a:stretch/>
              </p:blipFill>
              <p:spPr>
                <a:xfrm>
                  <a:off x="1037007" y="330047"/>
                  <a:ext cx="548287" cy="566787"/>
                </a:xfrm>
                <a:prstGeom prst="rect">
                  <a:avLst/>
                </a:prstGeom>
              </p:spPr>
            </p:pic>
          </p:grpSp>
        </p:grpSp>
        <p:sp>
          <p:nvSpPr>
            <p:cNvPr id="50" name="Textfeld 49">
              <a:extLst>
                <a:ext uri="{FF2B5EF4-FFF2-40B4-BE49-F238E27FC236}">
                  <a16:creationId xmlns:a16="http://schemas.microsoft.com/office/drawing/2014/main" id="{E0C66C9F-B425-43B1-B5CE-6A3724F59339}"/>
                </a:ext>
              </a:extLst>
            </p:cNvPr>
            <p:cNvSpPr txBox="1"/>
            <p:nvPr/>
          </p:nvSpPr>
          <p:spPr>
            <a:xfrm>
              <a:off x="1693090" y="332094"/>
              <a:ext cx="8464451" cy="584775"/>
            </a:xfrm>
            <a:prstGeom prst="rect">
              <a:avLst/>
            </a:prstGeom>
            <a:noFill/>
          </p:spPr>
          <p:txBody>
            <a:bodyPr wrap="square" rtlCol="0">
              <a:spAutoFit/>
            </a:bodyPr>
            <a:lstStyle/>
            <a:p>
              <a:pPr algn="ctr"/>
              <a:r>
                <a:rPr lang="de-AT" sz="3200" dirty="0" err="1">
                  <a:solidFill>
                    <a:schemeClr val="bg1"/>
                  </a:solidFill>
                </a:rPr>
                <a:t>Characterisation</a:t>
              </a:r>
              <a:r>
                <a:rPr lang="de-AT" sz="3200" dirty="0">
                  <a:solidFill>
                    <a:schemeClr val="bg1"/>
                  </a:solidFill>
                </a:rPr>
                <a:t> </a:t>
              </a:r>
              <a:r>
                <a:rPr lang="de-AT" sz="3200" dirty="0" err="1">
                  <a:solidFill>
                    <a:schemeClr val="bg1"/>
                  </a:solidFill>
                </a:rPr>
                <a:t>of</a:t>
              </a:r>
              <a:r>
                <a:rPr lang="de-AT" sz="3200" dirty="0">
                  <a:solidFill>
                    <a:schemeClr val="bg1"/>
                  </a:solidFill>
                </a:rPr>
                <a:t> </a:t>
              </a:r>
              <a:r>
                <a:rPr lang="de-AT" sz="3200" dirty="0" err="1">
                  <a:solidFill>
                    <a:schemeClr val="bg1"/>
                  </a:solidFill>
                </a:rPr>
                <a:t>roughness</a:t>
              </a:r>
              <a:r>
                <a:rPr lang="de-AT" sz="3200" dirty="0">
                  <a:solidFill>
                    <a:schemeClr val="bg1"/>
                  </a:solidFill>
                </a:rPr>
                <a:t> </a:t>
              </a:r>
              <a:r>
                <a:rPr lang="de-AT" sz="3200" dirty="0" err="1">
                  <a:solidFill>
                    <a:schemeClr val="bg1"/>
                  </a:solidFill>
                </a:rPr>
                <a:t>for</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spTree>
    <p:extLst>
      <p:ext uri="{BB962C8B-B14F-4D97-AF65-F5344CB8AC3E}">
        <p14:creationId xmlns:p14="http://schemas.microsoft.com/office/powerpoint/2010/main" val="132642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11</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pic>
        <p:nvPicPr>
          <p:cNvPr id="4" name="Grafik 3">
            <a:extLst>
              <a:ext uri="{FF2B5EF4-FFF2-40B4-BE49-F238E27FC236}">
                <a16:creationId xmlns:a16="http://schemas.microsoft.com/office/drawing/2014/main" id="{C1D8993F-647A-4EC2-946E-26AC0692016E}"/>
              </a:ext>
            </a:extLst>
          </p:cNvPr>
          <p:cNvPicPr>
            <a:picLocks noChangeAspect="1"/>
          </p:cNvPicPr>
          <p:nvPr/>
        </p:nvPicPr>
        <p:blipFill>
          <a:blip r:embed="rId3"/>
          <a:stretch>
            <a:fillRect/>
          </a:stretch>
        </p:blipFill>
        <p:spPr>
          <a:xfrm>
            <a:off x="5648039" y="2042240"/>
            <a:ext cx="6050902" cy="3429843"/>
          </a:xfrm>
          <a:prstGeom prst="rect">
            <a:avLst/>
          </a:prstGeom>
        </p:spPr>
      </p:pic>
      <p:sp>
        <p:nvSpPr>
          <p:cNvPr id="5" name="Textfeld 4">
            <a:extLst>
              <a:ext uri="{FF2B5EF4-FFF2-40B4-BE49-F238E27FC236}">
                <a16:creationId xmlns:a16="http://schemas.microsoft.com/office/drawing/2014/main" id="{CFD6142C-41C8-49EE-AEE9-360FE59C76D3}"/>
              </a:ext>
            </a:extLst>
          </p:cNvPr>
          <p:cNvSpPr txBox="1"/>
          <p:nvPr/>
        </p:nvSpPr>
        <p:spPr>
          <a:xfrm>
            <a:off x="493059" y="1864658"/>
            <a:ext cx="4760259" cy="4247317"/>
          </a:xfrm>
          <a:prstGeom prst="rect">
            <a:avLst/>
          </a:prstGeom>
          <a:noFill/>
        </p:spPr>
        <p:txBody>
          <a:bodyPr wrap="square" rtlCol="0">
            <a:spAutoFit/>
          </a:bodyPr>
          <a:lstStyle/>
          <a:p>
            <a:r>
              <a:rPr lang="de-AT" dirty="0" err="1"/>
              <a:t>Scale</a:t>
            </a:r>
            <a:r>
              <a:rPr lang="de-AT" dirty="0"/>
              <a:t>-independent </a:t>
            </a:r>
            <a:r>
              <a:rPr lang="de-AT" dirty="0" err="1"/>
              <a:t>parameter</a:t>
            </a:r>
            <a:r>
              <a:rPr lang="de-AT" dirty="0"/>
              <a:t>:</a:t>
            </a:r>
          </a:p>
          <a:p>
            <a:r>
              <a:rPr lang="de-AT" dirty="0"/>
              <a:t>Mean </a:t>
            </a:r>
            <a:r>
              <a:rPr lang="de-AT" dirty="0" err="1"/>
              <a:t>inclination</a:t>
            </a:r>
            <a:r>
              <a:rPr lang="de-AT" dirty="0"/>
              <a:t> angle </a:t>
            </a:r>
            <a:r>
              <a:rPr lang="el-GR" dirty="0"/>
              <a:t>δ</a:t>
            </a:r>
            <a:r>
              <a:rPr lang="de-AT" baseline="-25000" dirty="0"/>
              <a:t>m </a:t>
            </a:r>
            <a:endParaRPr lang="en-US" dirty="0"/>
          </a:p>
          <a:p>
            <a:endParaRPr lang="de-AT" dirty="0"/>
          </a:p>
          <a:p>
            <a:r>
              <a:rPr lang="de-AT" dirty="0" err="1"/>
              <a:t>Calculation</a:t>
            </a:r>
            <a:r>
              <a:rPr lang="de-AT" dirty="0"/>
              <a:t>:</a:t>
            </a:r>
          </a:p>
          <a:p>
            <a:pPr marL="285750" indent="-285750">
              <a:buFont typeface="Arial" panose="020B0604020202020204" pitchFamily="34" charset="0"/>
              <a:buChar char="•"/>
            </a:pPr>
            <a:r>
              <a:rPr lang="de-AT" dirty="0"/>
              <a:t>Quantitative </a:t>
            </a:r>
            <a:r>
              <a:rPr lang="de-AT" dirty="0" err="1"/>
              <a:t>surface</a:t>
            </a:r>
            <a:r>
              <a:rPr lang="de-AT" dirty="0"/>
              <a:t> </a:t>
            </a:r>
            <a:r>
              <a:rPr lang="de-AT" dirty="0" err="1"/>
              <a:t>data</a:t>
            </a:r>
            <a:r>
              <a:rPr lang="de-AT" dirty="0"/>
              <a:t> (AFM,...)</a:t>
            </a:r>
          </a:p>
          <a:p>
            <a:pPr marL="285750" indent="-285750">
              <a:buFont typeface="Arial" panose="020B0604020202020204" pitchFamily="34" charset="0"/>
              <a:buChar char="•"/>
            </a:pPr>
            <a:r>
              <a:rPr lang="de-AT" dirty="0" err="1"/>
              <a:t>Calculate</a:t>
            </a:r>
            <a:r>
              <a:rPr lang="de-AT" dirty="0"/>
              <a:t> </a:t>
            </a:r>
            <a:r>
              <a:rPr lang="de-AT" dirty="0" err="1"/>
              <a:t>local</a:t>
            </a:r>
            <a:r>
              <a:rPr lang="de-AT" dirty="0"/>
              <a:t> </a:t>
            </a:r>
            <a:r>
              <a:rPr lang="de-AT" dirty="0" err="1"/>
              <a:t>surface</a:t>
            </a:r>
            <a:r>
              <a:rPr lang="de-AT" dirty="0"/>
              <a:t> normal </a:t>
            </a:r>
            <a:r>
              <a:rPr lang="de-AT" dirty="0" err="1"/>
              <a:t>vectors</a:t>
            </a:r>
            <a:r>
              <a:rPr lang="de-AT" dirty="0"/>
              <a:t> </a:t>
            </a:r>
          </a:p>
          <a:p>
            <a:r>
              <a:rPr lang="de-AT" dirty="0"/>
              <a:t>      → </a:t>
            </a:r>
            <a:r>
              <a:rPr lang="de-AT" dirty="0" err="1"/>
              <a:t>surface</a:t>
            </a:r>
            <a:r>
              <a:rPr lang="de-AT" dirty="0"/>
              <a:t> </a:t>
            </a:r>
            <a:r>
              <a:rPr lang="de-AT" dirty="0" err="1"/>
              <a:t>triangulation</a:t>
            </a:r>
            <a:r>
              <a:rPr lang="de-AT" dirty="0"/>
              <a:t> </a:t>
            </a:r>
          </a:p>
          <a:p>
            <a:pPr marL="285750" indent="-285750">
              <a:buFont typeface="Arial" panose="020B0604020202020204" pitchFamily="34" charset="0"/>
              <a:buChar char="•"/>
            </a:pPr>
            <a:r>
              <a:rPr lang="de-AT" dirty="0"/>
              <a:t>Project </a:t>
            </a:r>
            <a:r>
              <a:rPr lang="de-AT" dirty="0" err="1"/>
              <a:t>towards</a:t>
            </a:r>
            <a:r>
              <a:rPr lang="de-AT" dirty="0"/>
              <a:t> global </a:t>
            </a:r>
            <a:r>
              <a:rPr lang="de-AT" dirty="0" err="1"/>
              <a:t>surface</a:t>
            </a:r>
            <a:r>
              <a:rPr lang="de-AT" dirty="0"/>
              <a:t> normal</a:t>
            </a:r>
          </a:p>
          <a:p>
            <a:pPr marL="285750" indent="-285750">
              <a:buFont typeface="Arial" panose="020B0604020202020204" pitchFamily="34" charset="0"/>
              <a:buChar char="•"/>
            </a:pPr>
            <a:r>
              <a:rPr lang="de-AT" dirty="0" err="1"/>
              <a:t>Histogram</a:t>
            </a:r>
            <a:r>
              <a:rPr lang="de-AT" dirty="0"/>
              <a:t> → </a:t>
            </a:r>
            <a:r>
              <a:rPr lang="de-AT" dirty="0" err="1"/>
              <a:t>mean</a:t>
            </a:r>
            <a:r>
              <a:rPr lang="de-AT" dirty="0"/>
              <a:t> </a:t>
            </a:r>
            <a:r>
              <a:rPr lang="de-AT" dirty="0" err="1"/>
              <a:t>value</a:t>
            </a:r>
            <a:endParaRPr lang="de-AT" dirty="0"/>
          </a:p>
          <a:p>
            <a:pPr marL="285750" indent="-285750">
              <a:buFont typeface="Arial" panose="020B0604020202020204" pitchFamily="34" charset="0"/>
              <a:buChar char="•"/>
            </a:pPr>
            <a:endParaRPr lang="de-AT" dirty="0"/>
          </a:p>
          <a:p>
            <a:endParaRPr lang="de-AT" dirty="0"/>
          </a:p>
          <a:p>
            <a:r>
              <a:rPr lang="de-AT" dirty="0"/>
              <a:t>Rule-</a:t>
            </a:r>
            <a:r>
              <a:rPr lang="de-AT" dirty="0" err="1"/>
              <a:t>of</a:t>
            </a:r>
            <a:r>
              <a:rPr lang="de-AT" dirty="0"/>
              <a:t>-</a:t>
            </a:r>
            <a:r>
              <a:rPr lang="de-AT" dirty="0" err="1"/>
              <a:t>thumb</a:t>
            </a:r>
            <a:r>
              <a:rPr lang="de-AT" dirty="0"/>
              <a:t> </a:t>
            </a:r>
            <a:r>
              <a:rPr lang="de-AT" dirty="0" err="1"/>
              <a:t>values</a:t>
            </a:r>
            <a:r>
              <a:rPr lang="de-AT" dirty="0"/>
              <a:t>:</a:t>
            </a:r>
          </a:p>
          <a:p>
            <a:r>
              <a:rPr lang="de-AT" dirty="0"/>
              <a:t>smooth 			</a:t>
            </a:r>
            <a:r>
              <a:rPr lang="el-GR" dirty="0"/>
              <a:t>δ</a:t>
            </a:r>
            <a:r>
              <a:rPr lang="de-AT" baseline="-25000" dirty="0"/>
              <a:t>m </a:t>
            </a:r>
            <a:r>
              <a:rPr lang="de-AT" dirty="0"/>
              <a:t>&lt; 10°</a:t>
            </a:r>
          </a:p>
          <a:p>
            <a:r>
              <a:rPr lang="de-AT" dirty="0" err="1"/>
              <a:t>moderately</a:t>
            </a:r>
            <a:r>
              <a:rPr lang="de-AT" dirty="0"/>
              <a:t> </a:t>
            </a:r>
            <a:r>
              <a:rPr lang="de-AT" dirty="0" err="1"/>
              <a:t>rough</a:t>
            </a:r>
            <a:r>
              <a:rPr lang="de-AT" dirty="0"/>
              <a:t>		10° &lt; </a:t>
            </a:r>
            <a:r>
              <a:rPr lang="el-GR" dirty="0"/>
              <a:t>δ</a:t>
            </a:r>
            <a:r>
              <a:rPr lang="de-AT" baseline="-25000" dirty="0"/>
              <a:t>m </a:t>
            </a:r>
            <a:r>
              <a:rPr lang="de-AT" dirty="0"/>
              <a:t>&lt; 35°</a:t>
            </a:r>
          </a:p>
          <a:p>
            <a:r>
              <a:rPr lang="de-AT" dirty="0" err="1"/>
              <a:t>very</a:t>
            </a:r>
            <a:r>
              <a:rPr lang="de-AT" dirty="0"/>
              <a:t> </a:t>
            </a:r>
            <a:r>
              <a:rPr lang="de-AT" dirty="0" err="1"/>
              <a:t>rough</a:t>
            </a:r>
            <a:r>
              <a:rPr lang="de-AT" dirty="0"/>
              <a:t>		35° &lt; </a:t>
            </a:r>
            <a:r>
              <a:rPr lang="el-GR" dirty="0"/>
              <a:t>δ</a:t>
            </a:r>
            <a:r>
              <a:rPr lang="de-AT" baseline="-25000" dirty="0"/>
              <a:t>m</a:t>
            </a:r>
            <a:endParaRPr lang="de-AT" dirty="0"/>
          </a:p>
        </p:txBody>
      </p:sp>
      <p:grpSp>
        <p:nvGrpSpPr>
          <p:cNvPr id="39" name="Gruppieren 38">
            <a:extLst>
              <a:ext uri="{FF2B5EF4-FFF2-40B4-BE49-F238E27FC236}">
                <a16:creationId xmlns:a16="http://schemas.microsoft.com/office/drawing/2014/main" id="{A7F96113-4DC8-4FC3-95F3-EDF09FDEA345}"/>
              </a:ext>
            </a:extLst>
          </p:cNvPr>
          <p:cNvGrpSpPr/>
          <p:nvPr/>
        </p:nvGrpSpPr>
        <p:grpSpPr>
          <a:xfrm>
            <a:off x="272957" y="171449"/>
            <a:ext cx="11751959" cy="809625"/>
            <a:chOff x="272957" y="171449"/>
            <a:chExt cx="11751959" cy="809625"/>
          </a:xfrm>
        </p:grpSpPr>
        <p:sp>
          <p:nvSpPr>
            <p:cNvPr id="40" name="Textfeld 39">
              <a:extLst>
                <a:ext uri="{FF2B5EF4-FFF2-40B4-BE49-F238E27FC236}">
                  <a16:creationId xmlns:a16="http://schemas.microsoft.com/office/drawing/2014/main" id="{18973734-C131-41B3-B6F4-65EC0B6B0BCD}"/>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42" name="Gruppieren 41">
              <a:extLst>
                <a:ext uri="{FF2B5EF4-FFF2-40B4-BE49-F238E27FC236}">
                  <a16:creationId xmlns:a16="http://schemas.microsoft.com/office/drawing/2014/main" id="{652AD7E4-1D5D-4155-BE73-03A533C55669}"/>
                </a:ext>
              </a:extLst>
            </p:cNvPr>
            <p:cNvGrpSpPr/>
            <p:nvPr/>
          </p:nvGrpSpPr>
          <p:grpSpPr>
            <a:xfrm>
              <a:off x="272957" y="171449"/>
              <a:ext cx="11751959" cy="809625"/>
              <a:chOff x="272957" y="171449"/>
              <a:chExt cx="11751959" cy="809625"/>
            </a:xfrm>
          </p:grpSpPr>
          <p:pic>
            <p:nvPicPr>
              <p:cNvPr id="44" name="Grafik 43">
                <a:extLst>
                  <a:ext uri="{FF2B5EF4-FFF2-40B4-BE49-F238E27FC236}">
                    <a16:creationId xmlns:a16="http://schemas.microsoft.com/office/drawing/2014/main" id="{F1342E12-686E-47B8-9E74-8EA1B0F53F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50" y="249815"/>
                <a:ext cx="660400" cy="652894"/>
              </a:xfrm>
              <a:prstGeom prst="rect">
                <a:avLst/>
              </a:prstGeom>
            </p:spPr>
          </p:pic>
          <p:sp>
            <p:nvSpPr>
              <p:cNvPr id="45" name="Titel 1">
                <a:extLst>
                  <a:ext uri="{FF2B5EF4-FFF2-40B4-BE49-F238E27FC236}">
                    <a16:creationId xmlns:a16="http://schemas.microsoft.com/office/drawing/2014/main" id="{041D845A-9D62-4990-B21F-603E86A0E56D}"/>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46" name="Freihandform: Form 5">
                <a:extLst>
                  <a:ext uri="{FF2B5EF4-FFF2-40B4-BE49-F238E27FC236}">
                    <a16:creationId xmlns:a16="http://schemas.microsoft.com/office/drawing/2014/main" id="{C840BE63-F64B-4158-A97C-F522B5C598B5}"/>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47" name="Freihandform: Form 8">
                <a:extLst>
                  <a:ext uri="{FF2B5EF4-FFF2-40B4-BE49-F238E27FC236}">
                    <a16:creationId xmlns:a16="http://schemas.microsoft.com/office/drawing/2014/main" id="{286448F5-52FE-45AC-B889-8885739BA49B}"/>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48" name="Freihandform: Form 11">
                <a:extLst>
                  <a:ext uri="{FF2B5EF4-FFF2-40B4-BE49-F238E27FC236}">
                    <a16:creationId xmlns:a16="http://schemas.microsoft.com/office/drawing/2014/main" id="{C26750B3-7CB7-4CB2-9461-4A526A286BB6}"/>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49" name="Gruppieren 48">
                <a:extLst>
                  <a:ext uri="{FF2B5EF4-FFF2-40B4-BE49-F238E27FC236}">
                    <a16:creationId xmlns:a16="http://schemas.microsoft.com/office/drawing/2014/main" id="{EB1E7CCE-11AA-4C91-8D22-B1C2FE21A206}"/>
                  </a:ext>
                </a:extLst>
              </p:cNvPr>
              <p:cNvGrpSpPr/>
              <p:nvPr/>
            </p:nvGrpSpPr>
            <p:grpSpPr>
              <a:xfrm>
                <a:off x="10055266" y="271201"/>
                <a:ext cx="1969650" cy="706971"/>
                <a:chOff x="7535695" y="283762"/>
                <a:chExt cx="1969650" cy="706971"/>
              </a:xfrm>
            </p:grpSpPr>
            <p:sp>
              <p:nvSpPr>
                <p:cNvPr id="53" name="Rechteck: abgerundete Ecken 24">
                  <a:extLst>
                    <a:ext uri="{FF2B5EF4-FFF2-40B4-BE49-F238E27FC236}">
                      <a16:creationId xmlns:a16="http://schemas.microsoft.com/office/drawing/2014/main" id="{A32577C8-0FA3-4031-AAA7-3AB487368088}"/>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 name="Gruppieren 53">
                  <a:extLst>
                    <a:ext uri="{FF2B5EF4-FFF2-40B4-BE49-F238E27FC236}">
                      <a16:creationId xmlns:a16="http://schemas.microsoft.com/office/drawing/2014/main" id="{17A17A8D-E72E-4C98-825C-986AA631621F}"/>
                    </a:ext>
                  </a:extLst>
                </p:cNvPr>
                <p:cNvGrpSpPr/>
                <p:nvPr/>
              </p:nvGrpSpPr>
              <p:grpSpPr>
                <a:xfrm>
                  <a:off x="7596110" y="336530"/>
                  <a:ext cx="1909235" cy="615268"/>
                  <a:chOff x="5105423" y="6078734"/>
                  <a:chExt cx="2091442" cy="673986"/>
                </a:xfrm>
              </p:grpSpPr>
              <p:pic>
                <p:nvPicPr>
                  <p:cNvPr id="55" name="Grafik 54">
                    <a:extLst>
                      <a:ext uri="{FF2B5EF4-FFF2-40B4-BE49-F238E27FC236}">
                        <a16:creationId xmlns:a16="http://schemas.microsoft.com/office/drawing/2014/main" id="{4F0B03B2-D987-4149-B4E3-BB7F495066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56" name="Textfeld 55">
                    <a:extLst>
                      <a:ext uri="{FF2B5EF4-FFF2-40B4-BE49-F238E27FC236}">
                        <a16:creationId xmlns:a16="http://schemas.microsoft.com/office/drawing/2014/main" id="{6F1ECA12-9CFF-40E2-9248-07EA563B61A9}"/>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50" name="Gruppieren 49">
                <a:extLst>
                  <a:ext uri="{FF2B5EF4-FFF2-40B4-BE49-F238E27FC236}">
                    <a16:creationId xmlns:a16="http://schemas.microsoft.com/office/drawing/2014/main" id="{507AA81C-F386-4766-B7C4-A86DA3E7B52A}"/>
                  </a:ext>
                </a:extLst>
              </p:cNvPr>
              <p:cNvGrpSpPr/>
              <p:nvPr/>
            </p:nvGrpSpPr>
            <p:grpSpPr>
              <a:xfrm>
                <a:off x="1056402" y="271201"/>
                <a:ext cx="681912" cy="680597"/>
                <a:chOff x="970677" y="271201"/>
                <a:chExt cx="681912" cy="680597"/>
              </a:xfrm>
            </p:grpSpPr>
            <p:sp>
              <p:nvSpPr>
                <p:cNvPr id="51" name="Abgerundetes Rechteck 32">
                  <a:extLst>
                    <a:ext uri="{FF2B5EF4-FFF2-40B4-BE49-F238E27FC236}">
                      <a16:creationId xmlns:a16="http://schemas.microsoft.com/office/drawing/2014/main" id="{904B0833-1C5E-4E8B-A72A-02073354FD55}"/>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fik 51">
                  <a:extLst>
                    <a:ext uri="{FF2B5EF4-FFF2-40B4-BE49-F238E27FC236}">
                      <a16:creationId xmlns:a16="http://schemas.microsoft.com/office/drawing/2014/main" id="{9161EBBA-2EFA-4BFC-8966-BDD62575A83C}"/>
                    </a:ext>
                  </a:extLst>
                </p:cNvPr>
                <p:cNvPicPr>
                  <a:picLocks noChangeAspect="1"/>
                </p:cNvPicPr>
                <p:nvPr/>
              </p:nvPicPr>
              <p:blipFill rotWithShape="1">
                <a:blip r:embed="rId7"/>
                <a:srcRect l="3579" t="6864" r="73592" b="7828"/>
                <a:stretch/>
              </p:blipFill>
              <p:spPr>
                <a:xfrm>
                  <a:off x="1037007" y="330047"/>
                  <a:ext cx="548287" cy="566787"/>
                </a:xfrm>
                <a:prstGeom prst="rect">
                  <a:avLst/>
                </a:prstGeom>
              </p:spPr>
            </p:pic>
          </p:grpSp>
        </p:grpSp>
        <p:sp>
          <p:nvSpPr>
            <p:cNvPr id="43" name="Textfeld 42">
              <a:extLst>
                <a:ext uri="{FF2B5EF4-FFF2-40B4-BE49-F238E27FC236}">
                  <a16:creationId xmlns:a16="http://schemas.microsoft.com/office/drawing/2014/main" id="{9854BB84-2F31-4071-854C-93A58AD9F354}"/>
                </a:ext>
              </a:extLst>
            </p:cNvPr>
            <p:cNvSpPr txBox="1"/>
            <p:nvPr/>
          </p:nvSpPr>
          <p:spPr>
            <a:xfrm>
              <a:off x="1693090" y="332094"/>
              <a:ext cx="8464451" cy="584775"/>
            </a:xfrm>
            <a:prstGeom prst="rect">
              <a:avLst/>
            </a:prstGeom>
            <a:noFill/>
          </p:spPr>
          <p:txBody>
            <a:bodyPr wrap="square" rtlCol="0">
              <a:spAutoFit/>
            </a:bodyPr>
            <a:lstStyle/>
            <a:p>
              <a:pPr algn="ctr"/>
              <a:r>
                <a:rPr lang="de-AT" sz="3200" dirty="0" err="1">
                  <a:solidFill>
                    <a:schemeClr val="bg1"/>
                  </a:solidFill>
                </a:rPr>
                <a:t>Characterisation</a:t>
              </a:r>
              <a:r>
                <a:rPr lang="de-AT" sz="3200" dirty="0">
                  <a:solidFill>
                    <a:schemeClr val="bg1"/>
                  </a:solidFill>
                </a:rPr>
                <a:t> </a:t>
              </a:r>
              <a:r>
                <a:rPr lang="de-AT" sz="3200" dirty="0" err="1">
                  <a:solidFill>
                    <a:schemeClr val="bg1"/>
                  </a:solidFill>
                </a:rPr>
                <a:t>of</a:t>
              </a:r>
              <a:r>
                <a:rPr lang="de-AT" sz="3200" dirty="0">
                  <a:solidFill>
                    <a:schemeClr val="bg1"/>
                  </a:solidFill>
                </a:rPr>
                <a:t> </a:t>
              </a:r>
              <a:r>
                <a:rPr lang="de-AT" sz="3200" dirty="0" err="1">
                  <a:solidFill>
                    <a:schemeClr val="bg1"/>
                  </a:solidFill>
                </a:rPr>
                <a:t>roughness</a:t>
              </a:r>
              <a:r>
                <a:rPr lang="de-AT" sz="3200" dirty="0">
                  <a:solidFill>
                    <a:schemeClr val="bg1"/>
                  </a:solidFill>
                </a:rPr>
                <a:t> </a:t>
              </a:r>
              <a:r>
                <a:rPr lang="de-AT" sz="3200" dirty="0" err="1">
                  <a:solidFill>
                    <a:schemeClr val="bg1"/>
                  </a:solidFill>
                </a:rPr>
                <a:t>for</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sp>
        <p:nvSpPr>
          <p:cNvPr id="24" name="Rechteck 23">
            <a:extLst>
              <a:ext uri="{FF2B5EF4-FFF2-40B4-BE49-F238E27FC236}">
                <a16:creationId xmlns:a16="http://schemas.microsoft.com/office/drawing/2014/main" id="{D60B2452-E794-B80E-A84D-027BB41CDF63}"/>
              </a:ext>
            </a:extLst>
          </p:cNvPr>
          <p:cNvSpPr/>
          <p:nvPr/>
        </p:nvSpPr>
        <p:spPr>
          <a:xfrm>
            <a:off x="2968453" y="6458765"/>
            <a:ext cx="6608631" cy="276999"/>
          </a:xfrm>
          <a:prstGeom prst="rect">
            <a:avLst/>
          </a:prstGeom>
        </p:spPr>
        <p:txBody>
          <a:bodyPr wrap="square">
            <a:spAutoFit/>
          </a:bodyPr>
          <a:lstStyle/>
          <a:p>
            <a:pPr lvl="1"/>
            <a:r>
              <a:rPr lang="de-AT" sz="1200" dirty="0">
                <a:solidFill>
                  <a:schemeClr val="tx1">
                    <a:tint val="75000"/>
                  </a:schemeClr>
                </a:solidFill>
              </a:rPr>
              <a:t>Cupak et al., </a:t>
            </a:r>
            <a:r>
              <a:rPr lang="de-AT" sz="1200" dirty="0" err="1">
                <a:solidFill>
                  <a:schemeClr val="tx1">
                    <a:tint val="75000"/>
                  </a:schemeClr>
                </a:solidFill>
              </a:rPr>
              <a:t>Appl</a:t>
            </a:r>
            <a:r>
              <a:rPr lang="de-AT" sz="1200" dirty="0">
                <a:solidFill>
                  <a:schemeClr val="tx1">
                    <a:tint val="75000"/>
                  </a:schemeClr>
                </a:solidFill>
              </a:rPr>
              <a:t>. Surf. </a:t>
            </a:r>
            <a:r>
              <a:rPr lang="de-AT" sz="1200" dirty="0" err="1">
                <a:solidFill>
                  <a:schemeClr val="tx1">
                    <a:tint val="75000"/>
                  </a:schemeClr>
                </a:solidFill>
              </a:rPr>
              <a:t>Sci</a:t>
            </a:r>
            <a:r>
              <a:rPr lang="de-AT" sz="1200" dirty="0">
                <a:solidFill>
                  <a:schemeClr val="tx1">
                    <a:tint val="75000"/>
                  </a:schemeClr>
                </a:solidFill>
              </a:rPr>
              <a:t>. 570, 2021, </a:t>
            </a:r>
            <a:r>
              <a:rPr lang="en-US" sz="1200" dirty="0">
                <a:hlinkClick r:id="rId8" tooltip="Persistent link using digital object identifier"/>
              </a:rPr>
              <a:t>https://doi.org/10.1016/j.apsusc.2021.151204</a:t>
            </a:r>
            <a:endParaRPr lang="de-DE" altLang="en-US" sz="1200" dirty="0">
              <a:solidFill>
                <a:schemeClr val="tx1">
                  <a:lumMod val="50000"/>
                  <a:lumOff val="50000"/>
                </a:schemeClr>
              </a:solidFill>
            </a:endParaRPr>
          </a:p>
        </p:txBody>
      </p:sp>
    </p:spTree>
    <p:extLst>
      <p:ext uri="{BB962C8B-B14F-4D97-AF65-F5344CB8AC3E}">
        <p14:creationId xmlns:p14="http://schemas.microsoft.com/office/powerpoint/2010/main" val="355846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12</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27"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2957" y="1172305"/>
            <a:ext cx="11410544" cy="4952270"/>
          </a:xfrm>
        </p:spPr>
        <p:txBody>
          <a:bodyPr>
            <a:normAutofit/>
          </a:bodyPr>
          <a:lstStyle/>
          <a:p>
            <a:pPr marL="0" indent="0" algn="ctr">
              <a:buNone/>
            </a:pPr>
            <a:r>
              <a:rPr lang="de-AT" sz="2000" b="1" dirty="0" err="1"/>
              <a:t>Recap</a:t>
            </a:r>
            <a:r>
              <a:rPr lang="de-AT" sz="2000" b="1" dirty="0"/>
              <a:t>: </a:t>
            </a:r>
            <a:r>
              <a:rPr lang="de-AT" sz="2000" b="1" dirty="0" err="1"/>
              <a:t>Which</a:t>
            </a:r>
            <a:r>
              <a:rPr lang="de-AT" sz="2000" b="1" dirty="0"/>
              <a:t> </a:t>
            </a:r>
            <a:r>
              <a:rPr lang="de-AT" sz="2000" b="1" dirty="0" err="1"/>
              <a:t>roughness</a:t>
            </a:r>
            <a:r>
              <a:rPr lang="de-AT" sz="2000" b="1" dirty="0"/>
              <a:t> </a:t>
            </a:r>
            <a:r>
              <a:rPr lang="de-AT" sz="2000" b="1" dirty="0" err="1"/>
              <a:t>parameter</a:t>
            </a:r>
            <a:r>
              <a:rPr lang="de-AT" sz="2000" b="1" dirty="0"/>
              <a:t> </a:t>
            </a:r>
            <a:r>
              <a:rPr lang="de-AT" sz="2000" b="1" dirty="0" err="1"/>
              <a:t>is</a:t>
            </a:r>
            <a:r>
              <a:rPr lang="de-AT" sz="2000" b="1" dirty="0"/>
              <a:t> </a:t>
            </a:r>
            <a:r>
              <a:rPr lang="de-AT" sz="2000" b="1" dirty="0" err="1"/>
              <a:t>good</a:t>
            </a:r>
            <a:r>
              <a:rPr lang="de-AT" sz="2000" b="1" dirty="0"/>
              <a:t> </a:t>
            </a:r>
            <a:r>
              <a:rPr lang="de-AT" sz="2000" b="1" dirty="0" err="1"/>
              <a:t>to</a:t>
            </a:r>
            <a:r>
              <a:rPr lang="de-AT" sz="2000" b="1" dirty="0"/>
              <a:t> </a:t>
            </a:r>
            <a:r>
              <a:rPr lang="de-AT" sz="2000" b="1" dirty="0" err="1"/>
              <a:t>predict</a:t>
            </a:r>
            <a:r>
              <a:rPr lang="de-AT" sz="2000" b="1" dirty="0"/>
              <a:t> </a:t>
            </a:r>
            <a:r>
              <a:rPr lang="de-AT" sz="2000" b="1" dirty="0" err="1"/>
              <a:t>sputter</a:t>
            </a:r>
            <a:r>
              <a:rPr lang="de-AT" sz="2000" b="1" dirty="0"/>
              <a:t> </a:t>
            </a:r>
            <a:r>
              <a:rPr lang="de-AT" sz="2000" b="1" dirty="0" err="1"/>
              <a:t>yields</a:t>
            </a:r>
            <a:r>
              <a:rPr lang="de-AT" sz="2000" b="1" dirty="0"/>
              <a:t> </a:t>
            </a:r>
            <a:r>
              <a:rPr lang="de-AT" sz="2000" b="1" dirty="0" err="1"/>
              <a:t>of</a:t>
            </a:r>
            <a:r>
              <a:rPr lang="de-AT" sz="2000" b="1" dirty="0"/>
              <a:t> </a:t>
            </a:r>
            <a:r>
              <a:rPr lang="de-AT" sz="2000" b="1" dirty="0" err="1"/>
              <a:t>conventional</a:t>
            </a:r>
            <a:r>
              <a:rPr lang="de-AT" sz="2000" b="1" dirty="0"/>
              <a:t> </a:t>
            </a:r>
            <a:r>
              <a:rPr lang="de-AT" sz="2000" b="1" dirty="0" err="1"/>
              <a:t>rough</a:t>
            </a:r>
            <a:r>
              <a:rPr lang="de-AT" sz="2000" b="1" dirty="0"/>
              <a:t> </a:t>
            </a:r>
            <a:r>
              <a:rPr lang="de-AT" sz="2000" b="1" dirty="0" err="1"/>
              <a:t>surfaces</a:t>
            </a:r>
            <a:r>
              <a:rPr lang="de-AT" sz="2000" b="1" dirty="0"/>
              <a:t>?</a:t>
            </a:r>
          </a:p>
          <a:p>
            <a:pPr marL="0" indent="0">
              <a:buNone/>
            </a:pPr>
            <a:r>
              <a:rPr lang="de-AT" sz="2000" dirty="0"/>
              <a:t>                             </a:t>
            </a:r>
            <a:endParaRPr lang="de-AT" sz="1600" dirty="0"/>
          </a:p>
        </p:txBody>
      </p:sp>
      <p:grpSp>
        <p:nvGrpSpPr>
          <p:cNvPr id="11" name="Gruppieren 10"/>
          <p:cNvGrpSpPr/>
          <p:nvPr/>
        </p:nvGrpSpPr>
        <p:grpSpPr>
          <a:xfrm>
            <a:off x="3324225" y="1704275"/>
            <a:ext cx="2531715" cy="4611531"/>
            <a:chOff x="1552258" y="1733550"/>
            <a:chExt cx="2531715" cy="4611531"/>
          </a:xfrm>
        </p:grpSpPr>
        <p:pic>
          <p:nvPicPr>
            <p:cNvPr id="6" name="Grafik 5"/>
            <p:cNvPicPr>
              <a:picLocks noChangeAspect="1"/>
            </p:cNvPicPr>
            <p:nvPr/>
          </p:nvPicPr>
          <p:blipFill>
            <a:blip r:embed="rId3"/>
            <a:stretch>
              <a:fillRect/>
            </a:stretch>
          </p:blipFill>
          <p:spPr>
            <a:xfrm>
              <a:off x="1552258" y="2088006"/>
              <a:ext cx="2531715" cy="4257075"/>
            </a:xfrm>
            <a:prstGeom prst="rect">
              <a:avLst/>
            </a:prstGeom>
          </p:spPr>
        </p:pic>
        <p:sp>
          <p:nvSpPr>
            <p:cNvPr id="8" name="Textfeld 7"/>
            <p:cNvSpPr txBox="1"/>
            <p:nvPr/>
          </p:nvSpPr>
          <p:spPr>
            <a:xfrm>
              <a:off x="2649729" y="1733550"/>
              <a:ext cx="674496" cy="400110"/>
            </a:xfrm>
            <a:prstGeom prst="rect">
              <a:avLst/>
            </a:prstGeom>
            <a:noFill/>
          </p:spPr>
          <p:txBody>
            <a:bodyPr wrap="square" rtlCol="0">
              <a:spAutoFit/>
            </a:bodyPr>
            <a:lstStyle/>
            <a:p>
              <a:r>
                <a:rPr lang="de-AT" sz="2000" b="1" dirty="0"/>
                <a:t>RMS</a:t>
              </a:r>
              <a:endParaRPr lang="en-US" b="1" dirty="0"/>
            </a:p>
          </p:txBody>
        </p:sp>
      </p:grpSp>
      <p:grpSp>
        <p:nvGrpSpPr>
          <p:cNvPr id="12" name="Gruppieren 11"/>
          <p:cNvGrpSpPr/>
          <p:nvPr/>
        </p:nvGrpSpPr>
        <p:grpSpPr>
          <a:xfrm>
            <a:off x="6030650" y="1673795"/>
            <a:ext cx="2535246" cy="4640924"/>
            <a:chOff x="6236240" y="1674882"/>
            <a:chExt cx="2535246" cy="4640924"/>
          </a:xfrm>
        </p:grpSpPr>
        <p:pic>
          <p:nvPicPr>
            <p:cNvPr id="9" name="Grafik 8"/>
            <p:cNvPicPr>
              <a:picLocks noChangeAspect="1"/>
            </p:cNvPicPr>
            <p:nvPr/>
          </p:nvPicPr>
          <p:blipFill>
            <a:blip r:embed="rId4"/>
            <a:stretch>
              <a:fillRect/>
            </a:stretch>
          </p:blipFill>
          <p:spPr>
            <a:xfrm>
              <a:off x="6236240" y="2058731"/>
              <a:ext cx="2535246" cy="4257075"/>
            </a:xfrm>
            <a:prstGeom prst="rect">
              <a:avLst/>
            </a:prstGeom>
          </p:spPr>
        </p:pic>
        <p:sp>
          <p:nvSpPr>
            <p:cNvPr id="10" name="Rechteck 9"/>
            <p:cNvSpPr/>
            <p:nvPr/>
          </p:nvSpPr>
          <p:spPr>
            <a:xfrm>
              <a:off x="7435901" y="1674882"/>
              <a:ext cx="561372" cy="461665"/>
            </a:xfrm>
            <a:prstGeom prst="rect">
              <a:avLst/>
            </a:prstGeom>
          </p:spPr>
          <p:txBody>
            <a:bodyPr wrap="none">
              <a:spAutoFit/>
            </a:bodyPr>
            <a:lstStyle/>
            <a:p>
              <a:r>
                <a:rPr lang="el-GR" sz="2400" b="1" dirty="0"/>
                <a:t>δ</a:t>
              </a:r>
              <a:r>
                <a:rPr lang="de-AT" sz="2400" b="1" baseline="-25000" dirty="0"/>
                <a:t>m </a:t>
              </a:r>
              <a:endParaRPr lang="en-US" sz="2400" b="1" dirty="0"/>
            </a:p>
          </p:txBody>
        </p:sp>
      </p:grpSp>
      <p:pic>
        <p:nvPicPr>
          <p:cNvPr id="38" name="Grafik 37"/>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9039342" y="2303010"/>
            <a:ext cx="2738140" cy="1162449"/>
          </a:xfrm>
          <a:prstGeom prst="rect">
            <a:avLst/>
          </a:prstGeom>
        </p:spPr>
      </p:pic>
      <p:pic>
        <p:nvPicPr>
          <p:cNvPr id="41" name="Grafik 40"/>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474850" y="2427176"/>
            <a:ext cx="2738140" cy="761660"/>
          </a:xfrm>
          <a:prstGeom prst="rect">
            <a:avLst/>
          </a:prstGeom>
        </p:spPr>
      </p:pic>
      <p:sp>
        <p:nvSpPr>
          <p:cNvPr id="13" name="Textfeld 12"/>
          <p:cNvSpPr txBox="1"/>
          <p:nvPr/>
        </p:nvSpPr>
        <p:spPr>
          <a:xfrm>
            <a:off x="324980" y="3465459"/>
            <a:ext cx="2888010" cy="1015663"/>
          </a:xfrm>
          <a:prstGeom prst="rect">
            <a:avLst/>
          </a:prstGeom>
          <a:noFill/>
        </p:spPr>
        <p:txBody>
          <a:bodyPr wrap="square" rtlCol="0">
            <a:spAutoFit/>
          </a:bodyPr>
          <a:lstStyle/>
          <a:p>
            <a:pPr algn="ctr"/>
            <a:r>
              <a:rPr lang="de-AT" sz="2400" b="1" dirty="0"/>
              <a:t>RMS:</a:t>
            </a:r>
          </a:p>
          <a:p>
            <a:pPr marL="285750" indent="-285750">
              <a:buFont typeface="Arial" panose="020B0604020202020204" pitchFamily="34" charset="0"/>
              <a:buChar char="•"/>
            </a:pPr>
            <a:r>
              <a:rPr lang="de-AT" dirty="0" err="1"/>
              <a:t>No</a:t>
            </a:r>
            <a:r>
              <a:rPr lang="de-AT" dirty="0"/>
              <a:t> </a:t>
            </a:r>
            <a:r>
              <a:rPr lang="de-AT" dirty="0" err="1"/>
              <a:t>consistent</a:t>
            </a:r>
            <a:r>
              <a:rPr lang="de-AT" dirty="0"/>
              <a:t> </a:t>
            </a:r>
            <a:r>
              <a:rPr lang="de-AT" dirty="0" err="1"/>
              <a:t>trend</a:t>
            </a:r>
            <a:endParaRPr lang="de-AT" dirty="0"/>
          </a:p>
          <a:p>
            <a:pPr marL="285750" indent="-285750">
              <a:buFont typeface="Arial" panose="020B0604020202020204" pitchFamily="34" charset="0"/>
              <a:buChar char="•"/>
            </a:pPr>
            <a:r>
              <a:rPr lang="de-AT" dirty="0"/>
              <a:t>RMS not reliable</a:t>
            </a:r>
            <a:endParaRPr lang="en-US" dirty="0"/>
          </a:p>
        </p:txBody>
      </p:sp>
      <p:sp>
        <p:nvSpPr>
          <p:cNvPr id="55" name="Textfeld 54"/>
          <p:cNvSpPr txBox="1"/>
          <p:nvPr/>
        </p:nvSpPr>
        <p:spPr>
          <a:xfrm>
            <a:off x="9039342" y="3465459"/>
            <a:ext cx="2962594" cy="1631216"/>
          </a:xfrm>
          <a:prstGeom prst="rect">
            <a:avLst/>
          </a:prstGeom>
          <a:noFill/>
        </p:spPr>
        <p:txBody>
          <a:bodyPr wrap="square" rtlCol="0">
            <a:spAutoFit/>
          </a:bodyPr>
          <a:lstStyle/>
          <a:p>
            <a:pPr algn="ctr"/>
            <a:r>
              <a:rPr lang="el-GR" sz="2800" b="1" dirty="0"/>
              <a:t>δ</a:t>
            </a:r>
            <a:r>
              <a:rPr lang="de-AT" sz="2800" b="1" baseline="-25000" dirty="0"/>
              <a:t>m</a:t>
            </a:r>
          </a:p>
          <a:p>
            <a:pPr marL="285750" indent="-285750">
              <a:buFont typeface="Arial" panose="020B0604020202020204" pitchFamily="34" charset="0"/>
              <a:buChar char="•"/>
            </a:pPr>
            <a:r>
              <a:rPr lang="de-AT" dirty="0"/>
              <a:t>Common </a:t>
            </a:r>
            <a:r>
              <a:rPr lang="de-AT" dirty="0" err="1"/>
              <a:t>trends</a:t>
            </a:r>
            <a:r>
              <a:rPr lang="de-AT" dirty="0"/>
              <a:t> </a:t>
            </a:r>
            <a:r>
              <a:rPr lang="de-AT" dirty="0" err="1"/>
              <a:t>found</a:t>
            </a:r>
            <a:endParaRPr lang="de-AT" baseline="-25000" dirty="0"/>
          </a:p>
          <a:p>
            <a:pPr marL="285750" indent="-285750">
              <a:buFont typeface="Arial" panose="020B0604020202020204" pitchFamily="34" charset="0"/>
              <a:buChar char="•"/>
            </a:pPr>
            <a:r>
              <a:rPr lang="de-AT" b="1" dirty="0"/>
              <a:t>0°: </a:t>
            </a:r>
            <a:r>
              <a:rPr lang="el-GR" dirty="0"/>
              <a:t>δ</a:t>
            </a:r>
            <a:r>
              <a:rPr lang="de-AT" baseline="-25000" dirty="0"/>
              <a:t>m</a:t>
            </a:r>
            <a:r>
              <a:rPr lang="de-AT" dirty="0"/>
              <a:t> </a:t>
            </a:r>
            <a:r>
              <a:rPr lang="de-AT" dirty="0" err="1"/>
              <a:t>acts</a:t>
            </a:r>
            <a:r>
              <a:rPr lang="de-AT" dirty="0"/>
              <a:t> like </a:t>
            </a:r>
            <a:r>
              <a:rPr lang="de-AT" dirty="0" err="1"/>
              <a:t>increase</a:t>
            </a:r>
            <a:r>
              <a:rPr lang="de-AT" dirty="0"/>
              <a:t> </a:t>
            </a:r>
            <a:r>
              <a:rPr lang="de-AT" dirty="0" err="1"/>
              <a:t>of</a:t>
            </a:r>
            <a:r>
              <a:rPr lang="de-AT" dirty="0"/>
              <a:t> </a:t>
            </a:r>
            <a:r>
              <a:rPr lang="de-AT" dirty="0" err="1"/>
              <a:t>ion</a:t>
            </a:r>
            <a:r>
              <a:rPr lang="de-AT" dirty="0"/>
              <a:t> </a:t>
            </a:r>
            <a:r>
              <a:rPr lang="de-AT" dirty="0" err="1"/>
              <a:t>incidence</a:t>
            </a:r>
            <a:r>
              <a:rPr lang="de-AT" dirty="0"/>
              <a:t> angle </a:t>
            </a:r>
          </a:p>
          <a:p>
            <a:pPr marL="285750" indent="-285750">
              <a:buFont typeface="Arial" panose="020B0604020202020204" pitchFamily="34" charset="0"/>
              <a:buChar char="•"/>
            </a:pPr>
            <a:r>
              <a:rPr lang="de-AT" b="1" dirty="0"/>
              <a:t>60°: </a:t>
            </a:r>
            <a:r>
              <a:rPr lang="de-AT" dirty="0"/>
              <a:t>linear fit </a:t>
            </a:r>
            <a:r>
              <a:rPr lang="de-AT" dirty="0" err="1"/>
              <a:t>found</a:t>
            </a:r>
            <a:endParaRPr lang="de-AT" dirty="0"/>
          </a:p>
        </p:txBody>
      </p:sp>
      <p:grpSp>
        <p:nvGrpSpPr>
          <p:cNvPr id="36" name="Gruppieren 35">
            <a:extLst>
              <a:ext uri="{FF2B5EF4-FFF2-40B4-BE49-F238E27FC236}">
                <a16:creationId xmlns:a16="http://schemas.microsoft.com/office/drawing/2014/main" id="{9C859EE1-3DC6-4C2C-81AC-27A0CB5FCAA1}"/>
              </a:ext>
            </a:extLst>
          </p:cNvPr>
          <p:cNvGrpSpPr/>
          <p:nvPr/>
        </p:nvGrpSpPr>
        <p:grpSpPr>
          <a:xfrm>
            <a:off x="272957" y="171449"/>
            <a:ext cx="11751959" cy="809625"/>
            <a:chOff x="272957" y="171449"/>
            <a:chExt cx="11751959" cy="809625"/>
          </a:xfrm>
        </p:grpSpPr>
        <p:sp>
          <p:nvSpPr>
            <p:cNvPr id="56" name="Textfeld 55">
              <a:extLst>
                <a:ext uri="{FF2B5EF4-FFF2-40B4-BE49-F238E27FC236}">
                  <a16:creationId xmlns:a16="http://schemas.microsoft.com/office/drawing/2014/main" id="{307BEC42-9F41-4C4F-B1D6-24359615395F}"/>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7" name="Gruppieren 56">
              <a:extLst>
                <a:ext uri="{FF2B5EF4-FFF2-40B4-BE49-F238E27FC236}">
                  <a16:creationId xmlns:a16="http://schemas.microsoft.com/office/drawing/2014/main" id="{2EDAB3EB-C3C4-47DC-B7F8-8517C146E2A8}"/>
                </a:ext>
              </a:extLst>
            </p:cNvPr>
            <p:cNvGrpSpPr/>
            <p:nvPr/>
          </p:nvGrpSpPr>
          <p:grpSpPr>
            <a:xfrm>
              <a:off x="272957" y="171449"/>
              <a:ext cx="11751959" cy="809625"/>
              <a:chOff x="272957" y="171449"/>
              <a:chExt cx="11751959" cy="809625"/>
            </a:xfrm>
          </p:grpSpPr>
          <p:pic>
            <p:nvPicPr>
              <p:cNvPr id="59" name="Grafik 58">
                <a:extLst>
                  <a:ext uri="{FF2B5EF4-FFF2-40B4-BE49-F238E27FC236}">
                    <a16:creationId xmlns:a16="http://schemas.microsoft.com/office/drawing/2014/main" id="{72620517-1772-4398-8546-92921F7B56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050" y="249815"/>
                <a:ext cx="660400" cy="652894"/>
              </a:xfrm>
              <a:prstGeom prst="rect">
                <a:avLst/>
              </a:prstGeom>
            </p:spPr>
          </p:pic>
          <p:sp>
            <p:nvSpPr>
              <p:cNvPr id="60" name="Titel 1">
                <a:extLst>
                  <a:ext uri="{FF2B5EF4-FFF2-40B4-BE49-F238E27FC236}">
                    <a16:creationId xmlns:a16="http://schemas.microsoft.com/office/drawing/2014/main" id="{94B58829-B212-4C92-BE61-F260A513730B}"/>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61" name="Freihandform: Form 5">
                <a:extLst>
                  <a:ext uri="{FF2B5EF4-FFF2-40B4-BE49-F238E27FC236}">
                    <a16:creationId xmlns:a16="http://schemas.microsoft.com/office/drawing/2014/main" id="{CC0428B1-5343-4DAC-B5EC-3ED57ED5B8B9}"/>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62" name="Freihandform: Form 8">
                <a:extLst>
                  <a:ext uri="{FF2B5EF4-FFF2-40B4-BE49-F238E27FC236}">
                    <a16:creationId xmlns:a16="http://schemas.microsoft.com/office/drawing/2014/main" id="{39F91D52-A8AE-4F7B-BE39-3069652E4DD3}"/>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63" name="Freihandform: Form 11">
                <a:extLst>
                  <a:ext uri="{FF2B5EF4-FFF2-40B4-BE49-F238E27FC236}">
                    <a16:creationId xmlns:a16="http://schemas.microsoft.com/office/drawing/2014/main" id="{F9787CA9-3F34-4D4D-84AA-D3D801DA0FEA}"/>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64" name="Gruppieren 63">
                <a:extLst>
                  <a:ext uri="{FF2B5EF4-FFF2-40B4-BE49-F238E27FC236}">
                    <a16:creationId xmlns:a16="http://schemas.microsoft.com/office/drawing/2014/main" id="{E481B6A2-2FD4-40EF-B566-8906B232D460}"/>
                  </a:ext>
                </a:extLst>
              </p:cNvPr>
              <p:cNvGrpSpPr/>
              <p:nvPr/>
            </p:nvGrpSpPr>
            <p:grpSpPr>
              <a:xfrm>
                <a:off x="10055266" y="271201"/>
                <a:ext cx="1969650" cy="706971"/>
                <a:chOff x="7535695" y="283762"/>
                <a:chExt cx="1969650" cy="706971"/>
              </a:xfrm>
            </p:grpSpPr>
            <p:sp>
              <p:nvSpPr>
                <p:cNvPr id="72" name="Rechteck: abgerundete Ecken 24">
                  <a:extLst>
                    <a:ext uri="{FF2B5EF4-FFF2-40B4-BE49-F238E27FC236}">
                      <a16:creationId xmlns:a16="http://schemas.microsoft.com/office/drawing/2014/main" id="{FFF83320-67A2-4328-933C-8A601CF5A2AB}"/>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uppieren 72">
                  <a:extLst>
                    <a:ext uri="{FF2B5EF4-FFF2-40B4-BE49-F238E27FC236}">
                      <a16:creationId xmlns:a16="http://schemas.microsoft.com/office/drawing/2014/main" id="{4C3D2044-69F2-4842-97B2-3674BA297427}"/>
                    </a:ext>
                  </a:extLst>
                </p:cNvPr>
                <p:cNvGrpSpPr/>
                <p:nvPr/>
              </p:nvGrpSpPr>
              <p:grpSpPr>
                <a:xfrm>
                  <a:off x="7596110" y="336530"/>
                  <a:ext cx="1909235" cy="615268"/>
                  <a:chOff x="5105423" y="6078734"/>
                  <a:chExt cx="2091442" cy="673986"/>
                </a:xfrm>
              </p:grpSpPr>
              <p:pic>
                <p:nvPicPr>
                  <p:cNvPr id="74" name="Grafik 73">
                    <a:extLst>
                      <a:ext uri="{FF2B5EF4-FFF2-40B4-BE49-F238E27FC236}">
                        <a16:creationId xmlns:a16="http://schemas.microsoft.com/office/drawing/2014/main" id="{333140D7-2440-43FF-8B53-58F35B206F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75" name="Textfeld 74">
                    <a:extLst>
                      <a:ext uri="{FF2B5EF4-FFF2-40B4-BE49-F238E27FC236}">
                        <a16:creationId xmlns:a16="http://schemas.microsoft.com/office/drawing/2014/main" id="{6AE7A00C-3702-4C6A-983A-AAD00FD74644}"/>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6" name="Gruppieren 65">
                <a:extLst>
                  <a:ext uri="{FF2B5EF4-FFF2-40B4-BE49-F238E27FC236}">
                    <a16:creationId xmlns:a16="http://schemas.microsoft.com/office/drawing/2014/main" id="{353CBC8B-DACF-4601-81AD-929FC58C2F86}"/>
                  </a:ext>
                </a:extLst>
              </p:cNvPr>
              <p:cNvGrpSpPr/>
              <p:nvPr/>
            </p:nvGrpSpPr>
            <p:grpSpPr>
              <a:xfrm>
                <a:off x="1056402" y="271201"/>
                <a:ext cx="681912" cy="680597"/>
                <a:chOff x="970677" y="271201"/>
                <a:chExt cx="681912" cy="680597"/>
              </a:xfrm>
            </p:grpSpPr>
            <p:sp>
              <p:nvSpPr>
                <p:cNvPr id="70" name="Abgerundetes Rechteck 32">
                  <a:extLst>
                    <a:ext uri="{FF2B5EF4-FFF2-40B4-BE49-F238E27FC236}">
                      <a16:creationId xmlns:a16="http://schemas.microsoft.com/office/drawing/2014/main" id="{BEA6AEEE-5CA6-4CD5-A001-C1DD186F903D}"/>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fik 70">
                  <a:extLst>
                    <a:ext uri="{FF2B5EF4-FFF2-40B4-BE49-F238E27FC236}">
                      <a16:creationId xmlns:a16="http://schemas.microsoft.com/office/drawing/2014/main" id="{D59F1877-D1FC-4EF6-B0DE-E9D7B1CF3B41}"/>
                    </a:ext>
                  </a:extLst>
                </p:cNvPr>
                <p:cNvPicPr>
                  <a:picLocks noChangeAspect="1"/>
                </p:cNvPicPr>
                <p:nvPr/>
              </p:nvPicPr>
              <p:blipFill rotWithShape="1">
                <a:blip r:embed="rId10"/>
                <a:srcRect l="3579" t="6864" r="73592" b="7828"/>
                <a:stretch/>
              </p:blipFill>
              <p:spPr>
                <a:xfrm>
                  <a:off x="1037007" y="330047"/>
                  <a:ext cx="548287" cy="566787"/>
                </a:xfrm>
                <a:prstGeom prst="rect">
                  <a:avLst/>
                </a:prstGeom>
              </p:spPr>
            </p:pic>
          </p:grpSp>
        </p:grpSp>
        <p:sp>
          <p:nvSpPr>
            <p:cNvPr id="58" name="Textfeld 57">
              <a:extLst>
                <a:ext uri="{FF2B5EF4-FFF2-40B4-BE49-F238E27FC236}">
                  <a16:creationId xmlns:a16="http://schemas.microsoft.com/office/drawing/2014/main" id="{EA4DF52B-A1F8-4B7F-8BC1-7EDB80ACF679}"/>
                </a:ext>
              </a:extLst>
            </p:cNvPr>
            <p:cNvSpPr txBox="1"/>
            <p:nvPr/>
          </p:nvSpPr>
          <p:spPr>
            <a:xfrm>
              <a:off x="1693090" y="332094"/>
              <a:ext cx="8464451" cy="584775"/>
            </a:xfrm>
            <a:prstGeom prst="rect">
              <a:avLst/>
            </a:prstGeom>
            <a:noFill/>
          </p:spPr>
          <p:txBody>
            <a:bodyPr wrap="square" rtlCol="0">
              <a:spAutoFit/>
            </a:bodyPr>
            <a:lstStyle/>
            <a:p>
              <a:pPr algn="ctr"/>
              <a:r>
                <a:rPr lang="de-AT" sz="3200" dirty="0" err="1">
                  <a:solidFill>
                    <a:schemeClr val="bg1"/>
                  </a:solidFill>
                </a:rPr>
                <a:t>Characterisation</a:t>
              </a:r>
              <a:r>
                <a:rPr lang="de-AT" sz="3200" dirty="0">
                  <a:solidFill>
                    <a:schemeClr val="bg1"/>
                  </a:solidFill>
                </a:rPr>
                <a:t> </a:t>
              </a:r>
              <a:r>
                <a:rPr lang="de-AT" sz="3200" dirty="0" err="1">
                  <a:solidFill>
                    <a:schemeClr val="bg1"/>
                  </a:solidFill>
                </a:rPr>
                <a:t>of</a:t>
              </a:r>
              <a:r>
                <a:rPr lang="de-AT" sz="3200" dirty="0">
                  <a:solidFill>
                    <a:schemeClr val="bg1"/>
                  </a:solidFill>
                </a:rPr>
                <a:t> </a:t>
              </a:r>
              <a:r>
                <a:rPr lang="de-AT" sz="3200" dirty="0" err="1">
                  <a:solidFill>
                    <a:schemeClr val="bg1"/>
                  </a:solidFill>
                </a:rPr>
                <a:t>roughness</a:t>
              </a:r>
              <a:r>
                <a:rPr lang="de-AT" sz="3200" dirty="0">
                  <a:solidFill>
                    <a:schemeClr val="bg1"/>
                  </a:solidFill>
                </a:rPr>
                <a:t> </a:t>
              </a:r>
              <a:r>
                <a:rPr lang="de-AT" sz="3200" dirty="0" err="1">
                  <a:solidFill>
                    <a:schemeClr val="bg1"/>
                  </a:solidFill>
                </a:rPr>
                <a:t>for</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pic>
        <p:nvPicPr>
          <p:cNvPr id="33" name="Grafik 32">
            <a:extLst>
              <a:ext uri="{FF2B5EF4-FFF2-40B4-BE49-F238E27FC236}">
                <a16:creationId xmlns:a16="http://schemas.microsoft.com/office/drawing/2014/main" id="{07033BF0-1F1B-4005-9390-0D8E093BD52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157541" y="5090852"/>
            <a:ext cx="812889" cy="812889"/>
          </a:xfrm>
          <a:prstGeom prst="rect">
            <a:avLst/>
          </a:prstGeom>
        </p:spPr>
      </p:pic>
      <p:pic>
        <p:nvPicPr>
          <p:cNvPr id="34" name="Grafik 33">
            <a:extLst>
              <a:ext uri="{FF2B5EF4-FFF2-40B4-BE49-F238E27FC236}">
                <a16:creationId xmlns:a16="http://schemas.microsoft.com/office/drawing/2014/main" id="{22756291-74A0-434F-B6A6-5E463533E92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548624" y="5184763"/>
            <a:ext cx="590592" cy="560516"/>
          </a:xfrm>
          <a:prstGeom prst="rect">
            <a:avLst/>
          </a:prstGeom>
        </p:spPr>
      </p:pic>
      <p:cxnSp>
        <p:nvCxnSpPr>
          <p:cNvPr id="3" name="Gerade Verbindung mit Pfeil 2">
            <a:extLst>
              <a:ext uri="{FF2B5EF4-FFF2-40B4-BE49-F238E27FC236}">
                <a16:creationId xmlns:a16="http://schemas.microsoft.com/office/drawing/2014/main" id="{EB1AD00B-82AF-7B9C-E9B6-76151CEA96CB}"/>
              </a:ext>
            </a:extLst>
          </p:cNvPr>
          <p:cNvCxnSpPr/>
          <p:nvPr/>
        </p:nvCxnSpPr>
        <p:spPr>
          <a:xfrm flipH="1">
            <a:off x="8565896" y="4765040"/>
            <a:ext cx="473446" cy="177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D78D2C17-1466-E688-6134-51CBA5E854A8}"/>
              </a:ext>
            </a:extLst>
          </p:cNvPr>
          <p:cNvCxnSpPr>
            <a:cxnSpLocks/>
          </p:cNvCxnSpPr>
          <p:nvPr/>
        </p:nvCxnSpPr>
        <p:spPr>
          <a:xfrm flipH="1" flipV="1">
            <a:off x="8565896" y="3580107"/>
            <a:ext cx="470388" cy="605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ußzeilenplatzhalter 14">
            <a:extLst>
              <a:ext uri="{FF2B5EF4-FFF2-40B4-BE49-F238E27FC236}">
                <a16:creationId xmlns:a16="http://schemas.microsoft.com/office/drawing/2014/main" id="{B65F1E86-53ED-6526-A0B4-DA58521927C9}"/>
              </a:ext>
            </a:extLst>
          </p:cNvPr>
          <p:cNvSpPr txBox="1">
            <a:spLocks/>
          </p:cNvSpPr>
          <p:nvPr/>
        </p:nvSpPr>
        <p:spPr>
          <a:xfrm>
            <a:off x="1214338" y="6347970"/>
            <a:ext cx="9738026"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dirty="0"/>
              <a:t>[1] Cupak et al., </a:t>
            </a:r>
            <a:r>
              <a:rPr lang="de-AT" dirty="0" err="1"/>
              <a:t>Appl</a:t>
            </a:r>
            <a:r>
              <a:rPr lang="de-AT" dirty="0"/>
              <a:t>. Surf. </a:t>
            </a:r>
            <a:r>
              <a:rPr lang="de-AT" dirty="0" err="1"/>
              <a:t>Sci</a:t>
            </a:r>
            <a:r>
              <a:rPr lang="de-AT" dirty="0"/>
              <a:t>. 570, 2021, </a:t>
            </a:r>
            <a:r>
              <a:rPr lang="en-US" dirty="0">
                <a:hlinkClick r:id="rId13" tooltip="Persistent link using digital object identifier"/>
              </a:rPr>
              <a:t>https://doi.org/10.1016/j.apsusc.2021.151204</a:t>
            </a:r>
            <a:endParaRPr lang="de-AT" dirty="0"/>
          </a:p>
          <a:p>
            <a:r>
              <a:rPr lang="de-AT" dirty="0"/>
              <a:t>[2] Szabo et al., Surf. Interfaces 30, 2022, </a:t>
            </a:r>
            <a:r>
              <a:rPr lang="de-AT" dirty="0">
                <a:hlinkClick r:id="rId14" tooltip="Persistent link using digital object identifier"/>
              </a:rPr>
              <a:t>https://doi.org/10.1016/j.surfin.2022.101924</a:t>
            </a:r>
            <a:endParaRPr lang="de-AT" dirty="0"/>
          </a:p>
        </p:txBody>
      </p:sp>
      <p:sp>
        <p:nvSpPr>
          <p:cNvPr id="5" name="Textfeld 4">
            <a:extLst>
              <a:ext uri="{FF2B5EF4-FFF2-40B4-BE49-F238E27FC236}">
                <a16:creationId xmlns:a16="http://schemas.microsoft.com/office/drawing/2014/main" id="{C518AABD-4157-04B4-AC43-4E24A2E72A48}"/>
              </a:ext>
            </a:extLst>
          </p:cNvPr>
          <p:cNvSpPr txBox="1"/>
          <p:nvPr/>
        </p:nvSpPr>
        <p:spPr>
          <a:xfrm>
            <a:off x="9303267" y="5996543"/>
            <a:ext cx="2962594" cy="369332"/>
          </a:xfrm>
          <a:prstGeom prst="rect">
            <a:avLst/>
          </a:prstGeom>
          <a:noFill/>
        </p:spPr>
        <p:txBody>
          <a:bodyPr wrap="square" rtlCol="0">
            <a:spAutoFit/>
          </a:bodyPr>
          <a:lstStyle/>
          <a:p>
            <a:r>
              <a:rPr lang="de-AT" b="1" dirty="0">
                <a:solidFill>
                  <a:srgbClr val="FF0000"/>
                </a:solidFill>
              </a:rPr>
              <a:t>Analytical Model (2022)</a:t>
            </a:r>
          </a:p>
        </p:txBody>
      </p:sp>
      <p:cxnSp>
        <p:nvCxnSpPr>
          <p:cNvPr id="14" name="Verbinder: gekrümmt 13">
            <a:extLst>
              <a:ext uri="{FF2B5EF4-FFF2-40B4-BE49-F238E27FC236}">
                <a16:creationId xmlns:a16="http://schemas.microsoft.com/office/drawing/2014/main" id="{198292D3-BB0A-70D9-9874-19642EDE6913}"/>
              </a:ext>
            </a:extLst>
          </p:cNvPr>
          <p:cNvCxnSpPr>
            <a:cxnSpLocks/>
          </p:cNvCxnSpPr>
          <p:nvPr/>
        </p:nvCxnSpPr>
        <p:spPr>
          <a:xfrm rot="10800000" flipV="1">
            <a:off x="8907208" y="6365874"/>
            <a:ext cx="1501204" cy="270345"/>
          </a:xfrm>
          <a:prstGeom prst="curvedConnector3">
            <a:avLst>
              <a:gd name="adj1" fmla="val -54226"/>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F8F1D8D3-70F9-005B-9F9A-93112D39561D}"/>
              </a:ext>
            </a:extLst>
          </p:cNvPr>
          <p:cNvSpPr/>
          <p:nvPr/>
        </p:nvSpPr>
        <p:spPr>
          <a:xfrm>
            <a:off x="9164320" y="6005341"/>
            <a:ext cx="2707261" cy="365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a:extLst>
              <a:ext uri="{FF2B5EF4-FFF2-40B4-BE49-F238E27FC236}">
                <a16:creationId xmlns:a16="http://schemas.microsoft.com/office/drawing/2014/main" id="{6113F613-B0E7-6953-CDC4-ADFB597323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52659" y="1757827"/>
            <a:ext cx="5607734" cy="4572974"/>
          </a:xfrm>
          <a:prstGeom prst="rect">
            <a:avLst/>
          </a:prstGeom>
        </p:spPr>
      </p:pic>
    </p:spTree>
    <p:extLst>
      <p:ext uri="{BB962C8B-B14F-4D97-AF65-F5344CB8AC3E}">
        <p14:creationId xmlns:p14="http://schemas.microsoft.com/office/powerpoint/2010/main" val="213283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13</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27" name="Inhaltsplatzhalter 2">
            <a:extLst>
              <a:ext uri="{FF2B5EF4-FFF2-40B4-BE49-F238E27FC236}">
                <a16:creationId xmlns:a16="http://schemas.microsoft.com/office/drawing/2014/main" id="{2A70B5E4-BE50-4A04-95F0-FF88BA1F8E54}"/>
              </a:ext>
            </a:extLst>
          </p:cNvPr>
          <p:cNvSpPr>
            <a:spLocks noGrp="1"/>
          </p:cNvSpPr>
          <p:nvPr>
            <p:ph idx="1"/>
          </p:nvPr>
        </p:nvSpPr>
        <p:spPr>
          <a:xfrm>
            <a:off x="390728" y="3452589"/>
            <a:ext cx="11410544" cy="365125"/>
          </a:xfrm>
        </p:spPr>
        <p:txBody>
          <a:bodyPr>
            <a:noAutofit/>
          </a:bodyPr>
          <a:lstStyle/>
          <a:p>
            <a:pPr marL="0" indent="0" algn="ctr">
              <a:buNone/>
            </a:pPr>
            <a:r>
              <a:rPr lang="de-AT" sz="4400" b="1" dirty="0" err="1"/>
              <a:t>How</a:t>
            </a:r>
            <a:r>
              <a:rPr lang="de-AT" sz="4400" b="1" dirty="0"/>
              <a:t> </a:t>
            </a:r>
            <a:r>
              <a:rPr lang="de-AT" sz="4400" b="1" dirty="0" err="1"/>
              <a:t>about</a:t>
            </a:r>
            <a:r>
              <a:rPr lang="de-AT" sz="4400" b="1" dirty="0"/>
              <a:t> </a:t>
            </a:r>
            <a:r>
              <a:rPr lang="de-AT" sz="4400" b="1" dirty="0" err="1"/>
              <a:t>sputtering</a:t>
            </a:r>
            <a:r>
              <a:rPr lang="de-AT" sz="4400" b="1" dirty="0"/>
              <a:t> </a:t>
            </a:r>
            <a:r>
              <a:rPr lang="de-AT" sz="4400" b="1" dirty="0" err="1"/>
              <a:t>of</a:t>
            </a:r>
            <a:r>
              <a:rPr lang="de-AT" sz="4400" b="1" dirty="0"/>
              <a:t> </a:t>
            </a:r>
            <a:r>
              <a:rPr lang="de-AT" sz="4400" b="1" dirty="0" err="1"/>
              <a:t>oriented</a:t>
            </a:r>
            <a:r>
              <a:rPr lang="de-AT" sz="4400" b="1" dirty="0"/>
              <a:t> </a:t>
            </a:r>
            <a:r>
              <a:rPr lang="de-AT" sz="4400" b="1" dirty="0" err="1"/>
              <a:t>structures</a:t>
            </a:r>
            <a:r>
              <a:rPr lang="de-AT" sz="4400" b="1" dirty="0"/>
              <a:t>?</a:t>
            </a:r>
          </a:p>
        </p:txBody>
      </p:sp>
      <p:grpSp>
        <p:nvGrpSpPr>
          <p:cNvPr id="36" name="Gruppieren 35">
            <a:extLst>
              <a:ext uri="{FF2B5EF4-FFF2-40B4-BE49-F238E27FC236}">
                <a16:creationId xmlns:a16="http://schemas.microsoft.com/office/drawing/2014/main" id="{9C859EE1-3DC6-4C2C-81AC-27A0CB5FCAA1}"/>
              </a:ext>
            </a:extLst>
          </p:cNvPr>
          <p:cNvGrpSpPr/>
          <p:nvPr/>
        </p:nvGrpSpPr>
        <p:grpSpPr>
          <a:xfrm>
            <a:off x="272957" y="171449"/>
            <a:ext cx="11751959" cy="809625"/>
            <a:chOff x="272957" y="171449"/>
            <a:chExt cx="11751959" cy="809625"/>
          </a:xfrm>
        </p:grpSpPr>
        <p:sp>
          <p:nvSpPr>
            <p:cNvPr id="56" name="Textfeld 55">
              <a:extLst>
                <a:ext uri="{FF2B5EF4-FFF2-40B4-BE49-F238E27FC236}">
                  <a16:creationId xmlns:a16="http://schemas.microsoft.com/office/drawing/2014/main" id="{307BEC42-9F41-4C4F-B1D6-24359615395F}"/>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7" name="Gruppieren 56">
              <a:extLst>
                <a:ext uri="{FF2B5EF4-FFF2-40B4-BE49-F238E27FC236}">
                  <a16:creationId xmlns:a16="http://schemas.microsoft.com/office/drawing/2014/main" id="{2EDAB3EB-C3C4-47DC-B7F8-8517C146E2A8}"/>
                </a:ext>
              </a:extLst>
            </p:cNvPr>
            <p:cNvGrpSpPr/>
            <p:nvPr/>
          </p:nvGrpSpPr>
          <p:grpSpPr>
            <a:xfrm>
              <a:off x="272957" y="171449"/>
              <a:ext cx="11751959" cy="809625"/>
              <a:chOff x="272957" y="171449"/>
              <a:chExt cx="11751959" cy="809625"/>
            </a:xfrm>
          </p:grpSpPr>
          <p:pic>
            <p:nvPicPr>
              <p:cNvPr id="59" name="Grafik 58">
                <a:extLst>
                  <a:ext uri="{FF2B5EF4-FFF2-40B4-BE49-F238E27FC236}">
                    <a16:creationId xmlns:a16="http://schemas.microsoft.com/office/drawing/2014/main" id="{72620517-1772-4398-8546-92921F7B56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50" y="249815"/>
                <a:ext cx="660400" cy="652894"/>
              </a:xfrm>
              <a:prstGeom prst="rect">
                <a:avLst/>
              </a:prstGeom>
            </p:spPr>
          </p:pic>
          <p:sp>
            <p:nvSpPr>
              <p:cNvPr id="60" name="Titel 1">
                <a:extLst>
                  <a:ext uri="{FF2B5EF4-FFF2-40B4-BE49-F238E27FC236}">
                    <a16:creationId xmlns:a16="http://schemas.microsoft.com/office/drawing/2014/main" id="{94B58829-B212-4C92-BE61-F260A513730B}"/>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61" name="Freihandform: Form 5">
                <a:extLst>
                  <a:ext uri="{FF2B5EF4-FFF2-40B4-BE49-F238E27FC236}">
                    <a16:creationId xmlns:a16="http://schemas.microsoft.com/office/drawing/2014/main" id="{CC0428B1-5343-4DAC-B5EC-3ED57ED5B8B9}"/>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62" name="Freihandform: Form 8">
                <a:extLst>
                  <a:ext uri="{FF2B5EF4-FFF2-40B4-BE49-F238E27FC236}">
                    <a16:creationId xmlns:a16="http://schemas.microsoft.com/office/drawing/2014/main" id="{39F91D52-A8AE-4F7B-BE39-3069652E4DD3}"/>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63" name="Freihandform: Form 11">
                <a:extLst>
                  <a:ext uri="{FF2B5EF4-FFF2-40B4-BE49-F238E27FC236}">
                    <a16:creationId xmlns:a16="http://schemas.microsoft.com/office/drawing/2014/main" id="{F9787CA9-3F34-4D4D-84AA-D3D801DA0FEA}"/>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64" name="Gruppieren 63">
                <a:extLst>
                  <a:ext uri="{FF2B5EF4-FFF2-40B4-BE49-F238E27FC236}">
                    <a16:creationId xmlns:a16="http://schemas.microsoft.com/office/drawing/2014/main" id="{E481B6A2-2FD4-40EF-B566-8906B232D460}"/>
                  </a:ext>
                </a:extLst>
              </p:cNvPr>
              <p:cNvGrpSpPr/>
              <p:nvPr/>
            </p:nvGrpSpPr>
            <p:grpSpPr>
              <a:xfrm>
                <a:off x="10055266" y="271201"/>
                <a:ext cx="1969650" cy="706971"/>
                <a:chOff x="7535695" y="283762"/>
                <a:chExt cx="1969650" cy="706971"/>
              </a:xfrm>
            </p:grpSpPr>
            <p:sp>
              <p:nvSpPr>
                <p:cNvPr id="72" name="Rechteck: abgerundete Ecken 24">
                  <a:extLst>
                    <a:ext uri="{FF2B5EF4-FFF2-40B4-BE49-F238E27FC236}">
                      <a16:creationId xmlns:a16="http://schemas.microsoft.com/office/drawing/2014/main" id="{FFF83320-67A2-4328-933C-8A601CF5A2AB}"/>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uppieren 72">
                  <a:extLst>
                    <a:ext uri="{FF2B5EF4-FFF2-40B4-BE49-F238E27FC236}">
                      <a16:creationId xmlns:a16="http://schemas.microsoft.com/office/drawing/2014/main" id="{4C3D2044-69F2-4842-97B2-3674BA297427}"/>
                    </a:ext>
                  </a:extLst>
                </p:cNvPr>
                <p:cNvGrpSpPr/>
                <p:nvPr/>
              </p:nvGrpSpPr>
              <p:grpSpPr>
                <a:xfrm>
                  <a:off x="7596110" y="336530"/>
                  <a:ext cx="1909235" cy="615268"/>
                  <a:chOff x="5105423" y="6078734"/>
                  <a:chExt cx="2091442" cy="673986"/>
                </a:xfrm>
              </p:grpSpPr>
              <p:pic>
                <p:nvPicPr>
                  <p:cNvPr id="74" name="Grafik 73">
                    <a:extLst>
                      <a:ext uri="{FF2B5EF4-FFF2-40B4-BE49-F238E27FC236}">
                        <a16:creationId xmlns:a16="http://schemas.microsoft.com/office/drawing/2014/main" id="{333140D7-2440-43FF-8B53-58F35B206F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75" name="Textfeld 74">
                    <a:extLst>
                      <a:ext uri="{FF2B5EF4-FFF2-40B4-BE49-F238E27FC236}">
                        <a16:creationId xmlns:a16="http://schemas.microsoft.com/office/drawing/2014/main" id="{6AE7A00C-3702-4C6A-983A-AAD00FD74644}"/>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6" name="Gruppieren 65">
                <a:extLst>
                  <a:ext uri="{FF2B5EF4-FFF2-40B4-BE49-F238E27FC236}">
                    <a16:creationId xmlns:a16="http://schemas.microsoft.com/office/drawing/2014/main" id="{353CBC8B-DACF-4601-81AD-929FC58C2F86}"/>
                  </a:ext>
                </a:extLst>
              </p:cNvPr>
              <p:cNvGrpSpPr/>
              <p:nvPr/>
            </p:nvGrpSpPr>
            <p:grpSpPr>
              <a:xfrm>
                <a:off x="1056402" y="271201"/>
                <a:ext cx="681912" cy="680597"/>
                <a:chOff x="970677" y="271201"/>
                <a:chExt cx="681912" cy="680597"/>
              </a:xfrm>
            </p:grpSpPr>
            <p:sp>
              <p:nvSpPr>
                <p:cNvPr id="70" name="Abgerundetes Rechteck 32">
                  <a:extLst>
                    <a:ext uri="{FF2B5EF4-FFF2-40B4-BE49-F238E27FC236}">
                      <a16:creationId xmlns:a16="http://schemas.microsoft.com/office/drawing/2014/main" id="{BEA6AEEE-5CA6-4CD5-A001-C1DD186F903D}"/>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fik 70">
                  <a:extLst>
                    <a:ext uri="{FF2B5EF4-FFF2-40B4-BE49-F238E27FC236}">
                      <a16:creationId xmlns:a16="http://schemas.microsoft.com/office/drawing/2014/main" id="{D59F1877-D1FC-4EF6-B0DE-E9D7B1CF3B41}"/>
                    </a:ext>
                  </a:extLst>
                </p:cNvPr>
                <p:cNvPicPr>
                  <a:picLocks noChangeAspect="1"/>
                </p:cNvPicPr>
                <p:nvPr/>
              </p:nvPicPr>
              <p:blipFill rotWithShape="1">
                <a:blip r:embed="rId6"/>
                <a:srcRect l="3579" t="6864" r="73592" b="7828"/>
                <a:stretch/>
              </p:blipFill>
              <p:spPr>
                <a:xfrm>
                  <a:off x="1037007" y="330047"/>
                  <a:ext cx="548287" cy="566787"/>
                </a:xfrm>
                <a:prstGeom prst="rect">
                  <a:avLst/>
                </a:prstGeom>
              </p:spPr>
            </p:pic>
          </p:grpSp>
        </p:grpSp>
        <p:sp>
          <p:nvSpPr>
            <p:cNvPr id="58" name="Textfeld 57">
              <a:extLst>
                <a:ext uri="{FF2B5EF4-FFF2-40B4-BE49-F238E27FC236}">
                  <a16:creationId xmlns:a16="http://schemas.microsoft.com/office/drawing/2014/main" id="{EA4DF52B-A1F8-4B7F-8BC1-7EDB80ACF679}"/>
                </a:ext>
              </a:extLst>
            </p:cNvPr>
            <p:cNvSpPr txBox="1"/>
            <p:nvPr/>
          </p:nvSpPr>
          <p:spPr>
            <a:xfrm>
              <a:off x="1693090" y="332094"/>
              <a:ext cx="8464451" cy="584775"/>
            </a:xfrm>
            <a:prstGeom prst="rect">
              <a:avLst/>
            </a:prstGeom>
            <a:noFill/>
          </p:spPr>
          <p:txBody>
            <a:bodyPr wrap="square" rtlCol="0">
              <a:spAutoFit/>
            </a:bodyPr>
            <a:lstStyle/>
            <a:p>
              <a:pPr algn="ctr"/>
              <a:endParaRPr lang="de-AT" sz="3200" dirty="0">
                <a:solidFill>
                  <a:schemeClr val="bg1"/>
                </a:solidFill>
              </a:endParaRPr>
            </a:p>
          </p:txBody>
        </p:sp>
      </p:grpSp>
    </p:spTree>
    <p:extLst>
      <p:ext uri="{BB962C8B-B14F-4D97-AF65-F5344CB8AC3E}">
        <p14:creationId xmlns:p14="http://schemas.microsoft.com/office/powerpoint/2010/main" val="259495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14</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5" name="Textfeld 4"/>
          <p:cNvSpPr txBox="1"/>
          <p:nvPr/>
        </p:nvSpPr>
        <p:spPr>
          <a:xfrm>
            <a:off x="319238" y="1274483"/>
            <a:ext cx="9074402" cy="400110"/>
          </a:xfrm>
          <a:prstGeom prst="rect">
            <a:avLst/>
          </a:prstGeom>
          <a:noFill/>
        </p:spPr>
        <p:txBody>
          <a:bodyPr wrap="square" rtlCol="0">
            <a:spAutoFit/>
          </a:bodyPr>
          <a:lstStyle/>
          <a:p>
            <a:r>
              <a:rPr lang="de-AT" sz="2000" b="1" dirty="0" err="1"/>
              <a:t>Comparative</a:t>
            </a:r>
            <a:r>
              <a:rPr lang="de-AT" sz="2000" b="1" dirty="0"/>
              <a:t> </a:t>
            </a:r>
            <a:r>
              <a:rPr lang="de-AT" sz="2000" b="1" dirty="0" err="1"/>
              <a:t>study</a:t>
            </a:r>
            <a:r>
              <a:rPr lang="de-AT" sz="2000" b="1" dirty="0"/>
              <a:t> </a:t>
            </a:r>
            <a:r>
              <a:rPr lang="de-AT" sz="2000" b="1" dirty="0" err="1"/>
              <a:t>with</a:t>
            </a:r>
            <a:r>
              <a:rPr lang="de-AT" sz="2000" b="1" dirty="0"/>
              <a:t> SPRAY and QCM: Nano-</a:t>
            </a:r>
            <a:r>
              <a:rPr lang="de-AT" sz="2000" b="1" dirty="0" err="1"/>
              <a:t>columnar</a:t>
            </a:r>
            <a:r>
              <a:rPr lang="de-AT" sz="2000" b="1" dirty="0"/>
              <a:t> W (NCW)</a:t>
            </a:r>
            <a:endParaRPr lang="de-AT" sz="1600" dirty="0"/>
          </a:p>
        </p:txBody>
      </p:sp>
      <p:grpSp>
        <p:nvGrpSpPr>
          <p:cNvPr id="28" name="Gruppieren 27">
            <a:extLst>
              <a:ext uri="{FF2B5EF4-FFF2-40B4-BE49-F238E27FC236}">
                <a16:creationId xmlns:a16="http://schemas.microsoft.com/office/drawing/2014/main" id="{2CEB4A78-5FFB-44D4-A33D-8CAD24A3471D}"/>
              </a:ext>
            </a:extLst>
          </p:cNvPr>
          <p:cNvGrpSpPr/>
          <p:nvPr/>
        </p:nvGrpSpPr>
        <p:grpSpPr>
          <a:xfrm>
            <a:off x="272957" y="171449"/>
            <a:ext cx="11751959" cy="809625"/>
            <a:chOff x="272957" y="171449"/>
            <a:chExt cx="11751959" cy="809625"/>
          </a:xfrm>
        </p:grpSpPr>
        <p:sp>
          <p:nvSpPr>
            <p:cNvPr id="29" name="Textfeld 28">
              <a:extLst>
                <a:ext uri="{FF2B5EF4-FFF2-40B4-BE49-F238E27FC236}">
                  <a16:creationId xmlns:a16="http://schemas.microsoft.com/office/drawing/2014/main" id="{844C9C4B-D212-4DE7-A29F-54173623218C}"/>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30" name="Gruppieren 29">
              <a:extLst>
                <a:ext uri="{FF2B5EF4-FFF2-40B4-BE49-F238E27FC236}">
                  <a16:creationId xmlns:a16="http://schemas.microsoft.com/office/drawing/2014/main" id="{562F46FC-997D-4E4F-A851-F3C27627C580}"/>
                </a:ext>
              </a:extLst>
            </p:cNvPr>
            <p:cNvGrpSpPr/>
            <p:nvPr/>
          </p:nvGrpSpPr>
          <p:grpSpPr>
            <a:xfrm>
              <a:off x="272957" y="171449"/>
              <a:ext cx="11751959" cy="809625"/>
              <a:chOff x="272957" y="171449"/>
              <a:chExt cx="11751959" cy="809625"/>
            </a:xfrm>
          </p:grpSpPr>
          <p:pic>
            <p:nvPicPr>
              <p:cNvPr id="32" name="Grafik 31">
                <a:extLst>
                  <a:ext uri="{FF2B5EF4-FFF2-40B4-BE49-F238E27FC236}">
                    <a16:creationId xmlns:a16="http://schemas.microsoft.com/office/drawing/2014/main" id="{94440BE7-4B6E-4AF9-AF57-2382C5D885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50" y="249815"/>
                <a:ext cx="660400" cy="652894"/>
              </a:xfrm>
              <a:prstGeom prst="rect">
                <a:avLst/>
              </a:prstGeom>
            </p:spPr>
          </p:pic>
          <p:sp>
            <p:nvSpPr>
              <p:cNvPr id="33" name="Titel 1">
                <a:extLst>
                  <a:ext uri="{FF2B5EF4-FFF2-40B4-BE49-F238E27FC236}">
                    <a16:creationId xmlns:a16="http://schemas.microsoft.com/office/drawing/2014/main" id="{50E5DAB7-BACF-41E9-AAD7-6989D1FFE8D9}"/>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34" name="Freihandform: Form 5">
                <a:extLst>
                  <a:ext uri="{FF2B5EF4-FFF2-40B4-BE49-F238E27FC236}">
                    <a16:creationId xmlns:a16="http://schemas.microsoft.com/office/drawing/2014/main" id="{7D750BF3-552B-4780-9906-AB67AAF5DE35}"/>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35" name="Freihandform: Form 8">
                <a:extLst>
                  <a:ext uri="{FF2B5EF4-FFF2-40B4-BE49-F238E27FC236}">
                    <a16:creationId xmlns:a16="http://schemas.microsoft.com/office/drawing/2014/main" id="{2355081A-B841-4FB5-8BFF-80690132BFD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36" name="Freihandform: Form 11">
                <a:extLst>
                  <a:ext uri="{FF2B5EF4-FFF2-40B4-BE49-F238E27FC236}">
                    <a16:creationId xmlns:a16="http://schemas.microsoft.com/office/drawing/2014/main" id="{BC4E8770-BB2E-4B2A-BC18-F0FA5305991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38" name="Gruppieren 37">
                <a:extLst>
                  <a:ext uri="{FF2B5EF4-FFF2-40B4-BE49-F238E27FC236}">
                    <a16:creationId xmlns:a16="http://schemas.microsoft.com/office/drawing/2014/main" id="{EEBFF19C-8C0C-4238-86B8-0F3EB8027B87}"/>
                  </a:ext>
                </a:extLst>
              </p:cNvPr>
              <p:cNvGrpSpPr/>
              <p:nvPr/>
            </p:nvGrpSpPr>
            <p:grpSpPr>
              <a:xfrm>
                <a:off x="10055266" y="271201"/>
                <a:ext cx="1969650" cy="706971"/>
                <a:chOff x="7535695" y="283762"/>
                <a:chExt cx="1969650" cy="706971"/>
              </a:xfrm>
            </p:grpSpPr>
            <p:sp>
              <p:nvSpPr>
                <p:cNvPr id="57" name="Rechteck: abgerundete Ecken 24">
                  <a:extLst>
                    <a:ext uri="{FF2B5EF4-FFF2-40B4-BE49-F238E27FC236}">
                      <a16:creationId xmlns:a16="http://schemas.microsoft.com/office/drawing/2014/main" id="{5E568AAE-FC5C-48CD-8F3E-6A485C62487C}"/>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uppieren 57">
                  <a:extLst>
                    <a:ext uri="{FF2B5EF4-FFF2-40B4-BE49-F238E27FC236}">
                      <a16:creationId xmlns:a16="http://schemas.microsoft.com/office/drawing/2014/main" id="{3C830E29-189B-4B01-9E6E-2173DCB37CFD}"/>
                    </a:ext>
                  </a:extLst>
                </p:cNvPr>
                <p:cNvGrpSpPr/>
                <p:nvPr/>
              </p:nvGrpSpPr>
              <p:grpSpPr>
                <a:xfrm>
                  <a:off x="7596110" y="336530"/>
                  <a:ext cx="1909235" cy="615268"/>
                  <a:chOff x="5105423" y="6078734"/>
                  <a:chExt cx="2091442" cy="673986"/>
                </a:xfrm>
              </p:grpSpPr>
              <p:pic>
                <p:nvPicPr>
                  <p:cNvPr id="59" name="Grafik 58">
                    <a:extLst>
                      <a:ext uri="{FF2B5EF4-FFF2-40B4-BE49-F238E27FC236}">
                        <a16:creationId xmlns:a16="http://schemas.microsoft.com/office/drawing/2014/main" id="{20C1BC6B-8332-4CAB-BEF0-95B8B678EE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0" name="Textfeld 59">
                    <a:extLst>
                      <a:ext uri="{FF2B5EF4-FFF2-40B4-BE49-F238E27FC236}">
                        <a16:creationId xmlns:a16="http://schemas.microsoft.com/office/drawing/2014/main" id="{54D073BB-A998-461F-817B-5B9FE8124E97}"/>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41" name="Gruppieren 40">
                <a:extLst>
                  <a:ext uri="{FF2B5EF4-FFF2-40B4-BE49-F238E27FC236}">
                    <a16:creationId xmlns:a16="http://schemas.microsoft.com/office/drawing/2014/main" id="{CE4A9778-BD4F-4C43-B765-D5FDD1F02292}"/>
                  </a:ext>
                </a:extLst>
              </p:cNvPr>
              <p:cNvGrpSpPr/>
              <p:nvPr/>
            </p:nvGrpSpPr>
            <p:grpSpPr>
              <a:xfrm>
                <a:off x="1056402" y="271201"/>
                <a:ext cx="681912" cy="680597"/>
                <a:chOff x="970677" y="271201"/>
                <a:chExt cx="681912" cy="680597"/>
              </a:xfrm>
            </p:grpSpPr>
            <p:sp>
              <p:nvSpPr>
                <p:cNvPr id="55" name="Abgerundetes Rechteck 32">
                  <a:extLst>
                    <a:ext uri="{FF2B5EF4-FFF2-40B4-BE49-F238E27FC236}">
                      <a16:creationId xmlns:a16="http://schemas.microsoft.com/office/drawing/2014/main" id="{A9A77DC7-84BD-471E-87BF-2465FD2E73BC}"/>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fik 55">
                  <a:extLst>
                    <a:ext uri="{FF2B5EF4-FFF2-40B4-BE49-F238E27FC236}">
                      <a16:creationId xmlns:a16="http://schemas.microsoft.com/office/drawing/2014/main" id="{C35B6E67-EFB0-42CF-B2FD-05B1B6C2A101}"/>
                    </a:ext>
                  </a:extLst>
                </p:cNvPr>
                <p:cNvPicPr>
                  <a:picLocks noChangeAspect="1"/>
                </p:cNvPicPr>
                <p:nvPr/>
              </p:nvPicPr>
              <p:blipFill rotWithShape="1">
                <a:blip r:embed="rId6"/>
                <a:srcRect l="3579" t="6864" r="73592" b="7828"/>
                <a:stretch/>
              </p:blipFill>
              <p:spPr>
                <a:xfrm>
                  <a:off x="1037007" y="330047"/>
                  <a:ext cx="548287" cy="566787"/>
                </a:xfrm>
                <a:prstGeom prst="rect">
                  <a:avLst/>
                </a:prstGeom>
              </p:spPr>
            </p:pic>
          </p:grpSp>
        </p:grpSp>
        <p:sp>
          <p:nvSpPr>
            <p:cNvPr id="31" name="Textfeld 30">
              <a:extLst>
                <a:ext uri="{FF2B5EF4-FFF2-40B4-BE49-F238E27FC236}">
                  <a16:creationId xmlns:a16="http://schemas.microsoft.com/office/drawing/2014/main" id="{48877F40-E06B-4059-B76E-CB6C0120D64D}"/>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Nano-</a:t>
              </a:r>
              <a:r>
                <a:rPr lang="de-AT" sz="3200" dirty="0" err="1">
                  <a:solidFill>
                    <a:schemeClr val="bg1"/>
                  </a:solidFill>
                </a:rPr>
                <a:t>columnar</a:t>
              </a:r>
              <a:r>
                <a:rPr lang="de-AT" sz="3200" dirty="0">
                  <a:solidFill>
                    <a:schemeClr val="bg1"/>
                  </a:solidFill>
                </a:rPr>
                <a:t> W </a:t>
              </a:r>
              <a:r>
                <a:rPr lang="de-AT" sz="3200" dirty="0" err="1">
                  <a:solidFill>
                    <a:schemeClr val="bg1"/>
                  </a:solidFill>
                </a:rPr>
                <a:t>surface</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pic>
        <p:nvPicPr>
          <p:cNvPr id="8" name="Grafik 7">
            <a:extLst>
              <a:ext uri="{FF2B5EF4-FFF2-40B4-BE49-F238E27FC236}">
                <a16:creationId xmlns:a16="http://schemas.microsoft.com/office/drawing/2014/main" id="{E067AC6A-C7CC-4863-A33C-69B0D4F2E99C}"/>
              </a:ext>
            </a:extLst>
          </p:cNvPr>
          <p:cNvPicPr>
            <a:picLocks noChangeAspect="1"/>
          </p:cNvPicPr>
          <p:nvPr/>
        </p:nvPicPr>
        <p:blipFill>
          <a:blip r:embed="rId7"/>
          <a:stretch>
            <a:fillRect/>
          </a:stretch>
        </p:blipFill>
        <p:spPr>
          <a:xfrm>
            <a:off x="561806" y="2349111"/>
            <a:ext cx="5107474" cy="2545631"/>
          </a:xfrm>
          <a:prstGeom prst="rect">
            <a:avLst/>
          </a:prstGeom>
        </p:spPr>
      </p:pic>
      <p:pic>
        <p:nvPicPr>
          <p:cNvPr id="10" name="Grafik 9">
            <a:extLst>
              <a:ext uri="{FF2B5EF4-FFF2-40B4-BE49-F238E27FC236}">
                <a16:creationId xmlns:a16="http://schemas.microsoft.com/office/drawing/2014/main" id="{C6B8613F-AB39-4954-90EB-3216B2E3E3CA}"/>
              </a:ext>
            </a:extLst>
          </p:cNvPr>
          <p:cNvPicPr>
            <a:picLocks noChangeAspect="1"/>
          </p:cNvPicPr>
          <p:nvPr/>
        </p:nvPicPr>
        <p:blipFill rotWithShape="1">
          <a:blip r:embed="rId8"/>
          <a:srcRect l="67483"/>
          <a:stretch/>
        </p:blipFill>
        <p:spPr>
          <a:xfrm>
            <a:off x="9530830" y="2469537"/>
            <a:ext cx="2247636" cy="2079230"/>
          </a:xfrm>
          <a:prstGeom prst="rect">
            <a:avLst/>
          </a:prstGeom>
        </p:spPr>
      </p:pic>
      <p:pic>
        <p:nvPicPr>
          <p:cNvPr id="12" name="Grafik 11">
            <a:extLst>
              <a:ext uri="{FF2B5EF4-FFF2-40B4-BE49-F238E27FC236}">
                <a16:creationId xmlns:a16="http://schemas.microsoft.com/office/drawing/2014/main" id="{81B47772-5134-43D3-BAD4-036BD6F060FA}"/>
              </a:ext>
            </a:extLst>
          </p:cNvPr>
          <p:cNvPicPr>
            <a:picLocks noChangeAspect="1"/>
          </p:cNvPicPr>
          <p:nvPr/>
        </p:nvPicPr>
        <p:blipFill>
          <a:blip r:embed="rId9"/>
          <a:stretch>
            <a:fillRect/>
          </a:stretch>
        </p:blipFill>
        <p:spPr>
          <a:xfrm>
            <a:off x="5806470" y="2280187"/>
            <a:ext cx="3587170" cy="2268580"/>
          </a:xfrm>
          <a:prstGeom prst="rect">
            <a:avLst/>
          </a:prstGeom>
        </p:spPr>
      </p:pic>
      <p:sp>
        <p:nvSpPr>
          <p:cNvPr id="15" name="Textfeld 14">
            <a:extLst>
              <a:ext uri="{FF2B5EF4-FFF2-40B4-BE49-F238E27FC236}">
                <a16:creationId xmlns:a16="http://schemas.microsoft.com/office/drawing/2014/main" id="{B2C1FFD9-459D-4AEC-B05C-65DFEB4076E4}"/>
              </a:ext>
            </a:extLst>
          </p:cNvPr>
          <p:cNvSpPr txBox="1"/>
          <p:nvPr/>
        </p:nvSpPr>
        <p:spPr>
          <a:xfrm rot="16200000">
            <a:off x="-359457" y="3363337"/>
            <a:ext cx="1580465" cy="369332"/>
          </a:xfrm>
          <a:prstGeom prst="rect">
            <a:avLst/>
          </a:prstGeom>
          <a:noFill/>
        </p:spPr>
        <p:txBody>
          <a:bodyPr wrap="square" rtlCol="0">
            <a:spAutoFit/>
          </a:bodyPr>
          <a:lstStyle/>
          <a:p>
            <a:r>
              <a:rPr lang="de-AT" dirty="0"/>
              <a:t>SEM original</a:t>
            </a:r>
          </a:p>
        </p:txBody>
      </p:sp>
      <p:sp>
        <p:nvSpPr>
          <p:cNvPr id="39" name="Textfeld 38">
            <a:extLst>
              <a:ext uri="{FF2B5EF4-FFF2-40B4-BE49-F238E27FC236}">
                <a16:creationId xmlns:a16="http://schemas.microsoft.com/office/drawing/2014/main" id="{D598772B-7B90-47D0-AEC0-1910E5F7C8B4}"/>
              </a:ext>
            </a:extLst>
          </p:cNvPr>
          <p:cNvSpPr txBox="1"/>
          <p:nvPr/>
        </p:nvSpPr>
        <p:spPr>
          <a:xfrm>
            <a:off x="7071349" y="4558927"/>
            <a:ext cx="825834" cy="369332"/>
          </a:xfrm>
          <a:prstGeom prst="rect">
            <a:avLst/>
          </a:prstGeom>
          <a:noFill/>
        </p:spPr>
        <p:txBody>
          <a:bodyPr wrap="square" rtlCol="0">
            <a:spAutoFit/>
          </a:bodyPr>
          <a:lstStyle/>
          <a:p>
            <a:r>
              <a:rPr lang="de-AT" dirty="0"/>
              <a:t>AFM</a:t>
            </a:r>
          </a:p>
        </p:txBody>
      </p:sp>
      <p:sp>
        <p:nvSpPr>
          <p:cNvPr id="40" name="Textfeld 39">
            <a:extLst>
              <a:ext uri="{FF2B5EF4-FFF2-40B4-BE49-F238E27FC236}">
                <a16:creationId xmlns:a16="http://schemas.microsoft.com/office/drawing/2014/main" id="{224BEE88-B3DB-4AA1-9B16-49F15F20F313}"/>
              </a:ext>
            </a:extLst>
          </p:cNvPr>
          <p:cNvSpPr txBox="1"/>
          <p:nvPr/>
        </p:nvSpPr>
        <p:spPr>
          <a:xfrm>
            <a:off x="9921088" y="4565878"/>
            <a:ext cx="1587831" cy="369332"/>
          </a:xfrm>
          <a:prstGeom prst="rect">
            <a:avLst/>
          </a:prstGeom>
          <a:noFill/>
        </p:spPr>
        <p:txBody>
          <a:bodyPr wrap="square" rtlCol="0">
            <a:spAutoFit/>
          </a:bodyPr>
          <a:lstStyle/>
          <a:p>
            <a:r>
              <a:rPr lang="de-AT" dirty="0"/>
              <a:t>SEM </a:t>
            </a:r>
            <a:r>
              <a:rPr lang="de-AT" dirty="0" err="1"/>
              <a:t>imitation</a:t>
            </a:r>
            <a:endParaRPr lang="de-AT" dirty="0"/>
          </a:p>
        </p:txBody>
      </p:sp>
      <p:sp>
        <p:nvSpPr>
          <p:cNvPr id="21" name="Textfeld 20">
            <a:extLst>
              <a:ext uri="{FF2B5EF4-FFF2-40B4-BE49-F238E27FC236}">
                <a16:creationId xmlns:a16="http://schemas.microsoft.com/office/drawing/2014/main" id="{8B0A0F2B-DC83-4013-938E-EBED5C166869}"/>
              </a:ext>
            </a:extLst>
          </p:cNvPr>
          <p:cNvSpPr txBox="1"/>
          <p:nvPr/>
        </p:nvSpPr>
        <p:spPr>
          <a:xfrm>
            <a:off x="447357" y="5193595"/>
            <a:ext cx="7782243" cy="1200329"/>
          </a:xfrm>
          <a:prstGeom prst="rect">
            <a:avLst/>
          </a:prstGeom>
          <a:noFill/>
        </p:spPr>
        <p:txBody>
          <a:bodyPr wrap="square" rtlCol="0">
            <a:spAutoFit/>
          </a:bodyPr>
          <a:lstStyle/>
          <a:p>
            <a:pPr marL="285750" indent="-285750">
              <a:buFont typeface="Arial" panose="020B0604020202020204" pitchFamily="34" charset="0"/>
              <a:buChar char="•"/>
            </a:pPr>
            <a:r>
              <a:rPr lang="de-AT" dirty="0"/>
              <a:t>NCW on QCM -&gt; </a:t>
            </a:r>
            <a:r>
              <a:rPr lang="de-AT" dirty="0" err="1"/>
              <a:t>sputtering</a:t>
            </a:r>
            <a:r>
              <a:rPr lang="de-AT" dirty="0"/>
              <a:t> </a:t>
            </a:r>
            <a:r>
              <a:rPr lang="de-AT" dirty="0" err="1"/>
              <a:t>measurements</a:t>
            </a:r>
            <a:endParaRPr lang="de-AT" dirty="0"/>
          </a:p>
          <a:p>
            <a:pPr marL="285750" indent="-285750">
              <a:buFont typeface="Arial" panose="020B0604020202020204" pitchFamily="34" charset="0"/>
              <a:buChar char="•"/>
            </a:pPr>
            <a:r>
              <a:rPr lang="de-AT" dirty="0"/>
              <a:t>50 </a:t>
            </a:r>
            <a:r>
              <a:rPr lang="de-AT" dirty="0" err="1"/>
              <a:t>nm</a:t>
            </a:r>
            <a:r>
              <a:rPr lang="de-AT" dirty="0"/>
              <a:t> </a:t>
            </a:r>
            <a:r>
              <a:rPr lang="de-AT" dirty="0" err="1"/>
              <a:t>diameter</a:t>
            </a:r>
            <a:r>
              <a:rPr lang="de-AT" dirty="0"/>
              <a:t>, 500 </a:t>
            </a:r>
            <a:r>
              <a:rPr lang="de-AT" dirty="0" err="1"/>
              <a:t>nm</a:t>
            </a:r>
            <a:r>
              <a:rPr lang="de-AT" dirty="0"/>
              <a:t> high NCs, </a:t>
            </a:r>
            <a:r>
              <a:rPr lang="de-AT" dirty="0" err="1"/>
              <a:t>areal</a:t>
            </a:r>
            <a:r>
              <a:rPr lang="de-AT" dirty="0"/>
              <a:t> </a:t>
            </a:r>
            <a:r>
              <a:rPr lang="de-AT" dirty="0" err="1"/>
              <a:t>density</a:t>
            </a:r>
            <a:r>
              <a:rPr lang="de-AT" dirty="0"/>
              <a:t> 58% </a:t>
            </a:r>
          </a:p>
          <a:p>
            <a:pPr marL="285750" indent="-285750">
              <a:buFont typeface="Arial" panose="020B0604020202020204" pitchFamily="34" charset="0"/>
              <a:buChar char="•"/>
            </a:pPr>
            <a:r>
              <a:rPr lang="de-AT" dirty="0"/>
              <a:t>AFM: </a:t>
            </a:r>
            <a:r>
              <a:rPr lang="de-AT" dirty="0" err="1"/>
              <a:t>quantitiative</a:t>
            </a:r>
            <a:r>
              <a:rPr lang="de-AT" dirty="0"/>
              <a:t> </a:t>
            </a:r>
            <a:r>
              <a:rPr lang="de-AT" dirty="0" err="1"/>
              <a:t>input</a:t>
            </a:r>
            <a:r>
              <a:rPr lang="de-AT" dirty="0"/>
              <a:t> </a:t>
            </a:r>
            <a:r>
              <a:rPr lang="de-AT" dirty="0" err="1"/>
              <a:t>to</a:t>
            </a:r>
            <a:r>
              <a:rPr lang="de-AT" dirty="0"/>
              <a:t> SPRAY, limited </a:t>
            </a:r>
            <a:r>
              <a:rPr lang="de-AT" dirty="0" err="1"/>
              <a:t>by</a:t>
            </a:r>
            <a:r>
              <a:rPr lang="de-AT" dirty="0"/>
              <a:t> </a:t>
            </a:r>
            <a:r>
              <a:rPr lang="de-AT" dirty="0" err="1"/>
              <a:t>tip</a:t>
            </a:r>
            <a:r>
              <a:rPr lang="de-AT" dirty="0"/>
              <a:t> </a:t>
            </a:r>
            <a:r>
              <a:rPr lang="de-AT" dirty="0" err="1"/>
              <a:t>size</a:t>
            </a:r>
            <a:endParaRPr lang="de-AT" dirty="0"/>
          </a:p>
          <a:p>
            <a:pPr marL="285750" indent="-285750">
              <a:buFont typeface="Arial" panose="020B0604020202020204" pitchFamily="34" charset="0"/>
              <a:buChar char="•"/>
            </a:pPr>
            <a:r>
              <a:rPr lang="de-AT" dirty="0" err="1"/>
              <a:t>Artificial</a:t>
            </a:r>
            <a:r>
              <a:rPr lang="de-AT" dirty="0"/>
              <a:t> </a:t>
            </a:r>
            <a:r>
              <a:rPr lang="de-AT" dirty="0" err="1"/>
              <a:t>topography</a:t>
            </a:r>
            <a:r>
              <a:rPr lang="de-AT" dirty="0"/>
              <a:t> </a:t>
            </a:r>
            <a:r>
              <a:rPr lang="de-AT" dirty="0" err="1"/>
              <a:t>created</a:t>
            </a:r>
            <a:r>
              <a:rPr lang="de-AT" dirty="0"/>
              <a:t> </a:t>
            </a:r>
            <a:r>
              <a:rPr lang="de-AT" dirty="0" err="1"/>
              <a:t>for</a:t>
            </a:r>
            <a:r>
              <a:rPr lang="de-AT" dirty="0"/>
              <a:t> SPRAY (SEM </a:t>
            </a:r>
            <a:r>
              <a:rPr lang="de-AT" dirty="0" err="1"/>
              <a:t>imitation</a:t>
            </a:r>
            <a:r>
              <a:rPr lang="de-AT" dirty="0"/>
              <a:t>)</a:t>
            </a:r>
          </a:p>
        </p:txBody>
      </p:sp>
      <p:sp>
        <p:nvSpPr>
          <p:cNvPr id="43" name="Textfeld 42">
            <a:extLst>
              <a:ext uri="{FF2B5EF4-FFF2-40B4-BE49-F238E27FC236}">
                <a16:creationId xmlns:a16="http://schemas.microsoft.com/office/drawing/2014/main" id="{8F466A0A-360E-AC8D-6069-2B1F873F3A37}"/>
              </a:ext>
            </a:extLst>
          </p:cNvPr>
          <p:cNvSpPr txBox="1"/>
          <p:nvPr/>
        </p:nvSpPr>
        <p:spPr>
          <a:xfrm>
            <a:off x="584252" y="1919582"/>
            <a:ext cx="5462504" cy="369332"/>
          </a:xfrm>
          <a:prstGeom prst="rect">
            <a:avLst/>
          </a:prstGeom>
          <a:noFill/>
        </p:spPr>
        <p:txBody>
          <a:bodyPr wrap="square" rtlCol="0">
            <a:spAutoFit/>
          </a:bodyPr>
          <a:lstStyle/>
          <a:p>
            <a:r>
              <a:rPr lang="de-AT" dirty="0"/>
              <a:t>PVD on QCM </a:t>
            </a:r>
            <a:r>
              <a:rPr lang="de-AT" dirty="0" err="1"/>
              <a:t>resonator</a:t>
            </a:r>
            <a:r>
              <a:rPr lang="de-AT" dirty="0"/>
              <a:t> </a:t>
            </a:r>
            <a:r>
              <a:rPr lang="de-AT" dirty="0" err="1"/>
              <a:t>by</a:t>
            </a:r>
            <a:r>
              <a:rPr lang="de-AT" dirty="0"/>
              <a:t> R. </a:t>
            </a:r>
            <a:r>
              <a:rPr lang="de-AT" sz="1800" dirty="0"/>
              <a:t>Gonz</a:t>
            </a:r>
            <a:r>
              <a:rPr lang="de-AT" dirty="0"/>
              <a:t>á</a:t>
            </a:r>
            <a:r>
              <a:rPr lang="de-AT" sz="1800" dirty="0"/>
              <a:t>lez-Arrabal (UPM)</a:t>
            </a:r>
            <a:endParaRPr lang="de-AT" dirty="0"/>
          </a:p>
        </p:txBody>
      </p:sp>
      <p:sp>
        <p:nvSpPr>
          <p:cNvPr id="3" name="Fußzeilenplatzhalter 14">
            <a:extLst>
              <a:ext uri="{FF2B5EF4-FFF2-40B4-BE49-F238E27FC236}">
                <a16:creationId xmlns:a16="http://schemas.microsoft.com/office/drawing/2014/main" id="{ED30AFAF-66F0-247B-0CE1-3A04B8C721F8}"/>
              </a:ext>
            </a:extLst>
          </p:cNvPr>
          <p:cNvSpPr txBox="1">
            <a:spLocks/>
          </p:cNvSpPr>
          <p:nvPr/>
        </p:nvSpPr>
        <p:spPr>
          <a:xfrm>
            <a:off x="2560439" y="6544883"/>
            <a:ext cx="8882727"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AT" dirty="0"/>
              <a:t>A. Lopez-Cazalilla &amp; C. Cupak et al., Phys. Rev. Mater. 6, 2022, </a:t>
            </a:r>
            <a:r>
              <a:rPr lang="de-AT" dirty="0">
                <a:solidFill>
                  <a:srgbClr val="0070C0"/>
                </a:solidFill>
              </a:rPr>
              <a:t>https://doi.org/10.1103/PhysRevMaterials.6.075402 </a:t>
            </a:r>
          </a:p>
          <a:p>
            <a:pPr algn="l"/>
            <a:r>
              <a:rPr lang="de-AT" dirty="0"/>
              <a:t> </a:t>
            </a:r>
          </a:p>
        </p:txBody>
      </p:sp>
    </p:spTree>
    <p:extLst>
      <p:ext uri="{BB962C8B-B14F-4D97-AF65-F5344CB8AC3E}">
        <p14:creationId xmlns:p14="http://schemas.microsoft.com/office/powerpoint/2010/main" val="269786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15</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5" name="Textfeld 4"/>
          <p:cNvSpPr txBox="1"/>
          <p:nvPr/>
        </p:nvSpPr>
        <p:spPr>
          <a:xfrm>
            <a:off x="547277" y="1682910"/>
            <a:ext cx="4659162" cy="707886"/>
          </a:xfrm>
          <a:prstGeom prst="rect">
            <a:avLst/>
          </a:prstGeom>
          <a:noFill/>
        </p:spPr>
        <p:txBody>
          <a:bodyPr wrap="square" rtlCol="0">
            <a:spAutoFit/>
          </a:bodyPr>
          <a:lstStyle/>
          <a:p>
            <a:pPr algn="ctr"/>
            <a:r>
              <a:rPr lang="de-AT" sz="2000" b="1" dirty="0"/>
              <a:t>Selected </a:t>
            </a:r>
            <a:r>
              <a:rPr lang="de-AT" sz="2000" b="1" dirty="0" err="1"/>
              <a:t>results</a:t>
            </a:r>
            <a:r>
              <a:rPr lang="de-AT" sz="2000" b="1" dirty="0"/>
              <a:t>:</a:t>
            </a:r>
          </a:p>
          <a:p>
            <a:r>
              <a:rPr lang="de-AT" sz="2000" b="1" dirty="0"/>
              <a:t>1keV Ar</a:t>
            </a:r>
            <a:r>
              <a:rPr lang="de-AT" sz="2000" b="1" baseline="30000" dirty="0"/>
              <a:t> +</a:t>
            </a:r>
            <a:r>
              <a:rPr lang="de-AT" sz="2000" b="1" dirty="0"/>
              <a:t> </a:t>
            </a:r>
            <a:r>
              <a:rPr lang="de-AT" sz="2000" b="1" dirty="0" err="1"/>
              <a:t>under</a:t>
            </a:r>
            <a:r>
              <a:rPr lang="de-AT" sz="2000" b="1" dirty="0"/>
              <a:t> </a:t>
            </a:r>
            <a:r>
              <a:rPr lang="de-AT" sz="2000" b="1" dirty="0" err="1"/>
              <a:t>various</a:t>
            </a:r>
            <a:r>
              <a:rPr lang="de-AT" sz="2000" b="1" dirty="0"/>
              <a:t> </a:t>
            </a:r>
            <a:r>
              <a:rPr lang="de-AT" sz="2000" b="1" dirty="0" err="1"/>
              <a:t>incidence</a:t>
            </a:r>
            <a:r>
              <a:rPr lang="de-AT" sz="2000" b="1" dirty="0"/>
              <a:t> </a:t>
            </a:r>
            <a:r>
              <a:rPr lang="de-AT" sz="2000" b="1" dirty="0" err="1"/>
              <a:t>angles</a:t>
            </a:r>
            <a:endParaRPr lang="de-AT" sz="1600" dirty="0"/>
          </a:p>
        </p:txBody>
      </p:sp>
      <p:grpSp>
        <p:nvGrpSpPr>
          <p:cNvPr id="28" name="Gruppieren 27">
            <a:extLst>
              <a:ext uri="{FF2B5EF4-FFF2-40B4-BE49-F238E27FC236}">
                <a16:creationId xmlns:a16="http://schemas.microsoft.com/office/drawing/2014/main" id="{2CEB4A78-5FFB-44D4-A33D-8CAD24A3471D}"/>
              </a:ext>
            </a:extLst>
          </p:cNvPr>
          <p:cNvGrpSpPr/>
          <p:nvPr/>
        </p:nvGrpSpPr>
        <p:grpSpPr>
          <a:xfrm>
            <a:off x="272957" y="171449"/>
            <a:ext cx="11751959" cy="809625"/>
            <a:chOff x="272957" y="171449"/>
            <a:chExt cx="11751959" cy="809625"/>
          </a:xfrm>
        </p:grpSpPr>
        <p:sp>
          <p:nvSpPr>
            <p:cNvPr id="29" name="Textfeld 28">
              <a:extLst>
                <a:ext uri="{FF2B5EF4-FFF2-40B4-BE49-F238E27FC236}">
                  <a16:creationId xmlns:a16="http://schemas.microsoft.com/office/drawing/2014/main" id="{844C9C4B-D212-4DE7-A29F-54173623218C}"/>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30" name="Gruppieren 29">
              <a:extLst>
                <a:ext uri="{FF2B5EF4-FFF2-40B4-BE49-F238E27FC236}">
                  <a16:creationId xmlns:a16="http://schemas.microsoft.com/office/drawing/2014/main" id="{562F46FC-997D-4E4F-A851-F3C27627C580}"/>
                </a:ext>
              </a:extLst>
            </p:cNvPr>
            <p:cNvGrpSpPr/>
            <p:nvPr/>
          </p:nvGrpSpPr>
          <p:grpSpPr>
            <a:xfrm>
              <a:off x="272957" y="171449"/>
              <a:ext cx="11751959" cy="809625"/>
              <a:chOff x="272957" y="171449"/>
              <a:chExt cx="11751959" cy="809625"/>
            </a:xfrm>
          </p:grpSpPr>
          <p:pic>
            <p:nvPicPr>
              <p:cNvPr id="32" name="Grafik 31">
                <a:extLst>
                  <a:ext uri="{FF2B5EF4-FFF2-40B4-BE49-F238E27FC236}">
                    <a16:creationId xmlns:a16="http://schemas.microsoft.com/office/drawing/2014/main" id="{94440BE7-4B6E-4AF9-AF57-2382C5D885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050" y="249815"/>
                <a:ext cx="660400" cy="652894"/>
              </a:xfrm>
              <a:prstGeom prst="rect">
                <a:avLst/>
              </a:prstGeom>
            </p:spPr>
          </p:pic>
          <p:sp>
            <p:nvSpPr>
              <p:cNvPr id="33" name="Titel 1">
                <a:extLst>
                  <a:ext uri="{FF2B5EF4-FFF2-40B4-BE49-F238E27FC236}">
                    <a16:creationId xmlns:a16="http://schemas.microsoft.com/office/drawing/2014/main" id="{50E5DAB7-BACF-41E9-AAD7-6989D1FFE8D9}"/>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34" name="Freihandform: Form 5">
                <a:extLst>
                  <a:ext uri="{FF2B5EF4-FFF2-40B4-BE49-F238E27FC236}">
                    <a16:creationId xmlns:a16="http://schemas.microsoft.com/office/drawing/2014/main" id="{7D750BF3-552B-4780-9906-AB67AAF5DE35}"/>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35" name="Freihandform: Form 8">
                <a:extLst>
                  <a:ext uri="{FF2B5EF4-FFF2-40B4-BE49-F238E27FC236}">
                    <a16:creationId xmlns:a16="http://schemas.microsoft.com/office/drawing/2014/main" id="{2355081A-B841-4FB5-8BFF-80690132BFD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36" name="Freihandform: Form 11">
                <a:extLst>
                  <a:ext uri="{FF2B5EF4-FFF2-40B4-BE49-F238E27FC236}">
                    <a16:creationId xmlns:a16="http://schemas.microsoft.com/office/drawing/2014/main" id="{BC4E8770-BB2E-4B2A-BC18-F0FA5305991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38" name="Gruppieren 37">
                <a:extLst>
                  <a:ext uri="{FF2B5EF4-FFF2-40B4-BE49-F238E27FC236}">
                    <a16:creationId xmlns:a16="http://schemas.microsoft.com/office/drawing/2014/main" id="{EEBFF19C-8C0C-4238-86B8-0F3EB8027B87}"/>
                  </a:ext>
                </a:extLst>
              </p:cNvPr>
              <p:cNvGrpSpPr/>
              <p:nvPr/>
            </p:nvGrpSpPr>
            <p:grpSpPr>
              <a:xfrm>
                <a:off x="10055266" y="271201"/>
                <a:ext cx="1969650" cy="706971"/>
                <a:chOff x="7535695" y="283762"/>
                <a:chExt cx="1969650" cy="706971"/>
              </a:xfrm>
            </p:grpSpPr>
            <p:sp>
              <p:nvSpPr>
                <p:cNvPr id="57" name="Rechteck: abgerundete Ecken 24">
                  <a:extLst>
                    <a:ext uri="{FF2B5EF4-FFF2-40B4-BE49-F238E27FC236}">
                      <a16:creationId xmlns:a16="http://schemas.microsoft.com/office/drawing/2014/main" id="{5E568AAE-FC5C-48CD-8F3E-6A485C62487C}"/>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uppieren 57">
                  <a:extLst>
                    <a:ext uri="{FF2B5EF4-FFF2-40B4-BE49-F238E27FC236}">
                      <a16:creationId xmlns:a16="http://schemas.microsoft.com/office/drawing/2014/main" id="{3C830E29-189B-4B01-9E6E-2173DCB37CFD}"/>
                    </a:ext>
                  </a:extLst>
                </p:cNvPr>
                <p:cNvGrpSpPr/>
                <p:nvPr/>
              </p:nvGrpSpPr>
              <p:grpSpPr>
                <a:xfrm>
                  <a:off x="7596110" y="336530"/>
                  <a:ext cx="1909235" cy="615268"/>
                  <a:chOff x="5105423" y="6078734"/>
                  <a:chExt cx="2091442" cy="673986"/>
                </a:xfrm>
              </p:grpSpPr>
              <p:pic>
                <p:nvPicPr>
                  <p:cNvPr id="59" name="Grafik 58">
                    <a:extLst>
                      <a:ext uri="{FF2B5EF4-FFF2-40B4-BE49-F238E27FC236}">
                        <a16:creationId xmlns:a16="http://schemas.microsoft.com/office/drawing/2014/main" id="{20C1BC6B-8332-4CAB-BEF0-95B8B678EE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0" name="Textfeld 59">
                    <a:extLst>
                      <a:ext uri="{FF2B5EF4-FFF2-40B4-BE49-F238E27FC236}">
                        <a16:creationId xmlns:a16="http://schemas.microsoft.com/office/drawing/2014/main" id="{54D073BB-A998-461F-817B-5B9FE8124E97}"/>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41" name="Gruppieren 40">
                <a:extLst>
                  <a:ext uri="{FF2B5EF4-FFF2-40B4-BE49-F238E27FC236}">
                    <a16:creationId xmlns:a16="http://schemas.microsoft.com/office/drawing/2014/main" id="{CE4A9778-BD4F-4C43-B765-D5FDD1F02292}"/>
                  </a:ext>
                </a:extLst>
              </p:cNvPr>
              <p:cNvGrpSpPr/>
              <p:nvPr/>
            </p:nvGrpSpPr>
            <p:grpSpPr>
              <a:xfrm>
                <a:off x="1056402" y="271201"/>
                <a:ext cx="681912" cy="680597"/>
                <a:chOff x="970677" y="271201"/>
                <a:chExt cx="681912" cy="680597"/>
              </a:xfrm>
            </p:grpSpPr>
            <p:sp>
              <p:nvSpPr>
                <p:cNvPr id="55" name="Abgerundetes Rechteck 32">
                  <a:extLst>
                    <a:ext uri="{FF2B5EF4-FFF2-40B4-BE49-F238E27FC236}">
                      <a16:creationId xmlns:a16="http://schemas.microsoft.com/office/drawing/2014/main" id="{A9A77DC7-84BD-471E-87BF-2465FD2E73BC}"/>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fik 55">
                  <a:extLst>
                    <a:ext uri="{FF2B5EF4-FFF2-40B4-BE49-F238E27FC236}">
                      <a16:creationId xmlns:a16="http://schemas.microsoft.com/office/drawing/2014/main" id="{C35B6E67-EFB0-42CF-B2FD-05B1B6C2A101}"/>
                    </a:ext>
                  </a:extLst>
                </p:cNvPr>
                <p:cNvPicPr>
                  <a:picLocks noChangeAspect="1"/>
                </p:cNvPicPr>
                <p:nvPr/>
              </p:nvPicPr>
              <p:blipFill rotWithShape="1">
                <a:blip r:embed="rId5"/>
                <a:srcRect l="3579" t="6864" r="73592" b="7828"/>
                <a:stretch/>
              </p:blipFill>
              <p:spPr>
                <a:xfrm>
                  <a:off x="1037007" y="330047"/>
                  <a:ext cx="548287" cy="566787"/>
                </a:xfrm>
                <a:prstGeom prst="rect">
                  <a:avLst/>
                </a:prstGeom>
              </p:spPr>
            </p:pic>
          </p:grpSp>
        </p:grpSp>
        <p:sp>
          <p:nvSpPr>
            <p:cNvPr id="31" name="Textfeld 30">
              <a:extLst>
                <a:ext uri="{FF2B5EF4-FFF2-40B4-BE49-F238E27FC236}">
                  <a16:creationId xmlns:a16="http://schemas.microsoft.com/office/drawing/2014/main" id="{48877F40-E06B-4059-B76E-CB6C0120D64D}"/>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Nano-</a:t>
              </a:r>
              <a:r>
                <a:rPr lang="de-AT" sz="3200" dirty="0" err="1">
                  <a:solidFill>
                    <a:schemeClr val="bg1"/>
                  </a:solidFill>
                </a:rPr>
                <a:t>columnar</a:t>
              </a:r>
              <a:r>
                <a:rPr lang="de-AT" sz="3200" dirty="0">
                  <a:solidFill>
                    <a:schemeClr val="bg1"/>
                  </a:solidFill>
                </a:rPr>
                <a:t> W </a:t>
              </a:r>
              <a:r>
                <a:rPr lang="de-AT" sz="3200" dirty="0" err="1">
                  <a:solidFill>
                    <a:schemeClr val="bg1"/>
                  </a:solidFill>
                </a:rPr>
                <a:t>surface</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pic>
        <p:nvPicPr>
          <p:cNvPr id="20" name="Grafik 19">
            <a:extLst>
              <a:ext uri="{FF2B5EF4-FFF2-40B4-BE49-F238E27FC236}">
                <a16:creationId xmlns:a16="http://schemas.microsoft.com/office/drawing/2014/main" id="{7BB2D82A-FA9D-47F6-B8CB-663A667D233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47277" y="2403007"/>
            <a:ext cx="4124733" cy="3317639"/>
          </a:xfrm>
          <a:prstGeom prst="rect">
            <a:avLst/>
          </a:prstGeom>
        </p:spPr>
      </p:pic>
      <p:sp>
        <p:nvSpPr>
          <p:cNvPr id="21" name="Textfeld 20">
            <a:extLst>
              <a:ext uri="{FF2B5EF4-FFF2-40B4-BE49-F238E27FC236}">
                <a16:creationId xmlns:a16="http://schemas.microsoft.com/office/drawing/2014/main" id="{8B0A0F2B-DC83-4013-938E-EBED5C166869}"/>
              </a:ext>
            </a:extLst>
          </p:cNvPr>
          <p:cNvSpPr txBox="1"/>
          <p:nvPr/>
        </p:nvSpPr>
        <p:spPr>
          <a:xfrm>
            <a:off x="7457922" y="1720088"/>
            <a:ext cx="4659162" cy="3970318"/>
          </a:xfrm>
          <a:prstGeom prst="rect">
            <a:avLst/>
          </a:prstGeom>
          <a:noFill/>
        </p:spPr>
        <p:txBody>
          <a:bodyPr wrap="square" rtlCol="0">
            <a:spAutoFit/>
          </a:bodyPr>
          <a:lstStyle/>
          <a:p>
            <a:pPr marL="285750" indent="-285750">
              <a:buFont typeface="Arial" panose="020B0604020202020204" pitchFamily="34" charset="0"/>
              <a:buChar char="•"/>
            </a:pPr>
            <a:r>
              <a:rPr lang="de-AT" dirty="0" err="1"/>
              <a:t>Sputter</a:t>
            </a:r>
            <a:r>
              <a:rPr lang="de-AT" dirty="0"/>
              <a:t> </a:t>
            </a:r>
            <a:r>
              <a:rPr lang="de-AT" dirty="0" err="1"/>
              <a:t>yield</a:t>
            </a:r>
            <a:r>
              <a:rPr lang="de-AT" dirty="0"/>
              <a:t> in </a:t>
            </a:r>
            <a:r>
              <a:rPr lang="de-AT" dirty="0" err="1"/>
              <a:t>very</a:t>
            </a:r>
            <a:r>
              <a:rPr lang="de-AT" dirty="0"/>
              <a:t> </a:t>
            </a:r>
            <a:r>
              <a:rPr lang="de-AT" dirty="0" err="1"/>
              <a:t>good</a:t>
            </a:r>
            <a:r>
              <a:rPr lang="de-AT" dirty="0"/>
              <a:t> </a:t>
            </a:r>
            <a:r>
              <a:rPr lang="de-AT" dirty="0" err="1"/>
              <a:t>agreement</a:t>
            </a:r>
            <a:r>
              <a:rPr lang="de-AT" dirty="0"/>
              <a:t> </a:t>
            </a:r>
            <a:r>
              <a:rPr lang="de-AT" dirty="0" err="1"/>
              <a:t>between</a:t>
            </a:r>
            <a:r>
              <a:rPr lang="de-AT" dirty="0"/>
              <a:t> QCM and SPRAY</a:t>
            </a:r>
            <a:br>
              <a:rPr lang="de-AT" dirty="0"/>
            </a:br>
            <a:r>
              <a:rPr lang="de-AT" dirty="0"/>
              <a:t>(</a:t>
            </a:r>
            <a:r>
              <a:rPr lang="de-AT" dirty="0" err="1"/>
              <a:t>for</a:t>
            </a:r>
            <a:r>
              <a:rPr lang="de-AT" dirty="0"/>
              <a:t> SEM </a:t>
            </a:r>
            <a:r>
              <a:rPr lang="de-AT" dirty="0" err="1"/>
              <a:t>imitating</a:t>
            </a:r>
            <a:r>
              <a:rPr lang="de-AT" dirty="0"/>
              <a:t> </a:t>
            </a:r>
            <a:r>
              <a:rPr lang="de-AT" dirty="0" err="1"/>
              <a:t>input</a:t>
            </a:r>
            <a:r>
              <a:rPr lang="de-AT" dirty="0"/>
              <a:t>)</a:t>
            </a:r>
          </a:p>
          <a:p>
            <a:pPr marL="285750" indent="-285750">
              <a:buFont typeface="Arial" panose="020B0604020202020204" pitchFamily="34" charset="0"/>
              <a:buChar char="•"/>
            </a:pPr>
            <a:r>
              <a:rPr lang="de-AT" dirty="0"/>
              <a:t>AFM </a:t>
            </a:r>
            <a:r>
              <a:rPr lang="de-AT" dirty="0" err="1"/>
              <a:t>tip</a:t>
            </a:r>
            <a:r>
              <a:rPr lang="de-AT" dirty="0"/>
              <a:t> </a:t>
            </a:r>
            <a:r>
              <a:rPr lang="de-AT" dirty="0" err="1"/>
              <a:t>convolution</a:t>
            </a:r>
            <a:r>
              <a:rPr lang="de-AT" dirty="0"/>
              <a:t> </a:t>
            </a:r>
            <a:r>
              <a:rPr lang="de-AT" dirty="0" err="1"/>
              <a:t>led</a:t>
            </a:r>
            <a:r>
              <a:rPr lang="de-AT" dirty="0"/>
              <a:t> </a:t>
            </a:r>
            <a:r>
              <a:rPr lang="de-AT" dirty="0" err="1"/>
              <a:t>to</a:t>
            </a:r>
            <a:r>
              <a:rPr lang="de-AT" dirty="0"/>
              <a:t> </a:t>
            </a:r>
            <a:r>
              <a:rPr lang="de-AT" dirty="0" err="1"/>
              <a:t>underestimation</a:t>
            </a:r>
            <a:r>
              <a:rPr lang="de-AT" dirty="0"/>
              <a:t> </a:t>
            </a:r>
            <a:r>
              <a:rPr lang="de-AT" dirty="0" err="1"/>
              <a:t>of</a:t>
            </a:r>
            <a:r>
              <a:rPr lang="de-AT" dirty="0"/>
              <a:t> </a:t>
            </a:r>
            <a:r>
              <a:rPr lang="de-AT" dirty="0" err="1"/>
              <a:t>redeposition</a:t>
            </a:r>
            <a:r>
              <a:rPr lang="de-AT" dirty="0"/>
              <a:t> in </a:t>
            </a:r>
            <a:r>
              <a:rPr lang="de-AT" dirty="0" err="1"/>
              <a:t>channels</a:t>
            </a: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endParaRPr lang="de-AT" dirty="0"/>
          </a:p>
          <a:p>
            <a:pPr marL="285750" indent="-285750">
              <a:buFont typeface="Arial" panose="020B0604020202020204" pitchFamily="34" charset="0"/>
              <a:buChar char="•"/>
            </a:pPr>
            <a:r>
              <a:rPr lang="de-AT" dirty="0" err="1"/>
              <a:t>Sputter</a:t>
            </a:r>
            <a:r>
              <a:rPr lang="de-AT" dirty="0"/>
              <a:t> </a:t>
            </a:r>
            <a:r>
              <a:rPr lang="de-AT" dirty="0" err="1"/>
              <a:t>yield</a:t>
            </a:r>
            <a:r>
              <a:rPr lang="de-AT" dirty="0"/>
              <a:t> </a:t>
            </a:r>
            <a:r>
              <a:rPr lang="de-AT" dirty="0" err="1"/>
              <a:t>generally</a:t>
            </a:r>
            <a:r>
              <a:rPr lang="de-AT" dirty="0"/>
              <a:t> </a:t>
            </a:r>
            <a:r>
              <a:rPr lang="de-AT" dirty="0" err="1"/>
              <a:t>reduced</a:t>
            </a:r>
            <a:r>
              <a:rPr lang="de-AT" dirty="0"/>
              <a:t> </a:t>
            </a:r>
            <a:r>
              <a:rPr lang="de-AT" dirty="0" err="1"/>
              <a:t>by</a:t>
            </a:r>
            <a:r>
              <a:rPr lang="de-AT" dirty="0"/>
              <a:t> NCW</a:t>
            </a:r>
          </a:p>
          <a:p>
            <a:pPr marL="285750" indent="-285750">
              <a:buFont typeface="Arial" panose="020B0604020202020204" pitchFamily="34" charset="0"/>
              <a:buChar char="•"/>
            </a:pPr>
            <a:r>
              <a:rPr lang="de-AT" dirty="0" err="1"/>
              <a:t>Almost</a:t>
            </a:r>
            <a:r>
              <a:rPr lang="de-AT" dirty="0"/>
              <a:t> </a:t>
            </a:r>
            <a:r>
              <a:rPr lang="de-AT" dirty="0" err="1"/>
              <a:t>no</a:t>
            </a:r>
            <a:r>
              <a:rPr lang="de-AT" dirty="0"/>
              <a:t> </a:t>
            </a:r>
            <a:r>
              <a:rPr lang="de-AT" dirty="0" err="1"/>
              <a:t>dependence</a:t>
            </a:r>
            <a:r>
              <a:rPr lang="de-AT" dirty="0"/>
              <a:t> on </a:t>
            </a:r>
            <a:r>
              <a:rPr lang="de-AT" dirty="0" err="1"/>
              <a:t>incidence</a:t>
            </a:r>
            <a:r>
              <a:rPr lang="de-AT" dirty="0"/>
              <a:t> angle</a:t>
            </a:r>
          </a:p>
          <a:p>
            <a:pPr marL="285750" indent="-285750">
              <a:buFont typeface="Arial" panose="020B0604020202020204" pitchFamily="34" charset="0"/>
              <a:buChar char="•"/>
            </a:pPr>
            <a:r>
              <a:rPr lang="de-AT" dirty="0" err="1"/>
              <a:t>Favourable</a:t>
            </a:r>
            <a:r>
              <a:rPr lang="de-AT" dirty="0"/>
              <a:t> </a:t>
            </a:r>
            <a:r>
              <a:rPr lang="de-AT" dirty="0" err="1"/>
              <a:t>for</a:t>
            </a:r>
            <a:r>
              <a:rPr lang="de-AT" dirty="0"/>
              <a:t> a </a:t>
            </a:r>
            <a:r>
              <a:rPr lang="de-AT" dirty="0" err="1"/>
              <a:t>first</a:t>
            </a:r>
            <a:r>
              <a:rPr lang="de-AT" dirty="0"/>
              <a:t> wall material</a:t>
            </a:r>
          </a:p>
          <a:p>
            <a:endParaRPr lang="de-AT" dirty="0"/>
          </a:p>
        </p:txBody>
      </p:sp>
      <p:sp>
        <p:nvSpPr>
          <p:cNvPr id="22" name="Pfeil: nach unten 21">
            <a:extLst>
              <a:ext uri="{FF2B5EF4-FFF2-40B4-BE49-F238E27FC236}">
                <a16:creationId xmlns:a16="http://schemas.microsoft.com/office/drawing/2014/main" id="{5D340D9F-A7B0-4F46-8918-B84A18484CDE}"/>
              </a:ext>
            </a:extLst>
          </p:cNvPr>
          <p:cNvSpPr/>
          <p:nvPr/>
        </p:nvSpPr>
        <p:spPr>
          <a:xfrm>
            <a:off x="9532014" y="3434597"/>
            <a:ext cx="526676" cy="886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2" name="Fußzeilenplatzhalter 14">
            <a:extLst>
              <a:ext uri="{FF2B5EF4-FFF2-40B4-BE49-F238E27FC236}">
                <a16:creationId xmlns:a16="http://schemas.microsoft.com/office/drawing/2014/main" id="{A98D93AA-B8D9-4DD6-9860-76E85D51A7F7}"/>
              </a:ext>
            </a:extLst>
          </p:cNvPr>
          <p:cNvSpPr txBox="1">
            <a:spLocks/>
          </p:cNvSpPr>
          <p:nvPr/>
        </p:nvSpPr>
        <p:spPr>
          <a:xfrm>
            <a:off x="2560439" y="6544883"/>
            <a:ext cx="8882727"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AT" dirty="0"/>
              <a:t>A. Lopez-Cazalilla &amp; C. Cupak et al., Phys. Rev. Mater. 6, 2022, </a:t>
            </a:r>
            <a:r>
              <a:rPr lang="de-AT" dirty="0">
                <a:solidFill>
                  <a:srgbClr val="0070C0"/>
                </a:solidFill>
              </a:rPr>
              <a:t>https://doi.org/10.1103/PhysRevMaterials.6.075402 </a:t>
            </a:r>
          </a:p>
          <a:p>
            <a:pPr algn="l"/>
            <a:r>
              <a:rPr lang="de-AT" dirty="0"/>
              <a:t> </a:t>
            </a:r>
          </a:p>
        </p:txBody>
      </p:sp>
      <p:pic>
        <p:nvPicPr>
          <p:cNvPr id="11" name="Grafik 10">
            <a:extLst>
              <a:ext uri="{FF2B5EF4-FFF2-40B4-BE49-F238E27FC236}">
                <a16:creationId xmlns:a16="http://schemas.microsoft.com/office/drawing/2014/main" id="{CF1FF677-6526-DDAD-C0CA-6EDECF783DA6}"/>
              </a:ext>
            </a:extLst>
          </p:cNvPr>
          <p:cNvPicPr>
            <a:picLocks noChangeAspect="1"/>
          </p:cNvPicPr>
          <p:nvPr/>
        </p:nvPicPr>
        <p:blipFill>
          <a:blip r:embed="rId7"/>
          <a:stretch>
            <a:fillRect/>
          </a:stretch>
        </p:blipFill>
        <p:spPr>
          <a:xfrm>
            <a:off x="4937982" y="2844448"/>
            <a:ext cx="2015305" cy="1885981"/>
          </a:xfrm>
          <a:prstGeom prst="rect">
            <a:avLst/>
          </a:prstGeom>
        </p:spPr>
      </p:pic>
      <p:pic>
        <p:nvPicPr>
          <p:cNvPr id="2" name="Grafik 1">
            <a:extLst>
              <a:ext uri="{FF2B5EF4-FFF2-40B4-BE49-F238E27FC236}">
                <a16:creationId xmlns:a16="http://schemas.microsoft.com/office/drawing/2014/main" id="{1E15C8D2-E823-3A6C-685A-15C6053229A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539189" y="4759812"/>
            <a:ext cx="812889" cy="812889"/>
          </a:xfrm>
          <a:prstGeom prst="rect">
            <a:avLst/>
          </a:prstGeom>
        </p:spPr>
      </p:pic>
    </p:spTree>
    <p:extLst>
      <p:ext uri="{BB962C8B-B14F-4D97-AF65-F5344CB8AC3E}">
        <p14:creationId xmlns:p14="http://schemas.microsoft.com/office/powerpoint/2010/main" val="70170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xEl>
                                              <p:pRg st="7" end="7"/>
                                            </p:txEl>
                                          </p:spTgt>
                                        </p:tgtEl>
                                        <p:attrNameLst>
                                          <p:attrName>style.visibility</p:attrName>
                                        </p:attrNameLst>
                                      </p:cBhvr>
                                      <p:to>
                                        <p:strVal val="visible"/>
                                      </p:to>
                                    </p:set>
                                    <p:animEffect transition="in" filter="fade">
                                      <p:cBhvr>
                                        <p:cTn id="10" dur="500"/>
                                        <p:tgtEl>
                                          <p:spTgt spid="21">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xEl>
                                              <p:pRg st="8" end="8"/>
                                            </p:txEl>
                                          </p:spTgt>
                                        </p:tgtEl>
                                        <p:attrNameLst>
                                          <p:attrName>style.visibility</p:attrName>
                                        </p:attrNameLst>
                                      </p:cBhvr>
                                      <p:to>
                                        <p:strVal val="visible"/>
                                      </p:to>
                                    </p:set>
                                    <p:animEffect transition="in" filter="fade">
                                      <p:cBhvr>
                                        <p:cTn id="13" dur="500"/>
                                        <p:tgtEl>
                                          <p:spTgt spid="21">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xEl>
                                              <p:pRg st="9" end="9"/>
                                            </p:txEl>
                                          </p:spTgt>
                                        </p:tgtEl>
                                        <p:attrNameLst>
                                          <p:attrName>style.visibility</p:attrName>
                                        </p:attrNameLst>
                                      </p:cBhvr>
                                      <p:to>
                                        <p:strVal val="visible"/>
                                      </p:to>
                                    </p:set>
                                    <p:animEffect transition="in" filter="fade">
                                      <p:cBhvr>
                                        <p:cTn id="16" dur="500"/>
                                        <p:tgtEl>
                                          <p:spTgt spid="21">
                                            <p:txEl>
                                              <p:pRg st="9" end="9"/>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16</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grpSp>
        <p:nvGrpSpPr>
          <p:cNvPr id="28" name="Gruppieren 27">
            <a:extLst>
              <a:ext uri="{FF2B5EF4-FFF2-40B4-BE49-F238E27FC236}">
                <a16:creationId xmlns:a16="http://schemas.microsoft.com/office/drawing/2014/main" id="{2CEB4A78-5FFB-44D4-A33D-8CAD24A3471D}"/>
              </a:ext>
            </a:extLst>
          </p:cNvPr>
          <p:cNvGrpSpPr/>
          <p:nvPr/>
        </p:nvGrpSpPr>
        <p:grpSpPr>
          <a:xfrm>
            <a:off x="272957" y="171449"/>
            <a:ext cx="11751959" cy="809625"/>
            <a:chOff x="272957" y="171449"/>
            <a:chExt cx="11751959" cy="809625"/>
          </a:xfrm>
        </p:grpSpPr>
        <p:sp>
          <p:nvSpPr>
            <p:cNvPr id="29" name="Textfeld 28">
              <a:extLst>
                <a:ext uri="{FF2B5EF4-FFF2-40B4-BE49-F238E27FC236}">
                  <a16:creationId xmlns:a16="http://schemas.microsoft.com/office/drawing/2014/main" id="{844C9C4B-D212-4DE7-A29F-54173623218C}"/>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30" name="Gruppieren 29">
              <a:extLst>
                <a:ext uri="{FF2B5EF4-FFF2-40B4-BE49-F238E27FC236}">
                  <a16:creationId xmlns:a16="http://schemas.microsoft.com/office/drawing/2014/main" id="{562F46FC-997D-4E4F-A851-F3C27627C580}"/>
                </a:ext>
              </a:extLst>
            </p:cNvPr>
            <p:cNvGrpSpPr/>
            <p:nvPr/>
          </p:nvGrpSpPr>
          <p:grpSpPr>
            <a:xfrm>
              <a:off x="272957" y="171449"/>
              <a:ext cx="11751959" cy="809625"/>
              <a:chOff x="272957" y="171449"/>
              <a:chExt cx="11751959" cy="809625"/>
            </a:xfrm>
          </p:grpSpPr>
          <p:pic>
            <p:nvPicPr>
              <p:cNvPr id="32" name="Grafik 31">
                <a:extLst>
                  <a:ext uri="{FF2B5EF4-FFF2-40B4-BE49-F238E27FC236}">
                    <a16:creationId xmlns:a16="http://schemas.microsoft.com/office/drawing/2014/main" id="{94440BE7-4B6E-4AF9-AF57-2382C5D885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050" y="249815"/>
                <a:ext cx="660400" cy="652894"/>
              </a:xfrm>
              <a:prstGeom prst="rect">
                <a:avLst/>
              </a:prstGeom>
            </p:spPr>
          </p:pic>
          <p:sp>
            <p:nvSpPr>
              <p:cNvPr id="33" name="Titel 1">
                <a:extLst>
                  <a:ext uri="{FF2B5EF4-FFF2-40B4-BE49-F238E27FC236}">
                    <a16:creationId xmlns:a16="http://schemas.microsoft.com/office/drawing/2014/main" id="{50E5DAB7-BACF-41E9-AAD7-6989D1FFE8D9}"/>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34" name="Freihandform: Form 5">
                <a:extLst>
                  <a:ext uri="{FF2B5EF4-FFF2-40B4-BE49-F238E27FC236}">
                    <a16:creationId xmlns:a16="http://schemas.microsoft.com/office/drawing/2014/main" id="{7D750BF3-552B-4780-9906-AB67AAF5DE35}"/>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35" name="Freihandform: Form 8">
                <a:extLst>
                  <a:ext uri="{FF2B5EF4-FFF2-40B4-BE49-F238E27FC236}">
                    <a16:creationId xmlns:a16="http://schemas.microsoft.com/office/drawing/2014/main" id="{2355081A-B841-4FB5-8BFF-80690132BFD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36" name="Freihandform: Form 11">
                <a:extLst>
                  <a:ext uri="{FF2B5EF4-FFF2-40B4-BE49-F238E27FC236}">
                    <a16:creationId xmlns:a16="http://schemas.microsoft.com/office/drawing/2014/main" id="{BC4E8770-BB2E-4B2A-BC18-F0FA5305991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38" name="Gruppieren 37">
                <a:extLst>
                  <a:ext uri="{FF2B5EF4-FFF2-40B4-BE49-F238E27FC236}">
                    <a16:creationId xmlns:a16="http://schemas.microsoft.com/office/drawing/2014/main" id="{EEBFF19C-8C0C-4238-86B8-0F3EB8027B87}"/>
                  </a:ext>
                </a:extLst>
              </p:cNvPr>
              <p:cNvGrpSpPr/>
              <p:nvPr/>
            </p:nvGrpSpPr>
            <p:grpSpPr>
              <a:xfrm>
                <a:off x="10055266" y="271201"/>
                <a:ext cx="1969650" cy="706971"/>
                <a:chOff x="7535695" y="283762"/>
                <a:chExt cx="1969650" cy="706971"/>
              </a:xfrm>
            </p:grpSpPr>
            <p:sp>
              <p:nvSpPr>
                <p:cNvPr id="57" name="Rechteck: abgerundete Ecken 24">
                  <a:extLst>
                    <a:ext uri="{FF2B5EF4-FFF2-40B4-BE49-F238E27FC236}">
                      <a16:creationId xmlns:a16="http://schemas.microsoft.com/office/drawing/2014/main" id="{5E568AAE-FC5C-48CD-8F3E-6A485C62487C}"/>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uppieren 57">
                  <a:extLst>
                    <a:ext uri="{FF2B5EF4-FFF2-40B4-BE49-F238E27FC236}">
                      <a16:creationId xmlns:a16="http://schemas.microsoft.com/office/drawing/2014/main" id="{3C830E29-189B-4B01-9E6E-2173DCB37CFD}"/>
                    </a:ext>
                  </a:extLst>
                </p:cNvPr>
                <p:cNvGrpSpPr/>
                <p:nvPr/>
              </p:nvGrpSpPr>
              <p:grpSpPr>
                <a:xfrm>
                  <a:off x="7596110" y="336530"/>
                  <a:ext cx="1909235" cy="615268"/>
                  <a:chOff x="5105423" y="6078734"/>
                  <a:chExt cx="2091442" cy="673986"/>
                </a:xfrm>
              </p:grpSpPr>
              <p:pic>
                <p:nvPicPr>
                  <p:cNvPr id="59" name="Grafik 58">
                    <a:extLst>
                      <a:ext uri="{FF2B5EF4-FFF2-40B4-BE49-F238E27FC236}">
                        <a16:creationId xmlns:a16="http://schemas.microsoft.com/office/drawing/2014/main" id="{20C1BC6B-8332-4CAB-BEF0-95B8B678EE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0" name="Textfeld 59">
                    <a:extLst>
                      <a:ext uri="{FF2B5EF4-FFF2-40B4-BE49-F238E27FC236}">
                        <a16:creationId xmlns:a16="http://schemas.microsoft.com/office/drawing/2014/main" id="{54D073BB-A998-461F-817B-5B9FE8124E97}"/>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41" name="Gruppieren 40">
                <a:extLst>
                  <a:ext uri="{FF2B5EF4-FFF2-40B4-BE49-F238E27FC236}">
                    <a16:creationId xmlns:a16="http://schemas.microsoft.com/office/drawing/2014/main" id="{CE4A9778-BD4F-4C43-B765-D5FDD1F02292}"/>
                  </a:ext>
                </a:extLst>
              </p:cNvPr>
              <p:cNvGrpSpPr/>
              <p:nvPr/>
            </p:nvGrpSpPr>
            <p:grpSpPr>
              <a:xfrm>
                <a:off x="1056402" y="271201"/>
                <a:ext cx="681912" cy="680597"/>
                <a:chOff x="970677" y="271201"/>
                <a:chExt cx="681912" cy="680597"/>
              </a:xfrm>
            </p:grpSpPr>
            <p:sp>
              <p:nvSpPr>
                <p:cNvPr id="55" name="Abgerundetes Rechteck 32">
                  <a:extLst>
                    <a:ext uri="{FF2B5EF4-FFF2-40B4-BE49-F238E27FC236}">
                      <a16:creationId xmlns:a16="http://schemas.microsoft.com/office/drawing/2014/main" id="{A9A77DC7-84BD-471E-87BF-2465FD2E73BC}"/>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fik 55">
                  <a:extLst>
                    <a:ext uri="{FF2B5EF4-FFF2-40B4-BE49-F238E27FC236}">
                      <a16:creationId xmlns:a16="http://schemas.microsoft.com/office/drawing/2014/main" id="{C35B6E67-EFB0-42CF-B2FD-05B1B6C2A101}"/>
                    </a:ext>
                  </a:extLst>
                </p:cNvPr>
                <p:cNvPicPr>
                  <a:picLocks noChangeAspect="1"/>
                </p:cNvPicPr>
                <p:nvPr/>
              </p:nvPicPr>
              <p:blipFill rotWithShape="1">
                <a:blip r:embed="rId5"/>
                <a:srcRect l="3579" t="6864" r="73592" b="7828"/>
                <a:stretch/>
              </p:blipFill>
              <p:spPr>
                <a:xfrm>
                  <a:off x="1037007" y="330047"/>
                  <a:ext cx="548287" cy="566787"/>
                </a:xfrm>
                <a:prstGeom prst="rect">
                  <a:avLst/>
                </a:prstGeom>
              </p:spPr>
            </p:pic>
          </p:grpSp>
        </p:grpSp>
        <p:sp>
          <p:nvSpPr>
            <p:cNvPr id="31" name="Textfeld 30">
              <a:extLst>
                <a:ext uri="{FF2B5EF4-FFF2-40B4-BE49-F238E27FC236}">
                  <a16:creationId xmlns:a16="http://schemas.microsoft.com/office/drawing/2014/main" id="{48877F40-E06B-4059-B76E-CB6C0120D64D}"/>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Nano-</a:t>
              </a:r>
              <a:r>
                <a:rPr lang="de-AT" sz="3200" dirty="0" err="1">
                  <a:solidFill>
                    <a:schemeClr val="bg1"/>
                  </a:solidFill>
                </a:rPr>
                <a:t>columnar</a:t>
              </a:r>
              <a:r>
                <a:rPr lang="de-AT" sz="3200" dirty="0">
                  <a:solidFill>
                    <a:schemeClr val="bg1"/>
                  </a:solidFill>
                </a:rPr>
                <a:t> W </a:t>
              </a:r>
              <a:r>
                <a:rPr lang="de-AT" sz="3200" dirty="0" err="1">
                  <a:solidFill>
                    <a:schemeClr val="bg1"/>
                  </a:solidFill>
                </a:rPr>
                <a:t>surface</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sp>
        <p:nvSpPr>
          <p:cNvPr id="21" name="Textfeld 20">
            <a:extLst>
              <a:ext uri="{FF2B5EF4-FFF2-40B4-BE49-F238E27FC236}">
                <a16:creationId xmlns:a16="http://schemas.microsoft.com/office/drawing/2014/main" id="{8B0A0F2B-DC83-4013-938E-EBED5C166869}"/>
              </a:ext>
            </a:extLst>
          </p:cNvPr>
          <p:cNvSpPr txBox="1"/>
          <p:nvPr/>
        </p:nvSpPr>
        <p:spPr>
          <a:xfrm>
            <a:off x="7457922" y="1720088"/>
            <a:ext cx="4659162" cy="4801314"/>
          </a:xfrm>
          <a:prstGeom prst="rect">
            <a:avLst/>
          </a:prstGeom>
          <a:noFill/>
        </p:spPr>
        <p:txBody>
          <a:bodyPr wrap="square" rtlCol="0">
            <a:spAutoFit/>
          </a:bodyPr>
          <a:lstStyle/>
          <a:p>
            <a:pPr marL="285750" indent="-285750">
              <a:buFont typeface="Arial" panose="020B0604020202020204" pitchFamily="34" charset="0"/>
              <a:buChar char="•"/>
            </a:pPr>
            <a:r>
              <a:rPr lang="de-AT" dirty="0" err="1"/>
              <a:t>Sputter</a:t>
            </a:r>
            <a:r>
              <a:rPr lang="de-AT" dirty="0"/>
              <a:t> </a:t>
            </a:r>
            <a:r>
              <a:rPr lang="de-AT" dirty="0" err="1"/>
              <a:t>yield</a:t>
            </a:r>
            <a:r>
              <a:rPr lang="de-AT" dirty="0"/>
              <a:t> </a:t>
            </a:r>
            <a:r>
              <a:rPr lang="de-AT" dirty="0" err="1"/>
              <a:t>generally</a:t>
            </a:r>
            <a:r>
              <a:rPr lang="de-AT" dirty="0"/>
              <a:t> </a:t>
            </a:r>
            <a:r>
              <a:rPr lang="de-AT" dirty="0" err="1"/>
              <a:t>reduced</a:t>
            </a:r>
            <a:r>
              <a:rPr lang="de-AT" dirty="0"/>
              <a:t> </a:t>
            </a:r>
            <a:r>
              <a:rPr lang="de-AT" dirty="0" err="1"/>
              <a:t>by</a:t>
            </a:r>
            <a:r>
              <a:rPr lang="de-AT" dirty="0"/>
              <a:t> NCW</a:t>
            </a:r>
          </a:p>
          <a:p>
            <a:pPr marL="285750" indent="-285750">
              <a:buFont typeface="Arial" panose="020B0604020202020204" pitchFamily="34" charset="0"/>
              <a:buChar char="•"/>
            </a:pPr>
            <a:r>
              <a:rPr lang="de-AT" dirty="0" err="1"/>
              <a:t>Almost</a:t>
            </a:r>
            <a:r>
              <a:rPr lang="de-AT" dirty="0"/>
              <a:t> </a:t>
            </a:r>
            <a:r>
              <a:rPr lang="de-AT" dirty="0" err="1"/>
              <a:t>no</a:t>
            </a:r>
            <a:r>
              <a:rPr lang="de-AT" dirty="0"/>
              <a:t> </a:t>
            </a:r>
            <a:r>
              <a:rPr lang="de-AT" dirty="0" err="1"/>
              <a:t>dependence</a:t>
            </a:r>
            <a:r>
              <a:rPr lang="de-AT" dirty="0"/>
              <a:t> on </a:t>
            </a:r>
            <a:r>
              <a:rPr lang="de-AT" dirty="0" err="1"/>
              <a:t>incidence</a:t>
            </a:r>
            <a:r>
              <a:rPr lang="de-AT" dirty="0"/>
              <a:t> angle</a:t>
            </a:r>
          </a:p>
          <a:p>
            <a:endParaRPr lang="de-AT" dirty="0"/>
          </a:p>
          <a:p>
            <a:pPr marL="285750" indent="-285750">
              <a:buFont typeface="Arial" panose="020B0604020202020204" pitchFamily="34" charset="0"/>
              <a:buChar char="•"/>
            </a:pPr>
            <a:r>
              <a:rPr lang="de-AT" dirty="0" err="1"/>
              <a:t>Comparative</a:t>
            </a:r>
            <a:r>
              <a:rPr lang="de-AT" dirty="0"/>
              <a:t> </a:t>
            </a:r>
            <a:r>
              <a:rPr lang="de-AT" dirty="0" err="1"/>
              <a:t>study</a:t>
            </a:r>
            <a:r>
              <a:rPr lang="de-AT" dirty="0"/>
              <a:t> </a:t>
            </a:r>
            <a:r>
              <a:rPr lang="de-AT" dirty="0" err="1"/>
              <a:t>between</a:t>
            </a:r>
            <a:r>
              <a:rPr lang="de-AT" dirty="0"/>
              <a:t> QCM </a:t>
            </a:r>
            <a:r>
              <a:rPr lang="de-AT" dirty="0" err="1"/>
              <a:t>experiments</a:t>
            </a:r>
            <a:r>
              <a:rPr lang="de-AT" dirty="0"/>
              <a:t>, SPRAY and MD </a:t>
            </a:r>
            <a:r>
              <a:rPr lang="de-AT" dirty="0" err="1"/>
              <a:t>simulations</a:t>
            </a:r>
            <a:r>
              <a:rPr lang="de-AT" dirty="0"/>
              <a:t> (Univ. Helsinki, A. Lopez-Cazalilla)</a:t>
            </a:r>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r>
              <a:rPr lang="de-AT" dirty="0"/>
              <a:t>Very </a:t>
            </a:r>
            <a:r>
              <a:rPr lang="de-AT" dirty="0" err="1"/>
              <a:t>good</a:t>
            </a:r>
            <a:r>
              <a:rPr lang="de-AT" dirty="0"/>
              <a:t> </a:t>
            </a:r>
            <a:r>
              <a:rPr lang="de-AT" dirty="0" err="1"/>
              <a:t>agreement</a:t>
            </a:r>
            <a:r>
              <a:rPr lang="de-AT" dirty="0"/>
              <a:t>, </a:t>
            </a:r>
            <a:r>
              <a:rPr lang="de-AT" dirty="0" err="1"/>
              <a:t>despite</a:t>
            </a:r>
            <a:r>
              <a:rPr lang="de-AT" dirty="0"/>
              <a:t> different </a:t>
            </a:r>
            <a:r>
              <a:rPr lang="de-AT" dirty="0" err="1"/>
              <a:t>scales</a:t>
            </a:r>
            <a:r>
              <a:rPr lang="de-AT" dirty="0"/>
              <a:t> in </a:t>
            </a:r>
            <a:r>
              <a:rPr lang="de-AT" dirty="0" err="1"/>
              <a:t>geometry</a:t>
            </a:r>
            <a:r>
              <a:rPr lang="de-AT" dirty="0"/>
              <a:t> </a:t>
            </a:r>
            <a:r>
              <a:rPr lang="de-AT" dirty="0" err="1"/>
              <a:t>for</a:t>
            </a:r>
            <a:r>
              <a:rPr lang="de-AT" dirty="0"/>
              <a:t> MD</a:t>
            </a:r>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r>
              <a:rPr lang="de-AT" sz="1800" b="1" dirty="0" err="1"/>
              <a:t>Publication</a:t>
            </a:r>
            <a:r>
              <a:rPr lang="de-AT" sz="1800" b="1" dirty="0"/>
              <a:t> in Phys. Rev. Mater. (2022)</a:t>
            </a:r>
            <a:endParaRPr lang="de-AT" sz="1400"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p:txBody>
      </p:sp>
      <p:sp>
        <p:nvSpPr>
          <p:cNvPr id="22" name="Pfeil: nach unten 21">
            <a:extLst>
              <a:ext uri="{FF2B5EF4-FFF2-40B4-BE49-F238E27FC236}">
                <a16:creationId xmlns:a16="http://schemas.microsoft.com/office/drawing/2014/main" id="{5D340D9F-A7B0-4F46-8918-B84A18484CDE}"/>
              </a:ext>
            </a:extLst>
          </p:cNvPr>
          <p:cNvSpPr/>
          <p:nvPr/>
        </p:nvSpPr>
        <p:spPr>
          <a:xfrm>
            <a:off x="9532014" y="3688597"/>
            <a:ext cx="526676" cy="886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2" name="Fußzeilenplatzhalter 14">
            <a:extLst>
              <a:ext uri="{FF2B5EF4-FFF2-40B4-BE49-F238E27FC236}">
                <a16:creationId xmlns:a16="http://schemas.microsoft.com/office/drawing/2014/main" id="{A98D93AA-B8D9-4DD6-9860-76E85D51A7F7}"/>
              </a:ext>
            </a:extLst>
          </p:cNvPr>
          <p:cNvSpPr txBox="1">
            <a:spLocks/>
          </p:cNvSpPr>
          <p:nvPr/>
        </p:nvSpPr>
        <p:spPr>
          <a:xfrm>
            <a:off x="2560439" y="6544883"/>
            <a:ext cx="8882727"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AT" dirty="0"/>
              <a:t>A. Lopez-Cazalilla &amp; C. Cupak et al., Phys. Rev. Mater. 6, 2022, </a:t>
            </a:r>
            <a:r>
              <a:rPr lang="de-AT" dirty="0">
                <a:solidFill>
                  <a:srgbClr val="0070C0"/>
                </a:solidFill>
              </a:rPr>
              <a:t>https://doi.org/10.1103/PhysRevMaterials.6.075402 </a:t>
            </a:r>
          </a:p>
          <a:p>
            <a:pPr algn="l"/>
            <a:r>
              <a:rPr lang="de-AT" dirty="0"/>
              <a:t> </a:t>
            </a:r>
          </a:p>
        </p:txBody>
      </p:sp>
      <p:pic>
        <p:nvPicPr>
          <p:cNvPr id="3" name="Grafik 2">
            <a:extLst>
              <a:ext uri="{FF2B5EF4-FFF2-40B4-BE49-F238E27FC236}">
                <a16:creationId xmlns:a16="http://schemas.microsoft.com/office/drawing/2014/main" id="{51E5DE02-D4FB-356E-065E-CE5BCF448BD1}"/>
              </a:ext>
            </a:extLst>
          </p:cNvPr>
          <p:cNvPicPr>
            <a:picLocks noChangeAspect="1"/>
          </p:cNvPicPr>
          <p:nvPr/>
        </p:nvPicPr>
        <p:blipFill>
          <a:blip r:embed="rId6"/>
          <a:stretch>
            <a:fillRect/>
          </a:stretch>
        </p:blipFill>
        <p:spPr>
          <a:xfrm>
            <a:off x="610781" y="4966383"/>
            <a:ext cx="2932838" cy="1254950"/>
          </a:xfrm>
          <a:prstGeom prst="rect">
            <a:avLst/>
          </a:prstGeom>
        </p:spPr>
      </p:pic>
      <p:pic>
        <p:nvPicPr>
          <p:cNvPr id="6" name="Grafik 5">
            <a:extLst>
              <a:ext uri="{FF2B5EF4-FFF2-40B4-BE49-F238E27FC236}">
                <a16:creationId xmlns:a16="http://schemas.microsoft.com/office/drawing/2014/main" id="{9E90A81C-2123-D458-26E5-C383624177BC}"/>
              </a:ext>
            </a:extLst>
          </p:cNvPr>
          <p:cNvPicPr>
            <a:picLocks noChangeAspect="1"/>
          </p:cNvPicPr>
          <p:nvPr/>
        </p:nvPicPr>
        <p:blipFill>
          <a:blip r:embed="rId7"/>
          <a:stretch>
            <a:fillRect/>
          </a:stretch>
        </p:blipFill>
        <p:spPr>
          <a:xfrm>
            <a:off x="199988" y="1950106"/>
            <a:ext cx="3333824" cy="2416881"/>
          </a:xfrm>
          <a:prstGeom prst="rect">
            <a:avLst/>
          </a:prstGeom>
        </p:spPr>
      </p:pic>
      <p:pic>
        <p:nvPicPr>
          <p:cNvPr id="8" name="Grafik 7">
            <a:extLst>
              <a:ext uri="{FF2B5EF4-FFF2-40B4-BE49-F238E27FC236}">
                <a16:creationId xmlns:a16="http://schemas.microsoft.com/office/drawing/2014/main" id="{ACEB3FE4-D80C-4620-A33D-5DBA3AC39F78}"/>
              </a:ext>
            </a:extLst>
          </p:cNvPr>
          <p:cNvPicPr>
            <a:picLocks noChangeAspect="1"/>
          </p:cNvPicPr>
          <p:nvPr/>
        </p:nvPicPr>
        <p:blipFill>
          <a:blip r:embed="rId8"/>
          <a:stretch>
            <a:fillRect/>
          </a:stretch>
        </p:blipFill>
        <p:spPr>
          <a:xfrm>
            <a:off x="3627087" y="1945026"/>
            <a:ext cx="3260855" cy="2444224"/>
          </a:xfrm>
          <a:prstGeom prst="rect">
            <a:avLst/>
          </a:prstGeom>
        </p:spPr>
      </p:pic>
      <p:sp>
        <p:nvSpPr>
          <p:cNvPr id="9" name="Textfeld 8">
            <a:extLst>
              <a:ext uri="{FF2B5EF4-FFF2-40B4-BE49-F238E27FC236}">
                <a16:creationId xmlns:a16="http://schemas.microsoft.com/office/drawing/2014/main" id="{86B75056-6793-3094-5866-43E6DDC26CD0}"/>
              </a:ext>
            </a:extLst>
          </p:cNvPr>
          <p:cNvSpPr txBox="1"/>
          <p:nvPr/>
        </p:nvSpPr>
        <p:spPr>
          <a:xfrm>
            <a:off x="1507498" y="1655749"/>
            <a:ext cx="1176003" cy="400110"/>
          </a:xfrm>
          <a:prstGeom prst="rect">
            <a:avLst/>
          </a:prstGeom>
          <a:noFill/>
        </p:spPr>
        <p:txBody>
          <a:bodyPr wrap="square" rtlCol="0">
            <a:spAutoFit/>
          </a:bodyPr>
          <a:lstStyle/>
          <a:p>
            <a:r>
              <a:rPr lang="de-AT" sz="2000" b="1" dirty="0"/>
              <a:t>1keV Ar</a:t>
            </a:r>
            <a:r>
              <a:rPr lang="de-AT" sz="2000" b="1" baseline="30000" dirty="0"/>
              <a:t> +</a:t>
            </a:r>
            <a:endParaRPr lang="de-AT" sz="1600" dirty="0"/>
          </a:p>
        </p:txBody>
      </p:sp>
      <p:sp>
        <p:nvSpPr>
          <p:cNvPr id="10" name="Textfeld 9">
            <a:extLst>
              <a:ext uri="{FF2B5EF4-FFF2-40B4-BE49-F238E27FC236}">
                <a16:creationId xmlns:a16="http://schemas.microsoft.com/office/drawing/2014/main" id="{E54AA2A1-7C40-1130-25FF-C342735F126A}"/>
              </a:ext>
            </a:extLst>
          </p:cNvPr>
          <p:cNvSpPr txBox="1"/>
          <p:nvPr/>
        </p:nvSpPr>
        <p:spPr>
          <a:xfrm>
            <a:off x="4976239" y="1655749"/>
            <a:ext cx="1176003" cy="400110"/>
          </a:xfrm>
          <a:prstGeom prst="rect">
            <a:avLst/>
          </a:prstGeom>
          <a:noFill/>
        </p:spPr>
        <p:txBody>
          <a:bodyPr wrap="square" rtlCol="0">
            <a:spAutoFit/>
          </a:bodyPr>
          <a:lstStyle/>
          <a:p>
            <a:r>
              <a:rPr lang="de-AT" sz="2000" b="1" dirty="0"/>
              <a:t>2keV Ar</a:t>
            </a:r>
            <a:r>
              <a:rPr lang="de-AT" sz="2000" b="1" baseline="30000" dirty="0"/>
              <a:t> +</a:t>
            </a:r>
            <a:endParaRPr lang="de-AT" sz="1600" dirty="0"/>
          </a:p>
        </p:txBody>
      </p:sp>
      <p:sp>
        <p:nvSpPr>
          <p:cNvPr id="12" name="Textfeld 11">
            <a:extLst>
              <a:ext uri="{FF2B5EF4-FFF2-40B4-BE49-F238E27FC236}">
                <a16:creationId xmlns:a16="http://schemas.microsoft.com/office/drawing/2014/main" id="{332877FC-58E6-04E9-1652-E4320BAFA237}"/>
              </a:ext>
            </a:extLst>
          </p:cNvPr>
          <p:cNvSpPr txBox="1"/>
          <p:nvPr/>
        </p:nvSpPr>
        <p:spPr>
          <a:xfrm>
            <a:off x="428587" y="4588536"/>
            <a:ext cx="3333823" cy="400110"/>
          </a:xfrm>
          <a:prstGeom prst="rect">
            <a:avLst/>
          </a:prstGeom>
          <a:noFill/>
        </p:spPr>
        <p:txBody>
          <a:bodyPr wrap="square" rtlCol="0">
            <a:spAutoFit/>
          </a:bodyPr>
          <a:lstStyle/>
          <a:p>
            <a:r>
              <a:rPr lang="de-AT" sz="2000" b="1" dirty="0"/>
              <a:t>50x </a:t>
            </a:r>
            <a:r>
              <a:rPr lang="de-AT" sz="2000" b="1" dirty="0" err="1"/>
              <a:t>downscaled</a:t>
            </a:r>
            <a:r>
              <a:rPr lang="de-AT" sz="2000" b="1" dirty="0"/>
              <a:t> NCW </a:t>
            </a:r>
            <a:r>
              <a:rPr lang="de-AT" sz="2000" b="1" dirty="0" err="1"/>
              <a:t>for</a:t>
            </a:r>
            <a:r>
              <a:rPr lang="de-AT" sz="2000" b="1" dirty="0"/>
              <a:t> MD</a:t>
            </a:r>
            <a:endParaRPr lang="de-AT" sz="1600" dirty="0"/>
          </a:p>
        </p:txBody>
      </p:sp>
      <p:pic>
        <p:nvPicPr>
          <p:cNvPr id="13" name="Grafik 12">
            <a:extLst>
              <a:ext uri="{FF2B5EF4-FFF2-40B4-BE49-F238E27FC236}">
                <a16:creationId xmlns:a16="http://schemas.microsoft.com/office/drawing/2014/main" id="{9C1BC692-7052-EBE0-07E0-A851FDBC1C99}"/>
              </a:ext>
            </a:extLst>
          </p:cNvPr>
          <p:cNvPicPr>
            <a:picLocks noChangeAspect="1"/>
          </p:cNvPicPr>
          <p:nvPr/>
        </p:nvPicPr>
        <p:blipFill rotWithShape="1">
          <a:blip r:embed="rId9"/>
          <a:srcRect l="67483"/>
          <a:stretch/>
        </p:blipFill>
        <p:spPr>
          <a:xfrm>
            <a:off x="4849299" y="4996660"/>
            <a:ext cx="1341146" cy="1240659"/>
          </a:xfrm>
          <a:prstGeom prst="rect">
            <a:avLst/>
          </a:prstGeom>
        </p:spPr>
      </p:pic>
      <p:sp>
        <p:nvSpPr>
          <p:cNvPr id="14" name="Textfeld 13">
            <a:extLst>
              <a:ext uri="{FF2B5EF4-FFF2-40B4-BE49-F238E27FC236}">
                <a16:creationId xmlns:a16="http://schemas.microsoft.com/office/drawing/2014/main" id="{6E0F3E47-694E-8250-8287-ED92D8799D37}"/>
              </a:ext>
            </a:extLst>
          </p:cNvPr>
          <p:cNvSpPr txBox="1"/>
          <p:nvPr/>
        </p:nvSpPr>
        <p:spPr>
          <a:xfrm>
            <a:off x="4152900" y="4573069"/>
            <a:ext cx="3333823" cy="400110"/>
          </a:xfrm>
          <a:prstGeom prst="rect">
            <a:avLst/>
          </a:prstGeom>
          <a:noFill/>
        </p:spPr>
        <p:txBody>
          <a:bodyPr wrap="square" rtlCol="0">
            <a:spAutoFit/>
          </a:bodyPr>
          <a:lstStyle/>
          <a:p>
            <a:r>
              <a:rPr lang="de-AT" sz="2000" b="1" dirty="0"/>
              <a:t>Original </a:t>
            </a:r>
            <a:r>
              <a:rPr lang="de-AT" sz="2000" b="1" dirty="0" err="1"/>
              <a:t>scale</a:t>
            </a:r>
            <a:r>
              <a:rPr lang="de-AT" sz="2000" b="1" dirty="0"/>
              <a:t> </a:t>
            </a:r>
            <a:r>
              <a:rPr lang="de-AT" sz="2000" b="1" dirty="0" err="1"/>
              <a:t>for</a:t>
            </a:r>
            <a:r>
              <a:rPr lang="de-AT" sz="2000" b="1" dirty="0"/>
              <a:t> SPRAY</a:t>
            </a:r>
            <a:endParaRPr lang="de-AT" sz="1600" dirty="0"/>
          </a:p>
        </p:txBody>
      </p:sp>
    </p:spTree>
    <p:extLst>
      <p:ext uri="{BB962C8B-B14F-4D97-AF65-F5344CB8AC3E}">
        <p14:creationId xmlns:p14="http://schemas.microsoft.com/office/powerpoint/2010/main" val="29972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17</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grpSp>
        <p:nvGrpSpPr>
          <p:cNvPr id="28" name="Gruppieren 27">
            <a:extLst>
              <a:ext uri="{FF2B5EF4-FFF2-40B4-BE49-F238E27FC236}">
                <a16:creationId xmlns:a16="http://schemas.microsoft.com/office/drawing/2014/main" id="{2CEB4A78-5FFB-44D4-A33D-8CAD24A3471D}"/>
              </a:ext>
            </a:extLst>
          </p:cNvPr>
          <p:cNvGrpSpPr/>
          <p:nvPr/>
        </p:nvGrpSpPr>
        <p:grpSpPr>
          <a:xfrm>
            <a:off x="272957" y="171449"/>
            <a:ext cx="11751959" cy="809625"/>
            <a:chOff x="272957" y="171449"/>
            <a:chExt cx="11751959" cy="809625"/>
          </a:xfrm>
        </p:grpSpPr>
        <p:sp>
          <p:nvSpPr>
            <p:cNvPr id="29" name="Textfeld 28">
              <a:extLst>
                <a:ext uri="{FF2B5EF4-FFF2-40B4-BE49-F238E27FC236}">
                  <a16:creationId xmlns:a16="http://schemas.microsoft.com/office/drawing/2014/main" id="{844C9C4B-D212-4DE7-A29F-54173623218C}"/>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30" name="Gruppieren 29">
              <a:extLst>
                <a:ext uri="{FF2B5EF4-FFF2-40B4-BE49-F238E27FC236}">
                  <a16:creationId xmlns:a16="http://schemas.microsoft.com/office/drawing/2014/main" id="{562F46FC-997D-4E4F-A851-F3C27627C580}"/>
                </a:ext>
              </a:extLst>
            </p:cNvPr>
            <p:cNvGrpSpPr/>
            <p:nvPr/>
          </p:nvGrpSpPr>
          <p:grpSpPr>
            <a:xfrm>
              <a:off x="272957" y="171449"/>
              <a:ext cx="11751959" cy="809625"/>
              <a:chOff x="272957" y="171449"/>
              <a:chExt cx="11751959" cy="809625"/>
            </a:xfrm>
          </p:grpSpPr>
          <p:pic>
            <p:nvPicPr>
              <p:cNvPr id="32" name="Grafik 31">
                <a:extLst>
                  <a:ext uri="{FF2B5EF4-FFF2-40B4-BE49-F238E27FC236}">
                    <a16:creationId xmlns:a16="http://schemas.microsoft.com/office/drawing/2014/main" id="{94440BE7-4B6E-4AF9-AF57-2382C5D885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050" y="249815"/>
                <a:ext cx="660400" cy="652894"/>
              </a:xfrm>
              <a:prstGeom prst="rect">
                <a:avLst/>
              </a:prstGeom>
            </p:spPr>
          </p:pic>
          <p:sp>
            <p:nvSpPr>
              <p:cNvPr id="33" name="Titel 1">
                <a:extLst>
                  <a:ext uri="{FF2B5EF4-FFF2-40B4-BE49-F238E27FC236}">
                    <a16:creationId xmlns:a16="http://schemas.microsoft.com/office/drawing/2014/main" id="{50E5DAB7-BACF-41E9-AAD7-6989D1FFE8D9}"/>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34" name="Freihandform: Form 5">
                <a:extLst>
                  <a:ext uri="{FF2B5EF4-FFF2-40B4-BE49-F238E27FC236}">
                    <a16:creationId xmlns:a16="http://schemas.microsoft.com/office/drawing/2014/main" id="{7D750BF3-552B-4780-9906-AB67AAF5DE35}"/>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35" name="Freihandform: Form 8">
                <a:extLst>
                  <a:ext uri="{FF2B5EF4-FFF2-40B4-BE49-F238E27FC236}">
                    <a16:creationId xmlns:a16="http://schemas.microsoft.com/office/drawing/2014/main" id="{2355081A-B841-4FB5-8BFF-80690132BFD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36" name="Freihandform: Form 11">
                <a:extLst>
                  <a:ext uri="{FF2B5EF4-FFF2-40B4-BE49-F238E27FC236}">
                    <a16:creationId xmlns:a16="http://schemas.microsoft.com/office/drawing/2014/main" id="{BC4E8770-BB2E-4B2A-BC18-F0FA5305991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38" name="Gruppieren 37">
                <a:extLst>
                  <a:ext uri="{FF2B5EF4-FFF2-40B4-BE49-F238E27FC236}">
                    <a16:creationId xmlns:a16="http://schemas.microsoft.com/office/drawing/2014/main" id="{EEBFF19C-8C0C-4238-86B8-0F3EB8027B87}"/>
                  </a:ext>
                </a:extLst>
              </p:cNvPr>
              <p:cNvGrpSpPr/>
              <p:nvPr/>
            </p:nvGrpSpPr>
            <p:grpSpPr>
              <a:xfrm>
                <a:off x="10055266" y="271201"/>
                <a:ext cx="1969650" cy="706971"/>
                <a:chOff x="7535695" y="283762"/>
                <a:chExt cx="1969650" cy="706971"/>
              </a:xfrm>
            </p:grpSpPr>
            <p:sp>
              <p:nvSpPr>
                <p:cNvPr id="57" name="Rechteck: abgerundete Ecken 24">
                  <a:extLst>
                    <a:ext uri="{FF2B5EF4-FFF2-40B4-BE49-F238E27FC236}">
                      <a16:creationId xmlns:a16="http://schemas.microsoft.com/office/drawing/2014/main" id="{5E568AAE-FC5C-48CD-8F3E-6A485C62487C}"/>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uppieren 57">
                  <a:extLst>
                    <a:ext uri="{FF2B5EF4-FFF2-40B4-BE49-F238E27FC236}">
                      <a16:creationId xmlns:a16="http://schemas.microsoft.com/office/drawing/2014/main" id="{3C830E29-189B-4B01-9E6E-2173DCB37CFD}"/>
                    </a:ext>
                  </a:extLst>
                </p:cNvPr>
                <p:cNvGrpSpPr/>
                <p:nvPr/>
              </p:nvGrpSpPr>
              <p:grpSpPr>
                <a:xfrm>
                  <a:off x="7596110" y="336530"/>
                  <a:ext cx="1909235" cy="615268"/>
                  <a:chOff x="5105423" y="6078734"/>
                  <a:chExt cx="2091442" cy="673986"/>
                </a:xfrm>
              </p:grpSpPr>
              <p:pic>
                <p:nvPicPr>
                  <p:cNvPr id="59" name="Grafik 58">
                    <a:extLst>
                      <a:ext uri="{FF2B5EF4-FFF2-40B4-BE49-F238E27FC236}">
                        <a16:creationId xmlns:a16="http://schemas.microsoft.com/office/drawing/2014/main" id="{20C1BC6B-8332-4CAB-BEF0-95B8B678EE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0" name="Textfeld 59">
                    <a:extLst>
                      <a:ext uri="{FF2B5EF4-FFF2-40B4-BE49-F238E27FC236}">
                        <a16:creationId xmlns:a16="http://schemas.microsoft.com/office/drawing/2014/main" id="{54D073BB-A998-461F-817B-5B9FE8124E97}"/>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41" name="Gruppieren 40">
                <a:extLst>
                  <a:ext uri="{FF2B5EF4-FFF2-40B4-BE49-F238E27FC236}">
                    <a16:creationId xmlns:a16="http://schemas.microsoft.com/office/drawing/2014/main" id="{CE4A9778-BD4F-4C43-B765-D5FDD1F02292}"/>
                  </a:ext>
                </a:extLst>
              </p:cNvPr>
              <p:cNvGrpSpPr/>
              <p:nvPr/>
            </p:nvGrpSpPr>
            <p:grpSpPr>
              <a:xfrm>
                <a:off x="1056402" y="271201"/>
                <a:ext cx="681912" cy="680597"/>
                <a:chOff x="970677" y="271201"/>
                <a:chExt cx="681912" cy="680597"/>
              </a:xfrm>
            </p:grpSpPr>
            <p:sp>
              <p:nvSpPr>
                <p:cNvPr id="55" name="Abgerundetes Rechteck 32">
                  <a:extLst>
                    <a:ext uri="{FF2B5EF4-FFF2-40B4-BE49-F238E27FC236}">
                      <a16:creationId xmlns:a16="http://schemas.microsoft.com/office/drawing/2014/main" id="{A9A77DC7-84BD-471E-87BF-2465FD2E73BC}"/>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fik 55">
                  <a:extLst>
                    <a:ext uri="{FF2B5EF4-FFF2-40B4-BE49-F238E27FC236}">
                      <a16:creationId xmlns:a16="http://schemas.microsoft.com/office/drawing/2014/main" id="{C35B6E67-EFB0-42CF-B2FD-05B1B6C2A101}"/>
                    </a:ext>
                  </a:extLst>
                </p:cNvPr>
                <p:cNvPicPr>
                  <a:picLocks noChangeAspect="1"/>
                </p:cNvPicPr>
                <p:nvPr/>
              </p:nvPicPr>
              <p:blipFill rotWithShape="1">
                <a:blip r:embed="rId5"/>
                <a:srcRect l="3579" t="6864" r="73592" b="7828"/>
                <a:stretch/>
              </p:blipFill>
              <p:spPr>
                <a:xfrm>
                  <a:off x="1037007" y="330047"/>
                  <a:ext cx="548287" cy="566787"/>
                </a:xfrm>
                <a:prstGeom prst="rect">
                  <a:avLst/>
                </a:prstGeom>
              </p:spPr>
            </p:pic>
          </p:grpSp>
        </p:grpSp>
        <p:sp>
          <p:nvSpPr>
            <p:cNvPr id="31" name="Textfeld 30">
              <a:extLst>
                <a:ext uri="{FF2B5EF4-FFF2-40B4-BE49-F238E27FC236}">
                  <a16:creationId xmlns:a16="http://schemas.microsoft.com/office/drawing/2014/main" id="{48877F40-E06B-4059-B76E-CB6C0120D64D}"/>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Nano-</a:t>
              </a:r>
              <a:r>
                <a:rPr lang="de-AT" sz="3200" dirty="0" err="1">
                  <a:solidFill>
                    <a:schemeClr val="bg1"/>
                  </a:solidFill>
                </a:rPr>
                <a:t>columnar</a:t>
              </a:r>
              <a:r>
                <a:rPr lang="de-AT" sz="3200" dirty="0">
                  <a:solidFill>
                    <a:schemeClr val="bg1"/>
                  </a:solidFill>
                </a:rPr>
                <a:t> W </a:t>
              </a:r>
              <a:r>
                <a:rPr lang="de-AT" sz="3200" dirty="0" err="1">
                  <a:solidFill>
                    <a:schemeClr val="bg1"/>
                  </a:solidFill>
                </a:rPr>
                <a:t>surface</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sp>
        <p:nvSpPr>
          <p:cNvPr id="21" name="Textfeld 20">
            <a:extLst>
              <a:ext uri="{FF2B5EF4-FFF2-40B4-BE49-F238E27FC236}">
                <a16:creationId xmlns:a16="http://schemas.microsoft.com/office/drawing/2014/main" id="{8B0A0F2B-DC83-4013-938E-EBED5C166869}"/>
              </a:ext>
            </a:extLst>
          </p:cNvPr>
          <p:cNvSpPr txBox="1"/>
          <p:nvPr/>
        </p:nvSpPr>
        <p:spPr>
          <a:xfrm>
            <a:off x="7572581" y="1432295"/>
            <a:ext cx="4839069" cy="4247317"/>
          </a:xfrm>
          <a:prstGeom prst="rect">
            <a:avLst/>
          </a:prstGeom>
          <a:noFill/>
        </p:spPr>
        <p:txBody>
          <a:bodyPr wrap="square" rtlCol="0">
            <a:spAutoFit/>
          </a:bodyPr>
          <a:lstStyle/>
          <a:p>
            <a:pPr marL="285750" indent="-285750">
              <a:buFont typeface="Arial" panose="020B0604020202020204" pitchFamily="34" charset="0"/>
              <a:buChar char="•"/>
            </a:pPr>
            <a:r>
              <a:rPr lang="de-AT" dirty="0"/>
              <a:t>Same NCW </a:t>
            </a:r>
            <a:r>
              <a:rPr lang="de-AT" dirty="0" err="1"/>
              <a:t>under</a:t>
            </a:r>
            <a:r>
              <a:rPr lang="de-AT" dirty="0"/>
              <a:t> D </a:t>
            </a:r>
            <a:r>
              <a:rPr lang="de-AT" dirty="0" err="1"/>
              <a:t>irradiation</a:t>
            </a:r>
            <a:endParaRPr lang="de-AT" dirty="0"/>
          </a:p>
          <a:p>
            <a:pPr marL="285750" indent="-285750">
              <a:buFont typeface="Arial" panose="020B0604020202020204" pitchFamily="34" charset="0"/>
              <a:buChar char="•"/>
            </a:pPr>
            <a:r>
              <a:rPr lang="de-AT" dirty="0" err="1"/>
              <a:t>Eventually</a:t>
            </a:r>
            <a:r>
              <a:rPr lang="de-AT" dirty="0"/>
              <a:t> </a:t>
            </a:r>
            <a:r>
              <a:rPr lang="de-AT" dirty="0" err="1"/>
              <a:t>transmission</a:t>
            </a:r>
            <a:r>
              <a:rPr lang="de-AT" dirty="0"/>
              <a:t> </a:t>
            </a:r>
            <a:r>
              <a:rPr lang="de-AT" dirty="0" err="1"/>
              <a:t>effects</a:t>
            </a:r>
            <a:r>
              <a:rPr lang="de-AT" dirty="0"/>
              <a:t>?</a:t>
            </a:r>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r>
              <a:rPr lang="de-AT" dirty="0" err="1"/>
              <a:t>Sputter</a:t>
            </a:r>
            <a:r>
              <a:rPr lang="de-AT" dirty="0"/>
              <a:t> </a:t>
            </a:r>
            <a:r>
              <a:rPr lang="de-AT" dirty="0" err="1"/>
              <a:t>yield</a:t>
            </a:r>
            <a:r>
              <a:rPr lang="de-AT" dirty="0"/>
              <a:t> </a:t>
            </a:r>
            <a:r>
              <a:rPr lang="de-AT" dirty="0" err="1"/>
              <a:t>again</a:t>
            </a:r>
            <a:r>
              <a:rPr lang="de-AT" dirty="0"/>
              <a:t> </a:t>
            </a:r>
            <a:r>
              <a:rPr lang="de-AT" dirty="0" err="1"/>
              <a:t>reduced</a:t>
            </a:r>
            <a:endParaRPr lang="de-AT" dirty="0"/>
          </a:p>
          <a:p>
            <a:pPr marL="285750" indent="-285750">
              <a:buFont typeface="Arial" panose="020B0604020202020204" pitchFamily="34" charset="0"/>
              <a:buChar char="•"/>
            </a:pPr>
            <a:r>
              <a:rPr lang="de-AT" dirty="0" err="1"/>
              <a:t>Good</a:t>
            </a:r>
            <a:r>
              <a:rPr lang="de-AT" dirty="0"/>
              <a:t> </a:t>
            </a:r>
            <a:r>
              <a:rPr lang="de-AT" dirty="0" err="1"/>
              <a:t>agreement</a:t>
            </a:r>
            <a:r>
              <a:rPr lang="de-AT" dirty="0"/>
              <a:t> SPRAY and SDTrimSP-3D</a:t>
            </a:r>
          </a:p>
          <a:p>
            <a:pPr marL="285750" indent="-285750">
              <a:buFont typeface="Arial" panose="020B0604020202020204" pitchFamily="34" charset="0"/>
              <a:buChar char="•"/>
            </a:pPr>
            <a:r>
              <a:rPr lang="de-AT" dirty="0" err="1"/>
              <a:t>No</a:t>
            </a:r>
            <a:r>
              <a:rPr lang="de-AT" dirty="0"/>
              <a:t> </a:t>
            </a:r>
            <a:r>
              <a:rPr lang="de-AT" dirty="0" err="1"/>
              <a:t>transmission</a:t>
            </a:r>
            <a:r>
              <a:rPr lang="de-AT" dirty="0"/>
              <a:t> </a:t>
            </a:r>
            <a:r>
              <a:rPr lang="de-AT" dirty="0" err="1"/>
              <a:t>of</a:t>
            </a:r>
            <a:r>
              <a:rPr lang="de-AT" dirty="0"/>
              <a:t> D </a:t>
            </a:r>
            <a:r>
              <a:rPr lang="de-AT" dirty="0" err="1"/>
              <a:t>expected</a:t>
            </a:r>
            <a:endParaRPr lang="de-AT" dirty="0"/>
          </a:p>
          <a:p>
            <a:endParaRPr lang="de-AT" dirty="0"/>
          </a:p>
          <a:p>
            <a:pPr marL="285750" indent="-285750">
              <a:buFont typeface="Arial" panose="020B0604020202020204" pitchFamily="34" charset="0"/>
              <a:buChar char="•"/>
            </a:pPr>
            <a:r>
              <a:rPr lang="de-AT" dirty="0"/>
              <a:t>Experiments: different </a:t>
            </a:r>
            <a:r>
              <a:rPr lang="de-AT" dirty="0" err="1"/>
              <a:t>trend</a:t>
            </a:r>
            <a:r>
              <a:rPr lang="de-AT" dirty="0"/>
              <a:t> at 10</a:t>
            </a:r>
            <a:r>
              <a:rPr lang="de-AT" baseline="30000" dirty="0"/>
              <a:t>-8</a:t>
            </a:r>
            <a:r>
              <a:rPr lang="de-AT" dirty="0"/>
              <a:t> mbar</a:t>
            </a:r>
          </a:p>
          <a:p>
            <a:pPr marL="285750" indent="-285750">
              <a:buFont typeface="Arial" panose="020B0604020202020204" pitchFamily="34" charset="0"/>
              <a:buChar char="•"/>
            </a:pPr>
            <a:r>
              <a:rPr lang="de-AT" dirty="0"/>
              <a:t>At 10</a:t>
            </a:r>
            <a:r>
              <a:rPr lang="de-AT" baseline="30000" dirty="0"/>
              <a:t>-9</a:t>
            </a:r>
            <a:r>
              <a:rPr lang="de-AT" dirty="0"/>
              <a:t> mbar: </a:t>
            </a:r>
            <a:r>
              <a:rPr lang="de-AT" dirty="0" err="1"/>
              <a:t>good</a:t>
            </a:r>
            <a:r>
              <a:rPr lang="de-AT" dirty="0"/>
              <a:t> </a:t>
            </a:r>
            <a:r>
              <a:rPr lang="de-AT" dirty="0" err="1"/>
              <a:t>agreement</a:t>
            </a:r>
            <a:r>
              <a:rPr lang="de-AT" dirty="0"/>
              <a:t> (</a:t>
            </a:r>
            <a:r>
              <a:rPr lang="de-AT" dirty="0" err="1"/>
              <a:t>adsorbates</a:t>
            </a:r>
            <a:r>
              <a:rPr lang="de-AT" dirty="0"/>
              <a:t>)</a:t>
            </a:r>
          </a:p>
          <a:p>
            <a:pPr marL="285750" indent="-285750">
              <a:buFont typeface="Arial" panose="020B0604020202020204" pitchFamily="34" charset="0"/>
              <a:buChar char="•"/>
            </a:pPr>
            <a:r>
              <a:rPr lang="de-AT" dirty="0"/>
              <a:t>MD </a:t>
            </a:r>
            <a:r>
              <a:rPr lang="de-AT" dirty="0" err="1"/>
              <a:t>simulations</a:t>
            </a:r>
            <a:r>
              <a:rPr lang="de-AT" dirty="0"/>
              <a:t> </a:t>
            </a:r>
            <a:r>
              <a:rPr lang="de-AT" dirty="0" err="1"/>
              <a:t>soon</a:t>
            </a:r>
            <a:r>
              <a:rPr lang="de-AT" dirty="0"/>
              <a:t> (Univ. Helsinki)</a:t>
            </a:r>
          </a:p>
        </p:txBody>
      </p:sp>
      <p:sp>
        <p:nvSpPr>
          <p:cNvPr id="22" name="Pfeil: nach unten 21">
            <a:extLst>
              <a:ext uri="{FF2B5EF4-FFF2-40B4-BE49-F238E27FC236}">
                <a16:creationId xmlns:a16="http://schemas.microsoft.com/office/drawing/2014/main" id="{5D340D9F-A7B0-4F46-8918-B84A18484CDE}"/>
              </a:ext>
            </a:extLst>
          </p:cNvPr>
          <p:cNvSpPr/>
          <p:nvPr/>
        </p:nvSpPr>
        <p:spPr>
          <a:xfrm>
            <a:off x="9348174" y="2410792"/>
            <a:ext cx="526676" cy="886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8" name="Grafik 17">
            <a:extLst>
              <a:ext uri="{FF2B5EF4-FFF2-40B4-BE49-F238E27FC236}">
                <a16:creationId xmlns:a16="http://schemas.microsoft.com/office/drawing/2014/main" id="{4541B74C-770F-D847-7255-C8266EC7FBD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03392" y="2294955"/>
            <a:ext cx="4114093" cy="3180834"/>
          </a:xfrm>
          <a:prstGeom prst="rect">
            <a:avLst/>
          </a:prstGeom>
        </p:spPr>
      </p:pic>
      <p:pic>
        <p:nvPicPr>
          <p:cNvPr id="4" name="Grafik 3">
            <a:extLst>
              <a:ext uri="{FF2B5EF4-FFF2-40B4-BE49-F238E27FC236}">
                <a16:creationId xmlns:a16="http://schemas.microsoft.com/office/drawing/2014/main" id="{BB261FA7-76FC-7508-CC79-542F3033623B}"/>
              </a:ext>
            </a:extLst>
          </p:cNvPr>
          <p:cNvPicPr>
            <a:picLocks noChangeAspect="1"/>
          </p:cNvPicPr>
          <p:nvPr/>
        </p:nvPicPr>
        <p:blipFill rotWithShape="1">
          <a:blip r:embed="rId7"/>
          <a:srcRect t="3964"/>
          <a:stretch/>
        </p:blipFill>
        <p:spPr>
          <a:xfrm>
            <a:off x="532130" y="2270165"/>
            <a:ext cx="4015812" cy="3122022"/>
          </a:xfrm>
          <a:prstGeom prst="rect">
            <a:avLst/>
          </a:prstGeom>
        </p:spPr>
      </p:pic>
      <p:pic>
        <p:nvPicPr>
          <p:cNvPr id="14" name="Grafik 13">
            <a:extLst>
              <a:ext uri="{FF2B5EF4-FFF2-40B4-BE49-F238E27FC236}">
                <a16:creationId xmlns:a16="http://schemas.microsoft.com/office/drawing/2014/main" id="{6FB5C40E-134C-5F04-28CD-1D0B4FED0376}"/>
              </a:ext>
            </a:extLst>
          </p:cNvPr>
          <p:cNvPicPr>
            <a:picLocks noChangeAspect="1"/>
          </p:cNvPicPr>
          <p:nvPr/>
        </p:nvPicPr>
        <p:blipFill>
          <a:blip r:embed="rId8"/>
          <a:stretch>
            <a:fillRect/>
          </a:stretch>
        </p:blipFill>
        <p:spPr>
          <a:xfrm>
            <a:off x="4957235" y="2854222"/>
            <a:ext cx="2023606" cy="1885981"/>
          </a:xfrm>
          <a:prstGeom prst="rect">
            <a:avLst/>
          </a:prstGeom>
        </p:spPr>
      </p:pic>
      <p:sp>
        <p:nvSpPr>
          <p:cNvPr id="5" name="Textfeld 4"/>
          <p:cNvSpPr txBox="1"/>
          <p:nvPr/>
        </p:nvSpPr>
        <p:spPr>
          <a:xfrm>
            <a:off x="545753" y="1698436"/>
            <a:ext cx="4659162" cy="400110"/>
          </a:xfrm>
          <a:prstGeom prst="rect">
            <a:avLst/>
          </a:prstGeom>
          <a:solidFill>
            <a:schemeClr val="bg1"/>
          </a:solidFill>
        </p:spPr>
        <p:txBody>
          <a:bodyPr wrap="square" rtlCol="0">
            <a:spAutoFit/>
          </a:bodyPr>
          <a:lstStyle/>
          <a:p>
            <a:r>
              <a:rPr lang="de-AT" sz="2000" b="1" dirty="0"/>
              <a:t>1keV D</a:t>
            </a:r>
            <a:r>
              <a:rPr lang="de-AT" sz="2000" b="1" baseline="30000" dirty="0"/>
              <a:t>+</a:t>
            </a:r>
            <a:r>
              <a:rPr lang="de-AT" sz="2000" b="1" dirty="0"/>
              <a:t> </a:t>
            </a:r>
            <a:r>
              <a:rPr lang="de-AT" sz="2000" b="1" dirty="0" err="1"/>
              <a:t>under</a:t>
            </a:r>
            <a:r>
              <a:rPr lang="de-AT" sz="2000" b="1" dirty="0"/>
              <a:t> </a:t>
            </a:r>
            <a:r>
              <a:rPr lang="de-AT" sz="2000" b="1" dirty="0" err="1"/>
              <a:t>various</a:t>
            </a:r>
            <a:r>
              <a:rPr lang="de-AT" sz="2000" b="1" dirty="0"/>
              <a:t> </a:t>
            </a:r>
            <a:r>
              <a:rPr lang="de-AT" sz="2000" b="1" dirty="0" err="1"/>
              <a:t>incidence</a:t>
            </a:r>
            <a:r>
              <a:rPr lang="de-AT" sz="2000" b="1" dirty="0"/>
              <a:t> </a:t>
            </a:r>
            <a:r>
              <a:rPr lang="de-AT" sz="2000" b="1" dirty="0" err="1"/>
              <a:t>angles</a:t>
            </a:r>
            <a:endParaRPr lang="de-AT" sz="2000" b="1" dirty="0"/>
          </a:p>
        </p:txBody>
      </p:sp>
      <p:pic>
        <p:nvPicPr>
          <p:cNvPr id="2" name="Grafik 1">
            <a:extLst>
              <a:ext uri="{FF2B5EF4-FFF2-40B4-BE49-F238E27FC236}">
                <a16:creationId xmlns:a16="http://schemas.microsoft.com/office/drawing/2014/main" id="{57A3AAB2-A729-5ABF-BA9A-BC18B3690E2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673742" y="4821531"/>
            <a:ext cx="590592" cy="560516"/>
          </a:xfrm>
          <a:prstGeom prst="rect">
            <a:avLst/>
          </a:prstGeom>
        </p:spPr>
      </p:pic>
    </p:spTree>
    <p:extLst>
      <p:ext uri="{BB962C8B-B14F-4D97-AF65-F5344CB8AC3E}">
        <p14:creationId xmlns:p14="http://schemas.microsoft.com/office/powerpoint/2010/main" val="115206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xEl>
                                              <p:pRg st="8" end="8"/>
                                            </p:txEl>
                                          </p:spTgt>
                                        </p:tgtEl>
                                        <p:attrNameLst>
                                          <p:attrName>style.visibility</p:attrName>
                                        </p:attrNameLst>
                                      </p:cBhvr>
                                      <p:to>
                                        <p:strVal val="visible"/>
                                      </p:to>
                                    </p:set>
                                    <p:animEffect transition="in" filter="fade">
                                      <p:cBhvr>
                                        <p:cTn id="10" dur="500"/>
                                        <p:tgtEl>
                                          <p:spTgt spid="21">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xEl>
                                              <p:pRg st="9" end="9"/>
                                            </p:txEl>
                                          </p:spTgt>
                                        </p:tgtEl>
                                        <p:attrNameLst>
                                          <p:attrName>style.visibility</p:attrName>
                                        </p:attrNameLst>
                                      </p:cBhvr>
                                      <p:to>
                                        <p:strVal val="visible"/>
                                      </p:to>
                                    </p:set>
                                    <p:animEffect transition="in" filter="fade">
                                      <p:cBhvr>
                                        <p:cTn id="13" dur="500"/>
                                        <p:tgtEl>
                                          <p:spTgt spid="21">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xEl>
                                              <p:pRg st="10" end="10"/>
                                            </p:txEl>
                                          </p:spTgt>
                                        </p:tgtEl>
                                        <p:attrNameLst>
                                          <p:attrName>style.visibility</p:attrName>
                                        </p:attrNameLst>
                                      </p:cBhvr>
                                      <p:to>
                                        <p:strVal val="visible"/>
                                      </p:to>
                                    </p:set>
                                    <p:animEffect transition="in" filter="fade">
                                      <p:cBhvr>
                                        <p:cTn id="16" dur="500"/>
                                        <p:tgtEl>
                                          <p:spTgt spid="21">
                                            <p:txEl>
                                              <p:pRg st="10" end="1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14" end="14"/>
                                            </p:txEl>
                                          </p:spTgt>
                                        </p:tgtEl>
                                        <p:attrNameLst>
                                          <p:attrName>style.visibility</p:attrName>
                                        </p:attrNameLst>
                                      </p:cBhvr>
                                      <p:to>
                                        <p:strVal val="visible"/>
                                      </p:to>
                                    </p:set>
                                    <p:animEffect transition="in" filter="fade">
                                      <p:cBhvr>
                                        <p:cTn id="27" dur="500"/>
                                        <p:tgtEl>
                                          <p:spTgt spid="21">
                                            <p:txEl>
                                              <p:pRg st="14" end="1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xEl>
                                              <p:pRg st="12" end="12"/>
                                            </p:txEl>
                                          </p:spTgt>
                                        </p:tgtEl>
                                        <p:attrNameLst>
                                          <p:attrName>style.visibility</p:attrName>
                                        </p:attrNameLst>
                                      </p:cBhvr>
                                      <p:to>
                                        <p:strVal val="visible"/>
                                      </p:to>
                                    </p:set>
                                    <p:animEffect transition="in" filter="fade">
                                      <p:cBhvr>
                                        <p:cTn id="30" dur="500"/>
                                        <p:tgtEl>
                                          <p:spTgt spid="21">
                                            <p:txEl>
                                              <p:pRg st="12" end="1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xEl>
                                              <p:pRg st="13" end="13"/>
                                            </p:txEl>
                                          </p:spTgt>
                                        </p:tgtEl>
                                        <p:attrNameLst>
                                          <p:attrName>style.visibility</p:attrName>
                                        </p:attrNameLst>
                                      </p:cBhvr>
                                      <p:to>
                                        <p:strVal val="visible"/>
                                      </p:to>
                                    </p:set>
                                    <p:animEffect transition="in" filter="fade">
                                      <p:cBhvr>
                                        <p:cTn id="33" dur="500"/>
                                        <p:tgtEl>
                                          <p:spTgt spid="21">
                                            <p:txEl>
                                              <p:pRg st="13" end="1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18</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grpSp>
        <p:nvGrpSpPr>
          <p:cNvPr id="28" name="Gruppieren 27">
            <a:extLst>
              <a:ext uri="{FF2B5EF4-FFF2-40B4-BE49-F238E27FC236}">
                <a16:creationId xmlns:a16="http://schemas.microsoft.com/office/drawing/2014/main" id="{2CEB4A78-5FFB-44D4-A33D-8CAD24A3471D}"/>
              </a:ext>
            </a:extLst>
          </p:cNvPr>
          <p:cNvGrpSpPr/>
          <p:nvPr/>
        </p:nvGrpSpPr>
        <p:grpSpPr>
          <a:xfrm>
            <a:off x="272957" y="171449"/>
            <a:ext cx="11751959" cy="809625"/>
            <a:chOff x="272957" y="171449"/>
            <a:chExt cx="11751959" cy="809625"/>
          </a:xfrm>
        </p:grpSpPr>
        <p:sp>
          <p:nvSpPr>
            <p:cNvPr id="29" name="Textfeld 28">
              <a:extLst>
                <a:ext uri="{FF2B5EF4-FFF2-40B4-BE49-F238E27FC236}">
                  <a16:creationId xmlns:a16="http://schemas.microsoft.com/office/drawing/2014/main" id="{844C9C4B-D212-4DE7-A29F-54173623218C}"/>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30" name="Gruppieren 29">
              <a:extLst>
                <a:ext uri="{FF2B5EF4-FFF2-40B4-BE49-F238E27FC236}">
                  <a16:creationId xmlns:a16="http://schemas.microsoft.com/office/drawing/2014/main" id="{562F46FC-997D-4E4F-A851-F3C27627C580}"/>
                </a:ext>
              </a:extLst>
            </p:cNvPr>
            <p:cNvGrpSpPr/>
            <p:nvPr/>
          </p:nvGrpSpPr>
          <p:grpSpPr>
            <a:xfrm>
              <a:off x="272957" y="171449"/>
              <a:ext cx="11751959" cy="809625"/>
              <a:chOff x="272957" y="171449"/>
              <a:chExt cx="11751959" cy="809625"/>
            </a:xfrm>
          </p:grpSpPr>
          <p:pic>
            <p:nvPicPr>
              <p:cNvPr id="32" name="Grafik 31">
                <a:extLst>
                  <a:ext uri="{FF2B5EF4-FFF2-40B4-BE49-F238E27FC236}">
                    <a16:creationId xmlns:a16="http://schemas.microsoft.com/office/drawing/2014/main" id="{94440BE7-4B6E-4AF9-AF57-2382C5D885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50" y="249815"/>
                <a:ext cx="660400" cy="652894"/>
              </a:xfrm>
              <a:prstGeom prst="rect">
                <a:avLst/>
              </a:prstGeom>
            </p:spPr>
          </p:pic>
          <p:sp>
            <p:nvSpPr>
              <p:cNvPr id="33" name="Titel 1">
                <a:extLst>
                  <a:ext uri="{FF2B5EF4-FFF2-40B4-BE49-F238E27FC236}">
                    <a16:creationId xmlns:a16="http://schemas.microsoft.com/office/drawing/2014/main" id="{50E5DAB7-BACF-41E9-AAD7-6989D1FFE8D9}"/>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34" name="Freihandform: Form 5">
                <a:extLst>
                  <a:ext uri="{FF2B5EF4-FFF2-40B4-BE49-F238E27FC236}">
                    <a16:creationId xmlns:a16="http://schemas.microsoft.com/office/drawing/2014/main" id="{7D750BF3-552B-4780-9906-AB67AAF5DE35}"/>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35" name="Freihandform: Form 8">
                <a:extLst>
                  <a:ext uri="{FF2B5EF4-FFF2-40B4-BE49-F238E27FC236}">
                    <a16:creationId xmlns:a16="http://schemas.microsoft.com/office/drawing/2014/main" id="{2355081A-B841-4FB5-8BFF-80690132BFD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36" name="Freihandform: Form 11">
                <a:extLst>
                  <a:ext uri="{FF2B5EF4-FFF2-40B4-BE49-F238E27FC236}">
                    <a16:creationId xmlns:a16="http://schemas.microsoft.com/office/drawing/2014/main" id="{BC4E8770-BB2E-4B2A-BC18-F0FA5305991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38" name="Gruppieren 37">
                <a:extLst>
                  <a:ext uri="{FF2B5EF4-FFF2-40B4-BE49-F238E27FC236}">
                    <a16:creationId xmlns:a16="http://schemas.microsoft.com/office/drawing/2014/main" id="{EEBFF19C-8C0C-4238-86B8-0F3EB8027B87}"/>
                  </a:ext>
                </a:extLst>
              </p:cNvPr>
              <p:cNvGrpSpPr/>
              <p:nvPr/>
            </p:nvGrpSpPr>
            <p:grpSpPr>
              <a:xfrm>
                <a:off x="10055266" y="271201"/>
                <a:ext cx="1969650" cy="706971"/>
                <a:chOff x="7535695" y="283762"/>
                <a:chExt cx="1969650" cy="706971"/>
              </a:xfrm>
            </p:grpSpPr>
            <p:sp>
              <p:nvSpPr>
                <p:cNvPr id="57" name="Rechteck: abgerundete Ecken 24">
                  <a:extLst>
                    <a:ext uri="{FF2B5EF4-FFF2-40B4-BE49-F238E27FC236}">
                      <a16:creationId xmlns:a16="http://schemas.microsoft.com/office/drawing/2014/main" id="{5E568AAE-FC5C-48CD-8F3E-6A485C62487C}"/>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uppieren 57">
                  <a:extLst>
                    <a:ext uri="{FF2B5EF4-FFF2-40B4-BE49-F238E27FC236}">
                      <a16:creationId xmlns:a16="http://schemas.microsoft.com/office/drawing/2014/main" id="{3C830E29-189B-4B01-9E6E-2173DCB37CFD}"/>
                    </a:ext>
                  </a:extLst>
                </p:cNvPr>
                <p:cNvGrpSpPr/>
                <p:nvPr/>
              </p:nvGrpSpPr>
              <p:grpSpPr>
                <a:xfrm>
                  <a:off x="7596110" y="336530"/>
                  <a:ext cx="1909235" cy="615268"/>
                  <a:chOff x="5105423" y="6078734"/>
                  <a:chExt cx="2091442" cy="673986"/>
                </a:xfrm>
              </p:grpSpPr>
              <p:pic>
                <p:nvPicPr>
                  <p:cNvPr id="59" name="Grafik 58">
                    <a:extLst>
                      <a:ext uri="{FF2B5EF4-FFF2-40B4-BE49-F238E27FC236}">
                        <a16:creationId xmlns:a16="http://schemas.microsoft.com/office/drawing/2014/main" id="{20C1BC6B-8332-4CAB-BEF0-95B8B678EE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0" name="Textfeld 59">
                    <a:extLst>
                      <a:ext uri="{FF2B5EF4-FFF2-40B4-BE49-F238E27FC236}">
                        <a16:creationId xmlns:a16="http://schemas.microsoft.com/office/drawing/2014/main" id="{54D073BB-A998-461F-817B-5B9FE8124E97}"/>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41" name="Gruppieren 40">
                <a:extLst>
                  <a:ext uri="{FF2B5EF4-FFF2-40B4-BE49-F238E27FC236}">
                    <a16:creationId xmlns:a16="http://schemas.microsoft.com/office/drawing/2014/main" id="{CE4A9778-BD4F-4C43-B765-D5FDD1F02292}"/>
                  </a:ext>
                </a:extLst>
              </p:cNvPr>
              <p:cNvGrpSpPr/>
              <p:nvPr/>
            </p:nvGrpSpPr>
            <p:grpSpPr>
              <a:xfrm>
                <a:off x="1056402" y="271201"/>
                <a:ext cx="681912" cy="680597"/>
                <a:chOff x="970677" y="271201"/>
                <a:chExt cx="681912" cy="680597"/>
              </a:xfrm>
            </p:grpSpPr>
            <p:sp>
              <p:nvSpPr>
                <p:cNvPr id="55" name="Abgerundetes Rechteck 32">
                  <a:extLst>
                    <a:ext uri="{FF2B5EF4-FFF2-40B4-BE49-F238E27FC236}">
                      <a16:creationId xmlns:a16="http://schemas.microsoft.com/office/drawing/2014/main" id="{A9A77DC7-84BD-471E-87BF-2465FD2E73BC}"/>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fik 55">
                  <a:extLst>
                    <a:ext uri="{FF2B5EF4-FFF2-40B4-BE49-F238E27FC236}">
                      <a16:creationId xmlns:a16="http://schemas.microsoft.com/office/drawing/2014/main" id="{C35B6E67-EFB0-42CF-B2FD-05B1B6C2A101}"/>
                    </a:ext>
                  </a:extLst>
                </p:cNvPr>
                <p:cNvPicPr>
                  <a:picLocks noChangeAspect="1"/>
                </p:cNvPicPr>
                <p:nvPr/>
              </p:nvPicPr>
              <p:blipFill rotWithShape="1">
                <a:blip r:embed="rId6"/>
                <a:srcRect l="3579" t="6864" r="73592" b="7828"/>
                <a:stretch/>
              </p:blipFill>
              <p:spPr>
                <a:xfrm>
                  <a:off x="1037007" y="330047"/>
                  <a:ext cx="548287" cy="566787"/>
                </a:xfrm>
                <a:prstGeom prst="rect">
                  <a:avLst/>
                </a:prstGeom>
              </p:spPr>
            </p:pic>
          </p:grpSp>
        </p:grpSp>
        <p:sp>
          <p:nvSpPr>
            <p:cNvPr id="31" name="Textfeld 30">
              <a:extLst>
                <a:ext uri="{FF2B5EF4-FFF2-40B4-BE49-F238E27FC236}">
                  <a16:creationId xmlns:a16="http://schemas.microsoft.com/office/drawing/2014/main" id="{48877F40-E06B-4059-B76E-CB6C0120D64D}"/>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Summary</a:t>
              </a:r>
            </a:p>
          </p:txBody>
        </p:sp>
      </p:grpSp>
      <p:sp>
        <p:nvSpPr>
          <p:cNvPr id="3" name="Fußzeilenplatzhalter 14">
            <a:extLst>
              <a:ext uri="{FF2B5EF4-FFF2-40B4-BE49-F238E27FC236}">
                <a16:creationId xmlns:a16="http://schemas.microsoft.com/office/drawing/2014/main" id="{EC830E37-6CFA-58A2-5074-2E184A8181CE}"/>
              </a:ext>
            </a:extLst>
          </p:cNvPr>
          <p:cNvSpPr txBox="1">
            <a:spLocks/>
          </p:cNvSpPr>
          <p:nvPr/>
        </p:nvSpPr>
        <p:spPr>
          <a:xfrm>
            <a:off x="1214338" y="6409920"/>
            <a:ext cx="9738026"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dirty="0"/>
              <a:t>[1] Szabo et al., Surf. Interfaces 30, 2022, </a:t>
            </a:r>
            <a:r>
              <a:rPr lang="de-AT" dirty="0">
                <a:hlinkClick r:id="rId7" tooltip="Persistent link using digital object identifier"/>
              </a:rPr>
              <a:t>https://doi.org/10.1016/j.surfin.2022.101924</a:t>
            </a:r>
            <a:endParaRPr lang="de-AT" dirty="0"/>
          </a:p>
          <a:p>
            <a:r>
              <a:rPr lang="de-AT" dirty="0"/>
              <a:t>[2] A. Lopez-Cazalilla &amp; C. Cupak et al., Phys. Rev. Mater. 6, 2022, </a:t>
            </a:r>
            <a:r>
              <a:rPr lang="de-AT" u="sng" dirty="0">
                <a:solidFill>
                  <a:srgbClr val="0070C0"/>
                </a:solidFill>
              </a:rPr>
              <a:t>https://doi.org/10.1103/PhysRevMaterials.6.075402 </a:t>
            </a:r>
          </a:p>
          <a:p>
            <a:endParaRPr lang="de-AT" dirty="0"/>
          </a:p>
        </p:txBody>
      </p:sp>
      <p:pic>
        <p:nvPicPr>
          <p:cNvPr id="5" name="Grafik 4">
            <a:extLst>
              <a:ext uri="{FF2B5EF4-FFF2-40B4-BE49-F238E27FC236}">
                <a16:creationId xmlns:a16="http://schemas.microsoft.com/office/drawing/2014/main" id="{A28AF72E-D458-A75C-6280-400382D698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182" y="1689095"/>
            <a:ext cx="2934504" cy="2393019"/>
          </a:xfrm>
          <a:prstGeom prst="rect">
            <a:avLst/>
          </a:prstGeom>
        </p:spPr>
      </p:pic>
      <p:pic>
        <p:nvPicPr>
          <p:cNvPr id="6" name="Grafik 5">
            <a:extLst>
              <a:ext uri="{FF2B5EF4-FFF2-40B4-BE49-F238E27FC236}">
                <a16:creationId xmlns:a16="http://schemas.microsoft.com/office/drawing/2014/main" id="{F9FB504A-E55A-E96F-EA1D-B056F374F3BA}"/>
              </a:ext>
            </a:extLst>
          </p:cNvPr>
          <p:cNvPicPr>
            <a:picLocks noChangeAspect="1"/>
          </p:cNvPicPr>
          <p:nvPr/>
        </p:nvPicPr>
        <p:blipFill>
          <a:blip r:embed="rId9"/>
          <a:stretch>
            <a:fillRect/>
          </a:stretch>
        </p:blipFill>
        <p:spPr>
          <a:xfrm>
            <a:off x="4679755" y="1570805"/>
            <a:ext cx="3333824" cy="2416881"/>
          </a:xfrm>
          <a:prstGeom prst="rect">
            <a:avLst/>
          </a:prstGeom>
        </p:spPr>
      </p:pic>
      <p:pic>
        <p:nvPicPr>
          <p:cNvPr id="7" name="Grafik 6">
            <a:extLst>
              <a:ext uri="{FF2B5EF4-FFF2-40B4-BE49-F238E27FC236}">
                <a16:creationId xmlns:a16="http://schemas.microsoft.com/office/drawing/2014/main" id="{7850CB8D-D2E9-5A31-124A-AAE9DF4F965A}"/>
              </a:ext>
            </a:extLst>
          </p:cNvPr>
          <p:cNvPicPr>
            <a:picLocks noChangeAspect="1"/>
          </p:cNvPicPr>
          <p:nvPr/>
        </p:nvPicPr>
        <p:blipFill>
          <a:blip r:embed="rId10"/>
          <a:stretch>
            <a:fillRect/>
          </a:stretch>
        </p:blipFill>
        <p:spPr>
          <a:xfrm>
            <a:off x="5259297" y="4132424"/>
            <a:ext cx="2015305" cy="1885981"/>
          </a:xfrm>
          <a:prstGeom prst="rect">
            <a:avLst/>
          </a:prstGeom>
        </p:spPr>
      </p:pic>
      <p:pic>
        <p:nvPicPr>
          <p:cNvPr id="8" name="Grafik 7">
            <a:extLst>
              <a:ext uri="{FF2B5EF4-FFF2-40B4-BE49-F238E27FC236}">
                <a16:creationId xmlns:a16="http://schemas.microsoft.com/office/drawing/2014/main" id="{42E6C813-0B45-0893-B2DB-BE5BD123AF6B}"/>
              </a:ext>
            </a:extLst>
          </p:cNvPr>
          <p:cNvPicPr>
            <a:picLocks noChangeAspect="1"/>
          </p:cNvPicPr>
          <p:nvPr/>
        </p:nvPicPr>
        <p:blipFill rotWithShape="1">
          <a:blip r:embed="rId11"/>
          <a:srcRect t="3964"/>
          <a:stretch/>
        </p:blipFill>
        <p:spPr>
          <a:xfrm>
            <a:off x="8770678" y="1599818"/>
            <a:ext cx="3071481" cy="2387868"/>
          </a:xfrm>
          <a:prstGeom prst="rect">
            <a:avLst/>
          </a:prstGeom>
        </p:spPr>
      </p:pic>
      <p:pic>
        <p:nvPicPr>
          <p:cNvPr id="11" name="Grafik 10">
            <a:extLst>
              <a:ext uri="{FF2B5EF4-FFF2-40B4-BE49-F238E27FC236}">
                <a16:creationId xmlns:a16="http://schemas.microsoft.com/office/drawing/2014/main" id="{16A00D23-80E1-2570-804E-F139B59EB93B}"/>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a:xfrm>
            <a:off x="451322" y="4180525"/>
            <a:ext cx="1880980" cy="757235"/>
          </a:xfrm>
          <a:prstGeom prst="rect">
            <a:avLst/>
          </a:prstGeom>
        </p:spPr>
      </p:pic>
      <p:pic>
        <p:nvPicPr>
          <p:cNvPr id="12" name="Grafik 11">
            <a:extLst>
              <a:ext uri="{FF2B5EF4-FFF2-40B4-BE49-F238E27FC236}">
                <a16:creationId xmlns:a16="http://schemas.microsoft.com/office/drawing/2014/main" id="{40BBB634-9140-0DAD-AB36-0F04AF3EF62C}"/>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a:stretch/>
        </p:blipFill>
        <p:spPr>
          <a:xfrm>
            <a:off x="2666776" y="4268083"/>
            <a:ext cx="1946596" cy="541478"/>
          </a:xfrm>
          <a:prstGeom prst="rect">
            <a:avLst/>
          </a:prstGeom>
        </p:spPr>
      </p:pic>
      <p:pic>
        <p:nvPicPr>
          <p:cNvPr id="15" name="Grafik 14">
            <a:extLst>
              <a:ext uri="{FF2B5EF4-FFF2-40B4-BE49-F238E27FC236}">
                <a16:creationId xmlns:a16="http://schemas.microsoft.com/office/drawing/2014/main" id="{5A47EDFC-0380-01A3-74F5-E68594FB387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10766" y="5229244"/>
            <a:ext cx="812889" cy="812889"/>
          </a:xfrm>
          <a:prstGeom prst="rect">
            <a:avLst/>
          </a:prstGeom>
        </p:spPr>
      </p:pic>
      <p:pic>
        <p:nvPicPr>
          <p:cNvPr id="17" name="Grafik 16">
            <a:extLst>
              <a:ext uri="{FF2B5EF4-FFF2-40B4-BE49-F238E27FC236}">
                <a16:creationId xmlns:a16="http://schemas.microsoft.com/office/drawing/2014/main" id="{96621531-4EE9-2049-0326-826E9DFC23D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223771" y="5385253"/>
            <a:ext cx="590592" cy="560516"/>
          </a:xfrm>
          <a:prstGeom prst="rect">
            <a:avLst/>
          </a:prstGeom>
        </p:spPr>
      </p:pic>
      <p:sp>
        <p:nvSpPr>
          <p:cNvPr id="19" name="Textfeld 18">
            <a:extLst>
              <a:ext uri="{FF2B5EF4-FFF2-40B4-BE49-F238E27FC236}">
                <a16:creationId xmlns:a16="http://schemas.microsoft.com/office/drawing/2014/main" id="{855EF6E3-C209-D524-B907-E2D7FDF8A93C}"/>
              </a:ext>
            </a:extLst>
          </p:cNvPr>
          <p:cNvSpPr txBox="1"/>
          <p:nvPr/>
        </p:nvSpPr>
        <p:spPr>
          <a:xfrm>
            <a:off x="1172740" y="4875960"/>
            <a:ext cx="542588" cy="369332"/>
          </a:xfrm>
          <a:prstGeom prst="rect">
            <a:avLst/>
          </a:prstGeom>
          <a:noFill/>
        </p:spPr>
        <p:txBody>
          <a:bodyPr wrap="square">
            <a:spAutoFit/>
          </a:bodyPr>
          <a:lstStyle/>
          <a:p>
            <a:pPr algn="ctr"/>
            <a:r>
              <a:rPr lang="el-GR" sz="1800" b="1" dirty="0"/>
              <a:t>δ</a:t>
            </a:r>
            <a:r>
              <a:rPr lang="de-AT" sz="1800" b="1" baseline="-25000" dirty="0"/>
              <a:t>m</a:t>
            </a:r>
          </a:p>
        </p:txBody>
      </p:sp>
      <p:sp>
        <p:nvSpPr>
          <p:cNvPr id="22" name="Textfeld 21">
            <a:extLst>
              <a:ext uri="{FF2B5EF4-FFF2-40B4-BE49-F238E27FC236}">
                <a16:creationId xmlns:a16="http://schemas.microsoft.com/office/drawing/2014/main" id="{E41DB991-50F3-D117-DB8C-6DC3F290B07D}"/>
              </a:ext>
            </a:extLst>
          </p:cNvPr>
          <p:cNvSpPr txBox="1"/>
          <p:nvPr/>
        </p:nvSpPr>
        <p:spPr>
          <a:xfrm>
            <a:off x="3232027" y="4906440"/>
            <a:ext cx="641638" cy="369332"/>
          </a:xfrm>
          <a:prstGeom prst="rect">
            <a:avLst/>
          </a:prstGeom>
          <a:noFill/>
        </p:spPr>
        <p:txBody>
          <a:bodyPr wrap="square">
            <a:spAutoFit/>
          </a:bodyPr>
          <a:lstStyle/>
          <a:p>
            <a:pPr algn="ctr"/>
            <a:r>
              <a:rPr lang="de-AT" sz="1800" b="1" dirty="0"/>
              <a:t>RMS</a:t>
            </a:r>
          </a:p>
        </p:txBody>
      </p:sp>
      <p:sp>
        <p:nvSpPr>
          <p:cNvPr id="23" name="Textfeld 22">
            <a:extLst>
              <a:ext uri="{FF2B5EF4-FFF2-40B4-BE49-F238E27FC236}">
                <a16:creationId xmlns:a16="http://schemas.microsoft.com/office/drawing/2014/main" id="{10F3977F-1BEE-D77E-24F0-2F05A322A96D}"/>
              </a:ext>
            </a:extLst>
          </p:cNvPr>
          <p:cNvSpPr txBox="1"/>
          <p:nvPr/>
        </p:nvSpPr>
        <p:spPr>
          <a:xfrm>
            <a:off x="241301" y="1115792"/>
            <a:ext cx="4511028" cy="369332"/>
          </a:xfrm>
          <a:prstGeom prst="rect">
            <a:avLst/>
          </a:prstGeom>
          <a:noFill/>
        </p:spPr>
        <p:txBody>
          <a:bodyPr wrap="square" rtlCol="0">
            <a:spAutoFit/>
          </a:bodyPr>
          <a:lstStyle/>
          <a:p>
            <a:r>
              <a:rPr lang="de-AT" b="1" dirty="0"/>
              <a:t>Analytical </a:t>
            </a:r>
            <a:r>
              <a:rPr lang="de-AT" b="1" dirty="0" err="1"/>
              <a:t>model</a:t>
            </a:r>
            <a:r>
              <a:rPr lang="de-AT" b="1" dirty="0"/>
              <a:t>: </a:t>
            </a:r>
            <a:r>
              <a:rPr lang="de-AT" b="1" dirty="0" err="1"/>
              <a:t>Sputtering</a:t>
            </a:r>
            <a:r>
              <a:rPr lang="de-AT" b="1" dirty="0"/>
              <a:t> </a:t>
            </a:r>
            <a:r>
              <a:rPr lang="de-AT" b="1" dirty="0" err="1"/>
              <a:t>of</a:t>
            </a:r>
            <a:r>
              <a:rPr lang="de-AT" b="1" dirty="0"/>
              <a:t> </a:t>
            </a:r>
            <a:r>
              <a:rPr lang="de-AT" b="1" dirty="0" err="1"/>
              <a:t>rough</a:t>
            </a:r>
            <a:r>
              <a:rPr lang="de-AT" b="1" dirty="0"/>
              <a:t> W [1]</a:t>
            </a:r>
          </a:p>
        </p:txBody>
      </p:sp>
      <p:sp>
        <p:nvSpPr>
          <p:cNvPr id="24" name="Textfeld 23">
            <a:extLst>
              <a:ext uri="{FF2B5EF4-FFF2-40B4-BE49-F238E27FC236}">
                <a16:creationId xmlns:a16="http://schemas.microsoft.com/office/drawing/2014/main" id="{F040A9EF-349F-D9FB-ADF6-ABDD9AF2FD09}"/>
              </a:ext>
            </a:extLst>
          </p:cNvPr>
          <p:cNvSpPr txBox="1"/>
          <p:nvPr/>
        </p:nvSpPr>
        <p:spPr>
          <a:xfrm>
            <a:off x="6779986" y="1106745"/>
            <a:ext cx="3838561" cy="369332"/>
          </a:xfrm>
          <a:prstGeom prst="rect">
            <a:avLst/>
          </a:prstGeom>
          <a:noFill/>
        </p:spPr>
        <p:txBody>
          <a:bodyPr wrap="square" rtlCol="0">
            <a:spAutoFit/>
          </a:bodyPr>
          <a:lstStyle/>
          <a:p>
            <a:r>
              <a:rPr lang="de-AT" b="1" dirty="0" err="1"/>
              <a:t>Sputtering</a:t>
            </a:r>
            <a:r>
              <a:rPr lang="de-AT" b="1" dirty="0"/>
              <a:t> </a:t>
            </a:r>
            <a:r>
              <a:rPr lang="de-AT" b="1" dirty="0" err="1"/>
              <a:t>of</a:t>
            </a:r>
            <a:r>
              <a:rPr lang="de-AT" b="1" dirty="0"/>
              <a:t>  nano-</a:t>
            </a:r>
            <a:r>
              <a:rPr lang="de-AT" b="1" dirty="0" err="1"/>
              <a:t>columnar</a:t>
            </a:r>
            <a:r>
              <a:rPr lang="de-AT" b="1" dirty="0"/>
              <a:t> W [2]</a:t>
            </a:r>
          </a:p>
        </p:txBody>
      </p:sp>
      <p:cxnSp>
        <p:nvCxnSpPr>
          <p:cNvPr id="26" name="Gerader Verbinder 25">
            <a:extLst>
              <a:ext uri="{FF2B5EF4-FFF2-40B4-BE49-F238E27FC236}">
                <a16:creationId xmlns:a16="http://schemas.microsoft.com/office/drawing/2014/main" id="{14222F71-1584-1BFE-8233-F3608E8F89D2}"/>
              </a:ext>
            </a:extLst>
          </p:cNvPr>
          <p:cNvCxnSpPr/>
          <p:nvPr/>
        </p:nvCxnSpPr>
        <p:spPr>
          <a:xfrm>
            <a:off x="4549128" y="1106745"/>
            <a:ext cx="0" cy="5047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7414F126-D526-F8A4-5BC0-CE0A64DED940}"/>
              </a:ext>
            </a:extLst>
          </p:cNvPr>
          <p:cNvCxnSpPr>
            <a:cxnSpLocks/>
          </p:cNvCxnSpPr>
          <p:nvPr/>
        </p:nvCxnSpPr>
        <p:spPr>
          <a:xfrm flipH="1">
            <a:off x="106191" y="6163144"/>
            <a:ext cx="11918725" cy="0"/>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Grafik 41">
            <a:extLst>
              <a:ext uri="{FF2B5EF4-FFF2-40B4-BE49-F238E27FC236}">
                <a16:creationId xmlns:a16="http://schemas.microsoft.com/office/drawing/2014/main" id="{EE368B5F-10DB-0ED7-2488-BEB972F8688A}"/>
              </a:ext>
            </a:extLst>
          </p:cNvPr>
          <p:cNvPicPr>
            <a:picLocks noChangeAspect="1"/>
          </p:cNvPicPr>
          <p:nvPr/>
        </p:nvPicPr>
        <p:blipFill>
          <a:blip r:embed="rId16"/>
          <a:stretch>
            <a:fillRect/>
          </a:stretch>
        </p:blipFill>
        <p:spPr>
          <a:xfrm>
            <a:off x="8159674" y="4141271"/>
            <a:ext cx="3711907" cy="1850062"/>
          </a:xfrm>
          <a:prstGeom prst="rect">
            <a:avLst/>
          </a:prstGeom>
        </p:spPr>
      </p:pic>
    </p:spTree>
    <p:extLst>
      <p:ext uri="{BB962C8B-B14F-4D97-AF65-F5344CB8AC3E}">
        <p14:creationId xmlns:p14="http://schemas.microsoft.com/office/powerpoint/2010/main" val="396773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fade">
                                      <p:cBhvr>
                                        <p:cTn id="5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19</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grpSp>
        <p:nvGrpSpPr>
          <p:cNvPr id="28" name="Gruppieren 27">
            <a:extLst>
              <a:ext uri="{FF2B5EF4-FFF2-40B4-BE49-F238E27FC236}">
                <a16:creationId xmlns:a16="http://schemas.microsoft.com/office/drawing/2014/main" id="{2CEB4A78-5FFB-44D4-A33D-8CAD24A3471D}"/>
              </a:ext>
            </a:extLst>
          </p:cNvPr>
          <p:cNvGrpSpPr/>
          <p:nvPr/>
        </p:nvGrpSpPr>
        <p:grpSpPr>
          <a:xfrm>
            <a:off x="272957" y="171449"/>
            <a:ext cx="11751959" cy="809625"/>
            <a:chOff x="272957" y="171449"/>
            <a:chExt cx="11751959" cy="809625"/>
          </a:xfrm>
        </p:grpSpPr>
        <p:sp>
          <p:nvSpPr>
            <p:cNvPr id="29" name="Textfeld 28">
              <a:extLst>
                <a:ext uri="{FF2B5EF4-FFF2-40B4-BE49-F238E27FC236}">
                  <a16:creationId xmlns:a16="http://schemas.microsoft.com/office/drawing/2014/main" id="{844C9C4B-D212-4DE7-A29F-54173623218C}"/>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30" name="Gruppieren 29">
              <a:extLst>
                <a:ext uri="{FF2B5EF4-FFF2-40B4-BE49-F238E27FC236}">
                  <a16:creationId xmlns:a16="http://schemas.microsoft.com/office/drawing/2014/main" id="{562F46FC-997D-4E4F-A851-F3C27627C580}"/>
                </a:ext>
              </a:extLst>
            </p:cNvPr>
            <p:cNvGrpSpPr/>
            <p:nvPr/>
          </p:nvGrpSpPr>
          <p:grpSpPr>
            <a:xfrm>
              <a:off x="272957" y="171449"/>
              <a:ext cx="11751959" cy="809625"/>
              <a:chOff x="272957" y="171449"/>
              <a:chExt cx="11751959" cy="809625"/>
            </a:xfrm>
          </p:grpSpPr>
          <p:pic>
            <p:nvPicPr>
              <p:cNvPr id="32" name="Grafik 31">
                <a:extLst>
                  <a:ext uri="{FF2B5EF4-FFF2-40B4-BE49-F238E27FC236}">
                    <a16:creationId xmlns:a16="http://schemas.microsoft.com/office/drawing/2014/main" id="{94440BE7-4B6E-4AF9-AF57-2382C5D885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050" y="249815"/>
                <a:ext cx="660400" cy="652894"/>
              </a:xfrm>
              <a:prstGeom prst="rect">
                <a:avLst/>
              </a:prstGeom>
            </p:spPr>
          </p:pic>
          <p:sp>
            <p:nvSpPr>
              <p:cNvPr id="33" name="Titel 1">
                <a:extLst>
                  <a:ext uri="{FF2B5EF4-FFF2-40B4-BE49-F238E27FC236}">
                    <a16:creationId xmlns:a16="http://schemas.microsoft.com/office/drawing/2014/main" id="{50E5DAB7-BACF-41E9-AAD7-6989D1FFE8D9}"/>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34" name="Freihandform: Form 5">
                <a:extLst>
                  <a:ext uri="{FF2B5EF4-FFF2-40B4-BE49-F238E27FC236}">
                    <a16:creationId xmlns:a16="http://schemas.microsoft.com/office/drawing/2014/main" id="{7D750BF3-552B-4780-9906-AB67AAF5DE35}"/>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35" name="Freihandform: Form 8">
                <a:extLst>
                  <a:ext uri="{FF2B5EF4-FFF2-40B4-BE49-F238E27FC236}">
                    <a16:creationId xmlns:a16="http://schemas.microsoft.com/office/drawing/2014/main" id="{2355081A-B841-4FB5-8BFF-80690132BFD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36" name="Freihandform: Form 11">
                <a:extLst>
                  <a:ext uri="{FF2B5EF4-FFF2-40B4-BE49-F238E27FC236}">
                    <a16:creationId xmlns:a16="http://schemas.microsoft.com/office/drawing/2014/main" id="{BC4E8770-BB2E-4B2A-BC18-F0FA5305991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38" name="Gruppieren 37">
                <a:extLst>
                  <a:ext uri="{FF2B5EF4-FFF2-40B4-BE49-F238E27FC236}">
                    <a16:creationId xmlns:a16="http://schemas.microsoft.com/office/drawing/2014/main" id="{EEBFF19C-8C0C-4238-86B8-0F3EB8027B87}"/>
                  </a:ext>
                </a:extLst>
              </p:cNvPr>
              <p:cNvGrpSpPr/>
              <p:nvPr/>
            </p:nvGrpSpPr>
            <p:grpSpPr>
              <a:xfrm>
                <a:off x="10055266" y="271201"/>
                <a:ext cx="1969650" cy="706971"/>
                <a:chOff x="7535695" y="283762"/>
                <a:chExt cx="1969650" cy="706971"/>
              </a:xfrm>
            </p:grpSpPr>
            <p:sp>
              <p:nvSpPr>
                <p:cNvPr id="57" name="Rechteck: abgerundete Ecken 24">
                  <a:extLst>
                    <a:ext uri="{FF2B5EF4-FFF2-40B4-BE49-F238E27FC236}">
                      <a16:creationId xmlns:a16="http://schemas.microsoft.com/office/drawing/2014/main" id="{5E568AAE-FC5C-48CD-8F3E-6A485C62487C}"/>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uppieren 57">
                  <a:extLst>
                    <a:ext uri="{FF2B5EF4-FFF2-40B4-BE49-F238E27FC236}">
                      <a16:creationId xmlns:a16="http://schemas.microsoft.com/office/drawing/2014/main" id="{3C830E29-189B-4B01-9E6E-2173DCB37CFD}"/>
                    </a:ext>
                  </a:extLst>
                </p:cNvPr>
                <p:cNvGrpSpPr/>
                <p:nvPr/>
              </p:nvGrpSpPr>
              <p:grpSpPr>
                <a:xfrm>
                  <a:off x="7596110" y="336530"/>
                  <a:ext cx="1909235" cy="615268"/>
                  <a:chOff x="5105423" y="6078734"/>
                  <a:chExt cx="2091442" cy="673986"/>
                </a:xfrm>
              </p:grpSpPr>
              <p:pic>
                <p:nvPicPr>
                  <p:cNvPr id="59" name="Grafik 58">
                    <a:extLst>
                      <a:ext uri="{FF2B5EF4-FFF2-40B4-BE49-F238E27FC236}">
                        <a16:creationId xmlns:a16="http://schemas.microsoft.com/office/drawing/2014/main" id="{20C1BC6B-8332-4CAB-BEF0-95B8B678EE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0" name="Textfeld 59">
                    <a:extLst>
                      <a:ext uri="{FF2B5EF4-FFF2-40B4-BE49-F238E27FC236}">
                        <a16:creationId xmlns:a16="http://schemas.microsoft.com/office/drawing/2014/main" id="{54D073BB-A998-461F-817B-5B9FE8124E97}"/>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41" name="Gruppieren 40">
                <a:extLst>
                  <a:ext uri="{FF2B5EF4-FFF2-40B4-BE49-F238E27FC236}">
                    <a16:creationId xmlns:a16="http://schemas.microsoft.com/office/drawing/2014/main" id="{CE4A9778-BD4F-4C43-B765-D5FDD1F02292}"/>
                  </a:ext>
                </a:extLst>
              </p:cNvPr>
              <p:cNvGrpSpPr/>
              <p:nvPr/>
            </p:nvGrpSpPr>
            <p:grpSpPr>
              <a:xfrm>
                <a:off x="1056402" y="271201"/>
                <a:ext cx="681912" cy="680597"/>
                <a:chOff x="970677" y="271201"/>
                <a:chExt cx="681912" cy="680597"/>
              </a:xfrm>
            </p:grpSpPr>
            <p:sp>
              <p:nvSpPr>
                <p:cNvPr id="55" name="Abgerundetes Rechteck 32">
                  <a:extLst>
                    <a:ext uri="{FF2B5EF4-FFF2-40B4-BE49-F238E27FC236}">
                      <a16:creationId xmlns:a16="http://schemas.microsoft.com/office/drawing/2014/main" id="{A9A77DC7-84BD-471E-87BF-2465FD2E73BC}"/>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fik 55">
                  <a:extLst>
                    <a:ext uri="{FF2B5EF4-FFF2-40B4-BE49-F238E27FC236}">
                      <a16:creationId xmlns:a16="http://schemas.microsoft.com/office/drawing/2014/main" id="{C35B6E67-EFB0-42CF-B2FD-05B1B6C2A101}"/>
                    </a:ext>
                  </a:extLst>
                </p:cNvPr>
                <p:cNvPicPr>
                  <a:picLocks noChangeAspect="1"/>
                </p:cNvPicPr>
                <p:nvPr/>
              </p:nvPicPr>
              <p:blipFill rotWithShape="1">
                <a:blip r:embed="rId5"/>
                <a:srcRect l="3579" t="6864" r="73592" b="7828"/>
                <a:stretch/>
              </p:blipFill>
              <p:spPr>
                <a:xfrm>
                  <a:off x="1037007" y="330047"/>
                  <a:ext cx="548287" cy="566787"/>
                </a:xfrm>
                <a:prstGeom prst="rect">
                  <a:avLst/>
                </a:prstGeom>
              </p:spPr>
            </p:pic>
          </p:grpSp>
        </p:grpSp>
        <p:sp>
          <p:nvSpPr>
            <p:cNvPr id="31" name="Textfeld 30">
              <a:extLst>
                <a:ext uri="{FF2B5EF4-FFF2-40B4-BE49-F238E27FC236}">
                  <a16:creationId xmlns:a16="http://schemas.microsoft.com/office/drawing/2014/main" id="{48877F40-E06B-4059-B76E-CB6C0120D64D}"/>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Outlook </a:t>
              </a:r>
              <a:r>
                <a:rPr lang="de-AT" sz="3200" dirty="0" err="1">
                  <a:solidFill>
                    <a:schemeClr val="bg1"/>
                  </a:solidFill>
                </a:rPr>
                <a:t>for</a:t>
              </a:r>
              <a:r>
                <a:rPr lang="de-AT" sz="3200" dirty="0">
                  <a:solidFill>
                    <a:schemeClr val="bg1"/>
                  </a:solidFill>
                </a:rPr>
                <a:t> </a:t>
              </a:r>
              <a:r>
                <a:rPr lang="de-AT" sz="3200" dirty="0" err="1">
                  <a:solidFill>
                    <a:schemeClr val="bg1"/>
                  </a:solidFill>
                </a:rPr>
                <a:t>future</a:t>
              </a:r>
              <a:r>
                <a:rPr lang="de-AT" sz="3200" dirty="0">
                  <a:solidFill>
                    <a:schemeClr val="bg1"/>
                  </a:solidFill>
                </a:rPr>
                <a:t> </a:t>
              </a:r>
              <a:r>
                <a:rPr lang="de-AT" sz="3200" dirty="0" err="1">
                  <a:solidFill>
                    <a:schemeClr val="bg1"/>
                  </a:solidFill>
                </a:rPr>
                <a:t>studies</a:t>
              </a:r>
              <a:r>
                <a:rPr lang="de-AT" sz="3200" dirty="0">
                  <a:solidFill>
                    <a:schemeClr val="bg1"/>
                  </a:solidFill>
                </a:rPr>
                <a:t> in SP-B (&amp; SP-D)</a:t>
              </a:r>
            </a:p>
          </p:txBody>
        </p:sp>
      </p:grpSp>
      <p:sp>
        <p:nvSpPr>
          <p:cNvPr id="21" name="Textfeld 20">
            <a:extLst>
              <a:ext uri="{FF2B5EF4-FFF2-40B4-BE49-F238E27FC236}">
                <a16:creationId xmlns:a16="http://schemas.microsoft.com/office/drawing/2014/main" id="{8B0A0F2B-DC83-4013-938E-EBED5C166869}"/>
              </a:ext>
            </a:extLst>
          </p:cNvPr>
          <p:cNvSpPr txBox="1"/>
          <p:nvPr/>
        </p:nvSpPr>
        <p:spPr>
          <a:xfrm>
            <a:off x="319238" y="1658885"/>
            <a:ext cx="5618000" cy="4801314"/>
          </a:xfrm>
          <a:prstGeom prst="rect">
            <a:avLst/>
          </a:prstGeom>
          <a:noFill/>
        </p:spPr>
        <p:txBody>
          <a:bodyPr wrap="square" rtlCol="0">
            <a:spAutoFit/>
          </a:bodyPr>
          <a:lstStyle/>
          <a:p>
            <a:r>
              <a:rPr lang="de-AT" b="1" dirty="0"/>
              <a:t>Nano-</a:t>
            </a:r>
            <a:r>
              <a:rPr lang="de-AT" b="1" dirty="0" err="1"/>
              <a:t>columnar</a:t>
            </a:r>
            <a:r>
              <a:rPr lang="de-AT" b="1" dirty="0"/>
              <a:t> </a:t>
            </a:r>
            <a:r>
              <a:rPr lang="de-AT" b="1" dirty="0" err="1"/>
              <a:t>tungsten</a:t>
            </a:r>
            <a:r>
              <a:rPr lang="de-AT" b="1" dirty="0"/>
              <a:t> (NCW):</a:t>
            </a:r>
          </a:p>
          <a:p>
            <a:pPr marL="742950" lvl="1" indent="-285750">
              <a:buFont typeface="Arial" panose="020B0604020202020204" pitchFamily="34" charset="0"/>
              <a:buChar char="•"/>
            </a:pPr>
            <a:r>
              <a:rPr lang="de-AT" b="1" dirty="0" err="1"/>
              <a:t>Optimise</a:t>
            </a:r>
            <a:r>
              <a:rPr lang="de-AT" b="1" dirty="0"/>
              <a:t> </a:t>
            </a:r>
            <a:r>
              <a:rPr lang="de-AT" b="1" dirty="0" err="1"/>
              <a:t>shape</a:t>
            </a:r>
            <a:r>
              <a:rPr lang="de-AT" b="1" dirty="0"/>
              <a:t> </a:t>
            </a:r>
            <a:r>
              <a:rPr lang="de-AT" b="1" dirty="0" err="1"/>
              <a:t>of</a:t>
            </a:r>
            <a:r>
              <a:rPr lang="de-AT" b="1" dirty="0"/>
              <a:t> NCs </a:t>
            </a:r>
            <a:r>
              <a:rPr lang="de-AT" dirty="0" err="1"/>
              <a:t>to</a:t>
            </a:r>
            <a:r>
              <a:rPr lang="de-AT" dirty="0"/>
              <a:t> </a:t>
            </a:r>
            <a:r>
              <a:rPr lang="de-AT" dirty="0" err="1"/>
              <a:t>minimise</a:t>
            </a:r>
            <a:r>
              <a:rPr lang="de-AT" dirty="0"/>
              <a:t> </a:t>
            </a:r>
            <a:r>
              <a:rPr lang="de-AT" dirty="0" err="1"/>
              <a:t>sputter</a:t>
            </a:r>
            <a:r>
              <a:rPr lang="de-AT" dirty="0"/>
              <a:t> </a:t>
            </a:r>
            <a:r>
              <a:rPr lang="de-AT" dirty="0" err="1"/>
              <a:t>yields</a:t>
            </a:r>
            <a:r>
              <a:rPr lang="de-AT" dirty="0"/>
              <a:t> (</a:t>
            </a:r>
            <a:r>
              <a:rPr lang="de-AT" dirty="0" err="1"/>
              <a:t>height</a:t>
            </a:r>
            <a:r>
              <a:rPr lang="de-AT" dirty="0"/>
              <a:t>, </a:t>
            </a:r>
            <a:r>
              <a:rPr lang="de-AT" dirty="0" err="1"/>
              <a:t>areal</a:t>
            </a:r>
            <a:r>
              <a:rPr lang="de-AT" dirty="0"/>
              <a:t> </a:t>
            </a:r>
            <a:r>
              <a:rPr lang="de-AT" dirty="0" err="1"/>
              <a:t>density</a:t>
            </a:r>
            <a:r>
              <a:rPr lang="de-AT" dirty="0"/>
              <a:t>,…) </a:t>
            </a:r>
            <a:r>
              <a:rPr lang="de-AT" dirty="0" err="1"/>
              <a:t>with</a:t>
            </a:r>
            <a:r>
              <a:rPr lang="de-AT" dirty="0"/>
              <a:t> SPRAY</a:t>
            </a:r>
          </a:p>
          <a:p>
            <a:pPr marL="742950" lvl="1" indent="-285750">
              <a:buFont typeface="Arial" panose="020B0604020202020204" pitchFamily="34" charset="0"/>
              <a:buChar char="•"/>
            </a:pPr>
            <a:r>
              <a:rPr lang="de-AT" dirty="0"/>
              <a:t>Deploy </a:t>
            </a:r>
            <a:r>
              <a:rPr lang="de-AT" dirty="0" err="1"/>
              <a:t>optimised</a:t>
            </a:r>
            <a:r>
              <a:rPr lang="de-AT" dirty="0"/>
              <a:t> NCW </a:t>
            </a:r>
            <a:r>
              <a:rPr lang="de-AT" dirty="0" err="1"/>
              <a:t>as</a:t>
            </a:r>
            <a:r>
              <a:rPr lang="de-AT" dirty="0"/>
              <a:t> a real </a:t>
            </a:r>
            <a:r>
              <a:rPr lang="de-AT" b="1" dirty="0"/>
              <a:t>sample on QCM</a:t>
            </a:r>
          </a:p>
          <a:p>
            <a:pPr marL="742950" lvl="1" indent="-285750">
              <a:buFont typeface="Arial" panose="020B0604020202020204" pitchFamily="34" charset="0"/>
              <a:buChar char="•"/>
            </a:pPr>
            <a:r>
              <a:rPr lang="de-AT" dirty="0"/>
              <a:t>QCM </a:t>
            </a:r>
            <a:r>
              <a:rPr lang="de-AT" dirty="0" err="1"/>
              <a:t>experiments</a:t>
            </a:r>
            <a:r>
              <a:rPr lang="de-AT" dirty="0"/>
              <a:t> + </a:t>
            </a:r>
            <a:r>
              <a:rPr lang="de-AT" dirty="0" err="1"/>
              <a:t>simulations</a:t>
            </a:r>
            <a:r>
              <a:rPr lang="de-AT" dirty="0"/>
              <a:t> (</a:t>
            </a:r>
            <a:r>
              <a:rPr lang="de-AT" dirty="0" err="1"/>
              <a:t>static</a:t>
            </a:r>
            <a:r>
              <a:rPr lang="de-AT" dirty="0"/>
              <a:t> </a:t>
            </a:r>
            <a:r>
              <a:rPr lang="de-AT" dirty="0" err="1"/>
              <a:t>behaviour</a:t>
            </a:r>
            <a:r>
              <a:rPr lang="de-AT" dirty="0"/>
              <a:t>)</a:t>
            </a:r>
          </a:p>
          <a:p>
            <a:pPr marL="742950" lvl="1" indent="-285750">
              <a:buFont typeface="Arial" panose="020B0604020202020204" pitchFamily="34" charset="0"/>
              <a:buChar char="•"/>
            </a:pPr>
            <a:r>
              <a:rPr lang="de-AT" dirty="0"/>
              <a:t>Study </a:t>
            </a:r>
            <a:r>
              <a:rPr lang="de-AT" b="1" dirty="0" err="1"/>
              <a:t>dynamic</a:t>
            </a:r>
            <a:r>
              <a:rPr lang="de-AT" b="1" dirty="0"/>
              <a:t> </a:t>
            </a:r>
            <a:r>
              <a:rPr lang="de-AT" b="1" dirty="0" err="1"/>
              <a:t>erosion</a:t>
            </a:r>
            <a:r>
              <a:rPr lang="de-AT" b="1" dirty="0"/>
              <a:t> </a:t>
            </a:r>
            <a:r>
              <a:rPr lang="de-AT" dirty="0" err="1"/>
              <a:t>of</a:t>
            </a:r>
            <a:r>
              <a:rPr lang="de-AT" dirty="0"/>
              <a:t> NCW </a:t>
            </a:r>
            <a:r>
              <a:rPr lang="de-AT" dirty="0" err="1"/>
              <a:t>both</a:t>
            </a:r>
            <a:r>
              <a:rPr lang="de-AT" dirty="0"/>
              <a:t> </a:t>
            </a:r>
            <a:r>
              <a:rPr lang="de-AT" dirty="0" err="1"/>
              <a:t>experimentally</a:t>
            </a:r>
            <a:r>
              <a:rPr lang="de-AT" dirty="0"/>
              <a:t> and </a:t>
            </a:r>
            <a:r>
              <a:rPr lang="de-AT" dirty="0" err="1"/>
              <a:t>numerically</a:t>
            </a:r>
            <a:endParaRPr lang="de-AT" dirty="0"/>
          </a:p>
          <a:p>
            <a:pPr marL="742950" lvl="1" indent="-285750">
              <a:buFont typeface="Arial" panose="020B0604020202020204" pitchFamily="34" charset="0"/>
              <a:buChar char="•"/>
            </a:pPr>
            <a:endParaRPr lang="de-AT" dirty="0"/>
          </a:p>
          <a:p>
            <a:endParaRPr lang="de-AT" b="1" dirty="0"/>
          </a:p>
          <a:p>
            <a:r>
              <a:rPr lang="de-AT" b="1" dirty="0"/>
              <a:t>Pyramidal W </a:t>
            </a:r>
            <a:r>
              <a:rPr lang="de-AT" b="1" dirty="0" err="1"/>
              <a:t>samples</a:t>
            </a:r>
            <a:r>
              <a:rPr lang="de-AT" b="1" dirty="0"/>
              <a:t> (</a:t>
            </a:r>
            <a:r>
              <a:rPr lang="de-AT" b="1" dirty="0" err="1"/>
              <a:t>see</a:t>
            </a:r>
            <a:r>
              <a:rPr lang="de-AT" b="1" dirty="0"/>
              <a:t> A. </a:t>
            </a:r>
            <a:r>
              <a:rPr lang="de-AT" b="1" dirty="0" err="1"/>
              <a:t>Uccello‘s</a:t>
            </a:r>
            <a:r>
              <a:rPr lang="de-AT" b="1" dirty="0"/>
              <a:t> </a:t>
            </a:r>
            <a:r>
              <a:rPr lang="de-AT" b="1" dirty="0" err="1"/>
              <a:t>talk</a:t>
            </a:r>
            <a:r>
              <a:rPr lang="de-AT" b="1" dirty="0"/>
              <a:t>):</a:t>
            </a:r>
          </a:p>
          <a:p>
            <a:pPr marL="742950" lvl="1" indent="-285750">
              <a:buFont typeface="Arial" panose="020B0604020202020204" pitchFamily="34" charset="0"/>
              <a:buChar char="•"/>
            </a:pPr>
            <a:r>
              <a:rPr lang="de-AT" dirty="0" err="1"/>
              <a:t>Cooperation</a:t>
            </a:r>
            <a:r>
              <a:rPr lang="de-AT" dirty="0"/>
              <a:t> </a:t>
            </a:r>
            <a:r>
              <a:rPr lang="de-AT" dirty="0" err="1"/>
              <a:t>ongoing</a:t>
            </a:r>
            <a:endParaRPr lang="de-AT" dirty="0"/>
          </a:p>
          <a:p>
            <a:pPr marL="742950" lvl="1" indent="-285750">
              <a:buFont typeface="Arial" panose="020B0604020202020204" pitchFamily="34" charset="0"/>
              <a:buChar char="•"/>
            </a:pPr>
            <a:r>
              <a:rPr lang="de-AT" dirty="0" err="1"/>
              <a:t>Continue</a:t>
            </a:r>
            <a:r>
              <a:rPr lang="de-AT" dirty="0"/>
              <a:t> experimental </a:t>
            </a:r>
            <a:r>
              <a:rPr lang="de-AT" dirty="0" err="1"/>
              <a:t>investigations</a:t>
            </a:r>
            <a:r>
              <a:rPr lang="de-AT" dirty="0"/>
              <a:t> </a:t>
            </a:r>
            <a:r>
              <a:rPr lang="de-AT" dirty="0" err="1"/>
              <a:t>with</a:t>
            </a:r>
            <a:r>
              <a:rPr lang="de-AT" dirty="0"/>
              <a:t> QCM </a:t>
            </a:r>
            <a:r>
              <a:rPr lang="de-AT" dirty="0" err="1"/>
              <a:t>methods</a:t>
            </a:r>
            <a:r>
              <a:rPr lang="de-AT" dirty="0"/>
              <a:t> (Catcher-QCM etc…)</a:t>
            </a:r>
          </a:p>
          <a:p>
            <a:pPr marL="742950" lvl="1" indent="-285750">
              <a:buFont typeface="Arial" panose="020B0604020202020204" pitchFamily="34" charset="0"/>
              <a:buChar char="•"/>
            </a:pPr>
            <a:r>
              <a:rPr lang="de-AT" dirty="0"/>
              <a:t>Support </a:t>
            </a:r>
            <a:r>
              <a:rPr lang="de-AT" dirty="0" err="1"/>
              <a:t>with</a:t>
            </a:r>
            <a:r>
              <a:rPr lang="de-AT" dirty="0"/>
              <a:t> </a:t>
            </a:r>
            <a:r>
              <a:rPr lang="de-AT" dirty="0" err="1"/>
              <a:t>numerical</a:t>
            </a:r>
            <a:r>
              <a:rPr lang="de-AT" dirty="0"/>
              <a:t> </a:t>
            </a:r>
            <a:r>
              <a:rPr lang="de-AT" dirty="0" err="1"/>
              <a:t>simulations</a:t>
            </a:r>
            <a:endParaRPr lang="de-AT" dirty="0"/>
          </a:p>
          <a:p>
            <a:pPr marL="742950" lvl="1" indent="-285750">
              <a:buFont typeface="Arial" panose="020B0604020202020204" pitchFamily="34" charset="0"/>
              <a:buChar char="•"/>
            </a:pPr>
            <a:endParaRPr lang="de-AT" dirty="0"/>
          </a:p>
          <a:p>
            <a:r>
              <a:rPr lang="de-AT" dirty="0" err="1"/>
              <a:t>Of</a:t>
            </a:r>
            <a:r>
              <a:rPr lang="de-AT" dirty="0"/>
              <a:t> </a:t>
            </a:r>
            <a:r>
              <a:rPr lang="de-AT" dirty="0" err="1"/>
              <a:t>course</a:t>
            </a:r>
            <a:r>
              <a:rPr lang="de-AT" dirty="0"/>
              <a:t>, </a:t>
            </a:r>
            <a:r>
              <a:rPr lang="de-AT" dirty="0" err="1"/>
              <a:t>we</a:t>
            </a:r>
            <a:r>
              <a:rPr lang="de-AT" dirty="0"/>
              <a:t> </a:t>
            </a:r>
            <a:r>
              <a:rPr lang="de-AT" dirty="0" err="1"/>
              <a:t>are</a:t>
            </a:r>
            <a:r>
              <a:rPr lang="de-AT" dirty="0"/>
              <a:t> open </a:t>
            </a:r>
            <a:r>
              <a:rPr lang="de-AT" dirty="0" err="1"/>
              <a:t>for</a:t>
            </a:r>
            <a:r>
              <a:rPr lang="de-AT" dirty="0"/>
              <a:t> </a:t>
            </a:r>
            <a:r>
              <a:rPr lang="de-AT" dirty="0" err="1"/>
              <a:t>your</a:t>
            </a:r>
            <a:r>
              <a:rPr lang="de-AT" dirty="0"/>
              <a:t> </a:t>
            </a:r>
            <a:r>
              <a:rPr lang="de-AT" dirty="0" err="1"/>
              <a:t>suggestions</a:t>
            </a:r>
            <a:r>
              <a:rPr lang="de-AT" dirty="0"/>
              <a:t>!</a:t>
            </a:r>
            <a:br>
              <a:rPr lang="de-AT" dirty="0"/>
            </a:br>
            <a:endParaRPr lang="de-AT" dirty="0"/>
          </a:p>
        </p:txBody>
      </p:sp>
      <p:pic>
        <p:nvPicPr>
          <p:cNvPr id="2" name="Grafik 1" descr="Ein Bild, das Text enthält.">
            <a:extLst>
              <a:ext uri="{FF2B5EF4-FFF2-40B4-BE49-F238E27FC236}">
                <a16:creationId xmlns:a16="http://schemas.microsoft.com/office/drawing/2014/main" id="{1811654B-FC2A-3B11-868B-420D5490BDF6}"/>
              </a:ext>
            </a:extLst>
          </p:cNvPr>
          <p:cNvPicPr>
            <a:picLocks noChangeAspect="1"/>
          </p:cNvPicPr>
          <p:nvPr/>
        </p:nvPicPr>
        <p:blipFill rotWithShape="1">
          <a:blip r:embed="rId6">
            <a:extLst>
              <a:ext uri="{28A0092B-C50C-407E-A947-70E740481C1C}">
                <a14:useLocalDpi xmlns:a14="http://schemas.microsoft.com/office/drawing/2010/main" val="0"/>
              </a:ext>
            </a:extLst>
          </a:blip>
          <a:srcRect l="17630" t="11645" r="19177" b="19107"/>
          <a:stretch/>
        </p:blipFill>
        <p:spPr>
          <a:xfrm>
            <a:off x="7091680" y="1354085"/>
            <a:ext cx="3830320" cy="2648955"/>
          </a:xfrm>
          <a:prstGeom prst="rect">
            <a:avLst/>
          </a:prstGeom>
        </p:spPr>
      </p:pic>
      <p:pic>
        <p:nvPicPr>
          <p:cNvPr id="4" name="Grafik 3">
            <a:extLst>
              <a:ext uri="{FF2B5EF4-FFF2-40B4-BE49-F238E27FC236}">
                <a16:creationId xmlns:a16="http://schemas.microsoft.com/office/drawing/2014/main" id="{A06B2213-68FA-DD3C-EC10-F2BF9E38D982}"/>
              </a:ext>
            </a:extLst>
          </p:cNvPr>
          <p:cNvPicPr>
            <a:picLocks noChangeAspect="1"/>
          </p:cNvPicPr>
          <p:nvPr/>
        </p:nvPicPr>
        <p:blipFill>
          <a:blip r:embed="rId7"/>
          <a:stretch>
            <a:fillRect/>
          </a:stretch>
        </p:blipFill>
        <p:spPr>
          <a:xfrm>
            <a:off x="7091680" y="4176096"/>
            <a:ext cx="3847621" cy="2019160"/>
          </a:xfrm>
          <a:prstGeom prst="rect">
            <a:avLst/>
          </a:prstGeom>
        </p:spPr>
      </p:pic>
    </p:spTree>
    <p:extLst>
      <p:ext uri="{BB962C8B-B14F-4D97-AF65-F5344CB8AC3E}">
        <p14:creationId xmlns:p14="http://schemas.microsoft.com/office/powerpoint/2010/main" val="80122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2</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grpSp>
        <p:nvGrpSpPr>
          <p:cNvPr id="2" name="Gruppieren 1"/>
          <p:cNvGrpSpPr/>
          <p:nvPr/>
        </p:nvGrpSpPr>
        <p:grpSpPr>
          <a:xfrm>
            <a:off x="272957" y="171449"/>
            <a:ext cx="11751959" cy="809625"/>
            <a:chOff x="272957" y="171449"/>
            <a:chExt cx="11751959" cy="809625"/>
          </a:xfrm>
        </p:grpSpPr>
        <p:sp>
          <p:nvSpPr>
            <p:cNvPr id="23" name="Textfeld 22">
              <a:extLst>
                <a:ext uri="{FF2B5EF4-FFF2-40B4-BE49-F238E27FC236}">
                  <a16:creationId xmlns:a16="http://schemas.microsoft.com/office/drawing/2014/main" id="{A91A64DC-99DF-41FB-97ED-47DCD12449CA}"/>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24" name="Gruppieren 23"/>
            <p:cNvGrpSpPr/>
            <p:nvPr/>
          </p:nvGrpSpPr>
          <p:grpSpPr>
            <a:xfrm>
              <a:off x="272957" y="171449"/>
              <a:ext cx="11751959" cy="809625"/>
              <a:chOff x="272957" y="171449"/>
              <a:chExt cx="11751959" cy="809625"/>
            </a:xfrm>
          </p:grpSpPr>
          <p:pic>
            <p:nvPicPr>
              <p:cNvPr id="25" name="Grafik 24">
                <a:extLst>
                  <a:ext uri="{FF2B5EF4-FFF2-40B4-BE49-F238E27FC236}">
                    <a16:creationId xmlns:a16="http://schemas.microsoft.com/office/drawing/2014/main" id="{460543EF-AD61-4829-B26F-89BF1077F2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50" y="249815"/>
                <a:ext cx="660400" cy="652894"/>
              </a:xfrm>
              <a:prstGeom prst="rect">
                <a:avLst/>
              </a:prstGeom>
            </p:spPr>
          </p:pic>
          <p:sp>
            <p:nvSpPr>
              <p:cNvPr id="26" name="Titel 1">
                <a:extLst>
                  <a:ext uri="{FF2B5EF4-FFF2-40B4-BE49-F238E27FC236}">
                    <a16:creationId xmlns:a16="http://schemas.microsoft.com/office/drawing/2014/main" id="{A32EB49E-2556-4018-87E6-BF1AC932551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28" name="Freihandform: Form 5">
                <a:extLst>
                  <a:ext uri="{FF2B5EF4-FFF2-40B4-BE49-F238E27FC236}">
                    <a16:creationId xmlns:a16="http://schemas.microsoft.com/office/drawing/2014/main" id="{A7E76DE0-0D9F-4708-9483-611F03A86BC4}"/>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29" name="Freihandform: Form 8">
                <a:extLst>
                  <a:ext uri="{FF2B5EF4-FFF2-40B4-BE49-F238E27FC236}">
                    <a16:creationId xmlns:a16="http://schemas.microsoft.com/office/drawing/2014/main" id="{33997B12-ABF1-4466-A17A-37FA75A0CF11}"/>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30" name="Freihandform: Form 11">
                <a:extLst>
                  <a:ext uri="{FF2B5EF4-FFF2-40B4-BE49-F238E27FC236}">
                    <a16:creationId xmlns:a16="http://schemas.microsoft.com/office/drawing/2014/main" id="{48C09BCE-E2E0-4A81-A504-AEDDE50A13F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31" name="Gruppieren 30">
                <a:extLst>
                  <a:ext uri="{FF2B5EF4-FFF2-40B4-BE49-F238E27FC236}">
                    <a16:creationId xmlns:a16="http://schemas.microsoft.com/office/drawing/2014/main" id="{8EFBDC55-76AC-47B9-B257-36B16E19A3E2}"/>
                  </a:ext>
                </a:extLst>
              </p:cNvPr>
              <p:cNvGrpSpPr/>
              <p:nvPr/>
            </p:nvGrpSpPr>
            <p:grpSpPr>
              <a:xfrm>
                <a:off x="10055266" y="271201"/>
                <a:ext cx="1969650" cy="706971"/>
                <a:chOff x="7535695" y="283762"/>
                <a:chExt cx="1969650" cy="706971"/>
              </a:xfrm>
            </p:grpSpPr>
            <p:sp>
              <p:nvSpPr>
                <p:cNvPr id="35" name="Rechteck: abgerundete Ecken 24">
                  <a:extLst>
                    <a:ext uri="{FF2B5EF4-FFF2-40B4-BE49-F238E27FC236}">
                      <a16:creationId xmlns:a16="http://schemas.microsoft.com/office/drawing/2014/main" id="{AD52D81C-1882-4BF9-B2A9-2722BCF743CB}"/>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uppieren 35">
                  <a:extLst>
                    <a:ext uri="{FF2B5EF4-FFF2-40B4-BE49-F238E27FC236}">
                      <a16:creationId xmlns:a16="http://schemas.microsoft.com/office/drawing/2014/main" id="{E5A3B9E3-DC1F-4B18-8F82-956716A99CB4}"/>
                    </a:ext>
                  </a:extLst>
                </p:cNvPr>
                <p:cNvGrpSpPr/>
                <p:nvPr/>
              </p:nvGrpSpPr>
              <p:grpSpPr>
                <a:xfrm>
                  <a:off x="7596110" y="336530"/>
                  <a:ext cx="1909235" cy="615268"/>
                  <a:chOff x="5105423" y="6078734"/>
                  <a:chExt cx="2091442" cy="673986"/>
                </a:xfrm>
              </p:grpSpPr>
              <p:pic>
                <p:nvPicPr>
                  <p:cNvPr id="38" name="Grafik 37">
                    <a:extLst>
                      <a:ext uri="{FF2B5EF4-FFF2-40B4-BE49-F238E27FC236}">
                        <a16:creationId xmlns:a16="http://schemas.microsoft.com/office/drawing/2014/main" id="{9C319ADB-0E16-49B1-8256-5C0688EB02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41" name="Textfeld 40">
                    <a:extLst>
                      <a:ext uri="{FF2B5EF4-FFF2-40B4-BE49-F238E27FC236}">
                        <a16:creationId xmlns:a16="http://schemas.microsoft.com/office/drawing/2014/main" id="{4D4363EF-7C1E-4144-A0D2-0AB77C6022C4}"/>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32" name="Gruppieren 31"/>
              <p:cNvGrpSpPr/>
              <p:nvPr/>
            </p:nvGrpSpPr>
            <p:grpSpPr>
              <a:xfrm>
                <a:off x="1056402" y="271201"/>
                <a:ext cx="681912" cy="680597"/>
                <a:chOff x="970677" y="271201"/>
                <a:chExt cx="681912" cy="680597"/>
              </a:xfrm>
            </p:grpSpPr>
            <p:sp>
              <p:nvSpPr>
                <p:cNvPr id="33" name="Abgerundetes Rechteck 32"/>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fik 33"/>
                <p:cNvPicPr>
                  <a:picLocks noChangeAspect="1"/>
                </p:cNvPicPr>
                <p:nvPr/>
              </p:nvPicPr>
              <p:blipFill rotWithShape="1">
                <a:blip r:embed="rId6"/>
                <a:srcRect l="3579" t="6864" r="73592" b="7828"/>
                <a:stretch/>
              </p:blipFill>
              <p:spPr>
                <a:xfrm>
                  <a:off x="1037007" y="330047"/>
                  <a:ext cx="548287" cy="566787"/>
                </a:xfrm>
                <a:prstGeom prst="rect">
                  <a:avLst/>
                </a:prstGeom>
              </p:spPr>
            </p:pic>
          </p:grpSp>
        </p:grpSp>
        <p:sp>
          <p:nvSpPr>
            <p:cNvPr id="22" name="Textfeld 21">
              <a:extLst>
                <a:ext uri="{FF2B5EF4-FFF2-40B4-BE49-F238E27FC236}">
                  <a16:creationId xmlns:a16="http://schemas.microsoft.com/office/drawing/2014/main" id="{A91A64DC-99DF-41FB-97ED-47DCD12449CA}"/>
                </a:ext>
              </a:extLst>
            </p:cNvPr>
            <p:cNvSpPr txBox="1"/>
            <p:nvPr/>
          </p:nvSpPr>
          <p:spPr>
            <a:xfrm>
              <a:off x="3345067" y="322751"/>
              <a:ext cx="5474216" cy="584775"/>
            </a:xfrm>
            <a:prstGeom prst="rect">
              <a:avLst/>
            </a:prstGeom>
            <a:noFill/>
          </p:spPr>
          <p:txBody>
            <a:bodyPr wrap="square" rtlCol="0">
              <a:spAutoFit/>
            </a:bodyPr>
            <a:lstStyle/>
            <a:p>
              <a:pPr algn="ctr"/>
              <a:r>
                <a:rPr lang="de-AT" sz="3200" dirty="0" err="1">
                  <a:solidFill>
                    <a:schemeClr val="bg1"/>
                  </a:solidFill>
                </a:rPr>
                <a:t>Acknowledgements</a:t>
              </a:r>
              <a:endParaRPr lang="de-AT" sz="3200" dirty="0">
                <a:solidFill>
                  <a:schemeClr val="bg1"/>
                </a:solidFill>
              </a:endParaRPr>
            </a:p>
          </p:txBody>
        </p:sp>
      </p:grpSp>
      <p:sp>
        <p:nvSpPr>
          <p:cNvPr id="42" name="Rechteck 41">
            <a:extLst>
              <a:ext uri="{FF2B5EF4-FFF2-40B4-BE49-F238E27FC236}">
                <a16:creationId xmlns:a16="http://schemas.microsoft.com/office/drawing/2014/main" id="{AFE6F19A-29BB-43C5-289E-06E60E47FA31}"/>
              </a:ext>
            </a:extLst>
          </p:cNvPr>
          <p:cNvSpPr/>
          <p:nvPr/>
        </p:nvSpPr>
        <p:spPr>
          <a:xfrm>
            <a:off x="2866045" y="1338018"/>
            <a:ext cx="6580840" cy="461665"/>
          </a:xfrm>
          <a:prstGeom prst="rect">
            <a:avLst/>
          </a:prstGeom>
        </p:spPr>
        <p:txBody>
          <a:bodyPr wrap="none">
            <a:spAutoFit/>
          </a:bodyPr>
          <a:lstStyle/>
          <a:p>
            <a:pPr algn="ctr"/>
            <a:r>
              <a:rPr lang="de-AT" sz="2400" dirty="0"/>
              <a:t>Special </a:t>
            </a:r>
            <a:r>
              <a:rPr lang="de-AT" sz="2400" dirty="0" err="1"/>
              <a:t>thanks</a:t>
            </a:r>
            <a:r>
              <a:rPr lang="de-AT" sz="2400" dirty="0"/>
              <a:t> </a:t>
            </a:r>
            <a:r>
              <a:rPr lang="de-AT" sz="2400" dirty="0" err="1"/>
              <a:t>to</a:t>
            </a:r>
            <a:r>
              <a:rPr lang="de-AT" sz="2400" dirty="0"/>
              <a:t> </a:t>
            </a:r>
            <a:r>
              <a:rPr lang="de-AT" sz="2400" dirty="0" err="1"/>
              <a:t>colleagues</a:t>
            </a:r>
            <a:r>
              <a:rPr lang="de-AT" sz="2400" dirty="0"/>
              <a:t> and </a:t>
            </a:r>
            <a:r>
              <a:rPr lang="de-AT" sz="2400" dirty="0" err="1"/>
              <a:t>research</a:t>
            </a:r>
            <a:r>
              <a:rPr lang="de-AT" sz="2400" dirty="0"/>
              <a:t> </a:t>
            </a:r>
            <a:r>
              <a:rPr lang="de-AT" sz="2400" dirty="0" err="1"/>
              <a:t>partners</a:t>
            </a:r>
            <a:r>
              <a:rPr lang="de-AT" sz="2400" dirty="0"/>
              <a:t>!</a:t>
            </a:r>
          </a:p>
        </p:txBody>
      </p:sp>
      <p:grpSp>
        <p:nvGrpSpPr>
          <p:cNvPr id="43" name="Gruppieren 42">
            <a:extLst>
              <a:ext uri="{FF2B5EF4-FFF2-40B4-BE49-F238E27FC236}">
                <a16:creationId xmlns:a16="http://schemas.microsoft.com/office/drawing/2014/main" id="{CC5F1379-4209-9CF8-1BDE-63221B09999F}"/>
              </a:ext>
            </a:extLst>
          </p:cNvPr>
          <p:cNvGrpSpPr/>
          <p:nvPr/>
        </p:nvGrpSpPr>
        <p:grpSpPr>
          <a:xfrm>
            <a:off x="1204926" y="3089914"/>
            <a:ext cx="1983628" cy="1983628"/>
            <a:chOff x="1058144" y="271201"/>
            <a:chExt cx="676995" cy="676995"/>
          </a:xfrm>
        </p:grpSpPr>
        <p:sp>
          <p:nvSpPr>
            <p:cNvPr id="44" name="Abgerundetes Rechteck 21">
              <a:extLst>
                <a:ext uri="{FF2B5EF4-FFF2-40B4-BE49-F238E27FC236}">
                  <a16:creationId xmlns:a16="http://schemas.microsoft.com/office/drawing/2014/main" id="{16B68CA2-6907-1837-BE85-666546D011DE}"/>
                </a:ext>
              </a:extLst>
            </p:cNvPr>
            <p:cNvSpPr/>
            <p:nvPr/>
          </p:nvSpPr>
          <p:spPr>
            <a:xfrm>
              <a:off x="1058144" y="271201"/>
              <a:ext cx="676995" cy="676995"/>
            </a:xfrm>
            <a:prstGeom prst="roundRect">
              <a:avLst>
                <a:gd name="adj" fmla="val 103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fik 44">
              <a:extLst>
                <a:ext uri="{FF2B5EF4-FFF2-40B4-BE49-F238E27FC236}">
                  <a16:creationId xmlns:a16="http://schemas.microsoft.com/office/drawing/2014/main" id="{8A7BD9C6-C6CA-5BD0-1BB9-60DB6BEB48E2}"/>
                </a:ext>
              </a:extLst>
            </p:cNvPr>
            <p:cNvPicPr>
              <a:picLocks noChangeAspect="1"/>
            </p:cNvPicPr>
            <p:nvPr/>
          </p:nvPicPr>
          <p:blipFill>
            <a:blip r:embed="rId7"/>
            <a:stretch>
              <a:fillRect/>
            </a:stretch>
          </p:blipFill>
          <p:spPr>
            <a:xfrm>
              <a:off x="1110207" y="308983"/>
              <a:ext cx="572867" cy="572867"/>
            </a:xfrm>
            <a:prstGeom prst="rect">
              <a:avLst/>
            </a:prstGeom>
          </p:spPr>
        </p:pic>
      </p:grpSp>
      <p:pic>
        <p:nvPicPr>
          <p:cNvPr id="46" name="Grafik 45">
            <a:extLst>
              <a:ext uri="{FF2B5EF4-FFF2-40B4-BE49-F238E27FC236}">
                <a16:creationId xmlns:a16="http://schemas.microsoft.com/office/drawing/2014/main" id="{D420D61F-5DFC-5472-F72B-81B45BFBAF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41370" y="1966451"/>
            <a:ext cx="2282824" cy="864982"/>
          </a:xfrm>
          <a:prstGeom prst="rect">
            <a:avLst/>
          </a:prstGeom>
        </p:spPr>
      </p:pic>
      <p:pic>
        <p:nvPicPr>
          <p:cNvPr id="8" name="Grafik 7">
            <a:extLst>
              <a:ext uri="{FF2B5EF4-FFF2-40B4-BE49-F238E27FC236}">
                <a16:creationId xmlns:a16="http://schemas.microsoft.com/office/drawing/2014/main" id="{412CEDB9-0FBB-B644-7B15-596248522A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82746" y="2831433"/>
            <a:ext cx="2163187" cy="2163187"/>
          </a:xfrm>
          <a:prstGeom prst="rect">
            <a:avLst/>
          </a:prstGeom>
        </p:spPr>
      </p:pic>
      <p:pic>
        <p:nvPicPr>
          <p:cNvPr id="49" name="Grafik 48">
            <a:extLst>
              <a:ext uri="{FF2B5EF4-FFF2-40B4-BE49-F238E27FC236}">
                <a16:creationId xmlns:a16="http://schemas.microsoft.com/office/drawing/2014/main" id="{8031B96A-B1DF-5E24-2997-FD83E6CEDD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981" y="4946266"/>
            <a:ext cx="1019709" cy="1171510"/>
          </a:xfrm>
          <a:prstGeom prst="rect">
            <a:avLst/>
          </a:prstGeom>
        </p:spPr>
      </p:pic>
      <p:sp>
        <p:nvSpPr>
          <p:cNvPr id="51" name="Textfeld 50">
            <a:extLst>
              <a:ext uri="{FF2B5EF4-FFF2-40B4-BE49-F238E27FC236}">
                <a16:creationId xmlns:a16="http://schemas.microsoft.com/office/drawing/2014/main" id="{BB0EC91F-C9A2-EB1F-0AE7-A3A55DC726AF}"/>
              </a:ext>
            </a:extLst>
          </p:cNvPr>
          <p:cNvSpPr txBox="1"/>
          <p:nvPr/>
        </p:nvSpPr>
        <p:spPr>
          <a:xfrm>
            <a:off x="4402247" y="2921723"/>
            <a:ext cx="3705225" cy="646331"/>
          </a:xfrm>
          <a:prstGeom prst="rect">
            <a:avLst/>
          </a:prstGeom>
          <a:noFill/>
        </p:spPr>
        <p:txBody>
          <a:bodyPr wrap="square">
            <a:spAutoFit/>
          </a:bodyPr>
          <a:lstStyle/>
          <a:p>
            <a:pPr marL="0" indent="0" algn="ctr">
              <a:buNone/>
            </a:pPr>
            <a:r>
              <a:rPr lang="de-AT" sz="1800" dirty="0"/>
              <a:t>H. Biber, P.S. Szabo, M. Fellinger, </a:t>
            </a:r>
            <a:br>
              <a:rPr lang="de-AT" sz="1800" dirty="0"/>
            </a:br>
            <a:r>
              <a:rPr lang="de-AT" sz="1800" dirty="0"/>
              <a:t>J. Brötzner, A. Redl, F. Aumayr</a:t>
            </a:r>
          </a:p>
        </p:txBody>
      </p:sp>
      <p:sp>
        <p:nvSpPr>
          <p:cNvPr id="55" name="Textfeld 54">
            <a:extLst>
              <a:ext uri="{FF2B5EF4-FFF2-40B4-BE49-F238E27FC236}">
                <a16:creationId xmlns:a16="http://schemas.microsoft.com/office/drawing/2014/main" id="{B29E7EC4-49E2-274E-2AE0-1946EC1AEB51}"/>
              </a:ext>
            </a:extLst>
          </p:cNvPr>
          <p:cNvSpPr txBox="1"/>
          <p:nvPr/>
        </p:nvSpPr>
        <p:spPr>
          <a:xfrm>
            <a:off x="272957" y="4861706"/>
            <a:ext cx="3863975" cy="369332"/>
          </a:xfrm>
          <a:prstGeom prst="rect">
            <a:avLst/>
          </a:prstGeom>
          <a:noFill/>
        </p:spPr>
        <p:txBody>
          <a:bodyPr wrap="square">
            <a:spAutoFit/>
          </a:bodyPr>
          <a:lstStyle/>
          <a:p>
            <a:r>
              <a:rPr lang="de-AT" sz="1800" dirty="0"/>
              <a:t>E. Pitthan, M.V. Moro, D. Primetzhofer</a:t>
            </a:r>
            <a:endParaRPr lang="de-AT" dirty="0"/>
          </a:p>
        </p:txBody>
      </p:sp>
      <p:sp>
        <p:nvSpPr>
          <p:cNvPr id="58" name="Textfeld 57">
            <a:extLst>
              <a:ext uri="{FF2B5EF4-FFF2-40B4-BE49-F238E27FC236}">
                <a16:creationId xmlns:a16="http://schemas.microsoft.com/office/drawing/2014/main" id="{800B1CAA-1F3D-8267-1E97-C8E8C074ADEB}"/>
              </a:ext>
            </a:extLst>
          </p:cNvPr>
          <p:cNvSpPr txBox="1"/>
          <p:nvPr/>
        </p:nvSpPr>
        <p:spPr>
          <a:xfrm>
            <a:off x="8680704" y="4705063"/>
            <a:ext cx="3139755" cy="646331"/>
          </a:xfrm>
          <a:prstGeom prst="rect">
            <a:avLst/>
          </a:prstGeom>
          <a:noFill/>
        </p:spPr>
        <p:txBody>
          <a:bodyPr wrap="square">
            <a:spAutoFit/>
          </a:bodyPr>
          <a:lstStyle/>
          <a:p>
            <a:pPr algn="ctr"/>
            <a:r>
              <a:rPr lang="de-AT" sz="1800" dirty="0"/>
              <a:t>A. Lopez-Cazalilla, F. Granberg, </a:t>
            </a:r>
            <a:br>
              <a:rPr lang="de-AT" sz="1800" dirty="0"/>
            </a:br>
            <a:r>
              <a:rPr lang="de-AT" sz="1800" dirty="0"/>
              <a:t>K. Nordlund</a:t>
            </a:r>
            <a:endParaRPr lang="de-AT" dirty="0"/>
          </a:p>
        </p:txBody>
      </p:sp>
      <p:sp>
        <p:nvSpPr>
          <p:cNvPr id="59" name="Textfeld 58">
            <a:extLst>
              <a:ext uri="{FF2B5EF4-FFF2-40B4-BE49-F238E27FC236}">
                <a16:creationId xmlns:a16="http://schemas.microsoft.com/office/drawing/2014/main" id="{424907DB-6B75-4660-DCFF-C9993A492433}"/>
              </a:ext>
            </a:extLst>
          </p:cNvPr>
          <p:cNvSpPr txBox="1"/>
          <p:nvPr/>
        </p:nvSpPr>
        <p:spPr>
          <a:xfrm>
            <a:off x="4691939" y="6162606"/>
            <a:ext cx="3139755" cy="369332"/>
          </a:xfrm>
          <a:prstGeom prst="rect">
            <a:avLst/>
          </a:prstGeom>
          <a:noFill/>
        </p:spPr>
        <p:txBody>
          <a:bodyPr wrap="square">
            <a:spAutoFit/>
          </a:bodyPr>
          <a:lstStyle/>
          <a:p>
            <a:pPr algn="ctr"/>
            <a:r>
              <a:rPr lang="de-AT" sz="1800" dirty="0"/>
              <a:t>R. Gonz</a:t>
            </a:r>
            <a:r>
              <a:rPr lang="de-AT" dirty="0"/>
              <a:t>á</a:t>
            </a:r>
            <a:r>
              <a:rPr lang="de-AT" sz="1800" dirty="0"/>
              <a:t>lez-Arrabal</a:t>
            </a:r>
            <a:endParaRPr lang="de-AT" dirty="0"/>
          </a:p>
        </p:txBody>
      </p:sp>
      <p:pic>
        <p:nvPicPr>
          <p:cNvPr id="5" name="Grafik 4">
            <a:extLst>
              <a:ext uri="{FF2B5EF4-FFF2-40B4-BE49-F238E27FC236}">
                <a16:creationId xmlns:a16="http://schemas.microsoft.com/office/drawing/2014/main" id="{5EFEE6AA-0ACB-63BD-292F-795B0A0B97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4477" y="3835919"/>
            <a:ext cx="3863975" cy="999994"/>
          </a:xfrm>
          <a:prstGeom prst="rect">
            <a:avLst/>
          </a:prstGeom>
        </p:spPr>
      </p:pic>
    </p:spTree>
    <p:extLst>
      <p:ext uri="{BB962C8B-B14F-4D97-AF65-F5344CB8AC3E}">
        <p14:creationId xmlns:p14="http://schemas.microsoft.com/office/powerpoint/2010/main" val="201011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438650" y="2486025"/>
            <a:ext cx="3314700" cy="1325563"/>
          </a:xfrm>
        </p:spPr>
        <p:txBody>
          <a:bodyPr/>
          <a:lstStyle/>
          <a:p>
            <a:r>
              <a:rPr lang="de-AT" dirty="0"/>
              <a:t>Backup </a:t>
            </a:r>
            <a:r>
              <a:rPr lang="de-AT" dirty="0" err="1"/>
              <a:t>slides</a:t>
            </a:r>
            <a:endParaRPr lang="en-US" dirty="0"/>
          </a:p>
        </p:txBody>
      </p:sp>
      <p:sp>
        <p:nvSpPr>
          <p:cNvPr id="5" name="Foliennummernplatzhalter 4"/>
          <p:cNvSpPr>
            <a:spLocks noGrp="1"/>
          </p:cNvSpPr>
          <p:nvPr>
            <p:ph type="sldNum" sz="quarter" idx="12"/>
          </p:nvPr>
        </p:nvSpPr>
        <p:spPr/>
        <p:txBody>
          <a:bodyPr/>
          <a:lstStyle/>
          <a:p>
            <a:fld id="{69A9513A-D86E-4C5E-92AE-75BFEF5488A0}" type="slidenum">
              <a:rPr lang="de-AT" smtClean="0"/>
              <a:t>20</a:t>
            </a:fld>
            <a:endParaRPr lang="de-AT"/>
          </a:p>
        </p:txBody>
      </p:sp>
    </p:spTree>
    <p:extLst>
      <p:ext uri="{BB962C8B-B14F-4D97-AF65-F5344CB8AC3E}">
        <p14:creationId xmlns:p14="http://schemas.microsoft.com/office/powerpoint/2010/main" val="80200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21</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x@iap.tuwien.ac.at</a:t>
            </a:r>
          </a:p>
        </p:txBody>
      </p:sp>
      <p:grpSp>
        <p:nvGrpSpPr>
          <p:cNvPr id="2" name="Gruppieren 1"/>
          <p:cNvGrpSpPr/>
          <p:nvPr/>
        </p:nvGrpSpPr>
        <p:grpSpPr>
          <a:xfrm>
            <a:off x="272957" y="80009"/>
            <a:ext cx="11751959" cy="809625"/>
            <a:chOff x="272957" y="171449"/>
            <a:chExt cx="11751959" cy="809625"/>
          </a:xfrm>
        </p:grpSpPr>
        <p:sp>
          <p:nvSpPr>
            <p:cNvPr id="23" name="Textfeld 22">
              <a:extLst>
                <a:ext uri="{FF2B5EF4-FFF2-40B4-BE49-F238E27FC236}">
                  <a16:creationId xmlns:a16="http://schemas.microsoft.com/office/drawing/2014/main" id="{A91A64DC-99DF-41FB-97ED-47DCD12449CA}"/>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24" name="Gruppieren 23"/>
            <p:cNvGrpSpPr/>
            <p:nvPr/>
          </p:nvGrpSpPr>
          <p:grpSpPr>
            <a:xfrm>
              <a:off x="272957" y="171449"/>
              <a:ext cx="11751959" cy="809625"/>
              <a:chOff x="272957" y="171449"/>
              <a:chExt cx="11751959" cy="809625"/>
            </a:xfrm>
          </p:grpSpPr>
          <p:pic>
            <p:nvPicPr>
              <p:cNvPr id="25" name="Grafik 24">
                <a:extLst>
                  <a:ext uri="{FF2B5EF4-FFF2-40B4-BE49-F238E27FC236}">
                    <a16:creationId xmlns:a16="http://schemas.microsoft.com/office/drawing/2014/main" id="{460543EF-AD61-4829-B26F-89BF1077F2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50" y="249815"/>
                <a:ext cx="660400" cy="652894"/>
              </a:xfrm>
              <a:prstGeom prst="rect">
                <a:avLst/>
              </a:prstGeom>
            </p:spPr>
          </p:pic>
          <p:sp>
            <p:nvSpPr>
              <p:cNvPr id="26" name="Titel 1">
                <a:extLst>
                  <a:ext uri="{FF2B5EF4-FFF2-40B4-BE49-F238E27FC236}">
                    <a16:creationId xmlns:a16="http://schemas.microsoft.com/office/drawing/2014/main" id="{A32EB49E-2556-4018-87E6-BF1AC932551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28" name="Freihandform: Form 5">
                <a:extLst>
                  <a:ext uri="{FF2B5EF4-FFF2-40B4-BE49-F238E27FC236}">
                    <a16:creationId xmlns:a16="http://schemas.microsoft.com/office/drawing/2014/main" id="{A7E76DE0-0D9F-4708-9483-611F03A86BC4}"/>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29" name="Freihandform: Form 8">
                <a:extLst>
                  <a:ext uri="{FF2B5EF4-FFF2-40B4-BE49-F238E27FC236}">
                    <a16:creationId xmlns:a16="http://schemas.microsoft.com/office/drawing/2014/main" id="{33997B12-ABF1-4466-A17A-37FA75A0CF11}"/>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30" name="Freihandform: Form 11">
                <a:extLst>
                  <a:ext uri="{FF2B5EF4-FFF2-40B4-BE49-F238E27FC236}">
                    <a16:creationId xmlns:a16="http://schemas.microsoft.com/office/drawing/2014/main" id="{48C09BCE-E2E0-4A81-A504-AEDDE50A13F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31" name="Gruppieren 30">
                <a:extLst>
                  <a:ext uri="{FF2B5EF4-FFF2-40B4-BE49-F238E27FC236}">
                    <a16:creationId xmlns:a16="http://schemas.microsoft.com/office/drawing/2014/main" id="{8EFBDC55-76AC-47B9-B257-36B16E19A3E2}"/>
                  </a:ext>
                </a:extLst>
              </p:cNvPr>
              <p:cNvGrpSpPr/>
              <p:nvPr/>
            </p:nvGrpSpPr>
            <p:grpSpPr>
              <a:xfrm>
                <a:off x="10055266" y="271201"/>
                <a:ext cx="1969650" cy="706971"/>
                <a:chOff x="7535695" y="283762"/>
                <a:chExt cx="1969650" cy="706971"/>
              </a:xfrm>
            </p:grpSpPr>
            <p:sp>
              <p:nvSpPr>
                <p:cNvPr id="35" name="Rechteck: abgerundete Ecken 24">
                  <a:extLst>
                    <a:ext uri="{FF2B5EF4-FFF2-40B4-BE49-F238E27FC236}">
                      <a16:creationId xmlns:a16="http://schemas.microsoft.com/office/drawing/2014/main" id="{AD52D81C-1882-4BF9-B2A9-2722BCF743CB}"/>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uppieren 35">
                  <a:extLst>
                    <a:ext uri="{FF2B5EF4-FFF2-40B4-BE49-F238E27FC236}">
                      <a16:creationId xmlns:a16="http://schemas.microsoft.com/office/drawing/2014/main" id="{E5A3B9E3-DC1F-4B18-8F82-956716A99CB4}"/>
                    </a:ext>
                  </a:extLst>
                </p:cNvPr>
                <p:cNvGrpSpPr/>
                <p:nvPr/>
              </p:nvGrpSpPr>
              <p:grpSpPr>
                <a:xfrm>
                  <a:off x="7596110" y="336530"/>
                  <a:ext cx="1909235" cy="615268"/>
                  <a:chOff x="5105423" y="6078734"/>
                  <a:chExt cx="2091442" cy="673986"/>
                </a:xfrm>
              </p:grpSpPr>
              <p:pic>
                <p:nvPicPr>
                  <p:cNvPr id="38" name="Grafik 37">
                    <a:extLst>
                      <a:ext uri="{FF2B5EF4-FFF2-40B4-BE49-F238E27FC236}">
                        <a16:creationId xmlns:a16="http://schemas.microsoft.com/office/drawing/2014/main" id="{9C319ADB-0E16-49B1-8256-5C0688EB02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41" name="Textfeld 40">
                    <a:extLst>
                      <a:ext uri="{FF2B5EF4-FFF2-40B4-BE49-F238E27FC236}">
                        <a16:creationId xmlns:a16="http://schemas.microsoft.com/office/drawing/2014/main" id="{4D4363EF-7C1E-4144-A0D2-0AB77C6022C4}"/>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32" name="Gruppieren 31"/>
              <p:cNvGrpSpPr/>
              <p:nvPr/>
            </p:nvGrpSpPr>
            <p:grpSpPr>
              <a:xfrm>
                <a:off x="1056402" y="271201"/>
                <a:ext cx="681912" cy="680597"/>
                <a:chOff x="970677" y="271201"/>
                <a:chExt cx="681912" cy="680597"/>
              </a:xfrm>
            </p:grpSpPr>
            <p:sp>
              <p:nvSpPr>
                <p:cNvPr id="33" name="Abgerundetes Rechteck 32"/>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fik 33"/>
                <p:cNvPicPr>
                  <a:picLocks noChangeAspect="1"/>
                </p:cNvPicPr>
                <p:nvPr/>
              </p:nvPicPr>
              <p:blipFill rotWithShape="1">
                <a:blip r:embed="rId6"/>
                <a:srcRect l="3579" t="6864" r="73592" b="7828"/>
                <a:stretch/>
              </p:blipFill>
              <p:spPr>
                <a:xfrm>
                  <a:off x="1037007" y="330047"/>
                  <a:ext cx="548287" cy="566787"/>
                </a:xfrm>
                <a:prstGeom prst="rect">
                  <a:avLst/>
                </a:prstGeom>
              </p:spPr>
            </p:pic>
          </p:grpSp>
        </p:grpSp>
        <p:sp>
          <p:nvSpPr>
            <p:cNvPr id="22" name="Textfeld 21">
              <a:extLst>
                <a:ext uri="{FF2B5EF4-FFF2-40B4-BE49-F238E27FC236}">
                  <a16:creationId xmlns:a16="http://schemas.microsoft.com/office/drawing/2014/main" id="{A91A64DC-99DF-41FB-97ED-47DCD12449CA}"/>
                </a:ext>
              </a:extLst>
            </p:cNvPr>
            <p:cNvSpPr txBox="1"/>
            <p:nvPr/>
          </p:nvSpPr>
          <p:spPr>
            <a:xfrm>
              <a:off x="3345067" y="322751"/>
              <a:ext cx="5474216" cy="584775"/>
            </a:xfrm>
            <a:prstGeom prst="rect">
              <a:avLst/>
            </a:prstGeom>
            <a:noFill/>
          </p:spPr>
          <p:txBody>
            <a:bodyPr wrap="square" rtlCol="0">
              <a:spAutoFit/>
            </a:bodyPr>
            <a:lstStyle/>
            <a:p>
              <a:pPr algn="ctr"/>
              <a:r>
                <a:rPr lang="de-AT" sz="3200" dirty="0" err="1">
                  <a:solidFill>
                    <a:schemeClr val="bg1"/>
                  </a:solidFill>
                </a:rPr>
                <a:t>Sputtering</a:t>
              </a:r>
              <a:r>
                <a:rPr lang="de-AT" sz="3200" dirty="0">
                  <a:solidFill>
                    <a:schemeClr val="bg1"/>
                  </a:solidFill>
                </a:rPr>
                <a:t> </a:t>
              </a:r>
              <a:r>
                <a:rPr lang="de-AT" sz="3200" dirty="0" err="1">
                  <a:solidFill>
                    <a:schemeClr val="bg1"/>
                  </a:solidFill>
                </a:rPr>
                <a:t>of</a:t>
              </a:r>
              <a:r>
                <a:rPr lang="de-AT" sz="3200" dirty="0">
                  <a:solidFill>
                    <a:schemeClr val="bg1"/>
                  </a:solidFill>
                </a:rPr>
                <a:t> </a:t>
              </a:r>
              <a:r>
                <a:rPr lang="de-AT" sz="3200" dirty="0" err="1">
                  <a:solidFill>
                    <a:schemeClr val="bg1"/>
                  </a:solidFill>
                </a:rPr>
                <a:t>redeposited</a:t>
              </a:r>
              <a:r>
                <a:rPr lang="de-AT" sz="3200" dirty="0">
                  <a:solidFill>
                    <a:schemeClr val="bg1"/>
                  </a:solidFill>
                </a:rPr>
                <a:t> W</a:t>
              </a:r>
            </a:p>
          </p:txBody>
        </p:sp>
      </p:grpSp>
      <p:pic>
        <p:nvPicPr>
          <p:cNvPr id="3" name="Grafik 2">
            <a:extLst>
              <a:ext uri="{FF2B5EF4-FFF2-40B4-BE49-F238E27FC236}">
                <a16:creationId xmlns:a16="http://schemas.microsoft.com/office/drawing/2014/main" id="{17FDA087-3C20-A9BD-F0FD-0158C00B16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6293" y="1721793"/>
            <a:ext cx="2920712" cy="1714486"/>
          </a:xfrm>
          <a:prstGeom prst="rect">
            <a:avLst/>
          </a:prstGeom>
        </p:spPr>
      </p:pic>
      <p:sp>
        <p:nvSpPr>
          <p:cNvPr id="4" name="Inhaltsplatzhalter 2">
            <a:extLst>
              <a:ext uri="{FF2B5EF4-FFF2-40B4-BE49-F238E27FC236}">
                <a16:creationId xmlns:a16="http://schemas.microsoft.com/office/drawing/2014/main" id="{38655F01-8C1F-BB61-6F0C-9C07A3000B35}"/>
              </a:ext>
            </a:extLst>
          </p:cNvPr>
          <p:cNvSpPr txBox="1">
            <a:spLocks/>
          </p:cNvSpPr>
          <p:nvPr/>
        </p:nvSpPr>
        <p:spPr>
          <a:xfrm>
            <a:off x="5236143" y="1171431"/>
            <a:ext cx="2886793" cy="4143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2keV Ar</a:t>
            </a:r>
            <a:r>
              <a:rPr kumimoji="0" lang="de-AT" sz="24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AT"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irradiation</a:t>
            </a: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5" name="Inhaltsplatzhalter 2">
            <a:extLst>
              <a:ext uri="{FF2B5EF4-FFF2-40B4-BE49-F238E27FC236}">
                <a16:creationId xmlns:a16="http://schemas.microsoft.com/office/drawing/2014/main" id="{F0D6D2CA-C982-1FEB-1506-E59757E7FDD1}"/>
              </a:ext>
            </a:extLst>
          </p:cNvPr>
          <p:cNvSpPr txBox="1">
            <a:spLocks/>
          </p:cNvSpPr>
          <p:nvPr/>
        </p:nvSpPr>
        <p:spPr>
          <a:xfrm>
            <a:off x="8737563" y="1188347"/>
            <a:ext cx="2886792" cy="4143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2keV D</a:t>
            </a:r>
            <a:r>
              <a:rPr kumimoji="0" lang="de-AT"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de-AT" sz="24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AT"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irradiation</a:t>
            </a: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pic>
        <p:nvPicPr>
          <p:cNvPr id="6" name="Grafik 5">
            <a:extLst>
              <a:ext uri="{FF2B5EF4-FFF2-40B4-BE49-F238E27FC236}">
                <a16:creationId xmlns:a16="http://schemas.microsoft.com/office/drawing/2014/main" id="{B267ECC2-9A6D-20DC-C1A2-D6D6E81092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3875" y="1521241"/>
            <a:ext cx="3701092" cy="2664304"/>
          </a:xfrm>
          <a:prstGeom prst="rect">
            <a:avLst/>
          </a:prstGeom>
        </p:spPr>
      </p:pic>
      <p:pic>
        <p:nvPicPr>
          <p:cNvPr id="7" name="Grafik 6">
            <a:extLst>
              <a:ext uri="{FF2B5EF4-FFF2-40B4-BE49-F238E27FC236}">
                <a16:creationId xmlns:a16="http://schemas.microsoft.com/office/drawing/2014/main" id="{ED24CFCB-26C1-81BD-4451-3ABDCC929F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2936" y="1521242"/>
            <a:ext cx="3701091" cy="2664303"/>
          </a:xfrm>
          <a:prstGeom prst="rect">
            <a:avLst/>
          </a:prstGeom>
        </p:spPr>
      </p:pic>
      <p:sp>
        <p:nvSpPr>
          <p:cNvPr id="8" name="Inhaltsplatzhalter 2">
            <a:extLst>
              <a:ext uri="{FF2B5EF4-FFF2-40B4-BE49-F238E27FC236}">
                <a16:creationId xmlns:a16="http://schemas.microsoft.com/office/drawing/2014/main" id="{DA849AB3-9340-1D2F-9411-6A57C2B5B5AD}"/>
              </a:ext>
            </a:extLst>
          </p:cNvPr>
          <p:cNvSpPr txBox="1">
            <a:spLocks/>
          </p:cNvSpPr>
          <p:nvPr/>
        </p:nvSpPr>
        <p:spPr>
          <a:xfrm>
            <a:off x="272956" y="1314643"/>
            <a:ext cx="3213193" cy="6301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2400" b="1" i="0" u="none" strike="noStrike" kern="1200" cap="none" spc="0" normalizeH="0" baseline="0" noProof="0" dirty="0">
                <a:ln>
                  <a:noFill/>
                </a:ln>
                <a:solidFill>
                  <a:srgbClr val="00118E"/>
                </a:solidFill>
                <a:effectLst/>
                <a:uLnTx/>
                <a:uFillTx/>
                <a:latin typeface="Arial" panose="020B0604020202020204" pitchFamily="34" charset="0"/>
                <a:ea typeface="+mn-ea"/>
                <a:cs typeface="Arial" panose="020B0604020202020204" pitchFamily="34" charset="0"/>
              </a:rPr>
              <a:t>original W </a:t>
            </a: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sample:</a:t>
            </a:r>
          </a:p>
        </p:txBody>
      </p:sp>
      <p:pic>
        <p:nvPicPr>
          <p:cNvPr id="9" name="Grafik 8">
            <a:extLst>
              <a:ext uri="{FF2B5EF4-FFF2-40B4-BE49-F238E27FC236}">
                <a16:creationId xmlns:a16="http://schemas.microsoft.com/office/drawing/2014/main" id="{A5D4CB2D-9961-2299-2E7E-4A4CEF73F4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3825" y="4112385"/>
            <a:ext cx="3700670" cy="2664000"/>
          </a:xfrm>
          <a:prstGeom prst="rect">
            <a:avLst/>
          </a:prstGeom>
        </p:spPr>
      </p:pic>
      <p:pic>
        <p:nvPicPr>
          <p:cNvPr id="10" name="Grafik 9">
            <a:extLst>
              <a:ext uri="{FF2B5EF4-FFF2-40B4-BE49-F238E27FC236}">
                <a16:creationId xmlns:a16="http://schemas.microsoft.com/office/drawing/2014/main" id="{48B4D59B-9160-5008-CC4E-283DEFE415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21467" y="4113201"/>
            <a:ext cx="3701093" cy="2664304"/>
          </a:xfrm>
          <a:prstGeom prst="rect">
            <a:avLst/>
          </a:prstGeom>
        </p:spPr>
      </p:pic>
      <p:sp>
        <p:nvSpPr>
          <p:cNvPr id="14" name="Inhaltsplatzhalter 2">
            <a:extLst>
              <a:ext uri="{FF2B5EF4-FFF2-40B4-BE49-F238E27FC236}">
                <a16:creationId xmlns:a16="http://schemas.microsoft.com/office/drawing/2014/main" id="{BAFB5F62-1C03-BC09-2E77-0CF96D968E37}"/>
              </a:ext>
            </a:extLst>
          </p:cNvPr>
          <p:cNvSpPr txBox="1">
            <a:spLocks/>
          </p:cNvSpPr>
          <p:nvPr/>
        </p:nvSpPr>
        <p:spPr>
          <a:xfrm>
            <a:off x="272957" y="3908074"/>
            <a:ext cx="3700670" cy="6301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2400" b="1" dirty="0" err="1">
                <a:solidFill>
                  <a:srgbClr val="117200"/>
                </a:solidFill>
              </a:rPr>
              <a:t>redeposited</a:t>
            </a:r>
            <a:r>
              <a:rPr lang="de-AT" sz="2400" b="1" dirty="0">
                <a:solidFill>
                  <a:srgbClr val="117200"/>
                </a:solidFill>
              </a:rPr>
              <a:t> W </a:t>
            </a:r>
            <a:r>
              <a:rPr lang="de-AT" sz="2400" dirty="0"/>
              <a:t>sample:</a:t>
            </a:r>
          </a:p>
        </p:txBody>
      </p:sp>
      <p:pic>
        <p:nvPicPr>
          <p:cNvPr id="18" name="Grafik 17">
            <a:extLst>
              <a:ext uri="{FF2B5EF4-FFF2-40B4-BE49-F238E27FC236}">
                <a16:creationId xmlns:a16="http://schemas.microsoft.com/office/drawing/2014/main" id="{22AD6BCE-579D-D4C4-53D6-7D44F2EF2F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64843" y="4346789"/>
            <a:ext cx="2302896" cy="376811"/>
          </a:xfrm>
          <a:prstGeom prst="rect">
            <a:avLst/>
          </a:prstGeom>
        </p:spPr>
      </p:pic>
      <p:pic>
        <p:nvPicPr>
          <p:cNvPr id="19" name="Grafik 18">
            <a:extLst>
              <a:ext uri="{FF2B5EF4-FFF2-40B4-BE49-F238E27FC236}">
                <a16:creationId xmlns:a16="http://schemas.microsoft.com/office/drawing/2014/main" id="{9A2BCBF9-5D38-05C6-8B88-A363ED24D4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6293" y="4723600"/>
            <a:ext cx="2920712" cy="1714486"/>
          </a:xfrm>
          <a:prstGeom prst="rect">
            <a:avLst/>
          </a:prstGeom>
        </p:spPr>
      </p:pic>
    </p:spTree>
    <p:extLst>
      <p:ext uri="{BB962C8B-B14F-4D97-AF65-F5344CB8AC3E}">
        <p14:creationId xmlns:p14="http://schemas.microsoft.com/office/powerpoint/2010/main" val="331656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22</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x@iap.tuwien.ac.at</a:t>
            </a:r>
          </a:p>
        </p:txBody>
      </p:sp>
      <p:pic>
        <p:nvPicPr>
          <p:cNvPr id="17" name="Grafik 16">
            <a:extLst>
              <a:ext uri="{FF2B5EF4-FFF2-40B4-BE49-F238E27FC236}">
                <a16:creationId xmlns:a16="http://schemas.microsoft.com/office/drawing/2014/main" id="{41C492E3-0205-D754-48A0-85B7021E3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170" y="2666964"/>
            <a:ext cx="4866226" cy="3608846"/>
          </a:xfrm>
          <a:prstGeom prst="rect">
            <a:avLst/>
          </a:prstGeom>
        </p:spPr>
      </p:pic>
      <p:pic>
        <p:nvPicPr>
          <p:cNvPr id="18" name="Grafik 17">
            <a:extLst>
              <a:ext uri="{FF2B5EF4-FFF2-40B4-BE49-F238E27FC236}">
                <a16:creationId xmlns:a16="http://schemas.microsoft.com/office/drawing/2014/main" id="{87FBC1E2-8FDE-2399-39C0-30DEBD81F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293" y="1721793"/>
            <a:ext cx="2920712" cy="1714486"/>
          </a:xfrm>
          <a:prstGeom prst="rect">
            <a:avLst/>
          </a:prstGeom>
        </p:spPr>
      </p:pic>
      <p:pic>
        <p:nvPicPr>
          <p:cNvPr id="21" name="Grafik 20">
            <a:extLst>
              <a:ext uri="{FF2B5EF4-FFF2-40B4-BE49-F238E27FC236}">
                <a16:creationId xmlns:a16="http://schemas.microsoft.com/office/drawing/2014/main" id="{E704AE11-1723-A8DE-899E-AF0AB6127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4843" y="4346789"/>
            <a:ext cx="2302896" cy="376811"/>
          </a:xfrm>
          <a:prstGeom prst="rect">
            <a:avLst/>
          </a:prstGeom>
        </p:spPr>
      </p:pic>
      <p:pic>
        <p:nvPicPr>
          <p:cNvPr id="27" name="Grafik 26">
            <a:extLst>
              <a:ext uri="{FF2B5EF4-FFF2-40B4-BE49-F238E27FC236}">
                <a16:creationId xmlns:a16="http://schemas.microsoft.com/office/drawing/2014/main" id="{4B9AAF28-0602-8CA6-DC5D-E30B5711E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293" y="4723600"/>
            <a:ext cx="2920712" cy="1714486"/>
          </a:xfrm>
          <a:prstGeom prst="rect">
            <a:avLst/>
          </a:prstGeom>
        </p:spPr>
      </p:pic>
      <p:sp>
        <p:nvSpPr>
          <p:cNvPr id="45" name="Inhaltsplatzhalter 2">
            <a:extLst>
              <a:ext uri="{FF2B5EF4-FFF2-40B4-BE49-F238E27FC236}">
                <a16:creationId xmlns:a16="http://schemas.microsoft.com/office/drawing/2014/main" id="{7BD6B0D0-48BA-5833-D491-87D8EA1E37D8}"/>
              </a:ext>
            </a:extLst>
          </p:cNvPr>
          <p:cNvSpPr txBox="1">
            <a:spLocks/>
          </p:cNvSpPr>
          <p:nvPr/>
        </p:nvSpPr>
        <p:spPr>
          <a:xfrm>
            <a:off x="5626614" y="1629722"/>
            <a:ext cx="5867832" cy="1559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AT" sz="2400" dirty="0"/>
              <a:t>angular </a:t>
            </a:r>
            <a:r>
              <a:rPr lang="de-AT" sz="2400" dirty="0" err="1"/>
              <a:t>distribution</a:t>
            </a:r>
            <a:r>
              <a:rPr lang="de-AT" sz="2400" dirty="0"/>
              <a:t> </a:t>
            </a:r>
            <a:r>
              <a:rPr lang="de-AT" sz="2400" dirty="0" err="1"/>
              <a:t>of</a:t>
            </a:r>
            <a:r>
              <a:rPr lang="de-AT" sz="2400" dirty="0"/>
              <a:t> </a:t>
            </a:r>
            <a:r>
              <a:rPr lang="de-AT" sz="2400" dirty="0" err="1"/>
              <a:t>sputtered</a:t>
            </a:r>
            <a:r>
              <a:rPr lang="de-AT" sz="2400" dirty="0"/>
              <a:t> </a:t>
            </a:r>
            <a:r>
              <a:rPr lang="de-AT" sz="2400" dirty="0" err="1"/>
              <a:t>particles</a:t>
            </a:r>
            <a:r>
              <a:rPr lang="de-AT" sz="2400" dirty="0"/>
              <a:t> </a:t>
            </a:r>
            <a:r>
              <a:rPr lang="de-AT" sz="2400" dirty="0" err="1"/>
              <a:t>from</a:t>
            </a:r>
            <a:r>
              <a:rPr lang="de-AT" sz="2400" dirty="0"/>
              <a:t> </a:t>
            </a:r>
            <a:r>
              <a:rPr lang="de-AT" sz="2400" b="1" dirty="0">
                <a:solidFill>
                  <a:srgbClr val="00118E"/>
                </a:solidFill>
              </a:rPr>
              <a:t>pure W</a:t>
            </a:r>
            <a:r>
              <a:rPr lang="de-AT" sz="2400" dirty="0"/>
              <a:t> and </a:t>
            </a:r>
            <a:r>
              <a:rPr lang="de-AT" sz="2400" b="1" dirty="0" err="1">
                <a:solidFill>
                  <a:srgbClr val="117200"/>
                </a:solidFill>
              </a:rPr>
              <a:t>redeposited</a:t>
            </a:r>
            <a:r>
              <a:rPr lang="de-AT" sz="2400" b="1" dirty="0">
                <a:solidFill>
                  <a:srgbClr val="117200"/>
                </a:solidFill>
              </a:rPr>
              <a:t> W</a:t>
            </a:r>
            <a:r>
              <a:rPr lang="de-AT" sz="2400" dirty="0"/>
              <a:t>:</a:t>
            </a:r>
          </a:p>
        </p:txBody>
      </p:sp>
      <p:sp>
        <p:nvSpPr>
          <p:cNvPr id="46" name="Inhaltsplatzhalter 2">
            <a:extLst>
              <a:ext uri="{FF2B5EF4-FFF2-40B4-BE49-F238E27FC236}">
                <a16:creationId xmlns:a16="http://schemas.microsoft.com/office/drawing/2014/main" id="{0FA008CE-8D35-F7BF-651D-E0E79CC31E14}"/>
              </a:ext>
            </a:extLst>
          </p:cNvPr>
          <p:cNvSpPr txBox="1">
            <a:spLocks/>
          </p:cNvSpPr>
          <p:nvPr/>
        </p:nvSpPr>
        <p:spPr>
          <a:xfrm>
            <a:off x="272956" y="1314643"/>
            <a:ext cx="3213193" cy="6301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2400" b="1" i="0" u="none" strike="noStrike" kern="1200" cap="none" spc="0" normalizeH="0" baseline="0" noProof="0" dirty="0">
                <a:ln>
                  <a:noFill/>
                </a:ln>
                <a:solidFill>
                  <a:srgbClr val="00118E"/>
                </a:solidFill>
                <a:effectLst/>
                <a:uLnTx/>
                <a:uFillTx/>
                <a:latin typeface="Arial" panose="020B0604020202020204" pitchFamily="34" charset="0"/>
                <a:ea typeface="+mn-ea"/>
                <a:cs typeface="Arial" panose="020B0604020202020204" pitchFamily="34" charset="0"/>
              </a:rPr>
              <a:t>original W </a:t>
            </a: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sample:</a:t>
            </a:r>
          </a:p>
        </p:txBody>
      </p:sp>
      <p:sp>
        <p:nvSpPr>
          <p:cNvPr id="47" name="Inhaltsplatzhalter 2">
            <a:extLst>
              <a:ext uri="{FF2B5EF4-FFF2-40B4-BE49-F238E27FC236}">
                <a16:creationId xmlns:a16="http://schemas.microsoft.com/office/drawing/2014/main" id="{D836E1DB-DBF2-3964-F1B6-7C4997AA3DED}"/>
              </a:ext>
            </a:extLst>
          </p:cNvPr>
          <p:cNvSpPr txBox="1">
            <a:spLocks/>
          </p:cNvSpPr>
          <p:nvPr/>
        </p:nvSpPr>
        <p:spPr>
          <a:xfrm>
            <a:off x="272957" y="3908074"/>
            <a:ext cx="3700670" cy="6301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2400" b="1" dirty="0" err="1">
                <a:solidFill>
                  <a:srgbClr val="117200"/>
                </a:solidFill>
              </a:rPr>
              <a:t>redeposited</a:t>
            </a:r>
            <a:r>
              <a:rPr lang="de-AT" sz="2400" b="1" dirty="0">
                <a:solidFill>
                  <a:srgbClr val="117200"/>
                </a:solidFill>
              </a:rPr>
              <a:t> W </a:t>
            </a:r>
            <a:r>
              <a:rPr lang="de-AT" sz="2400" dirty="0"/>
              <a:t>sample:</a:t>
            </a:r>
          </a:p>
        </p:txBody>
      </p:sp>
      <p:grpSp>
        <p:nvGrpSpPr>
          <p:cNvPr id="48" name="Gruppieren 47">
            <a:extLst>
              <a:ext uri="{FF2B5EF4-FFF2-40B4-BE49-F238E27FC236}">
                <a16:creationId xmlns:a16="http://schemas.microsoft.com/office/drawing/2014/main" id="{8C6612AB-4C1A-72CC-F279-39CD56152603}"/>
              </a:ext>
            </a:extLst>
          </p:cNvPr>
          <p:cNvGrpSpPr/>
          <p:nvPr/>
        </p:nvGrpSpPr>
        <p:grpSpPr>
          <a:xfrm>
            <a:off x="272957" y="80009"/>
            <a:ext cx="11751959" cy="809625"/>
            <a:chOff x="272957" y="171449"/>
            <a:chExt cx="11751959" cy="809625"/>
          </a:xfrm>
        </p:grpSpPr>
        <p:sp>
          <p:nvSpPr>
            <p:cNvPr id="49" name="Textfeld 48">
              <a:extLst>
                <a:ext uri="{FF2B5EF4-FFF2-40B4-BE49-F238E27FC236}">
                  <a16:creationId xmlns:a16="http://schemas.microsoft.com/office/drawing/2014/main" id="{1E774110-CFC7-7923-7541-C02F690D4DD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0" name="Gruppieren 49">
              <a:extLst>
                <a:ext uri="{FF2B5EF4-FFF2-40B4-BE49-F238E27FC236}">
                  <a16:creationId xmlns:a16="http://schemas.microsoft.com/office/drawing/2014/main" id="{4538032A-3BE5-BAE3-921F-BF4B519EFAC3}"/>
                </a:ext>
              </a:extLst>
            </p:cNvPr>
            <p:cNvGrpSpPr/>
            <p:nvPr/>
          </p:nvGrpSpPr>
          <p:grpSpPr>
            <a:xfrm>
              <a:off x="272957" y="171449"/>
              <a:ext cx="11751959" cy="809625"/>
              <a:chOff x="272957" y="171449"/>
              <a:chExt cx="11751959" cy="809625"/>
            </a:xfrm>
          </p:grpSpPr>
          <p:pic>
            <p:nvPicPr>
              <p:cNvPr id="52" name="Grafik 51">
                <a:extLst>
                  <a:ext uri="{FF2B5EF4-FFF2-40B4-BE49-F238E27FC236}">
                    <a16:creationId xmlns:a16="http://schemas.microsoft.com/office/drawing/2014/main" id="{9A298C5D-B1F0-E4D4-401D-BC6A1FDE06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3050" y="249815"/>
                <a:ext cx="660400" cy="652894"/>
              </a:xfrm>
              <a:prstGeom prst="rect">
                <a:avLst/>
              </a:prstGeom>
            </p:spPr>
          </p:pic>
          <p:sp>
            <p:nvSpPr>
              <p:cNvPr id="53" name="Titel 1">
                <a:extLst>
                  <a:ext uri="{FF2B5EF4-FFF2-40B4-BE49-F238E27FC236}">
                    <a16:creationId xmlns:a16="http://schemas.microsoft.com/office/drawing/2014/main" id="{E3342A31-8070-2441-E117-38A4D9D5AAEE}"/>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4" name="Freihandform: Form 5">
                <a:extLst>
                  <a:ext uri="{FF2B5EF4-FFF2-40B4-BE49-F238E27FC236}">
                    <a16:creationId xmlns:a16="http://schemas.microsoft.com/office/drawing/2014/main" id="{1071EB4B-DECB-D188-862E-963525F53476}"/>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5" name="Freihandform: Form 8">
                <a:extLst>
                  <a:ext uri="{FF2B5EF4-FFF2-40B4-BE49-F238E27FC236}">
                    <a16:creationId xmlns:a16="http://schemas.microsoft.com/office/drawing/2014/main" id="{9F3E37A4-CB3E-9AF2-53B0-3580F589CEEC}"/>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6" name="Freihandform: Form 11">
                <a:extLst>
                  <a:ext uri="{FF2B5EF4-FFF2-40B4-BE49-F238E27FC236}">
                    <a16:creationId xmlns:a16="http://schemas.microsoft.com/office/drawing/2014/main" id="{12D1ED92-AA0A-F3BE-DC25-8D9458F8CEA8}"/>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7" name="Gruppieren 56">
                <a:extLst>
                  <a:ext uri="{FF2B5EF4-FFF2-40B4-BE49-F238E27FC236}">
                    <a16:creationId xmlns:a16="http://schemas.microsoft.com/office/drawing/2014/main" id="{2359C398-C6DB-81F9-D085-7D07D6220F9F}"/>
                  </a:ext>
                </a:extLst>
              </p:cNvPr>
              <p:cNvGrpSpPr/>
              <p:nvPr/>
            </p:nvGrpSpPr>
            <p:grpSpPr>
              <a:xfrm>
                <a:off x="10055266" y="271201"/>
                <a:ext cx="1969650" cy="706971"/>
                <a:chOff x="7535695" y="283762"/>
                <a:chExt cx="1969650" cy="706971"/>
              </a:xfrm>
            </p:grpSpPr>
            <p:sp>
              <p:nvSpPr>
                <p:cNvPr id="61" name="Rechteck: abgerundete Ecken 24">
                  <a:extLst>
                    <a:ext uri="{FF2B5EF4-FFF2-40B4-BE49-F238E27FC236}">
                      <a16:creationId xmlns:a16="http://schemas.microsoft.com/office/drawing/2014/main" id="{8602E822-A97D-F8AD-A992-E4541922CE40}"/>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2" name="Gruppieren 61">
                  <a:extLst>
                    <a:ext uri="{FF2B5EF4-FFF2-40B4-BE49-F238E27FC236}">
                      <a16:creationId xmlns:a16="http://schemas.microsoft.com/office/drawing/2014/main" id="{4B642970-11E7-782A-3D7B-E2F5BC73EFDD}"/>
                    </a:ext>
                  </a:extLst>
                </p:cNvPr>
                <p:cNvGrpSpPr/>
                <p:nvPr/>
              </p:nvGrpSpPr>
              <p:grpSpPr>
                <a:xfrm>
                  <a:off x="7596110" y="336530"/>
                  <a:ext cx="1909235" cy="615268"/>
                  <a:chOff x="5105423" y="6078734"/>
                  <a:chExt cx="2091442" cy="673986"/>
                </a:xfrm>
              </p:grpSpPr>
              <p:pic>
                <p:nvPicPr>
                  <p:cNvPr id="63" name="Grafik 62">
                    <a:extLst>
                      <a:ext uri="{FF2B5EF4-FFF2-40B4-BE49-F238E27FC236}">
                        <a16:creationId xmlns:a16="http://schemas.microsoft.com/office/drawing/2014/main" id="{D5969F2A-FB02-BF94-D02C-49E92C4D28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4" name="Textfeld 63">
                    <a:extLst>
                      <a:ext uri="{FF2B5EF4-FFF2-40B4-BE49-F238E27FC236}">
                        <a16:creationId xmlns:a16="http://schemas.microsoft.com/office/drawing/2014/main" id="{2709D430-7802-9FCB-D6AE-94FEF6EB9D4A}"/>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58" name="Gruppieren 57">
                <a:extLst>
                  <a:ext uri="{FF2B5EF4-FFF2-40B4-BE49-F238E27FC236}">
                    <a16:creationId xmlns:a16="http://schemas.microsoft.com/office/drawing/2014/main" id="{3C77843E-5FE4-888E-9471-8F7F6C8C2080}"/>
                  </a:ext>
                </a:extLst>
              </p:cNvPr>
              <p:cNvGrpSpPr/>
              <p:nvPr/>
            </p:nvGrpSpPr>
            <p:grpSpPr>
              <a:xfrm>
                <a:off x="1056402" y="271201"/>
                <a:ext cx="681912" cy="680597"/>
                <a:chOff x="970677" y="271201"/>
                <a:chExt cx="681912" cy="680597"/>
              </a:xfrm>
            </p:grpSpPr>
            <p:sp>
              <p:nvSpPr>
                <p:cNvPr id="59" name="Abgerundetes Rechteck 32">
                  <a:extLst>
                    <a:ext uri="{FF2B5EF4-FFF2-40B4-BE49-F238E27FC236}">
                      <a16:creationId xmlns:a16="http://schemas.microsoft.com/office/drawing/2014/main" id="{F86AB3C3-AC5D-04EC-C4E3-0AC1313306C4}"/>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fik 59">
                  <a:extLst>
                    <a:ext uri="{FF2B5EF4-FFF2-40B4-BE49-F238E27FC236}">
                      <a16:creationId xmlns:a16="http://schemas.microsoft.com/office/drawing/2014/main" id="{16E357AF-3913-AD17-37F0-44CF627B9350}"/>
                    </a:ext>
                  </a:extLst>
                </p:cNvPr>
                <p:cNvPicPr>
                  <a:picLocks noChangeAspect="1"/>
                </p:cNvPicPr>
                <p:nvPr/>
              </p:nvPicPr>
              <p:blipFill rotWithShape="1">
                <a:blip r:embed="rId9"/>
                <a:srcRect l="3579" t="6864" r="73592" b="7828"/>
                <a:stretch/>
              </p:blipFill>
              <p:spPr>
                <a:xfrm>
                  <a:off x="1037007" y="330047"/>
                  <a:ext cx="548287" cy="566787"/>
                </a:xfrm>
                <a:prstGeom prst="rect">
                  <a:avLst/>
                </a:prstGeom>
              </p:spPr>
            </p:pic>
          </p:grpSp>
        </p:grpSp>
        <p:sp>
          <p:nvSpPr>
            <p:cNvPr id="51" name="Textfeld 50">
              <a:extLst>
                <a:ext uri="{FF2B5EF4-FFF2-40B4-BE49-F238E27FC236}">
                  <a16:creationId xmlns:a16="http://schemas.microsoft.com/office/drawing/2014/main" id="{68F4A70C-8A52-0059-D9E5-71E038F7C40C}"/>
                </a:ext>
              </a:extLst>
            </p:cNvPr>
            <p:cNvSpPr txBox="1"/>
            <p:nvPr/>
          </p:nvSpPr>
          <p:spPr>
            <a:xfrm>
              <a:off x="3345067" y="322751"/>
              <a:ext cx="5474216" cy="584775"/>
            </a:xfrm>
            <a:prstGeom prst="rect">
              <a:avLst/>
            </a:prstGeom>
            <a:noFill/>
          </p:spPr>
          <p:txBody>
            <a:bodyPr wrap="square" rtlCol="0">
              <a:spAutoFit/>
            </a:bodyPr>
            <a:lstStyle/>
            <a:p>
              <a:pPr algn="ctr"/>
              <a:r>
                <a:rPr lang="de-AT" sz="3200" dirty="0" err="1">
                  <a:solidFill>
                    <a:schemeClr val="bg1"/>
                  </a:solidFill>
                </a:rPr>
                <a:t>Sputtering</a:t>
              </a:r>
              <a:r>
                <a:rPr lang="de-AT" sz="3200" dirty="0">
                  <a:solidFill>
                    <a:schemeClr val="bg1"/>
                  </a:solidFill>
                </a:rPr>
                <a:t> </a:t>
              </a:r>
              <a:r>
                <a:rPr lang="de-AT" sz="3200" dirty="0" err="1">
                  <a:solidFill>
                    <a:schemeClr val="bg1"/>
                  </a:solidFill>
                </a:rPr>
                <a:t>of</a:t>
              </a:r>
              <a:r>
                <a:rPr lang="de-AT" sz="3200" dirty="0">
                  <a:solidFill>
                    <a:schemeClr val="bg1"/>
                  </a:solidFill>
                </a:rPr>
                <a:t> </a:t>
              </a:r>
              <a:r>
                <a:rPr lang="de-AT" sz="3200" dirty="0" err="1">
                  <a:solidFill>
                    <a:schemeClr val="bg1"/>
                  </a:solidFill>
                </a:rPr>
                <a:t>redeposited</a:t>
              </a:r>
              <a:r>
                <a:rPr lang="de-AT" sz="3200" dirty="0">
                  <a:solidFill>
                    <a:schemeClr val="bg1"/>
                  </a:solidFill>
                </a:rPr>
                <a:t> W</a:t>
              </a:r>
            </a:p>
          </p:txBody>
        </p:sp>
      </p:grpSp>
    </p:spTree>
    <p:extLst>
      <p:ext uri="{BB962C8B-B14F-4D97-AF65-F5344CB8AC3E}">
        <p14:creationId xmlns:p14="http://schemas.microsoft.com/office/powerpoint/2010/main" val="341302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23</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x@iap.tuwien.ac.at</a:t>
            </a:r>
          </a:p>
        </p:txBody>
      </p:sp>
      <p:pic>
        <p:nvPicPr>
          <p:cNvPr id="3" name="Grafik 2">
            <a:extLst>
              <a:ext uri="{FF2B5EF4-FFF2-40B4-BE49-F238E27FC236}">
                <a16:creationId xmlns:a16="http://schemas.microsoft.com/office/drawing/2014/main" id="{17FDA087-3C20-A9BD-F0FD-0158C00B1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293" y="1721793"/>
            <a:ext cx="2920712" cy="1714486"/>
          </a:xfrm>
          <a:prstGeom prst="rect">
            <a:avLst/>
          </a:prstGeom>
        </p:spPr>
      </p:pic>
      <p:sp>
        <p:nvSpPr>
          <p:cNvPr id="4" name="Inhaltsplatzhalter 2">
            <a:extLst>
              <a:ext uri="{FF2B5EF4-FFF2-40B4-BE49-F238E27FC236}">
                <a16:creationId xmlns:a16="http://schemas.microsoft.com/office/drawing/2014/main" id="{38655F01-8C1F-BB61-6F0C-9C07A3000B35}"/>
              </a:ext>
            </a:extLst>
          </p:cNvPr>
          <p:cNvSpPr txBox="1">
            <a:spLocks/>
          </p:cNvSpPr>
          <p:nvPr/>
        </p:nvSpPr>
        <p:spPr>
          <a:xfrm>
            <a:off x="5236143" y="1171431"/>
            <a:ext cx="2886793" cy="4143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2keV Ar</a:t>
            </a:r>
            <a:r>
              <a:rPr kumimoji="0" lang="de-AT" sz="24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AT"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irradiation</a:t>
            </a: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5" name="Inhaltsplatzhalter 2">
            <a:extLst>
              <a:ext uri="{FF2B5EF4-FFF2-40B4-BE49-F238E27FC236}">
                <a16:creationId xmlns:a16="http://schemas.microsoft.com/office/drawing/2014/main" id="{F0D6D2CA-C982-1FEB-1506-E59757E7FDD1}"/>
              </a:ext>
            </a:extLst>
          </p:cNvPr>
          <p:cNvSpPr txBox="1">
            <a:spLocks/>
          </p:cNvSpPr>
          <p:nvPr/>
        </p:nvSpPr>
        <p:spPr>
          <a:xfrm>
            <a:off x="8737563" y="1188347"/>
            <a:ext cx="2886792" cy="4143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2keV D</a:t>
            </a:r>
            <a:r>
              <a:rPr kumimoji="0" lang="de-AT" sz="24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de-AT" sz="24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AT"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irradiation</a:t>
            </a: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pic>
        <p:nvPicPr>
          <p:cNvPr id="18" name="Grafik 17">
            <a:extLst>
              <a:ext uri="{FF2B5EF4-FFF2-40B4-BE49-F238E27FC236}">
                <a16:creationId xmlns:a16="http://schemas.microsoft.com/office/drawing/2014/main" id="{22AD6BCE-579D-D4C4-53D6-7D44F2EF2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843" y="4346789"/>
            <a:ext cx="2302896" cy="376811"/>
          </a:xfrm>
          <a:prstGeom prst="rect">
            <a:avLst/>
          </a:prstGeom>
        </p:spPr>
      </p:pic>
      <p:pic>
        <p:nvPicPr>
          <p:cNvPr id="19" name="Grafik 18">
            <a:extLst>
              <a:ext uri="{FF2B5EF4-FFF2-40B4-BE49-F238E27FC236}">
                <a16:creationId xmlns:a16="http://schemas.microsoft.com/office/drawing/2014/main" id="{9A2BCBF9-5D38-05C6-8B88-A363ED24D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293" y="4723600"/>
            <a:ext cx="2920712" cy="1714486"/>
          </a:xfrm>
          <a:prstGeom prst="rect">
            <a:avLst/>
          </a:prstGeom>
        </p:spPr>
      </p:pic>
      <p:pic>
        <p:nvPicPr>
          <p:cNvPr id="13" name="Picture 90216">
            <a:extLst>
              <a:ext uri="{FF2B5EF4-FFF2-40B4-BE49-F238E27FC236}">
                <a16:creationId xmlns:a16="http://schemas.microsoft.com/office/drawing/2014/main" id="{FE4F82F0-56AD-E6D4-E533-E884BB64EB86}"/>
              </a:ext>
            </a:extLst>
          </p:cNvPr>
          <p:cNvPicPr/>
          <p:nvPr/>
        </p:nvPicPr>
        <p:blipFill>
          <a:blip r:embed="rId5"/>
          <a:stretch>
            <a:fillRect/>
          </a:stretch>
        </p:blipFill>
        <p:spPr>
          <a:xfrm>
            <a:off x="5109172" y="4209317"/>
            <a:ext cx="6400838" cy="2498597"/>
          </a:xfrm>
          <a:prstGeom prst="rect">
            <a:avLst/>
          </a:prstGeom>
        </p:spPr>
      </p:pic>
      <p:pic>
        <p:nvPicPr>
          <p:cNvPr id="15" name="Picture 90208">
            <a:extLst>
              <a:ext uri="{FF2B5EF4-FFF2-40B4-BE49-F238E27FC236}">
                <a16:creationId xmlns:a16="http://schemas.microsoft.com/office/drawing/2014/main" id="{3C261E7F-3A34-3C60-1617-F5992CAD97DE}"/>
              </a:ext>
            </a:extLst>
          </p:cNvPr>
          <p:cNvPicPr/>
          <p:nvPr/>
        </p:nvPicPr>
        <p:blipFill>
          <a:blip r:embed="rId6"/>
          <a:stretch>
            <a:fillRect/>
          </a:stretch>
        </p:blipFill>
        <p:spPr>
          <a:xfrm>
            <a:off x="5109172" y="1538160"/>
            <a:ext cx="6400838" cy="2457503"/>
          </a:xfrm>
          <a:prstGeom prst="rect">
            <a:avLst/>
          </a:prstGeom>
        </p:spPr>
      </p:pic>
      <p:sp>
        <p:nvSpPr>
          <p:cNvPr id="17" name="Inhaltsplatzhalter 2">
            <a:extLst>
              <a:ext uri="{FF2B5EF4-FFF2-40B4-BE49-F238E27FC236}">
                <a16:creationId xmlns:a16="http://schemas.microsoft.com/office/drawing/2014/main" id="{47071768-E6CE-AC37-7441-5A9CD6036B1A}"/>
              </a:ext>
            </a:extLst>
          </p:cNvPr>
          <p:cNvSpPr txBox="1">
            <a:spLocks/>
          </p:cNvSpPr>
          <p:nvPr/>
        </p:nvSpPr>
        <p:spPr>
          <a:xfrm>
            <a:off x="272956" y="1314643"/>
            <a:ext cx="3213193" cy="6301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2400" b="1" i="0" u="none" strike="noStrike" kern="1200" cap="none" spc="0" normalizeH="0" baseline="0" noProof="0" dirty="0">
                <a:ln>
                  <a:noFill/>
                </a:ln>
                <a:solidFill>
                  <a:srgbClr val="00118E"/>
                </a:solidFill>
                <a:effectLst/>
                <a:uLnTx/>
                <a:uFillTx/>
                <a:latin typeface="Arial" panose="020B0604020202020204" pitchFamily="34" charset="0"/>
                <a:ea typeface="+mn-ea"/>
                <a:cs typeface="Arial" panose="020B0604020202020204" pitchFamily="34" charset="0"/>
              </a:rPr>
              <a:t>original W </a:t>
            </a:r>
            <a:r>
              <a:rPr kumimoji="0" lang="de-A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sample:</a:t>
            </a:r>
          </a:p>
        </p:txBody>
      </p:sp>
      <p:sp>
        <p:nvSpPr>
          <p:cNvPr id="20" name="Inhaltsplatzhalter 2">
            <a:extLst>
              <a:ext uri="{FF2B5EF4-FFF2-40B4-BE49-F238E27FC236}">
                <a16:creationId xmlns:a16="http://schemas.microsoft.com/office/drawing/2014/main" id="{9CAE0A7E-F915-2AA6-C121-85D6A58D4EC4}"/>
              </a:ext>
            </a:extLst>
          </p:cNvPr>
          <p:cNvSpPr txBox="1">
            <a:spLocks/>
          </p:cNvSpPr>
          <p:nvPr/>
        </p:nvSpPr>
        <p:spPr>
          <a:xfrm>
            <a:off x="272957" y="3908074"/>
            <a:ext cx="3700670" cy="6301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2400" b="1" dirty="0" err="1">
                <a:solidFill>
                  <a:srgbClr val="117200"/>
                </a:solidFill>
              </a:rPr>
              <a:t>redeposited</a:t>
            </a:r>
            <a:r>
              <a:rPr lang="de-AT" sz="2400" b="1" dirty="0">
                <a:solidFill>
                  <a:srgbClr val="117200"/>
                </a:solidFill>
              </a:rPr>
              <a:t> W </a:t>
            </a:r>
            <a:r>
              <a:rPr lang="de-AT" sz="2400" dirty="0"/>
              <a:t>sample:</a:t>
            </a:r>
          </a:p>
        </p:txBody>
      </p:sp>
      <p:grpSp>
        <p:nvGrpSpPr>
          <p:cNvPr id="21" name="Gruppieren 20">
            <a:extLst>
              <a:ext uri="{FF2B5EF4-FFF2-40B4-BE49-F238E27FC236}">
                <a16:creationId xmlns:a16="http://schemas.microsoft.com/office/drawing/2014/main" id="{F9C6D2E6-8D54-40D5-17E0-FEFC8498B5AB}"/>
              </a:ext>
            </a:extLst>
          </p:cNvPr>
          <p:cNvGrpSpPr/>
          <p:nvPr/>
        </p:nvGrpSpPr>
        <p:grpSpPr>
          <a:xfrm>
            <a:off x="272957" y="80009"/>
            <a:ext cx="11751959" cy="809625"/>
            <a:chOff x="272957" y="171449"/>
            <a:chExt cx="11751959" cy="809625"/>
          </a:xfrm>
        </p:grpSpPr>
        <p:sp>
          <p:nvSpPr>
            <p:cNvPr id="27" name="Textfeld 26">
              <a:extLst>
                <a:ext uri="{FF2B5EF4-FFF2-40B4-BE49-F238E27FC236}">
                  <a16:creationId xmlns:a16="http://schemas.microsoft.com/office/drawing/2014/main" id="{7933C4E9-83B2-D082-69F4-90BF141C9D20}"/>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39" name="Gruppieren 38">
              <a:extLst>
                <a:ext uri="{FF2B5EF4-FFF2-40B4-BE49-F238E27FC236}">
                  <a16:creationId xmlns:a16="http://schemas.microsoft.com/office/drawing/2014/main" id="{6A298AD0-876E-EBC4-FED0-3136F6F40758}"/>
                </a:ext>
              </a:extLst>
            </p:cNvPr>
            <p:cNvGrpSpPr/>
            <p:nvPr/>
          </p:nvGrpSpPr>
          <p:grpSpPr>
            <a:xfrm>
              <a:off x="272957" y="171449"/>
              <a:ext cx="11751959" cy="809625"/>
              <a:chOff x="272957" y="171449"/>
              <a:chExt cx="11751959" cy="809625"/>
            </a:xfrm>
          </p:grpSpPr>
          <p:pic>
            <p:nvPicPr>
              <p:cNvPr id="42" name="Grafik 41">
                <a:extLst>
                  <a:ext uri="{FF2B5EF4-FFF2-40B4-BE49-F238E27FC236}">
                    <a16:creationId xmlns:a16="http://schemas.microsoft.com/office/drawing/2014/main" id="{8DE57059-4D82-CE72-F675-B8C7D8F5BD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050" y="249815"/>
                <a:ext cx="660400" cy="652894"/>
              </a:xfrm>
              <a:prstGeom prst="rect">
                <a:avLst/>
              </a:prstGeom>
            </p:spPr>
          </p:pic>
          <p:sp>
            <p:nvSpPr>
              <p:cNvPr id="43" name="Titel 1">
                <a:extLst>
                  <a:ext uri="{FF2B5EF4-FFF2-40B4-BE49-F238E27FC236}">
                    <a16:creationId xmlns:a16="http://schemas.microsoft.com/office/drawing/2014/main" id="{87D8CDA9-AC8F-B8A4-D475-06EC2E4947C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44" name="Freihandform: Form 5">
                <a:extLst>
                  <a:ext uri="{FF2B5EF4-FFF2-40B4-BE49-F238E27FC236}">
                    <a16:creationId xmlns:a16="http://schemas.microsoft.com/office/drawing/2014/main" id="{CB64979A-D412-BAB6-EF59-55DFC98AC3C5}"/>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45" name="Freihandform: Form 8">
                <a:extLst>
                  <a:ext uri="{FF2B5EF4-FFF2-40B4-BE49-F238E27FC236}">
                    <a16:creationId xmlns:a16="http://schemas.microsoft.com/office/drawing/2014/main" id="{6F0ABD3F-B661-7F9B-8B6B-B294205A1969}"/>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46" name="Freihandform: Form 11">
                <a:extLst>
                  <a:ext uri="{FF2B5EF4-FFF2-40B4-BE49-F238E27FC236}">
                    <a16:creationId xmlns:a16="http://schemas.microsoft.com/office/drawing/2014/main" id="{43B9D3D9-133B-337D-9F21-FE5792513044}"/>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47" name="Gruppieren 46">
                <a:extLst>
                  <a:ext uri="{FF2B5EF4-FFF2-40B4-BE49-F238E27FC236}">
                    <a16:creationId xmlns:a16="http://schemas.microsoft.com/office/drawing/2014/main" id="{4AD4598D-BB27-C5B6-1AE7-CF8443780DE6}"/>
                  </a:ext>
                </a:extLst>
              </p:cNvPr>
              <p:cNvGrpSpPr/>
              <p:nvPr/>
            </p:nvGrpSpPr>
            <p:grpSpPr>
              <a:xfrm>
                <a:off x="10055266" y="271201"/>
                <a:ext cx="1969650" cy="706971"/>
                <a:chOff x="7535695" y="283762"/>
                <a:chExt cx="1969650" cy="706971"/>
              </a:xfrm>
            </p:grpSpPr>
            <p:sp>
              <p:nvSpPr>
                <p:cNvPr id="51" name="Rechteck: abgerundete Ecken 24">
                  <a:extLst>
                    <a:ext uri="{FF2B5EF4-FFF2-40B4-BE49-F238E27FC236}">
                      <a16:creationId xmlns:a16="http://schemas.microsoft.com/office/drawing/2014/main" id="{0AA8031E-13B8-9687-EB70-2AB860FD8EC2}"/>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uppieren 51">
                  <a:extLst>
                    <a:ext uri="{FF2B5EF4-FFF2-40B4-BE49-F238E27FC236}">
                      <a16:creationId xmlns:a16="http://schemas.microsoft.com/office/drawing/2014/main" id="{4170A4A7-F5DB-0446-E164-C0D972712BE8}"/>
                    </a:ext>
                  </a:extLst>
                </p:cNvPr>
                <p:cNvGrpSpPr/>
                <p:nvPr/>
              </p:nvGrpSpPr>
              <p:grpSpPr>
                <a:xfrm>
                  <a:off x="7596110" y="336530"/>
                  <a:ext cx="1909235" cy="615268"/>
                  <a:chOff x="5105423" y="6078734"/>
                  <a:chExt cx="2091442" cy="673986"/>
                </a:xfrm>
              </p:grpSpPr>
              <p:pic>
                <p:nvPicPr>
                  <p:cNvPr id="53" name="Grafik 52">
                    <a:extLst>
                      <a:ext uri="{FF2B5EF4-FFF2-40B4-BE49-F238E27FC236}">
                        <a16:creationId xmlns:a16="http://schemas.microsoft.com/office/drawing/2014/main" id="{D8C2BEC1-A8C0-7535-91FB-D9B21CC023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54" name="Textfeld 53">
                    <a:extLst>
                      <a:ext uri="{FF2B5EF4-FFF2-40B4-BE49-F238E27FC236}">
                        <a16:creationId xmlns:a16="http://schemas.microsoft.com/office/drawing/2014/main" id="{4EF2664C-BA7D-106F-F1B8-0A53DC92825A}"/>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48" name="Gruppieren 47">
                <a:extLst>
                  <a:ext uri="{FF2B5EF4-FFF2-40B4-BE49-F238E27FC236}">
                    <a16:creationId xmlns:a16="http://schemas.microsoft.com/office/drawing/2014/main" id="{45345C4E-1555-61F0-4336-79CA8E8262BC}"/>
                  </a:ext>
                </a:extLst>
              </p:cNvPr>
              <p:cNvGrpSpPr/>
              <p:nvPr/>
            </p:nvGrpSpPr>
            <p:grpSpPr>
              <a:xfrm>
                <a:off x="1056402" y="271201"/>
                <a:ext cx="681912" cy="680597"/>
                <a:chOff x="970677" y="271201"/>
                <a:chExt cx="681912" cy="680597"/>
              </a:xfrm>
            </p:grpSpPr>
            <p:sp>
              <p:nvSpPr>
                <p:cNvPr id="49" name="Abgerundetes Rechteck 32">
                  <a:extLst>
                    <a:ext uri="{FF2B5EF4-FFF2-40B4-BE49-F238E27FC236}">
                      <a16:creationId xmlns:a16="http://schemas.microsoft.com/office/drawing/2014/main" id="{2F20617A-C6BF-9C8F-C1B7-2BEE14F1E01E}"/>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fik 49">
                  <a:extLst>
                    <a:ext uri="{FF2B5EF4-FFF2-40B4-BE49-F238E27FC236}">
                      <a16:creationId xmlns:a16="http://schemas.microsoft.com/office/drawing/2014/main" id="{04C4B669-22A3-9C42-2B3F-161CD54A3410}"/>
                    </a:ext>
                  </a:extLst>
                </p:cNvPr>
                <p:cNvPicPr>
                  <a:picLocks noChangeAspect="1"/>
                </p:cNvPicPr>
                <p:nvPr/>
              </p:nvPicPr>
              <p:blipFill rotWithShape="1">
                <a:blip r:embed="rId10"/>
                <a:srcRect l="3579" t="6864" r="73592" b="7828"/>
                <a:stretch/>
              </p:blipFill>
              <p:spPr>
                <a:xfrm>
                  <a:off x="1037007" y="330047"/>
                  <a:ext cx="548287" cy="566787"/>
                </a:xfrm>
                <a:prstGeom prst="rect">
                  <a:avLst/>
                </a:prstGeom>
              </p:spPr>
            </p:pic>
          </p:grpSp>
        </p:grpSp>
        <p:sp>
          <p:nvSpPr>
            <p:cNvPr id="40" name="Textfeld 39">
              <a:extLst>
                <a:ext uri="{FF2B5EF4-FFF2-40B4-BE49-F238E27FC236}">
                  <a16:creationId xmlns:a16="http://schemas.microsoft.com/office/drawing/2014/main" id="{C569BD53-7B45-3B76-A573-448A0549F287}"/>
                </a:ext>
              </a:extLst>
            </p:cNvPr>
            <p:cNvSpPr txBox="1"/>
            <p:nvPr/>
          </p:nvSpPr>
          <p:spPr>
            <a:xfrm>
              <a:off x="3345067" y="322751"/>
              <a:ext cx="5474216" cy="584775"/>
            </a:xfrm>
            <a:prstGeom prst="rect">
              <a:avLst/>
            </a:prstGeom>
            <a:noFill/>
          </p:spPr>
          <p:txBody>
            <a:bodyPr wrap="square" rtlCol="0">
              <a:spAutoFit/>
            </a:bodyPr>
            <a:lstStyle/>
            <a:p>
              <a:pPr algn="ctr"/>
              <a:r>
                <a:rPr lang="de-AT" sz="3200" dirty="0" err="1">
                  <a:solidFill>
                    <a:schemeClr val="bg1"/>
                  </a:solidFill>
                </a:rPr>
                <a:t>Sputtering</a:t>
              </a:r>
              <a:r>
                <a:rPr lang="de-AT" sz="3200" dirty="0">
                  <a:solidFill>
                    <a:schemeClr val="bg1"/>
                  </a:solidFill>
                </a:rPr>
                <a:t> </a:t>
              </a:r>
              <a:r>
                <a:rPr lang="de-AT" sz="3200" dirty="0" err="1">
                  <a:solidFill>
                    <a:schemeClr val="bg1"/>
                  </a:solidFill>
                </a:rPr>
                <a:t>of</a:t>
              </a:r>
              <a:r>
                <a:rPr lang="de-AT" sz="3200" dirty="0">
                  <a:solidFill>
                    <a:schemeClr val="bg1"/>
                  </a:solidFill>
                </a:rPr>
                <a:t> </a:t>
              </a:r>
              <a:r>
                <a:rPr lang="de-AT" sz="3200" dirty="0" err="1">
                  <a:solidFill>
                    <a:schemeClr val="bg1"/>
                  </a:solidFill>
                </a:rPr>
                <a:t>redeposited</a:t>
              </a:r>
              <a:r>
                <a:rPr lang="de-AT" sz="3200" dirty="0">
                  <a:solidFill>
                    <a:schemeClr val="bg1"/>
                  </a:solidFill>
                </a:rPr>
                <a:t> W</a:t>
              </a:r>
            </a:p>
          </p:txBody>
        </p:sp>
      </p:grpSp>
    </p:spTree>
    <p:extLst>
      <p:ext uri="{BB962C8B-B14F-4D97-AF65-F5344CB8AC3E}">
        <p14:creationId xmlns:p14="http://schemas.microsoft.com/office/powerpoint/2010/main" val="54958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24</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grpSp>
        <p:nvGrpSpPr>
          <p:cNvPr id="2" name="Gruppieren 1"/>
          <p:cNvGrpSpPr/>
          <p:nvPr/>
        </p:nvGrpSpPr>
        <p:grpSpPr>
          <a:xfrm>
            <a:off x="272957" y="171449"/>
            <a:ext cx="11751959" cy="809625"/>
            <a:chOff x="272957" y="171449"/>
            <a:chExt cx="11751959" cy="809625"/>
          </a:xfrm>
        </p:grpSpPr>
        <p:sp>
          <p:nvSpPr>
            <p:cNvPr id="23" name="Textfeld 22">
              <a:extLst>
                <a:ext uri="{FF2B5EF4-FFF2-40B4-BE49-F238E27FC236}">
                  <a16:creationId xmlns:a16="http://schemas.microsoft.com/office/drawing/2014/main" id="{A91A64DC-99DF-41FB-97ED-47DCD12449CA}"/>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24" name="Gruppieren 23"/>
            <p:cNvGrpSpPr/>
            <p:nvPr/>
          </p:nvGrpSpPr>
          <p:grpSpPr>
            <a:xfrm>
              <a:off x="272957" y="171449"/>
              <a:ext cx="11751959" cy="809625"/>
              <a:chOff x="272957" y="171449"/>
              <a:chExt cx="11751959" cy="809625"/>
            </a:xfrm>
          </p:grpSpPr>
          <p:pic>
            <p:nvPicPr>
              <p:cNvPr id="25" name="Grafik 24">
                <a:extLst>
                  <a:ext uri="{FF2B5EF4-FFF2-40B4-BE49-F238E27FC236}">
                    <a16:creationId xmlns:a16="http://schemas.microsoft.com/office/drawing/2014/main" id="{460543EF-AD61-4829-B26F-89BF1077F2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50" y="249815"/>
                <a:ext cx="660400" cy="652894"/>
              </a:xfrm>
              <a:prstGeom prst="rect">
                <a:avLst/>
              </a:prstGeom>
            </p:spPr>
          </p:pic>
          <p:sp>
            <p:nvSpPr>
              <p:cNvPr id="26" name="Titel 1">
                <a:extLst>
                  <a:ext uri="{FF2B5EF4-FFF2-40B4-BE49-F238E27FC236}">
                    <a16:creationId xmlns:a16="http://schemas.microsoft.com/office/drawing/2014/main" id="{A32EB49E-2556-4018-87E6-BF1AC932551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28" name="Freihandform: Form 5">
                <a:extLst>
                  <a:ext uri="{FF2B5EF4-FFF2-40B4-BE49-F238E27FC236}">
                    <a16:creationId xmlns:a16="http://schemas.microsoft.com/office/drawing/2014/main" id="{A7E76DE0-0D9F-4708-9483-611F03A86BC4}"/>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29" name="Freihandform: Form 8">
                <a:extLst>
                  <a:ext uri="{FF2B5EF4-FFF2-40B4-BE49-F238E27FC236}">
                    <a16:creationId xmlns:a16="http://schemas.microsoft.com/office/drawing/2014/main" id="{33997B12-ABF1-4466-A17A-37FA75A0CF11}"/>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30" name="Freihandform: Form 11">
                <a:extLst>
                  <a:ext uri="{FF2B5EF4-FFF2-40B4-BE49-F238E27FC236}">
                    <a16:creationId xmlns:a16="http://schemas.microsoft.com/office/drawing/2014/main" id="{48C09BCE-E2E0-4A81-A504-AEDDE50A13F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31" name="Gruppieren 30">
                <a:extLst>
                  <a:ext uri="{FF2B5EF4-FFF2-40B4-BE49-F238E27FC236}">
                    <a16:creationId xmlns:a16="http://schemas.microsoft.com/office/drawing/2014/main" id="{8EFBDC55-76AC-47B9-B257-36B16E19A3E2}"/>
                  </a:ext>
                </a:extLst>
              </p:cNvPr>
              <p:cNvGrpSpPr/>
              <p:nvPr/>
            </p:nvGrpSpPr>
            <p:grpSpPr>
              <a:xfrm>
                <a:off x="10055266" y="271201"/>
                <a:ext cx="1969650" cy="706971"/>
                <a:chOff x="7535695" y="283762"/>
                <a:chExt cx="1969650" cy="706971"/>
              </a:xfrm>
            </p:grpSpPr>
            <p:sp>
              <p:nvSpPr>
                <p:cNvPr id="35" name="Rechteck: abgerundete Ecken 24">
                  <a:extLst>
                    <a:ext uri="{FF2B5EF4-FFF2-40B4-BE49-F238E27FC236}">
                      <a16:creationId xmlns:a16="http://schemas.microsoft.com/office/drawing/2014/main" id="{AD52D81C-1882-4BF9-B2A9-2722BCF743CB}"/>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uppieren 35">
                  <a:extLst>
                    <a:ext uri="{FF2B5EF4-FFF2-40B4-BE49-F238E27FC236}">
                      <a16:creationId xmlns:a16="http://schemas.microsoft.com/office/drawing/2014/main" id="{E5A3B9E3-DC1F-4B18-8F82-956716A99CB4}"/>
                    </a:ext>
                  </a:extLst>
                </p:cNvPr>
                <p:cNvGrpSpPr/>
                <p:nvPr/>
              </p:nvGrpSpPr>
              <p:grpSpPr>
                <a:xfrm>
                  <a:off x="7596110" y="336530"/>
                  <a:ext cx="1909235" cy="615268"/>
                  <a:chOff x="5105423" y="6078734"/>
                  <a:chExt cx="2091442" cy="673986"/>
                </a:xfrm>
              </p:grpSpPr>
              <p:pic>
                <p:nvPicPr>
                  <p:cNvPr id="38" name="Grafik 37">
                    <a:extLst>
                      <a:ext uri="{FF2B5EF4-FFF2-40B4-BE49-F238E27FC236}">
                        <a16:creationId xmlns:a16="http://schemas.microsoft.com/office/drawing/2014/main" id="{9C319ADB-0E16-49B1-8256-5C0688EB02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41" name="Textfeld 40">
                    <a:extLst>
                      <a:ext uri="{FF2B5EF4-FFF2-40B4-BE49-F238E27FC236}">
                        <a16:creationId xmlns:a16="http://schemas.microsoft.com/office/drawing/2014/main" id="{4D4363EF-7C1E-4144-A0D2-0AB77C6022C4}"/>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32" name="Gruppieren 31"/>
              <p:cNvGrpSpPr/>
              <p:nvPr/>
            </p:nvGrpSpPr>
            <p:grpSpPr>
              <a:xfrm>
                <a:off x="1056402" y="271201"/>
                <a:ext cx="681912" cy="680597"/>
                <a:chOff x="970677" y="271201"/>
                <a:chExt cx="681912" cy="680597"/>
              </a:xfrm>
            </p:grpSpPr>
            <p:sp>
              <p:nvSpPr>
                <p:cNvPr id="33" name="Abgerundetes Rechteck 32"/>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fik 33"/>
                <p:cNvPicPr>
                  <a:picLocks noChangeAspect="1"/>
                </p:cNvPicPr>
                <p:nvPr/>
              </p:nvPicPr>
              <p:blipFill rotWithShape="1">
                <a:blip r:embed="rId6"/>
                <a:srcRect l="3579" t="6864" r="73592" b="7828"/>
                <a:stretch/>
              </p:blipFill>
              <p:spPr>
                <a:xfrm>
                  <a:off x="1037007" y="330047"/>
                  <a:ext cx="548287" cy="566787"/>
                </a:xfrm>
                <a:prstGeom prst="rect">
                  <a:avLst/>
                </a:prstGeom>
              </p:spPr>
            </p:pic>
          </p:grpSp>
        </p:grpSp>
        <p:sp>
          <p:nvSpPr>
            <p:cNvPr id="22" name="Textfeld 21">
              <a:extLst>
                <a:ext uri="{FF2B5EF4-FFF2-40B4-BE49-F238E27FC236}">
                  <a16:creationId xmlns:a16="http://schemas.microsoft.com/office/drawing/2014/main" id="{A91A64DC-99DF-41FB-97ED-47DCD12449CA}"/>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Simulation </a:t>
              </a:r>
              <a:r>
                <a:rPr lang="de-AT" sz="3200" dirty="0" err="1">
                  <a:solidFill>
                    <a:schemeClr val="bg1"/>
                  </a:solidFill>
                </a:rPr>
                <a:t>of</a:t>
              </a:r>
              <a:r>
                <a:rPr lang="de-AT" sz="3200" dirty="0">
                  <a:solidFill>
                    <a:schemeClr val="bg1"/>
                  </a:solidFill>
                </a:rPr>
                <a:t> </a:t>
              </a:r>
              <a:r>
                <a:rPr lang="de-AT" sz="3200" dirty="0" err="1">
                  <a:solidFill>
                    <a:schemeClr val="bg1"/>
                  </a:solidFill>
                </a:rPr>
                <a:t>rough</a:t>
              </a:r>
              <a:r>
                <a:rPr lang="de-AT" sz="3200" dirty="0">
                  <a:solidFill>
                    <a:schemeClr val="bg1"/>
                  </a:solidFill>
                </a:rPr>
                <a:t> </a:t>
              </a:r>
              <a:r>
                <a:rPr lang="de-AT" sz="3200" dirty="0" err="1">
                  <a:solidFill>
                    <a:schemeClr val="bg1"/>
                  </a:solidFill>
                </a:rPr>
                <a:t>surface</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pic>
        <p:nvPicPr>
          <p:cNvPr id="39" name="Grafik 38">
            <a:extLst>
              <a:ext uri="{FF2B5EF4-FFF2-40B4-BE49-F238E27FC236}">
                <a16:creationId xmlns:a16="http://schemas.microsoft.com/office/drawing/2014/main" id="{FFE6E0FB-C1C8-44A6-A289-E4E7F58509F3}"/>
              </a:ext>
            </a:extLst>
          </p:cNvPr>
          <p:cNvPicPr>
            <a:picLocks noChangeAspect="1"/>
          </p:cNvPicPr>
          <p:nvPr/>
        </p:nvPicPr>
        <p:blipFill>
          <a:blip r:embed="rId7"/>
          <a:stretch>
            <a:fillRect/>
          </a:stretch>
        </p:blipFill>
        <p:spPr>
          <a:xfrm>
            <a:off x="319238" y="1657290"/>
            <a:ext cx="5464384" cy="4316692"/>
          </a:xfrm>
          <a:prstGeom prst="rect">
            <a:avLst/>
          </a:prstGeom>
        </p:spPr>
      </p:pic>
      <p:sp>
        <p:nvSpPr>
          <p:cNvPr id="42" name="Textfeld 41">
            <a:extLst>
              <a:ext uri="{FF2B5EF4-FFF2-40B4-BE49-F238E27FC236}">
                <a16:creationId xmlns:a16="http://schemas.microsoft.com/office/drawing/2014/main" id="{F6ACC2FC-9013-46D3-9315-03EA2AE555AD}"/>
              </a:ext>
            </a:extLst>
          </p:cNvPr>
          <p:cNvSpPr txBox="1"/>
          <p:nvPr/>
        </p:nvSpPr>
        <p:spPr>
          <a:xfrm>
            <a:off x="6199636" y="1703653"/>
            <a:ext cx="5917448" cy="2400657"/>
          </a:xfrm>
          <a:prstGeom prst="rect">
            <a:avLst/>
          </a:prstGeom>
          <a:noFill/>
        </p:spPr>
        <p:txBody>
          <a:bodyPr wrap="square" rtlCol="0">
            <a:spAutoFit/>
          </a:bodyPr>
          <a:lstStyle/>
          <a:p>
            <a:r>
              <a:rPr lang="de-AT" sz="2000" b="1" dirty="0"/>
              <a:t>SPRAY </a:t>
            </a:r>
            <a:r>
              <a:rPr lang="de-AT" sz="2000" b="1" dirty="0" err="1"/>
              <a:t>simulation</a:t>
            </a:r>
            <a:r>
              <a:rPr lang="de-AT" sz="2000" b="1" dirty="0"/>
              <a:t> </a:t>
            </a:r>
            <a:r>
              <a:rPr lang="de-AT" sz="2000" b="1" dirty="0" err="1"/>
              <a:t>raytracing</a:t>
            </a:r>
            <a:r>
              <a:rPr lang="de-AT" sz="2000" b="1" dirty="0"/>
              <a:t> </a:t>
            </a:r>
            <a:r>
              <a:rPr lang="de-AT" sz="2000" b="1" dirty="0" err="1"/>
              <a:t>workflow</a:t>
            </a:r>
            <a:endParaRPr lang="de-AT" sz="2000" b="1" dirty="0"/>
          </a:p>
          <a:p>
            <a:endParaRPr lang="de-AT" dirty="0"/>
          </a:p>
          <a:p>
            <a:pPr marL="358775" indent="-358775">
              <a:buAutoNum type="alphaLcParenR"/>
            </a:pPr>
            <a:r>
              <a:rPr lang="de-AT" sz="1600" dirty="0"/>
              <a:t>Ion </a:t>
            </a:r>
            <a:r>
              <a:rPr lang="de-AT" sz="1600" dirty="0" err="1"/>
              <a:t>randomly</a:t>
            </a:r>
            <a:r>
              <a:rPr lang="de-AT" sz="1600" dirty="0"/>
              <a:t> </a:t>
            </a:r>
            <a:r>
              <a:rPr lang="de-AT" sz="1600" dirty="0" err="1"/>
              <a:t>hits</a:t>
            </a:r>
            <a:r>
              <a:rPr lang="de-AT" sz="1600" dirty="0"/>
              <a:t> </a:t>
            </a:r>
            <a:r>
              <a:rPr lang="de-AT" sz="1600" dirty="0" err="1"/>
              <a:t>surface</a:t>
            </a:r>
            <a:r>
              <a:rPr lang="de-AT" sz="1600" dirty="0"/>
              <a:t> → </a:t>
            </a:r>
            <a:r>
              <a:rPr lang="de-AT" sz="1600" dirty="0" err="1"/>
              <a:t>local</a:t>
            </a:r>
            <a:r>
              <a:rPr lang="de-AT" sz="1600" dirty="0"/>
              <a:t> </a:t>
            </a:r>
            <a:r>
              <a:rPr lang="de-AT" sz="1600" dirty="0" err="1"/>
              <a:t>impact</a:t>
            </a:r>
            <a:r>
              <a:rPr lang="de-AT" sz="1600" dirty="0"/>
              <a:t> angle → BCA </a:t>
            </a:r>
            <a:r>
              <a:rPr lang="de-AT" sz="1600" dirty="0" err="1"/>
              <a:t>repository</a:t>
            </a:r>
            <a:r>
              <a:rPr lang="de-AT" sz="1600" dirty="0"/>
              <a:t> </a:t>
            </a:r>
          </a:p>
          <a:p>
            <a:pPr marL="358775" indent="-358775">
              <a:buAutoNum type="alphaLcParenR"/>
            </a:pPr>
            <a:r>
              <a:rPr lang="de-AT" sz="1600" dirty="0" err="1"/>
              <a:t>Sputtered</a:t>
            </a:r>
            <a:r>
              <a:rPr lang="de-AT" sz="1600" dirty="0"/>
              <a:t> </a:t>
            </a:r>
            <a:r>
              <a:rPr lang="de-AT" sz="1600" dirty="0" err="1"/>
              <a:t>atoms</a:t>
            </a:r>
            <a:r>
              <a:rPr lang="de-AT" sz="1600" dirty="0"/>
              <a:t> </a:t>
            </a:r>
            <a:r>
              <a:rPr lang="de-AT" sz="1600" dirty="0" err="1"/>
              <a:t>emitted</a:t>
            </a:r>
            <a:r>
              <a:rPr lang="de-AT" sz="1600" dirty="0"/>
              <a:t> → </a:t>
            </a:r>
            <a:r>
              <a:rPr lang="de-AT" sz="1600" dirty="0" err="1"/>
              <a:t>redeposition</a:t>
            </a:r>
            <a:endParaRPr lang="de-AT" sz="1600" dirty="0"/>
          </a:p>
          <a:p>
            <a:pPr marL="358775" indent="-358775">
              <a:buAutoNum type="alphaLcParenR"/>
            </a:pPr>
            <a:r>
              <a:rPr lang="de-AT" sz="1600" dirty="0" err="1"/>
              <a:t>Reflected</a:t>
            </a:r>
            <a:r>
              <a:rPr lang="de-AT" sz="1600" dirty="0"/>
              <a:t> </a:t>
            </a:r>
            <a:r>
              <a:rPr lang="de-AT" sz="1600" dirty="0" err="1"/>
              <a:t>ions</a:t>
            </a:r>
            <a:r>
              <a:rPr lang="de-AT" sz="1600" dirty="0"/>
              <a:t> </a:t>
            </a:r>
            <a:r>
              <a:rPr lang="de-AT" sz="1600" dirty="0" err="1"/>
              <a:t>emitted</a:t>
            </a:r>
            <a:r>
              <a:rPr lang="de-AT" sz="1600" dirty="0"/>
              <a:t> → </a:t>
            </a:r>
            <a:r>
              <a:rPr lang="de-AT" sz="1600" dirty="0" err="1"/>
              <a:t>secondary</a:t>
            </a:r>
            <a:r>
              <a:rPr lang="de-AT" sz="1600" dirty="0"/>
              <a:t> </a:t>
            </a:r>
            <a:r>
              <a:rPr lang="de-AT" sz="1600" dirty="0" err="1"/>
              <a:t>impacts</a:t>
            </a:r>
            <a:endParaRPr lang="de-AT" sz="1600" dirty="0"/>
          </a:p>
          <a:p>
            <a:pPr marL="358775" indent="-358775">
              <a:buAutoNum type="alphaLcParenR"/>
            </a:pPr>
            <a:r>
              <a:rPr lang="de-AT" sz="1600" dirty="0" err="1"/>
              <a:t>Secondary</a:t>
            </a:r>
            <a:r>
              <a:rPr lang="de-AT" sz="1600" dirty="0"/>
              <a:t> </a:t>
            </a:r>
            <a:r>
              <a:rPr lang="de-AT" sz="1600" dirty="0" err="1"/>
              <a:t>sputtering</a:t>
            </a:r>
            <a:endParaRPr lang="de-AT" sz="1600" dirty="0"/>
          </a:p>
          <a:p>
            <a:pPr marL="342900" indent="-342900">
              <a:buAutoNum type="alphaLcParenR" startAt="2"/>
              <a:tabLst>
                <a:tab pos="358775" algn="l"/>
              </a:tabLst>
            </a:pPr>
            <a:endParaRPr lang="de-AT" sz="1600" dirty="0"/>
          </a:p>
          <a:p>
            <a:pPr>
              <a:tabLst>
                <a:tab pos="358775" algn="l"/>
              </a:tabLst>
            </a:pPr>
            <a:endParaRPr lang="de-AT" sz="1600" dirty="0"/>
          </a:p>
          <a:p>
            <a:pPr marL="342900" indent="-342900">
              <a:buAutoNum type="alphaLcParenR" startAt="2"/>
              <a:tabLst>
                <a:tab pos="358775" algn="l"/>
              </a:tabLst>
            </a:pPr>
            <a:endParaRPr lang="de-AT" sz="1600" dirty="0"/>
          </a:p>
        </p:txBody>
      </p:sp>
      <p:sp>
        <p:nvSpPr>
          <p:cNvPr id="44" name="Textfeld 43">
            <a:extLst>
              <a:ext uri="{FF2B5EF4-FFF2-40B4-BE49-F238E27FC236}">
                <a16:creationId xmlns:a16="http://schemas.microsoft.com/office/drawing/2014/main" id="{61B2E3E4-F744-4BEF-82D4-B17B91779B06}"/>
              </a:ext>
            </a:extLst>
          </p:cNvPr>
          <p:cNvSpPr txBox="1"/>
          <p:nvPr/>
        </p:nvSpPr>
        <p:spPr>
          <a:xfrm>
            <a:off x="6199636" y="3942657"/>
            <a:ext cx="6094562" cy="1754326"/>
          </a:xfrm>
          <a:prstGeom prst="rect">
            <a:avLst/>
          </a:prstGeom>
          <a:noFill/>
        </p:spPr>
        <p:txBody>
          <a:bodyPr wrap="square">
            <a:spAutoFit/>
          </a:bodyPr>
          <a:lstStyle/>
          <a:p>
            <a:r>
              <a:rPr lang="de-AT" b="1" dirty="0"/>
              <a:t>Output</a:t>
            </a:r>
            <a:r>
              <a:rPr lang="de-AT" dirty="0"/>
              <a:t>:</a:t>
            </a:r>
          </a:p>
          <a:p>
            <a:pPr marL="285750" indent="-285750">
              <a:buFont typeface="Arial" panose="020B0604020202020204" pitchFamily="34" charset="0"/>
              <a:buChar char="•"/>
            </a:pPr>
            <a:r>
              <a:rPr lang="de-AT" dirty="0" err="1"/>
              <a:t>Effective</a:t>
            </a:r>
            <a:r>
              <a:rPr lang="de-AT" dirty="0"/>
              <a:t> </a:t>
            </a:r>
            <a:r>
              <a:rPr lang="de-AT" dirty="0" err="1"/>
              <a:t>sputter</a:t>
            </a:r>
            <a:r>
              <a:rPr lang="de-AT" dirty="0"/>
              <a:t> </a:t>
            </a:r>
            <a:r>
              <a:rPr lang="de-AT" dirty="0" err="1"/>
              <a:t>yields</a:t>
            </a:r>
            <a:endParaRPr lang="de-AT" dirty="0"/>
          </a:p>
          <a:p>
            <a:pPr marL="285750" indent="-285750">
              <a:buFont typeface="Arial" panose="020B0604020202020204" pitchFamily="34" charset="0"/>
              <a:buChar char="•"/>
            </a:pPr>
            <a:r>
              <a:rPr lang="de-AT" dirty="0"/>
              <a:t>Emission </a:t>
            </a:r>
            <a:r>
              <a:rPr lang="de-AT" dirty="0" err="1"/>
              <a:t>distribution</a:t>
            </a:r>
            <a:r>
              <a:rPr lang="de-AT" dirty="0"/>
              <a:t> </a:t>
            </a:r>
            <a:r>
              <a:rPr lang="de-AT" dirty="0" err="1"/>
              <a:t>of</a:t>
            </a:r>
            <a:r>
              <a:rPr lang="de-AT" dirty="0"/>
              <a:t> </a:t>
            </a:r>
            <a:r>
              <a:rPr lang="de-AT" dirty="0" err="1"/>
              <a:t>sputtered</a:t>
            </a:r>
            <a:r>
              <a:rPr lang="de-AT" dirty="0"/>
              <a:t> </a:t>
            </a:r>
            <a:r>
              <a:rPr lang="de-AT" dirty="0" err="1"/>
              <a:t>particles</a:t>
            </a:r>
            <a:r>
              <a:rPr lang="de-AT" dirty="0"/>
              <a:t> / refl. </a:t>
            </a:r>
            <a:r>
              <a:rPr lang="de-AT" dirty="0" err="1"/>
              <a:t>ions</a:t>
            </a:r>
            <a:endParaRPr lang="de-AT" dirty="0"/>
          </a:p>
          <a:p>
            <a:endParaRPr lang="de-AT" dirty="0"/>
          </a:p>
          <a:p>
            <a:r>
              <a:rPr lang="de-AT" dirty="0"/>
              <a:t>Quick </a:t>
            </a:r>
            <a:r>
              <a:rPr lang="de-AT" dirty="0" err="1"/>
              <a:t>simulations</a:t>
            </a:r>
            <a:r>
              <a:rPr lang="de-AT" dirty="0"/>
              <a:t>, </a:t>
            </a:r>
            <a:r>
              <a:rPr lang="de-AT" dirty="0" err="1"/>
              <a:t>sweep</a:t>
            </a:r>
            <a:r>
              <a:rPr lang="de-AT" dirty="0"/>
              <a:t> </a:t>
            </a:r>
            <a:r>
              <a:rPr lang="de-AT" dirty="0" err="1"/>
              <a:t>studies</a:t>
            </a:r>
            <a:r>
              <a:rPr lang="de-AT" dirty="0"/>
              <a:t> possible (multiple </a:t>
            </a:r>
            <a:r>
              <a:rPr lang="de-AT" dirty="0" err="1"/>
              <a:t>images</a:t>
            </a:r>
            <a:r>
              <a:rPr lang="de-AT" dirty="0"/>
              <a:t>)</a:t>
            </a:r>
          </a:p>
          <a:p>
            <a:endParaRPr lang="de-AT" dirty="0"/>
          </a:p>
        </p:txBody>
      </p:sp>
      <p:sp>
        <p:nvSpPr>
          <p:cNvPr id="27" name="Rechteck 26">
            <a:extLst>
              <a:ext uri="{FF2B5EF4-FFF2-40B4-BE49-F238E27FC236}">
                <a16:creationId xmlns:a16="http://schemas.microsoft.com/office/drawing/2014/main" id="{4D1EB9E9-151C-2E54-436F-5A17E07C284A}"/>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spTree>
    <p:extLst>
      <p:ext uri="{BB962C8B-B14F-4D97-AF65-F5344CB8AC3E}">
        <p14:creationId xmlns:p14="http://schemas.microsoft.com/office/powerpoint/2010/main" val="62930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68727" y="1173688"/>
            <a:ext cx="6313175" cy="781026"/>
          </a:xfrm>
        </p:spPr>
        <p:txBody>
          <a:bodyPr>
            <a:normAutofit/>
          </a:bodyPr>
          <a:lstStyle/>
          <a:p>
            <a:pPr marL="0" indent="0" algn="ctr">
              <a:buNone/>
              <a:tabLst>
                <a:tab pos="180975" algn="l"/>
                <a:tab pos="896938" algn="l"/>
                <a:tab pos="1612900" algn="l"/>
              </a:tabLst>
            </a:pPr>
            <a:r>
              <a:rPr lang="de-AT" sz="1900" dirty="0"/>
              <a:t>QCM </a:t>
            </a:r>
            <a:r>
              <a:rPr lang="de-AT" sz="1900" dirty="0" err="1"/>
              <a:t>experiments</a:t>
            </a:r>
            <a:r>
              <a:rPr lang="de-AT" sz="1900" dirty="0"/>
              <a:t> vs. SPRAY</a:t>
            </a:r>
            <a:br>
              <a:rPr lang="de-AT" sz="1900" dirty="0"/>
            </a:br>
            <a:r>
              <a:rPr lang="de-AT" sz="1900" dirty="0" err="1"/>
              <a:t>Microscopy</a:t>
            </a:r>
            <a:r>
              <a:rPr lang="de-AT" sz="1900" dirty="0"/>
              <a:t> </a:t>
            </a:r>
            <a:r>
              <a:rPr lang="de-AT" sz="1900" dirty="0" err="1"/>
              <a:t>images</a:t>
            </a:r>
            <a:r>
              <a:rPr lang="de-AT" sz="1900" dirty="0"/>
              <a:t> </a:t>
            </a:r>
            <a:r>
              <a:rPr lang="de-AT" sz="1900" dirty="0" err="1"/>
              <a:t>of</a:t>
            </a:r>
            <a:r>
              <a:rPr lang="de-AT" sz="1900" dirty="0"/>
              <a:t> </a:t>
            </a:r>
            <a:r>
              <a:rPr lang="de-AT" sz="1900" dirty="0" err="1"/>
              <a:t>rough</a:t>
            </a:r>
            <a:r>
              <a:rPr lang="de-AT" sz="1900" dirty="0"/>
              <a:t> W </a:t>
            </a:r>
            <a:r>
              <a:rPr lang="de-AT" sz="1900" dirty="0" err="1"/>
              <a:t>samples</a:t>
            </a:r>
            <a:r>
              <a:rPr lang="de-AT" sz="1900" dirty="0"/>
              <a:t>:</a:t>
            </a:r>
            <a:endParaRPr lang="de-AT" sz="2400" dirty="0"/>
          </a:p>
          <a:p>
            <a:pPr marL="0" indent="0">
              <a:buNone/>
            </a:pPr>
            <a:endParaRPr lang="de-AT" sz="2400" dirty="0"/>
          </a:p>
          <a:p>
            <a:endParaRPr lang="de-AT" sz="2000" dirty="0"/>
          </a:p>
        </p:txBody>
      </p:sp>
      <p:pic>
        <p:nvPicPr>
          <p:cNvPr id="2" name="Grafi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7402" y="2253207"/>
            <a:ext cx="3555542" cy="3165894"/>
          </a:xfrm>
          <a:prstGeom prst="rect">
            <a:avLst/>
          </a:prstGeom>
        </p:spPr>
      </p:pic>
      <p:sp>
        <p:nvSpPr>
          <p:cNvPr id="15" name="Textfeld 14"/>
          <p:cNvSpPr txBox="1"/>
          <p:nvPr/>
        </p:nvSpPr>
        <p:spPr>
          <a:xfrm>
            <a:off x="1365567" y="5517565"/>
            <a:ext cx="1599212" cy="369332"/>
          </a:xfrm>
          <a:prstGeom prst="rect">
            <a:avLst/>
          </a:prstGeom>
          <a:noFill/>
        </p:spPr>
        <p:txBody>
          <a:bodyPr wrap="square" rtlCol="0">
            <a:spAutoFit/>
          </a:bodyPr>
          <a:lstStyle/>
          <a:p>
            <a:r>
              <a:rPr lang="de-AT" dirty="0"/>
              <a:t>4 AFM </a:t>
            </a:r>
            <a:r>
              <a:rPr lang="de-AT" dirty="0" err="1"/>
              <a:t>images</a:t>
            </a:r>
            <a:endParaRPr lang="en-US" dirty="0"/>
          </a:p>
        </p:txBody>
      </p:sp>
      <p:sp>
        <p:nvSpPr>
          <p:cNvPr id="4" name="Textfeld 3"/>
          <p:cNvSpPr txBox="1"/>
          <p:nvPr/>
        </p:nvSpPr>
        <p:spPr>
          <a:xfrm>
            <a:off x="1420042" y="5886897"/>
            <a:ext cx="1387736" cy="369332"/>
          </a:xfrm>
          <a:prstGeom prst="rect">
            <a:avLst/>
          </a:prstGeom>
          <a:noFill/>
        </p:spPr>
        <p:txBody>
          <a:bodyPr wrap="square" rtlCol="0">
            <a:spAutoFit/>
          </a:bodyPr>
          <a:lstStyle/>
          <a:p>
            <a:r>
              <a:rPr lang="de-AT" dirty="0"/>
              <a:t>QCM sample </a:t>
            </a:r>
          </a:p>
        </p:txBody>
      </p:sp>
      <p:grpSp>
        <p:nvGrpSpPr>
          <p:cNvPr id="47" name="Gruppieren 46">
            <a:extLst>
              <a:ext uri="{FF2B5EF4-FFF2-40B4-BE49-F238E27FC236}">
                <a16:creationId xmlns:a16="http://schemas.microsoft.com/office/drawing/2014/main" id="{F3D35BF8-BB6A-4F17-9541-3694DB4FA7EE}"/>
              </a:ext>
            </a:extLst>
          </p:cNvPr>
          <p:cNvGrpSpPr/>
          <p:nvPr/>
        </p:nvGrpSpPr>
        <p:grpSpPr>
          <a:xfrm>
            <a:off x="272957" y="171449"/>
            <a:ext cx="11751959" cy="809625"/>
            <a:chOff x="272957" y="171449"/>
            <a:chExt cx="11751959" cy="809625"/>
          </a:xfrm>
        </p:grpSpPr>
        <p:sp>
          <p:nvSpPr>
            <p:cNvPr id="51" name="Textfeld 50">
              <a:extLst>
                <a:ext uri="{FF2B5EF4-FFF2-40B4-BE49-F238E27FC236}">
                  <a16:creationId xmlns:a16="http://schemas.microsoft.com/office/drawing/2014/main" id="{EA6EE8CE-8507-4CF2-955C-2F62D88460B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2" name="Gruppieren 51">
              <a:extLst>
                <a:ext uri="{FF2B5EF4-FFF2-40B4-BE49-F238E27FC236}">
                  <a16:creationId xmlns:a16="http://schemas.microsoft.com/office/drawing/2014/main" id="{F76588BC-CC11-433A-A529-6406CD156B11}"/>
                </a:ext>
              </a:extLst>
            </p:cNvPr>
            <p:cNvGrpSpPr/>
            <p:nvPr/>
          </p:nvGrpSpPr>
          <p:grpSpPr>
            <a:xfrm>
              <a:off x="272957" y="171449"/>
              <a:ext cx="11751959" cy="809625"/>
              <a:chOff x="272957" y="171449"/>
              <a:chExt cx="11751959" cy="809625"/>
            </a:xfrm>
          </p:grpSpPr>
          <p:pic>
            <p:nvPicPr>
              <p:cNvPr id="54" name="Grafik 53">
                <a:extLst>
                  <a:ext uri="{FF2B5EF4-FFF2-40B4-BE49-F238E27FC236}">
                    <a16:creationId xmlns:a16="http://schemas.microsoft.com/office/drawing/2014/main" id="{DAA1D9D8-40DD-45BE-9D42-06ED7E357F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50" y="249815"/>
                <a:ext cx="660400" cy="652894"/>
              </a:xfrm>
              <a:prstGeom prst="rect">
                <a:avLst/>
              </a:prstGeom>
            </p:spPr>
          </p:pic>
          <p:sp>
            <p:nvSpPr>
              <p:cNvPr id="55" name="Titel 1">
                <a:extLst>
                  <a:ext uri="{FF2B5EF4-FFF2-40B4-BE49-F238E27FC236}">
                    <a16:creationId xmlns:a16="http://schemas.microsoft.com/office/drawing/2014/main" id="{14D9D180-FC80-4D45-BAB4-8602C7E5CB9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6" name="Freihandform: Form 5">
                <a:extLst>
                  <a:ext uri="{FF2B5EF4-FFF2-40B4-BE49-F238E27FC236}">
                    <a16:creationId xmlns:a16="http://schemas.microsoft.com/office/drawing/2014/main" id="{D949F12D-84AD-4ED7-BF0A-5E18BD277F4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7" name="Freihandform: Form 8">
                <a:extLst>
                  <a:ext uri="{FF2B5EF4-FFF2-40B4-BE49-F238E27FC236}">
                    <a16:creationId xmlns:a16="http://schemas.microsoft.com/office/drawing/2014/main" id="{1390168F-4E7B-43B9-A5CC-2792E5B7794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8" name="Freihandform: Form 11">
                <a:extLst>
                  <a:ext uri="{FF2B5EF4-FFF2-40B4-BE49-F238E27FC236}">
                    <a16:creationId xmlns:a16="http://schemas.microsoft.com/office/drawing/2014/main" id="{892F4EC4-704A-4CC4-8D48-A7031E0F838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9" name="Gruppieren 58">
                <a:extLst>
                  <a:ext uri="{FF2B5EF4-FFF2-40B4-BE49-F238E27FC236}">
                    <a16:creationId xmlns:a16="http://schemas.microsoft.com/office/drawing/2014/main" id="{E03FFA04-4459-48FE-9F14-D6B0593DE39F}"/>
                  </a:ext>
                </a:extLst>
              </p:cNvPr>
              <p:cNvGrpSpPr/>
              <p:nvPr/>
            </p:nvGrpSpPr>
            <p:grpSpPr>
              <a:xfrm>
                <a:off x="10055266" y="271201"/>
                <a:ext cx="1969650" cy="706971"/>
                <a:chOff x="7535695" y="283762"/>
                <a:chExt cx="1969650" cy="706971"/>
              </a:xfrm>
            </p:grpSpPr>
            <p:sp>
              <p:nvSpPr>
                <p:cNvPr id="63" name="Rechteck: abgerundete Ecken 24">
                  <a:extLst>
                    <a:ext uri="{FF2B5EF4-FFF2-40B4-BE49-F238E27FC236}">
                      <a16:creationId xmlns:a16="http://schemas.microsoft.com/office/drawing/2014/main" id="{55B8664D-21CF-44F2-8F8D-2C418FBA18B7}"/>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uppieren 63">
                  <a:extLst>
                    <a:ext uri="{FF2B5EF4-FFF2-40B4-BE49-F238E27FC236}">
                      <a16:creationId xmlns:a16="http://schemas.microsoft.com/office/drawing/2014/main" id="{F153230A-DF5A-4646-824E-FE83DB6AD7A4}"/>
                    </a:ext>
                  </a:extLst>
                </p:cNvPr>
                <p:cNvGrpSpPr/>
                <p:nvPr/>
              </p:nvGrpSpPr>
              <p:grpSpPr>
                <a:xfrm>
                  <a:off x="7596110" y="336530"/>
                  <a:ext cx="1909235" cy="615268"/>
                  <a:chOff x="5105423" y="6078734"/>
                  <a:chExt cx="2091442" cy="673986"/>
                </a:xfrm>
              </p:grpSpPr>
              <p:pic>
                <p:nvPicPr>
                  <p:cNvPr id="65" name="Grafik 64">
                    <a:extLst>
                      <a:ext uri="{FF2B5EF4-FFF2-40B4-BE49-F238E27FC236}">
                        <a16:creationId xmlns:a16="http://schemas.microsoft.com/office/drawing/2014/main" id="{E8A783CC-F169-4D30-95B5-F585782948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6" name="Textfeld 65">
                    <a:extLst>
                      <a:ext uri="{FF2B5EF4-FFF2-40B4-BE49-F238E27FC236}">
                        <a16:creationId xmlns:a16="http://schemas.microsoft.com/office/drawing/2014/main" id="{BEEE2F9B-27D2-414F-B924-EE36E4267D70}"/>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0" name="Gruppieren 59">
                <a:extLst>
                  <a:ext uri="{FF2B5EF4-FFF2-40B4-BE49-F238E27FC236}">
                    <a16:creationId xmlns:a16="http://schemas.microsoft.com/office/drawing/2014/main" id="{7EC09082-3128-40E3-AF70-3C7FC8C82006}"/>
                  </a:ext>
                </a:extLst>
              </p:cNvPr>
              <p:cNvGrpSpPr/>
              <p:nvPr/>
            </p:nvGrpSpPr>
            <p:grpSpPr>
              <a:xfrm>
                <a:off x="1056402" y="271201"/>
                <a:ext cx="681912" cy="680597"/>
                <a:chOff x="970677" y="271201"/>
                <a:chExt cx="681912" cy="680597"/>
              </a:xfrm>
            </p:grpSpPr>
            <p:sp>
              <p:nvSpPr>
                <p:cNvPr id="61" name="Abgerundetes Rechteck 32">
                  <a:extLst>
                    <a:ext uri="{FF2B5EF4-FFF2-40B4-BE49-F238E27FC236}">
                      <a16:creationId xmlns:a16="http://schemas.microsoft.com/office/drawing/2014/main" id="{9D03463E-23F4-4C2B-855F-F78F6833312B}"/>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fik 61">
                  <a:extLst>
                    <a:ext uri="{FF2B5EF4-FFF2-40B4-BE49-F238E27FC236}">
                      <a16:creationId xmlns:a16="http://schemas.microsoft.com/office/drawing/2014/main" id="{B7A3186E-C832-4714-AA77-C6FEC79680D7}"/>
                    </a:ext>
                  </a:extLst>
                </p:cNvPr>
                <p:cNvPicPr>
                  <a:picLocks noChangeAspect="1"/>
                </p:cNvPicPr>
                <p:nvPr/>
              </p:nvPicPr>
              <p:blipFill rotWithShape="1">
                <a:blip r:embed="rId7"/>
                <a:srcRect l="3579" t="6864" r="73592" b="7828"/>
                <a:stretch/>
              </p:blipFill>
              <p:spPr>
                <a:xfrm>
                  <a:off x="1037007" y="330047"/>
                  <a:ext cx="548287" cy="566787"/>
                </a:xfrm>
                <a:prstGeom prst="rect">
                  <a:avLst/>
                </a:prstGeom>
              </p:spPr>
            </p:pic>
          </p:grpSp>
        </p:grpSp>
        <p:sp>
          <p:nvSpPr>
            <p:cNvPr id="53" name="Textfeld 52">
              <a:extLst>
                <a:ext uri="{FF2B5EF4-FFF2-40B4-BE49-F238E27FC236}">
                  <a16:creationId xmlns:a16="http://schemas.microsoft.com/office/drawing/2014/main" id="{D80CF62A-6714-42B4-964E-4A8904B5E40F}"/>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Benchmark </a:t>
              </a:r>
              <a:r>
                <a:rPr lang="de-AT" sz="3200" dirty="0" err="1">
                  <a:solidFill>
                    <a:schemeClr val="bg1"/>
                  </a:solidFill>
                </a:rPr>
                <a:t>with</a:t>
              </a:r>
              <a:r>
                <a:rPr lang="de-AT" sz="3200" dirty="0">
                  <a:solidFill>
                    <a:schemeClr val="bg1"/>
                  </a:solidFill>
                </a:rPr>
                <a:t> </a:t>
              </a:r>
              <a:r>
                <a:rPr lang="de-AT" sz="3200" dirty="0" err="1">
                  <a:solidFill>
                    <a:schemeClr val="bg1"/>
                  </a:solidFill>
                </a:rPr>
                <a:t>rough</a:t>
              </a:r>
              <a:r>
                <a:rPr lang="de-AT" sz="3200" dirty="0">
                  <a:solidFill>
                    <a:schemeClr val="bg1"/>
                  </a:solidFill>
                </a:rPr>
                <a:t> W </a:t>
              </a:r>
              <a:r>
                <a:rPr lang="de-AT" sz="3200" dirty="0" err="1">
                  <a:solidFill>
                    <a:schemeClr val="bg1"/>
                  </a:solidFill>
                </a:rPr>
                <a:t>samples</a:t>
              </a:r>
              <a:endParaRPr lang="de-AT" sz="3200" dirty="0">
                <a:solidFill>
                  <a:schemeClr val="bg1"/>
                </a:solidFill>
              </a:endParaRPr>
            </a:p>
          </p:txBody>
        </p:sp>
      </p:grpSp>
      <p:sp>
        <p:nvSpPr>
          <p:cNvPr id="67" name="Foliennummernplatzhalter 15">
            <a:extLst>
              <a:ext uri="{FF2B5EF4-FFF2-40B4-BE49-F238E27FC236}">
                <a16:creationId xmlns:a16="http://schemas.microsoft.com/office/drawing/2014/main" id="{48E258E2-9C97-40B1-A06B-A55411A1C1CB}"/>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25</a:t>
            </a:fld>
            <a:endParaRPr lang="de-AT" dirty="0"/>
          </a:p>
        </p:txBody>
      </p:sp>
      <p:sp>
        <p:nvSpPr>
          <p:cNvPr id="68" name="Fußzeilenplatzhalter 14">
            <a:extLst>
              <a:ext uri="{FF2B5EF4-FFF2-40B4-BE49-F238E27FC236}">
                <a16:creationId xmlns:a16="http://schemas.microsoft.com/office/drawing/2014/main" id="{3D610DA5-3FCD-4C74-ABAE-06F6C6C6B985}"/>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70" name="Textfeld 69">
            <a:extLst>
              <a:ext uri="{FF2B5EF4-FFF2-40B4-BE49-F238E27FC236}">
                <a16:creationId xmlns:a16="http://schemas.microsoft.com/office/drawing/2014/main" id="{11F7BC05-0CCE-4DFD-8465-40C4C77D37B8}"/>
              </a:ext>
            </a:extLst>
          </p:cNvPr>
          <p:cNvSpPr txBox="1"/>
          <p:nvPr/>
        </p:nvSpPr>
        <p:spPr>
          <a:xfrm>
            <a:off x="1673581" y="1860965"/>
            <a:ext cx="1036974" cy="369332"/>
          </a:xfrm>
          <a:prstGeom prst="rect">
            <a:avLst/>
          </a:prstGeom>
          <a:noFill/>
        </p:spPr>
        <p:txBody>
          <a:bodyPr wrap="square" rtlCol="0">
            <a:spAutoFit/>
          </a:bodyPr>
          <a:lstStyle/>
          <a:p>
            <a:r>
              <a:rPr lang="de-AT" dirty="0"/>
              <a:t>smooth</a:t>
            </a:r>
            <a:endParaRPr lang="en-US" dirty="0"/>
          </a:p>
        </p:txBody>
      </p:sp>
      <p:sp>
        <p:nvSpPr>
          <p:cNvPr id="37" name="Rechteck 36">
            <a:extLst>
              <a:ext uri="{FF2B5EF4-FFF2-40B4-BE49-F238E27FC236}">
                <a16:creationId xmlns:a16="http://schemas.microsoft.com/office/drawing/2014/main" id="{8D38A64B-12F2-4716-F4E1-16EAFA098AF4}"/>
              </a:ext>
            </a:extLst>
          </p:cNvPr>
          <p:cNvSpPr/>
          <p:nvPr/>
        </p:nvSpPr>
        <p:spPr>
          <a:xfrm>
            <a:off x="4136853" y="6466544"/>
            <a:ext cx="3188507"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pic>
        <p:nvPicPr>
          <p:cNvPr id="30" name="Grafik 29">
            <a:extLst>
              <a:ext uri="{FF2B5EF4-FFF2-40B4-BE49-F238E27FC236}">
                <a16:creationId xmlns:a16="http://schemas.microsoft.com/office/drawing/2014/main" id="{22C59F1A-8AB1-D9C1-C99A-5B2DD74B902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329697" y="2253207"/>
            <a:ext cx="3555542" cy="3183340"/>
          </a:xfrm>
          <a:prstGeom prst="rect">
            <a:avLst/>
          </a:prstGeom>
        </p:spPr>
      </p:pic>
      <p:sp>
        <p:nvSpPr>
          <p:cNvPr id="31" name="Textfeld 30">
            <a:extLst>
              <a:ext uri="{FF2B5EF4-FFF2-40B4-BE49-F238E27FC236}">
                <a16:creationId xmlns:a16="http://schemas.microsoft.com/office/drawing/2014/main" id="{C146C3B8-ED48-8D9D-7AE4-D1604426D093}"/>
              </a:ext>
            </a:extLst>
          </p:cNvPr>
          <p:cNvSpPr txBox="1"/>
          <p:nvPr/>
        </p:nvSpPr>
        <p:spPr>
          <a:xfrm>
            <a:off x="5489800" y="5886897"/>
            <a:ext cx="1387736" cy="369332"/>
          </a:xfrm>
          <a:prstGeom prst="rect">
            <a:avLst/>
          </a:prstGeom>
          <a:noFill/>
        </p:spPr>
        <p:txBody>
          <a:bodyPr wrap="square" rtlCol="0">
            <a:spAutoFit/>
          </a:bodyPr>
          <a:lstStyle/>
          <a:p>
            <a:r>
              <a:rPr lang="de-AT" dirty="0"/>
              <a:t>QCM sample </a:t>
            </a:r>
          </a:p>
        </p:txBody>
      </p:sp>
      <p:sp>
        <p:nvSpPr>
          <p:cNvPr id="32" name="Textfeld 31">
            <a:extLst>
              <a:ext uri="{FF2B5EF4-FFF2-40B4-BE49-F238E27FC236}">
                <a16:creationId xmlns:a16="http://schemas.microsoft.com/office/drawing/2014/main" id="{C78C6525-59F8-A792-2632-0DF5713144E6}"/>
              </a:ext>
            </a:extLst>
          </p:cNvPr>
          <p:cNvSpPr txBox="1"/>
          <p:nvPr/>
        </p:nvSpPr>
        <p:spPr>
          <a:xfrm>
            <a:off x="5263487" y="1860965"/>
            <a:ext cx="1637643" cy="369332"/>
          </a:xfrm>
          <a:prstGeom prst="rect">
            <a:avLst/>
          </a:prstGeom>
          <a:noFill/>
        </p:spPr>
        <p:txBody>
          <a:bodyPr wrap="square" rtlCol="0">
            <a:spAutoFit/>
          </a:bodyPr>
          <a:lstStyle/>
          <a:p>
            <a:r>
              <a:rPr lang="de-AT" dirty="0"/>
              <a:t>medium </a:t>
            </a:r>
            <a:r>
              <a:rPr lang="de-AT" dirty="0" err="1"/>
              <a:t>rough</a:t>
            </a:r>
            <a:endParaRPr lang="en-US" dirty="0"/>
          </a:p>
        </p:txBody>
      </p:sp>
      <p:pic>
        <p:nvPicPr>
          <p:cNvPr id="33" name="Grafik 32">
            <a:extLst>
              <a:ext uri="{FF2B5EF4-FFF2-40B4-BE49-F238E27FC236}">
                <a16:creationId xmlns:a16="http://schemas.microsoft.com/office/drawing/2014/main" id="{6846F367-739D-BFF1-F4B7-83E5BCF0E66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29697" y="2248598"/>
            <a:ext cx="3555542" cy="3183336"/>
          </a:xfrm>
          <a:prstGeom prst="rect">
            <a:avLst/>
          </a:prstGeom>
        </p:spPr>
      </p:pic>
      <p:sp>
        <p:nvSpPr>
          <p:cNvPr id="34" name="Textfeld 33">
            <a:extLst>
              <a:ext uri="{FF2B5EF4-FFF2-40B4-BE49-F238E27FC236}">
                <a16:creationId xmlns:a16="http://schemas.microsoft.com/office/drawing/2014/main" id="{648B28EE-DAE2-943F-552F-DF82D324C8B8}"/>
              </a:ext>
            </a:extLst>
          </p:cNvPr>
          <p:cNvSpPr txBox="1"/>
          <p:nvPr/>
        </p:nvSpPr>
        <p:spPr>
          <a:xfrm>
            <a:off x="5400900" y="5512952"/>
            <a:ext cx="1745060" cy="369332"/>
          </a:xfrm>
          <a:prstGeom prst="rect">
            <a:avLst/>
          </a:prstGeom>
          <a:noFill/>
        </p:spPr>
        <p:txBody>
          <a:bodyPr wrap="square" rtlCol="0">
            <a:spAutoFit/>
          </a:bodyPr>
          <a:lstStyle/>
          <a:p>
            <a:r>
              <a:rPr lang="de-AT" dirty="0"/>
              <a:t>5 CFM </a:t>
            </a:r>
            <a:r>
              <a:rPr lang="de-AT" dirty="0" err="1"/>
              <a:t>images</a:t>
            </a:r>
            <a:endParaRPr lang="en-US" dirty="0"/>
          </a:p>
        </p:txBody>
      </p:sp>
      <p:pic>
        <p:nvPicPr>
          <p:cNvPr id="35" name="Grafik 34">
            <a:extLst>
              <a:ext uri="{FF2B5EF4-FFF2-40B4-BE49-F238E27FC236}">
                <a16:creationId xmlns:a16="http://schemas.microsoft.com/office/drawing/2014/main" id="{1F6F5AB2-264A-7FB2-62B8-EC7FE3412A1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271992" y="2248597"/>
            <a:ext cx="3555543" cy="3183339"/>
          </a:xfrm>
          <a:prstGeom prst="rect">
            <a:avLst/>
          </a:prstGeom>
        </p:spPr>
      </p:pic>
      <p:sp>
        <p:nvSpPr>
          <p:cNvPr id="36" name="Textfeld 35">
            <a:extLst>
              <a:ext uri="{FF2B5EF4-FFF2-40B4-BE49-F238E27FC236}">
                <a16:creationId xmlns:a16="http://schemas.microsoft.com/office/drawing/2014/main" id="{4A57DABF-28DD-D092-5007-AB71E4E06526}"/>
              </a:ext>
            </a:extLst>
          </p:cNvPr>
          <p:cNvSpPr txBox="1"/>
          <p:nvPr/>
        </p:nvSpPr>
        <p:spPr>
          <a:xfrm>
            <a:off x="9402310" y="5517565"/>
            <a:ext cx="1504294" cy="369332"/>
          </a:xfrm>
          <a:prstGeom prst="rect">
            <a:avLst/>
          </a:prstGeom>
          <a:noFill/>
        </p:spPr>
        <p:txBody>
          <a:bodyPr wrap="square" rtlCol="0">
            <a:spAutoFit/>
          </a:bodyPr>
          <a:lstStyle/>
          <a:p>
            <a:r>
              <a:rPr lang="de-AT" dirty="0"/>
              <a:t>5 CFM </a:t>
            </a:r>
            <a:r>
              <a:rPr lang="de-AT" dirty="0" err="1"/>
              <a:t>images</a:t>
            </a:r>
            <a:endParaRPr lang="en-US" dirty="0"/>
          </a:p>
        </p:txBody>
      </p:sp>
      <p:sp>
        <p:nvSpPr>
          <p:cNvPr id="39" name="Textfeld 38">
            <a:extLst>
              <a:ext uri="{FF2B5EF4-FFF2-40B4-BE49-F238E27FC236}">
                <a16:creationId xmlns:a16="http://schemas.microsoft.com/office/drawing/2014/main" id="{4789B764-3006-02B2-8BB4-5689B75DD5F8}"/>
              </a:ext>
            </a:extLst>
          </p:cNvPr>
          <p:cNvSpPr txBox="1"/>
          <p:nvPr/>
        </p:nvSpPr>
        <p:spPr>
          <a:xfrm>
            <a:off x="9247469" y="5886897"/>
            <a:ext cx="1813977" cy="369332"/>
          </a:xfrm>
          <a:prstGeom prst="rect">
            <a:avLst/>
          </a:prstGeom>
          <a:noFill/>
        </p:spPr>
        <p:txBody>
          <a:bodyPr wrap="square" rtlCol="0">
            <a:spAutoFit/>
          </a:bodyPr>
          <a:lstStyle/>
          <a:p>
            <a:r>
              <a:rPr lang="de-AT" dirty="0"/>
              <a:t>not QCM sample </a:t>
            </a:r>
          </a:p>
        </p:txBody>
      </p:sp>
      <p:sp>
        <p:nvSpPr>
          <p:cNvPr id="40" name="Textfeld 39">
            <a:extLst>
              <a:ext uri="{FF2B5EF4-FFF2-40B4-BE49-F238E27FC236}">
                <a16:creationId xmlns:a16="http://schemas.microsoft.com/office/drawing/2014/main" id="{7650B145-2BCF-3CB4-EB25-5A6EF3894465}"/>
              </a:ext>
            </a:extLst>
          </p:cNvPr>
          <p:cNvSpPr txBox="1"/>
          <p:nvPr/>
        </p:nvSpPr>
        <p:spPr>
          <a:xfrm>
            <a:off x="9461462" y="1843365"/>
            <a:ext cx="1637643" cy="369332"/>
          </a:xfrm>
          <a:prstGeom prst="rect">
            <a:avLst/>
          </a:prstGeom>
          <a:noFill/>
        </p:spPr>
        <p:txBody>
          <a:bodyPr wrap="square" rtlCol="0">
            <a:spAutoFit/>
          </a:bodyPr>
          <a:lstStyle/>
          <a:p>
            <a:r>
              <a:rPr lang="de-AT" dirty="0" err="1"/>
              <a:t>very</a:t>
            </a:r>
            <a:r>
              <a:rPr lang="de-AT" dirty="0"/>
              <a:t> </a:t>
            </a:r>
            <a:r>
              <a:rPr lang="de-AT" dirty="0" err="1"/>
              <a:t>rough</a:t>
            </a:r>
            <a:endParaRPr lang="en-US" dirty="0"/>
          </a:p>
        </p:txBody>
      </p:sp>
    </p:spTree>
    <p:extLst>
      <p:ext uri="{BB962C8B-B14F-4D97-AF65-F5344CB8AC3E}">
        <p14:creationId xmlns:p14="http://schemas.microsoft.com/office/powerpoint/2010/main" val="2320255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26</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5" name="Textfeld 4"/>
          <p:cNvSpPr txBox="1"/>
          <p:nvPr/>
        </p:nvSpPr>
        <p:spPr>
          <a:xfrm>
            <a:off x="319238" y="1153653"/>
            <a:ext cx="7827308" cy="892552"/>
          </a:xfrm>
          <a:prstGeom prst="rect">
            <a:avLst/>
          </a:prstGeom>
          <a:noFill/>
        </p:spPr>
        <p:txBody>
          <a:bodyPr wrap="square" rtlCol="0">
            <a:spAutoFit/>
          </a:bodyPr>
          <a:lstStyle/>
          <a:p>
            <a:r>
              <a:rPr lang="de-AT" sz="2000" b="1" dirty="0"/>
              <a:t>Benchmark </a:t>
            </a:r>
            <a:r>
              <a:rPr lang="de-AT" sz="2000" b="1" dirty="0" err="1"/>
              <a:t>of</a:t>
            </a:r>
            <a:r>
              <a:rPr lang="de-AT" sz="2000" b="1" dirty="0"/>
              <a:t> SPRAY </a:t>
            </a:r>
            <a:r>
              <a:rPr lang="de-AT" sz="2000" b="1" dirty="0" err="1"/>
              <a:t>with</a:t>
            </a:r>
            <a:r>
              <a:rPr lang="de-AT" sz="2000" b="1" dirty="0"/>
              <a:t> Samples S1, S2, S3; 2keV Ar</a:t>
            </a:r>
            <a:r>
              <a:rPr lang="de-AT" sz="2000" b="1" baseline="30000" dirty="0"/>
              <a:t>+</a:t>
            </a:r>
            <a:r>
              <a:rPr lang="de-AT" sz="2000" b="1" dirty="0"/>
              <a:t> </a:t>
            </a:r>
            <a:r>
              <a:rPr lang="de-AT" sz="2000" b="1" dirty="0" err="1"/>
              <a:t>under</a:t>
            </a:r>
            <a:r>
              <a:rPr lang="de-AT" sz="2000" b="1" dirty="0"/>
              <a:t> </a:t>
            </a:r>
            <a:r>
              <a:rPr lang="el-GR" sz="2000" b="1" dirty="0"/>
              <a:t>φ</a:t>
            </a:r>
            <a:r>
              <a:rPr lang="de-AT" sz="2000" b="1" dirty="0"/>
              <a:t> = 60° </a:t>
            </a:r>
          </a:p>
          <a:p>
            <a:endParaRPr lang="de-AT" sz="1600" dirty="0"/>
          </a:p>
          <a:p>
            <a:r>
              <a:rPr lang="de-AT" sz="1600" dirty="0"/>
              <a:t>1) Angular </a:t>
            </a:r>
            <a:r>
              <a:rPr lang="de-AT" sz="1600" dirty="0" err="1"/>
              <a:t>emission</a:t>
            </a:r>
            <a:r>
              <a:rPr lang="de-AT" sz="1600" dirty="0"/>
              <a:t> </a:t>
            </a:r>
            <a:r>
              <a:rPr lang="de-AT" sz="1600" dirty="0" err="1"/>
              <a:t>distribution</a:t>
            </a:r>
            <a:r>
              <a:rPr lang="de-AT" sz="1600" dirty="0"/>
              <a:t>: Catcher QCM vs. SPRAY</a:t>
            </a:r>
          </a:p>
        </p:txBody>
      </p:sp>
      <p:sp>
        <p:nvSpPr>
          <p:cNvPr id="3" name="Rechteck 2"/>
          <p:cNvSpPr/>
          <p:nvPr/>
        </p:nvSpPr>
        <p:spPr>
          <a:xfrm>
            <a:off x="5486392" y="2102277"/>
            <a:ext cx="289639" cy="26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hteck 38"/>
          <p:cNvSpPr/>
          <p:nvPr/>
        </p:nvSpPr>
        <p:spPr>
          <a:xfrm>
            <a:off x="8605315" y="2058208"/>
            <a:ext cx="289639" cy="26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fik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63" y="2158182"/>
            <a:ext cx="2263498" cy="1630436"/>
          </a:xfrm>
          <a:prstGeom prst="rect">
            <a:avLst/>
          </a:prstGeom>
        </p:spPr>
      </p:pic>
      <p:grpSp>
        <p:nvGrpSpPr>
          <p:cNvPr id="45" name="Gruppieren 44">
            <a:extLst>
              <a:ext uri="{FF2B5EF4-FFF2-40B4-BE49-F238E27FC236}">
                <a16:creationId xmlns:a16="http://schemas.microsoft.com/office/drawing/2014/main" id="{64609F77-A181-4DCC-85C2-8B5F4BD11706}"/>
              </a:ext>
            </a:extLst>
          </p:cNvPr>
          <p:cNvGrpSpPr/>
          <p:nvPr/>
        </p:nvGrpSpPr>
        <p:grpSpPr>
          <a:xfrm>
            <a:off x="272957" y="171449"/>
            <a:ext cx="11751959" cy="809625"/>
            <a:chOff x="272957" y="171449"/>
            <a:chExt cx="11751959" cy="809625"/>
          </a:xfrm>
        </p:grpSpPr>
        <p:sp>
          <p:nvSpPr>
            <p:cNvPr id="47" name="Textfeld 46">
              <a:extLst>
                <a:ext uri="{FF2B5EF4-FFF2-40B4-BE49-F238E27FC236}">
                  <a16:creationId xmlns:a16="http://schemas.microsoft.com/office/drawing/2014/main" id="{731EA24A-744F-4465-87DC-070DCE6FCC09}"/>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3" name="Gruppieren 52">
              <a:extLst>
                <a:ext uri="{FF2B5EF4-FFF2-40B4-BE49-F238E27FC236}">
                  <a16:creationId xmlns:a16="http://schemas.microsoft.com/office/drawing/2014/main" id="{685E926E-419D-492B-97C5-B59F12E774EF}"/>
                </a:ext>
              </a:extLst>
            </p:cNvPr>
            <p:cNvGrpSpPr/>
            <p:nvPr/>
          </p:nvGrpSpPr>
          <p:grpSpPr>
            <a:xfrm>
              <a:off x="272957" y="171449"/>
              <a:ext cx="11751959" cy="809625"/>
              <a:chOff x="272957" y="171449"/>
              <a:chExt cx="11751959" cy="809625"/>
            </a:xfrm>
          </p:grpSpPr>
          <p:pic>
            <p:nvPicPr>
              <p:cNvPr id="58" name="Grafik 57">
                <a:extLst>
                  <a:ext uri="{FF2B5EF4-FFF2-40B4-BE49-F238E27FC236}">
                    <a16:creationId xmlns:a16="http://schemas.microsoft.com/office/drawing/2014/main" id="{90586ED2-AD0A-4119-A03E-07D77DE2E6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50" y="249815"/>
                <a:ext cx="660400" cy="652894"/>
              </a:xfrm>
              <a:prstGeom prst="rect">
                <a:avLst/>
              </a:prstGeom>
            </p:spPr>
          </p:pic>
          <p:sp>
            <p:nvSpPr>
              <p:cNvPr id="59" name="Titel 1">
                <a:extLst>
                  <a:ext uri="{FF2B5EF4-FFF2-40B4-BE49-F238E27FC236}">
                    <a16:creationId xmlns:a16="http://schemas.microsoft.com/office/drawing/2014/main" id="{F17BB43E-8FBE-48AD-9934-E136DA8975A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60" name="Freihandform: Form 5">
                <a:extLst>
                  <a:ext uri="{FF2B5EF4-FFF2-40B4-BE49-F238E27FC236}">
                    <a16:creationId xmlns:a16="http://schemas.microsoft.com/office/drawing/2014/main" id="{2ED1DB31-D1AF-4D91-BA63-FA1A95E6E000}"/>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61" name="Freihandform: Form 8">
                <a:extLst>
                  <a:ext uri="{FF2B5EF4-FFF2-40B4-BE49-F238E27FC236}">
                    <a16:creationId xmlns:a16="http://schemas.microsoft.com/office/drawing/2014/main" id="{C6704F02-CE8D-42C0-9F6B-0ED4B5041B57}"/>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62" name="Freihandform: Form 11">
                <a:extLst>
                  <a:ext uri="{FF2B5EF4-FFF2-40B4-BE49-F238E27FC236}">
                    <a16:creationId xmlns:a16="http://schemas.microsoft.com/office/drawing/2014/main" id="{10AFFCA2-84C5-45AE-B1DE-DF9464296726}"/>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63" name="Gruppieren 62">
                <a:extLst>
                  <a:ext uri="{FF2B5EF4-FFF2-40B4-BE49-F238E27FC236}">
                    <a16:creationId xmlns:a16="http://schemas.microsoft.com/office/drawing/2014/main" id="{B6FEE013-BA48-4F82-830A-483823A25937}"/>
                  </a:ext>
                </a:extLst>
              </p:cNvPr>
              <p:cNvGrpSpPr/>
              <p:nvPr/>
            </p:nvGrpSpPr>
            <p:grpSpPr>
              <a:xfrm>
                <a:off x="10055266" y="271201"/>
                <a:ext cx="1969650" cy="706971"/>
                <a:chOff x="7535695" y="283762"/>
                <a:chExt cx="1969650" cy="706971"/>
              </a:xfrm>
            </p:grpSpPr>
            <p:sp>
              <p:nvSpPr>
                <p:cNvPr id="67" name="Rechteck: abgerundete Ecken 24">
                  <a:extLst>
                    <a:ext uri="{FF2B5EF4-FFF2-40B4-BE49-F238E27FC236}">
                      <a16:creationId xmlns:a16="http://schemas.microsoft.com/office/drawing/2014/main" id="{A4609624-EA7B-4B00-A5EF-8EA93F5B2D7D}"/>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uppieren 67">
                  <a:extLst>
                    <a:ext uri="{FF2B5EF4-FFF2-40B4-BE49-F238E27FC236}">
                      <a16:creationId xmlns:a16="http://schemas.microsoft.com/office/drawing/2014/main" id="{2B84310E-EA36-41E9-B022-B152D34FC0EC}"/>
                    </a:ext>
                  </a:extLst>
                </p:cNvPr>
                <p:cNvGrpSpPr/>
                <p:nvPr/>
              </p:nvGrpSpPr>
              <p:grpSpPr>
                <a:xfrm>
                  <a:off x="7596110" y="336530"/>
                  <a:ext cx="1909235" cy="615268"/>
                  <a:chOff x="5105423" y="6078734"/>
                  <a:chExt cx="2091442" cy="673986"/>
                </a:xfrm>
              </p:grpSpPr>
              <p:pic>
                <p:nvPicPr>
                  <p:cNvPr id="70" name="Grafik 69">
                    <a:extLst>
                      <a:ext uri="{FF2B5EF4-FFF2-40B4-BE49-F238E27FC236}">
                        <a16:creationId xmlns:a16="http://schemas.microsoft.com/office/drawing/2014/main" id="{4C214E9E-24FD-4660-852A-1E7D320FAF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71" name="Textfeld 70">
                    <a:extLst>
                      <a:ext uri="{FF2B5EF4-FFF2-40B4-BE49-F238E27FC236}">
                        <a16:creationId xmlns:a16="http://schemas.microsoft.com/office/drawing/2014/main" id="{5A971272-C537-409D-B628-3E67CE2C13F9}"/>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4" name="Gruppieren 63">
                <a:extLst>
                  <a:ext uri="{FF2B5EF4-FFF2-40B4-BE49-F238E27FC236}">
                    <a16:creationId xmlns:a16="http://schemas.microsoft.com/office/drawing/2014/main" id="{5D91D3BB-7D27-4F3A-9DD1-4147464377C7}"/>
                  </a:ext>
                </a:extLst>
              </p:cNvPr>
              <p:cNvGrpSpPr/>
              <p:nvPr/>
            </p:nvGrpSpPr>
            <p:grpSpPr>
              <a:xfrm>
                <a:off x="1056402" y="271201"/>
                <a:ext cx="681912" cy="680597"/>
                <a:chOff x="970677" y="271201"/>
                <a:chExt cx="681912" cy="680597"/>
              </a:xfrm>
            </p:grpSpPr>
            <p:sp>
              <p:nvSpPr>
                <p:cNvPr id="65" name="Abgerundetes Rechteck 32">
                  <a:extLst>
                    <a:ext uri="{FF2B5EF4-FFF2-40B4-BE49-F238E27FC236}">
                      <a16:creationId xmlns:a16="http://schemas.microsoft.com/office/drawing/2014/main" id="{3B7C5DF5-D26A-4CBF-892D-AB6BB0B217D8}"/>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Grafik 65">
                  <a:extLst>
                    <a:ext uri="{FF2B5EF4-FFF2-40B4-BE49-F238E27FC236}">
                      <a16:creationId xmlns:a16="http://schemas.microsoft.com/office/drawing/2014/main" id="{D519A79E-0846-4C4A-A3B9-92CFEF6DDE7B}"/>
                    </a:ext>
                  </a:extLst>
                </p:cNvPr>
                <p:cNvPicPr>
                  <a:picLocks noChangeAspect="1"/>
                </p:cNvPicPr>
                <p:nvPr/>
              </p:nvPicPr>
              <p:blipFill rotWithShape="1">
                <a:blip r:embed="rId7"/>
                <a:srcRect l="3579" t="6864" r="73592" b="7828"/>
                <a:stretch/>
              </p:blipFill>
              <p:spPr>
                <a:xfrm>
                  <a:off x="1037007" y="330047"/>
                  <a:ext cx="548287" cy="566787"/>
                </a:xfrm>
                <a:prstGeom prst="rect">
                  <a:avLst/>
                </a:prstGeom>
              </p:spPr>
            </p:pic>
          </p:grpSp>
        </p:grpSp>
        <p:sp>
          <p:nvSpPr>
            <p:cNvPr id="54" name="Textfeld 53">
              <a:extLst>
                <a:ext uri="{FF2B5EF4-FFF2-40B4-BE49-F238E27FC236}">
                  <a16:creationId xmlns:a16="http://schemas.microsoft.com/office/drawing/2014/main" id="{5F95EE60-3E5B-4A23-BA77-D8BA5DB1D252}"/>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Benchmark </a:t>
              </a:r>
              <a:r>
                <a:rPr lang="de-AT" sz="3200" dirty="0" err="1">
                  <a:solidFill>
                    <a:schemeClr val="bg1"/>
                  </a:solidFill>
                </a:rPr>
                <a:t>with</a:t>
              </a:r>
              <a:r>
                <a:rPr lang="de-AT" sz="3200" dirty="0">
                  <a:solidFill>
                    <a:schemeClr val="bg1"/>
                  </a:solidFill>
                </a:rPr>
                <a:t> </a:t>
              </a:r>
              <a:r>
                <a:rPr lang="de-AT" sz="3200" dirty="0" err="1">
                  <a:solidFill>
                    <a:schemeClr val="bg1"/>
                  </a:solidFill>
                </a:rPr>
                <a:t>rough</a:t>
              </a:r>
              <a:r>
                <a:rPr lang="de-AT" sz="3200" dirty="0">
                  <a:solidFill>
                    <a:schemeClr val="bg1"/>
                  </a:solidFill>
                </a:rPr>
                <a:t> W </a:t>
              </a:r>
              <a:r>
                <a:rPr lang="de-AT" sz="3200" dirty="0" err="1">
                  <a:solidFill>
                    <a:schemeClr val="bg1"/>
                  </a:solidFill>
                </a:rPr>
                <a:t>samples</a:t>
              </a:r>
              <a:endParaRPr lang="de-AT" sz="3200" dirty="0">
                <a:solidFill>
                  <a:schemeClr val="bg1"/>
                </a:solidFill>
              </a:endParaRPr>
            </a:p>
          </p:txBody>
        </p:sp>
      </p:grpSp>
      <p:sp>
        <p:nvSpPr>
          <p:cNvPr id="55" name="Rechteck 54">
            <a:extLst>
              <a:ext uri="{FF2B5EF4-FFF2-40B4-BE49-F238E27FC236}">
                <a16:creationId xmlns:a16="http://schemas.microsoft.com/office/drawing/2014/main" id="{4E384A89-F74A-EFA5-327D-6A8BB1B0F546}"/>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grpSp>
        <p:nvGrpSpPr>
          <p:cNvPr id="38" name="Gruppieren 37">
            <a:extLst>
              <a:ext uri="{FF2B5EF4-FFF2-40B4-BE49-F238E27FC236}">
                <a16:creationId xmlns:a16="http://schemas.microsoft.com/office/drawing/2014/main" id="{3AD21F5E-B4FC-00EB-99D5-FEF4BA35D643}"/>
              </a:ext>
            </a:extLst>
          </p:cNvPr>
          <p:cNvGrpSpPr/>
          <p:nvPr/>
        </p:nvGrpSpPr>
        <p:grpSpPr>
          <a:xfrm>
            <a:off x="2515732" y="1973183"/>
            <a:ext cx="3317354" cy="2628709"/>
            <a:chOff x="2515732" y="1973183"/>
            <a:chExt cx="3317354" cy="2628709"/>
          </a:xfrm>
        </p:grpSpPr>
        <p:sp>
          <p:nvSpPr>
            <p:cNvPr id="12" name="Rechteck 11"/>
            <p:cNvSpPr/>
            <p:nvPr/>
          </p:nvSpPr>
          <p:spPr>
            <a:xfrm>
              <a:off x="3031278" y="4294115"/>
              <a:ext cx="2012089" cy="307777"/>
            </a:xfrm>
            <a:prstGeom prst="rect">
              <a:avLst/>
            </a:prstGeom>
          </p:spPr>
          <p:txBody>
            <a:bodyPr wrap="none">
              <a:spAutoFit/>
            </a:bodyPr>
            <a:lstStyle/>
            <a:p>
              <a:pPr marL="285750" indent="-285750">
                <a:buFont typeface="Arial" panose="020B0604020202020204" pitchFamily="34" charset="0"/>
                <a:buChar char="•"/>
              </a:pPr>
              <a:r>
                <a:rPr lang="de-AT" sz="1400" dirty="0"/>
                <a:t>Single knock-on </a:t>
              </a:r>
              <a:r>
                <a:rPr lang="de-AT" sz="1400" dirty="0" err="1"/>
                <a:t>peak</a:t>
              </a:r>
              <a:endParaRPr lang="de-AT" sz="1400" dirty="0"/>
            </a:p>
          </p:txBody>
        </p:sp>
        <p:grpSp>
          <p:nvGrpSpPr>
            <p:cNvPr id="32" name="Gruppieren 31">
              <a:extLst>
                <a:ext uri="{FF2B5EF4-FFF2-40B4-BE49-F238E27FC236}">
                  <a16:creationId xmlns:a16="http://schemas.microsoft.com/office/drawing/2014/main" id="{D8C0D69F-637B-A8B5-559E-BC85B15511CE}"/>
                </a:ext>
              </a:extLst>
            </p:cNvPr>
            <p:cNvGrpSpPr/>
            <p:nvPr/>
          </p:nvGrpSpPr>
          <p:grpSpPr>
            <a:xfrm>
              <a:off x="2515732" y="1973183"/>
              <a:ext cx="3317354" cy="2206948"/>
              <a:chOff x="2515732" y="1973183"/>
              <a:chExt cx="3317354" cy="2206948"/>
            </a:xfrm>
          </p:grpSpPr>
          <p:pic>
            <p:nvPicPr>
              <p:cNvPr id="7" name="Grafik 6"/>
              <p:cNvPicPr>
                <a:picLocks noChangeAspect="1"/>
              </p:cNvPicPr>
              <p:nvPr/>
            </p:nvPicPr>
            <p:blipFill rotWithShape="1">
              <a:blip r:embed="rId8"/>
              <a:srcRect l="-1" r="734" b="66448"/>
              <a:stretch/>
            </p:blipFill>
            <p:spPr>
              <a:xfrm>
                <a:off x="2515732" y="1973183"/>
                <a:ext cx="3317354" cy="2206948"/>
              </a:xfrm>
              <a:prstGeom prst="rect">
                <a:avLst/>
              </a:prstGeom>
            </p:spPr>
          </p:pic>
          <p:sp>
            <p:nvSpPr>
              <p:cNvPr id="2" name="Textfeld 1"/>
              <p:cNvSpPr txBox="1"/>
              <p:nvPr/>
            </p:nvSpPr>
            <p:spPr>
              <a:xfrm>
                <a:off x="2569521" y="2028767"/>
                <a:ext cx="745958" cy="307777"/>
              </a:xfrm>
              <a:prstGeom prst="rect">
                <a:avLst/>
              </a:prstGeom>
              <a:solidFill>
                <a:schemeClr val="bg1"/>
              </a:solidFill>
            </p:spPr>
            <p:txBody>
              <a:bodyPr wrap="square" rtlCol="0">
                <a:spAutoFit/>
              </a:bodyPr>
              <a:lstStyle/>
              <a:p>
                <a:r>
                  <a:rPr lang="de-AT" sz="1400" dirty="0">
                    <a:latin typeface="Times New Roman" panose="02020603050405020304" pitchFamily="18" charset="0"/>
                    <a:cs typeface="Times New Roman" panose="02020603050405020304" pitchFamily="18" charset="0"/>
                  </a:rPr>
                  <a:t>smooth</a:t>
                </a:r>
                <a:endParaRPr lang="en-US" sz="2800" dirty="0">
                  <a:latin typeface="Times New Roman" panose="02020603050405020304" pitchFamily="18" charset="0"/>
                  <a:cs typeface="Times New Roman" panose="02020603050405020304" pitchFamily="18" charset="0"/>
                </a:endParaRPr>
              </a:p>
            </p:txBody>
          </p:sp>
          <p:sp>
            <p:nvSpPr>
              <p:cNvPr id="75" name="Textfeld 74">
                <a:extLst>
                  <a:ext uri="{FF2B5EF4-FFF2-40B4-BE49-F238E27FC236}">
                    <a16:creationId xmlns:a16="http://schemas.microsoft.com/office/drawing/2014/main" id="{BEF13760-8D05-DD10-E4E2-F9BD06B3FEAE}"/>
                  </a:ext>
                </a:extLst>
              </p:cNvPr>
              <p:cNvSpPr txBox="1"/>
              <p:nvPr/>
            </p:nvSpPr>
            <p:spPr>
              <a:xfrm>
                <a:off x="2569521" y="2280201"/>
                <a:ext cx="516579" cy="307777"/>
              </a:xfrm>
              <a:prstGeom prst="rect">
                <a:avLst/>
              </a:prstGeom>
              <a:solidFill>
                <a:schemeClr val="bg1"/>
              </a:solidFill>
            </p:spPr>
            <p:txBody>
              <a:bodyPr wrap="square" rtlCol="0">
                <a:spAutoFit/>
              </a:bodyPr>
              <a:lstStyle/>
              <a:p>
                <a:r>
                  <a:rPr lang="de-AT" sz="1400" dirty="0">
                    <a:latin typeface="Times New Roman" panose="02020603050405020304" pitchFamily="18" charset="0"/>
                    <a:cs typeface="Times New Roman" panose="02020603050405020304" pitchFamily="18" charset="0"/>
                  </a:rPr>
                  <a:t>S1</a:t>
                </a:r>
                <a:endParaRPr lang="en-US" sz="2800" dirty="0">
                  <a:latin typeface="Times New Roman" panose="02020603050405020304" pitchFamily="18" charset="0"/>
                  <a:cs typeface="Times New Roman" panose="02020603050405020304" pitchFamily="18" charset="0"/>
                </a:endParaRPr>
              </a:p>
            </p:txBody>
          </p:sp>
        </p:grpSp>
      </p:grpSp>
      <p:sp>
        <p:nvSpPr>
          <p:cNvPr id="79" name="Rechteck 78">
            <a:extLst>
              <a:ext uri="{FF2B5EF4-FFF2-40B4-BE49-F238E27FC236}">
                <a16:creationId xmlns:a16="http://schemas.microsoft.com/office/drawing/2014/main" id="{3D9D1887-4BA2-CB0A-7451-A06DBB8D38C0}"/>
              </a:ext>
            </a:extLst>
          </p:cNvPr>
          <p:cNvSpPr/>
          <p:nvPr/>
        </p:nvSpPr>
        <p:spPr>
          <a:xfrm>
            <a:off x="5451204" y="2061275"/>
            <a:ext cx="289639" cy="26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uppieren 40">
            <a:extLst>
              <a:ext uri="{FF2B5EF4-FFF2-40B4-BE49-F238E27FC236}">
                <a16:creationId xmlns:a16="http://schemas.microsoft.com/office/drawing/2014/main" id="{D86F396C-321A-D563-8DD5-1776D4051899}"/>
              </a:ext>
            </a:extLst>
          </p:cNvPr>
          <p:cNvGrpSpPr/>
          <p:nvPr/>
        </p:nvGrpSpPr>
        <p:grpSpPr>
          <a:xfrm>
            <a:off x="5701220" y="2028766"/>
            <a:ext cx="3333563" cy="2788569"/>
            <a:chOff x="5701220" y="2028766"/>
            <a:chExt cx="3333563" cy="2788569"/>
          </a:xfrm>
        </p:grpSpPr>
        <p:sp>
          <p:nvSpPr>
            <p:cNvPr id="13" name="Rechteck 12"/>
            <p:cNvSpPr/>
            <p:nvPr/>
          </p:nvSpPr>
          <p:spPr>
            <a:xfrm>
              <a:off x="5799077" y="4294115"/>
              <a:ext cx="2871042" cy="523220"/>
            </a:xfrm>
            <a:prstGeom prst="rect">
              <a:avLst/>
            </a:prstGeom>
          </p:spPr>
          <p:txBody>
            <a:bodyPr wrap="none">
              <a:spAutoFit/>
            </a:bodyPr>
            <a:lstStyle/>
            <a:p>
              <a:pPr marL="285750" indent="-285750">
                <a:buFont typeface="Arial" panose="020B0604020202020204" pitchFamily="34" charset="0"/>
                <a:buChar char="•"/>
              </a:pPr>
              <a:r>
                <a:rPr lang="de-AT" sz="1400" dirty="0" err="1"/>
                <a:t>Roughness</a:t>
              </a:r>
              <a:r>
                <a:rPr lang="de-AT" sz="1400" dirty="0"/>
                <a:t> </a:t>
              </a:r>
              <a:r>
                <a:rPr lang="de-AT" sz="1400" dirty="0" err="1"/>
                <a:t>reduces</a:t>
              </a:r>
              <a:r>
                <a:rPr lang="de-AT" sz="1400" dirty="0"/>
                <a:t> </a:t>
              </a:r>
              <a:r>
                <a:rPr lang="de-AT" sz="1400" dirty="0" err="1"/>
                <a:t>emission</a:t>
              </a:r>
              <a:endParaRPr lang="de-AT" sz="1400" dirty="0"/>
            </a:p>
            <a:p>
              <a:pPr marL="285750" indent="-285750">
                <a:buFont typeface="Arial" panose="020B0604020202020204" pitchFamily="34" charset="0"/>
                <a:buChar char="•"/>
              </a:pPr>
              <a:r>
                <a:rPr lang="de-AT" sz="1400" dirty="0" err="1"/>
                <a:t>Microscopy</a:t>
              </a:r>
              <a:r>
                <a:rPr lang="de-AT" sz="1400" dirty="0"/>
                <a:t> </a:t>
              </a:r>
              <a:r>
                <a:rPr lang="de-AT" sz="1400" dirty="0" err="1"/>
                <a:t>resolution</a:t>
              </a:r>
              <a:r>
                <a:rPr lang="de-AT" sz="1400" dirty="0"/>
                <a:t> </a:t>
              </a:r>
              <a:r>
                <a:rPr lang="de-AT" sz="1400" dirty="0" err="1"/>
                <a:t>important</a:t>
              </a:r>
              <a:endParaRPr lang="de-AT" sz="1400" dirty="0"/>
            </a:p>
          </p:txBody>
        </p:sp>
        <p:grpSp>
          <p:nvGrpSpPr>
            <p:cNvPr id="35" name="Gruppieren 34">
              <a:extLst>
                <a:ext uri="{FF2B5EF4-FFF2-40B4-BE49-F238E27FC236}">
                  <a16:creationId xmlns:a16="http://schemas.microsoft.com/office/drawing/2014/main" id="{E0DF1A7C-0413-5653-AD57-2681BDC97CB1}"/>
                </a:ext>
              </a:extLst>
            </p:cNvPr>
            <p:cNvGrpSpPr/>
            <p:nvPr/>
          </p:nvGrpSpPr>
          <p:grpSpPr>
            <a:xfrm>
              <a:off x="5701220" y="2028766"/>
              <a:ext cx="3333563" cy="2309888"/>
              <a:chOff x="5701220" y="2028766"/>
              <a:chExt cx="3333563" cy="2309888"/>
            </a:xfrm>
          </p:grpSpPr>
          <p:pic>
            <p:nvPicPr>
              <p:cNvPr id="23" name="Grafik 22"/>
              <p:cNvPicPr>
                <a:picLocks noChangeAspect="1"/>
              </p:cNvPicPr>
              <p:nvPr/>
            </p:nvPicPr>
            <p:blipFill rotWithShape="1">
              <a:blip r:embed="rId8"/>
              <a:srcRect l="-1" t="33592" r="734" b="32553"/>
              <a:stretch/>
            </p:blipFill>
            <p:spPr>
              <a:xfrm>
                <a:off x="5717429" y="2111821"/>
                <a:ext cx="3317354" cy="2226833"/>
              </a:xfrm>
              <a:prstGeom prst="rect">
                <a:avLst/>
              </a:prstGeom>
            </p:spPr>
          </p:pic>
          <p:sp>
            <p:nvSpPr>
              <p:cNvPr id="26" name="Textfeld 25"/>
              <p:cNvSpPr txBox="1"/>
              <p:nvPr/>
            </p:nvSpPr>
            <p:spPr>
              <a:xfrm>
                <a:off x="5702469" y="2028766"/>
                <a:ext cx="1158071" cy="307777"/>
              </a:xfrm>
              <a:prstGeom prst="rect">
                <a:avLst/>
              </a:prstGeom>
              <a:solidFill>
                <a:schemeClr val="bg1"/>
              </a:solidFill>
              <a:ln>
                <a:noFill/>
              </a:ln>
            </p:spPr>
            <p:txBody>
              <a:bodyPr wrap="square" rtlCol="0">
                <a:spAutoFit/>
              </a:bodyPr>
              <a:lstStyle/>
              <a:p>
                <a:r>
                  <a:rPr lang="de-AT" sz="1400" dirty="0">
                    <a:latin typeface="Times New Roman" panose="02020603050405020304" pitchFamily="18" charset="0"/>
                    <a:cs typeface="Times New Roman" panose="02020603050405020304" pitchFamily="18" charset="0"/>
                  </a:rPr>
                  <a:t>med. </a:t>
                </a:r>
                <a:r>
                  <a:rPr lang="de-AT" sz="1400" dirty="0" err="1">
                    <a:latin typeface="Times New Roman" panose="02020603050405020304" pitchFamily="18" charset="0"/>
                    <a:cs typeface="Times New Roman" panose="02020603050405020304" pitchFamily="18" charset="0"/>
                  </a:rPr>
                  <a:t>rough</a:t>
                </a:r>
                <a:endParaRPr lang="en-US" sz="2800" dirty="0">
                  <a:latin typeface="Times New Roman" panose="02020603050405020304" pitchFamily="18" charset="0"/>
                  <a:cs typeface="Times New Roman" panose="02020603050405020304" pitchFamily="18" charset="0"/>
                </a:endParaRPr>
              </a:p>
            </p:txBody>
          </p:sp>
          <p:sp>
            <p:nvSpPr>
              <p:cNvPr id="76" name="Textfeld 75">
                <a:extLst>
                  <a:ext uri="{FF2B5EF4-FFF2-40B4-BE49-F238E27FC236}">
                    <a16:creationId xmlns:a16="http://schemas.microsoft.com/office/drawing/2014/main" id="{0C9971E6-FF78-C0C8-0D2E-7621256C83DD}"/>
                  </a:ext>
                </a:extLst>
              </p:cNvPr>
              <p:cNvSpPr txBox="1"/>
              <p:nvPr/>
            </p:nvSpPr>
            <p:spPr>
              <a:xfrm>
                <a:off x="5701220" y="2284961"/>
                <a:ext cx="516579" cy="307777"/>
              </a:xfrm>
              <a:prstGeom prst="rect">
                <a:avLst/>
              </a:prstGeom>
              <a:solidFill>
                <a:schemeClr val="bg1"/>
              </a:solidFill>
            </p:spPr>
            <p:txBody>
              <a:bodyPr wrap="square" rtlCol="0">
                <a:spAutoFit/>
              </a:bodyPr>
              <a:lstStyle/>
              <a:p>
                <a:r>
                  <a:rPr lang="de-AT" sz="1400" dirty="0">
                    <a:latin typeface="Times New Roman" panose="02020603050405020304" pitchFamily="18" charset="0"/>
                    <a:cs typeface="Times New Roman" panose="02020603050405020304" pitchFamily="18" charset="0"/>
                  </a:rPr>
                  <a:t>S2</a:t>
                </a:r>
                <a:endParaRPr lang="en-US" sz="2800" dirty="0">
                  <a:latin typeface="Times New Roman" panose="02020603050405020304" pitchFamily="18" charset="0"/>
                  <a:cs typeface="Times New Roman" panose="02020603050405020304" pitchFamily="18" charset="0"/>
                </a:endParaRPr>
              </a:p>
            </p:txBody>
          </p:sp>
          <p:sp>
            <p:nvSpPr>
              <p:cNvPr id="78" name="Rechteck 77">
                <a:extLst>
                  <a:ext uri="{FF2B5EF4-FFF2-40B4-BE49-F238E27FC236}">
                    <a16:creationId xmlns:a16="http://schemas.microsoft.com/office/drawing/2014/main" id="{E0BCDD96-B96D-34B3-CB44-E64E58F7B60C}"/>
                  </a:ext>
                </a:extLst>
              </p:cNvPr>
              <p:cNvSpPr/>
              <p:nvPr/>
            </p:nvSpPr>
            <p:spPr>
              <a:xfrm>
                <a:off x="8607317" y="2081969"/>
                <a:ext cx="289639" cy="215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 name="Gruppieren 79">
            <a:extLst>
              <a:ext uri="{FF2B5EF4-FFF2-40B4-BE49-F238E27FC236}">
                <a16:creationId xmlns:a16="http://schemas.microsoft.com/office/drawing/2014/main" id="{9CBF65BD-91A2-2D11-E84B-DE51AFB14B7C}"/>
              </a:ext>
            </a:extLst>
          </p:cNvPr>
          <p:cNvGrpSpPr/>
          <p:nvPr/>
        </p:nvGrpSpPr>
        <p:grpSpPr>
          <a:xfrm>
            <a:off x="8858060" y="2019070"/>
            <a:ext cx="3317354" cy="2582822"/>
            <a:chOff x="8858060" y="2019070"/>
            <a:chExt cx="3317354" cy="2582822"/>
          </a:xfrm>
        </p:grpSpPr>
        <p:sp>
          <p:nvSpPr>
            <p:cNvPr id="14" name="Rechteck 13"/>
            <p:cNvSpPr/>
            <p:nvPr/>
          </p:nvSpPr>
          <p:spPr>
            <a:xfrm>
              <a:off x="8906725" y="4294115"/>
              <a:ext cx="3138588" cy="307777"/>
            </a:xfrm>
            <a:prstGeom prst="rect">
              <a:avLst/>
            </a:prstGeom>
          </p:spPr>
          <p:txBody>
            <a:bodyPr wrap="square">
              <a:spAutoFit/>
            </a:bodyPr>
            <a:lstStyle/>
            <a:p>
              <a:pPr marL="285750" indent="-285750">
                <a:buFont typeface="Arial" panose="020B0604020202020204" pitchFamily="34" charset="0"/>
                <a:buChar char="•"/>
              </a:pPr>
              <a:r>
                <a:rPr lang="de-AT" sz="1400" dirty="0"/>
                <a:t>High </a:t>
              </a:r>
              <a:r>
                <a:rPr lang="de-AT" sz="1400" dirty="0" err="1"/>
                <a:t>roughness</a:t>
              </a:r>
              <a:r>
                <a:rPr lang="de-AT" sz="1400" dirty="0"/>
                <a:t> → </a:t>
              </a:r>
              <a:r>
                <a:rPr lang="de-AT" sz="1400" dirty="0" err="1"/>
                <a:t>collimation</a:t>
              </a:r>
              <a:r>
                <a:rPr lang="de-AT" sz="1400" dirty="0"/>
                <a:t> </a:t>
              </a:r>
              <a:r>
                <a:rPr lang="de-AT" sz="1400" dirty="0" err="1"/>
                <a:t>effect</a:t>
              </a:r>
              <a:r>
                <a:rPr lang="de-AT" sz="1400" dirty="0"/>
                <a:t>  </a:t>
              </a:r>
              <a:endParaRPr lang="en-US" sz="1400" dirty="0"/>
            </a:p>
          </p:txBody>
        </p:sp>
        <p:grpSp>
          <p:nvGrpSpPr>
            <p:cNvPr id="36" name="Gruppieren 35">
              <a:extLst>
                <a:ext uri="{FF2B5EF4-FFF2-40B4-BE49-F238E27FC236}">
                  <a16:creationId xmlns:a16="http://schemas.microsoft.com/office/drawing/2014/main" id="{E5E0C933-E286-BB49-B606-C2CF069A8F95}"/>
                </a:ext>
              </a:extLst>
            </p:cNvPr>
            <p:cNvGrpSpPr/>
            <p:nvPr/>
          </p:nvGrpSpPr>
          <p:grpSpPr>
            <a:xfrm>
              <a:off x="8858060" y="2019070"/>
              <a:ext cx="3317354" cy="2168977"/>
              <a:chOff x="8858060" y="2019070"/>
              <a:chExt cx="3317354" cy="2168977"/>
            </a:xfrm>
          </p:grpSpPr>
          <p:pic>
            <p:nvPicPr>
              <p:cNvPr id="24" name="Grafik 23"/>
              <p:cNvPicPr>
                <a:picLocks noChangeAspect="1"/>
              </p:cNvPicPr>
              <p:nvPr/>
            </p:nvPicPr>
            <p:blipFill rotWithShape="1">
              <a:blip r:embed="rId8"/>
              <a:srcRect l="-1" t="68002" r="734" b="432"/>
              <a:stretch/>
            </p:blipFill>
            <p:spPr>
              <a:xfrm>
                <a:off x="8858060" y="2111821"/>
                <a:ext cx="3317354" cy="2076226"/>
              </a:xfrm>
              <a:prstGeom prst="rect">
                <a:avLst/>
              </a:prstGeom>
            </p:spPr>
          </p:pic>
          <p:sp>
            <p:nvSpPr>
              <p:cNvPr id="40" name="Rechteck 39"/>
              <p:cNvSpPr/>
              <p:nvPr/>
            </p:nvSpPr>
            <p:spPr>
              <a:xfrm>
                <a:off x="11755673" y="2102276"/>
                <a:ext cx="289639" cy="26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feld 76">
                <a:extLst>
                  <a:ext uri="{FF2B5EF4-FFF2-40B4-BE49-F238E27FC236}">
                    <a16:creationId xmlns:a16="http://schemas.microsoft.com/office/drawing/2014/main" id="{885B2041-ED9A-BC36-FADF-C32F111668C7}"/>
                  </a:ext>
                </a:extLst>
              </p:cNvPr>
              <p:cNvSpPr txBox="1"/>
              <p:nvPr/>
            </p:nvSpPr>
            <p:spPr>
              <a:xfrm>
                <a:off x="8886708" y="2275184"/>
                <a:ext cx="516579" cy="307777"/>
              </a:xfrm>
              <a:prstGeom prst="rect">
                <a:avLst/>
              </a:prstGeom>
              <a:solidFill>
                <a:schemeClr val="bg1"/>
              </a:solidFill>
            </p:spPr>
            <p:txBody>
              <a:bodyPr wrap="square" rtlCol="0">
                <a:spAutoFit/>
              </a:bodyPr>
              <a:lstStyle/>
              <a:p>
                <a:r>
                  <a:rPr lang="de-AT" sz="1400" dirty="0">
                    <a:latin typeface="Times New Roman" panose="02020603050405020304" pitchFamily="18" charset="0"/>
                    <a:cs typeface="Times New Roman" panose="02020603050405020304" pitchFamily="18" charset="0"/>
                  </a:rPr>
                  <a:t>S3</a:t>
                </a:r>
                <a:endParaRPr lang="en-US" sz="2800" dirty="0">
                  <a:latin typeface="Times New Roman" panose="02020603050405020304" pitchFamily="18" charset="0"/>
                  <a:cs typeface="Times New Roman" panose="02020603050405020304" pitchFamily="18" charset="0"/>
                </a:endParaRPr>
              </a:p>
            </p:txBody>
          </p:sp>
          <p:sp>
            <p:nvSpPr>
              <p:cNvPr id="27" name="Textfeld 26"/>
              <p:cNvSpPr txBox="1"/>
              <p:nvPr/>
            </p:nvSpPr>
            <p:spPr>
              <a:xfrm>
                <a:off x="8891966" y="2019070"/>
                <a:ext cx="993548" cy="307777"/>
              </a:xfrm>
              <a:prstGeom prst="rect">
                <a:avLst/>
              </a:prstGeom>
              <a:solidFill>
                <a:schemeClr val="bg1"/>
              </a:solidFill>
            </p:spPr>
            <p:txBody>
              <a:bodyPr wrap="square" rtlCol="0">
                <a:spAutoFit/>
              </a:bodyPr>
              <a:lstStyle/>
              <a:p>
                <a:r>
                  <a:rPr lang="de-AT" sz="1400" dirty="0" err="1">
                    <a:latin typeface="Times New Roman" panose="02020603050405020304" pitchFamily="18" charset="0"/>
                    <a:cs typeface="Times New Roman" panose="02020603050405020304" pitchFamily="18" charset="0"/>
                  </a:rPr>
                  <a:t>very</a:t>
                </a:r>
                <a:r>
                  <a:rPr lang="de-AT" sz="1400" dirty="0">
                    <a:latin typeface="Times New Roman" panose="02020603050405020304" pitchFamily="18" charset="0"/>
                    <a:cs typeface="Times New Roman" panose="02020603050405020304" pitchFamily="18" charset="0"/>
                  </a:rPr>
                  <a:t> </a:t>
                </a:r>
                <a:r>
                  <a:rPr lang="de-AT" sz="1400" dirty="0" err="1">
                    <a:latin typeface="Times New Roman" panose="02020603050405020304" pitchFamily="18" charset="0"/>
                    <a:cs typeface="Times New Roman" panose="02020603050405020304" pitchFamily="18" charset="0"/>
                  </a:rPr>
                  <a:t>rough</a:t>
                </a:r>
                <a:endParaRPr lang="en-US" sz="2800" dirty="0">
                  <a:latin typeface="Times New Roman" panose="02020603050405020304" pitchFamily="18" charset="0"/>
                  <a:cs typeface="Times New Roman" panose="02020603050405020304" pitchFamily="18" charset="0"/>
                </a:endParaRPr>
              </a:p>
            </p:txBody>
          </p:sp>
        </p:grpSp>
      </p:grpSp>
      <p:sp>
        <p:nvSpPr>
          <p:cNvPr id="81" name="Rechteck 80">
            <a:extLst>
              <a:ext uri="{FF2B5EF4-FFF2-40B4-BE49-F238E27FC236}">
                <a16:creationId xmlns:a16="http://schemas.microsoft.com/office/drawing/2014/main" id="{1D680215-5853-CE74-ADFE-BE4A8A9DE0C6}"/>
              </a:ext>
            </a:extLst>
          </p:cNvPr>
          <p:cNvSpPr/>
          <p:nvPr/>
        </p:nvSpPr>
        <p:spPr>
          <a:xfrm>
            <a:off x="319238" y="5011609"/>
            <a:ext cx="6096000" cy="1323439"/>
          </a:xfrm>
          <a:prstGeom prst="rect">
            <a:avLst/>
          </a:prstGeom>
        </p:spPr>
        <p:txBody>
          <a:bodyPr>
            <a:spAutoFit/>
          </a:bodyPr>
          <a:lstStyle/>
          <a:p>
            <a:r>
              <a:rPr lang="de-AT" sz="1600" dirty="0"/>
              <a:t>2) Target </a:t>
            </a:r>
            <a:r>
              <a:rPr lang="de-AT" sz="1600" dirty="0" err="1"/>
              <a:t>sputter</a:t>
            </a:r>
            <a:r>
              <a:rPr lang="de-AT" sz="1600" dirty="0"/>
              <a:t> </a:t>
            </a:r>
            <a:r>
              <a:rPr lang="de-AT" sz="1600" dirty="0" err="1"/>
              <a:t>yields</a:t>
            </a:r>
            <a:r>
              <a:rPr lang="de-AT" sz="1600" dirty="0"/>
              <a:t> </a:t>
            </a:r>
          </a:p>
          <a:p>
            <a:pPr marL="285750" indent="-285750">
              <a:buFont typeface="Arial" panose="020B0604020202020204" pitchFamily="34" charset="0"/>
              <a:buChar char="•"/>
            </a:pPr>
            <a:r>
              <a:rPr lang="de-AT" sz="1600" dirty="0"/>
              <a:t>S1, S2 </a:t>
            </a:r>
            <a:r>
              <a:rPr lang="de-AT" sz="1600" dirty="0" err="1"/>
              <a:t>direct</a:t>
            </a:r>
            <a:r>
              <a:rPr lang="de-AT" sz="1600" dirty="0"/>
              <a:t> </a:t>
            </a:r>
            <a:r>
              <a:rPr lang="de-AT" sz="1600" dirty="0" err="1"/>
              <a:t>sputter</a:t>
            </a:r>
            <a:r>
              <a:rPr lang="de-AT" sz="1600" dirty="0"/>
              <a:t> </a:t>
            </a:r>
            <a:r>
              <a:rPr lang="de-AT" sz="1600" dirty="0" err="1"/>
              <a:t>yields</a:t>
            </a:r>
            <a:r>
              <a:rPr lang="de-AT" sz="1600" dirty="0"/>
              <a:t> (QCM </a:t>
            </a:r>
            <a:r>
              <a:rPr lang="de-AT" sz="1600" dirty="0" err="1"/>
              <a:t>crystals</a:t>
            </a:r>
            <a:r>
              <a:rPr lang="de-AT" sz="1600" dirty="0"/>
              <a:t>)</a:t>
            </a:r>
          </a:p>
          <a:p>
            <a:pPr marL="285750" indent="-285750">
              <a:buFont typeface="Arial" panose="020B0604020202020204" pitchFamily="34" charset="0"/>
              <a:buChar char="•"/>
            </a:pPr>
            <a:r>
              <a:rPr lang="de-AT" sz="1600" dirty="0"/>
              <a:t>S3 </a:t>
            </a:r>
            <a:r>
              <a:rPr lang="de-AT" sz="1600" dirty="0" err="1"/>
              <a:t>estimated</a:t>
            </a:r>
            <a:r>
              <a:rPr lang="de-AT" sz="1600" dirty="0"/>
              <a:t> </a:t>
            </a:r>
            <a:r>
              <a:rPr lang="de-AT" sz="1600" dirty="0" err="1"/>
              <a:t>sputter</a:t>
            </a:r>
            <a:r>
              <a:rPr lang="de-AT" sz="1600" dirty="0"/>
              <a:t> </a:t>
            </a:r>
            <a:r>
              <a:rPr lang="de-AT" sz="1600" dirty="0" err="1"/>
              <a:t>yields</a:t>
            </a:r>
            <a:endParaRPr lang="de-AT" sz="1600" dirty="0"/>
          </a:p>
          <a:p>
            <a:pPr marL="285750" indent="-285750">
              <a:buFont typeface="Arial" panose="020B0604020202020204" pitchFamily="34" charset="0"/>
              <a:buChar char="•"/>
            </a:pPr>
            <a:r>
              <a:rPr lang="de-AT" sz="1600" dirty="0"/>
              <a:t>High </a:t>
            </a:r>
            <a:r>
              <a:rPr lang="de-AT" sz="1600" dirty="0" err="1"/>
              <a:t>resolution</a:t>
            </a:r>
            <a:r>
              <a:rPr lang="de-AT" sz="1600" dirty="0"/>
              <a:t> </a:t>
            </a:r>
            <a:r>
              <a:rPr lang="de-AT" sz="1600" dirty="0" err="1"/>
              <a:t>of</a:t>
            </a:r>
            <a:r>
              <a:rPr lang="de-AT" sz="1600" dirty="0"/>
              <a:t> </a:t>
            </a:r>
            <a:r>
              <a:rPr lang="de-AT" sz="1600" dirty="0" err="1"/>
              <a:t>microscope</a:t>
            </a:r>
            <a:r>
              <a:rPr lang="de-AT" sz="1600" dirty="0"/>
              <a:t> </a:t>
            </a:r>
            <a:r>
              <a:rPr lang="de-AT" sz="1600" dirty="0" err="1"/>
              <a:t>important</a:t>
            </a:r>
            <a:endParaRPr lang="de-AT" sz="1600" dirty="0"/>
          </a:p>
          <a:p>
            <a:pPr marL="285750" indent="-285750">
              <a:buFont typeface="Arial" panose="020B0604020202020204" pitchFamily="34" charset="0"/>
              <a:buChar char="•"/>
            </a:pPr>
            <a:r>
              <a:rPr lang="de-AT" sz="1600" dirty="0" err="1"/>
              <a:t>Good</a:t>
            </a:r>
            <a:r>
              <a:rPr lang="de-AT" sz="1600" dirty="0"/>
              <a:t> </a:t>
            </a:r>
            <a:r>
              <a:rPr lang="de-AT" sz="1600" dirty="0" err="1"/>
              <a:t>agreement</a:t>
            </a:r>
            <a:r>
              <a:rPr lang="de-AT" sz="1600" dirty="0"/>
              <a:t> QCM / SPRAY</a:t>
            </a:r>
          </a:p>
        </p:txBody>
      </p:sp>
      <p:grpSp>
        <p:nvGrpSpPr>
          <p:cNvPr id="82" name="Gruppieren 81">
            <a:extLst>
              <a:ext uri="{FF2B5EF4-FFF2-40B4-BE49-F238E27FC236}">
                <a16:creationId xmlns:a16="http://schemas.microsoft.com/office/drawing/2014/main" id="{1AA6F7B3-957C-EB19-73E3-A2A9FDE1FF7B}"/>
              </a:ext>
            </a:extLst>
          </p:cNvPr>
          <p:cNvGrpSpPr/>
          <p:nvPr/>
        </p:nvGrpSpPr>
        <p:grpSpPr>
          <a:xfrm>
            <a:off x="5353233" y="5160049"/>
            <a:ext cx="5961385" cy="1057982"/>
            <a:chOff x="5353233" y="5160049"/>
            <a:chExt cx="5961385" cy="1057982"/>
          </a:xfrm>
        </p:grpSpPr>
        <p:pic>
          <p:nvPicPr>
            <p:cNvPr id="83" name="Grafik 82">
              <a:extLst>
                <a:ext uri="{FF2B5EF4-FFF2-40B4-BE49-F238E27FC236}">
                  <a16:creationId xmlns:a16="http://schemas.microsoft.com/office/drawing/2014/main" id="{CAD479C3-908B-49FB-E4DF-A347D819281F}"/>
                </a:ext>
              </a:extLst>
            </p:cNvPr>
            <p:cNvPicPr>
              <a:picLocks noChangeAspect="1"/>
            </p:cNvPicPr>
            <p:nvPr/>
          </p:nvPicPr>
          <p:blipFill rotWithShape="1">
            <a:blip r:embed="rId9"/>
            <a:srcRect t="49159"/>
            <a:stretch/>
          </p:blipFill>
          <p:spPr>
            <a:xfrm>
              <a:off x="5358348" y="5694811"/>
              <a:ext cx="5956270" cy="523220"/>
            </a:xfrm>
            <a:prstGeom prst="rect">
              <a:avLst/>
            </a:prstGeom>
          </p:spPr>
        </p:pic>
        <p:sp>
          <p:nvSpPr>
            <p:cNvPr id="84" name="Abgerundetes Rechteck 47">
              <a:extLst>
                <a:ext uri="{FF2B5EF4-FFF2-40B4-BE49-F238E27FC236}">
                  <a16:creationId xmlns:a16="http://schemas.microsoft.com/office/drawing/2014/main" id="{9D543312-4F67-0DAE-1B01-2905341DA594}"/>
                </a:ext>
              </a:extLst>
            </p:cNvPr>
            <p:cNvSpPr/>
            <p:nvPr/>
          </p:nvSpPr>
          <p:spPr>
            <a:xfrm>
              <a:off x="7692275" y="5744479"/>
              <a:ext cx="977844" cy="196899"/>
            </a:xfrm>
            <a:prstGeom prst="roundRect">
              <a:avLst/>
            </a:prstGeom>
            <a:solidFill>
              <a:srgbClr val="70AD4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Abgerundetes Rechteck 49">
              <a:extLst>
                <a:ext uri="{FF2B5EF4-FFF2-40B4-BE49-F238E27FC236}">
                  <a16:creationId xmlns:a16="http://schemas.microsoft.com/office/drawing/2014/main" id="{C17E8858-3DE7-8CA4-3C06-C400D7464BE0}"/>
                </a:ext>
              </a:extLst>
            </p:cNvPr>
            <p:cNvSpPr/>
            <p:nvPr/>
          </p:nvSpPr>
          <p:spPr>
            <a:xfrm>
              <a:off x="8982250" y="5747890"/>
              <a:ext cx="977844" cy="196899"/>
            </a:xfrm>
            <a:prstGeom prst="roundRect">
              <a:avLst/>
            </a:prstGeom>
            <a:solidFill>
              <a:srgbClr val="70AD4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bgerundetes Rechteck 51">
              <a:extLst>
                <a:ext uri="{FF2B5EF4-FFF2-40B4-BE49-F238E27FC236}">
                  <a16:creationId xmlns:a16="http://schemas.microsoft.com/office/drawing/2014/main" id="{DB2BB5A2-F456-DC62-1958-8A859AF9ADB3}"/>
                </a:ext>
              </a:extLst>
            </p:cNvPr>
            <p:cNvSpPr/>
            <p:nvPr/>
          </p:nvSpPr>
          <p:spPr>
            <a:xfrm>
              <a:off x="10286262" y="5939614"/>
              <a:ext cx="977844" cy="196899"/>
            </a:xfrm>
            <a:prstGeom prst="roundRect">
              <a:avLst/>
            </a:prstGeom>
            <a:solidFill>
              <a:srgbClr val="70AD4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Grafik 86">
              <a:extLst>
                <a:ext uri="{FF2B5EF4-FFF2-40B4-BE49-F238E27FC236}">
                  <a16:creationId xmlns:a16="http://schemas.microsoft.com/office/drawing/2014/main" id="{450E664A-C855-AAEE-ED7B-ED6C053BA42E}"/>
                </a:ext>
              </a:extLst>
            </p:cNvPr>
            <p:cNvPicPr>
              <a:picLocks noChangeAspect="1"/>
            </p:cNvPicPr>
            <p:nvPr/>
          </p:nvPicPr>
          <p:blipFill>
            <a:blip r:embed="rId10"/>
            <a:stretch>
              <a:fillRect/>
            </a:stretch>
          </p:blipFill>
          <p:spPr>
            <a:xfrm>
              <a:off x="5353233" y="5388230"/>
              <a:ext cx="5929130" cy="266335"/>
            </a:xfrm>
            <a:prstGeom prst="rect">
              <a:avLst/>
            </a:prstGeom>
          </p:spPr>
        </p:pic>
        <p:sp>
          <p:nvSpPr>
            <p:cNvPr id="88" name="Abgerundetes Rechteck 19">
              <a:extLst>
                <a:ext uri="{FF2B5EF4-FFF2-40B4-BE49-F238E27FC236}">
                  <a16:creationId xmlns:a16="http://schemas.microsoft.com/office/drawing/2014/main" id="{1283CA71-E644-881B-8144-9555CED189C7}"/>
                </a:ext>
              </a:extLst>
            </p:cNvPr>
            <p:cNvSpPr/>
            <p:nvPr/>
          </p:nvSpPr>
          <p:spPr>
            <a:xfrm>
              <a:off x="7690631" y="5471237"/>
              <a:ext cx="977844" cy="196899"/>
            </a:xfrm>
            <a:prstGeom prst="roundRect">
              <a:avLst/>
            </a:prstGeom>
            <a:solidFill>
              <a:srgbClr val="70AD4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bgerundetes Rechteck 48">
              <a:extLst>
                <a:ext uri="{FF2B5EF4-FFF2-40B4-BE49-F238E27FC236}">
                  <a16:creationId xmlns:a16="http://schemas.microsoft.com/office/drawing/2014/main" id="{94047195-33AD-7630-2F51-1C48D342FE8D}"/>
                </a:ext>
              </a:extLst>
            </p:cNvPr>
            <p:cNvSpPr/>
            <p:nvPr/>
          </p:nvSpPr>
          <p:spPr>
            <a:xfrm>
              <a:off x="8980606" y="5474648"/>
              <a:ext cx="977844" cy="196899"/>
            </a:xfrm>
            <a:prstGeom prst="roundRect">
              <a:avLst/>
            </a:prstGeom>
            <a:solidFill>
              <a:srgbClr val="70AD4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bgerundetes Rechteck 50">
              <a:extLst>
                <a:ext uri="{FF2B5EF4-FFF2-40B4-BE49-F238E27FC236}">
                  <a16:creationId xmlns:a16="http://schemas.microsoft.com/office/drawing/2014/main" id="{07E5301F-C407-7D6E-B824-2F7093A9FF5D}"/>
                </a:ext>
              </a:extLst>
            </p:cNvPr>
            <p:cNvSpPr/>
            <p:nvPr/>
          </p:nvSpPr>
          <p:spPr>
            <a:xfrm>
              <a:off x="10286262" y="5474648"/>
              <a:ext cx="977844" cy="196899"/>
            </a:xfrm>
            <a:prstGeom prst="roundRect">
              <a:avLst/>
            </a:prstGeom>
            <a:solidFill>
              <a:srgbClr val="70AD4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feld 90">
              <a:extLst>
                <a:ext uri="{FF2B5EF4-FFF2-40B4-BE49-F238E27FC236}">
                  <a16:creationId xmlns:a16="http://schemas.microsoft.com/office/drawing/2014/main" id="{A519B4C1-7343-8C8F-DA8D-A261A47D1E20}"/>
                </a:ext>
              </a:extLst>
            </p:cNvPr>
            <p:cNvSpPr txBox="1"/>
            <p:nvPr/>
          </p:nvSpPr>
          <p:spPr>
            <a:xfrm>
              <a:off x="7673332" y="5160049"/>
              <a:ext cx="746171" cy="307777"/>
            </a:xfrm>
            <a:prstGeom prst="rect">
              <a:avLst/>
            </a:prstGeom>
            <a:noFill/>
          </p:spPr>
          <p:txBody>
            <a:bodyPr wrap="square" rtlCol="0">
              <a:spAutoFit/>
            </a:bodyPr>
            <a:lstStyle/>
            <a:p>
              <a:r>
                <a:rPr lang="de-AT" sz="1400" dirty="0">
                  <a:latin typeface="Times New Roman" panose="02020603050405020304" pitchFamily="18" charset="0"/>
                  <a:cs typeface="Times New Roman" panose="02020603050405020304" pitchFamily="18" charset="0"/>
                </a:rPr>
                <a:t>smooth</a:t>
              </a:r>
              <a:endParaRPr lang="en-US" sz="2800" dirty="0">
                <a:latin typeface="Times New Roman" panose="02020603050405020304" pitchFamily="18" charset="0"/>
                <a:cs typeface="Times New Roman" panose="02020603050405020304" pitchFamily="18" charset="0"/>
              </a:endParaRPr>
            </a:p>
          </p:txBody>
        </p:sp>
        <p:sp>
          <p:nvSpPr>
            <p:cNvPr id="92" name="Textfeld 91">
              <a:extLst>
                <a:ext uri="{FF2B5EF4-FFF2-40B4-BE49-F238E27FC236}">
                  <a16:creationId xmlns:a16="http://schemas.microsoft.com/office/drawing/2014/main" id="{3A795BDE-DC66-959F-81B6-77FFD99456ED}"/>
                </a:ext>
              </a:extLst>
            </p:cNvPr>
            <p:cNvSpPr txBox="1"/>
            <p:nvPr/>
          </p:nvSpPr>
          <p:spPr>
            <a:xfrm>
              <a:off x="8956382" y="5162514"/>
              <a:ext cx="1033467" cy="307777"/>
            </a:xfrm>
            <a:prstGeom prst="rect">
              <a:avLst/>
            </a:prstGeom>
            <a:noFill/>
          </p:spPr>
          <p:txBody>
            <a:bodyPr wrap="square" rtlCol="0">
              <a:spAutoFit/>
            </a:bodyPr>
            <a:lstStyle/>
            <a:p>
              <a:r>
                <a:rPr lang="de-AT" sz="1400" dirty="0">
                  <a:latin typeface="Times New Roman" panose="02020603050405020304" pitchFamily="18" charset="0"/>
                  <a:cs typeface="Times New Roman" panose="02020603050405020304" pitchFamily="18" charset="0"/>
                </a:rPr>
                <a:t>med. </a:t>
              </a:r>
              <a:r>
                <a:rPr lang="de-AT" sz="1400" dirty="0" err="1">
                  <a:latin typeface="Times New Roman" panose="02020603050405020304" pitchFamily="18" charset="0"/>
                  <a:cs typeface="Times New Roman" panose="02020603050405020304" pitchFamily="18" charset="0"/>
                </a:rPr>
                <a:t>rough</a:t>
              </a:r>
              <a:endParaRPr lang="en-US" sz="2800" dirty="0">
                <a:latin typeface="Times New Roman" panose="02020603050405020304" pitchFamily="18" charset="0"/>
                <a:cs typeface="Times New Roman" panose="02020603050405020304" pitchFamily="18" charset="0"/>
              </a:endParaRPr>
            </a:p>
          </p:txBody>
        </p:sp>
        <p:sp>
          <p:nvSpPr>
            <p:cNvPr id="93" name="Textfeld 92">
              <a:extLst>
                <a:ext uri="{FF2B5EF4-FFF2-40B4-BE49-F238E27FC236}">
                  <a16:creationId xmlns:a16="http://schemas.microsoft.com/office/drawing/2014/main" id="{67C98A4D-49B1-8159-B21B-4B6E97FEE618}"/>
                </a:ext>
              </a:extLst>
            </p:cNvPr>
            <p:cNvSpPr txBox="1"/>
            <p:nvPr/>
          </p:nvSpPr>
          <p:spPr>
            <a:xfrm>
              <a:off x="10238821" y="5160049"/>
              <a:ext cx="970797" cy="307777"/>
            </a:xfrm>
            <a:prstGeom prst="rect">
              <a:avLst/>
            </a:prstGeom>
            <a:noFill/>
          </p:spPr>
          <p:txBody>
            <a:bodyPr wrap="square" rtlCol="0">
              <a:spAutoFit/>
            </a:bodyPr>
            <a:lstStyle/>
            <a:p>
              <a:r>
                <a:rPr lang="de-AT" sz="1400" dirty="0" err="1">
                  <a:latin typeface="Times New Roman" panose="02020603050405020304" pitchFamily="18" charset="0"/>
                  <a:cs typeface="Times New Roman" panose="02020603050405020304" pitchFamily="18" charset="0"/>
                </a:rPr>
                <a:t>very</a:t>
              </a:r>
              <a:r>
                <a:rPr lang="de-AT" sz="1400" dirty="0">
                  <a:latin typeface="Times New Roman" panose="02020603050405020304" pitchFamily="18" charset="0"/>
                  <a:cs typeface="Times New Roman" panose="02020603050405020304" pitchFamily="18" charset="0"/>
                </a:rPr>
                <a:t> </a:t>
              </a:r>
              <a:r>
                <a:rPr lang="de-AT" sz="1400" dirty="0" err="1">
                  <a:latin typeface="Times New Roman" panose="02020603050405020304" pitchFamily="18" charset="0"/>
                  <a:cs typeface="Times New Roman" panose="02020603050405020304" pitchFamily="18" charset="0"/>
                </a:rPr>
                <a:t>rough</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37289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27</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5" name="Textfeld 4"/>
          <p:cNvSpPr txBox="1"/>
          <p:nvPr/>
        </p:nvSpPr>
        <p:spPr>
          <a:xfrm>
            <a:off x="319238" y="1145390"/>
            <a:ext cx="7670458" cy="2677656"/>
          </a:xfrm>
          <a:prstGeom prst="rect">
            <a:avLst/>
          </a:prstGeom>
          <a:noFill/>
        </p:spPr>
        <p:txBody>
          <a:bodyPr wrap="square" rtlCol="0">
            <a:spAutoFit/>
          </a:bodyPr>
          <a:lstStyle/>
          <a:p>
            <a:r>
              <a:rPr lang="de-AT" sz="2000" b="1" dirty="0"/>
              <a:t>Benchmark </a:t>
            </a:r>
            <a:r>
              <a:rPr lang="de-AT" sz="2000" b="1" dirty="0" err="1"/>
              <a:t>of</a:t>
            </a:r>
            <a:r>
              <a:rPr lang="de-AT" sz="2000" b="1" dirty="0"/>
              <a:t> SPRAY </a:t>
            </a:r>
            <a:r>
              <a:rPr lang="de-AT" sz="2000" b="1" dirty="0" err="1"/>
              <a:t>with</a:t>
            </a:r>
            <a:r>
              <a:rPr lang="de-AT" sz="2000" b="1" dirty="0"/>
              <a:t> Samples S1, S2</a:t>
            </a:r>
          </a:p>
          <a:p>
            <a:r>
              <a:rPr lang="de-AT" sz="2000" b="1" dirty="0"/>
              <a:t>Angular </a:t>
            </a:r>
            <a:r>
              <a:rPr lang="de-AT" sz="2000" b="1" dirty="0" err="1"/>
              <a:t>sweep</a:t>
            </a:r>
            <a:r>
              <a:rPr lang="de-AT" sz="2000" b="1" dirty="0"/>
              <a:t> </a:t>
            </a:r>
            <a:r>
              <a:rPr lang="de-AT" sz="2000" b="1" dirty="0" err="1"/>
              <a:t>of</a:t>
            </a:r>
            <a:r>
              <a:rPr lang="de-AT" sz="2000" b="1" dirty="0"/>
              <a:t> </a:t>
            </a:r>
            <a:r>
              <a:rPr lang="de-AT" sz="2000" b="1" dirty="0" err="1"/>
              <a:t>target</a:t>
            </a:r>
            <a:r>
              <a:rPr lang="de-AT" sz="2000" b="1" dirty="0"/>
              <a:t> </a:t>
            </a:r>
            <a:r>
              <a:rPr lang="de-AT" sz="2000" b="1" dirty="0" err="1"/>
              <a:t>sputter</a:t>
            </a:r>
            <a:r>
              <a:rPr lang="de-AT" sz="2000" b="1" dirty="0"/>
              <a:t> </a:t>
            </a:r>
            <a:r>
              <a:rPr lang="de-AT" sz="2000" b="1" dirty="0" err="1"/>
              <a:t>yield</a:t>
            </a:r>
            <a:endParaRPr lang="de-AT" sz="2000" b="1" dirty="0"/>
          </a:p>
          <a:p>
            <a:endParaRPr lang="de-AT" sz="1600" dirty="0"/>
          </a:p>
          <a:p>
            <a:pPr marL="285750" indent="-285750">
              <a:buFont typeface="Arial" panose="020B0604020202020204" pitchFamily="34" charset="0"/>
              <a:buChar char="•"/>
            </a:pPr>
            <a:r>
              <a:rPr lang="de-AT" sz="1600" dirty="0"/>
              <a:t>Even </a:t>
            </a:r>
            <a:r>
              <a:rPr lang="de-AT" sz="1600" dirty="0" err="1"/>
              <a:t>nm-scale</a:t>
            </a:r>
            <a:r>
              <a:rPr lang="de-AT" sz="1600" dirty="0"/>
              <a:t> </a:t>
            </a:r>
            <a:r>
              <a:rPr lang="de-AT" sz="1600" dirty="0" err="1"/>
              <a:t>roughness</a:t>
            </a:r>
            <a:r>
              <a:rPr lang="de-AT" sz="1600" dirty="0"/>
              <a:t> (S1) </a:t>
            </a:r>
            <a:r>
              <a:rPr lang="de-AT" sz="1600" dirty="0" err="1"/>
              <a:t>changes</a:t>
            </a:r>
            <a:r>
              <a:rPr lang="de-AT" sz="1600" dirty="0"/>
              <a:t> </a:t>
            </a:r>
            <a:r>
              <a:rPr lang="de-AT" sz="1600" dirty="0" err="1"/>
              <a:t>yield</a:t>
            </a:r>
            <a:endParaRPr lang="de-AT" sz="1600" dirty="0"/>
          </a:p>
          <a:p>
            <a:pPr marL="285750" indent="-285750">
              <a:buFont typeface="Arial" panose="020B0604020202020204" pitchFamily="34" charset="0"/>
              <a:buChar char="•"/>
            </a:pPr>
            <a:r>
              <a:rPr lang="de-AT" sz="1600" dirty="0"/>
              <a:t>QCM </a:t>
            </a:r>
            <a:r>
              <a:rPr lang="de-AT" sz="1600" dirty="0" err="1"/>
              <a:t>results</a:t>
            </a:r>
            <a:r>
              <a:rPr lang="de-AT" sz="1600" dirty="0"/>
              <a:t> </a:t>
            </a:r>
            <a:r>
              <a:rPr lang="de-AT" sz="1600" dirty="0" err="1"/>
              <a:t>well</a:t>
            </a:r>
            <a:r>
              <a:rPr lang="de-AT" sz="1600" dirty="0"/>
              <a:t> </a:t>
            </a:r>
            <a:r>
              <a:rPr lang="de-AT" sz="1600" dirty="0" err="1"/>
              <a:t>reproduced</a:t>
            </a:r>
            <a:r>
              <a:rPr lang="de-AT" sz="1600" dirty="0"/>
              <a:t> </a:t>
            </a:r>
            <a:r>
              <a:rPr lang="de-AT" sz="1600" dirty="0" err="1"/>
              <a:t>by</a:t>
            </a:r>
            <a:r>
              <a:rPr lang="de-AT" sz="1600" dirty="0"/>
              <a:t> SPRAY</a:t>
            </a:r>
          </a:p>
          <a:p>
            <a:pPr marL="285750" indent="-285750">
              <a:buFont typeface="Arial" panose="020B0604020202020204" pitchFamily="34" charset="0"/>
              <a:buChar char="•"/>
            </a:pPr>
            <a:endParaRPr lang="de-AT" sz="1600" dirty="0"/>
          </a:p>
          <a:p>
            <a:endParaRPr lang="de-AT" sz="1600" dirty="0"/>
          </a:p>
          <a:p>
            <a:r>
              <a:rPr lang="de-AT" sz="1600" b="1" dirty="0"/>
              <a:t>SPRAY </a:t>
            </a:r>
            <a:r>
              <a:rPr lang="de-AT" sz="1600" b="1" dirty="0" err="1"/>
              <a:t>good</a:t>
            </a:r>
            <a:r>
              <a:rPr lang="de-AT" sz="1600" b="1" dirty="0"/>
              <a:t> </a:t>
            </a:r>
            <a:r>
              <a:rPr lang="de-AT" sz="1600" b="1" dirty="0" err="1"/>
              <a:t>basis</a:t>
            </a:r>
            <a:r>
              <a:rPr lang="de-AT" sz="1600" b="1" dirty="0"/>
              <a:t> </a:t>
            </a:r>
            <a:r>
              <a:rPr lang="de-AT" sz="1600" b="1" dirty="0" err="1"/>
              <a:t>for</a:t>
            </a:r>
            <a:r>
              <a:rPr lang="de-AT" sz="1600" b="1" dirty="0"/>
              <a:t> large </a:t>
            </a:r>
            <a:r>
              <a:rPr lang="de-AT" sz="1600" b="1" dirty="0" err="1"/>
              <a:t>numerical</a:t>
            </a:r>
            <a:r>
              <a:rPr lang="de-AT" sz="1600" b="1" dirty="0"/>
              <a:t> </a:t>
            </a:r>
            <a:r>
              <a:rPr lang="de-AT" sz="1600" b="1" dirty="0" err="1"/>
              <a:t>study</a:t>
            </a:r>
            <a:r>
              <a:rPr lang="de-AT" sz="1600" dirty="0"/>
              <a:t>:</a:t>
            </a:r>
          </a:p>
          <a:p>
            <a:r>
              <a:rPr lang="de-AT" sz="1600" dirty="0"/>
              <a:t>1) </a:t>
            </a:r>
            <a:r>
              <a:rPr lang="de-AT" sz="1600" dirty="0" err="1"/>
              <a:t>nm</a:t>
            </a:r>
            <a:r>
              <a:rPr lang="de-AT" sz="1600" dirty="0"/>
              <a:t>- </a:t>
            </a:r>
            <a:r>
              <a:rPr lang="de-AT" sz="1600" dirty="0" err="1"/>
              <a:t>to</a:t>
            </a:r>
            <a:r>
              <a:rPr lang="de-AT" sz="1600" dirty="0"/>
              <a:t> µm </a:t>
            </a:r>
            <a:r>
              <a:rPr lang="de-AT" sz="1600" dirty="0" err="1"/>
              <a:t>roughness</a:t>
            </a:r>
            <a:endParaRPr lang="de-AT" sz="1600" dirty="0"/>
          </a:p>
          <a:p>
            <a:r>
              <a:rPr lang="de-AT" sz="1600" dirty="0"/>
              <a:t>2) </a:t>
            </a:r>
            <a:r>
              <a:rPr lang="de-AT" sz="1600" dirty="0" err="1"/>
              <a:t>Artificially</a:t>
            </a:r>
            <a:r>
              <a:rPr lang="de-AT" sz="1600" dirty="0"/>
              <a:t> </a:t>
            </a:r>
            <a:r>
              <a:rPr lang="de-AT" sz="1600" dirty="0" err="1"/>
              <a:t>smoothed</a:t>
            </a:r>
            <a:r>
              <a:rPr lang="de-AT" sz="1600" dirty="0"/>
              <a:t>/</a:t>
            </a:r>
            <a:r>
              <a:rPr lang="de-AT" sz="1600" dirty="0" err="1"/>
              <a:t>roughened</a:t>
            </a:r>
            <a:r>
              <a:rPr lang="de-AT" sz="1600" dirty="0"/>
              <a:t> </a:t>
            </a:r>
            <a:r>
              <a:rPr lang="de-AT" sz="1600" dirty="0" err="1"/>
              <a:t>images</a:t>
            </a:r>
            <a:r>
              <a:rPr lang="de-AT" sz="1600" dirty="0"/>
              <a:t> (S2-s, S3-s)</a:t>
            </a:r>
          </a:p>
        </p:txBody>
      </p:sp>
      <p:sp>
        <p:nvSpPr>
          <p:cNvPr id="58" name="Rechteck 57"/>
          <p:cNvSpPr/>
          <p:nvPr/>
        </p:nvSpPr>
        <p:spPr>
          <a:xfrm>
            <a:off x="8099446" y="1877260"/>
            <a:ext cx="3664336" cy="800219"/>
          </a:xfrm>
          <a:prstGeom prst="rect">
            <a:avLst/>
          </a:prstGeom>
        </p:spPr>
        <p:txBody>
          <a:bodyPr wrap="square">
            <a:spAutoFit/>
          </a:bodyPr>
          <a:lstStyle/>
          <a:p>
            <a:pPr algn="ctr"/>
            <a:r>
              <a:rPr lang="de-AT" sz="1400" dirty="0" err="1"/>
              <a:t>Sputter</a:t>
            </a:r>
            <a:r>
              <a:rPr lang="de-AT" sz="1400" dirty="0"/>
              <a:t> </a:t>
            </a:r>
            <a:r>
              <a:rPr lang="de-AT" sz="1400" dirty="0" err="1"/>
              <a:t>yield</a:t>
            </a:r>
            <a:r>
              <a:rPr lang="de-AT" sz="1400" dirty="0"/>
              <a:t> vs. </a:t>
            </a:r>
            <a:r>
              <a:rPr lang="de-AT" sz="1400" dirty="0" err="1"/>
              <a:t>ion</a:t>
            </a:r>
            <a:r>
              <a:rPr lang="de-AT" sz="1400" dirty="0"/>
              <a:t> incidence angle </a:t>
            </a:r>
            <a:r>
              <a:rPr lang="el-GR" sz="1400" dirty="0">
                <a:latin typeface="Times New Roman" panose="02020603050405020304" pitchFamily="18" charset="0"/>
                <a:cs typeface="Times New Roman" panose="02020603050405020304" pitchFamily="18" charset="0"/>
              </a:rPr>
              <a:t>φ</a:t>
            </a:r>
            <a:endParaRPr lang="de-AT"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de-AT" sz="1600" dirty="0"/>
          </a:p>
          <a:p>
            <a:pPr marL="285750" indent="-285750">
              <a:buFont typeface="Arial" panose="020B0604020202020204" pitchFamily="34" charset="0"/>
              <a:buChar char="•"/>
            </a:pPr>
            <a:endParaRPr lang="de-AT" sz="1600" dirty="0"/>
          </a:p>
        </p:txBody>
      </p:sp>
      <p:sp>
        <p:nvSpPr>
          <p:cNvPr id="14" name="Textfeld 13"/>
          <p:cNvSpPr txBox="1"/>
          <p:nvPr/>
        </p:nvSpPr>
        <p:spPr>
          <a:xfrm>
            <a:off x="3157361" y="4614859"/>
            <a:ext cx="1299112" cy="369332"/>
          </a:xfrm>
          <a:prstGeom prst="rect">
            <a:avLst/>
          </a:prstGeom>
          <a:noFill/>
        </p:spPr>
        <p:txBody>
          <a:bodyPr wrap="square" rtlCol="0">
            <a:spAutoFit/>
          </a:bodyPr>
          <a:lstStyle/>
          <a:p>
            <a:r>
              <a:rPr lang="de-AT" dirty="0" err="1"/>
              <a:t>scaling</a:t>
            </a:r>
            <a:r>
              <a:rPr lang="de-AT" dirty="0"/>
              <a:t> s</a:t>
            </a:r>
            <a:endParaRPr lang="en-US" dirty="0"/>
          </a:p>
        </p:txBody>
      </p:sp>
      <p:grpSp>
        <p:nvGrpSpPr>
          <p:cNvPr id="4" name="Gruppieren 3">
            <a:extLst>
              <a:ext uri="{FF2B5EF4-FFF2-40B4-BE49-F238E27FC236}">
                <a16:creationId xmlns:a16="http://schemas.microsoft.com/office/drawing/2014/main" id="{139DF5C1-14B1-4372-DF13-F3E128B24B70}"/>
              </a:ext>
            </a:extLst>
          </p:cNvPr>
          <p:cNvGrpSpPr/>
          <p:nvPr/>
        </p:nvGrpSpPr>
        <p:grpSpPr>
          <a:xfrm>
            <a:off x="4257008" y="4091000"/>
            <a:ext cx="2657048" cy="2268238"/>
            <a:chOff x="494140" y="4122436"/>
            <a:chExt cx="2657048" cy="2268238"/>
          </a:xfrm>
        </p:grpSpPr>
        <p:pic>
          <p:nvPicPr>
            <p:cNvPr id="2" name="Grafik 1"/>
            <p:cNvPicPr>
              <a:picLocks noChangeAspect="1"/>
            </p:cNvPicPr>
            <p:nvPr/>
          </p:nvPicPr>
          <p:blipFill rotWithShape="1">
            <a:blip r:embed="rId3"/>
            <a:srcRect t="1129" b="1375"/>
            <a:stretch/>
          </p:blipFill>
          <p:spPr>
            <a:xfrm>
              <a:off x="588022" y="4498953"/>
              <a:ext cx="2563166" cy="1471022"/>
            </a:xfrm>
            <a:prstGeom prst="rect">
              <a:avLst/>
            </a:prstGeom>
          </p:spPr>
        </p:pic>
        <p:sp>
          <p:nvSpPr>
            <p:cNvPr id="10" name="Gleichschenkliges Dreieck 9"/>
            <p:cNvSpPr/>
            <p:nvPr/>
          </p:nvSpPr>
          <p:spPr>
            <a:xfrm rot="10800000">
              <a:off x="2786817" y="4498951"/>
              <a:ext cx="364371" cy="1560635"/>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leichschenkliges Dreieck 38"/>
            <p:cNvSpPr/>
            <p:nvPr/>
          </p:nvSpPr>
          <p:spPr>
            <a:xfrm rot="10800000" flipH="1">
              <a:off x="494140" y="4491768"/>
              <a:ext cx="462370" cy="1898906"/>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feld 42"/>
            <p:cNvSpPr txBox="1"/>
            <p:nvPr/>
          </p:nvSpPr>
          <p:spPr>
            <a:xfrm>
              <a:off x="1466339" y="4122436"/>
              <a:ext cx="1299112" cy="369332"/>
            </a:xfrm>
            <a:prstGeom prst="rect">
              <a:avLst/>
            </a:prstGeom>
            <a:noFill/>
          </p:spPr>
          <p:txBody>
            <a:bodyPr wrap="square" rtlCol="0">
              <a:spAutoFit/>
            </a:bodyPr>
            <a:lstStyle/>
            <a:p>
              <a:r>
                <a:rPr lang="de-AT" dirty="0"/>
                <a:t>s = 0.2</a:t>
              </a:r>
              <a:endParaRPr lang="en-US" dirty="0"/>
            </a:p>
          </p:txBody>
        </p:sp>
      </p:grpSp>
      <p:grpSp>
        <p:nvGrpSpPr>
          <p:cNvPr id="3" name="Gruppieren 2">
            <a:extLst>
              <a:ext uri="{FF2B5EF4-FFF2-40B4-BE49-F238E27FC236}">
                <a16:creationId xmlns:a16="http://schemas.microsoft.com/office/drawing/2014/main" id="{CEFE16F7-0784-56D9-FF65-F47938AF5956}"/>
              </a:ext>
            </a:extLst>
          </p:cNvPr>
          <p:cNvGrpSpPr/>
          <p:nvPr/>
        </p:nvGrpSpPr>
        <p:grpSpPr>
          <a:xfrm>
            <a:off x="136374" y="4091000"/>
            <a:ext cx="2717084" cy="2178542"/>
            <a:chOff x="4152900" y="4117482"/>
            <a:chExt cx="2717084" cy="2178542"/>
          </a:xfrm>
        </p:grpSpPr>
        <p:pic>
          <p:nvPicPr>
            <p:cNvPr id="12" name="Grafik 11"/>
            <p:cNvPicPr>
              <a:picLocks noChangeAspect="1"/>
            </p:cNvPicPr>
            <p:nvPr/>
          </p:nvPicPr>
          <p:blipFill rotWithShape="1">
            <a:blip r:embed="rId4"/>
            <a:srcRect t="4813" b="4342"/>
            <a:stretch/>
          </p:blipFill>
          <p:spPr>
            <a:xfrm>
              <a:off x="4184616" y="4491772"/>
              <a:ext cx="2685368" cy="1490811"/>
            </a:xfrm>
            <a:prstGeom prst="rect">
              <a:avLst/>
            </a:prstGeom>
          </p:spPr>
        </p:pic>
        <p:sp>
          <p:nvSpPr>
            <p:cNvPr id="40" name="Gleichschenkliges Dreieck 39"/>
            <p:cNvSpPr/>
            <p:nvPr/>
          </p:nvSpPr>
          <p:spPr>
            <a:xfrm rot="10800000">
              <a:off x="6492522" y="4491770"/>
              <a:ext cx="377462" cy="1616795"/>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Gleichschenkliges Dreieck 41"/>
            <p:cNvSpPr/>
            <p:nvPr/>
          </p:nvSpPr>
          <p:spPr>
            <a:xfrm rot="10800000" flipH="1">
              <a:off x="4152900" y="4491768"/>
              <a:ext cx="424407" cy="1804256"/>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feld 43"/>
            <p:cNvSpPr txBox="1"/>
            <p:nvPr/>
          </p:nvSpPr>
          <p:spPr>
            <a:xfrm>
              <a:off x="4798771" y="4117482"/>
              <a:ext cx="1605508" cy="369332"/>
            </a:xfrm>
            <a:prstGeom prst="rect">
              <a:avLst/>
            </a:prstGeom>
            <a:noFill/>
          </p:spPr>
          <p:txBody>
            <a:bodyPr wrap="square" rtlCol="0">
              <a:spAutoFit/>
            </a:bodyPr>
            <a:lstStyle/>
            <a:p>
              <a:r>
                <a:rPr lang="de-AT" dirty="0"/>
                <a:t>s = 1 (original)</a:t>
              </a:r>
              <a:endParaRPr lang="en-US" dirty="0"/>
            </a:p>
          </p:txBody>
        </p:sp>
      </p:grpSp>
      <p:pic>
        <p:nvPicPr>
          <p:cNvPr id="18" name="Grafik 17"/>
          <p:cNvPicPr>
            <a:picLocks noChangeAspect="1"/>
          </p:cNvPicPr>
          <p:nvPr/>
        </p:nvPicPr>
        <p:blipFill>
          <a:blip r:embed="rId5"/>
          <a:stretch>
            <a:fillRect/>
          </a:stretch>
        </p:blipFill>
        <p:spPr>
          <a:xfrm>
            <a:off x="7407952" y="2206308"/>
            <a:ext cx="4448584" cy="3660661"/>
          </a:xfrm>
          <a:prstGeom prst="rect">
            <a:avLst/>
          </a:prstGeom>
        </p:spPr>
      </p:pic>
      <p:grpSp>
        <p:nvGrpSpPr>
          <p:cNvPr id="46" name="Gruppieren 45">
            <a:extLst>
              <a:ext uri="{FF2B5EF4-FFF2-40B4-BE49-F238E27FC236}">
                <a16:creationId xmlns:a16="http://schemas.microsoft.com/office/drawing/2014/main" id="{38459CFA-900E-4A39-8113-3717FF405DF6}"/>
              </a:ext>
            </a:extLst>
          </p:cNvPr>
          <p:cNvGrpSpPr/>
          <p:nvPr/>
        </p:nvGrpSpPr>
        <p:grpSpPr>
          <a:xfrm>
            <a:off x="272957" y="171449"/>
            <a:ext cx="11751959" cy="809625"/>
            <a:chOff x="272957" y="171449"/>
            <a:chExt cx="11751959" cy="809625"/>
          </a:xfrm>
        </p:grpSpPr>
        <p:sp>
          <p:nvSpPr>
            <p:cNvPr id="47" name="Textfeld 46">
              <a:extLst>
                <a:ext uri="{FF2B5EF4-FFF2-40B4-BE49-F238E27FC236}">
                  <a16:creationId xmlns:a16="http://schemas.microsoft.com/office/drawing/2014/main" id="{3733AE62-4F21-4C9F-81EB-5104E6E4597C}"/>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48" name="Gruppieren 47">
              <a:extLst>
                <a:ext uri="{FF2B5EF4-FFF2-40B4-BE49-F238E27FC236}">
                  <a16:creationId xmlns:a16="http://schemas.microsoft.com/office/drawing/2014/main" id="{12199A80-83D7-4B5B-9A7F-FBA646E8E8A6}"/>
                </a:ext>
              </a:extLst>
            </p:cNvPr>
            <p:cNvGrpSpPr/>
            <p:nvPr/>
          </p:nvGrpSpPr>
          <p:grpSpPr>
            <a:xfrm>
              <a:off x="272957" y="171449"/>
              <a:ext cx="11751959" cy="809625"/>
              <a:chOff x="272957" y="171449"/>
              <a:chExt cx="11751959" cy="809625"/>
            </a:xfrm>
          </p:grpSpPr>
          <p:pic>
            <p:nvPicPr>
              <p:cNvPr id="50" name="Grafik 49">
                <a:extLst>
                  <a:ext uri="{FF2B5EF4-FFF2-40B4-BE49-F238E27FC236}">
                    <a16:creationId xmlns:a16="http://schemas.microsoft.com/office/drawing/2014/main" id="{2AD1F6EF-E6B5-4916-B8EF-4037CD08AF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3050" y="249815"/>
                <a:ext cx="660400" cy="652894"/>
              </a:xfrm>
              <a:prstGeom prst="rect">
                <a:avLst/>
              </a:prstGeom>
            </p:spPr>
          </p:pic>
          <p:sp>
            <p:nvSpPr>
              <p:cNvPr id="51" name="Titel 1">
                <a:extLst>
                  <a:ext uri="{FF2B5EF4-FFF2-40B4-BE49-F238E27FC236}">
                    <a16:creationId xmlns:a16="http://schemas.microsoft.com/office/drawing/2014/main" id="{8805C992-5297-4294-89BC-95CB938148DC}"/>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2" name="Freihandform: Form 5">
                <a:extLst>
                  <a:ext uri="{FF2B5EF4-FFF2-40B4-BE49-F238E27FC236}">
                    <a16:creationId xmlns:a16="http://schemas.microsoft.com/office/drawing/2014/main" id="{68C6CD40-1165-4B3E-B286-3D4EA9BFE38F}"/>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3" name="Freihandform: Form 8">
                <a:extLst>
                  <a:ext uri="{FF2B5EF4-FFF2-40B4-BE49-F238E27FC236}">
                    <a16:creationId xmlns:a16="http://schemas.microsoft.com/office/drawing/2014/main" id="{5B042D55-7E74-474A-A140-687F4674C10D}"/>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4" name="Freihandform: Form 11">
                <a:extLst>
                  <a:ext uri="{FF2B5EF4-FFF2-40B4-BE49-F238E27FC236}">
                    <a16:creationId xmlns:a16="http://schemas.microsoft.com/office/drawing/2014/main" id="{5293AE9D-E1FC-43FB-B65B-F3E66644A8DC}"/>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9" name="Gruppieren 58">
                <a:extLst>
                  <a:ext uri="{FF2B5EF4-FFF2-40B4-BE49-F238E27FC236}">
                    <a16:creationId xmlns:a16="http://schemas.microsoft.com/office/drawing/2014/main" id="{3CE65366-2793-4C79-8C6B-1FE4C17E08E3}"/>
                  </a:ext>
                </a:extLst>
              </p:cNvPr>
              <p:cNvGrpSpPr/>
              <p:nvPr/>
            </p:nvGrpSpPr>
            <p:grpSpPr>
              <a:xfrm>
                <a:off x="10055266" y="271201"/>
                <a:ext cx="1969650" cy="706971"/>
                <a:chOff x="7535695" y="283762"/>
                <a:chExt cx="1969650" cy="706971"/>
              </a:xfrm>
            </p:grpSpPr>
            <p:sp>
              <p:nvSpPr>
                <p:cNvPr id="63" name="Rechteck: abgerundete Ecken 24">
                  <a:extLst>
                    <a:ext uri="{FF2B5EF4-FFF2-40B4-BE49-F238E27FC236}">
                      <a16:creationId xmlns:a16="http://schemas.microsoft.com/office/drawing/2014/main" id="{2F64282F-7E46-45AE-841D-A6B42B7F5DAC}"/>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uppieren 63">
                  <a:extLst>
                    <a:ext uri="{FF2B5EF4-FFF2-40B4-BE49-F238E27FC236}">
                      <a16:creationId xmlns:a16="http://schemas.microsoft.com/office/drawing/2014/main" id="{5716DFF4-6ACC-40CC-8ED8-0D7F2230C9DE}"/>
                    </a:ext>
                  </a:extLst>
                </p:cNvPr>
                <p:cNvGrpSpPr/>
                <p:nvPr/>
              </p:nvGrpSpPr>
              <p:grpSpPr>
                <a:xfrm>
                  <a:off x="7596110" y="336530"/>
                  <a:ext cx="1909235" cy="615268"/>
                  <a:chOff x="5105423" y="6078734"/>
                  <a:chExt cx="2091442" cy="673986"/>
                </a:xfrm>
              </p:grpSpPr>
              <p:pic>
                <p:nvPicPr>
                  <p:cNvPr id="65" name="Grafik 64">
                    <a:extLst>
                      <a:ext uri="{FF2B5EF4-FFF2-40B4-BE49-F238E27FC236}">
                        <a16:creationId xmlns:a16="http://schemas.microsoft.com/office/drawing/2014/main" id="{42CC8919-F360-412B-A221-9801380BD8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6" name="Textfeld 65">
                    <a:extLst>
                      <a:ext uri="{FF2B5EF4-FFF2-40B4-BE49-F238E27FC236}">
                        <a16:creationId xmlns:a16="http://schemas.microsoft.com/office/drawing/2014/main" id="{58AFE024-7883-48EC-B8B8-01DA91242865}"/>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0" name="Gruppieren 59">
                <a:extLst>
                  <a:ext uri="{FF2B5EF4-FFF2-40B4-BE49-F238E27FC236}">
                    <a16:creationId xmlns:a16="http://schemas.microsoft.com/office/drawing/2014/main" id="{0F167B4C-2905-4FAA-A55D-D444FF766299}"/>
                  </a:ext>
                </a:extLst>
              </p:cNvPr>
              <p:cNvGrpSpPr/>
              <p:nvPr/>
            </p:nvGrpSpPr>
            <p:grpSpPr>
              <a:xfrm>
                <a:off x="1056402" y="271201"/>
                <a:ext cx="681912" cy="680597"/>
                <a:chOff x="970677" y="271201"/>
                <a:chExt cx="681912" cy="680597"/>
              </a:xfrm>
            </p:grpSpPr>
            <p:sp>
              <p:nvSpPr>
                <p:cNvPr id="61" name="Abgerundetes Rechteck 32">
                  <a:extLst>
                    <a:ext uri="{FF2B5EF4-FFF2-40B4-BE49-F238E27FC236}">
                      <a16:creationId xmlns:a16="http://schemas.microsoft.com/office/drawing/2014/main" id="{9AC3C601-4C64-48CC-B989-CE83556E19C8}"/>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fik 61">
                  <a:extLst>
                    <a:ext uri="{FF2B5EF4-FFF2-40B4-BE49-F238E27FC236}">
                      <a16:creationId xmlns:a16="http://schemas.microsoft.com/office/drawing/2014/main" id="{FF9593C0-934F-4DD5-AA99-275F32EF5D29}"/>
                    </a:ext>
                  </a:extLst>
                </p:cNvPr>
                <p:cNvPicPr>
                  <a:picLocks noChangeAspect="1"/>
                </p:cNvPicPr>
                <p:nvPr/>
              </p:nvPicPr>
              <p:blipFill rotWithShape="1">
                <a:blip r:embed="rId9"/>
                <a:srcRect l="3579" t="6864" r="73592" b="7828"/>
                <a:stretch/>
              </p:blipFill>
              <p:spPr>
                <a:xfrm>
                  <a:off x="1037007" y="330047"/>
                  <a:ext cx="548287" cy="566787"/>
                </a:xfrm>
                <a:prstGeom prst="rect">
                  <a:avLst/>
                </a:prstGeom>
              </p:spPr>
            </p:pic>
          </p:grpSp>
        </p:grpSp>
        <p:sp>
          <p:nvSpPr>
            <p:cNvPr id="49" name="Textfeld 48">
              <a:extLst>
                <a:ext uri="{FF2B5EF4-FFF2-40B4-BE49-F238E27FC236}">
                  <a16:creationId xmlns:a16="http://schemas.microsoft.com/office/drawing/2014/main" id="{7AB8EF08-932A-4293-BEC3-4FF3BFA97498}"/>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Benchmark </a:t>
              </a:r>
              <a:r>
                <a:rPr lang="de-AT" sz="3200" dirty="0" err="1">
                  <a:solidFill>
                    <a:schemeClr val="bg1"/>
                  </a:solidFill>
                </a:rPr>
                <a:t>with</a:t>
              </a:r>
              <a:r>
                <a:rPr lang="de-AT" sz="3200" dirty="0">
                  <a:solidFill>
                    <a:schemeClr val="bg1"/>
                  </a:solidFill>
                </a:rPr>
                <a:t> </a:t>
              </a:r>
              <a:r>
                <a:rPr lang="de-AT" sz="3200" dirty="0" err="1">
                  <a:solidFill>
                    <a:schemeClr val="bg1"/>
                  </a:solidFill>
                </a:rPr>
                <a:t>rough</a:t>
              </a:r>
              <a:r>
                <a:rPr lang="de-AT" sz="3200" dirty="0">
                  <a:solidFill>
                    <a:schemeClr val="bg1"/>
                  </a:solidFill>
                </a:rPr>
                <a:t> W </a:t>
              </a:r>
              <a:r>
                <a:rPr lang="de-AT" sz="3200" dirty="0" err="1">
                  <a:solidFill>
                    <a:schemeClr val="bg1"/>
                  </a:solidFill>
                </a:rPr>
                <a:t>samples</a:t>
              </a:r>
              <a:endParaRPr lang="de-AT" sz="3200" dirty="0">
                <a:solidFill>
                  <a:schemeClr val="bg1"/>
                </a:solidFill>
              </a:endParaRPr>
            </a:p>
          </p:txBody>
        </p:sp>
      </p:grpSp>
      <p:sp>
        <p:nvSpPr>
          <p:cNvPr id="35" name="Rechteck 34">
            <a:extLst>
              <a:ext uri="{FF2B5EF4-FFF2-40B4-BE49-F238E27FC236}">
                <a16:creationId xmlns:a16="http://schemas.microsoft.com/office/drawing/2014/main" id="{89BCF369-EAFA-924B-6458-24A863851020}"/>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cxnSp>
        <p:nvCxnSpPr>
          <p:cNvPr id="15" name="Gerade Verbindung mit Pfeil 14">
            <a:extLst>
              <a:ext uri="{FF2B5EF4-FFF2-40B4-BE49-F238E27FC236}">
                <a16:creationId xmlns:a16="http://schemas.microsoft.com/office/drawing/2014/main" id="{6BBBCC34-2334-60D5-E7F3-BFE4C805D5C0}"/>
              </a:ext>
            </a:extLst>
          </p:cNvPr>
          <p:cNvCxnSpPr/>
          <p:nvPr/>
        </p:nvCxnSpPr>
        <p:spPr>
          <a:xfrm>
            <a:off x="3238920" y="5101428"/>
            <a:ext cx="81665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45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fade">
                                      <p:cBhvr>
                                        <p:cTn id="21" dur="500"/>
                                        <p:tgtEl>
                                          <p:spTgt spid="5">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fade">
                                      <p:cBhvr>
                                        <p:cTn id="24" dur="500"/>
                                        <p:tgtEl>
                                          <p:spTgt spid="5">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28</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27"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2957" y="1172305"/>
            <a:ext cx="11410544" cy="5405132"/>
          </a:xfrm>
        </p:spPr>
        <p:txBody>
          <a:bodyPr>
            <a:normAutofit/>
          </a:bodyPr>
          <a:lstStyle/>
          <a:p>
            <a:pPr marL="0" lvl="1" indent="457200">
              <a:buNone/>
            </a:pPr>
            <a:r>
              <a:rPr lang="de-AT" sz="2000" b="1" dirty="0" err="1"/>
              <a:t>Which</a:t>
            </a:r>
            <a:r>
              <a:rPr lang="de-AT" sz="2000" b="1" dirty="0"/>
              <a:t> </a:t>
            </a:r>
            <a:r>
              <a:rPr lang="de-AT" sz="2000" b="1" dirty="0" err="1"/>
              <a:t>roughness</a:t>
            </a:r>
            <a:r>
              <a:rPr lang="de-AT" sz="2000" b="1" dirty="0"/>
              <a:t> </a:t>
            </a:r>
            <a:r>
              <a:rPr lang="de-AT" sz="2000" b="1" dirty="0" err="1"/>
              <a:t>parameter</a:t>
            </a:r>
            <a:r>
              <a:rPr lang="de-AT" sz="2000" b="1" dirty="0"/>
              <a:t> </a:t>
            </a:r>
            <a:r>
              <a:rPr lang="de-AT" sz="2000" b="1" dirty="0" err="1"/>
              <a:t>is</a:t>
            </a:r>
            <a:r>
              <a:rPr lang="de-AT" sz="2000" b="1" dirty="0"/>
              <a:t> </a:t>
            </a:r>
            <a:r>
              <a:rPr lang="de-AT" sz="2000" b="1" dirty="0" err="1"/>
              <a:t>good</a:t>
            </a:r>
            <a:r>
              <a:rPr lang="de-AT" sz="2000" b="1" dirty="0"/>
              <a:t> </a:t>
            </a:r>
            <a:r>
              <a:rPr lang="de-AT" sz="2000" b="1" dirty="0" err="1"/>
              <a:t>to</a:t>
            </a:r>
            <a:r>
              <a:rPr lang="de-AT" sz="2000" b="1" dirty="0"/>
              <a:t> </a:t>
            </a:r>
            <a:r>
              <a:rPr lang="de-AT" sz="2000" b="1" dirty="0" err="1"/>
              <a:t>predict</a:t>
            </a:r>
            <a:r>
              <a:rPr lang="de-AT" sz="2000" b="1" dirty="0"/>
              <a:t> </a:t>
            </a:r>
            <a:r>
              <a:rPr lang="de-AT" sz="2000" b="1" dirty="0" err="1"/>
              <a:t>effective</a:t>
            </a:r>
            <a:r>
              <a:rPr lang="de-AT" sz="2000" b="1" dirty="0"/>
              <a:t> </a:t>
            </a:r>
            <a:r>
              <a:rPr lang="de-AT" sz="2000" b="1" dirty="0" err="1"/>
              <a:t>sputter</a:t>
            </a:r>
            <a:r>
              <a:rPr lang="de-AT" sz="2000" b="1" dirty="0"/>
              <a:t> </a:t>
            </a:r>
            <a:r>
              <a:rPr lang="de-AT" sz="2000" b="1" dirty="0" err="1"/>
              <a:t>yields</a:t>
            </a:r>
            <a:r>
              <a:rPr lang="de-AT" sz="2000" b="1" dirty="0"/>
              <a:t>?</a:t>
            </a:r>
            <a:r>
              <a:rPr lang="de-AT" sz="2000" dirty="0"/>
              <a:t> </a:t>
            </a:r>
            <a:r>
              <a:rPr lang="de-AT" sz="2000" b="1" dirty="0"/>
              <a:t>-&gt; </a:t>
            </a:r>
            <a:r>
              <a:rPr lang="de-AT" sz="2000" b="1" dirty="0" err="1"/>
              <a:t>mean</a:t>
            </a:r>
            <a:r>
              <a:rPr lang="de-AT" sz="2000" b="1" dirty="0"/>
              <a:t> </a:t>
            </a:r>
            <a:r>
              <a:rPr lang="de-AT" sz="2000" b="1" dirty="0" err="1"/>
              <a:t>inclination</a:t>
            </a:r>
            <a:r>
              <a:rPr lang="de-AT" sz="2000" b="1" dirty="0"/>
              <a:t> angle </a:t>
            </a:r>
            <a:r>
              <a:rPr lang="el-GR" sz="2000" b="1" dirty="0"/>
              <a:t>δ</a:t>
            </a:r>
            <a:r>
              <a:rPr lang="de-AT" sz="2000" b="1" baseline="-25000" dirty="0"/>
              <a:t>m  </a:t>
            </a:r>
            <a:endParaRPr lang="de-AT" sz="2000" b="1"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dirty="0"/>
          </a:p>
          <a:p>
            <a:pPr marL="457200" lvl="1" indent="0">
              <a:buNone/>
            </a:pPr>
            <a:endParaRPr lang="de-AT" sz="2000" dirty="0"/>
          </a:p>
          <a:p>
            <a:pPr marL="457200" lvl="1" indent="0">
              <a:buNone/>
            </a:pPr>
            <a:endParaRPr lang="de-AT" sz="2000" dirty="0"/>
          </a:p>
          <a:p>
            <a:pPr marL="457200" lvl="1" indent="0">
              <a:buNone/>
            </a:pPr>
            <a:endParaRPr lang="de-AT" sz="2000" dirty="0"/>
          </a:p>
          <a:p>
            <a:pPr marL="457200" lvl="1" indent="0">
              <a:buNone/>
            </a:pPr>
            <a:r>
              <a:rPr lang="de-AT" sz="2000" dirty="0"/>
              <a:t>                                            </a:t>
            </a:r>
            <a:endParaRPr lang="de-AT" sz="1600" dirty="0"/>
          </a:p>
        </p:txBody>
      </p:sp>
      <p:sp>
        <p:nvSpPr>
          <p:cNvPr id="5" name="Textfeld 4"/>
          <p:cNvSpPr txBox="1"/>
          <p:nvPr/>
        </p:nvSpPr>
        <p:spPr>
          <a:xfrm>
            <a:off x="3693017" y="5310741"/>
            <a:ext cx="4984258" cy="923330"/>
          </a:xfrm>
          <a:prstGeom prst="rect">
            <a:avLst/>
          </a:prstGeom>
          <a:noFill/>
        </p:spPr>
        <p:txBody>
          <a:bodyPr wrap="square" rtlCol="0">
            <a:spAutoFit/>
          </a:bodyPr>
          <a:lstStyle/>
          <a:p>
            <a:pPr marL="285750" indent="-285750">
              <a:buFont typeface="Arial" panose="020B0604020202020204" pitchFamily="34" charset="0"/>
              <a:buChar char="•"/>
            </a:pPr>
            <a:r>
              <a:rPr lang="de-AT" dirty="0"/>
              <a:t>Double </a:t>
            </a:r>
            <a:r>
              <a:rPr lang="de-AT" dirty="0" err="1"/>
              <a:t>sweep</a:t>
            </a:r>
            <a:r>
              <a:rPr lang="de-AT" dirty="0"/>
              <a:t>: </a:t>
            </a:r>
            <a:r>
              <a:rPr lang="de-AT" dirty="0" err="1"/>
              <a:t>roughness</a:t>
            </a:r>
            <a:r>
              <a:rPr lang="de-AT" dirty="0"/>
              <a:t> + </a:t>
            </a:r>
            <a:r>
              <a:rPr lang="de-AT" dirty="0" err="1"/>
              <a:t>ion</a:t>
            </a:r>
            <a:r>
              <a:rPr lang="de-AT" dirty="0"/>
              <a:t> </a:t>
            </a:r>
            <a:r>
              <a:rPr lang="de-AT" dirty="0" err="1"/>
              <a:t>incidence</a:t>
            </a:r>
            <a:r>
              <a:rPr lang="de-AT" dirty="0"/>
              <a:t> angle</a:t>
            </a:r>
          </a:p>
          <a:p>
            <a:pPr marL="285750" indent="-285750">
              <a:buFont typeface="Arial" panose="020B0604020202020204" pitchFamily="34" charset="0"/>
              <a:buChar char="•"/>
            </a:pPr>
            <a:r>
              <a:rPr lang="el-GR" dirty="0"/>
              <a:t>δ</a:t>
            </a:r>
            <a:r>
              <a:rPr lang="de-AT" baseline="-25000" dirty="0"/>
              <a:t>m </a:t>
            </a:r>
            <a:r>
              <a:rPr lang="de-AT" dirty="0"/>
              <a:t>: global fit </a:t>
            </a:r>
            <a:r>
              <a:rPr lang="de-AT" dirty="0" err="1"/>
              <a:t>function</a:t>
            </a:r>
            <a:r>
              <a:rPr lang="de-AT" dirty="0"/>
              <a:t> → </a:t>
            </a:r>
            <a:r>
              <a:rPr lang="de-AT" dirty="0" err="1"/>
              <a:t>prediction</a:t>
            </a:r>
            <a:endParaRPr lang="de-AT" dirty="0"/>
          </a:p>
          <a:p>
            <a:pPr marL="285750" indent="-285750">
              <a:buFont typeface="Arial" panose="020B0604020202020204" pitchFamily="34" charset="0"/>
              <a:buChar char="•"/>
            </a:pPr>
            <a:endParaRPr lang="de-AT" dirty="0"/>
          </a:p>
        </p:txBody>
      </p:sp>
      <p:grpSp>
        <p:nvGrpSpPr>
          <p:cNvPr id="64" name="Gruppieren 63">
            <a:extLst>
              <a:ext uri="{FF2B5EF4-FFF2-40B4-BE49-F238E27FC236}">
                <a16:creationId xmlns:a16="http://schemas.microsoft.com/office/drawing/2014/main" id="{8C251248-1500-4510-A48C-F16037D57458}"/>
              </a:ext>
            </a:extLst>
          </p:cNvPr>
          <p:cNvGrpSpPr/>
          <p:nvPr/>
        </p:nvGrpSpPr>
        <p:grpSpPr>
          <a:xfrm>
            <a:off x="272957" y="171449"/>
            <a:ext cx="11751959" cy="809625"/>
            <a:chOff x="272957" y="171449"/>
            <a:chExt cx="11751959" cy="809625"/>
          </a:xfrm>
        </p:grpSpPr>
        <p:sp>
          <p:nvSpPr>
            <p:cNvPr id="66" name="Textfeld 65">
              <a:extLst>
                <a:ext uri="{FF2B5EF4-FFF2-40B4-BE49-F238E27FC236}">
                  <a16:creationId xmlns:a16="http://schemas.microsoft.com/office/drawing/2014/main" id="{2ACA39AC-3455-4E4F-B88B-8C37970DF33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70" name="Gruppieren 69">
              <a:extLst>
                <a:ext uri="{FF2B5EF4-FFF2-40B4-BE49-F238E27FC236}">
                  <a16:creationId xmlns:a16="http://schemas.microsoft.com/office/drawing/2014/main" id="{60441ADB-125D-4D3F-AF9E-255F87D1AD04}"/>
                </a:ext>
              </a:extLst>
            </p:cNvPr>
            <p:cNvGrpSpPr/>
            <p:nvPr/>
          </p:nvGrpSpPr>
          <p:grpSpPr>
            <a:xfrm>
              <a:off x="272957" y="171449"/>
              <a:ext cx="11751959" cy="809625"/>
              <a:chOff x="272957" y="171449"/>
              <a:chExt cx="11751959" cy="809625"/>
            </a:xfrm>
          </p:grpSpPr>
          <p:pic>
            <p:nvPicPr>
              <p:cNvPr id="72" name="Grafik 71">
                <a:extLst>
                  <a:ext uri="{FF2B5EF4-FFF2-40B4-BE49-F238E27FC236}">
                    <a16:creationId xmlns:a16="http://schemas.microsoft.com/office/drawing/2014/main" id="{57A4DBCD-D6B4-4E8B-98CD-9D89F29697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50" y="249815"/>
                <a:ext cx="660400" cy="652894"/>
              </a:xfrm>
              <a:prstGeom prst="rect">
                <a:avLst/>
              </a:prstGeom>
            </p:spPr>
          </p:pic>
          <p:sp>
            <p:nvSpPr>
              <p:cNvPr id="73" name="Titel 1">
                <a:extLst>
                  <a:ext uri="{FF2B5EF4-FFF2-40B4-BE49-F238E27FC236}">
                    <a16:creationId xmlns:a16="http://schemas.microsoft.com/office/drawing/2014/main" id="{92AF7012-0809-405C-A701-5114DBA3AAE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74" name="Freihandform: Form 5">
                <a:extLst>
                  <a:ext uri="{FF2B5EF4-FFF2-40B4-BE49-F238E27FC236}">
                    <a16:creationId xmlns:a16="http://schemas.microsoft.com/office/drawing/2014/main" id="{74E26CA4-A53A-4164-87F7-60FE7A30915B}"/>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75" name="Freihandform: Form 8">
                <a:extLst>
                  <a:ext uri="{FF2B5EF4-FFF2-40B4-BE49-F238E27FC236}">
                    <a16:creationId xmlns:a16="http://schemas.microsoft.com/office/drawing/2014/main" id="{27C9F2E2-4EB0-4B7C-8F20-B8C7B68AE0FD}"/>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76" name="Freihandform: Form 11">
                <a:extLst>
                  <a:ext uri="{FF2B5EF4-FFF2-40B4-BE49-F238E27FC236}">
                    <a16:creationId xmlns:a16="http://schemas.microsoft.com/office/drawing/2014/main" id="{FEC2E2C1-2098-4361-B85D-FDA7D0C240C9}"/>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77" name="Gruppieren 76">
                <a:extLst>
                  <a:ext uri="{FF2B5EF4-FFF2-40B4-BE49-F238E27FC236}">
                    <a16:creationId xmlns:a16="http://schemas.microsoft.com/office/drawing/2014/main" id="{8C08A75F-0296-4AA3-8FD8-A24DAD5B4359}"/>
                  </a:ext>
                </a:extLst>
              </p:cNvPr>
              <p:cNvGrpSpPr/>
              <p:nvPr/>
            </p:nvGrpSpPr>
            <p:grpSpPr>
              <a:xfrm>
                <a:off x="10055266" y="271201"/>
                <a:ext cx="1969650" cy="706971"/>
                <a:chOff x="7535695" y="283762"/>
                <a:chExt cx="1969650" cy="706971"/>
              </a:xfrm>
            </p:grpSpPr>
            <p:sp>
              <p:nvSpPr>
                <p:cNvPr id="81" name="Rechteck: abgerundete Ecken 24">
                  <a:extLst>
                    <a:ext uri="{FF2B5EF4-FFF2-40B4-BE49-F238E27FC236}">
                      <a16:creationId xmlns:a16="http://schemas.microsoft.com/office/drawing/2014/main" id="{10E40E89-BDB9-4092-BD36-FDBCE8A4A4FA}"/>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2" name="Gruppieren 81">
                  <a:extLst>
                    <a:ext uri="{FF2B5EF4-FFF2-40B4-BE49-F238E27FC236}">
                      <a16:creationId xmlns:a16="http://schemas.microsoft.com/office/drawing/2014/main" id="{D50B73A4-D161-4172-98C7-1426B573ED88}"/>
                    </a:ext>
                  </a:extLst>
                </p:cNvPr>
                <p:cNvGrpSpPr/>
                <p:nvPr/>
              </p:nvGrpSpPr>
              <p:grpSpPr>
                <a:xfrm>
                  <a:off x="7596110" y="336530"/>
                  <a:ext cx="1909235" cy="615268"/>
                  <a:chOff x="5105423" y="6078734"/>
                  <a:chExt cx="2091442" cy="673986"/>
                </a:xfrm>
              </p:grpSpPr>
              <p:pic>
                <p:nvPicPr>
                  <p:cNvPr id="83" name="Grafik 82">
                    <a:extLst>
                      <a:ext uri="{FF2B5EF4-FFF2-40B4-BE49-F238E27FC236}">
                        <a16:creationId xmlns:a16="http://schemas.microsoft.com/office/drawing/2014/main" id="{1490C94C-F359-4D92-9588-1C5D16AEE0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84" name="Textfeld 83">
                    <a:extLst>
                      <a:ext uri="{FF2B5EF4-FFF2-40B4-BE49-F238E27FC236}">
                        <a16:creationId xmlns:a16="http://schemas.microsoft.com/office/drawing/2014/main" id="{B316FBE5-ECC0-4CE0-BF7A-C5F761D47D02}"/>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78" name="Gruppieren 77">
                <a:extLst>
                  <a:ext uri="{FF2B5EF4-FFF2-40B4-BE49-F238E27FC236}">
                    <a16:creationId xmlns:a16="http://schemas.microsoft.com/office/drawing/2014/main" id="{4F2F1990-2CEF-4ED1-A0FB-1A6B15773B2C}"/>
                  </a:ext>
                </a:extLst>
              </p:cNvPr>
              <p:cNvGrpSpPr/>
              <p:nvPr/>
            </p:nvGrpSpPr>
            <p:grpSpPr>
              <a:xfrm>
                <a:off x="1056402" y="271201"/>
                <a:ext cx="681912" cy="680597"/>
                <a:chOff x="970677" y="271201"/>
                <a:chExt cx="681912" cy="680597"/>
              </a:xfrm>
            </p:grpSpPr>
            <p:sp>
              <p:nvSpPr>
                <p:cNvPr id="79" name="Abgerundetes Rechteck 32">
                  <a:extLst>
                    <a:ext uri="{FF2B5EF4-FFF2-40B4-BE49-F238E27FC236}">
                      <a16:creationId xmlns:a16="http://schemas.microsoft.com/office/drawing/2014/main" id="{30394624-A2F8-42BE-8DEF-4A7FAD5D4CAB}"/>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fik 79">
                  <a:extLst>
                    <a:ext uri="{FF2B5EF4-FFF2-40B4-BE49-F238E27FC236}">
                      <a16:creationId xmlns:a16="http://schemas.microsoft.com/office/drawing/2014/main" id="{E12B8A4B-B872-4B4E-B9ED-AAB9871CCE4A}"/>
                    </a:ext>
                  </a:extLst>
                </p:cNvPr>
                <p:cNvPicPr>
                  <a:picLocks noChangeAspect="1"/>
                </p:cNvPicPr>
                <p:nvPr/>
              </p:nvPicPr>
              <p:blipFill rotWithShape="1">
                <a:blip r:embed="rId6"/>
                <a:srcRect l="3579" t="6864" r="73592" b="7828"/>
                <a:stretch/>
              </p:blipFill>
              <p:spPr>
                <a:xfrm>
                  <a:off x="1037007" y="330047"/>
                  <a:ext cx="548287" cy="566787"/>
                </a:xfrm>
                <a:prstGeom prst="rect">
                  <a:avLst/>
                </a:prstGeom>
              </p:spPr>
            </p:pic>
          </p:grpSp>
        </p:grpSp>
        <p:sp>
          <p:nvSpPr>
            <p:cNvPr id="71" name="Textfeld 70">
              <a:extLst>
                <a:ext uri="{FF2B5EF4-FFF2-40B4-BE49-F238E27FC236}">
                  <a16:creationId xmlns:a16="http://schemas.microsoft.com/office/drawing/2014/main" id="{585A899C-136C-4399-82C8-3CC0C208B4C9}"/>
                </a:ext>
              </a:extLst>
            </p:cNvPr>
            <p:cNvSpPr txBox="1"/>
            <p:nvPr/>
          </p:nvSpPr>
          <p:spPr>
            <a:xfrm>
              <a:off x="1693090" y="332094"/>
              <a:ext cx="8464451" cy="584775"/>
            </a:xfrm>
            <a:prstGeom prst="rect">
              <a:avLst/>
            </a:prstGeom>
            <a:noFill/>
          </p:spPr>
          <p:txBody>
            <a:bodyPr wrap="square" rtlCol="0">
              <a:spAutoFit/>
            </a:bodyPr>
            <a:lstStyle/>
            <a:p>
              <a:pPr algn="ctr"/>
              <a:r>
                <a:rPr lang="de-AT" sz="3200" dirty="0" err="1">
                  <a:solidFill>
                    <a:schemeClr val="bg1"/>
                  </a:solidFill>
                </a:rPr>
                <a:t>Characterisation</a:t>
              </a:r>
              <a:r>
                <a:rPr lang="de-AT" sz="3200" dirty="0">
                  <a:solidFill>
                    <a:schemeClr val="bg1"/>
                  </a:solidFill>
                </a:rPr>
                <a:t> </a:t>
              </a:r>
              <a:r>
                <a:rPr lang="de-AT" sz="3200" dirty="0" err="1">
                  <a:solidFill>
                    <a:schemeClr val="bg1"/>
                  </a:solidFill>
                </a:rPr>
                <a:t>of</a:t>
              </a:r>
              <a:r>
                <a:rPr lang="de-AT" sz="3200" dirty="0">
                  <a:solidFill>
                    <a:schemeClr val="bg1"/>
                  </a:solidFill>
                </a:rPr>
                <a:t> </a:t>
              </a:r>
              <a:r>
                <a:rPr lang="de-AT" sz="3200" dirty="0" err="1">
                  <a:solidFill>
                    <a:schemeClr val="bg1"/>
                  </a:solidFill>
                </a:rPr>
                <a:t>roughness</a:t>
              </a:r>
              <a:r>
                <a:rPr lang="de-AT" sz="3200" dirty="0">
                  <a:solidFill>
                    <a:schemeClr val="bg1"/>
                  </a:solidFill>
                </a:rPr>
                <a:t> </a:t>
              </a:r>
              <a:r>
                <a:rPr lang="de-AT" sz="3200" dirty="0" err="1">
                  <a:solidFill>
                    <a:schemeClr val="bg1"/>
                  </a:solidFill>
                </a:rPr>
                <a:t>for</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sp>
        <p:nvSpPr>
          <p:cNvPr id="32" name="Rechteck 31">
            <a:extLst>
              <a:ext uri="{FF2B5EF4-FFF2-40B4-BE49-F238E27FC236}">
                <a16:creationId xmlns:a16="http://schemas.microsoft.com/office/drawing/2014/main" id="{9BB0306D-AF90-3185-18F5-FEB9E07D8676}"/>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pic>
        <p:nvPicPr>
          <p:cNvPr id="35" name="Grafik 34">
            <a:extLst>
              <a:ext uri="{FF2B5EF4-FFF2-40B4-BE49-F238E27FC236}">
                <a16:creationId xmlns:a16="http://schemas.microsoft.com/office/drawing/2014/main" id="{726F2CDC-70A0-FBAC-DA07-73E30EA97C0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113846" y="3586325"/>
            <a:ext cx="812889" cy="812889"/>
          </a:xfrm>
          <a:prstGeom prst="rect">
            <a:avLst/>
          </a:prstGeom>
        </p:spPr>
      </p:pic>
      <p:pic>
        <p:nvPicPr>
          <p:cNvPr id="36" name="Grafik 35">
            <a:extLst>
              <a:ext uri="{FF2B5EF4-FFF2-40B4-BE49-F238E27FC236}">
                <a16:creationId xmlns:a16="http://schemas.microsoft.com/office/drawing/2014/main" id="{74ACFED1-B0CF-7552-E75E-88A053F825B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57304" y="3649756"/>
            <a:ext cx="590592" cy="560516"/>
          </a:xfrm>
          <a:prstGeom prst="rect">
            <a:avLst/>
          </a:prstGeom>
        </p:spPr>
      </p:pic>
      <p:grpSp>
        <p:nvGrpSpPr>
          <p:cNvPr id="3" name="Gruppieren 2">
            <a:extLst>
              <a:ext uri="{FF2B5EF4-FFF2-40B4-BE49-F238E27FC236}">
                <a16:creationId xmlns:a16="http://schemas.microsoft.com/office/drawing/2014/main" id="{E27B6CB1-0581-6752-4DA4-75C067455421}"/>
              </a:ext>
            </a:extLst>
          </p:cNvPr>
          <p:cNvGrpSpPr/>
          <p:nvPr/>
        </p:nvGrpSpPr>
        <p:grpSpPr>
          <a:xfrm>
            <a:off x="2695575" y="2159527"/>
            <a:ext cx="6704688" cy="2854829"/>
            <a:chOff x="2695575" y="2159527"/>
            <a:chExt cx="6704688" cy="2854829"/>
          </a:xfrm>
        </p:grpSpPr>
        <p:pic>
          <p:nvPicPr>
            <p:cNvPr id="4" name="Grafik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0074" y="2344193"/>
              <a:ext cx="6590189" cy="2670163"/>
            </a:xfrm>
            <a:prstGeom prst="rect">
              <a:avLst/>
            </a:prstGeom>
          </p:spPr>
        </p:pic>
        <p:sp>
          <p:nvSpPr>
            <p:cNvPr id="30" name="Rechteck 29">
              <a:extLst>
                <a:ext uri="{FF2B5EF4-FFF2-40B4-BE49-F238E27FC236}">
                  <a16:creationId xmlns:a16="http://schemas.microsoft.com/office/drawing/2014/main" id="{D8C62B23-0591-1BB4-A9CE-70A7A2A3B37A}"/>
                </a:ext>
              </a:extLst>
            </p:cNvPr>
            <p:cNvSpPr/>
            <p:nvPr/>
          </p:nvSpPr>
          <p:spPr>
            <a:xfrm>
              <a:off x="7538990" y="2159527"/>
              <a:ext cx="463588" cy="369332"/>
            </a:xfrm>
            <a:prstGeom prst="rect">
              <a:avLst/>
            </a:prstGeom>
          </p:spPr>
          <p:txBody>
            <a:bodyPr wrap="square">
              <a:spAutoFit/>
            </a:bodyPr>
            <a:lstStyle/>
            <a:p>
              <a:r>
                <a:rPr lang="el-GR" dirty="0"/>
                <a:t>δ</a:t>
              </a:r>
              <a:r>
                <a:rPr lang="de-AT" baseline="-25000" dirty="0"/>
                <a:t>m </a:t>
              </a:r>
              <a:endParaRPr lang="en-US" dirty="0"/>
            </a:p>
          </p:txBody>
        </p:sp>
        <p:sp>
          <p:nvSpPr>
            <p:cNvPr id="31" name="Textfeld 30">
              <a:extLst>
                <a:ext uri="{FF2B5EF4-FFF2-40B4-BE49-F238E27FC236}">
                  <a16:creationId xmlns:a16="http://schemas.microsoft.com/office/drawing/2014/main" id="{8F04AECD-73C0-BAB5-799B-679B3ED49E12}"/>
                </a:ext>
              </a:extLst>
            </p:cNvPr>
            <p:cNvSpPr txBox="1"/>
            <p:nvPr/>
          </p:nvSpPr>
          <p:spPr>
            <a:xfrm>
              <a:off x="3902567" y="2159527"/>
              <a:ext cx="674496" cy="369332"/>
            </a:xfrm>
            <a:prstGeom prst="rect">
              <a:avLst/>
            </a:prstGeom>
            <a:noFill/>
          </p:spPr>
          <p:txBody>
            <a:bodyPr wrap="square" rtlCol="0">
              <a:spAutoFit/>
            </a:bodyPr>
            <a:lstStyle/>
            <a:p>
              <a:r>
                <a:rPr lang="de-AT" dirty="0"/>
                <a:t>RMS</a:t>
              </a:r>
              <a:endParaRPr lang="en-US" dirty="0"/>
            </a:p>
          </p:txBody>
        </p:sp>
        <p:sp>
          <p:nvSpPr>
            <p:cNvPr id="2" name="Rechteck 1">
              <a:extLst>
                <a:ext uri="{FF2B5EF4-FFF2-40B4-BE49-F238E27FC236}">
                  <a16:creationId xmlns:a16="http://schemas.microsoft.com/office/drawing/2014/main" id="{183FF74A-96F6-A5DF-EBB7-5B5FC5DFFB1E}"/>
                </a:ext>
              </a:extLst>
            </p:cNvPr>
            <p:cNvSpPr/>
            <p:nvPr/>
          </p:nvSpPr>
          <p:spPr>
            <a:xfrm>
              <a:off x="2695575" y="2159527"/>
              <a:ext cx="333375"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38" name="Rechteck 37">
            <a:extLst>
              <a:ext uri="{FF2B5EF4-FFF2-40B4-BE49-F238E27FC236}">
                <a16:creationId xmlns:a16="http://schemas.microsoft.com/office/drawing/2014/main" id="{9E1D2423-EA5B-64D8-CC63-46EE4B73EAC7}"/>
              </a:ext>
            </a:extLst>
          </p:cNvPr>
          <p:cNvSpPr/>
          <p:nvPr/>
        </p:nvSpPr>
        <p:spPr>
          <a:xfrm>
            <a:off x="5976589" y="2229850"/>
            <a:ext cx="333375"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3" name="Grafik 32">
            <a:extLst>
              <a:ext uri="{FF2B5EF4-FFF2-40B4-BE49-F238E27FC236}">
                <a16:creationId xmlns:a16="http://schemas.microsoft.com/office/drawing/2014/main" id="{C26ED24D-D58E-496A-4DCA-BEA25E500EA7}"/>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9039342" y="2303010"/>
            <a:ext cx="2738140" cy="1162449"/>
          </a:xfrm>
          <a:prstGeom prst="rect">
            <a:avLst/>
          </a:prstGeom>
        </p:spPr>
      </p:pic>
      <p:pic>
        <p:nvPicPr>
          <p:cNvPr id="34" name="Grafik 33">
            <a:extLst>
              <a:ext uri="{FF2B5EF4-FFF2-40B4-BE49-F238E27FC236}">
                <a16:creationId xmlns:a16="http://schemas.microsoft.com/office/drawing/2014/main" id="{D9B877CB-704B-E0BE-E6B5-B6CC9D955A4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474850" y="2427176"/>
            <a:ext cx="2738140" cy="761660"/>
          </a:xfrm>
          <a:prstGeom prst="rect">
            <a:avLst/>
          </a:prstGeom>
        </p:spPr>
      </p:pic>
    </p:spTree>
    <p:extLst>
      <p:ext uri="{BB962C8B-B14F-4D97-AF65-F5344CB8AC3E}">
        <p14:creationId xmlns:p14="http://schemas.microsoft.com/office/powerpoint/2010/main" val="7404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29</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27"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2957" y="1172305"/>
            <a:ext cx="11410544" cy="5405132"/>
          </a:xfrm>
        </p:spPr>
        <p:txBody>
          <a:bodyPr>
            <a:normAutofit/>
          </a:bodyPr>
          <a:lstStyle/>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baseline="-25000" dirty="0"/>
          </a:p>
          <a:p>
            <a:pPr marL="457200" lvl="1" indent="0">
              <a:buNone/>
            </a:pPr>
            <a:endParaRPr lang="de-AT" sz="2000" dirty="0"/>
          </a:p>
          <a:p>
            <a:pPr marL="457200" lvl="1" indent="0">
              <a:buNone/>
            </a:pPr>
            <a:endParaRPr lang="de-AT" sz="2000" dirty="0"/>
          </a:p>
          <a:p>
            <a:pPr marL="457200" lvl="1" indent="0">
              <a:buNone/>
            </a:pPr>
            <a:endParaRPr lang="de-AT" sz="2000" dirty="0"/>
          </a:p>
          <a:p>
            <a:pPr marL="457200" lvl="1" indent="0">
              <a:buNone/>
            </a:pPr>
            <a:endParaRPr lang="de-AT" sz="2000" dirty="0"/>
          </a:p>
          <a:p>
            <a:pPr marL="457200" lvl="1" indent="0">
              <a:buNone/>
            </a:pPr>
            <a:r>
              <a:rPr lang="de-AT" sz="2000" dirty="0"/>
              <a:t>                                            </a:t>
            </a:r>
            <a:endParaRPr lang="de-AT" sz="1600" dirty="0"/>
          </a:p>
        </p:txBody>
      </p:sp>
      <p:sp>
        <p:nvSpPr>
          <p:cNvPr id="69" name="Fußzeilenplatzhalter 14">
            <a:extLst>
              <a:ext uri="{FF2B5EF4-FFF2-40B4-BE49-F238E27FC236}">
                <a16:creationId xmlns:a16="http://schemas.microsoft.com/office/drawing/2014/main" id="{D0DC6E72-BB5C-4EA8-89D4-2F653EF1D844}"/>
              </a:ext>
            </a:extLst>
          </p:cNvPr>
          <p:cNvSpPr txBox="1">
            <a:spLocks/>
          </p:cNvSpPr>
          <p:nvPr/>
        </p:nvSpPr>
        <p:spPr>
          <a:xfrm>
            <a:off x="1214338" y="6347970"/>
            <a:ext cx="9738026"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dirty="0"/>
              <a:t>[1] Cupak et al., </a:t>
            </a:r>
            <a:r>
              <a:rPr lang="de-AT" dirty="0" err="1"/>
              <a:t>Appl</a:t>
            </a:r>
            <a:r>
              <a:rPr lang="de-AT" dirty="0"/>
              <a:t>. Surf. </a:t>
            </a:r>
            <a:r>
              <a:rPr lang="de-AT" dirty="0" err="1"/>
              <a:t>Sci</a:t>
            </a:r>
            <a:r>
              <a:rPr lang="de-AT" dirty="0"/>
              <a:t>. 570, 2021, </a:t>
            </a:r>
            <a:r>
              <a:rPr lang="en-US" dirty="0">
                <a:hlinkClick r:id="rId3" tooltip="Persistent link using digital object identifier"/>
              </a:rPr>
              <a:t>https://doi.org/10.1016/j.apsusc.2021.151204</a:t>
            </a:r>
            <a:endParaRPr lang="de-AT" dirty="0"/>
          </a:p>
          <a:p>
            <a:r>
              <a:rPr lang="de-AT" dirty="0"/>
              <a:t>[2] Szabo et al., Surf. Interfaces 30, 2022, </a:t>
            </a:r>
            <a:r>
              <a:rPr lang="de-AT" dirty="0">
                <a:hlinkClick r:id="rId4" tooltip="Persistent link using digital object identifier"/>
              </a:rPr>
              <a:t>https://doi.org/10.1016/j.surfin.2022.101924</a:t>
            </a:r>
            <a:endParaRPr lang="de-AT" dirty="0"/>
          </a:p>
        </p:txBody>
      </p:sp>
      <p:sp>
        <p:nvSpPr>
          <p:cNvPr id="5" name="Textfeld 4"/>
          <p:cNvSpPr txBox="1"/>
          <p:nvPr/>
        </p:nvSpPr>
        <p:spPr>
          <a:xfrm>
            <a:off x="2971165" y="4597215"/>
            <a:ext cx="6272605" cy="1477328"/>
          </a:xfrm>
          <a:prstGeom prst="rect">
            <a:avLst/>
          </a:prstGeom>
          <a:noFill/>
        </p:spPr>
        <p:txBody>
          <a:bodyPr wrap="square" rtlCol="0">
            <a:spAutoFit/>
          </a:bodyPr>
          <a:lstStyle/>
          <a:p>
            <a:pPr marL="285750" indent="-285750">
              <a:buFont typeface="Arial" panose="020B0604020202020204" pitchFamily="34" charset="0"/>
              <a:buChar char="•"/>
            </a:pPr>
            <a:r>
              <a:rPr lang="de-AT" dirty="0"/>
              <a:t>QCM + SPRAY → </a:t>
            </a:r>
            <a:r>
              <a:rPr lang="de-AT" dirty="0" err="1"/>
              <a:t>roughness</a:t>
            </a:r>
            <a:r>
              <a:rPr lang="de-AT" dirty="0"/>
              <a:t> </a:t>
            </a:r>
            <a:r>
              <a:rPr lang="de-AT" dirty="0" err="1"/>
              <a:t>effects</a:t>
            </a:r>
            <a:r>
              <a:rPr lang="de-AT" dirty="0"/>
              <a:t> on </a:t>
            </a:r>
            <a:r>
              <a:rPr lang="de-AT" dirty="0" err="1"/>
              <a:t>sputtering</a:t>
            </a:r>
            <a:endParaRPr lang="de-AT" dirty="0"/>
          </a:p>
          <a:p>
            <a:pPr marL="285750" indent="-285750">
              <a:buFont typeface="Arial" panose="020B0604020202020204" pitchFamily="34" charset="0"/>
              <a:buChar char="•"/>
            </a:pPr>
            <a:r>
              <a:rPr lang="el-GR" dirty="0"/>
              <a:t>δ</a:t>
            </a:r>
            <a:r>
              <a:rPr lang="de-AT" baseline="-25000" dirty="0"/>
              <a:t>m  </a:t>
            </a:r>
            <a:r>
              <a:rPr lang="de-AT" dirty="0" err="1"/>
              <a:t>better</a:t>
            </a:r>
            <a:r>
              <a:rPr lang="de-AT" dirty="0"/>
              <a:t> </a:t>
            </a:r>
            <a:r>
              <a:rPr lang="de-AT" dirty="0" err="1"/>
              <a:t>parameter</a:t>
            </a:r>
            <a:r>
              <a:rPr lang="de-AT" dirty="0"/>
              <a:t> </a:t>
            </a:r>
            <a:r>
              <a:rPr lang="de-AT" dirty="0" err="1"/>
              <a:t>than</a:t>
            </a:r>
            <a:r>
              <a:rPr lang="de-AT" dirty="0"/>
              <a:t> RMS</a:t>
            </a:r>
          </a:p>
          <a:p>
            <a:pPr marL="285750" indent="-285750">
              <a:buFont typeface="Arial" panose="020B0604020202020204" pitchFamily="34" charset="0"/>
              <a:buChar char="•"/>
            </a:pPr>
            <a:r>
              <a:rPr lang="de-AT" dirty="0" err="1"/>
              <a:t>Isotropic</a:t>
            </a:r>
            <a:r>
              <a:rPr lang="de-AT" dirty="0"/>
              <a:t>, </a:t>
            </a:r>
            <a:r>
              <a:rPr lang="de-AT" dirty="0" err="1"/>
              <a:t>conventionally</a:t>
            </a:r>
            <a:r>
              <a:rPr lang="de-AT" dirty="0"/>
              <a:t> </a:t>
            </a:r>
            <a:r>
              <a:rPr lang="de-AT" dirty="0" err="1"/>
              <a:t>rough</a:t>
            </a:r>
            <a:r>
              <a:rPr lang="de-AT" dirty="0"/>
              <a:t> </a:t>
            </a:r>
            <a:r>
              <a:rPr lang="de-AT" dirty="0" err="1"/>
              <a:t>surfaces</a:t>
            </a:r>
            <a:endParaRPr lang="de-AT" dirty="0"/>
          </a:p>
          <a:p>
            <a:pPr marL="285750" indent="-285750">
              <a:buFont typeface="Arial" panose="020B0604020202020204" pitchFamily="34" charset="0"/>
              <a:buChar char="•"/>
            </a:pPr>
            <a:r>
              <a:rPr lang="de-AT" dirty="0" err="1"/>
              <a:t>Empirical</a:t>
            </a:r>
            <a:r>
              <a:rPr lang="de-AT" dirty="0"/>
              <a:t> </a:t>
            </a:r>
            <a:r>
              <a:rPr lang="de-AT" dirty="0" err="1"/>
              <a:t>study</a:t>
            </a:r>
            <a:r>
              <a:rPr lang="de-AT" dirty="0"/>
              <a:t> (QCM + SPRAY) → Applied Surface Science [1] </a:t>
            </a:r>
          </a:p>
          <a:p>
            <a:pPr marL="285750" indent="-285750">
              <a:buFont typeface="Arial" panose="020B0604020202020204" pitchFamily="34" charset="0"/>
              <a:buChar char="•"/>
            </a:pPr>
            <a:r>
              <a:rPr lang="de-AT" dirty="0"/>
              <a:t>Analytical </a:t>
            </a:r>
            <a:r>
              <a:rPr lang="de-AT" dirty="0" err="1"/>
              <a:t>concept</a:t>
            </a:r>
            <a:r>
              <a:rPr lang="de-AT" dirty="0"/>
              <a:t> (Szabo et al.) → </a:t>
            </a:r>
            <a:r>
              <a:rPr lang="de-AT" dirty="0" err="1"/>
              <a:t>Surfaces</a:t>
            </a:r>
            <a:r>
              <a:rPr lang="de-AT" dirty="0"/>
              <a:t> and Interfaces [2]</a:t>
            </a:r>
            <a:endParaRPr lang="en-US" dirty="0"/>
          </a:p>
        </p:txBody>
      </p:sp>
      <p:pic>
        <p:nvPicPr>
          <p:cNvPr id="7" name="Grafik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34598" y="2256572"/>
            <a:ext cx="1927149" cy="1347933"/>
          </a:xfrm>
          <a:prstGeom prst="rect">
            <a:avLst/>
          </a:prstGeom>
        </p:spPr>
      </p:pic>
      <p:pic>
        <p:nvPicPr>
          <p:cNvPr id="4" name="Grafik 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659140" y="1478995"/>
            <a:ext cx="2874981" cy="2609385"/>
          </a:xfrm>
          <a:prstGeom prst="rect">
            <a:avLst/>
          </a:prstGeom>
        </p:spPr>
      </p:pic>
      <p:grpSp>
        <p:nvGrpSpPr>
          <p:cNvPr id="64" name="Gruppieren 63">
            <a:extLst>
              <a:ext uri="{FF2B5EF4-FFF2-40B4-BE49-F238E27FC236}">
                <a16:creationId xmlns:a16="http://schemas.microsoft.com/office/drawing/2014/main" id="{8C251248-1500-4510-A48C-F16037D57458}"/>
              </a:ext>
            </a:extLst>
          </p:cNvPr>
          <p:cNvGrpSpPr/>
          <p:nvPr/>
        </p:nvGrpSpPr>
        <p:grpSpPr>
          <a:xfrm>
            <a:off x="272957" y="171449"/>
            <a:ext cx="11751959" cy="809625"/>
            <a:chOff x="272957" y="171449"/>
            <a:chExt cx="11751959" cy="809625"/>
          </a:xfrm>
        </p:grpSpPr>
        <p:sp>
          <p:nvSpPr>
            <p:cNvPr id="66" name="Textfeld 65">
              <a:extLst>
                <a:ext uri="{FF2B5EF4-FFF2-40B4-BE49-F238E27FC236}">
                  <a16:creationId xmlns:a16="http://schemas.microsoft.com/office/drawing/2014/main" id="{2ACA39AC-3455-4E4F-B88B-8C37970DF33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70" name="Gruppieren 69">
              <a:extLst>
                <a:ext uri="{FF2B5EF4-FFF2-40B4-BE49-F238E27FC236}">
                  <a16:creationId xmlns:a16="http://schemas.microsoft.com/office/drawing/2014/main" id="{60441ADB-125D-4D3F-AF9E-255F87D1AD04}"/>
                </a:ext>
              </a:extLst>
            </p:cNvPr>
            <p:cNvGrpSpPr/>
            <p:nvPr/>
          </p:nvGrpSpPr>
          <p:grpSpPr>
            <a:xfrm>
              <a:off x="272957" y="171449"/>
              <a:ext cx="11751959" cy="809625"/>
              <a:chOff x="272957" y="171449"/>
              <a:chExt cx="11751959" cy="809625"/>
            </a:xfrm>
          </p:grpSpPr>
          <p:pic>
            <p:nvPicPr>
              <p:cNvPr id="72" name="Grafik 71">
                <a:extLst>
                  <a:ext uri="{FF2B5EF4-FFF2-40B4-BE49-F238E27FC236}">
                    <a16:creationId xmlns:a16="http://schemas.microsoft.com/office/drawing/2014/main" id="{57A4DBCD-D6B4-4E8B-98CD-9D89F29697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050" y="249815"/>
                <a:ext cx="660400" cy="652894"/>
              </a:xfrm>
              <a:prstGeom prst="rect">
                <a:avLst/>
              </a:prstGeom>
            </p:spPr>
          </p:pic>
          <p:sp>
            <p:nvSpPr>
              <p:cNvPr id="73" name="Titel 1">
                <a:extLst>
                  <a:ext uri="{FF2B5EF4-FFF2-40B4-BE49-F238E27FC236}">
                    <a16:creationId xmlns:a16="http://schemas.microsoft.com/office/drawing/2014/main" id="{92AF7012-0809-405C-A701-5114DBA3AAE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74" name="Freihandform: Form 5">
                <a:extLst>
                  <a:ext uri="{FF2B5EF4-FFF2-40B4-BE49-F238E27FC236}">
                    <a16:creationId xmlns:a16="http://schemas.microsoft.com/office/drawing/2014/main" id="{74E26CA4-A53A-4164-87F7-60FE7A30915B}"/>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75" name="Freihandform: Form 8">
                <a:extLst>
                  <a:ext uri="{FF2B5EF4-FFF2-40B4-BE49-F238E27FC236}">
                    <a16:creationId xmlns:a16="http://schemas.microsoft.com/office/drawing/2014/main" id="{27C9F2E2-4EB0-4B7C-8F20-B8C7B68AE0FD}"/>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76" name="Freihandform: Form 11">
                <a:extLst>
                  <a:ext uri="{FF2B5EF4-FFF2-40B4-BE49-F238E27FC236}">
                    <a16:creationId xmlns:a16="http://schemas.microsoft.com/office/drawing/2014/main" id="{FEC2E2C1-2098-4361-B85D-FDA7D0C240C9}"/>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77" name="Gruppieren 76">
                <a:extLst>
                  <a:ext uri="{FF2B5EF4-FFF2-40B4-BE49-F238E27FC236}">
                    <a16:creationId xmlns:a16="http://schemas.microsoft.com/office/drawing/2014/main" id="{8C08A75F-0296-4AA3-8FD8-A24DAD5B4359}"/>
                  </a:ext>
                </a:extLst>
              </p:cNvPr>
              <p:cNvGrpSpPr/>
              <p:nvPr/>
            </p:nvGrpSpPr>
            <p:grpSpPr>
              <a:xfrm>
                <a:off x="10055266" y="271201"/>
                <a:ext cx="1969650" cy="706971"/>
                <a:chOff x="7535695" y="283762"/>
                <a:chExt cx="1969650" cy="706971"/>
              </a:xfrm>
            </p:grpSpPr>
            <p:sp>
              <p:nvSpPr>
                <p:cNvPr id="81" name="Rechteck: abgerundete Ecken 24">
                  <a:extLst>
                    <a:ext uri="{FF2B5EF4-FFF2-40B4-BE49-F238E27FC236}">
                      <a16:creationId xmlns:a16="http://schemas.microsoft.com/office/drawing/2014/main" id="{10E40E89-BDB9-4092-BD36-FDBCE8A4A4FA}"/>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2" name="Gruppieren 81">
                  <a:extLst>
                    <a:ext uri="{FF2B5EF4-FFF2-40B4-BE49-F238E27FC236}">
                      <a16:creationId xmlns:a16="http://schemas.microsoft.com/office/drawing/2014/main" id="{D50B73A4-D161-4172-98C7-1426B573ED88}"/>
                    </a:ext>
                  </a:extLst>
                </p:cNvPr>
                <p:cNvGrpSpPr/>
                <p:nvPr/>
              </p:nvGrpSpPr>
              <p:grpSpPr>
                <a:xfrm>
                  <a:off x="7596110" y="336530"/>
                  <a:ext cx="1909235" cy="615268"/>
                  <a:chOff x="5105423" y="6078734"/>
                  <a:chExt cx="2091442" cy="673986"/>
                </a:xfrm>
              </p:grpSpPr>
              <p:pic>
                <p:nvPicPr>
                  <p:cNvPr id="83" name="Grafik 82">
                    <a:extLst>
                      <a:ext uri="{FF2B5EF4-FFF2-40B4-BE49-F238E27FC236}">
                        <a16:creationId xmlns:a16="http://schemas.microsoft.com/office/drawing/2014/main" id="{1490C94C-F359-4D92-9588-1C5D16AEE0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84" name="Textfeld 83">
                    <a:extLst>
                      <a:ext uri="{FF2B5EF4-FFF2-40B4-BE49-F238E27FC236}">
                        <a16:creationId xmlns:a16="http://schemas.microsoft.com/office/drawing/2014/main" id="{B316FBE5-ECC0-4CE0-BF7A-C5F761D47D02}"/>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78" name="Gruppieren 77">
                <a:extLst>
                  <a:ext uri="{FF2B5EF4-FFF2-40B4-BE49-F238E27FC236}">
                    <a16:creationId xmlns:a16="http://schemas.microsoft.com/office/drawing/2014/main" id="{4F2F1990-2CEF-4ED1-A0FB-1A6B15773B2C}"/>
                  </a:ext>
                </a:extLst>
              </p:cNvPr>
              <p:cNvGrpSpPr/>
              <p:nvPr/>
            </p:nvGrpSpPr>
            <p:grpSpPr>
              <a:xfrm>
                <a:off x="1056402" y="271201"/>
                <a:ext cx="681912" cy="680597"/>
                <a:chOff x="970677" y="271201"/>
                <a:chExt cx="681912" cy="680597"/>
              </a:xfrm>
            </p:grpSpPr>
            <p:sp>
              <p:nvSpPr>
                <p:cNvPr id="79" name="Abgerundetes Rechteck 32">
                  <a:extLst>
                    <a:ext uri="{FF2B5EF4-FFF2-40B4-BE49-F238E27FC236}">
                      <a16:creationId xmlns:a16="http://schemas.microsoft.com/office/drawing/2014/main" id="{30394624-A2F8-42BE-8DEF-4A7FAD5D4CAB}"/>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fik 79">
                  <a:extLst>
                    <a:ext uri="{FF2B5EF4-FFF2-40B4-BE49-F238E27FC236}">
                      <a16:creationId xmlns:a16="http://schemas.microsoft.com/office/drawing/2014/main" id="{E12B8A4B-B872-4B4E-B9ED-AAB9871CCE4A}"/>
                    </a:ext>
                  </a:extLst>
                </p:cNvPr>
                <p:cNvPicPr>
                  <a:picLocks noChangeAspect="1"/>
                </p:cNvPicPr>
                <p:nvPr/>
              </p:nvPicPr>
              <p:blipFill rotWithShape="1">
                <a:blip r:embed="rId10"/>
                <a:srcRect l="3579" t="6864" r="73592" b="7828"/>
                <a:stretch/>
              </p:blipFill>
              <p:spPr>
                <a:xfrm>
                  <a:off x="1037007" y="330047"/>
                  <a:ext cx="548287" cy="566787"/>
                </a:xfrm>
                <a:prstGeom prst="rect">
                  <a:avLst/>
                </a:prstGeom>
              </p:spPr>
            </p:pic>
          </p:grpSp>
        </p:grpSp>
        <p:sp>
          <p:nvSpPr>
            <p:cNvPr id="71" name="Textfeld 70">
              <a:extLst>
                <a:ext uri="{FF2B5EF4-FFF2-40B4-BE49-F238E27FC236}">
                  <a16:creationId xmlns:a16="http://schemas.microsoft.com/office/drawing/2014/main" id="{585A899C-136C-4399-82C8-3CC0C208B4C9}"/>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Summary</a:t>
              </a:r>
            </a:p>
          </p:txBody>
        </p:sp>
      </p:grpSp>
      <p:pic>
        <p:nvPicPr>
          <p:cNvPr id="28" name="Grafik 27">
            <a:extLst>
              <a:ext uri="{FF2B5EF4-FFF2-40B4-BE49-F238E27FC236}">
                <a16:creationId xmlns:a16="http://schemas.microsoft.com/office/drawing/2014/main" id="{D630B186-F9D2-45F7-AE2E-73978A42F9E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349815" y="3585135"/>
            <a:ext cx="524231" cy="524231"/>
          </a:xfrm>
          <a:prstGeom prst="rect">
            <a:avLst/>
          </a:prstGeom>
        </p:spPr>
      </p:pic>
      <p:pic>
        <p:nvPicPr>
          <p:cNvPr id="29" name="Grafik 28">
            <a:extLst>
              <a:ext uri="{FF2B5EF4-FFF2-40B4-BE49-F238E27FC236}">
                <a16:creationId xmlns:a16="http://schemas.microsoft.com/office/drawing/2014/main" id="{571831F5-74AA-4DD1-8521-99D5ABFE0DE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449660" y="1772815"/>
            <a:ext cx="297023" cy="281897"/>
          </a:xfrm>
          <a:prstGeom prst="rect">
            <a:avLst/>
          </a:prstGeom>
        </p:spPr>
      </p:pic>
      <p:pic>
        <p:nvPicPr>
          <p:cNvPr id="32" name="Grafik 31">
            <a:extLst>
              <a:ext uri="{FF2B5EF4-FFF2-40B4-BE49-F238E27FC236}">
                <a16:creationId xmlns:a16="http://schemas.microsoft.com/office/drawing/2014/main" id="{57C1D849-4375-69DD-EA9B-6BD3A5FC7EDA}"/>
              </a:ext>
            </a:extLst>
          </p:cNvPr>
          <p:cNvPicPr>
            <a:picLocks noChangeAspect="1"/>
          </p:cNvPicPr>
          <p:nvPr/>
        </p:nvPicPr>
        <p:blipFill>
          <a:blip r:embed="rId13"/>
          <a:stretch>
            <a:fillRect/>
          </a:stretch>
        </p:blipFill>
        <p:spPr>
          <a:xfrm>
            <a:off x="234903" y="1317631"/>
            <a:ext cx="3011772" cy="3019301"/>
          </a:xfrm>
          <a:prstGeom prst="rect">
            <a:avLst/>
          </a:prstGeom>
        </p:spPr>
      </p:pic>
      <p:grpSp>
        <p:nvGrpSpPr>
          <p:cNvPr id="2" name="Gruppieren 1">
            <a:extLst>
              <a:ext uri="{FF2B5EF4-FFF2-40B4-BE49-F238E27FC236}">
                <a16:creationId xmlns:a16="http://schemas.microsoft.com/office/drawing/2014/main" id="{0E45FEAA-D770-B9E9-7049-F81E512572C6}"/>
              </a:ext>
            </a:extLst>
          </p:cNvPr>
          <p:cNvGrpSpPr/>
          <p:nvPr/>
        </p:nvGrpSpPr>
        <p:grpSpPr>
          <a:xfrm>
            <a:off x="3440161" y="2019558"/>
            <a:ext cx="3021386" cy="2233131"/>
            <a:chOff x="12591625" y="2229200"/>
            <a:chExt cx="3724691" cy="2752949"/>
          </a:xfrm>
        </p:grpSpPr>
        <p:grpSp>
          <p:nvGrpSpPr>
            <p:cNvPr id="34" name="Gruppieren 33">
              <a:extLst>
                <a:ext uri="{FF2B5EF4-FFF2-40B4-BE49-F238E27FC236}">
                  <a16:creationId xmlns:a16="http://schemas.microsoft.com/office/drawing/2014/main" id="{32D45584-A210-4833-06C7-69B098242509}"/>
                </a:ext>
              </a:extLst>
            </p:cNvPr>
            <p:cNvGrpSpPr/>
            <p:nvPr/>
          </p:nvGrpSpPr>
          <p:grpSpPr>
            <a:xfrm>
              <a:off x="12591625" y="2229200"/>
              <a:ext cx="3724691" cy="2752949"/>
              <a:chOff x="2200624" y="3535822"/>
              <a:chExt cx="3724691" cy="2752949"/>
            </a:xfrm>
          </p:grpSpPr>
          <p:grpSp>
            <p:nvGrpSpPr>
              <p:cNvPr id="45" name="Gruppieren 44">
                <a:extLst>
                  <a:ext uri="{FF2B5EF4-FFF2-40B4-BE49-F238E27FC236}">
                    <a16:creationId xmlns:a16="http://schemas.microsoft.com/office/drawing/2014/main" id="{FDDD73BF-7F0B-51C9-76C9-D3813A02D0AB}"/>
                  </a:ext>
                </a:extLst>
              </p:cNvPr>
              <p:cNvGrpSpPr/>
              <p:nvPr/>
            </p:nvGrpSpPr>
            <p:grpSpPr>
              <a:xfrm>
                <a:off x="2200624" y="3535822"/>
                <a:ext cx="3724691" cy="2752949"/>
                <a:chOff x="2200624" y="3535822"/>
                <a:chExt cx="3724691" cy="2752949"/>
              </a:xfrm>
            </p:grpSpPr>
            <p:grpSp>
              <p:nvGrpSpPr>
                <p:cNvPr id="49" name="Gruppieren 48">
                  <a:extLst>
                    <a:ext uri="{FF2B5EF4-FFF2-40B4-BE49-F238E27FC236}">
                      <a16:creationId xmlns:a16="http://schemas.microsoft.com/office/drawing/2014/main" id="{BE77FD43-DCDF-2526-90CE-B571F5DE375F}"/>
                    </a:ext>
                  </a:extLst>
                </p:cNvPr>
                <p:cNvGrpSpPr/>
                <p:nvPr/>
              </p:nvGrpSpPr>
              <p:grpSpPr>
                <a:xfrm>
                  <a:off x="2200624" y="3535822"/>
                  <a:ext cx="3724691" cy="2752949"/>
                  <a:chOff x="6782426" y="3221130"/>
                  <a:chExt cx="3724691" cy="2752949"/>
                </a:xfrm>
              </p:grpSpPr>
              <p:pic>
                <p:nvPicPr>
                  <p:cNvPr id="65" name="Grafik 64">
                    <a:extLst>
                      <a:ext uri="{FF2B5EF4-FFF2-40B4-BE49-F238E27FC236}">
                        <a16:creationId xmlns:a16="http://schemas.microsoft.com/office/drawing/2014/main" id="{4190F8F2-95E3-7865-2B0A-0105326B562E}"/>
                      </a:ext>
                    </a:extLst>
                  </p:cNvPr>
                  <p:cNvPicPr>
                    <a:picLocks noChangeAspect="1"/>
                  </p:cNvPicPr>
                  <p:nvPr/>
                </p:nvPicPr>
                <p:blipFill rotWithShape="1">
                  <a:blip r:embed="rId14"/>
                  <a:srcRect t="3691" b="4942"/>
                  <a:stretch/>
                </p:blipFill>
                <p:spPr>
                  <a:xfrm>
                    <a:off x="6888110" y="3329941"/>
                    <a:ext cx="3619007" cy="2011680"/>
                  </a:xfrm>
                  <a:prstGeom prst="rect">
                    <a:avLst/>
                  </a:prstGeom>
                </p:spPr>
              </p:pic>
              <p:grpSp>
                <p:nvGrpSpPr>
                  <p:cNvPr id="67" name="Gruppieren 66">
                    <a:extLst>
                      <a:ext uri="{FF2B5EF4-FFF2-40B4-BE49-F238E27FC236}">
                        <a16:creationId xmlns:a16="http://schemas.microsoft.com/office/drawing/2014/main" id="{1EAEEE2F-32CC-65E2-FF53-DF8368764D41}"/>
                      </a:ext>
                    </a:extLst>
                  </p:cNvPr>
                  <p:cNvGrpSpPr/>
                  <p:nvPr/>
                </p:nvGrpSpPr>
                <p:grpSpPr>
                  <a:xfrm>
                    <a:off x="6782426" y="3221130"/>
                    <a:ext cx="3724691" cy="2752949"/>
                    <a:chOff x="6782426" y="3221130"/>
                    <a:chExt cx="3724691" cy="2752949"/>
                  </a:xfrm>
                </p:grpSpPr>
                <p:sp>
                  <p:nvSpPr>
                    <p:cNvPr id="68" name="Rechtwinkliges Dreieck 67">
                      <a:extLst>
                        <a:ext uri="{FF2B5EF4-FFF2-40B4-BE49-F238E27FC236}">
                          <a16:creationId xmlns:a16="http://schemas.microsoft.com/office/drawing/2014/main" id="{B2E20CBA-9A79-F43F-A242-BB7E17A31B80}"/>
                        </a:ext>
                      </a:extLst>
                    </p:cNvPr>
                    <p:cNvSpPr/>
                    <p:nvPr/>
                  </p:nvSpPr>
                  <p:spPr>
                    <a:xfrm rot="10800000">
                      <a:off x="9986779" y="3234905"/>
                      <a:ext cx="520338" cy="220177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htwinkliges Dreieck 84">
                      <a:extLst>
                        <a:ext uri="{FF2B5EF4-FFF2-40B4-BE49-F238E27FC236}">
                          <a16:creationId xmlns:a16="http://schemas.microsoft.com/office/drawing/2014/main" id="{DF7BC929-A882-17E2-151F-1FC550F02941}"/>
                        </a:ext>
                      </a:extLst>
                    </p:cNvPr>
                    <p:cNvSpPr/>
                    <p:nvPr/>
                  </p:nvSpPr>
                  <p:spPr>
                    <a:xfrm rot="10800000" flipH="1">
                      <a:off x="6782426" y="3221130"/>
                      <a:ext cx="620635" cy="275294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uppieren 49">
                  <a:extLst>
                    <a:ext uri="{FF2B5EF4-FFF2-40B4-BE49-F238E27FC236}">
                      <a16:creationId xmlns:a16="http://schemas.microsoft.com/office/drawing/2014/main" id="{6693DB0E-0A27-41E8-77DD-3DE00C05546E}"/>
                    </a:ext>
                  </a:extLst>
                </p:cNvPr>
                <p:cNvGrpSpPr/>
                <p:nvPr/>
              </p:nvGrpSpPr>
              <p:grpSpPr>
                <a:xfrm>
                  <a:off x="2236473" y="3606678"/>
                  <a:ext cx="2659377" cy="1545880"/>
                  <a:chOff x="2236473" y="3606678"/>
                  <a:chExt cx="2659377" cy="1545880"/>
                </a:xfrm>
              </p:grpSpPr>
              <p:sp>
                <p:nvSpPr>
                  <p:cNvPr id="52" name="Ellipse 51">
                    <a:extLst>
                      <a:ext uri="{FF2B5EF4-FFF2-40B4-BE49-F238E27FC236}">
                        <a16:creationId xmlns:a16="http://schemas.microsoft.com/office/drawing/2014/main" id="{6AB4A98D-913D-20D7-D73D-FC2E15930E49}"/>
                      </a:ext>
                    </a:extLst>
                  </p:cNvPr>
                  <p:cNvSpPr/>
                  <p:nvPr/>
                </p:nvSpPr>
                <p:spPr>
                  <a:xfrm>
                    <a:off x="2236473" y="3606678"/>
                    <a:ext cx="160308" cy="1603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Gerade Verbindung mit Pfeil 52">
                    <a:extLst>
                      <a:ext uri="{FF2B5EF4-FFF2-40B4-BE49-F238E27FC236}">
                        <a16:creationId xmlns:a16="http://schemas.microsoft.com/office/drawing/2014/main" id="{60DC28F8-440F-B289-D536-11418A454FE1}"/>
                      </a:ext>
                    </a:extLst>
                  </p:cNvPr>
                  <p:cNvCxnSpPr/>
                  <p:nvPr/>
                </p:nvCxnSpPr>
                <p:spPr>
                  <a:xfrm flipV="1">
                    <a:off x="4548110" y="4197350"/>
                    <a:ext cx="275631" cy="8136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6245FEAF-4A72-D906-0971-2D353AB175A4}"/>
                      </a:ext>
                    </a:extLst>
                  </p:cNvPr>
                  <p:cNvCxnSpPr/>
                  <p:nvPr/>
                </p:nvCxnSpPr>
                <p:spPr>
                  <a:xfrm flipH="1" flipV="1">
                    <a:off x="4330700" y="4260850"/>
                    <a:ext cx="217410" cy="7422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590DF0B4-65A0-52E3-2B3C-F780C0ADE64A}"/>
                      </a:ext>
                    </a:extLst>
                  </p:cNvPr>
                  <p:cNvCxnSpPr/>
                  <p:nvPr/>
                </p:nvCxnSpPr>
                <p:spPr>
                  <a:xfrm flipH="1" flipV="1">
                    <a:off x="4502150" y="4349564"/>
                    <a:ext cx="45958" cy="6535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E0DAAABC-A7F9-9A60-B910-2F8924C04563}"/>
                      </a:ext>
                    </a:extLst>
                  </p:cNvPr>
                  <p:cNvCxnSpPr/>
                  <p:nvPr/>
                </p:nvCxnSpPr>
                <p:spPr>
                  <a:xfrm flipH="1" flipV="1">
                    <a:off x="4189491" y="4631970"/>
                    <a:ext cx="358617" cy="37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mit Pfeil 56">
                    <a:extLst>
                      <a:ext uri="{FF2B5EF4-FFF2-40B4-BE49-F238E27FC236}">
                        <a16:creationId xmlns:a16="http://schemas.microsoft.com/office/drawing/2014/main" id="{558A55D6-ABF4-4E94-0891-26517F7C7031}"/>
                      </a:ext>
                    </a:extLst>
                  </p:cNvPr>
                  <p:cNvCxnSpPr/>
                  <p:nvPr/>
                </p:nvCxnSpPr>
                <p:spPr>
                  <a:xfrm flipV="1">
                    <a:off x="4548108" y="4683499"/>
                    <a:ext cx="275633" cy="3195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59BAE54C-A584-C905-C647-E8749CC4932B}"/>
                      </a:ext>
                    </a:extLst>
                  </p:cNvPr>
                  <p:cNvCxnSpPr/>
                  <p:nvPr/>
                </p:nvCxnSpPr>
                <p:spPr>
                  <a:xfrm>
                    <a:off x="4548108" y="5003090"/>
                    <a:ext cx="347742" cy="70560"/>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Gerader Verbinder 58">
                    <a:extLst>
                      <a:ext uri="{FF2B5EF4-FFF2-40B4-BE49-F238E27FC236}">
                        <a16:creationId xmlns:a16="http://schemas.microsoft.com/office/drawing/2014/main" id="{44255BC1-DC24-9F4D-451C-1F2B5339ACF9}"/>
                      </a:ext>
                    </a:extLst>
                  </p:cNvPr>
                  <p:cNvCxnSpPr/>
                  <p:nvPr/>
                </p:nvCxnSpPr>
                <p:spPr>
                  <a:xfrm>
                    <a:off x="4548108" y="5007065"/>
                    <a:ext cx="85805" cy="145493"/>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Gerader Verbinder 59">
                    <a:extLst>
                      <a:ext uri="{FF2B5EF4-FFF2-40B4-BE49-F238E27FC236}">
                        <a16:creationId xmlns:a16="http://schemas.microsoft.com/office/drawing/2014/main" id="{B7EE2EE4-869E-19EC-5253-CBFB768C3123}"/>
                      </a:ext>
                    </a:extLst>
                  </p:cNvPr>
                  <p:cNvCxnSpPr/>
                  <p:nvPr/>
                </p:nvCxnSpPr>
                <p:spPr>
                  <a:xfrm flipV="1">
                    <a:off x="4548108" y="4821505"/>
                    <a:ext cx="18713" cy="181585"/>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Gerader Verbinder 60">
                    <a:extLst>
                      <a:ext uri="{FF2B5EF4-FFF2-40B4-BE49-F238E27FC236}">
                        <a16:creationId xmlns:a16="http://schemas.microsoft.com/office/drawing/2014/main" id="{88426D32-274B-C504-8FFB-DEC75D61ED68}"/>
                      </a:ext>
                    </a:extLst>
                  </p:cNvPr>
                  <p:cNvCxnSpPr/>
                  <p:nvPr/>
                </p:nvCxnSpPr>
                <p:spPr>
                  <a:xfrm>
                    <a:off x="4548108" y="5011040"/>
                    <a:ext cx="137816" cy="88714"/>
                  </a:xfrm>
                  <a:prstGeom prst="line">
                    <a:avLst/>
                  </a:prstGeom>
                  <a:ln w="19050"/>
                </p:spPr>
                <p:style>
                  <a:lnRef idx="1">
                    <a:schemeClr val="dk1"/>
                  </a:lnRef>
                  <a:fillRef idx="0">
                    <a:schemeClr val="dk1"/>
                  </a:fillRef>
                  <a:effectRef idx="0">
                    <a:schemeClr val="dk1"/>
                  </a:effectRef>
                  <a:fontRef idx="minor">
                    <a:schemeClr val="tx1"/>
                  </a:fontRef>
                </p:style>
              </p:cxnSp>
              <p:cxnSp>
                <p:nvCxnSpPr>
                  <p:cNvPr id="62" name="Gerader Verbinder 61">
                    <a:extLst>
                      <a:ext uri="{FF2B5EF4-FFF2-40B4-BE49-F238E27FC236}">
                        <a16:creationId xmlns:a16="http://schemas.microsoft.com/office/drawing/2014/main" id="{86D429DC-EC97-0595-5D7C-9D28C506C2BC}"/>
                      </a:ext>
                    </a:extLst>
                  </p:cNvPr>
                  <p:cNvCxnSpPr/>
                  <p:nvPr/>
                </p:nvCxnSpPr>
                <p:spPr>
                  <a:xfrm flipV="1">
                    <a:off x="4548108" y="4860106"/>
                    <a:ext cx="275633" cy="150934"/>
                  </a:xfrm>
                  <a:prstGeom prst="line">
                    <a:avLst/>
                  </a:prstGeom>
                  <a:ln w="19050"/>
                </p:spPr>
                <p:style>
                  <a:lnRef idx="1">
                    <a:schemeClr val="dk1"/>
                  </a:lnRef>
                  <a:fillRef idx="0">
                    <a:schemeClr val="dk1"/>
                  </a:fillRef>
                  <a:effectRef idx="0">
                    <a:schemeClr val="dk1"/>
                  </a:effectRef>
                  <a:fontRef idx="minor">
                    <a:schemeClr val="tx1"/>
                  </a:fontRef>
                </p:style>
              </p:cxnSp>
              <p:cxnSp>
                <p:nvCxnSpPr>
                  <p:cNvPr id="63" name="Gerade Verbindung mit Pfeil 62">
                    <a:extLst>
                      <a:ext uri="{FF2B5EF4-FFF2-40B4-BE49-F238E27FC236}">
                        <a16:creationId xmlns:a16="http://schemas.microsoft.com/office/drawing/2014/main" id="{F7B0700A-2077-10FA-BFDE-5305F059BE58}"/>
                      </a:ext>
                    </a:extLst>
                  </p:cNvPr>
                  <p:cNvCxnSpPr/>
                  <p:nvPr/>
                </p:nvCxnSpPr>
                <p:spPr>
                  <a:xfrm>
                    <a:off x="2477770" y="3775612"/>
                    <a:ext cx="2070340" cy="12354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46" name="Gerader Verbinder 45">
                <a:extLst>
                  <a:ext uri="{FF2B5EF4-FFF2-40B4-BE49-F238E27FC236}">
                    <a16:creationId xmlns:a16="http://schemas.microsoft.com/office/drawing/2014/main" id="{32BEBA82-B013-296A-D727-BE84E1BA52C7}"/>
                  </a:ext>
                </a:extLst>
              </p:cNvPr>
              <p:cNvCxnSpPr/>
              <p:nvPr/>
            </p:nvCxnSpPr>
            <p:spPr>
              <a:xfrm>
                <a:off x="4557464" y="5003090"/>
                <a:ext cx="352421" cy="232150"/>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Gerader Verbinder 46">
                <a:extLst>
                  <a:ext uri="{FF2B5EF4-FFF2-40B4-BE49-F238E27FC236}">
                    <a16:creationId xmlns:a16="http://schemas.microsoft.com/office/drawing/2014/main" id="{285F5ED8-AA18-CEF0-AE06-2ECA2FC47AD7}"/>
                  </a:ext>
                </a:extLst>
              </p:cNvPr>
              <p:cNvCxnSpPr/>
              <p:nvPr/>
            </p:nvCxnSpPr>
            <p:spPr>
              <a:xfrm flipH="1">
                <a:off x="4373962" y="5003090"/>
                <a:ext cx="183502" cy="131904"/>
              </a:xfrm>
              <a:prstGeom prst="line">
                <a:avLst/>
              </a:prstGeom>
              <a:ln w="19050"/>
            </p:spPr>
            <p:style>
              <a:lnRef idx="1">
                <a:schemeClr val="dk1"/>
              </a:lnRef>
              <a:fillRef idx="0">
                <a:schemeClr val="dk1"/>
              </a:fillRef>
              <a:effectRef idx="0">
                <a:schemeClr val="dk1"/>
              </a:effectRef>
              <a:fontRef idx="minor">
                <a:schemeClr val="tx1"/>
              </a:fontRef>
            </p:style>
          </p:cxnSp>
          <p:sp>
            <p:nvSpPr>
              <p:cNvPr id="48" name="Ellipse 47">
                <a:extLst>
                  <a:ext uri="{FF2B5EF4-FFF2-40B4-BE49-F238E27FC236}">
                    <a16:creationId xmlns:a16="http://schemas.microsoft.com/office/drawing/2014/main" id="{B1076AFC-2378-67FE-0DE7-7B5A088FDE7F}"/>
                  </a:ext>
                </a:extLst>
              </p:cNvPr>
              <p:cNvSpPr/>
              <p:nvPr/>
            </p:nvSpPr>
            <p:spPr>
              <a:xfrm>
                <a:off x="4357449" y="4822087"/>
                <a:ext cx="402974" cy="331053"/>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feld 39">
              <a:extLst>
                <a:ext uri="{FF2B5EF4-FFF2-40B4-BE49-F238E27FC236}">
                  <a16:creationId xmlns:a16="http://schemas.microsoft.com/office/drawing/2014/main" id="{B5ADB753-6E0D-66E7-EF79-980DD33C08CE}"/>
                </a:ext>
              </a:extLst>
            </p:cNvPr>
            <p:cNvSpPr txBox="1"/>
            <p:nvPr/>
          </p:nvSpPr>
          <p:spPr>
            <a:xfrm>
              <a:off x="12627473" y="4265809"/>
              <a:ext cx="1724151" cy="493246"/>
            </a:xfrm>
            <a:prstGeom prst="rect">
              <a:avLst/>
            </a:prstGeom>
            <a:noFill/>
          </p:spPr>
          <p:txBody>
            <a:bodyPr wrap="square" rtlCol="0">
              <a:spAutoFit/>
            </a:bodyPr>
            <a:lstStyle/>
            <a:p>
              <a:r>
                <a:rPr lang="de-AT" sz="2000" b="1" dirty="0"/>
                <a:t>SPRAY</a:t>
              </a:r>
              <a:endParaRPr lang="en-US" sz="2000" b="1" dirty="0"/>
            </a:p>
          </p:txBody>
        </p:sp>
      </p:grpSp>
      <p:sp>
        <p:nvSpPr>
          <p:cNvPr id="86" name="Textfeld 85">
            <a:extLst>
              <a:ext uri="{FF2B5EF4-FFF2-40B4-BE49-F238E27FC236}">
                <a16:creationId xmlns:a16="http://schemas.microsoft.com/office/drawing/2014/main" id="{BE88B4E3-01A7-8BB9-E074-D35A4AB74F86}"/>
              </a:ext>
            </a:extLst>
          </p:cNvPr>
          <p:cNvSpPr txBox="1"/>
          <p:nvPr/>
        </p:nvSpPr>
        <p:spPr>
          <a:xfrm>
            <a:off x="480722" y="1476555"/>
            <a:ext cx="888120" cy="400110"/>
          </a:xfrm>
          <a:prstGeom prst="rect">
            <a:avLst/>
          </a:prstGeom>
          <a:noFill/>
        </p:spPr>
        <p:txBody>
          <a:bodyPr wrap="square" rtlCol="0">
            <a:spAutoFit/>
          </a:bodyPr>
          <a:lstStyle/>
          <a:p>
            <a:r>
              <a:rPr lang="de-AT" sz="2000" b="1" dirty="0"/>
              <a:t>QCM</a:t>
            </a:r>
            <a:endParaRPr lang="en-US" sz="2000" b="1" dirty="0"/>
          </a:p>
        </p:txBody>
      </p:sp>
      <p:sp>
        <p:nvSpPr>
          <p:cNvPr id="87" name="Textfeld 86">
            <a:extLst>
              <a:ext uri="{FF2B5EF4-FFF2-40B4-BE49-F238E27FC236}">
                <a16:creationId xmlns:a16="http://schemas.microsoft.com/office/drawing/2014/main" id="{12AA4E9A-E60F-597A-9C90-F51CE4556D34}"/>
              </a:ext>
            </a:extLst>
          </p:cNvPr>
          <p:cNvSpPr txBox="1"/>
          <p:nvPr/>
        </p:nvSpPr>
        <p:spPr>
          <a:xfrm>
            <a:off x="7008307" y="1338590"/>
            <a:ext cx="2018843" cy="369332"/>
          </a:xfrm>
          <a:prstGeom prst="rect">
            <a:avLst/>
          </a:prstGeom>
          <a:noFill/>
        </p:spPr>
        <p:txBody>
          <a:bodyPr wrap="square">
            <a:spAutoFit/>
          </a:bodyPr>
          <a:lstStyle/>
          <a:p>
            <a:r>
              <a:rPr lang="de-AT" b="1" dirty="0" err="1"/>
              <a:t>Sputter</a:t>
            </a:r>
            <a:r>
              <a:rPr lang="de-AT" b="1" dirty="0"/>
              <a:t> </a:t>
            </a:r>
            <a:r>
              <a:rPr lang="de-AT" b="1" dirty="0" err="1"/>
              <a:t>yield</a:t>
            </a:r>
            <a:r>
              <a:rPr lang="de-AT" b="1" dirty="0"/>
              <a:t> vs. </a:t>
            </a:r>
            <a:r>
              <a:rPr lang="el-GR" b="1" dirty="0"/>
              <a:t>δ</a:t>
            </a:r>
            <a:r>
              <a:rPr lang="de-AT" b="1" baseline="-25000" dirty="0"/>
              <a:t>m </a:t>
            </a:r>
            <a:endParaRPr lang="de-AT" b="1" dirty="0"/>
          </a:p>
        </p:txBody>
      </p:sp>
    </p:spTree>
    <p:extLst>
      <p:ext uri="{BB962C8B-B14F-4D97-AF65-F5344CB8AC3E}">
        <p14:creationId xmlns:p14="http://schemas.microsoft.com/office/powerpoint/2010/main" val="19108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3</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27" name="Inhaltsplatzhalter 2">
            <a:extLst>
              <a:ext uri="{FF2B5EF4-FFF2-40B4-BE49-F238E27FC236}">
                <a16:creationId xmlns:a16="http://schemas.microsoft.com/office/drawing/2014/main" id="{2A70B5E4-BE50-4A04-95F0-FF88BA1F8E54}"/>
              </a:ext>
            </a:extLst>
          </p:cNvPr>
          <p:cNvSpPr>
            <a:spLocks noGrp="1"/>
          </p:cNvSpPr>
          <p:nvPr>
            <p:ph idx="1"/>
          </p:nvPr>
        </p:nvSpPr>
        <p:spPr>
          <a:xfrm>
            <a:off x="2924610" y="4440254"/>
            <a:ext cx="7479230" cy="1371266"/>
          </a:xfrm>
        </p:spPr>
        <p:txBody>
          <a:bodyPr>
            <a:normAutofit/>
          </a:bodyPr>
          <a:lstStyle/>
          <a:p>
            <a:r>
              <a:rPr lang="de-AT" sz="2000" dirty="0" err="1"/>
              <a:t>Sputter</a:t>
            </a:r>
            <a:r>
              <a:rPr lang="de-AT" sz="2000" dirty="0"/>
              <a:t> </a:t>
            </a:r>
            <a:r>
              <a:rPr lang="de-AT" sz="2000" dirty="0" err="1"/>
              <a:t>theory</a:t>
            </a:r>
            <a:r>
              <a:rPr lang="de-AT" sz="2000" dirty="0"/>
              <a:t>, </a:t>
            </a:r>
            <a:r>
              <a:rPr lang="de-AT" sz="2000" dirty="0" err="1"/>
              <a:t>simulations</a:t>
            </a:r>
            <a:r>
              <a:rPr lang="de-AT" sz="2000" dirty="0"/>
              <a:t> → </a:t>
            </a:r>
            <a:r>
              <a:rPr lang="de-AT" sz="2000" dirty="0" err="1"/>
              <a:t>for</a:t>
            </a:r>
            <a:r>
              <a:rPr lang="de-AT" sz="2000" dirty="0"/>
              <a:t> flat </a:t>
            </a:r>
            <a:r>
              <a:rPr lang="de-AT" sz="2000" dirty="0" err="1"/>
              <a:t>surfaces</a:t>
            </a:r>
            <a:endParaRPr lang="de-AT" sz="2000" dirty="0"/>
          </a:p>
          <a:p>
            <a:r>
              <a:rPr lang="de-AT" sz="2000" dirty="0"/>
              <a:t>Real </a:t>
            </a:r>
            <a:r>
              <a:rPr lang="de-AT" sz="2000" dirty="0" err="1"/>
              <a:t>surfaces</a:t>
            </a:r>
            <a:r>
              <a:rPr lang="de-AT" sz="2000" dirty="0"/>
              <a:t> not flat → </a:t>
            </a:r>
            <a:r>
              <a:rPr lang="de-AT" sz="2000" dirty="0" err="1"/>
              <a:t>surface</a:t>
            </a:r>
            <a:r>
              <a:rPr lang="de-AT" sz="2000" dirty="0"/>
              <a:t> </a:t>
            </a:r>
            <a:r>
              <a:rPr lang="de-AT" sz="2000" dirty="0" err="1"/>
              <a:t>roughness</a:t>
            </a:r>
            <a:endParaRPr lang="de-AT" sz="2000" dirty="0"/>
          </a:p>
          <a:p>
            <a:r>
              <a:rPr lang="de-AT" sz="2000" dirty="0"/>
              <a:t>Relevant </a:t>
            </a:r>
            <a:r>
              <a:rPr lang="de-AT" sz="2000" dirty="0" err="1"/>
              <a:t>for</a:t>
            </a:r>
            <a:r>
              <a:rPr lang="de-AT" sz="2000" dirty="0"/>
              <a:t> </a:t>
            </a:r>
            <a:r>
              <a:rPr lang="de-AT" sz="2000" dirty="0" err="1"/>
              <a:t>nuclear</a:t>
            </a:r>
            <a:r>
              <a:rPr lang="de-AT" sz="2000" dirty="0"/>
              <a:t> </a:t>
            </a:r>
            <a:r>
              <a:rPr lang="de-AT" sz="2000" dirty="0" err="1"/>
              <a:t>fusion</a:t>
            </a:r>
            <a:r>
              <a:rPr lang="de-AT" sz="2000" dirty="0"/>
              <a:t>, </a:t>
            </a:r>
            <a:r>
              <a:rPr lang="de-AT" sz="2000" dirty="0" err="1"/>
              <a:t>space</a:t>
            </a:r>
            <a:r>
              <a:rPr lang="de-AT" sz="2000" dirty="0"/>
              <a:t> </a:t>
            </a:r>
            <a:r>
              <a:rPr lang="de-AT" sz="2000" dirty="0" err="1"/>
              <a:t>weathering</a:t>
            </a:r>
            <a:r>
              <a:rPr lang="de-AT" sz="2000" dirty="0"/>
              <a:t>, </a:t>
            </a:r>
            <a:r>
              <a:rPr lang="de-AT" sz="2000" dirty="0" err="1"/>
              <a:t>coating</a:t>
            </a:r>
            <a:r>
              <a:rPr lang="de-AT" sz="2000" dirty="0"/>
              <a:t> </a:t>
            </a:r>
            <a:r>
              <a:rPr lang="de-AT" sz="2000" dirty="0" err="1"/>
              <a:t>techniques</a:t>
            </a:r>
            <a:r>
              <a:rPr lang="de-AT" sz="2000" dirty="0"/>
              <a:t>,… </a:t>
            </a:r>
          </a:p>
        </p:txBody>
      </p:sp>
      <p:grpSp>
        <p:nvGrpSpPr>
          <p:cNvPr id="2" name="Gruppieren 1"/>
          <p:cNvGrpSpPr/>
          <p:nvPr/>
        </p:nvGrpSpPr>
        <p:grpSpPr>
          <a:xfrm>
            <a:off x="272957" y="171449"/>
            <a:ext cx="11751959" cy="809625"/>
            <a:chOff x="272957" y="171449"/>
            <a:chExt cx="11751959" cy="809625"/>
          </a:xfrm>
        </p:grpSpPr>
        <p:sp>
          <p:nvSpPr>
            <p:cNvPr id="23" name="Textfeld 22">
              <a:extLst>
                <a:ext uri="{FF2B5EF4-FFF2-40B4-BE49-F238E27FC236}">
                  <a16:creationId xmlns:a16="http://schemas.microsoft.com/office/drawing/2014/main" id="{A91A64DC-99DF-41FB-97ED-47DCD12449CA}"/>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24" name="Gruppieren 23"/>
            <p:cNvGrpSpPr/>
            <p:nvPr/>
          </p:nvGrpSpPr>
          <p:grpSpPr>
            <a:xfrm>
              <a:off x="272957" y="171449"/>
              <a:ext cx="11751959" cy="809625"/>
              <a:chOff x="272957" y="171449"/>
              <a:chExt cx="11751959" cy="809625"/>
            </a:xfrm>
          </p:grpSpPr>
          <p:pic>
            <p:nvPicPr>
              <p:cNvPr id="25" name="Grafik 24">
                <a:extLst>
                  <a:ext uri="{FF2B5EF4-FFF2-40B4-BE49-F238E27FC236}">
                    <a16:creationId xmlns:a16="http://schemas.microsoft.com/office/drawing/2014/main" id="{460543EF-AD61-4829-B26F-89BF1077F2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50" y="249815"/>
                <a:ext cx="660400" cy="652894"/>
              </a:xfrm>
              <a:prstGeom prst="rect">
                <a:avLst/>
              </a:prstGeom>
            </p:spPr>
          </p:pic>
          <p:sp>
            <p:nvSpPr>
              <p:cNvPr id="26" name="Titel 1">
                <a:extLst>
                  <a:ext uri="{FF2B5EF4-FFF2-40B4-BE49-F238E27FC236}">
                    <a16:creationId xmlns:a16="http://schemas.microsoft.com/office/drawing/2014/main" id="{A32EB49E-2556-4018-87E6-BF1AC932551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28" name="Freihandform: Form 5">
                <a:extLst>
                  <a:ext uri="{FF2B5EF4-FFF2-40B4-BE49-F238E27FC236}">
                    <a16:creationId xmlns:a16="http://schemas.microsoft.com/office/drawing/2014/main" id="{A7E76DE0-0D9F-4708-9483-611F03A86BC4}"/>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29" name="Freihandform: Form 8">
                <a:extLst>
                  <a:ext uri="{FF2B5EF4-FFF2-40B4-BE49-F238E27FC236}">
                    <a16:creationId xmlns:a16="http://schemas.microsoft.com/office/drawing/2014/main" id="{33997B12-ABF1-4466-A17A-37FA75A0CF11}"/>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30" name="Freihandform: Form 11">
                <a:extLst>
                  <a:ext uri="{FF2B5EF4-FFF2-40B4-BE49-F238E27FC236}">
                    <a16:creationId xmlns:a16="http://schemas.microsoft.com/office/drawing/2014/main" id="{48C09BCE-E2E0-4A81-A504-AEDDE50A13F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31" name="Gruppieren 30">
                <a:extLst>
                  <a:ext uri="{FF2B5EF4-FFF2-40B4-BE49-F238E27FC236}">
                    <a16:creationId xmlns:a16="http://schemas.microsoft.com/office/drawing/2014/main" id="{8EFBDC55-76AC-47B9-B257-36B16E19A3E2}"/>
                  </a:ext>
                </a:extLst>
              </p:cNvPr>
              <p:cNvGrpSpPr/>
              <p:nvPr/>
            </p:nvGrpSpPr>
            <p:grpSpPr>
              <a:xfrm>
                <a:off x="10055266" y="271201"/>
                <a:ext cx="1969650" cy="706971"/>
                <a:chOff x="7535695" y="283762"/>
                <a:chExt cx="1969650" cy="706971"/>
              </a:xfrm>
            </p:grpSpPr>
            <p:sp>
              <p:nvSpPr>
                <p:cNvPr id="35" name="Rechteck: abgerundete Ecken 24">
                  <a:extLst>
                    <a:ext uri="{FF2B5EF4-FFF2-40B4-BE49-F238E27FC236}">
                      <a16:creationId xmlns:a16="http://schemas.microsoft.com/office/drawing/2014/main" id="{AD52D81C-1882-4BF9-B2A9-2722BCF743CB}"/>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uppieren 35">
                  <a:extLst>
                    <a:ext uri="{FF2B5EF4-FFF2-40B4-BE49-F238E27FC236}">
                      <a16:creationId xmlns:a16="http://schemas.microsoft.com/office/drawing/2014/main" id="{E5A3B9E3-DC1F-4B18-8F82-956716A99CB4}"/>
                    </a:ext>
                  </a:extLst>
                </p:cNvPr>
                <p:cNvGrpSpPr/>
                <p:nvPr/>
              </p:nvGrpSpPr>
              <p:grpSpPr>
                <a:xfrm>
                  <a:off x="7596110" y="336530"/>
                  <a:ext cx="1909235" cy="615268"/>
                  <a:chOff x="5105423" y="6078734"/>
                  <a:chExt cx="2091442" cy="673986"/>
                </a:xfrm>
              </p:grpSpPr>
              <p:pic>
                <p:nvPicPr>
                  <p:cNvPr id="38" name="Grafik 37">
                    <a:extLst>
                      <a:ext uri="{FF2B5EF4-FFF2-40B4-BE49-F238E27FC236}">
                        <a16:creationId xmlns:a16="http://schemas.microsoft.com/office/drawing/2014/main" id="{9C319ADB-0E16-49B1-8256-5C0688EB02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41" name="Textfeld 40">
                    <a:extLst>
                      <a:ext uri="{FF2B5EF4-FFF2-40B4-BE49-F238E27FC236}">
                        <a16:creationId xmlns:a16="http://schemas.microsoft.com/office/drawing/2014/main" id="{4D4363EF-7C1E-4144-A0D2-0AB77C6022C4}"/>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32" name="Gruppieren 31"/>
              <p:cNvGrpSpPr/>
              <p:nvPr/>
            </p:nvGrpSpPr>
            <p:grpSpPr>
              <a:xfrm>
                <a:off x="1056402" y="271201"/>
                <a:ext cx="681912" cy="680597"/>
                <a:chOff x="970677" y="271201"/>
                <a:chExt cx="681912" cy="680597"/>
              </a:xfrm>
            </p:grpSpPr>
            <p:sp>
              <p:nvSpPr>
                <p:cNvPr id="33" name="Abgerundetes Rechteck 32"/>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fik 33"/>
                <p:cNvPicPr>
                  <a:picLocks noChangeAspect="1"/>
                </p:cNvPicPr>
                <p:nvPr/>
              </p:nvPicPr>
              <p:blipFill rotWithShape="1">
                <a:blip r:embed="rId6"/>
                <a:srcRect l="3579" t="6864" r="73592" b="7828"/>
                <a:stretch/>
              </p:blipFill>
              <p:spPr>
                <a:xfrm>
                  <a:off x="1037007" y="330047"/>
                  <a:ext cx="548287" cy="566787"/>
                </a:xfrm>
                <a:prstGeom prst="rect">
                  <a:avLst/>
                </a:prstGeom>
              </p:spPr>
            </p:pic>
          </p:grpSp>
        </p:grpSp>
        <p:sp>
          <p:nvSpPr>
            <p:cNvPr id="22" name="Textfeld 21">
              <a:extLst>
                <a:ext uri="{FF2B5EF4-FFF2-40B4-BE49-F238E27FC236}">
                  <a16:creationId xmlns:a16="http://schemas.microsoft.com/office/drawing/2014/main" id="{A91A64DC-99DF-41FB-97ED-47DCD12449CA}"/>
                </a:ext>
              </a:extLst>
            </p:cNvPr>
            <p:cNvSpPr txBox="1"/>
            <p:nvPr/>
          </p:nvSpPr>
          <p:spPr>
            <a:xfrm>
              <a:off x="3345067" y="322751"/>
              <a:ext cx="5474216" cy="584775"/>
            </a:xfrm>
            <a:prstGeom prst="rect">
              <a:avLst/>
            </a:prstGeom>
            <a:noFill/>
          </p:spPr>
          <p:txBody>
            <a:bodyPr wrap="square" rtlCol="0">
              <a:spAutoFit/>
            </a:bodyPr>
            <a:lstStyle/>
            <a:p>
              <a:pPr algn="ctr"/>
              <a:r>
                <a:rPr lang="de-AT" sz="3200" dirty="0" err="1">
                  <a:solidFill>
                    <a:schemeClr val="bg1"/>
                  </a:solidFill>
                </a:rPr>
                <a:t>Introduction</a:t>
              </a:r>
              <a:endParaRPr lang="de-AT" sz="3200" dirty="0">
                <a:solidFill>
                  <a:schemeClr val="bg1"/>
                </a:solidFill>
              </a:endParaRPr>
            </a:p>
          </p:txBody>
        </p:sp>
      </p:grpSp>
      <p:pic>
        <p:nvPicPr>
          <p:cNvPr id="39" name="Grafik 38">
            <a:extLst>
              <a:ext uri="{FF2B5EF4-FFF2-40B4-BE49-F238E27FC236}">
                <a16:creationId xmlns:a16="http://schemas.microsoft.com/office/drawing/2014/main" id="{9363F378-311C-4860-8CBC-1EE3C785F8A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18499" y="1699342"/>
            <a:ext cx="3327351" cy="2218233"/>
          </a:xfrm>
          <a:prstGeom prst="rect">
            <a:avLst/>
          </a:prstGeom>
        </p:spPr>
      </p:pic>
    </p:spTree>
    <p:extLst>
      <p:ext uri="{BB962C8B-B14F-4D97-AF65-F5344CB8AC3E}">
        <p14:creationId xmlns:p14="http://schemas.microsoft.com/office/powerpoint/2010/main" val="370576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A70B5E4-BE50-4A04-95F0-FF88BA1F8E54}"/>
              </a:ext>
            </a:extLst>
          </p:cNvPr>
          <p:cNvSpPr>
            <a:spLocks noGrp="1"/>
          </p:cNvSpPr>
          <p:nvPr>
            <p:ph idx="1"/>
          </p:nvPr>
        </p:nvSpPr>
        <p:spPr>
          <a:xfrm>
            <a:off x="251649" y="2393236"/>
            <a:ext cx="6743339" cy="2499923"/>
          </a:xfrm>
        </p:spPr>
        <p:txBody>
          <a:bodyPr>
            <a:normAutofit/>
          </a:bodyPr>
          <a:lstStyle/>
          <a:p>
            <a:pPr marL="0" indent="0">
              <a:buNone/>
            </a:pPr>
            <a:r>
              <a:rPr lang="de-AT" sz="2400" dirty="0"/>
              <a:t>QCM = </a:t>
            </a:r>
            <a:r>
              <a:rPr lang="de-AT" sz="2400" dirty="0" err="1"/>
              <a:t>Quartz</a:t>
            </a:r>
            <a:r>
              <a:rPr lang="de-AT" sz="2400" dirty="0"/>
              <a:t> Crystal </a:t>
            </a:r>
            <a:r>
              <a:rPr lang="de-AT" sz="2400" dirty="0" err="1"/>
              <a:t>Microbalance</a:t>
            </a:r>
            <a:endParaRPr lang="de-AT" sz="2400" dirty="0"/>
          </a:p>
          <a:p>
            <a:pPr marL="0" indent="0">
              <a:buNone/>
            </a:pPr>
            <a:endParaRPr lang="de-AT" sz="2400" dirty="0"/>
          </a:p>
          <a:p>
            <a:pPr marL="0" indent="0">
              <a:buNone/>
            </a:pPr>
            <a:r>
              <a:rPr lang="de-AT" sz="2400" dirty="0" err="1"/>
              <a:t>Sauerbrey</a:t>
            </a:r>
            <a:r>
              <a:rPr lang="de-AT" sz="2400" dirty="0"/>
              <a:t> </a:t>
            </a:r>
            <a:r>
              <a:rPr lang="de-AT" sz="2400" dirty="0" err="1"/>
              <a:t>equation</a:t>
            </a:r>
            <a:r>
              <a:rPr lang="de-AT" sz="2400" dirty="0"/>
              <a:t> [1]</a:t>
            </a:r>
          </a:p>
          <a:p>
            <a:pPr marL="0" indent="0">
              <a:buNone/>
            </a:pPr>
            <a:endParaRPr lang="de-AT" sz="2400" dirty="0"/>
          </a:p>
          <a:p>
            <a:pPr marL="0" indent="0">
              <a:buNone/>
            </a:pPr>
            <a:r>
              <a:rPr lang="de-AT" sz="2400" dirty="0" err="1"/>
              <a:t>Thin</a:t>
            </a:r>
            <a:r>
              <a:rPr lang="de-AT" sz="2400" dirty="0"/>
              <a:t> </a:t>
            </a:r>
            <a:r>
              <a:rPr lang="de-AT" sz="2400" dirty="0" err="1"/>
              <a:t>layer</a:t>
            </a:r>
            <a:r>
              <a:rPr lang="de-AT" sz="2400" dirty="0"/>
              <a:t> on top (e.g., W) -&gt; </a:t>
            </a:r>
            <a:r>
              <a:rPr lang="de-AT" sz="2400" dirty="0" err="1"/>
              <a:t>ion</a:t>
            </a:r>
            <a:r>
              <a:rPr lang="de-AT" sz="2400" dirty="0"/>
              <a:t> beam </a:t>
            </a:r>
            <a:r>
              <a:rPr lang="de-AT" sz="2400" dirty="0" err="1"/>
              <a:t>experiments</a:t>
            </a:r>
            <a:endParaRPr lang="de-AT" sz="2400" dirty="0"/>
          </a:p>
          <a:p>
            <a:pPr marL="0" indent="0">
              <a:buNone/>
            </a:pPr>
            <a:endParaRPr lang="de-AT" sz="2000" b="1" dirty="0"/>
          </a:p>
          <a:p>
            <a:pPr marL="0" indent="0">
              <a:buNone/>
            </a:pPr>
            <a:endParaRPr lang="de-AT" sz="2400" dirty="0"/>
          </a:p>
          <a:p>
            <a:endParaRPr lang="de-AT" sz="2000" dirty="0"/>
          </a:p>
        </p:txBody>
      </p:sp>
      <p:pic>
        <p:nvPicPr>
          <p:cNvPr id="2" name="Grafik 1"/>
          <p:cNvPicPr>
            <a:picLocks noChangeAspect="1"/>
          </p:cNvPicPr>
          <p:nvPr/>
        </p:nvPicPr>
        <p:blipFill>
          <a:blip r:embed="rId3"/>
          <a:stretch>
            <a:fillRect/>
          </a:stretch>
        </p:blipFill>
        <p:spPr>
          <a:xfrm>
            <a:off x="3410197" y="3126617"/>
            <a:ext cx="1593101" cy="817092"/>
          </a:xfrm>
          <a:prstGeom prst="rect">
            <a:avLst/>
          </a:prstGeom>
        </p:spPr>
      </p:pic>
      <p:pic>
        <p:nvPicPr>
          <p:cNvPr id="5" name="Grafik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58168" y="2357181"/>
            <a:ext cx="6439162" cy="1985594"/>
          </a:xfrm>
          <a:prstGeom prst="rect">
            <a:avLst/>
          </a:prstGeom>
        </p:spPr>
      </p:pic>
      <p:pic>
        <p:nvPicPr>
          <p:cNvPr id="12" name="Grafik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54164" y="2351399"/>
            <a:ext cx="6457910" cy="1991376"/>
          </a:xfrm>
          <a:prstGeom prst="rect">
            <a:avLst/>
          </a:prstGeom>
        </p:spPr>
      </p:pic>
      <p:pic>
        <p:nvPicPr>
          <p:cNvPr id="14" name="Grafik 1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52913" y="2351399"/>
            <a:ext cx="6443166" cy="1986829"/>
          </a:xfrm>
          <a:prstGeom prst="rect">
            <a:avLst/>
          </a:prstGeom>
        </p:spPr>
      </p:pic>
      <p:sp>
        <p:nvSpPr>
          <p:cNvPr id="17" name="Textfeld 16"/>
          <p:cNvSpPr txBox="1"/>
          <p:nvPr/>
        </p:nvSpPr>
        <p:spPr>
          <a:xfrm>
            <a:off x="10929907" y="3279570"/>
            <a:ext cx="639793" cy="369332"/>
          </a:xfrm>
          <a:prstGeom prst="rect">
            <a:avLst/>
          </a:prstGeom>
          <a:noFill/>
        </p:spPr>
        <p:txBody>
          <a:bodyPr wrap="square" rtlCol="0">
            <a:spAutoFit/>
          </a:bodyPr>
          <a:lstStyle/>
          <a:p>
            <a:r>
              <a:rPr lang="de-AT" dirty="0"/>
              <a:t>SiO</a:t>
            </a:r>
            <a:r>
              <a:rPr lang="de-AT" baseline="-25000" dirty="0"/>
              <a:t>2</a:t>
            </a:r>
            <a:endParaRPr lang="en-US" baseline="-25000" dirty="0"/>
          </a:p>
        </p:txBody>
      </p:sp>
      <p:sp>
        <p:nvSpPr>
          <p:cNvPr id="32" name="Textfeld 31"/>
          <p:cNvSpPr txBox="1"/>
          <p:nvPr/>
        </p:nvSpPr>
        <p:spPr>
          <a:xfrm>
            <a:off x="8658528" y="3651184"/>
            <a:ext cx="515968" cy="369332"/>
          </a:xfrm>
          <a:prstGeom prst="rect">
            <a:avLst/>
          </a:prstGeom>
          <a:noFill/>
        </p:spPr>
        <p:txBody>
          <a:bodyPr wrap="square" rtlCol="0">
            <a:spAutoFit/>
          </a:bodyPr>
          <a:lstStyle/>
          <a:p>
            <a:r>
              <a:rPr lang="de-AT" dirty="0"/>
              <a:t>Au</a:t>
            </a:r>
            <a:endParaRPr lang="en-US" dirty="0"/>
          </a:p>
        </p:txBody>
      </p:sp>
      <p:sp>
        <p:nvSpPr>
          <p:cNvPr id="33" name="Textfeld 32"/>
          <p:cNvSpPr txBox="1"/>
          <p:nvPr/>
        </p:nvSpPr>
        <p:spPr>
          <a:xfrm>
            <a:off x="8658528" y="2869787"/>
            <a:ext cx="515968" cy="369332"/>
          </a:xfrm>
          <a:prstGeom prst="rect">
            <a:avLst/>
          </a:prstGeom>
          <a:noFill/>
        </p:spPr>
        <p:txBody>
          <a:bodyPr wrap="square" rtlCol="0">
            <a:spAutoFit/>
          </a:bodyPr>
          <a:lstStyle/>
          <a:p>
            <a:r>
              <a:rPr lang="de-AT" dirty="0"/>
              <a:t>Au</a:t>
            </a:r>
            <a:endParaRPr lang="en-US" dirty="0"/>
          </a:p>
        </p:txBody>
      </p:sp>
      <p:sp>
        <p:nvSpPr>
          <p:cNvPr id="34" name="Textfeld 33"/>
          <p:cNvSpPr txBox="1"/>
          <p:nvPr/>
        </p:nvSpPr>
        <p:spPr>
          <a:xfrm>
            <a:off x="8422232" y="2750698"/>
            <a:ext cx="1685954" cy="369332"/>
          </a:xfrm>
          <a:prstGeom prst="rect">
            <a:avLst/>
          </a:prstGeom>
          <a:noFill/>
        </p:spPr>
        <p:txBody>
          <a:bodyPr wrap="square" rtlCol="0">
            <a:spAutoFit/>
          </a:bodyPr>
          <a:lstStyle/>
          <a:p>
            <a:r>
              <a:rPr lang="de-AT" dirty="0"/>
              <a:t>e.g., W</a:t>
            </a:r>
            <a:endParaRPr lang="en-US" dirty="0"/>
          </a:p>
        </p:txBody>
      </p:sp>
      <p:sp>
        <p:nvSpPr>
          <p:cNvPr id="28" name="Fußzeilenplatzhalter 14">
            <a:extLst>
              <a:ext uri="{FF2B5EF4-FFF2-40B4-BE49-F238E27FC236}">
                <a16:creationId xmlns:a16="http://schemas.microsoft.com/office/drawing/2014/main" id="{5AAFB682-9DDD-46AF-8745-4B1046E93798}"/>
              </a:ext>
            </a:extLst>
          </p:cNvPr>
          <p:cNvSpPr txBox="1">
            <a:spLocks/>
          </p:cNvSpPr>
          <p:nvPr/>
        </p:nvSpPr>
        <p:spPr>
          <a:xfrm>
            <a:off x="4690688" y="6403290"/>
            <a:ext cx="5139112" cy="365125"/>
          </a:xfrm>
          <a:prstGeom prst="rect">
            <a:avLst/>
          </a:prstGeom>
        </p:spPr>
        <p:txBody>
          <a:bodyPr vert="horz" lIns="91440" tIns="45720" rIns="91440" bIns="45720" rtlCol="0" anchor="ctr"/>
          <a:lstStyle>
            <a:defPPr>
              <a:defRPr lang="de-DE"/>
            </a:defPPr>
            <a:lvl1pPr>
              <a:defRPr sz="1200">
                <a:solidFill>
                  <a:schemeClr val="tx1">
                    <a:tint val="75000"/>
                  </a:schemeClr>
                </a:solidFill>
              </a:defRPr>
            </a:lvl1pPr>
          </a:lstStyle>
          <a:p>
            <a:r>
              <a:rPr lang="de-AT" dirty="0"/>
              <a:t>[1] G. </a:t>
            </a:r>
            <a:r>
              <a:rPr lang="de-AT" dirty="0" err="1"/>
              <a:t>Sauerbrey</a:t>
            </a:r>
            <a:r>
              <a:rPr lang="de-DE" dirty="0"/>
              <a:t>, Z. Physik 155 (1959), 206-222</a:t>
            </a:r>
          </a:p>
        </p:txBody>
      </p:sp>
      <p:grpSp>
        <p:nvGrpSpPr>
          <p:cNvPr id="48" name="Gruppieren 47">
            <a:extLst>
              <a:ext uri="{FF2B5EF4-FFF2-40B4-BE49-F238E27FC236}">
                <a16:creationId xmlns:a16="http://schemas.microsoft.com/office/drawing/2014/main" id="{8DE80E02-683F-4965-AEFF-511885C9FF0A}"/>
              </a:ext>
            </a:extLst>
          </p:cNvPr>
          <p:cNvGrpSpPr/>
          <p:nvPr/>
        </p:nvGrpSpPr>
        <p:grpSpPr>
          <a:xfrm>
            <a:off x="272957" y="171449"/>
            <a:ext cx="11751959" cy="809625"/>
            <a:chOff x="272957" y="171449"/>
            <a:chExt cx="11751959" cy="809625"/>
          </a:xfrm>
        </p:grpSpPr>
        <p:sp>
          <p:nvSpPr>
            <p:cNvPr id="49" name="Textfeld 48">
              <a:extLst>
                <a:ext uri="{FF2B5EF4-FFF2-40B4-BE49-F238E27FC236}">
                  <a16:creationId xmlns:a16="http://schemas.microsoft.com/office/drawing/2014/main" id="{BD2D7B3B-AE47-4A21-8173-27326CFC62C9}"/>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0" name="Gruppieren 49">
              <a:extLst>
                <a:ext uri="{FF2B5EF4-FFF2-40B4-BE49-F238E27FC236}">
                  <a16:creationId xmlns:a16="http://schemas.microsoft.com/office/drawing/2014/main" id="{8C7983AA-5320-4E13-A1B3-F0C702371094}"/>
                </a:ext>
              </a:extLst>
            </p:cNvPr>
            <p:cNvGrpSpPr/>
            <p:nvPr/>
          </p:nvGrpSpPr>
          <p:grpSpPr>
            <a:xfrm>
              <a:off x="272957" y="171449"/>
              <a:ext cx="11751959" cy="809625"/>
              <a:chOff x="272957" y="171449"/>
              <a:chExt cx="11751959" cy="809625"/>
            </a:xfrm>
          </p:grpSpPr>
          <p:pic>
            <p:nvPicPr>
              <p:cNvPr id="52" name="Grafik 51">
                <a:extLst>
                  <a:ext uri="{FF2B5EF4-FFF2-40B4-BE49-F238E27FC236}">
                    <a16:creationId xmlns:a16="http://schemas.microsoft.com/office/drawing/2014/main" id="{92A6E286-1397-496E-8B99-FEFB2BD8FF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050" y="249815"/>
                <a:ext cx="660400" cy="652894"/>
              </a:xfrm>
              <a:prstGeom prst="rect">
                <a:avLst/>
              </a:prstGeom>
            </p:spPr>
          </p:pic>
          <p:sp>
            <p:nvSpPr>
              <p:cNvPr id="53" name="Titel 1">
                <a:extLst>
                  <a:ext uri="{FF2B5EF4-FFF2-40B4-BE49-F238E27FC236}">
                    <a16:creationId xmlns:a16="http://schemas.microsoft.com/office/drawing/2014/main" id="{EC4E84F2-230F-403A-BE05-77FB4506CA63}"/>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4" name="Freihandform: Form 5">
                <a:extLst>
                  <a:ext uri="{FF2B5EF4-FFF2-40B4-BE49-F238E27FC236}">
                    <a16:creationId xmlns:a16="http://schemas.microsoft.com/office/drawing/2014/main" id="{114648C1-C1BE-48AE-832A-06476A59588E}"/>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5" name="Freihandform: Form 8">
                <a:extLst>
                  <a:ext uri="{FF2B5EF4-FFF2-40B4-BE49-F238E27FC236}">
                    <a16:creationId xmlns:a16="http://schemas.microsoft.com/office/drawing/2014/main" id="{847498D6-DF36-41D9-8957-0A137776060C}"/>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6" name="Freihandform: Form 11">
                <a:extLst>
                  <a:ext uri="{FF2B5EF4-FFF2-40B4-BE49-F238E27FC236}">
                    <a16:creationId xmlns:a16="http://schemas.microsoft.com/office/drawing/2014/main" id="{E1C740AE-D1E1-4F35-8D98-1A5B5877574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7" name="Gruppieren 56">
                <a:extLst>
                  <a:ext uri="{FF2B5EF4-FFF2-40B4-BE49-F238E27FC236}">
                    <a16:creationId xmlns:a16="http://schemas.microsoft.com/office/drawing/2014/main" id="{68A78B8B-5B44-4D11-8499-1EFA7A906B0C}"/>
                  </a:ext>
                </a:extLst>
              </p:cNvPr>
              <p:cNvGrpSpPr/>
              <p:nvPr/>
            </p:nvGrpSpPr>
            <p:grpSpPr>
              <a:xfrm>
                <a:off x="10055266" y="271201"/>
                <a:ext cx="1969650" cy="706971"/>
                <a:chOff x="7535695" y="283762"/>
                <a:chExt cx="1969650" cy="706971"/>
              </a:xfrm>
            </p:grpSpPr>
            <p:sp>
              <p:nvSpPr>
                <p:cNvPr id="61" name="Rechteck: abgerundete Ecken 24">
                  <a:extLst>
                    <a:ext uri="{FF2B5EF4-FFF2-40B4-BE49-F238E27FC236}">
                      <a16:creationId xmlns:a16="http://schemas.microsoft.com/office/drawing/2014/main" id="{62FF3E51-AFA2-4768-B9C2-735D6093D6DA}"/>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2" name="Gruppieren 61">
                  <a:extLst>
                    <a:ext uri="{FF2B5EF4-FFF2-40B4-BE49-F238E27FC236}">
                      <a16:creationId xmlns:a16="http://schemas.microsoft.com/office/drawing/2014/main" id="{4CE026D3-A7B0-4F8C-971C-ACC02585D387}"/>
                    </a:ext>
                  </a:extLst>
                </p:cNvPr>
                <p:cNvGrpSpPr/>
                <p:nvPr/>
              </p:nvGrpSpPr>
              <p:grpSpPr>
                <a:xfrm>
                  <a:off x="7596110" y="336530"/>
                  <a:ext cx="1909235" cy="615268"/>
                  <a:chOff x="5105423" y="6078734"/>
                  <a:chExt cx="2091442" cy="673986"/>
                </a:xfrm>
              </p:grpSpPr>
              <p:pic>
                <p:nvPicPr>
                  <p:cNvPr id="63" name="Grafik 62">
                    <a:extLst>
                      <a:ext uri="{FF2B5EF4-FFF2-40B4-BE49-F238E27FC236}">
                        <a16:creationId xmlns:a16="http://schemas.microsoft.com/office/drawing/2014/main" id="{0A6DDFBB-8331-41C5-9E77-E0450798BA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4" name="Textfeld 63">
                    <a:extLst>
                      <a:ext uri="{FF2B5EF4-FFF2-40B4-BE49-F238E27FC236}">
                        <a16:creationId xmlns:a16="http://schemas.microsoft.com/office/drawing/2014/main" id="{F065C62C-FEA4-4A5D-B4FD-4926563B2F0F}"/>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58" name="Gruppieren 57">
                <a:extLst>
                  <a:ext uri="{FF2B5EF4-FFF2-40B4-BE49-F238E27FC236}">
                    <a16:creationId xmlns:a16="http://schemas.microsoft.com/office/drawing/2014/main" id="{44D872F7-442C-4C84-B550-7B79656DB4BF}"/>
                  </a:ext>
                </a:extLst>
              </p:cNvPr>
              <p:cNvGrpSpPr/>
              <p:nvPr/>
            </p:nvGrpSpPr>
            <p:grpSpPr>
              <a:xfrm>
                <a:off x="1056402" y="271201"/>
                <a:ext cx="681912" cy="680597"/>
                <a:chOff x="970677" y="271201"/>
                <a:chExt cx="681912" cy="680597"/>
              </a:xfrm>
            </p:grpSpPr>
            <p:sp>
              <p:nvSpPr>
                <p:cNvPr id="59" name="Abgerundetes Rechteck 32">
                  <a:extLst>
                    <a:ext uri="{FF2B5EF4-FFF2-40B4-BE49-F238E27FC236}">
                      <a16:creationId xmlns:a16="http://schemas.microsoft.com/office/drawing/2014/main" id="{E1A4EF62-3ED3-46D7-A13A-A36A3D9AC4E1}"/>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fik 59">
                  <a:extLst>
                    <a:ext uri="{FF2B5EF4-FFF2-40B4-BE49-F238E27FC236}">
                      <a16:creationId xmlns:a16="http://schemas.microsoft.com/office/drawing/2014/main" id="{BD7C32A3-287D-4AAA-AA0E-34D25C6A6292}"/>
                    </a:ext>
                  </a:extLst>
                </p:cNvPr>
                <p:cNvPicPr>
                  <a:picLocks noChangeAspect="1"/>
                </p:cNvPicPr>
                <p:nvPr/>
              </p:nvPicPr>
              <p:blipFill rotWithShape="1">
                <a:blip r:embed="rId10"/>
                <a:srcRect l="3579" t="6864" r="73592" b="7828"/>
                <a:stretch/>
              </p:blipFill>
              <p:spPr>
                <a:xfrm>
                  <a:off x="1037007" y="330047"/>
                  <a:ext cx="548287" cy="566787"/>
                </a:xfrm>
                <a:prstGeom prst="rect">
                  <a:avLst/>
                </a:prstGeom>
              </p:spPr>
            </p:pic>
          </p:grpSp>
        </p:grpSp>
        <p:sp>
          <p:nvSpPr>
            <p:cNvPr id="51" name="Textfeld 50">
              <a:extLst>
                <a:ext uri="{FF2B5EF4-FFF2-40B4-BE49-F238E27FC236}">
                  <a16:creationId xmlns:a16="http://schemas.microsoft.com/office/drawing/2014/main" id="{9F64773D-6FE7-4367-8048-9E170B93B04F}"/>
                </a:ext>
              </a:extLst>
            </p:cNvPr>
            <p:cNvSpPr txBox="1"/>
            <p:nvPr/>
          </p:nvSpPr>
          <p:spPr>
            <a:xfrm>
              <a:off x="3174766" y="322751"/>
              <a:ext cx="5814818" cy="584775"/>
            </a:xfrm>
            <a:prstGeom prst="rect">
              <a:avLst/>
            </a:prstGeom>
            <a:noFill/>
          </p:spPr>
          <p:txBody>
            <a:bodyPr wrap="square" rtlCol="0">
              <a:spAutoFit/>
            </a:bodyPr>
            <a:lstStyle/>
            <a:p>
              <a:pPr algn="ctr"/>
              <a:r>
                <a:rPr lang="de-AT" sz="3200" dirty="0">
                  <a:solidFill>
                    <a:schemeClr val="bg1"/>
                  </a:solidFill>
                </a:rPr>
                <a:t>Experimental Approach: QCM</a:t>
              </a:r>
            </a:p>
          </p:txBody>
        </p:sp>
      </p:grpSp>
      <p:sp>
        <p:nvSpPr>
          <p:cNvPr id="38" name="Foliennummernplatzhalter 15">
            <a:extLst>
              <a:ext uri="{FF2B5EF4-FFF2-40B4-BE49-F238E27FC236}">
                <a16:creationId xmlns:a16="http://schemas.microsoft.com/office/drawing/2014/main" id="{CE4386A5-7D2B-F56E-5A32-F8F7622FA5AE}"/>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30</a:t>
            </a:fld>
            <a:endParaRPr lang="de-AT" dirty="0"/>
          </a:p>
        </p:txBody>
      </p:sp>
      <p:sp>
        <p:nvSpPr>
          <p:cNvPr id="39" name="Fußzeilenplatzhalter 14">
            <a:extLst>
              <a:ext uri="{FF2B5EF4-FFF2-40B4-BE49-F238E27FC236}">
                <a16:creationId xmlns:a16="http://schemas.microsoft.com/office/drawing/2014/main" id="{9D0E9DD3-2A84-DE5B-86C1-4F7798CD6736}"/>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Tree>
    <p:extLst>
      <p:ext uri="{BB962C8B-B14F-4D97-AF65-F5344CB8AC3E}">
        <p14:creationId xmlns:p14="http://schemas.microsoft.com/office/powerpoint/2010/main" val="225838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xEl>
                                              <p:pRg st="0" end="0"/>
                                            </p:txEl>
                                          </p:spTgt>
                                        </p:tgtEl>
                                        <p:attrNameLst>
                                          <p:attrName>style.visibility</p:attrName>
                                        </p:attrNameLst>
                                      </p:cBhvr>
                                      <p:to>
                                        <p:strVal val="visible"/>
                                      </p:to>
                                    </p:set>
                                    <p:animEffect transition="in" filter="fade">
                                      <p:cBhvr>
                                        <p:cTn id="30" dur="500"/>
                                        <p:tgtEl>
                                          <p:spTgt spid="2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3"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Inhaltsplatzhalter 4" descr="Stability.pdf"/>
          <p:cNvPicPr>
            <a:picLocks noChangeAspect="1"/>
          </p:cNvPicPr>
          <p:nvPr/>
        </p:nvPicPr>
        <p:blipFill>
          <a:blip r:embed="rId2" cstate="hqprint">
            <a:duotone>
              <a:prstClr val="black"/>
              <a:srgbClr val="006699">
                <a:tint val="45000"/>
                <a:satMod val="400000"/>
              </a:srgbClr>
            </a:duotone>
            <a:extLst>
              <a:ext uri="{28A0092B-C50C-407E-A947-70E740481C1C}">
                <a14:useLocalDpi xmlns:a14="http://schemas.microsoft.com/office/drawing/2010/main" val="0"/>
              </a:ext>
            </a:extLst>
          </a:blip>
          <a:srcRect t="-2797" b="-2328"/>
          <a:stretch>
            <a:fillRect/>
          </a:stretch>
        </p:blipFill>
        <p:spPr>
          <a:xfrm>
            <a:off x="6394724" y="3129494"/>
            <a:ext cx="4431751" cy="2770801"/>
          </a:xfrm>
          <a:prstGeom prst="rect">
            <a:avLst/>
          </a:prstGeom>
        </p:spPr>
      </p:pic>
      <p:sp>
        <p:nvSpPr>
          <p:cNvPr id="3" name="Inhaltsplatzhalter 2"/>
          <p:cNvSpPr>
            <a:spLocks noGrp="1"/>
          </p:cNvSpPr>
          <p:nvPr>
            <p:ph idx="1"/>
          </p:nvPr>
        </p:nvSpPr>
        <p:spPr>
          <a:xfrm>
            <a:off x="418873" y="1307353"/>
            <a:ext cx="10514215" cy="4351338"/>
          </a:xfrm>
        </p:spPr>
        <p:txBody>
          <a:bodyPr>
            <a:normAutofit/>
          </a:bodyPr>
          <a:lstStyle/>
          <a:p>
            <a:r>
              <a:rPr lang="de-AT" sz="2000" dirty="0"/>
              <a:t>QCM </a:t>
            </a:r>
            <a:r>
              <a:rPr lang="de-AT" sz="2000" dirty="0" err="1"/>
              <a:t>electronics</a:t>
            </a:r>
            <a:r>
              <a:rPr lang="de-AT" sz="2000" dirty="0"/>
              <a:t> -&gt; </a:t>
            </a:r>
            <a:r>
              <a:rPr lang="de-AT" sz="2000" dirty="0" err="1"/>
              <a:t>regulation</a:t>
            </a:r>
            <a:r>
              <a:rPr lang="de-AT" sz="2000" dirty="0"/>
              <a:t> </a:t>
            </a:r>
            <a:r>
              <a:rPr lang="de-AT" sz="2000" dirty="0" err="1"/>
              <a:t>loop</a:t>
            </a:r>
            <a:r>
              <a:rPr lang="de-AT" sz="2000" dirty="0"/>
              <a:t> </a:t>
            </a:r>
            <a:r>
              <a:rPr lang="de-AT" sz="2000" dirty="0" err="1"/>
              <a:t>to</a:t>
            </a:r>
            <a:r>
              <a:rPr lang="de-AT" sz="2000" dirty="0"/>
              <a:t> </a:t>
            </a:r>
            <a:r>
              <a:rPr lang="de-AT" sz="2000" dirty="0" err="1"/>
              <a:t>drive</a:t>
            </a:r>
            <a:r>
              <a:rPr lang="de-AT" sz="2000" dirty="0"/>
              <a:t> </a:t>
            </a:r>
            <a:r>
              <a:rPr lang="de-AT" sz="2000" dirty="0" err="1"/>
              <a:t>quartz</a:t>
            </a:r>
            <a:r>
              <a:rPr lang="de-AT" sz="2000" dirty="0"/>
              <a:t> in </a:t>
            </a:r>
            <a:r>
              <a:rPr lang="de-AT" sz="2000" dirty="0" err="1"/>
              <a:t>resonance</a:t>
            </a:r>
            <a:endParaRPr lang="de-AT" sz="2000" dirty="0"/>
          </a:p>
          <a:p>
            <a:r>
              <a:rPr lang="de-AT" sz="2000" dirty="0" err="1"/>
              <a:t>Resonance</a:t>
            </a:r>
            <a:r>
              <a:rPr lang="de-AT" sz="2000" dirty="0"/>
              <a:t> </a:t>
            </a:r>
            <a:r>
              <a:rPr lang="de-AT" sz="2000" dirty="0" err="1"/>
              <a:t>frequency</a:t>
            </a:r>
            <a:r>
              <a:rPr lang="de-AT" sz="2000" dirty="0"/>
              <a:t> </a:t>
            </a:r>
            <a:r>
              <a:rPr lang="de-AT" sz="2000" dirty="0" err="1"/>
              <a:t>changes</a:t>
            </a:r>
            <a:r>
              <a:rPr lang="de-AT" sz="2000" dirty="0"/>
              <a:t> due </a:t>
            </a:r>
            <a:r>
              <a:rPr lang="de-AT" sz="2000" dirty="0" err="1"/>
              <a:t>to</a:t>
            </a:r>
            <a:r>
              <a:rPr lang="de-AT" sz="2000" dirty="0"/>
              <a:t> </a:t>
            </a:r>
            <a:r>
              <a:rPr lang="de-AT" sz="2000" dirty="0" err="1"/>
              <a:t>mass</a:t>
            </a:r>
            <a:r>
              <a:rPr lang="de-AT" sz="2000" dirty="0"/>
              <a:t> </a:t>
            </a:r>
            <a:r>
              <a:rPr lang="de-AT" sz="2000" dirty="0" err="1"/>
              <a:t>loss</a:t>
            </a:r>
            <a:r>
              <a:rPr lang="de-AT" sz="2000" dirty="0"/>
              <a:t> in </a:t>
            </a:r>
            <a:r>
              <a:rPr lang="de-AT" sz="2000" dirty="0" err="1"/>
              <a:t>experiments</a:t>
            </a:r>
            <a:endParaRPr lang="de-AT" sz="2000" dirty="0"/>
          </a:p>
          <a:p>
            <a:endParaRPr lang="en-US" sz="2000" dirty="0"/>
          </a:p>
        </p:txBody>
      </p:sp>
      <p:sp>
        <p:nvSpPr>
          <p:cNvPr id="5" name="Foliennummernplatzhalter 4"/>
          <p:cNvSpPr>
            <a:spLocks noGrp="1"/>
          </p:cNvSpPr>
          <p:nvPr>
            <p:ph type="sldNum" sz="quarter" idx="12"/>
          </p:nvPr>
        </p:nvSpPr>
        <p:spPr/>
        <p:txBody>
          <a:bodyPr/>
          <a:lstStyle/>
          <a:p>
            <a:fld id="{69A9513A-D86E-4C5E-92AE-75BFEF5488A0}" type="slidenum">
              <a:rPr lang="de-AT" smtClean="0"/>
              <a:t>31</a:t>
            </a:fld>
            <a:endParaRPr lang="de-AT" dirty="0"/>
          </a:p>
        </p:txBody>
      </p:sp>
      <p:cxnSp>
        <p:nvCxnSpPr>
          <p:cNvPr id="40" name="Gerade Verbindung mit Pfeil 39"/>
          <p:cNvCxnSpPr/>
          <p:nvPr/>
        </p:nvCxnSpPr>
        <p:spPr>
          <a:xfrm>
            <a:off x="5858916" y="2562235"/>
            <a:ext cx="45331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7" name="Inhaltsplatzhalter 6" descr="BVD.pdf"/>
          <p:cNvPicPr>
            <a:picLocks noChangeAspect="1"/>
          </p:cNvPicPr>
          <p:nvPr/>
        </p:nvPicPr>
        <p:blipFill>
          <a:blip r:embed="rId3">
            <a:extLst>
              <a:ext uri="{28A0092B-C50C-407E-A947-70E740481C1C}">
                <a14:useLocalDpi xmlns:a14="http://schemas.microsoft.com/office/drawing/2010/main" val="0"/>
              </a:ext>
            </a:extLst>
          </a:blip>
          <a:srcRect b="-3977"/>
          <a:stretch>
            <a:fillRect/>
          </a:stretch>
        </p:blipFill>
        <p:spPr>
          <a:xfrm>
            <a:off x="784989" y="3172739"/>
            <a:ext cx="3922372" cy="2989152"/>
          </a:xfrm>
          <a:prstGeom prst="rect">
            <a:avLst/>
          </a:prstGeom>
        </p:spPr>
      </p:pic>
      <mc:AlternateContent xmlns:mc="http://schemas.openxmlformats.org/markup-compatibility/2006" xmlns:a14="http://schemas.microsoft.com/office/drawing/2010/main">
        <mc:Choice Requires="a14">
          <p:sp>
            <p:nvSpPr>
              <p:cNvPr id="39" name="Rechteck 38"/>
              <p:cNvSpPr/>
              <p:nvPr/>
            </p:nvSpPr>
            <p:spPr>
              <a:xfrm>
                <a:off x="3764044" y="2212706"/>
                <a:ext cx="1530932" cy="767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𝛥</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𝑄</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𝑄</m:t>
                              </m:r>
                            </m:sub>
                          </m:sSub>
                        </m:den>
                      </m:f>
                      <m:r>
                        <a:rPr lang="en-US" sz="2000" i="1" smtClean="0">
                          <a:latin typeface="Cambria Math" panose="02040503050406030204" pitchFamily="18" charset="0"/>
                        </a:rPr>
                        <m:t>≈</m:t>
                      </m:r>
                      <m:sSup>
                        <m:sSupPr>
                          <m:ctrlPr>
                            <a:rPr lang="en-US" sz="2000" i="1">
                              <a:latin typeface="Cambria Math" panose="02040503050406030204" pitchFamily="18" charset="0"/>
                            </a:rPr>
                          </m:ctrlPr>
                        </m:sSupPr>
                        <m:e>
                          <m:r>
                            <a:rPr lang="en-US" sz="2000" i="0">
                              <a:latin typeface="Cambria Math" panose="02040503050406030204" pitchFamily="18" charset="0"/>
                            </a:rPr>
                            <m:t>10</m:t>
                          </m:r>
                        </m:e>
                        <m:sup>
                          <m:r>
                            <a:rPr lang="en-US" sz="2000" i="0">
                              <a:latin typeface="Cambria Math" panose="02040503050406030204" pitchFamily="18" charset="0"/>
                            </a:rPr>
                            <m:t>−9</m:t>
                          </m:r>
                        </m:sup>
                      </m:sSup>
                    </m:oMath>
                  </m:oMathPara>
                </a14:m>
                <a:endParaRPr lang="en-US" sz="2000" dirty="0">
                  <a:latin typeface="Arial" panose="020B0604020202020204" pitchFamily="34" charset="0"/>
                  <a:cs typeface="Arial" panose="020B0604020202020204" pitchFamily="34" charset="0"/>
                </a:endParaRPr>
              </a:p>
            </p:txBody>
          </p:sp>
        </mc:Choice>
        <mc:Fallback xmlns="">
          <p:sp>
            <p:nvSpPr>
              <p:cNvPr id="39" name="Rechteck 38"/>
              <p:cNvSpPr>
                <a:spLocks noRot="1" noChangeAspect="1" noMove="1" noResize="1" noEditPoints="1" noAdjustHandles="1" noChangeArrowheads="1" noChangeShapeType="1" noTextEdit="1"/>
              </p:cNvSpPr>
              <p:nvPr/>
            </p:nvSpPr>
            <p:spPr>
              <a:xfrm>
                <a:off x="3764044" y="2212706"/>
                <a:ext cx="1530932" cy="767133"/>
              </a:xfrm>
              <a:prstGeom prst="rect">
                <a:avLst/>
              </a:prstGeom>
              <a:blipFill>
                <a:blip r:embed="rId13"/>
                <a:stretch>
                  <a:fillRect/>
                </a:stretch>
              </a:blipFill>
            </p:spPr>
            <p:txBody>
              <a:bodyPr/>
              <a:lstStyle/>
              <a:p>
                <a:r>
                  <a:rPr lang="en-US">
                    <a:noFill/>
                  </a:rPr>
                  <a:t> </a:t>
                </a:r>
              </a:p>
            </p:txBody>
          </p:sp>
        </mc:Fallback>
      </mc:AlternateContent>
      <p:sp>
        <p:nvSpPr>
          <p:cNvPr id="43" name="Rechteck 42"/>
          <p:cNvSpPr/>
          <p:nvPr/>
        </p:nvSpPr>
        <p:spPr>
          <a:xfrm>
            <a:off x="6562826" y="2374785"/>
            <a:ext cx="4790974" cy="677108"/>
          </a:xfrm>
          <a:prstGeom prst="rect">
            <a:avLst/>
          </a:prstGeom>
        </p:spPr>
        <p:txBody>
          <a:bodyPr wrap="square">
            <a:spAutoFit/>
          </a:bodyPr>
          <a:lstStyle/>
          <a:p>
            <a:r>
              <a:rPr lang="en-US" altLang="en-US" sz="2000" dirty="0">
                <a:solidFill>
                  <a:srgbClr val="000000"/>
                </a:solidFill>
                <a:cs typeface="Arial" panose="020B0604020202020204" pitchFamily="34" charset="0"/>
              </a:rPr>
              <a:t>≈ 90 [</a:t>
            </a:r>
            <a:r>
              <a:rPr lang="en-US" altLang="en-US" sz="2000" dirty="0" err="1">
                <a:solidFill>
                  <a:srgbClr val="000000"/>
                </a:solidFill>
                <a:cs typeface="Arial" panose="020B0604020202020204" pitchFamily="34" charset="0"/>
              </a:rPr>
              <a:t>pg</a:t>
            </a:r>
            <a:r>
              <a:rPr lang="en-US" altLang="en-US" sz="2000" dirty="0">
                <a:solidFill>
                  <a:srgbClr val="000000"/>
                </a:solidFill>
                <a:cs typeface="Arial" panose="020B0604020202020204" pitchFamily="34" charset="0"/>
              </a:rPr>
              <a:t>/s] ≈ 3⋅10</a:t>
            </a:r>
            <a:r>
              <a:rPr lang="en-US" altLang="en-US" sz="2000" baseline="30000" dirty="0">
                <a:solidFill>
                  <a:srgbClr val="000000"/>
                </a:solidFill>
                <a:cs typeface="Arial" panose="020B0604020202020204" pitchFamily="34" charset="0"/>
              </a:rPr>
              <a:t>-4</a:t>
            </a:r>
            <a:r>
              <a:rPr lang="en-US" altLang="en-US" sz="2000" dirty="0">
                <a:solidFill>
                  <a:srgbClr val="000000"/>
                </a:solidFill>
                <a:cs typeface="Arial" panose="020B0604020202020204" pitchFamily="34" charset="0"/>
              </a:rPr>
              <a:t> [W monolayers/s]</a:t>
            </a:r>
          </a:p>
          <a:p>
            <a:endParaRPr lang="en-US" altLang="en-US" dirty="0">
              <a:solidFill>
                <a:srgbClr val="FFFFFF"/>
              </a:solidFill>
              <a:latin typeface="Arial" panose="020B0604020202020204" pitchFamily="34" charset="0"/>
              <a:cs typeface="Arial" panose="020B0604020202020204" pitchFamily="34" charset="0"/>
            </a:endParaRPr>
          </a:p>
        </p:txBody>
      </p:sp>
      <p:sp>
        <p:nvSpPr>
          <p:cNvPr id="45" name="Textfeld 44"/>
          <p:cNvSpPr txBox="1"/>
          <p:nvPr/>
        </p:nvSpPr>
        <p:spPr>
          <a:xfrm>
            <a:off x="1948237" y="2396619"/>
            <a:ext cx="1317990" cy="400110"/>
          </a:xfrm>
          <a:prstGeom prst="rect">
            <a:avLst/>
          </a:prstGeom>
          <a:noFill/>
        </p:spPr>
        <p:txBody>
          <a:bodyPr wrap="none" rtlCol="0">
            <a:spAutoFit/>
          </a:bodyPr>
          <a:lstStyle/>
          <a:p>
            <a:r>
              <a:rPr lang="en-GB" sz="2000" dirty="0">
                <a:cs typeface="Arial" panose="020B0604020202020204" pitchFamily="34" charset="0"/>
              </a:rPr>
              <a:t>Sensitivity:</a:t>
            </a:r>
          </a:p>
        </p:txBody>
      </p:sp>
      <p:sp>
        <p:nvSpPr>
          <p:cNvPr id="46" name="Textfeld 45"/>
          <p:cNvSpPr txBox="1"/>
          <p:nvPr/>
        </p:nvSpPr>
        <p:spPr>
          <a:xfrm>
            <a:off x="418873" y="5942873"/>
            <a:ext cx="5170078" cy="307777"/>
          </a:xfrm>
          <a:prstGeom prst="rect">
            <a:avLst/>
          </a:prstGeom>
          <a:noFill/>
        </p:spPr>
        <p:txBody>
          <a:bodyPr wrap="square" rtlCol="0">
            <a:spAutoFit/>
          </a:bodyPr>
          <a:lstStyle/>
          <a:p>
            <a:pPr algn="ctr"/>
            <a:r>
              <a:rPr lang="en-US" sz="1400" dirty="0">
                <a:solidFill>
                  <a:srgbClr val="898989"/>
                </a:solidFill>
              </a:rPr>
              <a:t>[G. </a:t>
            </a:r>
            <a:r>
              <a:rPr lang="en-US" sz="1400" dirty="0" err="1">
                <a:solidFill>
                  <a:srgbClr val="898989"/>
                </a:solidFill>
              </a:rPr>
              <a:t>Hayderer</a:t>
            </a:r>
            <a:r>
              <a:rPr lang="en-US" sz="1400" dirty="0">
                <a:solidFill>
                  <a:srgbClr val="898989"/>
                </a:solidFill>
              </a:rPr>
              <a:t> et al., Rev. Sci. </a:t>
            </a:r>
            <a:r>
              <a:rPr lang="en-US" sz="1400" dirty="0" err="1">
                <a:solidFill>
                  <a:srgbClr val="898989"/>
                </a:solidFill>
              </a:rPr>
              <a:t>Instrum</a:t>
            </a:r>
            <a:r>
              <a:rPr lang="en-US" sz="1400" dirty="0">
                <a:solidFill>
                  <a:srgbClr val="898989"/>
                </a:solidFill>
              </a:rPr>
              <a:t>., 70 (1999) 3696-3700.]</a:t>
            </a:r>
          </a:p>
        </p:txBody>
      </p:sp>
      <p:sp>
        <p:nvSpPr>
          <p:cNvPr id="47" name="Textfeld 46"/>
          <p:cNvSpPr txBox="1"/>
          <p:nvPr/>
        </p:nvSpPr>
        <p:spPr>
          <a:xfrm>
            <a:off x="7223205" y="5888561"/>
            <a:ext cx="3470216" cy="307777"/>
          </a:xfrm>
          <a:prstGeom prst="rect">
            <a:avLst/>
          </a:prstGeom>
          <a:noFill/>
        </p:spPr>
        <p:txBody>
          <a:bodyPr wrap="square" rtlCol="0">
            <a:spAutoFit/>
          </a:bodyPr>
          <a:lstStyle/>
          <a:p>
            <a:pPr algn="ctr"/>
            <a:r>
              <a:rPr lang="en-US" sz="1400" dirty="0">
                <a:solidFill>
                  <a:srgbClr val="898989"/>
                </a:solidFill>
              </a:rPr>
              <a:t>[K. </a:t>
            </a:r>
            <a:r>
              <a:rPr lang="en-US" sz="1400" dirty="0" err="1">
                <a:solidFill>
                  <a:srgbClr val="898989"/>
                </a:solidFill>
              </a:rPr>
              <a:t>Dobes</a:t>
            </a:r>
            <a:r>
              <a:rPr lang="en-US" sz="1400" dirty="0">
                <a:solidFill>
                  <a:srgbClr val="898989"/>
                </a:solidFill>
              </a:rPr>
              <a:t>, PhD thesis, TU Wien (2014)]</a:t>
            </a:r>
          </a:p>
        </p:txBody>
      </p:sp>
      <p:sp>
        <p:nvSpPr>
          <p:cNvPr id="26"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272957" y="6339410"/>
            <a:ext cx="4114800" cy="365125"/>
          </a:xfrm>
        </p:spPr>
        <p:txBody>
          <a:bodyPr/>
          <a:lstStyle/>
          <a:p>
            <a:pPr algn="l"/>
            <a:r>
              <a:rPr lang="de-AT" dirty="0"/>
              <a:t>cupak@iap.tuwien.ac.at</a:t>
            </a:r>
          </a:p>
        </p:txBody>
      </p:sp>
      <p:grpSp>
        <p:nvGrpSpPr>
          <p:cNvPr id="27" name="Gruppieren 26"/>
          <p:cNvGrpSpPr/>
          <p:nvPr/>
        </p:nvGrpSpPr>
        <p:grpSpPr>
          <a:xfrm>
            <a:off x="272957" y="171449"/>
            <a:ext cx="11632229" cy="809625"/>
            <a:chOff x="272957" y="171449"/>
            <a:chExt cx="11632229" cy="809625"/>
          </a:xfrm>
        </p:grpSpPr>
        <p:sp>
          <p:nvSpPr>
            <p:cNvPr id="28" name="Textfeld 27">
              <a:extLst>
                <a:ext uri="{FF2B5EF4-FFF2-40B4-BE49-F238E27FC236}">
                  <a16:creationId xmlns:a16="http://schemas.microsoft.com/office/drawing/2014/main" id="{05FBE495-6E72-4154-A46C-C6787BF0F8A0}"/>
                </a:ext>
              </a:extLst>
            </p:cNvPr>
            <p:cNvSpPr txBox="1"/>
            <p:nvPr/>
          </p:nvSpPr>
          <p:spPr>
            <a:xfrm>
              <a:off x="5094694" y="317934"/>
              <a:ext cx="2025548" cy="584775"/>
            </a:xfrm>
            <a:prstGeom prst="rect">
              <a:avLst/>
            </a:prstGeom>
            <a:noFill/>
          </p:spPr>
          <p:txBody>
            <a:bodyPr wrap="square" rtlCol="0">
              <a:spAutoFit/>
            </a:bodyPr>
            <a:lstStyle/>
            <a:p>
              <a:pPr algn="ctr"/>
              <a:r>
                <a:rPr lang="de-AT" sz="3200" dirty="0">
                  <a:solidFill>
                    <a:schemeClr val="bg1"/>
                  </a:solidFill>
                </a:rPr>
                <a:t>Motivation</a:t>
              </a:r>
            </a:p>
          </p:txBody>
        </p:sp>
        <p:grpSp>
          <p:nvGrpSpPr>
            <p:cNvPr id="29" name="Gruppieren 28"/>
            <p:cNvGrpSpPr/>
            <p:nvPr/>
          </p:nvGrpSpPr>
          <p:grpSpPr>
            <a:xfrm>
              <a:off x="272957" y="171449"/>
              <a:ext cx="11632229" cy="809625"/>
              <a:chOff x="272957" y="171449"/>
              <a:chExt cx="11632229" cy="809625"/>
            </a:xfrm>
          </p:grpSpPr>
          <p:grpSp>
            <p:nvGrpSpPr>
              <p:cNvPr id="31" name="Gruppieren 30">
                <a:extLst>
                  <a:ext uri="{FF2B5EF4-FFF2-40B4-BE49-F238E27FC236}">
                    <a16:creationId xmlns:a16="http://schemas.microsoft.com/office/drawing/2014/main" id="{2E8FAAAC-C350-4E39-B611-D14588840CD0}"/>
                  </a:ext>
                </a:extLst>
              </p:cNvPr>
              <p:cNvGrpSpPr/>
              <p:nvPr/>
            </p:nvGrpSpPr>
            <p:grpSpPr>
              <a:xfrm>
                <a:off x="272957" y="171449"/>
                <a:ext cx="11622741" cy="809625"/>
                <a:chOff x="272957" y="171449"/>
                <a:chExt cx="11622741" cy="809625"/>
              </a:xfrm>
            </p:grpSpPr>
            <p:pic>
              <p:nvPicPr>
                <p:cNvPr id="33" name="Grafik 32">
                  <a:extLst>
                    <a:ext uri="{FF2B5EF4-FFF2-40B4-BE49-F238E27FC236}">
                      <a16:creationId xmlns:a16="http://schemas.microsoft.com/office/drawing/2014/main" id="{460543EF-AD61-4829-B26F-89BF1077F2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3050" y="249815"/>
                  <a:ext cx="660400" cy="652894"/>
                </a:xfrm>
                <a:prstGeom prst="rect">
                  <a:avLst/>
                </a:prstGeom>
              </p:spPr>
            </p:pic>
            <p:sp>
              <p:nvSpPr>
                <p:cNvPr id="34" name="Titel 1">
                  <a:extLst>
                    <a:ext uri="{FF2B5EF4-FFF2-40B4-BE49-F238E27FC236}">
                      <a16:creationId xmlns:a16="http://schemas.microsoft.com/office/drawing/2014/main" id="{A32EB49E-2556-4018-87E6-BF1AC932551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grpSp>
              <p:nvGrpSpPr>
                <p:cNvPr id="35" name="Gruppieren 34">
                  <a:extLst>
                    <a:ext uri="{FF2B5EF4-FFF2-40B4-BE49-F238E27FC236}">
                      <a16:creationId xmlns:a16="http://schemas.microsoft.com/office/drawing/2014/main" id="{792620F9-5A30-4B31-BF6B-615DF1566525}"/>
                    </a:ext>
                  </a:extLst>
                </p:cNvPr>
                <p:cNvGrpSpPr/>
                <p:nvPr/>
              </p:nvGrpSpPr>
              <p:grpSpPr>
                <a:xfrm>
                  <a:off x="272957" y="313117"/>
                  <a:ext cx="11622741" cy="638681"/>
                  <a:chOff x="272957" y="313117"/>
                  <a:chExt cx="11622741" cy="638681"/>
                </a:xfrm>
              </p:grpSpPr>
              <p:grpSp>
                <p:nvGrpSpPr>
                  <p:cNvPr id="36" name="Grafik 1">
                    <a:extLst>
                      <a:ext uri="{FF2B5EF4-FFF2-40B4-BE49-F238E27FC236}">
                        <a16:creationId xmlns:a16="http://schemas.microsoft.com/office/drawing/2014/main" id="{6BD206F9-3976-4FC5-BE3F-FAC748D5D08E}"/>
                      </a:ext>
                    </a:extLst>
                  </p:cNvPr>
                  <p:cNvGrpSpPr/>
                  <p:nvPr/>
                </p:nvGrpSpPr>
                <p:grpSpPr>
                  <a:xfrm>
                    <a:off x="272957" y="313117"/>
                    <a:ext cx="11622741" cy="638681"/>
                    <a:chOff x="272957" y="313117"/>
                    <a:chExt cx="11622741" cy="638681"/>
                  </a:xfrm>
                </p:grpSpPr>
                <p:sp>
                  <p:nvSpPr>
                    <p:cNvPr id="42" name="Freihandform: Form 5">
                      <a:extLst>
                        <a:ext uri="{FF2B5EF4-FFF2-40B4-BE49-F238E27FC236}">
                          <a16:creationId xmlns:a16="http://schemas.microsoft.com/office/drawing/2014/main" id="{A7E76DE0-0D9F-4708-9483-611F03A86BC4}"/>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44" name="Freihandform: Form 8">
                      <a:extLst>
                        <a:ext uri="{FF2B5EF4-FFF2-40B4-BE49-F238E27FC236}">
                          <a16:creationId xmlns:a16="http://schemas.microsoft.com/office/drawing/2014/main" id="{33997B12-ABF1-4466-A17A-37FA75A0CF11}"/>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48" name="Freihandform: Form 11">
                      <a:extLst>
                        <a:ext uri="{FF2B5EF4-FFF2-40B4-BE49-F238E27FC236}">
                          <a16:creationId xmlns:a16="http://schemas.microsoft.com/office/drawing/2014/main" id="{48C09BCE-E2E0-4A81-A504-AEDDE50A13F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sp>
                <p:nvSpPr>
                  <p:cNvPr id="41" name="Textfeld 40">
                    <a:extLst>
                      <a:ext uri="{FF2B5EF4-FFF2-40B4-BE49-F238E27FC236}">
                        <a16:creationId xmlns:a16="http://schemas.microsoft.com/office/drawing/2014/main" id="{C297866A-D40A-4E89-BD63-2FAC6350B7F9}"/>
                      </a:ext>
                    </a:extLst>
                  </p:cNvPr>
                  <p:cNvSpPr txBox="1"/>
                  <p:nvPr/>
                </p:nvSpPr>
                <p:spPr>
                  <a:xfrm>
                    <a:off x="4730801" y="343314"/>
                    <a:ext cx="2705100" cy="584775"/>
                  </a:xfrm>
                  <a:prstGeom prst="rect">
                    <a:avLst/>
                  </a:prstGeom>
                  <a:noFill/>
                </p:spPr>
                <p:txBody>
                  <a:bodyPr wrap="square" rtlCol="0">
                    <a:spAutoFit/>
                  </a:bodyPr>
                  <a:lstStyle/>
                  <a:p>
                    <a:endParaRPr lang="de-AT" sz="3200" dirty="0">
                      <a:solidFill>
                        <a:schemeClr val="bg1"/>
                      </a:solidFill>
                    </a:endParaRPr>
                  </a:p>
                </p:txBody>
              </p:sp>
            </p:grpSp>
          </p:grpSp>
          <p:pic>
            <p:nvPicPr>
              <p:cNvPr id="32" name="Grafik 31"/>
              <p:cNvPicPr>
                <a:picLocks noChangeAspect="1"/>
              </p:cNvPicPr>
              <p:nvPr/>
            </p:nvPicPr>
            <p:blipFill>
              <a:blip r:embed="rId16"/>
              <a:stretch>
                <a:fillRect/>
              </a:stretch>
            </p:blipFill>
            <p:spPr>
              <a:xfrm>
                <a:off x="11229975" y="283152"/>
                <a:ext cx="675211" cy="668646"/>
              </a:xfrm>
              <a:prstGeom prst="roundRect">
                <a:avLst>
                  <a:gd name="adj" fmla="val 8594"/>
                </a:avLst>
              </a:prstGeom>
              <a:solidFill>
                <a:srgbClr val="FFFFFF">
                  <a:shade val="85000"/>
                </a:srgbClr>
              </a:solidFill>
              <a:ln>
                <a:noFill/>
              </a:ln>
              <a:effectLst/>
            </p:spPr>
          </p:pic>
        </p:grpSp>
        <p:sp>
          <p:nvSpPr>
            <p:cNvPr id="30" name="Textfeld 29">
              <a:extLst>
                <a:ext uri="{FF2B5EF4-FFF2-40B4-BE49-F238E27FC236}">
                  <a16:creationId xmlns:a16="http://schemas.microsoft.com/office/drawing/2014/main" id="{05FBE495-6E72-4154-A46C-C6787BF0F8A0}"/>
                </a:ext>
              </a:extLst>
            </p:cNvPr>
            <p:cNvSpPr txBox="1"/>
            <p:nvPr/>
          </p:nvSpPr>
          <p:spPr>
            <a:xfrm>
              <a:off x="2372963" y="325087"/>
              <a:ext cx="7426646" cy="584775"/>
            </a:xfrm>
            <a:prstGeom prst="rect">
              <a:avLst/>
            </a:prstGeom>
            <a:noFill/>
          </p:spPr>
          <p:txBody>
            <a:bodyPr wrap="square" rtlCol="0">
              <a:spAutoFit/>
            </a:bodyPr>
            <a:lstStyle/>
            <a:p>
              <a:pPr algn="ctr"/>
              <a:r>
                <a:rPr lang="de-AT" sz="3200" dirty="0">
                  <a:solidFill>
                    <a:schemeClr val="bg1"/>
                  </a:solidFill>
                </a:rPr>
                <a:t>QCM </a:t>
              </a:r>
              <a:r>
                <a:rPr lang="de-AT" sz="3200" dirty="0" err="1">
                  <a:solidFill>
                    <a:schemeClr val="bg1"/>
                  </a:solidFill>
                </a:rPr>
                <a:t>electronics</a:t>
              </a:r>
              <a:endParaRPr lang="de-AT" sz="3200" dirty="0">
                <a:solidFill>
                  <a:schemeClr val="bg1"/>
                </a:solidFill>
              </a:endParaRPr>
            </a:p>
          </p:txBody>
        </p:sp>
      </p:grpSp>
    </p:spTree>
    <p:extLst>
      <p:ext uri="{BB962C8B-B14F-4D97-AF65-F5344CB8AC3E}">
        <p14:creationId xmlns:p14="http://schemas.microsoft.com/office/powerpoint/2010/main" val="387656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Inhaltsplatzhalter 21"/>
          <p:cNvPicPr>
            <a:picLocks noGrp="1" noChangeAspect="1"/>
          </p:cNvPicPr>
          <p:nvPr>
            <p:ph idx="1"/>
          </p:nvPr>
        </p:nvPicPr>
        <p:blipFill rotWithShape="1">
          <a:blip r:embed="rId2"/>
          <a:srcRect t="4658"/>
          <a:stretch/>
        </p:blipFill>
        <p:spPr>
          <a:xfrm>
            <a:off x="7435901" y="4001294"/>
            <a:ext cx="3461201" cy="2469487"/>
          </a:xfrm>
          <a:prstGeom prst="rect">
            <a:avLst/>
          </a:prstGeom>
        </p:spPr>
      </p:pic>
      <p:sp>
        <p:nvSpPr>
          <p:cNvPr id="5" name="Foliennummernplatzhalter 4"/>
          <p:cNvSpPr>
            <a:spLocks noGrp="1"/>
          </p:cNvSpPr>
          <p:nvPr>
            <p:ph type="sldNum" sz="quarter" idx="12"/>
          </p:nvPr>
        </p:nvSpPr>
        <p:spPr/>
        <p:txBody>
          <a:bodyPr/>
          <a:lstStyle/>
          <a:p>
            <a:fld id="{69A9513A-D86E-4C5E-92AE-75BFEF5488A0}" type="slidenum">
              <a:rPr lang="de-AT" smtClean="0"/>
              <a:t>32</a:t>
            </a:fld>
            <a:endParaRPr lang="de-AT"/>
          </a:p>
        </p:txBody>
      </p:sp>
      <p:pic>
        <p:nvPicPr>
          <p:cNvPr id="20" name="Grafik 19">
            <a:extLst>
              <a:ext uri="{FF2B5EF4-FFF2-40B4-BE49-F238E27FC236}">
                <a16:creationId xmlns:a16="http://schemas.microsoft.com/office/drawing/2014/main" id="{7722BE57-CC07-47C3-8B7F-16C2F3A0BBC0}"/>
              </a:ext>
            </a:extLst>
          </p:cNvPr>
          <p:cNvPicPr>
            <a:picLocks noChangeAspect="1"/>
          </p:cNvPicPr>
          <p:nvPr/>
        </p:nvPicPr>
        <p:blipFill>
          <a:blip r:embed="rId3"/>
          <a:stretch>
            <a:fillRect/>
          </a:stretch>
        </p:blipFill>
        <p:spPr>
          <a:xfrm>
            <a:off x="588279" y="4030387"/>
            <a:ext cx="2320163" cy="2325963"/>
          </a:xfrm>
          <a:prstGeom prst="rect">
            <a:avLst/>
          </a:prstGeom>
        </p:spPr>
      </p:pic>
      <p:pic>
        <p:nvPicPr>
          <p:cNvPr id="23" name="Grafik 22"/>
          <p:cNvPicPr>
            <a:picLocks noChangeAspect="1"/>
          </p:cNvPicPr>
          <p:nvPr/>
        </p:nvPicPr>
        <p:blipFill rotWithShape="1">
          <a:blip r:embed="rId4"/>
          <a:srcRect t="4388"/>
          <a:stretch/>
        </p:blipFill>
        <p:spPr>
          <a:xfrm>
            <a:off x="7506393" y="1282542"/>
            <a:ext cx="3390709" cy="2468058"/>
          </a:xfrm>
          <a:prstGeom prst="rect">
            <a:avLst/>
          </a:prstGeom>
        </p:spPr>
      </p:pic>
      <p:sp>
        <p:nvSpPr>
          <p:cNvPr id="38" name="Rechteck 37"/>
          <p:cNvSpPr/>
          <p:nvPr/>
        </p:nvSpPr>
        <p:spPr>
          <a:xfrm>
            <a:off x="8437418" y="1504604"/>
            <a:ext cx="209291" cy="1932016"/>
          </a:xfrm>
          <a:prstGeom prst="rect">
            <a:avLst/>
          </a:prstGeom>
          <a:solidFill>
            <a:srgbClr val="006699">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hteck 38"/>
          <p:cNvSpPr/>
          <p:nvPr/>
        </p:nvSpPr>
        <p:spPr>
          <a:xfrm>
            <a:off x="8954842" y="1504604"/>
            <a:ext cx="209291" cy="1932016"/>
          </a:xfrm>
          <a:prstGeom prst="rect">
            <a:avLst/>
          </a:prstGeom>
          <a:solidFill>
            <a:srgbClr val="006699">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hteck 39"/>
          <p:cNvSpPr/>
          <p:nvPr/>
        </p:nvSpPr>
        <p:spPr>
          <a:xfrm>
            <a:off x="8443828" y="4001293"/>
            <a:ext cx="209291" cy="2141811"/>
          </a:xfrm>
          <a:prstGeom prst="rect">
            <a:avLst/>
          </a:prstGeom>
          <a:solidFill>
            <a:srgbClr val="006699">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hteck 40"/>
          <p:cNvSpPr/>
          <p:nvPr/>
        </p:nvSpPr>
        <p:spPr>
          <a:xfrm>
            <a:off x="8960514" y="4001293"/>
            <a:ext cx="209291" cy="2141811"/>
          </a:xfrm>
          <a:prstGeom prst="rect">
            <a:avLst/>
          </a:prstGeom>
          <a:solidFill>
            <a:srgbClr val="006699">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hteck 41"/>
          <p:cNvSpPr/>
          <p:nvPr/>
        </p:nvSpPr>
        <p:spPr>
          <a:xfrm>
            <a:off x="9696580" y="4232275"/>
            <a:ext cx="209291" cy="1910829"/>
          </a:xfrm>
          <a:prstGeom prst="rect">
            <a:avLst/>
          </a:prstGeom>
          <a:solidFill>
            <a:srgbClr val="006699">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hteck 42"/>
          <p:cNvSpPr/>
          <p:nvPr/>
        </p:nvSpPr>
        <p:spPr>
          <a:xfrm>
            <a:off x="10471265" y="4232275"/>
            <a:ext cx="209291" cy="1910829"/>
          </a:xfrm>
          <a:prstGeom prst="rect">
            <a:avLst/>
          </a:prstGeom>
          <a:solidFill>
            <a:srgbClr val="006699">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hteck 43"/>
          <p:cNvSpPr/>
          <p:nvPr/>
        </p:nvSpPr>
        <p:spPr>
          <a:xfrm>
            <a:off x="9688643" y="1294809"/>
            <a:ext cx="209291" cy="2141811"/>
          </a:xfrm>
          <a:prstGeom prst="rect">
            <a:avLst/>
          </a:prstGeom>
          <a:solidFill>
            <a:srgbClr val="006699">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hteck 44"/>
          <p:cNvSpPr/>
          <p:nvPr/>
        </p:nvSpPr>
        <p:spPr>
          <a:xfrm>
            <a:off x="10471265" y="1294809"/>
            <a:ext cx="209291" cy="2141811"/>
          </a:xfrm>
          <a:prstGeom prst="rect">
            <a:avLst/>
          </a:prstGeom>
          <a:solidFill>
            <a:srgbClr val="006699">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Gerade Verbindung mit Pfeil 46"/>
          <p:cNvCxnSpPr/>
          <p:nvPr/>
        </p:nvCxnSpPr>
        <p:spPr>
          <a:xfrm>
            <a:off x="10608596" y="3283816"/>
            <a:ext cx="593167" cy="4462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11168521" y="3601047"/>
            <a:ext cx="647321" cy="246221"/>
          </a:xfrm>
          <a:prstGeom prst="rect">
            <a:avLst/>
          </a:prstGeom>
          <a:noFill/>
        </p:spPr>
        <p:txBody>
          <a:bodyPr wrap="square" rtlCol="0">
            <a:spAutoFit/>
          </a:bodyPr>
          <a:lstStyle/>
          <a:p>
            <a:r>
              <a:rPr lang="de-AT" sz="1000" dirty="0"/>
              <a:t>Beam on</a:t>
            </a:r>
            <a:endParaRPr lang="en-US" sz="1000" dirty="0"/>
          </a:p>
        </p:txBody>
      </p:sp>
      <p:sp>
        <p:nvSpPr>
          <p:cNvPr id="50" name="Textfeld 49"/>
          <p:cNvSpPr txBox="1"/>
          <p:nvPr/>
        </p:nvSpPr>
        <p:spPr>
          <a:xfrm>
            <a:off x="601980" y="1294809"/>
            <a:ext cx="6621780" cy="1477328"/>
          </a:xfrm>
          <a:prstGeom prst="rect">
            <a:avLst/>
          </a:prstGeom>
          <a:noFill/>
        </p:spPr>
        <p:txBody>
          <a:bodyPr wrap="square" rtlCol="0">
            <a:spAutoFit/>
          </a:bodyPr>
          <a:lstStyle/>
          <a:p>
            <a:pPr marL="342900" indent="-342900">
              <a:buFont typeface="+mj-lt"/>
              <a:buAutoNum type="arabicPeriod"/>
            </a:pPr>
            <a:r>
              <a:rPr lang="de-AT" dirty="0"/>
              <a:t>FC </a:t>
            </a:r>
            <a:r>
              <a:rPr lang="de-AT" dirty="0" err="1"/>
              <a:t>cup</a:t>
            </a:r>
            <a:r>
              <a:rPr lang="de-AT" dirty="0"/>
              <a:t> </a:t>
            </a:r>
            <a:r>
              <a:rPr lang="de-AT" dirty="0" err="1"/>
              <a:t>measurement</a:t>
            </a:r>
            <a:r>
              <a:rPr lang="de-AT" dirty="0"/>
              <a:t> </a:t>
            </a:r>
            <a:r>
              <a:rPr lang="de-AT" dirty="0" err="1"/>
              <a:t>before</a:t>
            </a:r>
            <a:r>
              <a:rPr lang="de-AT" dirty="0"/>
              <a:t> </a:t>
            </a:r>
            <a:r>
              <a:rPr lang="de-AT" dirty="0" err="1"/>
              <a:t>and</a:t>
            </a:r>
            <a:r>
              <a:rPr lang="de-AT" dirty="0"/>
              <a:t> after </a:t>
            </a:r>
            <a:r>
              <a:rPr lang="de-AT" dirty="0" err="1"/>
              <a:t>experiment</a:t>
            </a:r>
            <a:endParaRPr lang="de-AT" dirty="0"/>
          </a:p>
          <a:p>
            <a:pPr marL="342900" indent="-342900">
              <a:buFont typeface="+mj-lt"/>
              <a:buAutoNum type="arabicPeriod"/>
            </a:pPr>
            <a:r>
              <a:rPr lang="de-AT" dirty="0"/>
              <a:t>Initial Ar </a:t>
            </a:r>
            <a:r>
              <a:rPr lang="de-AT" dirty="0" err="1"/>
              <a:t>cleaning</a:t>
            </a:r>
            <a:r>
              <a:rPr lang="de-AT" dirty="0"/>
              <a:t> </a:t>
            </a:r>
            <a:r>
              <a:rPr lang="de-AT" dirty="0" err="1"/>
              <a:t>of</a:t>
            </a:r>
            <a:r>
              <a:rPr lang="de-AT" dirty="0"/>
              <a:t> </a:t>
            </a:r>
            <a:r>
              <a:rPr lang="de-AT" dirty="0" err="1"/>
              <a:t>target</a:t>
            </a:r>
            <a:r>
              <a:rPr lang="de-AT" dirty="0"/>
              <a:t> + </a:t>
            </a:r>
            <a:r>
              <a:rPr lang="de-AT" dirty="0" err="1"/>
              <a:t>catcher</a:t>
            </a:r>
            <a:r>
              <a:rPr lang="de-AT" dirty="0"/>
              <a:t>, </a:t>
            </a:r>
            <a:r>
              <a:rPr lang="de-AT" dirty="0" err="1"/>
              <a:t>pre-coating</a:t>
            </a:r>
            <a:r>
              <a:rPr lang="de-AT" dirty="0"/>
              <a:t> </a:t>
            </a:r>
            <a:r>
              <a:rPr lang="de-AT" dirty="0" err="1"/>
              <a:t>procedure</a:t>
            </a:r>
            <a:endParaRPr lang="de-AT" dirty="0"/>
          </a:p>
          <a:p>
            <a:pPr marL="342900" indent="-342900">
              <a:buFont typeface="+mj-lt"/>
              <a:buAutoNum type="arabicPeriod"/>
            </a:pPr>
            <a:r>
              <a:rPr lang="de-AT" dirty="0" err="1"/>
              <a:t>For</a:t>
            </a:r>
            <a:r>
              <a:rPr lang="de-AT" dirty="0"/>
              <a:t> </a:t>
            </a:r>
            <a:r>
              <a:rPr lang="de-AT" dirty="0" err="1"/>
              <a:t>ref</a:t>
            </a:r>
            <a:r>
              <a:rPr lang="de-AT" dirty="0"/>
              <a:t> Q: both </a:t>
            </a:r>
            <a:r>
              <a:rPr lang="de-AT" dirty="0" err="1"/>
              <a:t>target</a:t>
            </a:r>
            <a:r>
              <a:rPr lang="de-AT" dirty="0"/>
              <a:t> </a:t>
            </a:r>
            <a:r>
              <a:rPr lang="de-AT" dirty="0" err="1"/>
              <a:t>and</a:t>
            </a:r>
            <a:r>
              <a:rPr lang="de-AT" dirty="0"/>
              <a:t> </a:t>
            </a:r>
            <a:r>
              <a:rPr lang="de-AT" dirty="0" err="1"/>
              <a:t>catcher</a:t>
            </a:r>
            <a:r>
              <a:rPr lang="de-AT" dirty="0"/>
              <a:t> </a:t>
            </a:r>
            <a:r>
              <a:rPr lang="de-AT" dirty="0" err="1"/>
              <a:t>frequency</a:t>
            </a:r>
            <a:r>
              <a:rPr lang="de-AT" dirty="0"/>
              <a:t> </a:t>
            </a:r>
            <a:r>
              <a:rPr lang="de-AT" dirty="0" err="1"/>
              <a:t>signal</a:t>
            </a:r>
            <a:endParaRPr lang="de-AT" dirty="0"/>
          </a:p>
          <a:p>
            <a:pPr marL="342900" indent="-342900">
              <a:buFont typeface="+mj-lt"/>
              <a:buAutoNum type="arabicPeriod"/>
            </a:pPr>
            <a:r>
              <a:rPr lang="de-AT" dirty="0" err="1"/>
              <a:t>For</a:t>
            </a:r>
            <a:r>
              <a:rPr lang="de-AT" dirty="0"/>
              <a:t> </a:t>
            </a:r>
            <a:r>
              <a:rPr lang="de-AT" dirty="0" err="1"/>
              <a:t>other</a:t>
            </a:r>
            <a:r>
              <a:rPr lang="de-AT" dirty="0"/>
              <a:t> </a:t>
            </a:r>
            <a:r>
              <a:rPr lang="de-AT" dirty="0" err="1"/>
              <a:t>targets</a:t>
            </a:r>
            <a:r>
              <a:rPr lang="de-AT" dirty="0"/>
              <a:t>: </a:t>
            </a:r>
            <a:r>
              <a:rPr lang="de-AT" dirty="0" err="1"/>
              <a:t>only</a:t>
            </a:r>
            <a:r>
              <a:rPr lang="de-AT" dirty="0"/>
              <a:t> </a:t>
            </a:r>
            <a:r>
              <a:rPr lang="de-AT" dirty="0" err="1"/>
              <a:t>catcher</a:t>
            </a:r>
            <a:r>
              <a:rPr lang="de-AT" dirty="0"/>
              <a:t> </a:t>
            </a:r>
            <a:r>
              <a:rPr lang="de-AT" dirty="0" err="1"/>
              <a:t>frequency</a:t>
            </a:r>
            <a:endParaRPr lang="de-AT" dirty="0"/>
          </a:p>
          <a:p>
            <a:pPr marL="342900" indent="-342900">
              <a:buFont typeface="+mj-lt"/>
              <a:buAutoNum type="arabicPeriod"/>
            </a:pPr>
            <a:r>
              <a:rPr lang="de-AT" dirty="0"/>
              <a:t>Via </a:t>
            </a:r>
            <a:r>
              <a:rPr lang="de-AT" dirty="0" err="1"/>
              <a:t>ion</a:t>
            </a:r>
            <a:r>
              <a:rPr lang="de-AT" dirty="0"/>
              <a:t> </a:t>
            </a:r>
            <a:r>
              <a:rPr lang="de-AT" dirty="0" err="1"/>
              <a:t>current</a:t>
            </a:r>
            <a:r>
              <a:rPr lang="de-AT" dirty="0"/>
              <a:t> </a:t>
            </a:r>
            <a:r>
              <a:rPr lang="de-AT" dirty="0" err="1"/>
              <a:t>and</a:t>
            </a:r>
            <a:r>
              <a:rPr lang="de-AT" dirty="0"/>
              <a:t> </a:t>
            </a:r>
            <a:r>
              <a:rPr lang="de-AT" dirty="0" err="1"/>
              <a:t>frequency</a:t>
            </a:r>
            <a:r>
              <a:rPr lang="de-AT" dirty="0"/>
              <a:t> -&gt; </a:t>
            </a:r>
            <a:r>
              <a:rPr lang="de-AT" dirty="0" err="1"/>
              <a:t>sputter</a:t>
            </a:r>
            <a:r>
              <a:rPr lang="de-AT" dirty="0"/>
              <a:t> / </a:t>
            </a:r>
            <a:r>
              <a:rPr lang="de-AT" dirty="0" err="1"/>
              <a:t>catcher</a:t>
            </a:r>
            <a:r>
              <a:rPr lang="de-AT" dirty="0"/>
              <a:t> </a:t>
            </a:r>
            <a:r>
              <a:rPr lang="de-AT" dirty="0" err="1"/>
              <a:t>yield</a:t>
            </a:r>
            <a:endParaRPr lang="en-US" dirty="0"/>
          </a:p>
        </p:txBody>
      </p:sp>
      <p:pic>
        <p:nvPicPr>
          <p:cNvPr id="51" name="Grafik 50"/>
          <p:cNvPicPr>
            <a:picLocks noChangeAspect="1"/>
          </p:cNvPicPr>
          <p:nvPr/>
        </p:nvPicPr>
        <p:blipFill>
          <a:blip r:embed="rId5"/>
          <a:stretch>
            <a:fillRect/>
          </a:stretch>
        </p:blipFill>
        <p:spPr>
          <a:xfrm>
            <a:off x="3559216" y="2959099"/>
            <a:ext cx="2476349" cy="649435"/>
          </a:xfrm>
          <a:prstGeom prst="rect">
            <a:avLst/>
          </a:prstGeom>
        </p:spPr>
      </p:pic>
      <p:pic>
        <p:nvPicPr>
          <p:cNvPr id="52" name="Grafik 51"/>
          <p:cNvPicPr>
            <a:picLocks noChangeAspect="1"/>
          </p:cNvPicPr>
          <p:nvPr/>
        </p:nvPicPr>
        <p:blipFill>
          <a:blip r:embed="rId6"/>
          <a:stretch>
            <a:fillRect/>
          </a:stretch>
        </p:blipFill>
        <p:spPr>
          <a:xfrm>
            <a:off x="3621080" y="3638408"/>
            <a:ext cx="2714378" cy="593867"/>
          </a:xfrm>
          <a:prstGeom prst="rect">
            <a:avLst/>
          </a:prstGeom>
        </p:spPr>
      </p:pic>
      <p:cxnSp>
        <p:nvCxnSpPr>
          <p:cNvPr id="53" name="Gerade Verbindung mit Pfeil 52"/>
          <p:cNvCxnSpPr/>
          <p:nvPr/>
        </p:nvCxnSpPr>
        <p:spPr>
          <a:xfrm flipV="1">
            <a:off x="2659186" y="3383771"/>
            <a:ext cx="818303" cy="1787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p:nvPr/>
        </p:nvCxnSpPr>
        <p:spPr>
          <a:xfrm>
            <a:off x="2660506" y="3562514"/>
            <a:ext cx="801289" cy="2613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8" name="Textfeld 57">
            <a:extLst>
              <a:ext uri="{FF2B5EF4-FFF2-40B4-BE49-F238E27FC236}">
                <a16:creationId xmlns:a16="http://schemas.microsoft.com/office/drawing/2014/main" id="{E5ABF4B1-F14F-437B-93D9-244CB9E8A12B}"/>
              </a:ext>
            </a:extLst>
          </p:cNvPr>
          <p:cNvSpPr txBox="1"/>
          <p:nvPr/>
        </p:nvSpPr>
        <p:spPr>
          <a:xfrm>
            <a:off x="540277" y="3347203"/>
            <a:ext cx="618671" cy="369332"/>
          </a:xfrm>
          <a:prstGeom prst="rect">
            <a:avLst/>
          </a:prstGeom>
          <a:noFill/>
        </p:spPr>
        <p:txBody>
          <a:bodyPr wrap="square" rtlCol="0">
            <a:spAutoFit/>
          </a:bodyPr>
          <a:lstStyle/>
          <a:p>
            <a:r>
              <a:rPr lang="de-AT" dirty="0"/>
              <a:t>[6]</a:t>
            </a:r>
          </a:p>
        </p:txBody>
      </p:sp>
      <p:sp>
        <p:nvSpPr>
          <p:cNvPr id="59" name="Fußzeilenplatzhalter 14">
            <a:extLst>
              <a:ext uri="{FF2B5EF4-FFF2-40B4-BE49-F238E27FC236}">
                <a16:creationId xmlns:a16="http://schemas.microsoft.com/office/drawing/2014/main" id="{D0DC6E72-BB5C-4EA8-89D4-2F653EF1D844}"/>
              </a:ext>
            </a:extLst>
          </p:cNvPr>
          <p:cNvSpPr txBox="1">
            <a:spLocks/>
          </p:cNvSpPr>
          <p:nvPr/>
        </p:nvSpPr>
        <p:spPr>
          <a:xfrm>
            <a:off x="3871376" y="6405695"/>
            <a:ext cx="4197436"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AT" dirty="0"/>
              <a:t>[6] </a:t>
            </a:r>
            <a:r>
              <a:rPr lang="de-AT" dirty="0" err="1"/>
              <a:t>Sauerbrey</a:t>
            </a:r>
            <a:r>
              <a:rPr lang="de-AT" dirty="0"/>
              <a:t> G., 1959 (https://doi.org/10.1007/BF01337937)</a:t>
            </a:r>
          </a:p>
        </p:txBody>
      </p:sp>
      <p:sp>
        <p:nvSpPr>
          <p:cNvPr id="61" name="Textfeld 60"/>
          <p:cNvSpPr txBox="1"/>
          <p:nvPr/>
        </p:nvSpPr>
        <p:spPr>
          <a:xfrm rot="16200000">
            <a:off x="10316997" y="2098512"/>
            <a:ext cx="1529543" cy="369332"/>
          </a:xfrm>
          <a:prstGeom prst="rect">
            <a:avLst/>
          </a:prstGeom>
          <a:noFill/>
        </p:spPr>
        <p:txBody>
          <a:bodyPr wrap="square" rtlCol="0">
            <a:spAutoFit/>
          </a:bodyPr>
          <a:lstStyle/>
          <a:p>
            <a:r>
              <a:rPr lang="de-AT" dirty="0"/>
              <a:t>Target QCM</a:t>
            </a:r>
            <a:endParaRPr lang="en-US" dirty="0"/>
          </a:p>
        </p:txBody>
      </p:sp>
      <p:sp>
        <p:nvSpPr>
          <p:cNvPr id="62" name="Textfeld 61"/>
          <p:cNvSpPr txBox="1"/>
          <p:nvPr/>
        </p:nvSpPr>
        <p:spPr>
          <a:xfrm rot="16200000">
            <a:off x="9929065" y="4887531"/>
            <a:ext cx="2305409" cy="369332"/>
          </a:xfrm>
          <a:prstGeom prst="rect">
            <a:avLst/>
          </a:prstGeom>
          <a:noFill/>
        </p:spPr>
        <p:txBody>
          <a:bodyPr wrap="square" rtlCol="0">
            <a:spAutoFit/>
          </a:bodyPr>
          <a:lstStyle/>
          <a:p>
            <a:r>
              <a:rPr lang="de-AT" dirty="0"/>
              <a:t>Catcher QCM (always)</a:t>
            </a:r>
            <a:endParaRPr lang="en-US" dirty="0"/>
          </a:p>
        </p:txBody>
      </p:sp>
      <p:pic>
        <p:nvPicPr>
          <p:cNvPr id="63" name="Grafik 62"/>
          <p:cNvPicPr>
            <a:picLocks noChangeAspect="1"/>
          </p:cNvPicPr>
          <p:nvPr/>
        </p:nvPicPr>
        <p:blipFill>
          <a:blip r:embed="rId7"/>
          <a:stretch>
            <a:fillRect/>
          </a:stretch>
        </p:blipFill>
        <p:spPr>
          <a:xfrm>
            <a:off x="3213814" y="5169482"/>
            <a:ext cx="591765" cy="292595"/>
          </a:xfrm>
          <a:prstGeom prst="rect">
            <a:avLst/>
          </a:prstGeom>
        </p:spPr>
      </p:pic>
      <p:grpSp>
        <p:nvGrpSpPr>
          <p:cNvPr id="66" name="Gruppieren 65"/>
          <p:cNvGrpSpPr/>
          <p:nvPr/>
        </p:nvGrpSpPr>
        <p:grpSpPr>
          <a:xfrm>
            <a:off x="3210901" y="4631860"/>
            <a:ext cx="4079027" cy="351155"/>
            <a:chOff x="4055931" y="5072197"/>
            <a:chExt cx="4079027" cy="351155"/>
          </a:xfrm>
        </p:grpSpPr>
        <p:pic>
          <p:nvPicPr>
            <p:cNvPr id="64" name="Grafik 63"/>
            <p:cNvPicPr>
              <a:picLocks noChangeAspect="1"/>
            </p:cNvPicPr>
            <p:nvPr/>
          </p:nvPicPr>
          <p:blipFill>
            <a:blip r:embed="rId8"/>
            <a:stretch>
              <a:fillRect/>
            </a:stretch>
          </p:blipFill>
          <p:spPr>
            <a:xfrm>
              <a:off x="4055931" y="5072197"/>
              <a:ext cx="515027" cy="351155"/>
            </a:xfrm>
            <a:prstGeom prst="rect">
              <a:avLst/>
            </a:prstGeom>
          </p:spPr>
        </p:pic>
        <p:sp>
          <p:nvSpPr>
            <p:cNvPr id="65" name="Textfeld 64"/>
            <p:cNvSpPr txBox="1"/>
            <p:nvPr/>
          </p:nvSpPr>
          <p:spPr>
            <a:xfrm>
              <a:off x="4587622" y="5072197"/>
              <a:ext cx="3547336" cy="338554"/>
            </a:xfrm>
            <a:prstGeom prst="rect">
              <a:avLst/>
            </a:prstGeom>
            <a:noFill/>
          </p:spPr>
          <p:txBody>
            <a:bodyPr wrap="square" rtlCol="0">
              <a:spAutoFit/>
            </a:bodyPr>
            <a:lstStyle/>
            <a:p>
              <a:r>
                <a:rPr lang="de-AT" sz="1600" dirty="0"/>
                <a:t>Off-</a:t>
              </a:r>
              <a:r>
                <a:rPr lang="de-AT" sz="1600" dirty="0" err="1"/>
                <a:t>sputtered</a:t>
              </a:r>
              <a:r>
                <a:rPr lang="de-AT" sz="1600" dirty="0"/>
                <a:t> W </a:t>
              </a:r>
              <a:r>
                <a:rPr lang="de-AT" sz="1600" dirty="0" err="1"/>
                <a:t>atoms</a:t>
              </a:r>
              <a:r>
                <a:rPr lang="de-AT" sz="1600" dirty="0"/>
                <a:t> per </a:t>
              </a:r>
              <a:r>
                <a:rPr lang="de-AT" sz="1600" dirty="0" err="1"/>
                <a:t>incoming</a:t>
              </a:r>
              <a:r>
                <a:rPr lang="de-AT" sz="1600" dirty="0"/>
                <a:t> </a:t>
              </a:r>
              <a:r>
                <a:rPr lang="de-AT" sz="1600" dirty="0" err="1"/>
                <a:t>ion</a:t>
              </a:r>
              <a:endParaRPr lang="en-US" sz="1600" dirty="0"/>
            </a:p>
          </p:txBody>
        </p:sp>
      </p:grpSp>
      <p:sp>
        <p:nvSpPr>
          <p:cNvPr id="67" name="Textfeld 66"/>
          <p:cNvSpPr txBox="1"/>
          <p:nvPr/>
        </p:nvSpPr>
        <p:spPr>
          <a:xfrm>
            <a:off x="3737133" y="5132344"/>
            <a:ext cx="3547336" cy="584775"/>
          </a:xfrm>
          <a:prstGeom prst="rect">
            <a:avLst/>
          </a:prstGeom>
          <a:noFill/>
        </p:spPr>
        <p:txBody>
          <a:bodyPr wrap="square" rtlCol="0">
            <a:spAutoFit/>
          </a:bodyPr>
          <a:lstStyle/>
          <a:p>
            <a:r>
              <a:rPr lang="de-AT" sz="1600" dirty="0" err="1"/>
              <a:t>adsorbed</a:t>
            </a:r>
            <a:r>
              <a:rPr lang="de-AT" sz="1600" dirty="0"/>
              <a:t> W </a:t>
            </a:r>
            <a:r>
              <a:rPr lang="de-AT" sz="1600" dirty="0" err="1"/>
              <a:t>atoms</a:t>
            </a:r>
            <a:r>
              <a:rPr lang="de-AT" sz="1600" dirty="0"/>
              <a:t> on </a:t>
            </a:r>
            <a:r>
              <a:rPr lang="de-AT" sz="1600" dirty="0" err="1"/>
              <a:t>catcher</a:t>
            </a:r>
            <a:r>
              <a:rPr lang="de-AT" sz="1600" dirty="0"/>
              <a:t> per </a:t>
            </a:r>
            <a:r>
              <a:rPr lang="de-AT" sz="1600" dirty="0" err="1"/>
              <a:t>incoming</a:t>
            </a:r>
            <a:r>
              <a:rPr lang="de-AT" sz="1600" dirty="0"/>
              <a:t> </a:t>
            </a:r>
            <a:r>
              <a:rPr lang="de-AT" sz="1600" dirty="0" err="1"/>
              <a:t>ion</a:t>
            </a:r>
            <a:r>
              <a:rPr lang="de-AT" sz="1600" dirty="0"/>
              <a:t> on </a:t>
            </a:r>
            <a:r>
              <a:rPr lang="de-AT" sz="1600" dirty="0" err="1"/>
              <a:t>the</a:t>
            </a:r>
            <a:r>
              <a:rPr lang="de-AT" sz="1600" dirty="0"/>
              <a:t> </a:t>
            </a:r>
            <a:r>
              <a:rPr lang="de-AT" sz="1600" dirty="0" err="1"/>
              <a:t>target</a:t>
            </a:r>
            <a:endParaRPr lang="en-US" sz="1600" dirty="0"/>
          </a:p>
        </p:txBody>
      </p:sp>
      <p:sp>
        <p:nvSpPr>
          <p:cNvPr id="46"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272957" y="6339410"/>
            <a:ext cx="4114800" cy="365125"/>
          </a:xfrm>
        </p:spPr>
        <p:txBody>
          <a:bodyPr/>
          <a:lstStyle/>
          <a:p>
            <a:pPr algn="l"/>
            <a:r>
              <a:rPr lang="de-AT" dirty="0"/>
              <a:t>cupak@iap.tuwien.ac.at</a:t>
            </a:r>
          </a:p>
        </p:txBody>
      </p:sp>
      <p:grpSp>
        <p:nvGrpSpPr>
          <p:cNvPr id="48" name="Gruppieren 47"/>
          <p:cNvGrpSpPr/>
          <p:nvPr/>
        </p:nvGrpSpPr>
        <p:grpSpPr>
          <a:xfrm>
            <a:off x="272957" y="171449"/>
            <a:ext cx="11632229" cy="809625"/>
            <a:chOff x="272957" y="171449"/>
            <a:chExt cx="11632229" cy="809625"/>
          </a:xfrm>
        </p:grpSpPr>
        <p:sp>
          <p:nvSpPr>
            <p:cNvPr id="54" name="Textfeld 53">
              <a:extLst>
                <a:ext uri="{FF2B5EF4-FFF2-40B4-BE49-F238E27FC236}">
                  <a16:creationId xmlns:a16="http://schemas.microsoft.com/office/drawing/2014/main" id="{05FBE495-6E72-4154-A46C-C6787BF0F8A0}"/>
                </a:ext>
              </a:extLst>
            </p:cNvPr>
            <p:cNvSpPr txBox="1"/>
            <p:nvPr/>
          </p:nvSpPr>
          <p:spPr>
            <a:xfrm>
              <a:off x="5094694" y="317934"/>
              <a:ext cx="2025548" cy="584775"/>
            </a:xfrm>
            <a:prstGeom prst="rect">
              <a:avLst/>
            </a:prstGeom>
            <a:noFill/>
          </p:spPr>
          <p:txBody>
            <a:bodyPr wrap="square" rtlCol="0">
              <a:spAutoFit/>
            </a:bodyPr>
            <a:lstStyle/>
            <a:p>
              <a:pPr algn="ctr"/>
              <a:r>
                <a:rPr lang="de-AT" sz="3200" dirty="0">
                  <a:solidFill>
                    <a:schemeClr val="bg1"/>
                  </a:solidFill>
                </a:rPr>
                <a:t>Motivation</a:t>
              </a:r>
            </a:p>
          </p:txBody>
        </p:sp>
        <p:grpSp>
          <p:nvGrpSpPr>
            <p:cNvPr id="56" name="Gruppieren 55"/>
            <p:cNvGrpSpPr/>
            <p:nvPr/>
          </p:nvGrpSpPr>
          <p:grpSpPr>
            <a:xfrm>
              <a:off x="272957" y="171449"/>
              <a:ext cx="11632229" cy="809625"/>
              <a:chOff x="272957" y="171449"/>
              <a:chExt cx="11632229" cy="809625"/>
            </a:xfrm>
          </p:grpSpPr>
          <p:grpSp>
            <p:nvGrpSpPr>
              <p:cNvPr id="60" name="Gruppieren 59">
                <a:extLst>
                  <a:ext uri="{FF2B5EF4-FFF2-40B4-BE49-F238E27FC236}">
                    <a16:creationId xmlns:a16="http://schemas.microsoft.com/office/drawing/2014/main" id="{2E8FAAAC-C350-4E39-B611-D14588840CD0}"/>
                  </a:ext>
                </a:extLst>
              </p:cNvPr>
              <p:cNvGrpSpPr/>
              <p:nvPr/>
            </p:nvGrpSpPr>
            <p:grpSpPr>
              <a:xfrm>
                <a:off x="272957" y="171449"/>
                <a:ext cx="11622741" cy="809625"/>
                <a:chOff x="272957" y="171449"/>
                <a:chExt cx="11622741" cy="809625"/>
              </a:xfrm>
            </p:grpSpPr>
            <p:pic>
              <p:nvPicPr>
                <p:cNvPr id="69" name="Grafik 68">
                  <a:extLst>
                    <a:ext uri="{FF2B5EF4-FFF2-40B4-BE49-F238E27FC236}">
                      <a16:creationId xmlns:a16="http://schemas.microsoft.com/office/drawing/2014/main" id="{460543EF-AD61-4829-B26F-89BF1077F2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050" y="249815"/>
                  <a:ext cx="660400" cy="652894"/>
                </a:xfrm>
                <a:prstGeom prst="rect">
                  <a:avLst/>
                </a:prstGeom>
              </p:spPr>
            </p:pic>
            <p:sp>
              <p:nvSpPr>
                <p:cNvPr id="70" name="Titel 1">
                  <a:extLst>
                    <a:ext uri="{FF2B5EF4-FFF2-40B4-BE49-F238E27FC236}">
                      <a16:creationId xmlns:a16="http://schemas.microsoft.com/office/drawing/2014/main" id="{A32EB49E-2556-4018-87E6-BF1AC932551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grpSp>
              <p:nvGrpSpPr>
                <p:cNvPr id="71" name="Gruppieren 70">
                  <a:extLst>
                    <a:ext uri="{FF2B5EF4-FFF2-40B4-BE49-F238E27FC236}">
                      <a16:creationId xmlns:a16="http://schemas.microsoft.com/office/drawing/2014/main" id="{792620F9-5A30-4B31-BF6B-615DF1566525}"/>
                    </a:ext>
                  </a:extLst>
                </p:cNvPr>
                <p:cNvGrpSpPr/>
                <p:nvPr/>
              </p:nvGrpSpPr>
              <p:grpSpPr>
                <a:xfrm>
                  <a:off x="272957" y="313117"/>
                  <a:ext cx="11622741" cy="638681"/>
                  <a:chOff x="272957" y="313117"/>
                  <a:chExt cx="11622741" cy="638681"/>
                </a:xfrm>
              </p:grpSpPr>
              <p:grpSp>
                <p:nvGrpSpPr>
                  <p:cNvPr id="72" name="Grafik 1">
                    <a:extLst>
                      <a:ext uri="{FF2B5EF4-FFF2-40B4-BE49-F238E27FC236}">
                        <a16:creationId xmlns:a16="http://schemas.microsoft.com/office/drawing/2014/main" id="{6BD206F9-3976-4FC5-BE3F-FAC748D5D08E}"/>
                      </a:ext>
                    </a:extLst>
                  </p:cNvPr>
                  <p:cNvGrpSpPr/>
                  <p:nvPr/>
                </p:nvGrpSpPr>
                <p:grpSpPr>
                  <a:xfrm>
                    <a:off x="272957" y="313117"/>
                    <a:ext cx="11622741" cy="638681"/>
                    <a:chOff x="272957" y="313117"/>
                    <a:chExt cx="11622741" cy="638681"/>
                  </a:xfrm>
                </p:grpSpPr>
                <p:sp>
                  <p:nvSpPr>
                    <p:cNvPr id="74" name="Freihandform: Form 5">
                      <a:extLst>
                        <a:ext uri="{FF2B5EF4-FFF2-40B4-BE49-F238E27FC236}">
                          <a16:creationId xmlns:a16="http://schemas.microsoft.com/office/drawing/2014/main" id="{A7E76DE0-0D9F-4708-9483-611F03A86BC4}"/>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75" name="Freihandform: Form 8">
                      <a:extLst>
                        <a:ext uri="{FF2B5EF4-FFF2-40B4-BE49-F238E27FC236}">
                          <a16:creationId xmlns:a16="http://schemas.microsoft.com/office/drawing/2014/main" id="{33997B12-ABF1-4466-A17A-37FA75A0CF11}"/>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76" name="Freihandform: Form 11">
                      <a:extLst>
                        <a:ext uri="{FF2B5EF4-FFF2-40B4-BE49-F238E27FC236}">
                          <a16:creationId xmlns:a16="http://schemas.microsoft.com/office/drawing/2014/main" id="{48C09BCE-E2E0-4A81-A504-AEDDE50A13F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sp>
                <p:nvSpPr>
                  <p:cNvPr id="73" name="Textfeld 72">
                    <a:extLst>
                      <a:ext uri="{FF2B5EF4-FFF2-40B4-BE49-F238E27FC236}">
                        <a16:creationId xmlns:a16="http://schemas.microsoft.com/office/drawing/2014/main" id="{C297866A-D40A-4E89-BD63-2FAC6350B7F9}"/>
                      </a:ext>
                    </a:extLst>
                  </p:cNvPr>
                  <p:cNvSpPr txBox="1"/>
                  <p:nvPr/>
                </p:nvSpPr>
                <p:spPr>
                  <a:xfrm>
                    <a:off x="4730801" y="343314"/>
                    <a:ext cx="2705100" cy="584775"/>
                  </a:xfrm>
                  <a:prstGeom prst="rect">
                    <a:avLst/>
                  </a:prstGeom>
                  <a:noFill/>
                </p:spPr>
                <p:txBody>
                  <a:bodyPr wrap="square" rtlCol="0">
                    <a:spAutoFit/>
                  </a:bodyPr>
                  <a:lstStyle/>
                  <a:p>
                    <a:endParaRPr lang="de-AT" sz="3200" dirty="0">
                      <a:solidFill>
                        <a:schemeClr val="bg1"/>
                      </a:solidFill>
                    </a:endParaRPr>
                  </a:p>
                </p:txBody>
              </p:sp>
            </p:grpSp>
          </p:grpSp>
          <p:pic>
            <p:nvPicPr>
              <p:cNvPr id="68" name="Grafik 67"/>
              <p:cNvPicPr>
                <a:picLocks noChangeAspect="1"/>
              </p:cNvPicPr>
              <p:nvPr/>
            </p:nvPicPr>
            <p:blipFill>
              <a:blip r:embed="rId11"/>
              <a:stretch>
                <a:fillRect/>
              </a:stretch>
            </p:blipFill>
            <p:spPr>
              <a:xfrm>
                <a:off x="11229975" y="283152"/>
                <a:ext cx="675211" cy="668646"/>
              </a:xfrm>
              <a:prstGeom prst="roundRect">
                <a:avLst>
                  <a:gd name="adj" fmla="val 8594"/>
                </a:avLst>
              </a:prstGeom>
              <a:solidFill>
                <a:srgbClr val="FFFFFF">
                  <a:shade val="85000"/>
                </a:srgbClr>
              </a:solidFill>
              <a:ln>
                <a:noFill/>
              </a:ln>
              <a:effectLst/>
            </p:spPr>
          </p:pic>
        </p:grpSp>
        <p:sp>
          <p:nvSpPr>
            <p:cNvPr id="57" name="Textfeld 56">
              <a:extLst>
                <a:ext uri="{FF2B5EF4-FFF2-40B4-BE49-F238E27FC236}">
                  <a16:creationId xmlns:a16="http://schemas.microsoft.com/office/drawing/2014/main" id="{05FBE495-6E72-4154-A46C-C6787BF0F8A0}"/>
                </a:ext>
              </a:extLst>
            </p:cNvPr>
            <p:cNvSpPr txBox="1"/>
            <p:nvPr/>
          </p:nvSpPr>
          <p:spPr>
            <a:xfrm>
              <a:off x="2372963" y="325087"/>
              <a:ext cx="7426646" cy="584775"/>
            </a:xfrm>
            <a:prstGeom prst="rect">
              <a:avLst/>
            </a:prstGeom>
            <a:noFill/>
          </p:spPr>
          <p:txBody>
            <a:bodyPr wrap="square" rtlCol="0">
              <a:spAutoFit/>
            </a:bodyPr>
            <a:lstStyle/>
            <a:p>
              <a:pPr algn="ctr"/>
              <a:r>
                <a:rPr lang="de-AT" sz="3200" dirty="0">
                  <a:solidFill>
                    <a:schemeClr val="bg1"/>
                  </a:solidFill>
                </a:rPr>
                <a:t>Catcher-QCM </a:t>
              </a:r>
              <a:r>
                <a:rPr lang="de-AT" sz="3200" dirty="0" err="1">
                  <a:solidFill>
                    <a:schemeClr val="bg1"/>
                  </a:solidFill>
                </a:rPr>
                <a:t>procedure</a:t>
              </a:r>
              <a:endParaRPr lang="de-AT" sz="3200" dirty="0">
                <a:solidFill>
                  <a:schemeClr val="bg1"/>
                </a:solidFill>
              </a:endParaRPr>
            </a:p>
          </p:txBody>
        </p:sp>
      </p:grpSp>
      <p:pic>
        <p:nvPicPr>
          <p:cNvPr id="77" name="Grafik 76"/>
          <p:cNvPicPr>
            <a:picLocks noChangeAspect="1"/>
          </p:cNvPicPr>
          <p:nvPr/>
        </p:nvPicPr>
        <p:blipFill>
          <a:blip r:embed="rId12"/>
          <a:stretch>
            <a:fillRect/>
          </a:stretch>
        </p:blipFill>
        <p:spPr>
          <a:xfrm>
            <a:off x="1050368" y="3251925"/>
            <a:ext cx="1279989" cy="656499"/>
          </a:xfrm>
          <a:prstGeom prst="rect">
            <a:avLst/>
          </a:prstGeom>
        </p:spPr>
      </p:pic>
    </p:spTree>
    <p:extLst>
      <p:ext uri="{BB962C8B-B14F-4D97-AF65-F5344CB8AC3E}">
        <p14:creationId xmlns:p14="http://schemas.microsoft.com/office/powerpoint/2010/main" val="245760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 name="Grafik 82">
            <a:extLst>
              <a:ext uri="{FF2B5EF4-FFF2-40B4-BE49-F238E27FC236}">
                <a16:creationId xmlns:a16="http://schemas.microsoft.com/office/drawing/2014/main" id="{2F55BD38-1226-6A23-1BBC-2C7ED60A4F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37285" y="2765550"/>
            <a:ext cx="4154082" cy="3115562"/>
          </a:xfrm>
          <a:prstGeom prst="rect">
            <a:avLst/>
          </a:prstGeom>
        </p:spPr>
      </p:pic>
      <p:sp>
        <p:nvSpPr>
          <p:cNvPr id="42" name="Fußzeilenplatzhalter 14">
            <a:extLst>
              <a:ext uri="{FF2B5EF4-FFF2-40B4-BE49-F238E27FC236}">
                <a16:creationId xmlns:a16="http://schemas.microsoft.com/office/drawing/2014/main" id="{D0DC6E72-BB5C-4EA8-89D4-2F653EF1D844}"/>
              </a:ext>
            </a:extLst>
          </p:cNvPr>
          <p:cNvSpPr txBox="1">
            <a:spLocks/>
          </p:cNvSpPr>
          <p:nvPr/>
        </p:nvSpPr>
        <p:spPr>
          <a:xfrm>
            <a:off x="2157672" y="6368059"/>
            <a:ext cx="9738026" cy="365125"/>
          </a:xfrm>
          <a:prstGeom prst="rect">
            <a:avLst/>
          </a:prstGeom>
        </p:spPr>
        <p:txBody>
          <a:bodyPr vert="horz" lIns="91440" tIns="45720" rIns="91440" bIns="45720" numCol="2"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AT" dirty="0"/>
              <a:t>[1] U. v. Toussaint et al., Phys. </a:t>
            </a:r>
            <a:r>
              <a:rPr lang="de-AT" dirty="0" err="1"/>
              <a:t>Scr</a:t>
            </a:r>
            <a:r>
              <a:rPr lang="de-AT" dirty="0"/>
              <a:t>. T170 (2017), 014056</a:t>
            </a:r>
          </a:p>
          <a:p>
            <a:pPr algn="just"/>
            <a:r>
              <a:rPr lang="de-AT" dirty="0"/>
              <a:t>[2] W. Möller, </a:t>
            </a:r>
            <a:r>
              <a:rPr lang="de-AT" dirty="0" err="1"/>
              <a:t>Nucl</a:t>
            </a:r>
            <a:r>
              <a:rPr lang="de-AT" dirty="0"/>
              <a:t>. </a:t>
            </a:r>
            <a:r>
              <a:rPr lang="de-AT" dirty="0" err="1"/>
              <a:t>Instrum</a:t>
            </a:r>
            <a:r>
              <a:rPr lang="de-AT" dirty="0"/>
              <a:t>. </a:t>
            </a:r>
            <a:r>
              <a:rPr lang="de-AT" dirty="0" err="1"/>
              <a:t>Methods</a:t>
            </a:r>
            <a:r>
              <a:rPr lang="de-AT" dirty="0"/>
              <a:t> Phys. Res. B. 322 (2014), 23-33</a:t>
            </a:r>
          </a:p>
          <a:p>
            <a:pPr algn="just"/>
            <a:r>
              <a:rPr lang="de-AT" dirty="0"/>
              <a:t>[3] </a:t>
            </a:r>
            <a:r>
              <a:rPr lang="fr-FR" altLang="de-DE" dirty="0">
                <a:solidFill>
                  <a:schemeClr val="tx1">
                    <a:lumMod val="50000"/>
                    <a:lumOff val="50000"/>
                  </a:schemeClr>
                </a:solidFill>
                <a:cs typeface="Arial" panose="020B0604020202020204" pitchFamily="34" charset="0"/>
              </a:rPr>
              <a:t>R. Stadlmayr et al., J. </a:t>
            </a:r>
            <a:r>
              <a:rPr lang="fr-FR" altLang="de-DE" dirty="0" err="1">
                <a:solidFill>
                  <a:schemeClr val="tx1">
                    <a:lumMod val="50000"/>
                    <a:lumOff val="50000"/>
                  </a:schemeClr>
                </a:solidFill>
                <a:cs typeface="Arial" panose="020B0604020202020204" pitchFamily="34" charset="0"/>
              </a:rPr>
              <a:t>Nucl</a:t>
            </a:r>
            <a:r>
              <a:rPr lang="fr-FR" altLang="de-DE" dirty="0">
                <a:solidFill>
                  <a:schemeClr val="tx1">
                    <a:lumMod val="50000"/>
                    <a:lumOff val="50000"/>
                  </a:schemeClr>
                </a:solidFill>
                <a:cs typeface="Arial" panose="020B0604020202020204" pitchFamily="34" charset="0"/>
              </a:rPr>
              <a:t>. Mater. 532 (2020)</a:t>
            </a:r>
            <a:r>
              <a:rPr lang="da-DK" altLang="de-DE" dirty="0">
                <a:solidFill>
                  <a:schemeClr val="tx1">
                    <a:lumMod val="50000"/>
                    <a:lumOff val="50000"/>
                  </a:schemeClr>
                </a:solidFill>
                <a:cs typeface="Arial" panose="020B0604020202020204" pitchFamily="34" charset="0"/>
              </a:rPr>
              <a:t>, 152019</a:t>
            </a:r>
            <a:endParaRPr lang="de-AT" dirty="0"/>
          </a:p>
          <a:p>
            <a:pPr algn="just"/>
            <a:endParaRPr lang="de-AT" dirty="0"/>
          </a:p>
        </p:txBody>
      </p:sp>
      <p:grpSp>
        <p:nvGrpSpPr>
          <p:cNvPr id="43" name="Gruppieren 42">
            <a:extLst>
              <a:ext uri="{FF2B5EF4-FFF2-40B4-BE49-F238E27FC236}">
                <a16:creationId xmlns:a16="http://schemas.microsoft.com/office/drawing/2014/main" id="{05E5113C-C8D2-4899-9BD2-671E339564FC}"/>
              </a:ext>
            </a:extLst>
          </p:cNvPr>
          <p:cNvGrpSpPr/>
          <p:nvPr/>
        </p:nvGrpSpPr>
        <p:grpSpPr>
          <a:xfrm>
            <a:off x="272957" y="171449"/>
            <a:ext cx="11751959" cy="809625"/>
            <a:chOff x="272957" y="171449"/>
            <a:chExt cx="11751959" cy="809625"/>
          </a:xfrm>
        </p:grpSpPr>
        <p:sp>
          <p:nvSpPr>
            <p:cNvPr id="45" name="Textfeld 44">
              <a:extLst>
                <a:ext uri="{FF2B5EF4-FFF2-40B4-BE49-F238E27FC236}">
                  <a16:creationId xmlns:a16="http://schemas.microsoft.com/office/drawing/2014/main" id="{A3D87E34-8A05-48BF-9CB2-FBCD7145EF18}"/>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46" name="Gruppieren 45">
              <a:extLst>
                <a:ext uri="{FF2B5EF4-FFF2-40B4-BE49-F238E27FC236}">
                  <a16:creationId xmlns:a16="http://schemas.microsoft.com/office/drawing/2014/main" id="{2EC07AF5-6362-423A-9AB8-279261D52FF8}"/>
                </a:ext>
              </a:extLst>
            </p:cNvPr>
            <p:cNvGrpSpPr/>
            <p:nvPr/>
          </p:nvGrpSpPr>
          <p:grpSpPr>
            <a:xfrm>
              <a:off x="272957" y="171449"/>
              <a:ext cx="11751959" cy="809625"/>
              <a:chOff x="272957" y="171449"/>
              <a:chExt cx="11751959" cy="809625"/>
            </a:xfrm>
          </p:grpSpPr>
          <p:pic>
            <p:nvPicPr>
              <p:cNvPr id="48" name="Grafik 47">
                <a:extLst>
                  <a:ext uri="{FF2B5EF4-FFF2-40B4-BE49-F238E27FC236}">
                    <a16:creationId xmlns:a16="http://schemas.microsoft.com/office/drawing/2014/main" id="{016E9B8C-B2D0-474B-B95D-9E5DD75F9B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50" y="249815"/>
                <a:ext cx="660400" cy="652894"/>
              </a:xfrm>
              <a:prstGeom prst="rect">
                <a:avLst/>
              </a:prstGeom>
            </p:spPr>
          </p:pic>
          <p:sp>
            <p:nvSpPr>
              <p:cNvPr id="49" name="Titel 1">
                <a:extLst>
                  <a:ext uri="{FF2B5EF4-FFF2-40B4-BE49-F238E27FC236}">
                    <a16:creationId xmlns:a16="http://schemas.microsoft.com/office/drawing/2014/main" id="{2146AE99-C9A6-4FF3-B80E-A2DC50A64A1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0" name="Freihandform: Form 5">
                <a:extLst>
                  <a:ext uri="{FF2B5EF4-FFF2-40B4-BE49-F238E27FC236}">
                    <a16:creationId xmlns:a16="http://schemas.microsoft.com/office/drawing/2014/main" id="{692CC349-B001-4243-8F8F-EB217A00EE9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1" name="Freihandform: Form 8">
                <a:extLst>
                  <a:ext uri="{FF2B5EF4-FFF2-40B4-BE49-F238E27FC236}">
                    <a16:creationId xmlns:a16="http://schemas.microsoft.com/office/drawing/2014/main" id="{B344BC21-555A-483F-B80D-44F48961CA80}"/>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2" name="Freihandform: Form 11">
                <a:extLst>
                  <a:ext uri="{FF2B5EF4-FFF2-40B4-BE49-F238E27FC236}">
                    <a16:creationId xmlns:a16="http://schemas.microsoft.com/office/drawing/2014/main" id="{D1E03244-440D-4F13-9CDB-434A805CF13D}"/>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3" name="Gruppieren 52">
                <a:extLst>
                  <a:ext uri="{FF2B5EF4-FFF2-40B4-BE49-F238E27FC236}">
                    <a16:creationId xmlns:a16="http://schemas.microsoft.com/office/drawing/2014/main" id="{6F86A4A7-971D-4570-A177-ACF47AAC27F2}"/>
                  </a:ext>
                </a:extLst>
              </p:cNvPr>
              <p:cNvGrpSpPr/>
              <p:nvPr/>
            </p:nvGrpSpPr>
            <p:grpSpPr>
              <a:xfrm>
                <a:off x="10055266" y="271201"/>
                <a:ext cx="1969650" cy="706971"/>
                <a:chOff x="7535695" y="283762"/>
                <a:chExt cx="1969650" cy="706971"/>
              </a:xfrm>
            </p:grpSpPr>
            <p:sp>
              <p:nvSpPr>
                <p:cNvPr id="57" name="Rechteck: abgerundete Ecken 24">
                  <a:extLst>
                    <a:ext uri="{FF2B5EF4-FFF2-40B4-BE49-F238E27FC236}">
                      <a16:creationId xmlns:a16="http://schemas.microsoft.com/office/drawing/2014/main" id="{B222717B-197A-42E1-95D7-36C2A0B3969E}"/>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uppieren 57">
                  <a:extLst>
                    <a:ext uri="{FF2B5EF4-FFF2-40B4-BE49-F238E27FC236}">
                      <a16:creationId xmlns:a16="http://schemas.microsoft.com/office/drawing/2014/main" id="{6A922FE5-A9C3-4916-AA2E-7B8EF5731FC4}"/>
                    </a:ext>
                  </a:extLst>
                </p:cNvPr>
                <p:cNvGrpSpPr/>
                <p:nvPr/>
              </p:nvGrpSpPr>
              <p:grpSpPr>
                <a:xfrm>
                  <a:off x="7596110" y="336530"/>
                  <a:ext cx="1909235" cy="615268"/>
                  <a:chOff x="5105423" y="6078734"/>
                  <a:chExt cx="2091442" cy="673986"/>
                </a:xfrm>
              </p:grpSpPr>
              <p:pic>
                <p:nvPicPr>
                  <p:cNvPr id="59" name="Grafik 58">
                    <a:extLst>
                      <a:ext uri="{FF2B5EF4-FFF2-40B4-BE49-F238E27FC236}">
                        <a16:creationId xmlns:a16="http://schemas.microsoft.com/office/drawing/2014/main" id="{45BBAE97-A841-4FEE-BABF-D81C597B90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0" name="Textfeld 59">
                    <a:extLst>
                      <a:ext uri="{FF2B5EF4-FFF2-40B4-BE49-F238E27FC236}">
                        <a16:creationId xmlns:a16="http://schemas.microsoft.com/office/drawing/2014/main" id="{1FE04949-BAD1-450C-A47B-E5BE38B3DBEC}"/>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54" name="Gruppieren 53">
                <a:extLst>
                  <a:ext uri="{FF2B5EF4-FFF2-40B4-BE49-F238E27FC236}">
                    <a16:creationId xmlns:a16="http://schemas.microsoft.com/office/drawing/2014/main" id="{2512F383-D0E7-4A04-8D96-7CD283F1EEB1}"/>
                  </a:ext>
                </a:extLst>
              </p:cNvPr>
              <p:cNvGrpSpPr/>
              <p:nvPr/>
            </p:nvGrpSpPr>
            <p:grpSpPr>
              <a:xfrm>
                <a:off x="1056402" y="271201"/>
                <a:ext cx="681912" cy="680597"/>
                <a:chOff x="970677" y="271201"/>
                <a:chExt cx="681912" cy="680597"/>
              </a:xfrm>
            </p:grpSpPr>
            <p:sp>
              <p:nvSpPr>
                <p:cNvPr id="55" name="Abgerundetes Rechteck 32">
                  <a:extLst>
                    <a:ext uri="{FF2B5EF4-FFF2-40B4-BE49-F238E27FC236}">
                      <a16:creationId xmlns:a16="http://schemas.microsoft.com/office/drawing/2014/main" id="{04DA06CD-6E6B-4654-9836-CDC5CB63B282}"/>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fik 55">
                  <a:extLst>
                    <a:ext uri="{FF2B5EF4-FFF2-40B4-BE49-F238E27FC236}">
                      <a16:creationId xmlns:a16="http://schemas.microsoft.com/office/drawing/2014/main" id="{EA13D433-451F-47BE-A4AD-4688C94D632C}"/>
                    </a:ext>
                  </a:extLst>
                </p:cNvPr>
                <p:cNvPicPr>
                  <a:picLocks noChangeAspect="1"/>
                </p:cNvPicPr>
                <p:nvPr/>
              </p:nvPicPr>
              <p:blipFill rotWithShape="1">
                <a:blip r:embed="rId7"/>
                <a:srcRect l="3579" t="6864" r="73592" b="7828"/>
                <a:stretch/>
              </p:blipFill>
              <p:spPr>
                <a:xfrm>
                  <a:off x="1037007" y="330047"/>
                  <a:ext cx="548287" cy="566787"/>
                </a:xfrm>
                <a:prstGeom prst="rect">
                  <a:avLst/>
                </a:prstGeom>
              </p:spPr>
            </p:pic>
          </p:grpSp>
        </p:grpSp>
        <p:sp>
          <p:nvSpPr>
            <p:cNvPr id="47" name="Textfeld 46">
              <a:extLst>
                <a:ext uri="{FF2B5EF4-FFF2-40B4-BE49-F238E27FC236}">
                  <a16:creationId xmlns:a16="http://schemas.microsoft.com/office/drawing/2014/main" id="{7E4AF7FE-DC79-4F14-9863-0377186B42FF}"/>
                </a:ext>
              </a:extLst>
            </p:cNvPr>
            <p:cNvSpPr txBox="1"/>
            <p:nvPr/>
          </p:nvSpPr>
          <p:spPr>
            <a:xfrm>
              <a:off x="3174766" y="322751"/>
              <a:ext cx="5814818" cy="584775"/>
            </a:xfrm>
            <a:prstGeom prst="rect">
              <a:avLst/>
            </a:prstGeom>
            <a:noFill/>
          </p:spPr>
          <p:txBody>
            <a:bodyPr wrap="square" rtlCol="0">
              <a:spAutoFit/>
            </a:bodyPr>
            <a:lstStyle/>
            <a:p>
              <a:pPr algn="ctr"/>
              <a:r>
                <a:rPr lang="de-AT" sz="3200" dirty="0" err="1">
                  <a:solidFill>
                    <a:schemeClr val="bg1"/>
                  </a:solidFill>
                </a:rPr>
                <a:t>Roughness</a:t>
              </a:r>
              <a:r>
                <a:rPr lang="de-AT" sz="3200" dirty="0">
                  <a:solidFill>
                    <a:schemeClr val="bg1"/>
                  </a:solidFill>
                </a:rPr>
                <a:t> </a:t>
              </a:r>
              <a:r>
                <a:rPr lang="de-AT" sz="3200" dirty="0" err="1">
                  <a:solidFill>
                    <a:schemeClr val="bg1"/>
                  </a:solidFill>
                </a:rPr>
                <a:t>effects</a:t>
              </a:r>
              <a:r>
                <a:rPr lang="de-AT" sz="3200" dirty="0">
                  <a:solidFill>
                    <a:schemeClr val="bg1"/>
                  </a:solidFill>
                </a:rPr>
                <a:t> on </a:t>
              </a:r>
              <a:r>
                <a:rPr lang="de-AT" sz="3200" dirty="0" err="1">
                  <a:solidFill>
                    <a:schemeClr val="bg1"/>
                  </a:solidFill>
                </a:rPr>
                <a:t>Sputtering</a:t>
              </a:r>
              <a:endParaRPr lang="de-AT" sz="3200" dirty="0">
                <a:solidFill>
                  <a:schemeClr val="bg1"/>
                </a:solidFill>
              </a:endParaRPr>
            </a:p>
          </p:txBody>
        </p:sp>
      </p:grpSp>
      <p:sp>
        <p:nvSpPr>
          <p:cNvPr id="61" name="Foliennummernplatzhalter 15">
            <a:extLst>
              <a:ext uri="{FF2B5EF4-FFF2-40B4-BE49-F238E27FC236}">
                <a16:creationId xmlns:a16="http://schemas.microsoft.com/office/drawing/2014/main" id="{5AEE2F37-ACBA-4C18-AF43-78515AFF5A03}"/>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33</a:t>
            </a:fld>
            <a:endParaRPr lang="de-AT" dirty="0"/>
          </a:p>
        </p:txBody>
      </p:sp>
      <p:sp>
        <p:nvSpPr>
          <p:cNvPr id="62" name="Fußzeilenplatzhalter 14">
            <a:extLst>
              <a:ext uri="{FF2B5EF4-FFF2-40B4-BE49-F238E27FC236}">
                <a16:creationId xmlns:a16="http://schemas.microsoft.com/office/drawing/2014/main" id="{93890E45-2835-4324-AB2F-02D9B7EBBB57}"/>
              </a:ext>
            </a:extLst>
          </p:cNvPr>
          <p:cNvSpPr>
            <a:spLocks noGrp="1"/>
          </p:cNvSpPr>
          <p:nvPr>
            <p:ph type="ftr" sz="quarter" idx="11"/>
          </p:nvPr>
        </p:nvSpPr>
        <p:spPr>
          <a:xfrm>
            <a:off x="38100" y="6422482"/>
            <a:ext cx="4114800" cy="365125"/>
          </a:xfrm>
        </p:spPr>
        <p:txBody>
          <a:bodyPr/>
          <a:lstStyle/>
          <a:p>
            <a:pPr algn="l"/>
            <a:r>
              <a:rPr lang="de-AT" dirty="0"/>
              <a:t>cupak@iap.tuwien.ac.at</a:t>
            </a:r>
          </a:p>
        </p:txBody>
      </p:sp>
      <p:grpSp>
        <p:nvGrpSpPr>
          <p:cNvPr id="7" name="Gruppieren 6">
            <a:extLst>
              <a:ext uri="{FF2B5EF4-FFF2-40B4-BE49-F238E27FC236}">
                <a16:creationId xmlns:a16="http://schemas.microsoft.com/office/drawing/2014/main" id="{1BC4A0FD-5286-70C8-E2DD-0F06C9EFCEFF}"/>
              </a:ext>
            </a:extLst>
          </p:cNvPr>
          <p:cNvGrpSpPr/>
          <p:nvPr/>
        </p:nvGrpSpPr>
        <p:grpSpPr>
          <a:xfrm>
            <a:off x="3358892" y="1119840"/>
            <a:ext cx="7162945" cy="2031325"/>
            <a:chOff x="3162155" y="1358229"/>
            <a:chExt cx="7162945" cy="2031325"/>
          </a:xfrm>
        </p:grpSpPr>
        <p:sp>
          <p:nvSpPr>
            <p:cNvPr id="2" name="Plus 1"/>
            <p:cNvSpPr/>
            <p:nvPr/>
          </p:nvSpPr>
          <p:spPr>
            <a:xfrm>
              <a:off x="3227968" y="1965853"/>
              <a:ext cx="279699" cy="279699"/>
            </a:xfrm>
            <a:prstGeom prst="mathPlu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inus 2"/>
            <p:cNvSpPr/>
            <p:nvPr/>
          </p:nvSpPr>
          <p:spPr>
            <a:xfrm>
              <a:off x="3246891" y="2263863"/>
              <a:ext cx="241852" cy="194614"/>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p:cNvSpPr txBox="1"/>
            <p:nvPr/>
          </p:nvSpPr>
          <p:spPr>
            <a:xfrm>
              <a:off x="3162155" y="1358229"/>
              <a:ext cx="7162945" cy="2031325"/>
            </a:xfrm>
            <a:prstGeom prst="rect">
              <a:avLst/>
            </a:prstGeom>
            <a:noFill/>
          </p:spPr>
          <p:txBody>
            <a:bodyPr wrap="square" rtlCol="0">
              <a:spAutoFit/>
            </a:bodyPr>
            <a:lstStyle/>
            <a:p>
              <a:pPr>
                <a:tabLst>
                  <a:tab pos="355600" algn="l"/>
                </a:tabLst>
              </a:pPr>
              <a:endParaRPr lang="de-AT" dirty="0"/>
            </a:p>
            <a:p>
              <a:pPr>
                <a:tabLst>
                  <a:tab pos="355600" algn="l"/>
                </a:tabLst>
              </a:pPr>
              <a:r>
                <a:rPr lang="de-AT" dirty="0" err="1"/>
                <a:t>Established</a:t>
              </a:r>
              <a:r>
                <a:rPr lang="de-AT" dirty="0"/>
                <a:t> 3D BCA </a:t>
              </a:r>
              <a:r>
                <a:rPr lang="de-AT" dirty="0" err="1"/>
                <a:t>codes</a:t>
              </a:r>
              <a:r>
                <a:rPr lang="de-AT" dirty="0"/>
                <a:t>: SDTrimSP-3D [1] </a:t>
              </a:r>
              <a:r>
                <a:rPr lang="de-AT" dirty="0" err="1"/>
                <a:t>or</a:t>
              </a:r>
              <a:r>
                <a:rPr lang="de-AT" dirty="0"/>
                <a:t> TRI3DYN [2]</a:t>
              </a:r>
              <a:br>
                <a:rPr lang="de-AT" dirty="0"/>
              </a:br>
              <a:r>
                <a:rPr lang="de-AT" dirty="0"/>
                <a:t>	</a:t>
              </a:r>
              <a:r>
                <a:rPr lang="de-AT" dirty="0" err="1"/>
                <a:t>simulate</a:t>
              </a:r>
              <a:r>
                <a:rPr lang="de-AT" dirty="0"/>
                <a:t> 3D </a:t>
              </a:r>
              <a:r>
                <a:rPr lang="de-AT" dirty="0" err="1"/>
                <a:t>structures</a:t>
              </a:r>
              <a:r>
                <a:rPr lang="de-AT" dirty="0"/>
                <a:t> like W-</a:t>
              </a:r>
              <a:r>
                <a:rPr lang="de-AT" dirty="0" err="1"/>
                <a:t>fuzz</a:t>
              </a:r>
              <a:r>
                <a:rPr lang="de-AT" dirty="0"/>
                <a:t> [3]</a:t>
              </a:r>
            </a:p>
            <a:p>
              <a:pPr>
                <a:tabLst>
                  <a:tab pos="355600" algn="l"/>
                </a:tabLst>
              </a:pPr>
              <a:r>
                <a:rPr lang="de-AT" dirty="0"/>
                <a:t>	limited lateral </a:t>
              </a:r>
              <a:r>
                <a:rPr lang="de-AT" dirty="0" err="1"/>
                <a:t>size</a:t>
              </a:r>
              <a:r>
                <a:rPr lang="de-AT" dirty="0"/>
                <a:t> </a:t>
              </a:r>
              <a:r>
                <a:rPr lang="de-AT" dirty="0" err="1"/>
                <a:t>of</a:t>
              </a:r>
              <a:r>
                <a:rPr lang="de-AT" dirty="0"/>
                <a:t> </a:t>
              </a:r>
              <a:r>
                <a:rPr lang="de-AT" dirty="0" err="1"/>
                <a:t>surface</a:t>
              </a:r>
              <a:r>
                <a:rPr lang="de-AT" dirty="0"/>
                <a:t> (but </a:t>
              </a:r>
              <a:r>
                <a:rPr lang="de-AT" dirty="0" err="1"/>
                <a:t>becomes</a:t>
              </a:r>
              <a:r>
                <a:rPr lang="de-AT" dirty="0"/>
                <a:t> </a:t>
              </a:r>
              <a:r>
                <a:rPr lang="de-AT" dirty="0" err="1"/>
                <a:t>better</a:t>
              </a:r>
              <a:r>
                <a:rPr lang="de-AT" dirty="0"/>
                <a:t>)</a:t>
              </a:r>
            </a:p>
            <a:p>
              <a:pPr>
                <a:tabLst>
                  <a:tab pos="355600" algn="l"/>
                </a:tabLst>
              </a:pPr>
              <a:r>
                <a:rPr lang="de-AT" dirty="0"/>
                <a:t>	</a:t>
              </a:r>
              <a:r>
                <a:rPr lang="de-AT" dirty="0" err="1"/>
                <a:t>computational</a:t>
              </a:r>
              <a:r>
                <a:rPr lang="de-AT" dirty="0"/>
                <a:t> </a:t>
              </a:r>
              <a:r>
                <a:rPr lang="de-AT" dirty="0" err="1"/>
                <a:t>cluster</a:t>
              </a:r>
              <a:r>
                <a:rPr lang="de-AT" dirty="0"/>
                <a:t> </a:t>
              </a:r>
              <a:r>
                <a:rPr lang="de-AT" dirty="0" err="1"/>
                <a:t>needed</a:t>
              </a:r>
              <a:r>
                <a:rPr lang="de-AT" dirty="0"/>
                <a:t> </a:t>
              </a:r>
            </a:p>
            <a:p>
              <a:pPr>
                <a:tabLst>
                  <a:tab pos="355600" algn="l"/>
                </a:tabLst>
              </a:pPr>
              <a:endParaRPr lang="de-AT" dirty="0"/>
            </a:p>
            <a:p>
              <a:endParaRPr lang="en-US" dirty="0"/>
            </a:p>
          </p:txBody>
        </p:sp>
        <p:sp>
          <p:nvSpPr>
            <p:cNvPr id="35" name="Minus 2">
              <a:extLst>
                <a:ext uri="{FF2B5EF4-FFF2-40B4-BE49-F238E27FC236}">
                  <a16:creationId xmlns:a16="http://schemas.microsoft.com/office/drawing/2014/main" id="{1EB52B6F-20EB-7DBE-E917-D32828D33AB6}"/>
                </a:ext>
              </a:extLst>
            </p:cNvPr>
            <p:cNvSpPr/>
            <p:nvPr/>
          </p:nvSpPr>
          <p:spPr>
            <a:xfrm>
              <a:off x="3249232" y="2568663"/>
              <a:ext cx="241852" cy="194614"/>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uppieren 8">
            <a:extLst>
              <a:ext uri="{FF2B5EF4-FFF2-40B4-BE49-F238E27FC236}">
                <a16:creationId xmlns:a16="http://schemas.microsoft.com/office/drawing/2014/main" id="{F9EF0EF5-ADD1-4C0E-D778-73D3E2597F9B}"/>
              </a:ext>
            </a:extLst>
          </p:cNvPr>
          <p:cNvGrpSpPr/>
          <p:nvPr/>
        </p:nvGrpSpPr>
        <p:grpSpPr>
          <a:xfrm>
            <a:off x="316632" y="3036665"/>
            <a:ext cx="6943951" cy="2770534"/>
            <a:chOff x="1780666" y="1886766"/>
            <a:chExt cx="4283760" cy="1709157"/>
          </a:xfrm>
        </p:grpSpPr>
        <p:pic>
          <p:nvPicPr>
            <p:cNvPr id="38" name="Grafik 37">
              <a:extLst>
                <a:ext uri="{FF2B5EF4-FFF2-40B4-BE49-F238E27FC236}">
                  <a16:creationId xmlns:a16="http://schemas.microsoft.com/office/drawing/2014/main" id="{D7C4A8F0-5ED8-9691-539F-098E20BBCC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780666" y="1886766"/>
              <a:ext cx="2372234" cy="1678361"/>
            </a:xfrm>
            <a:prstGeom prst="rect">
              <a:avLst/>
            </a:prstGeom>
          </p:spPr>
        </p:pic>
        <p:pic>
          <p:nvPicPr>
            <p:cNvPr id="39" name="Grafik 38">
              <a:extLst>
                <a:ext uri="{FF2B5EF4-FFF2-40B4-BE49-F238E27FC236}">
                  <a16:creationId xmlns:a16="http://schemas.microsoft.com/office/drawing/2014/main" id="{E38E463E-B70C-E75D-23D4-AF22E71D67D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4356395" y="1950541"/>
              <a:ext cx="1708031" cy="1645382"/>
            </a:xfrm>
            <a:prstGeom prst="rect">
              <a:avLst/>
            </a:prstGeom>
          </p:spPr>
        </p:pic>
        <p:sp>
          <p:nvSpPr>
            <p:cNvPr id="41" name="Rechteck 40">
              <a:extLst>
                <a:ext uri="{FF2B5EF4-FFF2-40B4-BE49-F238E27FC236}">
                  <a16:creationId xmlns:a16="http://schemas.microsoft.com/office/drawing/2014/main" id="{5E379836-F4B1-4096-7832-AE20000A619E}"/>
                </a:ext>
              </a:extLst>
            </p:cNvPr>
            <p:cNvSpPr/>
            <p:nvPr/>
          </p:nvSpPr>
          <p:spPr>
            <a:xfrm>
              <a:off x="3096391" y="2600103"/>
              <a:ext cx="262501" cy="244787"/>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Gerade Verbindung mit Pfeil 62">
              <a:extLst>
                <a:ext uri="{FF2B5EF4-FFF2-40B4-BE49-F238E27FC236}">
                  <a16:creationId xmlns:a16="http://schemas.microsoft.com/office/drawing/2014/main" id="{A2EB10A1-754E-FD2F-1F80-111CF135D189}"/>
                </a:ext>
              </a:extLst>
            </p:cNvPr>
            <p:cNvCxnSpPr>
              <a:cxnSpLocks/>
              <a:stCxn id="41" idx="3"/>
            </p:cNvCxnSpPr>
            <p:nvPr/>
          </p:nvCxnSpPr>
          <p:spPr>
            <a:xfrm>
              <a:off x="3358892" y="2722496"/>
              <a:ext cx="957974" cy="0"/>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ieren 69">
            <a:extLst>
              <a:ext uri="{FF2B5EF4-FFF2-40B4-BE49-F238E27FC236}">
                <a16:creationId xmlns:a16="http://schemas.microsoft.com/office/drawing/2014/main" id="{EF4E535D-C7C1-498E-2F69-653F1DE38058}"/>
              </a:ext>
            </a:extLst>
          </p:cNvPr>
          <p:cNvGrpSpPr/>
          <p:nvPr/>
        </p:nvGrpSpPr>
        <p:grpSpPr>
          <a:xfrm>
            <a:off x="10354299" y="3726713"/>
            <a:ext cx="1541399" cy="1381104"/>
            <a:chOff x="8083944" y="1807464"/>
            <a:chExt cx="1878171" cy="1766966"/>
          </a:xfrm>
        </p:grpSpPr>
        <p:grpSp>
          <p:nvGrpSpPr>
            <p:cNvPr id="71" name="Gruppieren 70">
              <a:extLst>
                <a:ext uri="{FF2B5EF4-FFF2-40B4-BE49-F238E27FC236}">
                  <a16:creationId xmlns:a16="http://schemas.microsoft.com/office/drawing/2014/main" id="{CC01F8D2-7618-8B14-B53B-50AD156EC855}"/>
                </a:ext>
              </a:extLst>
            </p:cNvPr>
            <p:cNvGrpSpPr/>
            <p:nvPr/>
          </p:nvGrpSpPr>
          <p:grpSpPr>
            <a:xfrm>
              <a:off x="8083944" y="1807464"/>
              <a:ext cx="1878171" cy="1766966"/>
              <a:chOff x="10168688" y="3869616"/>
              <a:chExt cx="2983833" cy="2807162"/>
            </a:xfrm>
          </p:grpSpPr>
          <p:sp>
            <p:nvSpPr>
              <p:cNvPr id="73" name="Bogen 72">
                <a:extLst>
                  <a:ext uri="{FF2B5EF4-FFF2-40B4-BE49-F238E27FC236}">
                    <a16:creationId xmlns:a16="http://schemas.microsoft.com/office/drawing/2014/main" id="{74E428EE-CC3F-1A51-5C47-C38A38B36107}"/>
                  </a:ext>
                </a:extLst>
              </p:cNvPr>
              <p:cNvSpPr/>
              <p:nvPr/>
            </p:nvSpPr>
            <p:spPr>
              <a:xfrm rot="13539365">
                <a:off x="11258380" y="4871967"/>
                <a:ext cx="949127" cy="1067483"/>
              </a:xfrm>
              <a:prstGeom prst="arc">
                <a:avLst>
                  <a:gd name="adj1" fmla="val 17674978"/>
                  <a:gd name="adj2" fmla="val 2840921"/>
                </a:avLst>
              </a:prstGeom>
              <a:noFill/>
              <a:ln w="190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dirty="0">
                  <a:ln>
                    <a:noFill/>
                  </a:ln>
                  <a:solidFill>
                    <a:srgbClr val="000000"/>
                  </a:solidFill>
                  <a:effectLst/>
                  <a:uFillTx/>
                </a:endParaRPr>
              </a:p>
            </p:txBody>
          </p:sp>
          <p:grpSp>
            <p:nvGrpSpPr>
              <p:cNvPr id="74" name="Gruppieren 73">
                <a:extLst>
                  <a:ext uri="{FF2B5EF4-FFF2-40B4-BE49-F238E27FC236}">
                    <a16:creationId xmlns:a16="http://schemas.microsoft.com/office/drawing/2014/main" id="{8A6E1E5C-856C-A39E-8DE4-DF6722048E9A}"/>
                  </a:ext>
                </a:extLst>
              </p:cNvPr>
              <p:cNvGrpSpPr/>
              <p:nvPr/>
            </p:nvGrpSpPr>
            <p:grpSpPr>
              <a:xfrm>
                <a:off x="10168688" y="3869616"/>
                <a:ext cx="2983833" cy="2807162"/>
                <a:chOff x="10168688" y="3869616"/>
                <a:chExt cx="2983833" cy="2807162"/>
              </a:xfrm>
            </p:grpSpPr>
            <p:cxnSp>
              <p:nvCxnSpPr>
                <p:cNvPr id="77" name="Gerade Verbindung 31">
                  <a:extLst>
                    <a:ext uri="{FF2B5EF4-FFF2-40B4-BE49-F238E27FC236}">
                      <a16:creationId xmlns:a16="http://schemas.microsoft.com/office/drawing/2014/main" id="{C98E2DEC-E331-3090-1876-3DD4BBDAD920}"/>
                    </a:ext>
                  </a:extLst>
                </p:cNvPr>
                <p:cNvCxnSpPr>
                  <a:cxnSpLocks/>
                </p:cNvCxnSpPr>
                <p:nvPr/>
              </p:nvCxnSpPr>
              <p:spPr>
                <a:xfrm flipV="1">
                  <a:off x="11860672" y="5272177"/>
                  <a:ext cx="1291849" cy="1404601"/>
                </a:xfrm>
                <a:prstGeom prst="line">
                  <a:avLst/>
                </a:prstGeom>
                <a:noFill/>
                <a:ln w="508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78" name="Gerade Verbindung 32">
                  <a:extLst>
                    <a:ext uri="{FF2B5EF4-FFF2-40B4-BE49-F238E27FC236}">
                      <a16:creationId xmlns:a16="http://schemas.microsoft.com/office/drawing/2014/main" id="{9FD7CD12-8000-5A9B-9814-B544C847E41F}"/>
                    </a:ext>
                  </a:extLst>
                </p:cNvPr>
                <p:cNvCxnSpPr>
                  <a:cxnSpLocks/>
                </p:cNvCxnSpPr>
                <p:nvPr/>
              </p:nvCxnSpPr>
              <p:spPr>
                <a:xfrm flipH="1" flipV="1">
                  <a:off x="10168688" y="6066262"/>
                  <a:ext cx="1691985" cy="610516"/>
                </a:xfrm>
                <a:prstGeom prst="line">
                  <a:avLst/>
                </a:prstGeom>
                <a:noFill/>
                <a:ln w="508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79" name="Gerade Verbindung 33">
                  <a:extLst>
                    <a:ext uri="{FF2B5EF4-FFF2-40B4-BE49-F238E27FC236}">
                      <a16:creationId xmlns:a16="http://schemas.microsoft.com/office/drawing/2014/main" id="{14DDC34B-D751-08E6-0307-4E706DBFB634}"/>
                    </a:ext>
                  </a:extLst>
                </p:cNvPr>
                <p:cNvCxnSpPr>
                  <a:cxnSpLocks/>
                </p:cNvCxnSpPr>
                <p:nvPr/>
              </p:nvCxnSpPr>
              <p:spPr>
                <a:xfrm flipH="1" flipV="1">
                  <a:off x="11460536" y="4649654"/>
                  <a:ext cx="1691985" cy="610516"/>
                </a:xfrm>
                <a:prstGeom prst="line">
                  <a:avLst/>
                </a:prstGeom>
                <a:noFill/>
                <a:ln w="508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0" name="Gerade Verbindung 34">
                  <a:extLst>
                    <a:ext uri="{FF2B5EF4-FFF2-40B4-BE49-F238E27FC236}">
                      <a16:creationId xmlns:a16="http://schemas.microsoft.com/office/drawing/2014/main" id="{07F3F48D-2742-18AA-2198-E58D8FE11EB4}"/>
                    </a:ext>
                  </a:extLst>
                </p:cNvPr>
                <p:cNvCxnSpPr>
                  <a:cxnSpLocks/>
                </p:cNvCxnSpPr>
                <p:nvPr/>
              </p:nvCxnSpPr>
              <p:spPr>
                <a:xfrm flipV="1">
                  <a:off x="10191254" y="4649654"/>
                  <a:ext cx="1291849" cy="1404601"/>
                </a:xfrm>
                <a:prstGeom prst="line">
                  <a:avLst/>
                </a:prstGeom>
                <a:noFill/>
                <a:ln w="508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1" name="Gerade Verbindung 35">
                  <a:extLst>
                    <a:ext uri="{FF2B5EF4-FFF2-40B4-BE49-F238E27FC236}">
                      <a16:creationId xmlns:a16="http://schemas.microsoft.com/office/drawing/2014/main" id="{960CFA9C-0D86-0286-01D6-475D7C960B32}"/>
                    </a:ext>
                  </a:extLst>
                </p:cNvPr>
                <p:cNvCxnSpPr>
                  <a:cxnSpLocks/>
                </p:cNvCxnSpPr>
                <p:nvPr/>
              </p:nvCxnSpPr>
              <p:spPr>
                <a:xfrm flipV="1">
                  <a:off x="11014680" y="4970405"/>
                  <a:ext cx="1291849" cy="1404601"/>
                </a:xfrm>
                <a:prstGeom prst="line">
                  <a:avLst/>
                </a:prstGeom>
                <a:noFill/>
                <a:ln w="19050" cap="flat">
                  <a:solidFill>
                    <a:srgbClr val="000000"/>
                  </a:solidFill>
                  <a:prstDash val="sysDash"/>
                  <a:miter lim="400000"/>
                </a:ln>
                <a:effectLst/>
                <a:sp3d/>
              </p:spPr>
              <p:style>
                <a:lnRef idx="0">
                  <a:scrgbClr r="0" g="0" b="0"/>
                </a:lnRef>
                <a:fillRef idx="0">
                  <a:scrgbClr r="0" g="0" b="0"/>
                </a:fillRef>
                <a:effectRef idx="0">
                  <a:scrgbClr r="0" g="0" b="0"/>
                </a:effectRef>
                <a:fontRef idx="none"/>
              </p:style>
            </p:cxnSp>
            <p:cxnSp>
              <p:nvCxnSpPr>
                <p:cNvPr id="82" name="Gerade Verbindung 36">
                  <a:extLst>
                    <a:ext uri="{FF2B5EF4-FFF2-40B4-BE49-F238E27FC236}">
                      <a16:creationId xmlns:a16="http://schemas.microsoft.com/office/drawing/2014/main" id="{280D1579-9C36-5B2A-F33B-0BE3E0C2B68D}"/>
                    </a:ext>
                  </a:extLst>
                </p:cNvPr>
                <p:cNvCxnSpPr>
                  <a:cxnSpLocks/>
                </p:cNvCxnSpPr>
                <p:nvPr/>
              </p:nvCxnSpPr>
              <p:spPr>
                <a:xfrm>
                  <a:off x="11740646" y="3869616"/>
                  <a:ext cx="19820" cy="1712751"/>
                </a:xfrm>
                <a:prstGeom prst="line">
                  <a:avLst/>
                </a:prstGeom>
                <a:noFill/>
                <a:ln w="19050" cap="flat">
                  <a:solidFill>
                    <a:srgbClr val="000000"/>
                  </a:solidFill>
                  <a:prstDash val="sysDash"/>
                  <a:miter lim="400000"/>
                </a:ln>
                <a:effectLst/>
                <a:sp3d/>
              </p:spPr>
              <p:style>
                <a:lnRef idx="0">
                  <a:scrgbClr r="0" g="0" b="0"/>
                </a:lnRef>
                <a:fillRef idx="0">
                  <a:scrgbClr r="0" g="0" b="0"/>
                </a:fillRef>
                <a:effectRef idx="0">
                  <a:scrgbClr r="0" g="0" b="0"/>
                </a:effectRef>
                <a:fontRef idx="none"/>
              </p:style>
            </p:cxnSp>
          </p:grpSp>
          <p:sp>
            <p:nvSpPr>
              <p:cNvPr id="75" name="Textfeld 74">
                <a:extLst>
                  <a:ext uri="{FF2B5EF4-FFF2-40B4-BE49-F238E27FC236}">
                    <a16:creationId xmlns:a16="http://schemas.microsoft.com/office/drawing/2014/main" id="{0681EA87-4B14-95DF-4625-20942361CB23}"/>
                  </a:ext>
                </a:extLst>
              </p:cNvPr>
              <p:cNvSpPr txBox="1"/>
              <p:nvPr/>
            </p:nvSpPr>
            <p:spPr>
              <a:xfrm>
                <a:off x="11274751" y="4991427"/>
                <a:ext cx="562813" cy="522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1200" b="0" i="0" u="none" strike="noStrike" cap="none" spc="0" normalizeH="0" baseline="0" dirty="0">
                    <a:ln>
                      <a:noFill/>
                    </a:ln>
                    <a:solidFill>
                      <a:srgbClr val="000000"/>
                    </a:solidFill>
                    <a:effectLst/>
                    <a:uFillTx/>
                    <a:latin typeface="+mn-lt"/>
                    <a:ea typeface="+mn-ea"/>
                    <a:cs typeface="+mn-cs"/>
                    <a:sym typeface="Helvetica Neue Light"/>
                  </a:rPr>
                  <a:t>60°</a:t>
                </a:r>
              </a:p>
            </p:txBody>
          </p:sp>
          <p:sp>
            <p:nvSpPr>
              <p:cNvPr id="76" name="Textfeld 75">
                <a:extLst>
                  <a:ext uri="{FF2B5EF4-FFF2-40B4-BE49-F238E27FC236}">
                    <a16:creationId xmlns:a16="http://schemas.microsoft.com/office/drawing/2014/main" id="{E82C93C9-9BA6-D869-40A1-DE852D9B283F}"/>
                  </a:ext>
                </a:extLst>
              </p:cNvPr>
              <p:cNvSpPr txBox="1"/>
              <p:nvPr/>
            </p:nvSpPr>
            <p:spPr>
              <a:xfrm>
                <a:off x="10175131" y="5087268"/>
                <a:ext cx="639213" cy="62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1600" b="0" i="0" u="none" strike="noStrike" cap="none" spc="0" normalizeH="0" baseline="0" dirty="0">
                    <a:ln>
                      <a:noFill/>
                    </a:ln>
                    <a:solidFill>
                      <a:srgbClr val="000000"/>
                    </a:solidFill>
                    <a:effectLst/>
                    <a:uFillTx/>
                    <a:latin typeface="+mn-lt"/>
                    <a:ea typeface="+mn-ea"/>
                    <a:cs typeface="+mn-cs"/>
                    <a:sym typeface="Helvetica Neue Light"/>
                  </a:rPr>
                  <a:t>Ar</a:t>
                </a:r>
                <a:r>
                  <a:rPr kumimoji="0" lang="de-DE" sz="1600" b="0" i="0" u="none" strike="noStrike" cap="none" spc="0" normalizeH="0" baseline="30000" dirty="0">
                    <a:ln>
                      <a:noFill/>
                    </a:ln>
                    <a:solidFill>
                      <a:srgbClr val="000000"/>
                    </a:solidFill>
                    <a:effectLst/>
                    <a:uFillTx/>
                    <a:latin typeface="+mn-lt"/>
                    <a:ea typeface="+mn-ea"/>
                    <a:cs typeface="+mn-cs"/>
                    <a:sym typeface="Helvetica Neue Light"/>
                  </a:rPr>
                  <a:t>+</a:t>
                </a:r>
              </a:p>
            </p:txBody>
          </p:sp>
        </p:grpSp>
        <p:cxnSp>
          <p:nvCxnSpPr>
            <p:cNvPr id="72" name="Gerade Verbindung mit Pfeil 71">
              <a:extLst>
                <a:ext uri="{FF2B5EF4-FFF2-40B4-BE49-F238E27FC236}">
                  <a16:creationId xmlns:a16="http://schemas.microsoft.com/office/drawing/2014/main" id="{651866F8-6B9E-3F0E-E880-A6DEC6AE9DAC}"/>
                </a:ext>
              </a:extLst>
            </p:cNvPr>
            <p:cNvCxnSpPr/>
            <p:nvPr/>
          </p:nvCxnSpPr>
          <p:spPr>
            <a:xfrm>
              <a:off x="8266602" y="2885554"/>
              <a:ext cx="813050" cy="73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504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
                                            <p:txEl>
                                              <p:pRg st="1" end="1"/>
                                            </p:txEl>
                                          </p:spTgt>
                                        </p:tgtEl>
                                        <p:attrNameLst>
                                          <p:attrName>style.visibility</p:attrName>
                                        </p:attrNameLst>
                                      </p:cBhvr>
                                      <p:to>
                                        <p:strVal val="visible"/>
                                      </p:to>
                                    </p:set>
                                    <p:animEffect transition="in" filter="fade">
                                      <p:cBhvr>
                                        <p:cTn id="10" dur="500"/>
                                        <p:tgtEl>
                                          <p:spTgt spid="4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xEl>
                                              <p:pRg st="2" end="2"/>
                                            </p:txEl>
                                          </p:spTgt>
                                        </p:tgtEl>
                                        <p:attrNameLst>
                                          <p:attrName>style.visibility</p:attrName>
                                        </p:attrNameLst>
                                      </p:cBhvr>
                                      <p:to>
                                        <p:strVal val="visible"/>
                                      </p:to>
                                    </p:set>
                                    <p:animEffect transition="in" filter="fade">
                                      <p:cBhvr>
                                        <p:cTn id="13" dur="500"/>
                                        <p:tgtEl>
                                          <p:spTgt spid="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69A9513A-D86E-4C5E-92AE-75BFEF5488A0}" type="slidenum">
              <a:rPr lang="de-AT" smtClean="0"/>
              <a:t>34</a:t>
            </a:fld>
            <a:endParaRPr lang="de-AT"/>
          </a:p>
        </p:txBody>
      </p:sp>
      <p:sp>
        <p:nvSpPr>
          <p:cNvPr id="50" name="Textfeld 49"/>
          <p:cNvSpPr txBox="1"/>
          <p:nvPr/>
        </p:nvSpPr>
        <p:spPr>
          <a:xfrm>
            <a:off x="601979" y="1294809"/>
            <a:ext cx="10844645" cy="1323439"/>
          </a:xfrm>
          <a:prstGeom prst="rect">
            <a:avLst/>
          </a:prstGeom>
          <a:noFill/>
        </p:spPr>
        <p:txBody>
          <a:bodyPr wrap="square" rtlCol="0">
            <a:spAutoFit/>
          </a:bodyPr>
          <a:lstStyle/>
          <a:p>
            <a:pPr marL="285750" indent="-285750">
              <a:buFont typeface="Arial" panose="020B0604020202020204" pitchFamily="34" charset="0"/>
              <a:buChar char="•"/>
            </a:pPr>
            <a:r>
              <a:rPr lang="de-AT" sz="1600" dirty="0"/>
              <a:t>3D BCA Monte Carlo Code</a:t>
            </a:r>
          </a:p>
          <a:p>
            <a:pPr marL="285750" indent="-285750">
              <a:buFont typeface="Arial" panose="020B0604020202020204" pitchFamily="34" charset="0"/>
              <a:buChar char="•"/>
            </a:pPr>
            <a:r>
              <a:rPr lang="de-AT" sz="1600" dirty="0"/>
              <a:t>BCA = Binary </a:t>
            </a:r>
            <a:r>
              <a:rPr lang="de-AT" sz="1600" dirty="0" err="1"/>
              <a:t>collision</a:t>
            </a:r>
            <a:r>
              <a:rPr lang="de-AT" sz="1600" dirty="0"/>
              <a:t> </a:t>
            </a:r>
            <a:r>
              <a:rPr lang="de-AT" sz="1600" dirty="0" err="1"/>
              <a:t>approximation</a:t>
            </a:r>
            <a:r>
              <a:rPr lang="de-AT" sz="1600" dirty="0"/>
              <a:t> -&gt; </a:t>
            </a:r>
            <a:r>
              <a:rPr lang="de-AT" sz="1600" dirty="0" err="1"/>
              <a:t>collision</a:t>
            </a:r>
            <a:r>
              <a:rPr lang="de-AT" sz="1600" dirty="0"/>
              <a:t> </a:t>
            </a:r>
            <a:r>
              <a:rPr lang="de-AT" sz="1600" dirty="0" err="1"/>
              <a:t>cascades</a:t>
            </a:r>
            <a:r>
              <a:rPr lang="de-AT" sz="1600" dirty="0"/>
              <a:t> do not </a:t>
            </a:r>
            <a:r>
              <a:rPr lang="de-AT" sz="1600" dirty="0" err="1"/>
              <a:t>overlap</a:t>
            </a:r>
            <a:endParaRPr lang="de-AT" sz="1600" dirty="0"/>
          </a:p>
          <a:p>
            <a:pPr marL="285750" indent="-285750">
              <a:buFont typeface="Arial" panose="020B0604020202020204" pitchFamily="34" charset="0"/>
              <a:buChar char="•"/>
            </a:pPr>
            <a:r>
              <a:rPr lang="de-AT" sz="1600" dirty="0" err="1"/>
              <a:t>Static</a:t>
            </a:r>
            <a:r>
              <a:rPr lang="de-AT" sz="1600" dirty="0"/>
              <a:t> </a:t>
            </a:r>
            <a:r>
              <a:rPr lang="de-AT" sz="1600" dirty="0" err="1"/>
              <a:t>or</a:t>
            </a:r>
            <a:r>
              <a:rPr lang="de-AT" sz="1600" dirty="0"/>
              <a:t> </a:t>
            </a:r>
            <a:r>
              <a:rPr lang="de-AT" sz="1600" dirty="0" err="1"/>
              <a:t>dynamic</a:t>
            </a:r>
            <a:endParaRPr lang="de-AT" sz="1600" dirty="0"/>
          </a:p>
          <a:p>
            <a:pPr marL="285750" indent="-285750">
              <a:buFont typeface="Arial" panose="020B0604020202020204" pitchFamily="34" charset="0"/>
              <a:buChar char="•"/>
            </a:pPr>
            <a:r>
              <a:rPr lang="de-AT" sz="1600" dirty="0"/>
              <a:t>Input: 3D </a:t>
            </a:r>
            <a:r>
              <a:rPr lang="de-AT" sz="1600" dirty="0" err="1"/>
              <a:t>surface</a:t>
            </a:r>
            <a:r>
              <a:rPr lang="de-AT" sz="1600" dirty="0"/>
              <a:t> from AFM (limited </a:t>
            </a:r>
            <a:r>
              <a:rPr lang="de-AT" sz="1600" dirty="0" err="1"/>
              <a:t>to</a:t>
            </a:r>
            <a:r>
              <a:rPr lang="de-AT" sz="1600" dirty="0"/>
              <a:t> 200x200x200 </a:t>
            </a:r>
            <a:r>
              <a:rPr lang="de-AT" sz="1600" dirty="0" err="1"/>
              <a:t>voxel</a:t>
            </a:r>
            <a:r>
              <a:rPr lang="de-AT" sz="1600" dirty="0"/>
              <a:t>), </a:t>
            </a:r>
            <a:r>
              <a:rPr lang="de-AT" sz="1600" dirty="0" err="1"/>
              <a:t>target</a:t>
            </a:r>
            <a:r>
              <a:rPr lang="de-AT" sz="1600" dirty="0"/>
              <a:t> </a:t>
            </a:r>
            <a:r>
              <a:rPr lang="de-AT" sz="1600" dirty="0" err="1"/>
              <a:t>composition</a:t>
            </a:r>
            <a:endParaRPr lang="de-AT" sz="1600" dirty="0"/>
          </a:p>
          <a:p>
            <a:pPr marL="285750" indent="-285750">
              <a:buFont typeface="Arial" panose="020B0604020202020204" pitchFamily="34" charset="0"/>
              <a:buChar char="•"/>
            </a:pPr>
            <a:r>
              <a:rPr lang="de-AT" sz="1600" dirty="0"/>
              <a:t>Output: </a:t>
            </a:r>
            <a:r>
              <a:rPr lang="de-AT" sz="1600" dirty="0" err="1"/>
              <a:t>target</a:t>
            </a:r>
            <a:r>
              <a:rPr lang="de-AT" sz="1600" dirty="0"/>
              <a:t> </a:t>
            </a:r>
            <a:r>
              <a:rPr lang="de-AT" sz="1600" dirty="0" err="1"/>
              <a:t>sputter</a:t>
            </a:r>
            <a:r>
              <a:rPr lang="de-AT" sz="1600" dirty="0"/>
              <a:t> </a:t>
            </a:r>
            <a:r>
              <a:rPr lang="de-AT" sz="1600" dirty="0" err="1"/>
              <a:t>yields</a:t>
            </a:r>
            <a:r>
              <a:rPr lang="de-AT" sz="1600" dirty="0"/>
              <a:t>, </a:t>
            </a:r>
            <a:r>
              <a:rPr lang="de-AT" sz="1600" dirty="0" err="1"/>
              <a:t>list</a:t>
            </a:r>
            <a:r>
              <a:rPr lang="de-AT" sz="1600" dirty="0"/>
              <a:t> </a:t>
            </a:r>
            <a:r>
              <a:rPr lang="de-AT" sz="1600" dirty="0" err="1"/>
              <a:t>files</a:t>
            </a:r>
            <a:r>
              <a:rPr lang="de-AT" sz="1600" dirty="0"/>
              <a:t> </a:t>
            </a:r>
            <a:r>
              <a:rPr lang="de-AT" sz="1600" dirty="0" err="1"/>
              <a:t>with</a:t>
            </a:r>
            <a:r>
              <a:rPr lang="de-AT" sz="1600" dirty="0"/>
              <a:t> </a:t>
            </a:r>
            <a:r>
              <a:rPr lang="de-AT" sz="1600" dirty="0" err="1"/>
              <a:t>trajectories</a:t>
            </a:r>
            <a:r>
              <a:rPr lang="de-AT" sz="1600" dirty="0"/>
              <a:t> </a:t>
            </a:r>
            <a:r>
              <a:rPr lang="de-AT" sz="1600" dirty="0" err="1"/>
              <a:t>of</a:t>
            </a:r>
            <a:r>
              <a:rPr lang="de-AT" sz="1600" dirty="0"/>
              <a:t> </a:t>
            </a:r>
            <a:r>
              <a:rPr lang="de-AT" sz="1600" dirty="0" err="1"/>
              <a:t>sputtered</a:t>
            </a:r>
            <a:r>
              <a:rPr lang="de-AT" sz="1600" dirty="0"/>
              <a:t> </a:t>
            </a:r>
            <a:r>
              <a:rPr lang="de-AT" sz="1600" dirty="0" err="1"/>
              <a:t>atoms</a:t>
            </a:r>
            <a:r>
              <a:rPr lang="de-AT" sz="1600" dirty="0"/>
              <a:t>/</a:t>
            </a:r>
            <a:r>
              <a:rPr lang="de-AT" sz="1600" dirty="0" err="1"/>
              <a:t>reflected</a:t>
            </a:r>
            <a:r>
              <a:rPr lang="de-AT" sz="1600" dirty="0"/>
              <a:t> </a:t>
            </a:r>
            <a:r>
              <a:rPr lang="de-AT" sz="1600" dirty="0" err="1"/>
              <a:t>ions</a:t>
            </a:r>
            <a:r>
              <a:rPr lang="de-AT" sz="1600" dirty="0"/>
              <a:t> etc…</a:t>
            </a:r>
          </a:p>
        </p:txBody>
      </p:sp>
      <p:sp>
        <p:nvSpPr>
          <p:cNvPr id="58" name="Textfeld 57">
            <a:extLst>
              <a:ext uri="{FF2B5EF4-FFF2-40B4-BE49-F238E27FC236}">
                <a16:creationId xmlns:a16="http://schemas.microsoft.com/office/drawing/2014/main" id="{E5ABF4B1-F14F-437B-93D9-244CB9E8A12B}"/>
              </a:ext>
            </a:extLst>
          </p:cNvPr>
          <p:cNvSpPr txBox="1"/>
          <p:nvPr/>
        </p:nvSpPr>
        <p:spPr>
          <a:xfrm>
            <a:off x="3067346" y="1278649"/>
            <a:ext cx="618671" cy="338554"/>
          </a:xfrm>
          <a:prstGeom prst="rect">
            <a:avLst/>
          </a:prstGeom>
          <a:noFill/>
        </p:spPr>
        <p:txBody>
          <a:bodyPr wrap="square" rtlCol="0">
            <a:spAutoFit/>
          </a:bodyPr>
          <a:lstStyle/>
          <a:p>
            <a:r>
              <a:rPr lang="de-AT" sz="1600" dirty="0"/>
              <a:t>[7]</a:t>
            </a:r>
          </a:p>
        </p:txBody>
      </p:sp>
      <p:sp>
        <p:nvSpPr>
          <p:cNvPr id="54" name="Fußzeilenplatzhalter 14">
            <a:extLst>
              <a:ext uri="{FF2B5EF4-FFF2-40B4-BE49-F238E27FC236}">
                <a16:creationId xmlns:a16="http://schemas.microsoft.com/office/drawing/2014/main" id="{D0DC6E72-BB5C-4EA8-89D4-2F653EF1D844}"/>
              </a:ext>
            </a:extLst>
          </p:cNvPr>
          <p:cNvSpPr txBox="1">
            <a:spLocks/>
          </p:cNvSpPr>
          <p:nvPr/>
        </p:nvSpPr>
        <p:spPr>
          <a:xfrm>
            <a:off x="3871746" y="6401223"/>
            <a:ext cx="4471443"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AT" dirty="0"/>
              <a:t>[7] Möller W., 2014 (</a:t>
            </a:r>
            <a:r>
              <a:rPr lang="en-US" dirty="0"/>
              <a:t>http://dx.doi.org/10.1016/j.nimb.2013.12.027)</a:t>
            </a:r>
            <a:endParaRPr lang="de-AT" dirty="0"/>
          </a:p>
        </p:txBody>
      </p:sp>
      <p:cxnSp>
        <p:nvCxnSpPr>
          <p:cNvPr id="68" name="Gerade Verbindung mit Pfeil 67"/>
          <p:cNvCxnSpPr/>
          <p:nvPr/>
        </p:nvCxnSpPr>
        <p:spPr>
          <a:xfrm>
            <a:off x="7499096" y="4764793"/>
            <a:ext cx="8772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3" name="Textfeld 72"/>
          <p:cNvSpPr txBox="1"/>
          <p:nvPr/>
        </p:nvSpPr>
        <p:spPr>
          <a:xfrm>
            <a:off x="7435977" y="4373717"/>
            <a:ext cx="893744" cy="369332"/>
          </a:xfrm>
          <a:prstGeom prst="rect">
            <a:avLst/>
          </a:prstGeom>
          <a:noFill/>
        </p:spPr>
        <p:txBody>
          <a:bodyPr wrap="square" rtlCol="0">
            <a:spAutoFit/>
          </a:bodyPr>
          <a:lstStyle/>
          <a:p>
            <a:r>
              <a:rPr lang="de-AT" dirty="0"/>
              <a:t>Output</a:t>
            </a:r>
            <a:endParaRPr lang="en-US" dirty="0"/>
          </a:p>
        </p:txBody>
      </p:sp>
      <p:sp>
        <p:nvSpPr>
          <p:cNvPr id="32"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272957" y="6339410"/>
            <a:ext cx="4114800" cy="365125"/>
          </a:xfrm>
        </p:spPr>
        <p:txBody>
          <a:bodyPr/>
          <a:lstStyle/>
          <a:p>
            <a:pPr algn="l"/>
            <a:r>
              <a:rPr lang="de-AT" dirty="0"/>
              <a:t>cupak@iap.tuwien.ac.at</a:t>
            </a:r>
          </a:p>
        </p:txBody>
      </p:sp>
      <p:grpSp>
        <p:nvGrpSpPr>
          <p:cNvPr id="33" name="Gruppieren 32"/>
          <p:cNvGrpSpPr/>
          <p:nvPr/>
        </p:nvGrpSpPr>
        <p:grpSpPr>
          <a:xfrm>
            <a:off x="272957" y="171449"/>
            <a:ext cx="11632229" cy="809625"/>
            <a:chOff x="272957" y="171449"/>
            <a:chExt cx="11632229" cy="809625"/>
          </a:xfrm>
        </p:grpSpPr>
        <p:sp>
          <p:nvSpPr>
            <p:cNvPr id="34" name="Textfeld 33">
              <a:extLst>
                <a:ext uri="{FF2B5EF4-FFF2-40B4-BE49-F238E27FC236}">
                  <a16:creationId xmlns:a16="http://schemas.microsoft.com/office/drawing/2014/main" id="{05FBE495-6E72-4154-A46C-C6787BF0F8A0}"/>
                </a:ext>
              </a:extLst>
            </p:cNvPr>
            <p:cNvSpPr txBox="1"/>
            <p:nvPr/>
          </p:nvSpPr>
          <p:spPr>
            <a:xfrm>
              <a:off x="5094694" y="317934"/>
              <a:ext cx="2025548" cy="584775"/>
            </a:xfrm>
            <a:prstGeom prst="rect">
              <a:avLst/>
            </a:prstGeom>
            <a:noFill/>
          </p:spPr>
          <p:txBody>
            <a:bodyPr wrap="square" rtlCol="0">
              <a:spAutoFit/>
            </a:bodyPr>
            <a:lstStyle/>
            <a:p>
              <a:pPr algn="ctr"/>
              <a:r>
                <a:rPr lang="de-AT" sz="3200" dirty="0">
                  <a:solidFill>
                    <a:schemeClr val="bg1"/>
                  </a:solidFill>
                </a:rPr>
                <a:t>Motivation</a:t>
              </a:r>
            </a:p>
          </p:txBody>
        </p:sp>
        <p:grpSp>
          <p:nvGrpSpPr>
            <p:cNvPr id="36" name="Gruppieren 35"/>
            <p:cNvGrpSpPr/>
            <p:nvPr/>
          </p:nvGrpSpPr>
          <p:grpSpPr>
            <a:xfrm>
              <a:off x="272957" y="171449"/>
              <a:ext cx="11632229" cy="809625"/>
              <a:chOff x="272957" y="171449"/>
              <a:chExt cx="11632229" cy="809625"/>
            </a:xfrm>
          </p:grpSpPr>
          <p:grpSp>
            <p:nvGrpSpPr>
              <p:cNvPr id="39" name="Gruppieren 38">
                <a:extLst>
                  <a:ext uri="{FF2B5EF4-FFF2-40B4-BE49-F238E27FC236}">
                    <a16:creationId xmlns:a16="http://schemas.microsoft.com/office/drawing/2014/main" id="{2E8FAAAC-C350-4E39-B611-D14588840CD0}"/>
                  </a:ext>
                </a:extLst>
              </p:cNvPr>
              <p:cNvGrpSpPr/>
              <p:nvPr/>
            </p:nvGrpSpPr>
            <p:grpSpPr>
              <a:xfrm>
                <a:off x="272957" y="171449"/>
                <a:ext cx="11622741" cy="809625"/>
                <a:chOff x="272957" y="171449"/>
                <a:chExt cx="11622741" cy="809625"/>
              </a:xfrm>
            </p:grpSpPr>
            <p:pic>
              <p:nvPicPr>
                <p:cNvPr id="41" name="Grafik 40">
                  <a:extLst>
                    <a:ext uri="{FF2B5EF4-FFF2-40B4-BE49-F238E27FC236}">
                      <a16:creationId xmlns:a16="http://schemas.microsoft.com/office/drawing/2014/main" id="{460543EF-AD61-4829-B26F-89BF1077F2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050" y="249815"/>
                  <a:ext cx="660400" cy="652894"/>
                </a:xfrm>
                <a:prstGeom prst="rect">
                  <a:avLst/>
                </a:prstGeom>
              </p:spPr>
            </p:pic>
            <p:sp>
              <p:nvSpPr>
                <p:cNvPr id="42" name="Titel 1">
                  <a:extLst>
                    <a:ext uri="{FF2B5EF4-FFF2-40B4-BE49-F238E27FC236}">
                      <a16:creationId xmlns:a16="http://schemas.microsoft.com/office/drawing/2014/main" id="{A32EB49E-2556-4018-87E6-BF1AC932551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grpSp>
              <p:nvGrpSpPr>
                <p:cNvPr id="43" name="Gruppieren 42">
                  <a:extLst>
                    <a:ext uri="{FF2B5EF4-FFF2-40B4-BE49-F238E27FC236}">
                      <a16:creationId xmlns:a16="http://schemas.microsoft.com/office/drawing/2014/main" id="{792620F9-5A30-4B31-BF6B-615DF1566525}"/>
                    </a:ext>
                  </a:extLst>
                </p:cNvPr>
                <p:cNvGrpSpPr/>
                <p:nvPr/>
              </p:nvGrpSpPr>
              <p:grpSpPr>
                <a:xfrm>
                  <a:off x="272957" y="313117"/>
                  <a:ext cx="11622741" cy="638681"/>
                  <a:chOff x="272957" y="313117"/>
                  <a:chExt cx="11622741" cy="638681"/>
                </a:xfrm>
              </p:grpSpPr>
              <p:grpSp>
                <p:nvGrpSpPr>
                  <p:cNvPr id="44" name="Grafik 1">
                    <a:extLst>
                      <a:ext uri="{FF2B5EF4-FFF2-40B4-BE49-F238E27FC236}">
                        <a16:creationId xmlns:a16="http://schemas.microsoft.com/office/drawing/2014/main" id="{6BD206F9-3976-4FC5-BE3F-FAC748D5D08E}"/>
                      </a:ext>
                    </a:extLst>
                  </p:cNvPr>
                  <p:cNvGrpSpPr/>
                  <p:nvPr/>
                </p:nvGrpSpPr>
                <p:grpSpPr>
                  <a:xfrm>
                    <a:off x="272957" y="313117"/>
                    <a:ext cx="11622741" cy="638681"/>
                    <a:chOff x="272957" y="313117"/>
                    <a:chExt cx="11622741" cy="638681"/>
                  </a:xfrm>
                </p:grpSpPr>
                <p:sp>
                  <p:nvSpPr>
                    <p:cNvPr id="47" name="Freihandform: Form 5">
                      <a:extLst>
                        <a:ext uri="{FF2B5EF4-FFF2-40B4-BE49-F238E27FC236}">
                          <a16:creationId xmlns:a16="http://schemas.microsoft.com/office/drawing/2014/main" id="{A7E76DE0-0D9F-4708-9483-611F03A86BC4}"/>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49" name="Freihandform: Form 8">
                      <a:extLst>
                        <a:ext uri="{FF2B5EF4-FFF2-40B4-BE49-F238E27FC236}">
                          <a16:creationId xmlns:a16="http://schemas.microsoft.com/office/drawing/2014/main" id="{33997B12-ABF1-4466-A17A-37FA75A0CF11}"/>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1" name="Freihandform: Form 11">
                      <a:extLst>
                        <a:ext uri="{FF2B5EF4-FFF2-40B4-BE49-F238E27FC236}">
                          <a16:creationId xmlns:a16="http://schemas.microsoft.com/office/drawing/2014/main" id="{48C09BCE-E2E0-4A81-A504-AEDDE50A13F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sp>
                <p:nvSpPr>
                  <p:cNvPr id="45" name="Textfeld 44">
                    <a:extLst>
                      <a:ext uri="{FF2B5EF4-FFF2-40B4-BE49-F238E27FC236}">
                        <a16:creationId xmlns:a16="http://schemas.microsoft.com/office/drawing/2014/main" id="{C297866A-D40A-4E89-BD63-2FAC6350B7F9}"/>
                      </a:ext>
                    </a:extLst>
                  </p:cNvPr>
                  <p:cNvSpPr txBox="1"/>
                  <p:nvPr/>
                </p:nvSpPr>
                <p:spPr>
                  <a:xfrm>
                    <a:off x="4730801" y="343314"/>
                    <a:ext cx="2705100" cy="584775"/>
                  </a:xfrm>
                  <a:prstGeom prst="rect">
                    <a:avLst/>
                  </a:prstGeom>
                  <a:noFill/>
                </p:spPr>
                <p:txBody>
                  <a:bodyPr wrap="square" rtlCol="0">
                    <a:spAutoFit/>
                  </a:bodyPr>
                  <a:lstStyle/>
                  <a:p>
                    <a:endParaRPr lang="de-AT" sz="3200" dirty="0">
                      <a:solidFill>
                        <a:schemeClr val="bg1"/>
                      </a:solidFill>
                    </a:endParaRPr>
                  </a:p>
                </p:txBody>
              </p:sp>
            </p:grpSp>
          </p:grpSp>
          <p:pic>
            <p:nvPicPr>
              <p:cNvPr id="40" name="Grafik 39"/>
              <p:cNvPicPr>
                <a:picLocks noChangeAspect="1"/>
              </p:cNvPicPr>
              <p:nvPr/>
            </p:nvPicPr>
            <p:blipFill>
              <a:blip r:embed="rId4"/>
              <a:stretch>
                <a:fillRect/>
              </a:stretch>
            </p:blipFill>
            <p:spPr>
              <a:xfrm>
                <a:off x="11229975" y="283152"/>
                <a:ext cx="675211" cy="668646"/>
              </a:xfrm>
              <a:prstGeom prst="roundRect">
                <a:avLst>
                  <a:gd name="adj" fmla="val 8594"/>
                </a:avLst>
              </a:prstGeom>
              <a:solidFill>
                <a:srgbClr val="FFFFFF">
                  <a:shade val="85000"/>
                </a:srgbClr>
              </a:solidFill>
              <a:ln>
                <a:noFill/>
              </a:ln>
              <a:effectLst/>
            </p:spPr>
          </p:pic>
        </p:grpSp>
        <p:sp>
          <p:nvSpPr>
            <p:cNvPr id="38" name="Textfeld 37">
              <a:extLst>
                <a:ext uri="{FF2B5EF4-FFF2-40B4-BE49-F238E27FC236}">
                  <a16:creationId xmlns:a16="http://schemas.microsoft.com/office/drawing/2014/main" id="{05FBE495-6E72-4154-A46C-C6787BF0F8A0}"/>
                </a:ext>
              </a:extLst>
            </p:cNvPr>
            <p:cNvSpPr txBox="1"/>
            <p:nvPr/>
          </p:nvSpPr>
          <p:spPr>
            <a:xfrm>
              <a:off x="2372963" y="325087"/>
              <a:ext cx="7426646" cy="584775"/>
            </a:xfrm>
            <a:prstGeom prst="rect">
              <a:avLst/>
            </a:prstGeom>
            <a:noFill/>
          </p:spPr>
          <p:txBody>
            <a:bodyPr wrap="square" rtlCol="0">
              <a:spAutoFit/>
            </a:bodyPr>
            <a:lstStyle/>
            <a:p>
              <a:pPr algn="ctr"/>
              <a:r>
                <a:rPr lang="de-AT" sz="3200" dirty="0">
                  <a:solidFill>
                    <a:schemeClr val="bg1"/>
                  </a:solidFill>
                </a:rPr>
                <a:t>TRI3DYN</a:t>
              </a:r>
            </a:p>
          </p:txBody>
        </p:sp>
      </p:grpSp>
      <p:grpSp>
        <p:nvGrpSpPr>
          <p:cNvPr id="52" name="Gruppieren 51"/>
          <p:cNvGrpSpPr/>
          <p:nvPr/>
        </p:nvGrpSpPr>
        <p:grpSpPr>
          <a:xfrm>
            <a:off x="834521" y="2849460"/>
            <a:ext cx="2239044" cy="1790175"/>
            <a:chOff x="2297895" y="3288718"/>
            <a:chExt cx="1664339" cy="1330683"/>
          </a:xfrm>
        </p:grpSpPr>
        <p:pic>
          <p:nvPicPr>
            <p:cNvPr id="53" name="Grafik 2" descr="D:\UNI\Konferenzen\PSI 2016\AFM_Bilder.png">
              <a:extLst>
                <a:ext uri="{FF2B5EF4-FFF2-40B4-BE49-F238E27FC236}">
                  <a16:creationId xmlns:a16="http://schemas.microsoft.com/office/drawing/2014/main" id="{6082156E-F715-5D43-8F22-D1A1B3F3B17C}"/>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2316699" y="3288718"/>
              <a:ext cx="1645535" cy="130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feld 54"/>
            <p:cNvSpPr txBox="1"/>
            <p:nvPr/>
          </p:nvSpPr>
          <p:spPr>
            <a:xfrm>
              <a:off x="2297895" y="4342402"/>
              <a:ext cx="804864" cy="276999"/>
            </a:xfrm>
            <a:prstGeom prst="rect">
              <a:avLst/>
            </a:prstGeom>
            <a:noFill/>
          </p:spPr>
          <p:txBody>
            <a:bodyPr wrap="square" rtlCol="0">
              <a:spAutoFit/>
            </a:bodyPr>
            <a:lstStyle/>
            <a:p>
              <a:r>
                <a:rPr lang="de-DE" sz="1200" b="1" dirty="0">
                  <a:solidFill>
                    <a:schemeClr val="bg1"/>
                  </a:solidFill>
                </a:rPr>
                <a:t>AFM</a:t>
              </a:r>
              <a:endParaRPr lang="en-US" b="1" dirty="0">
                <a:solidFill>
                  <a:schemeClr val="bg1"/>
                </a:solidFill>
              </a:endParaRPr>
            </a:p>
          </p:txBody>
        </p:sp>
      </p:grpSp>
      <p:pic>
        <p:nvPicPr>
          <p:cNvPr id="61" name="Grafik 60">
            <a:extLst>
              <a:ext uri="{FF2B5EF4-FFF2-40B4-BE49-F238E27FC236}">
                <a16:creationId xmlns:a16="http://schemas.microsoft.com/office/drawing/2014/main" id="{F50F0F56-85FF-9347-AC20-C67F7F1CCC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25" y="4622768"/>
            <a:ext cx="2440021" cy="1774561"/>
          </a:xfrm>
          <a:prstGeom prst="rect">
            <a:avLst/>
          </a:prstGeom>
        </p:spPr>
      </p:pic>
      <p:cxnSp>
        <p:nvCxnSpPr>
          <p:cNvPr id="62" name="Gerade Verbindung mit Pfeil 61"/>
          <p:cNvCxnSpPr/>
          <p:nvPr/>
        </p:nvCxnSpPr>
        <p:spPr>
          <a:xfrm>
            <a:off x="3124979" y="4747621"/>
            <a:ext cx="8772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3" name="Textfeld 62"/>
          <p:cNvSpPr txBox="1"/>
          <p:nvPr/>
        </p:nvSpPr>
        <p:spPr>
          <a:xfrm>
            <a:off x="3202128" y="4356545"/>
            <a:ext cx="713856" cy="369332"/>
          </a:xfrm>
          <a:prstGeom prst="rect">
            <a:avLst/>
          </a:prstGeom>
          <a:noFill/>
        </p:spPr>
        <p:txBody>
          <a:bodyPr wrap="square" rtlCol="0">
            <a:spAutoFit/>
          </a:bodyPr>
          <a:lstStyle/>
          <a:p>
            <a:r>
              <a:rPr lang="de-AT" dirty="0"/>
              <a:t>Input</a:t>
            </a:r>
            <a:endParaRPr lang="en-US" dirty="0"/>
          </a:p>
        </p:txBody>
      </p:sp>
      <p:pic>
        <p:nvPicPr>
          <p:cNvPr id="64" name="Grafik 63">
            <a:extLst>
              <a:ext uri="{FF2B5EF4-FFF2-40B4-BE49-F238E27FC236}">
                <a16:creationId xmlns:a16="http://schemas.microsoft.com/office/drawing/2014/main" id="{243BC1AE-A958-8C4C-A84F-76CBFD32B3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2798" y="2947923"/>
            <a:ext cx="3431697" cy="3186575"/>
          </a:xfrm>
          <a:prstGeom prst="rect">
            <a:avLst/>
          </a:prstGeom>
        </p:spPr>
      </p:pic>
      <p:pic>
        <p:nvPicPr>
          <p:cNvPr id="65" name="Grafik 64">
            <a:extLst>
              <a:ext uri="{FF2B5EF4-FFF2-40B4-BE49-F238E27FC236}">
                <a16:creationId xmlns:a16="http://schemas.microsoft.com/office/drawing/2014/main" id="{EA33BAEB-06C0-6049-80A5-0493A3DEFFD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10950" y="3729276"/>
            <a:ext cx="2556630" cy="1859368"/>
          </a:xfrm>
          <a:prstGeom prst="rect">
            <a:avLst/>
          </a:prstGeom>
        </p:spPr>
      </p:pic>
      <p:pic>
        <p:nvPicPr>
          <p:cNvPr id="66" name="Grafik 65">
            <a:extLst>
              <a:ext uri="{FF2B5EF4-FFF2-40B4-BE49-F238E27FC236}">
                <a16:creationId xmlns:a16="http://schemas.microsoft.com/office/drawing/2014/main" id="{62A26553-38C7-E842-BA1D-9DDF2921C0D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560279" y="3256118"/>
            <a:ext cx="3083002" cy="2709804"/>
          </a:xfrm>
          <a:prstGeom prst="rect">
            <a:avLst/>
          </a:prstGeom>
        </p:spPr>
      </p:pic>
    </p:spTree>
    <p:extLst>
      <p:ext uri="{BB962C8B-B14F-4D97-AF65-F5344CB8AC3E}">
        <p14:creationId xmlns:p14="http://schemas.microsoft.com/office/powerpoint/2010/main" val="256559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69A9513A-D86E-4C5E-92AE-75BFEF5488A0}" type="slidenum">
              <a:rPr lang="de-AT" smtClean="0"/>
              <a:t>35</a:t>
            </a:fld>
            <a:endParaRPr lang="de-AT"/>
          </a:p>
        </p:txBody>
      </p:sp>
      <p:sp>
        <p:nvSpPr>
          <p:cNvPr id="50" name="Textfeld 49"/>
          <p:cNvSpPr txBox="1"/>
          <p:nvPr/>
        </p:nvSpPr>
        <p:spPr>
          <a:xfrm>
            <a:off x="601979" y="1294809"/>
            <a:ext cx="10844645" cy="1077218"/>
          </a:xfrm>
          <a:prstGeom prst="rect">
            <a:avLst/>
          </a:prstGeom>
          <a:noFill/>
        </p:spPr>
        <p:txBody>
          <a:bodyPr wrap="square" rtlCol="0">
            <a:spAutoFit/>
          </a:bodyPr>
          <a:lstStyle/>
          <a:p>
            <a:pPr marL="285750" indent="-285750">
              <a:buFont typeface="Arial" panose="020B0604020202020204" pitchFamily="34" charset="0"/>
              <a:buChar char="•"/>
            </a:pPr>
            <a:r>
              <a:rPr lang="de-AT" sz="1600" dirty="0" err="1"/>
              <a:t>Raytracing</a:t>
            </a:r>
            <a:r>
              <a:rPr lang="de-AT" sz="1600" dirty="0"/>
              <a:t> Code </a:t>
            </a:r>
          </a:p>
          <a:p>
            <a:pPr marL="285750" indent="-285750">
              <a:buFont typeface="Arial" panose="020B0604020202020204" pitchFamily="34" charset="0"/>
              <a:buChar char="•"/>
            </a:pPr>
            <a:r>
              <a:rPr lang="de-AT" sz="1600" dirty="0"/>
              <a:t>Static </a:t>
            </a:r>
            <a:r>
              <a:rPr lang="de-AT" sz="1600" dirty="0" err="1"/>
              <a:t>simulations</a:t>
            </a:r>
            <a:r>
              <a:rPr lang="de-AT" sz="1600" dirty="0"/>
              <a:t>, </a:t>
            </a:r>
            <a:r>
              <a:rPr lang="de-AT" sz="1600" dirty="0" err="1"/>
              <a:t>multicomponent</a:t>
            </a:r>
            <a:r>
              <a:rPr lang="de-AT" sz="1600" dirty="0"/>
              <a:t> </a:t>
            </a:r>
            <a:r>
              <a:rPr lang="de-AT" sz="1600" dirty="0" err="1"/>
              <a:t>targets</a:t>
            </a:r>
            <a:r>
              <a:rPr lang="de-AT" sz="1600" dirty="0"/>
              <a:t> possible, liberal </a:t>
            </a:r>
            <a:r>
              <a:rPr lang="de-AT" sz="1600" dirty="0" err="1"/>
              <a:t>surface</a:t>
            </a:r>
            <a:r>
              <a:rPr lang="de-AT" sz="1600" dirty="0"/>
              <a:t> </a:t>
            </a:r>
            <a:r>
              <a:rPr lang="de-AT" sz="1600" dirty="0" err="1"/>
              <a:t>structures</a:t>
            </a:r>
            <a:endParaRPr lang="de-AT" sz="1600" dirty="0"/>
          </a:p>
          <a:p>
            <a:pPr marL="285750" indent="-285750">
              <a:buFont typeface="Arial" panose="020B0604020202020204" pitchFamily="34" charset="0"/>
              <a:buChar char="•"/>
            </a:pPr>
            <a:r>
              <a:rPr lang="de-AT" sz="1600" dirty="0"/>
              <a:t>Input: 3D </a:t>
            </a:r>
            <a:r>
              <a:rPr lang="de-AT" sz="1600" dirty="0" err="1"/>
              <a:t>surface</a:t>
            </a:r>
            <a:r>
              <a:rPr lang="de-AT" sz="1600" dirty="0"/>
              <a:t> from AFM </a:t>
            </a:r>
            <a:r>
              <a:rPr lang="de-AT" sz="1600" dirty="0" err="1"/>
              <a:t>or</a:t>
            </a:r>
            <a:r>
              <a:rPr lang="de-AT" sz="1600" dirty="0"/>
              <a:t> CFM (</a:t>
            </a:r>
            <a:r>
              <a:rPr lang="de-AT" sz="1600" dirty="0" err="1"/>
              <a:t>no</a:t>
            </a:r>
            <a:r>
              <a:rPr lang="de-AT" sz="1600" dirty="0"/>
              <a:t> </a:t>
            </a:r>
            <a:r>
              <a:rPr lang="de-AT" sz="1600" dirty="0" err="1"/>
              <a:t>limit</a:t>
            </a:r>
            <a:r>
              <a:rPr lang="de-AT" sz="1600" dirty="0"/>
              <a:t>), </a:t>
            </a:r>
            <a:r>
              <a:rPr lang="de-AT" sz="1600" dirty="0" err="1"/>
              <a:t>target</a:t>
            </a:r>
            <a:r>
              <a:rPr lang="de-AT" sz="1600" dirty="0"/>
              <a:t> </a:t>
            </a:r>
            <a:r>
              <a:rPr lang="de-AT" sz="1600" dirty="0" err="1"/>
              <a:t>composition</a:t>
            </a:r>
            <a:r>
              <a:rPr lang="de-AT" sz="1600" dirty="0"/>
              <a:t>, </a:t>
            </a:r>
            <a:r>
              <a:rPr lang="de-AT" sz="1600" dirty="0" err="1"/>
              <a:t>sputter</a:t>
            </a:r>
            <a:r>
              <a:rPr lang="de-AT" sz="1600" dirty="0"/>
              <a:t> </a:t>
            </a:r>
            <a:r>
              <a:rPr lang="de-AT" sz="1600" dirty="0" err="1"/>
              <a:t>yields</a:t>
            </a:r>
            <a:r>
              <a:rPr lang="de-AT" sz="1600" dirty="0"/>
              <a:t> </a:t>
            </a:r>
            <a:r>
              <a:rPr lang="de-AT" sz="1600" dirty="0" err="1"/>
              <a:t>for</a:t>
            </a:r>
            <a:r>
              <a:rPr lang="de-AT" sz="1600" dirty="0"/>
              <a:t> BCA </a:t>
            </a:r>
            <a:r>
              <a:rPr lang="de-AT" sz="1600" dirty="0" err="1"/>
              <a:t>codes</a:t>
            </a:r>
            <a:r>
              <a:rPr lang="de-AT" sz="1600" dirty="0"/>
              <a:t> </a:t>
            </a:r>
            <a:r>
              <a:rPr lang="de-AT" sz="1600" dirty="0" err="1"/>
              <a:t>for</a:t>
            </a:r>
            <a:r>
              <a:rPr lang="de-AT" sz="1600" dirty="0"/>
              <a:t> flat </a:t>
            </a:r>
            <a:r>
              <a:rPr lang="de-AT" sz="1600" dirty="0" err="1"/>
              <a:t>surface</a:t>
            </a:r>
            <a:endParaRPr lang="de-AT" sz="1600" dirty="0"/>
          </a:p>
          <a:p>
            <a:pPr marL="285750" indent="-285750">
              <a:buFont typeface="Arial" panose="020B0604020202020204" pitchFamily="34" charset="0"/>
              <a:buChar char="•"/>
            </a:pPr>
            <a:r>
              <a:rPr lang="de-AT" sz="1600" dirty="0"/>
              <a:t>Output: </a:t>
            </a:r>
            <a:r>
              <a:rPr lang="de-AT" sz="1600" dirty="0" err="1"/>
              <a:t>target</a:t>
            </a:r>
            <a:r>
              <a:rPr lang="de-AT" sz="1600" dirty="0"/>
              <a:t> </a:t>
            </a:r>
            <a:r>
              <a:rPr lang="de-AT" sz="1600" dirty="0" err="1"/>
              <a:t>sputter</a:t>
            </a:r>
            <a:r>
              <a:rPr lang="de-AT" sz="1600" dirty="0"/>
              <a:t> </a:t>
            </a:r>
            <a:r>
              <a:rPr lang="de-AT" sz="1600" dirty="0" err="1"/>
              <a:t>yields</a:t>
            </a:r>
            <a:r>
              <a:rPr lang="de-AT" sz="1600" dirty="0"/>
              <a:t>, </a:t>
            </a:r>
            <a:r>
              <a:rPr lang="de-AT" sz="1600" dirty="0" err="1"/>
              <a:t>list</a:t>
            </a:r>
            <a:r>
              <a:rPr lang="de-AT" sz="1600" dirty="0"/>
              <a:t> </a:t>
            </a:r>
            <a:r>
              <a:rPr lang="de-AT" sz="1600" dirty="0" err="1"/>
              <a:t>files</a:t>
            </a:r>
            <a:r>
              <a:rPr lang="de-AT" sz="1600" dirty="0"/>
              <a:t> </a:t>
            </a:r>
            <a:r>
              <a:rPr lang="de-AT" sz="1600" dirty="0" err="1"/>
              <a:t>with</a:t>
            </a:r>
            <a:r>
              <a:rPr lang="de-AT" sz="1600" dirty="0"/>
              <a:t> </a:t>
            </a:r>
            <a:r>
              <a:rPr lang="de-AT" sz="1600" dirty="0" err="1"/>
              <a:t>trajectories</a:t>
            </a:r>
            <a:r>
              <a:rPr lang="de-AT" sz="1600" dirty="0"/>
              <a:t> </a:t>
            </a:r>
            <a:r>
              <a:rPr lang="de-AT" sz="1600" dirty="0" err="1"/>
              <a:t>of</a:t>
            </a:r>
            <a:r>
              <a:rPr lang="de-AT" sz="1600" dirty="0"/>
              <a:t> </a:t>
            </a:r>
            <a:r>
              <a:rPr lang="de-AT" sz="1600" dirty="0" err="1"/>
              <a:t>sputtered</a:t>
            </a:r>
            <a:r>
              <a:rPr lang="de-AT" sz="1600" dirty="0"/>
              <a:t> </a:t>
            </a:r>
            <a:r>
              <a:rPr lang="de-AT" sz="1600" dirty="0" err="1"/>
              <a:t>atoms</a:t>
            </a:r>
            <a:r>
              <a:rPr lang="de-AT" sz="1600" dirty="0"/>
              <a:t>/</a:t>
            </a:r>
            <a:r>
              <a:rPr lang="de-AT" sz="1600" dirty="0" err="1"/>
              <a:t>reflected</a:t>
            </a:r>
            <a:r>
              <a:rPr lang="de-AT" sz="1600" dirty="0"/>
              <a:t> </a:t>
            </a:r>
            <a:r>
              <a:rPr lang="de-AT" sz="1600" dirty="0" err="1"/>
              <a:t>ions</a:t>
            </a:r>
            <a:r>
              <a:rPr lang="de-AT" sz="1600" dirty="0"/>
              <a:t> etc…</a:t>
            </a:r>
          </a:p>
        </p:txBody>
      </p:sp>
      <p:cxnSp>
        <p:nvCxnSpPr>
          <p:cNvPr id="68" name="Gerade Verbindung mit Pfeil 67"/>
          <p:cNvCxnSpPr/>
          <p:nvPr/>
        </p:nvCxnSpPr>
        <p:spPr>
          <a:xfrm>
            <a:off x="7662996" y="4764793"/>
            <a:ext cx="8772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3" name="Textfeld 72"/>
          <p:cNvSpPr txBox="1"/>
          <p:nvPr/>
        </p:nvSpPr>
        <p:spPr>
          <a:xfrm>
            <a:off x="7599877" y="4373717"/>
            <a:ext cx="893744" cy="369332"/>
          </a:xfrm>
          <a:prstGeom prst="rect">
            <a:avLst/>
          </a:prstGeom>
          <a:noFill/>
        </p:spPr>
        <p:txBody>
          <a:bodyPr wrap="square" rtlCol="0">
            <a:spAutoFit/>
          </a:bodyPr>
          <a:lstStyle/>
          <a:p>
            <a:r>
              <a:rPr lang="de-AT" dirty="0"/>
              <a:t>Output</a:t>
            </a:r>
            <a:endParaRPr lang="en-US" dirty="0"/>
          </a:p>
        </p:txBody>
      </p:sp>
      <p:sp>
        <p:nvSpPr>
          <p:cNvPr id="32"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272957" y="6339410"/>
            <a:ext cx="4114800" cy="365125"/>
          </a:xfrm>
        </p:spPr>
        <p:txBody>
          <a:bodyPr/>
          <a:lstStyle/>
          <a:p>
            <a:pPr algn="l"/>
            <a:r>
              <a:rPr lang="de-AT" dirty="0"/>
              <a:t>cupak@iap.tuwien.ac.at</a:t>
            </a:r>
          </a:p>
        </p:txBody>
      </p:sp>
      <p:grpSp>
        <p:nvGrpSpPr>
          <p:cNvPr id="33" name="Gruppieren 32"/>
          <p:cNvGrpSpPr/>
          <p:nvPr/>
        </p:nvGrpSpPr>
        <p:grpSpPr>
          <a:xfrm>
            <a:off x="272957" y="171449"/>
            <a:ext cx="11632229" cy="809625"/>
            <a:chOff x="272957" y="171449"/>
            <a:chExt cx="11632229" cy="809625"/>
          </a:xfrm>
        </p:grpSpPr>
        <p:sp>
          <p:nvSpPr>
            <p:cNvPr id="34" name="Textfeld 33">
              <a:extLst>
                <a:ext uri="{FF2B5EF4-FFF2-40B4-BE49-F238E27FC236}">
                  <a16:creationId xmlns:a16="http://schemas.microsoft.com/office/drawing/2014/main" id="{05FBE495-6E72-4154-A46C-C6787BF0F8A0}"/>
                </a:ext>
              </a:extLst>
            </p:cNvPr>
            <p:cNvSpPr txBox="1"/>
            <p:nvPr/>
          </p:nvSpPr>
          <p:spPr>
            <a:xfrm>
              <a:off x="5094694" y="317934"/>
              <a:ext cx="2025548" cy="584775"/>
            </a:xfrm>
            <a:prstGeom prst="rect">
              <a:avLst/>
            </a:prstGeom>
            <a:noFill/>
          </p:spPr>
          <p:txBody>
            <a:bodyPr wrap="square" rtlCol="0">
              <a:spAutoFit/>
            </a:bodyPr>
            <a:lstStyle/>
            <a:p>
              <a:pPr algn="ctr"/>
              <a:r>
                <a:rPr lang="de-AT" sz="3200" dirty="0">
                  <a:solidFill>
                    <a:schemeClr val="bg1"/>
                  </a:solidFill>
                </a:rPr>
                <a:t>Motivation</a:t>
              </a:r>
            </a:p>
          </p:txBody>
        </p:sp>
        <p:grpSp>
          <p:nvGrpSpPr>
            <p:cNvPr id="36" name="Gruppieren 35"/>
            <p:cNvGrpSpPr/>
            <p:nvPr/>
          </p:nvGrpSpPr>
          <p:grpSpPr>
            <a:xfrm>
              <a:off x="272957" y="171449"/>
              <a:ext cx="11632229" cy="809625"/>
              <a:chOff x="272957" y="171449"/>
              <a:chExt cx="11632229" cy="809625"/>
            </a:xfrm>
          </p:grpSpPr>
          <p:grpSp>
            <p:nvGrpSpPr>
              <p:cNvPr id="39" name="Gruppieren 38">
                <a:extLst>
                  <a:ext uri="{FF2B5EF4-FFF2-40B4-BE49-F238E27FC236}">
                    <a16:creationId xmlns:a16="http://schemas.microsoft.com/office/drawing/2014/main" id="{2E8FAAAC-C350-4E39-B611-D14588840CD0}"/>
                  </a:ext>
                </a:extLst>
              </p:cNvPr>
              <p:cNvGrpSpPr/>
              <p:nvPr/>
            </p:nvGrpSpPr>
            <p:grpSpPr>
              <a:xfrm>
                <a:off x="272957" y="171449"/>
                <a:ext cx="11622741" cy="809625"/>
                <a:chOff x="272957" y="171449"/>
                <a:chExt cx="11622741" cy="809625"/>
              </a:xfrm>
            </p:grpSpPr>
            <p:pic>
              <p:nvPicPr>
                <p:cNvPr id="41" name="Grafik 40">
                  <a:extLst>
                    <a:ext uri="{FF2B5EF4-FFF2-40B4-BE49-F238E27FC236}">
                      <a16:creationId xmlns:a16="http://schemas.microsoft.com/office/drawing/2014/main" id="{460543EF-AD61-4829-B26F-89BF1077F2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050" y="249815"/>
                  <a:ext cx="660400" cy="652894"/>
                </a:xfrm>
                <a:prstGeom prst="rect">
                  <a:avLst/>
                </a:prstGeom>
              </p:spPr>
            </p:pic>
            <p:sp>
              <p:nvSpPr>
                <p:cNvPr id="42" name="Titel 1">
                  <a:extLst>
                    <a:ext uri="{FF2B5EF4-FFF2-40B4-BE49-F238E27FC236}">
                      <a16:creationId xmlns:a16="http://schemas.microsoft.com/office/drawing/2014/main" id="{A32EB49E-2556-4018-87E6-BF1AC932551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grpSp>
              <p:nvGrpSpPr>
                <p:cNvPr id="43" name="Gruppieren 42">
                  <a:extLst>
                    <a:ext uri="{FF2B5EF4-FFF2-40B4-BE49-F238E27FC236}">
                      <a16:creationId xmlns:a16="http://schemas.microsoft.com/office/drawing/2014/main" id="{792620F9-5A30-4B31-BF6B-615DF1566525}"/>
                    </a:ext>
                  </a:extLst>
                </p:cNvPr>
                <p:cNvGrpSpPr/>
                <p:nvPr/>
              </p:nvGrpSpPr>
              <p:grpSpPr>
                <a:xfrm>
                  <a:off x="272957" y="313117"/>
                  <a:ext cx="11622741" cy="638681"/>
                  <a:chOff x="272957" y="313117"/>
                  <a:chExt cx="11622741" cy="638681"/>
                </a:xfrm>
              </p:grpSpPr>
              <p:grpSp>
                <p:nvGrpSpPr>
                  <p:cNvPr id="44" name="Grafik 1">
                    <a:extLst>
                      <a:ext uri="{FF2B5EF4-FFF2-40B4-BE49-F238E27FC236}">
                        <a16:creationId xmlns:a16="http://schemas.microsoft.com/office/drawing/2014/main" id="{6BD206F9-3976-4FC5-BE3F-FAC748D5D08E}"/>
                      </a:ext>
                    </a:extLst>
                  </p:cNvPr>
                  <p:cNvGrpSpPr/>
                  <p:nvPr/>
                </p:nvGrpSpPr>
                <p:grpSpPr>
                  <a:xfrm>
                    <a:off x="272957" y="313117"/>
                    <a:ext cx="11622741" cy="638681"/>
                    <a:chOff x="272957" y="313117"/>
                    <a:chExt cx="11622741" cy="638681"/>
                  </a:xfrm>
                </p:grpSpPr>
                <p:sp>
                  <p:nvSpPr>
                    <p:cNvPr id="47" name="Freihandform: Form 5">
                      <a:extLst>
                        <a:ext uri="{FF2B5EF4-FFF2-40B4-BE49-F238E27FC236}">
                          <a16:creationId xmlns:a16="http://schemas.microsoft.com/office/drawing/2014/main" id="{A7E76DE0-0D9F-4708-9483-611F03A86BC4}"/>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49" name="Freihandform: Form 8">
                      <a:extLst>
                        <a:ext uri="{FF2B5EF4-FFF2-40B4-BE49-F238E27FC236}">
                          <a16:creationId xmlns:a16="http://schemas.microsoft.com/office/drawing/2014/main" id="{33997B12-ABF1-4466-A17A-37FA75A0CF11}"/>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1" name="Freihandform: Form 11">
                      <a:extLst>
                        <a:ext uri="{FF2B5EF4-FFF2-40B4-BE49-F238E27FC236}">
                          <a16:creationId xmlns:a16="http://schemas.microsoft.com/office/drawing/2014/main" id="{48C09BCE-E2E0-4A81-A504-AEDDE50A13F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sp>
                <p:nvSpPr>
                  <p:cNvPr id="45" name="Textfeld 44">
                    <a:extLst>
                      <a:ext uri="{FF2B5EF4-FFF2-40B4-BE49-F238E27FC236}">
                        <a16:creationId xmlns:a16="http://schemas.microsoft.com/office/drawing/2014/main" id="{C297866A-D40A-4E89-BD63-2FAC6350B7F9}"/>
                      </a:ext>
                    </a:extLst>
                  </p:cNvPr>
                  <p:cNvSpPr txBox="1"/>
                  <p:nvPr/>
                </p:nvSpPr>
                <p:spPr>
                  <a:xfrm>
                    <a:off x="4730801" y="343314"/>
                    <a:ext cx="2705100" cy="584775"/>
                  </a:xfrm>
                  <a:prstGeom prst="rect">
                    <a:avLst/>
                  </a:prstGeom>
                  <a:noFill/>
                </p:spPr>
                <p:txBody>
                  <a:bodyPr wrap="square" rtlCol="0">
                    <a:spAutoFit/>
                  </a:bodyPr>
                  <a:lstStyle/>
                  <a:p>
                    <a:endParaRPr lang="de-AT" sz="3200" dirty="0">
                      <a:solidFill>
                        <a:schemeClr val="bg1"/>
                      </a:solidFill>
                    </a:endParaRPr>
                  </a:p>
                </p:txBody>
              </p:sp>
            </p:grpSp>
          </p:grpSp>
          <p:pic>
            <p:nvPicPr>
              <p:cNvPr id="40" name="Grafik 39"/>
              <p:cNvPicPr>
                <a:picLocks noChangeAspect="1"/>
              </p:cNvPicPr>
              <p:nvPr/>
            </p:nvPicPr>
            <p:blipFill>
              <a:blip r:embed="rId4"/>
              <a:stretch>
                <a:fillRect/>
              </a:stretch>
            </p:blipFill>
            <p:spPr>
              <a:xfrm>
                <a:off x="11229975" y="283152"/>
                <a:ext cx="675211" cy="668646"/>
              </a:xfrm>
              <a:prstGeom prst="roundRect">
                <a:avLst>
                  <a:gd name="adj" fmla="val 8594"/>
                </a:avLst>
              </a:prstGeom>
              <a:solidFill>
                <a:srgbClr val="FFFFFF">
                  <a:shade val="85000"/>
                </a:srgbClr>
              </a:solidFill>
              <a:ln>
                <a:noFill/>
              </a:ln>
              <a:effectLst/>
            </p:spPr>
          </p:pic>
        </p:grpSp>
        <p:sp>
          <p:nvSpPr>
            <p:cNvPr id="38" name="Textfeld 37">
              <a:extLst>
                <a:ext uri="{FF2B5EF4-FFF2-40B4-BE49-F238E27FC236}">
                  <a16:creationId xmlns:a16="http://schemas.microsoft.com/office/drawing/2014/main" id="{05FBE495-6E72-4154-A46C-C6787BF0F8A0}"/>
                </a:ext>
              </a:extLst>
            </p:cNvPr>
            <p:cNvSpPr txBox="1"/>
            <p:nvPr/>
          </p:nvSpPr>
          <p:spPr>
            <a:xfrm>
              <a:off x="2372963" y="325087"/>
              <a:ext cx="7426646" cy="584775"/>
            </a:xfrm>
            <a:prstGeom prst="rect">
              <a:avLst/>
            </a:prstGeom>
            <a:noFill/>
          </p:spPr>
          <p:txBody>
            <a:bodyPr wrap="square" rtlCol="0">
              <a:spAutoFit/>
            </a:bodyPr>
            <a:lstStyle/>
            <a:p>
              <a:pPr algn="ctr"/>
              <a:r>
                <a:rPr lang="de-AT" sz="3200" dirty="0">
                  <a:solidFill>
                    <a:schemeClr val="bg1"/>
                  </a:solidFill>
                </a:rPr>
                <a:t>SPRAY</a:t>
              </a:r>
            </a:p>
          </p:txBody>
        </p:sp>
      </p:grpSp>
      <p:grpSp>
        <p:nvGrpSpPr>
          <p:cNvPr id="52" name="Gruppieren 51"/>
          <p:cNvGrpSpPr/>
          <p:nvPr/>
        </p:nvGrpSpPr>
        <p:grpSpPr>
          <a:xfrm>
            <a:off x="812677" y="3685743"/>
            <a:ext cx="2239044" cy="1790175"/>
            <a:chOff x="2297895" y="3288718"/>
            <a:chExt cx="1664339" cy="1330683"/>
          </a:xfrm>
        </p:grpSpPr>
        <p:pic>
          <p:nvPicPr>
            <p:cNvPr id="53" name="Grafik 2" descr="D:\UNI\Konferenzen\PSI 2016\AFM_Bilder.png">
              <a:extLst>
                <a:ext uri="{FF2B5EF4-FFF2-40B4-BE49-F238E27FC236}">
                  <a16:creationId xmlns:a16="http://schemas.microsoft.com/office/drawing/2014/main" id="{6082156E-F715-5D43-8F22-D1A1B3F3B17C}"/>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2316699" y="3288718"/>
              <a:ext cx="1645535" cy="130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feld 54"/>
            <p:cNvSpPr txBox="1"/>
            <p:nvPr/>
          </p:nvSpPr>
          <p:spPr>
            <a:xfrm>
              <a:off x="2297895" y="4342402"/>
              <a:ext cx="804864" cy="276999"/>
            </a:xfrm>
            <a:prstGeom prst="rect">
              <a:avLst/>
            </a:prstGeom>
            <a:noFill/>
          </p:spPr>
          <p:txBody>
            <a:bodyPr wrap="square" rtlCol="0">
              <a:spAutoFit/>
            </a:bodyPr>
            <a:lstStyle/>
            <a:p>
              <a:r>
                <a:rPr lang="de-DE" sz="1200" b="1" dirty="0">
                  <a:solidFill>
                    <a:schemeClr val="bg1"/>
                  </a:solidFill>
                </a:rPr>
                <a:t>AFM</a:t>
              </a:r>
              <a:endParaRPr lang="en-US" b="1" dirty="0">
                <a:solidFill>
                  <a:schemeClr val="bg1"/>
                </a:solidFill>
              </a:endParaRPr>
            </a:p>
          </p:txBody>
        </p:sp>
      </p:grpSp>
      <p:pic>
        <p:nvPicPr>
          <p:cNvPr id="61" name="Grafik 60">
            <a:extLst>
              <a:ext uri="{FF2B5EF4-FFF2-40B4-BE49-F238E27FC236}">
                <a16:creationId xmlns:a16="http://schemas.microsoft.com/office/drawing/2014/main" id="{F50F0F56-85FF-9347-AC20-C67F7F1CCC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799" y="3507226"/>
            <a:ext cx="2706951" cy="1968692"/>
          </a:xfrm>
          <a:prstGeom prst="rect">
            <a:avLst/>
          </a:prstGeom>
        </p:spPr>
      </p:pic>
      <p:cxnSp>
        <p:nvCxnSpPr>
          <p:cNvPr id="62" name="Gerade Verbindung mit Pfeil 61"/>
          <p:cNvCxnSpPr/>
          <p:nvPr/>
        </p:nvCxnSpPr>
        <p:spPr>
          <a:xfrm>
            <a:off x="3539047" y="4747621"/>
            <a:ext cx="8772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3" name="Textfeld 62"/>
          <p:cNvSpPr txBox="1"/>
          <p:nvPr/>
        </p:nvSpPr>
        <p:spPr>
          <a:xfrm>
            <a:off x="3616196" y="4356545"/>
            <a:ext cx="713856" cy="369332"/>
          </a:xfrm>
          <a:prstGeom prst="rect">
            <a:avLst/>
          </a:prstGeom>
          <a:noFill/>
        </p:spPr>
        <p:txBody>
          <a:bodyPr wrap="square" rtlCol="0">
            <a:spAutoFit/>
          </a:bodyPr>
          <a:lstStyle/>
          <a:p>
            <a:r>
              <a:rPr lang="de-AT" dirty="0"/>
              <a:t>Input</a:t>
            </a:r>
            <a:endParaRPr lang="en-US" dirty="0"/>
          </a:p>
        </p:txBody>
      </p:sp>
      <p:pic>
        <p:nvPicPr>
          <p:cNvPr id="35" name="Grafik 3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24008" y="4099845"/>
            <a:ext cx="2790900" cy="1295392"/>
          </a:xfrm>
          <a:prstGeom prst="rect">
            <a:avLst/>
          </a:prstGeom>
        </p:spPr>
      </p:pic>
      <p:grpSp>
        <p:nvGrpSpPr>
          <p:cNvPr id="37" name="Gruppieren 36"/>
          <p:cNvGrpSpPr/>
          <p:nvPr/>
        </p:nvGrpSpPr>
        <p:grpSpPr>
          <a:xfrm>
            <a:off x="8816306" y="3432049"/>
            <a:ext cx="2630318" cy="2458004"/>
            <a:chOff x="5695989" y="3944482"/>
            <a:chExt cx="2630318" cy="2458004"/>
          </a:xfrm>
        </p:grpSpPr>
        <p:pic>
          <p:nvPicPr>
            <p:cNvPr id="46" name="Grafik 45"/>
            <p:cNvPicPr>
              <a:picLocks noChangeAspect="1"/>
            </p:cNvPicPr>
            <p:nvPr/>
          </p:nvPicPr>
          <p:blipFill>
            <a:blip r:embed="rId8"/>
            <a:stretch>
              <a:fillRect/>
            </a:stretch>
          </p:blipFill>
          <p:spPr>
            <a:xfrm>
              <a:off x="5695989" y="3944482"/>
              <a:ext cx="2630318" cy="2458004"/>
            </a:xfrm>
            <a:prstGeom prst="rect">
              <a:avLst/>
            </a:prstGeom>
          </p:spPr>
        </p:pic>
        <p:sp>
          <p:nvSpPr>
            <p:cNvPr id="48" name="Rechteck 47"/>
            <p:cNvSpPr/>
            <p:nvPr/>
          </p:nvSpPr>
          <p:spPr>
            <a:xfrm>
              <a:off x="7846548" y="3970224"/>
              <a:ext cx="479759" cy="5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uppieren 3"/>
          <p:cNvGrpSpPr/>
          <p:nvPr/>
        </p:nvGrpSpPr>
        <p:grpSpPr>
          <a:xfrm>
            <a:off x="312373" y="3033815"/>
            <a:ext cx="3154423" cy="2766966"/>
            <a:chOff x="312373" y="3033815"/>
            <a:chExt cx="3154423" cy="2766966"/>
          </a:xfrm>
        </p:grpSpPr>
        <p:pic>
          <p:nvPicPr>
            <p:cNvPr id="2" name="Grafik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556" y="3033815"/>
              <a:ext cx="3060240" cy="2766966"/>
            </a:xfrm>
            <a:prstGeom prst="rect">
              <a:avLst/>
            </a:prstGeom>
          </p:spPr>
        </p:pic>
        <p:sp>
          <p:nvSpPr>
            <p:cNvPr id="3" name="Rechteck 2"/>
            <p:cNvSpPr/>
            <p:nvPr/>
          </p:nvSpPr>
          <p:spPr>
            <a:xfrm>
              <a:off x="312373" y="3873260"/>
              <a:ext cx="315660" cy="5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feld 5">
            <a:extLst>
              <a:ext uri="{FF2B5EF4-FFF2-40B4-BE49-F238E27FC236}">
                <a16:creationId xmlns:a16="http://schemas.microsoft.com/office/drawing/2014/main" id="{0293EE70-41B2-43D3-816B-791A5B3F7E82}"/>
              </a:ext>
            </a:extLst>
          </p:cNvPr>
          <p:cNvSpPr txBox="1"/>
          <p:nvPr/>
        </p:nvSpPr>
        <p:spPr>
          <a:xfrm rot="20762142">
            <a:off x="960435" y="3089711"/>
            <a:ext cx="1461247" cy="276999"/>
          </a:xfrm>
          <a:prstGeom prst="rect">
            <a:avLst/>
          </a:prstGeom>
          <a:noFill/>
        </p:spPr>
        <p:txBody>
          <a:bodyPr wrap="square" rtlCol="0">
            <a:spAutoFit/>
          </a:bodyPr>
          <a:lstStyle/>
          <a:p>
            <a:r>
              <a:rPr lang="de-AT" sz="1200" dirty="0" err="1"/>
              <a:t>Sputter</a:t>
            </a:r>
            <a:r>
              <a:rPr lang="de-AT" sz="1200" dirty="0"/>
              <a:t> </a:t>
            </a:r>
            <a:r>
              <a:rPr lang="de-AT" sz="1200" dirty="0" err="1"/>
              <a:t>yields</a:t>
            </a:r>
            <a:endParaRPr lang="de-AT" sz="1200" dirty="0"/>
          </a:p>
        </p:txBody>
      </p:sp>
    </p:spTree>
    <p:extLst>
      <p:ext uri="{BB962C8B-B14F-4D97-AF65-F5344CB8AC3E}">
        <p14:creationId xmlns:p14="http://schemas.microsoft.com/office/powerpoint/2010/main" val="288838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1"/>
                                        </p:tgtEl>
                                      </p:cBhvr>
                                    </p:animEffect>
                                    <p:set>
                                      <p:cBhvr>
                                        <p:cTn id="20" dur="1" fill="hold">
                                          <p:stCondLst>
                                            <p:cond delay="499"/>
                                          </p:stCondLst>
                                        </p:cTn>
                                        <p:tgtEl>
                                          <p:spTgt spid="6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69A9513A-D86E-4C5E-92AE-75BFEF5488A0}" type="slidenum">
              <a:rPr lang="de-AT" smtClean="0"/>
              <a:t>36</a:t>
            </a:fld>
            <a:endParaRPr lang="de-AT"/>
          </a:p>
        </p:txBody>
      </p:sp>
      <p:sp>
        <p:nvSpPr>
          <p:cNvPr id="50" name="Textfeld 49"/>
          <p:cNvSpPr txBox="1"/>
          <p:nvPr/>
        </p:nvSpPr>
        <p:spPr>
          <a:xfrm>
            <a:off x="601979" y="1294809"/>
            <a:ext cx="10844645" cy="830997"/>
          </a:xfrm>
          <a:prstGeom prst="rect">
            <a:avLst/>
          </a:prstGeom>
          <a:noFill/>
        </p:spPr>
        <p:txBody>
          <a:bodyPr wrap="square" rtlCol="0">
            <a:spAutoFit/>
          </a:bodyPr>
          <a:lstStyle/>
          <a:p>
            <a:pPr marL="285750" indent="-285750">
              <a:buFont typeface="Arial" panose="020B0604020202020204" pitchFamily="34" charset="0"/>
              <a:buChar char="•"/>
            </a:pPr>
            <a:r>
              <a:rPr lang="de-AT" sz="1600" dirty="0"/>
              <a:t>Target + Catcher QCM: </a:t>
            </a:r>
            <a:r>
              <a:rPr lang="de-AT" sz="1600" dirty="0" err="1"/>
              <a:t>Investigate</a:t>
            </a:r>
            <a:r>
              <a:rPr lang="de-AT" sz="1600" dirty="0"/>
              <a:t> </a:t>
            </a:r>
            <a:r>
              <a:rPr lang="de-AT" sz="1600" dirty="0" err="1"/>
              <a:t>rough</a:t>
            </a:r>
            <a:r>
              <a:rPr lang="de-AT" sz="1600" dirty="0"/>
              <a:t> </a:t>
            </a:r>
            <a:r>
              <a:rPr lang="de-AT" sz="1600" dirty="0" err="1"/>
              <a:t>samples</a:t>
            </a:r>
            <a:r>
              <a:rPr lang="de-AT" sz="1600" dirty="0"/>
              <a:t>, </a:t>
            </a:r>
            <a:r>
              <a:rPr lang="de-AT" sz="1600" dirty="0" err="1"/>
              <a:t>sputter</a:t>
            </a:r>
            <a:r>
              <a:rPr lang="de-AT" sz="1600" dirty="0"/>
              <a:t> </a:t>
            </a:r>
            <a:r>
              <a:rPr lang="de-AT" sz="1600" dirty="0" err="1"/>
              <a:t>yield</a:t>
            </a:r>
            <a:r>
              <a:rPr lang="de-AT" sz="1600" dirty="0"/>
              <a:t>, angular </a:t>
            </a:r>
            <a:r>
              <a:rPr lang="de-AT" sz="1600" dirty="0" err="1"/>
              <a:t>distribution</a:t>
            </a:r>
            <a:endParaRPr lang="de-AT" sz="1600" dirty="0"/>
          </a:p>
          <a:p>
            <a:pPr marL="285750" indent="-285750">
              <a:buFont typeface="Arial" panose="020B0604020202020204" pitchFamily="34" charset="0"/>
              <a:buChar char="•"/>
            </a:pPr>
            <a:r>
              <a:rPr lang="de-AT" sz="1600" dirty="0"/>
              <a:t>AFM+CFM: probe </a:t>
            </a:r>
            <a:r>
              <a:rPr lang="de-AT" sz="1600" dirty="0" err="1"/>
              <a:t>surface</a:t>
            </a:r>
            <a:r>
              <a:rPr lang="de-AT" sz="1600" dirty="0"/>
              <a:t> </a:t>
            </a:r>
            <a:r>
              <a:rPr lang="de-AT" sz="1600" dirty="0" err="1"/>
              <a:t>topography</a:t>
            </a:r>
            <a:r>
              <a:rPr lang="de-AT" sz="1600" dirty="0"/>
              <a:t>, </a:t>
            </a:r>
            <a:r>
              <a:rPr lang="de-AT" sz="1600" dirty="0" err="1"/>
              <a:t>input</a:t>
            </a:r>
            <a:r>
              <a:rPr lang="de-AT" sz="1600" dirty="0"/>
              <a:t> </a:t>
            </a:r>
            <a:r>
              <a:rPr lang="de-AT" sz="1600" dirty="0" err="1"/>
              <a:t>for</a:t>
            </a:r>
            <a:r>
              <a:rPr lang="de-AT" sz="1600" dirty="0"/>
              <a:t> SPRAY</a:t>
            </a:r>
          </a:p>
          <a:p>
            <a:pPr marL="285750" indent="-285750">
              <a:buFont typeface="Arial" panose="020B0604020202020204" pitchFamily="34" charset="0"/>
              <a:buChar char="•"/>
            </a:pPr>
            <a:r>
              <a:rPr lang="de-AT" sz="1600" dirty="0"/>
              <a:t>SPRAY: </a:t>
            </a:r>
            <a:r>
              <a:rPr lang="de-AT" sz="1600" dirty="0" err="1"/>
              <a:t>simulate</a:t>
            </a:r>
            <a:r>
              <a:rPr lang="de-AT" sz="1600" dirty="0"/>
              <a:t> </a:t>
            </a:r>
            <a:r>
              <a:rPr lang="de-AT" sz="1600" dirty="0" err="1"/>
              <a:t>sputter</a:t>
            </a:r>
            <a:r>
              <a:rPr lang="de-AT" sz="1600" dirty="0"/>
              <a:t> </a:t>
            </a:r>
            <a:r>
              <a:rPr lang="de-AT" sz="1600" dirty="0" err="1"/>
              <a:t>yields</a:t>
            </a:r>
            <a:r>
              <a:rPr lang="de-AT" sz="1600" dirty="0"/>
              <a:t>, angular </a:t>
            </a:r>
            <a:r>
              <a:rPr lang="de-AT" sz="1600" dirty="0" err="1"/>
              <a:t>distributions</a:t>
            </a:r>
            <a:r>
              <a:rPr lang="de-AT" sz="1600" dirty="0"/>
              <a:t> </a:t>
            </a:r>
            <a:r>
              <a:rPr lang="de-AT" sz="1600" dirty="0" err="1"/>
              <a:t>of</a:t>
            </a:r>
            <a:r>
              <a:rPr lang="de-AT" sz="1600" dirty="0"/>
              <a:t> </a:t>
            </a:r>
            <a:r>
              <a:rPr lang="de-AT" sz="1600" dirty="0" err="1"/>
              <a:t>atoms</a:t>
            </a:r>
            <a:endParaRPr lang="de-AT" sz="1600" dirty="0"/>
          </a:p>
        </p:txBody>
      </p:sp>
      <p:sp>
        <p:nvSpPr>
          <p:cNvPr id="32"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272957" y="6339410"/>
            <a:ext cx="4114800" cy="365125"/>
          </a:xfrm>
        </p:spPr>
        <p:txBody>
          <a:bodyPr/>
          <a:lstStyle/>
          <a:p>
            <a:pPr algn="l"/>
            <a:r>
              <a:rPr lang="de-AT" dirty="0"/>
              <a:t>cupak@iap.tuwien.ac.at</a:t>
            </a:r>
          </a:p>
        </p:txBody>
      </p:sp>
      <p:grpSp>
        <p:nvGrpSpPr>
          <p:cNvPr id="33" name="Gruppieren 32"/>
          <p:cNvGrpSpPr/>
          <p:nvPr/>
        </p:nvGrpSpPr>
        <p:grpSpPr>
          <a:xfrm>
            <a:off x="272957" y="171449"/>
            <a:ext cx="11632229" cy="809625"/>
            <a:chOff x="272957" y="171449"/>
            <a:chExt cx="11632229" cy="809625"/>
          </a:xfrm>
        </p:grpSpPr>
        <p:sp>
          <p:nvSpPr>
            <p:cNvPr id="34" name="Textfeld 33">
              <a:extLst>
                <a:ext uri="{FF2B5EF4-FFF2-40B4-BE49-F238E27FC236}">
                  <a16:creationId xmlns:a16="http://schemas.microsoft.com/office/drawing/2014/main" id="{05FBE495-6E72-4154-A46C-C6787BF0F8A0}"/>
                </a:ext>
              </a:extLst>
            </p:cNvPr>
            <p:cNvSpPr txBox="1"/>
            <p:nvPr/>
          </p:nvSpPr>
          <p:spPr>
            <a:xfrm>
              <a:off x="5094694" y="317934"/>
              <a:ext cx="2025548" cy="584775"/>
            </a:xfrm>
            <a:prstGeom prst="rect">
              <a:avLst/>
            </a:prstGeom>
            <a:noFill/>
          </p:spPr>
          <p:txBody>
            <a:bodyPr wrap="square" rtlCol="0">
              <a:spAutoFit/>
            </a:bodyPr>
            <a:lstStyle/>
            <a:p>
              <a:pPr algn="ctr"/>
              <a:r>
                <a:rPr lang="de-AT" sz="3200" dirty="0">
                  <a:solidFill>
                    <a:schemeClr val="bg1"/>
                  </a:solidFill>
                </a:rPr>
                <a:t>Motivation</a:t>
              </a:r>
            </a:p>
          </p:txBody>
        </p:sp>
        <p:grpSp>
          <p:nvGrpSpPr>
            <p:cNvPr id="36" name="Gruppieren 35"/>
            <p:cNvGrpSpPr/>
            <p:nvPr/>
          </p:nvGrpSpPr>
          <p:grpSpPr>
            <a:xfrm>
              <a:off x="272957" y="171449"/>
              <a:ext cx="11632229" cy="809625"/>
              <a:chOff x="272957" y="171449"/>
              <a:chExt cx="11632229" cy="809625"/>
            </a:xfrm>
          </p:grpSpPr>
          <p:grpSp>
            <p:nvGrpSpPr>
              <p:cNvPr id="39" name="Gruppieren 38">
                <a:extLst>
                  <a:ext uri="{FF2B5EF4-FFF2-40B4-BE49-F238E27FC236}">
                    <a16:creationId xmlns:a16="http://schemas.microsoft.com/office/drawing/2014/main" id="{2E8FAAAC-C350-4E39-B611-D14588840CD0}"/>
                  </a:ext>
                </a:extLst>
              </p:cNvPr>
              <p:cNvGrpSpPr/>
              <p:nvPr/>
            </p:nvGrpSpPr>
            <p:grpSpPr>
              <a:xfrm>
                <a:off x="272957" y="171449"/>
                <a:ext cx="11622741" cy="809625"/>
                <a:chOff x="272957" y="171449"/>
                <a:chExt cx="11622741" cy="809625"/>
              </a:xfrm>
            </p:grpSpPr>
            <p:pic>
              <p:nvPicPr>
                <p:cNvPr id="41" name="Grafik 40">
                  <a:extLst>
                    <a:ext uri="{FF2B5EF4-FFF2-40B4-BE49-F238E27FC236}">
                      <a16:creationId xmlns:a16="http://schemas.microsoft.com/office/drawing/2014/main" id="{460543EF-AD61-4829-B26F-89BF1077F2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050" y="249815"/>
                  <a:ext cx="660400" cy="652894"/>
                </a:xfrm>
                <a:prstGeom prst="rect">
                  <a:avLst/>
                </a:prstGeom>
              </p:spPr>
            </p:pic>
            <p:sp>
              <p:nvSpPr>
                <p:cNvPr id="42" name="Titel 1">
                  <a:extLst>
                    <a:ext uri="{FF2B5EF4-FFF2-40B4-BE49-F238E27FC236}">
                      <a16:creationId xmlns:a16="http://schemas.microsoft.com/office/drawing/2014/main" id="{A32EB49E-2556-4018-87E6-BF1AC932551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grpSp>
              <p:nvGrpSpPr>
                <p:cNvPr id="43" name="Gruppieren 42">
                  <a:extLst>
                    <a:ext uri="{FF2B5EF4-FFF2-40B4-BE49-F238E27FC236}">
                      <a16:creationId xmlns:a16="http://schemas.microsoft.com/office/drawing/2014/main" id="{792620F9-5A30-4B31-BF6B-615DF1566525}"/>
                    </a:ext>
                  </a:extLst>
                </p:cNvPr>
                <p:cNvGrpSpPr/>
                <p:nvPr/>
              </p:nvGrpSpPr>
              <p:grpSpPr>
                <a:xfrm>
                  <a:off x="272957" y="313117"/>
                  <a:ext cx="11622741" cy="638681"/>
                  <a:chOff x="272957" y="313117"/>
                  <a:chExt cx="11622741" cy="638681"/>
                </a:xfrm>
              </p:grpSpPr>
              <p:grpSp>
                <p:nvGrpSpPr>
                  <p:cNvPr id="44" name="Grafik 1">
                    <a:extLst>
                      <a:ext uri="{FF2B5EF4-FFF2-40B4-BE49-F238E27FC236}">
                        <a16:creationId xmlns:a16="http://schemas.microsoft.com/office/drawing/2014/main" id="{6BD206F9-3976-4FC5-BE3F-FAC748D5D08E}"/>
                      </a:ext>
                    </a:extLst>
                  </p:cNvPr>
                  <p:cNvGrpSpPr/>
                  <p:nvPr/>
                </p:nvGrpSpPr>
                <p:grpSpPr>
                  <a:xfrm>
                    <a:off x="272957" y="313117"/>
                    <a:ext cx="11622741" cy="638681"/>
                    <a:chOff x="272957" y="313117"/>
                    <a:chExt cx="11622741" cy="638681"/>
                  </a:xfrm>
                </p:grpSpPr>
                <p:sp>
                  <p:nvSpPr>
                    <p:cNvPr id="47" name="Freihandform: Form 5">
                      <a:extLst>
                        <a:ext uri="{FF2B5EF4-FFF2-40B4-BE49-F238E27FC236}">
                          <a16:creationId xmlns:a16="http://schemas.microsoft.com/office/drawing/2014/main" id="{A7E76DE0-0D9F-4708-9483-611F03A86BC4}"/>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49" name="Freihandform: Form 8">
                      <a:extLst>
                        <a:ext uri="{FF2B5EF4-FFF2-40B4-BE49-F238E27FC236}">
                          <a16:creationId xmlns:a16="http://schemas.microsoft.com/office/drawing/2014/main" id="{33997B12-ABF1-4466-A17A-37FA75A0CF11}"/>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1" name="Freihandform: Form 11">
                      <a:extLst>
                        <a:ext uri="{FF2B5EF4-FFF2-40B4-BE49-F238E27FC236}">
                          <a16:creationId xmlns:a16="http://schemas.microsoft.com/office/drawing/2014/main" id="{48C09BCE-E2E0-4A81-A504-AEDDE50A13F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sp>
                <p:nvSpPr>
                  <p:cNvPr id="45" name="Textfeld 44">
                    <a:extLst>
                      <a:ext uri="{FF2B5EF4-FFF2-40B4-BE49-F238E27FC236}">
                        <a16:creationId xmlns:a16="http://schemas.microsoft.com/office/drawing/2014/main" id="{C297866A-D40A-4E89-BD63-2FAC6350B7F9}"/>
                      </a:ext>
                    </a:extLst>
                  </p:cNvPr>
                  <p:cNvSpPr txBox="1"/>
                  <p:nvPr/>
                </p:nvSpPr>
                <p:spPr>
                  <a:xfrm>
                    <a:off x="4730801" y="343314"/>
                    <a:ext cx="2705100" cy="584775"/>
                  </a:xfrm>
                  <a:prstGeom prst="rect">
                    <a:avLst/>
                  </a:prstGeom>
                  <a:noFill/>
                </p:spPr>
                <p:txBody>
                  <a:bodyPr wrap="square" rtlCol="0">
                    <a:spAutoFit/>
                  </a:bodyPr>
                  <a:lstStyle/>
                  <a:p>
                    <a:endParaRPr lang="de-AT" sz="3200" dirty="0">
                      <a:solidFill>
                        <a:schemeClr val="bg1"/>
                      </a:solidFill>
                    </a:endParaRPr>
                  </a:p>
                </p:txBody>
              </p:sp>
            </p:grpSp>
          </p:grpSp>
          <p:pic>
            <p:nvPicPr>
              <p:cNvPr id="40" name="Grafik 39"/>
              <p:cNvPicPr>
                <a:picLocks noChangeAspect="1"/>
              </p:cNvPicPr>
              <p:nvPr/>
            </p:nvPicPr>
            <p:blipFill>
              <a:blip r:embed="rId4"/>
              <a:stretch>
                <a:fillRect/>
              </a:stretch>
            </p:blipFill>
            <p:spPr>
              <a:xfrm>
                <a:off x="11229975" y="283152"/>
                <a:ext cx="675211" cy="668646"/>
              </a:xfrm>
              <a:prstGeom prst="roundRect">
                <a:avLst>
                  <a:gd name="adj" fmla="val 8594"/>
                </a:avLst>
              </a:prstGeom>
              <a:solidFill>
                <a:srgbClr val="FFFFFF">
                  <a:shade val="85000"/>
                </a:srgbClr>
              </a:solidFill>
              <a:ln>
                <a:noFill/>
              </a:ln>
              <a:effectLst/>
            </p:spPr>
          </p:pic>
        </p:grpSp>
        <p:sp>
          <p:nvSpPr>
            <p:cNvPr id="38" name="Textfeld 37">
              <a:extLst>
                <a:ext uri="{FF2B5EF4-FFF2-40B4-BE49-F238E27FC236}">
                  <a16:creationId xmlns:a16="http://schemas.microsoft.com/office/drawing/2014/main" id="{05FBE495-6E72-4154-A46C-C6787BF0F8A0}"/>
                </a:ext>
              </a:extLst>
            </p:cNvPr>
            <p:cNvSpPr txBox="1"/>
            <p:nvPr/>
          </p:nvSpPr>
          <p:spPr>
            <a:xfrm>
              <a:off x="2372963" y="325087"/>
              <a:ext cx="7426646" cy="584775"/>
            </a:xfrm>
            <a:prstGeom prst="rect">
              <a:avLst/>
            </a:prstGeom>
            <a:noFill/>
          </p:spPr>
          <p:txBody>
            <a:bodyPr wrap="square" rtlCol="0">
              <a:spAutoFit/>
            </a:bodyPr>
            <a:lstStyle/>
            <a:p>
              <a:pPr algn="ctr"/>
              <a:r>
                <a:rPr lang="de-AT" sz="3200" dirty="0">
                  <a:solidFill>
                    <a:schemeClr val="bg1"/>
                  </a:solidFill>
                </a:rPr>
                <a:t>Benchmark SPRAY</a:t>
              </a:r>
            </a:p>
          </p:txBody>
        </p:sp>
      </p:grpSp>
      <p:pic>
        <p:nvPicPr>
          <p:cNvPr id="57" name="Grafik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0006" y="2627220"/>
            <a:ext cx="4229100" cy="2836892"/>
          </a:xfrm>
          <a:prstGeom prst="rect">
            <a:avLst/>
          </a:prstGeom>
        </p:spPr>
      </p:pic>
      <p:pic>
        <p:nvPicPr>
          <p:cNvPr id="58" name="Grafik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0049" y="2650714"/>
            <a:ext cx="4239057" cy="3036413"/>
          </a:xfrm>
          <a:prstGeom prst="rect">
            <a:avLst/>
          </a:prstGeom>
        </p:spPr>
      </p:pic>
      <p:pic>
        <p:nvPicPr>
          <p:cNvPr id="59" name="Grafik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0049" y="2650714"/>
            <a:ext cx="4243614" cy="2846626"/>
          </a:xfrm>
          <a:prstGeom prst="rect">
            <a:avLst/>
          </a:prstGeom>
        </p:spPr>
      </p:pic>
      <p:pic>
        <p:nvPicPr>
          <p:cNvPr id="60" name="Grafik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056" y="3073197"/>
            <a:ext cx="2474235" cy="1782233"/>
          </a:xfrm>
          <a:prstGeom prst="rect">
            <a:avLst/>
          </a:prstGeom>
        </p:spPr>
      </p:pic>
      <p:pic>
        <p:nvPicPr>
          <p:cNvPr id="6" name="Grafik 5"/>
          <p:cNvPicPr>
            <a:picLocks noChangeAspect="1"/>
          </p:cNvPicPr>
          <p:nvPr/>
        </p:nvPicPr>
        <p:blipFill>
          <a:blip r:embed="rId9"/>
          <a:stretch>
            <a:fillRect/>
          </a:stretch>
        </p:blipFill>
        <p:spPr>
          <a:xfrm>
            <a:off x="7764378" y="3192466"/>
            <a:ext cx="3872655" cy="1543693"/>
          </a:xfrm>
          <a:prstGeom prst="rect">
            <a:avLst/>
          </a:prstGeom>
        </p:spPr>
      </p:pic>
      <p:sp>
        <p:nvSpPr>
          <p:cNvPr id="7" name="Rechteck 6"/>
          <p:cNvSpPr/>
          <p:nvPr/>
        </p:nvSpPr>
        <p:spPr>
          <a:xfrm>
            <a:off x="9425678" y="4095750"/>
            <a:ext cx="721622" cy="148714"/>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hteck 63"/>
          <p:cNvSpPr/>
          <p:nvPr/>
        </p:nvSpPr>
        <p:spPr>
          <a:xfrm>
            <a:off x="9425678" y="4415954"/>
            <a:ext cx="721622" cy="148714"/>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hteck 64"/>
          <p:cNvSpPr/>
          <p:nvPr/>
        </p:nvSpPr>
        <p:spPr>
          <a:xfrm>
            <a:off x="10147300" y="4094563"/>
            <a:ext cx="721622" cy="148714"/>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hteck 65"/>
          <p:cNvSpPr/>
          <p:nvPr/>
        </p:nvSpPr>
        <p:spPr>
          <a:xfrm>
            <a:off x="10147300" y="4414767"/>
            <a:ext cx="721622" cy="148714"/>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hteck 66"/>
          <p:cNvSpPr/>
          <p:nvPr/>
        </p:nvSpPr>
        <p:spPr>
          <a:xfrm>
            <a:off x="10861833" y="4242088"/>
            <a:ext cx="704692" cy="171491"/>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hteck 68"/>
          <p:cNvSpPr/>
          <p:nvPr/>
        </p:nvSpPr>
        <p:spPr>
          <a:xfrm>
            <a:off x="10861833" y="4561104"/>
            <a:ext cx="704692" cy="171491"/>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97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xit" presetSubtype="0" fill="hold" nodeType="withEffect">
                                  <p:stCondLst>
                                    <p:cond delay="0"/>
                                  </p:stCondLst>
                                  <p:childTnLst>
                                    <p:animEffect transition="out" filter="fade">
                                      <p:cBhvr>
                                        <p:cTn id="17" dur="500"/>
                                        <p:tgtEl>
                                          <p:spTgt spid="57"/>
                                        </p:tgtEl>
                                      </p:cBhvr>
                                    </p:animEffect>
                                    <p:set>
                                      <p:cBhvr>
                                        <p:cTn id="18" dur="1" fill="hold">
                                          <p:stCondLst>
                                            <p:cond delay="499"/>
                                          </p:stCondLst>
                                        </p:cTn>
                                        <p:tgtEl>
                                          <p:spTgt spid="5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8"/>
                                        </p:tgtEl>
                                      </p:cBhvr>
                                    </p:animEffect>
                                    <p:set>
                                      <p:cBhvr>
                                        <p:cTn id="23" dur="1" fill="hold">
                                          <p:stCondLst>
                                            <p:cond delay="499"/>
                                          </p:stCondLst>
                                        </p:cTn>
                                        <p:tgtEl>
                                          <p:spTgt spid="58"/>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500"/>
                                        <p:tgtEl>
                                          <p:spTgt spid="6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4" grpId="0" animBg="1"/>
      <p:bldP spid="65" grpId="0" animBg="1"/>
      <p:bldP spid="66" grpId="0" animBg="1"/>
      <p:bldP spid="67" grpId="0" animBg="1"/>
      <p:bldP spid="69"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FFB50C81-35E8-FFAF-82F4-A3C5405D968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785387" y="1014151"/>
            <a:ext cx="2738140" cy="761660"/>
          </a:xfrm>
          <a:prstGeom prst="rect">
            <a:avLst/>
          </a:prstGeom>
        </p:spPr>
      </p:pic>
      <p:sp>
        <p:nvSpPr>
          <p:cNvPr id="3"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68727" y="1173688"/>
            <a:ext cx="6313175" cy="781026"/>
          </a:xfrm>
        </p:spPr>
        <p:txBody>
          <a:bodyPr>
            <a:normAutofit/>
          </a:bodyPr>
          <a:lstStyle/>
          <a:p>
            <a:pPr marL="0" indent="0" algn="ctr">
              <a:buNone/>
              <a:tabLst>
                <a:tab pos="180975" algn="l"/>
                <a:tab pos="896938" algn="l"/>
                <a:tab pos="1612900" algn="l"/>
              </a:tabLst>
            </a:pPr>
            <a:r>
              <a:rPr lang="de-AT" sz="1900" dirty="0"/>
              <a:t>QCM </a:t>
            </a:r>
            <a:r>
              <a:rPr lang="de-AT" sz="1900" dirty="0" err="1"/>
              <a:t>experiments</a:t>
            </a:r>
            <a:r>
              <a:rPr lang="de-AT" sz="1900" dirty="0"/>
              <a:t> vs. SPRAY</a:t>
            </a:r>
            <a:br>
              <a:rPr lang="de-AT" sz="1900" dirty="0"/>
            </a:br>
            <a:r>
              <a:rPr lang="de-AT" sz="1900" dirty="0" err="1"/>
              <a:t>Microscopy</a:t>
            </a:r>
            <a:r>
              <a:rPr lang="de-AT" sz="1900" dirty="0"/>
              <a:t> </a:t>
            </a:r>
            <a:r>
              <a:rPr lang="de-AT" sz="1900" dirty="0" err="1"/>
              <a:t>images</a:t>
            </a:r>
            <a:r>
              <a:rPr lang="de-AT" sz="1900" dirty="0"/>
              <a:t> </a:t>
            </a:r>
            <a:r>
              <a:rPr lang="de-AT" sz="1900" dirty="0" err="1"/>
              <a:t>of</a:t>
            </a:r>
            <a:r>
              <a:rPr lang="de-AT" sz="1900" dirty="0"/>
              <a:t> </a:t>
            </a:r>
            <a:r>
              <a:rPr lang="de-AT" sz="1900" dirty="0" err="1"/>
              <a:t>rough</a:t>
            </a:r>
            <a:r>
              <a:rPr lang="de-AT" sz="1900" dirty="0"/>
              <a:t> W </a:t>
            </a:r>
            <a:r>
              <a:rPr lang="de-AT" sz="1900" dirty="0" err="1"/>
              <a:t>samples</a:t>
            </a:r>
            <a:r>
              <a:rPr lang="de-AT" sz="1900" dirty="0"/>
              <a:t>:</a:t>
            </a:r>
            <a:endParaRPr lang="de-AT" sz="2400" dirty="0"/>
          </a:p>
          <a:p>
            <a:pPr marL="0" indent="0">
              <a:buNone/>
            </a:pPr>
            <a:endParaRPr lang="de-AT" sz="2400" dirty="0"/>
          </a:p>
          <a:p>
            <a:endParaRPr lang="de-AT" sz="2000" dirty="0"/>
          </a:p>
        </p:txBody>
      </p:sp>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45510" y="1913133"/>
            <a:ext cx="4959608" cy="4416090"/>
          </a:xfrm>
          <a:prstGeom prst="rect">
            <a:avLst/>
          </a:prstGeom>
        </p:spPr>
      </p:pic>
      <p:grpSp>
        <p:nvGrpSpPr>
          <p:cNvPr id="47" name="Gruppieren 46">
            <a:extLst>
              <a:ext uri="{FF2B5EF4-FFF2-40B4-BE49-F238E27FC236}">
                <a16:creationId xmlns:a16="http://schemas.microsoft.com/office/drawing/2014/main" id="{F3D35BF8-BB6A-4F17-9541-3694DB4FA7EE}"/>
              </a:ext>
            </a:extLst>
          </p:cNvPr>
          <p:cNvGrpSpPr/>
          <p:nvPr/>
        </p:nvGrpSpPr>
        <p:grpSpPr>
          <a:xfrm>
            <a:off x="272957" y="171449"/>
            <a:ext cx="11751959" cy="809625"/>
            <a:chOff x="272957" y="171449"/>
            <a:chExt cx="11751959" cy="809625"/>
          </a:xfrm>
        </p:grpSpPr>
        <p:sp>
          <p:nvSpPr>
            <p:cNvPr id="51" name="Textfeld 50">
              <a:extLst>
                <a:ext uri="{FF2B5EF4-FFF2-40B4-BE49-F238E27FC236}">
                  <a16:creationId xmlns:a16="http://schemas.microsoft.com/office/drawing/2014/main" id="{EA6EE8CE-8507-4CF2-955C-2F62D88460B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2" name="Gruppieren 51">
              <a:extLst>
                <a:ext uri="{FF2B5EF4-FFF2-40B4-BE49-F238E27FC236}">
                  <a16:creationId xmlns:a16="http://schemas.microsoft.com/office/drawing/2014/main" id="{F76588BC-CC11-433A-A529-6406CD156B11}"/>
                </a:ext>
              </a:extLst>
            </p:cNvPr>
            <p:cNvGrpSpPr/>
            <p:nvPr/>
          </p:nvGrpSpPr>
          <p:grpSpPr>
            <a:xfrm>
              <a:off x="272957" y="171449"/>
              <a:ext cx="11751959" cy="809625"/>
              <a:chOff x="272957" y="171449"/>
              <a:chExt cx="11751959" cy="809625"/>
            </a:xfrm>
          </p:grpSpPr>
          <p:pic>
            <p:nvPicPr>
              <p:cNvPr id="54" name="Grafik 53">
                <a:extLst>
                  <a:ext uri="{FF2B5EF4-FFF2-40B4-BE49-F238E27FC236}">
                    <a16:creationId xmlns:a16="http://schemas.microsoft.com/office/drawing/2014/main" id="{DAA1D9D8-40DD-45BE-9D42-06ED7E357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50" y="249815"/>
                <a:ext cx="660400" cy="652894"/>
              </a:xfrm>
              <a:prstGeom prst="rect">
                <a:avLst/>
              </a:prstGeom>
            </p:spPr>
          </p:pic>
          <p:sp>
            <p:nvSpPr>
              <p:cNvPr id="55" name="Titel 1">
                <a:extLst>
                  <a:ext uri="{FF2B5EF4-FFF2-40B4-BE49-F238E27FC236}">
                    <a16:creationId xmlns:a16="http://schemas.microsoft.com/office/drawing/2014/main" id="{14D9D180-FC80-4D45-BAB4-8602C7E5CB9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6" name="Freihandform: Form 5">
                <a:extLst>
                  <a:ext uri="{FF2B5EF4-FFF2-40B4-BE49-F238E27FC236}">
                    <a16:creationId xmlns:a16="http://schemas.microsoft.com/office/drawing/2014/main" id="{D949F12D-84AD-4ED7-BF0A-5E18BD277F4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7" name="Freihandform: Form 8">
                <a:extLst>
                  <a:ext uri="{FF2B5EF4-FFF2-40B4-BE49-F238E27FC236}">
                    <a16:creationId xmlns:a16="http://schemas.microsoft.com/office/drawing/2014/main" id="{1390168F-4E7B-43B9-A5CC-2792E5B7794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8" name="Freihandform: Form 11">
                <a:extLst>
                  <a:ext uri="{FF2B5EF4-FFF2-40B4-BE49-F238E27FC236}">
                    <a16:creationId xmlns:a16="http://schemas.microsoft.com/office/drawing/2014/main" id="{892F4EC4-704A-4CC4-8D48-A7031E0F838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9" name="Gruppieren 58">
                <a:extLst>
                  <a:ext uri="{FF2B5EF4-FFF2-40B4-BE49-F238E27FC236}">
                    <a16:creationId xmlns:a16="http://schemas.microsoft.com/office/drawing/2014/main" id="{E03FFA04-4459-48FE-9F14-D6B0593DE39F}"/>
                  </a:ext>
                </a:extLst>
              </p:cNvPr>
              <p:cNvGrpSpPr/>
              <p:nvPr/>
            </p:nvGrpSpPr>
            <p:grpSpPr>
              <a:xfrm>
                <a:off x="10055266" y="271201"/>
                <a:ext cx="1969650" cy="706971"/>
                <a:chOff x="7535695" y="283762"/>
                <a:chExt cx="1969650" cy="706971"/>
              </a:xfrm>
            </p:grpSpPr>
            <p:sp>
              <p:nvSpPr>
                <p:cNvPr id="63" name="Rechteck: abgerundete Ecken 24">
                  <a:extLst>
                    <a:ext uri="{FF2B5EF4-FFF2-40B4-BE49-F238E27FC236}">
                      <a16:creationId xmlns:a16="http://schemas.microsoft.com/office/drawing/2014/main" id="{55B8664D-21CF-44F2-8F8D-2C418FBA18B7}"/>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uppieren 63">
                  <a:extLst>
                    <a:ext uri="{FF2B5EF4-FFF2-40B4-BE49-F238E27FC236}">
                      <a16:creationId xmlns:a16="http://schemas.microsoft.com/office/drawing/2014/main" id="{F153230A-DF5A-4646-824E-FE83DB6AD7A4}"/>
                    </a:ext>
                  </a:extLst>
                </p:cNvPr>
                <p:cNvGrpSpPr/>
                <p:nvPr/>
              </p:nvGrpSpPr>
              <p:grpSpPr>
                <a:xfrm>
                  <a:off x="7596110" y="336530"/>
                  <a:ext cx="1909235" cy="615268"/>
                  <a:chOff x="5105423" y="6078734"/>
                  <a:chExt cx="2091442" cy="673986"/>
                </a:xfrm>
              </p:grpSpPr>
              <p:pic>
                <p:nvPicPr>
                  <p:cNvPr id="65" name="Grafik 64">
                    <a:extLst>
                      <a:ext uri="{FF2B5EF4-FFF2-40B4-BE49-F238E27FC236}">
                        <a16:creationId xmlns:a16="http://schemas.microsoft.com/office/drawing/2014/main" id="{E8A783CC-F169-4D30-95B5-F585782948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6" name="Textfeld 65">
                    <a:extLst>
                      <a:ext uri="{FF2B5EF4-FFF2-40B4-BE49-F238E27FC236}">
                        <a16:creationId xmlns:a16="http://schemas.microsoft.com/office/drawing/2014/main" id="{BEEE2F9B-27D2-414F-B924-EE36E4267D70}"/>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0" name="Gruppieren 59">
                <a:extLst>
                  <a:ext uri="{FF2B5EF4-FFF2-40B4-BE49-F238E27FC236}">
                    <a16:creationId xmlns:a16="http://schemas.microsoft.com/office/drawing/2014/main" id="{7EC09082-3128-40E3-AF70-3C7FC8C82006}"/>
                  </a:ext>
                </a:extLst>
              </p:cNvPr>
              <p:cNvGrpSpPr/>
              <p:nvPr/>
            </p:nvGrpSpPr>
            <p:grpSpPr>
              <a:xfrm>
                <a:off x="1056402" y="271201"/>
                <a:ext cx="681912" cy="680597"/>
                <a:chOff x="970677" y="271201"/>
                <a:chExt cx="681912" cy="680597"/>
              </a:xfrm>
            </p:grpSpPr>
            <p:sp>
              <p:nvSpPr>
                <p:cNvPr id="61" name="Abgerundetes Rechteck 32">
                  <a:extLst>
                    <a:ext uri="{FF2B5EF4-FFF2-40B4-BE49-F238E27FC236}">
                      <a16:creationId xmlns:a16="http://schemas.microsoft.com/office/drawing/2014/main" id="{9D03463E-23F4-4C2B-855F-F78F6833312B}"/>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fik 61">
                  <a:extLst>
                    <a:ext uri="{FF2B5EF4-FFF2-40B4-BE49-F238E27FC236}">
                      <a16:creationId xmlns:a16="http://schemas.microsoft.com/office/drawing/2014/main" id="{B7A3186E-C832-4714-AA77-C6FEC79680D7}"/>
                    </a:ext>
                  </a:extLst>
                </p:cNvPr>
                <p:cNvPicPr>
                  <a:picLocks noChangeAspect="1"/>
                </p:cNvPicPr>
                <p:nvPr/>
              </p:nvPicPr>
              <p:blipFill rotWithShape="1">
                <a:blip r:embed="rId8"/>
                <a:srcRect l="3579" t="6864" r="73592" b="7828"/>
                <a:stretch/>
              </p:blipFill>
              <p:spPr>
                <a:xfrm>
                  <a:off x="1037007" y="330047"/>
                  <a:ext cx="548287" cy="566787"/>
                </a:xfrm>
                <a:prstGeom prst="rect">
                  <a:avLst/>
                </a:prstGeom>
              </p:spPr>
            </p:pic>
          </p:grpSp>
        </p:grpSp>
        <p:sp>
          <p:nvSpPr>
            <p:cNvPr id="53" name="Textfeld 52">
              <a:extLst>
                <a:ext uri="{FF2B5EF4-FFF2-40B4-BE49-F238E27FC236}">
                  <a16:creationId xmlns:a16="http://schemas.microsoft.com/office/drawing/2014/main" id="{D80CF62A-6714-42B4-964E-4A8904B5E40F}"/>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Benchmark </a:t>
              </a:r>
              <a:r>
                <a:rPr lang="de-AT" sz="3200" dirty="0" err="1">
                  <a:solidFill>
                    <a:schemeClr val="bg1"/>
                  </a:solidFill>
                </a:rPr>
                <a:t>with</a:t>
              </a:r>
              <a:r>
                <a:rPr lang="de-AT" sz="3200" dirty="0">
                  <a:solidFill>
                    <a:schemeClr val="bg1"/>
                  </a:solidFill>
                </a:rPr>
                <a:t> </a:t>
              </a:r>
              <a:r>
                <a:rPr lang="de-AT" sz="3200" dirty="0" err="1">
                  <a:solidFill>
                    <a:schemeClr val="bg1"/>
                  </a:solidFill>
                </a:rPr>
                <a:t>rough</a:t>
              </a:r>
              <a:r>
                <a:rPr lang="de-AT" sz="3200" dirty="0">
                  <a:solidFill>
                    <a:schemeClr val="bg1"/>
                  </a:solidFill>
                </a:rPr>
                <a:t> W </a:t>
              </a:r>
              <a:r>
                <a:rPr lang="de-AT" sz="3200" dirty="0" err="1">
                  <a:solidFill>
                    <a:schemeClr val="bg1"/>
                  </a:solidFill>
                </a:rPr>
                <a:t>samples</a:t>
              </a:r>
              <a:endParaRPr lang="de-AT" sz="3200" dirty="0">
                <a:solidFill>
                  <a:schemeClr val="bg1"/>
                </a:solidFill>
              </a:endParaRPr>
            </a:p>
          </p:txBody>
        </p:sp>
      </p:grpSp>
      <p:sp>
        <p:nvSpPr>
          <p:cNvPr id="67" name="Foliennummernplatzhalter 15">
            <a:extLst>
              <a:ext uri="{FF2B5EF4-FFF2-40B4-BE49-F238E27FC236}">
                <a16:creationId xmlns:a16="http://schemas.microsoft.com/office/drawing/2014/main" id="{48E258E2-9C97-40B1-A06B-A55411A1C1CB}"/>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37</a:t>
            </a:fld>
            <a:endParaRPr lang="de-AT" dirty="0"/>
          </a:p>
        </p:txBody>
      </p:sp>
      <p:sp>
        <p:nvSpPr>
          <p:cNvPr id="68" name="Fußzeilenplatzhalter 14">
            <a:extLst>
              <a:ext uri="{FF2B5EF4-FFF2-40B4-BE49-F238E27FC236}">
                <a16:creationId xmlns:a16="http://schemas.microsoft.com/office/drawing/2014/main" id="{3D610DA5-3FCD-4C74-ABAE-06F6C6C6B985}"/>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37" name="Rechteck 36">
            <a:extLst>
              <a:ext uri="{FF2B5EF4-FFF2-40B4-BE49-F238E27FC236}">
                <a16:creationId xmlns:a16="http://schemas.microsoft.com/office/drawing/2014/main" id="{8D38A64B-12F2-4716-F4E1-16EAFA098AF4}"/>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spTree>
    <p:extLst>
      <p:ext uri="{BB962C8B-B14F-4D97-AF65-F5344CB8AC3E}">
        <p14:creationId xmlns:p14="http://schemas.microsoft.com/office/powerpoint/2010/main" val="197044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FFB50C81-35E8-FFAF-82F4-A3C5405D968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785387" y="1014151"/>
            <a:ext cx="2738140" cy="761660"/>
          </a:xfrm>
          <a:prstGeom prst="rect">
            <a:avLst/>
          </a:prstGeom>
        </p:spPr>
      </p:pic>
      <p:sp>
        <p:nvSpPr>
          <p:cNvPr id="3"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68727" y="1173688"/>
            <a:ext cx="6313175" cy="781026"/>
          </a:xfrm>
        </p:spPr>
        <p:txBody>
          <a:bodyPr>
            <a:normAutofit/>
          </a:bodyPr>
          <a:lstStyle/>
          <a:p>
            <a:pPr marL="0" indent="0" algn="ctr">
              <a:buNone/>
              <a:tabLst>
                <a:tab pos="180975" algn="l"/>
                <a:tab pos="896938" algn="l"/>
                <a:tab pos="1612900" algn="l"/>
              </a:tabLst>
            </a:pPr>
            <a:r>
              <a:rPr lang="de-AT" sz="1900" dirty="0"/>
              <a:t>QCM </a:t>
            </a:r>
            <a:r>
              <a:rPr lang="de-AT" sz="1900" dirty="0" err="1"/>
              <a:t>experiments</a:t>
            </a:r>
            <a:r>
              <a:rPr lang="de-AT" sz="1900" dirty="0"/>
              <a:t> vs. SPRAY</a:t>
            </a:r>
            <a:br>
              <a:rPr lang="de-AT" sz="1900" dirty="0"/>
            </a:br>
            <a:r>
              <a:rPr lang="de-AT" sz="1900" dirty="0" err="1"/>
              <a:t>Microscopy</a:t>
            </a:r>
            <a:r>
              <a:rPr lang="de-AT" sz="1900" dirty="0"/>
              <a:t> </a:t>
            </a:r>
            <a:r>
              <a:rPr lang="de-AT" sz="1900" dirty="0" err="1"/>
              <a:t>images</a:t>
            </a:r>
            <a:r>
              <a:rPr lang="de-AT" sz="1900" dirty="0"/>
              <a:t> </a:t>
            </a:r>
            <a:r>
              <a:rPr lang="de-AT" sz="1900" dirty="0" err="1"/>
              <a:t>of</a:t>
            </a:r>
            <a:r>
              <a:rPr lang="de-AT" sz="1900" dirty="0"/>
              <a:t> </a:t>
            </a:r>
            <a:r>
              <a:rPr lang="de-AT" sz="1900" dirty="0" err="1"/>
              <a:t>rough</a:t>
            </a:r>
            <a:r>
              <a:rPr lang="de-AT" sz="1900" dirty="0"/>
              <a:t> W </a:t>
            </a:r>
            <a:r>
              <a:rPr lang="de-AT" sz="1900" dirty="0" err="1"/>
              <a:t>samples</a:t>
            </a:r>
            <a:r>
              <a:rPr lang="de-AT" sz="1900" dirty="0"/>
              <a:t>:</a:t>
            </a:r>
            <a:endParaRPr lang="de-AT" sz="2400" dirty="0"/>
          </a:p>
          <a:p>
            <a:pPr marL="0" indent="0">
              <a:buNone/>
            </a:pPr>
            <a:endParaRPr lang="de-AT" sz="2400" dirty="0"/>
          </a:p>
          <a:p>
            <a:endParaRPr lang="de-AT" sz="2000" dirty="0"/>
          </a:p>
        </p:txBody>
      </p:sp>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7402" y="2253207"/>
            <a:ext cx="3555542" cy="3165894"/>
          </a:xfrm>
          <a:prstGeom prst="rect">
            <a:avLst/>
          </a:prstGeom>
        </p:spPr>
      </p:pic>
      <p:sp>
        <p:nvSpPr>
          <p:cNvPr id="15" name="Textfeld 14"/>
          <p:cNvSpPr txBox="1"/>
          <p:nvPr/>
        </p:nvSpPr>
        <p:spPr>
          <a:xfrm>
            <a:off x="1365567" y="5517565"/>
            <a:ext cx="1599212" cy="369332"/>
          </a:xfrm>
          <a:prstGeom prst="rect">
            <a:avLst/>
          </a:prstGeom>
          <a:noFill/>
        </p:spPr>
        <p:txBody>
          <a:bodyPr wrap="square" rtlCol="0">
            <a:spAutoFit/>
          </a:bodyPr>
          <a:lstStyle/>
          <a:p>
            <a:r>
              <a:rPr lang="de-AT" dirty="0"/>
              <a:t>4 AFM </a:t>
            </a:r>
            <a:r>
              <a:rPr lang="de-AT" dirty="0" err="1"/>
              <a:t>images</a:t>
            </a:r>
            <a:endParaRPr lang="en-US" dirty="0"/>
          </a:p>
        </p:txBody>
      </p:sp>
      <p:sp>
        <p:nvSpPr>
          <p:cNvPr id="4" name="Textfeld 3"/>
          <p:cNvSpPr txBox="1"/>
          <p:nvPr/>
        </p:nvSpPr>
        <p:spPr>
          <a:xfrm>
            <a:off x="1420042" y="5886897"/>
            <a:ext cx="1387736" cy="369332"/>
          </a:xfrm>
          <a:prstGeom prst="rect">
            <a:avLst/>
          </a:prstGeom>
          <a:noFill/>
        </p:spPr>
        <p:txBody>
          <a:bodyPr wrap="square" rtlCol="0">
            <a:spAutoFit/>
          </a:bodyPr>
          <a:lstStyle/>
          <a:p>
            <a:r>
              <a:rPr lang="de-AT" dirty="0"/>
              <a:t>QCM sample </a:t>
            </a:r>
          </a:p>
        </p:txBody>
      </p:sp>
      <p:grpSp>
        <p:nvGrpSpPr>
          <p:cNvPr id="47" name="Gruppieren 46">
            <a:extLst>
              <a:ext uri="{FF2B5EF4-FFF2-40B4-BE49-F238E27FC236}">
                <a16:creationId xmlns:a16="http://schemas.microsoft.com/office/drawing/2014/main" id="{F3D35BF8-BB6A-4F17-9541-3694DB4FA7EE}"/>
              </a:ext>
            </a:extLst>
          </p:cNvPr>
          <p:cNvGrpSpPr/>
          <p:nvPr/>
        </p:nvGrpSpPr>
        <p:grpSpPr>
          <a:xfrm>
            <a:off x="272957" y="171449"/>
            <a:ext cx="11751959" cy="809625"/>
            <a:chOff x="272957" y="171449"/>
            <a:chExt cx="11751959" cy="809625"/>
          </a:xfrm>
        </p:grpSpPr>
        <p:sp>
          <p:nvSpPr>
            <p:cNvPr id="51" name="Textfeld 50">
              <a:extLst>
                <a:ext uri="{FF2B5EF4-FFF2-40B4-BE49-F238E27FC236}">
                  <a16:creationId xmlns:a16="http://schemas.microsoft.com/office/drawing/2014/main" id="{EA6EE8CE-8507-4CF2-955C-2F62D88460B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2" name="Gruppieren 51">
              <a:extLst>
                <a:ext uri="{FF2B5EF4-FFF2-40B4-BE49-F238E27FC236}">
                  <a16:creationId xmlns:a16="http://schemas.microsoft.com/office/drawing/2014/main" id="{F76588BC-CC11-433A-A529-6406CD156B11}"/>
                </a:ext>
              </a:extLst>
            </p:cNvPr>
            <p:cNvGrpSpPr/>
            <p:nvPr/>
          </p:nvGrpSpPr>
          <p:grpSpPr>
            <a:xfrm>
              <a:off x="272957" y="171449"/>
              <a:ext cx="11751959" cy="809625"/>
              <a:chOff x="272957" y="171449"/>
              <a:chExt cx="11751959" cy="809625"/>
            </a:xfrm>
          </p:grpSpPr>
          <p:pic>
            <p:nvPicPr>
              <p:cNvPr id="54" name="Grafik 53">
                <a:extLst>
                  <a:ext uri="{FF2B5EF4-FFF2-40B4-BE49-F238E27FC236}">
                    <a16:creationId xmlns:a16="http://schemas.microsoft.com/office/drawing/2014/main" id="{DAA1D9D8-40DD-45BE-9D42-06ED7E357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50" y="249815"/>
                <a:ext cx="660400" cy="652894"/>
              </a:xfrm>
              <a:prstGeom prst="rect">
                <a:avLst/>
              </a:prstGeom>
            </p:spPr>
          </p:pic>
          <p:sp>
            <p:nvSpPr>
              <p:cNvPr id="55" name="Titel 1">
                <a:extLst>
                  <a:ext uri="{FF2B5EF4-FFF2-40B4-BE49-F238E27FC236}">
                    <a16:creationId xmlns:a16="http://schemas.microsoft.com/office/drawing/2014/main" id="{14D9D180-FC80-4D45-BAB4-8602C7E5CB9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6" name="Freihandform: Form 5">
                <a:extLst>
                  <a:ext uri="{FF2B5EF4-FFF2-40B4-BE49-F238E27FC236}">
                    <a16:creationId xmlns:a16="http://schemas.microsoft.com/office/drawing/2014/main" id="{D949F12D-84AD-4ED7-BF0A-5E18BD277F4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7" name="Freihandform: Form 8">
                <a:extLst>
                  <a:ext uri="{FF2B5EF4-FFF2-40B4-BE49-F238E27FC236}">
                    <a16:creationId xmlns:a16="http://schemas.microsoft.com/office/drawing/2014/main" id="{1390168F-4E7B-43B9-A5CC-2792E5B7794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8" name="Freihandform: Form 11">
                <a:extLst>
                  <a:ext uri="{FF2B5EF4-FFF2-40B4-BE49-F238E27FC236}">
                    <a16:creationId xmlns:a16="http://schemas.microsoft.com/office/drawing/2014/main" id="{892F4EC4-704A-4CC4-8D48-A7031E0F838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9" name="Gruppieren 58">
                <a:extLst>
                  <a:ext uri="{FF2B5EF4-FFF2-40B4-BE49-F238E27FC236}">
                    <a16:creationId xmlns:a16="http://schemas.microsoft.com/office/drawing/2014/main" id="{E03FFA04-4459-48FE-9F14-D6B0593DE39F}"/>
                  </a:ext>
                </a:extLst>
              </p:cNvPr>
              <p:cNvGrpSpPr/>
              <p:nvPr/>
            </p:nvGrpSpPr>
            <p:grpSpPr>
              <a:xfrm>
                <a:off x="10055266" y="271201"/>
                <a:ext cx="1969650" cy="706971"/>
                <a:chOff x="7535695" y="283762"/>
                <a:chExt cx="1969650" cy="706971"/>
              </a:xfrm>
            </p:grpSpPr>
            <p:sp>
              <p:nvSpPr>
                <p:cNvPr id="63" name="Rechteck: abgerundete Ecken 24">
                  <a:extLst>
                    <a:ext uri="{FF2B5EF4-FFF2-40B4-BE49-F238E27FC236}">
                      <a16:creationId xmlns:a16="http://schemas.microsoft.com/office/drawing/2014/main" id="{55B8664D-21CF-44F2-8F8D-2C418FBA18B7}"/>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uppieren 63">
                  <a:extLst>
                    <a:ext uri="{FF2B5EF4-FFF2-40B4-BE49-F238E27FC236}">
                      <a16:creationId xmlns:a16="http://schemas.microsoft.com/office/drawing/2014/main" id="{F153230A-DF5A-4646-824E-FE83DB6AD7A4}"/>
                    </a:ext>
                  </a:extLst>
                </p:cNvPr>
                <p:cNvGrpSpPr/>
                <p:nvPr/>
              </p:nvGrpSpPr>
              <p:grpSpPr>
                <a:xfrm>
                  <a:off x="7596110" y="336530"/>
                  <a:ext cx="1909235" cy="615268"/>
                  <a:chOff x="5105423" y="6078734"/>
                  <a:chExt cx="2091442" cy="673986"/>
                </a:xfrm>
              </p:grpSpPr>
              <p:pic>
                <p:nvPicPr>
                  <p:cNvPr id="65" name="Grafik 64">
                    <a:extLst>
                      <a:ext uri="{FF2B5EF4-FFF2-40B4-BE49-F238E27FC236}">
                        <a16:creationId xmlns:a16="http://schemas.microsoft.com/office/drawing/2014/main" id="{E8A783CC-F169-4D30-95B5-F585782948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6" name="Textfeld 65">
                    <a:extLst>
                      <a:ext uri="{FF2B5EF4-FFF2-40B4-BE49-F238E27FC236}">
                        <a16:creationId xmlns:a16="http://schemas.microsoft.com/office/drawing/2014/main" id="{BEEE2F9B-27D2-414F-B924-EE36E4267D70}"/>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0" name="Gruppieren 59">
                <a:extLst>
                  <a:ext uri="{FF2B5EF4-FFF2-40B4-BE49-F238E27FC236}">
                    <a16:creationId xmlns:a16="http://schemas.microsoft.com/office/drawing/2014/main" id="{7EC09082-3128-40E3-AF70-3C7FC8C82006}"/>
                  </a:ext>
                </a:extLst>
              </p:cNvPr>
              <p:cNvGrpSpPr/>
              <p:nvPr/>
            </p:nvGrpSpPr>
            <p:grpSpPr>
              <a:xfrm>
                <a:off x="1056402" y="271201"/>
                <a:ext cx="681912" cy="680597"/>
                <a:chOff x="970677" y="271201"/>
                <a:chExt cx="681912" cy="680597"/>
              </a:xfrm>
            </p:grpSpPr>
            <p:sp>
              <p:nvSpPr>
                <p:cNvPr id="61" name="Abgerundetes Rechteck 32">
                  <a:extLst>
                    <a:ext uri="{FF2B5EF4-FFF2-40B4-BE49-F238E27FC236}">
                      <a16:creationId xmlns:a16="http://schemas.microsoft.com/office/drawing/2014/main" id="{9D03463E-23F4-4C2B-855F-F78F6833312B}"/>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fik 61">
                  <a:extLst>
                    <a:ext uri="{FF2B5EF4-FFF2-40B4-BE49-F238E27FC236}">
                      <a16:creationId xmlns:a16="http://schemas.microsoft.com/office/drawing/2014/main" id="{B7A3186E-C832-4714-AA77-C6FEC79680D7}"/>
                    </a:ext>
                  </a:extLst>
                </p:cNvPr>
                <p:cNvPicPr>
                  <a:picLocks noChangeAspect="1"/>
                </p:cNvPicPr>
                <p:nvPr/>
              </p:nvPicPr>
              <p:blipFill rotWithShape="1">
                <a:blip r:embed="rId8"/>
                <a:srcRect l="3579" t="6864" r="73592" b="7828"/>
                <a:stretch/>
              </p:blipFill>
              <p:spPr>
                <a:xfrm>
                  <a:off x="1037007" y="330047"/>
                  <a:ext cx="548287" cy="566787"/>
                </a:xfrm>
                <a:prstGeom prst="rect">
                  <a:avLst/>
                </a:prstGeom>
              </p:spPr>
            </p:pic>
          </p:grpSp>
        </p:grpSp>
        <p:sp>
          <p:nvSpPr>
            <p:cNvPr id="53" name="Textfeld 52">
              <a:extLst>
                <a:ext uri="{FF2B5EF4-FFF2-40B4-BE49-F238E27FC236}">
                  <a16:creationId xmlns:a16="http://schemas.microsoft.com/office/drawing/2014/main" id="{D80CF62A-6714-42B4-964E-4A8904B5E40F}"/>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Benchmark </a:t>
              </a:r>
              <a:r>
                <a:rPr lang="de-AT" sz="3200" dirty="0" err="1">
                  <a:solidFill>
                    <a:schemeClr val="bg1"/>
                  </a:solidFill>
                </a:rPr>
                <a:t>with</a:t>
              </a:r>
              <a:r>
                <a:rPr lang="de-AT" sz="3200" dirty="0">
                  <a:solidFill>
                    <a:schemeClr val="bg1"/>
                  </a:solidFill>
                </a:rPr>
                <a:t> </a:t>
              </a:r>
              <a:r>
                <a:rPr lang="de-AT" sz="3200" dirty="0" err="1">
                  <a:solidFill>
                    <a:schemeClr val="bg1"/>
                  </a:solidFill>
                </a:rPr>
                <a:t>rough</a:t>
              </a:r>
              <a:r>
                <a:rPr lang="de-AT" sz="3200" dirty="0">
                  <a:solidFill>
                    <a:schemeClr val="bg1"/>
                  </a:solidFill>
                </a:rPr>
                <a:t> W </a:t>
              </a:r>
              <a:r>
                <a:rPr lang="de-AT" sz="3200" dirty="0" err="1">
                  <a:solidFill>
                    <a:schemeClr val="bg1"/>
                  </a:solidFill>
                </a:rPr>
                <a:t>samples</a:t>
              </a:r>
              <a:endParaRPr lang="de-AT" sz="3200" dirty="0">
                <a:solidFill>
                  <a:schemeClr val="bg1"/>
                </a:solidFill>
              </a:endParaRPr>
            </a:p>
          </p:txBody>
        </p:sp>
      </p:grpSp>
      <p:sp>
        <p:nvSpPr>
          <p:cNvPr id="67" name="Foliennummernplatzhalter 15">
            <a:extLst>
              <a:ext uri="{FF2B5EF4-FFF2-40B4-BE49-F238E27FC236}">
                <a16:creationId xmlns:a16="http://schemas.microsoft.com/office/drawing/2014/main" id="{48E258E2-9C97-40B1-A06B-A55411A1C1CB}"/>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38</a:t>
            </a:fld>
            <a:endParaRPr lang="de-AT" dirty="0"/>
          </a:p>
        </p:txBody>
      </p:sp>
      <p:sp>
        <p:nvSpPr>
          <p:cNvPr id="68" name="Fußzeilenplatzhalter 14">
            <a:extLst>
              <a:ext uri="{FF2B5EF4-FFF2-40B4-BE49-F238E27FC236}">
                <a16:creationId xmlns:a16="http://schemas.microsoft.com/office/drawing/2014/main" id="{3D610DA5-3FCD-4C74-ABAE-06F6C6C6B985}"/>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70" name="Textfeld 69">
            <a:extLst>
              <a:ext uri="{FF2B5EF4-FFF2-40B4-BE49-F238E27FC236}">
                <a16:creationId xmlns:a16="http://schemas.microsoft.com/office/drawing/2014/main" id="{11F7BC05-0CCE-4DFD-8465-40C4C77D37B8}"/>
              </a:ext>
            </a:extLst>
          </p:cNvPr>
          <p:cNvSpPr txBox="1"/>
          <p:nvPr/>
        </p:nvSpPr>
        <p:spPr>
          <a:xfrm>
            <a:off x="1673581" y="1860965"/>
            <a:ext cx="1036974" cy="369332"/>
          </a:xfrm>
          <a:prstGeom prst="rect">
            <a:avLst/>
          </a:prstGeom>
          <a:noFill/>
        </p:spPr>
        <p:txBody>
          <a:bodyPr wrap="square" rtlCol="0">
            <a:spAutoFit/>
          </a:bodyPr>
          <a:lstStyle/>
          <a:p>
            <a:r>
              <a:rPr lang="de-AT" dirty="0"/>
              <a:t>smooth</a:t>
            </a:r>
            <a:endParaRPr lang="en-US" dirty="0"/>
          </a:p>
        </p:txBody>
      </p:sp>
      <p:sp>
        <p:nvSpPr>
          <p:cNvPr id="37" name="Rechteck 36">
            <a:extLst>
              <a:ext uri="{FF2B5EF4-FFF2-40B4-BE49-F238E27FC236}">
                <a16:creationId xmlns:a16="http://schemas.microsoft.com/office/drawing/2014/main" id="{8D38A64B-12F2-4716-F4E1-16EAFA098AF4}"/>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spTree>
    <p:extLst>
      <p:ext uri="{BB962C8B-B14F-4D97-AF65-F5344CB8AC3E}">
        <p14:creationId xmlns:p14="http://schemas.microsoft.com/office/powerpoint/2010/main" val="1489744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70"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FFB50C81-35E8-FFAF-82F4-A3C5405D968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785387" y="1014151"/>
            <a:ext cx="2738140" cy="761660"/>
          </a:xfrm>
          <a:prstGeom prst="rect">
            <a:avLst/>
          </a:prstGeom>
        </p:spPr>
      </p:pic>
      <p:sp>
        <p:nvSpPr>
          <p:cNvPr id="3"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68727" y="1173688"/>
            <a:ext cx="6313175" cy="781026"/>
          </a:xfrm>
        </p:spPr>
        <p:txBody>
          <a:bodyPr>
            <a:normAutofit/>
          </a:bodyPr>
          <a:lstStyle/>
          <a:p>
            <a:pPr marL="0" indent="0" algn="ctr">
              <a:buNone/>
              <a:tabLst>
                <a:tab pos="180975" algn="l"/>
                <a:tab pos="896938" algn="l"/>
                <a:tab pos="1612900" algn="l"/>
              </a:tabLst>
            </a:pPr>
            <a:r>
              <a:rPr lang="de-AT" sz="1900" dirty="0"/>
              <a:t>QCM </a:t>
            </a:r>
            <a:r>
              <a:rPr lang="de-AT" sz="1900" dirty="0" err="1"/>
              <a:t>experiments</a:t>
            </a:r>
            <a:r>
              <a:rPr lang="de-AT" sz="1900" dirty="0"/>
              <a:t> vs. SPRAY</a:t>
            </a:r>
            <a:br>
              <a:rPr lang="de-AT" sz="1900" dirty="0"/>
            </a:br>
            <a:r>
              <a:rPr lang="de-AT" sz="1900" dirty="0" err="1"/>
              <a:t>Microscopy</a:t>
            </a:r>
            <a:r>
              <a:rPr lang="de-AT" sz="1900" dirty="0"/>
              <a:t> </a:t>
            </a:r>
            <a:r>
              <a:rPr lang="de-AT" sz="1900" dirty="0" err="1"/>
              <a:t>images</a:t>
            </a:r>
            <a:r>
              <a:rPr lang="de-AT" sz="1900" dirty="0"/>
              <a:t> </a:t>
            </a:r>
            <a:r>
              <a:rPr lang="de-AT" sz="1900" dirty="0" err="1"/>
              <a:t>of</a:t>
            </a:r>
            <a:r>
              <a:rPr lang="de-AT" sz="1900" dirty="0"/>
              <a:t> </a:t>
            </a:r>
            <a:r>
              <a:rPr lang="de-AT" sz="1900" dirty="0" err="1"/>
              <a:t>rough</a:t>
            </a:r>
            <a:r>
              <a:rPr lang="de-AT" sz="1900" dirty="0"/>
              <a:t> W </a:t>
            </a:r>
            <a:r>
              <a:rPr lang="de-AT" sz="1900" dirty="0" err="1"/>
              <a:t>samples</a:t>
            </a:r>
            <a:r>
              <a:rPr lang="de-AT" sz="1900" dirty="0"/>
              <a:t>:</a:t>
            </a:r>
            <a:endParaRPr lang="de-AT" sz="2400" dirty="0"/>
          </a:p>
          <a:p>
            <a:pPr marL="0" indent="0">
              <a:buNone/>
            </a:pPr>
            <a:endParaRPr lang="de-AT" sz="2400" dirty="0"/>
          </a:p>
          <a:p>
            <a:endParaRPr lang="de-AT" sz="2000" dirty="0"/>
          </a:p>
        </p:txBody>
      </p:sp>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7402" y="2253207"/>
            <a:ext cx="3555542" cy="3165894"/>
          </a:xfrm>
          <a:prstGeom prst="rect">
            <a:avLst/>
          </a:prstGeom>
        </p:spPr>
      </p:pic>
      <p:sp>
        <p:nvSpPr>
          <p:cNvPr id="15" name="Textfeld 14"/>
          <p:cNvSpPr txBox="1"/>
          <p:nvPr/>
        </p:nvSpPr>
        <p:spPr>
          <a:xfrm>
            <a:off x="1365567" y="5517565"/>
            <a:ext cx="1599212" cy="369332"/>
          </a:xfrm>
          <a:prstGeom prst="rect">
            <a:avLst/>
          </a:prstGeom>
          <a:noFill/>
        </p:spPr>
        <p:txBody>
          <a:bodyPr wrap="square" rtlCol="0">
            <a:spAutoFit/>
          </a:bodyPr>
          <a:lstStyle/>
          <a:p>
            <a:r>
              <a:rPr lang="de-AT" dirty="0"/>
              <a:t>4 AFM </a:t>
            </a:r>
            <a:r>
              <a:rPr lang="de-AT" dirty="0" err="1"/>
              <a:t>images</a:t>
            </a:r>
            <a:endParaRPr lang="en-US" dirty="0"/>
          </a:p>
        </p:txBody>
      </p:sp>
      <p:sp>
        <p:nvSpPr>
          <p:cNvPr id="4" name="Textfeld 3"/>
          <p:cNvSpPr txBox="1"/>
          <p:nvPr/>
        </p:nvSpPr>
        <p:spPr>
          <a:xfrm>
            <a:off x="1420042" y="5886897"/>
            <a:ext cx="1387736" cy="369332"/>
          </a:xfrm>
          <a:prstGeom prst="rect">
            <a:avLst/>
          </a:prstGeom>
          <a:noFill/>
        </p:spPr>
        <p:txBody>
          <a:bodyPr wrap="square" rtlCol="0">
            <a:spAutoFit/>
          </a:bodyPr>
          <a:lstStyle/>
          <a:p>
            <a:r>
              <a:rPr lang="de-AT" dirty="0"/>
              <a:t>QCM sample </a:t>
            </a:r>
          </a:p>
        </p:txBody>
      </p:sp>
      <p:grpSp>
        <p:nvGrpSpPr>
          <p:cNvPr id="47" name="Gruppieren 46">
            <a:extLst>
              <a:ext uri="{FF2B5EF4-FFF2-40B4-BE49-F238E27FC236}">
                <a16:creationId xmlns:a16="http://schemas.microsoft.com/office/drawing/2014/main" id="{F3D35BF8-BB6A-4F17-9541-3694DB4FA7EE}"/>
              </a:ext>
            </a:extLst>
          </p:cNvPr>
          <p:cNvGrpSpPr/>
          <p:nvPr/>
        </p:nvGrpSpPr>
        <p:grpSpPr>
          <a:xfrm>
            <a:off x="272957" y="171449"/>
            <a:ext cx="11751959" cy="809625"/>
            <a:chOff x="272957" y="171449"/>
            <a:chExt cx="11751959" cy="809625"/>
          </a:xfrm>
        </p:grpSpPr>
        <p:sp>
          <p:nvSpPr>
            <p:cNvPr id="51" name="Textfeld 50">
              <a:extLst>
                <a:ext uri="{FF2B5EF4-FFF2-40B4-BE49-F238E27FC236}">
                  <a16:creationId xmlns:a16="http://schemas.microsoft.com/office/drawing/2014/main" id="{EA6EE8CE-8507-4CF2-955C-2F62D88460B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2" name="Gruppieren 51">
              <a:extLst>
                <a:ext uri="{FF2B5EF4-FFF2-40B4-BE49-F238E27FC236}">
                  <a16:creationId xmlns:a16="http://schemas.microsoft.com/office/drawing/2014/main" id="{F76588BC-CC11-433A-A529-6406CD156B11}"/>
                </a:ext>
              </a:extLst>
            </p:cNvPr>
            <p:cNvGrpSpPr/>
            <p:nvPr/>
          </p:nvGrpSpPr>
          <p:grpSpPr>
            <a:xfrm>
              <a:off x="272957" y="171449"/>
              <a:ext cx="11751959" cy="809625"/>
              <a:chOff x="272957" y="171449"/>
              <a:chExt cx="11751959" cy="809625"/>
            </a:xfrm>
          </p:grpSpPr>
          <p:pic>
            <p:nvPicPr>
              <p:cNvPr id="54" name="Grafik 53">
                <a:extLst>
                  <a:ext uri="{FF2B5EF4-FFF2-40B4-BE49-F238E27FC236}">
                    <a16:creationId xmlns:a16="http://schemas.microsoft.com/office/drawing/2014/main" id="{DAA1D9D8-40DD-45BE-9D42-06ED7E357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50" y="249815"/>
                <a:ext cx="660400" cy="652894"/>
              </a:xfrm>
              <a:prstGeom prst="rect">
                <a:avLst/>
              </a:prstGeom>
            </p:spPr>
          </p:pic>
          <p:sp>
            <p:nvSpPr>
              <p:cNvPr id="55" name="Titel 1">
                <a:extLst>
                  <a:ext uri="{FF2B5EF4-FFF2-40B4-BE49-F238E27FC236}">
                    <a16:creationId xmlns:a16="http://schemas.microsoft.com/office/drawing/2014/main" id="{14D9D180-FC80-4D45-BAB4-8602C7E5CB9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6" name="Freihandform: Form 5">
                <a:extLst>
                  <a:ext uri="{FF2B5EF4-FFF2-40B4-BE49-F238E27FC236}">
                    <a16:creationId xmlns:a16="http://schemas.microsoft.com/office/drawing/2014/main" id="{D949F12D-84AD-4ED7-BF0A-5E18BD277F4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7" name="Freihandform: Form 8">
                <a:extLst>
                  <a:ext uri="{FF2B5EF4-FFF2-40B4-BE49-F238E27FC236}">
                    <a16:creationId xmlns:a16="http://schemas.microsoft.com/office/drawing/2014/main" id="{1390168F-4E7B-43B9-A5CC-2792E5B7794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8" name="Freihandform: Form 11">
                <a:extLst>
                  <a:ext uri="{FF2B5EF4-FFF2-40B4-BE49-F238E27FC236}">
                    <a16:creationId xmlns:a16="http://schemas.microsoft.com/office/drawing/2014/main" id="{892F4EC4-704A-4CC4-8D48-A7031E0F838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9" name="Gruppieren 58">
                <a:extLst>
                  <a:ext uri="{FF2B5EF4-FFF2-40B4-BE49-F238E27FC236}">
                    <a16:creationId xmlns:a16="http://schemas.microsoft.com/office/drawing/2014/main" id="{E03FFA04-4459-48FE-9F14-D6B0593DE39F}"/>
                  </a:ext>
                </a:extLst>
              </p:cNvPr>
              <p:cNvGrpSpPr/>
              <p:nvPr/>
            </p:nvGrpSpPr>
            <p:grpSpPr>
              <a:xfrm>
                <a:off x="10055266" y="271201"/>
                <a:ext cx="1969650" cy="706971"/>
                <a:chOff x="7535695" y="283762"/>
                <a:chExt cx="1969650" cy="706971"/>
              </a:xfrm>
            </p:grpSpPr>
            <p:sp>
              <p:nvSpPr>
                <p:cNvPr id="63" name="Rechteck: abgerundete Ecken 24">
                  <a:extLst>
                    <a:ext uri="{FF2B5EF4-FFF2-40B4-BE49-F238E27FC236}">
                      <a16:creationId xmlns:a16="http://schemas.microsoft.com/office/drawing/2014/main" id="{55B8664D-21CF-44F2-8F8D-2C418FBA18B7}"/>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uppieren 63">
                  <a:extLst>
                    <a:ext uri="{FF2B5EF4-FFF2-40B4-BE49-F238E27FC236}">
                      <a16:creationId xmlns:a16="http://schemas.microsoft.com/office/drawing/2014/main" id="{F153230A-DF5A-4646-824E-FE83DB6AD7A4}"/>
                    </a:ext>
                  </a:extLst>
                </p:cNvPr>
                <p:cNvGrpSpPr/>
                <p:nvPr/>
              </p:nvGrpSpPr>
              <p:grpSpPr>
                <a:xfrm>
                  <a:off x="7596110" y="336530"/>
                  <a:ext cx="1909235" cy="615268"/>
                  <a:chOff x="5105423" y="6078734"/>
                  <a:chExt cx="2091442" cy="673986"/>
                </a:xfrm>
              </p:grpSpPr>
              <p:pic>
                <p:nvPicPr>
                  <p:cNvPr id="65" name="Grafik 64">
                    <a:extLst>
                      <a:ext uri="{FF2B5EF4-FFF2-40B4-BE49-F238E27FC236}">
                        <a16:creationId xmlns:a16="http://schemas.microsoft.com/office/drawing/2014/main" id="{E8A783CC-F169-4D30-95B5-F585782948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6" name="Textfeld 65">
                    <a:extLst>
                      <a:ext uri="{FF2B5EF4-FFF2-40B4-BE49-F238E27FC236}">
                        <a16:creationId xmlns:a16="http://schemas.microsoft.com/office/drawing/2014/main" id="{BEEE2F9B-27D2-414F-B924-EE36E4267D70}"/>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0" name="Gruppieren 59">
                <a:extLst>
                  <a:ext uri="{FF2B5EF4-FFF2-40B4-BE49-F238E27FC236}">
                    <a16:creationId xmlns:a16="http://schemas.microsoft.com/office/drawing/2014/main" id="{7EC09082-3128-40E3-AF70-3C7FC8C82006}"/>
                  </a:ext>
                </a:extLst>
              </p:cNvPr>
              <p:cNvGrpSpPr/>
              <p:nvPr/>
            </p:nvGrpSpPr>
            <p:grpSpPr>
              <a:xfrm>
                <a:off x="1056402" y="271201"/>
                <a:ext cx="681912" cy="680597"/>
                <a:chOff x="970677" y="271201"/>
                <a:chExt cx="681912" cy="680597"/>
              </a:xfrm>
            </p:grpSpPr>
            <p:sp>
              <p:nvSpPr>
                <p:cNvPr id="61" name="Abgerundetes Rechteck 32">
                  <a:extLst>
                    <a:ext uri="{FF2B5EF4-FFF2-40B4-BE49-F238E27FC236}">
                      <a16:creationId xmlns:a16="http://schemas.microsoft.com/office/drawing/2014/main" id="{9D03463E-23F4-4C2B-855F-F78F6833312B}"/>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fik 61">
                  <a:extLst>
                    <a:ext uri="{FF2B5EF4-FFF2-40B4-BE49-F238E27FC236}">
                      <a16:creationId xmlns:a16="http://schemas.microsoft.com/office/drawing/2014/main" id="{B7A3186E-C832-4714-AA77-C6FEC79680D7}"/>
                    </a:ext>
                  </a:extLst>
                </p:cNvPr>
                <p:cNvPicPr>
                  <a:picLocks noChangeAspect="1"/>
                </p:cNvPicPr>
                <p:nvPr/>
              </p:nvPicPr>
              <p:blipFill rotWithShape="1">
                <a:blip r:embed="rId8"/>
                <a:srcRect l="3579" t="6864" r="73592" b="7828"/>
                <a:stretch/>
              </p:blipFill>
              <p:spPr>
                <a:xfrm>
                  <a:off x="1037007" y="330047"/>
                  <a:ext cx="548287" cy="566787"/>
                </a:xfrm>
                <a:prstGeom prst="rect">
                  <a:avLst/>
                </a:prstGeom>
              </p:spPr>
            </p:pic>
          </p:grpSp>
        </p:grpSp>
        <p:sp>
          <p:nvSpPr>
            <p:cNvPr id="53" name="Textfeld 52">
              <a:extLst>
                <a:ext uri="{FF2B5EF4-FFF2-40B4-BE49-F238E27FC236}">
                  <a16:creationId xmlns:a16="http://schemas.microsoft.com/office/drawing/2014/main" id="{D80CF62A-6714-42B4-964E-4A8904B5E40F}"/>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Benchmark </a:t>
              </a:r>
              <a:r>
                <a:rPr lang="de-AT" sz="3200" dirty="0" err="1">
                  <a:solidFill>
                    <a:schemeClr val="bg1"/>
                  </a:solidFill>
                </a:rPr>
                <a:t>with</a:t>
              </a:r>
              <a:r>
                <a:rPr lang="de-AT" sz="3200" dirty="0">
                  <a:solidFill>
                    <a:schemeClr val="bg1"/>
                  </a:solidFill>
                </a:rPr>
                <a:t> </a:t>
              </a:r>
              <a:r>
                <a:rPr lang="de-AT" sz="3200" dirty="0" err="1">
                  <a:solidFill>
                    <a:schemeClr val="bg1"/>
                  </a:solidFill>
                </a:rPr>
                <a:t>rough</a:t>
              </a:r>
              <a:r>
                <a:rPr lang="de-AT" sz="3200" dirty="0">
                  <a:solidFill>
                    <a:schemeClr val="bg1"/>
                  </a:solidFill>
                </a:rPr>
                <a:t> W </a:t>
              </a:r>
              <a:r>
                <a:rPr lang="de-AT" sz="3200" dirty="0" err="1">
                  <a:solidFill>
                    <a:schemeClr val="bg1"/>
                  </a:solidFill>
                </a:rPr>
                <a:t>samples</a:t>
              </a:r>
              <a:endParaRPr lang="de-AT" sz="3200" dirty="0">
                <a:solidFill>
                  <a:schemeClr val="bg1"/>
                </a:solidFill>
              </a:endParaRPr>
            </a:p>
          </p:txBody>
        </p:sp>
      </p:grpSp>
      <p:sp>
        <p:nvSpPr>
          <p:cNvPr id="67" name="Foliennummernplatzhalter 15">
            <a:extLst>
              <a:ext uri="{FF2B5EF4-FFF2-40B4-BE49-F238E27FC236}">
                <a16:creationId xmlns:a16="http://schemas.microsoft.com/office/drawing/2014/main" id="{48E258E2-9C97-40B1-A06B-A55411A1C1CB}"/>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39</a:t>
            </a:fld>
            <a:endParaRPr lang="de-AT" dirty="0"/>
          </a:p>
        </p:txBody>
      </p:sp>
      <p:sp>
        <p:nvSpPr>
          <p:cNvPr id="68" name="Fußzeilenplatzhalter 14">
            <a:extLst>
              <a:ext uri="{FF2B5EF4-FFF2-40B4-BE49-F238E27FC236}">
                <a16:creationId xmlns:a16="http://schemas.microsoft.com/office/drawing/2014/main" id="{3D610DA5-3FCD-4C74-ABAE-06F6C6C6B985}"/>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70" name="Textfeld 69">
            <a:extLst>
              <a:ext uri="{FF2B5EF4-FFF2-40B4-BE49-F238E27FC236}">
                <a16:creationId xmlns:a16="http://schemas.microsoft.com/office/drawing/2014/main" id="{11F7BC05-0CCE-4DFD-8465-40C4C77D37B8}"/>
              </a:ext>
            </a:extLst>
          </p:cNvPr>
          <p:cNvSpPr txBox="1"/>
          <p:nvPr/>
        </p:nvSpPr>
        <p:spPr>
          <a:xfrm>
            <a:off x="1673581" y="1860965"/>
            <a:ext cx="1036974" cy="369332"/>
          </a:xfrm>
          <a:prstGeom prst="rect">
            <a:avLst/>
          </a:prstGeom>
          <a:noFill/>
        </p:spPr>
        <p:txBody>
          <a:bodyPr wrap="square" rtlCol="0">
            <a:spAutoFit/>
          </a:bodyPr>
          <a:lstStyle/>
          <a:p>
            <a:r>
              <a:rPr lang="de-AT" dirty="0"/>
              <a:t>smooth</a:t>
            </a:r>
            <a:endParaRPr lang="en-US" dirty="0"/>
          </a:p>
        </p:txBody>
      </p:sp>
      <p:sp>
        <p:nvSpPr>
          <p:cNvPr id="37" name="Rechteck 36">
            <a:extLst>
              <a:ext uri="{FF2B5EF4-FFF2-40B4-BE49-F238E27FC236}">
                <a16:creationId xmlns:a16="http://schemas.microsoft.com/office/drawing/2014/main" id="{8D38A64B-12F2-4716-F4E1-16EAFA098AF4}"/>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pic>
        <p:nvPicPr>
          <p:cNvPr id="30" name="Grafik 29">
            <a:extLst>
              <a:ext uri="{FF2B5EF4-FFF2-40B4-BE49-F238E27FC236}">
                <a16:creationId xmlns:a16="http://schemas.microsoft.com/office/drawing/2014/main" id="{22C59F1A-8AB1-D9C1-C99A-5B2DD74B902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678084" y="1984455"/>
            <a:ext cx="4858768" cy="4350139"/>
          </a:xfrm>
          <a:prstGeom prst="rect">
            <a:avLst/>
          </a:prstGeom>
        </p:spPr>
      </p:pic>
    </p:spTree>
    <p:extLst>
      <p:ext uri="{BB962C8B-B14F-4D97-AF65-F5344CB8AC3E}">
        <p14:creationId xmlns:p14="http://schemas.microsoft.com/office/powerpoint/2010/main" val="194403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nhaltsplatzhalter 2">
            <a:extLst>
              <a:ext uri="{FF2B5EF4-FFF2-40B4-BE49-F238E27FC236}">
                <a16:creationId xmlns:a16="http://schemas.microsoft.com/office/drawing/2014/main" id="{2A70B5E4-BE50-4A04-95F0-FF88BA1F8E54}"/>
              </a:ext>
            </a:extLst>
          </p:cNvPr>
          <p:cNvSpPr>
            <a:spLocks noGrp="1"/>
          </p:cNvSpPr>
          <p:nvPr>
            <p:ph idx="1"/>
          </p:nvPr>
        </p:nvSpPr>
        <p:spPr>
          <a:xfrm>
            <a:off x="333128" y="1298632"/>
            <a:ext cx="11648013" cy="403635"/>
          </a:xfrm>
        </p:spPr>
        <p:txBody>
          <a:bodyPr numCol="4">
            <a:noAutofit/>
          </a:bodyPr>
          <a:lstStyle/>
          <a:p>
            <a:pPr marL="0" indent="0">
              <a:buNone/>
              <a:tabLst>
                <a:tab pos="896938" algn="l"/>
                <a:tab pos="1612900" algn="l"/>
              </a:tabLst>
            </a:pPr>
            <a:r>
              <a:rPr lang="de-AT" sz="1800" dirty="0" err="1"/>
              <a:t>Local</a:t>
            </a:r>
            <a:r>
              <a:rPr lang="de-AT" sz="1800" dirty="0"/>
              <a:t> </a:t>
            </a:r>
            <a:r>
              <a:rPr lang="de-AT" sz="1800" dirty="0" err="1"/>
              <a:t>incident</a:t>
            </a:r>
            <a:r>
              <a:rPr lang="de-AT" sz="1800" dirty="0"/>
              <a:t> </a:t>
            </a:r>
            <a:r>
              <a:rPr lang="de-AT" sz="1800" dirty="0" err="1"/>
              <a:t>angles</a:t>
            </a:r>
            <a:r>
              <a:rPr lang="de-AT" sz="1800" dirty="0"/>
              <a:t>     </a:t>
            </a:r>
          </a:p>
          <a:p>
            <a:pPr marL="0" indent="0">
              <a:buNone/>
              <a:tabLst>
                <a:tab pos="896938" algn="l"/>
                <a:tab pos="1612900" algn="l"/>
              </a:tabLst>
            </a:pPr>
            <a:endParaRPr lang="de-AT" sz="1800" dirty="0"/>
          </a:p>
          <a:p>
            <a:pPr marL="0" indent="0">
              <a:buNone/>
              <a:tabLst>
                <a:tab pos="896938" algn="l"/>
                <a:tab pos="1612900" algn="l"/>
              </a:tabLst>
            </a:pPr>
            <a:r>
              <a:rPr lang="de-AT" sz="1800" dirty="0"/>
              <a:t>         Redeposition  </a:t>
            </a:r>
          </a:p>
          <a:p>
            <a:pPr marL="0" indent="0">
              <a:buNone/>
              <a:tabLst>
                <a:tab pos="896938" algn="l"/>
                <a:tab pos="1612900" algn="l"/>
              </a:tabLst>
            </a:pPr>
            <a:endParaRPr lang="de-AT" sz="1800" dirty="0"/>
          </a:p>
          <a:p>
            <a:pPr marL="0" indent="0">
              <a:buNone/>
              <a:tabLst>
                <a:tab pos="896938" algn="l"/>
                <a:tab pos="1612900" algn="l"/>
              </a:tabLst>
            </a:pPr>
            <a:r>
              <a:rPr lang="de-AT" sz="1800" dirty="0"/>
              <a:t>                  Shadowing</a:t>
            </a:r>
          </a:p>
          <a:p>
            <a:pPr marL="0" indent="0">
              <a:buNone/>
              <a:tabLst>
                <a:tab pos="896938" algn="l"/>
                <a:tab pos="1612900" algn="l"/>
              </a:tabLst>
            </a:pPr>
            <a:endParaRPr lang="de-AT" sz="1800" dirty="0"/>
          </a:p>
          <a:p>
            <a:pPr marL="0" indent="0">
              <a:buNone/>
              <a:tabLst>
                <a:tab pos="896938" algn="l"/>
                <a:tab pos="1612900" algn="l"/>
              </a:tabLst>
            </a:pPr>
            <a:r>
              <a:rPr lang="de-AT" sz="1800" dirty="0"/>
              <a:t>               </a:t>
            </a:r>
            <a:r>
              <a:rPr lang="de-AT" sz="1800" dirty="0" err="1"/>
              <a:t>Secondary</a:t>
            </a:r>
            <a:r>
              <a:rPr lang="de-AT" sz="1800" dirty="0"/>
              <a:t> </a:t>
            </a:r>
            <a:r>
              <a:rPr lang="de-AT" sz="1800" dirty="0" err="1"/>
              <a:t>sputtering</a:t>
            </a:r>
            <a:endParaRPr lang="de-AT" sz="1800" dirty="0"/>
          </a:p>
          <a:p>
            <a:pPr marL="0" indent="0">
              <a:buNone/>
            </a:pPr>
            <a:endParaRPr lang="de-AT" sz="1800" dirty="0"/>
          </a:p>
        </p:txBody>
      </p:sp>
      <p:pic>
        <p:nvPicPr>
          <p:cNvPr id="8" name="Grafik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76590" y="1888524"/>
            <a:ext cx="6152769" cy="3835351"/>
          </a:xfrm>
          <a:prstGeom prst="rect">
            <a:avLst/>
          </a:prstGeom>
        </p:spPr>
      </p:pic>
      <p:pic>
        <p:nvPicPr>
          <p:cNvPr id="10" name="Grafik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76590" y="1887132"/>
            <a:ext cx="6155881" cy="3837293"/>
          </a:xfrm>
          <a:prstGeom prst="rect">
            <a:avLst/>
          </a:prstGeom>
        </p:spPr>
      </p:pic>
      <p:pic>
        <p:nvPicPr>
          <p:cNvPr id="13" name="Grafik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76590" y="1884996"/>
            <a:ext cx="6155881" cy="3837293"/>
          </a:xfrm>
          <a:prstGeom prst="rect">
            <a:avLst/>
          </a:prstGeom>
        </p:spPr>
      </p:pic>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4766" y="1884996"/>
            <a:ext cx="6155881" cy="3837293"/>
          </a:xfrm>
          <a:prstGeom prst="rect">
            <a:avLst/>
          </a:prstGeom>
        </p:spPr>
      </p:pic>
      <p:pic>
        <p:nvPicPr>
          <p:cNvPr id="17" name="Grafik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4766" y="1886036"/>
            <a:ext cx="6155881" cy="3837293"/>
          </a:xfrm>
          <a:prstGeom prst="rect">
            <a:avLst/>
          </a:prstGeom>
        </p:spPr>
      </p:pic>
      <p:grpSp>
        <p:nvGrpSpPr>
          <p:cNvPr id="43" name="Gruppieren 42">
            <a:extLst>
              <a:ext uri="{FF2B5EF4-FFF2-40B4-BE49-F238E27FC236}">
                <a16:creationId xmlns:a16="http://schemas.microsoft.com/office/drawing/2014/main" id="{05E5113C-C8D2-4899-9BD2-671E339564FC}"/>
              </a:ext>
            </a:extLst>
          </p:cNvPr>
          <p:cNvGrpSpPr/>
          <p:nvPr/>
        </p:nvGrpSpPr>
        <p:grpSpPr>
          <a:xfrm>
            <a:off x="272957" y="171449"/>
            <a:ext cx="11751959" cy="809625"/>
            <a:chOff x="272957" y="171449"/>
            <a:chExt cx="11751959" cy="809625"/>
          </a:xfrm>
        </p:grpSpPr>
        <p:sp>
          <p:nvSpPr>
            <p:cNvPr id="45" name="Textfeld 44">
              <a:extLst>
                <a:ext uri="{FF2B5EF4-FFF2-40B4-BE49-F238E27FC236}">
                  <a16:creationId xmlns:a16="http://schemas.microsoft.com/office/drawing/2014/main" id="{A3D87E34-8A05-48BF-9CB2-FBCD7145EF18}"/>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46" name="Gruppieren 45">
              <a:extLst>
                <a:ext uri="{FF2B5EF4-FFF2-40B4-BE49-F238E27FC236}">
                  <a16:creationId xmlns:a16="http://schemas.microsoft.com/office/drawing/2014/main" id="{2EC07AF5-6362-423A-9AB8-279261D52FF8}"/>
                </a:ext>
              </a:extLst>
            </p:cNvPr>
            <p:cNvGrpSpPr/>
            <p:nvPr/>
          </p:nvGrpSpPr>
          <p:grpSpPr>
            <a:xfrm>
              <a:off x="272957" y="171449"/>
              <a:ext cx="11751959" cy="809625"/>
              <a:chOff x="272957" y="171449"/>
              <a:chExt cx="11751959" cy="809625"/>
            </a:xfrm>
          </p:grpSpPr>
          <p:pic>
            <p:nvPicPr>
              <p:cNvPr id="48" name="Grafik 47">
                <a:extLst>
                  <a:ext uri="{FF2B5EF4-FFF2-40B4-BE49-F238E27FC236}">
                    <a16:creationId xmlns:a16="http://schemas.microsoft.com/office/drawing/2014/main" id="{016E9B8C-B2D0-474B-B95D-9E5DD75F9B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3050" y="249815"/>
                <a:ext cx="660400" cy="652894"/>
              </a:xfrm>
              <a:prstGeom prst="rect">
                <a:avLst/>
              </a:prstGeom>
            </p:spPr>
          </p:pic>
          <p:sp>
            <p:nvSpPr>
              <p:cNvPr id="49" name="Titel 1">
                <a:extLst>
                  <a:ext uri="{FF2B5EF4-FFF2-40B4-BE49-F238E27FC236}">
                    <a16:creationId xmlns:a16="http://schemas.microsoft.com/office/drawing/2014/main" id="{2146AE99-C9A6-4FF3-B80E-A2DC50A64A1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0" name="Freihandform: Form 5">
                <a:extLst>
                  <a:ext uri="{FF2B5EF4-FFF2-40B4-BE49-F238E27FC236}">
                    <a16:creationId xmlns:a16="http://schemas.microsoft.com/office/drawing/2014/main" id="{692CC349-B001-4243-8F8F-EB217A00EE9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1" name="Freihandform: Form 8">
                <a:extLst>
                  <a:ext uri="{FF2B5EF4-FFF2-40B4-BE49-F238E27FC236}">
                    <a16:creationId xmlns:a16="http://schemas.microsoft.com/office/drawing/2014/main" id="{B344BC21-555A-483F-B80D-44F48961CA80}"/>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2" name="Freihandform: Form 11">
                <a:extLst>
                  <a:ext uri="{FF2B5EF4-FFF2-40B4-BE49-F238E27FC236}">
                    <a16:creationId xmlns:a16="http://schemas.microsoft.com/office/drawing/2014/main" id="{D1E03244-440D-4F13-9CDB-434A805CF13D}"/>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3" name="Gruppieren 52">
                <a:extLst>
                  <a:ext uri="{FF2B5EF4-FFF2-40B4-BE49-F238E27FC236}">
                    <a16:creationId xmlns:a16="http://schemas.microsoft.com/office/drawing/2014/main" id="{6F86A4A7-971D-4570-A177-ACF47AAC27F2}"/>
                  </a:ext>
                </a:extLst>
              </p:cNvPr>
              <p:cNvGrpSpPr/>
              <p:nvPr/>
            </p:nvGrpSpPr>
            <p:grpSpPr>
              <a:xfrm>
                <a:off x="10055266" y="271201"/>
                <a:ext cx="1969650" cy="706971"/>
                <a:chOff x="7535695" y="283762"/>
                <a:chExt cx="1969650" cy="706971"/>
              </a:xfrm>
            </p:grpSpPr>
            <p:sp>
              <p:nvSpPr>
                <p:cNvPr id="57" name="Rechteck: abgerundete Ecken 24">
                  <a:extLst>
                    <a:ext uri="{FF2B5EF4-FFF2-40B4-BE49-F238E27FC236}">
                      <a16:creationId xmlns:a16="http://schemas.microsoft.com/office/drawing/2014/main" id="{B222717B-197A-42E1-95D7-36C2A0B3969E}"/>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uppieren 57">
                  <a:extLst>
                    <a:ext uri="{FF2B5EF4-FFF2-40B4-BE49-F238E27FC236}">
                      <a16:creationId xmlns:a16="http://schemas.microsoft.com/office/drawing/2014/main" id="{6A922FE5-A9C3-4916-AA2E-7B8EF5731FC4}"/>
                    </a:ext>
                  </a:extLst>
                </p:cNvPr>
                <p:cNvGrpSpPr/>
                <p:nvPr/>
              </p:nvGrpSpPr>
              <p:grpSpPr>
                <a:xfrm>
                  <a:off x="7596110" y="336530"/>
                  <a:ext cx="1909235" cy="615268"/>
                  <a:chOff x="5105423" y="6078734"/>
                  <a:chExt cx="2091442" cy="673986"/>
                </a:xfrm>
              </p:grpSpPr>
              <p:pic>
                <p:nvPicPr>
                  <p:cNvPr id="59" name="Grafik 58">
                    <a:extLst>
                      <a:ext uri="{FF2B5EF4-FFF2-40B4-BE49-F238E27FC236}">
                        <a16:creationId xmlns:a16="http://schemas.microsoft.com/office/drawing/2014/main" id="{45BBAE97-A841-4FEE-BABF-D81C597B90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0" name="Textfeld 59">
                    <a:extLst>
                      <a:ext uri="{FF2B5EF4-FFF2-40B4-BE49-F238E27FC236}">
                        <a16:creationId xmlns:a16="http://schemas.microsoft.com/office/drawing/2014/main" id="{1FE04949-BAD1-450C-A47B-E5BE38B3DBEC}"/>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54" name="Gruppieren 53">
                <a:extLst>
                  <a:ext uri="{FF2B5EF4-FFF2-40B4-BE49-F238E27FC236}">
                    <a16:creationId xmlns:a16="http://schemas.microsoft.com/office/drawing/2014/main" id="{2512F383-D0E7-4A04-8D96-7CD283F1EEB1}"/>
                  </a:ext>
                </a:extLst>
              </p:cNvPr>
              <p:cNvGrpSpPr/>
              <p:nvPr/>
            </p:nvGrpSpPr>
            <p:grpSpPr>
              <a:xfrm>
                <a:off x="1056402" y="271201"/>
                <a:ext cx="681912" cy="680597"/>
                <a:chOff x="970677" y="271201"/>
                <a:chExt cx="681912" cy="680597"/>
              </a:xfrm>
            </p:grpSpPr>
            <p:sp>
              <p:nvSpPr>
                <p:cNvPr id="55" name="Abgerundetes Rechteck 32">
                  <a:extLst>
                    <a:ext uri="{FF2B5EF4-FFF2-40B4-BE49-F238E27FC236}">
                      <a16:creationId xmlns:a16="http://schemas.microsoft.com/office/drawing/2014/main" id="{04DA06CD-6E6B-4654-9836-CDC5CB63B282}"/>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fik 55">
                  <a:extLst>
                    <a:ext uri="{FF2B5EF4-FFF2-40B4-BE49-F238E27FC236}">
                      <a16:creationId xmlns:a16="http://schemas.microsoft.com/office/drawing/2014/main" id="{EA13D433-451F-47BE-A4AD-4688C94D632C}"/>
                    </a:ext>
                  </a:extLst>
                </p:cNvPr>
                <p:cNvPicPr>
                  <a:picLocks noChangeAspect="1"/>
                </p:cNvPicPr>
                <p:nvPr/>
              </p:nvPicPr>
              <p:blipFill rotWithShape="1">
                <a:blip r:embed="rId11"/>
                <a:srcRect l="3579" t="6864" r="73592" b="7828"/>
                <a:stretch/>
              </p:blipFill>
              <p:spPr>
                <a:xfrm>
                  <a:off x="1037007" y="330047"/>
                  <a:ext cx="548287" cy="566787"/>
                </a:xfrm>
                <a:prstGeom prst="rect">
                  <a:avLst/>
                </a:prstGeom>
              </p:spPr>
            </p:pic>
          </p:grpSp>
        </p:grpSp>
        <p:sp>
          <p:nvSpPr>
            <p:cNvPr id="47" name="Textfeld 46">
              <a:extLst>
                <a:ext uri="{FF2B5EF4-FFF2-40B4-BE49-F238E27FC236}">
                  <a16:creationId xmlns:a16="http://schemas.microsoft.com/office/drawing/2014/main" id="{7E4AF7FE-DC79-4F14-9863-0377186B42FF}"/>
                </a:ext>
              </a:extLst>
            </p:cNvPr>
            <p:cNvSpPr txBox="1"/>
            <p:nvPr/>
          </p:nvSpPr>
          <p:spPr>
            <a:xfrm>
              <a:off x="3174766" y="322751"/>
              <a:ext cx="5814818" cy="584775"/>
            </a:xfrm>
            <a:prstGeom prst="rect">
              <a:avLst/>
            </a:prstGeom>
            <a:noFill/>
          </p:spPr>
          <p:txBody>
            <a:bodyPr wrap="square" rtlCol="0">
              <a:spAutoFit/>
            </a:bodyPr>
            <a:lstStyle/>
            <a:p>
              <a:pPr algn="ctr"/>
              <a:r>
                <a:rPr lang="de-AT" sz="3200" dirty="0" err="1">
                  <a:solidFill>
                    <a:schemeClr val="bg1"/>
                  </a:solidFill>
                </a:rPr>
                <a:t>Roughness</a:t>
              </a:r>
              <a:r>
                <a:rPr lang="de-AT" sz="3200" dirty="0">
                  <a:solidFill>
                    <a:schemeClr val="bg1"/>
                  </a:solidFill>
                </a:rPr>
                <a:t> </a:t>
              </a:r>
              <a:r>
                <a:rPr lang="de-AT" sz="3200" dirty="0" err="1">
                  <a:solidFill>
                    <a:schemeClr val="bg1"/>
                  </a:solidFill>
                </a:rPr>
                <a:t>effects</a:t>
              </a:r>
              <a:r>
                <a:rPr lang="de-AT" sz="3200" dirty="0">
                  <a:solidFill>
                    <a:schemeClr val="bg1"/>
                  </a:solidFill>
                </a:rPr>
                <a:t> on </a:t>
              </a:r>
              <a:r>
                <a:rPr lang="de-AT" sz="3200" dirty="0" err="1">
                  <a:solidFill>
                    <a:schemeClr val="bg1"/>
                  </a:solidFill>
                </a:rPr>
                <a:t>Sputtering</a:t>
              </a:r>
              <a:endParaRPr lang="de-AT" sz="3200" dirty="0">
                <a:solidFill>
                  <a:schemeClr val="bg1"/>
                </a:solidFill>
              </a:endParaRPr>
            </a:p>
          </p:txBody>
        </p:sp>
      </p:grpSp>
      <p:sp>
        <p:nvSpPr>
          <p:cNvPr id="61" name="Foliennummernplatzhalter 15">
            <a:extLst>
              <a:ext uri="{FF2B5EF4-FFF2-40B4-BE49-F238E27FC236}">
                <a16:creationId xmlns:a16="http://schemas.microsoft.com/office/drawing/2014/main" id="{5AEE2F37-ACBA-4C18-AF43-78515AFF5A03}"/>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4</a:t>
            </a:fld>
            <a:endParaRPr lang="de-AT" dirty="0"/>
          </a:p>
        </p:txBody>
      </p:sp>
      <p:sp>
        <p:nvSpPr>
          <p:cNvPr id="62" name="Fußzeilenplatzhalter 14">
            <a:extLst>
              <a:ext uri="{FF2B5EF4-FFF2-40B4-BE49-F238E27FC236}">
                <a16:creationId xmlns:a16="http://schemas.microsoft.com/office/drawing/2014/main" id="{93890E45-2835-4324-AB2F-02D9B7EBBB57}"/>
              </a:ext>
            </a:extLst>
          </p:cNvPr>
          <p:cNvSpPr>
            <a:spLocks noGrp="1"/>
          </p:cNvSpPr>
          <p:nvPr>
            <p:ph type="ftr" sz="quarter" idx="11"/>
          </p:nvPr>
        </p:nvSpPr>
        <p:spPr>
          <a:xfrm>
            <a:off x="38100" y="6422482"/>
            <a:ext cx="4114800" cy="365125"/>
          </a:xfrm>
        </p:spPr>
        <p:txBody>
          <a:bodyPr/>
          <a:lstStyle/>
          <a:p>
            <a:pPr algn="l"/>
            <a:r>
              <a:rPr lang="de-AT" dirty="0"/>
              <a:t>cupak@iap.tuwien.ac.at</a:t>
            </a:r>
          </a:p>
        </p:txBody>
      </p:sp>
      <p:grpSp>
        <p:nvGrpSpPr>
          <p:cNvPr id="5" name="Gruppieren 4">
            <a:extLst>
              <a:ext uri="{FF2B5EF4-FFF2-40B4-BE49-F238E27FC236}">
                <a16:creationId xmlns:a16="http://schemas.microsoft.com/office/drawing/2014/main" id="{DE49FE57-A32A-7E85-C851-EEEBB05BBA6E}"/>
              </a:ext>
            </a:extLst>
          </p:cNvPr>
          <p:cNvGrpSpPr/>
          <p:nvPr/>
        </p:nvGrpSpPr>
        <p:grpSpPr>
          <a:xfrm>
            <a:off x="3721100" y="5742609"/>
            <a:ext cx="5652784" cy="923330"/>
            <a:chOff x="3721100" y="5905169"/>
            <a:chExt cx="5652784" cy="923330"/>
          </a:xfrm>
        </p:grpSpPr>
        <p:grpSp>
          <p:nvGrpSpPr>
            <p:cNvPr id="2" name="Gruppieren 1">
              <a:extLst>
                <a:ext uri="{FF2B5EF4-FFF2-40B4-BE49-F238E27FC236}">
                  <a16:creationId xmlns:a16="http://schemas.microsoft.com/office/drawing/2014/main" id="{C52438F6-44D4-2180-023B-396F252FE899}"/>
                </a:ext>
              </a:extLst>
            </p:cNvPr>
            <p:cNvGrpSpPr/>
            <p:nvPr/>
          </p:nvGrpSpPr>
          <p:grpSpPr>
            <a:xfrm>
              <a:off x="3721100" y="5905169"/>
              <a:ext cx="5652784" cy="923330"/>
              <a:chOff x="4088780" y="5909808"/>
              <a:chExt cx="4728339" cy="923330"/>
            </a:xfrm>
          </p:grpSpPr>
          <p:sp>
            <p:nvSpPr>
              <p:cNvPr id="44" name="Minus 43"/>
              <p:cNvSpPr/>
              <p:nvPr/>
            </p:nvSpPr>
            <p:spPr>
              <a:xfrm>
                <a:off x="4152900" y="6016293"/>
                <a:ext cx="241852" cy="194614"/>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p:cNvSpPr txBox="1"/>
              <p:nvPr/>
            </p:nvSpPr>
            <p:spPr>
              <a:xfrm>
                <a:off x="4088780" y="5909808"/>
                <a:ext cx="4728339" cy="923330"/>
              </a:xfrm>
              <a:prstGeom prst="rect">
                <a:avLst/>
              </a:prstGeom>
              <a:noFill/>
            </p:spPr>
            <p:txBody>
              <a:bodyPr wrap="square" rtlCol="0">
                <a:spAutoFit/>
              </a:bodyPr>
              <a:lstStyle/>
              <a:p>
                <a:pPr>
                  <a:tabLst>
                    <a:tab pos="355600" algn="l"/>
                  </a:tabLst>
                </a:pPr>
                <a:r>
                  <a:rPr lang="de-AT" dirty="0"/>
                  <a:t>	</a:t>
                </a:r>
                <a:r>
                  <a:rPr lang="de-AT" dirty="0" err="1"/>
                  <a:t>most</a:t>
                </a:r>
                <a:r>
                  <a:rPr lang="de-AT" dirty="0"/>
                  <a:t> </a:t>
                </a:r>
                <a:r>
                  <a:rPr lang="de-AT" dirty="0" err="1"/>
                  <a:t>experiments</a:t>
                </a:r>
                <a:r>
                  <a:rPr lang="de-AT" dirty="0"/>
                  <a:t> </a:t>
                </a:r>
                <a:r>
                  <a:rPr lang="de-AT" dirty="0" err="1"/>
                  <a:t>modify</a:t>
                </a:r>
                <a:r>
                  <a:rPr lang="de-AT" dirty="0"/>
                  <a:t> </a:t>
                </a:r>
                <a:r>
                  <a:rPr lang="de-AT" dirty="0" err="1"/>
                  <a:t>surface</a:t>
                </a:r>
                <a:endParaRPr lang="de-AT" dirty="0"/>
              </a:p>
              <a:p>
                <a:pPr>
                  <a:tabLst>
                    <a:tab pos="355600" algn="l"/>
                  </a:tabLst>
                </a:pPr>
                <a:r>
                  <a:rPr lang="de-AT" dirty="0"/>
                  <a:t>	3D BCA </a:t>
                </a:r>
                <a:r>
                  <a:rPr lang="de-AT" dirty="0" err="1"/>
                  <a:t>codes</a:t>
                </a:r>
                <a:r>
                  <a:rPr lang="de-AT" dirty="0"/>
                  <a:t> </a:t>
                </a:r>
                <a:r>
                  <a:rPr lang="de-AT" dirty="0" err="1"/>
                  <a:t>often</a:t>
                </a:r>
                <a:r>
                  <a:rPr lang="de-AT" dirty="0"/>
                  <a:t> limited </a:t>
                </a:r>
                <a:r>
                  <a:rPr lang="de-AT" dirty="0" err="1"/>
                  <a:t>by</a:t>
                </a:r>
                <a:r>
                  <a:rPr lang="de-AT" dirty="0"/>
                  <a:t> </a:t>
                </a:r>
                <a:r>
                  <a:rPr lang="de-AT" dirty="0" err="1"/>
                  <a:t>topography</a:t>
                </a:r>
                <a:r>
                  <a:rPr lang="de-AT" dirty="0"/>
                  <a:t> </a:t>
                </a:r>
                <a:r>
                  <a:rPr lang="de-AT" dirty="0" err="1"/>
                  <a:t>input</a:t>
                </a:r>
                <a:r>
                  <a:rPr lang="de-AT" dirty="0"/>
                  <a:t> </a:t>
                </a:r>
                <a:r>
                  <a:rPr lang="de-AT" dirty="0" err="1"/>
                  <a:t>size</a:t>
                </a:r>
                <a:r>
                  <a:rPr lang="de-AT" dirty="0"/>
                  <a:t> </a:t>
                </a:r>
              </a:p>
              <a:p>
                <a:pPr>
                  <a:tabLst>
                    <a:tab pos="355600" algn="l"/>
                  </a:tabLst>
                </a:pPr>
                <a:endParaRPr lang="de-AT" dirty="0"/>
              </a:p>
            </p:txBody>
          </p:sp>
        </p:grpSp>
        <p:sp>
          <p:nvSpPr>
            <p:cNvPr id="4" name="Minus 43">
              <a:extLst>
                <a:ext uri="{FF2B5EF4-FFF2-40B4-BE49-F238E27FC236}">
                  <a16:creationId xmlns:a16="http://schemas.microsoft.com/office/drawing/2014/main" id="{1BB9D1C0-CF2D-B804-AB4C-882685FC29FE}"/>
                </a:ext>
              </a:extLst>
            </p:cNvPr>
            <p:cNvSpPr/>
            <p:nvPr/>
          </p:nvSpPr>
          <p:spPr>
            <a:xfrm>
              <a:off x="3793623" y="6288938"/>
              <a:ext cx="273547" cy="194614"/>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ußzeilenplatzhalter 14">
            <a:extLst>
              <a:ext uri="{FF2B5EF4-FFF2-40B4-BE49-F238E27FC236}">
                <a16:creationId xmlns:a16="http://schemas.microsoft.com/office/drawing/2014/main" id="{E046C34F-893A-0705-A11D-2369FEFB971D}"/>
              </a:ext>
            </a:extLst>
          </p:cNvPr>
          <p:cNvSpPr txBox="1">
            <a:spLocks/>
          </p:cNvSpPr>
          <p:nvPr/>
        </p:nvSpPr>
        <p:spPr>
          <a:xfrm>
            <a:off x="3061954" y="6432799"/>
            <a:ext cx="6993312" cy="365125"/>
          </a:xfrm>
          <a:prstGeom prst="rect">
            <a:avLst/>
          </a:prstGeom>
        </p:spPr>
        <p:txBody>
          <a:bodyPr vert="horz" lIns="91440" tIns="45720" rIns="91440" bIns="45720" rtlCol="0" anchor="ctr"/>
          <a:lstStyle>
            <a:defPPr>
              <a:defRPr lang="de-DE"/>
            </a:defPPr>
            <a:lvl1pPr>
              <a:defRPr sz="1200">
                <a:solidFill>
                  <a:schemeClr val="tx1">
                    <a:tint val="75000"/>
                  </a:schemeClr>
                </a:solidFill>
              </a:defRPr>
            </a:lvl1pPr>
          </a:lstStyle>
          <a:p>
            <a:r>
              <a:rPr lang="de-DE" dirty="0"/>
              <a:t>M. Küstner et al., </a:t>
            </a:r>
            <a:r>
              <a:rPr lang="de-DE" dirty="0" err="1"/>
              <a:t>Nucl</a:t>
            </a:r>
            <a:r>
              <a:rPr lang="de-DE" dirty="0"/>
              <a:t>. </a:t>
            </a:r>
            <a:r>
              <a:rPr lang="de-DE" dirty="0" err="1"/>
              <a:t>Inst</a:t>
            </a:r>
            <a:r>
              <a:rPr lang="de-DE" dirty="0"/>
              <a:t>. Meth. Sec. B, 145, 1998, </a:t>
            </a:r>
            <a:r>
              <a:rPr lang="de-AT" dirty="0">
                <a:hlinkClick r:id="rId12" tooltip="Persistent link using digital object identifier"/>
              </a:rPr>
              <a:t>https://doi.org/10.1016/S0168-583X(98)00399-1</a:t>
            </a:r>
            <a:r>
              <a:rPr lang="de-DE" dirty="0"/>
              <a:t> </a:t>
            </a:r>
            <a:endParaRPr lang="de-AT" dirty="0"/>
          </a:p>
        </p:txBody>
      </p:sp>
    </p:spTree>
    <p:extLst>
      <p:ext uri="{BB962C8B-B14F-4D97-AF65-F5344CB8AC3E}">
        <p14:creationId xmlns:p14="http://schemas.microsoft.com/office/powerpoint/2010/main" val="409351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xEl>
                                              <p:pRg st="2" end="2"/>
                                            </p:txEl>
                                          </p:spTgt>
                                        </p:tgtEl>
                                        <p:attrNameLst>
                                          <p:attrName>style.visibility</p:attrName>
                                        </p:attrNameLst>
                                      </p:cBhvr>
                                      <p:to>
                                        <p:strVal val="visible"/>
                                      </p:to>
                                    </p:set>
                                    <p:animEffect transition="in" filter="fade">
                                      <p:cBhvr>
                                        <p:cTn id="24" dur="500"/>
                                        <p:tgtEl>
                                          <p:spTgt spid="2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xit" presetSubtype="0" fill="hold"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7">
                                            <p:txEl>
                                              <p:pRg st="4" end="4"/>
                                            </p:txEl>
                                          </p:spTgt>
                                        </p:tgtEl>
                                        <p:attrNameLst>
                                          <p:attrName>style.visibility</p:attrName>
                                        </p:attrNameLst>
                                      </p:cBhvr>
                                      <p:to>
                                        <p:strVal val="visible"/>
                                      </p:to>
                                    </p:set>
                                    <p:animEffect transition="in" filter="fade">
                                      <p:cBhvr>
                                        <p:cTn id="35" dur="500"/>
                                        <p:tgtEl>
                                          <p:spTgt spid="2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27">
                                            <p:txEl>
                                              <p:pRg st="6" end="6"/>
                                            </p:txEl>
                                          </p:spTgt>
                                        </p:tgtEl>
                                        <p:attrNameLst>
                                          <p:attrName>style.visibility</p:attrName>
                                        </p:attrNameLst>
                                      </p:cBhvr>
                                      <p:to>
                                        <p:strVal val="visible"/>
                                      </p:to>
                                    </p:set>
                                    <p:animEffect transition="in" filter="fade">
                                      <p:cBhvr>
                                        <p:cTn id="46" dur="500"/>
                                        <p:tgtEl>
                                          <p:spTgt spid="2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0" end="0"/>
                                            </p:txEl>
                                          </p:spTgt>
                                        </p:tgtEl>
                                        <p:attrNameLst>
                                          <p:attrName>style.visibility</p:attrName>
                                        </p:attrNameLst>
                                      </p:cBhvr>
                                      <p:to>
                                        <p:strVal val="visible"/>
                                      </p:to>
                                    </p:set>
                                    <p:animEffect transition="in" filter="fade">
                                      <p:cBhvr>
                                        <p:cTn id="5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FFB50C81-35E8-FFAF-82F4-A3C5405D968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785387" y="1014151"/>
            <a:ext cx="2738140" cy="761660"/>
          </a:xfrm>
          <a:prstGeom prst="rect">
            <a:avLst/>
          </a:prstGeom>
        </p:spPr>
      </p:pic>
      <p:sp>
        <p:nvSpPr>
          <p:cNvPr id="3"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68727" y="1173688"/>
            <a:ext cx="6313175" cy="781026"/>
          </a:xfrm>
        </p:spPr>
        <p:txBody>
          <a:bodyPr>
            <a:normAutofit/>
          </a:bodyPr>
          <a:lstStyle/>
          <a:p>
            <a:pPr marL="0" indent="0" algn="ctr">
              <a:buNone/>
              <a:tabLst>
                <a:tab pos="180975" algn="l"/>
                <a:tab pos="896938" algn="l"/>
                <a:tab pos="1612900" algn="l"/>
              </a:tabLst>
            </a:pPr>
            <a:r>
              <a:rPr lang="de-AT" sz="1900" dirty="0"/>
              <a:t>QCM </a:t>
            </a:r>
            <a:r>
              <a:rPr lang="de-AT" sz="1900" dirty="0" err="1"/>
              <a:t>experiments</a:t>
            </a:r>
            <a:r>
              <a:rPr lang="de-AT" sz="1900" dirty="0"/>
              <a:t> vs. SPRAY</a:t>
            </a:r>
            <a:br>
              <a:rPr lang="de-AT" sz="1900" dirty="0"/>
            </a:br>
            <a:r>
              <a:rPr lang="de-AT" sz="1900" dirty="0" err="1"/>
              <a:t>Microscopy</a:t>
            </a:r>
            <a:r>
              <a:rPr lang="de-AT" sz="1900" dirty="0"/>
              <a:t> </a:t>
            </a:r>
            <a:r>
              <a:rPr lang="de-AT" sz="1900" dirty="0" err="1"/>
              <a:t>images</a:t>
            </a:r>
            <a:r>
              <a:rPr lang="de-AT" sz="1900" dirty="0"/>
              <a:t> </a:t>
            </a:r>
            <a:r>
              <a:rPr lang="de-AT" sz="1900" dirty="0" err="1"/>
              <a:t>of</a:t>
            </a:r>
            <a:r>
              <a:rPr lang="de-AT" sz="1900" dirty="0"/>
              <a:t> </a:t>
            </a:r>
            <a:r>
              <a:rPr lang="de-AT" sz="1900" dirty="0" err="1"/>
              <a:t>rough</a:t>
            </a:r>
            <a:r>
              <a:rPr lang="de-AT" sz="1900" dirty="0"/>
              <a:t> W </a:t>
            </a:r>
            <a:r>
              <a:rPr lang="de-AT" sz="1900" dirty="0" err="1"/>
              <a:t>samples</a:t>
            </a:r>
            <a:r>
              <a:rPr lang="de-AT" sz="1900" dirty="0"/>
              <a:t>:</a:t>
            </a:r>
            <a:endParaRPr lang="de-AT" sz="2400" dirty="0"/>
          </a:p>
          <a:p>
            <a:pPr marL="0" indent="0">
              <a:buNone/>
            </a:pPr>
            <a:endParaRPr lang="de-AT" sz="2400" dirty="0"/>
          </a:p>
          <a:p>
            <a:endParaRPr lang="de-AT" sz="2000" dirty="0"/>
          </a:p>
        </p:txBody>
      </p:sp>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7402" y="2253207"/>
            <a:ext cx="3555542" cy="3165894"/>
          </a:xfrm>
          <a:prstGeom prst="rect">
            <a:avLst/>
          </a:prstGeom>
        </p:spPr>
      </p:pic>
      <p:sp>
        <p:nvSpPr>
          <p:cNvPr id="15" name="Textfeld 14"/>
          <p:cNvSpPr txBox="1"/>
          <p:nvPr/>
        </p:nvSpPr>
        <p:spPr>
          <a:xfrm>
            <a:off x="1365567" y="5517565"/>
            <a:ext cx="1599212" cy="369332"/>
          </a:xfrm>
          <a:prstGeom prst="rect">
            <a:avLst/>
          </a:prstGeom>
          <a:noFill/>
        </p:spPr>
        <p:txBody>
          <a:bodyPr wrap="square" rtlCol="0">
            <a:spAutoFit/>
          </a:bodyPr>
          <a:lstStyle/>
          <a:p>
            <a:r>
              <a:rPr lang="de-AT" dirty="0"/>
              <a:t>4 AFM </a:t>
            </a:r>
            <a:r>
              <a:rPr lang="de-AT" dirty="0" err="1"/>
              <a:t>images</a:t>
            </a:r>
            <a:endParaRPr lang="en-US" dirty="0"/>
          </a:p>
        </p:txBody>
      </p:sp>
      <p:sp>
        <p:nvSpPr>
          <p:cNvPr id="4" name="Textfeld 3"/>
          <p:cNvSpPr txBox="1"/>
          <p:nvPr/>
        </p:nvSpPr>
        <p:spPr>
          <a:xfrm>
            <a:off x="1420042" y="5886897"/>
            <a:ext cx="1387736" cy="369332"/>
          </a:xfrm>
          <a:prstGeom prst="rect">
            <a:avLst/>
          </a:prstGeom>
          <a:noFill/>
        </p:spPr>
        <p:txBody>
          <a:bodyPr wrap="square" rtlCol="0">
            <a:spAutoFit/>
          </a:bodyPr>
          <a:lstStyle/>
          <a:p>
            <a:r>
              <a:rPr lang="de-AT" dirty="0"/>
              <a:t>QCM sample </a:t>
            </a:r>
          </a:p>
        </p:txBody>
      </p:sp>
      <p:grpSp>
        <p:nvGrpSpPr>
          <p:cNvPr id="47" name="Gruppieren 46">
            <a:extLst>
              <a:ext uri="{FF2B5EF4-FFF2-40B4-BE49-F238E27FC236}">
                <a16:creationId xmlns:a16="http://schemas.microsoft.com/office/drawing/2014/main" id="{F3D35BF8-BB6A-4F17-9541-3694DB4FA7EE}"/>
              </a:ext>
            </a:extLst>
          </p:cNvPr>
          <p:cNvGrpSpPr/>
          <p:nvPr/>
        </p:nvGrpSpPr>
        <p:grpSpPr>
          <a:xfrm>
            <a:off x="272957" y="171449"/>
            <a:ext cx="11751959" cy="809625"/>
            <a:chOff x="272957" y="171449"/>
            <a:chExt cx="11751959" cy="809625"/>
          </a:xfrm>
        </p:grpSpPr>
        <p:sp>
          <p:nvSpPr>
            <p:cNvPr id="51" name="Textfeld 50">
              <a:extLst>
                <a:ext uri="{FF2B5EF4-FFF2-40B4-BE49-F238E27FC236}">
                  <a16:creationId xmlns:a16="http://schemas.microsoft.com/office/drawing/2014/main" id="{EA6EE8CE-8507-4CF2-955C-2F62D88460B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2" name="Gruppieren 51">
              <a:extLst>
                <a:ext uri="{FF2B5EF4-FFF2-40B4-BE49-F238E27FC236}">
                  <a16:creationId xmlns:a16="http://schemas.microsoft.com/office/drawing/2014/main" id="{F76588BC-CC11-433A-A529-6406CD156B11}"/>
                </a:ext>
              </a:extLst>
            </p:cNvPr>
            <p:cNvGrpSpPr/>
            <p:nvPr/>
          </p:nvGrpSpPr>
          <p:grpSpPr>
            <a:xfrm>
              <a:off x="272957" y="171449"/>
              <a:ext cx="11751959" cy="809625"/>
              <a:chOff x="272957" y="171449"/>
              <a:chExt cx="11751959" cy="809625"/>
            </a:xfrm>
          </p:grpSpPr>
          <p:pic>
            <p:nvPicPr>
              <p:cNvPr id="54" name="Grafik 53">
                <a:extLst>
                  <a:ext uri="{FF2B5EF4-FFF2-40B4-BE49-F238E27FC236}">
                    <a16:creationId xmlns:a16="http://schemas.microsoft.com/office/drawing/2014/main" id="{DAA1D9D8-40DD-45BE-9D42-06ED7E357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50" y="249815"/>
                <a:ext cx="660400" cy="652894"/>
              </a:xfrm>
              <a:prstGeom prst="rect">
                <a:avLst/>
              </a:prstGeom>
            </p:spPr>
          </p:pic>
          <p:sp>
            <p:nvSpPr>
              <p:cNvPr id="55" name="Titel 1">
                <a:extLst>
                  <a:ext uri="{FF2B5EF4-FFF2-40B4-BE49-F238E27FC236}">
                    <a16:creationId xmlns:a16="http://schemas.microsoft.com/office/drawing/2014/main" id="{14D9D180-FC80-4D45-BAB4-8602C7E5CB9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6" name="Freihandform: Form 5">
                <a:extLst>
                  <a:ext uri="{FF2B5EF4-FFF2-40B4-BE49-F238E27FC236}">
                    <a16:creationId xmlns:a16="http://schemas.microsoft.com/office/drawing/2014/main" id="{D949F12D-84AD-4ED7-BF0A-5E18BD277F4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7" name="Freihandform: Form 8">
                <a:extLst>
                  <a:ext uri="{FF2B5EF4-FFF2-40B4-BE49-F238E27FC236}">
                    <a16:creationId xmlns:a16="http://schemas.microsoft.com/office/drawing/2014/main" id="{1390168F-4E7B-43B9-A5CC-2792E5B7794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8" name="Freihandform: Form 11">
                <a:extLst>
                  <a:ext uri="{FF2B5EF4-FFF2-40B4-BE49-F238E27FC236}">
                    <a16:creationId xmlns:a16="http://schemas.microsoft.com/office/drawing/2014/main" id="{892F4EC4-704A-4CC4-8D48-A7031E0F838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9" name="Gruppieren 58">
                <a:extLst>
                  <a:ext uri="{FF2B5EF4-FFF2-40B4-BE49-F238E27FC236}">
                    <a16:creationId xmlns:a16="http://schemas.microsoft.com/office/drawing/2014/main" id="{E03FFA04-4459-48FE-9F14-D6B0593DE39F}"/>
                  </a:ext>
                </a:extLst>
              </p:cNvPr>
              <p:cNvGrpSpPr/>
              <p:nvPr/>
            </p:nvGrpSpPr>
            <p:grpSpPr>
              <a:xfrm>
                <a:off x="10055266" y="271201"/>
                <a:ext cx="1969650" cy="706971"/>
                <a:chOff x="7535695" y="283762"/>
                <a:chExt cx="1969650" cy="706971"/>
              </a:xfrm>
            </p:grpSpPr>
            <p:sp>
              <p:nvSpPr>
                <p:cNvPr id="63" name="Rechteck: abgerundete Ecken 24">
                  <a:extLst>
                    <a:ext uri="{FF2B5EF4-FFF2-40B4-BE49-F238E27FC236}">
                      <a16:creationId xmlns:a16="http://schemas.microsoft.com/office/drawing/2014/main" id="{55B8664D-21CF-44F2-8F8D-2C418FBA18B7}"/>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uppieren 63">
                  <a:extLst>
                    <a:ext uri="{FF2B5EF4-FFF2-40B4-BE49-F238E27FC236}">
                      <a16:creationId xmlns:a16="http://schemas.microsoft.com/office/drawing/2014/main" id="{F153230A-DF5A-4646-824E-FE83DB6AD7A4}"/>
                    </a:ext>
                  </a:extLst>
                </p:cNvPr>
                <p:cNvGrpSpPr/>
                <p:nvPr/>
              </p:nvGrpSpPr>
              <p:grpSpPr>
                <a:xfrm>
                  <a:off x="7596110" y="336530"/>
                  <a:ext cx="1909235" cy="615268"/>
                  <a:chOff x="5105423" y="6078734"/>
                  <a:chExt cx="2091442" cy="673986"/>
                </a:xfrm>
              </p:grpSpPr>
              <p:pic>
                <p:nvPicPr>
                  <p:cNvPr id="65" name="Grafik 64">
                    <a:extLst>
                      <a:ext uri="{FF2B5EF4-FFF2-40B4-BE49-F238E27FC236}">
                        <a16:creationId xmlns:a16="http://schemas.microsoft.com/office/drawing/2014/main" id="{E8A783CC-F169-4D30-95B5-F585782948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6" name="Textfeld 65">
                    <a:extLst>
                      <a:ext uri="{FF2B5EF4-FFF2-40B4-BE49-F238E27FC236}">
                        <a16:creationId xmlns:a16="http://schemas.microsoft.com/office/drawing/2014/main" id="{BEEE2F9B-27D2-414F-B924-EE36E4267D70}"/>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0" name="Gruppieren 59">
                <a:extLst>
                  <a:ext uri="{FF2B5EF4-FFF2-40B4-BE49-F238E27FC236}">
                    <a16:creationId xmlns:a16="http://schemas.microsoft.com/office/drawing/2014/main" id="{7EC09082-3128-40E3-AF70-3C7FC8C82006}"/>
                  </a:ext>
                </a:extLst>
              </p:cNvPr>
              <p:cNvGrpSpPr/>
              <p:nvPr/>
            </p:nvGrpSpPr>
            <p:grpSpPr>
              <a:xfrm>
                <a:off x="1056402" y="271201"/>
                <a:ext cx="681912" cy="680597"/>
                <a:chOff x="970677" y="271201"/>
                <a:chExt cx="681912" cy="680597"/>
              </a:xfrm>
            </p:grpSpPr>
            <p:sp>
              <p:nvSpPr>
                <p:cNvPr id="61" name="Abgerundetes Rechteck 32">
                  <a:extLst>
                    <a:ext uri="{FF2B5EF4-FFF2-40B4-BE49-F238E27FC236}">
                      <a16:creationId xmlns:a16="http://schemas.microsoft.com/office/drawing/2014/main" id="{9D03463E-23F4-4C2B-855F-F78F6833312B}"/>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fik 61">
                  <a:extLst>
                    <a:ext uri="{FF2B5EF4-FFF2-40B4-BE49-F238E27FC236}">
                      <a16:creationId xmlns:a16="http://schemas.microsoft.com/office/drawing/2014/main" id="{B7A3186E-C832-4714-AA77-C6FEC79680D7}"/>
                    </a:ext>
                  </a:extLst>
                </p:cNvPr>
                <p:cNvPicPr>
                  <a:picLocks noChangeAspect="1"/>
                </p:cNvPicPr>
                <p:nvPr/>
              </p:nvPicPr>
              <p:blipFill rotWithShape="1">
                <a:blip r:embed="rId8"/>
                <a:srcRect l="3579" t="6864" r="73592" b="7828"/>
                <a:stretch/>
              </p:blipFill>
              <p:spPr>
                <a:xfrm>
                  <a:off x="1037007" y="330047"/>
                  <a:ext cx="548287" cy="566787"/>
                </a:xfrm>
                <a:prstGeom prst="rect">
                  <a:avLst/>
                </a:prstGeom>
              </p:spPr>
            </p:pic>
          </p:grpSp>
        </p:grpSp>
        <p:sp>
          <p:nvSpPr>
            <p:cNvPr id="53" name="Textfeld 52">
              <a:extLst>
                <a:ext uri="{FF2B5EF4-FFF2-40B4-BE49-F238E27FC236}">
                  <a16:creationId xmlns:a16="http://schemas.microsoft.com/office/drawing/2014/main" id="{D80CF62A-6714-42B4-964E-4A8904B5E40F}"/>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Benchmark </a:t>
              </a:r>
              <a:r>
                <a:rPr lang="de-AT" sz="3200" dirty="0" err="1">
                  <a:solidFill>
                    <a:schemeClr val="bg1"/>
                  </a:solidFill>
                </a:rPr>
                <a:t>with</a:t>
              </a:r>
              <a:r>
                <a:rPr lang="de-AT" sz="3200" dirty="0">
                  <a:solidFill>
                    <a:schemeClr val="bg1"/>
                  </a:solidFill>
                </a:rPr>
                <a:t> </a:t>
              </a:r>
              <a:r>
                <a:rPr lang="de-AT" sz="3200" dirty="0" err="1">
                  <a:solidFill>
                    <a:schemeClr val="bg1"/>
                  </a:solidFill>
                </a:rPr>
                <a:t>rough</a:t>
              </a:r>
              <a:r>
                <a:rPr lang="de-AT" sz="3200" dirty="0">
                  <a:solidFill>
                    <a:schemeClr val="bg1"/>
                  </a:solidFill>
                </a:rPr>
                <a:t> W </a:t>
              </a:r>
              <a:r>
                <a:rPr lang="de-AT" sz="3200" dirty="0" err="1">
                  <a:solidFill>
                    <a:schemeClr val="bg1"/>
                  </a:solidFill>
                </a:rPr>
                <a:t>samples</a:t>
              </a:r>
              <a:endParaRPr lang="de-AT" sz="3200" dirty="0">
                <a:solidFill>
                  <a:schemeClr val="bg1"/>
                </a:solidFill>
              </a:endParaRPr>
            </a:p>
          </p:txBody>
        </p:sp>
      </p:grpSp>
      <p:sp>
        <p:nvSpPr>
          <p:cNvPr id="67" name="Foliennummernplatzhalter 15">
            <a:extLst>
              <a:ext uri="{FF2B5EF4-FFF2-40B4-BE49-F238E27FC236}">
                <a16:creationId xmlns:a16="http://schemas.microsoft.com/office/drawing/2014/main" id="{48E258E2-9C97-40B1-A06B-A55411A1C1CB}"/>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40</a:t>
            </a:fld>
            <a:endParaRPr lang="de-AT" dirty="0"/>
          </a:p>
        </p:txBody>
      </p:sp>
      <p:sp>
        <p:nvSpPr>
          <p:cNvPr id="68" name="Fußzeilenplatzhalter 14">
            <a:extLst>
              <a:ext uri="{FF2B5EF4-FFF2-40B4-BE49-F238E27FC236}">
                <a16:creationId xmlns:a16="http://schemas.microsoft.com/office/drawing/2014/main" id="{3D610DA5-3FCD-4C74-ABAE-06F6C6C6B985}"/>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70" name="Textfeld 69">
            <a:extLst>
              <a:ext uri="{FF2B5EF4-FFF2-40B4-BE49-F238E27FC236}">
                <a16:creationId xmlns:a16="http://schemas.microsoft.com/office/drawing/2014/main" id="{11F7BC05-0CCE-4DFD-8465-40C4C77D37B8}"/>
              </a:ext>
            </a:extLst>
          </p:cNvPr>
          <p:cNvSpPr txBox="1"/>
          <p:nvPr/>
        </p:nvSpPr>
        <p:spPr>
          <a:xfrm>
            <a:off x="1673581" y="1860965"/>
            <a:ext cx="1036974" cy="369332"/>
          </a:xfrm>
          <a:prstGeom prst="rect">
            <a:avLst/>
          </a:prstGeom>
          <a:noFill/>
        </p:spPr>
        <p:txBody>
          <a:bodyPr wrap="square" rtlCol="0">
            <a:spAutoFit/>
          </a:bodyPr>
          <a:lstStyle/>
          <a:p>
            <a:r>
              <a:rPr lang="de-AT" dirty="0"/>
              <a:t>smooth</a:t>
            </a:r>
            <a:endParaRPr lang="en-US" dirty="0"/>
          </a:p>
        </p:txBody>
      </p:sp>
      <p:sp>
        <p:nvSpPr>
          <p:cNvPr id="37" name="Rechteck 36">
            <a:extLst>
              <a:ext uri="{FF2B5EF4-FFF2-40B4-BE49-F238E27FC236}">
                <a16:creationId xmlns:a16="http://schemas.microsoft.com/office/drawing/2014/main" id="{8D38A64B-12F2-4716-F4E1-16EAFA098AF4}"/>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pic>
        <p:nvPicPr>
          <p:cNvPr id="30" name="Grafik 29">
            <a:extLst>
              <a:ext uri="{FF2B5EF4-FFF2-40B4-BE49-F238E27FC236}">
                <a16:creationId xmlns:a16="http://schemas.microsoft.com/office/drawing/2014/main" id="{22C59F1A-8AB1-D9C1-C99A-5B2DD74B902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29697" y="2253207"/>
            <a:ext cx="3555542" cy="3183340"/>
          </a:xfrm>
          <a:prstGeom prst="rect">
            <a:avLst/>
          </a:prstGeom>
        </p:spPr>
      </p:pic>
      <p:sp>
        <p:nvSpPr>
          <p:cNvPr id="29" name="Textfeld 28">
            <a:extLst>
              <a:ext uri="{FF2B5EF4-FFF2-40B4-BE49-F238E27FC236}">
                <a16:creationId xmlns:a16="http://schemas.microsoft.com/office/drawing/2014/main" id="{0F0B49EC-7390-B6AF-7216-BB5203598F9A}"/>
              </a:ext>
            </a:extLst>
          </p:cNvPr>
          <p:cNvSpPr txBox="1"/>
          <p:nvPr/>
        </p:nvSpPr>
        <p:spPr>
          <a:xfrm>
            <a:off x="5281498" y="5517565"/>
            <a:ext cx="1745058" cy="369332"/>
          </a:xfrm>
          <a:prstGeom prst="rect">
            <a:avLst/>
          </a:prstGeom>
          <a:noFill/>
        </p:spPr>
        <p:txBody>
          <a:bodyPr wrap="square" rtlCol="0">
            <a:spAutoFit/>
          </a:bodyPr>
          <a:lstStyle/>
          <a:p>
            <a:r>
              <a:rPr lang="de-AT" dirty="0"/>
              <a:t>15 AFM </a:t>
            </a:r>
            <a:r>
              <a:rPr lang="de-AT" dirty="0" err="1"/>
              <a:t>images</a:t>
            </a:r>
            <a:endParaRPr lang="en-US" dirty="0"/>
          </a:p>
        </p:txBody>
      </p:sp>
      <p:sp>
        <p:nvSpPr>
          <p:cNvPr id="31" name="Textfeld 30">
            <a:extLst>
              <a:ext uri="{FF2B5EF4-FFF2-40B4-BE49-F238E27FC236}">
                <a16:creationId xmlns:a16="http://schemas.microsoft.com/office/drawing/2014/main" id="{C146C3B8-ED48-8D9D-7AE4-D1604426D093}"/>
              </a:ext>
            </a:extLst>
          </p:cNvPr>
          <p:cNvSpPr txBox="1"/>
          <p:nvPr/>
        </p:nvSpPr>
        <p:spPr>
          <a:xfrm>
            <a:off x="5413600" y="5886897"/>
            <a:ext cx="1387736" cy="369332"/>
          </a:xfrm>
          <a:prstGeom prst="rect">
            <a:avLst/>
          </a:prstGeom>
          <a:noFill/>
        </p:spPr>
        <p:txBody>
          <a:bodyPr wrap="square" rtlCol="0">
            <a:spAutoFit/>
          </a:bodyPr>
          <a:lstStyle/>
          <a:p>
            <a:r>
              <a:rPr lang="de-AT" dirty="0"/>
              <a:t>QCM sample </a:t>
            </a:r>
          </a:p>
        </p:txBody>
      </p:sp>
      <p:sp>
        <p:nvSpPr>
          <p:cNvPr id="32" name="Textfeld 31">
            <a:extLst>
              <a:ext uri="{FF2B5EF4-FFF2-40B4-BE49-F238E27FC236}">
                <a16:creationId xmlns:a16="http://schemas.microsoft.com/office/drawing/2014/main" id="{C78C6525-59F8-A792-2632-0DF5713144E6}"/>
              </a:ext>
            </a:extLst>
          </p:cNvPr>
          <p:cNvSpPr txBox="1"/>
          <p:nvPr/>
        </p:nvSpPr>
        <p:spPr>
          <a:xfrm>
            <a:off x="5263487" y="1860965"/>
            <a:ext cx="1637643" cy="369332"/>
          </a:xfrm>
          <a:prstGeom prst="rect">
            <a:avLst/>
          </a:prstGeom>
          <a:noFill/>
        </p:spPr>
        <p:txBody>
          <a:bodyPr wrap="square" rtlCol="0">
            <a:spAutoFit/>
          </a:bodyPr>
          <a:lstStyle/>
          <a:p>
            <a:r>
              <a:rPr lang="de-AT" dirty="0"/>
              <a:t>medium </a:t>
            </a:r>
            <a:r>
              <a:rPr lang="de-AT" dirty="0" err="1"/>
              <a:t>rough</a:t>
            </a:r>
            <a:endParaRPr lang="en-US" dirty="0"/>
          </a:p>
        </p:txBody>
      </p:sp>
    </p:spTree>
    <p:extLst>
      <p:ext uri="{BB962C8B-B14F-4D97-AF65-F5344CB8AC3E}">
        <p14:creationId xmlns:p14="http://schemas.microsoft.com/office/powerpoint/2010/main" val="1508530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FFB50C81-35E8-FFAF-82F4-A3C5405D968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785387" y="1014151"/>
            <a:ext cx="2738140" cy="761660"/>
          </a:xfrm>
          <a:prstGeom prst="rect">
            <a:avLst/>
          </a:prstGeom>
        </p:spPr>
      </p:pic>
      <p:sp>
        <p:nvSpPr>
          <p:cNvPr id="3"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68727" y="1173688"/>
            <a:ext cx="6313175" cy="781026"/>
          </a:xfrm>
        </p:spPr>
        <p:txBody>
          <a:bodyPr>
            <a:normAutofit/>
          </a:bodyPr>
          <a:lstStyle/>
          <a:p>
            <a:pPr marL="0" indent="0" algn="ctr">
              <a:buNone/>
              <a:tabLst>
                <a:tab pos="180975" algn="l"/>
                <a:tab pos="896938" algn="l"/>
                <a:tab pos="1612900" algn="l"/>
              </a:tabLst>
            </a:pPr>
            <a:r>
              <a:rPr lang="de-AT" sz="1900" dirty="0"/>
              <a:t>QCM </a:t>
            </a:r>
            <a:r>
              <a:rPr lang="de-AT" sz="1900" dirty="0" err="1"/>
              <a:t>experiments</a:t>
            </a:r>
            <a:r>
              <a:rPr lang="de-AT" sz="1900" dirty="0"/>
              <a:t> vs. SPRAY</a:t>
            </a:r>
            <a:br>
              <a:rPr lang="de-AT" sz="1900" dirty="0"/>
            </a:br>
            <a:r>
              <a:rPr lang="de-AT" sz="1900" dirty="0" err="1"/>
              <a:t>Microscopy</a:t>
            </a:r>
            <a:r>
              <a:rPr lang="de-AT" sz="1900" dirty="0"/>
              <a:t> </a:t>
            </a:r>
            <a:r>
              <a:rPr lang="de-AT" sz="1900" dirty="0" err="1"/>
              <a:t>images</a:t>
            </a:r>
            <a:r>
              <a:rPr lang="de-AT" sz="1900" dirty="0"/>
              <a:t> </a:t>
            </a:r>
            <a:r>
              <a:rPr lang="de-AT" sz="1900" dirty="0" err="1"/>
              <a:t>of</a:t>
            </a:r>
            <a:r>
              <a:rPr lang="de-AT" sz="1900" dirty="0"/>
              <a:t> </a:t>
            </a:r>
            <a:r>
              <a:rPr lang="de-AT" sz="1900" dirty="0" err="1"/>
              <a:t>rough</a:t>
            </a:r>
            <a:r>
              <a:rPr lang="de-AT" sz="1900" dirty="0"/>
              <a:t> W </a:t>
            </a:r>
            <a:r>
              <a:rPr lang="de-AT" sz="1900" dirty="0" err="1"/>
              <a:t>samples</a:t>
            </a:r>
            <a:r>
              <a:rPr lang="de-AT" sz="1900" dirty="0"/>
              <a:t>:</a:t>
            </a:r>
            <a:endParaRPr lang="de-AT" sz="2400" dirty="0"/>
          </a:p>
          <a:p>
            <a:pPr marL="0" indent="0">
              <a:buNone/>
            </a:pPr>
            <a:endParaRPr lang="de-AT" sz="2400" dirty="0"/>
          </a:p>
          <a:p>
            <a:endParaRPr lang="de-AT" sz="2000" dirty="0"/>
          </a:p>
        </p:txBody>
      </p:sp>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7402" y="2253207"/>
            <a:ext cx="3555542" cy="3165894"/>
          </a:xfrm>
          <a:prstGeom prst="rect">
            <a:avLst/>
          </a:prstGeom>
        </p:spPr>
      </p:pic>
      <p:sp>
        <p:nvSpPr>
          <p:cNvPr id="15" name="Textfeld 14"/>
          <p:cNvSpPr txBox="1"/>
          <p:nvPr/>
        </p:nvSpPr>
        <p:spPr>
          <a:xfrm>
            <a:off x="1365567" y="5517565"/>
            <a:ext cx="1599212" cy="369332"/>
          </a:xfrm>
          <a:prstGeom prst="rect">
            <a:avLst/>
          </a:prstGeom>
          <a:noFill/>
        </p:spPr>
        <p:txBody>
          <a:bodyPr wrap="square" rtlCol="0">
            <a:spAutoFit/>
          </a:bodyPr>
          <a:lstStyle/>
          <a:p>
            <a:r>
              <a:rPr lang="de-AT" dirty="0"/>
              <a:t>4 AFM </a:t>
            </a:r>
            <a:r>
              <a:rPr lang="de-AT" dirty="0" err="1"/>
              <a:t>images</a:t>
            </a:r>
            <a:endParaRPr lang="en-US" dirty="0"/>
          </a:p>
        </p:txBody>
      </p:sp>
      <p:sp>
        <p:nvSpPr>
          <p:cNvPr id="4" name="Textfeld 3"/>
          <p:cNvSpPr txBox="1"/>
          <p:nvPr/>
        </p:nvSpPr>
        <p:spPr>
          <a:xfrm>
            <a:off x="1420042" y="5886897"/>
            <a:ext cx="1387736" cy="369332"/>
          </a:xfrm>
          <a:prstGeom prst="rect">
            <a:avLst/>
          </a:prstGeom>
          <a:noFill/>
        </p:spPr>
        <p:txBody>
          <a:bodyPr wrap="square" rtlCol="0">
            <a:spAutoFit/>
          </a:bodyPr>
          <a:lstStyle/>
          <a:p>
            <a:r>
              <a:rPr lang="de-AT" dirty="0"/>
              <a:t>QCM sample </a:t>
            </a:r>
          </a:p>
        </p:txBody>
      </p:sp>
      <p:grpSp>
        <p:nvGrpSpPr>
          <p:cNvPr id="47" name="Gruppieren 46">
            <a:extLst>
              <a:ext uri="{FF2B5EF4-FFF2-40B4-BE49-F238E27FC236}">
                <a16:creationId xmlns:a16="http://schemas.microsoft.com/office/drawing/2014/main" id="{F3D35BF8-BB6A-4F17-9541-3694DB4FA7EE}"/>
              </a:ext>
            </a:extLst>
          </p:cNvPr>
          <p:cNvGrpSpPr/>
          <p:nvPr/>
        </p:nvGrpSpPr>
        <p:grpSpPr>
          <a:xfrm>
            <a:off x="272957" y="171449"/>
            <a:ext cx="11751959" cy="809625"/>
            <a:chOff x="272957" y="171449"/>
            <a:chExt cx="11751959" cy="809625"/>
          </a:xfrm>
        </p:grpSpPr>
        <p:sp>
          <p:nvSpPr>
            <p:cNvPr id="51" name="Textfeld 50">
              <a:extLst>
                <a:ext uri="{FF2B5EF4-FFF2-40B4-BE49-F238E27FC236}">
                  <a16:creationId xmlns:a16="http://schemas.microsoft.com/office/drawing/2014/main" id="{EA6EE8CE-8507-4CF2-955C-2F62D88460B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2" name="Gruppieren 51">
              <a:extLst>
                <a:ext uri="{FF2B5EF4-FFF2-40B4-BE49-F238E27FC236}">
                  <a16:creationId xmlns:a16="http://schemas.microsoft.com/office/drawing/2014/main" id="{F76588BC-CC11-433A-A529-6406CD156B11}"/>
                </a:ext>
              </a:extLst>
            </p:cNvPr>
            <p:cNvGrpSpPr/>
            <p:nvPr/>
          </p:nvGrpSpPr>
          <p:grpSpPr>
            <a:xfrm>
              <a:off x="272957" y="171449"/>
              <a:ext cx="11751959" cy="809625"/>
              <a:chOff x="272957" y="171449"/>
              <a:chExt cx="11751959" cy="809625"/>
            </a:xfrm>
          </p:grpSpPr>
          <p:pic>
            <p:nvPicPr>
              <p:cNvPr id="54" name="Grafik 53">
                <a:extLst>
                  <a:ext uri="{FF2B5EF4-FFF2-40B4-BE49-F238E27FC236}">
                    <a16:creationId xmlns:a16="http://schemas.microsoft.com/office/drawing/2014/main" id="{DAA1D9D8-40DD-45BE-9D42-06ED7E357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50" y="249815"/>
                <a:ext cx="660400" cy="652894"/>
              </a:xfrm>
              <a:prstGeom prst="rect">
                <a:avLst/>
              </a:prstGeom>
            </p:spPr>
          </p:pic>
          <p:sp>
            <p:nvSpPr>
              <p:cNvPr id="55" name="Titel 1">
                <a:extLst>
                  <a:ext uri="{FF2B5EF4-FFF2-40B4-BE49-F238E27FC236}">
                    <a16:creationId xmlns:a16="http://schemas.microsoft.com/office/drawing/2014/main" id="{14D9D180-FC80-4D45-BAB4-8602C7E5CB9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6" name="Freihandform: Form 5">
                <a:extLst>
                  <a:ext uri="{FF2B5EF4-FFF2-40B4-BE49-F238E27FC236}">
                    <a16:creationId xmlns:a16="http://schemas.microsoft.com/office/drawing/2014/main" id="{D949F12D-84AD-4ED7-BF0A-5E18BD277F4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7" name="Freihandform: Form 8">
                <a:extLst>
                  <a:ext uri="{FF2B5EF4-FFF2-40B4-BE49-F238E27FC236}">
                    <a16:creationId xmlns:a16="http://schemas.microsoft.com/office/drawing/2014/main" id="{1390168F-4E7B-43B9-A5CC-2792E5B7794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8" name="Freihandform: Form 11">
                <a:extLst>
                  <a:ext uri="{FF2B5EF4-FFF2-40B4-BE49-F238E27FC236}">
                    <a16:creationId xmlns:a16="http://schemas.microsoft.com/office/drawing/2014/main" id="{892F4EC4-704A-4CC4-8D48-A7031E0F838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9" name="Gruppieren 58">
                <a:extLst>
                  <a:ext uri="{FF2B5EF4-FFF2-40B4-BE49-F238E27FC236}">
                    <a16:creationId xmlns:a16="http://schemas.microsoft.com/office/drawing/2014/main" id="{E03FFA04-4459-48FE-9F14-D6B0593DE39F}"/>
                  </a:ext>
                </a:extLst>
              </p:cNvPr>
              <p:cNvGrpSpPr/>
              <p:nvPr/>
            </p:nvGrpSpPr>
            <p:grpSpPr>
              <a:xfrm>
                <a:off x="10055266" y="271201"/>
                <a:ext cx="1969650" cy="706971"/>
                <a:chOff x="7535695" y="283762"/>
                <a:chExt cx="1969650" cy="706971"/>
              </a:xfrm>
            </p:grpSpPr>
            <p:sp>
              <p:nvSpPr>
                <p:cNvPr id="63" name="Rechteck: abgerundete Ecken 24">
                  <a:extLst>
                    <a:ext uri="{FF2B5EF4-FFF2-40B4-BE49-F238E27FC236}">
                      <a16:creationId xmlns:a16="http://schemas.microsoft.com/office/drawing/2014/main" id="{55B8664D-21CF-44F2-8F8D-2C418FBA18B7}"/>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uppieren 63">
                  <a:extLst>
                    <a:ext uri="{FF2B5EF4-FFF2-40B4-BE49-F238E27FC236}">
                      <a16:creationId xmlns:a16="http://schemas.microsoft.com/office/drawing/2014/main" id="{F153230A-DF5A-4646-824E-FE83DB6AD7A4}"/>
                    </a:ext>
                  </a:extLst>
                </p:cNvPr>
                <p:cNvGrpSpPr/>
                <p:nvPr/>
              </p:nvGrpSpPr>
              <p:grpSpPr>
                <a:xfrm>
                  <a:off x="7596110" y="336530"/>
                  <a:ext cx="1909235" cy="615268"/>
                  <a:chOff x="5105423" y="6078734"/>
                  <a:chExt cx="2091442" cy="673986"/>
                </a:xfrm>
              </p:grpSpPr>
              <p:pic>
                <p:nvPicPr>
                  <p:cNvPr id="65" name="Grafik 64">
                    <a:extLst>
                      <a:ext uri="{FF2B5EF4-FFF2-40B4-BE49-F238E27FC236}">
                        <a16:creationId xmlns:a16="http://schemas.microsoft.com/office/drawing/2014/main" id="{E8A783CC-F169-4D30-95B5-F585782948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6" name="Textfeld 65">
                    <a:extLst>
                      <a:ext uri="{FF2B5EF4-FFF2-40B4-BE49-F238E27FC236}">
                        <a16:creationId xmlns:a16="http://schemas.microsoft.com/office/drawing/2014/main" id="{BEEE2F9B-27D2-414F-B924-EE36E4267D70}"/>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0" name="Gruppieren 59">
                <a:extLst>
                  <a:ext uri="{FF2B5EF4-FFF2-40B4-BE49-F238E27FC236}">
                    <a16:creationId xmlns:a16="http://schemas.microsoft.com/office/drawing/2014/main" id="{7EC09082-3128-40E3-AF70-3C7FC8C82006}"/>
                  </a:ext>
                </a:extLst>
              </p:cNvPr>
              <p:cNvGrpSpPr/>
              <p:nvPr/>
            </p:nvGrpSpPr>
            <p:grpSpPr>
              <a:xfrm>
                <a:off x="1056402" y="271201"/>
                <a:ext cx="681912" cy="680597"/>
                <a:chOff x="970677" y="271201"/>
                <a:chExt cx="681912" cy="680597"/>
              </a:xfrm>
            </p:grpSpPr>
            <p:sp>
              <p:nvSpPr>
                <p:cNvPr id="61" name="Abgerundetes Rechteck 32">
                  <a:extLst>
                    <a:ext uri="{FF2B5EF4-FFF2-40B4-BE49-F238E27FC236}">
                      <a16:creationId xmlns:a16="http://schemas.microsoft.com/office/drawing/2014/main" id="{9D03463E-23F4-4C2B-855F-F78F6833312B}"/>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fik 61">
                  <a:extLst>
                    <a:ext uri="{FF2B5EF4-FFF2-40B4-BE49-F238E27FC236}">
                      <a16:creationId xmlns:a16="http://schemas.microsoft.com/office/drawing/2014/main" id="{B7A3186E-C832-4714-AA77-C6FEC79680D7}"/>
                    </a:ext>
                  </a:extLst>
                </p:cNvPr>
                <p:cNvPicPr>
                  <a:picLocks noChangeAspect="1"/>
                </p:cNvPicPr>
                <p:nvPr/>
              </p:nvPicPr>
              <p:blipFill rotWithShape="1">
                <a:blip r:embed="rId8"/>
                <a:srcRect l="3579" t="6864" r="73592" b="7828"/>
                <a:stretch/>
              </p:blipFill>
              <p:spPr>
                <a:xfrm>
                  <a:off x="1037007" y="330047"/>
                  <a:ext cx="548287" cy="566787"/>
                </a:xfrm>
                <a:prstGeom prst="rect">
                  <a:avLst/>
                </a:prstGeom>
              </p:spPr>
            </p:pic>
          </p:grpSp>
        </p:grpSp>
        <p:sp>
          <p:nvSpPr>
            <p:cNvPr id="53" name="Textfeld 52">
              <a:extLst>
                <a:ext uri="{FF2B5EF4-FFF2-40B4-BE49-F238E27FC236}">
                  <a16:creationId xmlns:a16="http://schemas.microsoft.com/office/drawing/2014/main" id="{D80CF62A-6714-42B4-964E-4A8904B5E40F}"/>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Benchmark </a:t>
              </a:r>
              <a:r>
                <a:rPr lang="de-AT" sz="3200" dirty="0" err="1">
                  <a:solidFill>
                    <a:schemeClr val="bg1"/>
                  </a:solidFill>
                </a:rPr>
                <a:t>with</a:t>
              </a:r>
              <a:r>
                <a:rPr lang="de-AT" sz="3200" dirty="0">
                  <a:solidFill>
                    <a:schemeClr val="bg1"/>
                  </a:solidFill>
                </a:rPr>
                <a:t> </a:t>
              </a:r>
              <a:r>
                <a:rPr lang="de-AT" sz="3200" dirty="0" err="1">
                  <a:solidFill>
                    <a:schemeClr val="bg1"/>
                  </a:solidFill>
                </a:rPr>
                <a:t>rough</a:t>
              </a:r>
              <a:r>
                <a:rPr lang="de-AT" sz="3200" dirty="0">
                  <a:solidFill>
                    <a:schemeClr val="bg1"/>
                  </a:solidFill>
                </a:rPr>
                <a:t> W </a:t>
              </a:r>
              <a:r>
                <a:rPr lang="de-AT" sz="3200" dirty="0" err="1">
                  <a:solidFill>
                    <a:schemeClr val="bg1"/>
                  </a:solidFill>
                </a:rPr>
                <a:t>samples</a:t>
              </a:r>
              <a:endParaRPr lang="de-AT" sz="3200" dirty="0">
                <a:solidFill>
                  <a:schemeClr val="bg1"/>
                </a:solidFill>
              </a:endParaRPr>
            </a:p>
          </p:txBody>
        </p:sp>
      </p:grpSp>
      <p:sp>
        <p:nvSpPr>
          <p:cNvPr id="67" name="Foliennummernplatzhalter 15">
            <a:extLst>
              <a:ext uri="{FF2B5EF4-FFF2-40B4-BE49-F238E27FC236}">
                <a16:creationId xmlns:a16="http://schemas.microsoft.com/office/drawing/2014/main" id="{48E258E2-9C97-40B1-A06B-A55411A1C1CB}"/>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41</a:t>
            </a:fld>
            <a:endParaRPr lang="de-AT" dirty="0"/>
          </a:p>
        </p:txBody>
      </p:sp>
      <p:sp>
        <p:nvSpPr>
          <p:cNvPr id="68" name="Fußzeilenplatzhalter 14">
            <a:extLst>
              <a:ext uri="{FF2B5EF4-FFF2-40B4-BE49-F238E27FC236}">
                <a16:creationId xmlns:a16="http://schemas.microsoft.com/office/drawing/2014/main" id="{3D610DA5-3FCD-4C74-ABAE-06F6C6C6B985}"/>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70" name="Textfeld 69">
            <a:extLst>
              <a:ext uri="{FF2B5EF4-FFF2-40B4-BE49-F238E27FC236}">
                <a16:creationId xmlns:a16="http://schemas.microsoft.com/office/drawing/2014/main" id="{11F7BC05-0CCE-4DFD-8465-40C4C77D37B8}"/>
              </a:ext>
            </a:extLst>
          </p:cNvPr>
          <p:cNvSpPr txBox="1"/>
          <p:nvPr/>
        </p:nvSpPr>
        <p:spPr>
          <a:xfrm>
            <a:off x="1673581" y="1860965"/>
            <a:ext cx="1036974" cy="369332"/>
          </a:xfrm>
          <a:prstGeom prst="rect">
            <a:avLst/>
          </a:prstGeom>
          <a:noFill/>
        </p:spPr>
        <p:txBody>
          <a:bodyPr wrap="square" rtlCol="0">
            <a:spAutoFit/>
          </a:bodyPr>
          <a:lstStyle/>
          <a:p>
            <a:r>
              <a:rPr lang="de-AT" dirty="0"/>
              <a:t>smooth</a:t>
            </a:r>
            <a:endParaRPr lang="en-US" dirty="0"/>
          </a:p>
        </p:txBody>
      </p:sp>
      <p:sp>
        <p:nvSpPr>
          <p:cNvPr id="37" name="Rechteck 36">
            <a:extLst>
              <a:ext uri="{FF2B5EF4-FFF2-40B4-BE49-F238E27FC236}">
                <a16:creationId xmlns:a16="http://schemas.microsoft.com/office/drawing/2014/main" id="{8D38A64B-12F2-4716-F4E1-16EAFA098AF4}"/>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pic>
        <p:nvPicPr>
          <p:cNvPr id="30" name="Grafik 29">
            <a:extLst>
              <a:ext uri="{FF2B5EF4-FFF2-40B4-BE49-F238E27FC236}">
                <a16:creationId xmlns:a16="http://schemas.microsoft.com/office/drawing/2014/main" id="{22C59F1A-8AB1-D9C1-C99A-5B2DD74B902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29697" y="2253207"/>
            <a:ext cx="3555542" cy="3183340"/>
          </a:xfrm>
          <a:prstGeom prst="rect">
            <a:avLst/>
          </a:prstGeom>
        </p:spPr>
      </p:pic>
      <p:sp>
        <p:nvSpPr>
          <p:cNvPr id="29" name="Textfeld 28">
            <a:extLst>
              <a:ext uri="{FF2B5EF4-FFF2-40B4-BE49-F238E27FC236}">
                <a16:creationId xmlns:a16="http://schemas.microsoft.com/office/drawing/2014/main" id="{0F0B49EC-7390-B6AF-7216-BB5203598F9A}"/>
              </a:ext>
            </a:extLst>
          </p:cNvPr>
          <p:cNvSpPr txBox="1"/>
          <p:nvPr/>
        </p:nvSpPr>
        <p:spPr>
          <a:xfrm>
            <a:off x="5281498" y="5517565"/>
            <a:ext cx="1745058" cy="369332"/>
          </a:xfrm>
          <a:prstGeom prst="rect">
            <a:avLst/>
          </a:prstGeom>
          <a:noFill/>
        </p:spPr>
        <p:txBody>
          <a:bodyPr wrap="square" rtlCol="0">
            <a:spAutoFit/>
          </a:bodyPr>
          <a:lstStyle/>
          <a:p>
            <a:r>
              <a:rPr lang="de-AT" dirty="0"/>
              <a:t>15 AFM </a:t>
            </a:r>
            <a:r>
              <a:rPr lang="de-AT" dirty="0" err="1"/>
              <a:t>images</a:t>
            </a:r>
            <a:endParaRPr lang="en-US" dirty="0"/>
          </a:p>
        </p:txBody>
      </p:sp>
      <p:sp>
        <p:nvSpPr>
          <p:cNvPr id="31" name="Textfeld 30">
            <a:extLst>
              <a:ext uri="{FF2B5EF4-FFF2-40B4-BE49-F238E27FC236}">
                <a16:creationId xmlns:a16="http://schemas.microsoft.com/office/drawing/2014/main" id="{C146C3B8-ED48-8D9D-7AE4-D1604426D093}"/>
              </a:ext>
            </a:extLst>
          </p:cNvPr>
          <p:cNvSpPr txBox="1"/>
          <p:nvPr/>
        </p:nvSpPr>
        <p:spPr>
          <a:xfrm>
            <a:off x="5413600" y="5886897"/>
            <a:ext cx="1387736" cy="369332"/>
          </a:xfrm>
          <a:prstGeom prst="rect">
            <a:avLst/>
          </a:prstGeom>
          <a:noFill/>
        </p:spPr>
        <p:txBody>
          <a:bodyPr wrap="square" rtlCol="0">
            <a:spAutoFit/>
          </a:bodyPr>
          <a:lstStyle/>
          <a:p>
            <a:r>
              <a:rPr lang="de-AT" dirty="0"/>
              <a:t>QCM sample </a:t>
            </a:r>
          </a:p>
        </p:txBody>
      </p:sp>
      <p:sp>
        <p:nvSpPr>
          <p:cNvPr id="32" name="Textfeld 31">
            <a:extLst>
              <a:ext uri="{FF2B5EF4-FFF2-40B4-BE49-F238E27FC236}">
                <a16:creationId xmlns:a16="http://schemas.microsoft.com/office/drawing/2014/main" id="{C78C6525-59F8-A792-2632-0DF5713144E6}"/>
              </a:ext>
            </a:extLst>
          </p:cNvPr>
          <p:cNvSpPr txBox="1"/>
          <p:nvPr/>
        </p:nvSpPr>
        <p:spPr>
          <a:xfrm>
            <a:off x="5263487" y="1860965"/>
            <a:ext cx="1637643" cy="369332"/>
          </a:xfrm>
          <a:prstGeom prst="rect">
            <a:avLst/>
          </a:prstGeom>
          <a:noFill/>
        </p:spPr>
        <p:txBody>
          <a:bodyPr wrap="square" rtlCol="0">
            <a:spAutoFit/>
          </a:bodyPr>
          <a:lstStyle/>
          <a:p>
            <a:r>
              <a:rPr lang="de-AT" dirty="0"/>
              <a:t>medium </a:t>
            </a:r>
            <a:r>
              <a:rPr lang="de-AT" dirty="0" err="1"/>
              <a:t>rough</a:t>
            </a:r>
            <a:endParaRPr lang="en-US" dirty="0"/>
          </a:p>
        </p:txBody>
      </p:sp>
      <p:pic>
        <p:nvPicPr>
          <p:cNvPr id="33" name="Grafik 32">
            <a:extLst>
              <a:ext uri="{FF2B5EF4-FFF2-40B4-BE49-F238E27FC236}">
                <a16:creationId xmlns:a16="http://schemas.microsoft.com/office/drawing/2014/main" id="{6846F367-739D-BFF1-F4B7-83E5BCF0E66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699152" y="2011477"/>
            <a:ext cx="4842512" cy="4335582"/>
          </a:xfrm>
          <a:prstGeom prst="rect">
            <a:avLst/>
          </a:prstGeom>
        </p:spPr>
      </p:pic>
    </p:spTree>
    <p:extLst>
      <p:ext uri="{BB962C8B-B14F-4D97-AF65-F5344CB8AC3E}">
        <p14:creationId xmlns:p14="http://schemas.microsoft.com/office/powerpoint/2010/main" val="291047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FFB50C81-35E8-FFAF-82F4-A3C5405D968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785387" y="1014151"/>
            <a:ext cx="2738140" cy="761660"/>
          </a:xfrm>
          <a:prstGeom prst="rect">
            <a:avLst/>
          </a:prstGeom>
        </p:spPr>
      </p:pic>
      <p:sp>
        <p:nvSpPr>
          <p:cNvPr id="3"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68727" y="1173688"/>
            <a:ext cx="6313175" cy="781026"/>
          </a:xfrm>
        </p:spPr>
        <p:txBody>
          <a:bodyPr>
            <a:normAutofit/>
          </a:bodyPr>
          <a:lstStyle/>
          <a:p>
            <a:pPr marL="0" indent="0" algn="ctr">
              <a:buNone/>
              <a:tabLst>
                <a:tab pos="180975" algn="l"/>
                <a:tab pos="896938" algn="l"/>
                <a:tab pos="1612900" algn="l"/>
              </a:tabLst>
            </a:pPr>
            <a:r>
              <a:rPr lang="de-AT" sz="1900" dirty="0"/>
              <a:t>QCM </a:t>
            </a:r>
            <a:r>
              <a:rPr lang="de-AT" sz="1900" dirty="0" err="1"/>
              <a:t>experiments</a:t>
            </a:r>
            <a:r>
              <a:rPr lang="de-AT" sz="1900" dirty="0"/>
              <a:t> vs. SPRAY</a:t>
            </a:r>
            <a:br>
              <a:rPr lang="de-AT" sz="1900" dirty="0"/>
            </a:br>
            <a:r>
              <a:rPr lang="de-AT" sz="1900" dirty="0" err="1"/>
              <a:t>Microscopy</a:t>
            </a:r>
            <a:r>
              <a:rPr lang="de-AT" sz="1900" dirty="0"/>
              <a:t> </a:t>
            </a:r>
            <a:r>
              <a:rPr lang="de-AT" sz="1900" dirty="0" err="1"/>
              <a:t>images</a:t>
            </a:r>
            <a:r>
              <a:rPr lang="de-AT" sz="1900" dirty="0"/>
              <a:t> </a:t>
            </a:r>
            <a:r>
              <a:rPr lang="de-AT" sz="1900" dirty="0" err="1"/>
              <a:t>of</a:t>
            </a:r>
            <a:r>
              <a:rPr lang="de-AT" sz="1900" dirty="0"/>
              <a:t> </a:t>
            </a:r>
            <a:r>
              <a:rPr lang="de-AT" sz="1900" dirty="0" err="1"/>
              <a:t>rough</a:t>
            </a:r>
            <a:r>
              <a:rPr lang="de-AT" sz="1900" dirty="0"/>
              <a:t> W </a:t>
            </a:r>
            <a:r>
              <a:rPr lang="de-AT" sz="1900" dirty="0" err="1"/>
              <a:t>samples</a:t>
            </a:r>
            <a:r>
              <a:rPr lang="de-AT" sz="1900" dirty="0"/>
              <a:t>:</a:t>
            </a:r>
            <a:endParaRPr lang="de-AT" sz="2400" dirty="0"/>
          </a:p>
          <a:p>
            <a:pPr marL="0" indent="0">
              <a:buNone/>
            </a:pPr>
            <a:endParaRPr lang="de-AT" sz="2400" dirty="0"/>
          </a:p>
          <a:p>
            <a:endParaRPr lang="de-AT" sz="2000" dirty="0"/>
          </a:p>
        </p:txBody>
      </p:sp>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7402" y="2253207"/>
            <a:ext cx="3555542" cy="3165894"/>
          </a:xfrm>
          <a:prstGeom prst="rect">
            <a:avLst/>
          </a:prstGeom>
        </p:spPr>
      </p:pic>
      <p:sp>
        <p:nvSpPr>
          <p:cNvPr id="15" name="Textfeld 14"/>
          <p:cNvSpPr txBox="1"/>
          <p:nvPr/>
        </p:nvSpPr>
        <p:spPr>
          <a:xfrm>
            <a:off x="1365567" y="5517565"/>
            <a:ext cx="1599212" cy="369332"/>
          </a:xfrm>
          <a:prstGeom prst="rect">
            <a:avLst/>
          </a:prstGeom>
          <a:noFill/>
        </p:spPr>
        <p:txBody>
          <a:bodyPr wrap="square" rtlCol="0">
            <a:spAutoFit/>
          </a:bodyPr>
          <a:lstStyle/>
          <a:p>
            <a:r>
              <a:rPr lang="de-AT" dirty="0"/>
              <a:t>4 AFM </a:t>
            </a:r>
            <a:r>
              <a:rPr lang="de-AT" dirty="0" err="1"/>
              <a:t>images</a:t>
            </a:r>
            <a:endParaRPr lang="en-US" dirty="0"/>
          </a:p>
        </p:txBody>
      </p:sp>
      <p:sp>
        <p:nvSpPr>
          <p:cNvPr id="4" name="Textfeld 3"/>
          <p:cNvSpPr txBox="1"/>
          <p:nvPr/>
        </p:nvSpPr>
        <p:spPr>
          <a:xfrm>
            <a:off x="1420042" y="5886897"/>
            <a:ext cx="1387736" cy="369332"/>
          </a:xfrm>
          <a:prstGeom prst="rect">
            <a:avLst/>
          </a:prstGeom>
          <a:noFill/>
        </p:spPr>
        <p:txBody>
          <a:bodyPr wrap="square" rtlCol="0">
            <a:spAutoFit/>
          </a:bodyPr>
          <a:lstStyle/>
          <a:p>
            <a:r>
              <a:rPr lang="de-AT" dirty="0"/>
              <a:t>QCM sample </a:t>
            </a:r>
          </a:p>
        </p:txBody>
      </p:sp>
      <p:grpSp>
        <p:nvGrpSpPr>
          <p:cNvPr id="47" name="Gruppieren 46">
            <a:extLst>
              <a:ext uri="{FF2B5EF4-FFF2-40B4-BE49-F238E27FC236}">
                <a16:creationId xmlns:a16="http://schemas.microsoft.com/office/drawing/2014/main" id="{F3D35BF8-BB6A-4F17-9541-3694DB4FA7EE}"/>
              </a:ext>
            </a:extLst>
          </p:cNvPr>
          <p:cNvGrpSpPr/>
          <p:nvPr/>
        </p:nvGrpSpPr>
        <p:grpSpPr>
          <a:xfrm>
            <a:off x="272957" y="171449"/>
            <a:ext cx="11751959" cy="809625"/>
            <a:chOff x="272957" y="171449"/>
            <a:chExt cx="11751959" cy="809625"/>
          </a:xfrm>
        </p:grpSpPr>
        <p:sp>
          <p:nvSpPr>
            <p:cNvPr id="51" name="Textfeld 50">
              <a:extLst>
                <a:ext uri="{FF2B5EF4-FFF2-40B4-BE49-F238E27FC236}">
                  <a16:creationId xmlns:a16="http://schemas.microsoft.com/office/drawing/2014/main" id="{EA6EE8CE-8507-4CF2-955C-2F62D88460B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2" name="Gruppieren 51">
              <a:extLst>
                <a:ext uri="{FF2B5EF4-FFF2-40B4-BE49-F238E27FC236}">
                  <a16:creationId xmlns:a16="http://schemas.microsoft.com/office/drawing/2014/main" id="{F76588BC-CC11-433A-A529-6406CD156B11}"/>
                </a:ext>
              </a:extLst>
            </p:cNvPr>
            <p:cNvGrpSpPr/>
            <p:nvPr/>
          </p:nvGrpSpPr>
          <p:grpSpPr>
            <a:xfrm>
              <a:off x="272957" y="171449"/>
              <a:ext cx="11751959" cy="809625"/>
              <a:chOff x="272957" y="171449"/>
              <a:chExt cx="11751959" cy="809625"/>
            </a:xfrm>
          </p:grpSpPr>
          <p:pic>
            <p:nvPicPr>
              <p:cNvPr id="54" name="Grafik 53">
                <a:extLst>
                  <a:ext uri="{FF2B5EF4-FFF2-40B4-BE49-F238E27FC236}">
                    <a16:creationId xmlns:a16="http://schemas.microsoft.com/office/drawing/2014/main" id="{DAA1D9D8-40DD-45BE-9D42-06ED7E357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50" y="249815"/>
                <a:ext cx="660400" cy="652894"/>
              </a:xfrm>
              <a:prstGeom prst="rect">
                <a:avLst/>
              </a:prstGeom>
            </p:spPr>
          </p:pic>
          <p:sp>
            <p:nvSpPr>
              <p:cNvPr id="55" name="Titel 1">
                <a:extLst>
                  <a:ext uri="{FF2B5EF4-FFF2-40B4-BE49-F238E27FC236}">
                    <a16:creationId xmlns:a16="http://schemas.microsoft.com/office/drawing/2014/main" id="{14D9D180-FC80-4D45-BAB4-8602C7E5CB9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6" name="Freihandform: Form 5">
                <a:extLst>
                  <a:ext uri="{FF2B5EF4-FFF2-40B4-BE49-F238E27FC236}">
                    <a16:creationId xmlns:a16="http://schemas.microsoft.com/office/drawing/2014/main" id="{D949F12D-84AD-4ED7-BF0A-5E18BD277F4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7" name="Freihandform: Form 8">
                <a:extLst>
                  <a:ext uri="{FF2B5EF4-FFF2-40B4-BE49-F238E27FC236}">
                    <a16:creationId xmlns:a16="http://schemas.microsoft.com/office/drawing/2014/main" id="{1390168F-4E7B-43B9-A5CC-2792E5B7794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8" name="Freihandform: Form 11">
                <a:extLst>
                  <a:ext uri="{FF2B5EF4-FFF2-40B4-BE49-F238E27FC236}">
                    <a16:creationId xmlns:a16="http://schemas.microsoft.com/office/drawing/2014/main" id="{892F4EC4-704A-4CC4-8D48-A7031E0F838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9" name="Gruppieren 58">
                <a:extLst>
                  <a:ext uri="{FF2B5EF4-FFF2-40B4-BE49-F238E27FC236}">
                    <a16:creationId xmlns:a16="http://schemas.microsoft.com/office/drawing/2014/main" id="{E03FFA04-4459-48FE-9F14-D6B0593DE39F}"/>
                  </a:ext>
                </a:extLst>
              </p:cNvPr>
              <p:cNvGrpSpPr/>
              <p:nvPr/>
            </p:nvGrpSpPr>
            <p:grpSpPr>
              <a:xfrm>
                <a:off x="10055266" y="271201"/>
                <a:ext cx="1969650" cy="706971"/>
                <a:chOff x="7535695" y="283762"/>
                <a:chExt cx="1969650" cy="706971"/>
              </a:xfrm>
            </p:grpSpPr>
            <p:sp>
              <p:nvSpPr>
                <p:cNvPr id="63" name="Rechteck: abgerundete Ecken 24">
                  <a:extLst>
                    <a:ext uri="{FF2B5EF4-FFF2-40B4-BE49-F238E27FC236}">
                      <a16:creationId xmlns:a16="http://schemas.microsoft.com/office/drawing/2014/main" id="{55B8664D-21CF-44F2-8F8D-2C418FBA18B7}"/>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uppieren 63">
                  <a:extLst>
                    <a:ext uri="{FF2B5EF4-FFF2-40B4-BE49-F238E27FC236}">
                      <a16:creationId xmlns:a16="http://schemas.microsoft.com/office/drawing/2014/main" id="{F153230A-DF5A-4646-824E-FE83DB6AD7A4}"/>
                    </a:ext>
                  </a:extLst>
                </p:cNvPr>
                <p:cNvGrpSpPr/>
                <p:nvPr/>
              </p:nvGrpSpPr>
              <p:grpSpPr>
                <a:xfrm>
                  <a:off x="7596110" y="336530"/>
                  <a:ext cx="1909235" cy="615268"/>
                  <a:chOff x="5105423" y="6078734"/>
                  <a:chExt cx="2091442" cy="673986"/>
                </a:xfrm>
              </p:grpSpPr>
              <p:pic>
                <p:nvPicPr>
                  <p:cNvPr id="65" name="Grafik 64">
                    <a:extLst>
                      <a:ext uri="{FF2B5EF4-FFF2-40B4-BE49-F238E27FC236}">
                        <a16:creationId xmlns:a16="http://schemas.microsoft.com/office/drawing/2014/main" id="{E8A783CC-F169-4D30-95B5-F585782948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6" name="Textfeld 65">
                    <a:extLst>
                      <a:ext uri="{FF2B5EF4-FFF2-40B4-BE49-F238E27FC236}">
                        <a16:creationId xmlns:a16="http://schemas.microsoft.com/office/drawing/2014/main" id="{BEEE2F9B-27D2-414F-B924-EE36E4267D70}"/>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0" name="Gruppieren 59">
                <a:extLst>
                  <a:ext uri="{FF2B5EF4-FFF2-40B4-BE49-F238E27FC236}">
                    <a16:creationId xmlns:a16="http://schemas.microsoft.com/office/drawing/2014/main" id="{7EC09082-3128-40E3-AF70-3C7FC8C82006}"/>
                  </a:ext>
                </a:extLst>
              </p:cNvPr>
              <p:cNvGrpSpPr/>
              <p:nvPr/>
            </p:nvGrpSpPr>
            <p:grpSpPr>
              <a:xfrm>
                <a:off x="1056402" y="271201"/>
                <a:ext cx="681912" cy="680597"/>
                <a:chOff x="970677" y="271201"/>
                <a:chExt cx="681912" cy="680597"/>
              </a:xfrm>
            </p:grpSpPr>
            <p:sp>
              <p:nvSpPr>
                <p:cNvPr id="61" name="Abgerundetes Rechteck 32">
                  <a:extLst>
                    <a:ext uri="{FF2B5EF4-FFF2-40B4-BE49-F238E27FC236}">
                      <a16:creationId xmlns:a16="http://schemas.microsoft.com/office/drawing/2014/main" id="{9D03463E-23F4-4C2B-855F-F78F6833312B}"/>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fik 61">
                  <a:extLst>
                    <a:ext uri="{FF2B5EF4-FFF2-40B4-BE49-F238E27FC236}">
                      <a16:creationId xmlns:a16="http://schemas.microsoft.com/office/drawing/2014/main" id="{B7A3186E-C832-4714-AA77-C6FEC79680D7}"/>
                    </a:ext>
                  </a:extLst>
                </p:cNvPr>
                <p:cNvPicPr>
                  <a:picLocks noChangeAspect="1"/>
                </p:cNvPicPr>
                <p:nvPr/>
              </p:nvPicPr>
              <p:blipFill rotWithShape="1">
                <a:blip r:embed="rId8"/>
                <a:srcRect l="3579" t="6864" r="73592" b="7828"/>
                <a:stretch/>
              </p:blipFill>
              <p:spPr>
                <a:xfrm>
                  <a:off x="1037007" y="330047"/>
                  <a:ext cx="548287" cy="566787"/>
                </a:xfrm>
                <a:prstGeom prst="rect">
                  <a:avLst/>
                </a:prstGeom>
              </p:spPr>
            </p:pic>
          </p:grpSp>
        </p:grpSp>
        <p:sp>
          <p:nvSpPr>
            <p:cNvPr id="53" name="Textfeld 52">
              <a:extLst>
                <a:ext uri="{FF2B5EF4-FFF2-40B4-BE49-F238E27FC236}">
                  <a16:creationId xmlns:a16="http://schemas.microsoft.com/office/drawing/2014/main" id="{D80CF62A-6714-42B4-964E-4A8904B5E40F}"/>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Benchmark </a:t>
              </a:r>
              <a:r>
                <a:rPr lang="de-AT" sz="3200" dirty="0" err="1">
                  <a:solidFill>
                    <a:schemeClr val="bg1"/>
                  </a:solidFill>
                </a:rPr>
                <a:t>with</a:t>
              </a:r>
              <a:r>
                <a:rPr lang="de-AT" sz="3200" dirty="0">
                  <a:solidFill>
                    <a:schemeClr val="bg1"/>
                  </a:solidFill>
                </a:rPr>
                <a:t> </a:t>
              </a:r>
              <a:r>
                <a:rPr lang="de-AT" sz="3200" dirty="0" err="1">
                  <a:solidFill>
                    <a:schemeClr val="bg1"/>
                  </a:solidFill>
                </a:rPr>
                <a:t>rough</a:t>
              </a:r>
              <a:r>
                <a:rPr lang="de-AT" sz="3200" dirty="0">
                  <a:solidFill>
                    <a:schemeClr val="bg1"/>
                  </a:solidFill>
                </a:rPr>
                <a:t> W </a:t>
              </a:r>
              <a:r>
                <a:rPr lang="de-AT" sz="3200" dirty="0" err="1">
                  <a:solidFill>
                    <a:schemeClr val="bg1"/>
                  </a:solidFill>
                </a:rPr>
                <a:t>samples</a:t>
              </a:r>
              <a:endParaRPr lang="de-AT" sz="3200" dirty="0">
                <a:solidFill>
                  <a:schemeClr val="bg1"/>
                </a:solidFill>
              </a:endParaRPr>
            </a:p>
          </p:txBody>
        </p:sp>
      </p:grpSp>
      <p:sp>
        <p:nvSpPr>
          <p:cNvPr id="67" name="Foliennummernplatzhalter 15">
            <a:extLst>
              <a:ext uri="{FF2B5EF4-FFF2-40B4-BE49-F238E27FC236}">
                <a16:creationId xmlns:a16="http://schemas.microsoft.com/office/drawing/2014/main" id="{48E258E2-9C97-40B1-A06B-A55411A1C1CB}"/>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42</a:t>
            </a:fld>
            <a:endParaRPr lang="de-AT" dirty="0"/>
          </a:p>
        </p:txBody>
      </p:sp>
      <p:sp>
        <p:nvSpPr>
          <p:cNvPr id="68" name="Fußzeilenplatzhalter 14">
            <a:extLst>
              <a:ext uri="{FF2B5EF4-FFF2-40B4-BE49-F238E27FC236}">
                <a16:creationId xmlns:a16="http://schemas.microsoft.com/office/drawing/2014/main" id="{3D610DA5-3FCD-4C74-ABAE-06F6C6C6B985}"/>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70" name="Textfeld 69">
            <a:extLst>
              <a:ext uri="{FF2B5EF4-FFF2-40B4-BE49-F238E27FC236}">
                <a16:creationId xmlns:a16="http://schemas.microsoft.com/office/drawing/2014/main" id="{11F7BC05-0CCE-4DFD-8465-40C4C77D37B8}"/>
              </a:ext>
            </a:extLst>
          </p:cNvPr>
          <p:cNvSpPr txBox="1"/>
          <p:nvPr/>
        </p:nvSpPr>
        <p:spPr>
          <a:xfrm>
            <a:off x="1673581" y="1860965"/>
            <a:ext cx="1036974" cy="369332"/>
          </a:xfrm>
          <a:prstGeom prst="rect">
            <a:avLst/>
          </a:prstGeom>
          <a:noFill/>
        </p:spPr>
        <p:txBody>
          <a:bodyPr wrap="square" rtlCol="0">
            <a:spAutoFit/>
          </a:bodyPr>
          <a:lstStyle/>
          <a:p>
            <a:r>
              <a:rPr lang="de-AT" dirty="0"/>
              <a:t>smooth</a:t>
            </a:r>
            <a:endParaRPr lang="en-US" dirty="0"/>
          </a:p>
        </p:txBody>
      </p:sp>
      <p:sp>
        <p:nvSpPr>
          <p:cNvPr id="37" name="Rechteck 36">
            <a:extLst>
              <a:ext uri="{FF2B5EF4-FFF2-40B4-BE49-F238E27FC236}">
                <a16:creationId xmlns:a16="http://schemas.microsoft.com/office/drawing/2014/main" id="{8D38A64B-12F2-4716-F4E1-16EAFA098AF4}"/>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pic>
        <p:nvPicPr>
          <p:cNvPr id="30" name="Grafik 29">
            <a:extLst>
              <a:ext uri="{FF2B5EF4-FFF2-40B4-BE49-F238E27FC236}">
                <a16:creationId xmlns:a16="http://schemas.microsoft.com/office/drawing/2014/main" id="{22C59F1A-8AB1-D9C1-C99A-5B2DD74B902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29697" y="2253207"/>
            <a:ext cx="3555542" cy="3183340"/>
          </a:xfrm>
          <a:prstGeom prst="rect">
            <a:avLst/>
          </a:prstGeom>
        </p:spPr>
      </p:pic>
      <p:sp>
        <p:nvSpPr>
          <p:cNvPr id="29" name="Textfeld 28">
            <a:extLst>
              <a:ext uri="{FF2B5EF4-FFF2-40B4-BE49-F238E27FC236}">
                <a16:creationId xmlns:a16="http://schemas.microsoft.com/office/drawing/2014/main" id="{0F0B49EC-7390-B6AF-7216-BB5203598F9A}"/>
              </a:ext>
            </a:extLst>
          </p:cNvPr>
          <p:cNvSpPr txBox="1"/>
          <p:nvPr/>
        </p:nvSpPr>
        <p:spPr>
          <a:xfrm>
            <a:off x="5281498" y="5517565"/>
            <a:ext cx="1745058" cy="369332"/>
          </a:xfrm>
          <a:prstGeom prst="rect">
            <a:avLst/>
          </a:prstGeom>
          <a:noFill/>
        </p:spPr>
        <p:txBody>
          <a:bodyPr wrap="square" rtlCol="0">
            <a:spAutoFit/>
          </a:bodyPr>
          <a:lstStyle/>
          <a:p>
            <a:r>
              <a:rPr lang="de-AT" dirty="0"/>
              <a:t>15 AFM </a:t>
            </a:r>
            <a:r>
              <a:rPr lang="de-AT" dirty="0" err="1"/>
              <a:t>images</a:t>
            </a:r>
            <a:endParaRPr lang="en-US" dirty="0"/>
          </a:p>
        </p:txBody>
      </p:sp>
      <p:sp>
        <p:nvSpPr>
          <p:cNvPr id="31" name="Textfeld 30">
            <a:extLst>
              <a:ext uri="{FF2B5EF4-FFF2-40B4-BE49-F238E27FC236}">
                <a16:creationId xmlns:a16="http://schemas.microsoft.com/office/drawing/2014/main" id="{C146C3B8-ED48-8D9D-7AE4-D1604426D093}"/>
              </a:ext>
            </a:extLst>
          </p:cNvPr>
          <p:cNvSpPr txBox="1"/>
          <p:nvPr/>
        </p:nvSpPr>
        <p:spPr>
          <a:xfrm>
            <a:off x="5489800" y="5886897"/>
            <a:ext cx="1387736" cy="369332"/>
          </a:xfrm>
          <a:prstGeom prst="rect">
            <a:avLst/>
          </a:prstGeom>
          <a:noFill/>
        </p:spPr>
        <p:txBody>
          <a:bodyPr wrap="square" rtlCol="0">
            <a:spAutoFit/>
          </a:bodyPr>
          <a:lstStyle/>
          <a:p>
            <a:r>
              <a:rPr lang="de-AT" dirty="0"/>
              <a:t>QCM sample </a:t>
            </a:r>
          </a:p>
        </p:txBody>
      </p:sp>
      <p:sp>
        <p:nvSpPr>
          <p:cNvPr id="32" name="Textfeld 31">
            <a:extLst>
              <a:ext uri="{FF2B5EF4-FFF2-40B4-BE49-F238E27FC236}">
                <a16:creationId xmlns:a16="http://schemas.microsoft.com/office/drawing/2014/main" id="{C78C6525-59F8-A792-2632-0DF5713144E6}"/>
              </a:ext>
            </a:extLst>
          </p:cNvPr>
          <p:cNvSpPr txBox="1"/>
          <p:nvPr/>
        </p:nvSpPr>
        <p:spPr>
          <a:xfrm>
            <a:off x="5263487" y="1860965"/>
            <a:ext cx="1637643" cy="369332"/>
          </a:xfrm>
          <a:prstGeom prst="rect">
            <a:avLst/>
          </a:prstGeom>
          <a:noFill/>
        </p:spPr>
        <p:txBody>
          <a:bodyPr wrap="square" rtlCol="0">
            <a:spAutoFit/>
          </a:bodyPr>
          <a:lstStyle/>
          <a:p>
            <a:r>
              <a:rPr lang="de-AT" dirty="0"/>
              <a:t>medium </a:t>
            </a:r>
            <a:r>
              <a:rPr lang="de-AT" dirty="0" err="1"/>
              <a:t>rough</a:t>
            </a:r>
            <a:endParaRPr lang="en-US" dirty="0"/>
          </a:p>
        </p:txBody>
      </p:sp>
      <p:pic>
        <p:nvPicPr>
          <p:cNvPr id="33" name="Grafik 32">
            <a:extLst>
              <a:ext uri="{FF2B5EF4-FFF2-40B4-BE49-F238E27FC236}">
                <a16:creationId xmlns:a16="http://schemas.microsoft.com/office/drawing/2014/main" id="{6846F367-739D-BFF1-F4B7-83E5BCF0E66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329697" y="2248598"/>
            <a:ext cx="3555542" cy="3183336"/>
          </a:xfrm>
          <a:prstGeom prst="rect">
            <a:avLst/>
          </a:prstGeom>
        </p:spPr>
      </p:pic>
      <p:sp>
        <p:nvSpPr>
          <p:cNvPr id="34" name="Textfeld 33">
            <a:extLst>
              <a:ext uri="{FF2B5EF4-FFF2-40B4-BE49-F238E27FC236}">
                <a16:creationId xmlns:a16="http://schemas.microsoft.com/office/drawing/2014/main" id="{648B28EE-DAE2-943F-552F-DF82D324C8B8}"/>
              </a:ext>
            </a:extLst>
          </p:cNvPr>
          <p:cNvSpPr txBox="1"/>
          <p:nvPr/>
        </p:nvSpPr>
        <p:spPr>
          <a:xfrm>
            <a:off x="5400900" y="5512952"/>
            <a:ext cx="1745060" cy="369332"/>
          </a:xfrm>
          <a:prstGeom prst="rect">
            <a:avLst/>
          </a:prstGeom>
          <a:noFill/>
        </p:spPr>
        <p:txBody>
          <a:bodyPr wrap="square" rtlCol="0">
            <a:spAutoFit/>
          </a:bodyPr>
          <a:lstStyle/>
          <a:p>
            <a:r>
              <a:rPr lang="de-AT" dirty="0"/>
              <a:t>5 CFM </a:t>
            </a:r>
            <a:r>
              <a:rPr lang="de-AT" dirty="0" err="1"/>
              <a:t>images</a:t>
            </a:r>
            <a:endParaRPr lang="en-US" dirty="0"/>
          </a:p>
        </p:txBody>
      </p:sp>
    </p:spTree>
    <p:extLst>
      <p:ext uri="{BB962C8B-B14F-4D97-AF65-F5344CB8AC3E}">
        <p14:creationId xmlns:p14="http://schemas.microsoft.com/office/powerpoint/2010/main" val="1811334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xit" presetSubtype="0" fill="hold" grpId="0" nodeType="with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FFB50C81-35E8-FFAF-82F4-A3C5405D968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785387" y="1014151"/>
            <a:ext cx="2738140" cy="761660"/>
          </a:xfrm>
          <a:prstGeom prst="rect">
            <a:avLst/>
          </a:prstGeom>
        </p:spPr>
      </p:pic>
      <p:sp>
        <p:nvSpPr>
          <p:cNvPr id="3"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68727" y="1173688"/>
            <a:ext cx="6313175" cy="781026"/>
          </a:xfrm>
        </p:spPr>
        <p:txBody>
          <a:bodyPr>
            <a:normAutofit/>
          </a:bodyPr>
          <a:lstStyle/>
          <a:p>
            <a:pPr marL="0" indent="0" algn="ctr">
              <a:buNone/>
              <a:tabLst>
                <a:tab pos="180975" algn="l"/>
                <a:tab pos="896938" algn="l"/>
                <a:tab pos="1612900" algn="l"/>
              </a:tabLst>
            </a:pPr>
            <a:r>
              <a:rPr lang="de-AT" sz="1900" dirty="0"/>
              <a:t>QCM </a:t>
            </a:r>
            <a:r>
              <a:rPr lang="de-AT" sz="1900" dirty="0" err="1"/>
              <a:t>experiments</a:t>
            </a:r>
            <a:r>
              <a:rPr lang="de-AT" sz="1900" dirty="0"/>
              <a:t> vs. SPRAY</a:t>
            </a:r>
            <a:br>
              <a:rPr lang="de-AT" sz="1900" dirty="0"/>
            </a:br>
            <a:r>
              <a:rPr lang="de-AT" sz="1900" dirty="0" err="1"/>
              <a:t>Microscopy</a:t>
            </a:r>
            <a:r>
              <a:rPr lang="de-AT" sz="1900" dirty="0"/>
              <a:t> </a:t>
            </a:r>
            <a:r>
              <a:rPr lang="de-AT" sz="1900" dirty="0" err="1"/>
              <a:t>images</a:t>
            </a:r>
            <a:r>
              <a:rPr lang="de-AT" sz="1900" dirty="0"/>
              <a:t> </a:t>
            </a:r>
            <a:r>
              <a:rPr lang="de-AT" sz="1900" dirty="0" err="1"/>
              <a:t>of</a:t>
            </a:r>
            <a:r>
              <a:rPr lang="de-AT" sz="1900" dirty="0"/>
              <a:t> </a:t>
            </a:r>
            <a:r>
              <a:rPr lang="de-AT" sz="1900" dirty="0" err="1"/>
              <a:t>rough</a:t>
            </a:r>
            <a:r>
              <a:rPr lang="de-AT" sz="1900" dirty="0"/>
              <a:t> W </a:t>
            </a:r>
            <a:r>
              <a:rPr lang="de-AT" sz="1900" dirty="0" err="1"/>
              <a:t>samples</a:t>
            </a:r>
            <a:r>
              <a:rPr lang="de-AT" sz="1900" dirty="0"/>
              <a:t>:</a:t>
            </a:r>
            <a:endParaRPr lang="de-AT" sz="2400" dirty="0"/>
          </a:p>
          <a:p>
            <a:pPr marL="0" indent="0">
              <a:buNone/>
            </a:pPr>
            <a:endParaRPr lang="de-AT" sz="2400" dirty="0"/>
          </a:p>
          <a:p>
            <a:endParaRPr lang="de-AT" sz="2000" dirty="0"/>
          </a:p>
        </p:txBody>
      </p:sp>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7402" y="2253207"/>
            <a:ext cx="3555542" cy="3165894"/>
          </a:xfrm>
          <a:prstGeom prst="rect">
            <a:avLst/>
          </a:prstGeom>
        </p:spPr>
      </p:pic>
      <p:sp>
        <p:nvSpPr>
          <p:cNvPr id="15" name="Textfeld 14"/>
          <p:cNvSpPr txBox="1"/>
          <p:nvPr/>
        </p:nvSpPr>
        <p:spPr>
          <a:xfrm>
            <a:off x="1365567" y="5517565"/>
            <a:ext cx="1599212" cy="369332"/>
          </a:xfrm>
          <a:prstGeom prst="rect">
            <a:avLst/>
          </a:prstGeom>
          <a:noFill/>
        </p:spPr>
        <p:txBody>
          <a:bodyPr wrap="square" rtlCol="0">
            <a:spAutoFit/>
          </a:bodyPr>
          <a:lstStyle/>
          <a:p>
            <a:r>
              <a:rPr lang="de-AT" dirty="0"/>
              <a:t>4 AFM </a:t>
            </a:r>
            <a:r>
              <a:rPr lang="de-AT" dirty="0" err="1"/>
              <a:t>images</a:t>
            </a:r>
            <a:endParaRPr lang="en-US" dirty="0"/>
          </a:p>
        </p:txBody>
      </p:sp>
      <p:sp>
        <p:nvSpPr>
          <p:cNvPr id="4" name="Textfeld 3"/>
          <p:cNvSpPr txBox="1"/>
          <p:nvPr/>
        </p:nvSpPr>
        <p:spPr>
          <a:xfrm>
            <a:off x="1420042" y="5886897"/>
            <a:ext cx="1387736" cy="369332"/>
          </a:xfrm>
          <a:prstGeom prst="rect">
            <a:avLst/>
          </a:prstGeom>
          <a:noFill/>
        </p:spPr>
        <p:txBody>
          <a:bodyPr wrap="square" rtlCol="0">
            <a:spAutoFit/>
          </a:bodyPr>
          <a:lstStyle/>
          <a:p>
            <a:r>
              <a:rPr lang="de-AT" dirty="0"/>
              <a:t>QCM sample </a:t>
            </a:r>
          </a:p>
        </p:txBody>
      </p:sp>
      <p:grpSp>
        <p:nvGrpSpPr>
          <p:cNvPr id="47" name="Gruppieren 46">
            <a:extLst>
              <a:ext uri="{FF2B5EF4-FFF2-40B4-BE49-F238E27FC236}">
                <a16:creationId xmlns:a16="http://schemas.microsoft.com/office/drawing/2014/main" id="{F3D35BF8-BB6A-4F17-9541-3694DB4FA7EE}"/>
              </a:ext>
            </a:extLst>
          </p:cNvPr>
          <p:cNvGrpSpPr/>
          <p:nvPr/>
        </p:nvGrpSpPr>
        <p:grpSpPr>
          <a:xfrm>
            <a:off x="272957" y="171449"/>
            <a:ext cx="11751959" cy="809625"/>
            <a:chOff x="272957" y="171449"/>
            <a:chExt cx="11751959" cy="809625"/>
          </a:xfrm>
        </p:grpSpPr>
        <p:sp>
          <p:nvSpPr>
            <p:cNvPr id="51" name="Textfeld 50">
              <a:extLst>
                <a:ext uri="{FF2B5EF4-FFF2-40B4-BE49-F238E27FC236}">
                  <a16:creationId xmlns:a16="http://schemas.microsoft.com/office/drawing/2014/main" id="{EA6EE8CE-8507-4CF2-955C-2F62D88460B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2" name="Gruppieren 51">
              <a:extLst>
                <a:ext uri="{FF2B5EF4-FFF2-40B4-BE49-F238E27FC236}">
                  <a16:creationId xmlns:a16="http://schemas.microsoft.com/office/drawing/2014/main" id="{F76588BC-CC11-433A-A529-6406CD156B11}"/>
                </a:ext>
              </a:extLst>
            </p:cNvPr>
            <p:cNvGrpSpPr/>
            <p:nvPr/>
          </p:nvGrpSpPr>
          <p:grpSpPr>
            <a:xfrm>
              <a:off x="272957" y="171449"/>
              <a:ext cx="11751959" cy="809625"/>
              <a:chOff x="272957" y="171449"/>
              <a:chExt cx="11751959" cy="809625"/>
            </a:xfrm>
          </p:grpSpPr>
          <p:pic>
            <p:nvPicPr>
              <p:cNvPr id="54" name="Grafik 53">
                <a:extLst>
                  <a:ext uri="{FF2B5EF4-FFF2-40B4-BE49-F238E27FC236}">
                    <a16:creationId xmlns:a16="http://schemas.microsoft.com/office/drawing/2014/main" id="{DAA1D9D8-40DD-45BE-9D42-06ED7E357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50" y="249815"/>
                <a:ext cx="660400" cy="652894"/>
              </a:xfrm>
              <a:prstGeom prst="rect">
                <a:avLst/>
              </a:prstGeom>
            </p:spPr>
          </p:pic>
          <p:sp>
            <p:nvSpPr>
              <p:cNvPr id="55" name="Titel 1">
                <a:extLst>
                  <a:ext uri="{FF2B5EF4-FFF2-40B4-BE49-F238E27FC236}">
                    <a16:creationId xmlns:a16="http://schemas.microsoft.com/office/drawing/2014/main" id="{14D9D180-FC80-4D45-BAB4-8602C7E5CB9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6" name="Freihandform: Form 5">
                <a:extLst>
                  <a:ext uri="{FF2B5EF4-FFF2-40B4-BE49-F238E27FC236}">
                    <a16:creationId xmlns:a16="http://schemas.microsoft.com/office/drawing/2014/main" id="{D949F12D-84AD-4ED7-BF0A-5E18BD277F4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7" name="Freihandform: Form 8">
                <a:extLst>
                  <a:ext uri="{FF2B5EF4-FFF2-40B4-BE49-F238E27FC236}">
                    <a16:creationId xmlns:a16="http://schemas.microsoft.com/office/drawing/2014/main" id="{1390168F-4E7B-43B9-A5CC-2792E5B7794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8" name="Freihandform: Form 11">
                <a:extLst>
                  <a:ext uri="{FF2B5EF4-FFF2-40B4-BE49-F238E27FC236}">
                    <a16:creationId xmlns:a16="http://schemas.microsoft.com/office/drawing/2014/main" id="{892F4EC4-704A-4CC4-8D48-A7031E0F838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9" name="Gruppieren 58">
                <a:extLst>
                  <a:ext uri="{FF2B5EF4-FFF2-40B4-BE49-F238E27FC236}">
                    <a16:creationId xmlns:a16="http://schemas.microsoft.com/office/drawing/2014/main" id="{E03FFA04-4459-48FE-9F14-D6B0593DE39F}"/>
                  </a:ext>
                </a:extLst>
              </p:cNvPr>
              <p:cNvGrpSpPr/>
              <p:nvPr/>
            </p:nvGrpSpPr>
            <p:grpSpPr>
              <a:xfrm>
                <a:off x="10055266" y="271201"/>
                <a:ext cx="1969650" cy="706971"/>
                <a:chOff x="7535695" y="283762"/>
                <a:chExt cx="1969650" cy="706971"/>
              </a:xfrm>
            </p:grpSpPr>
            <p:sp>
              <p:nvSpPr>
                <p:cNvPr id="63" name="Rechteck: abgerundete Ecken 24">
                  <a:extLst>
                    <a:ext uri="{FF2B5EF4-FFF2-40B4-BE49-F238E27FC236}">
                      <a16:creationId xmlns:a16="http://schemas.microsoft.com/office/drawing/2014/main" id="{55B8664D-21CF-44F2-8F8D-2C418FBA18B7}"/>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uppieren 63">
                  <a:extLst>
                    <a:ext uri="{FF2B5EF4-FFF2-40B4-BE49-F238E27FC236}">
                      <a16:creationId xmlns:a16="http://schemas.microsoft.com/office/drawing/2014/main" id="{F153230A-DF5A-4646-824E-FE83DB6AD7A4}"/>
                    </a:ext>
                  </a:extLst>
                </p:cNvPr>
                <p:cNvGrpSpPr/>
                <p:nvPr/>
              </p:nvGrpSpPr>
              <p:grpSpPr>
                <a:xfrm>
                  <a:off x="7596110" y="336530"/>
                  <a:ext cx="1909235" cy="615268"/>
                  <a:chOff x="5105423" y="6078734"/>
                  <a:chExt cx="2091442" cy="673986"/>
                </a:xfrm>
              </p:grpSpPr>
              <p:pic>
                <p:nvPicPr>
                  <p:cNvPr id="65" name="Grafik 64">
                    <a:extLst>
                      <a:ext uri="{FF2B5EF4-FFF2-40B4-BE49-F238E27FC236}">
                        <a16:creationId xmlns:a16="http://schemas.microsoft.com/office/drawing/2014/main" id="{E8A783CC-F169-4D30-95B5-F585782948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6" name="Textfeld 65">
                    <a:extLst>
                      <a:ext uri="{FF2B5EF4-FFF2-40B4-BE49-F238E27FC236}">
                        <a16:creationId xmlns:a16="http://schemas.microsoft.com/office/drawing/2014/main" id="{BEEE2F9B-27D2-414F-B924-EE36E4267D70}"/>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0" name="Gruppieren 59">
                <a:extLst>
                  <a:ext uri="{FF2B5EF4-FFF2-40B4-BE49-F238E27FC236}">
                    <a16:creationId xmlns:a16="http://schemas.microsoft.com/office/drawing/2014/main" id="{7EC09082-3128-40E3-AF70-3C7FC8C82006}"/>
                  </a:ext>
                </a:extLst>
              </p:cNvPr>
              <p:cNvGrpSpPr/>
              <p:nvPr/>
            </p:nvGrpSpPr>
            <p:grpSpPr>
              <a:xfrm>
                <a:off x="1056402" y="271201"/>
                <a:ext cx="681912" cy="680597"/>
                <a:chOff x="970677" y="271201"/>
                <a:chExt cx="681912" cy="680597"/>
              </a:xfrm>
            </p:grpSpPr>
            <p:sp>
              <p:nvSpPr>
                <p:cNvPr id="61" name="Abgerundetes Rechteck 32">
                  <a:extLst>
                    <a:ext uri="{FF2B5EF4-FFF2-40B4-BE49-F238E27FC236}">
                      <a16:creationId xmlns:a16="http://schemas.microsoft.com/office/drawing/2014/main" id="{9D03463E-23F4-4C2B-855F-F78F6833312B}"/>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fik 61">
                  <a:extLst>
                    <a:ext uri="{FF2B5EF4-FFF2-40B4-BE49-F238E27FC236}">
                      <a16:creationId xmlns:a16="http://schemas.microsoft.com/office/drawing/2014/main" id="{B7A3186E-C832-4714-AA77-C6FEC79680D7}"/>
                    </a:ext>
                  </a:extLst>
                </p:cNvPr>
                <p:cNvPicPr>
                  <a:picLocks noChangeAspect="1"/>
                </p:cNvPicPr>
                <p:nvPr/>
              </p:nvPicPr>
              <p:blipFill rotWithShape="1">
                <a:blip r:embed="rId8"/>
                <a:srcRect l="3579" t="6864" r="73592" b="7828"/>
                <a:stretch/>
              </p:blipFill>
              <p:spPr>
                <a:xfrm>
                  <a:off x="1037007" y="330047"/>
                  <a:ext cx="548287" cy="566787"/>
                </a:xfrm>
                <a:prstGeom prst="rect">
                  <a:avLst/>
                </a:prstGeom>
              </p:spPr>
            </p:pic>
          </p:grpSp>
        </p:grpSp>
        <p:sp>
          <p:nvSpPr>
            <p:cNvPr id="53" name="Textfeld 52">
              <a:extLst>
                <a:ext uri="{FF2B5EF4-FFF2-40B4-BE49-F238E27FC236}">
                  <a16:creationId xmlns:a16="http://schemas.microsoft.com/office/drawing/2014/main" id="{D80CF62A-6714-42B4-964E-4A8904B5E40F}"/>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Benchmark </a:t>
              </a:r>
              <a:r>
                <a:rPr lang="de-AT" sz="3200" dirty="0" err="1">
                  <a:solidFill>
                    <a:schemeClr val="bg1"/>
                  </a:solidFill>
                </a:rPr>
                <a:t>with</a:t>
              </a:r>
              <a:r>
                <a:rPr lang="de-AT" sz="3200" dirty="0">
                  <a:solidFill>
                    <a:schemeClr val="bg1"/>
                  </a:solidFill>
                </a:rPr>
                <a:t> </a:t>
              </a:r>
              <a:r>
                <a:rPr lang="de-AT" sz="3200" dirty="0" err="1">
                  <a:solidFill>
                    <a:schemeClr val="bg1"/>
                  </a:solidFill>
                </a:rPr>
                <a:t>rough</a:t>
              </a:r>
              <a:r>
                <a:rPr lang="de-AT" sz="3200" dirty="0">
                  <a:solidFill>
                    <a:schemeClr val="bg1"/>
                  </a:solidFill>
                </a:rPr>
                <a:t> W </a:t>
              </a:r>
              <a:r>
                <a:rPr lang="de-AT" sz="3200" dirty="0" err="1">
                  <a:solidFill>
                    <a:schemeClr val="bg1"/>
                  </a:solidFill>
                </a:rPr>
                <a:t>samples</a:t>
              </a:r>
              <a:endParaRPr lang="de-AT" sz="3200" dirty="0">
                <a:solidFill>
                  <a:schemeClr val="bg1"/>
                </a:solidFill>
              </a:endParaRPr>
            </a:p>
          </p:txBody>
        </p:sp>
      </p:grpSp>
      <p:sp>
        <p:nvSpPr>
          <p:cNvPr id="67" name="Foliennummernplatzhalter 15">
            <a:extLst>
              <a:ext uri="{FF2B5EF4-FFF2-40B4-BE49-F238E27FC236}">
                <a16:creationId xmlns:a16="http://schemas.microsoft.com/office/drawing/2014/main" id="{48E258E2-9C97-40B1-A06B-A55411A1C1CB}"/>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43</a:t>
            </a:fld>
            <a:endParaRPr lang="de-AT" dirty="0"/>
          </a:p>
        </p:txBody>
      </p:sp>
      <p:sp>
        <p:nvSpPr>
          <p:cNvPr id="68" name="Fußzeilenplatzhalter 14">
            <a:extLst>
              <a:ext uri="{FF2B5EF4-FFF2-40B4-BE49-F238E27FC236}">
                <a16:creationId xmlns:a16="http://schemas.microsoft.com/office/drawing/2014/main" id="{3D610DA5-3FCD-4C74-ABAE-06F6C6C6B985}"/>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70" name="Textfeld 69">
            <a:extLst>
              <a:ext uri="{FF2B5EF4-FFF2-40B4-BE49-F238E27FC236}">
                <a16:creationId xmlns:a16="http://schemas.microsoft.com/office/drawing/2014/main" id="{11F7BC05-0CCE-4DFD-8465-40C4C77D37B8}"/>
              </a:ext>
            </a:extLst>
          </p:cNvPr>
          <p:cNvSpPr txBox="1"/>
          <p:nvPr/>
        </p:nvSpPr>
        <p:spPr>
          <a:xfrm>
            <a:off x="1673581" y="1860965"/>
            <a:ext cx="1036974" cy="369332"/>
          </a:xfrm>
          <a:prstGeom prst="rect">
            <a:avLst/>
          </a:prstGeom>
          <a:noFill/>
        </p:spPr>
        <p:txBody>
          <a:bodyPr wrap="square" rtlCol="0">
            <a:spAutoFit/>
          </a:bodyPr>
          <a:lstStyle/>
          <a:p>
            <a:r>
              <a:rPr lang="de-AT" dirty="0"/>
              <a:t>smooth</a:t>
            </a:r>
            <a:endParaRPr lang="en-US" dirty="0"/>
          </a:p>
        </p:txBody>
      </p:sp>
      <p:sp>
        <p:nvSpPr>
          <p:cNvPr id="37" name="Rechteck 36">
            <a:extLst>
              <a:ext uri="{FF2B5EF4-FFF2-40B4-BE49-F238E27FC236}">
                <a16:creationId xmlns:a16="http://schemas.microsoft.com/office/drawing/2014/main" id="{8D38A64B-12F2-4716-F4E1-16EAFA098AF4}"/>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pic>
        <p:nvPicPr>
          <p:cNvPr id="30" name="Grafik 29">
            <a:extLst>
              <a:ext uri="{FF2B5EF4-FFF2-40B4-BE49-F238E27FC236}">
                <a16:creationId xmlns:a16="http://schemas.microsoft.com/office/drawing/2014/main" id="{22C59F1A-8AB1-D9C1-C99A-5B2DD74B902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29697" y="2253207"/>
            <a:ext cx="3555542" cy="3183340"/>
          </a:xfrm>
          <a:prstGeom prst="rect">
            <a:avLst/>
          </a:prstGeom>
        </p:spPr>
      </p:pic>
      <p:sp>
        <p:nvSpPr>
          <p:cNvPr id="31" name="Textfeld 30">
            <a:extLst>
              <a:ext uri="{FF2B5EF4-FFF2-40B4-BE49-F238E27FC236}">
                <a16:creationId xmlns:a16="http://schemas.microsoft.com/office/drawing/2014/main" id="{C146C3B8-ED48-8D9D-7AE4-D1604426D093}"/>
              </a:ext>
            </a:extLst>
          </p:cNvPr>
          <p:cNvSpPr txBox="1"/>
          <p:nvPr/>
        </p:nvSpPr>
        <p:spPr>
          <a:xfrm>
            <a:off x="5489800" y="5886897"/>
            <a:ext cx="1387736" cy="369332"/>
          </a:xfrm>
          <a:prstGeom prst="rect">
            <a:avLst/>
          </a:prstGeom>
          <a:noFill/>
        </p:spPr>
        <p:txBody>
          <a:bodyPr wrap="square" rtlCol="0">
            <a:spAutoFit/>
          </a:bodyPr>
          <a:lstStyle/>
          <a:p>
            <a:r>
              <a:rPr lang="de-AT" dirty="0"/>
              <a:t>QCM sample </a:t>
            </a:r>
          </a:p>
        </p:txBody>
      </p:sp>
      <p:sp>
        <p:nvSpPr>
          <p:cNvPr id="32" name="Textfeld 31">
            <a:extLst>
              <a:ext uri="{FF2B5EF4-FFF2-40B4-BE49-F238E27FC236}">
                <a16:creationId xmlns:a16="http://schemas.microsoft.com/office/drawing/2014/main" id="{C78C6525-59F8-A792-2632-0DF5713144E6}"/>
              </a:ext>
            </a:extLst>
          </p:cNvPr>
          <p:cNvSpPr txBox="1"/>
          <p:nvPr/>
        </p:nvSpPr>
        <p:spPr>
          <a:xfrm>
            <a:off x="5263487" y="1860965"/>
            <a:ext cx="1637643" cy="369332"/>
          </a:xfrm>
          <a:prstGeom prst="rect">
            <a:avLst/>
          </a:prstGeom>
          <a:noFill/>
        </p:spPr>
        <p:txBody>
          <a:bodyPr wrap="square" rtlCol="0">
            <a:spAutoFit/>
          </a:bodyPr>
          <a:lstStyle/>
          <a:p>
            <a:r>
              <a:rPr lang="de-AT" dirty="0"/>
              <a:t>medium </a:t>
            </a:r>
            <a:r>
              <a:rPr lang="de-AT" dirty="0" err="1"/>
              <a:t>rough</a:t>
            </a:r>
            <a:endParaRPr lang="en-US" dirty="0"/>
          </a:p>
        </p:txBody>
      </p:sp>
      <p:pic>
        <p:nvPicPr>
          <p:cNvPr id="33" name="Grafik 32">
            <a:extLst>
              <a:ext uri="{FF2B5EF4-FFF2-40B4-BE49-F238E27FC236}">
                <a16:creationId xmlns:a16="http://schemas.microsoft.com/office/drawing/2014/main" id="{6846F367-739D-BFF1-F4B7-83E5BCF0E66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329697" y="2248598"/>
            <a:ext cx="3555542" cy="3183336"/>
          </a:xfrm>
          <a:prstGeom prst="rect">
            <a:avLst/>
          </a:prstGeom>
        </p:spPr>
      </p:pic>
      <p:sp>
        <p:nvSpPr>
          <p:cNvPr id="34" name="Textfeld 33">
            <a:extLst>
              <a:ext uri="{FF2B5EF4-FFF2-40B4-BE49-F238E27FC236}">
                <a16:creationId xmlns:a16="http://schemas.microsoft.com/office/drawing/2014/main" id="{648B28EE-DAE2-943F-552F-DF82D324C8B8}"/>
              </a:ext>
            </a:extLst>
          </p:cNvPr>
          <p:cNvSpPr txBox="1"/>
          <p:nvPr/>
        </p:nvSpPr>
        <p:spPr>
          <a:xfrm>
            <a:off x="5400900" y="5512952"/>
            <a:ext cx="1745060" cy="369332"/>
          </a:xfrm>
          <a:prstGeom prst="rect">
            <a:avLst/>
          </a:prstGeom>
          <a:noFill/>
        </p:spPr>
        <p:txBody>
          <a:bodyPr wrap="square" rtlCol="0">
            <a:spAutoFit/>
          </a:bodyPr>
          <a:lstStyle/>
          <a:p>
            <a:r>
              <a:rPr lang="de-AT" dirty="0"/>
              <a:t>5 CFM </a:t>
            </a:r>
            <a:r>
              <a:rPr lang="de-AT" dirty="0" err="1"/>
              <a:t>images</a:t>
            </a:r>
            <a:endParaRPr lang="en-US" dirty="0"/>
          </a:p>
        </p:txBody>
      </p:sp>
      <p:pic>
        <p:nvPicPr>
          <p:cNvPr id="39" name="Grafik 38">
            <a:extLst>
              <a:ext uri="{FF2B5EF4-FFF2-40B4-BE49-F238E27FC236}">
                <a16:creationId xmlns:a16="http://schemas.microsoft.com/office/drawing/2014/main" id="{BA458375-3615-5D02-34B7-C119E53B6C6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706416" y="2030409"/>
            <a:ext cx="4751784" cy="4254354"/>
          </a:xfrm>
          <a:prstGeom prst="rect">
            <a:avLst/>
          </a:prstGeom>
        </p:spPr>
      </p:pic>
    </p:spTree>
    <p:extLst>
      <p:ext uri="{BB962C8B-B14F-4D97-AF65-F5344CB8AC3E}">
        <p14:creationId xmlns:p14="http://schemas.microsoft.com/office/powerpoint/2010/main" val="15638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FFB50C81-35E8-FFAF-82F4-A3C5405D968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785387" y="1014151"/>
            <a:ext cx="2738140" cy="761660"/>
          </a:xfrm>
          <a:prstGeom prst="rect">
            <a:avLst/>
          </a:prstGeom>
        </p:spPr>
      </p:pic>
      <p:sp>
        <p:nvSpPr>
          <p:cNvPr id="3"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68727" y="1173688"/>
            <a:ext cx="6313175" cy="781026"/>
          </a:xfrm>
        </p:spPr>
        <p:txBody>
          <a:bodyPr>
            <a:normAutofit/>
          </a:bodyPr>
          <a:lstStyle/>
          <a:p>
            <a:pPr marL="0" indent="0" algn="ctr">
              <a:buNone/>
              <a:tabLst>
                <a:tab pos="180975" algn="l"/>
                <a:tab pos="896938" algn="l"/>
                <a:tab pos="1612900" algn="l"/>
              </a:tabLst>
            </a:pPr>
            <a:r>
              <a:rPr lang="de-AT" sz="1900" dirty="0"/>
              <a:t>QCM </a:t>
            </a:r>
            <a:r>
              <a:rPr lang="de-AT" sz="1900" dirty="0" err="1"/>
              <a:t>experiments</a:t>
            </a:r>
            <a:r>
              <a:rPr lang="de-AT" sz="1900" dirty="0"/>
              <a:t> vs. SPRAY</a:t>
            </a:r>
            <a:br>
              <a:rPr lang="de-AT" sz="1900" dirty="0"/>
            </a:br>
            <a:r>
              <a:rPr lang="de-AT" sz="1900" dirty="0" err="1"/>
              <a:t>Microscopy</a:t>
            </a:r>
            <a:r>
              <a:rPr lang="de-AT" sz="1900" dirty="0"/>
              <a:t> </a:t>
            </a:r>
            <a:r>
              <a:rPr lang="de-AT" sz="1900" dirty="0" err="1"/>
              <a:t>images</a:t>
            </a:r>
            <a:r>
              <a:rPr lang="de-AT" sz="1900" dirty="0"/>
              <a:t> </a:t>
            </a:r>
            <a:r>
              <a:rPr lang="de-AT" sz="1900" dirty="0" err="1"/>
              <a:t>of</a:t>
            </a:r>
            <a:r>
              <a:rPr lang="de-AT" sz="1900" dirty="0"/>
              <a:t> </a:t>
            </a:r>
            <a:r>
              <a:rPr lang="de-AT" sz="1900" dirty="0" err="1"/>
              <a:t>rough</a:t>
            </a:r>
            <a:r>
              <a:rPr lang="de-AT" sz="1900" dirty="0"/>
              <a:t> W </a:t>
            </a:r>
            <a:r>
              <a:rPr lang="de-AT" sz="1900" dirty="0" err="1"/>
              <a:t>samples</a:t>
            </a:r>
            <a:r>
              <a:rPr lang="de-AT" sz="1900" dirty="0"/>
              <a:t>:</a:t>
            </a:r>
            <a:endParaRPr lang="de-AT" sz="2400" dirty="0"/>
          </a:p>
          <a:p>
            <a:pPr marL="0" indent="0">
              <a:buNone/>
            </a:pPr>
            <a:endParaRPr lang="de-AT" sz="2400" dirty="0"/>
          </a:p>
          <a:p>
            <a:endParaRPr lang="de-AT" sz="2000" dirty="0"/>
          </a:p>
        </p:txBody>
      </p:sp>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7402" y="2253207"/>
            <a:ext cx="3555542" cy="3165894"/>
          </a:xfrm>
          <a:prstGeom prst="rect">
            <a:avLst/>
          </a:prstGeom>
        </p:spPr>
      </p:pic>
      <p:sp>
        <p:nvSpPr>
          <p:cNvPr id="15" name="Textfeld 14"/>
          <p:cNvSpPr txBox="1"/>
          <p:nvPr/>
        </p:nvSpPr>
        <p:spPr>
          <a:xfrm>
            <a:off x="1365567" y="5517565"/>
            <a:ext cx="1599212" cy="369332"/>
          </a:xfrm>
          <a:prstGeom prst="rect">
            <a:avLst/>
          </a:prstGeom>
          <a:noFill/>
        </p:spPr>
        <p:txBody>
          <a:bodyPr wrap="square" rtlCol="0">
            <a:spAutoFit/>
          </a:bodyPr>
          <a:lstStyle/>
          <a:p>
            <a:r>
              <a:rPr lang="de-AT" dirty="0"/>
              <a:t>4 AFM </a:t>
            </a:r>
            <a:r>
              <a:rPr lang="de-AT" dirty="0" err="1"/>
              <a:t>images</a:t>
            </a:r>
            <a:endParaRPr lang="en-US" dirty="0"/>
          </a:p>
        </p:txBody>
      </p:sp>
      <p:sp>
        <p:nvSpPr>
          <p:cNvPr id="4" name="Textfeld 3"/>
          <p:cNvSpPr txBox="1"/>
          <p:nvPr/>
        </p:nvSpPr>
        <p:spPr>
          <a:xfrm>
            <a:off x="1420042" y="5886897"/>
            <a:ext cx="1387736" cy="369332"/>
          </a:xfrm>
          <a:prstGeom prst="rect">
            <a:avLst/>
          </a:prstGeom>
          <a:noFill/>
        </p:spPr>
        <p:txBody>
          <a:bodyPr wrap="square" rtlCol="0">
            <a:spAutoFit/>
          </a:bodyPr>
          <a:lstStyle/>
          <a:p>
            <a:r>
              <a:rPr lang="de-AT" dirty="0"/>
              <a:t>QCM sample </a:t>
            </a:r>
          </a:p>
        </p:txBody>
      </p:sp>
      <p:grpSp>
        <p:nvGrpSpPr>
          <p:cNvPr id="47" name="Gruppieren 46">
            <a:extLst>
              <a:ext uri="{FF2B5EF4-FFF2-40B4-BE49-F238E27FC236}">
                <a16:creationId xmlns:a16="http://schemas.microsoft.com/office/drawing/2014/main" id="{F3D35BF8-BB6A-4F17-9541-3694DB4FA7EE}"/>
              </a:ext>
            </a:extLst>
          </p:cNvPr>
          <p:cNvGrpSpPr/>
          <p:nvPr/>
        </p:nvGrpSpPr>
        <p:grpSpPr>
          <a:xfrm>
            <a:off x="272957" y="171449"/>
            <a:ext cx="11751959" cy="809625"/>
            <a:chOff x="272957" y="171449"/>
            <a:chExt cx="11751959" cy="809625"/>
          </a:xfrm>
        </p:grpSpPr>
        <p:sp>
          <p:nvSpPr>
            <p:cNvPr id="51" name="Textfeld 50">
              <a:extLst>
                <a:ext uri="{FF2B5EF4-FFF2-40B4-BE49-F238E27FC236}">
                  <a16:creationId xmlns:a16="http://schemas.microsoft.com/office/drawing/2014/main" id="{EA6EE8CE-8507-4CF2-955C-2F62D88460B6}"/>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2" name="Gruppieren 51">
              <a:extLst>
                <a:ext uri="{FF2B5EF4-FFF2-40B4-BE49-F238E27FC236}">
                  <a16:creationId xmlns:a16="http://schemas.microsoft.com/office/drawing/2014/main" id="{F76588BC-CC11-433A-A529-6406CD156B11}"/>
                </a:ext>
              </a:extLst>
            </p:cNvPr>
            <p:cNvGrpSpPr/>
            <p:nvPr/>
          </p:nvGrpSpPr>
          <p:grpSpPr>
            <a:xfrm>
              <a:off x="272957" y="171449"/>
              <a:ext cx="11751959" cy="809625"/>
              <a:chOff x="272957" y="171449"/>
              <a:chExt cx="11751959" cy="809625"/>
            </a:xfrm>
          </p:grpSpPr>
          <p:pic>
            <p:nvPicPr>
              <p:cNvPr id="54" name="Grafik 53">
                <a:extLst>
                  <a:ext uri="{FF2B5EF4-FFF2-40B4-BE49-F238E27FC236}">
                    <a16:creationId xmlns:a16="http://schemas.microsoft.com/office/drawing/2014/main" id="{DAA1D9D8-40DD-45BE-9D42-06ED7E357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50" y="249815"/>
                <a:ext cx="660400" cy="652894"/>
              </a:xfrm>
              <a:prstGeom prst="rect">
                <a:avLst/>
              </a:prstGeom>
            </p:spPr>
          </p:pic>
          <p:sp>
            <p:nvSpPr>
              <p:cNvPr id="55" name="Titel 1">
                <a:extLst>
                  <a:ext uri="{FF2B5EF4-FFF2-40B4-BE49-F238E27FC236}">
                    <a16:creationId xmlns:a16="http://schemas.microsoft.com/office/drawing/2014/main" id="{14D9D180-FC80-4D45-BAB4-8602C7E5CB9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6" name="Freihandform: Form 5">
                <a:extLst>
                  <a:ext uri="{FF2B5EF4-FFF2-40B4-BE49-F238E27FC236}">
                    <a16:creationId xmlns:a16="http://schemas.microsoft.com/office/drawing/2014/main" id="{D949F12D-84AD-4ED7-BF0A-5E18BD277F4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7" name="Freihandform: Form 8">
                <a:extLst>
                  <a:ext uri="{FF2B5EF4-FFF2-40B4-BE49-F238E27FC236}">
                    <a16:creationId xmlns:a16="http://schemas.microsoft.com/office/drawing/2014/main" id="{1390168F-4E7B-43B9-A5CC-2792E5B7794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8" name="Freihandform: Form 11">
                <a:extLst>
                  <a:ext uri="{FF2B5EF4-FFF2-40B4-BE49-F238E27FC236}">
                    <a16:creationId xmlns:a16="http://schemas.microsoft.com/office/drawing/2014/main" id="{892F4EC4-704A-4CC4-8D48-A7031E0F838F}"/>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9" name="Gruppieren 58">
                <a:extLst>
                  <a:ext uri="{FF2B5EF4-FFF2-40B4-BE49-F238E27FC236}">
                    <a16:creationId xmlns:a16="http://schemas.microsoft.com/office/drawing/2014/main" id="{E03FFA04-4459-48FE-9F14-D6B0593DE39F}"/>
                  </a:ext>
                </a:extLst>
              </p:cNvPr>
              <p:cNvGrpSpPr/>
              <p:nvPr/>
            </p:nvGrpSpPr>
            <p:grpSpPr>
              <a:xfrm>
                <a:off x="10055266" y="271201"/>
                <a:ext cx="1969650" cy="706971"/>
                <a:chOff x="7535695" y="283762"/>
                <a:chExt cx="1969650" cy="706971"/>
              </a:xfrm>
            </p:grpSpPr>
            <p:sp>
              <p:nvSpPr>
                <p:cNvPr id="63" name="Rechteck: abgerundete Ecken 24">
                  <a:extLst>
                    <a:ext uri="{FF2B5EF4-FFF2-40B4-BE49-F238E27FC236}">
                      <a16:creationId xmlns:a16="http://schemas.microsoft.com/office/drawing/2014/main" id="{55B8664D-21CF-44F2-8F8D-2C418FBA18B7}"/>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uppieren 63">
                  <a:extLst>
                    <a:ext uri="{FF2B5EF4-FFF2-40B4-BE49-F238E27FC236}">
                      <a16:creationId xmlns:a16="http://schemas.microsoft.com/office/drawing/2014/main" id="{F153230A-DF5A-4646-824E-FE83DB6AD7A4}"/>
                    </a:ext>
                  </a:extLst>
                </p:cNvPr>
                <p:cNvGrpSpPr/>
                <p:nvPr/>
              </p:nvGrpSpPr>
              <p:grpSpPr>
                <a:xfrm>
                  <a:off x="7596110" y="336530"/>
                  <a:ext cx="1909235" cy="615268"/>
                  <a:chOff x="5105423" y="6078734"/>
                  <a:chExt cx="2091442" cy="673986"/>
                </a:xfrm>
              </p:grpSpPr>
              <p:pic>
                <p:nvPicPr>
                  <p:cNvPr id="65" name="Grafik 64">
                    <a:extLst>
                      <a:ext uri="{FF2B5EF4-FFF2-40B4-BE49-F238E27FC236}">
                        <a16:creationId xmlns:a16="http://schemas.microsoft.com/office/drawing/2014/main" id="{E8A783CC-F169-4D30-95B5-F585782948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6" name="Textfeld 65">
                    <a:extLst>
                      <a:ext uri="{FF2B5EF4-FFF2-40B4-BE49-F238E27FC236}">
                        <a16:creationId xmlns:a16="http://schemas.microsoft.com/office/drawing/2014/main" id="{BEEE2F9B-27D2-414F-B924-EE36E4267D70}"/>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0" name="Gruppieren 59">
                <a:extLst>
                  <a:ext uri="{FF2B5EF4-FFF2-40B4-BE49-F238E27FC236}">
                    <a16:creationId xmlns:a16="http://schemas.microsoft.com/office/drawing/2014/main" id="{7EC09082-3128-40E3-AF70-3C7FC8C82006}"/>
                  </a:ext>
                </a:extLst>
              </p:cNvPr>
              <p:cNvGrpSpPr/>
              <p:nvPr/>
            </p:nvGrpSpPr>
            <p:grpSpPr>
              <a:xfrm>
                <a:off x="1056402" y="271201"/>
                <a:ext cx="681912" cy="680597"/>
                <a:chOff x="970677" y="271201"/>
                <a:chExt cx="681912" cy="680597"/>
              </a:xfrm>
            </p:grpSpPr>
            <p:sp>
              <p:nvSpPr>
                <p:cNvPr id="61" name="Abgerundetes Rechteck 32">
                  <a:extLst>
                    <a:ext uri="{FF2B5EF4-FFF2-40B4-BE49-F238E27FC236}">
                      <a16:creationId xmlns:a16="http://schemas.microsoft.com/office/drawing/2014/main" id="{9D03463E-23F4-4C2B-855F-F78F6833312B}"/>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fik 61">
                  <a:extLst>
                    <a:ext uri="{FF2B5EF4-FFF2-40B4-BE49-F238E27FC236}">
                      <a16:creationId xmlns:a16="http://schemas.microsoft.com/office/drawing/2014/main" id="{B7A3186E-C832-4714-AA77-C6FEC79680D7}"/>
                    </a:ext>
                  </a:extLst>
                </p:cNvPr>
                <p:cNvPicPr>
                  <a:picLocks noChangeAspect="1"/>
                </p:cNvPicPr>
                <p:nvPr/>
              </p:nvPicPr>
              <p:blipFill rotWithShape="1">
                <a:blip r:embed="rId8"/>
                <a:srcRect l="3579" t="6864" r="73592" b="7828"/>
                <a:stretch/>
              </p:blipFill>
              <p:spPr>
                <a:xfrm>
                  <a:off x="1037007" y="330047"/>
                  <a:ext cx="548287" cy="566787"/>
                </a:xfrm>
                <a:prstGeom prst="rect">
                  <a:avLst/>
                </a:prstGeom>
              </p:spPr>
            </p:pic>
          </p:grpSp>
        </p:grpSp>
        <p:sp>
          <p:nvSpPr>
            <p:cNvPr id="53" name="Textfeld 52">
              <a:extLst>
                <a:ext uri="{FF2B5EF4-FFF2-40B4-BE49-F238E27FC236}">
                  <a16:creationId xmlns:a16="http://schemas.microsoft.com/office/drawing/2014/main" id="{D80CF62A-6714-42B4-964E-4A8904B5E40F}"/>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Benchmark </a:t>
              </a:r>
              <a:r>
                <a:rPr lang="de-AT" sz="3200" dirty="0" err="1">
                  <a:solidFill>
                    <a:schemeClr val="bg1"/>
                  </a:solidFill>
                </a:rPr>
                <a:t>with</a:t>
              </a:r>
              <a:r>
                <a:rPr lang="de-AT" sz="3200" dirty="0">
                  <a:solidFill>
                    <a:schemeClr val="bg1"/>
                  </a:solidFill>
                </a:rPr>
                <a:t> </a:t>
              </a:r>
              <a:r>
                <a:rPr lang="de-AT" sz="3200" dirty="0" err="1">
                  <a:solidFill>
                    <a:schemeClr val="bg1"/>
                  </a:solidFill>
                </a:rPr>
                <a:t>rough</a:t>
              </a:r>
              <a:r>
                <a:rPr lang="de-AT" sz="3200" dirty="0">
                  <a:solidFill>
                    <a:schemeClr val="bg1"/>
                  </a:solidFill>
                </a:rPr>
                <a:t> W </a:t>
              </a:r>
              <a:r>
                <a:rPr lang="de-AT" sz="3200" dirty="0" err="1">
                  <a:solidFill>
                    <a:schemeClr val="bg1"/>
                  </a:solidFill>
                </a:rPr>
                <a:t>samples</a:t>
              </a:r>
              <a:endParaRPr lang="de-AT" sz="3200" dirty="0">
                <a:solidFill>
                  <a:schemeClr val="bg1"/>
                </a:solidFill>
              </a:endParaRPr>
            </a:p>
          </p:txBody>
        </p:sp>
      </p:grpSp>
      <p:sp>
        <p:nvSpPr>
          <p:cNvPr id="67" name="Foliennummernplatzhalter 15">
            <a:extLst>
              <a:ext uri="{FF2B5EF4-FFF2-40B4-BE49-F238E27FC236}">
                <a16:creationId xmlns:a16="http://schemas.microsoft.com/office/drawing/2014/main" id="{48E258E2-9C97-40B1-A06B-A55411A1C1CB}"/>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44</a:t>
            </a:fld>
            <a:endParaRPr lang="de-AT" dirty="0"/>
          </a:p>
        </p:txBody>
      </p:sp>
      <p:sp>
        <p:nvSpPr>
          <p:cNvPr id="68" name="Fußzeilenplatzhalter 14">
            <a:extLst>
              <a:ext uri="{FF2B5EF4-FFF2-40B4-BE49-F238E27FC236}">
                <a16:creationId xmlns:a16="http://schemas.microsoft.com/office/drawing/2014/main" id="{3D610DA5-3FCD-4C74-ABAE-06F6C6C6B985}"/>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70" name="Textfeld 69">
            <a:extLst>
              <a:ext uri="{FF2B5EF4-FFF2-40B4-BE49-F238E27FC236}">
                <a16:creationId xmlns:a16="http://schemas.microsoft.com/office/drawing/2014/main" id="{11F7BC05-0CCE-4DFD-8465-40C4C77D37B8}"/>
              </a:ext>
            </a:extLst>
          </p:cNvPr>
          <p:cNvSpPr txBox="1"/>
          <p:nvPr/>
        </p:nvSpPr>
        <p:spPr>
          <a:xfrm>
            <a:off x="1673581" y="1860965"/>
            <a:ext cx="1036974" cy="369332"/>
          </a:xfrm>
          <a:prstGeom prst="rect">
            <a:avLst/>
          </a:prstGeom>
          <a:noFill/>
        </p:spPr>
        <p:txBody>
          <a:bodyPr wrap="square" rtlCol="0">
            <a:spAutoFit/>
          </a:bodyPr>
          <a:lstStyle/>
          <a:p>
            <a:r>
              <a:rPr lang="de-AT" dirty="0"/>
              <a:t>smooth</a:t>
            </a:r>
            <a:endParaRPr lang="en-US" dirty="0"/>
          </a:p>
        </p:txBody>
      </p:sp>
      <p:sp>
        <p:nvSpPr>
          <p:cNvPr id="37" name="Rechteck 36">
            <a:extLst>
              <a:ext uri="{FF2B5EF4-FFF2-40B4-BE49-F238E27FC236}">
                <a16:creationId xmlns:a16="http://schemas.microsoft.com/office/drawing/2014/main" id="{8D38A64B-12F2-4716-F4E1-16EAFA098AF4}"/>
              </a:ext>
            </a:extLst>
          </p:cNvPr>
          <p:cNvSpPr/>
          <p:nvPr/>
        </p:nvSpPr>
        <p:spPr>
          <a:xfrm>
            <a:off x="4136853" y="6466544"/>
            <a:ext cx="6608631" cy="276999"/>
          </a:xfrm>
          <a:prstGeom prst="rect">
            <a:avLst/>
          </a:prstGeom>
        </p:spPr>
        <p:txBody>
          <a:bodyPr wrap="square">
            <a:spAutoFit/>
          </a:bodyPr>
          <a:lstStyle/>
          <a:p>
            <a:pPr lvl="1"/>
            <a:r>
              <a:rPr lang="de-AT" sz="1200" dirty="0">
                <a:solidFill>
                  <a:schemeClr val="tx1">
                    <a:lumMod val="50000"/>
                    <a:lumOff val="50000"/>
                  </a:schemeClr>
                </a:solidFill>
              </a:rPr>
              <a:t>Cupak et al., </a:t>
            </a:r>
            <a:r>
              <a:rPr lang="de-AT" sz="1200" dirty="0" err="1">
                <a:solidFill>
                  <a:schemeClr val="tx1">
                    <a:lumMod val="50000"/>
                    <a:lumOff val="50000"/>
                  </a:schemeClr>
                </a:solidFill>
              </a:rPr>
              <a:t>Appl</a:t>
            </a:r>
            <a:r>
              <a:rPr lang="de-AT" sz="1200" dirty="0">
                <a:solidFill>
                  <a:schemeClr val="tx1">
                    <a:lumMod val="50000"/>
                    <a:lumOff val="50000"/>
                  </a:schemeClr>
                </a:solidFill>
              </a:rPr>
              <a:t>. Surf. </a:t>
            </a:r>
            <a:r>
              <a:rPr lang="de-AT" sz="1200" dirty="0" err="1">
                <a:solidFill>
                  <a:schemeClr val="tx1">
                    <a:lumMod val="50000"/>
                    <a:lumOff val="50000"/>
                  </a:schemeClr>
                </a:solidFill>
              </a:rPr>
              <a:t>Sci</a:t>
            </a:r>
            <a:r>
              <a:rPr lang="de-AT" sz="1200" dirty="0">
                <a:solidFill>
                  <a:schemeClr val="tx1">
                    <a:lumMod val="50000"/>
                    <a:lumOff val="50000"/>
                  </a:schemeClr>
                </a:solidFill>
              </a:rPr>
              <a:t>. 570, 2021</a:t>
            </a:r>
            <a:endParaRPr lang="de-DE" altLang="en-US" sz="1200" dirty="0">
              <a:solidFill>
                <a:schemeClr val="tx1">
                  <a:lumMod val="50000"/>
                  <a:lumOff val="50000"/>
                </a:schemeClr>
              </a:solidFill>
            </a:endParaRPr>
          </a:p>
        </p:txBody>
      </p:sp>
      <p:pic>
        <p:nvPicPr>
          <p:cNvPr id="30" name="Grafik 29">
            <a:extLst>
              <a:ext uri="{FF2B5EF4-FFF2-40B4-BE49-F238E27FC236}">
                <a16:creationId xmlns:a16="http://schemas.microsoft.com/office/drawing/2014/main" id="{22C59F1A-8AB1-D9C1-C99A-5B2DD74B902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29697" y="2253207"/>
            <a:ext cx="3555542" cy="3183340"/>
          </a:xfrm>
          <a:prstGeom prst="rect">
            <a:avLst/>
          </a:prstGeom>
        </p:spPr>
      </p:pic>
      <p:sp>
        <p:nvSpPr>
          <p:cNvPr id="31" name="Textfeld 30">
            <a:extLst>
              <a:ext uri="{FF2B5EF4-FFF2-40B4-BE49-F238E27FC236}">
                <a16:creationId xmlns:a16="http://schemas.microsoft.com/office/drawing/2014/main" id="{C146C3B8-ED48-8D9D-7AE4-D1604426D093}"/>
              </a:ext>
            </a:extLst>
          </p:cNvPr>
          <p:cNvSpPr txBox="1"/>
          <p:nvPr/>
        </p:nvSpPr>
        <p:spPr>
          <a:xfrm>
            <a:off x="5489800" y="5886897"/>
            <a:ext cx="1387736" cy="369332"/>
          </a:xfrm>
          <a:prstGeom prst="rect">
            <a:avLst/>
          </a:prstGeom>
          <a:noFill/>
        </p:spPr>
        <p:txBody>
          <a:bodyPr wrap="square" rtlCol="0">
            <a:spAutoFit/>
          </a:bodyPr>
          <a:lstStyle/>
          <a:p>
            <a:r>
              <a:rPr lang="de-AT" dirty="0"/>
              <a:t>QCM sample </a:t>
            </a:r>
          </a:p>
        </p:txBody>
      </p:sp>
      <p:sp>
        <p:nvSpPr>
          <p:cNvPr id="32" name="Textfeld 31">
            <a:extLst>
              <a:ext uri="{FF2B5EF4-FFF2-40B4-BE49-F238E27FC236}">
                <a16:creationId xmlns:a16="http://schemas.microsoft.com/office/drawing/2014/main" id="{C78C6525-59F8-A792-2632-0DF5713144E6}"/>
              </a:ext>
            </a:extLst>
          </p:cNvPr>
          <p:cNvSpPr txBox="1"/>
          <p:nvPr/>
        </p:nvSpPr>
        <p:spPr>
          <a:xfrm>
            <a:off x="5263487" y="1860965"/>
            <a:ext cx="1637643" cy="369332"/>
          </a:xfrm>
          <a:prstGeom prst="rect">
            <a:avLst/>
          </a:prstGeom>
          <a:noFill/>
        </p:spPr>
        <p:txBody>
          <a:bodyPr wrap="square" rtlCol="0">
            <a:spAutoFit/>
          </a:bodyPr>
          <a:lstStyle/>
          <a:p>
            <a:r>
              <a:rPr lang="de-AT" dirty="0"/>
              <a:t>medium </a:t>
            </a:r>
            <a:r>
              <a:rPr lang="de-AT" dirty="0" err="1"/>
              <a:t>rough</a:t>
            </a:r>
            <a:endParaRPr lang="en-US" dirty="0"/>
          </a:p>
        </p:txBody>
      </p:sp>
      <p:pic>
        <p:nvPicPr>
          <p:cNvPr id="33" name="Grafik 32">
            <a:extLst>
              <a:ext uri="{FF2B5EF4-FFF2-40B4-BE49-F238E27FC236}">
                <a16:creationId xmlns:a16="http://schemas.microsoft.com/office/drawing/2014/main" id="{6846F367-739D-BFF1-F4B7-83E5BCF0E66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329697" y="2248598"/>
            <a:ext cx="3555542" cy="3183336"/>
          </a:xfrm>
          <a:prstGeom prst="rect">
            <a:avLst/>
          </a:prstGeom>
        </p:spPr>
      </p:pic>
      <p:sp>
        <p:nvSpPr>
          <p:cNvPr id="34" name="Textfeld 33">
            <a:extLst>
              <a:ext uri="{FF2B5EF4-FFF2-40B4-BE49-F238E27FC236}">
                <a16:creationId xmlns:a16="http://schemas.microsoft.com/office/drawing/2014/main" id="{648B28EE-DAE2-943F-552F-DF82D324C8B8}"/>
              </a:ext>
            </a:extLst>
          </p:cNvPr>
          <p:cNvSpPr txBox="1"/>
          <p:nvPr/>
        </p:nvSpPr>
        <p:spPr>
          <a:xfrm>
            <a:off x="5400900" y="5512952"/>
            <a:ext cx="1745060" cy="369332"/>
          </a:xfrm>
          <a:prstGeom prst="rect">
            <a:avLst/>
          </a:prstGeom>
          <a:noFill/>
        </p:spPr>
        <p:txBody>
          <a:bodyPr wrap="square" rtlCol="0">
            <a:spAutoFit/>
          </a:bodyPr>
          <a:lstStyle/>
          <a:p>
            <a:r>
              <a:rPr lang="de-AT" dirty="0"/>
              <a:t>5 CFM </a:t>
            </a:r>
            <a:r>
              <a:rPr lang="de-AT" dirty="0" err="1"/>
              <a:t>images</a:t>
            </a:r>
            <a:endParaRPr lang="en-US" dirty="0"/>
          </a:p>
        </p:txBody>
      </p:sp>
      <p:pic>
        <p:nvPicPr>
          <p:cNvPr id="35" name="Grafik 34">
            <a:extLst>
              <a:ext uri="{FF2B5EF4-FFF2-40B4-BE49-F238E27FC236}">
                <a16:creationId xmlns:a16="http://schemas.microsoft.com/office/drawing/2014/main" id="{1F6F5AB2-264A-7FB2-62B8-EC7FE3412A1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271992" y="2248597"/>
            <a:ext cx="3555543" cy="3183339"/>
          </a:xfrm>
          <a:prstGeom prst="rect">
            <a:avLst/>
          </a:prstGeom>
        </p:spPr>
      </p:pic>
      <p:sp>
        <p:nvSpPr>
          <p:cNvPr id="36" name="Textfeld 35">
            <a:extLst>
              <a:ext uri="{FF2B5EF4-FFF2-40B4-BE49-F238E27FC236}">
                <a16:creationId xmlns:a16="http://schemas.microsoft.com/office/drawing/2014/main" id="{4A57DABF-28DD-D092-5007-AB71E4E06526}"/>
              </a:ext>
            </a:extLst>
          </p:cNvPr>
          <p:cNvSpPr txBox="1"/>
          <p:nvPr/>
        </p:nvSpPr>
        <p:spPr>
          <a:xfrm>
            <a:off x="9402310" y="5517565"/>
            <a:ext cx="1504294" cy="369332"/>
          </a:xfrm>
          <a:prstGeom prst="rect">
            <a:avLst/>
          </a:prstGeom>
          <a:noFill/>
        </p:spPr>
        <p:txBody>
          <a:bodyPr wrap="square" rtlCol="0">
            <a:spAutoFit/>
          </a:bodyPr>
          <a:lstStyle/>
          <a:p>
            <a:r>
              <a:rPr lang="de-AT" dirty="0"/>
              <a:t>5 CFM </a:t>
            </a:r>
            <a:r>
              <a:rPr lang="de-AT" dirty="0" err="1"/>
              <a:t>images</a:t>
            </a:r>
            <a:endParaRPr lang="en-US" dirty="0"/>
          </a:p>
        </p:txBody>
      </p:sp>
      <p:sp>
        <p:nvSpPr>
          <p:cNvPr id="39" name="Textfeld 38">
            <a:extLst>
              <a:ext uri="{FF2B5EF4-FFF2-40B4-BE49-F238E27FC236}">
                <a16:creationId xmlns:a16="http://schemas.microsoft.com/office/drawing/2014/main" id="{4789B764-3006-02B2-8BB4-5689B75DD5F8}"/>
              </a:ext>
            </a:extLst>
          </p:cNvPr>
          <p:cNvSpPr txBox="1"/>
          <p:nvPr/>
        </p:nvSpPr>
        <p:spPr>
          <a:xfrm>
            <a:off x="9247469" y="5886897"/>
            <a:ext cx="1813977" cy="369332"/>
          </a:xfrm>
          <a:prstGeom prst="rect">
            <a:avLst/>
          </a:prstGeom>
          <a:noFill/>
        </p:spPr>
        <p:txBody>
          <a:bodyPr wrap="square" rtlCol="0">
            <a:spAutoFit/>
          </a:bodyPr>
          <a:lstStyle/>
          <a:p>
            <a:r>
              <a:rPr lang="de-AT" dirty="0"/>
              <a:t>not QCM sample </a:t>
            </a:r>
          </a:p>
        </p:txBody>
      </p:sp>
      <p:sp>
        <p:nvSpPr>
          <p:cNvPr id="40" name="Textfeld 39">
            <a:extLst>
              <a:ext uri="{FF2B5EF4-FFF2-40B4-BE49-F238E27FC236}">
                <a16:creationId xmlns:a16="http://schemas.microsoft.com/office/drawing/2014/main" id="{7650B145-2BCF-3CB4-EB25-5A6EF3894465}"/>
              </a:ext>
            </a:extLst>
          </p:cNvPr>
          <p:cNvSpPr txBox="1"/>
          <p:nvPr/>
        </p:nvSpPr>
        <p:spPr>
          <a:xfrm>
            <a:off x="9461462" y="1843365"/>
            <a:ext cx="1637643" cy="369332"/>
          </a:xfrm>
          <a:prstGeom prst="rect">
            <a:avLst/>
          </a:prstGeom>
          <a:noFill/>
        </p:spPr>
        <p:txBody>
          <a:bodyPr wrap="square" rtlCol="0">
            <a:spAutoFit/>
          </a:bodyPr>
          <a:lstStyle/>
          <a:p>
            <a:r>
              <a:rPr lang="de-AT" dirty="0" err="1"/>
              <a:t>very</a:t>
            </a:r>
            <a:r>
              <a:rPr lang="de-AT" dirty="0"/>
              <a:t> </a:t>
            </a:r>
            <a:r>
              <a:rPr lang="de-AT" dirty="0" err="1"/>
              <a:t>rough</a:t>
            </a:r>
            <a:endParaRPr lang="en-US" dirty="0"/>
          </a:p>
        </p:txBody>
      </p:sp>
    </p:spTree>
    <p:extLst>
      <p:ext uri="{BB962C8B-B14F-4D97-AF65-F5344CB8AC3E}">
        <p14:creationId xmlns:p14="http://schemas.microsoft.com/office/powerpoint/2010/main" val="1118673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770249" y="2632958"/>
            <a:ext cx="7285017" cy="1815882"/>
          </a:xfrm>
          <a:prstGeom prst="rect">
            <a:avLst/>
          </a:prstGeom>
          <a:noFill/>
        </p:spPr>
        <p:txBody>
          <a:bodyPr wrap="square" rtlCol="0">
            <a:spAutoFit/>
          </a:bodyPr>
          <a:lstStyle/>
          <a:p>
            <a:pPr marL="457200" indent="-457200">
              <a:buFont typeface="Arial" panose="020B0604020202020204" pitchFamily="34" charset="0"/>
              <a:buChar char="•"/>
              <a:tabLst>
                <a:tab pos="355600" algn="l"/>
                <a:tab pos="990600" algn="l"/>
                <a:tab pos="1435100" algn="l"/>
              </a:tabLst>
            </a:pPr>
            <a:r>
              <a:rPr lang="de-AT" sz="2800" dirty="0"/>
              <a:t>Experimental </a:t>
            </a:r>
            <a:r>
              <a:rPr lang="de-AT" sz="2800" dirty="0" err="1"/>
              <a:t>method</a:t>
            </a:r>
            <a:r>
              <a:rPr lang="de-AT" sz="2800" dirty="0"/>
              <a:t> QCM (SP-B)</a:t>
            </a:r>
          </a:p>
          <a:p>
            <a:pPr marL="457200" indent="-457200">
              <a:buFont typeface="Arial" panose="020B0604020202020204" pitchFamily="34" charset="0"/>
              <a:buChar char="•"/>
              <a:tabLst>
                <a:tab pos="355600" algn="l"/>
                <a:tab pos="990600" algn="l"/>
                <a:tab pos="1435100" algn="l"/>
              </a:tabLst>
            </a:pPr>
            <a:r>
              <a:rPr lang="de-AT" sz="2800" dirty="0"/>
              <a:t>SPRAY </a:t>
            </a:r>
            <a:r>
              <a:rPr lang="de-AT" sz="2800" dirty="0" err="1"/>
              <a:t>simulation</a:t>
            </a:r>
            <a:r>
              <a:rPr lang="de-AT" sz="2800" dirty="0"/>
              <a:t> code (</a:t>
            </a:r>
            <a:r>
              <a:rPr lang="de-AT" sz="2800" dirty="0" err="1"/>
              <a:t>synergy</a:t>
            </a:r>
            <a:r>
              <a:rPr lang="de-AT" sz="2800" dirty="0"/>
              <a:t> </a:t>
            </a:r>
            <a:r>
              <a:rPr lang="de-AT" sz="2800" dirty="0" err="1"/>
              <a:t>with</a:t>
            </a:r>
            <a:r>
              <a:rPr lang="de-AT" sz="2800" dirty="0"/>
              <a:t> SP-D)</a:t>
            </a:r>
          </a:p>
          <a:p>
            <a:pPr marL="457200" indent="-457200">
              <a:buFont typeface="Arial" panose="020B0604020202020204" pitchFamily="34" charset="0"/>
              <a:buChar char="•"/>
              <a:tabLst>
                <a:tab pos="355600" algn="l"/>
                <a:tab pos="990600" algn="l"/>
                <a:tab pos="1435100" algn="l"/>
              </a:tabLst>
            </a:pPr>
            <a:r>
              <a:rPr lang="de-AT" sz="2800" dirty="0" err="1"/>
              <a:t>Sputtering</a:t>
            </a:r>
            <a:r>
              <a:rPr lang="de-AT" sz="2800" dirty="0"/>
              <a:t> </a:t>
            </a:r>
            <a:r>
              <a:rPr lang="de-AT" sz="2800" dirty="0" err="1"/>
              <a:t>of</a:t>
            </a:r>
            <a:r>
              <a:rPr lang="de-AT" sz="2800" dirty="0"/>
              <a:t> classic </a:t>
            </a:r>
            <a:r>
              <a:rPr lang="de-AT" sz="2800" dirty="0" err="1"/>
              <a:t>rough</a:t>
            </a:r>
            <a:r>
              <a:rPr lang="de-AT" sz="2800" dirty="0"/>
              <a:t> </a:t>
            </a:r>
            <a:r>
              <a:rPr lang="de-AT" sz="2800" dirty="0" err="1"/>
              <a:t>surfaces</a:t>
            </a:r>
            <a:endParaRPr lang="de-AT" sz="2800" dirty="0"/>
          </a:p>
          <a:p>
            <a:pPr marL="457200" indent="-457200">
              <a:buFont typeface="Arial" panose="020B0604020202020204" pitchFamily="34" charset="0"/>
              <a:buChar char="•"/>
              <a:tabLst>
                <a:tab pos="355600" algn="l"/>
                <a:tab pos="990600" algn="l"/>
                <a:tab pos="1435100" algn="l"/>
              </a:tabLst>
            </a:pPr>
            <a:r>
              <a:rPr lang="de-AT" sz="2800" dirty="0" err="1"/>
              <a:t>Sputtering</a:t>
            </a:r>
            <a:r>
              <a:rPr lang="de-AT" sz="2800" dirty="0"/>
              <a:t> </a:t>
            </a:r>
            <a:r>
              <a:rPr lang="de-AT" sz="2800" dirty="0" err="1"/>
              <a:t>of</a:t>
            </a:r>
            <a:r>
              <a:rPr lang="de-AT" sz="2800" dirty="0"/>
              <a:t> </a:t>
            </a:r>
            <a:r>
              <a:rPr lang="de-AT" sz="2800" dirty="0" err="1"/>
              <a:t>oriented</a:t>
            </a:r>
            <a:r>
              <a:rPr lang="de-AT" sz="2800" dirty="0"/>
              <a:t> </a:t>
            </a:r>
            <a:r>
              <a:rPr lang="de-AT" sz="2800" dirty="0" err="1"/>
              <a:t>rough</a:t>
            </a:r>
            <a:r>
              <a:rPr lang="de-AT" sz="2800" dirty="0"/>
              <a:t> </a:t>
            </a:r>
            <a:r>
              <a:rPr lang="de-AT" sz="2800" dirty="0" err="1"/>
              <a:t>surfaces</a:t>
            </a:r>
            <a:r>
              <a:rPr lang="de-AT" sz="2800" dirty="0"/>
              <a:t> </a:t>
            </a:r>
          </a:p>
        </p:txBody>
      </p:sp>
      <p:grpSp>
        <p:nvGrpSpPr>
          <p:cNvPr id="43" name="Gruppieren 42">
            <a:extLst>
              <a:ext uri="{FF2B5EF4-FFF2-40B4-BE49-F238E27FC236}">
                <a16:creationId xmlns:a16="http://schemas.microsoft.com/office/drawing/2014/main" id="{05E5113C-C8D2-4899-9BD2-671E339564FC}"/>
              </a:ext>
            </a:extLst>
          </p:cNvPr>
          <p:cNvGrpSpPr/>
          <p:nvPr/>
        </p:nvGrpSpPr>
        <p:grpSpPr>
          <a:xfrm>
            <a:off x="272957" y="171449"/>
            <a:ext cx="11751959" cy="809625"/>
            <a:chOff x="272957" y="171449"/>
            <a:chExt cx="11751959" cy="809625"/>
          </a:xfrm>
        </p:grpSpPr>
        <p:sp>
          <p:nvSpPr>
            <p:cNvPr id="45" name="Textfeld 44">
              <a:extLst>
                <a:ext uri="{FF2B5EF4-FFF2-40B4-BE49-F238E27FC236}">
                  <a16:creationId xmlns:a16="http://schemas.microsoft.com/office/drawing/2014/main" id="{A3D87E34-8A05-48BF-9CB2-FBCD7145EF18}"/>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46" name="Gruppieren 45">
              <a:extLst>
                <a:ext uri="{FF2B5EF4-FFF2-40B4-BE49-F238E27FC236}">
                  <a16:creationId xmlns:a16="http://schemas.microsoft.com/office/drawing/2014/main" id="{2EC07AF5-6362-423A-9AB8-279261D52FF8}"/>
                </a:ext>
              </a:extLst>
            </p:cNvPr>
            <p:cNvGrpSpPr/>
            <p:nvPr/>
          </p:nvGrpSpPr>
          <p:grpSpPr>
            <a:xfrm>
              <a:off x="272957" y="171449"/>
              <a:ext cx="11751959" cy="809625"/>
              <a:chOff x="272957" y="171449"/>
              <a:chExt cx="11751959" cy="809625"/>
            </a:xfrm>
          </p:grpSpPr>
          <p:pic>
            <p:nvPicPr>
              <p:cNvPr id="48" name="Grafik 47">
                <a:extLst>
                  <a:ext uri="{FF2B5EF4-FFF2-40B4-BE49-F238E27FC236}">
                    <a16:creationId xmlns:a16="http://schemas.microsoft.com/office/drawing/2014/main" id="{016E9B8C-B2D0-474B-B95D-9E5DD75F9B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50" y="249815"/>
                <a:ext cx="660400" cy="652894"/>
              </a:xfrm>
              <a:prstGeom prst="rect">
                <a:avLst/>
              </a:prstGeom>
            </p:spPr>
          </p:pic>
          <p:sp>
            <p:nvSpPr>
              <p:cNvPr id="49" name="Titel 1">
                <a:extLst>
                  <a:ext uri="{FF2B5EF4-FFF2-40B4-BE49-F238E27FC236}">
                    <a16:creationId xmlns:a16="http://schemas.microsoft.com/office/drawing/2014/main" id="{2146AE99-C9A6-4FF3-B80E-A2DC50A64A1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0" name="Freihandform: Form 5">
                <a:extLst>
                  <a:ext uri="{FF2B5EF4-FFF2-40B4-BE49-F238E27FC236}">
                    <a16:creationId xmlns:a16="http://schemas.microsoft.com/office/drawing/2014/main" id="{692CC349-B001-4243-8F8F-EB217A00EE92}"/>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1" name="Freihandform: Form 8">
                <a:extLst>
                  <a:ext uri="{FF2B5EF4-FFF2-40B4-BE49-F238E27FC236}">
                    <a16:creationId xmlns:a16="http://schemas.microsoft.com/office/drawing/2014/main" id="{B344BC21-555A-483F-B80D-44F48961CA80}"/>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2" name="Freihandform: Form 11">
                <a:extLst>
                  <a:ext uri="{FF2B5EF4-FFF2-40B4-BE49-F238E27FC236}">
                    <a16:creationId xmlns:a16="http://schemas.microsoft.com/office/drawing/2014/main" id="{D1E03244-440D-4F13-9CDB-434A805CF13D}"/>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3" name="Gruppieren 52">
                <a:extLst>
                  <a:ext uri="{FF2B5EF4-FFF2-40B4-BE49-F238E27FC236}">
                    <a16:creationId xmlns:a16="http://schemas.microsoft.com/office/drawing/2014/main" id="{6F86A4A7-971D-4570-A177-ACF47AAC27F2}"/>
                  </a:ext>
                </a:extLst>
              </p:cNvPr>
              <p:cNvGrpSpPr/>
              <p:nvPr/>
            </p:nvGrpSpPr>
            <p:grpSpPr>
              <a:xfrm>
                <a:off x="10055266" y="271201"/>
                <a:ext cx="1969650" cy="706971"/>
                <a:chOff x="7535695" y="283762"/>
                <a:chExt cx="1969650" cy="706971"/>
              </a:xfrm>
            </p:grpSpPr>
            <p:sp>
              <p:nvSpPr>
                <p:cNvPr id="57" name="Rechteck: abgerundete Ecken 24">
                  <a:extLst>
                    <a:ext uri="{FF2B5EF4-FFF2-40B4-BE49-F238E27FC236}">
                      <a16:creationId xmlns:a16="http://schemas.microsoft.com/office/drawing/2014/main" id="{B222717B-197A-42E1-95D7-36C2A0B3969E}"/>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uppieren 57">
                  <a:extLst>
                    <a:ext uri="{FF2B5EF4-FFF2-40B4-BE49-F238E27FC236}">
                      <a16:creationId xmlns:a16="http://schemas.microsoft.com/office/drawing/2014/main" id="{6A922FE5-A9C3-4916-AA2E-7B8EF5731FC4}"/>
                    </a:ext>
                  </a:extLst>
                </p:cNvPr>
                <p:cNvGrpSpPr/>
                <p:nvPr/>
              </p:nvGrpSpPr>
              <p:grpSpPr>
                <a:xfrm>
                  <a:off x="7596110" y="336530"/>
                  <a:ext cx="1909235" cy="615268"/>
                  <a:chOff x="5105423" y="6078734"/>
                  <a:chExt cx="2091442" cy="673986"/>
                </a:xfrm>
              </p:grpSpPr>
              <p:pic>
                <p:nvPicPr>
                  <p:cNvPr id="59" name="Grafik 58">
                    <a:extLst>
                      <a:ext uri="{FF2B5EF4-FFF2-40B4-BE49-F238E27FC236}">
                        <a16:creationId xmlns:a16="http://schemas.microsoft.com/office/drawing/2014/main" id="{45BBAE97-A841-4FEE-BABF-D81C597B90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0" name="Textfeld 59">
                    <a:extLst>
                      <a:ext uri="{FF2B5EF4-FFF2-40B4-BE49-F238E27FC236}">
                        <a16:creationId xmlns:a16="http://schemas.microsoft.com/office/drawing/2014/main" id="{1FE04949-BAD1-450C-A47B-E5BE38B3DBEC}"/>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54" name="Gruppieren 53">
                <a:extLst>
                  <a:ext uri="{FF2B5EF4-FFF2-40B4-BE49-F238E27FC236}">
                    <a16:creationId xmlns:a16="http://schemas.microsoft.com/office/drawing/2014/main" id="{2512F383-D0E7-4A04-8D96-7CD283F1EEB1}"/>
                  </a:ext>
                </a:extLst>
              </p:cNvPr>
              <p:cNvGrpSpPr/>
              <p:nvPr/>
            </p:nvGrpSpPr>
            <p:grpSpPr>
              <a:xfrm>
                <a:off x="1056402" y="271201"/>
                <a:ext cx="681912" cy="680597"/>
                <a:chOff x="970677" y="271201"/>
                <a:chExt cx="681912" cy="680597"/>
              </a:xfrm>
            </p:grpSpPr>
            <p:sp>
              <p:nvSpPr>
                <p:cNvPr id="55" name="Abgerundetes Rechteck 32">
                  <a:extLst>
                    <a:ext uri="{FF2B5EF4-FFF2-40B4-BE49-F238E27FC236}">
                      <a16:creationId xmlns:a16="http://schemas.microsoft.com/office/drawing/2014/main" id="{04DA06CD-6E6B-4654-9836-CDC5CB63B282}"/>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fik 55">
                  <a:extLst>
                    <a:ext uri="{FF2B5EF4-FFF2-40B4-BE49-F238E27FC236}">
                      <a16:creationId xmlns:a16="http://schemas.microsoft.com/office/drawing/2014/main" id="{EA13D433-451F-47BE-A4AD-4688C94D632C}"/>
                    </a:ext>
                  </a:extLst>
                </p:cNvPr>
                <p:cNvPicPr>
                  <a:picLocks noChangeAspect="1"/>
                </p:cNvPicPr>
                <p:nvPr/>
              </p:nvPicPr>
              <p:blipFill rotWithShape="1">
                <a:blip r:embed="rId6"/>
                <a:srcRect l="3579" t="6864" r="73592" b="7828"/>
                <a:stretch/>
              </p:blipFill>
              <p:spPr>
                <a:xfrm>
                  <a:off x="1037007" y="330047"/>
                  <a:ext cx="548287" cy="566787"/>
                </a:xfrm>
                <a:prstGeom prst="rect">
                  <a:avLst/>
                </a:prstGeom>
              </p:spPr>
            </p:pic>
          </p:grpSp>
        </p:grpSp>
        <p:sp>
          <p:nvSpPr>
            <p:cNvPr id="47" name="Textfeld 46">
              <a:extLst>
                <a:ext uri="{FF2B5EF4-FFF2-40B4-BE49-F238E27FC236}">
                  <a16:creationId xmlns:a16="http://schemas.microsoft.com/office/drawing/2014/main" id="{7E4AF7FE-DC79-4F14-9863-0377186B42FF}"/>
                </a:ext>
              </a:extLst>
            </p:cNvPr>
            <p:cNvSpPr txBox="1"/>
            <p:nvPr/>
          </p:nvSpPr>
          <p:spPr>
            <a:xfrm>
              <a:off x="3174766" y="322751"/>
              <a:ext cx="5814818" cy="584775"/>
            </a:xfrm>
            <a:prstGeom prst="rect">
              <a:avLst/>
            </a:prstGeom>
            <a:noFill/>
          </p:spPr>
          <p:txBody>
            <a:bodyPr wrap="square" rtlCol="0">
              <a:spAutoFit/>
            </a:bodyPr>
            <a:lstStyle/>
            <a:p>
              <a:pPr algn="ctr"/>
              <a:r>
                <a:rPr lang="de-AT" sz="3200" dirty="0">
                  <a:solidFill>
                    <a:schemeClr val="bg1"/>
                  </a:solidFill>
                </a:rPr>
                <a:t>Outline</a:t>
              </a:r>
            </a:p>
          </p:txBody>
        </p:sp>
      </p:grpSp>
      <p:sp>
        <p:nvSpPr>
          <p:cNvPr id="61" name="Foliennummernplatzhalter 15">
            <a:extLst>
              <a:ext uri="{FF2B5EF4-FFF2-40B4-BE49-F238E27FC236}">
                <a16:creationId xmlns:a16="http://schemas.microsoft.com/office/drawing/2014/main" id="{5AEE2F37-ACBA-4C18-AF43-78515AFF5A03}"/>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5</a:t>
            </a:fld>
            <a:endParaRPr lang="de-AT" dirty="0"/>
          </a:p>
        </p:txBody>
      </p:sp>
      <p:sp>
        <p:nvSpPr>
          <p:cNvPr id="62" name="Fußzeilenplatzhalter 14">
            <a:extLst>
              <a:ext uri="{FF2B5EF4-FFF2-40B4-BE49-F238E27FC236}">
                <a16:creationId xmlns:a16="http://schemas.microsoft.com/office/drawing/2014/main" id="{93890E45-2835-4324-AB2F-02D9B7EBBB57}"/>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Tree>
    <p:extLst>
      <p:ext uri="{BB962C8B-B14F-4D97-AF65-F5344CB8AC3E}">
        <p14:creationId xmlns:p14="http://schemas.microsoft.com/office/powerpoint/2010/main" val="391553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A70B5E4-BE50-4A04-95F0-FF88BA1F8E54}"/>
              </a:ext>
            </a:extLst>
          </p:cNvPr>
          <p:cNvSpPr>
            <a:spLocks noGrp="1"/>
          </p:cNvSpPr>
          <p:nvPr>
            <p:ph idx="1"/>
          </p:nvPr>
        </p:nvSpPr>
        <p:spPr>
          <a:xfrm>
            <a:off x="319238" y="2127560"/>
            <a:ext cx="6743339" cy="3318197"/>
          </a:xfrm>
        </p:spPr>
        <p:txBody>
          <a:bodyPr>
            <a:normAutofit fontScale="92500" lnSpcReduction="10000"/>
          </a:bodyPr>
          <a:lstStyle/>
          <a:p>
            <a:pPr marL="0" indent="0">
              <a:buNone/>
            </a:pPr>
            <a:r>
              <a:rPr lang="de-AT" sz="2400" dirty="0"/>
              <a:t>At TU WIEN:</a:t>
            </a:r>
          </a:p>
          <a:p>
            <a:pPr marL="0" indent="0">
              <a:buNone/>
            </a:pPr>
            <a:r>
              <a:rPr lang="de-AT" sz="2400" dirty="0"/>
              <a:t>QCM = </a:t>
            </a:r>
            <a:r>
              <a:rPr lang="de-AT" sz="2400" dirty="0" err="1"/>
              <a:t>Quartz</a:t>
            </a:r>
            <a:r>
              <a:rPr lang="de-AT" sz="2400" dirty="0"/>
              <a:t> Crystal Microbalance</a:t>
            </a:r>
          </a:p>
          <a:p>
            <a:pPr marL="0" indent="0">
              <a:buNone/>
            </a:pPr>
            <a:endParaRPr lang="de-AT" sz="2400" dirty="0"/>
          </a:p>
          <a:p>
            <a:r>
              <a:rPr lang="de-AT" sz="2000" dirty="0" err="1"/>
              <a:t>Specialised</a:t>
            </a:r>
            <a:r>
              <a:rPr lang="de-AT" sz="2000" dirty="0"/>
              <a:t> </a:t>
            </a:r>
            <a:r>
              <a:rPr lang="de-AT" sz="2000" dirty="0" err="1"/>
              <a:t>electronics</a:t>
            </a:r>
            <a:r>
              <a:rPr lang="de-AT" sz="2000" dirty="0"/>
              <a:t> + SC-</a:t>
            </a:r>
            <a:r>
              <a:rPr lang="de-AT" sz="2000" dirty="0" err="1"/>
              <a:t>cut</a:t>
            </a:r>
            <a:r>
              <a:rPr lang="de-AT" sz="2000" dirty="0"/>
              <a:t> </a:t>
            </a:r>
            <a:r>
              <a:rPr lang="de-AT" sz="2000" dirty="0" err="1"/>
              <a:t>quartz</a:t>
            </a:r>
            <a:r>
              <a:rPr lang="de-AT" sz="2000" dirty="0"/>
              <a:t> [1]</a:t>
            </a:r>
          </a:p>
          <a:p>
            <a:pPr marL="0" indent="0">
              <a:buNone/>
              <a:tabLst>
                <a:tab pos="266700" algn="l"/>
              </a:tabLst>
            </a:pPr>
            <a:r>
              <a:rPr lang="de-AT" sz="2000" dirty="0"/>
              <a:t>	≈ 90 </a:t>
            </a:r>
            <a:r>
              <a:rPr lang="de-AT" sz="2000" dirty="0" err="1"/>
              <a:t>pg</a:t>
            </a:r>
            <a:r>
              <a:rPr lang="de-AT" sz="2000" dirty="0"/>
              <a:t>/cm²/s (3</a:t>
            </a:r>
            <a:r>
              <a:rPr lang="en-US" altLang="en-US" sz="2000" dirty="0">
                <a:solidFill>
                  <a:srgbClr val="000000"/>
                </a:solidFill>
                <a:cs typeface="Arial" panose="020B0604020202020204" pitchFamily="34" charset="0"/>
              </a:rPr>
              <a:t> ⋅ </a:t>
            </a:r>
            <a:r>
              <a:rPr lang="de-AT" sz="2000" b="1" dirty="0"/>
              <a:t>10</a:t>
            </a:r>
            <a:r>
              <a:rPr lang="de-AT" sz="2000" b="1" baseline="30000" dirty="0"/>
              <a:t>-4</a:t>
            </a:r>
            <a:r>
              <a:rPr lang="de-AT" sz="2000" b="1" dirty="0"/>
              <a:t> W </a:t>
            </a:r>
            <a:r>
              <a:rPr lang="de-AT" sz="2000" b="1" dirty="0" err="1"/>
              <a:t>monolayers</a:t>
            </a:r>
            <a:r>
              <a:rPr lang="de-AT" sz="2000" b="1" dirty="0"/>
              <a:t>/s</a:t>
            </a:r>
            <a:r>
              <a:rPr lang="de-AT" sz="2000" dirty="0"/>
              <a:t>)</a:t>
            </a:r>
          </a:p>
          <a:p>
            <a:r>
              <a:rPr lang="de-AT" sz="2000" dirty="0"/>
              <a:t>Low </a:t>
            </a:r>
            <a:r>
              <a:rPr lang="de-AT" sz="2000" dirty="0" err="1"/>
              <a:t>ion</a:t>
            </a:r>
            <a:r>
              <a:rPr lang="de-AT" sz="2000" dirty="0"/>
              <a:t> </a:t>
            </a:r>
            <a:r>
              <a:rPr lang="de-AT" sz="2000" dirty="0" err="1"/>
              <a:t>fluxes</a:t>
            </a:r>
            <a:r>
              <a:rPr lang="de-AT" sz="2000" dirty="0"/>
              <a:t> </a:t>
            </a:r>
            <a:r>
              <a:rPr lang="de-AT" sz="2000" dirty="0" err="1"/>
              <a:t>for</a:t>
            </a:r>
            <a:r>
              <a:rPr lang="de-AT" sz="2000" dirty="0"/>
              <a:t> </a:t>
            </a:r>
            <a:r>
              <a:rPr lang="de-AT" sz="2000" b="1" dirty="0"/>
              <a:t>minimal </a:t>
            </a:r>
            <a:r>
              <a:rPr lang="de-AT" sz="2000" b="1" dirty="0" err="1"/>
              <a:t>surface</a:t>
            </a:r>
            <a:r>
              <a:rPr lang="de-AT" sz="2000" b="1" dirty="0"/>
              <a:t> </a:t>
            </a:r>
            <a:r>
              <a:rPr lang="de-AT" sz="2000" b="1" dirty="0" err="1"/>
              <a:t>alteration</a:t>
            </a:r>
            <a:endParaRPr lang="de-AT" sz="2000" b="1" dirty="0"/>
          </a:p>
          <a:p>
            <a:pPr marL="0" indent="0">
              <a:buNone/>
            </a:pPr>
            <a:endParaRPr lang="de-AT" sz="2000" b="1" dirty="0"/>
          </a:p>
          <a:p>
            <a:r>
              <a:rPr lang="de-AT" sz="2000" b="1" dirty="0"/>
              <a:t>Classic Target QCM: </a:t>
            </a:r>
            <a:r>
              <a:rPr lang="de-AT" sz="2000" dirty="0" err="1"/>
              <a:t>ions</a:t>
            </a:r>
            <a:r>
              <a:rPr lang="de-AT" sz="2000" dirty="0"/>
              <a:t> </a:t>
            </a:r>
            <a:r>
              <a:rPr lang="de-AT" sz="2000" dirty="0" err="1"/>
              <a:t>cause</a:t>
            </a:r>
            <a:r>
              <a:rPr lang="de-AT" sz="2000" dirty="0"/>
              <a:t> </a:t>
            </a:r>
            <a:r>
              <a:rPr lang="de-AT" sz="2000" b="1" dirty="0" err="1"/>
              <a:t>mass</a:t>
            </a:r>
            <a:r>
              <a:rPr lang="de-AT" sz="2000" b="1" dirty="0"/>
              <a:t> </a:t>
            </a:r>
            <a:r>
              <a:rPr lang="de-AT" sz="2000" b="1" dirty="0" err="1"/>
              <a:t>reduction</a:t>
            </a:r>
            <a:endParaRPr lang="de-AT" sz="2000" b="1" dirty="0"/>
          </a:p>
          <a:p>
            <a:r>
              <a:rPr lang="de-AT" sz="2000" b="1" dirty="0"/>
              <a:t>Catcher QCM: </a:t>
            </a:r>
            <a:r>
              <a:rPr lang="de-AT" sz="2000" dirty="0" err="1"/>
              <a:t>deposited</a:t>
            </a:r>
            <a:r>
              <a:rPr lang="de-AT" sz="2000" dirty="0"/>
              <a:t> </a:t>
            </a:r>
            <a:r>
              <a:rPr lang="de-AT" sz="2000" dirty="0" err="1"/>
              <a:t>atoms</a:t>
            </a:r>
            <a:r>
              <a:rPr lang="de-AT" sz="2000" dirty="0"/>
              <a:t> </a:t>
            </a:r>
            <a:r>
              <a:rPr lang="de-AT" sz="2000" dirty="0" err="1"/>
              <a:t>cause</a:t>
            </a:r>
            <a:r>
              <a:rPr lang="de-AT" sz="2000" b="1" dirty="0"/>
              <a:t> </a:t>
            </a:r>
            <a:r>
              <a:rPr lang="de-AT" sz="2000" b="1" dirty="0" err="1"/>
              <a:t>mass</a:t>
            </a:r>
            <a:r>
              <a:rPr lang="de-AT" sz="2000" b="1" dirty="0"/>
              <a:t> </a:t>
            </a:r>
            <a:r>
              <a:rPr lang="de-AT" sz="2000" b="1" dirty="0" err="1"/>
              <a:t>increase</a:t>
            </a:r>
            <a:endParaRPr lang="de-AT" sz="2000" b="1" dirty="0"/>
          </a:p>
          <a:p>
            <a:endParaRPr lang="de-AT" sz="2000" b="1" dirty="0"/>
          </a:p>
          <a:p>
            <a:pPr marL="0" indent="0">
              <a:buNone/>
            </a:pPr>
            <a:endParaRPr lang="de-AT" sz="2400" dirty="0"/>
          </a:p>
          <a:p>
            <a:endParaRPr lang="de-AT" sz="2000" dirty="0"/>
          </a:p>
        </p:txBody>
      </p:sp>
      <p:sp>
        <p:nvSpPr>
          <p:cNvPr id="28" name="Fußzeilenplatzhalter 14">
            <a:extLst>
              <a:ext uri="{FF2B5EF4-FFF2-40B4-BE49-F238E27FC236}">
                <a16:creationId xmlns:a16="http://schemas.microsoft.com/office/drawing/2014/main" id="{5AAFB682-9DDD-46AF-8745-4B1046E93798}"/>
              </a:ext>
            </a:extLst>
          </p:cNvPr>
          <p:cNvSpPr txBox="1">
            <a:spLocks/>
          </p:cNvSpPr>
          <p:nvPr/>
        </p:nvSpPr>
        <p:spPr>
          <a:xfrm>
            <a:off x="3293923" y="6403524"/>
            <a:ext cx="6118622" cy="365125"/>
          </a:xfrm>
          <a:prstGeom prst="rect">
            <a:avLst/>
          </a:prstGeom>
        </p:spPr>
        <p:txBody>
          <a:bodyPr vert="horz" lIns="91440" tIns="45720" rIns="91440" bIns="45720" rtlCol="0" anchor="ctr"/>
          <a:lstStyle>
            <a:defPPr>
              <a:defRPr lang="de-DE"/>
            </a:defPPr>
            <a:lvl1pPr>
              <a:defRPr sz="1200">
                <a:solidFill>
                  <a:schemeClr val="tx1">
                    <a:tint val="75000"/>
                  </a:schemeClr>
                </a:solidFill>
              </a:defRPr>
            </a:lvl1pPr>
          </a:lstStyle>
          <a:p>
            <a:r>
              <a:rPr lang="de-DE" dirty="0"/>
              <a:t>[1] G. </a:t>
            </a:r>
            <a:r>
              <a:rPr lang="de-DE" dirty="0" err="1"/>
              <a:t>Hayderer</a:t>
            </a:r>
            <a:r>
              <a:rPr lang="de-DE" dirty="0"/>
              <a:t> et al., </a:t>
            </a:r>
            <a:r>
              <a:rPr lang="de-DE" dirty="0" err="1"/>
              <a:t>Rev</a:t>
            </a:r>
            <a:r>
              <a:rPr lang="de-DE" dirty="0"/>
              <a:t>. </a:t>
            </a:r>
            <a:r>
              <a:rPr lang="de-DE" dirty="0" err="1"/>
              <a:t>Sci</a:t>
            </a:r>
            <a:r>
              <a:rPr lang="de-DE" dirty="0"/>
              <a:t>. </a:t>
            </a:r>
            <a:r>
              <a:rPr lang="de-DE" dirty="0" err="1"/>
              <a:t>Instrum</a:t>
            </a:r>
            <a:r>
              <a:rPr lang="de-DE" dirty="0"/>
              <a:t>. 70 (1999), </a:t>
            </a:r>
            <a:r>
              <a:rPr lang="de-AT" dirty="0">
                <a:hlinkClick r:id="rId3"/>
              </a:rPr>
              <a:t>https://doi.org/10.1063/1.1149979</a:t>
            </a:r>
            <a:endParaRPr lang="de-AT" dirty="0"/>
          </a:p>
        </p:txBody>
      </p:sp>
      <p:grpSp>
        <p:nvGrpSpPr>
          <p:cNvPr id="48" name="Gruppieren 47">
            <a:extLst>
              <a:ext uri="{FF2B5EF4-FFF2-40B4-BE49-F238E27FC236}">
                <a16:creationId xmlns:a16="http://schemas.microsoft.com/office/drawing/2014/main" id="{8DE80E02-683F-4965-AEFF-511885C9FF0A}"/>
              </a:ext>
            </a:extLst>
          </p:cNvPr>
          <p:cNvGrpSpPr/>
          <p:nvPr/>
        </p:nvGrpSpPr>
        <p:grpSpPr>
          <a:xfrm>
            <a:off x="272957" y="171449"/>
            <a:ext cx="11751959" cy="809625"/>
            <a:chOff x="272957" y="171449"/>
            <a:chExt cx="11751959" cy="809625"/>
          </a:xfrm>
        </p:grpSpPr>
        <p:sp>
          <p:nvSpPr>
            <p:cNvPr id="49" name="Textfeld 48">
              <a:extLst>
                <a:ext uri="{FF2B5EF4-FFF2-40B4-BE49-F238E27FC236}">
                  <a16:creationId xmlns:a16="http://schemas.microsoft.com/office/drawing/2014/main" id="{BD2D7B3B-AE47-4A21-8173-27326CFC62C9}"/>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0" name="Gruppieren 49">
              <a:extLst>
                <a:ext uri="{FF2B5EF4-FFF2-40B4-BE49-F238E27FC236}">
                  <a16:creationId xmlns:a16="http://schemas.microsoft.com/office/drawing/2014/main" id="{8C7983AA-5320-4E13-A1B3-F0C702371094}"/>
                </a:ext>
              </a:extLst>
            </p:cNvPr>
            <p:cNvGrpSpPr/>
            <p:nvPr/>
          </p:nvGrpSpPr>
          <p:grpSpPr>
            <a:xfrm>
              <a:off x="272957" y="171449"/>
              <a:ext cx="11751959" cy="809625"/>
              <a:chOff x="272957" y="171449"/>
              <a:chExt cx="11751959" cy="809625"/>
            </a:xfrm>
          </p:grpSpPr>
          <p:pic>
            <p:nvPicPr>
              <p:cNvPr id="52" name="Grafik 51">
                <a:extLst>
                  <a:ext uri="{FF2B5EF4-FFF2-40B4-BE49-F238E27FC236}">
                    <a16:creationId xmlns:a16="http://schemas.microsoft.com/office/drawing/2014/main" id="{92A6E286-1397-496E-8B99-FEFB2BD8F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50" y="249815"/>
                <a:ext cx="660400" cy="652894"/>
              </a:xfrm>
              <a:prstGeom prst="rect">
                <a:avLst/>
              </a:prstGeom>
            </p:spPr>
          </p:pic>
          <p:sp>
            <p:nvSpPr>
              <p:cNvPr id="53" name="Titel 1">
                <a:extLst>
                  <a:ext uri="{FF2B5EF4-FFF2-40B4-BE49-F238E27FC236}">
                    <a16:creationId xmlns:a16="http://schemas.microsoft.com/office/drawing/2014/main" id="{EC4E84F2-230F-403A-BE05-77FB4506CA63}"/>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54" name="Freihandform: Form 5">
                <a:extLst>
                  <a:ext uri="{FF2B5EF4-FFF2-40B4-BE49-F238E27FC236}">
                    <a16:creationId xmlns:a16="http://schemas.microsoft.com/office/drawing/2014/main" id="{114648C1-C1BE-48AE-832A-06476A59588E}"/>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55" name="Freihandform: Form 8">
                <a:extLst>
                  <a:ext uri="{FF2B5EF4-FFF2-40B4-BE49-F238E27FC236}">
                    <a16:creationId xmlns:a16="http://schemas.microsoft.com/office/drawing/2014/main" id="{847498D6-DF36-41D9-8957-0A137776060C}"/>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56" name="Freihandform: Form 11">
                <a:extLst>
                  <a:ext uri="{FF2B5EF4-FFF2-40B4-BE49-F238E27FC236}">
                    <a16:creationId xmlns:a16="http://schemas.microsoft.com/office/drawing/2014/main" id="{E1C740AE-D1E1-4F35-8D98-1A5B5877574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57" name="Gruppieren 56">
                <a:extLst>
                  <a:ext uri="{FF2B5EF4-FFF2-40B4-BE49-F238E27FC236}">
                    <a16:creationId xmlns:a16="http://schemas.microsoft.com/office/drawing/2014/main" id="{68A78B8B-5B44-4D11-8499-1EFA7A906B0C}"/>
                  </a:ext>
                </a:extLst>
              </p:cNvPr>
              <p:cNvGrpSpPr/>
              <p:nvPr/>
            </p:nvGrpSpPr>
            <p:grpSpPr>
              <a:xfrm>
                <a:off x="10055266" y="271201"/>
                <a:ext cx="1969650" cy="706971"/>
                <a:chOff x="7535695" y="283762"/>
                <a:chExt cx="1969650" cy="706971"/>
              </a:xfrm>
            </p:grpSpPr>
            <p:sp>
              <p:nvSpPr>
                <p:cNvPr id="61" name="Rechteck: abgerundete Ecken 24">
                  <a:extLst>
                    <a:ext uri="{FF2B5EF4-FFF2-40B4-BE49-F238E27FC236}">
                      <a16:creationId xmlns:a16="http://schemas.microsoft.com/office/drawing/2014/main" id="{62FF3E51-AFA2-4768-B9C2-735D6093D6DA}"/>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2" name="Gruppieren 61">
                  <a:extLst>
                    <a:ext uri="{FF2B5EF4-FFF2-40B4-BE49-F238E27FC236}">
                      <a16:creationId xmlns:a16="http://schemas.microsoft.com/office/drawing/2014/main" id="{4CE026D3-A7B0-4F8C-971C-ACC02585D387}"/>
                    </a:ext>
                  </a:extLst>
                </p:cNvPr>
                <p:cNvGrpSpPr/>
                <p:nvPr/>
              </p:nvGrpSpPr>
              <p:grpSpPr>
                <a:xfrm>
                  <a:off x="7596110" y="336530"/>
                  <a:ext cx="1909235" cy="615268"/>
                  <a:chOff x="5105423" y="6078734"/>
                  <a:chExt cx="2091442" cy="673986"/>
                </a:xfrm>
              </p:grpSpPr>
              <p:pic>
                <p:nvPicPr>
                  <p:cNvPr id="63" name="Grafik 62">
                    <a:extLst>
                      <a:ext uri="{FF2B5EF4-FFF2-40B4-BE49-F238E27FC236}">
                        <a16:creationId xmlns:a16="http://schemas.microsoft.com/office/drawing/2014/main" id="{0A6DDFBB-8331-41C5-9E77-E0450798B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64" name="Textfeld 63">
                    <a:extLst>
                      <a:ext uri="{FF2B5EF4-FFF2-40B4-BE49-F238E27FC236}">
                        <a16:creationId xmlns:a16="http://schemas.microsoft.com/office/drawing/2014/main" id="{F065C62C-FEA4-4A5D-B4FD-4926563B2F0F}"/>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58" name="Gruppieren 57">
                <a:extLst>
                  <a:ext uri="{FF2B5EF4-FFF2-40B4-BE49-F238E27FC236}">
                    <a16:creationId xmlns:a16="http://schemas.microsoft.com/office/drawing/2014/main" id="{44D872F7-442C-4C84-B550-7B79656DB4BF}"/>
                  </a:ext>
                </a:extLst>
              </p:cNvPr>
              <p:cNvGrpSpPr/>
              <p:nvPr/>
            </p:nvGrpSpPr>
            <p:grpSpPr>
              <a:xfrm>
                <a:off x="1056402" y="271201"/>
                <a:ext cx="681912" cy="680597"/>
                <a:chOff x="970677" y="271201"/>
                <a:chExt cx="681912" cy="680597"/>
              </a:xfrm>
            </p:grpSpPr>
            <p:sp>
              <p:nvSpPr>
                <p:cNvPr id="59" name="Abgerundetes Rechteck 32">
                  <a:extLst>
                    <a:ext uri="{FF2B5EF4-FFF2-40B4-BE49-F238E27FC236}">
                      <a16:creationId xmlns:a16="http://schemas.microsoft.com/office/drawing/2014/main" id="{E1A4EF62-3ED3-46D7-A13A-A36A3D9AC4E1}"/>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fik 59">
                  <a:extLst>
                    <a:ext uri="{FF2B5EF4-FFF2-40B4-BE49-F238E27FC236}">
                      <a16:creationId xmlns:a16="http://schemas.microsoft.com/office/drawing/2014/main" id="{BD7C32A3-287D-4AAA-AA0E-34D25C6A6292}"/>
                    </a:ext>
                  </a:extLst>
                </p:cNvPr>
                <p:cNvPicPr>
                  <a:picLocks noChangeAspect="1"/>
                </p:cNvPicPr>
                <p:nvPr/>
              </p:nvPicPr>
              <p:blipFill rotWithShape="1">
                <a:blip r:embed="rId7"/>
                <a:srcRect l="3579" t="6864" r="73592" b="7828"/>
                <a:stretch/>
              </p:blipFill>
              <p:spPr>
                <a:xfrm>
                  <a:off x="1037007" y="330047"/>
                  <a:ext cx="548287" cy="566787"/>
                </a:xfrm>
                <a:prstGeom prst="rect">
                  <a:avLst/>
                </a:prstGeom>
              </p:spPr>
            </p:pic>
          </p:grpSp>
        </p:grpSp>
        <p:sp>
          <p:nvSpPr>
            <p:cNvPr id="51" name="Textfeld 50">
              <a:extLst>
                <a:ext uri="{FF2B5EF4-FFF2-40B4-BE49-F238E27FC236}">
                  <a16:creationId xmlns:a16="http://schemas.microsoft.com/office/drawing/2014/main" id="{9F64773D-6FE7-4367-8048-9E170B93B04F}"/>
                </a:ext>
              </a:extLst>
            </p:cNvPr>
            <p:cNvSpPr txBox="1"/>
            <p:nvPr/>
          </p:nvSpPr>
          <p:spPr>
            <a:xfrm>
              <a:off x="3174766" y="322751"/>
              <a:ext cx="5814818" cy="584775"/>
            </a:xfrm>
            <a:prstGeom prst="rect">
              <a:avLst/>
            </a:prstGeom>
            <a:noFill/>
          </p:spPr>
          <p:txBody>
            <a:bodyPr wrap="square" rtlCol="0">
              <a:spAutoFit/>
            </a:bodyPr>
            <a:lstStyle/>
            <a:p>
              <a:pPr algn="ctr"/>
              <a:r>
                <a:rPr lang="de-AT" sz="3200" dirty="0">
                  <a:solidFill>
                    <a:schemeClr val="bg1"/>
                  </a:solidFill>
                </a:rPr>
                <a:t>Experimental Approach: QCM</a:t>
              </a:r>
            </a:p>
          </p:txBody>
        </p:sp>
      </p:grpSp>
      <p:grpSp>
        <p:nvGrpSpPr>
          <p:cNvPr id="65" name="Gruppieren 64">
            <a:extLst>
              <a:ext uri="{FF2B5EF4-FFF2-40B4-BE49-F238E27FC236}">
                <a16:creationId xmlns:a16="http://schemas.microsoft.com/office/drawing/2014/main" id="{EA936A48-C5DC-46E5-9CB5-00A78692E1BE}"/>
              </a:ext>
            </a:extLst>
          </p:cNvPr>
          <p:cNvGrpSpPr/>
          <p:nvPr/>
        </p:nvGrpSpPr>
        <p:grpSpPr>
          <a:xfrm>
            <a:off x="7062577" y="1580997"/>
            <a:ext cx="4444479" cy="3152287"/>
            <a:chOff x="810335" y="1838304"/>
            <a:chExt cx="5144218" cy="3648584"/>
          </a:xfrm>
        </p:grpSpPr>
        <p:pic>
          <p:nvPicPr>
            <p:cNvPr id="66" name="Grafik 65">
              <a:extLst>
                <a:ext uri="{FF2B5EF4-FFF2-40B4-BE49-F238E27FC236}">
                  <a16:creationId xmlns:a16="http://schemas.microsoft.com/office/drawing/2014/main" id="{EEBF3E25-E0FB-498A-A28C-5454AA56229A}"/>
                </a:ext>
              </a:extLst>
            </p:cNvPr>
            <p:cNvPicPr>
              <a:picLocks noChangeAspect="1"/>
            </p:cNvPicPr>
            <p:nvPr/>
          </p:nvPicPr>
          <p:blipFill>
            <a:blip r:embed="rId8"/>
            <a:stretch>
              <a:fillRect/>
            </a:stretch>
          </p:blipFill>
          <p:spPr>
            <a:xfrm>
              <a:off x="810335" y="1838304"/>
              <a:ext cx="5144218" cy="3648584"/>
            </a:xfrm>
            <a:prstGeom prst="rect">
              <a:avLst/>
            </a:prstGeom>
          </p:spPr>
        </p:pic>
        <p:sp>
          <p:nvSpPr>
            <p:cNvPr id="67" name="Rechteck 66">
              <a:extLst>
                <a:ext uri="{FF2B5EF4-FFF2-40B4-BE49-F238E27FC236}">
                  <a16:creationId xmlns:a16="http://schemas.microsoft.com/office/drawing/2014/main" id="{860FF047-AC53-4922-9A85-E8A600EB8772}"/>
                </a:ext>
              </a:extLst>
            </p:cNvPr>
            <p:cNvSpPr/>
            <p:nvPr/>
          </p:nvSpPr>
          <p:spPr>
            <a:xfrm rot="1805023">
              <a:off x="3209164" y="2289351"/>
              <a:ext cx="263140" cy="30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4" name="Rechteck 3">
            <a:extLst>
              <a:ext uri="{FF2B5EF4-FFF2-40B4-BE49-F238E27FC236}">
                <a16:creationId xmlns:a16="http://schemas.microsoft.com/office/drawing/2014/main" id="{CDD3A723-0889-4B25-9594-25C238090EF9}"/>
              </a:ext>
            </a:extLst>
          </p:cNvPr>
          <p:cNvSpPr/>
          <p:nvPr/>
        </p:nvSpPr>
        <p:spPr>
          <a:xfrm>
            <a:off x="7062577" y="2970067"/>
            <a:ext cx="315917" cy="816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68" name="Grafik 67">
            <a:extLst>
              <a:ext uri="{FF2B5EF4-FFF2-40B4-BE49-F238E27FC236}">
                <a16:creationId xmlns:a16="http://schemas.microsoft.com/office/drawing/2014/main" id="{30753CE8-CA18-4906-958B-39FD1DAA2AAF}"/>
              </a:ext>
            </a:extLst>
          </p:cNvPr>
          <p:cNvPicPr>
            <a:picLocks noChangeAspect="1"/>
          </p:cNvPicPr>
          <p:nvPr/>
        </p:nvPicPr>
        <p:blipFill>
          <a:blip r:embed="rId9"/>
          <a:stretch>
            <a:fillRect/>
          </a:stretch>
        </p:blipFill>
        <p:spPr>
          <a:xfrm>
            <a:off x="7378494" y="1866476"/>
            <a:ext cx="3719349" cy="3728647"/>
          </a:xfrm>
          <a:prstGeom prst="rect">
            <a:avLst/>
          </a:prstGeom>
        </p:spPr>
      </p:pic>
      <p:sp>
        <p:nvSpPr>
          <p:cNvPr id="69" name="Textfeld 68">
            <a:extLst>
              <a:ext uri="{FF2B5EF4-FFF2-40B4-BE49-F238E27FC236}">
                <a16:creationId xmlns:a16="http://schemas.microsoft.com/office/drawing/2014/main" id="{66A82FFB-8858-436A-B2AE-AD018C4CD0FF}"/>
              </a:ext>
            </a:extLst>
          </p:cNvPr>
          <p:cNvSpPr txBox="1"/>
          <p:nvPr/>
        </p:nvSpPr>
        <p:spPr>
          <a:xfrm>
            <a:off x="8850290" y="4981335"/>
            <a:ext cx="1959020" cy="954107"/>
          </a:xfrm>
          <a:prstGeom prst="rect">
            <a:avLst/>
          </a:prstGeom>
          <a:noFill/>
        </p:spPr>
        <p:txBody>
          <a:bodyPr wrap="square">
            <a:spAutoFit/>
          </a:bodyPr>
          <a:lstStyle/>
          <a:p>
            <a:r>
              <a:rPr lang="de-AT" sz="1400" dirty="0"/>
              <a:t>A = </a:t>
            </a:r>
            <a:r>
              <a:rPr lang="de-AT" sz="1400" dirty="0" err="1"/>
              <a:t>ion</a:t>
            </a:r>
            <a:r>
              <a:rPr lang="de-AT" sz="1400" dirty="0"/>
              <a:t> beam</a:t>
            </a:r>
          </a:p>
          <a:p>
            <a:r>
              <a:rPr lang="de-AT" sz="1400" dirty="0"/>
              <a:t>B = </a:t>
            </a:r>
            <a:r>
              <a:rPr lang="de-AT" sz="1400" dirty="0" err="1"/>
              <a:t>sputtered</a:t>
            </a:r>
            <a:r>
              <a:rPr lang="de-AT" sz="1400" dirty="0"/>
              <a:t> </a:t>
            </a:r>
            <a:r>
              <a:rPr lang="de-AT" sz="1400" dirty="0" err="1"/>
              <a:t>atoms</a:t>
            </a:r>
            <a:br>
              <a:rPr lang="de-AT" sz="1400" dirty="0"/>
            </a:br>
            <a:r>
              <a:rPr lang="de-AT" sz="1400" dirty="0"/>
              <a:t>C = </a:t>
            </a:r>
            <a:r>
              <a:rPr lang="de-AT" sz="1400" dirty="0" err="1"/>
              <a:t>reflected</a:t>
            </a:r>
            <a:r>
              <a:rPr lang="de-AT" sz="1400" dirty="0"/>
              <a:t> </a:t>
            </a:r>
            <a:r>
              <a:rPr lang="de-AT" sz="1400" dirty="0" err="1"/>
              <a:t>ions</a:t>
            </a:r>
            <a:endParaRPr lang="de-AT" sz="1400" dirty="0"/>
          </a:p>
          <a:p>
            <a:r>
              <a:rPr lang="de-AT" sz="1400" dirty="0"/>
              <a:t>D = QCM</a:t>
            </a:r>
            <a:endParaRPr lang="de-AT" sz="1400" b="1" dirty="0"/>
          </a:p>
        </p:txBody>
      </p:sp>
      <p:sp>
        <p:nvSpPr>
          <p:cNvPr id="38" name="Foliennummernplatzhalter 15">
            <a:extLst>
              <a:ext uri="{FF2B5EF4-FFF2-40B4-BE49-F238E27FC236}">
                <a16:creationId xmlns:a16="http://schemas.microsoft.com/office/drawing/2014/main" id="{CE4386A5-7D2B-F56E-5A32-F8F7622FA5AE}"/>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6</a:t>
            </a:fld>
            <a:endParaRPr lang="de-AT" dirty="0"/>
          </a:p>
        </p:txBody>
      </p:sp>
      <p:sp>
        <p:nvSpPr>
          <p:cNvPr id="39" name="Fußzeilenplatzhalter 14">
            <a:extLst>
              <a:ext uri="{FF2B5EF4-FFF2-40B4-BE49-F238E27FC236}">
                <a16:creationId xmlns:a16="http://schemas.microsoft.com/office/drawing/2014/main" id="{9D0E9DD3-2A84-DE5B-86C1-4F7798CD6736}"/>
              </a:ext>
            </a:extLst>
          </p:cNvPr>
          <p:cNvSpPr>
            <a:spLocks noGrp="1"/>
          </p:cNvSpPr>
          <p:nvPr>
            <p:ph type="ftr" sz="quarter" idx="11"/>
          </p:nvPr>
        </p:nvSpPr>
        <p:spPr>
          <a:xfrm>
            <a:off x="38100" y="6422482"/>
            <a:ext cx="4114800" cy="365125"/>
          </a:xfrm>
        </p:spPr>
        <p:txBody>
          <a:bodyPr/>
          <a:lstStyle/>
          <a:p>
            <a:pPr algn="l"/>
            <a:r>
              <a:rPr lang="de-AT" dirty="0"/>
              <a:t>cupak@iap.tuwien.ac.at</a:t>
            </a:r>
          </a:p>
        </p:txBody>
      </p:sp>
      <p:pic>
        <p:nvPicPr>
          <p:cNvPr id="2" name="Grafik 1">
            <a:extLst>
              <a:ext uri="{FF2B5EF4-FFF2-40B4-BE49-F238E27FC236}">
                <a16:creationId xmlns:a16="http://schemas.microsoft.com/office/drawing/2014/main" id="{FE58266B-76BD-BF66-B109-BFD383CCA951}"/>
              </a:ext>
            </a:extLst>
          </p:cNvPr>
          <p:cNvPicPr>
            <a:picLocks noChangeAspect="1"/>
          </p:cNvPicPr>
          <p:nvPr/>
        </p:nvPicPr>
        <p:blipFill>
          <a:blip r:embed="rId10"/>
          <a:stretch>
            <a:fillRect/>
          </a:stretch>
        </p:blipFill>
        <p:spPr>
          <a:xfrm>
            <a:off x="5285624" y="2204362"/>
            <a:ext cx="1593101" cy="817092"/>
          </a:xfrm>
          <a:prstGeom prst="rect">
            <a:avLst/>
          </a:prstGeom>
        </p:spPr>
      </p:pic>
    </p:spTree>
    <p:extLst>
      <p:ext uri="{BB962C8B-B14F-4D97-AF65-F5344CB8AC3E}">
        <p14:creationId xmlns:p14="http://schemas.microsoft.com/office/powerpoint/2010/main" val="16258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Effect transition="in" filter="fade">
                                      <p:cBhvr>
                                        <p:cTn id="16" dur="500"/>
                                        <p:tgtEl>
                                          <p:spTgt spid="28">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par>
                                <p:cTn id="45" presetID="10" presetClass="exit" presetSubtype="0" fill="hold" nodeType="withEffect">
                                  <p:stCondLst>
                                    <p:cond delay="0"/>
                                  </p:stCondLst>
                                  <p:childTnLst>
                                    <p:animEffect transition="out" filter="fade">
                                      <p:cBhvr>
                                        <p:cTn id="46" dur="500"/>
                                        <p:tgtEl>
                                          <p:spTgt spid="65"/>
                                        </p:tgtEl>
                                      </p:cBhvr>
                                    </p:animEffect>
                                    <p:set>
                                      <p:cBhvr>
                                        <p:cTn id="47" dur="1" fill="hold">
                                          <p:stCondLst>
                                            <p:cond delay="499"/>
                                          </p:stCondLst>
                                        </p:cTn>
                                        <p:tgtEl>
                                          <p:spTgt spid="6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69"/>
                                        </p:tgtEl>
                                      </p:cBhvr>
                                    </p:animEffect>
                                    <p:set>
                                      <p:cBhvr>
                                        <p:cTn id="50"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6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7</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27" name="Inhaltsplatzhalter 2">
            <a:extLst>
              <a:ext uri="{FF2B5EF4-FFF2-40B4-BE49-F238E27FC236}">
                <a16:creationId xmlns:a16="http://schemas.microsoft.com/office/drawing/2014/main" id="{2A70B5E4-BE50-4A04-95F0-FF88BA1F8E54}"/>
              </a:ext>
            </a:extLst>
          </p:cNvPr>
          <p:cNvSpPr>
            <a:spLocks noGrp="1"/>
          </p:cNvSpPr>
          <p:nvPr>
            <p:ph idx="1"/>
          </p:nvPr>
        </p:nvSpPr>
        <p:spPr>
          <a:xfrm>
            <a:off x="376903" y="1224789"/>
            <a:ext cx="11410544" cy="375411"/>
          </a:xfrm>
        </p:spPr>
        <p:txBody>
          <a:bodyPr>
            <a:normAutofit/>
          </a:bodyPr>
          <a:lstStyle/>
          <a:p>
            <a:pPr marL="0" lvl="1" indent="0" algn="ctr">
              <a:buNone/>
            </a:pPr>
            <a:r>
              <a:rPr lang="de-AT" sz="2000" dirty="0" err="1"/>
              <a:t>Our</a:t>
            </a:r>
            <a:r>
              <a:rPr lang="de-AT" sz="2000" dirty="0"/>
              <a:t> in-house </a:t>
            </a:r>
            <a:r>
              <a:rPr lang="de-AT" sz="2000" dirty="0" err="1"/>
              <a:t>developed</a:t>
            </a:r>
            <a:r>
              <a:rPr lang="de-AT" sz="2000" dirty="0"/>
              <a:t> code </a:t>
            </a:r>
            <a:r>
              <a:rPr lang="de-AT" sz="2000" b="1" dirty="0"/>
              <a:t>SPRAY</a:t>
            </a:r>
          </a:p>
          <a:p>
            <a:pPr marL="0" lvl="1" indent="0" algn="ctr">
              <a:buNone/>
            </a:pPr>
            <a:endParaRPr lang="de-AT" sz="2000" dirty="0"/>
          </a:p>
        </p:txBody>
      </p:sp>
      <p:grpSp>
        <p:nvGrpSpPr>
          <p:cNvPr id="2" name="Gruppieren 1"/>
          <p:cNvGrpSpPr/>
          <p:nvPr/>
        </p:nvGrpSpPr>
        <p:grpSpPr>
          <a:xfrm>
            <a:off x="272957" y="171449"/>
            <a:ext cx="11751959" cy="809625"/>
            <a:chOff x="272957" y="171449"/>
            <a:chExt cx="11751959" cy="809625"/>
          </a:xfrm>
        </p:grpSpPr>
        <p:sp>
          <p:nvSpPr>
            <p:cNvPr id="23" name="Textfeld 22">
              <a:extLst>
                <a:ext uri="{FF2B5EF4-FFF2-40B4-BE49-F238E27FC236}">
                  <a16:creationId xmlns:a16="http://schemas.microsoft.com/office/drawing/2014/main" id="{A91A64DC-99DF-41FB-97ED-47DCD12449CA}"/>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24" name="Gruppieren 23"/>
            <p:cNvGrpSpPr/>
            <p:nvPr/>
          </p:nvGrpSpPr>
          <p:grpSpPr>
            <a:xfrm>
              <a:off x="272957" y="171449"/>
              <a:ext cx="11751959" cy="809625"/>
              <a:chOff x="272957" y="171449"/>
              <a:chExt cx="11751959" cy="809625"/>
            </a:xfrm>
          </p:grpSpPr>
          <p:pic>
            <p:nvPicPr>
              <p:cNvPr id="25" name="Grafik 24">
                <a:extLst>
                  <a:ext uri="{FF2B5EF4-FFF2-40B4-BE49-F238E27FC236}">
                    <a16:creationId xmlns:a16="http://schemas.microsoft.com/office/drawing/2014/main" id="{460543EF-AD61-4829-B26F-89BF1077F2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50" y="249815"/>
                <a:ext cx="660400" cy="652894"/>
              </a:xfrm>
              <a:prstGeom prst="rect">
                <a:avLst/>
              </a:prstGeom>
            </p:spPr>
          </p:pic>
          <p:sp>
            <p:nvSpPr>
              <p:cNvPr id="26" name="Titel 1">
                <a:extLst>
                  <a:ext uri="{FF2B5EF4-FFF2-40B4-BE49-F238E27FC236}">
                    <a16:creationId xmlns:a16="http://schemas.microsoft.com/office/drawing/2014/main" id="{A32EB49E-2556-4018-87E6-BF1AC9325515}"/>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28" name="Freihandform: Form 5">
                <a:extLst>
                  <a:ext uri="{FF2B5EF4-FFF2-40B4-BE49-F238E27FC236}">
                    <a16:creationId xmlns:a16="http://schemas.microsoft.com/office/drawing/2014/main" id="{A7E76DE0-0D9F-4708-9483-611F03A86BC4}"/>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29" name="Freihandform: Form 8">
                <a:extLst>
                  <a:ext uri="{FF2B5EF4-FFF2-40B4-BE49-F238E27FC236}">
                    <a16:creationId xmlns:a16="http://schemas.microsoft.com/office/drawing/2014/main" id="{33997B12-ABF1-4466-A17A-37FA75A0CF11}"/>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30" name="Freihandform: Form 11">
                <a:extLst>
                  <a:ext uri="{FF2B5EF4-FFF2-40B4-BE49-F238E27FC236}">
                    <a16:creationId xmlns:a16="http://schemas.microsoft.com/office/drawing/2014/main" id="{48C09BCE-E2E0-4A81-A504-AEDDE50A13F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31" name="Gruppieren 30">
                <a:extLst>
                  <a:ext uri="{FF2B5EF4-FFF2-40B4-BE49-F238E27FC236}">
                    <a16:creationId xmlns:a16="http://schemas.microsoft.com/office/drawing/2014/main" id="{8EFBDC55-76AC-47B9-B257-36B16E19A3E2}"/>
                  </a:ext>
                </a:extLst>
              </p:cNvPr>
              <p:cNvGrpSpPr/>
              <p:nvPr/>
            </p:nvGrpSpPr>
            <p:grpSpPr>
              <a:xfrm>
                <a:off x="10055266" y="271201"/>
                <a:ext cx="1969650" cy="706971"/>
                <a:chOff x="7535695" y="283762"/>
                <a:chExt cx="1969650" cy="706971"/>
              </a:xfrm>
            </p:grpSpPr>
            <p:sp>
              <p:nvSpPr>
                <p:cNvPr id="35" name="Rechteck: abgerundete Ecken 24">
                  <a:extLst>
                    <a:ext uri="{FF2B5EF4-FFF2-40B4-BE49-F238E27FC236}">
                      <a16:creationId xmlns:a16="http://schemas.microsoft.com/office/drawing/2014/main" id="{AD52D81C-1882-4BF9-B2A9-2722BCF743CB}"/>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uppieren 35">
                  <a:extLst>
                    <a:ext uri="{FF2B5EF4-FFF2-40B4-BE49-F238E27FC236}">
                      <a16:creationId xmlns:a16="http://schemas.microsoft.com/office/drawing/2014/main" id="{E5A3B9E3-DC1F-4B18-8F82-956716A99CB4}"/>
                    </a:ext>
                  </a:extLst>
                </p:cNvPr>
                <p:cNvGrpSpPr/>
                <p:nvPr/>
              </p:nvGrpSpPr>
              <p:grpSpPr>
                <a:xfrm>
                  <a:off x="7596110" y="336530"/>
                  <a:ext cx="1909235" cy="615268"/>
                  <a:chOff x="5105423" y="6078734"/>
                  <a:chExt cx="2091442" cy="673986"/>
                </a:xfrm>
              </p:grpSpPr>
              <p:pic>
                <p:nvPicPr>
                  <p:cNvPr id="38" name="Grafik 37">
                    <a:extLst>
                      <a:ext uri="{FF2B5EF4-FFF2-40B4-BE49-F238E27FC236}">
                        <a16:creationId xmlns:a16="http://schemas.microsoft.com/office/drawing/2014/main" id="{9C319ADB-0E16-49B1-8256-5C0688EB02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41" name="Textfeld 40">
                    <a:extLst>
                      <a:ext uri="{FF2B5EF4-FFF2-40B4-BE49-F238E27FC236}">
                        <a16:creationId xmlns:a16="http://schemas.microsoft.com/office/drawing/2014/main" id="{4D4363EF-7C1E-4144-A0D2-0AB77C6022C4}"/>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32" name="Gruppieren 31"/>
              <p:cNvGrpSpPr/>
              <p:nvPr/>
            </p:nvGrpSpPr>
            <p:grpSpPr>
              <a:xfrm>
                <a:off x="1056402" y="271201"/>
                <a:ext cx="681912" cy="680597"/>
                <a:chOff x="970677" y="271201"/>
                <a:chExt cx="681912" cy="680597"/>
              </a:xfrm>
            </p:grpSpPr>
            <p:sp>
              <p:nvSpPr>
                <p:cNvPr id="33" name="Abgerundetes Rechteck 32"/>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fik 33"/>
                <p:cNvPicPr>
                  <a:picLocks noChangeAspect="1"/>
                </p:cNvPicPr>
                <p:nvPr/>
              </p:nvPicPr>
              <p:blipFill rotWithShape="1">
                <a:blip r:embed="rId6"/>
                <a:srcRect l="3579" t="6864" r="73592" b="7828"/>
                <a:stretch/>
              </p:blipFill>
              <p:spPr>
                <a:xfrm>
                  <a:off x="1037007" y="330047"/>
                  <a:ext cx="548287" cy="566787"/>
                </a:xfrm>
                <a:prstGeom prst="rect">
                  <a:avLst/>
                </a:prstGeom>
              </p:spPr>
            </p:pic>
          </p:grpSp>
        </p:grpSp>
        <p:sp>
          <p:nvSpPr>
            <p:cNvPr id="22" name="Textfeld 21">
              <a:extLst>
                <a:ext uri="{FF2B5EF4-FFF2-40B4-BE49-F238E27FC236}">
                  <a16:creationId xmlns:a16="http://schemas.microsoft.com/office/drawing/2014/main" id="{A91A64DC-99DF-41FB-97ED-47DCD12449CA}"/>
                </a:ext>
              </a:extLst>
            </p:cNvPr>
            <p:cNvSpPr txBox="1"/>
            <p:nvPr/>
          </p:nvSpPr>
          <p:spPr>
            <a:xfrm>
              <a:off x="1693090" y="332094"/>
              <a:ext cx="8464451" cy="584775"/>
            </a:xfrm>
            <a:prstGeom prst="rect">
              <a:avLst/>
            </a:prstGeom>
            <a:noFill/>
          </p:spPr>
          <p:txBody>
            <a:bodyPr wrap="square" rtlCol="0">
              <a:spAutoFit/>
            </a:bodyPr>
            <a:lstStyle/>
            <a:p>
              <a:pPr algn="ctr"/>
              <a:r>
                <a:rPr lang="de-AT" sz="3200" dirty="0">
                  <a:solidFill>
                    <a:schemeClr val="bg1"/>
                  </a:solidFill>
                </a:rPr>
                <a:t>Simulation </a:t>
              </a:r>
              <a:r>
                <a:rPr lang="de-AT" sz="3200" dirty="0" err="1">
                  <a:solidFill>
                    <a:schemeClr val="bg1"/>
                  </a:solidFill>
                </a:rPr>
                <a:t>of</a:t>
              </a:r>
              <a:r>
                <a:rPr lang="de-AT" sz="3200" dirty="0">
                  <a:solidFill>
                    <a:schemeClr val="bg1"/>
                  </a:solidFill>
                </a:rPr>
                <a:t> </a:t>
              </a:r>
              <a:r>
                <a:rPr lang="de-AT" sz="3200" dirty="0" err="1">
                  <a:solidFill>
                    <a:schemeClr val="bg1"/>
                  </a:solidFill>
                </a:rPr>
                <a:t>rough</a:t>
              </a:r>
              <a:r>
                <a:rPr lang="de-AT" sz="3200" dirty="0">
                  <a:solidFill>
                    <a:schemeClr val="bg1"/>
                  </a:solidFill>
                </a:rPr>
                <a:t> </a:t>
              </a:r>
              <a:r>
                <a:rPr lang="de-AT" sz="3200" dirty="0" err="1">
                  <a:solidFill>
                    <a:schemeClr val="bg1"/>
                  </a:solidFill>
                </a:rPr>
                <a:t>surface</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sp>
        <p:nvSpPr>
          <p:cNvPr id="40" name="Textfeld 39">
            <a:extLst>
              <a:ext uri="{FF2B5EF4-FFF2-40B4-BE49-F238E27FC236}">
                <a16:creationId xmlns:a16="http://schemas.microsoft.com/office/drawing/2014/main" id="{E99244DF-1D77-4284-91E1-23268EDEA02F}"/>
              </a:ext>
            </a:extLst>
          </p:cNvPr>
          <p:cNvSpPr txBox="1"/>
          <p:nvPr/>
        </p:nvSpPr>
        <p:spPr>
          <a:xfrm>
            <a:off x="5558156" y="1943396"/>
            <a:ext cx="6602074" cy="2554545"/>
          </a:xfrm>
          <a:prstGeom prst="rect">
            <a:avLst/>
          </a:prstGeom>
          <a:noFill/>
        </p:spPr>
        <p:txBody>
          <a:bodyPr wrap="square" rtlCol="0">
            <a:spAutoFit/>
          </a:bodyPr>
          <a:lstStyle/>
          <a:p>
            <a:r>
              <a:rPr lang="de-DE" sz="1800" b="1" dirty="0"/>
              <a:t>SPRAY</a:t>
            </a:r>
            <a:r>
              <a:rPr lang="de-DE" sz="1800" dirty="0"/>
              <a:t> = </a:t>
            </a:r>
            <a:r>
              <a:rPr lang="de-DE" sz="1800" b="1" dirty="0" err="1"/>
              <a:t>SP</a:t>
            </a:r>
            <a:r>
              <a:rPr lang="de-DE" sz="1800" dirty="0" err="1"/>
              <a:t>uttering</a:t>
            </a:r>
            <a:r>
              <a:rPr lang="de-DE" sz="1800" dirty="0"/>
              <a:t> </a:t>
            </a:r>
            <a:r>
              <a:rPr lang="de-DE" sz="1800" dirty="0" err="1"/>
              <a:t>simulation</a:t>
            </a:r>
            <a:r>
              <a:rPr lang="de-DE" sz="1800" dirty="0"/>
              <a:t> via </a:t>
            </a:r>
            <a:r>
              <a:rPr lang="de-DE" sz="1800" b="1" dirty="0" err="1"/>
              <a:t>RAY</a:t>
            </a:r>
            <a:r>
              <a:rPr lang="de-DE" sz="1800" dirty="0" err="1"/>
              <a:t>tracing</a:t>
            </a:r>
            <a:r>
              <a:rPr lang="de-DE" sz="1800" dirty="0"/>
              <a:t> </a:t>
            </a:r>
            <a:r>
              <a:rPr lang="de-DE" sz="1800" dirty="0" err="1"/>
              <a:t>of</a:t>
            </a:r>
            <a:r>
              <a:rPr lang="de-DE" sz="1800" dirty="0"/>
              <a:t> </a:t>
            </a:r>
            <a:r>
              <a:rPr lang="de-DE" sz="1800" dirty="0" err="1"/>
              <a:t>particles</a:t>
            </a:r>
            <a:endParaRPr lang="de-DE" sz="1800" dirty="0"/>
          </a:p>
          <a:p>
            <a:endParaRPr lang="de-AT" dirty="0"/>
          </a:p>
          <a:p>
            <a:pPr marL="342900" indent="-342900">
              <a:buFontTx/>
              <a:buAutoNum type="arabicParenR"/>
            </a:pPr>
            <a:r>
              <a:rPr lang="de-AT" dirty="0"/>
              <a:t>Flat </a:t>
            </a:r>
            <a:r>
              <a:rPr lang="de-AT" dirty="0" err="1"/>
              <a:t>surface</a:t>
            </a:r>
            <a:r>
              <a:rPr lang="de-AT" dirty="0"/>
              <a:t> </a:t>
            </a:r>
            <a:r>
              <a:rPr lang="de-AT" dirty="0" err="1"/>
              <a:t>repository</a:t>
            </a:r>
            <a:r>
              <a:rPr lang="de-AT" dirty="0"/>
              <a:t> </a:t>
            </a:r>
            <a:r>
              <a:rPr lang="de-AT" dirty="0" err="1"/>
              <a:t>data</a:t>
            </a:r>
            <a:r>
              <a:rPr lang="de-AT" dirty="0"/>
              <a:t> </a:t>
            </a:r>
            <a:r>
              <a:rPr lang="de-AT" dirty="0" err="1"/>
              <a:t>from</a:t>
            </a:r>
            <a:r>
              <a:rPr lang="de-AT" dirty="0"/>
              <a:t> BCA </a:t>
            </a:r>
            <a:r>
              <a:rPr lang="de-AT" dirty="0" err="1"/>
              <a:t>codes</a:t>
            </a:r>
            <a:r>
              <a:rPr lang="de-AT" dirty="0"/>
              <a:t> </a:t>
            </a:r>
          </a:p>
          <a:p>
            <a:r>
              <a:rPr lang="de-AT" dirty="0"/>
              <a:t>      (</a:t>
            </a:r>
            <a:r>
              <a:rPr lang="de-AT" dirty="0" err="1"/>
              <a:t>sputter</a:t>
            </a:r>
            <a:r>
              <a:rPr lang="de-AT" dirty="0"/>
              <a:t> </a:t>
            </a:r>
            <a:r>
              <a:rPr lang="de-AT" dirty="0" err="1"/>
              <a:t>yields</a:t>
            </a:r>
            <a:r>
              <a:rPr lang="de-AT" dirty="0"/>
              <a:t>, </a:t>
            </a:r>
            <a:r>
              <a:rPr lang="de-AT" dirty="0" err="1"/>
              <a:t>emission</a:t>
            </a:r>
            <a:r>
              <a:rPr lang="de-AT" dirty="0"/>
              <a:t> </a:t>
            </a:r>
            <a:r>
              <a:rPr lang="de-AT" dirty="0" err="1"/>
              <a:t>vectors</a:t>
            </a:r>
            <a:r>
              <a:rPr lang="de-AT" dirty="0"/>
              <a:t>)</a:t>
            </a:r>
          </a:p>
          <a:p>
            <a:r>
              <a:rPr lang="de-AT" dirty="0"/>
              <a:t>2)   </a:t>
            </a:r>
            <a:r>
              <a:rPr lang="de-AT" dirty="0" err="1"/>
              <a:t>Topography</a:t>
            </a:r>
            <a:r>
              <a:rPr lang="de-AT" dirty="0"/>
              <a:t> </a:t>
            </a:r>
            <a:r>
              <a:rPr lang="de-AT" dirty="0" err="1"/>
              <a:t>input</a:t>
            </a:r>
            <a:r>
              <a:rPr lang="de-AT" dirty="0"/>
              <a:t> (</a:t>
            </a:r>
            <a:r>
              <a:rPr lang="de-AT" dirty="0" err="1"/>
              <a:t>limitless</a:t>
            </a:r>
            <a:r>
              <a:rPr lang="de-AT" dirty="0"/>
              <a:t>) e.g., </a:t>
            </a:r>
            <a:r>
              <a:rPr lang="de-AT" dirty="0" err="1"/>
              <a:t>by</a:t>
            </a:r>
            <a:r>
              <a:rPr lang="de-AT" dirty="0"/>
              <a:t> AFM</a:t>
            </a:r>
          </a:p>
          <a:p>
            <a:r>
              <a:rPr lang="de-AT" dirty="0"/>
              <a:t>3)   </a:t>
            </a:r>
            <a:r>
              <a:rPr lang="de-AT" dirty="0" err="1"/>
              <a:t>Raytracing</a:t>
            </a:r>
            <a:r>
              <a:rPr lang="de-AT" dirty="0"/>
              <a:t> loop </a:t>
            </a:r>
          </a:p>
          <a:p>
            <a:r>
              <a:rPr lang="de-AT"/>
              <a:t>4)   No</a:t>
            </a:r>
            <a:r>
              <a:rPr lang="de-AT" dirty="0"/>
              <a:t> </a:t>
            </a:r>
            <a:r>
              <a:rPr lang="de-AT" dirty="0" err="1"/>
              <a:t>cluster</a:t>
            </a:r>
            <a:r>
              <a:rPr lang="de-AT" dirty="0"/>
              <a:t> </a:t>
            </a:r>
            <a:r>
              <a:rPr lang="de-AT" dirty="0" err="1"/>
              <a:t>necessary</a:t>
            </a:r>
            <a:endParaRPr lang="de-AT" dirty="0"/>
          </a:p>
          <a:p>
            <a:endParaRPr lang="de-AT" sz="1600" dirty="0"/>
          </a:p>
          <a:p>
            <a:endParaRPr lang="de-AT" dirty="0"/>
          </a:p>
        </p:txBody>
      </p:sp>
      <p:grpSp>
        <p:nvGrpSpPr>
          <p:cNvPr id="42" name="Gruppieren 41">
            <a:extLst>
              <a:ext uri="{FF2B5EF4-FFF2-40B4-BE49-F238E27FC236}">
                <a16:creationId xmlns:a16="http://schemas.microsoft.com/office/drawing/2014/main" id="{682C367B-4B08-4F24-B867-20D764F72306}"/>
              </a:ext>
            </a:extLst>
          </p:cNvPr>
          <p:cNvGrpSpPr/>
          <p:nvPr/>
        </p:nvGrpSpPr>
        <p:grpSpPr>
          <a:xfrm>
            <a:off x="603250" y="2468360"/>
            <a:ext cx="5302896" cy="3045688"/>
            <a:chOff x="1200489" y="3243083"/>
            <a:chExt cx="5302896" cy="3045688"/>
          </a:xfrm>
        </p:grpSpPr>
        <p:grpSp>
          <p:nvGrpSpPr>
            <p:cNvPr id="43" name="Gruppieren 42">
              <a:extLst>
                <a:ext uri="{FF2B5EF4-FFF2-40B4-BE49-F238E27FC236}">
                  <a16:creationId xmlns:a16="http://schemas.microsoft.com/office/drawing/2014/main" id="{4B89D160-9E4D-4B70-BF6A-62DF70B1E448}"/>
                </a:ext>
              </a:extLst>
            </p:cNvPr>
            <p:cNvGrpSpPr/>
            <p:nvPr/>
          </p:nvGrpSpPr>
          <p:grpSpPr>
            <a:xfrm>
              <a:off x="1200489" y="3373724"/>
              <a:ext cx="4355621" cy="2915047"/>
              <a:chOff x="2200624" y="3373724"/>
              <a:chExt cx="4355621" cy="2915047"/>
            </a:xfrm>
          </p:grpSpPr>
          <p:grpSp>
            <p:nvGrpSpPr>
              <p:cNvPr id="55" name="Gruppieren 54">
                <a:extLst>
                  <a:ext uri="{FF2B5EF4-FFF2-40B4-BE49-F238E27FC236}">
                    <a16:creationId xmlns:a16="http://schemas.microsoft.com/office/drawing/2014/main" id="{F332DCC0-69CD-4B06-893E-15AC4A932E81}"/>
                  </a:ext>
                </a:extLst>
              </p:cNvPr>
              <p:cNvGrpSpPr/>
              <p:nvPr/>
            </p:nvGrpSpPr>
            <p:grpSpPr>
              <a:xfrm>
                <a:off x="2200624" y="3373724"/>
                <a:ext cx="4355621" cy="2915047"/>
                <a:chOff x="2200624" y="3373724"/>
                <a:chExt cx="4355621" cy="2915047"/>
              </a:xfrm>
            </p:grpSpPr>
            <p:grpSp>
              <p:nvGrpSpPr>
                <p:cNvPr id="59" name="Gruppieren 58">
                  <a:extLst>
                    <a:ext uri="{FF2B5EF4-FFF2-40B4-BE49-F238E27FC236}">
                      <a16:creationId xmlns:a16="http://schemas.microsoft.com/office/drawing/2014/main" id="{F7208509-3C37-468C-B26E-E5F61E0DDA3E}"/>
                    </a:ext>
                  </a:extLst>
                </p:cNvPr>
                <p:cNvGrpSpPr/>
                <p:nvPr/>
              </p:nvGrpSpPr>
              <p:grpSpPr>
                <a:xfrm>
                  <a:off x="2200624" y="3535822"/>
                  <a:ext cx="3724691" cy="2752949"/>
                  <a:chOff x="6782426" y="3221130"/>
                  <a:chExt cx="3724691" cy="2752949"/>
                </a:xfrm>
              </p:grpSpPr>
              <p:pic>
                <p:nvPicPr>
                  <p:cNvPr id="74" name="Grafik 73">
                    <a:extLst>
                      <a:ext uri="{FF2B5EF4-FFF2-40B4-BE49-F238E27FC236}">
                        <a16:creationId xmlns:a16="http://schemas.microsoft.com/office/drawing/2014/main" id="{12E06D16-E6D2-4F3D-8B4B-EBBDEB4FF5B8}"/>
                      </a:ext>
                    </a:extLst>
                  </p:cNvPr>
                  <p:cNvPicPr>
                    <a:picLocks noChangeAspect="1"/>
                  </p:cNvPicPr>
                  <p:nvPr/>
                </p:nvPicPr>
                <p:blipFill rotWithShape="1">
                  <a:blip r:embed="rId7"/>
                  <a:srcRect t="3691" b="4942"/>
                  <a:stretch/>
                </p:blipFill>
                <p:spPr>
                  <a:xfrm>
                    <a:off x="6888110" y="3329941"/>
                    <a:ext cx="3619007" cy="2011680"/>
                  </a:xfrm>
                  <a:prstGeom prst="rect">
                    <a:avLst/>
                  </a:prstGeom>
                </p:spPr>
              </p:pic>
              <p:grpSp>
                <p:nvGrpSpPr>
                  <p:cNvPr id="75" name="Gruppieren 74">
                    <a:extLst>
                      <a:ext uri="{FF2B5EF4-FFF2-40B4-BE49-F238E27FC236}">
                        <a16:creationId xmlns:a16="http://schemas.microsoft.com/office/drawing/2014/main" id="{5C4BE2A7-7C93-4245-B478-7050863EDF87}"/>
                      </a:ext>
                    </a:extLst>
                  </p:cNvPr>
                  <p:cNvGrpSpPr/>
                  <p:nvPr/>
                </p:nvGrpSpPr>
                <p:grpSpPr>
                  <a:xfrm>
                    <a:off x="6782426" y="3221130"/>
                    <a:ext cx="3724691" cy="2752949"/>
                    <a:chOff x="6782426" y="3221130"/>
                    <a:chExt cx="3724691" cy="2752949"/>
                  </a:xfrm>
                </p:grpSpPr>
                <p:sp>
                  <p:nvSpPr>
                    <p:cNvPr id="76" name="Rechtwinkliges Dreieck 75">
                      <a:extLst>
                        <a:ext uri="{FF2B5EF4-FFF2-40B4-BE49-F238E27FC236}">
                          <a16:creationId xmlns:a16="http://schemas.microsoft.com/office/drawing/2014/main" id="{0A292A21-9F56-4983-A837-EF14A68A85D4}"/>
                        </a:ext>
                      </a:extLst>
                    </p:cNvPr>
                    <p:cNvSpPr/>
                    <p:nvPr/>
                  </p:nvSpPr>
                  <p:spPr>
                    <a:xfrm rot="10800000">
                      <a:off x="9986779" y="3234905"/>
                      <a:ext cx="520338" cy="220177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htwinkliges Dreieck 76">
                      <a:extLst>
                        <a:ext uri="{FF2B5EF4-FFF2-40B4-BE49-F238E27FC236}">
                          <a16:creationId xmlns:a16="http://schemas.microsoft.com/office/drawing/2014/main" id="{2C36D363-BA49-4A7B-9CCE-53AECF9CECCD}"/>
                        </a:ext>
                      </a:extLst>
                    </p:cNvPr>
                    <p:cNvSpPr/>
                    <p:nvPr/>
                  </p:nvSpPr>
                  <p:spPr>
                    <a:xfrm rot="10800000" flipH="1">
                      <a:off x="6782426" y="3221130"/>
                      <a:ext cx="620635" cy="275294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 name="Gruppieren 59">
                  <a:extLst>
                    <a:ext uri="{FF2B5EF4-FFF2-40B4-BE49-F238E27FC236}">
                      <a16:creationId xmlns:a16="http://schemas.microsoft.com/office/drawing/2014/main" id="{7D821851-8969-428B-99E6-5604719F091B}"/>
                    </a:ext>
                  </a:extLst>
                </p:cNvPr>
                <p:cNvGrpSpPr/>
                <p:nvPr/>
              </p:nvGrpSpPr>
              <p:grpSpPr>
                <a:xfrm>
                  <a:off x="2236473" y="3606678"/>
                  <a:ext cx="2659377" cy="1545880"/>
                  <a:chOff x="2236473" y="3606678"/>
                  <a:chExt cx="2659377" cy="1545880"/>
                </a:xfrm>
              </p:grpSpPr>
              <p:sp>
                <p:nvSpPr>
                  <p:cNvPr id="62" name="Ellipse 61">
                    <a:extLst>
                      <a:ext uri="{FF2B5EF4-FFF2-40B4-BE49-F238E27FC236}">
                        <a16:creationId xmlns:a16="http://schemas.microsoft.com/office/drawing/2014/main" id="{8027394A-7C1A-47E4-8FF0-74533F49662B}"/>
                      </a:ext>
                    </a:extLst>
                  </p:cNvPr>
                  <p:cNvSpPr/>
                  <p:nvPr/>
                </p:nvSpPr>
                <p:spPr>
                  <a:xfrm>
                    <a:off x="2236473" y="3606678"/>
                    <a:ext cx="160308" cy="1603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Gerade Verbindung mit Pfeil 62">
                    <a:extLst>
                      <a:ext uri="{FF2B5EF4-FFF2-40B4-BE49-F238E27FC236}">
                        <a16:creationId xmlns:a16="http://schemas.microsoft.com/office/drawing/2014/main" id="{303AF8AE-FC1E-4CD3-A9D3-E86E495B417D}"/>
                      </a:ext>
                    </a:extLst>
                  </p:cNvPr>
                  <p:cNvCxnSpPr/>
                  <p:nvPr/>
                </p:nvCxnSpPr>
                <p:spPr>
                  <a:xfrm flipV="1">
                    <a:off x="4548110" y="4197350"/>
                    <a:ext cx="275631" cy="8136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Gerade Verbindung mit Pfeil 63">
                    <a:extLst>
                      <a:ext uri="{FF2B5EF4-FFF2-40B4-BE49-F238E27FC236}">
                        <a16:creationId xmlns:a16="http://schemas.microsoft.com/office/drawing/2014/main" id="{545FC521-131C-4F0D-A9AB-E9079DDD5521}"/>
                      </a:ext>
                    </a:extLst>
                  </p:cNvPr>
                  <p:cNvCxnSpPr/>
                  <p:nvPr/>
                </p:nvCxnSpPr>
                <p:spPr>
                  <a:xfrm flipH="1" flipV="1">
                    <a:off x="4330700" y="4260850"/>
                    <a:ext cx="217410" cy="7422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C9D416E9-D792-4F77-B7A5-34CEC8A196C9}"/>
                      </a:ext>
                    </a:extLst>
                  </p:cNvPr>
                  <p:cNvCxnSpPr/>
                  <p:nvPr/>
                </p:nvCxnSpPr>
                <p:spPr>
                  <a:xfrm flipH="1" flipV="1">
                    <a:off x="4502150" y="4349564"/>
                    <a:ext cx="45958" cy="6535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65">
                    <a:extLst>
                      <a:ext uri="{FF2B5EF4-FFF2-40B4-BE49-F238E27FC236}">
                        <a16:creationId xmlns:a16="http://schemas.microsoft.com/office/drawing/2014/main" id="{20A4BA28-4CEE-4DE8-A994-547858C75E75}"/>
                      </a:ext>
                    </a:extLst>
                  </p:cNvPr>
                  <p:cNvCxnSpPr/>
                  <p:nvPr/>
                </p:nvCxnSpPr>
                <p:spPr>
                  <a:xfrm flipH="1" flipV="1">
                    <a:off x="4189491" y="4631970"/>
                    <a:ext cx="358617" cy="37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Gerade Verbindung mit Pfeil 66">
                    <a:extLst>
                      <a:ext uri="{FF2B5EF4-FFF2-40B4-BE49-F238E27FC236}">
                        <a16:creationId xmlns:a16="http://schemas.microsoft.com/office/drawing/2014/main" id="{A0AB3859-2BB4-4DD7-A590-55676C56D8E5}"/>
                      </a:ext>
                    </a:extLst>
                  </p:cNvPr>
                  <p:cNvCxnSpPr/>
                  <p:nvPr/>
                </p:nvCxnSpPr>
                <p:spPr>
                  <a:xfrm flipV="1">
                    <a:off x="4548108" y="4683499"/>
                    <a:ext cx="275633" cy="3195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06AFDA32-A795-434D-9FB5-EFF79B68B82D}"/>
                      </a:ext>
                    </a:extLst>
                  </p:cNvPr>
                  <p:cNvCxnSpPr/>
                  <p:nvPr/>
                </p:nvCxnSpPr>
                <p:spPr>
                  <a:xfrm>
                    <a:off x="4548108" y="5003090"/>
                    <a:ext cx="347742" cy="70560"/>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Gerader Verbinder 68">
                    <a:extLst>
                      <a:ext uri="{FF2B5EF4-FFF2-40B4-BE49-F238E27FC236}">
                        <a16:creationId xmlns:a16="http://schemas.microsoft.com/office/drawing/2014/main" id="{26A965A4-C0A7-438C-AF61-5A8637336691}"/>
                      </a:ext>
                    </a:extLst>
                  </p:cNvPr>
                  <p:cNvCxnSpPr/>
                  <p:nvPr/>
                </p:nvCxnSpPr>
                <p:spPr>
                  <a:xfrm>
                    <a:off x="4548108" y="5007065"/>
                    <a:ext cx="85805" cy="145493"/>
                  </a:xfrm>
                  <a:prstGeom prst="line">
                    <a:avLst/>
                  </a:prstGeom>
                  <a:ln w="19050"/>
                </p:spPr>
                <p:style>
                  <a:lnRef idx="1">
                    <a:schemeClr val="dk1"/>
                  </a:lnRef>
                  <a:fillRef idx="0">
                    <a:schemeClr val="dk1"/>
                  </a:fillRef>
                  <a:effectRef idx="0">
                    <a:schemeClr val="dk1"/>
                  </a:effectRef>
                  <a:fontRef idx="minor">
                    <a:schemeClr val="tx1"/>
                  </a:fontRef>
                </p:style>
              </p:cxnSp>
              <p:cxnSp>
                <p:nvCxnSpPr>
                  <p:cNvPr id="70" name="Gerader Verbinder 69">
                    <a:extLst>
                      <a:ext uri="{FF2B5EF4-FFF2-40B4-BE49-F238E27FC236}">
                        <a16:creationId xmlns:a16="http://schemas.microsoft.com/office/drawing/2014/main" id="{7D37B68B-1A44-41F4-83D5-09F0ECB4777C}"/>
                      </a:ext>
                    </a:extLst>
                  </p:cNvPr>
                  <p:cNvCxnSpPr/>
                  <p:nvPr/>
                </p:nvCxnSpPr>
                <p:spPr>
                  <a:xfrm flipV="1">
                    <a:off x="4548108" y="4821505"/>
                    <a:ext cx="18713" cy="181585"/>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Gerader Verbinder 70">
                    <a:extLst>
                      <a:ext uri="{FF2B5EF4-FFF2-40B4-BE49-F238E27FC236}">
                        <a16:creationId xmlns:a16="http://schemas.microsoft.com/office/drawing/2014/main" id="{A267A763-5302-433B-80D8-28AB293F24EB}"/>
                      </a:ext>
                    </a:extLst>
                  </p:cNvPr>
                  <p:cNvCxnSpPr/>
                  <p:nvPr/>
                </p:nvCxnSpPr>
                <p:spPr>
                  <a:xfrm>
                    <a:off x="4548108" y="5011040"/>
                    <a:ext cx="137816" cy="88714"/>
                  </a:xfrm>
                  <a:prstGeom prst="line">
                    <a:avLst/>
                  </a:prstGeom>
                  <a:ln w="19050"/>
                </p:spPr>
                <p:style>
                  <a:lnRef idx="1">
                    <a:schemeClr val="dk1"/>
                  </a:lnRef>
                  <a:fillRef idx="0">
                    <a:schemeClr val="dk1"/>
                  </a:fillRef>
                  <a:effectRef idx="0">
                    <a:schemeClr val="dk1"/>
                  </a:effectRef>
                  <a:fontRef idx="minor">
                    <a:schemeClr val="tx1"/>
                  </a:fontRef>
                </p:style>
              </p:cxnSp>
              <p:cxnSp>
                <p:nvCxnSpPr>
                  <p:cNvPr id="72" name="Gerader Verbinder 71">
                    <a:extLst>
                      <a:ext uri="{FF2B5EF4-FFF2-40B4-BE49-F238E27FC236}">
                        <a16:creationId xmlns:a16="http://schemas.microsoft.com/office/drawing/2014/main" id="{91E3DF37-2CB9-4DFB-B6A0-A34F46E39CEA}"/>
                      </a:ext>
                    </a:extLst>
                  </p:cNvPr>
                  <p:cNvCxnSpPr/>
                  <p:nvPr/>
                </p:nvCxnSpPr>
                <p:spPr>
                  <a:xfrm flipV="1">
                    <a:off x="4548108" y="4860106"/>
                    <a:ext cx="275633" cy="150934"/>
                  </a:xfrm>
                  <a:prstGeom prst="line">
                    <a:avLst/>
                  </a:prstGeom>
                  <a:ln w="19050"/>
                </p:spPr>
                <p:style>
                  <a:lnRef idx="1">
                    <a:schemeClr val="dk1"/>
                  </a:lnRef>
                  <a:fillRef idx="0">
                    <a:schemeClr val="dk1"/>
                  </a:fillRef>
                  <a:effectRef idx="0">
                    <a:schemeClr val="dk1"/>
                  </a:effectRef>
                  <a:fontRef idx="minor">
                    <a:schemeClr val="tx1"/>
                  </a:fontRef>
                </p:style>
              </p:cxnSp>
              <p:cxnSp>
                <p:nvCxnSpPr>
                  <p:cNvPr id="73" name="Gerade Verbindung mit Pfeil 72">
                    <a:extLst>
                      <a:ext uri="{FF2B5EF4-FFF2-40B4-BE49-F238E27FC236}">
                        <a16:creationId xmlns:a16="http://schemas.microsoft.com/office/drawing/2014/main" id="{EF23F0FA-AB0C-42E9-B638-29A638491869}"/>
                      </a:ext>
                    </a:extLst>
                  </p:cNvPr>
                  <p:cNvCxnSpPr/>
                  <p:nvPr/>
                </p:nvCxnSpPr>
                <p:spPr>
                  <a:xfrm>
                    <a:off x="2477770" y="3775612"/>
                    <a:ext cx="2070340" cy="12354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1" name="Grafik 60">
                  <a:extLst>
                    <a:ext uri="{FF2B5EF4-FFF2-40B4-BE49-F238E27FC236}">
                      <a16:creationId xmlns:a16="http://schemas.microsoft.com/office/drawing/2014/main" id="{B6F18A84-6B73-437C-B000-0149B0A97FCE}"/>
                    </a:ext>
                  </a:extLst>
                </p:cNvPr>
                <p:cNvPicPr>
                  <a:picLocks noChangeAspect="1"/>
                </p:cNvPicPr>
                <p:nvPr/>
              </p:nvPicPr>
              <p:blipFill rotWithShape="1">
                <a:blip r:embed="rId8"/>
                <a:srcRect r="18433" b="18434"/>
                <a:stretch/>
              </p:blipFill>
              <p:spPr>
                <a:xfrm>
                  <a:off x="5051069" y="3373724"/>
                  <a:ext cx="1505176" cy="1316308"/>
                </a:xfrm>
                <a:prstGeom prst="rect">
                  <a:avLst/>
                </a:prstGeom>
                <a:ln w="19050">
                  <a:solidFill>
                    <a:srgbClr val="00FF00"/>
                  </a:solidFill>
                </a:ln>
              </p:spPr>
            </p:pic>
          </p:grpSp>
          <p:cxnSp>
            <p:nvCxnSpPr>
              <p:cNvPr id="56" name="Gerader Verbinder 55">
                <a:extLst>
                  <a:ext uri="{FF2B5EF4-FFF2-40B4-BE49-F238E27FC236}">
                    <a16:creationId xmlns:a16="http://schemas.microsoft.com/office/drawing/2014/main" id="{2050D1A6-8231-4574-9BB3-769A7D00242F}"/>
                  </a:ext>
                </a:extLst>
              </p:cNvPr>
              <p:cNvCxnSpPr/>
              <p:nvPr/>
            </p:nvCxnSpPr>
            <p:spPr>
              <a:xfrm>
                <a:off x="4557464" y="5003090"/>
                <a:ext cx="352421" cy="232150"/>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Gerader Verbinder 56">
                <a:extLst>
                  <a:ext uri="{FF2B5EF4-FFF2-40B4-BE49-F238E27FC236}">
                    <a16:creationId xmlns:a16="http://schemas.microsoft.com/office/drawing/2014/main" id="{CDD5FFBD-5017-4914-B8B5-83186DBB20AF}"/>
                  </a:ext>
                </a:extLst>
              </p:cNvPr>
              <p:cNvCxnSpPr/>
              <p:nvPr/>
            </p:nvCxnSpPr>
            <p:spPr>
              <a:xfrm flipH="1">
                <a:off x="4373962" y="5003090"/>
                <a:ext cx="183502" cy="131904"/>
              </a:xfrm>
              <a:prstGeom prst="line">
                <a:avLst/>
              </a:prstGeom>
              <a:ln w="19050"/>
            </p:spPr>
            <p:style>
              <a:lnRef idx="1">
                <a:schemeClr val="dk1"/>
              </a:lnRef>
              <a:fillRef idx="0">
                <a:schemeClr val="dk1"/>
              </a:fillRef>
              <a:effectRef idx="0">
                <a:schemeClr val="dk1"/>
              </a:effectRef>
              <a:fontRef idx="minor">
                <a:schemeClr val="tx1"/>
              </a:fontRef>
            </p:style>
          </p:cxnSp>
          <p:sp>
            <p:nvSpPr>
              <p:cNvPr id="58" name="Ellipse 57">
                <a:extLst>
                  <a:ext uri="{FF2B5EF4-FFF2-40B4-BE49-F238E27FC236}">
                    <a16:creationId xmlns:a16="http://schemas.microsoft.com/office/drawing/2014/main" id="{4CC7D014-6974-4FA4-A250-A074350F12A0}"/>
                  </a:ext>
                </a:extLst>
              </p:cNvPr>
              <p:cNvSpPr/>
              <p:nvPr/>
            </p:nvSpPr>
            <p:spPr>
              <a:xfrm>
                <a:off x="4357449" y="4822087"/>
                <a:ext cx="402974" cy="331053"/>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Gerader Verbinder 43">
              <a:extLst>
                <a:ext uri="{FF2B5EF4-FFF2-40B4-BE49-F238E27FC236}">
                  <a16:creationId xmlns:a16="http://schemas.microsoft.com/office/drawing/2014/main" id="{DD3C57F1-CCC1-4A0F-B555-50A45D084801}"/>
                </a:ext>
              </a:extLst>
            </p:cNvPr>
            <p:cNvCxnSpPr>
              <a:endCxn id="58" idx="7"/>
            </p:cNvCxnSpPr>
            <p:nvPr/>
          </p:nvCxnSpPr>
          <p:spPr>
            <a:xfrm flipH="1">
              <a:off x="3701274" y="4574214"/>
              <a:ext cx="349660" cy="296355"/>
            </a:xfrm>
            <a:prstGeom prst="line">
              <a:avLst/>
            </a:prstGeom>
            <a:ln w="190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4C2E82D7-3A39-4F17-B55A-1E835C8B2CAE}"/>
                </a:ext>
              </a:extLst>
            </p:cNvPr>
            <p:cNvCxnSpPr/>
            <p:nvPr/>
          </p:nvCxnSpPr>
          <p:spPr>
            <a:xfrm>
              <a:off x="4058216" y="3684893"/>
              <a:ext cx="775001" cy="457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0C1C538C-EB04-461F-98EE-3F1CB814034A}"/>
                </a:ext>
              </a:extLst>
            </p:cNvPr>
            <p:cNvCxnSpPr/>
            <p:nvPr/>
          </p:nvCxnSpPr>
          <p:spPr>
            <a:xfrm flipH="1" flipV="1">
              <a:off x="4589242" y="3243083"/>
              <a:ext cx="242505" cy="8803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Bogen 46">
              <a:extLst>
                <a:ext uri="{FF2B5EF4-FFF2-40B4-BE49-F238E27FC236}">
                  <a16:creationId xmlns:a16="http://schemas.microsoft.com/office/drawing/2014/main" id="{F4058015-DAED-4C04-B047-D6EB24ADE5CC}"/>
                </a:ext>
              </a:extLst>
            </p:cNvPr>
            <p:cNvSpPr/>
            <p:nvPr/>
          </p:nvSpPr>
          <p:spPr>
            <a:xfrm>
              <a:off x="4287787" y="3665078"/>
              <a:ext cx="914400" cy="900983"/>
            </a:xfrm>
            <a:prstGeom prst="arc">
              <a:avLst>
                <a:gd name="adj1" fmla="val 12970621"/>
                <a:gd name="adj2" fmla="val 1585305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feld 49">
              <a:extLst>
                <a:ext uri="{FF2B5EF4-FFF2-40B4-BE49-F238E27FC236}">
                  <a16:creationId xmlns:a16="http://schemas.microsoft.com/office/drawing/2014/main" id="{FF0AB5B1-7EE2-4E4B-ADB9-7EF70EEADC81}"/>
                </a:ext>
              </a:extLst>
            </p:cNvPr>
            <p:cNvSpPr txBox="1"/>
            <p:nvPr/>
          </p:nvSpPr>
          <p:spPr>
            <a:xfrm>
              <a:off x="1236338" y="5572432"/>
              <a:ext cx="1413781" cy="400110"/>
            </a:xfrm>
            <a:prstGeom prst="rect">
              <a:avLst/>
            </a:prstGeom>
            <a:noFill/>
          </p:spPr>
          <p:txBody>
            <a:bodyPr wrap="square" rtlCol="0">
              <a:spAutoFit/>
            </a:bodyPr>
            <a:lstStyle/>
            <a:p>
              <a:r>
                <a:rPr lang="de-AT" sz="2000" b="1" dirty="0" err="1"/>
                <a:t>Raytracing</a:t>
              </a:r>
              <a:endParaRPr lang="en-US" sz="2000" b="1" dirty="0"/>
            </a:p>
          </p:txBody>
        </p:sp>
        <p:sp>
          <p:nvSpPr>
            <p:cNvPr id="51" name="Textfeld 50">
              <a:extLst>
                <a:ext uri="{FF2B5EF4-FFF2-40B4-BE49-F238E27FC236}">
                  <a16:creationId xmlns:a16="http://schemas.microsoft.com/office/drawing/2014/main" id="{958F308C-FBD8-4B30-93DF-276F6B7B39E2}"/>
                </a:ext>
              </a:extLst>
            </p:cNvPr>
            <p:cNvSpPr txBox="1"/>
            <p:nvPr/>
          </p:nvSpPr>
          <p:spPr>
            <a:xfrm>
              <a:off x="5089604" y="4625802"/>
              <a:ext cx="1413781" cy="400110"/>
            </a:xfrm>
            <a:prstGeom prst="rect">
              <a:avLst/>
            </a:prstGeom>
            <a:noFill/>
          </p:spPr>
          <p:txBody>
            <a:bodyPr wrap="square" rtlCol="0">
              <a:spAutoFit/>
            </a:bodyPr>
            <a:lstStyle/>
            <a:p>
              <a:r>
                <a:rPr lang="de-AT" sz="2000" b="1" dirty="0"/>
                <a:t>BCA</a:t>
              </a:r>
              <a:endParaRPr lang="en-US" sz="2000" b="1" dirty="0"/>
            </a:p>
          </p:txBody>
        </p:sp>
        <p:cxnSp>
          <p:nvCxnSpPr>
            <p:cNvPr id="52" name="Gerader Verbinder 51">
              <a:extLst>
                <a:ext uri="{FF2B5EF4-FFF2-40B4-BE49-F238E27FC236}">
                  <a16:creationId xmlns:a16="http://schemas.microsoft.com/office/drawing/2014/main" id="{8A2C1857-150D-4FC4-ACBF-DB8F6FFFB4D2}"/>
                </a:ext>
              </a:extLst>
            </p:cNvPr>
            <p:cNvCxnSpPr/>
            <p:nvPr/>
          </p:nvCxnSpPr>
          <p:spPr>
            <a:xfrm flipH="1">
              <a:off x="4638041" y="4067488"/>
              <a:ext cx="419376" cy="120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Bogen 52">
              <a:extLst>
                <a:ext uri="{FF2B5EF4-FFF2-40B4-BE49-F238E27FC236}">
                  <a16:creationId xmlns:a16="http://schemas.microsoft.com/office/drawing/2014/main" id="{0F0AD5DC-A791-4503-B48E-77082DE514EB}"/>
                </a:ext>
              </a:extLst>
            </p:cNvPr>
            <p:cNvSpPr/>
            <p:nvPr/>
          </p:nvSpPr>
          <p:spPr>
            <a:xfrm rot="20493463">
              <a:off x="4724828" y="4007926"/>
              <a:ext cx="231340" cy="23134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Ellipse 53">
              <a:extLst>
                <a:ext uri="{FF2B5EF4-FFF2-40B4-BE49-F238E27FC236}">
                  <a16:creationId xmlns:a16="http://schemas.microsoft.com/office/drawing/2014/main" id="{A09427A1-0464-449E-AC09-EBFE92FD965C}"/>
                </a:ext>
              </a:extLst>
            </p:cNvPr>
            <p:cNvSpPr/>
            <p:nvPr/>
          </p:nvSpPr>
          <p:spPr>
            <a:xfrm>
              <a:off x="4854068" y="4051771"/>
              <a:ext cx="28800" cy="28800"/>
            </a:xfrm>
            <a:prstGeom prst="ellipse">
              <a:avLst/>
            </a:prstGeom>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 name="Gruppieren 2">
            <a:extLst>
              <a:ext uri="{FF2B5EF4-FFF2-40B4-BE49-F238E27FC236}">
                <a16:creationId xmlns:a16="http://schemas.microsoft.com/office/drawing/2014/main" id="{0074431A-5122-B476-4680-91121D7AB6DD}"/>
              </a:ext>
            </a:extLst>
          </p:cNvPr>
          <p:cNvGrpSpPr/>
          <p:nvPr/>
        </p:nvGrpSpPr>
        <p:grpSpPr>
          <a:xfrm>
            <a:off x="6505431" y="4065927"/>
            <a:ext cx="4682372" cy="2250000"/>
            <a:chOff x="6285856" y="4084882"/>
            <a:chExt cx="4682372" cy="2250000"/>
          </a:xfrm>
        </p:grpSpPr>
        <p:pic>
          <p:nvPicPr>
            <p:cNvPr id="78" name="Grafik 77">
              <a:extLst>
                <a:ext uri="{FF2B5EF4-FFF2-40B4-BE49-F238E27FC236}">
                  <a16:creationId xmlns:a16="http://schemas.microsoft.com/office/drawing/2014/main" id="{6ECC5C59-E050-4B0E-1307-37A84036C5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5856" y="4084882"/>
              <a:ext cx="3609506" cy="2250000"/>
            </a:xfrm>
            <a:prstGeom prst="rect">
              <a:avLst/>
            </a:prstGeom>
          </p:spPr>
        </p:pic>
        <p:pic>
          <p:nvPicPr>
            <p:cNvPr id="80" name="Grafik 79">
              <a:extLst>
                <a:ext uri="{FF2B5EF4-FFF2-40B4-BE49-F238E27FC236}">
                  <a16:creationId xmlns:a16="http://schemas.microsoft.com/office/drawing/2014/main" id="{CFA9183C-1BBC-BE2E-2681-FE410ECEE4A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155339" y="4123364"/>
              <a:ext cx="812889" cy="812889"/>
            </a:xfrm>
            <a:prstGeom prst="rect">
              <a:avLst/>
            </a:prstGeom>
          </p:spPr>
        </p:pic>
        <p:sp>
          <p:nvSpPr>
            <p:cNvPr id="82" name="Textfeld 81">
              <a:extLst>
                <a:ext uri="{FF2B5EF4-FFF2-40B4-BE49-F238E27FC236}">
                  <a16:creationId xmlns:a16="http://schemas.microsoft.com/office/drawing/2014/main" id="{F10BF994-BAAC-24C8-3B84-2A93E1613918}"/>
                </a:ext>
              </a:extLst>
            </p:cNvPr>
            <p:cNvSpPr txBox="1"/>
            <p:nvPr/>
          </p:nvSpPr>
          <p:spPr>
            <a:xfrm>
              <a:off x="8725034" y="4228367"/>
              <a:ext cx="1413781" cy="707886"/>
            </a:xfrm>
            <a:prstGeom prst="rect">
              <a:avLst/>
            </a:prstGeom>
            <a:noFill/>
          </p:spPr>
          <p:txBody>
            <a:bodyPr wrap="square" rtlCol="0">
              <a:spAutoFit/>
            </a:bodyPr>
            <a:lstStyle/>
            <a:p>
              <a:pPr algn="ctr"/>
              <a:r>
                <a:rPr lang="de-AT" sz="2000" b="1" dirty="0" err="1"/>
                <a:t>Roughness</a:t>
              </a:r>
              <a:r>
                <a:rPr lang="de-AT" sz="2000" b="1" dirty="0"/>
                <a:t> </a:t>
              </a:r>
              <a:r>
                <a:rPr lang="de-AT" sz="2000" b="1" dirty="0" err="1"/>
                <a:t>effects</a:t>
              </a:r>
              <a:endParaRPr lang="en-US" sz="2000" b="1" dirty="0"/>
            </a:p>
          </p:txBody>
        </p:sp>
      </p:grpSp>
      <p:sp>
        <p:nvSpPr>
          <p:cNvPr id="4" name="Rechteck 3">
            <a:extLst>
              <a:ext uri="{FF2B5EF4-FFF2-40B4-BE49-F238E27FC236}">
                <a16:creationId xmlns:a16="http://schemas.microsoft.com/office/drawing/2014/main" id="{C255C68E-DD11-05E7-ED8F-69A5FDA478F0}"/>
              </a:ext>
            </a:extLst>
          </p:cNvPr>
          <p:cNvSpPr/>
          <p:nvPr/>
        </p:nvSpPr>
        <p:spPr>
          <a:xfrm>
            <a:off x="2968453" y="6458765"/>
            <a:ext cx="6608631" cy="276999"/>
          </a:xfrm>
          <a:prstGeom prst="rect">
            <a:avLst/>
          </a:prstGeom>
        </p:spPr>
        <p:txBody>
          <a:bodyPr wrap="square">
            <a:spAutoFit/>
          </a:bodyPr>
          <a:lstStyle/>
          <a:p>
            <a:pPr lvl="1"/>
            <a:r>
              <a:rPr lang="de-AT" sz="1200" dirty="0">
                <a:solidFill>
                  <a:schemeClr val="tx1">
                    <a:tint val="75000"/>
                  </a:schemeClr>
                </a:solidFill>
              </a:rPr>
              <a:t>Cupak et al., </a:t>
            </a:r>
            <a:r>
              <a:rPr lang="de-AT" sz="1200" dirty="0" err="1">
                <a:solidFill>
                  <a:schemeClr val="tx1">
                    <a:tint val="75000"/>
                  </a:schemeClr>
                </a:solidFill>
              </a:rPr>
              <a:t>Appl</a:t>
            </a:r>
            <a:r>
              <a:rPr lang="de-AT" sz="1200" dirty="0">
                <a:solidFill>
                  <a:schemeClr val="tx1">
                    <a:tint val="75000"/>
                  </a:schemeClr>
                </a:solidFill>
              </a:rPr>
              <a:t>. Surf. </a:t>
            </a:r>
            <a:r>
              <a:rPr lang="de-AT" sz="1200" dirty="0" err="1">
                <a:solidFill>
                  <a:schemeClr val="tx1">
                    <a:tint val="75000"/>
                  </a:schemeClr>
                </a:solidFill>
              </a:rPr>
              <a:t>Sci</a:t>
            </a:r>
            <a:r>
              <a:rPr lang="de-AT" sz="1200" dirty="0">
                <a:solidFill>
                  <a:schemeClr val="tx1">
                    <a:tint val="75000"/>
                  </a:schemeClr>
                </a:solidFill>
              </a:rPr>
              <a:t>. 570, 2021, </a:t>
            </a:r>
            <a:r>
              <a:rPr lang="en-US" sz="1200" dirty="0">
                <a:hlinkClick r:id="rId11" tooltip="Persistent link using digital object identifier"/>
              </a:rPr>
              <a:t>https://doi.org/10.1016/j.apsusc.2021.151204</a:t>
            </a:r>
            <a:endParaRPr lang="de-DE" altLang="en-US" sz="1200" dirty="0">
              <a:solidFill>
                <a:schemeClr val="tx1">
                  <a:lumMod val="50000"/>
                  <a:lumOff val="50000"/>
                </a:schemeClr>
              </a:solidFill>
            </a:endParaRPr>
          </a:p>
        </p:txBody>
      </p:sp>
    </p:spTree>
    <p:extLst>
      <p:ext uri="{BB962C8B-B14F-4D97-AF65-F5344CB8AC3E}">
        <p14:creationId xmlns:p14="http://schemas.microsoft.com/office/powerpoint/2010/main" val="95095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8</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sp>
        <p:nvSpPr>
          <p:cNvPr id="27" name="Inhaltsplatzhalter 2">
            <a:extLst>
              <a:ext uri="{FF2B5EF4-FFF2-40B4-BE49-F238E27FC236}">
                <a16:creationId xmlns:a16="http://schemas.microsoft.com/office/drawing/2014/main" id="{2A70B5E4-BE50-4A04-95F0-FF88BA1F8E54}"/>
              </a:ext>
            </a:extLst>
          </p:cNvPr>
          <p:cNvSpPr>
            <a:spLocks noGrp="1"/>
          </p:cNvSpPr>
          <p:nvPr>
            <p:ph idx="1"/>
          </p:nvPr>
        </p:nvSpPr>
        <p:spPr>
          <a:xfrm>
            <a:off x="272957" y="1172305"/>
            <a:ext cx="11410544" cy="4952270"/>
          </a:xfrm>
        </p:spPr>
        <p:txBody>
          <a:bodyPr>
            <a:normAutofit/>
          </a:bodyPr>
          <a:lstStyle/>
          <a:p>
            <a:pPr marL="0" indent="0" algn="ctr">
              <a:buNone/>
            </a:pPr>
            <a:r>
              <a:rPr lang="de-AT" sz="2000" b="1" dirty="0" err="1"/>
              <a:t>Recap</a:t>
            </a:r>
            <a:r>
              <a:rPr lang="de-AT" sz="2000" b="1" dirty="0"/>
              <a:t>: </a:t>
            </a:r>
            <a:r>
              <a:rPr lang="de-AT" sz="2000" b="1" dirty="0" err="1"/>
              <a:t>Which</a:t>
            </a:r>
            <a:r>
              <a:rPr lang="de-AT" sz="2000" b="1" dirty="0"/>
              <a:t> </a:t>
            </a:r>
            <a:r>
              <a:rPr lang="de-AT" sz="2000" b="1" dirty="0" err="1"/>
              <a:t>roughness</a:t>
            </a:r>
            <a:r>
              <a:rPr lang="de-AT" sz="2000" b="1" dirty="0"/>
              <a:t> </a:t>
            </a:r>
            <a:r>
              <a:rPr lang="de-AT" sz="2000" b="1" dirty="0" err="1"/>
              <a:t>parameter</a:t>
            </a:r>
            <a:r>
              <a:rPr lang="de-AT" sz="2000" b="1" dirty="0"/>
              <a:t> </a:t>
            </a:r>
            <a:r>
              <a:rPr lang="de-AT" sz="2000" b="1" dirty="0" err="1"/>
              <a:t>for</a:t>
            </a:r>
            <a:r>
              <a:rPr lang="de-AT" sz="2000" b="1" dirty="0"/>
              <a:t> </a:t>
            </a:r>
            <a:r>
              <a:rPr lang="de-AT" sz="2000" b="1" dirty="0" err="1"/>
              <a:t>predicting</a:t>
            </a:r>
            <a:r>
              <a:rPr lang="de-AT" sz="2000" b="1" dirty="0"/>
              <a:t> </a:t>
            </a:r>
            <a:r>
              <a:rPr lang="de-AT" sz="2000" b="1" dirty="0" err="1"/>
              <a:t>sputter</a:t>
            </a:r>
            <a:r>
              <a:rPr lang="de-AT" sz="2000" b="1" dirty="0"/>
              <a:t> </a:t>
            </a:r>
            <a:r>
              <a:rPr lang="de-AT" sz="2000" b="1" dirty="0" err="1"/>
              <a:t>yields</a:t>
            </a:r>
            <a:r>
              <a:rPr lang="de-AT" sz="2000" b="1" dirty="0"/>
              <a:t> </a:t>
            </a:r>
            <a:r>
              <a:rPr lang="de-AT" sz="2000" b="1" dirty="0" err="1"/>
              <a:t>of</a:t>
            </a:r>
            <a:r>
              <a:rPr lang="de-AT" sz="2000" b="1" dirty="0"/>
              <a:t> </a:t>
            </a:r>
            <a:r>
              <a:rPr lang="de-AT" sz="2000" b="1" dirty="0" err="1"/>
              <a:t>rough</a:t>
            </a:r>
            <a:r>
              <a:rPr lang="de-AT" sz="2000" b="1" dirty="0"/>
              <a:t> </a:t>
            </a:r>
            <a:r>
              <a:rPr lang="de-AT" sz="2000" b="1" dirty="0" err="1"/>
              <a:t>surfaces</a:t>
            </a:r>
            <a:r>
              <a:rPr lang="de-AT" sz="2000" b="1" dirty="0"/>
              <a:t>?</a:t>
            </a:r>
          </a:p>
          <a:p>
            <a:pPr marL="0" indent="0">
              <a:buNone/>
            </a:pPr>
            <a:r>
              <a:rPr lang="de-AT" sz="2000" dirty="0"/>
              <a:t>                             </a:t>
            </a:r>
            <a:endParaRPr lang="de-AT" sz="1600" dirty="0"/>
          </a:p>
        </p:txBody>
      </p:sp>
      <p:grpSp>
        <p:nvGrpSpPr>
          <p:cNvPr id="11" name="Gruppieren 10"/>
          <p:cNvGrpSpPr/>
          <p:nvPr/>
        </p:nvGrpSpPr>
        <p:grpSpPr>
          <a:xfrm>
            <a:off x="5852271" y="1688332"/>
            <a:ext cx="2531715" cy="4512916"/>
            <a:chOff x="1552258" y="1832165"/>
            <a:chExt cx="2531715" cy="4512916"/>
          </a:xfrm>
        </p:grpSpPr>
        <p:pic>
          <p:nvPicPr>
            <p:cNvPr id="6" name="Grafik 5"/>
            <p:cNvPicPr>
              <a:picLocks noChangeAspect="1"/>
            </p:cNvPicPr>
            <p:nvPr/>
          </p:nvPicPr>
          <p:blipFill>
            <a:blip r:embed="rId3"/>
            <a:stretch>
              <a:fillRect/>
            </a:stretch>
          </p:blipFill>
          <p:spPr>
            <a:xfrm>
              <a:off x="1552258" y="2088006"/>
              <a:ext cx="2531715" cy="4257075"/>
            </a:xfrm>
            <a:prstGeom prst="rect">
              <a:avLst/>
            </a:prstGeom>
          </p:spPr>
        </p:pic>
        <p:sp>
          <p:nvSpPr>
            <p:cNvPr id="8" name="Textfeld 7"/>
            <p:cNvSpPr txBox="1"/>
            <p:nvPr/>
          </p:nvSpPr>
          <p:spPr>
            <a:xfrm>
              <a:off x="2694554" y="1832165"/>
              <a:ext cx="674496" cy="369332"/>
            </a:xfrm>
            <a:prstGeom prst="rect">
              <a:avLst/>
            </a:prstGeom>
            <a:noFill/>
          </p:spPr>
          <p:txBody>
            <a:bodyPr wrap="square" rtlCol="0">
              <a:spAutoFit/>
            </a:bodyPr>
            <a:lstStyle/>
            <a:p>
              <a:r>
                <a:rPr lang="de-AT" dirty="0"/>
                <a:t>RMS</a:t>
              </a:r>
              <a:endParaRPr lang="en-US" dirty="0"/>
            </a:p>
          </p:txBody>
        </p:sp>
      </p:grpSp>
      <p:pic>
        <p:nvPicPr>
          <p:cNvPr id="41" name="Grafik 40"/>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833108" y="2845381"/>
            <a:ext cx="2738140" cy="761660"/>
          </a:xfrm>
          <a:prstGeom prst="rect">
            <a:avLst/>
          </a:prstGeom>
        </p:spPr>
      </p:pic>
      <p:sp>
        <p:nvSpPr>
          <p:cNvPr id="13" name="Textfeld 12"/>
          <p:cNvSpPr txBox="1"/>
          <p:nvPr/>
        </p:nvSpPr>
        <p:spPr>
          <a:xfrm>
            <a:off x="9044010" y="3936069"/>
            <a:ext cx="2466889" cy="923330"/>
          </a:xfrm>
          <a:prstGeom prst="rect">
            <a:avLst/>
          </a:prstGeom>
          <a:noFill/>
        </p:spPr>
        <p:txBody>
          <a:bodyPr wrap="square" rtlCol="0">
            <a:spAutoFit/>
          </a:bodyPr>
          <a:lstStyle/>
          <a:p>
            <a:pPr algn="ctr"/>
            <a:r>
              <a:rPr lang="de-AT" dirty="0"/>
              <a:t>RMS:</a:t>
            </a:r>
          </a:p>
          <a:p>
            <a:pPr marL="285750" indent="-285750">
              <a:buFont typeface="Arial" panose="020B0604020202020204" pitchFamily="34" charset="0"/>
              <a:buChar char="•"/>
            </a:pPr>
            <a:r>
              <a:rPr lang="de-AT" dirty="0" err="1"/>
              <a:t>No</a:t>
            </a:r>
            <a:r>
              <a:rPr lang="de-AT" dirty="0"/>
              <a:t> </a:t>
            </a:r>
            <a:r>
              <a:rPr lang="de-AT" dirty="0" err="1"/>
              <a:t>consistent</a:t>
            </a:r>
            <a:r>
              <a:rPr lang="de-AT" dirty="0"/>
              <a:t> </a:t>
            </a:r>
            <a:r>
              <a:rPr lang="de-AT" dirty="0" err="1"/>
              <a:t>trend</a:t>
            </a:r>
            <a:endParaRPr lang="de-AT" dirty="0"/>
          </a:p>
          <a:p>
            <a:pPr marL="285750" indent="-285750">
              <a:buFont typeface="Arial" panose="020B0604020202020204" pitchFamily="34" charset="0"/>
              <a:buChar char="•"/>
            </a:pPr>
            <a:r>
              <a:rPr lang="de-AT" dirty="0"/>
              <a:t>RMS not reliable</a:t>
            </a:r>
            <a:endParaRPr lang="en-US" dirty="0"/>
          </a:p>
        </p:txBody>
      </p:sp>
      <p:grpSp>
        <p:nvGrpSpPr>
          <p:cNvPr id="36" name="Gruppieren 35">
            <a:extLst>
              <a:ext uri="{FF2B5EF4-FFF2-40B4-BE49-F238E27FC236}">
                <a16:creationId xmlns:a16="http://schemas.microsoft.com/office/drawing/2014/main" id="{79873E7E-21E2-477E-B173-CCBB0F530604}"/>
              </a:ext>
            </a:extLst>
          </p:cNvPr>
          <p:cNvGrpSpPr/>
          <p:nvPr/>
        </p:nvGrpSpPr>
        <p:grpSpPr>
          <a:xfrm>
            <a:off x="272957" y="171449"/>
            <a:ext cx="11751959" cy="809625"/>
            <a:chOff x="272957" y="171449"/>
            <a:chExt cx="11751959" cy="809625"/>
          </a:xfrm>
        </p:grpSpPr>
        <p:sp>
          <p:nvSpPr>
            <p:cNvPr id="56" name="Textfeld 55">
              <a:extLst>
                <a:ext uri="{FF2B5EF4-FFF2-40B4-BE49-F238E27FC236}">
                  <a16:creationId xmlns:a16="http://schemas.microsoft.com/office/drawing/2014/main" id="{D55ADF06-2AFE-4273-9964-5A0C612479AA}"/>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57" name="Gruppieren 56">
              <a:extLst>
                <a:ext uri="{FF2B5EF4-FFF2-40B4-BE49-F238E27FC236}">
                  <a16:creationId xmlns:a16="http://schemas.microsoft.com/office/drawing/2014/main" id="{B3416B3C-2581-4B20-81C5-CE43013393D2}"/>
                </a:ext>
              </a:extLst>
            </p:cNvPr>
            <p:cNvGrpSpPr/>
            <p:nvPr/>
          </p:nvGrpSpPr>
          <p:grpSpPr>
            <a:xfrm>
              <a:off x="272957" y="171449"/>
              <a:ext cx="11751959" cy="809625"/>
              <a:chOff x="272957" y="171449"/>
              <a:chExt cx="11751959" cy="809625"/>
            </a:xfrm>
          </p:grpSpPr>
          <p:pic>
            <p:nvPicPr>
              <p:cNvPr id="59" name="Grafik 58">
                <a:extLst>
                  <a:ext uri="{FF2B5EF4-FFF2-40B4-BE49-F238E27FC236}">
                    <a16:creationId xmlns:a16="http://schemas.microsoft.com/office/drawing/2014/main" id="{081D2CEB-B3AB-481B-A969-769A68DC01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50" y="249815"/>
                <a:ext cx="660400" cy="652894"/>
              </a:xfrm>
              <a:prstGeom prst="rect">
                <a:avLst/>
              </a:prstGeom>
            </p:spPr>
          </p:pic>
          <p:sp>
            <p:nvSpPr>
              <p:cNvPr id="60" name="Titel 1">
                <a:extLst>
                  <a:ext uri="{FF2B5EF4-FFF2-40B4-BE49-F238E27FC236}">
                    <a16:creationId xmlns:a16="http://schemas.microsoft.com/office/drawing/2014/main" id="{5EB34643-69F0-4DC0-B601-E89B82DEF8DA}"/>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61" name="Freihandform: Form 5">
                <a:extLst>
                  <a:ext uri="{FF2B5EF4-FFF2-40B4-BE49-F238E27FC236}">
                    <a16:creationId xmlns:a16="http://schemas.microsoft.com/office/drawing/2014/main" id="{85774FC3-252B-4731-BABB-68B6DA92A8AD}"/>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62" name="Freihandform: Form 8">
                <a:extLst>
                  <a:ext uri="{FF2B5EF4-FFF2-40B4-BE49-F238E27FC236}">
                    <a16:creationId xmlns:a16="http://schemas.microsoft.com/office/drawing/2014/main" id="{1FD5D679-0173-4D36-BD01-887F4C773E62}"/>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63" name="Freihandform: Form 11">
                <a:extLst>
                  <a:ext uri="{FF2B5EF4-FFF2-40B4-BE49-F238E27FC236}">
                    <a16:creationId xmlns:a16="http://schemas.microsoft.com/office/drawing/2014/main" id="{610788A5-A201-4CD7-8F91-069D54328767}"/>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64" name="Gruppieren 63">
                <a:extLst>
                  <a:ext uri="{FF2B5EF4-FFF2-40B4-BE49-F238E27FC236}">
                    <a16:creationId xmlns:a16="http://schemas.microsoft.com/office/drawing/2014/main" id="{95FB3B84-27BD-4843-8A6F-683B53510D5D}"/>
                  </a:ext>
                </a:extLst>
              </p:cNvPr>
              <p:cNvGrpSpPr/>
              <p:nvPr/>
            </p:nvGrpSpPr>
            <p:grpSpPr>
              <a:xfrm>
                <a:off x="10055266" y="271201"/>
                <a:ext cx="1969650" cy="706971"/>
                <a:chOff x="7535695" y="283762"/>
                <a:chExt cx="1969650" cy="706971"/>
              </a:xfrm>
            </p:grpSpPr>
            <p:sp>
              <p:nvSpPr>
                <p:cNvPr id="72" name="Rechteck: abgerundete Ecken 24">
                  <a:extLst>
                    <a:ext uri="{FF2B5EF4-FFF2-40B4-BE49-F238E27FC236}">
                      <a16:creationId xmlns:a16="http://schemas.microsoft.com/office/drawing/2014/main" id="{EA6CC281-5F94-4F71-A78B-09BA6749C61D}"/>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uppieren 72">
                  <a:extLst>
                    <a:ext uri="{FF2B5EF4-FFF2-40B4-BE49-F238E27FC236}">
                      <a16:creationId xmlns:a16="http://schemas.microsoft.com/office/drawing/2014/main" id="{37CD24E7-EB83-492A-ABE1-294258A0EF28}"/>
                    </a:ext>
                  </a:extLst>
                </p:cNvPr>
                <p:cNvGrpSpPr/>
                <p:nvPr/>
              </p:nvGrpSpPr>
              <p:grpSpPr>
                <a:xfrm>
                  <a:off x="7596110" y="336530"/>
                  <a:ext cx="1909235" cy="615268"/>
                  <a:chOff x="5105423" y="6078734"/>
                  <a:chExt cx="2091442" cy="673986"/>
                </a:xfrm>
              </p:grpSpPr>
              <p:pic>
                <p:nvPicPr>
                  <p:cNvPr id="74" name="Grafik 73">
                    <a:extLst>
                      <a:ext uri="{FF2B5EF4-FFF2-40B4-BE49-F238E27FC236}">
                        <a16:creationId xmlns:a16="http://schemas.microsoft.com/office/drawing/2014/main" id="{01D07D5A-5A01-4C85-A153-6FBBEC011A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75" name="Textfeld 74">
                    <a:extLst>
                      <a:ext uri="{FF2B5EF4-FFF2-40B4-BE49-F238E27FC236}">
                        <a16:creationId xmlns:a16="http://schemas.microsoft.com/office/drawing/2014/main" id="{3FE31616-1711-4F67-8E3F-8DAD604784E9}"/>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66" name="Gruppieren 65">
                <a:extLst>
                  <a:ext uri="{FF2B5EF4-FFF2-40B4-BE49-F238E27FC236}">
                    <a16:creationId xmlns:a16="http://schemas.microsoft.com/office/drawing/2014/main" id="{C8CDB899-4C60-415B-89A2-50C81782FEBD}"/>
                  </a:ext>
                </a:extLst>
              </p:cNvPr>
              <p:cNvGrpSpPr/>
              <p:nvPr/>
            </p:nvGrpSpPr>
            <p:grpSpPr>
              <a:xfrm>
                <a:off x="1056402" y="271201"/>
                <a:ext cx="681912" cy="680597"/>
                <a:chOff x="970677" y="271201"/>
                <a:chExt cx="681912" cy="680597"/>
              </a:xfrm>
            </p:grpSpPr>
            <p:sp>
              <p:nvSpPr>
                <p:cNvPr id="70" name="Abgerundetes Rechteck 32">
                  <a:extLst>
                    <a:ext uri="{FF2B5EF4-FFF2-40B4-BE49-F238E27FC236}">
                      <a16:creationId xmlns:a16="http://schemas.microsoft.com/office/drawing/2014/main" id="{2A348349-710A-413E-B68F-3DE88059F19A}"/>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fik 70">
                  <a:extLst>
                    <a:ext uri="{FF2B5EF4-FFF2-40B4-BE49-F238E27FC236}">
                      <a16:creationId xmlns:a16="http://schemas.microsoft.com/office/drawing/2014/main" id="{DC062729-D1E1-4D30-9FDD-B4E062A39E4E}"/>
                    </a:ext>
                  </a:extLst>
                </p:cNvPr>
                <p:cNvPicPr>
                  <a:picLocks noChangeAspect="1"/>
                </p:cNvPicPr>
                <p:nvPr/>
              </p:nvPicPr>
              <p:blipFill rotWithShape="1">
                <a:blip r:embed="rId8"/>
                <a:srcRect l="3579" t="6864" r="73592" b="7828"/>
                <a:stretch/>
              </p:blipFill>
              <p:spPr>
                <a:xfrm>
                  <a:off x="1037007" y="330047"/>
                  <a:ext cx="548287" cy="566787"/>
                </a:xfrm>
                <a:prstGeom prst="rect">
                  <a:avLst/>
                </a:prstGeom>
              </p:spPr>
            </p:pic>
          </p:grpSp>
        </p:grpSp>
        <p:sp>
          <p:nvSpPr>
            <p:cNvPr id="58" name="Textfeld 57">
              <a:extLst>
                <a:ext uri="{FF2B5EF4-FFF2-40B4-BE49-F238E27FC236}">
                  <a16:creationId xmlns:a16="http://schemas.microsoft.com/office/drawing/2014/main" id="{0A871E15-70DE-4712-B854-AE397844E48F}"/>
                </a:ext>
              </a:extLst>
            </p:cNvPr>
            <p:cNvSpPr txBox="1"/>
            <p:nvPr/>
          </p:nvSpPr>
          <p:spPr>
            <a:xfrm>
              <a:off x="1693090" y="332094"/>
              <a:ext cx="8464451" cy="584775"/>
            </a:xfrm>
            <a:prstGeom prst="rect">
              <a:avLst/>
            </a:prstGeom>
            <a:noFill/>
          </p:spPr>
          <p:txBody>
            <a:bodyPr wrap="square" rtlCol="0">
              <a:spAutoFit/>
            </a:bodyPr>
            <a:lstStyle/>
            <a:p>
              <a:pPr algn="ctr"/>
              <a:r>
                <a:rPr lang="de-AT" sz="3200" dirty="0" err="1">
                  <a:solidFill>
                    <a:schemeClr val="bg1"/>
                  </a:solidFill>
                </a:rPr>
                <a:t>Characterisation</a:t>
              </a:r>
              <a:r>
                <a:rPr lang="de-AT" sz="3200" dirty="0">
                  <a:solidFill>
                    <a:schemeClr val="bg1"/>
                  </a:solidFill>
                </a:rPr>
                <a:t> </a:t>
              </a:r>
              <a:r>
                <a:rPr lang="de-AT" sz="3200" dirty="0" err="1">
                  <a:solidFill>
                    <a:schemeClr val="bg1"/>
                  </a:solidFill>
                </a:rPr>
                <a:t>of</a:t>
              </a:r>
              <a:r>
                <a:rPr lang="de-AT" sz="3200" dirty="0">
                  <a:solidFill>
                    <a:schemeClr val="bg1"/>
                  </a:solidFill>
                </a:rPr>
                <a:t> </a:t>
              </a:r>
              <a:r>
                <a:rPr lang="de-AT" sz="3200" dirty="0" err="1">
                  <a:solidFill>
                    <a:schemeClr val="bg1"/>
                  </a:solidFill>
                </a:rPr>
                <a:t>roughness</a:t>
              </a:r>
              <a:r>
                <a:rPr lang="de-AT" sz="3200" dirty="0">
                  <a:solidFill>
                    <a:schemeClr val="bg1"/>
                  </a:solidFill>
                </a:rPr>
                <a:t> </a:t>
              </a:r>
              <a:r>
                <a:rPr lang="de-AT" sz="3200" dirty="0" err="1">
                  <a:solidFill>
                    <a:schemeClr val="bg1"/>
                  </a:solidFill>
                </a:rPr>
                <a:t>for</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sp>
        <p:nvSpPr>
          <p:cNvPr id="76" name="Textfeld 75">
            <a:extLst>
              <a:ext uri="{FF2B5EF4-FFF2-40B4-BE49-F238E27FC236}">
                <a16:creationId xmlns:a16="http://schemas.microsoft.com/office/drawing/2014/main" id="{62918E34-BDD8-4A31-AE9D-CA5352A08F76}"/>
              </a:ext>
            </a:extLst>
          </p:cNvPr>
          <p:cNvSpPr txBox="1"/>
          <p:nvPr/>
        </p:nvSpPr>
        <p:spPr>
          <a:xfrm>
            <a:off x="393370" y="2948477"/>
            <a:ext cx="5912231" cy="2031325"/>
          </a:xfrm>
          <a:prstGeom prst="rect">
            <a:avLst/>
          </a:prstGeom>
          <a:noFill/>
        </p:spPr>
        <p:txBody>
          <a:bodyPr wrap="square">
            <a:spAutoFit/>
          </a:bodyPr>
          <a:lstStyle/>
          <a:p>
            <a:pPr marL="285750" indent="-285750">
              <a:buFont typeface="Arial" panose="020B0604020202020204" pitchFamily="34" charset="0"/>
              <a:buChar char="•"/>
            </a:pPr>
            <a:r>
              <a:rPr lang="de-AT" sz="1800" dirty="0"/>
              <a:t>SPRAY </a:t>
            </a:r>
            <a:r>
              <a:rPr lang="de-AT" sz="1800" dirty="0" err="1"/>
              <a:t>sweep</a:t>
            </a:r>
            <a:r>
              <a:rPr lang="de-AT" dirty="0"/>
              <a:t>:</a:t>
            </a:r>
            <a:br>
              <a:rPr lang="de-AT" dirty="0"/>
            </a:br>
            <a:r>
              <a:rPr lang="de-AT" dirty="0" err="1"/>
              <a:t>many</a:t>
            </a:r>
            <a:r>
              <a:rPr lang="de-AT" dirty="0"/>
              <a:t> </a:t>
            </a:r>
            <a:r>
              <a:rPr lang="de-AT" sz="1800" dirty="0" err="1"/>
              <a:t>surface</a:t>
            </a:r>
            <a:r>
              <a:rPr lang="de-AT" sz="1800" dirty="0"/>
              <a:t> </a:t>
            </a:r>
            <a:r>
              <a:rPr lang="de-AT" sz="1800" dirty="0" err="1"/>
              <a:t>inputs</a:t>
            </a:r>
            <a:r>
              <a:rPr lang="de-AT" sz="1800" dirty="0"/>
              <a:t> </a:t>
            </a:r>
            <a:r>
              <a:rPr lang="de-AT" sz="1800" dirty="0" err="1"/>
              <a:t>with</a:t>
            </a:r>
            <a:r>
              <a:rPr lang="de-AT" sz="1800" dirty="0"/>
              <a:t> </a:t>
            </a:r>
            <a:r>
              <a:rPr lang="de-AT" sz="1800" dirty="0" err="1"/>
              <a:t>rising</a:t>
            </a:r>
            <a:r>
              <a:rPr lang="de-AT" sz="1800" dirty="0"/>
              <a:t> </a:t>
            </a:r>
            <a:r>
              <a:rPr lang="de-AT" sz="1800" dirty="0" err="1"/>
              <a:t>roughness</a:t>
            </a:r>
            <a:r>
              <a:rPr lang="de-AT" sz="1800" dirty="0"/>
              <a:t> </a:t>
            </a:r>
          </a:p>
          <a:p>
            <a:r>
              <a:rPr lang="de-AT" dirty="0"/>
              <a:t>     </a:t>
            </a:r>
            <a:r>
              <a:rPr lang="de-AT" sz="1800" dirty="0"/>
              <a:t>(2keV Ar</a:t>
            </a:r>
            <a:r>
              <a:rPr lang="de-AT" sz="1800" baseline="30000" dirty="0"/>
              <a:t>+ </a:t>
            </a:r>
            <a:r>
              <a:rPr lang="de-AT" sz="1800" dirty="0"/>
              <a:t>on W, 0° and 60°)</a:t>
            </a:r>
          </a:p>
          <a:p>
            <a:endParaRPr lang="de-AT" sz="1800" dirty="0"/>
          </a:p>
          <a:p>
            <a:pPr marL="285750" indent="-285750">
              <a:buFont typeface="Arial" panose="020B0604020202020204" pitchFamily="34" charset="0"/>
              <a:buChar char="•"/>
            </a:pPr>
            <a:r>
              <a:rPr lang="de-AT" dirty="0" err="1"/>
              <a:t>Characterise</a:t>
            </a:r>
            <a:r>
              <a:rPr lang="de-AT" dirty="0"/>
              <a:t> </a:t>
            </a:r>
            <a:r>
              <a:rPr lang="de-AT" dirty="0" err="1"/>
              <a:t>roughness</a:t>
            </a:r>
            <a:r>
              <a:rPr lang="de-AT" dirty="0"/>
              <a:t> </a:t>
            </a:r>
            <a:r>
              <a:rPr lang="de-AT" dirty="0" err="1"/>
              <a:t>by</a:t>
            </a:r>
            <a:r>
              <a:rPr lang="de-AT" dirty="0"/>
              <a:t> root </a:t>
            </a:r>
            <a:r>
              <a:rPr lang="de-AT" dirty="0" err="1"/>
              <a:t>mean</a:t>
            </a:r>
            <a:r>
              <a:rPr lang="de-AT" dirty="0"/>
              <a:t> </a:t>
            </a:r>
            <a:r>
              <a:rPr lang="de-AT" dirty="0" err="1"/>
              <a:t>square</a:t>
            </a:r>
            <a:r>
              <a:rPr lang="de-AT" dirty="0"/>
              <a:t> (RMS)</a:t>
            </a:r>
            <a:br>
              <a:rPr lang="de-AT" dirty="0"/>
            </a:br>
            <a:r>
              <a:rPr lang="de-AT" dirty="0"/>
              <a:t>→ </a:t>
            </a:r>
            <a:r>
              <a:rPr lang="de-AT" dirty="0" err="1"/>
              <a:t>common</a:t>
            </a:r>
            <a:r>
              <a:rPr lang="de-AT" dirty="0"/>
              <a:t> in </a:t>
            </a:r>
            <a:r>
              <a:rPr lang="de-AT" dirty="0" err="1"/>
              <a:t>science</a:t>
            </a:r>
            <a:r>
              <a:rPr lang="de-AT" dirty="0"/>
              <a:t> and </a:t>
            </a:r>
            <a:r>
              <a:rPr lang="de-AT" dirty="0" err="1"/>
              <a:t>technology</a:t>
            </a:r>
            <a:endParaRPr lang="de-AT" sz="1800" dirty="0"/>
          </a:p>
          <a:p>
            <a:endParaRPr lang="de-AT" sz="1800" dirty="0"/>
          </a:p>
        </p:txBody>
      </p:sp>
      <p:sp>
        <p:nvSpPr>
          <p:cNvPr id="2" name="Rechteck 1">
            <a:extLst>
              <a:ext uri="{FF2B5EF4-FFF2-40B4-BE49-F238E27FC236}">
                <a16:creationId xmlns:a16="http://schemas.microsoft.com/office/drawing/2014/main" id="{053BB2A2-1E52-4A41-A10E-D63527F5F2A6}"/>
              </a:ext>
            </a:extLst>
          </p:cNvPr>
          <p:cNvSpPr/>
          <p:nvPr/>
        </p:nvSpPr>
        <p:spPr>
          <a:xfrm>
            <a:off x="5647765" y="1855694"/>
            <a:ext cx="385482"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Rechteck 29">
            <a:extLst>
              <a:ext uri="{FF2B5EF4-FFF2-40B4-BE49-F238E27FC236}">
                <a16:creationId xmlns:a16="http://schemas.microsoft.com/office/drawing/2014/main" id="{A4479438-D3BB-424E-B8C9-A3F21D33B06A}"/>
              </a:ext>
            </a:extLst>
          </p:cNvPr>
          <p:cNvSpPr/>
          <p:nvPr/>
        </p:nvSpPr>
        <p:spPr>
          <a:xfrm>
            <a:off x="5666516" y="3942721"/>
            <a:ext cx="385482"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2" name="Grafik 31">
            <a:extLst>
              <a:ext uri="{FF2B5EF4-FFF2-40B4-BE49-F238E27FC236}">
                <a16:creationId xmlns:a16="http://schemas.microsoft.com/office/drawing/2014/main" id="{4FFA3C87-5670-9F04-833C-C4B9F1D3876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982158" y="5125179"/>
            <a:ext cx="590592" cy="560516"/>
          </a:xfrm>
          <a:prstGeom prst="rect">
            <a:avLst/>
          </a:prstGeom>
        </p:spPr>
      </p:pic>
      <p:sp>
        <p:nvSpPr>
          <p:cNvPr id="3" name="Rechteck 2">
            <a:extLst>
              <a:ext uri="{FF2B5EF4-FFF2-40B4-BE49-F238E27FC236}">
                <a16:creationId xmlns:a16="http://schemas.microsoft.com/office/drawing/2014/main" id="{AAE699CF-0424-0051-3BF4-325C01F1AB84}"/>
              </a:ext>
            </a:extLst>
          </p:cNvPr>
          <p:cNvSpPr/>
          <p:nvPr/>
        </p:nvSpPr>
        <p:spPr>
          <a:xfrm>
            <a:off x="2968453" y="6458765"/>
            <a:ext cx="6608631" cy="276999"/>
          </a:xfrm>
          <a:prstGeom prst="rect">
            <a:avLst/>
          </a:prstGeom>
        </p:spPr>
        <p:txBody>
          <a:bodyPr wrap="square">
            <a:spAutoFit/>
          </a:bodyPr>
          <a:lstStyle/>
          <a:p>
            <a:pPr lvl="1"/>
            <a:r>
              <a:rPr lang="de-AT" sz="1200" dirty="0">
                <a:solidFill>
                  <a:schemeClr val="tx1">
                    <a:tint val="75000"/>
                  </a:schemeClr>
                </a:solidFill>
              </a:rPr>
              <a:t>Cupak et al., </a:t>
            </a:r>
            <a:r>
              <a:rPr lang="de-AT" sz="1200" dirty="0" err="1">
                <a:solidFill>
                  <a:schemeClr val="tx1">
                    <a:tint val="75000"/>
                  </a:schemeClr>
                </a:solidFill>
              </a:rPr>
              <a:t>Appl</a:t>
            </a:r>
            <a:r>
              <a:rPr lang="de-AT" sz="1200" dirty="0">
                <a:solidFill>
                  <a:schemeClr val="tx1">
                    <a:tint val="75000"/>
                  </a:schemeClr>
                </a:solidFill>
              </a:rPr>
              <a:t>. Surf. </a:t>
            </a:r>
            <a:r>
              <a:rPr lang="de-AT" sz="1200" dirty="0" err="1">
                <a:solidFill>
                  <a:schemeClr val="tx1">
                    <a:tint val="75000"/>
                  </a:schemeClr>
                </a:solidFill>
              </a:rPr>
              <a:t>Sci</a:t>
            </a:r>
            <a:r>
              <a:rPr lang="de-AT" sz="1200" dirty="0">
                <a:solidFill>
                  <a:schemeClr val="tx1">
                    <a:tint val="75000"/>
                  </a:schemeClr>
                </a:solidFill>
              </a:rPr>
              <a:t>. 570, 2021, </a:t>
            </a:r>
            <a:r>
              <a:rPr lang="en-US" sz="1200" dirty="0">
                <a:hlinkClick r:id="rId10" tooltip="Persistent link using digital object identifier"/>
              </a:rPr>
              <a:t>https://doi.org/10.1016/j.apsusc.2021.151204</a:t>
            </a:r>
            <a:endParaRPr lang="de-DE" altLang="en-US" sz="1200" dirty="0">
              <a:solidFill>
                <a:schemeClr val="tx1">
                  <a:lumMod val="50000"/>
                  <a:lumOff val="50000"/>
                </a:schemeClr>
              </a:solidFill>
            </a:endParaRPr>
          </a:p>
        </p:txBody>
      </p:sp>
    </p:spTree>
    <p:extLst>
      <p:ext uri="{BB962C8B-B14F-4D97-AF65-F5344CB8AC3E}">
        <p14:creationId xmlns:p14="http://schemas.microsoft.com/office/powerpoint/2010/main" val="347515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92AFA84C-BA45-4A98-9147-D45C07D59708}"/>
              </a:ext>
            </a:extLst>
          </p:cNvPr>
          <p:cNvSpPr>
            <a:spLocks noGrp="1"/>
          </p:cNvSpPr>
          <p:nvPr>
            <p:ph type="sldNum" sz="quarter" idx="12"/>
          </p:nvPr>
        </p:nvSpPr>
        <p:spPr>
          <a:xfrm>
            <a:off x="9373884" y="6422482"/>
            <a:ext cx="2743200" cy="365125"/>
          </a:xfrm>
        </p:spPr>
        <p:txBody>
          <a:bodyPr/>
          <a:lstStyle/>
          <a:p>
            <a:r>
              <a:rPr lang="de-AT" dirty="0"/>
              <a:t>Slide </a:t>
            </a:r>
            <a:fld id="{69A9513A-D86E-4C5E-92AE-75BFEF5488A0}" type="slidenum">
              <a:rPr lang="de-AT" smtClean="0"/>
              <a:t>9</a:t>
            </a:fld>
            <a:endParaRPr lang="de-AT" dirty="0"/>
          </a:p>
        </p:txBody>
      </p:sp>
      <p:sp>
        <p:nvSpPr>
          <p:cNvPr id="37" name="Fußzeilenplatzhalter 14">
            <a:extLst>
              <a:ext uri="{FF2B5EF4-FFF2-40B4-BE49-F238E27FC236}">
                <a16:creationId xmlns:a16="http://schemas.microsoft.com/office/drawing/2014/main" id="{3A20F76A-FEA8-468B-ABCF-0FA5D0A12733}"/>
              </a:ext>
            </a:extLst>
          </p:cNvPr>
          <p:cNvSpPr>
            <a:spLocks noGrp="1"/>
          </p:cNvSpPr>
          <p:nvPr>
            <p:ph type="ftr" sz="quarter" idx="11"/>
          </p:nvPr>
        </p:nvSpPr>
        <p:spPr>
          <a:xfrm>
            <a:off x="38100" y="6422482"/>
            <a:ext cx="4114800" cy="365125"/>
          </a:xfrm>
        </p:spPr>
        <p:txBody>
          <a:bodyPr/>
          <a:lstStyle/>
          <a:p>
            <a:pPr algn="l"/>
            <a:r>
              <a:rPr lang="de-AT" dirty="0"/>
              <a:t>cupak@iap.tuwien.ac.at</a:t>
            </a:r>
          </a:p>
        </p:txBody>
      </p:sp>
      <p:pic>
        <p:nvPicPr>
          <p:cNvPr id="6" name="Grafik 5">
            <a:extLst>
              <a:ext uri="{FF2B5EF4-FFF2-40B4-BE49-F238E27FC236}">
                <a16:creationId xmlns:a16="http://schemas.microsoft.com/office/drawing/2014/main" id="{33FC4A09-35CA-4BE5-843B-63D6DD310E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74522" y="1643606"/>
            <a:ext cx="4889522" cy="3060000"/>
          </a:xfrm>
          <a:prstGeom prst="rect">
            <a:avLst/>
          </a:prstGeom>
        </p:spPr>
      </p:pic>
      <p:sp>
        <p:nvSpPr>
          <p:cNvPr id="9" name="Textfeld 8">
            <a:extLst>
              <a:ext uri="{FF2B5EF4-FFF2-40B4-BE49-F238E27FC236}">
                <a16:creationId xmlns:a16="http://schemas.microsoft.com/office/drawing/2014/main" id="{5453E560-1395-4EBE-91B5-EAA920155952}"/>
              </a:ext>
            </a:extLst>
          </p:cNvPr>
          <p:cNvSpPr txBox="1"/>
          <p:nvPr/>
        </p:nvSpPr>
        <p:spPr>
          <a:xfrm>
            <a:off x="3049606" y="5034978"/>
            <a:ext cx="6902173" cy="369332"/>
          </a:xfrm>
          <a:prstGeom prst="rect">
            <a:avLst/>
          </a:prstGeom>
          <a:noFill/>
        </p:spPr>
        <p:txBody>
          <a:bodyPr wrap="square" rtlCol="0">
            <a:spAutoFit/>
          </a:bodyPr>
          <a:lstStyle/>
          <a:p>
            <a:r>
              <a:rPr lang="de-AT" dirty="0" err="1"/>
              <a:t>Which</a:t>
            </a:r>
            <a:r>
              <a:rPr lang="de-AT" dirty="0"/>
              <a:t> </a:t>
            </a:r>
            <a:r>
              <a:rPr lang="de-AT" dirty="0" err="1"/>
              <a:t>one</a:t>
            </a:r>
            <a:r>
              <a:rPr lang="de-AT" dirty="0"/>
              <a:t> </a:t>
            </a:r>
            <a:r>
              <a:rPr lang="de-AT" dirty="0" err="1"/>
              <a:t>is</a:t>
            </a:r>
            <a:r>
              <a:rPr lang="de-AT" dirty="0"/>
              <a:t> </a:t>
            </a:r>
            <a:r>
              <a:rPr lang="de-AT" dirty="0" err="1"/>
              <a:t>the</a:t>
            </a:r>
            <a:r>
              <a:rPr lang="de-AT" dirty="0"/>
              <a:t> </a:t>
            </a:r>
            <a:r>
              <a:rPr lang="de-AT" dirty="0" err="1"/>
              <a:t>mountain</a:t>
            </a:r>
            <a:r>
              <a:rPr lang="de-AT" dirty="0"/>
              <a:t> </a:t>
            </a:r>
            <a:r>
              <a:rPr lang="de-AT" dirty="0" err="1"/>
              <a:t>landscape</a:t>
            </a:r>
            <a:r>
              <a:rPr lang="de-AT" dirty="0"/>
              <a:t>, </a:t>
            </a:r>
            <a:r>
              <a:rPr lang="de-AT" dirty="0" err="1"/>
              <a:t>which</a:t>
            </a:r>
            <a:r>
              <a:rPr lang="de-AT" dirty="0"/>
              <a:t> </a:t>
            </a:r>
            <a:r>
              <a:rPr lang="de-AT" dirty="0" err="1"/>
              <a:t>one</a:t>
            </a:r>
            <a:r>
              <a:rPr lang="de-AT" dirty="0"/>
              <a:t> </a:t>
            </a:r>
            <a:r>
              <a:rPr lang="de-AT" dirty="0" err="1"/>
              <a:t>the</a:t>
            </a:r>
            <a:r>
              <a:rPr lang="de-AT" dirty="0"/>
              <a:t> AFM </a:t>
            </a:r>
            <a:r>
              <a:rPr lang="de-AT" dirty="0" err="1"/>
              <a:t>image</a:t>
            </a:r>
            <a:r>
              <a:rPr lang="de-AT" dirty="0"/>
              <a:t>?</a:t>
            </a:r>
          </a:p>
        </p:txBody>
      </p:sp>
      <p:pic>
        <p:nvPicPr>
          <p:cNvPr id="13" name="Grafik 12">
            <a:extLst>
              <a:ext uri="{FF2B5EF4-FFF2-40B4-BE49-F238E27FC236}">
                <a16:creationId xmlns:a16="http://schemas.microsoft.com/office/drawing/2014/main" id="{119D1A24-FCFF-45EC-BF2C-7678BCD80C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6402" y="1643606"/>
            <a:ext cx="4875309" cy="3051104"/>
          </a:xfrm>
          <a:prstGeom prst="rect">
            <a:avLst/>
          </a:prstGeom>
        </p:spPr>
      </p:pic>
      <p:grpSp>
        <p:nvGrpSpPr>
          <p:cNvPr id="27" name="Gruppieren 26">
            <a:extLst>
              <a:ext uri="{FF2B5EF4-FFF2-40B4-BE49-F238E27FC236}">
                <a16:creationId xmlns:a16="http://schemas.microsoft.com/office/drawing/2014/main" id="{AABE436D-0AE0-45F9-A079-924EF75C615B}"/>
              </a:ext>
            </a:extLst>
          </p:cNvPr>
          <p:cNvGrpSpPr/>
          <p:nvPr/>
        </p:nvGrpSpPr>
        <p:grpSpPr>
          <a:xfrm>
            <a:off x="272957" y="171449"/>
            <a:ext cx="11751959" cy="809625"/>
            <a:chOff x="272957" y="171449"/>
            <a:chExt cx="11751959" cy="809625"/>
          </a:xfrm>
        </p:grpSpPr>
        <p:sp>
          <p:nvSpPr>
            <p:cNvPr id="39" name="Textfeld 38">
              <a:extLst>
                <a:ext uri="{FF2B5EF4-FFF2-40B4-BE49-F238E27FC236}">
                  <a16:creationId xmlns:a16="http://schemas.microsoft.com/office/drawing/2014/main" id="{3A48DA90-D1DD-4757-BDCC-F5A8A4940B7A}"/>
                </a:ext>
              </a:extLst>
            </p:cNvPr>
            <p:cNvSpPr txBox="1"/>
            <p:nvPr/>
          </p:nvSpPr>
          <p:spPr>
            <a:xfrm>
              <a:off x="3358892" y="317934"/>
              <a:ext cx="5474216" cy="584775"/>
            </a:xfrm>
            <a:prstGeom prst="rect">
              <a:avLst/>
            </a:prstGeom>
            <a:noFill/>
          </p:spPr>
          <p:txBody>
            <a:bodyPr wrap="square" rtlCol="0">
              <a:spAutoFit/>
            </a:bodyPr>
            <a:lstStyle/>
            <a:p>
              <a:pPr algn="ctr"/>
              <a:r>
                <a:rPr lang="de-AT" sz="3200" dirty="0">
                  <a:solidFill>
                    <a:schemeClr val="bg1"/>
                  </a:solidFill>
                </a:rPr>
                <a:t>Outline</a:t>
              </a:r>
            </a:p>
          </p:txBody>
        </p:sp>
        <p:grpSp>
          <p:nvGrpSpPr>
            <p:cNvPr id="40" name="Gruppieren 39">
              <a:extLst>
                <a:ext uri="{FF2B5EF4-FFF2-40B4-BE49-F238E27FC236}">
                  <a16:creationId xmlns:a16="http://schemas.microsoft.com/office/drawing/2014/main" id="{C2CF90B9-FF60-45D6-ABDB-EB128FA92DFE}"/>
                </a:ext>
              </a:extLst>
            </p:cNvPr>
            <p:cNvGrpSpPr/>
            <p:nvPr/>
          </p:nvGrpSpPr>
          <p:grpSpPr>
            <a:xfrm>
              <a:off x="272957" y="171449"/>
              <a:ext cx="11751959" cy="809625"/>
              <a:chOff x="272957" y="171449"/>
              <a:chExt cx="11751959" cy="809625"/>
            </a:xfrm>
          </p:grpSpPr>
          <p:pic>
            <p:nvPicPr>
              <p:cNvPr id="43" name="Grafik 42">
                <a:extLst>
                  <a:ext uri="{FF2B5EF4-FFF2-40B4-BE49-F238E27FC236}">
                    <a16:creationId xmlns:a16="http://schemas.microsoft.com/office/drawing/2014/main" id="{805EC378-B153-4FC5-83B6-94618489BE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050" y="249815"/>
                <a:ext cx="660400" cy="652894"/>
              </a:xfrm>
              <a:prstGeom prst="rect">
                <a:avLst/>
              </a:prstGeom>
            </p:spPr>
          </p:pic>
          <p:sp>
            <p:nvSpPr>
              <p:cNvPr id="44" name="Titel 1">
                <a:extLst>
                  <a:ext uri="{FF2B5EF4-FFF2-40B4-BE49-F238E27FC236}">
                    <a16:creationId xmlns:a16="http://schemas.microsoft.com/office/drawing/2014/main" id="{E26F8A1E-2D80-4276-9E60-03B91BBAF594}"/>
                  </a:ext>
                </a:extLst>
              </p:cNvPr>
              <p:cNvSpPr txBox="1">
                <a:spLocks/>
              </p:cNvSpPr>
              <p:nvPr/>
            </p:nvSpPr>
            <p:spPr>
              <a:xfrm>
                <a:off x="1866900" y="171449"/>
                <a:ext cx="8458200" cy="8096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AT" sz="4400" b="1" dirty="0">
                    <a:solidFill>
                      <a:schemeClr val="bg1"/>
                    </a:solidFill>
                  </a:rPr>
                  <a:t>Diploma Thesis</a:t>
                </a:r>
              </a:p>
            </p:txBody>
          </p:sp>
          <p:sp>
            <p:nvSpPr>
              <p:cNvPr id="45" name="Freihandform: Form 5">
                <a:extLst>
                  <a:ext uri="{FF2B5EF4-FFF2-40B4-BE49-F238E27FC236}">
                    <a16:creationId xmlns:a16="http://schemas.microsoft.com/office/drawing/2014/main" id="{88394F60-2402-4BCE-B832-3177FCE6507B}"/>
                  </a:ext>
                </a:extLst>
              </p:cNvPr>
              <p:cNvSpPr/>
              <p:nvPr/>
            </p:nvSpPr>
            <p:spPr>
              <a:xfrm>
                <a:off x="319238" y="336027"/>
                <a:ext cx="11576460" cy="606875"/>
              </a:xfrm>
              <a:custGeom>
                <a:avLst/>
                <a:gdLst>
                  <a:gd name="connsiteX0" fmla="*/ 0 w 11576460"/>
                  <a:gd name="connsiteY0" fmla="*/ 0 h 606875"/>
                  <a:gd name="connsiteX1" fmla="*/ 11576461 w 11576460"/>
                  <a:gd name="connsiteY1" fmla="*/ 0 h 606875"/>
                  <a:gd name="connsiteX2" fmla="*/ 11576461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1" y="0"/>
                    </a:lnTo>
                    <a:lnTo>
                      <a:pt x="11576461" y="606875"/>
                    </a:lnTo>
                    <a:lnTo>
                      <a:pt x="0" y="606875"/>
                    </a:lnTo>
                    <a:close/>
                  </a:path>
                </a:pathLst>
              </a:custGeom>
              <a:noFill/>
              <a:ln w="266394" cap="flat">
                <a:solidFill>
                  <a:srgbClr val="000000"/>
                </a:solidFill>
                <a:prstDash val="solid"/>
                <a:round/>
              </a:ln>
            </p:spPr>
            <p:txBody>
              <a:bodyPr rtlCol="0" anchor="ctr"/>
              <a:lstStyle/>
              <a:p>
                <a:endParaRPr lang="de-AT"/>
              </a:p>
            </p:txBody>
          </p:sp>
          <p:sp>
            <p:nvSpPr>
              <p:cNvPr id="46" name="Freihandform: Form 8">
                <a:extLst>
                  <a:ext uri="{FF2B5EF4-FFF2-40B4-BE49-F238E27FC236}">
                    <a16:creationId xmlns:a16="http://schemas.microsoft.com/office/drawing/2014/main" id="{06DB1C60-2E63-49B1-BBDE-08366D92CB44}"/>
                  </a:ext>
                </a:extLst>
              </p:cNvPr>
              <p:cNvSpPr/>
              <p:nvPr/>
            </p:nvSpPr>
            <p:spPr>
              <a:xfrm>
                <a:off x="295121" y="313117"/>
                <a:ext cx="11576460" cy="606875"/>
              </a:xfrm>
              <a:custGeom>
                <a:avLst/>
                <a:gdLst>
                  <a:gd name="connsiteX0" fmla="*/ 0 w 11576460"/>
                  <a:gd name="connsiteY0" fmla="*/ 0 h 606875"/>
                  <a:gd name="connsiteX1" fmla="*/ 11576460 w 11576460"/>
                  <a:gd name="connsiteY1" fmla="*/ 0 h 606875"/>
                  <a:gd name="connsiteX2" fmla="*/ 11576460 w 11576460"/>
                  <a:gd name="connsiteY2" fmla="*/ 606875 h 606875"/>
                  <a:gd name="connsiteX3" fmla="*/ 0 w 11576460"/>
                  <a:gd name="connsiteY3" fmla="*/ 606875 h 606875"/>
                </a:gdLst>
                <a:ahLst/>
                <a:cxnLst>
                  <a:cxn ang="0">
                    <a:pos x="connsiteX0" y="connsiteY0"/>
                  </a:cxn>
                  <a:cxn ang="0">
                    <a:pos x="connsiteX1" y="connsiteY1"/>
                  </a:cxn>
                  <a:cxn ang="0">
                    <a:pos x="connsiteX2" y="connsiteY2"/>
                  </a:cxn>
                  <a:cxn ang="0">
                    <a:pos x="connsiteX3" y="connsiteY3"/>
                  </a:cxn>
                </a:cxnLst>
                <a:rect l="l" t="t" r="r" b="b"/>
                <a:pathLst>
                  <a:path w="11576460" h="606875">
                    <a:moveTo>
                      <a:pt x="0" y="0"/>
                    </a:moveTo>
                    <a:lnTo>
                      <a:pt x="11576460" y="0"/>
                    </a:lnTo>
                    <a:lnTo>
                      <a:pt x="11576460" y="606875"/>
                    </a:lnTo>
                    <a:lnTo>
                      <a:pt x="0" y="606875"/>
                    </a:lnTo>
                    <a:close/>
                  </a:path>
                </a:pathLst>
              </a:custGeom>
              <a:solidFill>
                <a:srgbClr val="006699"/>
              </a:solidFill>
              <a:ln w="266392" cap="flat">
                <a:solidFill>
                  <a:srgbClr val="006699"/>
                </a:solidFill>
                <a:prstDash val="solid"/>
                <a:round/>
              </a:ln>
            </p:spPr>
            <p:txBody>
              <a:bodyPr rtlCol="0" anchor="ctr"/>
              <a:lstStyle/>
              <a:p>
                <a:endParaRPr lang="de-AT"/>
              </a:p>
            </p:txBody>
          </p:sp>
          <p:sp>
            <p:nvSpPr>
              <p:cNvPr id="47" name="Freihandform: Form 11">
                <a:extLst>
                  <a:ext uri="{FF2B5EF4-FFF2-40B4-BE49-F238E27FC236}">
                    <a16:creationId xmlns:a16="http://schemas.microsoft.com/office/drawing/2014/main" id="{4DC53AE0-5987-4EC9-8581-E00B20F6CC51}"/>
                  </a:ext>
                </a:extLst>
              </p:cNvPr>
              <p:cNvSpPr/>
              <p:nvPr/>
            </p:nvSpPr>
            <p:spPr>
              <a:xfrm>
                <a:off x="272957" y="951798"/>
                <a:ext cx="675648" cy="0"/>
              </a:xfrm>
              <a:custGeom>
                <a:avLst/>
                <a:gdLst>
                  <a:gd name="connsiteX0" fmla="*/ 68277 w 675648"/>
                  <a:gd name="connsiteY0" fmla="*/ -670779 h 0"/>
                  <a:gd name="connsiteX1" fmla="*/ 607376 w 675648"/>
                  <a:gd name="connsiteY1" fmla="*/ -670779 h 0"/>
                  <a:gd name="connsiteX2" fmla="*/ 675649 w 675648"/>
                  <a:gd name="connsiteY2" fmla="*/ -602999 h 0"/>
                  <a:gd name="connsiteX3" fmla="*/ 675649 w 675648"/>
                  <a:gd name="connsiteY3" fmla="*/ -67787 h 0"/>
                  <a:gd name="connsiteX4" fmla="*/ 607376 w 675648"/>
                  <a:gd name="connsiteY4" fmla="*/ 0 h 0"/>
                  <a:gd name="connsiteX5" fmla="*/ 68277 w 675648"/>
                  <a:gd name="connsiteY5" fmla="*/ 0 h 0"/>
                  <a:gd name="connsiteX6" fmla="*/ 0 w 675648"/>
                  <a:gd name="connsiteY6" fmla="*/ -67787 h 0"/>
                  <a:gd name="connsiteX7" fmla="*/ 0 w 675648"/>
                  <a:gd name="connsiteY7" fmla="*/ -602999 h 0"/>
                  <a:gd name="connsiteX8" fmla="*/ 68277 w 675648"/>
                  <a:gd name="connsiteY8" fmla="*/ -670779 h 0"/>
                  <a:gd name="connsiteX9" fmla="*/ 288578 w 675648"/>
                  <a:gd name="connsiteY9" fmla="*/ -62661 h 0"/>
                  <a:gd name="connsiteX10" fmla="*/ 288578 w 675648"/>
                  <a:gd name="connsiteY10" fmla="*/ -180837 h 0"/>
                  <a:gd name="connsiteX11" fmla="*/ 265339 w 675648"/>
                  <a:gd name="connsiteY11" fmla="*/ -180837 h 0"/>
                  <a:gd name="connsiteX12" fmla="*/ 265339 w 675648"/>
                  <a:gd name="connsiteY12" fmla="*/ -62661 h 0"/>
                  <a:gd name="connsiteX13" fmla="*/ 446581 w 675648"/>
                  <a:gd name="connsiteY13" fmla="*/ -62661 h 0"/>
                  <a:gd name="connsiteX14" fmla="*/ 446581 w 675648"/>
                  <a:gd name="connsiteY14" fmla="*/ -83242 h 0"/>
                  <a:gd name="connsiteX15" fmla="*/ 391411 w 675648"/>
                  <a:gd name="connsiteY15" fmla="*/ -83242 h 0"/>
                  <a:gd name="connsiteX16" fmla="*/ 391411 w 675648"/>
                  <a:gd name="connsiteY16" fmla="*/ -111956 h 0"/>
                  <a:gd name="connsiteX17" fmla="*/ 438388 w 675648"/>
                  <a:gd name="connsiteY17" fmla="*/ -111956 h 0"/>
                  <a:gd name="connsiteX18" fmla="*/ 438388 w 675648"/>
                  <a:gd name="connsiteY18" fmla="*/ -132540 h 0"/>
                  <a:gd name="connsiteX19" fmla="*/ 391411 w 675648"/>
                  <a:gd name="connsiteY19" fmla="*/ -132540 h 0"/>
                  <a:gd name="connsiteX20" fmla="*/ 391411 w 675648"/>
                  <a:gd name="connsiteY20" fmla="*/ -160254 h 0"/>
                  <a:gd name="connsiteX21" fmla="*/ 446581 w 675648"/>
                  <a:gd name="connsiteY21" fmla="*/ -160254 h 0"/>
                  <a:gd name="connsiteX22" fmla="*/ 446581 w 675648"/>
                  <a:gd name="connsiteY22" fmla="*/ -180837 h 0"/>
                  <a:gd name="connsiteX23" fmla="*/ 368174 w 675648"/>
                  <a:gd name="connsiteY23" fmla="*/ -180837 h 0"/>
                  <a:gd name="connsiteX24" fmla="*/ 368174 w 675648"/>
                  <a:gd name="connsiteY24" fmla="*/ -62661 h 0"/>
                  <a:gd name="connsiteX25" fmla="*/ 611431 w 675648"/>
                  <a:gd name="connsiteY25" fmla="*/ -62661 h 0"/>
                  <a:gd name="connsiteX26" fmla="*/ 611431 w 675648"/>
                  <a:gd name="connsiteY26" fmla="*/ -180837 h 0"/>
                  <a:gd name="connsiteX27" fmla="*/ 588194 w 675648"/>
                  <a:gd name="connsiteY27" fmla="*/ -180837 h 0"/>
                  <a:gd name="connsiteX28" fmla="*/ 588194 w 675648"/>
                  <a:gd name="connsiteY28" fmla="*/ -108471 h 0"/>
                  <a:gd name="connsiteX29" fmla="*/ 541051 w 675648"/>
                  <a:gd name="connsiteY29" fmla="*/ -180837 h 0"/>
                  <a:gd name="connsiteX30" fmla="*/ 520319 w 675648"/>
                  <a:gd name="connsiteY30" fmla="*/ -180837 h 0"/>
                  <a:gd name="connsiteX31" fmla="*/ 520319 w 675648"/>
                  <a:gd name="connsiteY31" fmla="*/ -62661 h 0"/>
                  <a:gd name="connsiteX32" fmla="*/ 543558 w 675648"/>
                  <a:gd name="connsiteY32" fmla="*/ -62661 h 0"/>
                  <a:gd name="connsiteX33" fmla="*/ 543558 w 675648"/>
                  <a:gd name="connsiteY33" fmla="*/ -135194 h 0"/>
                  <a:gd name="connsiteX34" fmla="*/ 590700 w 675648"/>
                  <a:gd name="connsiteY34" fmla="*/ -62661 h 0"/>
                  <a:gd name="connsiteX35" fmla="*/ 203723 w 675648"/>
                  <a:gd name="connsiteY35" fmla="*/ -180837 h 0"/>
                  <a:gd name="connsiteX36" fmla="*/ 179481 w 675648"/>
                  <a:gd name="connsiteY36" fmla="*/ -180837 h 0"/>
                  <a:gd name="connsiteX37" fmla="*/ 160924 w 675648"/>
                  <a:gd name="connsiteY37" fmla="*/ -106311 h 0"/>
                  <a:gd name="connsiteX38" fmla="*/ 139192 w 675648"/>
                  <a:gd name="connsiteY38" fmla="*/ -180837 h 0"/>
                  <a:gd name="connsiteX39" fmla="*/ 121809 w 675648"/>
                  <a:gd name="connsiteY39" fmla="*/ -180837 h 0"/>
                  <a:gd name="connsiteX40" fmla="*/ 100074 w 675648"/>
                  <a:gd name="connsiteY40" fmla="*/ -106311 h 0"/>
                  <a:gd name="connsiteX41" fmla="*/ 81686 w 675648"/>
                  <a:gd name="connsiteY41" fmla="*/ -180837 h 0"/>
                  <a:gd name="connsiteX42" fmla="*/ 57444 w 675648"/>
                  <a:gd name="connsiteY42" fmla="*/ -180837 h 0"/>
                  <a:gd name="connsiteX43" fmla="*/ 89209 w 675648"/>
                  <a:gd name="connsiteY43" fmla="*/ -62661 h 0"/>
                  <a:gd name="connsiteX44" fmla="*/ 108600 w 675648"/>
                  <a:gd name="connsiteY44" fmla="*/ -62661 h 0"/>
                  <a:gd name="connsiteX45" fmla="*/ 130501 w 675648"/>
                  <a:gd name="connsiteY45" fmla="*/ -134367 h 0"/>
                  <a:gd name="connsiteX46" fmla="*/ 152401 w 675648"/>
                  <a:gd name="connsiteY46" fmla="*/ -62661 h 0"/>
                  <a:gd name="connsiteX47" fmla="*/ 171792 w 675648"/>
                  <a:gd name="connsiteY47" fmla="*/ -62661 h 0"/>
                  <a:gd name="connsiteX48" fmla="*/ 143397 w 675648"/>
                  <a:gd name="connsiteY48" fmla="*/ -272618 h 0"/>
                  <a:gd name="connsiteX49" fmla="*/ 143397 w 675648"/>
                  <a:gd name="connsiteY49" fmla="*/ -510863 h 0"/>
                  <a:gd name="connsiteX50" fmla="*/ 215612 w 675648"/>
                  <a:gd name="connsiteY50" fmla="*/ -510863 h 0"/>
                  <a:gd name="connsiteX51" fmla="*/ 215612 w 675648"/>
                  <a:gd name="connsiteY51" fmla="*/ -272618 h 0"/>
                  <a:gd name="connsiteX52" fmla="*/ 52000 w 675648"/>
                  <a:gd name="connsiteY52" fmla="*/ -602370 h 0"/>
                  <a:gd name="connsiteX53" fmla="*/ 304589 w 675648"/>
                  <a:gd name="connsiteY53" fmla="*/ -602370 h 0"/>
                  <a:gd name="connsiteX54" fmla="*/ 304589 w 675648"/>
                  <a:gd name="connsiteY54" fmla="*/ -530678 h 0"/>
                  <a:gd name="connsiteX55" fmla="*/ 52000 w 675648"/>
                  <a:gd name="connsiteY55" fmla="*/ -530678 h 0"/>
                  <a:gd name="connsiteX56" fmla="*/ 466060 w 675648"/>
                  <a:gd name="connsiteY56" fmla="*/ -269680 h 0"/>
                  <a:gd name="connsiteX57" fmla="*/ 462238 w 675648"/>
                  <a:gd name="connsiteY57" fmla="*/ -270001 h 0"/>
                  <a:gd name="connsiteX58" fmla="*/ 342189 w 675648"/>
                  <a:gd name="connsiteY58" fmla="*/ -402881 h 0"/>
                  <a:gd name="connsiteX59" fmla="*/ 342189 w 675648"/>
                  <a:gd name="connsiteY59" fmla="*/ -602370 h 0"/>
                  <a:gd name="connsiteX60" fmla="*/ 415377 w 675648"/>
                  <a:gd name="connsiteY60" fmla="*/ -602370 h 0"/>
                  <a:gd name="connsiteX61" fmla="*/ 415261 w 675648"/>
                  <a:gd name="connsiteY61" fmla="*/ -404651 h 0"/>
                  <a:gd name="connsiteX62" fmla="*/ 462690 w 675648"/>
                  <a:gd name="connsiteY62" fmla="*/ -342883 h 0"/>
                  <a:gd name="connsiteX63" fmla="*/ 466034 w 675648"/>
                  <a:gd name="connsiteY63" fmla="*/ -342193 h 0"/>
                  <a:gd name="connsiteX64" fmla="*/ 487973 w 675648"/>
                  <a:gd name="connsiteY64" fmla="*/ -342300 h 0"/>
                  <a:gd name="connsiteX65" fmla="*/ 490958 w 675648"/>
                  <a:gd name="connsiteY65" fmla="*/ -342883 h 0"/>
                  <a:gd name="connsiteX66" fmla="*/ 538398 w 675648"/>
                  <a:gd name="connsiteY66" fmla="*/ -404651 h 0"/>
                  <a:gd name="connsiteX67" fmla="*/ 537774 w 675648"/>
                  <a:gd name="connsiteY67" fmla="*/ -602370 h 0"/>
                  <a:gd name="connsiteX68" fmla="*/ 611431 w 675648"/>
                  <a:gd name="connsiteY68" fmla="*/ -602370 h 0"/>
                  <a:gd name="connsiteX69" fmla="*/ 611431 w 675648"/>
                  <a:gd name="connsiteY69" fmla="*/ -403611 h 0"/>
                  <a:gd name="connsiteX70" fmla="*/ 490958 w 675648"/>
                  <a:gd name="connsiteY70" fmla="*/ -269994 h 0"/>
                  <a:gd name="connsiteX71" fmla="*/ 487986 w 675648"/>
                  <a:gd name="connsiteY71" fmla="*/ -269691 h 0"/>
                  <a:gd name="connsiteX72" fmla="*/ 487973 w 675648"/>
                  <a:gd name="connsiteY72" fmla="*/ -34230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75648">
                    <a:moveTo>
                      <a:pt x="68277" y="-670779"/>
                    </a:moveTo>
                    <a:lnTo>
                      <a:pt x="607376" y="-670779"/>
                    </a:lnTo>
                    <a:cubicBezTo>
                      <a:pt x="645085" y="-670779"/>
                      <a:pt x="675649" y="-640430"/>
                      <a:pt x="675649" y="-602999"/>
                    </a:cubicBezTo>
                    <a:lnTo>
                      <a:pt x="675649" y="-67787"/>
                    </a:lnTo>
                    <a:cubicBezTo>
                      <a:pt x="675649" y="-30348"/>
                      <a:pt x="645085" y="0"/>
                      <a:pt x="607376" y="0"/>
                    </a:cubicBezTo>
                    <a:lnTo>
                      <a:pt x="68277" y="0"/>
                    </a:lnTo>
                    <a:cubicBezTo>
                      <a:pt x="30568" y="0"/>
                      <a:pt x="0" y="-30348"/>
                      <a:pt x="0" y="-67787"/>
                    </a:cubicBezTo>
                    <a:lnTo>
                      <a:pt x="0" y="-602999"/>
                    </a:lnTo>
                    <a:cubicBezTo>
                      <a:pt x="0" y="-640430"/>
                      <a:pt x="30568" y="-670779"/>
                      <a:pt x="68277" y="-670779"/>
                    </a:cubicBezTo>
                    <a:close/>
                    <a:moveTo>
                      <a:pt x="288578" y="-62661"/>
                    </a:moveTo>
                    <a:lnTo>
                      <a:pt x="288578" y="-180837"/>
                    </a:lnTo>
                    <a:lnTo>
                      <a:pt x="265339" y="-180837"/>
                    </a:lnTo>
                    <a:lnTo>
                      <a:pt x="265339" y="-62661"/>
                    </a:lnTo>
                    <a:close/>
                    <a:moveTo>
                      <a:pt x="446581" y="-62661"/>
                    </a:moveTo>
                    <a:lnTo>
                      <a:pt x="446581" y="-83242"/>
                    </a:lnTo>
                    <a:lnTo>
                      <a:pt x="391411" y="-83242"/>
                    </a:lnTo>
                    <a:lnTo>
                      <a:pt x="391411" y="-111956"/>
                    </a:lnTo>
                    <a:lnTo>
                      <a:pt x="438388" y="-111956"/>
                    </a:lnTo>
                    <a:lnTo>
                      <a:pt x="438388" y="-132540"/>
                    </a:lnTo>
                    <a:lnTo>
                      <a:pt x="391411" y="-132540"/>
                    </a:lnTo>
                    <a:lnTo>
                      <a:pt x="391411" y="-160254"/>
                    </a:lnTo>
                    <a:lnTo>
                      <a:pt x="446581" y="-160254"/>
                    </a:lnTo>
                    <a:lnTo>
                      <a:pt x="446581" y="-180837"/>
                    </a:lnTo>
                    <a:lnTo>
                      <a:pt x="368174" y="-180837"/>
                    </a:lnTo>
                    <a:lnTo>
                      <a:pt x="368174" y="-62661"/>
                    </a:lnTo>
                    <a:close/>
                    <a:moveTo>
                      <a:pt x="611431" y="-62661"/>
                    </a:moveTo>
                    <a:lnTo>
                      <a:pt x="611431" y="-180837"/>
                    </a:lnTo>
                    <a:lnTo>
                      <a:pt x="588194" y="-180837"/>
                    </a:lnTo>
                    <a:lnTo>
                      <a:pt x="588194" y="-108471"/>
                    </a:lnTo>
                    <a:lnTo>
                      <a:pt x="541051" y="-180837"/>
                    </a:lnTo>
                    <a:lnTo>
                      <a:pt x="520319" y="-180837"/>
                    </a:lnTo>
                    <a:lnTo>
                      <a:pt x="520319" y="-62661"/>
                    </a:lnTo>
                    <a:lnTo>
                      <a:pt x="543558" y="-62661"/>
                    </a:lnTo>
                    <a:lnTo>
                      <a:pt x="543558" y="-135194"/>
                    </a:lnTo>
                    <a:lnTo>
                      <a:pt x="590700" y="-62661"/>
                    </a:lnTo>
                    <a:close/>
                    <a:moveTo>
                      <a:pt x="203723" y="-180837"/>
                    </a:moveTo>
                    <a:lnTo>
                      <a:pt x="179481" y="-180837"/>
                    </a:lnTo>
                    <a:lnTo>
                      <a:pt x="160924" y="-106311"/>
                    </a:lnTo>
                    <a:lnTo>
                      <a:pt x="139192" y="-180837"/>
                    </a:lnTo>
                    <a:lnTo>
                      <a:pt x="121809" y="-180837"/>
                    </a:lnTo>
                    <a:lnTo>
                      <a:pt x="100074" y="-106311"/>
                    </a:lnTo>
                    <a:lnTo>
                      <a:pt x="81686" y="-180837"/>
                    </a:lnTo>
                    <a:lnTo>
                      <a:pt x="57444" y="-180837"/>
                    </a:lnTo>
                    <a:lnTo>
                      <a:pt x="89209" y="-62661"/>
                    </a:lnTo>
                    <a:lnTo>
                      <a:pt x="108600" y="-62661"/>
                    </a:lnTo>
                    <a:lnTo>
                      <a:pt x="130501" y="-134367"/>
                    </a:lnTo>
                    <a:lnTo>
                      <a:pt x="152401" y="-62661"/>
                    </a:lnTo>
                    <a:lnTo>
                      <a:pt x="171792" y="-62661"/>
                    </a:lnTo>
                    <a:close/>
                    <a:moveTo>
                      <a:pt x="143397" y="-272618"/>
                    </a:moveTo>
                    <a:lnTo>
                      <a:pt x="143397" y="-510863"/>
                    </a:lnTo>
                    <a:lnTo>
                      <a:pt x="215612" y="-510863"/>
                    </a:lnTo>
                    <a:lnTo>
                      <a:pt x="215612" y="-272618"/>
                    </a:lnTo>
                    <a:close/>
                    <a:moveTo>
                      <a:pt x="52000" y="-602370"/>
                    </a:moveTo>
                    <a:lnTo>
                      <a:pt x="304589" y="-602370"/>
                    </a:lnTo>
                    <a:lnTo>
                      <a:pt x="304589" y="-530678"/>
                    </a:lnTo>
                    <a:lnTo>
                      <a:pt x="52000" y="-530678"/>
                    </a:lnTo>
                    <a:close/>
                    <a:moveTo>
                      <a:pt x="466060" y="-269680"/>
                    </a:moveTo>
                    <a:lnTo>
                      <a:pt x="462238" y="-270001"/>
                    </a:lnTo>
                    <a:cubicBezTo>
                      <a:pt x="394538" y="-277019"/>
                      <a:pt x="342189" y="-333810"/>
                      <a:pt x="342189" y="-402881"/>
                    </a:cubicBezTo>
                    <a:lnTo>
                      <a:pt x="342189" y="-602370"/>
                    </a:lnTo>
                    <a:lnTo>
                      <a:pt x="415377" y="-602370"/>
                    </a:lnTo>
                    <a:lnTo>
                      <a:pt x="415261" y="-404651"/>
                    </a:lnTo>
                    <a:cubicBezTo>
                      <a:pt x="415261" y="-375735"/>
                      <a:pt x="435513" y="-349728"/>
                      <a:pt x="462690" y="-342883"/>
                    </a:cubicBezTo>
                    <a:cubicBezTo>
                      <a:pt x="463884" y="-342599"/>
                      <a:pt x="464811" y="-342407"/>
                      <a:pt x="466034" y="-342193"/>
                    </a:cubicBezTo>
                    <a:close/>
                    <a:moveTo>
                      <a:pt x="487973" y="-342300"/>
                    </a:moveTo>
                    <a:cubicBezTo>
                      <a:pt x="489072" y="-342499"/>
                      <a:pt x="489888" y="-342629"/>
                      <a:pt x="490958" y="-342883"/>
                    </a:cubicBezTo>
                    <a:cubicBezTo>
                      <a:pt x="518143" y="-349728"/>
                      <a:pt x="538398" y="-375735"/>
                      <a:pt x="538398" y="-404651"/>
                    </a:cubicBezTo>
                    <a:lnTo>
                      <a:pt x="537774" y="-602370"/>
                    </a:lnTo>
                    <a:lnTo>
                      <a:pt x="611431" y="-602370"/>
                    </a:lnTo>
                    <a:lnTo>
                      <a:pt x="611431" y="-403611"/>
                    </a:lnTo>
                    <a:cubicBezTo>
                      <a:pt x="611502" y="-334540"/>
                      <a:pt x="558666" y="-277096"/>
                      <a:pt x="490958" y="-269994"/>
                    </a:cubicBezTo>
                    <a:lnTo>
                      <a:pt x="487986" y="-269691"/>
                    </a:lnTo>
                    <a:lnTo>
                      <a:pt x="487973" y="-342300"/>
                    </a:lnTo>
                  </a:path>
                </a:pathLst>
              </a:custGeom>
              <a:solidFill>
                <a:srgbClr val="FFFFFF"/>
              </a:solidFill>
              <a:ln w="549" cap="flat">
                <a:noFill/>
                <a:prstDash val="solid"/>
                <a:miter/>
              </a:ln>
            </p:spPr>
            <p:txBody>
              <a:bodyPr rtlCol="0" anchor="ctr"/>
              <a:lstStyle/>
              <a:p>
                <a:endParaRPr lang="de-AT"/>
              </a:p>
            </p:txBody>
          </p:sp>
          <p:grpSp>
            <p:nvGrpSpPr>
              <p:cNvPr id="48" name="Gruppieren 47">
                <a:extLst>
                  <a:ext uri="{FF2B5EF4-FFF2-40B4-BE49-F238E27FC236}">
                    <a16:creationId xmlns:a16="http://schemas.microsoft.com/office/drawing/2014/main" id="{74690308-E7C0-40CB-A245-E46E4D0BE148}"/>
                  </a:ext>
                </a:extLst>
              </p:cNvPr>
              <p:cNvGrpSpPr/>
              <p:nvPr/>
            </p:nvGrpSpPr>
            <p:grpSpPr>
              <a:xfrm>
                <a:off x="10055266" y="271201"/>
                <a:ext cx="1969650" cy="706971"/>
                <a:chOff x="7535695" y="283762"/>
                <a:chExt cx="1969650" cy="706971"/>
              </a:xfrm>
            </p:grpSpPr>
            <p:sp>
              <p:nvSpPr>
                <p:cNvPr id="52" name="Rechteck: abgerundete Ecken 24">
                  <a:extLst>
                    <a:ext uri="{FF2B5EF4-FFF2-40B4-BE49-F238E27FC236}">
                      <a16:creationId xmlns:a16="http://schemas.microsoft.com/office/drawing/2014/main" id="{C8999856-C34C-42B7-ADAE-005D4178A0E9}"/>
                    </a:ext>
                  </a:extLst>
                </p:cNvPr>
                <p:cNvSpPr/>
                <p:nvPr/>
              </p:nvSpPr>
              <p:spPr>
                <a:xfrm>
                  <a:off x="7535695" y="283762"/>
                  <a:ext cx="1876754" cy="7069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uppieren 52">
                  <a:extLst>
                    <a:ext uri="{FF2B5EF4-FFF2-40B4-BE49-F238E27FC236}">
                      <a16:creationId xmlns:a16="http://schemas.microsoft.com/office/drawing/2014/main" id="{16566ECD-A8C0-4DF0-937E-6DBF2081DC02}"/>
                    </a:ext>
                  </a:extLst>
                </p:cNvPr>
                <p:cNvGrpSpPr/>
                <p:nvPr/>
              </p:nvGrpSpPr>
              <p:grpSpPr>
                <a:xfrm>
                  <a:off x="7596110" y="336530"/>
                  <a:ext cx="1909235" cy="615268"/>
                  <a:chOff x="5105423" y="6078734"/>
                  <a:chExt cx="2091442" cy="673986"/>
                </a:xfrm>
              </p:grpSpPr>
              <p:pic>
                <p:nvPicPr>
                  <p:cNvPr id="54" name="Grafik 53">
                    <a:extLst>
                      <a:ext uri="{FF2B5EF4-FFF2-40B4-BE49-F238E27FC236}">
                        <a16:creationId xmlns:a16="http://schemas.microsoft.com/office/drawing/2014/main" id="{18C31953-E689-4AFE-9BFD-53B40BC751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5423" y="6078734"/>
                    <a:ext cx="689908" cy="673986"/>
                  </a:xfrm>
                  <a:prstGeom prst="rect">
                    <a:avLst/>
                  </a:prstGeom>
                </p:spPr>
              </p:pic>
              <p:sp>
                <p:nvSpPr>
                  <p:cNvPr id="55" name="Textfeld 54">
                    <a:extLst>
                      <a:ext uri="{FF2B5EF4-FFF2-40B4-BE49-F238E27FC236}">
                        <a16:creationId xmlns:a16="http://schemas.microsoft.com/office/drawing/2014/main" id="{F77459FC-3CB5-4C3F-9E65-9B2C8D05B0A5}"/>
                      </a:ext>
                    </a:extLst>
                  </p:cNvPr>
                  <p:cNvSpPr txBox="1"/>
                  <p:nvPr/>
                </p:nvSpPr>
                <p:spPr>
                  <a:xfrm>
                    <a:off x="5668113" y="6230802"/>
                    <a:ext cx="1528752" cy="442158"/>
                  </a:xfrm>
                  <a:prstGeom prst="rect">
                    <a:avLst/>
                  </a:prstGeom>
                  <a:noFill/>
                </p:spPr>
                <p:txBody>
                  <a:bodyPr wrap="square" rtlCol="0">
                    <a:spAutoFit/>
                  </a:bodyPr>
                  <a:lstStyle/>
                  <a:p>
                    <a:pPr algn="ctr">
                      <a:lnSpc>
                        <a:spcPct val="70000"/>
                      </a:lnSpc>
                      <a:spcBef>
                        <a:spcPts val="1000"/>
                      </a:spcBef>
                    </a:pPr>
                    <a:r>
                      <a:rPr lang="en-GB" sz="1400" dirty="0"/>
                      <a:t>Fusion@ÖAW</a:t>
                    </a:r>
                    <a:br>
                      <a:rPr lang="en-GB" sz="1400" dirty="0"/>
                    </a:br>
                    <a:r>
                      <a:rPr lang="en-GB" sz="1400" dirty="0"/>
                      <a:t>Vienna, Austria</a:t>
                    </a:r>
                  </a:p>
                </p:txBody>
              </p:sp>
            </p:grpSp>
          </p:grpSp>
          <p:grpSp>
            <p:nvGrpSpPr>
              <p:cNvPr id="49" name="Gruppieren 48">
                <a:extLst>
                  <a:ext uri="{FF2B5EF4-FFF2-40B4-BE49-F238E27FC236}">
                    <a16:creationId xmlns:a16="http://schemas.microsoft.com/office/drawing/2014/main" id="{B4F51B36-9ECD-4073-B5A9-A5EF4CA087B5}"/>
                  </a:ext>
                </a:extLst>
              </p:cNvPr>
              <p:cNvGrpSpPr/>
              <p:nvPr/>
            </p:nvGrpSpPr>
            <p:grpSpPr>
              <a:xfrm>
                <a:off x="1056402" y="271201"/>
                <a:ext cx="681912" cy="680597"/>
                <a:chOff x="970677" y="271201"/>
                <a:chExt cx="681912" cy="680597"/>
              </a:xfrm>
            </p:grpSpPr>
            <p:sp>
              <p:nvSpPr>
                <p:cNvPr id="50" name="Abgerundetes Rechteck 32">
                  <a:extLst>
                    <a:ext uri="{FF2B5EF4-FFF2-40B4-BE49-F238E27FC236}">
                      <a16:creationId xmlns:a16="http://schemas.microsoft.com/office/drawing/2014/main" id="{C7975E3C-85BE-4807-ACDB-7493AE6A4834}"/>
                    </a:ext>
                  </a:extLst>
                </p:cNvPr>
                <p:cNvSpPr/>
                <p:nvPr/>
              </p:nvSpPr>
              <p:spPr>
                <a:xfrm>
                  <a:off x="970677" y="271201"/>
                  <a:ext cx="681912" cy="680597"/>
                </a:xfrm>
                <a:prstGeom prst="roundRect">
                  <a:avLst>
                    <a:gd name="adj" fmla="val 127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Grafik 50">
                  <a:extLst>
                    <a:ext uri="{FF2B5EF4-FFF2-40B4-BE49-F238E27FC236}">
                      <a16:creationId xmlns:a16="http://schemas.microsoft.com/office/drawing/2014/main" id="{3D1AC2C1-97CE-4AA8-A18F-72335A749741}"/>
                    </a:ext>
                  </a:extLst>
                </p:cNvPr>
                <p:cNvPicPr>
                  <a:picLocks noChangeAspect="1"/>
                </p:cNvPicPr>
                <p:nvPr/>
              </p:nvPicPr>
              <p:blipFill rotWithShape="1">
                <a:blip r:embed="rId10"/>
                <a:srcRect l="3579" t="6864" r="73592" b="7828"/>
                <a:stretch/>
              </p:blipFill>
              <p:spPr>
                <a:xfrm>
                  <a:off x="1037007" y="330047"/>
                  <a:ext cx="548287" cy="566787"/>
                </a:xfrm>
                <a:prstGeom prst="rect">
                  <a:avLst/>
                </a:prstGeom>
              </p:spPr>
            </p:pic>
          </p:grpSp>
        </p:grpSp>
        <p:sp>
          <p:nvSpPr>
            <p:cNvPr id="42" name="Textfeld 41">
              <a:extLst>
                <a:ext uri="{FF2B5EF4-FFF2-40B4-BE49-F238E27FC236}">
                  <a16:creationId xmlns:a16="http://schemas.microsoft.com/office/drawing/2014/main" id="{21982C00-5130-4DDA-BC94-67929B8B4BC7}"/>
                </a:ext>
              </a:extLst>
            </p:cNvPr>
            <p:cNvSpPr txBox="1"/>
            <p:nvPr/>
          </p:nvSpPr>
          <p:spPr>
            <a:xfrm>
              <a:off x="1693090" y="332094"/>
              <a:ext cx="8464451" cy="584775"/>
            </a:xfrm>
            <a:prstGeom prst="rect">
              <a:avLst/>
            </a:prstGeom>
            <a:noFill/>
          </p:spPr>
          <p:txBody>
            <a:bodyPr wrap="square" rtlCol="0">
              <a:spAutoFit/>
            </a:bodyPr>
            <a:lstStyle/>
            <a:p>
              <a:pPr algn="ctr"/>
              <a:r>
                <a:rPr lang="de-AT" sz="3200" dirty="0" err="1">
                  <a:solidFill>
                    <a:schemeClr val="bg1"/>
                  </a:solidFill>
                </a:rPr>
                <a:t>Characterisation</a:t>
              </a:r>
              <a:r>
                <a:rPr lang="de-AT" sz="3200" dirty="0">
                  <a:solidFill>
                    <a:schemeClr val="bg1"/>
                  </a:solidFill>
                </a:rPr>
                <a:t> </a:t>
              </a:r>
              <a:r>
                <a:rPr lang="de-AT" sz="3200" dirty="0" err="1">
                  <a:solidFill>
                    <a:schemeClr val="bg1"/>
                  </a:solidFill>
                </a:rPr>
                <a:t>of</a:t>
              </a:r>
              <a:r>
                <a:rPr lang="de-AT" sz="3200" dirty="0">
                  <a:solidFill>
                    <a:schemeClr val="bg1"/>
                  </a:solidFill>
                </a:rPr>
                <a:t> </a:t>
              </a:r>
              <a:r>
                <a:rPr lang="de-AT" sz="3200" dirty="0" err="1">
                  <a:solidFill>
                    <a:schemeClr val="bg1"/>
                  </a:solidFill>
                </a:rPr>
                <a:t>roughness</a:t>
              </a:r>
              <a:r>
                <a:rPr lang="de-AT" sz="3200" dirty="0">
                  <a:solidFill>
                    <a:schemeClr val="bg1"/>
                  </a:solidFill>
                </a:rPr>
                <a:t> </a:t>
              </a:r>
              <a:r>
                <a:rPr lang="de-AT" sz="3200" dirty="0" err="1">
                  <a:solidFill>
                    <a:schemeClr val="bg1"/>
                  </a:solidFill>
                </a:rPr>
                <a:t>for</a:t>
              </a:r>
              <a:r>
                <a:rPr lang="de-AT" sz="3200" dirty="0">
                  <a:solidFill>
                    <a:schemeClr val="bg1"/>
                  </a:solidFill>
                </a:rPr>
                <a:t> </a:t>
              </a:r>
              <a:r>
                <a:rPr lang="de-AT" sz="3200" dirty="0" err="1">
                  <a:solidFill>
                    <a:schemeClr val="bg1"/>
                  </a:solidFill>
                </a:rPr>
                <a:t>sputtering</a:t>
              </a:r>
              <a:endParaRPr lang="de-AT" sz="3200" dirty="0">
                <a:solidFill>
                  <a:schemeClr val="bg1"/>
                </a:solidFill>
              </a:endParaRPr>
            </a:p>
          </p:txBody>
        </p:sp>
      </p:grpSp>
    </p:spTree>
    <p:extLst>
      <p:ext uri="{BB962C8B-B14F-4D97-AF65-F5344CB8AC3E}">
        <p14:creationId xmlns:p14="http://schemas.microsoft.com/office/powerpoint/2010/main" val="2814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8723</Words>
  <Application>Microsoft Office PowerPoint</Application>
  <PresentationFormat>Breitbild</PresentationFormat>
  <Paragraphs>1026</Paragraphs>
  <Slides>44</Slides>
  <Notes>34</Notes>
  <HiddenSlides>25</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44</vt:i4>
      </vt:variant>
    </vt:vector>
  </HeadingPairs>
  <TitlesOfParts>
    <vt:vector size="51" baseType="lpstr">
      <vt:lpstr>Arial</vt:lpstr>
      <vt:lpstr>Calibri</vt:lpstr>
      <vt:lpstr>Calibri Light</vt:lpstr>
      <vt:lpstr>Cambria Math</vt:lpstr>
      <vt:lpstr>CMR10</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Backup slides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Cupak</dc:creator>
  <cp:lastModifiedBy>Cupak, Christian</cp:lastModifiedBy>
  <cp:revision>1530</cp:revision>
  <dcterms:created xsi:type="dcterms:W3CDTF">2020-01-05T09:19:02Z</dcterms:created>
  <dcterms:modified xsi:type="dcterms:W3CDTF">2022-10-17T06:53:00Z</dcterms:modified>
</cp:coreProperties>
</file>