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843" r:id="rId1"/>
  </p:sldMasterIdLst>
  <p:notesMasterIdLst>
    <p:notesMasterId r:id="rId14"/>
  </p:notesMasterIdLst>
  <p:handoutMasterIdLst>
    <p:handoutMasterId r:id="rId15"/>
  </p:handoutMasterIdLst>
  <p:sldIdLst>
    <p:sldId id="256" r:id="rId2"/>
    <p:sldId id="283" r:id="rId3"/>
    <p:sldId id="284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86" r:id="rId12"/>
    <p:sldId id="285" r:id="rId13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 Wauters" initials="TW" lastIdx="17" clrIdx="0">
    <p:extLst>
      <p:ext uri="{19B8F6BF-5375-455C-9EA6-DF929625EA0E}">
        <p15:presenceInfo xmlns:p15="http://schemas.microsoft.com/office/powerpoint/2012/main" userId="10cc7e8ce6f2a8a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819E1"/>
    <a:srgbClr val="003399"/>
    <a:srgbClr val="B9D0FF"/>
    <a:srgbClr val="006600"/>
    <a:srgbClr val="7A9FCC"/>
    <a:srgbClr val="E3E3E3"/>
    <a:srgbClr val="9895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5921" autoAdjust="0"/>
  </p:normalViewPr>
  <p:slideViewPr>
    <p:cSldViewPr showGuides="1">
      <p:cViewPr varScale="1">
        <p:scale>
          <a:sx n="60" d="100"/>
          <a:sy n="60" d="100"/>
        </p:scale>
        <p:origin x="1388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howGuides="1">
      <p:cViewPr varScale="1">
        <p:scale>
          <a:sx n="62" d="100"/>
          <a:sy n="62" d="100"/>
        </p:scale>
        <p:origin x="-3402" y="-84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t>19/10/2022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r>
              <a:rPr lang="en-GB">
                <a:latin typeface="Arial" panose="020B0604020202020204" pitchFamily="34" charset="0"/>
              </a:rPr>
              <a:t>EUROfusion Science Meeting on Wall Conditioning</a:t>
            </a:r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t>‹#›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19/10/2022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r>
              <a:rPr lang="en-GB"/>
              <a:t>EUROfusion Science Meeting on Wall Conditioning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493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DCC7A-13CF-D542-8A04-948E7EFEF78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1.png" descr="EUROFUSION PowerPoint MASTER DECKBLATT.png"/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9458"/>
            <a:ext cx="9144000" cy="641908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6" y="-457200"/>
            <a:ext cx="10763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12/12/2018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12/12/2018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image2.png" descr="EUROFUSION PowerPoint Master Inhalt.png"/>
          <p:cNvPicPr/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32" b="10632"/>
          <a:stretch/>
        </p:blipFill>
        <p:spPr>
          <a:xfrm>
            <a:off x="-199" y="298"/>
            <a:ext cx="9144306" cy="93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1"/>
          <p:cNvSpPr txBox="1"/>
          <p:nvPr userDrawn="1"/>
        </p:nvSpPr>
        <p:spPr>
          <a:xfrm>
            <a:off x="1243908" y="6551766"/>
            <a:ext cx="78463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EUROfusion</a:t>
            </a:r>
            <a:r>
              <a:rPr lang="en-GB" sz="1100" baseline="0" dirty="0">
                <a:latin typeface="Arial" panose="020B0604020202020204" pitchFamily="34" charset="0"/>
                <a:cs typeface="Arial" panose="020B0604020202020204" pitchFamily="34" charset="0"/>
              </a:rPr>
              <a:t> Science Meeting on Wall Conditioning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| Andrei</a:t>
            </a:r>
            <a:r>
              <a:rPr lang="en-GB" sz="1100" baseline="0" dirty="0">
                <a:latin typeface="Arial" panose="020B0604020202020204" pitchFamily="34" charset="0"/>
                <a:cs typeface="Arial" panose="020B0604020202020204" pitchFamily="34" charset="0"/>
              </a:rPr>
              <a:t> Goriaev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| 12.12.2018 | IPP</a:t>
            </a:r>
            <a:r>
              <a:rPr lang="en-GB" sz="11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Garching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fld id="{6A6D9FA1-99C7-4910-8E32-B85D378B0060}" type="slidenum">
              <a:rPr lang="en-GB" sz="1100" b="1" smtClean="0">
                <a:latin typeface="Arial" panose="020B0604020202020204" pitchFamily="34" charset="0"/>
                <a:cs typeface="Arial" panose="020B0604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1.png" descr="EUROFUSION PowerPoint MASTER DECKBLATT.png"/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9458"/>
            <a:ext cx="9144000" cy="641908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2348880"/>
            <a:ext cx="8496944" cy="1296144"/>
          </a:xfrm>
        </p:spPr>
        <p:txBody>
          <a:bodyPr>
            <a:noAutofit/>
          </a:bodyPr>
          <a:lstStyle>
            <a:lvl1pPr algn="l">
              <a:defRPr sz="35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This looks good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4293096"/>
            <a:ext cx="4392488" cy="432048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authors</a:t>
            </a:r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6" y="-457200"/>
            <a:ext cx="10763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image2.png" descr="EUROFUSION PowerPoint Master Inhalt.png"/>
          <p:cNvPicPr/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32" b="10632"/>
          <a:stretch/>
        </p:blipFill>
        <p:spPr>
          <a:xfrm>
            <a:off x="-199" y="298"/>
            <a:ext cx="9144306" cy="93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1"/>
          <p:cNvSpPr txBox="1"/>
          <p:nvPr userDrawn="1"/>
        </p:nvSpPr>
        <p:spPr>
          <a:xfrm>
            <a:off x="1243908" y="6551766"/>
            <a:ext cx="78463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WP PWIE 2022 Review Meeting / 2023 Planning Meeting | TOMAS team | 18.10.2022 | </a:t>
            </a:r>
            <a:fld id="{6A6D9FA1-99C7-4910-8E32-B85D378B0060}" type="slidenum">
              <a:rPr lang="en-GB" sz="1100" b="1" smtClean="0"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12/12/2018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12/12/2018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12/12/2018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12/12/2018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12/12/2018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12/12/2018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12/12/2018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12/12/2018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23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773" r:id="rId12"/>
    <p:sldLayoutId id="2147483649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95536" y="2636912"/>
            <a:ext cx="8496944" cy="792088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Update TOMAS facility 2022</a:t>
            </a:r>
            <a:endParaRPr lang="en-GB" sz="4400" b="1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95536" y="3922000"/>
            <a:ext cx="8136904" cy="1379208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de-DE" dirty="0">
                <a:solidFill>
                  <a:schemeClr val="bg1"/>
                </a:solidFill>
              </a:rPr>
              <a:t>Andrei Goriaev</a:t>
            </a:r>
            <a:r>
              <a:rPr lang="de-DE" baseline="30000" dirty="0">
                <a:solidFill>
                  <a:schemeClr val="bg1"/>
                </a:solidFill>
              </a:rPr>
              <a:t>1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</a:rPr>
              <a:t>Kristel Crombé</a:t>
            </a:r>
            <a:r>
              <a:rPr lang="en-GB" baseline="30000" dirty="0">
                <a:solidFill>
                  <a:schemeClr val="bg1"/>
                </a:solidFill>
              </a:rPr>
              <a:t>1,2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956376" y="980728"/>
            <a:ext cx="936104" cy="936104"/>
            <a:chOff x="8470337" y="1043133"/>
            <a:chExt cx="663678" cy="663678"/>
          </a:xfrm>
        </p:grpSpPr>
        <p:sp>
          <p:nvSpPr>
            <p:cNvPr id="28" name="Oval 27"/>
            <p:cNvSpPr/>
            <p:nvPr userDrawn="1"/>
          </p:nvSpPr>
          <p:spPr>
            <a:xfrm>
              <a:off x="8478176" y="1050972"/>
              <a:ext cx="648000" cy="64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29" name="Picture 28" descr="tec-logo.gif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70337" y="1043133"/>
              <a:ext cx="663678" cy="663678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5696064" y="5805264"/>
            <a:ext cx="2980392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48" descr="LPP_Logo.t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5578230"/>
            <a:ext cx="1152128" cy="116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7A353D-F9B9-3C4A-91D5-BCFD1A55EE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660232" y="5577220"/>
            <a:ext cx="1163185" cy="1163185"/>
          </a:xfrm>
          <a:prstGeom prst="rect">
            <a:avLst/>
          </a:prstGeom>
          <a:ln w="0">
            <a:noFill/>
          </a:ln>
        </p:spPr>
      </p:pic>
      <p:pic>
        <p:nvPicPr>
          <p:cNvPr id="15" name="Picture 2" descr="\\de-ews-fs01\efdawork\PI team\PICTURES AND GRAPHICS\LOGOS\Logos Consortium Members\Logos Consortium Members as on Users Website\Ukraine.jpg">
            <a:extLst>
              <a:ext uri="{FF2B5EF4-FFF2-40B4-BE49-F238E27FC236}">
                <a16:creationId xmlns:a16="http://schemas.microsoft.com/office/drawing/2014/main" id="{579D1B32-DF31-2843-8AF1-599DB3F2F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7956376" y="5578183"/>
            <a:ext cx="1073549" cy="1163185"/>
          </a:xfrm>
          <a:prstGeom prst="rect">
            <a:avLst/>
          </a:prstGeom>
          <a:ln w="0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8CE0D1-9852-2243-AE99-09A9D64F95D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627784" y="5629569"/>
            <a:ext cx="3915276" cy="1137009"/>
          </a:xfrm>
          <a:prstGeom prst="rect">
            <a:avLst/>
          </a:prstGeom>
          <a:ln w="0">
            <a:noFill/>
          </a:ln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95730071-B901-5447-AA2D-303996F7DB29}"/>
              </a:ext>
            </a:extLst>
          </p:cNvPr>
          <p:cNvSpPr>
            <a:spLocks noChangeAspect="1"/>
          </p:cNvSpPr>
          <p:nvPr/>
        </p:nvSpPr>
        <p:spPr>
          <a:xfrm>
            <a:off x="1403648" y="5656705"/>
            <a:ext cx="1265591" cy="1084663"/>
          </a:xfrm>
          <a:custGeom>
            <a:avLst/>
            <a:gdLst/>
            <a:ahLst/>
            <a:cxnLst/>
            <a:rect l="l" t="t" r="r" b="b"/>
            <a:pathLst>
              <a:path w="7000" h="6000">
                <a:moveTo>
                  <a:pt x="1311" y="2057"/>
                </a:moveTo>
                <a:lnTo>
                  <a:pt x="1468" y="2057"/>
                </a:lnTo>
                <a:lnTo>
                  <a:pt x="1468" y="1041"/>
                </a:lnTo>
                <a:lnTo>
                  <a:pt x="1311" y="1041"/>
                </a:lnTo>
                <a:lnTo>
                  <a:pt x="1311" y="2057"/>
                </a:lnTo>
                <a:moveTo>
                  <a:pt x="993" y="2057"/>
                </a:moveTo>
                <a:lnTo>
                  <a:pt x="1152" y="2057"/>
                </a:lnTo>
                <a:lnTo>
                  <a:pt x="1152" y="1041"/>
                </a:lnTo>
                <a:lnTo>
                  <a:pt x="993" y="1041"/>
                </a:lnTo>
                <a:lnTo>
                  <a:pt x="993" y="2057"/>
                </a:lnTo>
                <a:moveTo>
                  <a:pt x="675" y="2057"/>
                </a:moveTo>
                <a:lnTo>
                  <a:pt x="834" y="2057"/>
                </a:lnTo>
                <a:lnTo>
                  <a:pt x="834" y="1041"/>
                </a:lnTo>
                <a:lnTo>
                  <a:pt x="675" y="1041"/>
                </a:lnTo>
                <a:lnTo>
                  <a:pt x="675" y="2057"/>
                </a:lnTo>
                <a:moveTo>
                  <a:pt x="356" y="2057"/>
                </a:moveTo>
                <a:lnTo>
                  <a:pt x="516" y="2057"/>
                </a:lnTo>
                <a:lnTo>
                  <a:pt x="516" y="1041"/>
                </a:lnTo>
                <a:lnTo>
                  <a:pt x="356" y="1041"/>
                </a:lnTo>
                <a:lnTo>
                  <a:pt x="356" y="2057"/>
                </a:lnTo>
                <a:moveTo>
                  <a:pt x="1628" y="2057"/>
                </a:moveTo>
                <a:lnTo>
                  <a:pt x="1787" y="2057"/>
                </a:lnTo>
                <a:lnTo>
                  <a:pt x="1787" y="1041"/>
                </a:lnTo>
                <a:lnTo>
                  <a:pt x="1628" y="1041"/>
                </a:lnTo>
                <a:lnTo>
                  <a:pt x="1628" y="2057"/>
                </a:lnTo>
                <a:moveTo>
                  <a:pt x="1944" y="2057"/>
                </a:moveTo>
                <a:lnTo>
                  <a:pt x="2103" y="2057"/>
                </a:lnTo>
                <a:lnTo>
                  <a:pt x="2103" y="1041"/>
                </a:lnTo>
                <a:lnTo>
                  <a:pt x="1944" y="1041"/>
                </a:lnTo>
                <a:lnTo>
                  <a:pt x="1944" y="2057"/>
                </a:lnTo>
                <a:moveTo>
                  <a:pt x="2264" y="2057"/>
                </a:moveTo>
                <a:lnTo>
                  <a:pt x="2421" y="2057"/>
                </a:lnTo>
                <a:lnTo>
                  <a:pt x="2421" y="1041"/>
                </a:lnTo>
                <a:lnTo>
                  <a:pt x="2264" y="1041"/>
                </a:lnTo>
                <a:lnTo>
                  <a:pt x="2264" y="2057"/>
                </a:lnTo>
                <a:moveTo>
                  <a:pt x="194" y="2370"/>
                </a:moveTo>
                <a:lnTo>
                  <a:pt x="2585" y="2370"/>
                </a:lnTo>
                <a:lnTo>
                  <a:pt x="2585" y="2213"/>
                </a:lnTo>
                <a:lnTo>
                  <a:pt x="194" y="2213"/>
                </a:lnTo>
                <a:lnTo>
                  <a:pt x="194" y="2370"/>
                </a:lnTo>
                <a:moveTo>
                  <a:pt x="2421" y="884"/>
                </a:moveTo>
                <a:lnTo>
                  <a:pt x="356" y="884"/>
                </a:lnTo>
                <a:lnTo>
                  <a:pt x="197" y="727"/>
                </a:lnTo>
                <a:lnTo>
                  <a:pt x="2580" y="727"/>
                </a:lnTo>
                <a:lnTo>
                  <a:pt x="2421" y="884"/>
                </a:lnTo>
                <a:moveTo>
                  <a:pt x="35" y="2684"/>
                </a:moveTo>
                <a:lnTo>
                  <a:pt x="2744" y="2684"/>
                </a:lnTo>
                <a:lnTo>
                  <a:pt x="2744" y="2527"/>
                </a:lnTo>
                <a:lnTo>
                  <a:pt x="35" y="2527"/>
                </a:lnTo>
                <a:lnTo>
                  <a:pt x="35" y="2684"/>
                </a:lnTo>
                <a:moveTo>
                  <a:pt x="2744" y="474"/>
                </a:moveTo>
                <a:lnTo>
                  <a:pt x="1390" y="0"/>
                </a:lnTo>
                <a:lnTo>
                  <a:pt x="35" y="474"/>
                </a:lnTo>
                <a:lnTo>
                  <a:pt x="35" y="640"/>
                </a:lnTo>
                <a:lnTo>
                  <a:pt x="1390" y="165"/>
                </a:lnTo>
                <a:lnTo>
                  <a:pt x="2744" y="640"/>
                </a:lnTo>
                <a:lnTo>
                  <a:pt x="2744" y="474"/>
                </a:lnTo>
                <a:moveTo>
                  <a:pt x="1350" y="3916"/>
                </a:moveTo>
                <a:lnTo>
                  <a:pt x="1008" y="3916"/>
                </a:lnTo>
                <a:lnTo>
                  <a:pt x="1008" y="4417"/>
                </a:lnTo>
                <a:lnTo>
                  <a:pt x="849" y="4417"/>
                </a:lnTo>
                <a:lnTo>
                  <a:pt x="849" y="3310"/>
                </a:lnTo>
                <a:lnTo>
                  <a:pt x="1008" y="3310"/>
                </a:lnTo>
                <a:lnTo>
                  <a:pt x="1008" y="3782"/>
                </a:lnTo>
                <a:lnTo>
                  <a:pt x="1350" y="3782"/>
                </a:lnTo>
                <a:lnTo>
                  <a:pt x="1350" y="3310"/>
                </a:lnTo>
                <a:lnTo>
                  <a:pt x="1509" y="3310"/>
                </a:lnTo>
                <a:lnTo>
                  <a:pt x="1509" y="4417"/>
                </a:lnTo>
                <a:lnTo>
                  <a:pt x="1350" y="4417"/>
                </a:lnTo>
                <a:lnTo>
                  <a:pt x="1350" y="3916"/>
                </a:lnTo>
                <a:moveTo>
                  <a:pt x="4830" y="4986"/>
                </a:moveTo>
                <a:cubicBezTo>
                  <a:pt x="4900" y="4986"/>
                  <a:pt x="4966" y="5008"/>
                  <a:pt x="4998" y="5033"/>
                </a:cubicBezTo>
                <a:lnTo>
                  <a:pt x="4998" y="4891"/>
                </a:lnTo>
                <a:cubicBezTo>
                  <a:pt x="4966" y="4873"/>
                  <a:pt x="4892" y="4852"/>
                  <a:pt x="4817" y="4852"/>
                </a:cubicBezTo>
                <a:cubicBezTo>
                  <a:pt x="4605" y="4852"/>
                  <a:pt x="4490" y="4971"/>
                  <a:pt x="4490" y="5142"/>
                </a:cubicBezTo>
                <a:cubicBezTo>
                  <a:pt x="4490" y="5285"/>
                  <a:pt x="4551" y="5353"/>
                  <a:pt x="4650" y="5438"/>
                </a:cubicBezTo>
                <a:lnTo>
                  <a:pt x="4741" y="5515"/>
                </a:lnTo>
                <a:cubicBezTo>
                  <a:pt x="4816" y="5577"/>
                  <a:pt x="4862" y="5624"/>
                  <a:pt x="4862" y="5716"/>
                </a:cubicBezTo>
                <a:cubicBezTo>
                  <a:pt x="4862" y="5824"/>
                  <a:pt x="4789" y="5866"/>
                  <a:pt x="4682" y="5866"/>
                </a:cubicBezTo>
                <a:cubicBezTo>
                  <a:pt x="4599" y="5866"/>
                  <a:pt x="4531" y="5843"/>
                  <a:pt x="4491" y="5817"/>
                </a:cubicBezTo>
                <a:lnTo>
                  <a:pt x="4491" y="5961"/>
                </a:lnTo>
                <a:cubicBezTo>
                  <a:pt x="4526" y="5980"/>
                  <a:pt x="4597" y="6000"/>
                  <a:pt x="4695" y="6000"/>
                </a:cubicBezTo>
                <a:cubicBezTo>
                  <a:pt x="4905" y="6000"/>
                  <a:pt x="5021" y="5882"/>
                  <a:pt x="5022" y="5711"/>
                </a:cubicBezTo>
                <a:cubicBezTo>
                  <a:pt x="5022" y="5567"/>
                  <a:pt x="4960" y="5499"/>
                  <a:pt x="4862" y="5415"/>
                </a:cubicBezTo>
                <a:lnTo>
                  <a:pt x="4771" y="5337"/>
                </a:lnTo>
                <a:cubicBezTo>
                  <a:pt x="4696" y="5275"/>
                  <a:pt x="4650" y="5229"/>
                  <a:pt x="4650" y="5137"/>
                </a:cubicBezTo>
                <a:cubicBezTo>
                  <a:pt x="4650" y="5028"/>
                  <a:pt x="4721" y="4986"/>
                  <a:pt x="4830" y="4986"/>
                </a:cubicBezTo>
                <a:moveTo>
                  <a:pt x="3854" y="5005"/>
                </a:moveTo>
                <a:lnTo>
                  <a:pt x="3854" y="5396"/>
                </a:lnTo>
                <a:lnTo>
                  <a:pt x="3939" y="5396"/>
                </a:lnTo>
                <a:cubicBezTo>
                  <a:pt x="4064" y="5396"/>
                  <a:pt x="4147" y="5369"/>
                  <a:pt x="4147" y="5200"/>
                </a:cubicBezTo>
                <a:cubicBezTo>
                  <a:pt x="4147" y="5031"/>
                  <a:pt x="4064" y="5005"/>
                  <a:pt x="3939" y="5005"/>
                </a:cubicBezTo>
                <a:lnTo>
                  <a:pt x="3854" y="5005"/>
                </a:lnTo>
                <a:moveTo>
                  <a:pt x="3695" y="4873"/>
                </a:moveTo>
                <a:lnTo>
                  <a:pt x="3955" y="4873"/>
                </a:lnTo>
                <a:cubicBezTo>
                  <a:pt x="4162" y="4873"/>
                  <a:pt x="4311" y="4950"/>
                  <a:pt x="4311" y="5200"/>
                </a:cubicBezTo>
                <a:cubicBezTo>
                  <a:pt x="4311" y="5374"/>
                  <a:pt x="4225" y="5461"/>
                  <a:pt x="4116" y="5500"/>
                </a:cubicBezTo>
                <a:lnTo>
                  <a:pt x="4354" y="5980"/>
                </a:lnTo>
                <a:lnTo>
                  <a:pt x="4172" y="5980"/>
                </a:lnTo>
                <a:lnTo>
                  <a:pt x="3962" y="5528"/>
                </a:lnTo>
                <a:lnTo>
                  <a:pt x="3854" y="5528"/>
                </a:lnTo>
                <a:lnTo>
                  <a:pt x="3854" y="5980"/>
                </a:lnTo>
                <a:lnTo>
                  <a:pt x="3695" y="5980"/>
                </a:lnTo>
                <a:lnTo>
                  <a:pt x="3695" y="4873"/>
                </a:lnTo>
                <a:moveTo>
                  <a:pt x="35" y="5646"/>
                </a:moveTo>
                <a:lnTo>
                  <a:pt x="35" y="4873"/>
                </a:lnTo>
                <a:lnTo>
                  <a:pt x="194" y="4873"/>
                </a:lnTo>
                <a:lnTo>
                  <a:pt x="194" y="5654"/>
                </a:lnTo>
                <a:cubicBezTo>
                  <a:pt x="194" y="5817"/>
                  <a:pt x="250" y="5864"/>
                  <a:pt x="366" y="5864"/>
                </a:cubicBezTo>
                <a:cubicBezTo>
                  <a:pt x="482" y="5864"/>
                  <a:pt x="539" y="5817"/>
                  <a:pt x="539" y="5654"/>
                </a:cubicBezTo>
                <a:lnTo>
                  <a:pt x="539" y="4873"/>
                </a:lnTo>
                <a:lnTo>
                  <a:pt x="698" y="4873"/>
                </a:lnTo>
                <a:lnTo>
                  <a:pt x="698" y="5646"/>
                </a:lnTo>
                <a:cubicBezTo>
                  <a:pt x="698" y="5899"/>
                  <a:pt x="592" y="6000"/>
                  <a:pt x="366" y="6000"/>
                </a:cubicBezTo>
                <a:cubicBezTo>
                  <a:pt x="137" y="6000"/>
                  <a:pt x="35" y="5902"/>
                  <a:pt x="35" y="5646"/>
                </a:cubicBezTo>
                <a:moveTo>
                  <a:pt x="905" y="4873"/>
                </a:moveTo>
                <a:lnTo>
                  <a:pt x="1087" y="4873"/>
                </a:lnTo>
                <a:lnTo>
                  <a:pt x="1441" y="5755"/>
                </a:lnTo>
                <a:cubicBezTo>
                  <a:pt x="1430" y="5665"/>
                  <a:pt x="1420" y="5559"/>
                  <a:pt x="1420" y="5461"/>
                </a:cubicBezTo>
                <a:lnTo>
                  <a:pt x="1420" y="4873"/>
                </a:lnTo>
                <a:lnTo>
                  <a:pt x="1572" y="4873"/>
                </a:lnTo>
                <a:lnTo>
                  <a:pt x="1572" y="5980"/>
                </a:lnTo>
                <a:lnTo>
                  <a:pt x="1388" y="5980"/>
                </a:lnTo>
                <a:lnTo>
                  <a:pt x="1031" y="5093"/>
                </a:lnTo>
                <a:cubicBezTo>
                  <a:pt x="1044" y="5185"/>
                  <a:pt x="1056" y="5291"/>
                  <a:pt x="1056" y="5392"/>
                </a:cubicBezTo>
                <a:lnTo>
                  <a:pt x="1056" y="5980"/>
                </a:lnTo>
                <a:lnTo>
                  <a:pt x="904" y="5980"/>
                </a:lnTo>
                <a:lnTo>
                  <a:pt x="905" y="4873"/>
                </a:lnTo>
                <a:moveTo>
                  <a:pt x="1797" y="5980"/>
                </a:moveTo>
                <a:lnTo>
                  <a:pt x="1954" y="5980"/>
                </a:lnTo>
                <a:lnTo>
                  <a:pt x="1954" y="4873"/>
                </a:lnTo>
                <a:lnTo>
                  <a:pt x="1797" y="4873"/>
                </a:lnTo>
                <a:lnTo>
                  <a:pt x="1797" y="5980"/>
                </a:lnTo>
                <a:moveTo>
                  <a:pt x="2103" y="4873"/>
                </a:moveTo>
                <a:lnTo>
                  <a:pt x="2269" y="4873"/>
                </a:lnTo>
                <a:lnTo>
                  <a:pt x="2411" y="5448"/>
                </a:lnTo>
                <a:cubicBezTo>
                  <a:pt x="2431" y="5536"/>
                  <a:pt x="2457" y="5681"/>
                  <a:pt x="2472" y="5797"/>
                </a:cubicBezTo>
                <a:cubicBezTo>
                  <a:pt x="2489" y="5681"/>
                  <a:pt x="2514" y="5536"/>
                  <a:pt x="2539" y="5448"/>
                </a:cubicBezTo>
                <a:lnTo>
                  <a:pt x="2679" y="4873"/>
                </a:lnTo>
                <a:lnTo>
                  <a:pt x="2840" y="4873"/>
                </a:lnTo>
                <a:lnTo>
                  <a:pt x="2553" y="5980"/>
                </a:lnTo>
                <a:lnTo>
                  <a:pt x="2388" y="5980"/>
                </a:lnTo>
                <a:lnTo>
                  <a:pt x="2103" y="4873"/>
                </a:lnTo>
                <a:moveTo>
                  <a:pt x="2987" y="4873"/>
                </a:moveTo>
                <a:lnTo>
                  <a:pt x="3512" y="4873"/>
                </a:lnTo>
                <a:lnTo>
                  <a:pt x="3512" y="5005"/>
                </a:lnTo>
                <a:lnTo>
                  <a:pt x="3146" y="5005"/>
                </a:lnTo>
                <a:lnTo>
                  <a:pt x="3146" y="5345"/>
                </a:lnTo>
                <a:lnTo>
                  <a:pt x="3440" y="5345"/>
                </a:lnTo>
                <a:lnTo>
                  <a:pt x="3440" y="5476"/>
                </a:lnTo>
                <a:lnTo>
                  <a:pt x="3146" y="5476"/>
                </a:lnTo>
                <a:lnTo>
                  <a:pt x="3146" y="5848"/>
                </a:lnTo>
                <a:lnTo>
                  <a:pt x="3512" y="5848"/>
                </a:lnTo>
                <a:lnTo>
                  <a:pt x="3512" y="5980"/>
                </a:lnTo>
                <a:lnTo>
                  <a:pt x="2987" y="5980"/>
                </a:lnTo>
                <a:lnTo>
                  <a:pt x="2987" y="4873"/>
                </a:lnTo>
                <a:moveTo>
                  <a:pt x="5209" y="5980"/>
                </a:moveTo>
                <a:lnTo>
                  <a:pt x="5368" y="5980"/>
                </a:lnTo>
                <a:lnTo>
                  <a:pt x="5368" y="4873"/>
                </a:lnTo>
                <a:lnTo>
                  <a:pt x="5209" y="4873"/>
                </a:lnTo>
                <a:lnTo>
                  <a:pt x="5209" y="5980"/>
                </a:lnTo>
                <a:moveTo>
                  <a:pt x="0" y="3863"/>
                </a:moveTo>
                <a:cubicBezTo>
                  <a:pt x="0" y="3427"/>
                  <a:pt x="117" y="3290"/>
                  <a:pt x="409" y="3290"/>
                </a:cubicBezTo>
                <a:cubicBezTo>
                  <a:pt x="491" y="3290"/>
                  <a:pt x="581" y="3311"/>
                  <a:pt x="619" y="3334"/>
                </a:cubicBezTo>
                <a:lnTo>
                  <a:pt x="619" y="3479"/>
                </a:lnTo>
                <a:cubicBezTo>
                  <a:pt x="578" y="3455"/>
                  <a:pt x="496" y="3429"/>
                  <a:pt x="420" y="3429"/>
                </a:cubicBezTo>
                <a:cubicBezTo>
                  <a:pt x="235" y="3429"/>
                  <a:pt x="164" y="3497"/>
                  <a:pt x="164" y="3863"/>
                </a:cubicBezTo>
                <a:cubicBezTo>
                  <a:pt x="164" y="4226"/>
                  <a:pt x="213" y="4301"/>
                  <a:pt x="376" y="4301"/>
                </a:cubicBezTo>
                <a:cubicBezTo>
                  <a:pt x="427" y="4301"/>
                  <a:pt x="468" y="4295"/>
                  <a:pt x="498" y="4286"/>
                </a:cubicBezTo>
                <a:lnTo>
                  <a:pt x="498" y="3916"/>
                </a:lnTo>
                <a:lnTo>
                  <a:pt x="333" y="3916"/>
                </a:lnTo>
                <a:lnTo>
                  <a:pt x="333" y="3783"/>
                </a:lnTo>
                <a:lnTo>
                  <a:pt x="659" y="3783"/>
                </a:lnTo>
                <a:lnTo>
                  <a:pt x="659" y="4381"/>
                </a:lnTo>
                <a:cubicBezTo>
                  <a:pt x="626" y="4402"/>
                  <a:pt x="493" y="4438"/>
                  <a:pt x="377" y="4438"/>
                </a:cubicBezTo>
                <a:cubicBezTo>
                  <a:pt x="73" y="4438"/>
                  <a:pt x="0" y="4282"/>
                  <a:pt x="0" y="3863"/>
                </a:cubicBezTo>
                <a:moveTo>
                  <a:pt x="1734" y="3310"/>
                </a:moveTo>
                <a:lnTo>
                  <a:pt x="2259" y="3310"/>
                </a:lnTo>
                <a:lnTo>
                  <a:pt x="2259" y="3444"/>
                </a:lnTo>
                <a:lnTo>
                  <a:pt x="1893" y="3444"/>
                </a:lnTo>
                <a:lnTo>
                  <a:pt x="1893" y="3782"/>
                </a:lnTo>
                <a:lnTo>
                  <a:pt x="2188" y="3782"/>
                </a:lnTo>
                <a:lnTo>
                  <a:pt x="2188" y="3912"/>
                </a:lnTo>
                <a:lnTo>
                  <a:pt x="1893" y="3912"/>
                </a:lnTo>
                <a:lnTo>
                  <a:pt x="1893" y="4285"/>
                </a:lnTo>
                <a:lnTo>
                  <a:pt x="2259" y="4285"/>
                </a:lnTo>
                <a:lnTo>
                  <a:pt x="2259" y="4417"/>
                </a:lnTo>
                <a:lnTo>
                  <a:pt x="1734" y="4417"/>
                </a:lnTo>
                <a:lnTo>
                  <a:pt x="1734" y="3310"/>
                </a:lnTo>
                <a:moveTo>
                  <a:pt x="2443" y="3310"/>
                </a:moveTo>
                <a:lnTo>
                  <a:pt x="2626" y="3310"/>
                </a:lnTo>
                <a:lnTo>
                  <a:pt x="2980" y="4193"/>
                </a:lnTo>
                <a:cubicBezTo>
                  <a:pt x="2967" y="4102"/>
                  <a:pt x="2957" y="3997"/>
                  <a:pt x="2957" y="3898"/>
                </a:cubicBezTo>
                <a:lnTo>
                  <a:pt x="2957" y="3310"/>
                </a:lnTo>
                <a:lnTo>
                  <a:pt x="3109" y="3310"/>
                </a:lnTo>
                <a:lnTo>
                  <a:pt x="3109" y="4417"/>
                </a:lnTo>
                <a:lnTo>
                  <a:pt x="2926" y="4417"/>
                </a:lnTo>
                <a:lnTo>
                  <a:pt x="2568" y="3532"/>
                </a:lnTo>
                <a:cubicBezTo>
                  <a:pt x="2582" y="3622"/>
                  <a:pt x="2595" y="3729"/>
                  <a:pt x="2595" y="3829"/>
                </a:cubicBezTo>
                <a:lnTo>
                  <a:pt x="2595" y="4417"/>
                </a:lnTo>
                <a:lnTo>
                  <a:pt x="2443" y="4417"/>
                </a:lnTo>
                <a:lnTo>
                  <a:pt x="2443" y="3310"/>
                </a:lnTo>
                <a:moveTo>
                  <a:pt x="3255" y="3310"/>
                </a:moveTo>
                <a:lnTo>
                  <a:pt x="3899" y="3310"/>
                </a:lnTo>
                <a:lnTo>
                  <a:pt x="3899" y="3444"/>
                </a:lnTo>
                <a:lnTo>
                  <a:pt x="3656" y="3444"/>
                </a:lnTo>
                <a:lnTo>
                  <a:pt x="3656" y="4417"/>
                </a:lnTo>
                <a:lnTo>
                  <a:pt x="3497" y="4417"/>
                </a:lnTo>
                <a:lnTo>
                  <a:pt x="3497" y="3444"/>
                </a:lnTo>
                <a:lnTo>
                  <a:pt x="3255" y="3444"/>
                </a:lnTo>
                <a:lnTo>
                  <a:pt x="3255" y="3310"/>
                </a:lnTo>
                <a:moveTo>
                  <a:pt x="6535" y="5520"/>
                </a:moveTo>
                <a:lnTo>
                  <a:pt x="6227" y="4873"/>
                </a:lnTo>
                <a:lnTo>
                  <a:pt x="6401" y="4873"/>
                </a:lnTo>
                <a:lnTo>
                  <a:pt x="6535" y="5170"/>
                </a:lnTo>
                <a:cubicBezTo>
                  <a:pt x="6566" y="5242"/>
                  <a:pt x="6595" y="5319"/>
                  <a:pt x="6614" y="5387"/>
                </a:cubicBezTo>
                <a:cubicBezTo>
                  <a:pt x="6634" y="5319"/>
                  <a:pt x="6666" y="5242"/>
                  <a:pt x="6697" y="5170"/>
                </a:cubicBezTo>
                <a:lnTo>
                  <a:pt x="6830" y="4873"/>
                </a:lnTo>
                <a:lnTo>
                  <a:pt x="7000" y="4873"/>
                </a:lnTo>
                <a:lnTo>
                  <a:pt x="6694" y="5520"/>
                </a:lnTo>
                <a:lnTo>
                  <a:pt x="6694" y="5980"/>
                </a:lnTo>
                <a:lnTo>
                  <a:pt x="6535" y="5980"/>
                </a:lnTo>
                <a:lnTo>
                  <a:pt x="6535" y="5520"/>
                </a:lnTo>
                <a:moveTo>
                  <a:pt x="5521" y="4873"/>
                </a:moveTo>
                <a:lnTo>
                  <a:pt x="6164" y="4873"/>
                </a:lnTo>
                <a:lnTo>
                  <a:pt x="6164" y="5005"/>
                </a:lnTo>
                <a:lnTo>
                  <a:pt x="5921" y="5005"/>
                </a:lnTo>
                <a:lnTo>
                  <a:pt x="5921" y="5980"/>
                </a:lnTo>
                <a:lnTo>
                  <a:pt x="5762" y="5980"/>
                </a:lnTo>
                <a:lnTo>
                  <a:pt x="5762" y="5005"/>
                </a:lnTo>
                <a:lnTo>
                  <a:pt x="5521" y="5005"/>
                </a:lnTo>
                <a:lnTo>
                  <a:pt x="5521" y="4873"/>
                </a:lnTo>
                <a:close/>
              </a:path>
            </a:pathLst>
          </a:custGeom>
          <a:solidFill>
            <a:srgbClr val="1E64C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1981A8-B77E-EE4E-8057-0090480BCD12}"/>
              </a:ext>
            </a:extLst>
          </p:cNvPr>
          <p:cNvSpPr txBox="1"/>
          <p:nvPr/>
        </p:nvSpPr>
        <p:spPr>
          <a:xfrm>
            <a:off x="1143680" y="5512332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4637A5-1C2B-A548-9F3A-9271C72FE2C1}"/>
              </a:ext>
            </a:extLst>
          </p:cNvPr>
          <p:cNvSpPr txBox="1"/>
          <p:nvPr/>
        </p:nvSpPr>
        <p:spPr>
          <a:xfrm>
            <a:off x="1871700" y="5512332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36125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17504"/>
            <a:ext cx="8500984" cy="891216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 sz="3600" b="1" dirty="0">
                <a:solidFill>
                  <a:sysClr val="windowText" lastClr="000000"/>
                </a:solidFill>
              </a:rPr>
              <a:t>Scientific results: models validation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D6577E-3FEC-624A-BC30-595E752B61F5}"/>
              </a:ext>
            </a:extLst>
          </p:cNvPr>
          <p:cNvSpPr txBox="1"/>
          <p:nvPr/>
        </p:nvSpPr>
        <p:spPr>
          <a:xfrm>
            <a:off x="346458" y="1040037"/>
            <a:ext cx="4178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Studies of X-mode ECRH scenarios beyond the Cut-off Density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0F1768-97DD-2645-903E-C5227E2E88FC}"/>
              </a:ext>
            </a:extLst>
          </p:cNvPr>
          <p:cNvSpPr/>
          <p:nvPr/>
        </p:nvSpPr>
        <p:spPr>
          <a:xfrm>
            <a:off x="533269" y="597874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Presented by J. </a:t>
            </a:r>
            <a:r>
              <a:rPr lang="en-US" sz="1600" dirty="0" err="1">
                <a:solidFill>
                  <a:schemeClr val="accent1"/>
                </a:solidFill>
              </a:rPr>
              <a:t>Buermans</a:t>
            </a:r>
            <a:r>
              <a:rPr lang="en-US" sz="1600" dirty="0">
                <a:solidFill>
                  <a:schemeClr val="accent1"/>
                </a:solidFill>
              </a:rPr>
              <a:t> on 24th Topical Conference on Radio-frequency Power in Plasmas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DB7874-292D-3342-B749-1D18981009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126033"/>
            <a:ext cx="4355976" cy="23892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A61F27-2854-B647-A212-033E2686FEDD}"/>
              </a:ext>
            </a:extLst>
          </p:cNvPr>
          <p:cNvSpPr txBox="1"/>
          <p:nvPr/>
        </p:nvSpPr>
        <p:spPr>
          <a:xfrm>
            <a:off x="306398" y="1835174"/>
            <a:ext cx="4572000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As breakdown occurs and density rises above R-cutoff, an evanescent region appears for the X-wave.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The Fast X-wave (FX) can only exist below this R-cutoff. Beyond the UHR layer,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the Slow X-wave (SX) can exist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Power is absorbed at the ECR by cyclotron damping since temperature and density rise at R-cutoff location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When R-cutoff is reached, only the tunneling wave can couple its energy at the ECR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When the density for the UHR is reached a sudden rise in temperature indicates coupling of the Electron Bernstein Wave (EBW)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4CD25D-364A-4B4A-95A8-E19734A40A3A}"/>
              </a:ext>
            </a:extLst>
          </p:cNvPr>
          <p:cNvSpPr/>
          <p:nvPr/>
        </p:nvSpPr>
        <p:spPr>
          <a:xfrm>
            <a:off x="5227079" y="3599438"/>
            <a:ext cx="344937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Identification of the three power absorption regimes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E59662-383A-E844-A5D0-23542EB36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3830145"/>
            <a:ext cx="3034291" cy="22757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F5CC78-A98C-4D45-B5FA-81FA61ACA8FA}"/>
              </a:ext>
            </a:extLst>
          </p:cNvPr>
          <p:cNvSpPr/>
          <p:nvPr/>
        </p:nvSpPr>
        <p:spPr>
          <a:xfrm>
            <a:off x="5227079" y="6140327"/>
            <a:ext cx="344937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Reflected power with respect to injected power</a:t>
            </a:r>
          </a:p>
        </p:txBody>
      </p:sp>
    </p:spTree>
    <p:extLst>
      <p:ext uri="{BB962C8B-B14F-4D97-AF65-F5344CB8AC3E}">
        <p14:creationId xmlns:p14="http://schemas.microsoft.com/office/powerpoint/2010/main" val="2039073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17504"/>
            <a:ext cx="7084605" cy="891216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GB" sz="3600" b="1" dirty="0">
                <a:solidFill>
                  <a:sysClr val="windowText" lastClr="000000"/>
                </a:solidFill>
              </a:rPr>
              <a:t>Ongoing work: technical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55A024-C69F-294A-8ED4-A397C10CB535}"/>
              </a:ext>
            </a:extLst>
          </p:cNvPr>
          <p:cNvSpPr txBox="1"/>
          <p:nvPr/>
        </p:nvSpPr>
        <p:spPr>
          <a:xfrm>
            <a:off x="755576" y="1412776"/>
            <a:ext cx="763284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Overview of TOMAS upgrade diagnostics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(Yu.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Kovtun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to be presented in ICFDT6 conf.) </a:t>
            </a:r>
            <a:r>
              <a:rPr lang="en-US" sz="2000" dirty="0">
                <a:solidFill>
                  <a:schemeClr val="accent1"/>
                </a:solidFill>
              </a:rPr>
              <a:t>-&gt; tomorrow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Calibration of RF probes for the ICRH system </a:t>
            </a:r>
            <a:r>
              <a:rPr lang="en-US" sz="2000" dirty="0">
                <a:solidFill>
                  <a:schemeClr val="accent1"/>
                </a:solidFill>
              </a:rPr>
              <a:t>-&gt; done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Development of the automatic ICRH matching routine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Collecting necessary data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Installation of the Chronos fast camera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Shifted to 2023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Repair of the hydrogen mass flow controller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Done! To be reconnected to the control system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Analysis of the RF amplifier malfunctioning at high power </a:t>
            </a:r>
            <a:r>
              <a:rPr lang="en-US" sz="2000" dirty="0">
                <a:solidFill>
                  <a:schemeClr val="accent1"/>
                </a:solidFill>
              </a:rPr>
              <a:t>-&gt; done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Purchasing of the new NI data acquisition system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Waiting for delivery</a:t>
            </a:r>
          </a:p>
        </p:txBody>
      </p:sp>
    </p:spTree>
    <p:extLst>
      <p:ext uri="{BB962C8B-B14F-4D97-AF65-F5344CB8AC3E}">
        <p14:creationId xmlns:p14="http://schemas.microsoft.com/office/powerpoint/2010/main" val="1895379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17504"/>
            <a:ext cx="7084605" cy="891216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GB" sz="3600" b="1" dirty="0">
                <a:solidFill>
                  <a:sysClr val="windowText" lastClr="000000"/>
                </a:solidFill>
              </a:rPr>
              <a:t>Ongoing work: scientific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35D5A8-F9D3-E74B-9B97-B52C3451C107}"/>
              </a:ext>
            </a:extLst>
          </p:cNvPr>
          <p:cNvSpPr txBox="1"/>
          <p:nvPr/>
        </p:nvSpPr>
        <p:spPr>
          <a:xfrm>
            <a:off x="683568" y="1772816"/>
            <a:ext cx="7200800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Modification of tokamak (TEXTOR) co-deposits by GDC and ICWC plasmas at variable sample biasing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Post-mortem sample surface analysis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Studies of the boron layer erosion by GDC and ICWC plasmas from coated W7-X graphite samples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Data interpretation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Modeling of radial RF plasma profiles with TOMATOR-1D code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Comparison with experimental results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Studies of GD+RF mixed discharges (break down and plasma parameters)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Data analysis</a:t>
            </a:r>
          </a:p>
        </p:txBody>
      </p:sp>
    </p:spTree>
    <p:extLst>
      <p:ext uri="{BB962C8B-B14F-4D97-AF65-F5344CB8AC3E}">
        <p14:creationId xmlns:p14="http://schemas.microsoft.com/office/powerpoint/2010/main" val="2328182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17504"/>
            <a:ext cx="7084605" cy="891216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GB" sz="3600" b="1" dirty="0">
                <a:solidFill>
                  <a:sysClr val="windowText" lastClr="000000"/>
                </a:solidFill>
              </a:rPr>
              <a:t>The TOMAS device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D6577E-3FEC-624A-BC30-595E752B61F5}"/>
              </a:ext>
            </a:extLst>
          </p:cNvPr>
          <p:cNvSpPr txBox="1"/>
          <p:nvPr/>
        </p:nvSpPr>
        <p:spPr>
          <a:xfrm>
            <a:off x="346458" y="1040037"/>
            <a:ext cx="8478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The TOroidal </a:t>
            </a:r>
            <a:r>
              <a:rPr lang="en-US" b="1" dirty="0" err="1">
                <a:solidFill>
                  <a:schemeClr val="accent1"/>
                </a:solidFill>
              </a:rPr>
              <a:t>MAgnetized</a:t>
            </a:r>
            <a:r>
              <a:rPr lang="en-US" b="1" dirty="0">
                <a:solidFill>
                  <a:schemeClr val="accent1"/>
                </a:solidFill>
              </a:rPr>
              <a:t> System (TOMAS) plasma facility aims at complementary research on wall conditioning methods, plasma production and plasma–surface interaction studies.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13C5A1-333D-7C4E-AFF4-C5F97FD1DA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880" y="2094684"/>
            <a:ext cx="5139538" cy="3972804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DE7A291-67F5-8044-90DF-CBAD6866F4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6491096"/>
              </p:ext>
            </p:extLst>
          </p:nvPr>
        </p:nvGraphicFramePr>
        <p:xfrm>
          <a:off x="467544" y="2734820"/>
          <a:ext cx="3035390" cy="3643120"/>
        </p:xfrm>
        <a:graphic>
          <a:graphicData uri="http://schemas.openxmlformats.org/drawingml/2006/table">
            <a:tbl>
              <a:tblPr/>
              <a:tblGrid>
                <a:gridCol w="1517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7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43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b="1" strike="noStrike" spc="-1" noProof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Parameter</a:t>
                      </a:r>
                      <a:endParaRPr lang="en-GB" sz="1400" b="0" strike="noStrike" spc="-1" noProof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b="1" strike="noStrike" spc="-1" noProof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Value</a:t>
                      </a:r>
                      <a:endParaRPr lang="en-GB" sz="1400" b="0" strike="noStrike" spc="-1" noProof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3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b="1" strike="noStrike" spc="-1" noProof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Volume</a:t>
                      </a:r>
                      <a:endParaRPr lang="en-GB" sz="1400" b="0" strike="noStrike" spc="-1" noProof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b="1" strike="noStrike" spc="-1" noProof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1.1 m</a:t>
                      </a:r>
                      <a:r>
                        <a:rPr lang="en-GB" sz="1400" b="1" strike="noStrike" spc="-1" baseline="33000" noProof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3</a:t>
                      </a:r>
                      <a:endParaRPr lang="en-GB" sz="1400" b="0" strike="noStrike" spc="-1" noProof="0">
                        <a:latin typeface="Arial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3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b="1" strike="noStrike" spc="-1" noProof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Major Radius</a:t>
                      </a:r>
                      <a:endParaRPr lang="en-GB" sz="1400" b="0" strike="noStrike" spc="-1" noProof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b="1" strike="noStrike" spc="-1" noProof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0.78 m</a:t>
                      </a:r>
                      <a:endParaRPr lang="en-GB" sz="1400" b="0" strike="noStrike" spc="-1" noProof="0">
                        <a:latin typeface="Arial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3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b="1" strike="noStrike" spc="-1" noProof="0" dirty="0">
                          <a:latin typeface="Arial"/>
                        </a:rPr>
                        <a:t>Field on axis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b="1" strike="noStrike" spc="-1" noProof="0" dirty="0">
                          <a:latin typeface="Arial"/>
                        </a:rPr>
                        <a:t>125 mT</a:t>
                      </a: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86406"/>
                  </a:ext>
                </a:extLst>
              </a:tr>
              <a:tr h="3643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b="1" strike="noStrike" spc="-1" noProof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Minor Radius</a:t>
                      </a:r>
                      <a:endParaRPr lang="en-GB" sz="1400" b="0" strike="noStrike" spc="-1" noProof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b="1" strike="noStrike" spc="-1" noProof="0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0.26 m</a:t>
                      </a:r>
                      <a:endParaRPr lang="en-GB" sz="1400" b="0" strike="noStrike" spc="-1" noProof="0" dirty="0">
                        <a:latin typeface="Arial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3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b="1" strike="noStrike" spc="-1" noProof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RF frequency</a:t>
                      </a:r>
                      <a:endParaRPr lang="en-GB" sz="1400" b="0" strike="noStrike" spc="-1" noProof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b="1" strike="noStrike" spc="-1" noProof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10–50 MHz</a:t>
                      </a:r>
                      <a:endParaRPr lang="en-GB" sz="1400" b="0" strike="noStrike" spc="-1" noProof="0">
                        <a:latin typeface="Arial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3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b="1" strike="noStrike" spc="-1" noProof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RF power</a:t>
                      </a:r>
                      <a:endParaRPr lang="en-GB" sz="1400" b="0" strike="noStrike" spc="-1" noProof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b="1" strike="noStrike" spc="-1" noProof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up to 6.0 kW</a:t>
                      </a:r>
                      <a:endParaRPr lang="en-GB" sz="1400" b="0" strike="noStrike" spc="-1" noProof="0">
                        <a:latin typeface="Arial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3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b="1" strike="noStrike" spc="-1" noProof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EC frequency</a:t>
                      </a:r>
                      <a:endParaRPr lang="en-GB" sz="1400" b="0" strike="noStrike" spc="-1" noProof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b="1" strike="noStrike" spc="-1" noProof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2.45 GHz</a:t>
                      </a:r>
                      <a:endParaRPr lang="en-GB" sz="1400" b="0" strike="noStrike" spc="-1" noProof="0">
                        <a:latin typeface="Arial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43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b="1" strike="noStrike" spc="-1" noProof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EC power</a:t>
                      </a:r>
                      <a:endParaRPr lang="en-GB" sz="1400" b="0" strike="noStrike" spc="-1" noProof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b="1" strike="noStrike" spc="-1" noProof="0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0.6–6.0 kW</a:t>
                      </a:r>
                      <a:endParaRPr lang="en-GB" sz="1400" b="0" strike="noStrike" spc="-1" noProof="0" dirty="0">
                        <a:latin typeface="Arial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43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b="1" strike="noStrike" spc="-1" noProof="0" dirty="0">
                          <a:latin typeface="Arial"/>
                        </a:rPr>
                        <a:t>GD power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b="1" strike="noStrike" spc="-1" noProof="0" dirty="0">
                          <a:latin typeface="Arial"/>
                        </a:rPr>
                        <a:t>9 kW</a:t>
                      </a: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462674"/>
                  </a:ext>
                </a:extLst>
              </a:tr>
            </a:tbl>
          </a:graphicData>
        </a:graphic>
      </p:graphicFrame>
      <p:sp>
        <p:nvSpPr>
          <p:cNvPr id="16" name="PlaceHolder 7">
            <a:extLst>
              <a:ext uri="{FF2B5EF4-FFF2-40B4-BE49-F238E27FC236}">
                <a16:creationId xmlns:a16="http://schemas.microsoft.com/office/drawing/2014/main" id="{42B6B0E6-7748-2C4A-93BF-56DE3699686A}"/>
              </a:ext>
            </a:extLst>
          </p:cNvPr>
          <p:cNvSpPr/>
          <p:nvPr/>
        </p:nvSpPr>
        <p:spPr>
          <a:xfrm>
            <a:off x="0" y="2181819"/>
            <a:ext cx="4090680" cy="3110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7200" tIns="50400" rIns="97200" bIns="50400" numCol="1" spcCol="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00" b="1" strike="noStrike" spc="-1" dirty="0">
                <a:solidFill>
                  <a:srgbClr val="003399"/>
                </a:solidFill>
                <a:latin typeface="Arial"/>
                <a:ea typeface="Noto Sans CJK SC"/>
              </a:rPr>
              <a:t> </a:t>
            </a:r>
            <a:r>
              <a:rPr lang="en-US" sz="16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Technical parameters of TOMAS</a:t>
            </a:r>
            <a:endParaRPr lang="uk-UA" sz="16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2181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17504"/>
            <a:ext cx="7084605" cy="891216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GB" sz="3600" b="1" dirty="0">
                <a:solidFill>
                  <a:sysClr val="windowText" lastClr="000000"/>
                </a:solidFill>
              </a:rPr>
              <a:t>Technical upgrades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D6577E-3FEC-624A-BC30-595E752B61F5}"/>
              </a:ext>
            </a:extLst>
          </p:cNvPr>
          <p:cNvSpPr txBox="1"/>
          <p:nvPr/>
        </p:nvSpPr>
        <p:spPr>
          <a:xfrm>
            <a:off x="346458" y="1040037"/>
            <a:ext cx="8478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Mechanical engineering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B94421-443F-BA48-953F-CF031D926C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084" y="3034113"/>
            <a:ext cx="2599962" cy="2977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A2CB52-A3F2-A747-8F37-32C0B7ABFF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902360"/>
            <a:ext cx="5732354" cy="3240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780C3A-FE71-FB44-82CB-FCCA0158E506}"/>
              </a:ext>
            </a:extLst>
          </p:cNvPr>
          <p:cNvSpPr txBox="1"/>
          <p:nvPr/>
        </p:nvSpPr>
        <p:spPr>
          <a:xfrm>
            <a:off x="611560" y="1601574"/>
            <a:ext cx="763284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Development of the new horizontal and vertical Langmuir probe system allowing for floating potential measurements (4-pin probes)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Development of the safety fence 3D model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C50C41-D8DE-214C-8A39-16437E91AF22}"/>
              </a:ext>
            </a:extLst>
          </p:cNvPr>
          <p:cNvSpPr/>
          <p:nvPr/>
        </p:nvSpPr>
        <p:spPr>
          <a:xfrm>
            <a:off x="6229084" y="6051339"/>
            <a:ext cx="27147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CAD model of the new horizontal and vertical movable Langmuir probes</a:t>
            </a:r>
            <a:endParaRPr lang="en-US" sz="11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5D8276-74F5-074D-B25D-F3D485AA6828}"/>
              </a:ext>
            </a:extLst>
          </p:cNvPr>
          <p:cNvSpPr/>
          <p:nvPr/>
        </p:nvSpPr>
        <p:spPr>
          <a:xfrm>
            <a:off x="438066" y="6220616"/>
            <a:ext cx="52565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CAD model of the safety fence combined with the TOMAS site picture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80886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17504"/>
            <a:ext cx="7084605" cy="891216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GB" sz="3600" b="1" dirty="0">
                <a:solidFill>
                  <a:sysClr val="windowText" lastClr="000000"/>
                </a:solidFill>
              </a:rPr>
              <a:t>Technical upgrades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D6577E-3FEC-624A-BC30-595E752B61F5}"/>
              </a:ext>
            </a:extLst>
          </p:cNvPr>
          <p:cNvSpPr txBox="1"/>
          <p:nvPr/>
        </p:nvSpPr>
        <p:spPr>
          <a:xfrm>
            <a:off x="346458" y="1040037"/>
            <a:ext cx="5714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Diagnostic installation and system improvement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80AC39-155D-C94A-91D0-DD6D3B1B06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3" y="1040037"/>
            <a:ext cx="2716525" cy="24606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B683B78-F6F1-9248-A3BC-03FEFFE0D83F}"/>
              </a:ext>
            </a:extLst>
          </p:cNvPr>
          <p:cNvGrpSpPr>
            <a:grpSpLocks noChangeAspect="1"/>
          </p:cNvGrpSpPr>
          <p:nvPr/>
        </p:nvGrpSpPr>
        <p:grpSpPr>
          <a:xfrm>
            <a:off x="4387303" y="3717032"/>
            <a:ext cx="3203848" cy="2598055"/>
            <a:chOff x="1073557" y="29393747"/>
            <a:chExt cx="5488153" cy="445043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3AB5E87-16B5-4D4C-AC82-1EEA1493262B}"/>
                </a:ext>
              </a:extLst>
            </p:cNvPr>
            <p:cNvGrpSpPr/>
            <p:nvPr/>
          </p:nvGrpSpPr>
          <p:grpSpPr>
            <a:xfrm>
              <a:off x="1073557" y="29598282"/>
              <a:ext cx="5488153" cy="4245902"/>
              <a:chOff x="9207377" y="34648730"/>
              <a:chExt cx="5488153" cy="4245902"/>
            </a:xfrm>
          </p:grpSpPr>
          <p:pic>
            <p:nvPicPr>
              <p:cNvPr id="10" name="Picture 15">
                <a:extLst>
                  <a:ext uri="{FF2B5EF4-FFF2-40B4-BE49-F238E27FC236}">
                    <a16:creationId xmlns:a16="http://schemas.microsoft.com/office/drawing/2014/main" id="{51504F26-7EBD-984A-A5A4-075814322E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89859" y="34648730"/>
                <a:ext cx="4105671" cy="4245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74750CD-A28F-EF4A-9962-C32500E6ED4D}"/>
                  </a:ext>
                </a:extLst>
              </p:cNvPr>
              <p:cNvSpPr txBox="1"/>
              <p:nvPr/>
            </p:nvSpPr>
            <p:spPr>
              <a:xfrm>
                <a:off x="9207377" y="35671246"/>
                <a:ext cx="1616164" cy="397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Button probe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4580292-EA4D-BA44-A20C-B5A704FF112D}"/>
                  </a:ext>
                </a:extLst>
              </p:cNvPr>
              <p:cNvSpPr txBox="1"/>
              <p:nvPr/>
            </p:nvSpPr>
            <p:spPr>
              <a:xfrm>
                <a:off x="9219292" y="37401648"/>
                <a:ext cx="1616164" cy="397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Holder plate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E1E85345-5627-1B45-8CE7-E90FB370559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589859" y="36210832"/>
                <a:ext cx="1670163" cy="59366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50612C98-45A6-5C42-80CA-44B83B200D9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0589859" y="37344078"/>
                <a:ext cx="1264352" cy="48293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7D62E51-D5CC-534E-A1F0-A48552B7B1B9}"/>
                </a:ext>
              </a:extLst>
            </p:cNvPr>
            <p:cNvSpPr txBox="1"/>
            <p:nvPr/>
          </p:nvSpPr>
          <p:spPr>
            <a:xfrm>
              <a:off x="3088216" y="29393747"/>
              <a:ext cx="2769295" cy="485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Sample holder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A709F8D-1495-D44B-8B3E-E9E2EF83CDFB}"/>
              </a:ext>
            </a:extLst>
          </p:cNvPr>
          <p:cNvGrpSpPr>
            <a:grpSpLocks noChangeAspect="1"/>
          </p:cNvGrpSpPr>
          <p:nvPr/>
        </p:nvGrpSpPr>
        <p:grpSpPr>
          <a:xfrm>
            <a:off x="1069135" y="3573016"/>
            <a:ext cx="2950832" cy="2775873"/>
            <a:chOff x="8929043" y="33777531"/>
            <a:chExt cx="5518991" cy="519176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0DF62C8-2370-664B-82C6-975BB38DC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71267" y="34527597"/>
              <a:ext cx="5176767" cy="444169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7B5B38-5A3B-A04A-B14C-643DAF0618BB}"/>
                </a:ext>
              </a:extLst>
            </p:cNvPr>
            <p:cNvSpPr txBox="1"/>
            <p:nvPr/>
          </p:nvSpPr>
          <p:spPr>
            <a:xfrm>
              <a:off x="8929043" y="36773281"/>
              <a:ext cx="1157700" cy="686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ECRH port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FBE815-6A94-534F-9D49-724F2804E71E}"/>
                </a:ext>
              </a:extLst>
            </p:cNvPr>
            <p:cNvSpPr txBox="1"/>
            <p:nvPr/>
          </p:nvSpPr>
          <p:spPr>
            <a:xfrm>
              <a:off x="11458152" y="33777531"/>
              <a:ext cx="2021796" cy="686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Load-lock system port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11C333-58C4-1E40-8C25-E410D632BCEB}"/>
                </a:ext>
              </a:extLst>
            </p:cNvPr>
            <p:cNvSpPr txBox="1"/>
            <p:nvPr/>
          </p:nvSpPr>
          <p:spPr>
            <a:xfrm>
              <a:off x="11784005" y="36090806"/>
              <a:ext cx="1695943" cy="411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Sample holder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588F3CA-3200-3847-A968-E18C6BDDC16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2599481" y="35428361"/>
              <a:ext cx="1" cy="66244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165DEB8-20D6-4D4B-A841-2EAF283FEA2B}"/>
              </a:ext>
            </a:extLst>
          </p:cNvPr>
          <p:cNvSpPr txBox="1"/>
          <p:nvPr/>
        </p:nvSpPr>
        <p:spPr>
          <a:xfrm>
            <a:off x="513224" y="1480135"/>
            <a:ext cx="554819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Installation, commissioning and test of the Retarding Field Analyzer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Installation, commissioning and test of the NIR/VIS/UV spectrometer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Development of GUI for controlling different diagnostics and ICRH matching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A6906D-FB00-6340-848C-35D0091E6005}"/>
              </a:ext>
            </a:extLst>
          </p:cNvPr>
          <p:cNvSpPr/>
          <p:nvPr/>
        </p:nvSpPr>
        <p:spPr>
          <a:xfrm>
            <a:off x="6191738" y="3526577"/>
            <a:ext cx="27147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NIR/VIS/UV spectrometer</a:t>
            </a:r>
            <a:endParaRPr lang="en-US" sz="11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753679-634D-AF4A-8513-B6B8895B62BC}"/>
              </a:ext>
            </a:extLst>
          </p:cNvPr>
          <p:cNvSpPr/>
          <p:nvPr/>
        </p:nvSpPr>
        <p:spPr>
          <a:xfrm>
            <a:off x="513224" y="6308969"/>
            <a:ext cx="832999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Position of the sample holder during first RFA tests and 3D model of the RFA detector (Button probe) integrated into the sample holder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3545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17504"/>
            <a:ext cx="7084605" cy="891216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GB" sz="3600" b="1" dirty="0">
                <a:solidFill>
                  <a:sysClr val="windowText" lastClr="000000"/>
                </a:solidFill>
              </a:rPr>
              <a:t>Scientific results: material exposure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D6577E-3FEC-624A-BC30-595E752B61F5}"/>
              </a:ext>
            </a:extLst>
          </p:cNvPr>
          <p:cNvSpPr txBox="1"/>
          <p:nvPr/>
        </p:nvSpPr>
        <p:spPr>
          <a:xfrm>
            <a:off x="346458" y="1040037"/>
            <a:ext cx="4758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Modification of tokamak (TEXTOR) co-deposits by GDC and ICWC plasmas at DC sample biasing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340DC9-4ED1-5C4E-B6B6-0040614C678E}"/>
              </a:ext>
            </a:extLst>
          </p:cNvPr>
          <p:cNvSpPr/>
          <p:nvPr/>
        </p:nvSpPr>
        <p:spPr>
          <a:xfrm>
            <a:off x="248304" y="5857544"/>
            <a:ext cx="48978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Presented by L. Dittrich on 25</a:t>
            </a:r>
            <a:r>
              <a:rPr lang="en-US" sz="1600" baseline="30000" dirty="0">
                <a:solidFill>
                  <a:schemeClr val="accent1"/>
                </a:solidFill>
              </a:rPr>
              <a:t>th</a:t>
            </a:r>
            <a:r>
              <a:rPr lang="en-US" sz="1600" dirty="0">
                <a:solidFill>
                  <a:schemeClr val="accent1"/>
                </a:solidFill>
              </a:rPr>
              <a:t> International Conference on Plasma Surface Interaction in Controlled Fusion Devices</a:t>
            </a:r>
          </a:p>
        </p:txBody>
      </p:sp>
      <p:pic>
        <p:nvPicPr>
          <p:cNvPr id="6" name="Изображение2">
            <a:extLst>
              <a:ext uri="{FF2B5EF4-FFF2-40B4-BE49-F238E27FC236}">
                <a16:creationId xmlns:a16="http://schemas.microsoft.com/office/drawing/2014/main" id="{A3ADE5E3-13D0-CF47-A4A5-3A84A5E3A9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92081" y="1040037"/>
            <a:ext cx="1440160" cy="18086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D8773D-5047-6046-AA58-31A7F6AD68F8}"/>
              </a:ext>
            </a:extLst>
          </p:cNvPr>
          <p:cNvSpPr/>
          <p:nvPr/>
        </p:nvSpPr>
        <p:spPr>
          <a:xfrm>
            <a:off x="5230274" y="2890694"/>
            <a:ext cx="37290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Samples mounted on mask for exposure. 1 and 5 are TEXTOR samples with thick co-deposits, 3 and 7 TEXTOR samples with thin co-deposits</a:t>
            </a:r>
            <a:endParaRPr lang="en-US" sz="11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519AE4-5917-8D42-BE4D-E96D27F49C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0" t="3685" r="6953" b="-1"/>
          <a:stretch/>
        </p:blipFill>
        <p:spPr bwMode="auto">
          <a:xfrm>
            <a:off x="5070909" y="3506517"/>
            <a:ext cx="3888432" cy="23737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4F444E-4644-984E-A967-76C92E916601}"/>
              </a:ext>
            </a:extLst>
          </p:cNvPr>
          <p:cNvSpPr/>
          <p:nvPr/>
        </p:nvSpPr>
        <p:spPr>
          <a:xfrm>
            <a:off x="5240518" y="5978745"/>
            <a:ext cx="378944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HI-ERDA depth profile of thick co-deposits (ICWC exposure). The dotted line - the atomic content before exposure, the full line - after exposure</a:t>
            </a:r>
            <a:endParaRPr lang="en-US" sz="11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9DA15B-BBBF-4940-9A8F-8893B0EC1B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25232" y="1547429"/>
            <a:ext cx="2194490" cy="10174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D94B06-51C2-F041-82E8-330921FAF900}"/>
              </a:ext>
            </a:extLst>
          </p:cNvPr>
          <p:cNvSpPr txBox="1"/>
          <p:nvPr/>
        </p:nvSpPr>
        <p:spPr>
          <a:xfrm>
            <a:off x="6919053" y="1198422"/>
            <a:ext cx="91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1 and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795756-7AA5-924E-9FBE-9BD7C223101A}"/>
              </a:ext>
            </a:extLst>
          </p:cNvPr>
          <p:cNvSpPr txBox="1"/>
          <p:nvPr/>
        </p:nvSpPr>
        <p:spPr>
          <a:xfrm>
            <a:off x="7882422" y="1201454"/>
            <a:ext cx="91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3 and 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73D88C-4625-BF42-BF8B-85F758BE2BC3}"/>
              </a:ext>
            </a:extLst>
          </p:cNvPr>
          <p:cNvSpPr txBox="1"/>
          <p:nvPr/>
        </p:nvSpPr>
        <p:spPr>
          <a:xfrm>
            <a:off x="323528" y="2060262"/>
            <a:ext cx="456056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D removal can be observed at high power IC plasmas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Hydrogen plasmas erode carbon, while boron is not removed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H is removed more effectively than D in He plasma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higher fuel removal efficiency with the increasing IC power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removal of C and O from the B containing C-co-deposit layers dominate in H2 plasma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isotope H-D exchange in the surface layer of around 250 nm is not observed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7302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17504"/>
            <a:ext cx="8500984" cy="891216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 sz="3600" b="1" dirty="0">
                <a:solidFill>
                  <a:sysClr val="windowText" lastClr="000000"/>
                </a:solidFill>
              </a:rPr>
              <a:t>Scientific results: plasma characterization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D6577E-3FEC-624A-BC30-595E752B61F5}"/>
              </a:ext>
            </a:extLst>
          </p:cNvPr>
          <p:cNvSpPr txBox="1"/>
          <p:nvPr/>
        </p:nvSpPr>
        <p:spPr>
          <a:xfrm>
            <a:off x="346458" y="1040037"/>
            <a:ext cx="5305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Characterization of hydrogen RF plasma parameters by means of triple Langmuir probes and ToF NPA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606EB0-5EFF-0644-854B-B5078EDAB2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410" y="980728"/>
            <a:ext cx="3220863" cy="24156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E5F0E8-19F7-9540-95F1-451E205127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411" y="3789040"/>
            <a:ext cx="3220864" cy="24156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AC0E9D-4416-8B4D-AB0F-C06EB03F6876}"/>
              </a:ext>
            </a:extLst>
          </p:cNvPr>
          <p:cNvSpPr/>
          <p:nvPr/>
        </p:nvSpPr>
        <p:spPr>
          <a:xfrm>
            <a:off x="533269" y="597874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Presented by D. López on 24th Topical Conference on Radio-frequency Power in Plasmas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AA0F1B-D7B4-5B4B-9312-5CB48ECA2E9F}"/>
              </a:ext>
            </a:extLst>
          </p:cNvPr>
          <p:cNvSpPr/>
          <p:nvPr/>
        </p:nvSpPr>
        <p:spPr>
          <a:xfrm>
            <a:off x="5564057" y="3389616"/>
            <a:ext cx="32208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Radial profiles of electron  temperature and  electron density  with  𝑩</a:t>
            </a:r>
            <a:r>
              <a:rPr lang="en-US" sz="110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𝟏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= 𝟎.𝟎𝟕 𝐓 and 𝑩</a:t>
            </a:r>
            <a:r>
              <a:rPr lang="en-US" sz="110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𝟐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=  𝟎.𝟏𝟏 𝐓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BC1031-9B4B-6140-BCA2-AEF4724408F4}"/>
              </a:ext>
            </a:extLst>
          </p:cNvPr>
          <p:cNvSpPr/>
          <p:nvPr/>
        </p:nvSpPr>
        <p:spPr>
          <a:xfrm>
            <a:off x="5672523" y="6165304"/>
            <a:ext cx="311239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Flux spectra of neutral particles showing a bimodal fit using Maxwellian distributions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437B25-7172-B94E-ADA3-3349B6B98EEC}"/>
              </a:ext>
            </a:extLst>
          </p:cNvPr>
          <p:cNvSpPr txBox="1"/>
          <p:nvPr/>
        </p:nvSpPr>
        <p:spPr>
          <a:xfrm>
            <a:off x="6876256" y="1334009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 = 1.5 kW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0D353B-BBF0-3545-AB5B-DDD271D3C8DB}"/>
              </a:ext>
            </a:extLst>
          </p:cNvPr>
          <p:cNvSpPr txBox="1"/>
          <p:nvPr/>
        </p:nvSpPr>
        <p:spPr>
          <a:xfrm>
            <a:off x="323527" y="2060262"/>
            <a:ext cx="508817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Higher pressure increases the total flux of neutrals but reduces the particles’ energy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Increasing the magnetic field improves the confinement of ions -&gt; higher fluxes of neutral particles with higher average energies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An average tendency of higher densities and lower temperatures when the magnetic field and the pressure is increased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A radial oscillation of the temperature is independent of the magnetic field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The TOMATOR 1-D code reproduces the oscillation pattern, however, the temperature estimations are much lower</a:t>
            </a:r>
          </a:p>
        </p:txBody>
      </p:sp>
    </p:spTree>
    <p:extLst>
      <p:ext uri="{BB962C8B-B14F-4D97-AF65-F5344CB8AC3E}">
        <p14:creationId xmlns:p14="http://schemas.microsoft.com/office/powerpoint/2010/main" val="1761284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17504"/>
            <a:ext cx="8500984" cy="891216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 sz="3600" b="1" dirty="0">
                <a:solidFill>
                  <a:sysClr val="windowText" lastClr="000000"/>
                </a:solidFill>
              </a:rPr>
              <a:t>Scientific results: plasma characterization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D6577E-3FEC-624A-BC30-595E752B61F5}"/>
              </a:ext>
            </a:extLst>
          </p:cNvPr>
          <p:cNvSpPr txBox="1"/>
          <p:nvPr/>
        </p:nvSpPr>
        <p:spPr>
          <a:xfrm>
            <a:off x="346458" y="1040037"/>
            <a:ext cx="5233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Measurement of hydrogen plasma parameters (Langmuir probes) of combined EC+RF discharges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19B4FC-1548-4949-8ECC-38E2E285A0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459172" y="980728"/>
            <a:ext cx="3396776" cy="2547400"/>
          </a:xfrm>
          <a:prstGeom prst="rect">
            <a:avLst/>
          </a:prstGeom>
          <a:ln w="0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A5E4AD-413E-304C-8F82-4BC3E24982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432329" y="3573016"/>
            <a:ext cx="3423619" cy="2567531"/>
          </a:xfrm>
          <a:prstGeom prst="rect">
            <a:avLst/>
          </a:prstGeom>
          <a:ln w="0"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9F39E21-58E1-0E40-85BA-F07379755A13}"/>
              </a:ext>
            </a:extLst>
          </p:cNvPr>
          <p:cNvSpPr/>
          <p:nvPr/>
        </p:nvSpPr>
        <p:spPr>
          <a:xfrm>
            <a:off x="533269" y="597874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Presented by Yu. </a:t>
            </a:r>
            <a:r>
              <a:rPr lang="en-US" sz="1600" dirty="0" err="1">
                <a:solidFill>
                  <a:schemeClr val="accent1"/>
                </a:solidFill>
              </a:rPr>
              <a:t>Kovtun</a:t>
            </a:r>
            <a:r>
              <a:rPr lang="en-US" sz="1600" dirty="0">
                <a:solidFill>
                  <a:schemeClr val="accent1"/>
                </a:solidFill>
              </a:rPr>
              <a:t> on 24th Topical Conference on Radio-frequency Power in Plasmas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9FB3B7-36D2-EA47-AD6E-A509F796F72A}"/>
              </a:ext>
            </a:extLst>
          </p:cNvPr>
          <p:cNvSpPr/>
          <p:nvPr/>
        </p:nvSpPr>
        <p:spPr>
          <a:xfrm>
            <a:off x="5411701" y="6119492"/>
            <a:ext cx="35712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Radial distribution of electron temperature (a) and density (b) in ECR and combined ECR + RF discharges</a:t>
            </a:r>
            <a:endParaRPr lang="en-US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8443B2-4624-244E-BB1D-1A77C19932C7}"/>
              </a:ext>
            </a:extLst>
          </p:cNvPr>
          <p:cNvSpPr txBox="1"/>
          <p:nvPr/>
        </p:nvSpPr>
        <p:spPr>
          <a:xfrm>
            <a:off x="323527" y="1983318"/>
            <a:ext cx="5088173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The low-temperature (&lt; 10 eV) and weakly ionized plasma (&lt; 4 × 10</a:t>
            </a:r>
            <a:r>
              <a:rPr lang="en-US" sz="1600" baseline="30000" dirty="0"/>
              <a:t>16</a:t>
            </a:r>
            <a:r>
              <a:rPr lang="en-US" sz="1600" dirty="0"/>
              <a:t> m</a:t>
            </a:r>
            <a:r>
              <a:rPr lang="en-US" sz="1600" baseline="30000" dirty="0"/>
              <a:t>−3</a:t>
            </a:r>
            <a:r>
              <a:rPr lang="en-US" sz="1600" dirty="0"/>
              <a:t>) is created in the ECR discharge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Additional RF power input leads to changes in plasma parameters independently from the ECR discharge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an increase in the electron temperature in some regions along the radius up to 24 eV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an increase in the electron density in some regions along the radius;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an increase in the plasma pressure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Depending on the plasma density and k</a:t>
            </a:r>
            <a:r>
              <a:rPr lang="en-US" sz="1600" baseline="-25000" dirty="0"/>
              <a:t>║</a:t>
            </a:r>
            <a:r>
              <a:rPr lang="en-US" sz="1600" dirty="0"/>
              <a:t> at B=const: slow wave (SW) propagation only, SW and Fast Wave (FW) simultaneous propagation, and FW propagation only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8390A7-F80D-8B4F-9AD2-C7CCA2954EA7}"/>
              </a:ext>
            </a:extLst>
          </p:cNvPr>
          <p:cNvSpPr txBox="1"/>
          <p:nvPr/>
        </p:nvSpPr>
        <p:spPr>
          <a:xfrm>
            <a:off x="6804248" y="1196752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 kW</a:t>
            </a:r>
          </a:p>
          <a:p>
            <a:r>
              <a:rPr lang="en-US" sz="1000" dirty="0"/>
              <a:t>2 KW + 1.5 kW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D5ED9E-276F-9543-A588-603A41D69285}"/>
              </a:ext>
            </a:extLst>
          </p:cNvPr>
          <p:cNvSpPr txBox="1"/>
          <p:nvPr/>
        </p:nvSpPr>
        <p:spPr>
          <a:xfrm>
            <a:off x="6759076" y="3820978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 kW</a:t>
            </a:r>
          </a:p>
          <a:p>
            <a:r>
              <a:rPr lang="en-US" sz="1000" dirty="0"/>
              <a:t>2 KW + 1.5 kW</a:t>
            </a:r>
          </a:p>
        </p:txBody>
      </p:sp>
    </p:spTree>
    <p:extLst>
      <p:ext uri="{BB962C8B-B14F-4D97-AF65-F5344CB8AC3E}">
        <p14:creationId xmlns:p14="http://schemas.microsoft.com/office/powerpoint/2010/main" val="1760468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17504"/>
            <a:ext cx="8500984" cy="891216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 sz="3600" b="1" dirty="0">
                <a:solidFill>
                  <a:sysClr val="windowText" lastClr="000000"/>
                </a:solidFill>
              </a:rPr>
              <a:t>Scientific results: diagnostic commissioning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D6577E-3FEC-624A-BC30-595E752B61F5}"/>
              </a:ext>
            </a:extLst>
          </p:cNvPr>
          <p:cNvSpPr txBox="1"/>
          <p:nvPr/>
        </p:nvSpPr>
        <p:spPr>
          <a:xfrm>
            <a:off x="346458" y="1040037"/>
            <a:ext cx="5161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First RF plasma production studies by means of spectroscopy and Langmuir probes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850AF4-0B77-9F42-BA0C-E2781C4417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980729"/>
            <a:ext cx="3100363" cy="24482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B522C8-F1C0-AF46-9E86-5EEBD6345B4B}"/>
              </a:ext>
            </a:extLst>
          </p:cNvPr>
          <p:cNvSpPr/>
          <p:nvPr/>
        </p:nvSpPr>
        <p:spPr>
          <a:xfrm>
            <a:off x="533269" y="597874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Presented by K. Crombé on 24th Topical Conference on Radio-frequency Power in Plasmas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569985-990F-D545-8B06-A189739AB0D3}"/>
              </a:ext>
            </a:extLst>
          </p:cNvPr>
          <p:cNvSpPr txBox="1"/>
          <p:nvPr/>
        </p:nvSpPr>
        <p:spPr>
          <a:xfrm>
            <a:off x="323528" y="1799233"/>
            <a:ext cx="4820496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Successful commissioning of the NIR/VIS/UV spectrometer in TOMAS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Test of spectrometer for IC breakdown studies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IC breakdown possible in He and He (H) with H concentration up to ~ 20%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No breakdown below 6.5*10</a:t>
            </a:r>
            <a:r>
              <a:rPr lang="en-US" sz="1600" baseline="30000" dirty="0"/>
              <a:t>-4</a:t>
            </a:r>
            <a:r>
              <a:rPr lang="en-US" sz="1600" dirty="0"/>
              <a:t> mbar (limited IC power available 2.5 kW)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No breakdown in pure H plasmas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Delay in He I line appearance with decreasing pressure at constant IC power (1.5 kW)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Delay in He I line appearance with increasing H concentration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Triple probe and spectrometer data compared, triple probe faster response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7B0629-F310-A548-8EF6-89F65D34DF0E}"/>
              </a:ext>
            </a:extLst>
          </p:cNvPr>
          <p:cNvSpPr/>
          <p:nvPr/>
        </p:nvSpPr>
        <p:spPr>
          <a:xfrm>
            <a:off x="5744531" y="3429000"/>
            <a:ext cx="300393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 example of recorded helium spectra</a:t>
            </a:r>
            <a:endParaRPr lang="en-US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22ECB-7AA0-1543-BB6A-563A5C77D6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1" y="3717032"/>
            <a:ext cx="3096344" cy="2605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AFB09C-5037-964E-AFC0-D9E2F04E1D71}"/>
              </a:ext>
            </a:extLst>
          </p:cNvPr>
          <p:cNvSpPr/>
          <p:nvPr/>
        </p:nvSpPr>
        <p:spPr>
          <a:xfrm>
            <a:off x="5672523" y="6335742"/>
            <a:ext cx="300393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 example of recorded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</a:t>
            </a:r>
            <a:r>
              <a:rPr lang="en-US" sz="1100" baseline="-25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alpha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(656.46 nm)</a:t>
            </a:r>
          </a:p>
        </p:txBody>
      </p:sp>
    </p:spTree>
    <p:extLst>
      <p:ext uri="{BB962C8B-B14F-4D97-AF65-F5344CB8AC3E}">
        <p14:creationId xmlns:p14="http://schemas.microsoft.com/office/powerpoint/2010/main" val="4217553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792E11-A61D-364B-8FE3-058D3BB539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024" y="980728"/>
            <a:ext cx="3892472" cy="233548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17504"/>
            <a:ext cx="8500984" cy="891216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 sz="3600" b="1" dirty="0">
                <a:solidFill>
                  <a:sysClr val="windowText" lastClr="000000"/>
                </a:solidFill>
              </a:rPr>
              <a:t>Scientific results: diagnostic commissioning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D6577E-3FEC-624A-BC30-595E752B61F5}"/>
              </a:ext>
            </a:extLst>
          </p:cNvPr>
          <p:cNvSpPr txBox="1"/>
          <p:nvPr/>
        </p:nvSpPr>
        <p:spPr>
          <a:xfrm>
            <a:off x="346458" y="1040037"/>
            <a:ext cx="494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First measurements of local ion fluxes in hydrogen RF plasma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451D7F-86DF-CC43-962D-589F67E2D6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024" y="3757813"/>
            <a:ext cx="3892472" cy="2335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BCCDAA-0F2A-A34F-8896-9B2D4CF48D9F}"/>
              </a:ext>
            </a:extLst>
          </p:cNvPr>
          <p:cNvSpPr txBox="1"/>
          <p:nvPr/>
        </p:nvSpPr>
        <p:spPr>
          <a:xfrm>
            <a:off x="323528" y="2127970"/>
            <a:ext cx="482049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Successful commissioning of the Retarding Field Energy Analyzer (RFA) in TOMAS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Tests of the RFA in hydrogen RF plasmas with different discharge parameters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The average ion energy decreases and ion flux density increases at the pressure increase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The average ion energy is directly dependent on the IC input power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The ion distribution function has non-linear magnetic field dependence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The average ion energy decreases moving away from the plasma center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3E713E-44A0-2243-BA74-CBF9BA03C009}"/>
              </a:ext>
            </a:extLst>
          </p:cNvPr>
          <p:cNvSpPr/>
          <p:nvPr/>
        </p:nvSpPr>
        <p:spPr>
          <a:xfrm>
            <a:off x="5580112" y="3286145"/>
            <a:ext cx="30039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 example of ion energy distribution functions at different gas injection rates</a:t>
            </a:r>
            <a:endParaRPr lang="en-US" sz="11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C5E1E5-1AF6-D443-BB2F-F7997C29AAB6}"/>
              </a:ext>
            </a:extLst>
          </p:cNvPr>
          <p:cNvSpPr/>
          <p:nvPr/>
        </p:nvSpPr>
        <p:spPr>
          <a:xfrm>
            <a:off x="5588293" y="6093296"/>
            <a:ext cx="30039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Average ion energy and ion flux density at different neutral gas pressure</a:t>
            </a:r>
            <a:endParaRPr lang="en-US" sz="11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380736-8C48-AE49-BDD7-3ED82DD0BE1F}"/>
              </a:ext>
            </a:extLst>
          </p:cNvPr>
          <p:cNvSpPr/>
          <p:nvPr/>
        </p:nvSpPr>
        <p:spPr>
          <a:xfrm>
            <a:off x="533269" y="597874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Presented by A. Goriaev on 24th Topical Conference on Radio-frequency Power in Plasmas</a:t>
            </a:r>
          </a:p>
        </p:txBody>
      </p:sp>
    </p:spTree>
    <p:extLst>
      <p:ext uri="{BB962C8B-B14F-4D97-AF65-F5344CB8AC3E}">
        <p14:creationId xmlns:p14="http://schemas.microsoft.com/office/powerpoint/2010/main" val="1958551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35740</TotalTime>
  <Words>1317</Words>
  <Application>Microsoft Office PowerPoint</Application>
  <PresentationFormat>On-screen Show (4:3)</PresentationFormat>
  <Paragraphs>141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DejaVu Sans</vt:lpstr>
      <vt:lpstr>Noto Sans CJK SC</vt:lpstr>
      <vt:lpstr>Office Theme</vt:lpstr>
      <vt:lpstr>Update TOMAS facility 2022</vt:lpstr>
      <vt:lpstr>The TOMAS device</vt:lpstr>
      <vt:lpstr>Technical upgrades</vt:lpstr>
      <vt:lpstr>Technical upgrades</vt:lpstr>
      <vt:lpstr>Scientific results: material exposure</vt:lpstr>
      <vt:lpstr>Scientific results: plasma characterization</vt:lpstr>
      <vt:lpstr>Scientific results: plasma characterization</vt:lpstr>
      <vt:lpstr>Scientific results: diagnostic commissioning</vt:lpstr>
      <vt:lpstr>Scientific results: diagnostic commissioning</vt:lpstr>
      <vt:lpstr>Scientific results: models validation</vt:lpstr>
      <vt:lpstr>Ongoing work: technical</vt:lpstr>
      <vt:lpstr>Ongoing work: scientific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s.brezinsek@fz-juelich.de</dc:creator>
  <cp:lastModifiedBy>Hennie van der Meiden</cp:lastModifiedBy>
  <cp:revision>1571</cp:revision>
  <cp:lastPrinted>2018-12-12T12:50:29Z</cp:lastPrinted>
  <dcterms:created xsi:type="dcterms:W3CDTF">2014-10-15T16:57:42Z</dcterms:created>
  <dcterms:modified xsi:type="dcterms:W3CDTF">2022-10-19T07:16:58Z</dcterms:modified>
</cp:coreProperties>
</file>