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  <p:sldMasterId id="2147483663" r:id="rId2"/>
    <p:sldMasterId id="2147483676" r:id="rId3"/>
    <p:sldMasterId id="2147483685" r:id="rId4"/>
  </p:sldMasterIdLst>
  <p:notesMasterIdLst>
    <p:notesMasterId r:id="rId40"/>
  </p:notesMasterIdLst>
  <p:handoutMasterIdLst>
    <p:handoutMasterId r:id="rId41"/>
  </p:handoutMasterIdLst>
  <p:sldIdLst>
    <p:sldId id="257" r:id="rId5"/>
    <p:sldId id="278" r:id="rId6"/>
    <p:sldId id="324" r:id="rId7"/>
    <p:sldId id="279" r:id="rId8"/>
    <p:sldId id="280" r:id="rId9"/>
    <p:sldId id="331" r:id="rId10"/>
    <p:sldId id="327" r:id="rId11"/>
    <p:sldId id="312" r:id="rId12"/>
    <p:sldId id="313" r:id="rId13"/>
    <p:sldId id="281" r:id="rId14"/>
    <p:sldId id="338" r:id="rId15"/>
    <p:sldId id="340" r:id="rId16"/>
    <p:sldId id="317" r:id="rId17"/>
    <p:sldId id="292" r:id="rId18"/>
    <p:sldId id="318" r:id="rId19"/>
    <p:sldId id="289" r:id="rId20"/>
    <p:sldId id="291" r:id="rId21"/>
    <p:sldId id="322" r:id="rId22"/>
    <p:sldId id="293" r:id="rId23"/>
    <p:sldId id="321" r:id="rId24"/>
    <p:sldId id="296" r:id="rId25"/>
    <p:sldId id="300" r:id="rId26"/>
    <p:sldId id="332" r:id="rId27"/>
    <p:sldId id="277" r:id="rId28"/>
    <p:sldId id="263" r:id="rId29"/>
    <p:sldId id="285" r:id="rId30"/>
    <p:sldId id="308" r:id="rId31"/>
    <p:sldId id="329" r:id="rId32"/>
    <p:sldId id="341" r:id="rId33"/>
    <p:sldId id="342" r:id="rId34"/>
    <p:sldId id="339" r:id="rId35"/>
    <p:sldId id="333" r:id="rId36"/>
    <p:sldId id="335" r:id="rId37"/>
    <p:sldId id="336" r:id="rId38"/>
    <p:sldId id="337" r:id="rId39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Open Sans" panose="020B0604020202020204" charset="0"/>
      <p:regular r:id="rId50"/>
      <p:bold r:id="rId51"/>
      <p:italic r:id="rId52"/>
      <p:boldItalic r:id="rId5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ert Nijsen" initials="GN" lastIdx="47" clrIdx="0">
    <p:extLst>
      <p:ext uri="{19B8F6BF-5375-455C-9EA6-DF929625EA0E}">
        <p15:presenceInfo xmlns:p15="http://schemas.microsoft.com/office/powerpoint/2012/main" userId="S::geert@o2communicatie.nl::fb4c12ae-5a84-4618-a7c7-551b4906f8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0D02"/>
    <a:srgbClr val="395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 autoAdjust="0"/>
    <p:restoredTop sz="94286"/>
  </p:normalViewPr>
  <p:slideViewPr>
    <p:cSldViewPr snapToGrid="0" snapToObjects="1" showGuides="1">
      <p:cViewPr varScale="1">
        <p:scale>
          <a:sx n="60" d="100"/>
          <a:sy n="60" d="100"/>
        </p:scale>
        <p:origin x="824" y="52"/>
      </p:cViewPr>
      <p:guideLst>
        <p:guide orient="horz" pos="2160"/>
        <p:guide pos="3840"/>
      </p:guideLst>
    </p:cSldViewPr>
  </p:slideViewPr>
  <p:notesTextViewPr>
    <p:cViewPr>
      <p:scale>
        <a:sx n="165" d="100"/>
        <a:sy n="165" d="100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7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592B33-BA53-F451-21C7-2C768B4018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AF29C-E046-5544-D77F-F6AB4A245D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3322C-9EFB-0849-A6CA-D5C87C37AF9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97E2A-3E9B-F7B2-6DA4-9639210E86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D31EE-8D6B-4625-E9EE-F230BF375F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06C68-3891-414B-8C7D-274D2F639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29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DE06-D79E-4B2D-B90A-65608204DC48}" type="datetimeFigureOut">
              <a:rPr lang="nl-NL" smtClean="0"/>
              <a:t>19/okt/22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EF54-6215-4A11-85A8-65559263180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 talk about the technical information, I wanted to introduce myself briefly as I am both new to the field and new to the </a:t>
            </a:r>
            <a:r>
              <a:rPr lang="en-US" dirty="0" err="1"/>
              <a:t>EUROfusion</a:t>
            </a:r>
            <a:r>
              <a:rPr lang="en-US" dirty="0"/>
              <a:t> community. I grew up in a farming community largely made up of the descendants of Scandinavian immigrants in the agricultural state of Kansas. I earned my bachelors degree in Physics from the University of Florida where I had the opportunity to do research for the LIGO gravitational wave observatory in an optics lab. In September 2021, I began my combined MS/PhD degree at Stanford University in California. In March of 2022, I was awarded a Fulbright research grant to join the plasma edge diagnostics group at DIFFER in Eindhoven, The Netherlands for a year. Following this Fulbright year, I hope to select a thesis project for my Stanford PhD and carry out that research at either DIFFER or another </a:t>
            </a:r>
            <a:r>
              <a:rPr lang="en-US" dirty="0" err="1"/>
              <a:t>EUROfusion</a:t>
            </a:r>
            <a:r>
              <a:rPr lang="en-US" dirty="0"/>
              <a:t>-affiliated research center.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44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uncertainty is calculated by determining the largest outlier of the average, divided by the</a:t>
            </a:r>
          </a:p>
          <a:p>
            <a:r>
              <a:rPr lang="en-US" dirty="0">
                <a:effectLst/>
                <a:latin typeface="Helvetica" pitchFamily="2" charset="0"/>
              </a:rPr>
              <a:t>square root of the number of measurements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377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0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just drafts of slides.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902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do my best to introduce acronyms as I speak, but in case I forget, here is a quick preview.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715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612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498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expander to decrease divergence as laser light travels to magnum/UPP and then convex lens to bring it back to size.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912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PMT: used extensively in TALIF setups, but rationale not given</a:t>
            </a:r>
          </a:p>
          <a:p>
            <a:endParaRPr lang="en-US" dirty="0"/>
          </a:p>
          <a:p>
            <a:r>
              <a:rPr lang="en-US" dirty="0"/>
              <a:t>Grating spectrometer + CCD: spectral resolution must be smaller than the broadening of incoming light, too large in this experiment</a:t>
            </a:r>
          </a:p>
          <a:p>
            <a:endParaRPr lang="en-US" dirty="0"/>
          </a:p>
          <a:p>
            <a:r>
              <a:rPr lang="en-US" dirty="0"/>
              <a:t>ICCD: none could be attained for this experiment</a:t>
            </a:r>
          </a:p>
          <a:p>
            <a:endParaRPr lang="en-US" dirty="0"/>
          </a:p>
          <a:p>
            <a:r>
              <a:rPr lang="en-US" dirty="0"/>
              <a:t>CCD and EMCCD: high quantum-efficiency at Balmer-alpha but not fast enough for this purpose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790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I’m aiming to do three things. 1) Tell you what I’m going to explain, 2) explain it, and 3) Tell you again what was explained. I hope to do this in a story-like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03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47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36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10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12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41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two-photon excitation of the ground state to the 5p’[3/2]2</a:t>
            </a:r>
          </a:p>
          <a:p>
            <a:r>
              <a:rPr lang="en-US" dirty="0">
                <a:effectLst/>
                <a:latin typeface="Helvetica" pitchFamily="2" charset="0"/>
              </a:rPr>
              <a:t>state requires two 204.2 nm photons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447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Krypton </a:t>
            </a:r>
            <a:r>
              <a:rPr lang="nl-NL" dirty="0" err="1"/>
              <a:t>excitation</a:t>
            </a:r>
            <a:r>
              <a:rPr lang="nl-NL" dirty="0"/>
              <a:t> energy ~ H</a:t>
            </a:r>
          </a:p>
          <a:p>
            <a:r>
              <a:rPr lang="nl-NL" dirty="0"/>
              <a:t>plasma source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needed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73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1203F8B5-AD8A-4768-A6A3-D70AF8516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19211" b="444"/>
          <a:stretch/>
        </p:blipFill>
        <p:spPr>
          <a:xfrm>
            <a:off x="0" y="1"/>
            <a:ext cx="7442480" cy="6866912"/>
          </a:xfrm>
          <a:prstGeom prst="rect">
            <a:avLst/>
          </a:prstGeom>
        </p:spPr>
      </p:pic>
      <p:pic>
        <p:nvPicPr>
          <p:cNvPr id="23" name="Afbeelding 22" descr="Afbeelding met persoon, man, binnen, muziek&#10;&#10;Automatisch gegenereerde beschrijving">
            <a:extLst>
              <a:ext uri="{FF2B5EF4-FFF2-40B4-BE49-F238E27FC236}">
                <a16:creationId xmlns:a16="http://schemas.microsoft.com/office/drawing/2014/main" id="{6228B1B6-3BA3-497C-95ED-C5D9105C2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/>
          <a:stretch/>
        </p:blipFill>
        <p:spPr>
          <a:xfrm>
            <a:off x="7442480" y="1"/>
            <a:ext cx="4749520" cy="68669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919639-1D0D-4ED2-8C87-3E7DAE5960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356" y="2991645"/>
            <a:ext cx="877268" cy="8747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221" y="824654"/>
            <a:ext cx="695624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221" y="2314631"/>
            <a:ext cx="695624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20" y="4230432"/>
            <a:ext cx="695624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 + congress/event name</a:t>
            </a:r>
            <a:endParaRPr lang="en-GB" noProof="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34D921-AC8F-463B-AA39-12AC9CC520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91" y="5862229"/>
            <a:ext cx="400070" cy="648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9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85BF142-D638-4EBB-AB36-3469E8988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33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A6643CE8-9E95-432D-AD84-B69882409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3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72D5D7E5-F68A-4E2B-96E6-5913C5149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6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2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F68FB522-1C33-417C-92A3-4C78D238D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EB5A2B4-55D0-415D-A0E6-970CFB3F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13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7F8F6A0A-DB51-496A-B322-96F3A382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61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6FCB212-BFCD-49F8-AE60-B1CCEF8B1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1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714B544D-F631-407A-AC4C-580B04CE4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38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0C3E6948-16A7-49BA-8907-5297DAB67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12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D24B0FD2-50B1-4E9E-B581-60D0B43C0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1" r="19211" b="573"/>
          <a:stretch/>
        </p:blipFill>
        <p:spPr>
          <a:xfrm>
            <a:off x="0" y="1"/>
            <a:ext cx="7442480" cy="6857997"/>
          </a:xfrm>
          <a:prstGeom prst="rect">
            <a:avLst/>
          </a:prstGeom>
        </p:spPr>
      </p:pic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8348C8AD-30F2-4959-B764-735D70C0CE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2480" y="2"/>
            <a:ext cx="4748475" cy="6857996"/>
          </a:xfrm>
          <a:solidFill>
            <a:schemeClr val="accent6">
              <a:lumMod val="40000"/>
              <a:lumOff val="60000"/>
            </a:schemeClr>
          </a:solidFill>
        </p:spPr>
        <p:txBody>
          <a:bodyPr bIns="972000" anchor="ctr"/>
          <a:lstStyle>
            <a:lvl1pPr algn="ctr">
              <a:defRPr/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221" y="824654"/>
            <a:ext cx="6955200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221" y="2314631"/>
            <a:ext cx="6955200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3193C12A-70D9-45BF-8613-5D1F7A788A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5124" y="2991643"/>
            <a:ext cx="874713" cy="8747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4" t="-1034" r="-1034" b="-1034"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21" y="4230432"/>
            <a:ext cx="6955200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 + congress/event name</a:t>
            </a:r>
            <a:endParaRPr lang="en-GB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3C954B-EDA7-46C1-8124-37023E7C4094}"/>
              </a:ext>
            </a:extLst>
          </p:cNvPr>
          <p:cNvSpPr txBox="1"/>
          <p:nvPr userDrawn="1"/>
        </p:nvSpPr>
        <p:spPr>
          <a:xfrm>
            <a:off x="12520337" y="2091690"/>
            <a:ext cx="253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>
                <a:solidFill>
                  <a:schemeClr val="bg2"/>
                </a:solidFill>
              </a:rPr>
              <a:t>After replacing a new image: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make sure to arrange the image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to the background</a:t>
            </a: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F644F6F0-F868-4D96-BF15-2A9A62232E43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1A12CD1-BB55-41C1-88B2-DD14F67E56B8}"/>
              </a:ext>
            </a:extLst>
          </p:cNvPr>
          <p:cNvSpPr txBox="1"/>
          <p:nvPr userDrawn="1"/>
        </p:nvSpPr>
        <p:spPr>
          <a:xfrm>
            <a:off x="12520337" y="326898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Don’t add an image,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in the circle placeholder</a:t>
            </a:r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C313B7F9-D3D7-4F9D-8883-C8DA1FE9DA02}"/>
              </a:ext>
            </a:extLst>
          </p:cNvPr>
          <p:cNvSpPr/>
          <p:nvPr userDrawn="1"/>
        </p:nvSpPr>
        <p:spPr>
          <a:xfrm rot="16200000">
            <a:off x="12306037" y="336968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348F064-CFEC-45FC-8150-01B695E81D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91" y="5862229"/>
            <a:ext cx="400070" cy="6480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10A7D72-80B0-491B-BC56-6C96FFA59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9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20156E2D-7C1C-4B77-B5B6-F1D3F348F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91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6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553E26FA-3773-470A-AAAD-81C91C275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53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59EEB36E-3627-4A84-A3BA-9AA3D876B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28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DA73902-F8F9-4FA5-9AB3-2C3A9B42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49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F5603FA-107F-400E-9786-33F773174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9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C8319D7B-AEDB-49D5-8483-7ACABB4C0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1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3978C832-D700-4C81-A864-D2FEAF5A6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0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4337D4DD-E23F-408B-91D8-E287810B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93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2512E1A9-7D7F-4934-B6A5-91A80978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2" r="22941"/>
          <a:stretch/>
        </p:blipFill>
        <p:spPr>
          <a:xfrm flipV="1">
            <a:off x="3782576" y="-1"/>
            <a:ext cx="8414444" cy="6858001"/>
          </a:xfrm>
          <a:prstGeom prst="rect">
            <a:avLst/>
          </a:prstGeom>
        </p:spPr>
      </p:pic>
      <p:pic>
        <p:nvPicPr>
          <p:cNvPr id="23" name="Afbeelding 22" descr="Afbeelding met persoon, man, binnen, muziek&#10;&#10;Automatisch gegenereerde beschrijving">
            <a:extLst>
              <a:ext uri="{FF2B5EF4-FFF2-40B4-BE49-F238E27FC236}">
                <a16:creationId xmlns:a16="http://schemas.microsoft.com/office/drawing/2014/main" id="{6228B1B6-3BA3-497C-95ED-C5D9105C2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30" r="5952" b="130"/>
          <a:stretch/>
        </p:blipFill>
        <p:spPr>
          <a:xfrm>
            <a:off x="-86424" y="0"/>
            <a:ext cx="38690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DAF324-4755-455F-AB75-12704855F7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20" y="2826242"/>
            <a:ext cx="877268" cy="8747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4248" y="1174120"/>
            <a:ext cx="701181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take home message (one line)</a:t>
            </a:r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248" y="2659093"/>
            <a:ext cx="701181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key information</a:t>
            </a:r>
            <a:br>
              <a:rPr lang="en-US" dirty="0"/>
            </a:br>
            <a:r>
              <a:rPr lang="en-US" dirty="0"/>
              <a:t>to be displayed as final slide during discussion 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757" y="4156198"/>
            <a:ext cx="700130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</a:t>
            </a:r>
            <a:endParaRPr lang="en-GB" noProof="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8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E527BFBC-FC6A-4F68-B9A0-4F0883FFF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40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57305E4-6A9B-4D6F-9D85-6F15BCF09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7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259D74ED-1BAB-4FBA-8486-79411567B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97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16F3EBB-D968-46B8-B673-0C5961440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2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C8C03DB3-583B-4DF1-A71C-17CDE9EF0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0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1D9815BA-2AEB-4847-B651-32EF7071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8AF31FF6-EA75-4888-8D6D-52972ED6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66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87718275-8A91-4D74-8351-1490F1B47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2" r="22941"/>
          <a:stretch/>
        </p:blipFill>
        <p:spPr>
          <a:xfrm flipV="1">
            <a:off x="3782576" y="-2"/>
            <a:ext cx="8414444" cy="6858001"/>
          </a:xfrm>
          <a:prstGeom prst="rect">
            <a:avLst/>
          </a:prstGeom>
        </p:spPr>
      </p:pic>
      <p:sp>
        <p:nvSpPr>
          <p:cNvPr id="10" name="Tijdelijke aanduiding voor afbeelding 13">
            <a:extLst>
              <a:ext uri="{FF2B5EF4-FFF2-40B4-BE49-F238E27FC236}">
                <a16:creationId xmlns:a16="http://schemas.microsoft.com/office/drawing/2014/main" id="{01026610-305B-4E94-B322-4ED0CB17B6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782576" cy="6857999"/>
          </a:xfrm>
          <a:solidFill>
            <a:schemeClr val="accent6">
              <a:lumMod val="40000"/>
              <a:lumOff val="60000"/>
            </a:schemeClr>
          </a:solidFill>
        </p:spPr>
        <p:txBody>
          <a:bodyPr bIns="972000" anchor="ctr"/>
          <a:lstStyle>
            <a:lvl1pPr algn="ctr">
              <a:defRPr/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4248" y="1174120"/>
            <a:ext cx="701181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take home message (one line)</a:t>
            </a:r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248" y="2659093"/>
            <a:ext cx="701181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key information</a:t>
            </a:r>
            <a:br>
              <a:rPr lang="en-US" dirty="0"/>
            </a:br>
            <a:r>
              <a:rPr lang="en-US" dirty="0"/>
              <a:t>to be displayed as final slide during discussion 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3193C12A-70D9-45BF-8613-5D1F7A788A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5220" y="2826242"/>
            <a:ext cx="874713" cy="8747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4" t="-1034" r="-1034" b="-1034"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758" y="4156198"/>
            <a:ext cx="7011814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</a:t>
            </a:r>
            <a:endParaRPr lang="en-GB" noProof="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42E7C8E-4FEA-4866-8D67-3D0CA3CC4ECF}"/>
              </a:ext>
            </a:extLst>
          </p:cNvPr>
          <p:cNvSpPr txBox="1"/>
          <p:nvPr userDrawn="1"/>
        </p:nvSpPr>
        <p:spPr>
          <a:xfrm>
            <a:off x="-3541100" y="2091690"/>
            <a:ext cx="25359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noProof="0" dirty="0">
                <a:solidFill>
                  <a:schemeClr val="bg2"/>
                </a:solidFill>
              </a:rPr>
              <a:t>After replacing a new image: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make sure to arrange the image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to the background</a:t>
            </a: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C9D9E286-C0FC-4596-85E8-38564247CDC5}"/>
              </a:ext>
            </a:extLst>
          </p:cNvPr>
          <p:cNvSpPr/>
          <p:nvPr userDrawn="1"/>
        </p:nvSpPr>
        <p:spPr>
          <a:xfrm rot="5400000" flipH="1">
            <a:off x="-1005157" y="219239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60C74DA-30F0-4253-B617-8A070B7777C2}"/>
              </a:ext>
            </a:extLst>
          </p:cNvPr>
          <p:cNvSpPr txBox="1"/>
          <p:nvPr userDrawn="1"/>
        </p:nvSpPr>
        <p:spPr>
          <a:xfrm>
            <a:off x="-2945103" y="326898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2"/>
                </a:solidFill>
              </a:rPr>
              <a:t>Don’t add an image,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in the circle placeholder</a:t>
            </a:r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2B710E17-039F-48FA-84AA-5509F0041060}"/>
              </a:ext>
            </a:extLst>
          </p:cNvPr>
          <p:cNvSpPr/>
          <p:nvPr userDrawn="1"/>
        </p:nvSpPr>
        <p:spPr>
          <a:xfrm rot="5400000" flipH="1">
            <a:off x="-1005157" y="336968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099820C-86C2-49E4-8747-4C2BF8D10E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8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3213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2389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1565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9074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83213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83213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52389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52389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21565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1565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21565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9074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9074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9074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57" name="Tijdelijke aanduiding voor dianummer 5">
            <a:extLst>
              <a:ext uri="{FF2B5EF4-FFF2-40B4-BE49-F238E27FC236}">
                <a16:creationId xmlns:a16="http://schemas.microsoft.com/office/drawing/2014/main" id="{8A3ADC05-9821-42E9-BA7B-62837F2E0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2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A00A7BDA-065E-4DB2-8FCC-E1F72517F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F802402-6354-4277-ACE2-B6F3163C4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6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90EC1D06-D0D6-43A4-9CEF-30FB79B34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8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0B0E81-3B52-4998-8953-800B819F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939" y="0"/>
            <a:ext cx="160720" cy="1331683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E9E0087-4B1F-49F6-840E-E51EFCB56C9B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EBB7260-3041-4FA8-804F-1508C5166B67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4A7630-8387-41C4-9F4C-9F495A494852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8FF990-6680-4B40-A836-1BD155BA7663}"/>
              </a:ext>
            </a:extLst>
          </p:cNvPr>
          <p:cNvSpPr txBox="1"/>
          <p:nvPr userDrawn="1"/>
        </p:nvSpPr>
        <p:spPr>
          <a:xfrm>
            <a:off x="-1773141" y="110310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CAA715D-60D7-445E-950C-A9C64264646D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375ACB5-9D43-4919-8788-A29540D290B1}"/>
              </a:ext>
            </a:extLst>
          </p:cNvPr>
          <p:cNvSpPr txBox="1"/>
          <p:nvPr userDrawn="1"/>
        </p:nvSpPr>
        <p:spPr>
          <a:xfrm>
            <a:off x="-1773141" y="1462056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1353075-2B89-4C0B-876D-DD1CD854E32C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62EC549-450B-40B7-80B7-2E5B787B0F74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CCE84B7-282D-4BA5-AA3B-3BBA12C0BAC9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13F1C8B-D55C-46D5-8E94-3BC739783825}"/>
              </a:ext>
            </a:extLst>
          </p:cNvPr>
          <p:cNvSpPr txBox="1"/>
          <p:nvPr userDrawn="1"/>
        </p:nvSpPr>
        <p:spPr>
          <a:xfrm>
            <a:off x="-1773141" y="217995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A86BD-59A5-48A2-9F87-F628C4659469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E98A86A-946A-481C-AD49-4ECB4466EFFD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2CA6ED0-99F3-4BD1-A890-99F5A0A747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4F9DBFAC-9644-4491-BD6D-DB9F32B9D2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62C0298-2532-4B79-B7D6-9120FFAF5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3604120A-74F3-4913-9C0C-C316E84178BC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35426E9F-4CB0-4951-8E6D-27D9E43F8FB0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19F5D8FD-2232-476F-899E-0FBB35A1C3F0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A6D357D-42B5-4F74-BF68-3C7A3C465779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3" name="Gelijkbenige driehoek 32">
            <a:extLst>
              <a:ext uri="{FF2B5EF4-FFF2-40B4-BE49-F238E27FC236}">
                <a16:creationId xmlns:a16="http://schemas.microsoft.com/office/drawing/2014/main" id="{D146617A-6150-4561-B7DD-A9E3AEA248B7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3B3C80-1F73-4C4B-A2F0-4C9C6D141AD1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5" name="Gelijkbenige driehoek 34">
            <a:extLst>
              <a:ext uri="{FF2B5EF4-FFF2-40B4-BE49-F238E27FC236}">
                <a16:creationId xmlns:a16="http://schemas.microsoft.com/office/drawing/2014/main" id="{7B1373FE-CCE9-4943-A741-874426342C29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37E0D2-8AAE-4042-97F8-7B885754870A}"/>
              </a:ext>
            </a:extLst>
          </p:cNvPr>
          <p:cNvSpPr txBox="1"/>
          <p:nvPr userDrawn="1"/>
        </p:nvSpPr>
        <p:spPr>
          <a:xfrm>
            <a:off x="11420230" y="6073200"/>
            <a:ext cx="486019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3618288-10B5-4ECD-B4E2-6F446368A160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D72BD59B-0D58-4FD7-A1E5-ED24FCF5142B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16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9" r:id="rId3"/>
    <p:sldLayoutId id="2147483660" r:id="rId4"/>
    <p:sldLayoutId id="2147483661" r:id="rId5"/>
    <p:sldLayoutId id="2147483651" r:id="rId6"/>
    <p:sldLayoutId id="2147483650" r:id="rId7"/>
    <p:sldLayoutId id="2147483652" r:id="rId8"/>
    <p:sldLayoutId id="2147483654" r:id="rId9"/>
    <p:sldLayoutId id="2147483694" r:id="rId10"/>
    <p:sldLayoutId id="2147483658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6" orient="horz" pos="3720" userDrawn="1">
          <p15:clr>
            <a:srgbClr val="F26B43"/>
          </p15:clr>
        </p15:guide>
        <p15:guide id="8" orient="horz" pos="11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5662232-35B8-4B75-9B38-6D60B467A78B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88CC8A62-FBB8-4488-8B6A-3D03730563BF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06AEA005-9735-4990-8D13-42ABAD6E1C27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8A61E96C-C91A-4FE0-AA88-1E5D09ACBC22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F7A53D1-31BF-4631-B5E2-371F5C5128E4}"/>
              </a:ext>
            </a:extLst>
          </p:cNvPr>
          <p:cNvSpPr txBox="1"/>
          <p:nvPr userDrawn="1"/>
        </p:nvSpPr>
        <p:spPr>
          <a:xfrm>
            <a:off x="11420230" y="6073200"/>
            <a:ext cx="531137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8D47B8E5-4584-427D-89B6-F0A8EECB6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311A79A-368E-406B-8827-98156CFDAC53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51CD1C24-5024-4CFC-AFDC-F41D0C33828D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16D1EBF-D309-4BF3-94AB-FE2F3C91CAB2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65096C4E-8338-4BC4-9317-072A824911A7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AC252D11-3125-4414-A394-07D78A75915A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F5DE2D96-C0C2-49D6-BC7A-C2CC1AF57C11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ADF6AC97-EF5C-4EA9-A1D3-C9AE8D75CC76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8D9C65DC-5BF4-4803-AE2E-2089A4633B10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C385C11D-9584-4B73-B4F6-61945CE24A41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EF609B4F-AD1F-45D5-AAAF-F98951815648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14CF6F96-25A3-44B9-9D8C-EDCFEE501769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63F830B9-CF1E-4B0D-82A4-AF8620C7649B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7E8E1357-3D2F-4EB7-8D75-C168029C0B2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8339A351-E498-403E-8E2F-80F63C0A469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85ACB323-45A6-446C-9514-36FF0ACAC57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kstvak 14">
            <a:extLst>
              <a:ext uri="{FF2B5EF4-FFF2-40B4-BE49-F238E27FC236}">
                <a16:creationId xmlns:a16="http://schemas.microsoft.com/office/drawing/2014/main" id="{B7D25A9D-4D98-4175-89EB-AAD17FDA00ED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39" name="Tekstvak 16">
            <a:extLst>
              <a:ext uri="{FF2B5EF4-FFF2-40B4-BE49-F238E27FC236}">
                <a16:creationId xmlns:a16="http://schemas.microsoft.com/office/drawing/2014/main" id="{BFDBA976-9561-4BBF-BF3D-F00EEAC9AFE2}"/>
              </a:ext>
            </a:extLst>
          </p:cNvPr>
          <p:cNvSpPr txBox="1"/>
          <p:nvPr userDrawn="1"/>
        </p:nvSpPr>
        <p:spPr>
          <a:xfrm>
            <a:off x="-1773141" y="110310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42" name="Tekstvak 18">
            <a:extLst>
              <a:ext uri="{FF2B5EF4-FFF2-40B4-BE49-F238E27FC236}">
                <a16:creationId xmlns:a16="http://schemas.microsoft.com/office/drawing/2014/main" id="{0A34D8A6-AB57-4B7C-A4EE-478C5D901E37}"/>
              </a:ext>
            </a:extLst>
          </p:cNvPr>
          <p:cNvSpPr txBox="1"/>
          <p:nvPr userDrawn="1"/>
        </p:nvSpPr>
        <p:spPr>
          <a:xfrm>
            <a:off x="-1773141" y="1462056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50" name="Tekstvak 20">
            <a:extLst>
              <a:ext uri="{FF2B5EF4-FFF2-40B4-BE49-F238E27FC236}">
                <a16:creationId xmlns:a16="http://schemas.microsoft.com/office/drawing/2014/main" id="{951ECC24-2CF6-44B0-A332-1A6DCC4C419C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51" name="Tekstvak 22">
            <a:extLst>
              <a:ext uri="{FF2B5EF4-FFF2-40B4-BE49-F238E27FC236}">
                <a16:creationId xmlns:a16="http://schemas.microsoft.com/office/drawing/2014/main" id="{9BC4E77B-5C5A-4762-8764-71E3976E8280}"/>
              </a:ext>
            </a:extLst>
          </p:cNvPr>
          <p:cNvSpPr txBox="1"/>
          <p:nvPr userDrawn="1"/>
        </p:nvSpPr>
        <p:spPr>
          <a:xfrm>
            <a:off x="-1773141" y="217995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</p:spTree>
    <p:extLst>
      <p:ext uri="{BB962C8B-B14F-4D97-AF65-F5344CB8AC3E}">
        <p14:creationId xmlns:p14="http://schemas.microsoft.com/office/powerpoint/2010/main" val="55785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95" r:id="rId5"/>
    <p:sldLayoutId id="2147483668" r:id="rId6"/>
    <p:sldLayoutId id="2147483674" r:id="rId7"/>
    <p:sldLayoutId id="214748367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53C04F6-991D-40A1-9552-3FA1755C9479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E1FB83F0-47A4-4A31-AA40-34FC20FF3496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5C9865E-BAC7-43B4-B4E9-B36A4A0B95BC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B68F15BC-845E-4757-B84B-05E93469FF5E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F9EB2526-3303-4C3A-9EB6-AECD250B96D8}"/>
              </a:ext>
            </a:extLst>
          </p:cNvPr>
          <p:cNvSpPr txBox="1"/>
          <p:nvPr userDrawn="1"/>
        </p:nvSpPr>
        <p:spPr>
          <a:xfrm>
            <a:off x="11420230" y="6073200"/>
            <a:ext cx="483747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8CA430C7-1173-4F45-A37B-DD80EE00A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9C2C22B5-54F9-4941-BE55-A094F9B58E51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27366388-5760-409C-BA64-4942721E48FA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1AE98557-3ECC-4F27-9AFF-756A12E4ABA7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2D988863-848C-4E57-B61C-A03C67A7CB04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7D82EF0C-5524-468F-8F09-403395F2F94A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4D40B6D1-C812-45B6-8A21-FA05EB07E710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863035FA-33BE-4971-8D53-40DAD9477E77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649F0B2F-63C3-4CBE-9204-D78CA455A20C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1C2F1567-D262-42ED-9D3B-8F88D623FD82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83D37270-BAE3-491B-87AC-5D6C2C6B194B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D2D86E38-AF35-49CF-AFEA-A1C956C5E5FE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B3C0F30C-53CD-4956-9E62-5BF94FAA8CCD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497F2677-F757-4180-B7EC-4241D4886F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2CDD460C-E827-4BE4-9AF6-AC4ACF716CC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B7CB7C18-6AFA-4E34-AAB1-78025DCC9E7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kstvak 14">
            <a:extLst>
              <a:ext uri="{FF2B5EF4-FFF2-40B4-BE49-F238E27FC236}">
                <a16:creationId xmlns:a16="http://schemas.microsoft.com/office/drawing/2014/main" id="{DCCB9F06-5672-495B-A63D-FE27F9F864F4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39" name="Tekstvak 16">
            <a:extLst>
              <a:ext uri="{FF2B5EF4-FFF2-40B4-BE49-F238E27FC236}">
                <a16:creationId xmlns:a16="http://schemas.microsoft.com/office/drawing/2014/main" id="{961F798E-46A4-4890-BE2E-D3260D8F4EBC}"/>
              </a:ext>
            </a:extLst>
          </p:cNvPr>
          <p:cNvSpPr txBox="1"/>
          <p:nvPr userDrawn="1"/>
        </p:nvSpPr>
        <p:spPr>
          <a:xfrm>
            <a:off x="-1773141" y="110310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42" name="Tekstvak 18">
            <a:extLst>
              <a:ext uri="{FF2B5EF4-FFF2-40B4-BE49-F238E27FC236}">
                <a16:creationId xmlns:a16="http://schemas.microsoft.com/office/drawing/2014/main" id="{D1C26857-E314-465B-B2FD-8859CD4F912B}"/>
              </a:ext>
            </a:extLst>
          </p:cNvPr>
          <p:cNvSpPr txBox="1"/>
          <p:nvPr userDrawn="1"/>
        </p:nvSpPr>
        <p:spPr>
          <a:xfrm>
            <a:off x="-1773141" y="1462056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50" name="Tekstvak 20">
            <a:extLst>
              <a:ext uri="{FF2B5EF4-FFF2-40B4-BE49-F238E27FC236}">
                <a16:creationId xmlns:a16="http://schemas.microsoft.com/office/drawing/2014/main" id="{CA80BAB8-958B-44D0-BE79-206B7027D1A2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51" name="Tekstvak 22">
            <a:extLst>
              <a:ext uri="{FF2B5EF4-FFF2-40B4-BE49-F238E27FC236}">
                <a16:creationId xmlns:a16="http://schemas.microsoft.com/office/drawing/2014/main" id="{76348F3B-3754-4449-9D21-5659E60A0489}"/>
              </a:ext>
            </a:extLst>
          </p:cNvPr>
          <p:cNvSpPr txBox="1"/>
          <p:nvPr userDrawn="1"/>
        </p:nvSpPr>
        <p:spPr>
          <a:xfrm>
            <a:off x="-1773141" y="217995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</p:spTree>
    <p:extLst>
      <p:ext uri="{BB962C8B-B14F-4D97-AF65-F5344CB8AC3E}">
        <p14:creationId xmlns:p14="http://schemas.microsoft.com/office/powerpoint/2010/main" val="290746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96" r:id="rId5"/>
    <p:sldLayoutId id="2147483682" r:id="rId6"/>
    <p:sldLayoutId id="2147483683" r:id="rId7"/>
    <p:sldLayoutId id="214748368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61D766B-AE05-41F6-97D7-B0D68CF50C9E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5F08617F-AF79-47A7-B9C2-84315053016A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AB32B94-2EA3-4D0C-92C5-F3EAA06F889B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52398A7D-4F24-45BA-93B0-39BC7BF6D0F1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5115A94-F044-472C-A9DA-DDFCEA712593}"/>
              </a:ext>
            </a:extLst>
          </p:cNvPr>
          <p:cNvSpPr txBox="1"/>
          <p:nvPr userDrawn="1"/>
        </p:nvSpPr>
        <p:spPr>
          <a:xfrm>
            <a:off x="11420230" y="6073200"/>
            <a:ext cx="457189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FD0C8193-8990-4BF8-8E41-F2CC01470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CDEF40A-C79D-43E4-A5DD-7AF2819FC024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4A408EF7-1008-4EAD-A953-EAA369C7BE98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5C52140-402F-4CB9-83D1-72C44AD1C68D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87729A79-CE9B-4356-AA9D-1D4C33F5740A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D9E35370-AC98-4476-B408-02EC5A5E2BF6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3E3502B5-52AB-4717-9DC0-7504C6474EFD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73BCD98D-9689-43EE-8DD1-7C9E2F819DE4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E32C9BCB-1A9C-4555-A917-C79D10979920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E32B463-21AB-4019-9A6E-C1042D891657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0A62BBFC-1240-419F-9A17-35F3D1D9FC4F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661E0014-6475-444A-BC6B-3270A09E1A84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3B922B2E-D787-42B1-B397-BEFFFA737309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B352AFEE-FC7C-4495-94DD-323D4599A20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DECD8D1E-D8CB-4B16-88BD-54A15B09BC5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4F25046E-561D-4008-83C8-6A2015BA5A0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kstvak 14">
            <a:extLst>
              <a:ext uri="{FF2B5EF4-FFF2-40B4-BE49-F238E27FC236}">
                <a16:creationId xmlns:a16="http://schemas.microsoft.com/office/drawing/2014/main" id="{F12F6B5E-C0E9-4654-B068-1549FC41C0D0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39" name="Tekstvak 16">
            <a:extLst>
              <a:ext uri="{FF2B5EF4-FFF2-40B4-BE49-F238E27FC236}">
                <a16:creationId xmlns:a16="http://schemas.microsoft.com/office/drawing/2014/main" id="{569E247E-BBCC-44EC-BA37-54A3E72FCFFC}"/>
              </a:ext>
            </a:extLst>
          </p:cNvPr>
          <p:cNvSpPr txBox="1"/>
          <p:nvPr userDrawn="1"/>
        </p:nvSpPr>
        <p:spPr>
          <a:xfrm>
            <a:off x="-1773141" y="110310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42" name="Tekstvak 18">
            <a:extLst>
              <a:ext uri="{FF2B5EF4-FFF2-40B4-BE49-F238E27FC236}">
                <a16:creationId xmlns:a16="http://schemas.microsoft.com/office/drawing/2014/main" id="{69FBAF03-18CB-4545-8D8F-0E8616B39DE2}"/>
              </a:ext>
            </a:extLst>
          </p:cNvPr>
          <p:cNvSpPr txBox="1"/>
          <p:nvPr userDrawn="1"/>
        </p:nvSpPr>
        <p:spPr>
          <a:xfrm>
            <a:off x="-1773141" y="1462056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50" name="Tekstvak 20">
            <a:extLst>
              <a:ext uri="{FF2B5EF4-FFF2-40B4-BE49-F238E27FC236}">
                <a16:creationId xmlns:a16="http://schemas.microsoft.com/office/drawing/2014/main" id="{E23A58AB-56D1-4229-8CAC-6A111E830A4B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51" name="Tekstvak 22">
            <a:extLst>
              <a:ext uri="{FF2B5EF4-FFF2-40B4-BE49-F238E27FC236}">
                <a16:creationId xmlns:a16="http://schemas.microsoft.com/office/drawing/2014/main" id="{A46AF84B-BC17-450D-80F4-95D60381E216}"/>
              </a:ext>
            </a:extLst>
          </p:cNvPr>
          <p:cNvSpPr txBox="1"/>
          <p:nvPr userDrawn="1"/>
        </p:nvSpPr>
        <p:spPr>
          <a:xfrm>
            <a:off x="-1773141" y="217995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</p:spTree>
    <p:extLst>
      <p:ext uri="{BB962C8B-B14F-4D97-AF65-F5344CB8AC3E}">
        <p14:creationId xmlns:p14="http://schemas.microsoft.com/office/powerpoint/2010/main" val="219033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7" r:id="rId5"/>
    <p:sldLayoutId id="2147483691" r:id="rId6"/>
    <p:sldLayoutId id="2147483692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662AF3C-8711-452C-A160-D08F8F85F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6" y="1446745"/>
            <a:ext cx="7322695" cy="1528803"/>
          </a:xfrm>
        </p:spPr>
        <p:txBody>
          <a:bodyPr>
            <a:normAutofit/>
          </a:bodyPr>
          <a:lstStyle/>
          <a:p>
            <a:r>
              <a:rPr lang="nl-NL" sz="3700" dirty="0"/>
              <a:t>TALIF </a:t>
            </a:r>
            <a:r>
              <a:rPr lang="nl-NL" sz="3700" dirty="0" err="1"/>
              <a:t>for</a:t>
            </a:r>
            <a:r>
              <a:rPr lang="nl-NL" sz="3700" dirty="0"/>
              <a:t> Atomic </a:t>
            </a:r>
            <a:r>
              <a:rPr lang="nl-NL" sz="3700" dirty="0" err="1"/>
              <a:t>Density</a:t>
            </a:r>
            <a:r>
              <a:rPr lang="nl-NL" sz="3700" dirty="0"/>
              <a:t> </a:t>
            </a:r>
            <a:r>
              <a:rPr lang="nl-NL" sz="3700" dirty="0" err="1"/>
              <a:t>Measurments</a:t>
            </a:r>
            <a:r>
              <a:rPr lang="nl-NL" sz="3700" dirty="0"/>
              <a:t> in Magnum-PSI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8845AE1-787A-485C-8672-F3347293FD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220" y="3372787"/>
            <a:ext cx="6956245" cy="1971207"/>
          </a:xfrm>
        </p:spPr>
        <p:txBody>
          <a:bodyPr/>
          <a:lstStyle/>
          <a:p>
            <a:r>
              <a:rPr lang="nl-NL" sz="2200" dirty="0"/>
              <a:t>Kaden Loring</a:t>
            </a:r>
            <a:r>
              <a:rPr lang="nl-NL" sz="2200" baseline="30000" dirty="0"/>
              <a:t>1,2</a:t>
            </a:r>
            <a:r>
              <a:rPr lang="nl-NL" sz="2200" dirty="0"/>
              <a:t>, Kay Schutjes</a:t>
            </a:r>
            <a:r>
              <a:rPr lang="nl-NL" sz="2200" baseline="30000" dirty="0"/>
              <a:t>1,3</a:t>
            </a:r>
            <a:r>
              <a:rPr lang="nl-NL" sz="2200" dirty="0"/>
              <a:t>, Hennie van der Meiden</a:t>
            </a:r>
            <a:r>
              <a:rPr lang="nl-NL" sz="2200" baseline="30000" dirty="0"/>
              <a:t>1</a:t>
            </a:r>
            <a:r>
              <a:rPr lang="nl-NL" sz="2200" dirty="0"/>
              <a:t>, </a:t>
            </a:r>
            <a:r>
              <a:rPr lang="nl-NL" sz="2200" dirty="0" err="1"/>
              <a:t>and</a:t>
            </a:r>
            <a:r>
              <a:rPr lang="nl-NL" sz="2200" dirty="0"/>
              <a:t> Ivo Classen</a:t>
            </a:r>
            <a:r>
              <a:rPr lang="nl-NL" sz="2200" baseline="30000" dirty="0"/>
              <a:t>1</a:t>
            </a:r>
          </a:p>
          <a:p>
            <a:endParaRPr lang="nl-NL" sz="2200" baseline="30000" dirty="0"/>
          </a:p>
          <a:p>
            <a:r>
              <a:rPr lang="nl-NL" sz="1200" baseline="30000" dirty="0"/>
              <a:t>1. DIFFER, Eindhoven, Netherlands</a:t>
            </a:r>
          </a:p>
          <a:p>
            <a:r>
              <a:rPr lang="nl-NL" sz="1200" baseline="30000" dirty="0"/>
              <a:t>2. Stanford University, </a:t>
            </a:r>
            <a:r>
              <a:rPr lang="nl-NL" sz="1200" baseline="30000" dirty="0" err="1"/>
              <a:t>Palo</a:t>
            </a:r>
            <a:r>
              <a:rPr lang="nl-NL" sz="1200" baseline="30000" dirty="0"/>
              <a:t> Alto, California</a:t>
            </a:r>
          </a:p>
          <a:p>
            <a:r>
              <a:rPr lang="nl-NL" sz="1200" baseline="30000" dirty="0"/>
              <a:t>3. Technical University of Eindhoven, Eindhoven, Netherlands</a:t>
            </a:r>
          </a:p>
          <a:p>
            <a:endParaRPr lang="nl-NL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B8771-3871-22E7-5088-6FB5C71B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979" y="5674819"/>
            <a:ext cx="705159" cy="106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0505E-19E4-927D-E32C-AE05B665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63" y="5977619"/>
            <a:ext cx="1719913" cy="4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5CB1D1B-D407-4FDD-A79F-8E3107E9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Section</a:t>
            </a:r>
            <a:r>
              <a:rPr lang="nl-NL" dirty="0"/>
              <a:t> 2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A49794-C59A-401B-B127-0A50F7289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Current</a:t>
            </a:r>
            <a:r>
              <a:rPr lang="nl-NL" dirty="0"/>
              <a:t> Status</a:t>
            </a:r>
          </a:p>
        </p:txBody>
      </p:sp>
    </p:spTree>
    <p:extLst>
      <p:ext uri="{BB962C8B-B14F-4D97-AF65-F5344CB8AC3E}">
        <p14:creationId xmlns:p14="http://schemas.microsoft.com/office/powerpoint/2010/main" val="40633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452013"/>
            <a:ext cx="4917646" cy="4376387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/>
              <a:t>Pump:</a:t>
            </a:r>
          </a:p>
          <a:p>
            <a:pPr marL="0" indent="0">
              <a:buNone/>
            </a:pPr>
            <a:r>
              <a:rPr lang="nl-NL" dirty="0"/>
              <a:t>10 ns, 10 Hz, 0.5 J, </a:t>
            </a:r>
            <a:r>
              <a:rPr lang="el-GR" dirty="0"/>
              <a:t>λ</a:t>
            </a:r>
            <a:r>
              <a:rPr lang="nl-NL" dirty="0"/>
              <a:t>=532 nm, </a:t>
            </a:r>
            <a:r>
              <a:rPr lang="nl-NL" dirty="0" err="1"/>
              <a:t>vertical</a:t>
            </a:r>
            <a:r>
              <a:rPr lang="nl-NL" dirty="0"/>
              <a:t>-pol</a:t>
            </a:r>
          </a:p>
          <a:p>
            <a:pPr marL="0" indent="0">
              <a:buNone/>
            </a:pPr>
            <a:r>
              <a:rPr lang="nl-NL" b="1" u="sng" dirty="0" err="1"/>
              <a:t>Dye</a:t>
            </a:r>
            <a:r>
              <a:rPr lang="nl-NL" b="1" u="sng" dirty="0"/>
              <a:t>: </a:t>
            </a:r>
          </a:p>
          <a:p>
            <a:pPr marL="0" indent="0">
              <a:buNone/>
            </a:pPr>
            <a:r>
              <a:rPr lang="nl-NL" dirty="0" err="1"/>
              <a:t>grating-selected</a:t>
            </a:r>
            <a:r>
              <a:rPr lang="nl-NL" dirty="0"/>
              <a:t> </a:t>
            </a:r>
            <a:r>
              <a:rPr lang="el-GR" dirty="0"/>
              <a:t>λ, 532</a:t>
            </a:r>
            <a:r>
              <a:rPr lang="en-US" dirty="0"/>
              <a:t>-</a:t>
            </a:r>
            <a:r>
              <a:rPr lang="el-GR" dirty="0"/>
              <a:t>&gt;615-&gt;205 </a:t>
            </a:r>
            <a:r>
              <a:rPr lang="en-US" dirty="0"/>
              <a:t>nm with SHG and then BBO mixing</a:t>
            </a:r>
          </a:p>
          <a:p>
            <a:pPr marL="0" indent="0">
              <a:buNone/>
            </a:pPr>
            <a:r>
              <a:rPr lang="nl-NL" b="1" u="sng" dirty="0" err="1"/>
              <a:t>Injection</a:t>
            </a:r>
            <a:r>
              <a:rPr lang="nl-NL" b="1" u="sng" dirty="0"/>
              <a:t>: </a:t>
            </a:r>
          </a:p>
          <a:p>
            <a:pPr marL="0" indent="0">
              <a:buNone/>
            </a:pPr>
            <a:r>
              <a:rPr lang="nl-NL" dirty="0"/>
              <a:t>Beam expander </a:t>
            </a:r>
            <a:r>
              <a:rPr lang="nl-NL" dirty="0" err="1"/>
              <a:t>and</a:t>
            </a:r>
            <a:r>
              <a:rPr lang="nl-NL" dirty="0"/>
              <a:t> convex lens </a:t>
            </a:r>
            <a:r>
              <a:rPr lang="nl-NL" dirty="0" err="1"/>
              <a:t>for</a:t>
            </a:r>
            <a:r>
              <a:rPr lang="nl-NL" dirty="0"/>
              <a:t> small radius at plasma (0.7 mm)</a:t>
            </a:r>
          </a:p>
          <a:p>
            <a:pPr marL="0" indent="0">
              <a:buNone/>
            </a:pPr>
            <a:r>
              <a:rPr lang="nl-NL" b="1" u="sng" dirty="0"/>
              <a:t>Detector:</a:t>
            </a:r>
          </a:p>
          <a:p>
            <a:pPr marL="0" indent="0">
              <a:buNone/>
            </a:pPr>
            <a:r>
              <a:rPr lang="nl-NL" dirty="0"/>
              <a:t>Fiber-array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gated</a:t>
            </a:r>
            <a:r>
              <a:rPr lang="nl-NL" dirty="0"/>
              <a:t> PMT </a:t>
            </a:r>
            <a:r>
              <a:rPr lang="nl-NL" dirty="0" err="1"/>
              <a:t>to</a:t>
            </a:r>
            <a:r>
              <a:rPr lang="nl-NL" dirty="0"/>
              <a:t> anode </a:t>
            </a:r>
            <a:r>
              <a:rPr lang="nl-NL" dirty="0" err="1"/>
              <a:t>current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313" y="979434"/>
            <a:ext cx="5684726" cy="489913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92808-EAFD-EB0E-3A1F-EF65C865C036}"/>
              </a:ext>
            </a:extLst>
          </p:cNvPr>
          <p:cNvSpPr txBox="1"/>
          <p:nvPr/>
        </p:nvSpPr>
        <p:spPr>
          <a:xfrm>
            <a:off x="7747462" y="5888534"/>
            <a:ext cx="31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Depiction of setup for TALIF.</a:t>
            </a:r>
          </a:p>
        </p:txBody>
      </p:sp>
    </p:spTree>
    <p:extLst>
      <p:ext uri="{BB962C8B-B14F-4D97-AF65-F5344CB8AC3E}">
        <p14:creationId xmlns:p14="http://schemas.microsoft.com/office/powerpoint/2010/main" val="1140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452013"/>
            <a:ext cx="4917646" cy="4376387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/>
              <a:t>Pump:</a:t>
            </a:r>
          </a:p>
          <a:p>
            <a:pPr marL="0" indent="0">
              <a:buNone/>
            </a:pPr>
            <a:r>
              <a:rPr lang="nl-NL" dirty="0"/>
              <a:t>10 ns, 10 Hz, 0.5 J, </a:t>
            </a:r>
            <a:r>
              <a:rPr lang="el-GR" dirty="0"/>
              <a:t>λ</a:t>
            </a:r>
            <a:r>
              <a:rPr lang="nl-NL" dirty="0"/>
              <a:t>=532 nm, </a:t>
            </a:r>
            <a:r>
              <a:rPr lang="nl-NL" dirty="0" err="1"/>
              <a:t>vertical</a:t>
            </a:r>
            <a:r>
              <a:rPr lang="nl-NL" dirty="0"/>
              <a:t>-pol</a:t>
            </a:r>
          </a:p>
          <a:p>
            <a:pPr marL="0" indent="0">
              <a:buNone/>
            </a:pPr>
            <a:r>
              <a:rPr lang="nl-NL" b="1" u="sng" dirty="0" err="1"/>
              <a:t>Dye</a:t>
            </a:r>
            <a:r>
              <a:rPr lang="nl-NL" b="1" u="sng" dirty="0"/>
              <a:t>: </a:t>
            </a:r>
          </a:p>
          <a:p>
            <a:pPr marL="0" indent="0">
              <a:buNone/>
            </a:pPr>
            <a:r>
              <a:rPr lang="nl-NL" dirty="0" err="1"/>
              <a:t>grating-selected</a:t>
            </a:r>
            <a:r>
              <a:rPr lang="nl-NL" dirty="0"/>
              <a:t> </a:t>
            </a:r>
            <a:r>
              <a:rPr lang="el-GR" dirty="0"/>
              <a:t>λ, 532</a:t>
            </a:r>
            <a:r>
              <a:rPr lang="en-US" dirty="0"/>
              <a:t>-</a:t>
            </a:r>
            <a:r>
              <a:rPr lang="el-GR" dirty="0"/>
              <a:t>&gt;615-&gt;205 </a:t>
            </a:r>
            <a:r>
              <a:rPr lang="en-US" dirty="0"/>
              <a:t>nm with SHG and then BBO mixing</a:t>
            </a:r>
          </a:p>
          <a:p>
            <a:pPr marL="0" indent="0">
              <a:buNone/>
            </a:pPr>
            <a:r>
              <a:rPr lang="nl-NL" b="1" u="sng" dirty="0" err="1"/>
              <a:t>Injection</a:t>
            </a:r>
            <a:r>
              <a:rPr lang="nl-NL" b="1" u="sng" dirty="0"/>
              <a:t>: </a:t>
            </a:r>
          </a:p>
          <a:p>
            <a:pPr marL="0" indent="0">
              <a:buNone/>
            </a:pPr>
            <a:r>
              <a:rPr lang="nl-NL" dirty="0"/>
              <a:t>Beam expander </a:t>
            </a:r>
            <a:r>
              <a:rPr lang="nl-NL" dirty="0" err="1"/>
              <a:t>and</a:t>
            </a:r>
            <a:r>
              <a:rPr lang="nl-NL" dirty="0"/>
              <a:t> convex lens </a:t>
            </a:r>
            <a:r>
              <a:rPr lang="nl-NL" dirty="0" err="1"/>
              <a:t>for</a:t>
            </a:r>
            <a:r>
              <a:rPr lang="nl-NL" dirty="0"/>
              <a:t> small radius at plasma (0.7 mm)</a:t>
            </a:r>
          </a:p>
          <a:p>
            <a:pPr marL="0" indent="0">
              <a:buNone/>
            </a:pPr>
            <a:r>
              <a:rPr lang="nl-NL" b="1" u="sng" dirty="0"/>
              <a:t>Detector:</a:t>
            </a:r>
          </a:p>
          <a:p>
            <a:pPr marL="0" indent="0">
              <a:buNone/>
            </a:pPr>
            <a:r>
              <a:rPr lang="nl-NL" dirty="0"/>
              <a:t>Fiber-array -&gt; </a:t>
            </a:r>
            <a:r>
              <a:rPr lang="nl-NL" dirty="0" err="1"/>
              <a:t>gated</a:t>
            </a:r>
            <a:r>
              <a:rPr lang="nl-NL" dirty="0"/>
              <a:t> PMT -&gt; anode </a:t>
            </a:r>
            <a:r>
              <a:rPr lang="nl-NL" dirty="0" err="1"/>
              <a:t>current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26CCE-1D4B-58A4-807A-D2BE6C973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57" y="1207213"/>
            <a:ext cx="5675278" cy="425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7AD09E-5B7F-812F-AA13-E9D41670CB03}"/>
              </a:ext>
            </a:extLst>
          </p:cNvPr>
          <p:cNvSpPr txBox="1"/>
          <p:nvPr/>
        </p:nvSpPr>
        <p:spPr>
          <a:xfrm>
            <a:off x="6284254" y="5650787"/>
            <a:ext cx="599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chemeClr val="tx2"/>
                </a:solidFill>
              </a:rPr>
              <a:t>Nd:YAG</a:t>
            </a:r>
            <a:r>
              <a:rPr lang="en-US" dirty="0">
                <a:solidFill>
                  <a:schemeClr val="tx2"/>
                </a:solidFill>
              </a:rPr>
              <a:t> (background), dye laser (foreground), transmission pipe to UPP/Magnum (vertical)</a:t>
            </a:r>
          </a:p>
        </p:txBody>
      </p:sp>
    </p:spTree>
    <p:extLst>
      <p:ext uri="{BB962C8B-B14F-4D97-AF65-F5344CB8AC3E}">
        <p14:creationId xmlns:p14="http://schemas.microsoft.com/office/powerpoint/2010/main" val="15701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Krypton </a:t>
            </a:r>
            <a:r>
              <a:rPr lang="nl-NL" dirty="0" err="1"/>
              <a:t>Calibration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6D63F-AAC3-15AE-1723-BDC18E9C3AD1}"/>
              </a:ext>
            </a:extLst>
          </p:cNvPr>
          <p:cNvSpPr txBox="1"/>
          <p:nvPr/>
        </p:nvSpPr>
        <p:spPr>
          <a:xfrm>
            <a:off x="418011" y="1698171"/>
            <a:ext cx="56779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Absolute density calibration needs known amount of atoms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Krypton has TALIF signal at similar wavelength as 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Lifetime (</a:t>
            </a:r>
            <a:r>
              <a:rPr lang="el-GR" sz="2000" dirty="0">
                <a:solidFill>
                  <a:schemeClr val="tx2"/>
                </a:solidFill>
              </a:rPr>
              <a:t>τ</a:t>
            </a:r>
            <a:r>
              <a:rPr lang="en-US" sz="2000" dirty="0">
                <a:solidFill>
                  <a:schemeClr val="tx2"/>
                </a:solidFill>
              </a:rPr>
              <a:t>) of Kr and H needed, other parameters deduced from optical set-up, literature, and simple measurements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F32AE6-3BC3-BA69-0A44-A4EA7E78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" y="4594629"/>
            <a:ext cx="5931561" cy="113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AF152-1579-AFFF-C618-1D9294E54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83" y="579266"/>
            <a:ext cx="3263505" cy="278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B291D-5311-DF25-0F40-13E8C315D8D9}"/>
              </a:ext>
            </a:extLst>
          </p:cNvPr>
          <p:cNvSpPr txBox="1"/>
          <p:nvPr/>
        </p:nvSpPr>
        <p:spPr>
          <a:xfrm>
            <a:off x="6385218" y="4407681"/>
            <a:ext cx="580678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n</a:t>
            </a:r>
            <a:r>
              <a:rPr lang="en-US" sz="1400" dirty="0">
                <a:solidFill>
                  <a:schemeClr val="accent1"/>
                </a:solidFill>
              </a:rPr>
              <a:t>: ground state density of species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S</a:t>
            </a:r>
            <a:r>
              <a:rPr lang="en-US" sz="1400" dirty="0">
                <a:solidFill>
                  <a:schemeClr val="accent1"/>
                </a:solidFill>
              </a:rPr>
              <a:t>: signal in arbitrary units</a:t>
            </a:r>
          </a:p>
          <a:p>
            <a:pPr algn="ctr"/>
            <a:r>
              <a:rPr lang="el-GR" sz="1400" b="1" dirty="0">
                <a:solidFill>
                  <a:schemeClr val="accent1"/>
                </a:solidFill>
              </a:rPr>
              <a:t>σ</a:t>
            </a:r>
            <a:r>
              <a:rPr lang="en-US" sz="1400" dirty="0">
                <a:solidFill>
                  <a:schemeClr val="accent1"/>
                </a:solidFill>
              </a:rPr>
              <a:t>: two-photon cross-section</a:t>
            </a:r>
          </a:p>
          <a:p>
            <a:pPr algn="ctr"/>
            <a:r>
              <a:rPr lang="el-GR" sz="1400" b="1" dirty="0">
                <a:solidFill>
                  <a:schemeClr val="accent1"/>
                </a:solidFill>
              </a:rPr>
              <a:t>ν</a:t>
            </a:r>
            <a:r>
              <a:rPr lang="en-US" sz="1400" dirty="0">
                <a:solidFill>
                  <a:schemeClr val="accent1"/>
                </a:solidFill>
              </a:rPr>
              <a:t>: photon frequency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I</a:t>
            </a:r>
            <a:r>
              <a:rPr lang="en-US" sz="1400" dirty="0">
                <a:solidFill>
                  <a:schemeClr val="accent1"/>
                </a:solidFill>
              </a:rPr>
              <a:t>: laser beam energy (areas equal)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A</a:t>
            </a:r>
            <a:r>
              <a:rPr lang="en-US" sz="1400" dirty="0">
                <a:solidFill>
                  <a:schemeClr val="accent1"/>
                </a:solidFill>
              </a:rPr>
              <a:t>: Einstein transition probability for spontaneous emission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T</a:t>
            </a:r>
            <a:r>
              <a:rPr lang="en-US" sz="1400" dirty="0">
                <a:solidFill>
                  <a:schemeClr val="accent1"/>
                </a:solidFill>
              </a:rPr>
              <a:t>: transmission of optical detection branch</a:t>
            </a:r>
          </a:p>
          <a:p>
            <a:pPr algn="ctr"/>
            <a:r>
              <a:rPr lang="el-GR" sz="1400" b="1" dirty="0">
                <a:solidFill>
                  <a:schemeClr val="accent1"/>
                </a:solidFill>
              </a:rPr>
              <a:t>η</a:t>
            </a:r>
            <a:r>
              <a:rPr lang="en-US" sz="1400" dirty="0">
                <a:solidFill>
                  <a:schemeClr val="accent1"/>
                </a:solidFill>
              </a:rPr>
              <a:t>: detector quantum efficiency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FA06D-1D28-61C3-1640-E71DDCA5E98F}"/>
              </a:ext>
            </a:extLst>
          </p:cNvPr>
          <p:cNvSpPr txBox="1"/>
          <p:nvPr/>
        </p:nvSpPr>
        <p:spPr>
          <a:xfrm>
            <a:off x="8005590" y="3429000"/>
            <a:ext cx="335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Two-photon transition in Kr. </a:t>
            </a:r>
            <a:r>
              <a:rPr lang="en-US" sz="1200" dirty="0">
                <a:solidFill>
                  <a:schemeClr val="tx2"/>
                </a:solidFill>
              </a:rPr>
              <a:t>Credit: </a:t>
            </a:r>
            <a:r>
              <a:rPr lang="en-US" sz="1200" dirty="0" err="1">
                <a:solidFill>
                  <a:schemeClr val="tx2"/>
                </a:solidFill>
              </a:rPr>
              <a:t>Mazouffre</a:t>
            </a:r>
            <a:r>
              <a:rPr lang="en-US" sz="1200" dirty="0">
                <a:solidFill>
                  <a:schemeClr val="tx2"/>
                </a:solidFill>
              </a:rPr>
              <a:t> (2001)</a:t>
            </a:r>
          </a:p>
        </p:txBody>
      </p:sp>
    </p:spTree>
    <p:extLst>
      <p:ext uri="{BB962C8B-B14F-4D97-AF65-F5344CB8AC3E}">
        <p14:creationId xmlns:p14="http://schemas.microsoft.com/office/powerpoint/2010/main" val="20112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Krypton </a:t>
            </a:r>
            <a:r>
              <a:rPr lang="nl-NL" dirty="0" err="1"/>
              <a:t>Calibration</a:t>
            </a:r>
            <a:endParaRPr lang="nl-NL" dirty="0"/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608045"/>
            <a:ext cx="4917646" cy="4136437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842F5-436D-E5F3-6333-3FDAA6CACC03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9D9A5-BFF7-B144-1429-31D0D25D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457" y="544212"/>
            <a:ext cx="4615543" cy="4516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4535E-1A8B-7509-6D94-3FDB6C97ADE8}"/>
              </a:ext>
            </a:extLst>
          </p:cNvPr>
          <p:cNvSpPr txBox="1"/>
          <p:nvPr/>
        </p:nvSpPr>
        <p:spPr>
          <a:xfrm>
            <a:off x="455990" y="1452013"/>
            <a:ext cx="6458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DF gives 3.1x more signal, 3.6x higher peak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Comparison of broadening (DF vs DB) gave anomalous temperature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>
                <a:solidFill>
                  <a:schemeClr val="tx2"/>
                </a:solidFill>
              </a:rPr>
              <a:t>Krypton isotope broadening?)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BE9EA-4152-6991-D76E-B633AB062104}"/>
              </a:ext>
            </a:extLst>
          </p:cNvPr>
          <p:cNvSpPr txBox="1"/>
          <p:nvPr/>
        </p:nvSpPr>
        <p:spPr>
          <a:xfrm>
            <a:off x="7434170" y="5098151"/>
            <a:ext cx="4180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(top) Time traces of DB and DF signals in Kr while scanning over </a:t>
            </a:r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dirty="0">
                <a:solidFill>
                  <a:schemeClr val="tx2"/>
                </a:solidFill>
              </a:rPr>
              <a:t>. (left) Time-integrated signal for wavelength deviation from observed resonance.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413C9-E8DB-F738-AAAA-CC2A4459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5" y="3348074"/>
            <a:ext cx="6234229" cy="26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Krypton </a:t>
            </a:r>
            <a:r>
              <a:rPr lang="nl-NL" dirty="0" err="1"/>
              <a:t>Calibration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842F5-436D-E5F3-6333-3FDAA6CACC03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F5958-CF2D-C40D-DA6F-746EFBD1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572" y="1201359"/>
            <a:ext cx="5524840" cy="4219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01C6D-E0D3-E7F9-D02E-34CBABE5790A}"/>
              </a:ext>
            </a:extLst>
          </p:cNvPr>
          <p:cNvSpPr txBox="1"/>
          <p:nvPr/>
        </p:nvSpPr>
        <p:spPr>
          <a:xfrm>
            <a:off x="446129" y="1656326"/>
            <a:ext cx="55248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Avg of 100 measurements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tx2"/>
                </a:solidFill>
              </a:rPr>
              <a:t>τ</a:t>
            </a:r>
            <a:r>
              <a:rPr lang="en-US" sz="2200" baseline="-25000" dirty="0">
                <a:solidFill>
                  <a:schemeClr val="tx2"/>
                </a:solidFill>
              </a:rPr>
              <a:t>Kr</a:t>
            </a:r>
            <a:r>
              <a:rPr lang="en-US" sz="2200" dirty="0">
                <a:solidFill>
                  <a:schemeClr val="tx2"/>
                </a:solidFill>
              </a:rPr>
              <a:t>(</a:t>
            </a:r>
            <a:r>
              <a:rPr lang="en-US" sz="2200" dirty="0" err="1">
                <a:solidFill>
                  <a:schemeClr val="tx2"/>
                </a:solidFill>
              </a:rPr>
              <a:t>meas</a:t>
            </a:r>
            <a:r>
              <a:rPr lang="en-US" sz="2200" dirty="0">
                <a:solidFill>
                  <a:schemeClr val="tx2"/>
                </a:solidFill>
              </a:rPr>
              <a:t>) = 33.00 ± 0.04 ns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In close agreement with values measured in literature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tx2"/>
                </a:solidFill>
              </a:rPr>
              <a:t>τ</a:t>
            </a:r>
            <a:r>
              <a:rPr lang="en-US" sz="2200" baseline="-25000" dirty="0">
                <a:solidFill>
                  <a:schemeClr val="tx2"/>
                </a:solidFill>
              </a:rPr>
              <a:t>H</a:t>
            </a:r>
            <a:r>
              <a:rPr lang="en-US" sz="2200" dirty="0">
                <a:solidFill>
                  <a:schemeClr val="tx2"/>
                </a:solidFill>
              </a:rPr>
              <a:t> will still be needed for </a:t>
            </a:r>
            <a:r>
              <a:rPr lang="en-US" sz="2200" dirty="0" err="1">
                <a:solidFill>
                  <a:schemeClr val="tx2"/>
                </a:solidFill>
              </a:rPr>
              <a:t>n</a:t>
            </a:r>
            <a:r>
              <a:rPr lang="en-US" sz="2200" baseline="-25000" dirty="0" err="1">
                <a:solidFill>
                  <a:schemeClr val="tx2"/>
                </a:solidFill>
              </a:rPr>
              <a:t>H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27EEC-DFAB-9CDC-08E8-898B676CE20E}"/>
              </a:ext>
            </a:extLst>
          </p:cNvPr>
          <p:cNvSpPr txBox="1"/>
          <p:nvPr/>
        </p:nvSpPr>
        <p:spPr>
          <a:xfrm>
            <a:off x="6063572" y="5420829"/>
            <a:ext cx="597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Lifetime defined as time from laser shut-off to signal being 1/e of max value. Shown here for measurements with Kr. </a:t>
            </a:r>
          </a:p>
        </p:txBody>
      </p:sp>
    </p:spTree>
    <p:extLst>
      <p:ext uri="{BB962C8B-B14F-4D97-AF65-F5344CB8AC3E}">
        <p14:creationId xmlns:p14="http://schemas.microsoft.com/office/powerpoint/2010/main" val="11759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6E1E50-29C6-40D5-B3BD-52BDF76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Section</a:t>
            </a:r>
            <a:r>
              <a:rPr lang="nl-NL" dirty="0"/>
              <a:t> 3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1778C9-497B-4023-9523-AAAC5F5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Planned</a:t>
            </a:r>
            <a:r>
              <a:rPr lang="nl-NL" dirty="0"/>
              <a:t> </a:t>
            </a:r>
            <a:r>
              <a:rPr lang="nl-NL" dirty="0" err="1"/>
              <a:t>Experiments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2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TALIF @ UPP: </a:t>
            </a:r>
            <a:r>
              <a:rPr lang="nl-NL" dirty="0" err="1"/>
              <a:t>Proof</a:t>
            </a:r>
            <a:r>
              <a:rPr lang="nl-NL" dirty="0"/>
              <a:t> of Concept/</a:t>
            </a:r>
            <a:r>
              <a:rPr lang="nl-NL" dirty="0" err="1"/>
              <a:t>Calibration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C280D-266D-9631-C663-EB4418D8A044}"/>
              </a:ext>
            </a:extLst>
          </p:cNvPr>
          <p:cNvSpPr txBox="1"/>
          <p:nvPr/>
        </p:nvSpPr>
        <p:spPr>
          <a:xfrm>
            <a:off x="9528260" y="0"/>
            <a:ext cx="254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Planned 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8C1B8-9FA2-1ABB-7FA9-D1377B5EE723}"/>
              </a:ext>
            </a:extLst>
          </p:cNvPr>
          <p:cNvSpPr txBox="1"/>
          <p:nvPr/>
        </p:nvSpPr>
        <p:spPr>
          <a:xfrm>
            <a:off x="394737" y="1729047"/>
            <a:ext cx="62206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November 2022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Krypton in UPP for alignment and second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Laser linewidth needs measured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H plasma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Laser linewidth needs measured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H at UPP for </a:t>
            </a:r>
            <a:r>
              <a:rPr lang="el-GR" sz="2200" dirty="0">
                <a:solidFill>
                  <a:schemeClr val="tx2"/>
                </a:solidFill>
              </a:rPr>
              <a:t>τ</a:t>
            </a:r>
            <a:r>
              <a:rPr lang="en-US" sz="2200" baseline="-25000" dirty="0">
                <a:solidFill>
                  <a:schemeClr val="tx2"/>
                </a:solidFill>
              </a:rPr>
              <a:t>H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n</a:t>
            </a:r>
            <a:r>
              <a:rPr lang="en-US" sz="2200" baseline="-25000" dirty="0" err="1">
                <a:solidFill>
                  <a:schemeClr val="tx2"/>
                </a:solidFill>
              </a:rPr>
              <a:t>H</a:t>
            </a:r>
            <a:r>
              <a:rPr lang="en-US" sz="2200" dirty="0">
                <a:solidFill>
                  <a:schemeClr val="tx2"/>
                </a:solidFill>
              </a:rPr>
              <a:t>, and temperature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E97CCE-38EE-B80E-6EA6-2A73AED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37" y="2865043"/>
            <a:ext cx="5303520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CD012-61FA-CE1B-6D6E-FF5760DAA774}"/>
              </a:ext>
            </a:extLst>
          </p:cNvPr>
          <p:cNvSpPr txBox="1"/>
          <p:nvPr/>
        </p:nvSpPr>
        <p:spPr>
          <a:xfrm>
            <a:off x="6966065" y="5552902"/>
            <a:ext cx="402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Upgraded Pilot-PSI (UPP) at DIFFER. </a:t>
            </a:r>
          </a:p>
        </p:txBody>
      </p:sp>
    </p:spTree>
    <p:extLst>
      <p:ext uri="{BB962C8B-B14F-4D97-AF65-F5344CB8AC3E}">
        <p14:creationId xmlns:p14="http://schemas.microsoft.com/office/powerpoint/2010/main" val="33849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 TALIF @ Magnum-PSI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6E369-510E-86C3-0D29-2D555897DA76}"/>
              </a:ext>
            </a:extLst>
          </p:cNvPr>
          <p:cNvSpPr txBox="1"/>
          <p:nvPr/>
        </p:nvSpPr>
        <p:spPr>
          <a:xfrm>
            <a:off x="9528260" y="0"/>
            <a:ext cx="254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Planned 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64114-2D2F-CC82-1914-CF31E931F7A7}"/>
              </a:ext>
            </a:extLst>
          </p:cNvPr>
          <p:cNvSpPr txBox="1"/>
          <p:nvPr/>
        </p:nvSpPr>
        <p:spPr>
          <a:xfrm>
            <a:off x="631767" y="1795549"/>
            <a:ext cx="5464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February 2023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First </a:t>
            </a:r>
            <a:r>
              <a:rPr lang="en-US" sz="2200" dirty="0" err="1">
                <a:solidFill>
                  <a:schemeClr val="tx2"/>
                </a:solidFill>
              </a:rPr>
              <a:t>n</a:t>
            </a:r>
            <a:r>
              <a:rPr lang="en-US" sz="2200" baseline="-25000" dirty="0" err="1">
                <a:solidFill>
                  <a:schemeClr val="tx2"/>
                </a:solidFill>
              </a:rPr>
              <a:t>H</a:t>
            </a:r>
            <a:r>
              <a:rPr lang="en-US" sz="2200" dirty="0">
                <a:solidFill>
                  <a:schemeClr val="tx2"/>
                </a:solidFill>
              </a:rPr>
              <a:t> ground state measurement in ITER-like divertor conditions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Provides useful parameter to edge and divertor simulation codes </a:t>
            </a:r>
          </a:p>
          <a:p>
            <a:pPr algn="l"/>
            <a:endParaRPr lang="en-US" sz="2200" dirty="0">
              <a:solidFill>
                <a:schemeClr val="tx2"/>
              </a:solidFill>
            </a:endParaRPr>
          </a:p>
          <a:p>
            <a:pPr algn="l"/>
            <a:r>
              <a:rPr lang="en-US" sz="2200" u="sng" dirty="0">
                <a:solidFill>
                  <a:schemeClr val="tx2"/>
                </a:solidFill>
              </a:rPr>
              <a:t>Operational Limits (</a:t>
            </a:r>
            <a:r>
              <a:rPr lang="en-US" sz="2200" u="sng" dirty="0">
                <a:solidFill>
                  <a:srgbClr val="FF0000"/>
                </a:solidFill>
              </a:rPr>
              <a:t>Magnum</a:t>
            </a:r>
            <a:r>
              <a:rPr lang="en-US" sz="2200" u="sng" dirty="0">
                <a:solidFill>
                  <a:schemeClr val="tx2"/>
                </a:solidFill>
              </a:rPr>
              <a:t>, UPP):</a:t>
            </a:r>
          </a:p>
          <a:p>
            <a:pPr algn="l"/>
            <a:r>
              <a:rPr lang="en-US" sz="2200" dirty="0">
                <a:solidFill>
                  <a:schemeClr val="tx2"/>
                </a:solidFill>
              </a:rPr>
              <a:t>n</a:t>
            </a:r>
            <a:r>
              <a:rPr lang="en-US" sz="2200" baseline="-25000" dirty="0">
                <a:solidFill>
                  <a:schemeClr val="tx2"/>
                </a:solidFill>
              </a:rPr>
              <a:t>e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>
                <a:solidFill>
                  <a:srgbClr val="FF0000"/>
                </a:solidFill>
              </a:rPr>
              <a:t>4E21</a:t>
            </a:r>
            <a:r>
              <a:rPr lang="en-US" sz="2200" dirty="0">
                <a:solidFill>
                  <a:schemeClr val="tx2"/>
                </a:solidFill>
              </a:rPr>
              <a:t>, ~1E19 [m</a:t>
            </a:r>
            <a:r>
              <a:rPr lang="en-US" sz="2200" baseline="30000" dirty="0">
                <a:solidFill>
                  <a:schemeClr val="tx2"/>
                </a:solidFill>
              </a:rPr>
              <a:t>-3</a:t>
            </a:r>
            <a:r>
              <a:rPr lang="en-US" sz="2200" dirty="0">
                <a:solidFill>
                  <a:schemeClr val="tx2"/>
                </a:solidFill>
              </a:rPr>
              <a:t>]</a:t>
            </a:r>
          </a:p>
          <a:p>
            <a:pPr algn="l"/>
            <a:r>
              <a:rPr lang="en-US" sz="2200" dirty="0" err="1">
                <a:solidFill>
                  <a:schemeClr val="tx2"/>
                </a:solidFill>
              </a:rPr>
              <a:t>T</a:t>
            </a:r>
            <a:r>
              <a:rPr lang="en-US" sz="2200" baseline="-25000" dirty="0" err="1">
                <a:solidFill>
                  <a:schemeClr val="tx2"/>
                </a:solidFill>
              </a:rPr>
              <a:t>e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>
                <a:solidFill>
                  <a:srgbClr val="FF0000"/>
                </a:solidFill>
              </a:rPr>
              <a:t>15 (pulsed), </a:t>
            </a:r>
            <a:r>
              <a:rPr lang="en-US" sz="2200" dirty="0">
                <a:solidFill>
                  <a:schemeClr val="tx2"/>
                </a:solidFill>
              </a:rPr>
              <a:t>&lt;5 [eV]</a:t>
            </a:r>
          </a:p>
          <a:p>
            <a:pPr algn="l"/>
            <a:r>
              <a:rPr lang="en-US" sz="2200" dirty="0">
                <a:solidFill>
                  <a:schemeClr val="tx2"/>
                </a:solidFill>
              </a:rPr>
              <a:t>B: </a:t>
            </a:r>
            <a:r>
              <a:rPr lang="en-US" sz="2200" dirty="0">
                <a:solidFill>
                  <a:srgbClr val="FF0000"/>
                </a:solidFill>
              </a:rPr>
              <a:t>2.5</a:t>
            </a:r>
            <a:r>
              <a:rPr lang="en-US" sz="2200" dirty="0">
                <a:solidFill>
                  <a:schemeClr val="tx2"/>
                </a:solidFill>
              </a:rPr>
              <a:t>, 0.2 [T]</a:t>
            </a:r>
          </a:p>
          <a:p>
            <a:pPr algn="l"/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4F8EFE-AB97-BDC9-7016-72C75311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00" y="642013"/>
            <a:ext cx="50800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BB99244-5558-3141-9410-7C2A3291B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8" r="21884"/>
          <a:stretch/>
        </p:blipFill>
        <p:spPr bwMode="auto">
          <a:xfrm>
            <a:off x="6844166" y="3919207"/>
            <a:ext cx="4987834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9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5CB1D1B-D407-4FDD-A79F-8E3107E9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Section</a:t>
            </a:r>
            <a:r>
              <a:rPr lang="nl-NL" dirty="0"/>
              <a:t> 4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A49794-C59A-401B-B127-0A50F7289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Experiments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16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61DE724-B517-4AC9-9A3F-3D86791A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6433E2CA-E95A-4258-8CE3-1936F0A2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/>
              <a:t>1. Background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Motivation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2. </a:t>
            </a:r>
            <a:r>
              <a:rPr lang="nl-NL" sz="2400" dirty="0" err="1"/>
              <a:t>Current</a:t>
            </a:r>
            <a:r>
              <a:rPr lang="nl-NL" sz="2400" dirty="0"/>
              <a:t> Status</a:t>
            </a:r>
          </a:p>
          <a:p>
            <a:pPr marL="0" indent="0">
              <a:buNone/>
            </a:pPr>
            <a:r>
              <a:rPr lang="nl-NL" sz="2400" dirty="0"/>
              <a:t>3. </a:t>
            </a:r>
            <a:r>
              <a:rPr lang="nl-NL" sz="2400" dirty="0" err="1"/>
              <a:t>Planned</a:t>
            </a:r>
            <a:r>
              <a:rPr lang="nl-NL" sz="2400" dirty="0"/>
              <a:t> </a:t>
            </a:r>
            <a:r>
              <a:rPr lang="nl-NL" sz="2400" dirty="0" err="1"/>
              <a:t>Experiments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4. </a:t>
            </a:r>
            <a:r>
              <a:rPr lang="nl-NL" sz="2400" dirty="0" err="1"/>
              <a:t>Future</a:t>
            </a:r>
            <a:r>
              <a:rPr lang="nl-NL" sz="2400" dirty="0"/>
              <a:t> </a:t>
            </a:r>
            <a:r>
              <a:rPr lang="nl-NL" sz="2400" dirty="0" err="1"/>
              <a:t>Experiments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5. Summary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F3875-36C7-4F9D-B192-DEDC335B87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8DE4A7-C6DC-4C67-9849-A301DB60C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K. </a:t>
            </a:r>
            <a:r>
              <a:rPr lang="nl-NL" dirty="0" err="1"/>
              <a:t>Loring</a:t>
            </a:r>
            <a:r>
              <a:rPr lang="nl-NL" dirty="0"/>
              <a:t>| </a:t>
            </a:r>
            <a:r>
              <a:rPr lang="nl-NL" dirty="0" err="1"/>
              <a:t>EUROfusion</a:t>
            </a:r>
            <a:r>
              <a:rPr lang="nl-NL" dirty="0"/>
              <a:t>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23927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CARS </a:t>
            </a:r>
            <a:r>
              <a:rPr lang="nl-NL" dirty="0" err="1"/>
              <a:t>and</a:t>
            </a:r>
            <a:r>
              <a:rPr lang="nl-NL" dirty="0"/>
              <a:t> VUV-LIF H</a:t>
            </a:r>
            <a:r>
              <a:rPr lang="nl-NL" baseline="-25000" dirty="0"/>
              <a:t>2 </a:t>
            </a:r>
            <a:r>
              <a:rPr lang="nl-NL" dirty="0" err="1"/>
              <a:t>Spectroscopy</a:t>
            </a:r>
            <a:r>
              <a:rPr lang="nl-NL" dirty="0"/>
              <a:t> 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707382"/>
            <a:ext cx="4917646" cy="4136437"/>
          </a:xfrm>
        </p:spPr>
        <p:txBody>
          <a:bodyPr>
            <a:normAutofit/>
          </a:bodyPr>
          <a:lstStyle/>
          <a:p>
            <a:r>
              <a:rPr lang="nl-NL" sz="2200" dirty="0" err="1"/>
              <a:t>Rovibrational</a:t>
            </a:r>
            <a:r>
              <a:rPr lang="nl-NL" sz="2200" dirty="0"/>
              <a:t> H</a:t>
            </a:r>
            <a:r>
              <a:rPr lang="nl-NL" sz="2200" baseline="-25000" dirty="0"/>
              <a:t>2</a:t>
            </a:r>
            <a:r>
              <a:rPr lang="nl-NL" sz="2200" dirty="0"/>
              <a:t> </a:t>
            </a:r>
            <a:r>
              <a:rPr lang="nl-NL" sz="2200" dirty="0" err="1"/>
              <a:t>provide</a:t>
            </a:r>
            <a:r>
              <a:rPr lang="nl-NL" sz="2200" dirty="0"/>
              <a:t> MAR </a:t>
            </a:r>
            <a:r>
              <a:rPr lang="nl-NL" sz="2200" dirty="0" err="1"/>
              <a:t>mechanism</a:t>
            </a:r>
            <a:r>
              <a:rPr lang="nl-NL" sz="2200" dirty="0"/>
              <a:t> </a:t>
            </a:r>
            <a:r>
              <a:rPr lang="nl-NL" sz="2200" dirty="0" err="1"/>
              <a:t>to</a:t>
            </a:r>
            <a:r>
              <a:rPr lang="nl-NL" sz="2200" dirty="0"/>
              <a:t> </a:t>
            </a:r>
            <a:r>
              <a:rPr lang="nl-NL" sz="2200" dirty="0" err="1"/>
              <a:t>divertor</a:t>
            </a:r>
            <a:r>
              <a:rPr lang="nl-NL" sz="2200" dirty="0"/>
              <a:t> plasma</a:t>
            </a:r>
          </a:p>
          <a:p>
            <a:r>
              <a:rPr lang="nl-NL" sz="2200" dirty="0"/>
              <a:t>CARS </a:t>
            </a:r>
            <a:r>
              <a:rPr lang="nl-NL" sz="2200" dirty="0" err="1"/>
              <a:t>for</a:t>
            </a:r>
            <a:r>
              <a:rPr lang="nl-NL" sz="2200" dirty="0"/>
              <a:t> </a:t>
            </a:r>
            <a:r>
              <a:rPr lang="el-GR" sz="2200" dirty="0"/>
              <a:t>ν</a:t>
            </a:r>
            <a:r>
              <a:rPr lang="en-US" sz="2200" dirty="0"/>
              <a:t>=0-2</a:t>
            </a:r>
          </a:p>
          <a:p>
            <a:r>
              <a:rPr lang="en-US" sz="2200" dirty="0"/>
              <a:t>VUV-LIF for higher excited states</a:t>
            </a:r>
          </a:p>
          <a:p>
            <a:r>
              <a:rPr lang="en-US" sz="2200" dirty="0"/>
              <a:t>VUV-LIF challenging as optical system must be in vacuum</a:t>
            </a:r>
          </a:p>
          <a:p>
            <a:r>
              <a:rPr lang="en-US" sz="2200" dirty="0" err="1"/>
              <a:t>Rovib</a:t>
            </a:r>
            <a:r>
              <a:rPr lang="en-US" sz="2200" dirty="0"/>
              <a:t> H</a:t>
            </a:r>
            <a:r>
              <a:rPr lang="en-US" sz="2200" baseline="-25000" dirty="0"/>
              <a:t>2 </a:t>
            </a:r>
            <a:r>
              <a:rPr lang="en-US" sz="2200" dirty="0"/>
              <a:t>populations also important parameter for edge codes</a:t>
            </a:r>
            <a:endParaRPr lang="nl-NL" sz="2200" dirty="0"/>
          </a:p>
          <a:p>
            <a:endParaRPr lang="nl-NL" sz="220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K. </a:t>
            </a:r>
            <a:r>
              <a:rPr lang="nl-NL" dirty="0" err="1"/>
              <a:t>Loring</a:t>
            </a:r>
            <a:r>
              <a:rPr lang="nl-NL" dirty="0"/>
              <a:t>| </a:t>
            </a:r>
            <a:r>
              <a:rPr lang="nl-NL" dirty="0" err="1"/>
              <a:t>EUROfusion</a:t>
            </a:r>
            <a:r>
              <a:rPr lang="nl-NL" dirty="0"/>
              <a:t> review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6E369-510E-86C3-0D29-2D555897DA76}"/>
              </a:ext>
            </a:extLst>
          </p:cNvPr>
          <p:cNvSpPr txBox="1"/>
          <p:nvPr/>
        </p:nvSpPr>
        <p:spPr>
          <a:xfrm>
            <a:off x="9647303" y="0"/>
            <a:ext cx="254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Future Experiments</a:t>
            </a:r>
          </a:p>
        </p:txBody>
      </p:sp>
      <p:pic>
        <p:nvPicPr>
          <p:cNvPr id="5122" name="Picture 2" descr="Because A Diatomic Gas Molecule Has An Array Of Rotational And Vibrational  Modes To Store Kinetic En - Integrated MCAT Course">
            <a:extLst>
              <a:ext uri="{FF2B5EF4-FFF2-40B4-BE49-F238E27FC236}">
                <a16:creationId xmlns:a16="http://schemas.microsoft.com/office/drawing/2014/main" id="{D5EBC29C-7533-0F86-F15D-43B65519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4" y="1707382"/>
            <a:ext cx="4280856" cy="29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9C06F8-F390-96D8-9BE5-881183761DCF}"/>
              </a:ext>
            </a:extLst>
          </p:cNvPr>
          <p:cNvSpPr txBox="1"/>
          <p:nvPr/>
        </p:nvSpPr>
        <p:spPr>
          <a:xfrm>
            <a:off x="7377830" y="4985359"/>
            <a:ext cx="31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Cartoon of rovibrational H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24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6E1E50-29C6-40D5-B3BD-52BDF76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Section</a:t>
            </a:r>
            <a:r>
              <a:rPr lang="nl-NL" dirty="0"/>
              <a:t> 5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1778C9-497B-4023-9523-AAAC5F5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96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Major Points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F40C8E-11F0-8148-6803-2BAD3A0949E4}"/>
              </a:ext>
            </a:extLst>
          </p:cNvPr>
          <p:cNvSpPr txBox="1"/>
          <p:nvPr/>
        </p:nvSpPr>
        <p:spPr>
          <a:xfrm>
            <a:off x="10703701" y="0"/>
            <a:ext cx="12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DBE48-90AB-8966-7418-C030213068B3}"/>
              </a:ext>
            </a:extLst>
          </p:cNvPr>
          <p:cNvSpPr txBox="1"/>
          <p:nvPr/>
        </p:nvSpPr>
        <p:spPr>
          <a:xfrm>
            <a:off x="432618" y="1592826"/>
            <a:ext cx="7964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200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Edge simulation codes needs H density in ITER-like divertor conditions</a:t>
            </a:r>
          </a:p>
          <a:p>
            <a:pPr algn="l"/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TALIF @ Magnum-PSI for H density</a:t>
            </a:r>
          </a:p>
          <a:p>
            <a:pPr algn="l"/>
            <a:endParaRPr lang="en-US" sz="2200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Plans for CARS and VUV-LIF for </a:t>
            </a:r>
            <a:r>
              <a:rPr lang="en-US" sz="2200" dirty="0" err="1">
                <a:solidFill>
                  <a:schemeClr val="tx2"/>
                </a:solidFill>
              </a:rPr>
              <a:t>rovib</a:t>
            </a:r>
            <a:r>
              <a:rPr lang="en-US" sz="2200" dirty="0">
                <a:solidFill>
                  <a:schemeClr val="tx2"/>
                </a:solidFill>
              </a:rPr>
              <a:t> H</a:t>
            </a:r>
            <a:r>
              <a:rPr lang="en-US" sz="2200" baseline="-25000" dirty="0">
                <a:solidFill>
                  <a:schemeClr val="tx2"/>
                </a:solidFill>
              </a:rPr>
              <a:t>2</a:t>
            </a:r>
            <a:r>
              <a:rPr lang="en-US" sz="2200" dirty="0">
                <a:solidFill>
                  <a:schemeClr val="tx2"/>
                </a:solidFill>
              </a:rPr>
              <a:t> populations</a:t>
            </a:r>
          </a:p>
        </p:txBody>
      </p:sp>
    </p:spTree>
    <p:extLst>
      <p:ext uri="{BB962C8B-B14F-4D97-AF65-F5344CB8AC3E}">
        <p14:creationId xmlns:p14="http://schemas.microsoft.com/office/powerpoint/2010/main" val="36640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Experiment Timeline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F40C8E-11F0-8148-6803-2BAD3A0949E4}"/>
              </a:ext>
            </a:extLst>
          </p:cNvPr>
          <p:cNvSpPr txBox="1"/>
          <p:nvPr/>
        </p:nvSpPr>
        <p:spPr>
          <a:xfrm>
            <a:off x="10703701" y="0"/>
            <a:ext cx="12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DBE48-90AB-8966-7418-C030213068B3}"/>
              </a:ext>
            </a:extLst>
          </p:cNvPr>
          <p:cNvSpPr txBox="1"/>
          <p:nvPr/>
        </p:nvSpPr>
        <p:spPr>
          <a:xfrm>
            <a:off x="432618" y="1592826"/>
            <a:ext cx="7964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TALIF @ UPP </a:t>
            </a:r>
            <a:r>
              <a:rPr lang="en-US" sz="2200" dirty="0">
                <a:solidFill>
                  <a:schemeClr val="tx2"/>
                </a:solidFill>
              </a:rPr>
              <a:t>– </a:t>
            </a:r>
            <a:r>
              <a:rPr lang="en-US" sz="2200" i="1" dirty="0">
                <a:solidFill>
                  <a:schemeClr val="tx2"/>
                </a:solidFill>
              </a:rPr>
              <a:t>November 2022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TALIF @ Magnum-PSI  </a:t>
            </a:r>
            <a:r>
              <a:rPr lang="en-US" sz="2200" dirty="0">
                <a:solidFill>
                  <a:schemeClr val="tx2"/>
                </a:solidFill>
              </a:rPr>
              <a:t>- </a:t>
            </a:r>
            <a:r>
              <a:rPr lang="en-US" sz="2200" i="1" dirty="0">
                <a:solidFill>
                  <a:schemeClr val="tx2"/>
                </a:solidFill>
              </a:rPr>
              <a:t>February 2023</a:t>
            </a: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CARS @ UPP </a:t>
            </a:r>
            <a:r>
              <a:rPr lang="en-US" sz="2200" dirty="0">
                <a:solidFill>
                  <a:schemeClr val="tx2"/>
                </a:solidFill>
              </a:rPr>
              <a:t>- </a:t>
            </a:r>
            <a:r>
              <a:rPr lang="en-US" sz="2200" i="1" dirty="0">
                <a:solidFill>
                  <a:schemeClr val="tx2"/>
                </a:solidFill>
              </a:rPr>
              <a:t>Spring 2023</a:t>
            </a: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CARS @ Magnum-PSI </a:t>
            </a:r>
            <a:r>
              <a:rPr lang="en-US" sz="2200" dirty="0">
                <a:solidFill>
                  <a:schemeClr val="tx2"/>
                </a:solidFill>
              </a:rPr>
              <a:t>– </a:t>
            </a:r>
            <a:r>
              <a:rPr lang="en-US" sz="2200" i="1" dirty="0">
                <a:solidFill>
                  <a:schemeClr val="tx2"/>
                </a:solidFill>
              </a:rPr>
              <a:t>Summer 2023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VUV-LIF @ UPP/Magnum-PSI </a:t>
            </a:r>
            <a:r>
              <a:rPr lang="en-US" sz="2200" dirty="0">
                <a:solidFill>
                  <a:schemeClr val="tx2"/>
                </a:solidFill>
              </a:rPr>
              <a:t>– </a:t>
            </a:r>
            <a:r>
              <a:rPr lang="en-US" sz="2200" i="1" dirty="0">
                <a:solidFill>
                  <a:schemeClr val="tx2"/>
                </a:solidFill>
              </a:rPr>
              <a:t>Fall 2023?</a:t>
            </a: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CB244B3-74EC-4E22-8370-E8D1FD12F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42" y="1781295"/>
            <a:ext cx="3333750" cy="204788"/>
          </a:xfrm>
        </p:spPr>
        <p:txBody>
          <a:bodyPr/>
          <a:lstStyle/>
          <a:p>
            <a:r>
              <a:rPr lang="nl-NL" sz="2000" dirty="0"/>
              <a:t>Kaden </a:t>
            </a:r>
            <a:r>
              <a:rPr lang="nl-NL" sz="2000" dirty="0" err="1"/>
              <a:t>Loring</a:t>
            </a:r>
            <a:endParaRPr lang="nl-NL" sz="2000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33FF9BE3-3290-401A-801D-62EE4D607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342" y="2110877"/>
            <a:ext cx="3333750" cy="204788"/>
          </a:xfrm>
        </p:spPr>
        <p:txBody>
          <a:bodyPr/>
          <a:lstStyle/>
          <a:p>
            <a:r>
              <a:rPr lang="nl-NL" sz="2000" dirty="0"/>
              <a:t>PhD </a:t>
            </a:r>
            <a:r>
              <a:rPr lang="nl-NL" sz="2000" dirty="0" err="1"/>
              <a:t>candidate</a:t>
            </a:r>
            <a:endParaRPr lang="nl-NL" sz="2000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A09E4FD4-70CC-4C41-9063-1C7A7DCE21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342" y="2419155"/>
            <a:ext cx="3333750" cy="204788"/>
          </a:xfrm>
        </p:spPr>
        <p:txBody>
          <a:bodyPr/>
          <a:lstStyle/>
          <a:p>
            <a:r>
              <a:rPr lang="nl-NL" sz="2000" dirty="0" err="1"/>
              <a:t>kloring@stanford.edu</a:t>
            </a:r>
            <a:endParaRPr lang="nl-NL" sz="2000" dirty="0"/>
          </a:p>
        </p:txBody>
      </p:sp>
      <p:pic>
        <p:nvPicPr>
          <p:cNvPr id="3" name="Picture Placeholder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BA26047-7EEB-CE21-99F5-2DFFF346C02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r="5587"/>
          <a:stretch>
            <a:fillRect/>
          </a:stretch>
        </p:blipFill>
        <p:spPr>
          <a:xfrm>
            <a:off x="3876739" y="1525746"/>
            <a:ext cx="1243012" cy="1243012"/>
          </a:xfrm>
        </p:spPr>
      </p:pic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9E2DD339-0E83-4CEC-95E5-E25A146DC6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200"/>
              <a:t>18 October 2022</a:t>
            </a:r>
            <a:endParaRPr lang="nl-NL" sz="1200"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8A1CD238-F4D9-4D65-A4E4-9FBEE82CE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/>
              <a:t>K. Loring| EUROfusion review meeting</a:t>
            </a:r>
            <a:endParaRPr lang="nl-NL" sz="12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EAB0B5-658B-4895-7564-0F03C358A848}"/>
              </a:ext>
            </a:extLst>
          </p:cNvPr>
          <p:cNvSpPr txBox="1">
            <a:spLocks/>
          </p:cNvSpPr>
          <p:nvPr/>
        </p:nvSpPr>
        <p:spPr>
          <a:xfrm>
            <a:off x="378342" y="3487145"/>
            <a:ext cx="4470384" cy="14938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85763" indent="-18573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84250" indent="-15398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­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598613" indent="-16033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09800" indent="-158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­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i="1" dirty="0"/>
              <a:t>Team: </a:t>
            </a:r>
            <a:r>
              <a:rPr lang="nl-NL" sz="1800" dirty="0"/>
              <a:t>Kaden Loring</a:t>
            </a:r>
            <a:r>
              <a:rPr lang="nl-NL" sz="1800" baseline="30000" dirty="0"/>
              <a:t>1,2</a:t>
            </a:r>
            <a:r>
              <a:rPr lang="nl-NL" sz="1800" dirty="0"/>
              <a:t>, Kay Schutjes</a:t>
            </a:r>
            <a:r>
              <a:rPr lang="nl-NL" sz="1800" baseline="30000" dirty="0"/>
              <a:t>1,3</a:t>
            </a:r>
            <a:r>
              <a:rPr lang="nl-NL" sz="1800" dirty="0"/>
              <a:t>, Hennie van der Meiden</a:t>
            </a:r>
            <a:r>
              <a:rPr lang="nl-NL" sz="1800" baseline="30000" dirty="0"/>
              <a:t>1</a:t>
            </a:r>
            <a:r>
              <a:rPr lang="nl-NL" sz="1800" dirty="0"/>
              <a:t>, </a:t>
            </a:r>
            <a:r>
              <a:rPr lang="nl-NL" sz="1800" dirty="0" err="1"/>
              <a:t>and</a:t>
            </a:r>
            <a:r>
              <a:rPr lang="nl-NL" sz="1800" dirty="0"/>
              <a:t> Ivo Classen</a:t>
            </a:r>
            <a:r>
              <a:rPr lang="nl-NL" sz="1800" baseline="30000" dirty="0"/>
              <a:t>1</a:t>
            </a:r>
          </a:p>
          <a:p>
            <a:r>
              <a:rPr lang="nl-NL" sz="1400" baseline="30000" dirty="0"/>
              <a:t>1. DIFFER, Eindhoven, Netherlands, 2. Stanford University, </a:t>
            </a:r>
            <a:r>
              <a:rPr lang="nl-NL" sz="1400" baseline="30000" dirty="0" err="1"/>
              <a:t>Palo</a:t>
            </a:r>
            <a:r>
              <a:rPr lang="nl-NL" sz="1400" baseline="30000" dirty="0"/>
              <a:t> Alto, California, 3. Technical University of Eindhoven, Eindhoven, Netherlands</a:t>
            </a: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7E5ED-76FF-6C3D-E590-483ED336D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3" y="4825527"/>
            <a:ext cx="34925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E1EB7-7135-4EA9-9E9F-61237104D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86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9A615-63CF-47E6-BB95-7374DCACD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248" y="312185"/>
            <a:ext cx="7011815" cy="1410070"/>
          </a:xfrm>
        </p:spPr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32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11BA1-1DBD-40DD-B463-F64889E7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Bonus Slides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6C811F-C5AB-48AD-9BF7-43D7AC09D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90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General View of </a:t>
            </a:r>
            <a:r>
              <a:rPr lang="nl-NL" dirty="0" err="1"/>
              <a:t>Problem</a:t>
            </a:r>
            <a:r>
              <a:rPr lang="nl-NL" dirty="0"/>
              <a:t> at Hand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2FD50-C6BD-0BEF-70C4-4878C35F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00" y="1830873"/>
            <a:ext cx="7772400" cy="39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4363-E703-76D2-4504-B11943E4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1DE2B-BCE7-CE58-F068-2BFC95B1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71988"/>
            <a:ext cx="10160237" cy="4136437"/>
          </a:xfrm>
        </p:spPr>
        <p:txBody>
          <a:bodyPr/>
          <a:lstStyle/>
          <a:p>
            <a:r>
              <a:rPr lang="en-US" dirty="0"/>
              <a:t>ITER: International Thermonuclear Experimental Reactor</a:t>
            </a:r>
          </a:p>
          <a:p>
            <a:r>
              <a:rPr lang="en-US" dirty="0"/>
              <a:t>DEMO: </a:t>
            </a:r>
            <a:r>
              <a:rPr lang="en-US" dirty="0" err="1"/>
              <a:t>DEMOnstration</a:t>
            </a:r>
            <a:r>
              <a:rPr lang="en-US" dirty="0"/>
              <a:t> Reactor</a:t>
            </a:r>
          </a:p>
          <a:p>
            <a:r>
              <a:rPr lang="en-US" dirty="0"/>
              <a:t>TALIF: Two-photon Absorption Laser Induced Florescence</a:t>
            </a:r>
          </a:p>
          <a:p>
            <a:r>
              <a:rPr lang="en-US" dirty="0"/>
              <a:t>MAR: Molecular Assisted Recombination </a:t>
            </a:r>
            <a:r>
              <a:rPr lang="en-US" i="1" dirty="0"/>
              <a:t>or</a:t>
            </a:r>
            <a:r>
              <a:rPr lang="en-US" dirty="0"/>
              <a:t> Molecular Activated Recombination </a:t>
            </a:r>
            <a:r>
              <a:rPr lang="en-US" i="1" dirty="0"/>
              <a:t>(equiv.)</a:t>
            </a:r>
            <a:endParaRPr lang="en-US" dirty="0"/>
          </a:p>
          <a:p>
            <a:r>
              <a:rPr lang="en-US" dirty="0"/>
              <a:t>SOL: Scrape-Off Layer</a:t>
            </a:r>
          </a:p>
          <a:p>
            <a:r>
              <a:rPr lang="en-US" dirty="0"/>
              <a:t>CARS: Coherent Anti-Raman Scattering</a:t>
            </a:r>
          </a:p>
          <a:p>
            <a:r>
              <a:rPr lang="en-US" dirty="0"/>
              <a:t>VUV-LIF: Vacuum Ultra-Violet Laser Induced Florescence</a:t>
            </a:r>
          </a:p>
          <a:p>
            <a:r>
              <a:rPr lang="en-US" dirty="0"/>
              <a:t>H: atomic hydrogen (and its atomic isotopes, unless noted otherwise)</a:t>
            </a:r>
          </a:p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: molecular hydrogen (and its isotopes, unless noted otherwise)</a:t>
            </a:r>
          </a:p>
          <a:p>
            <a:r>
              <a:rPr lang="en-US" dirty="0" err="1"/>
              <a:t>Rovib</a:t>
            </a:r>
            <a:r>
              <a:rPr lang="en-US" dirty="0"/>
              <a:t>: rovibrational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BCABE-F8EB-7DA4-370E-4FE814AAE6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FC202-BB91-E185-1A52-AB907F324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25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1C71-254E-7852-ABF0-4B295858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Result: optimal laser radius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D5F43-4016-135E-8FF2-93CDA3AF09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67274-C8C7-3C38-94FA-BA6445EF6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C43E0-A719-323D-79A0-79ACA206D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5" y="1664185"/>
            <a:ext cx="6339332" cy="39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00A8-F1FA-5D11-410A-04DC859E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Presenter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1DF76-2E3C-283E-59C7-F9A47DD0D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9D974-3CE7-1445-D041-F187C6558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7FC1A-6792-BB8E-B79B-3614CC1C3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355" y="76813"/>
            <a:ext cx="2171645" cy="1928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8162A-AD7D-B6DB-32BC-F9DEE4B8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152501"/>
            <a:ext cx="5661161" cy="353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CFF3F9-1000-B25A-79D0-8358D528A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607" y="2483144"/>
            <a:ext cx="5029704" cy="3021036"/>
          </a:xfrm>
          <a:prstGeom prst="rect">
            <a:avLst/>
          </a:prstGeom>
        </p:spPr>
      </p:pic>
      <p:pic>
        <p:nvPicPr>
          <p:cNvPr id="8194" name="Picture 2" descr="The Fulbright Center Amsterdam - Naf.. The Netherland-American Foundation">
            <a:extLst>
              <a:ext uri="{FF2B5EF4-FFF2-40B4-BE49-F238E27FC236}">
                <a16:creationId xmlns:a16="http://schemas.microsoft.com/office/drawing/2014/main" id="{EBB4EDBE-352B-5031-CDD5-BDA52A5F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14" y="3947104"/>
            <a:ext cx="1794386" cy="5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1BC22-B665-4D77-5B64-9E08D4408C42}"/>
              </a:ext>
            </a:extLst>
          </p:cNvPr>
          <p:cNvSpPr txBox="1"/>
          <p:nvPr/>
        </p:nvSpPr>
        <p:spPr>
          <a:xfrm>
            <a:off x="9998145" y="2007935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Kaden Loring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(he/him)</a:t>
            </a:r>
          </a:p>
        </p:txBody>
      </p:sp>
    </p:spTree>
    <p:extLst>
      <p:ext uri="{BB962C8B-B14F-4D97-AF65-F5344CB8AC3E}">
        <p14:creationId xmlns:p14="http://schemas.microsoft.com/office/powerpoint/2010/main" val="34673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0465-8393-F318-9DA9-C20D2D3B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Result: Expected Signal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1C5DE-A2B1-5AAC-D8D5-AB0A5D2A6D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48BCC-DCFA-A80E-B95B-D97334C42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12487-33D4-A484-3E97-293890B3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22343"/>
            <a:ext cx="7772400" cy="46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691963"/>
            <a:ext cx="4917646" cy="413643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Pump: </a:t>
            </a:r>
          </a:p>
          <a:p>
            <a:r>
              <a:rPr lang="nl-NL" dirty="0" err="1"/>
              <a:t>Nd:YAG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second </a:t>
            </a:r>
            <a:r>
              <a:rPr lang="nl-NL" dirty="0" err="1"/>
              <a:t>harmonic</a:t>
            </a:r>
            <a:r>
              <a:rPr lang="nl-NL" dirty="0"/>
              <a:t> </a:t>
            </a:r>
            <a:r>
              <a:rPr lang="nl-NL" dirty="0" err="1"/>
              <a:t>generation</a:t>
            </a:r>
            <a:r>
              <a:rPr lang="nl-NL" dirty="0"/>
              <a:t> </a:t>
            </a:r>
            <a:r>
              <a:rPr lang="nl-NL" dirty="0" err="1"/>
              <a:t>crystal</a:t>
            </a:r>
            <a:r>
              <a:rPr lang="nl-NL" dirty="0"/>
              <a:t> (</a:t>
            </a:r>
            <a:r>
              <a:rPr lang="el-GR" dirty="0"/>
              <a:t>λ = 532 </a:t>
            </a:r>
            <a:r>
              <a:rPr lang="en-US" dirty="0"/>
              <a:t>nm) </a:t>
            </a:r>
          </a:p>
          <a:p>
            <a:r>
              <a:rPr lang="en-US" dirty="0"/>
              <a:t>q-switch for 10 ns pulse @ 10 Hz, E ~ 0.5 J</a:t>
            </a:r>
          </a:p>
          <a:p>
            <a:r>
              <a:rPr lang="en-US" dirty="0"/>
              <a:t>Delivered to </a:t>
            </a:r>
            <a:r>
              <a:rPr lang="en-US" dirty="0" err="1"/>
              <a:t>Sirah</a:t>
            </a:r>
            <a:r>
              <a:rPr lang="en-US" dirty="0"/>
              <a:t> dye laser with vertical polarization (efficiency)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33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691963"/>
            <a:ext cx="4917646" cy="4136437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Dye</a:t>
            </a:r>
            <a:r>
              <a:rPr lang="nl-NL" dirty="0"/>
              <a:t> Laser:</a:t>
            </a:r>
          </a:p>
          <a:p>
            <a:r>
              <a:rPr lang="nl-NL" dirty="0" err="1"/>
              <a:t>Molecular</a:t>
            </a:r>
            <a:r>
              <a:rPr lang="nl-NL" dirty="0"/>
              <a:t> </a:t>
            </a:r>
            <a:r>
              <a:rPr lang="nl-NL" dirty="0" err="1"/>
              <a:t>dyes</a:t>
            </a:r>
            <a:r>
              <a:rPr lang="nl-NL" dirty="0"/>
              <a:t> w/ wavelength </a:t>
            </a:r>
            <a:r>
              <a:rPr lang="nl-NL" dirty="0" err="1"/>
              <a:t>selection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2400 </a:t>
            </a:r>
            <a:r>
              <a:rPr lang="nl-NL" dirty="0" err="1"/>
              <a:t>grooves</a:t>
            </a:r>
            <a:r>
              <a:rPr lang="nl-NL" dirty="0"/>
              <a:t>/mm </a:t>
            </a:r>
            <a:r>
              <a:rPr lang="nl-NL" dirty="0" err="1"/>
              <a:t>gratings</a:t>
            </a:r>
            <a:endParaRPr lang="nl-NL" dirty="0"/>
          </a:p>
          <a:p>
            <a:r>
              <a:rPr lang="nl-NL" dirty="0" err="1"/>
              <a:t>Expected</a:t>
            </a:r>
            <a:r>
              <a:rPr lang="nl-NL" dirty="0"/>
              <a:t> </a:t>
            </a:r>
            <a:r>
              <a:rPr lang="nl-NL" dirty="0" err="1"/>
              <a:t>linewidth</a:t>
            </a:r>
            <a:r>
              <a:rPr lang="nl-NL" dirty="0"/>
              <a:t> of 1.6 </a:t>
            </a:r>
            <a:r>
              <a:rPr lang="nl-NL" dirty="0" err="1"/>
              <a:t>pm</a:t>
            </a:r>
            <a:r>
              <a:rPr lang="nl-NL" dirty="0"/>
              <a:t> at </a:t>
            </a:r>
            <a:r>
              <a:rPr lang="el-GR" dirty="0"/>
              <a:t>λ=615 </a:t>
            </a:r>
            <a:r>
              <a:rPr lang="en-US" dirty="0"/>
              <a:t>nm </a:t>
            </a:r>
            <a:r>
              <a:rPr lang="en-US" sz="1200" dirty="0"/>
              <a:t>(Rhodamine 610 + 640 combo)</a:t>
            </a:r>
          </a:p>
          <a:p>
            <a:r>
              <a:rPr lang="en-US" dirty="0"/>
              <a:t>615 as intermediary as no 532-&gt;205 nm dye exists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72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691963"/>
            <a:ext cx="4917646" cy="4136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Frequency Conversion Unit</a:t>
            </a:r>
            <a:r>
              <a:rPr lang="en-US" dirty="0">
                <a:sym typeface="Wingdings" pitchFamily="2" charset="2"/>
              </a:rPr>
              <a:t> (FCU):</a:t>
            </a:r>
          </a:p>
          <a:p>
            <a:r>
              <a:rPr lang="en-US" dirty="0">
                <a:sym typeface="Wingdings" pitchFamily="2" charset="2"/>
              </a:rPr>
              <a:t>Frequency doubled by SHG KDP crystal </a:t>
            </a:r>
          </a:p>
          <a:p>
            <a:r>
              <a:rPr lang="en-US" dirty="0">
                <a:sym typeface="Wingdings" pitchFamily="2" charset="2"/>
              </a:rPr>
              <a:t>Third harmonic generation by mixing fundamental and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harmonic in BBO, </a:t>
            </a:r>
            <a:r>
              <a:rPr lang="el-GR" dirty="0">
                <a:sym typeface="Wingdings" pitchFamily="2" charset="2"/>
              </a:rPr>
              <a:t>λ = </a:t>
            </a:r>
            <a:r>
              <a:rPr lang="en-US" dirty="0">
                <a:sym typeface="Wingdings" pitchFamily="2" charset="2"/>
              </a:rPr>
              <a:t>205 nm</a:t>
            </a:r>
          </a:p>
          <a:p>
            <a:r>
              <a:rPr lang="en-US" dirty="0">
                <a:sym typeface="Wingdings" pitchFamily="2" charset="2"/>
              </a:rPr>
              <a:t>Expect linewidth of 0.6 pm</a:t>
            </a:r>
            <a:endParaRPr lang="en-US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33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691963"/>
            <a:ext cx="4917646" cy="4136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Laser Injection:</a:t>
            </a:r>
          </a:p>
          <a:p>
            <a:r>
              <a:rPr lang="en-US" dirty="0"/>
              <a:t>TALIF signal increase for smaller laser radii</a:t>
            </a:r>
          </a:p>
          <a:p>
            <a:r>
              <a:rPr lang="en-US" dirty="0"/>
              <a:t>Beam expander - &gt; convex lens - &gt; 0.7 mm radius in plasma</a:t>
            </a:r>
          </a:p>
          <a:p>
            <a:r>
              <a:rPr lang="en-US" dirty="0"/>
              <a:t>Doppler-free: mirror on opposite side of chamber (higher signal)</a:t>
            </a:r>
          </a:p>
          <a:p>
            <a:r>
              <a:rPr lang="en-US" dirty="0"/>
              <a:t>Doppler-broadened: dump on opp. side (gives temperature info)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77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Setup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FB6AD530-29C4-4470-B6F1-41E20224D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92" y="1691963"/>
            <a:ext cx="4917646" cy="4136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Detector:</a:t>
            </a:r>
          </a:p>
          <a:p>
            <a:r>
              <a:rPr lang="en-US" dirty="0"/>
              <a:t>Fiber-array for spatial resolution</a:t>
            </a:r>
          </a:p>
          <a:p>
            <a:r>
              <a:rPr lang="en-US" dirty="0"/>
              <a:t>Gated PMT collection from fibers</a:t>
            </a:r>
          </a:p>
          <a:p>
            <a:r>
              <a:rPr lang="en-US" dirty="0"/>
              <a:t>Current from PMT anode gives some spectral details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D64D8-A18C-9BEB-AD06-2282D92C9729}"/>
              </a:ext>
            </a:extLst>
          </p:cNvPr>
          <p:cNvSpPr txBox="1"/>
          <p:nvPr/>
        </p:nvSpPr>
        <p:spPr>
          <a:xfrm>
            <a:off x="10248039" y="0"/>
            <a:ext cx="189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Current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DF656-7446-3700-B409-24260BF5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327" y="1377391"/>
            <a:ext cx="4761185" cy="41032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02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6E1E50-29C6-40D5-B3BD-52BDF76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Section</a:t>
            </a:r>
            <a:r>
              <a:rPr lang="nl-NL" dirty="0"/>
              <a:t> 1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1778C9-497B-4023-9523-AAAC5F5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Background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Motivation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83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E35D1DE6-1C14-4325-9B8B-6583AC2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Preview of Major Points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609B0-4A40-4B15-BE7F-8DC6BCA5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9435A-2304-4B50-BB93-F16A5464B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3AADA-BF05-4D51-EEAC-ACB8F5FA35AA}"/>
              </a:ext>
            </a:extLst>
          </p:cNvPr>
          <p:cNvSpPr txBox="1"/>
          <p:nvPr/>
        </p:nvSpPr>
        <p:spPr>
          <a:xfrm>
            <a:off x="8907667" y="77995"/>
            <a:ext cx="32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Background and 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D9B1F-7867-983C-BA96-B35F6C31C2A0}"/>
              </a:ext>
            </a:extLst>
          </p:cNvPr>
          <p:cNvSpPr txBox="1"/>
          <p:nvPr/>
        </p:nvSpPr>
        <p:spPr>
          <a:xfrm>
            <a:off x="432618" y="1592826"/>
            <a:ext cx="79641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Edge simulation codes need atomic hydrogen (H) densities in ITER-like divertor conditions</a:t>
            </a:r>
          </a:p>
          <a:p>
            <a:pPr algn="l"/>
            <a:endParaRPr lang="en-US" sz="22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TALIF @ Magnum-PSI for H density</a:t>
            </a:r>
          </a:p>
          <a:p>
            <a:pPr algn="l"/>
            <a:endParaRPr lang="en-US" sz="2200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Plans for CARS and VUV-LIF for </a:t>
            </a:r>
            <a:r>
              <a:rPr lang="en-US" sz="2200" dirty="0" err="1">
                <a:solidFill>
                  <a:schemeClr val="tx2"/>
                </a:solidFill>
              </a:rPr>
              <a:t>rovib</a:t>
            </a:r>
            <a:r>
              <a:rPr lang="en-US" sz="2200" dirty="0">
                <a:solidFill>
                  <a:schemeClr val="tx2"/>
                </a:solidFill>
              </a:rPr>
              <a:t>. H</a:t>
            </a:r>
            <a:r>
              <a:rPr lang="en-US" sz="2200" baseline="-25000" dirty="0">
                <a:solidFill>
                  <a:schemeClr val="tx2"/>
                </a:solidFill>
              </a:rPr>
              <a:t>2</a:t>
            </a:r>
            <a:r>
              <a:rPr lang="en-US" sz="2200" dirty="0">
                <a:solidFill>
                  <a:schemeClr val="tx2"/>
                </a:solidFill>
              </a:rPr>
              <a:t> populations</a:t>
            </a:r>
          </a:p>
        </p:txBody>
      </p:sp>
    </p:spTree>
    <p:extLst>
      <p:ext uri="{BB962C8B-B14F-4D97-AF65-F5344CB8AC3E}">
        <p14:creationId xmlns:p14="http://schemas.microsoft.com/office/powerpoint/2010/main" val="22753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B5C1-71E2-DB15-B82B-FBFD75F7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Divertor Processes: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AB25D-010E-8F29-23D3-40A2EEC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E0E8-8557-4597-0608-539A512E2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9279F-A6DC-0B5C-B741-BA49A2C3577C}"/>
              </a:ext>
            </a:extLst>
          </p:cNvPr>
          <p:cNvSpPr txBox="1"/>
          <p:nvPr/>
        </p:nvSpPr>
        <p:spPr>
          <a:xfrm>
            <a:off x="8907667" y="77995"/>
            <a:ext cx="32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Background and Motivation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B22E8-CFFE-5C8E-78F1-3C158054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354" y="3208933"/>
            <a:ext cx="5687013" cy="2494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BA09F-A145-9DCF-81FD-8786F8A32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92654">
            <a:off x="6848013" y="1675659"/>
            <a:ext cx="4467779" cy="140538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FBB1386F-B779-D001-ECF5-0FF5B017DD08}"/>
              </a:ext>
            </a:extLst>
          </p:cNvPr>
          <p:cNvSpPr/>
          <p:nvPr/>
        </p:nvSpPr>
        <p:spPr>
          <a:xfrm rot="21577800">
            <a:off x="6109978" y="1588651"/>
            <a:ext cx="5809650" cy="4347909"/>
          </a:xfrm>
          <a:prstGeom prst="frame">
            <a:avLst>
              <a:gd name="adj1" fmla="val 68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0922F485-1F21-BB85-4332-EF4DBEF61A0D}"/>
              </a:ext>
            </a:extLst>
          </p:cNvPr>
          <p:cNvSpPr/>
          <p:nvPr/>
        </p:nvSpPr>
        <p:spPr>
          <a:xfrm>
            <a:off x="6375575" y="3579232"/>
            <a:ext cx="5407641" cy="463430"/>
          </a:xfrm>
          <a:prstGeom prst="frame">
            <a:avLst>
              <a:gd name="adj1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A8DACAF5-9C33-79F2-7C20-289E9D385892}"/>
              </a:ext>
            </a:extLst>
          </p:cNvPr>
          <p:cNvSpPr/>
          <p:nvPr/>
        </p:nvSpPr>
        <p:spPr>
          <a:xfrm>
            <a:off x="6215034" y="4090738"/>
            <a:ext cx="5599537" cy="731017"/>
          </a:xfrm>
          <a:prstGeom prst="frame">
            <a:avLst>
              <a:gd name="adj1" fmla="val 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454BF-CFE9-2202-09A5-5AB68AA43DDB}"/>
              </a:ext>
            </a:extLst>
          </p:cNvPr>
          <p:cNvSpPr txBox="1"/>
          <p:nvPr/>
        </p:nvSpPr>
        <p:spPr>
          <a:xfrm>
            <a:off x="447870" y="1763486"/>
            <a:ext cx="5383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Electron-Ion Recombination (EIR):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Relevant at </a:t>
            </a:r>
            <a:r>
              <a:rPr lang="en-US" dirty="0" err="1">
                <a:solidFill>
                  <a:schemeClr val="tx2"/>
                </a:solidFill>
              </a:rPr>
              <a:t>T</a:t>
            </a:r>
            <a:r>
              <a:rPr lang="en-US" baseline="-25000" dirty="0" err="1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 &lt; 1.5 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Ex. three-body and radiative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Molecular Assisted Recombination (MAR):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Dominant for </a:t>
            </a:r>
            <a:r>
              <a:rPr lang="en-US" dirty="0" err="1">
                <a:solidFill>
                  <a:schemeClr val="tx2"/>
                </a:solidFill>
              </a:rPr>
              <a:t>T</a:t>
            </a:r>
            <a:r>
              <a:rPr lang="en-US" baseline="-25000" dirty="0" err="1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 = 1-5 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Involves both vibrational (de)excitation and catalyzed recombination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Particle-Surface Interaction: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Ex. Ion neutralization, molecular 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BDAC9-6162-29EA-E8C1-5805FA14ADCA}"/>
              </a:ext>
            </a:extLst>
          </p:cNvPr>
          <p:cNvSpPr txBox="1"/>
          <p:nvPr/>
        </p:nvSpPr>
        <p:spPr>
          <a:xfrm>
            <a:off x="258393" y="5426177"/>
            <a:ext cx="5280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chemeClr val="accent1"/>
                </a:solidFill>
              </a:rPr>
              <a:t>All are affected/noted by H population!</a:t>
            </a:r>
          </a:p>
        </p:txBody>
      </p:sp>
    </p:spTree>
    <p:extLst>
      <p:ext uri="{BB962C8B-B14F-4D97-AF65-F5344CB8AC3E}">
        <p14:creationId xmlns:p14="http://schemas.microsoft.com/office/powerpoint/2010/main" val="13252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B5C1-71E2-DB15-B82B-FBFD75F7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Hydrogen Density: Why?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AB25D-010E-8F29-23D3-40A2EEC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E0E8-8557-4597-0608-539A512E2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9279F-A6DC-0B5C-B741-BA49A2C3577C}"/>
              </a:ext>
            </a:extLst>
          </p:cNvPr>
          <p:cNvSpPr txBox="1"/>
          <p:nvPr/>
        </p:nvSpPr>
        <p:spPr>
          <a:xfrm>
            <a:off x="8907667" y="77995"/>
            <a:ext cx="32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Background and Motivation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E2D70-5476-B1AF-40EA-F26CF3CCC4BD}"/>
              </a:ext>
            </a:extLst>
          </p:cNvPr>
          <p:cNvSpPr txBox="1"/>
          <p:nvPr/>
        </p:nvSpPr>
        <p:spPr>
          <a:xfrm>
            <a:off x="2020439" y="5182069"/>
            <a:ext cx="988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Cartoon of processes occurring near divertor plate, many of which involve atomic hydrogen. The green ‘n” circles are neutrals. </a:t>
            </a:r>
            <a:r>
              <a:rPr lang="en-US" sz="1200" dirty="0">
                <a:solidFill>
                  <a:schemeClr val="tx2"/>
                </a:solidFill>
              </a:rPr>
              <a:t>Credit: Y. Hayashi et al (2016).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4F78AB-01B5-488D-77BA-464D5FD45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61" y="1439717"/>
            <a:ext cx="7865990" cy="36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B5C1-71E2-DB15-B82B-FBFD75F7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TALIF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AB25D-010E-8F29-23D3-40A2EEC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E0E8-8557-4597-0608-539A512E2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9279F-A6DC-0B5C-B741-BA49A2C3577C}"/>
              </a:ext>
            </a:extLst>
          </p:cNvPr>
          <p:cNvSpPr txBox="1"/>
          <p:nvPr/>
        </p:nvSpPr>
        <p:spPr>
          <a:xfrm>
            <a:off x="8907667" y="77995"/>
            <a:ext cx="32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Background and 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509BF-08E4-13C4-FA6F-C12EA423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47" y="4076100"/>
            <a:ext cx="4464440" cy="236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0F303-20BB-E316-2CFF-0CF84E60A8F3}"/>
              </a:ext>
            </a:extLst>
          </p:cNvPr>
          <p:cNvPicPr/>
          <p:nvPr/>
        </p:nvPicPr>
        <p:blipFill rotWithShape="1">
          <a:blip r:embed="rId4"/>
          <a:srcRect b="7894"/>
          <a:stretch/>
        </p:blipFill>
        <p:spPr bwMode="auto">
          <a:xfrm>
            <a:off x="7286947" y="680581"/>
            <a:ext cx="4075552" cy="3279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76FC7C-30CB-3688-856F-7EE0F66C1620}"/>
              </a:ext>
            </a:extLst>
          </p:cNvPr>
          <p:cNvSpPr txBox="1"/>
          <p:nvPr/>
        </p:nvSpPr>
        <p:spPr>
          <a:xfrm>
            <a:off x="242377" y="1375202"/>
            <a:ext cx="5491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LIF: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n=1 to n=2,3 requires </a:t>
            </a:r>
            <a:r>
              <a:rPr lang="en-US" sz="2000" dirty="0" err="1">
                <a:solidFill>
                  <a:schemeClr val="tx2"/>
                </a:solidFill>
              </a:rPr>
              <a:t>λ</a:t>
            </a:r>
            <a:r>
              <a:rPr lang="el-GR" sz="2000" dirty="0">
                <a:solidFill>
                  <a:schemeClr val="tx2"/>
                </a:solidFill>
              </a:rPr>
              <a:t>=</a:t>
            </a:r>
            <a:r>
              <a:rPr lang="en-US" sz="2000" dirty="0">
                <a:solidFill>
                  <a:schemeClr val="tx2"/>
                </a:solidFill>
              </a:rPr>
              <a:t>122, 102 nm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(VUV, high-self absorption, lg vacuum system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)</a:t>
            </a:r>
          </a:p>
          <a:p>
            <a:pPr algn="l"/>
            <a:endParaRPr lang="en-US" sz="2000" dirty="0">
              <a:solidFill>
                <a:schemeClr val="tx2"/>
              </a:solidFill>
              <a:sym typeface="Wingdings" pitchFamily="2" charset="2"/>
            </a:endParaRPr>
          </a:p>
          <a:p>
            <a:pPr algn="l"/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TALIF: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 n=1 to n=3 requires two </a:t>
            </a:r>
            <a:r>
              <a:rPr lang="el-GR" sz="2000" dirty="0">
                <a:solidFill>
                  <a:schemeClr val="tx2"/>
                </a:solidFill>
                <a:sym typeface="Wingdings" pitchFamily="2" charset="2"/>
              </a:rPr>
              <a:t>λ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=205 nm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(accessible with combo of laser dyes )</a:t>
            </a:r>
          </a:p>
          <a:p>
            <a:pPr algn="l"/>
            <a:endParaRPr lang="en-US" sz="2000" dirty="0">
              <a:solidFill>
                <a:schemeClr val="tx2"/>
              </a:solidFill>
              <a:sym typeface="Wingdings" pitchFamily="2" charset="2"/>
            </a:endParaRPr>
          </a:p>
          <a:p>
            <a:pPr algn="l"/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Detected Signal: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n=3 -&gt; n=2 Balmer-alpha @ </a:t>
            </a:r>
            <a:r>
              <a:rPr lang="el-GR" sz="2000" dirty="0">
                <a:solidFill>
                  <a:schemeClr val="tx2"/>
                </a:solidFill>
                <a:sym typeface="Wingdings" pitchFamily="2" charset="2"/>
              </a:rPr>
              <a:t>λ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=656.5 nm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50073-6960-178A-1C19-99DE3B371469}"/>
              </a:ext>
            </a:extLst>
          </p:cNvPr>
          <p:cNvSpPr txBox="1"/>
          <p:nvPr/>
        </p:nvSpPr>
        <p:spPr>
          <a:xfrm>
            <a:off x="4490408" y="5280639"/>
            <a:ext cx="281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(top) TALIF energy transition for H. (bottom) Simplified TALIF setup. </a:t>
            </a:r>
          </a:p>
        </p:txBody>
      </p:sp>
    </p:spTree>
    <p:extLst>
      <p:ext uri="{BB962C8B-B14F-4D97-AF65-F5344CB8AC3E}">
        <p14:creationId xmlns:p14="http://schemas.microsoft.com/office/powerpoint/2010/main" val="5348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B5C1-71E2-DB15-B82B-FBFD75F7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TALIF @ Magnum-PSI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AB25D-010E-8F29-23D3-40A2EEC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October 2022</a:t>
            </a:r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E0E8-8557-4597-0608-539A512E2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K. Loring| EUROfusion review meeting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9279F-A6DC-0B5C-B741-BA49A2C3577C}"/>
              </a:ext>
            </a:extLst>
          </p:cNvPr>
          <p:cNvSpPr txBox="1"/>
          <p:nvPr/>
        </p:nvSpPr>
        <p:spPr>
          <a:xfrm>
            <a:off x="8907667" y="77995"/>
            <a:ext cx="32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Background and 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C0EBA-D63C-3FEC-4B06-FD4A5509155A}"/>
              </a:ext>
            </a:extLst>
          </p:cNvPr>
          <p:cNvSpPr txBox="1"/>
          <p:nvPr/>
        </p:nvSpPr>
        <p:spPr>
          <a:xfrm>
            <a:off x="418011" y="1689463"/>
            <a:ext cx="43527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ITER-like Divertor Conditions:</a:t>
            </a:r>
          </a:p>
          <a:p>
            <a:pPr algn="l"/>
            <a:r>
              <a:rPr lang="en-US" sz="1200" dirty="0">
                <a:solidFill>
                  <a:schemeClr val="tx2"/>
                </a:solidFill>
              </a:rPr>
              <a:t>(near target)</a:t>
            </a:r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n</a:t>
            </a:r>
            <a:r>
              <a:rPr lang="en-US" sz="2400" baseline="-25000" dirty="0">
                <a:solidFill>
                  <a:schemeClr val="tx2"/>
                </a:solidFill>
              </a:rPr>
              <a:t>e </a:t>
            </a:r>
            <a:r>
              <a:rPr lang="en-US" sz="2400" dirty="0">
                <a:solidFill>
                  <a:schemeClr val="tx2"/>
                </a:solidFill>
              </a:rPr>
              <a:t>= 10</a:t>
            </a:r>
            <a:r>
              <a:rPr lang="en-US" sz="2400" baseline="30000" dirty="0">
                <a:solidFill>
                  <a:schemeClr val="tx2"/>
                </a:solidFill>
              </a:rPr>
              <a:t>21</a:t>
            </a:r>
            <a:r>
              <a:rPr lang="en-US" sz="2400" dirty="0">
                <a:solidFill>
                  <a:schemeClr val="tx2"/>
                </a:solidFill>
              </a:rPr>
              <a:t> m</a:t>
            </a:r>
            <a:r>
              <a:rPr lang="en-US" sz="2400" baseline="30000" dirty="0">
                <a:solidFill>
                  <a:schemeClr val="tx2"/>
                </a:solidFill>
              </a:rPr>
              <a:t>-3</a:t>
            </a:r>
            <a:endParaRPr lang="en-US" sz="2400" dirty="0">
              <a:solidFill>
                <a:schemeClr val="tx2"/>
              </a:solidFill>
            </a:endParaRPr>
          </a:p>
          <a:p>
            <a:pPr algn="l"/>
            <a:r>
              <a:rPr lang="en-US" sz="2400" dirty="0" err="1">
                <a:solidFill>
                  <a:schemeClr val="tx2"/>
                </a:solidFill>
              </a:rPr>
              <a:t>T</a:t>
            </a:r>
            <a:r>
              <a:rPr lang="en-US" sz="2400" baseline="-25000" dirty="0" err="1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 = 1 eV</a:t>
            </a:r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B = 1 T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FA5FDC-C0CD-85CE-E573-62F21EB8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53" y="959448"/>
            <a:ext cx="4077047" cy="49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3F474-2A98-4115-8D5F-4DCF0CF1EACE}"/>
              </a:ext>
            </a:extLst>
          </p:cNvPr>
          <p:cNvSpPr txBox="1"/>
          <p:nvPr/>
        </p:nvSpPr>
        <p:spPr>
          <a:xfrm>
            <a:off x="5193878" y="5561162"/>
            <a:ext cx="246588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2"/>
                </a:solidFill>
              </a:rPr>
              <a:t>(a) Global view of Magnum-PSI. (b) cut-away of vacuum chamber. </a:t>
            </a:r>
            <a:r>
              <a:rPr lang="en-US" sz="900" dirty="0">
                <a:solidFill>
                  <a:schemeClr val="tx2"/>
                </a:solidFill>
              </a:rPr>
              <a:t>Credit: G. De Temmerman et al (2013)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5D7179-3C6B-78EE-495E-04806DED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94" y="2114016"/>
            <a:ext cx="2053997" cy="15548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502BD8-1A42-1E0F-A110-E1D74DC08DEE}"/>
              </a:ext>
            </a:extLst>
          </p:cNvPr>
          <p:cNvSpPr txBox="1"/>
          <p:nvPr/>
        </p:nvSpPr>
        <p:spPr>
          <a:xfrm>
            <a:off x="280236" y="4019617"/>
            <a:ext cx="5706177" cy="4308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chemeClr val="tx2"/>
                </a:solidFill>
              </a:rPr>
              <a:t>All within Magnum-PSI Operational Limits!</a:t>
            </a:r>
          </a:p>
        </p:txBody>
      </p:sp>
    </p:spTree>
    <p:extLst>
      <p:ext uri="{BB962C8B-B14F-4D97-AF65-F5344CB8AC3E}">
        <p14:creationId xmlns:p14="http://schemas.microsoft.com/office/powerpoint/2010/main" val="3570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ffer Petrol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C9F2918C-F506-4B2D-8A36-7580118AE5C0}"/>
    </a:ext>
  </a:extLst>
</a:theme>
</file>

<file path=ppt/theme/theme2.xml><?xml version="1.0" encoding="utf-8"?>
<a:theme xmlns:a="http://schemas.openxmlformats.org/drawingml/2006/main" name="DIFFER RedOrange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E8128976-A6F7-4D3E-8692-58677B05DBDC}"/>
    </a:ext>
  </a:extLst>
</a:theme>
</file>

<file path=ppt/theme/theme3.xml><?xml version="1.0" encoding="utf-8"?>
<a:theme xmlns:a="http://schemas.openxmlformats.org/drawingml/2006/main" name="DIFFER DarkBlueCyaan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C5B15424-9DAA-4925-B955-E2E13252CCB5}"/>
    </a:ext>
  </a:extLst>
</a:theme>
</file>

<file path=ppt/theme/theme4.xml><?xml version="1.0" encoding="utf-8"?>
<a:theme xmlns:a="http://schemas.openxmlformats.org/drawingml/2006/main" name="DIFFER GreenYellow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A04CAF14-EB47-40A2-9D7E-58744428B296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Differ Petrol</Template>
  <TotalTime>5616</TotalTime>
  <Words>1993</Words>
  <Application>Microsoft Office PowerPoint</Application>
  <PresentationFormat>Widescreen</PresentationFormat>
  <Paragraphs>307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Wingdings</vt:lpstr>
      <vt:lpstr>Helvetica</vt:lpstr>
      <vt:lpstr>Open Sans</vt:lpstr>
      <vt:lpstr>Arial</vt:lpstr>
      <vt:lpstr>Calibri</vt:lpstr>
      <vt:lpstr>Differ Petrol</vt:lpstr>
      <vt:lpstr>DIFFER RedOrange</vt:lpstr>
      <vt:lpstr>DIFFER DarkBlueCyaan</vt:lpstr>
      <vt:lpstr>DIFFER GreenYellow</vt:lpstr>
      <vt:lpstr>TALIF for Atomic Density Measurments in Magnum-PSI</vt:lpstr>
      <vt:lpstr>Outline</vt:lpstr>
      <vt:lpstr>About the Presenter</vt:lpstr>
      <vt:lpstr>Section 1</vt:lpstr>
      <vt:lpstr>Preview of Major Points</vt:lpstr>
      <vt:lpstr>Interesting Divertor Processes:</vt:lpstr>
      <vt:lpstr>Atomic Hydrogen Density: Why? </vt:lpstr>
      <vt:lpstr>H TALIF</vt:lpstr>
      <vt:lpstr>TALIF @ Magnum-PSI</vt:lpstr>
      <vt:lpstr>Section 2</vt:lpstr>
      <vt:lpstr>Experimental Setup</vt:lpstr>
      <vt:lpstr>Experimental Setup</vt:lpstr>
      <vt:lpstr>Krypton Calibration</vt:lpstr>
      <vt:lpstr>Krypton Calibration</vt:lpstr>
      <vt:lpstr>Krypton Calibration</vt:lpstr>
      <vt:lpstr>Section 3</vt:lpstr>
      <vt:lpstr>TALIF @ UPP: Proof of Concept/Calibration</vt:lpstr>
      <vt:lpstr>H TALIF @ Magnum-PSI</vt:lpstr>
      <vt:lpstr>Section 4</vt:lpstr>
      <vt:lpstr>CARS and VUV-LIF H2 Spectroscopy </vt:lpstr>
      <vt:lpstr>Section 5</vt:lpstr>
      <vt:lpstr>Major Points</vt:lpstr>
      <vt:lpstr>Experiment Timeline</vt:lpstr>
      <vt:lpstr>PowerPoint Presentation</vt:lpstr>
      <vt:lpstr>Questions?</vt:lpstr>
      <vt:lpstr>Bonus Slides</vt:lpstr>
      <vt:lpstr>General View of Problem at Hand</vt:lpstr>
      <vt:lpstr>Common Acronyms</vt:lpstr>
      <vt:lpstr>Simulation Result: optimal laser radius</vt:lpstr>
      <vt:lpstr>Simulation Result: Expected Signal </vt:lpstr>
      <vt:lpstr>Experimental Setup</vt:lpstr>
      <vt:lpstr>Experimental Setup</vt:lpstr>
      <vt:lpstr>Experimental Setup</vt:lpstr>
      <vt:lpstr>Experimental Setup</vt:lpstr>
      <vt:lpstr>Experimental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Charlotte Moerkerken</dc:creator>
  <cp:lastModifiedBy>Hennie van der Meiden</cp:lastModifiedBy>
  <cp:revision>38</cp:revision>
  <dcterms:created xsi:type="dcterms:W3CDTF">2019-12-03T16:25:19Z</dcterms:created>
  <dcterms:modified xsi:type="dcterms:W3CDTF">2022-10-19T07:53:12Z</dcterms:modified>
</cp:coreProperties>
</file>