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0" r:id="rId3"/>
    <p:sldId id="364" r:id="rId4"/>
    <p:sldId id="367" r:id="rId5"/>
    <p:sldId id="366" r:id="rId6"/>
    <p:sldId id="368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3E3E3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5400" autoAdjust="0"/>
  </p:normalViewPr>
  <p:slideViewPr>
    <p:cSldViewPr showGuides="1">
      <p:cViewPr>
        <p:scale>
          <a:sx n="125" d="100"/>
          <a:sy n="125" d="100"/>
        </p:scale>
        <p:origin x="672" y="8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18/10/2022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18/10/2022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VUV spectrometer for PSI-2 Status report</a:t>
            </a:r>
            <a:br>
              <a:rPr lang="en-US" sz="3200" dirty="0"/>
            </a:br>
            <a:r>
              <a:rPr lang="en-US" sz="3200" dirty="0"/>
              <a:t>PWIE-SP X.1.T-T002-D002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Michael Reinhart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498636" y="627534"/>
            <a:ext cx="864096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Work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part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deliverable</a:t>
            </a:r>
            <a:r>
              <a:rPr lang="de-DE" sz="2800" dirty="0"/>
              <a:t> </a:t>
            </a:r>
            <a:r>
              <a:rPr lang="de-DE" sz="2800" b="1" dirty="0">
                <a:effectLst/>
              </a:rPr>
              <a:t>PWIE-SP X.X1.T-T002-D002</a:t>
            </a:r>
          </a:p>
          <a:p>
            <a:endParaRPr lang="de-DE" dirty="0"/>
          </a:p>
          <a:p>
            <a:pPr algn="l">
              <a:lnSpc>
                <a:spcPct val="95000"/>
              </a:lnSpc>
            </a:pPr>
            <a:r>
              <a:rPr lang="de-DE" sz="2000" dirty="0"/>
              <a:t>Tasks: </a:t>
            </a:r>
          </a:p>
          <a:p>
            <a:pPr marL="342900" indent="-342900" algn="l">
              <a:lnSpc>
                <a:spcPct val="95000"/>
              </a:lnSpc>
              <a:buFontTx/>
              <a:buChar char="-"/>
            </a:pPr>
            <a:r>
              <a:rPr lang="de-DE" sz="2000" dirty="0"/>
              <a:t>Setup a passive </a:t>
            </a:r>
            <a:r>
              <a:rPr lang="de-DE" sz="2000" dirty="0" err="1"/>
              <a:t>spectroscopy</a:t>
            </a:r>
            <a:r>
              <a:rPr lang="de-DE" sz="2000" dirty="0"/>
              <a:t> </a:t>
            </a:r>
            <a:r>
              <a:rPr lang="de-DE" sz="2000" dirty="0" err="1"/>
              <a:t>system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VUV at PSI 2</a:t>
            </a:r>
          </a:p>
          <a:p>
            <a:pPr marL="342900" indent="-342900" algn="l">
              <a:lnSpc>
                <a:spcPct val="95000"/>
              </a:lnSpc>
              <a:buFontTx/>
              <a:buChar char="-"/>
            </a:pPr>
            <a:r>
              <a:rPr lang="de-DE" sz="2000" dirty="0"/>
              <a:t>Use VUV OES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measurements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H/H2 (and </a:t>
            </a:r>
            <a:r>
              <a:rPr lang="de-DE" sz="2000" dirty="0" err="1"/>
              <a:t>isotopologues</a:t>
            </a:r>
            <a:r>
              <a:rPr lang="de-DE" sz="2000" dirty="0"/>
              <a:t>) </a:t>
            </a:r>
            <a:r>
              <a:rPr lang="de-DE" sz="2000" dirty="0" err="1"/>
              <a:t>emission</a:t>
            </a:r>
            <a:r>
              <a:rPr lang="de-DE" sz="2000" dirty="0"/>
              <a:t> </a:t>
            </a:r>
            <a:r>
              <a:rPr lang="de-DE" sz="2000" dirty="0" err="1"/>
              <a:t>lines</a:t>
            </a:r>
            <a:endParaRPr lang="de-DE" sz="2000" dirty="0"/>
          </a:p>
          <a:p>
            <a:pPr algn="l">
              <a:lnSpc>
                <a:spcPct val="95000"/>
              </a:lnSpc>
            </a:pPr>
            <a:endParaRPr lang="de-DE" sz="2000" dirty="0"/>
          </a:p>
          <a:p>
            <a:pPr algn="l">
              <a:lnSpc>
                <a:spcPct val="95000"/>
              </a:lnSpc>
            </a:pPr>
            <a:r>
              <a:rPr lang="de-DE" sz="2000" dirty="0" err="1"/>
              <a:t>Aims</a:t>
            </a:r>
            <a:r>
              <a:rPr lang="de-DE" sz="2000" dirty="0"/>
              <a:t>:</a:t>
            </a:r>
          </a:p>
          <a:p>
            <a:pPr marL="342900" indent="-342900" algn="l">
              <a:lnSpc>
                <a:spcPct val="95000"/>
              </a:lnSpc>
              <a:buFontTx/>
              <a:buChar char="-"/>
            </a:pPr>
            <a:r>
              <a:rPr lang="de-DE" sz="2000" dirty="0" err="1"/>
              <a:t>Diagnostic</a:t>
            </a:r>
            <a:r>
              <a:rPr lang="de-DE" sz="2000" dirty="0"/>
              <a:t> </a:t>
            </a:r>
            <a:r>
              <a:rPr lang="de-DE" sz="2000" dirty="0" err="1"/>
              <a:t>method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recombining</a:t>
            </a:r>
            <a:r>
              <a:rPr lang="de-DE" sz="2000" dirty="0"/>
              <a:t> </a:t>
            </a:r>
            <a:r>
              <a:rPr lang="de-DE" sz="2000" dirty="0" err="1"/>
              <a:t>plasmas</a:t>
            </a:r>
            <a:r>
              <a:rPr lang="de-DE" sz="2000" dirty="0"/>
              <a:t> in PSI-2</a:t>
            </a:r>
          </a:p>
          <a:p>
            <a:pPr marL="342900" indent="-342900" algn="l">
              <a:lnSpc>
                <a:spcPct val="95000"/>
              </a:lnSpc>
              <a:buFontTx/>
              <a:buChar char="-"/>
            </a:pPr>
            <a:r>
              <a:rPr lang="de-DE" sz="2000" dirty="0"/>
              <a:t>Input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modelling</a:t>
            </a:r>
            <a:r>
              <a:rPr lang="de-DE" sz="2000" dirty="0"/>
              <a:t> </a:t>
            </a:r>
            <a:r>
              <a:rPr lang="de-DE" sz="2000" dirty="0" err="1"/>
              <a:t>activities</a:t>
            </a:r>
            <a:endParaRPr lang="de-DE" sz="2000" dirty="0"/>
          </a:p>
          <a:p>
            <a:endParaRPr lang="de-DE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26892044-03D9-86A5-761C-1C86C0BF1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Overview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70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Status</a:t>
            </a:r>
          </a:p>
        </p:txBody>
      </p:sp>
      <p:pic>
        <p:nvPicPr>
          <p:cNvPr id="3" name="Grafik 2" descr="Ein Bild, das drinnen, Haushaltsgerät enthält.&#10;&#10;Automatisch generierte Beschreibung">
            <a:extLst>
              <a:ext uri="{FF2B5EF4-FFF2-40B4-BE49-F238E27FC236}">
                <a16:creationId xmlns:a16="http://schemas.microsoft.com/office/drawing/2014/main" id="{203FE12E-1292-DE3B-9D90-8E9E5F69C4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771550"/>
            <a:ext cx="2160240" cy="288032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14F95F3-3023-3508-B8BE-0A118547F04A}"/>
              </a:ext>
            </a:extLst>
          </p:cNvPr>
          <p:cNvSpPr txBox="1"/>
          <p:nvPr/>
        </p:nvSpPr>
        <p:spPr>
          <a:xfrm>
            <a:off x="2771800" y="771550"/>
            <a:ext cx="612068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 err="1"/>
              <a:t>Seya-Namioka</a:t>
            </a:r>
            <a:r>
              <a:rPr lang="de-DE" sz="2000" dirty="0"/>
              <a:t> Vacuum Monochromator</a:t>
            </a:r>
          </a:p>
          <a:p>
            <a:r>
              <a:rPr lang="de-DE" sz="2000" dirty="0"/>
              <a:t>500 mm </a:t>
            </a:r>
            <a:r>
              <a:rPr lang="de-DE" sz="2000" dirty="0" err="1"/>
              <a:t>focal</a:t>
            </a:r>
            <a:r>
              <a:rPr lang="de-DE" sz="2000" dirty="0"/>
              <a:t> </a:t>
            </a:r>
            <a:r>
              <a:rPr lang="de-DE" sz="2000" dirty="0" err="1"/>
              <a:t>length</a:t>
            </a:r>
            <a:endParaRPr lang="de-DE" sz="2000" dirty="0"/>
          </a:p>
          <a:p>
            <a:r>
              <a:rPr lang="de-DE" sz="2000" dirty="0" err="1"/>
              <a:t>Typical</a:t>
            </a:r>
            <a:r>
              <a:rPr lang="de-DE" sz="2000" dirty="0"/>
              <a:t> </a:t>
            </a:r>
            <a:r>
              <a:rPr lang="de-DE" sz="2000" dirty="0" err="1"/>
              <a:t>resolution</a:t>
            </a:r>
            <a:r>
              <a:rPr lang="de-DE" sz="2000" dirty="0"/>
              <a:t> 0.05 </a:t>
            </a:r>
            <a:r>
              <a:rPr lang="de-DE" sz="2000" dirty="0" err="1"/>
              <a:t>nm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1200 g/mm </a:t>
            </a:r>
            <a:r>
              <a:rPr lang="de-DE" sz="2000" dirty="0" err="1"/>
              <a:t>grating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Status: </a:t>
            </a:r>
            <a:r>
              <a:rPr lang="de-DE" sz="2000" dirty="0" err="1"/>
              <a:t>Commissioning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delayed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Under</a:t>
            </a:r>
            <a:r>
              <a:rPr lang="de-DE" sz="2000" dirty="0"/>
              <a:t> </a:t>
            </a:r>
            <a:r>
              <a:rPr lang="de-DE" sz="2000" dirty="0" err="1"/>
              <a:t>vacuum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/>
              <a:t>UV light source </a:t>
            </a:r>
            <a:r>
              <a:rPr lang="de-DE" sz="2000" dirty="0" err="1"/>
              <a:t>added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Electron</a:t>
            </a:r>
            <a:r>
              <a:rPr lang="de-DE" sz="2000" dirty="0"/>
              <a:t> </a:t>
            </a:r>
            <a:r>
              <a:rPr lang="de-DE" sz="2000" dirty="0" err="1"/>
              <a:t>multiplier</a:t>
            </a:r>
            <a:r>
              <a:rPr lang="de-DE" sz="2000" dirty="0"/>
              <a:t> </a:t>
            </a:r>
            <a:r>
              <a:rPr lang="de-DE" sz="2000" dirty="0" err="1"/>
              <a:t>detector</a:t>
            </a:r>
            <a:r>
              <a:rPr lang="de-DE" sz="2000" dirty="0"/>
              <a:t> </a:t>
            </a:r>
            <a:r>
              <a:rPr lang="de-DE" sz="2000" dirty="0" err="1"/>
              <a:t>added</a:t>
            </a:r>
            <a:endParaRPr lang="de-DE" sz="2000" dirty="0"/>
          </a:p>
          <a:p>
            <a:pPr marL="342900" indent="-342900">
              <a:buFontTx/>
              <a:buChar char="-"/>
            </a:pPr>
            <a:endParaRPr lang="de-DE" sz="2000" dirty="0"/>
          </a:p>
          <a:p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done</a:t>
            </a:r>
            <a:r>
              <a:rPr lang="de-DE" sz="2000" dirty="0"/>
              <a:t>: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Setup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controls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scanning</a:t>
            </a:r>
            <a:r>
              <a:rPr lang="de-DE" sz="2000" dirty="0"/>
              <a:t> </a:t>
            </a:r>
            <a:r>
              <a:rPr lang="de-DE" sz="2000" dirty="0" err="1"/>
              <a:t>motor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/>
              <a:t>Setup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aquisition</a:t>
            </a:r>
            <a:endParaRPr lang="de-DE" sz="2000" dirty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spectrum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DEECA9A-5D41-3096-B570-7323AFE982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43558"/>
            <a:ext cx="5760640" cy="410574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2C5A541F-DA6C-5683-8DED-93AB0395D85C}"/>
              </a:ext>
            </a:extLst>
          </p:cNvPr>
          <p:cNvSpPr txBox="1"/>
          <p:nvPr/>
        </p:nvSpPr>
        <p:spPr>
          <a:xfrm>
            <a:off x="6516216" y="843558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Sample </a:t>
            </a:r>
            <a:r>
              <a:rPr lang="de-DE" dirty="0" err="1"/>
              <a:t>spectrum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manufacturer</a:t>
            </a:r>
            <a:r>
              <a:rPr lang="de-DE" dirty="0"/>
              <a:t>:</a:t>
            </a:r>
          </a:p>
          <a:p>
            <a:endParaRPr lang="de-DE" dirty="0"/>
          </a:p>
          <a:p>
            <a:r>
              <a:rPr lang="de-DE" dirty="0" err="1"/>
              <a:t>Discrimination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H-D </a:t>
            </a:r>
            <a:r>
              <a:rPr lang="de-DE" dirty="0" err="1"/>
              <a:t>emission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L</a:t>
            </a:r>
            <a:r>
              <a:rPr lang="el-GR" dirty="0"/>
              <a:t>α</a:t>
            </a:r>
            <a:r>
              <a:rPr lang="de-DE" dirty="0"/>
              <a:t> possible?</a:t>
            </a:r>
          </a:p>
        </p:txBody>
      </p:sp>
    </p:spTree>
    <p:extLst>
      <p:ext uri="{BB962C8B-B14F-4D97-AF65-F5344CB8AC3E}">
        <p14:creationId xmlns:p14="http://schemas.microsoft.com/office/powerpoint/2010/main" val="225102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0C2CDEEF-8EDE-33D9-05C1-B124A7995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347614"/>
            <a:ext cx="6588224" cy="2009016"/>
          </a:xfrm>
          <a:prstGeom prst="rect">
            <a:avLst/>
          </a:prstGeom>
        </p:spPr>
      </p:pic>
      <p:sp>
        <p:nvSpPr>
          <p:cNvPr id="81" name="Rechteck 80">
            <a:extLst>
              <a:ext uri="{FF2B5EF4-FFF2-40B4-BE49-F238E27FC236}">
                <a16:creationId xmlns:a16="http://schemas.microsoft.com/office/drawing/2014/main" id="{1390D481-7843-8FA4-0888-77D70F0C3E30}"/>
              </a:ext>
            </a:extLst>
          </p:cNvPr>
          <p:cNvSpPr/>
          <p:nvPr/>
        </p:nvSpPr>
        <p:spPr>
          <a:xfrm rot="19291608">
            <a:off x="2820967" y="3402647"/>
            <a:ext cx="1112286" cy="8917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Setup at PSI-2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DC44EF2-060E-F207-B028-E1E437010EC1}"/>
              </a:ext>
            </a:extLst>
          </p:cNvPr>
          <p:cNvSpPr txBox="1"/>
          <p:nvPr/>
        </p:nvSpPr>
        <p:spPr>
          <a:xfrm>
            <a:off x="7506072" y="1635646"/>
            <a:ext cx="1527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Plasma source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83040CE-6C41-D4A2-F96A-20094E1580A1}"/>
              </a:ext>
            </a:extLst>
          </p:cNvPr>
          <p:cNvSpPr txBox="1"/>
          <p:nvPr/>
        </p:nvSpPr>
        <p:spPr>
          <a:xfrm>
            <a:off x="6281936" y="1162948"/>
            <a:ext cx="1004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Magnets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8CE9E185-6D60-12DD-AEE5-986F34CB0806}"/>
              </a:ext>
            </a:extLst>
          </p:cNvPr>
          <p:cNvCxnSpPr/>
          <p:nvPr/>
        </p:nvCxnSpPr>
        <p:spPr>
          <a:xfrm flipH="1">
            <a:off x="7578080" y="2004978"/>
            <a:ext cx="72008" cy="347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A31E7ECC-5365-A0B3-6B41-F186194A61D7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6784029" y="1532280"/>
            <a:ext cx="145979" cy="1033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2D7A630B-6D39-E959-2542-1AE19B75E0F9}"/>
              </a:ext>
            </a:extLst>
          </p:cNvPr>
          <p:cNvCxnSpPr>
            <a:cxnSpLocks/>
          </p:cNvCxnSpPr>
          <p:nvPr/>
        </p:nvCxnSpPr>
        <p:spPr>
          <a:xfrm flipH="1">
            <a:off x="6536089" y="1532280"/>
            <a:ext cx="33879" cy="1033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9C07FC47-A09C-1498-4FEB-8C497299A52E}"/>
              </a:ext>
            </a:extLst>
          </p:cNvPr>
          <p:cNvCxnSpPr>
            <a:cxnSpLocks/>
          </p:cNvCxnSpPr>
          <p:nvPr/>
        </p:nvCxnSpPr>
        <p:spPr>
          <a:xfrm flipH="1">
            <a:off x="5633893" y="1445347"/>
            <a:ext cx="652264" cy="297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ABD942F7-C9EF-75A0-86D8-6EB552BD7335}"/>
              </a:ext>
            </a:extLst>
          </p:cNvPr>
          <p:cNvSpPr txBox="1"/>
          <p:nvPr/>
        </p:nvSpPr>
        <p:spPr>
          <a:xfrm>
            <a:off x="2465512" y="988447"/>
            <a:ext cx="1004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Magnets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C6BA6003-8716-43F4-EEC4-760D35A14520}"/>
              </a:ext>
            </a:extLst>
          </p:cNvPr>
          <p:cNvCxnSpPr>
            <a:cxnSpLocks/>
          </p:cNvCxnSpPr>
          <p:nvPr/>
        </p:nvCxnSpPr>
        <p:spPr>
          <a:xfrm>
            <a:off x="3442689" y="1347614"/>
            <a:ext cx="895031" cy="472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96A27F95-6B84-65DB-D0F1-4D52B17D6ECE}"/>
              </a:ext>
            </a:extLst>
          </p:cNvPr>
          <p:cNvCxnSpPr>
            <a:cxnSpLocks/>
          </p:cNvCxnSpPr>
          <p:nvPr/>
        </p:nvCxnSpPr>
        <p:spPr>
          <a:xfrm>
            <a:off x="3192757" y="1347614"/>
            <a:ext cx="491002" cy="3950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0DD4E34E-7C13-1FE7-4453-5EB813C53DD3}"/>
              </a:ext>
            </a:extLst>
          </p:cNvPr>
          <p:cNvCxnSpPr>
            <a:cxnSpLocks/>
          </p:cNvCxnSpPr>
          <p:nvPr/>
        </p:nvCxnSpPr>
        <p:spPr>
          <a:xfrm>
            <a:off x="2753544" y="1357779"/>
            <a:ext cx="22872" cy="3848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DEE743AD-7D1E-9D16-A93F-316FDEDF2B62}"/>
              </a:ext>
            </a:extLst>
          </p:cNvPr>
          <p:cNvCxnSpPr>
            <a:cxnSpLocks/>
          </p:cNvCxnSpPr>
          <p:nvPr/>
        </p:nvCxnSpPr>
        <p:spPr>
          <a:xfrm>
            <a:off x="1097360" y="242773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73CDDECD-C304-D876-185A-33C79A96301F}"/>
              </a:ext>
            </a:extLst>
          </p:cNvPr>
          <p:cNvSpPr txBox="1"/>
          <p:nvPr/>
        </p:nvSpPr>
        <p:spPr>
          <a:xfrm>
            <a:off x="133210" y="1966069"/>
            <a:ext cx="1336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Linear</a:t>
            </a:r>
          </a:p>
          <a:p>
            <a:r>
              <a:rPr lang="de-DE" dirty="0"/>
              <a:t>Target</a:t>
            </a:r>
          </a:p>
          <a:p>
            <a:r>
              <a:rPr lang="de-DE" dirty="0" err="1"/>
              <a:t>manipulator</a:t>
            </a:r>
            <a:endParaRPr lang="de-DE" dirty="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4D2A19D-1102-51FE-40A1-C1F46C2CEB9E}"/>
              </a:ext>
            </a:extLst>
          </p:cNvPr>
          <p:cNvSpPr txBox="1"/>
          <p:nvPr/>
        </p:nvSpPr>
        <p:spPr>
          <a:xfrm>
            <a:off x="3911412" y="577418"/>
            <a:ext cx="189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Manipulator </a:t>
            </a:r>
            <a:r>
              <a:rPr lang="de-DE" dirty="0" err="1"/>
              <a:t>ports</a:t>
            </a:r>
            <a:endParaRPr lang="de-DE" dirty="0"/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CB00F363-D97B-0BC0-B3A8-103497028D56}"/>
              </a:ext>
            </a:extLst>
          </p:cNvPr>
          <p:cNvCxnSpPr>
            <a:cxnSpLocks/>
          </p:cNvCxnSpPr>
          <p:nvPr/>
        </p:nvCxnSpPr>
        <p:spPr>
          <a:xfrm flipH="1">
            <a:off x="3424459" y="956963"/>
            <a:ext cx="1003843" cy="7857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22256D07-EB24-5199-857C-12A2B0490768}"/>
              </a:ext>
            </a:extLst>
          </p:cNvPr>
          <p:cNvCxnSpPr>
            <a:cxnSpLocks/>
          </p:cNvCxnSpPr>
          <p:nvPr/>
        </p:nvCxnSpPr>
        <p:spPr>
          <a:xfrm flipH="1">
            <a:off x="4135971" y="988447"/>
            <a:ext cx="513912" cy="6471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F64CF8C9-80D6-964C-BF9D-AF1FB453F367}"/>
              </a:ext>
            </a:extLst>
          </p:cNvPr>
          <p:cNvCxnSpPr>
            <a:cxnSpLocks/>
          </p:cNvCxnSpPr>
          <p:nvPr/>
        </p:nvCxnSpPr>
        <p:spPr>
          <a:xfrm flipH="1">
            <a:off x="4863944" y="956963"/>
            <a:ext cx="105904" cy="488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feld 56">
            <a:extLst>
              <a:ext uri="{FF2B5EF4-FFF2-40B4-BE49-F238E27FC236}">
                <a16:creationId xmlns:a16="http://schemas.microsoft.com/office/drawing/2014/main" id="{24818EE5-C886-2E77-CAE5-976223322E1B}"/>
              </a:ext>
            </a:extLst>
          </p:cNvPr>
          <p:cNvSpPr txBox="1"/>
          <p:nvPr/>
        </p:nvSpPr>
        <p:spPr>
          <a:xfrm>
            <a:off x="4986347" y="3392198"/>
            <a:ext cx="1892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Observation </a:t>
            </a:r>
            <a:r>
              <a:rPr lang="de-DE" dirty="0" err="1"/>
              <a:t>ports</a:t>
            </a:r>
            <a:endParaRPr lang="de-DE" dirty="0"/>
          </a:p>
        </p:txBody>
      </p: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3FD839FA-7763-6089-080B-1FC53C6286AE}"/>
              </a:ext>
            </a:extLst>
          </p:cNvPr>
          <p:cNvCxnSpPr>
            <a:cxnSpLocks/>
          </p:cNvCxnSpPr>
          <p:nvPr/>
        </p:nvCxnSpPr>
        <p:spPr>
          <a:xfrm flipH="1" flipV="1">
            <a:off x="3442689" y="3075806"/>
            <a:ext cx="1589475" cy="5727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08197CC4-C93F-4C3E-0F97-008887CC2E44}"/>
              </a:ext>
            </a:extLst>
          </p:cNvPr>
          <p:cNvCxnSpPr>
            <a:cxnSpLocks/>
          </p:cNvCxnSpPr>
          <p:nvPr/>
        </p:nvCxnSpPr>
        <p:spPr>
          <a:xfrm flipH="1" flipV="1">
            <a:off x="4131697" y="3228356"/>
            <a:ext cx="900467" cy="3515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3DA58D96-0580-1946-4F67-028BB2695EF2}"/>
              </a:ext>
            </a:extLst>
          </p:cNvPr>
          <p:cNvCxnSpPr>
            <a:cxnSpLocks/>
          </p:cNvCxnSpPr>
          <p:nvPr/>
        </p:nvCxnSpPr>
        <p:spPr>
          <a:xfrm flipH="1" flipV="1">
            <a:off x="4863944" y="3447182"/>
            <a:ext cx="168220" cy="619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165139C5-C876-0C8C-E3A8-57256BBB7288}"/>
              </a:ext>
            </a:extLst>
          </p:cNvPr>
          <p:cNvCxnSpPr>
            <a:cxnSpLocks/>
          </p:cNvCxnSpPr>
          <p:nvPr/>
        </p:nvCxnSpPr>
        <p:spPr>
          <a:xfrm flipH="1" flipV="1">
            <a:off x="5292080" y="3251857"/>
            <a:ext cx="89324" cy="195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69BBE2A8-D78C-4240-AF7E-9C9E7F7E74DB}"/>
              </a:ext>
            </a:extLst>
          </p:cNvPr>
          <p:cNvCxnSpPr>
            <a:cxnSpLocks/>
          </p:cNvCxnSpPr>
          <p:nvPr/>
        </p:nvCxnSpPr>
        <p:spPr>
          <a:xfrm flipH="1">
            <a:off x="4820706" y="946750"/>
            <a:ext cx="1407478" cy="14053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feld 75">
            <a:extLst>
              <a:ext uri="{FF2B5EF4-FFF2-40B4-BE49-F238E27FC236}">
                <a16:creationId xmlns:a16="http://schemas.microsoft.com/office/drawing/2014/main" id="{26280FCF-4B3C-2338-50FA-531BB9D86247}"/>
              </a:ext>
            </a:extLst>
          </p:cNvPr>
          <p:cNvSpPr txBox="1"/>
          <p:nvPr/>
        </p:nvSpPr>
        <p:spPr>
          <a:xfrm>
            <a:off x="5932504" y="581931"/>
            <a:ext cx="16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Langmuir probe</a:t>
            </a: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764053FB-7933-A6DA-0273-B5EBEC5FDAA7}"/>
              </a:ext>
            </a:extLst>
          </p:cNvPr>
          <p:cNvSpPr/>
          <p:nvPr/>
        </p:nvSpPr>
        <p:spPr>
          <a:xfrm>
            <a:off x="3301459" y="3153447"/>
            <a:ext cx="193079" cy="64066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8B85BA3D-3BD4-E61C-BFA1-C446487E06AD}"/>
              </a:ext>
            </a:extLst>
          </p:cNvPr>
          <p:cNvSpPr/>
          <p:nvPr/>
        </p:nvSpPr>
        <p:spPr>
          <a:xfrm rot="17015292">
            <a:off x="2903983" y="3449893"/>
            <a:ext cx="193079" cy="640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78A6C397-E36E-3C5D-1C2A-82526771B891}"/>
              </a:ext>
            </a:extLst>
          </p:cNvPr>
          <p:cNvSpPr/>
          <p:nvPr/>
        </p:nvSpPr>
        <p:spPr>
          <a:xfrm>
            <a:off x="3120234" y="3579894"/>
            <a:ext cx="551919" cy="56118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18F564C3-895A-0857-A2F7-D003F21F6DDB}"/>
              </a:ext>
            </a:extLst>
          </p:cNvPr>
          <p:cNvSpPr/>
          <p:nvPr/>
        </p:nvSpPr>
        <p:spPr>
          <a:xfrm>
            <a:off x="3275856" y="2893157"/>
            <a:ext cx="239442" cy="3351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6416CDC0-7FE7-6BB2-80D2-E26DBCE9E04D}"/>
              </a:ext>
            </a:extLst>
          </p:cNvPr>
          <p:cNvSpPr/>
          <p:nvPr/>
        </p:nvSpPr>
        <p:spPr>
          <a:xfrm rot="17063431">
            <a:off x="2432158" y="3480914"/>
            <a:ext cx="239442" cy="3351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FDDD8284-1F77-BD33-03AE-DB9EA322A119}"/>
              </a:ext>
            </a:extLst>
          </p:cNvPr>
          <p:cNvSpPr txBox="1"/>
          <p:nvPr/>
        </p:nvSpPr>
        <p:spPr>
          <a:xfrm>
            <a:off x="4061889" y="3685782"/>
            <a:ext cx="1469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VUV</a:t>
            </a:r>
          </a:p>
          <a:p>
            <a:r>
              <a:rPr lang="de-DE" dirty="0" err="1"/>
              <a:t>Spectrometer</a:t>
            </a:r>
            <a:endParaRPr lang="de-DE" dirty="0"/>
          </a:p>
          <a:p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view</a:t>
            </a:r>
            <a:endParaRPr lang="de-DE" dirty="0"/>
          </a:p>
        </p:txBody>
      </p:sp>
      <p:cxnSp>
        <p:nvCxnSpPr>
          <p:cNvPr id="85" name="Gerader Verbinder 84">
            <a:extLst>
              <a:ext uri="{FF2B5EF4-FFF2-40B4-BE49-F238E27FC236}">
                <a16:creationId xmlns:a16="http://schemas.microsoft.com/office/drawing/2014/main" id="{E86745F5-F949-36E2-A9AA-24C2F82FC8F1}"/>
              </a:ext>
            </a:extLst>
          </p:cNvPr>
          <p:cNvCxnSpPr>
            <a:cxnSpLocks/>
          </p:cNvCxnSpPr>
          <p:nvPr/>
        </p:nvCxnSpPr>
        <p:spPr>
          <a:xfrm>
            <a:off x="1763688" y="1312046"/>
            <a:ext cx="380541" cy="10403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feld 86">
            <a:extLst>
              <a:ext uri="{FF2B5EF4-FFF2-40B4-BE49-F238E27FC236}">
                <a16:creationId xmlns:a16="http://schemas.microsoft.com/office/drawing/2014/main" id="{9521FA26-7EAD-479D-D752-34DD420A88D5}"/>
              </a:ext>
            </a:extLst>
          </p:cNvPr>
          <p:cNvSpPr txBox="1"/>
          <p:nvPr/>
        </p:nvSpPr>
        <p:spPr>
          <a:xfrm>
            <a:off x="910683" y="988447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Plasma </a:t>
            </a:r>
            <a:r>
              <a:rPr lang="de-DE" dirty="0" err="1"/>
              <a:t>dump</a:t>
            </a:r>
            <a:endParaRPr lang="de-DE" dirty="0"/>
          </a:p>
        </p:txBody>
      </p:sp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C83371AE-041C-6E30-BC67-8C70CD65AC67}"/>
              </a:ext>
            </a:extLst>
          </p:cNvPr>
          <p:cNvGrpSpPr/>
          <p:nvPr/>
        </p:nvGrpSpPr>
        <p:grpSpPr>
          <a:xfrm rot="5400000">
            <a:off x="2575435" y="1462560"/>
            <a:ext cx="1548974" cy="1401276"/>
            <a:chOff x="7863421" y="3480696"/>
            <a:chExt cx="1548974" cy="1401276"/>
          </a:xfrm>
        </p:grpSpPr>
        <p:sp>
          <p:nvSpPr>
            <p:cNvPr id="88" name="Rechteck 87">
              <a:extLst>
                <a:ext uri="{FF2B5EF4-FFF2-40B4-BE49-F238E27FC236}">
                  <a16:creationId xmlns:a16="http://schemas.microsoft.com/office/drawing/2014/main" id="{C94F75FD-4C39-F726-3B94-BD09BE865541}"/>
                </a:ext>
              </a:extLst>
            </p:cNvPr>
            <p:cNvSpPr/>
            <p:nvPr/>
          </p:nvSpPr>
          <p:spPr>
            <a:xfrm rot="19291608">
              <a:off x="8300109" y="3990186"/>
              <a:ext cx="1112286" cy="8917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D7B32E53-76D8-B63E-9678-2024F1F2793A}"/>
                </a:ext>
              </a:extLst>
            </p:cNvPr>
            <p:cNvSpPr/>
            <p:nvPr/>
          </p:nvSpPr>
          <p:spPr>
            <a:xfrm>
              <a:off x="8780601" y="3740986"/>
              <a:ext cx="193079" cy="64066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Rechteck 89">
              <a:extLst>
                <a:ext uri="{FF2B5EF4-FFF2-40B4-BE49-F238E27FC236}">
                  <a16:creationId xmlns:a16="http://schemas.microsoft.com/office/drawing/2014/main" id="{612B5464-F26C-98F5-92A6-51AD0B9ADE07}"/>
                </a:ext>
              </a:extLst>
            </p:cNvPr>
            <p:cNvSpPr/>
            <p:nvPr/>
          </p:nvSpPr>
          <p:spPr>
            <a:xfrm rot="17015292">
              <a:off x="8383125" y="4037432"/>
              <a:ext cx="193079" cy="64017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F8B58C80-0D7E-D73B-A648-03224A650B7B}"/>
                </a:ext>
              </a:extLst>
            </p:cNvPr>
            <p:cNvSpPr/>
            <p:nvPr/>
          </p:nvSpPr>
          <p:spPr>
            <a:xfrm>
              <a:off x="8599376" y="4167433"/>
              <a:ext cx="551919" cy="56118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Rechteck 91">
              <a:extLst>
                <a:ext uri="{FF2B5EF4-FFF2-40B4-BE49-F238E27FC236}">
                  <a16:creationId xmlns:a16="http://schemas.microsoft.com/office/drawing/2014/main" id="{9338D9A8-D4ED-C06A-6E5A-1AE0958887A8}"/>
                </a:ext>
              </a:extLst>
            </p:cNvPr>
            <p:cNvSpPr/>
            <p:nvPr/>
          </p:nvSpPr>
          <p:spPr>
            <a:xfrm>
              <a:off x="8754998" y="3480696"/>
              <a:ext cx="239442" cy="3351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Rechteck 92">
              <a:extLst>
                <a:ext uri="{FF2B5EF4-FFF2-40B4-BE49-F238E27FC236}">
                  <a16:creationId xmlns:a16="http://schemas.microsoft.com/office/drawing/2014/main" id="{4CFF818E-4CD7-E4D8-7902-8ECE45E67E39}"/>
                </a:ext>
              </a:extLst>
            </p:cNvPr>
            <p:cNvSpPr/>
            <p:nvPr/>
          </p:nvSpPr>
          <p:spPr>
            <a:xfrm rot="17063431">
              <a:off x="7911300" y="4068453"/>
              <a:ext cx="239442" cy="3351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94" name="Textfeld 93">
            <a:extLst>
              <a:ext uri="{FF2B5EF4-FFF2-40B4-BE49-F238E27FC236}">
                <a16:creationId xmlns:a16="http://schemas.microsoft.com/office/drawing/2014/main" id="{8D056EC2-F6F5-2E45-4841-C68AD2BCD3E2}"/>
              </a:ext>
            </a:extLst>
          </p:cNvPr>
          <p:cNvSpPr txBox="1"/>
          <p:nvPr/>
        </p:nvSpPr>
        <p:spPr>
          <a:xfrm>
            <a:off x="152723" y="3167156"/>
            <a:ext cx="8348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VUV</a:t>
            </a:r>
          </a:p>
          <a:p>
            <a:r>
              <a:rPr lang="de-DE" dirty="0" err="1"/>
              <a:t>Spectrometer</a:t>
            </a:r>
            <a:endParaRPr lang="de-DE" dirty="0"/>
          </a:p>
          <a:p>
            <a:r>
              <a:rPr lang="de-DE" dirty="0"/>
              <a:t>Mirror </a:t>
            </a:r>
            <a:r>
              <a:rPr lang="de-DE" dirty="0" err="1"/>
              <a:t>path</a:t>
            </a:r>
            <a:endParaRPr lang="de-DE" dirty="0"/>
          </a:p>
          <a:p>
            <a:r>
              <a:rPr lang="de-DE" dirty="0"/>
              <a:t>Pros: Focus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mirror</a:t>
            </a:r>
            <a:r>
              <a:rPr lang="de-DE" dirty="0"/>
              <a:t>, </a:t>
            </a:r>
            <a:r>
              <a:rPr lang="de-DE" dirty="0" err="1"/>
              <a:t>spatial</a:t>
            </a:r>
            <a:r>
              <a:rPr lang="de-DE" dirty="0"/>
              <a:t> </a:t>
            </a:r>
            <a:r>
              <a:rPr lang="de-DE" dirty="0" err="1"/>
              <a:t>resolution</a:t>
            </a:r>
            <a:r>
              <a:rPr lang="de-DE" dirty="0"/>
              <a:t> possible,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on </a:t>
            </a:r>
            <a:r>
              <a:rPr lang="de-DE" dirty="0" err="1"/>
              <a:t>location</a:t>
            </a:r>
            <a:endParaRPr lang="de-DE" dirty="0"/>
          </a:p>
          <a:p>
            <a:r>
              <a:rPr lang="de-DE" dirty="0" err="1"/>
              <a:t>Cons</a:t>
            </a:r>
            <a:r>
              <a:rPr lang="de-DE" dirty="0"/>
              <a:t>: Potential </a:t>
            </a:r>
            <a:r>
              <a:rPr lang="de-DE" dirty="0" err="1"/>
              <a:t>loss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intensity</a:t>
            </a:r>
            <a:r>
              <a:rPr lang="de-DE" dirty="0"/>
              <a:t>, additional </a:t>
            </a:r>
            <a:r>
              <a:rPr lang="de-DE" dirty="0" err="1"/>
              <a:t>components</a:t>
            </a:r>
            <a:r>
              <a:rPr lang="de-DE" dirty="0"/>
              <a:t> (</a:t>
            </a:r>
            <a:r>
              <a:rPr lang="de-DE" dirty="0" err="1"/>
              <a:t>mirror+controls</a:t>
            </a:r>
            <a:r>
              <a:rPr lang="de-DE" dirty="0"/>
              <a:t>, </a:t>
            </a:r>
            <a:r>
              <a:rPr lang="de-DE" dirty="0" err="1"/>
              <a:t>pumping</a:t>
            </a:r>
            <a:r>
              <a:rPr lang="de-DE" dirty="0"/>
              <a:t>)</a:t>
            </a: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AAD07D59-FD91-B1A5-73D3-601F791A764D}"/>
              </a:ext>
            </a:extLst>
          </p:cNvPr>
          <p:cNvSpPr/>
          <p:nvPr/>
        </p:nvSpPr>
        <p:spPr>
          <a:xfrm>
            <a:off x="3911412" y="2177479"/>
            <a:ext cx="461799" cy="43639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22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  <p:bldP spid="46" grpId="0"/>
      <p:bldP spid="57" grpId="0"/>
      <p:bldP spid="76" grpId="0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82" grpId="0" animBg="1"/>
      <p:bldP spid="82" grpId="1" animBg="1"/>
      <p:bldP spid="83" grpId="0" animBg="1"/>
      <p:bldP spid="83" grpId="1" animBg="1"/>
      <p:bldP spid="84" grpId="0"/>
      <p:bldP spid="84" grpId="1"/>
      <p:bldP spid="94" grpId="0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Timeline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5009C84-D4EB-B8E3-58AF-13FA87E50A41}"/>
              </a:ext>
            </a:extLst>
          </p:cNvPr>
          <p:cNvSpPr txBox="1"/>
          <p:nvPr/>
        </p:nvSpPr>
        <p:spPr>
          <a:xfrm>
            <a:off x="323528" y="699542"/>
            <a:ext cx="86409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Commissioning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spectrometer</a:t>
            </a:r>
            <a:r>
              <a:rPr lang="de-DE" sz="2800" dirty="0"/>
              <a:t>: Coming </a:t>
            </a:r>
            <a:r>
              <a:rPr lang="de-DE" sz="2800" dirty="0" err="1"/>
              <a:t>months</a:t>
            </a:r>
            <a:endParaRPr lang="de-DE" sz="2800" dirty="0"/>
          </a:p>
          <a:p>
            <a:endParaRPr lang="de-DE" sz="2800" b="1" dirty="0">
              <a:effectLst/>
            </a:endParaRPr>
          </a:p>
          <a:p>
            <a:r>
              <a:rPr lang="de-DE" sz="2800" dirty="0"/>
              <a:t>Installation + </a:t>
            </a:r>
            <a:r>
              <a:rPr lang="de-DE" sz="2800" dirty="0" err="1"/>
              <a:t>measurements</a:t>
            </a:r>
            <a:r>
              <a:rPr lang="de-DE" sz="2800" dirty="0"/>
              <a:t> at PSI-2: </a:t>
            </a:r>
            <a:r>
              <a:rPr lang="de-DE" sz="2800" dirty="0" err="1"/>
              <a:t>next</a:t>
            </a:r>
            <a:r>
              <a:rPr lang="de-DE" sz="2800" dirty="0"/>
              <a:t> </a:t>
            </a:r>
            <a:r>
              <a:rPr lang="de-DE" sz="2800" dirty="0" err="1"/>
              <a:t>year</a:t>
            </a:r>
            <a:endParaRPr lang="de-DE" sz="2800" dirty="0">
              <a:effectLst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637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207</Words>
  <Application>Microsoft Office PowerPoint</Application>
  <PresentationFormat>Bildschirmpräsentation (16:9)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</vt:lpstr>
      <vt:lpstr>VUV spectrometer for PSI-2 Status report PWIE-SP X.1.T-T002-D002</vt:lpstr>
      <vt:lpstr> Overview</vt:lpstr>
      <vt:lpstr> Status</vt:lpstr>
      <vt:lpstr> Example spectrum</vt:lpstr>
      <vt:lpstr> Setup at PSI-2</vt:lpstr>
      <vt:lpstr> Timeline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Michael</cp:lastModifiedBy>
  <cp:revision>310</cp:revision>
  <cp:lastPrinted>2014-10-16T14:51:28Z</cp:lastPrinted>
  <dcterms:created xsi:type="dcterms:W3CDTF">2020-10-16T13:52:18Z</dcterms:created>
  <dcterms:modified xsi:type="dcterms:W3CDTF">2022-10-18T07:01:04Z</dcterms:modified>
</cp:coreProperties>
</file>