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64" r:id="rId6"/>
    <p:sldId id="266" r:id="rId7"/>
    <p:sldId id="265" r:id="rId8"/>
    <p:sldId id="274" r:id="rId9"/>
    <p:sldId id="297" r:id="rId10"/>
    <p:sldId id="291" r:id="rId11"/>
    <p:sldId id="292" r:id="rId12"/>
    <p:sldId id="293" r:id="rId13"/>
    <p:sldId id="294" r:id="rId14"/>
    <p:sldId id="295" r:id="rId15"/>
    <p:sldId id="296" r:id="rId1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3E3E3"/>
    <a:srgbClr val="3F8179"/>
    <a:srgbClr val="003399"/>
    <a:srgbClr val="489289"/>
    <a:srgbClr val="5DAFA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E9B5A-7E89-491A-8D19-A42FD142E736}" v="1085" dt="2022-03-03T10:37:24.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15" autoAdjust="0"/>
    <p:restoredTop sz="90150" autoAdjust="0"/>
  </p:normalViewPr>
  <p:slideViewPr>
    <p:cSldViewPr showGuides="1">
      <p:cViewPr varScale="1">
        <p:scale>
          <a:sx n="115" d="100"/>
          <a:sy n="115" d="100"/>
        </p:scale>
        <p:origin x="474"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5" d="100"/>
          <a:sy n="85" d="100"/>
        </p:scale>
        <p:origin x="-3834" y="-9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Falchetto" userId="S::gloria.falchetto_gmail.com#ext#@eurofusionpilot.onmicrosoft.com::6db4edd4-9c18-4362-92dc-42a37d37f423" providerId="AD" clId="Web-{9A6E9B5A-7E89-491A-8D19-A42FD142E736}"/>
    <pc:docChg chg="modSld">
      <pc:chgData name="Gloria Falchetto" userId="S::gloria.falchetto_gmail.com#ext#@eurofusionpilot.onmicrosoft.com::6db4edd4-9c18-4362-92dc-42a37d37f423" providerId="AD" clId="Web-{9A6E9B5A-7E89-491A-8D19-A42FD142E736}" dt="2022-03-03T10:26:58.271" v="962"/>
      <pc:docMkLst>
        <pc:docMk/>
      </pc:docMkLst>
      <pc:sldChg chg="modSp">
        <pc:chgData name="Gloria Falchetto" userId="S::gloria.falchetto_gmail.com#ext#@eurofusionpilot.onmicrosoft.com::6db4edd4-9c18-4362-92dc-42a37d37f423" providerId="AD" clId="Web-{9A6E9B5A-7E89-491A-8D19-A42FD142E736}" dt="2022-03-03T10:15:21.048" v="637" actId="1076"/>
        <pc:sldMkLst>
          <pc:docMk/>
          <pc:sldMk cId="2515601659" sldId="318"/>
        </pc:sldMkLst>
        <pc:spChg chg="mod">
          <ac:chgData name="Gloria Falchetto" userId="S::gloria.falchetto_gmail.com#ext#@eurofusionpilot.onmicrosoft.com::6db4edd4-9c18-4362-92dc-42a37d37f423" providerId="AD" clId="Web-{9A6E9B5A-7E89-491A-8D19-A42FD142E736}" dt="2022-03-03T10:15:21.048" v="637" actId="1076"/>
          <ac:spMkLst>
            <pc:docMk/>
            <pc:sldMk cId="2515601659" sldId="318"/>
            <ac:spMk id="8"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10:16:44.127" v="667" actId="14100"/>
        <pc:sldMkLst>
          <pc:docMk/>
          <pc:sldMk cId="4099960523" sldId="324"/>
        </pc:sldMkLst>
        <pc:spChg chg="mod">
          <ac:chgData name="Gloria Falchetto" userId="S::gloria.falchetto_gmail.com#ext#@eurofusionpilot.onmicrosoft.com::6db4edd4-9c18-4362-92dc-42a37d37f423" providerId="AD" clId="Web-{9A6E9B5A-7E89-491A-8D19-A42FD142E736}" dt="2022-03-03T10:16:44.127" v="667" actId="14100"/>
          <ac:spMkLst>
            <pc:docMk/>
            <pc:sldMk cId="4099960523" sldId="324"/>
            <ac:spMk id="6"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10:16:01.845" v="651" actId="1076"/>
        <pc:sldMkLst>
          <pc:docMk/>
          <pc:sldMk cId="2074600589" sldId="325"/>
        </pc:sldMkLst>
        <pc:spChg chg="mod">
          <ac:chgData name="Gloria Falchetto" userId="S::gloria.falchetto_gmail.com#ext#@eurofusionpilot.onmicrosoft.com::6db4edd4-9c18-4362-92dc-42a37d37f423" providerId="AD" clId="Web-{9A6E9B5A-7E89-491A-8D19-A42FD142E736}" dt="2022-03-03T10:16:01.845" v="651" actId="1076"/>
          <ac:spMkLst>
            <pc:docMk/>
            <pc:sldMk cId="2074600589" sldId="325"/>
            <ac:spMk id="7"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09:51:00.461" v="2" actId="1076"/>
        <pc:sldMkLst>
          <pc:docMk/>
          <pc:sldMk cId="646261872" sldId="341"/>
        </pc:sldMkLst>
        <pc:graphicFrameChg chg="mod">
          <ac:chgData name="Gloria Falchetto" userId="S::gloria.falchetto_gmail.com#ext#@eurofusionpilot.onmicrosoft.com::6db4edd4-9c18-4362-92dc-42a37d37f423" providerId="AD" clId="Web-{9A6E9B5A-7E89-491A-8D19-A42FD142E736}" dt="2022-03-03T09:51:00.461" v="2" actId="1076"/>
          <ac:graphicFrameMkLst>
            <pc:docMk/>
            <pc:sldMk cId="646261872" sldId="341"/>
            <ac:graphicFrameMk id="7" creationId="{00000000-0000-0000-0000-000000000000}"/>
          </ac:graphicFrameMkLst>
        </pc:graphicFrameChg>
      </pc:sldChg>
      <pc:sldChg chg="modSp">
        <pc:chgData name="Gloria Falchetto" userId="S::gloria.falchetto_gmail.com#ext#@eurofusionpilot.onmicrosoft.com::6db4edd4-9c18-4362-92dc-42a37d37f423" providerId="AD" clId="Web-{9A6E9B5A-7E89-491A-8D19-A42FD142E736}" dt="2022-03-03T10:26:58.271" v="962"/>
        <pc:sldMkLst>
          <pc:docMk/>
          <pc:sldMk cId="1738778709" sldId="349"/>
        </pc:sldMkLst>
        <pc:graphicFrameChg chg="mod modGraphic">
          <ac:chgData name="Gloria Falchetto" userId="S::gloria.falchetto_gmail.com#ext#@eurofusionpilot.onmicrosoft.com::6db4edd4-9c18-4362-92dc-42a37d37f423" providerId="AD" clId="Web-{9A6E9B5A-7E89-491A-8D19-A42FD142E736}" dt="2022-03-03T10:26:58.271" v="962"/>
          <ac:graphicFrameMkLst>
            <pc:docMk/>
            <pc:sldMk cId="1738778709" sldId="349"/>
            <ac:graphicFrameMk id="6" creationId="{00000000-0000-0000-0000-000000000000}"/>
          </ac:graphicFrameMkLst>
        </pc:graphicFrameChg>
      </pc:sldChg>
      <pc:sldChg chg="modSp">
        <pc:chgData name="Gloria Falchetto" userId="S::gloria.falchetto_gmail.com#ext#@eurofusionpilot.onmicrosoft.com::6db4edd4-9c18-4362-92dc-42a37d37f423" providerId="AD" clId="Web-{9A6E9B5A-7E89-491A-8D19-A42FD142E736}" dt="2022-03-03T09:49:18.555" v="1" actId="20577"/>
        <pc:sldMkLst>
          <pc:docMk/>
          <pc:sldMk cId="4115052923" sldId="355"/>
        </pc:sldMkLst>
        <pc:spChg chg="mod">
          <ac:chgData name="Gloria Falchetto" userId="S::gloria.falchetto_gmail.com#ext#@eurofusionpilot.onmicrosoft.com::6db4edd4-9c18-4362-92dc-42a37d37f423" providerId="AD" clId="Web-{9A6E9B5A-7E89-491A-8D19-A42FD142E736}" dt="2022-03-03T09:49:18.555" v="1" actId="20577"/>
          <ac:spMkLst>
            <pc:docMk/>
            <pc:sldMk cId="4115052923" sldId="355"/>
            <ac:spMk id="5"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10:25:17.958" v="926"/>
        <pc:sldMkLst>
          <pc:docMk/>
          <pc:sldMk cId="3932242454" sldId="356"/>
        </pc:sldMkLst>
        <pc:graphicFrameChg chg="mod modGraphic">
          <ac:chgData name="Gloria Falchetto" userId="S::gloria.falchetto_gmail.com#ext#@eurofusionpilot.onmicrosoft.com::6db4edd4-9c18-4362-92dc-42a37d37f423" providerId="AD" clId="Web-{9A6E9B5A-7E89-491A-8D19-A42FD142E736}" dt="2022-03-03T10:25:17.958" v="926"/>
          <ac:graphicFrameMkLst>
            <pc:docMk/>
            <pc:sldMk cId="3932242454" sldId="356"/>
            <ac:graphicFrameMk id="1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4507" tIns="47254" rIns="94507" bIns="47254"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777609" y="2"/>
            <a:ext cx="2889938" cy="493633"/>
          </a:xfrm>
          <a:prstGeom prst="rect">
            <a:avLst/>
          </a:prstGeom>
        </p:spPr>
        <p:txBody>
          <a:bodyPr vert="horz" lIns="94507" tIns="47254" rIns="94507" bIns="47254" rtlCol="0"/>
          <a:lstStyle>
            <a:lvl1pPr algn="r">
              <a:defRPr sz="1200"/>
            </a:lvl1pPr>
          </a:lstStyle>
          <a:p>
            <a:fld id="{15B2C45A-E869-45FE-B529-AF49C0F3C669}" type="datetimeFigureOut">
              <a:rPr lang="en-GB" smtClean="0">
                <a:latin typeface="Arial" panose="020B0604020202020204" pitchFamily="34" charset="0"/>
              </a:rPr>
              <a:pPr/>
              <a:t>09/11/2022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377318"/>
            <a:ext cx="2889938" cy="493633"/>
          </a:xfrm>
          <a:prstGeom prst="rect">
            <a:avLst/>
          </a:prstGeom>
        </p:spPr>
        <p:txBody>
          <a:bodyPr vert="horz" lIns="94507" tIns="47254" rIns="94507" bIns="47254"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777609" y="9377318"/>
            <a:ext cx="2889938" cy="493633"/>
          </a:xfrm>
          <a:prstGeom prst="rect">
            <a:avLst/>
          </a:prstGeom>
        </p:spPr>
        <p:txBody>
          <a:bodyPr vert="horz" lIns="94507" tIns="47254" rIns="94507" bIns="47254" rtlCol="0" anchor="b"/>
          <a:lstStyle>
            <a:lvl1pPr algn="r">
              <a:defRPr sz="12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4507" tIns="47254" rIns="94507" bIns="47254"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777609" y="2"/>
            <a:ext cx="2889938" cy="493633"/>
          </a:xfrm>
          <a:prstGeom prst="rect">
            <a:avLst/>
          </a:prstGeom>
        </p:spPr>
        <p:txBody>
          <a:bodyPr vert="horz" lIns="94507" tIns="47254" rIns="94507" bIns="47254" rtlCol="0"/>
          <a:lstStyle>
            <a:lvl1pPr algn="r">
              <a:defRPr sz="1200">
                <a:latin typeface="Arial" panose="020B0604020202020204" pitchFamily="34" charset="0"/>
              </a:defRPr>
            </a:lvl1pPr>
          </a:lstStyle>
          <a:p>
            <a:fld id="{F93E6C17-F35F-4654-8DE9-B693AC206066}" type="datetimeFigureOut">
              <a:rPr lang="en-GB" smtClean="0"/>
              <a:pPr/>
              <a:t>09/11/2022</a:t>
            </a:fld>
            <a:endParaRPr lang="en-GB" dirty="0"/>
          </a:p>
        </p:txBody>
      </p:sp>
      <p:sp>
        <p:nvSpPr>
          <p:cNvPr id="4" name="Slide Image Placeholder 3"/>
          <p:cNvSpPr>
            <a:spLocks noGrp="1" noRot="1" noChangeAspect="1"/>
          </p:cNvSpPr>
          <p:nvPr>
            <p:ph type="sldImg" idx="2"/>
          </p:nvPr>
        </p:nvSpPr>
        <p:spPr>
          <a:xfrm>
            <a:off x="46038" y="741363"/>
            <a:ext cx="6577012" cy="3700462"/>
          </a:xfrm>
          <a:prstGeom prst="rect">
            <a:avLst/>
          </a:prstGeom>
          <a:noFill/>
          <a:ln w="12700">
            <a:solidFill>
              <a:prstClr val="black"/>
            </a:solidFill>
          </a:ln>
        </p:spPr>
        <p:txBody>
          <a:bodyPr vert="horz" lIns="94507" tIns="47254" rIns="94507" bIns="47254" rtlCol="0" anchor="ctr"/>
          <a:lstStyle/>
          <a:p>
            <a:endParaRPr lang="en-GB" dirty="0"/>
          </a:p>
        </p:txBody>
      </p:sp>
      <p:sp>
        <p:nvSpPr>
          <p:cNvPr id="5" name="Notes Placeholder 4"/>
          <p:cNvSpPr>
            <a:spLocks noGrp="1"/>
          </p:cNvSpPr>
          <p:nvPr>
            <p:ph type="body" sz="quarter" idx="3"/>
          </p:nvPr>
        </p:nvSpPr>
        <p:spPr>
          <a:xfrm>
            <a:off x="666909" y="4689518"/>
            <a:ext cx="5335270" cy="4442698"/>
          </a:xfrm>
          <a:prstGeom prst="rect">
            <a:avLst/>
          </a:prstGeom>
        </p:spPr>
        <p:txBody>
          <a:bodyPr vert="horz" lIns="94507" tIns="47254" rIns="94507" bIns="4725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8"/>
            <a:ext cx="2889938" cy="493633"/>
          </a:xfrm>
          <a:prstGeom prst="rect">
            <a:avLst/>
          </a:prstGeom>
        </p:spPr>
        <p:txBody>
          <a:bodyPr vert="horz" lIns="94507" tIns="47254" rIns="94507" bIns="47254"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777609" y="9377318"/>
            <a:ext cx="2889938" cy="493633"/>
          </a:xfrm>
          <a:prstGeom prst="rect">
            <a:avLst/>
          </a:prstGeom>
        </p:spPr>
        <p:txBody>
          <a:bodyPr vert="horz" lIns="94507" tIns="47254" rIns="94507" bIns="47254" rtlCol="0" anchor="b"/>
          <a:lstStyle>
            <a:lvl1pPr algn="r">
              <a:defRPr sz="12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2826933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119336" y="116632"/>
            <a:ext cx="11233248" cy="457200"/>
          </a:xfrm>
        </p:spPr>
        <p:txBody>
          <a:bodyPr>
            <a:noAutofit/>
          </a:bodyPr>
          <a:lstStyle>
            <a:lvl1pPr algn="l">
              <a:lnSpc>
                <a:spcPts val="2400"/>
              </a:lnSpc>
              <a:defRPr sz="2400" b="1">
                <a:latin typeface="+mn-lt"/>
                <a:cs typeface="Arial" panose="020B0604020202020204" pitchFamily="34" charset="0"/>
              </a:defRPr>
            </a:lvl1pPr>
          </a:lstStyle>
          <a:p>
            <a:r>
              <a:rPr lang="en-US" dirty="0"/>
              <a:t>Click to edit Master title style</a:t>
            </a:r>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79166" y="100554"/>
            <a:ext cx="466915" cy="465708"/>
          </a:xfrm>
          <a:prstGeom prst="rect">
            <a:avLst/>
          </a:prstGeom>
        </p:spPr>
      </p:pic>
      <p:sp>
        <p:nvSpPr>
          <p:cNvPr id="8" name="Footer Placeholder 7"/>
          <p:cNvSpPr>
            <a:spLocks noGrp="1"/>
          </p:cNvSpPr>
          <p:nvPr>
            <p:ph type="ftr" sz="quarter" idx="11"/>
          </p:nvPr>
        </p:nvSpPr>
        <p:spPr>
          <a:xfrm>
            <a:off x="119350" y="6559711"/>
            <a:ext cx="10945202" cy="329614"/>
          </a:xfrm>
        </p:spPr>
        <p:txBody>
          <a:bodyPr anchor="t"/>
          <a:lstStyle>
            <a:lvl1pPr>
              <a:defRPr sz="1100"/>
            </a:lvl1pPr>
          </a:lstStyle>
          <a:p>
            <a:r>
              <a:rPr lang="fr-FR" dirty="0" smtClean="0"/>
              <a:t>X. LITAUDON &amp; G. FALCHETTO  |  </a:t>
            </a:r>
            <a:r>
              <a:rPr lang="en-US" dirty="0" smtClean="0"/>
              <a:t>Meeting #12 of the SC on the </a:t>
            </a:r>
            <a:r>
              <a:rPr lang="en-US" dirty="0" err="1" smtClean="0"/>
              <a:t>EUROfusion</a:t>
            </a:r>
            <a:r>
              <a:rPr lang="en-US" dirty="0" smtClean="0"/>
              <a:t>-IO development of IMAS</a:t>
            </a:r>
            <a:r>
              <a:rPr lang="fr-FR" dirty="0" smtClean="0"/>
              <a:t>| 09 11 2022 </a:t>
            </a:r>
            <a:endParaRPr lang="en-GB" dirty="0"/>
          </a:p>
        </p:txBody>
      </p:sp>
      <p:sp>
        <p:nvSpPr>
          <p:cNvPr id="10" name="Content Placeholder 2"/>
          <p:cNvSpPr>
            <a:spLocks noGrp="1"/>
          </p:cNvSpPr>
          <p:nvPr>
            <p:ph idx="1"/>
          </p:nvPr>
        </p:nvSpPr>
        <p:spPr>
          <a:xfrm>
            <a:off x="119336" y="847007"/>
            <a:ext cx="11953328" cy="5571038"/>
          </a:xfrm>
        </p:spPr>
        <p:txBody>
          <a:bodyPr/>
          <a:lstStyle>
            <a:lvl1pPr marL="342900" indent="-342900">
              <a:lnSpc>
                <a:spcPct val="150000"/>
              </a:lnSpc>
              <a:spcAft>
                <a:spcPts val="600"/>
              </a:spcAft>
              <a:buFont typeface="Arial" panose="020B0604020202020204" pitchFamily="34" charset="0"/>
              <a:buChar char="•"/>
              <a:defRPr sz="2400" b="1">
                <a:latin typeface="+mj-lt"/>
                <a:cs typeface="Arial" panose="020B0604020202020204" pitchFamily="34" charset="0"/>
              </a:defRPr>
            </a:lvl1pPr>
            <a:lvl2pPr marL="742950" indent="-285750">
              <a:lnSpc>
                <a:spcPct val="150000"/>
              </a:lnSpc>
              <a:buFont typeface="Arial" panose="020B0604020202020204" pitchFamily="34" charset="0"/>
              <a:buChar char="−"/>
              <a:defRPr sz="2000">
                <a:solidFill>
                  <a:srgbClr val="002060"/>
                </a:solidFill>
                <a:latin typeface="+mj-lt"/>
                <a:cs typeface="Arial" panose="020B0604020202020204" pitchFamily="34" charset="0"/>
              </a:defRPr>
            </a:lvl2pPr>
            <a:lvl3pPr marL="1143000" indent="-228600">
              <a:lnSpc>
                <a:spcPct val="150000"/>
              </a:lnSpc>
              <a:buFont typeface="Courier New" panose="02070309020205020404" pitchFamily="49" charset="0"/>
              <a:buChar char="o"/>
              <a:defRPr sz="2000">
                <a:latin typeface="+mj-lt"/>
                <a:cs typeface="Arial" panose="020B0604020202020204" pitchFamily="34" charset="0"/>
              </a:defRPr>
            </a:lvl3pPr>
            <a:lvl4pPr marL="1714500" indent="-342900">
              <a:lnSpc>
                <a:spcPct val="150000"/>
              </a:lnSpc>
              <a:buFont typeface="Arial" panose="020B0604020202020204" pitchFamily="34" charset="0"/>
              <a:buChar char="•"/>
              <a:defRPr sz="2000" baseline="0">
                <a:solidFill>
                  <a:srgbClr val="002060"/>
                </a:solidFill>
                <a:latin typeface="+mj-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8"/>
          <p:cNvSpPr>
            <a:spLocks noGrp="1"/>
          </p:cNvSpPr>
          <p:nvPr>
            <p:ph type="sldNum" sz="quarter" idx="12"/>
          </p:nvPr>
        </p:nvSpPr>
        <p:spPr>
          <a:xfrm>
            <a:off x="11382290" y="6609374"/>
            <a:ext cx="720080" cy="199174"/>
          </a:xfrm>
        </p:spPr>
        <p:txBody>
          <a:bodyPr anchor="t"/>
          <a:lstStyle>
            <a:lvl1pPr>
              <a:defRPr sz="1100"/>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95A6-1B1C-904D-BBAB-C26D9706C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4916C0-26ED-5D4B-982E-6DCB2EB52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7AD1A6-0E79-094F-BD81-5E4F1D465282}"/>
              </a:ext>
            </a:extLst>
          </p:cNvPr>
          <p:cNvSpPr>
            <a:spLocks noGrp="1"/>
          </p:cNvSpPr>
          <p:nvPr>
            <p:ph type="dt" sz="half" idx="10"/>
          </p:nvPr>
        </p:nvSpPr>
        <p:spPr/>
        <p:txBody>
          <a:bodyPr/>
          <a:lstStyle/>
          <a:p>
            <a:fld id="{D1D1BB7B-7A84-E84B-9C44-B78523C015D1}" type="datetimeFigureOut">
              <a:rPr lang="en-GB" smtClean="0"/>
              <a:t>09/11/2022</a:t>
            </a:fld>
            <a:endParaRPr lang="en-GB"/>
          </a:p>
        </p:txBody>
      </p:sp>
      <p:sp>
        <p:nvSpPr>
          <p:cNvPr id="5" name="Footer Placeholder 4">
            <a:extLst>
              <a:ext uri="{FF2B5EF4-FFF2-40B4-BE49-F238E27FC236}">
                <a16:creationId xmlns:a16="http://schemas.microsoft.com/office/drawing/2014/main" id="{06139410-34BA-B34C-8AB8-88A5E39D2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1C4C9-2985-354F-BA27-B725D2873C5A}"/>
              </a:ext>
            </a:extLst>
          </p:cNvPr>
          <p:cNvSpPr>
            <a:spLocks noGrp="1"/>
          </p:cNvSpPr>
          <p:nvPr>
            <p:ph type="sldNum" sz="quarter" idx="12"/>
          </p:nvPr>
        </p:nvSpPr>
        <p:spPr/>
        <p:txBody>
          <a:bodyPr/>
          <a:lstStyle/>
          <a:p>
            <a:fld id="{FE3571D2-AF9A-044F-977B-3C4CE76C4392}" type="slidenum">
              <a:rPr lang="en-GB" smtClean="0"/>
              <a:t>‹N°›</a:t>
            </a:fld>
            <a:endParaRPr lang="en-GB"/>
          </a:p>
        </p:txBody>
      </p:sp>
    </p:spTree>
    <p:extLst>
      <p:ext uri="{BB962C8B-B14F-4D97-AF65-F5344CB8AC3E}">
        <p14:creationId xmlns:p14="http://schemas.microsoft.com/office/powerpoint/2010/main" val="1170145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3392" y="6356353"/>
            <a:ext cx="386080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fr-FR"/>
              <a:t>A. Author  |  XYZ PB Meeting  |  dd Mth yyyy</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191344" y="2420888"/>
            <a:ext cx="12000656" cy="1296144"/>
          </a:xfrm>
        </p:spPr>
        <p:txBody>
          <a:bodyPr>
            <a:normAutofit fontScale="90000"/>
          </a:bodyPr>
          <a:lstStyle/>
          <a:p>
            <a:pPr lvl="0" algn="l">
              <a:defRPr sz="1800" b="0"/>
            </a:pPr>
            <a:r>
              <a:rPr lang="en-US" sz="2800" b="1" dirty="0" err="1" smtClean="0"/>
              <a:t>WPPrIO</a:t>
            </a:r>
            <a:r>
              <a:rPr lang="en-US" sz="2800" b="1" dirty="0" smtClean="0"/>
              <a:t> </a:t>
            </a:r>
            <a:r>
              <a:rPr lang="en-US" sz="2800" b="1" dirty="0" smtClean="0">
                <a:solidFill>
                  <a:srgbClr val="FF0000"/>
                </a:solidFill>
              </a:rPr>
              <a:t>Pr</a:t>
            </a:r>
            <a:r>
              <a:rPr lang="en-US" sz="2800" b="1" dirty="0" smtClean="0"/>
              <a:t>eparation of </a:t>
            </a:r>
            <a:r>
              <a:rPr lang="en-US" sz="2800" b="1" dirty="0" smtClean="0">
                <a:solidFill>
                  <a:srgbClr val="FF0000"/>
                </a:solidFill>
              </a:rPr>
              <a:t>I</a:t>
            </a:r>
            <a:r>
              <a:rPr lang="en-US" sz="2800" b="1" dirty="0" smtClean="0"/>
              <a:t>TER </a:t>
            </a:r>
            <a:r>
              <a:rPr lang="en-US" sz="2800" b="1" dirty="0" smtClean="0">
                <a:solidFill>
                  <a:srgbClr val="FF0000"/>
                </a:solidFill>
              </a:rPr>
              <a:t>O</a:t>
            </a:r>
            <a:r>
              <a:rPr lang="en-US" sz="2800" b="1" dirty="0" smtClean="0"/>
              <a:t>peration: IMAS activities for AWP23</a:t>
            </a:r>
            <a:br>
              <a:rPr lang="en-US" sz="2800" b="1" dirty="0" smtClean="0"/>
            </a:br>
            <a:r>
              <a:rPr lang="en-US" sz="2800" b="1" dirty="0" smtClean="0"/>
              <a:t> </a:t>
            </a:r>
            <a:br>
              <a:rPr lang="en-US" sz="2800" b="1" dirty="0" smtClean="0"/>
            </a:br>
            <a:r>
              <a:rPr lang="en-US" sz="2800" dirty="0"/>
              <a:t>Meeting #12 of the SC on the </a:t>
            </a:r>
            <a:r>
              <a:rPr lang="en-US" sz="2800" dirty="0" err="1"/>
              <a:t>EUROfusion</a:t>
            </a:r>
            <a:r>
              <a:rPr lang="en-US" sz="2800" dirty="0"/>
              <a:t>-IO development of </a:t>
            </a:r>
            <a:r>
              <a:rPr lang="en-US" sz="2800" dirty="0" smtClean="0"/>
              <a:t>IMAS (09/11/2022)</a:t>
            </a:r>
            <a:endParaRPr lang="en-GB" sz="2700" b="1" dirty="0"/>
          </a:p>
        </p:txBody>
      </p:sp>
      <p:pic>
        <p:nvPicPr>
          <p:cNvPr id="8" name="Image 16" descr="bandeau_titr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82791" y="5589241"/>
            <a:ext cx="1712521" cy="1224136"/>
          </a:xfrm>
          <a:prstGeom prst="rect">
            <a:avLst/>
          </a:prstGeom>
        </p:spPr>
      </p:pic>
      <p:sp>
        <p:nvSpPr>
          <p:cNvPr id="3" name="ZoneTexte 2"/>
          <p:cNvSpPr txBox="1"/>
          <p:nvPr/>
        </p:nvSpPr>
        <p:spPr>
          <a:xfrm>
            <a:off x="189384" y="4283804"/>
            <a:ext cx="6889065" cy="400110"/>
          </a:xfrm>
          <a:prstGeom prst="rect">
            <a:avLst/>
          </a:prstGeom>
          <a:noFill/>
        </p:spPr>
        <p:txBody>
          <a:bodyPr wrap="none" rtlCol="0">
            <a:spAutoFit/>
          </a:bodyPr>
          <a:lstStyle/>
          <a:p>
            <a:r>
              <a:rPr lang="fr-FR" sz="2000" b="1" dirty="0" smtClean="0">
                <a:solidFill>
                  <a:schemeClr val="bg1"/>
                </a:solidFill>
              </a:rPr>
              <a:t>X. LITAUDON (PL) , G. FALCHETTO (PSO) on </a:t>
            </a:r>
            <a:r>
              <a:rPr lang="fr-FR" sz="2000" b="1" dirty="0" err="1" smtClean="0">
                <a:solidFill>
                  <a:schemeClr val="bg1"/>
                </a:solidFill>
              </a:rPr>
              <a:t>behalf</a:t>
            </a:r>
            <a:r>
              <a:rPr lang="fr-FR" sz="2000" b="1" dirty="0" smtClean="0">
                <a:solidFill>
                  <a:schemeClr val="bg1"/>
                </a:solidFill>
              </a:rPr>
              <a:t> of </a:t>
            </a:r>
            <a:r>
              <a:rPr lang="fr-FR" sz="2000" b="1" dirty="0" err="1" smtClean="0">
                <a:solidFill>
                  <a:schemeClr val="bg1"/>
                </a:solidFill>
              </a:rPr>
              <a:t>PrIO</a:t>
            </a:r>
            <a:r>
              <a:rPr lang="fr-FR" sz="2000" b="1" dirty="0" smtClean="0">
                <a:solidFill>
                  <a:schemeClr val="bg1"/>
                </a:solidFill>
              </a:rPr>
              <a:t> team </a:t>
            </a:r>
            <a:endParaRPr lang="fr-FR" sz="2000" b="1" dirty="0">
              <a:solidFill>
                <a:schemeClr val="bg1"/>
              </a:solidFill>
            </a:endParaRPr>
          </a:p>
        </p:txBody>
      </p:sp>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EAACB-D188-AA4A-854A-54A5B7670376}"/>
              </a:ext>
            </a:extLst>
          </p:cNvPr>
          <p:cNvSpPr txBox="1"/>
          <p:nvPr/>
        </p:nvSpPr>
        <p:spPr>
          <a:xfrm>
            <a:off x="548620" y="1118046"/>
            <a:ext cx="11076971" cy="2308324"/>
          </a:xfrm>
          <a:prstGeom prst="rect">
            <a:avLst/>
          </a:prstGeom>
          <a:noFill/>
        </p:spPr>
        <p:txBody>
          <a:bodyPr wrap="square" rtlCol="0">
            <a:spAutoFit/>
          </a:bodyPr>
          <a:lstStyle/>
          <a:p>
            <a:pPr marL="285750" indent="-285750" algn="just">
              <a:buFont typeface="Wingdings" pitchFamily="2" charset="2"/>
              <a:buChar char="§"/>
            </a:pPr>
            <a:r>
              <a:rPr lang="en-GB" sz="1600" dirty="0"/>
              <a:t>A reference ITER scenario was identified for the first implementation on IMAS of the magnetic simulation tools and a first test of the BKD0-CREATE BD coupled simulator on ITER. </a:t>
            </a:r>
          </a:p>
          <a:p>
            <a:pPr algn="just"/>
            <a:endParaRPr lang="en-GB" sz="1600" dirty="0"/>
          </a:p>
          <a:p>
            <a:pPr marL="285750" indent="-285750" algn="just">
              <a:buFont typeface="Wingdings" pitchFamily="2" charset="2"/>
              <a:buChar char="§"/>
            </a:pPr>
            <a:r>
              <a:rPr lang="en-GB" sz="1600" dirty="0"/>
              <a:t>The GRAY code implemented in IMAS has been upgraded to include multi-pass EC absorption via a simple reflection model at the first wall. The dependence of EC absorption on electron density and temperature during the ITER First Plasma start-up has been assessed using the launching geometry corresponding to the FPPC mirrors designed to support EC operation at First Plasma.</a:t>
            </a:r>
          </a:p>
          <a:p>
            <a:pPr marL="285750" indent="-285750" algn="just">
              <a:buFont typeface="Wingdings" pitchFamily="2" charset="2"/>
              <a:buChar char="§"/>
            </a:pPr>
            <a:endParaRPr lang="en-GB" sz="1600" dirty="0"/>
          </a:p>
          <a:p>
            <a:pPr marL="285750" indent="-285750" algn="just">
              <a:buFont typeface="Wingdings" pitchFamily="2" charset="2"/>
              <a:buChar char="§"/>
            </a:pPr>
            <a:r>
              <a:rPr lang="en-GB" sz="1600" dirty="0"/>
              <a:t>In 2023: scan of ITER parameters using tight coupling</a:t>
            </a:r>
          </a:p>
          <a:p>
            <a:pPr algn="just"/>
            <a:endParaRPr lang="en-GB" sz="1600" dirty="0"/>
          </a:p>
        </p:txBody>
      </p:sp>
      <p:pic>
        <p:nvPicPr>
          <p:cNvPr id="5" name="Immagine 3">
            <a:extLst>
              <a:ext uri="{FF2B5EF4-FFF2-40B4-BE49-F238E27FC236}">
                <a16:creationId xmlns:a16="http://schemas.microsoft.com/office/drawing/2014/main" id="{51D4761A-CA45-424B-BC91-96D37FD44014}"/>
              </a:ext>
            </a:extLst>
          </p:cNvPr>
          <p:cNvPicPr>
            <a:picLocks noChangeAspect="1"/>
          </p:cNvPicPr>
          <p:nvPr/>
        </p:nvPicPr>
        <p:blipFill>
          <a:blip r:embed="rId2" cstate="print">
            <a:extLst>
              <a:ext uri="{28A0092B-C50C-407E-A947-70E740481C1C}">
                <a14:useLocalDpi xmlns:a14="http://schemas.microsoft.com/office/drawing/2010/main" val="0"/>
              </a:ext>
            </a:extLst>
          </a:blip>
          <a:srcRect l="23235" t="3049" r="21826" b="3049"/>
          <a:stretch>
            <a:fillRect/>
          </a:stretch>
        </p:blipFill>
        <p:spPr bwMode="auto">
          <a:xfrm>
            <a:off x="1440924" y="3232483"/>
            <a:ext cx="2463419" cy="296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B31AEE0-5FCA-B842-96D2-6E7AB16A093B}"/>
              </a:ext>
            </a:extLst>
          </p:cNvPr>
          <p:cNvSpPr/>
          <p:nvPr/>
        </p:nvSpPr>
        <p:spPr>
          <a:xfrm>
            <a:off x="1413467" y="6229291"/>
            <a:ext cx="2698046" cy="307777"/>
          </a:xfrm>
          <a:prstGeom prst="rect">
            <a:avLst/>
          </a:prstGeom>
        </p:spPr>
        <p:txBody>
          <a:bodyPr wrap="none">
            <a:spAutoFit/>
          </a:bodyPr>
          <a:lstStyle/>
          <a:p>
            <a:pPr algn="ctr">
              <a:spcBef>
                <a:spcPts val="1200"/>
              </a:spcBef>
              <a:spcAft>
                <a:spcPts val="1000"/>
              </a:spcAft>
            </a:pPr>
            <a:r>
              <a:rPr lang="en-GB" sz="1400" i="1" dirty="0">
                <a:solidFill>
                  <a:srgbClr val="1F497D"/>
                </a:solidFill>
                <a:ea typeface="Times New Roman" panose="02020603050405020304" pitchFamily="18" charset="0"/>
              </a:rPr>
              <a:t>Field map at BD and control points</a:t>
            </a:r>
            <a:endParaRPr lang="it-IT" sz="1400" i="1" dirty="0">
              <a:solidFill>
                <a:srgbClr val="1F497D"/>
              </a:solidFill>
              <a:ea typeface="Times New Roman" panose="02020603050405020304" pitchFamily="18" charset="0"/>
            </a:endParaRPr>
          </a:p>
        </p:txBody>
      </p:sp>
      <p:pic>
        <p:nvPicPr>
          <p:cNvPr id="7" name="Picture 6">
            <a:extLst>
              <a:ext uri="{FF2B5EF4-FFF2-40B4-BE49-F238E27FC236}">
                <a16:creationId xmlns:a16="http://schemas.microsoft.com/office/drawing/2014/main" id="{7089C643-BC23-F842-9D39-89688146A8F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371771" y="3273970"/>
            <a:ext cx="4353938" cy="2955321"/>
          </a:xfrm>
          <a:prstGeom prst="rect">
            <a:avLst/>
          </a:prstGeom>
        </p:spPr>
      </p:pic>
      <p:sp>
        <p:nvSpPr>
          <p:cNvPr id="9" name="Rectangle 8">
            <a:extLst>
              <a:ext uri="{FF2B5EF4-FFF2-40B4-BE49-F238E27FC236}">
                <a16:creationId xmlns:a16="http://schemas.microsoft.com/office/drawing/2014/main" id="{529A9B57-EE32-3C43-8717-6F1910D89E76}"/>
              </a:ext>
            </a:extLst>
          </p:cNvPr>
          <p:cNvSpPr/>
          <p:nvPr/>
        </p:nvSpPr>
        <p:spPr>
          <a:xfrm>
            <a:off x="5478683" y="6195893"/>
            <a:ext cx="6096000" cy="523220"/>
          </a:xfrm>
          <a:prstGeom prst="rect">
            <a:avLst/>
          </a:prstGeom>
        </p:spPr>
        <p:txBody>
          <a:bodyPr>
            <a:spAutoFit/>
          </a:bodyPr>
          <a:lstStyle/>
          <a:p>
            <a:pPr algn="ctr">
              <a:spcBef>
                <a:spcPts val="1200"/>
              </a:spcBef>
              <a:spcAft>
                <a:spcPts val="1000"/>
              </a:spcAft>
            </a:pPr>
            <a:r>
              <a:rPr lang="en-GB" sz="1400" i="1" dirty="0">
                <a:solidFill>
                  <a:srgbClr val="1F497D"/>
                </a:solidFill>
                <a:ea typeface="Times New Roman" panose="02020603050405020304" pitchFamily="18" charset="0"/>
              </a:rPr>
              <a:t>EC absorption for XM and OM polarization in the FP of ITER. Results shown for the UL Lower Steering Mirror virtual beam.</a:t>
            </a:r>
            <a:endParaRPr lang="it-IT" sz="1400" i="1" dirty="0">
              <a:solidFill>
                <a:srgbClr val="1F497D"/>
              </a:solidFill>
              <a:ea typeface="Times New Roman" panose="02020603050405020304" pitchFamily="18" charset="0"/>
            </a:endParaRPr>
          </a:p>
        </p:txBody>
      </p:sp>
      <p:sp>
        <p:nvSpPr>
          <p:cNvPr id="10" name="TextBox 9">
            <a:extLst>
              <a:ext uri="{FF2B5EF4-FFF2-40B4-BE49-F238E27FC236}">
                <a16:creationId xmlns:a16="http://schemas.microsoft.com/office/drawing/2014/main" id="{593F1A1E-848F-574A-B082-BBDFC899A3E6}"/>
              </a:ext>
            </a:extLst>
          </p:cNvPr>
          <p:cNvSpPr txBox="1"/>
          <p:nvPr/>
        </p:nvSpPr>
        <p:spPr>
          <a:xfrm>
            <a:off x="348343" y="319314"/>
            <a:ext cx="11277248" cy="646331"/>
          </a:xfrm>
          <a:prstGeom prst="rect">
            <a:avLst/>
          </a:prstGeom>
          <a:noFill/>
        </p:spPr>
        <p:txBody>
          <a:bodyPr wrap="square" rtlCol="0">
            <a:spAutoFit/>
          </a:bodyPr>
          <a:lstStyle/>
          <a:p>
            <a:r>
              <a:rPr lang="en-GB" b="1"/>
              <a:t>Coupling scheme between kinetic models (BKD0), ECRH absorption (GRAY), and CREATE-BD magnetic models, IMAS adaptation and application to ITER</a:t>
            </a:r>
            <a:endParaRPr lang="en-GB"/>
          </a:p>
        </p:txBody>
      </p:sp>
    </p:spTree>
    <p:extLst>
      <p:ext uri="{BB962C8B-B14F-4D97-AF65-F5344CB8AC3E}">
        <p14:creationId xmlns:p14="http://schemas.microsoft.com/office/powerpoint/2010/main" val="66069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EUROfusion</a:t>
            </a:r>
            <a:r>
              <a:rPr lang="fr-FR" dirty="0" smtClean="0"/>
              <a:t> </a:t>
            </a:r>
            <a:r>
              <a:rPr lang="fr-FR" dirty="0" err="1" smtClean="0"/>
              <a:t>Pedestal</a:t>
            </a:r>
            <a:r>
              <a:rPr lang="fr-FR" dirty="0" smtClean="0"/>
              <a:t> </a:t>
            </a:r>
            <a:r>
              <a:rPr lang="fr-FR" dirty="0" err="1" smtClean="0"/>
              <a:t>database</a:t>
            </a:r>
            <a:endParaRPr lang="fr-FR" dirty="0"/>
          </a:p>
        </p:txBody>
      </p:sp>
      <p:sp>
        <p:nvSpPr>
          <p:cNvPr id="3" name="Espace réservé du pied de page 2"/>
          <p:cNvSpPr>
            <a:spLocks noGrp="1"/>
          </p:cNvSpPr>
          <p:nvPr>
            <p:ph type="ftr" sz="quarter" idx="11"/>
          </p:nvPr>
        </p:nvSpPr>
        <p:spPr/>
        <p:txBody>
          <a:bodyPr/>
          <a:lstStyle/>
          <a:p>
            <a:r>
              <a:rPr lang="fr-FR" smtClean="0"/>
              <a:t>X. LITAUDON et al. | FSD science coordination meeting: preparation of AWP 2023 | Frascati, Italy |  06-07 July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11</a:t>
            </a:fld>
            <a:endParaRPr lang="en-GB" dirty="0"/>
          </a:p>
        </p:txBody>
      </p:sp>
      <p:sp>
        <p:nvSpPr>
          <p:cNvPr id="5" name="Espace réservé du contenu 4"/>
          <p:cNvSpPr>
            <a:spLocks noGrp="1"/>
          </p:cNvSpPr>
          <p:nvPr>
            <p:ph idx="1"/>
          </p:nvPr>
        </p:nvSpPr>
        <p:spPr>
          <a:xfrm>
            <a:off x="191344" y="764704"/>
            <a:ext cx="11521280" cy="5760640"/>
          </a:xfrm>
        </p:spPr>
        <p:txBody>
          <a:bodyPr>
            <a:normAutofit fontScale="85000" lnSpcReduction="10000"/>
          </a:bodyPr>
          <a:lstStyle/>
          <a:p>
            <a:r>
              <a:rPr lang="fr-FR" dirty="0" smtClean="0"/>
              <a:t> </a:t>
            </a:r>
            <a:r>
              <a:rPr lang="fr-FR" dirty="0" err="1" smtClean="0"/>
              <a:t>Database</a:t>
            </a:r>
            <a:r>
              <a:rPr lang="fr-FR" dirty="0" smtClean="0"/>
              <a:t> </a:t>
            </a:r>
            <a:r>
              <a:rPr lang="fr-FR" dirty="0" err="1" smtClean="0"/>
              <a:t>Work</a:t>
            </a:r>
            <a:r>
              <a:rPr lang="fr-FR" dirty="0" smtClean="0"/>
              <a:t> up to </a:t>
            </a:r>
            <a:r>
              <a:rPr lang="fr-FR" dirty="0" err="1" smtClean="0"/>
              <a:t>June</a:t>
            </a:r>
            <a:r>
              <a:rPr lang="fr-FR" dirty="0" smtClean="0"/>
              <a:t> 2022</a:t>
            </a:r>
          </a:p>
          <a:p>
            <a:pPr lvl="1"/>
            <a:r>
              <a:rPr lang="en-US" dirty="0"/>
              <a:t>Extend the pedestal database to JET TT and </a:t>
            </a:r>
            <a:r>
              <a:rPr lang="en-US" dirty="0" smtClean="0"/>
              <a:t>DT. </a:t>
            </a:r>
            <a:r>
              <a:rPr lang="en-US" dirty="0"/>
              <a:t>To be ready by Dec. 2022</a:t>
            </a:r>
            <a:endParaRPr lang="fr-FR" dirty="0"/>
          </a:p>
          <a:p>
            <a:pPr lvl="1"/>
            <a:r>
              <a:rPr lang="en-US" dirty="0" smtClean="0"/>
              <a:t>Planned </a:t>
            </a:r>
            <a:r>
              <a:rPr lang="en-US" dirty="0"/>
              <a:t>to transfer the JET and TCV database to the gateway by autumn 2022.</a:t>
            </a:r>
            <a:endParaRPr lang="fr-FR" dirty="0"/>
          </a:p>
          <a:p>
            <a:pPr lvl="1"/>
            <a:r>
              <a:rPr lang="en-US" dirty="0"/>
              <a:t>Initiate inclusion of 1D profiles for the confinement and pedestal databases to analyze the 2-D peeling-stability limits at the pedestal: work to start in September 2022. No major problems foreseen for the local versions. Preparation of scripts to IMAS might be more challenging, but planned to be ready by Dec 2022.</a:t>
            </a:r>
            <a:endParaRPr lang="fr-FR" dirty="0"/>
          </a:p>
          <a:p>
            <a:pPr lvl="0"/>
            <a:r>
              <a:rPr lang="en-US" dirty="0"/>
              <a:t>Difficulties encountered</a:t>
            </a:r>
            <a:endParaRPr lang="fr-FR" dirty="0"/>
          </a:p>
          <a:p>
            <a:pPr lvl="1"/>
            <a:r>
              <a:rPr lang="en-US" dirty="0"/>
              <a:t>Include new data from </a:t>
            </a:r>
            <a:r>
              <a:rPr lang="en-US" dirty="0" err="1"/>
              <a:t>EUROfusion</a:t>
            </a:r>
            <a:r>
              <a:rPr lang="en-US" dirty="0"/>
              <a:t> facilities: the work on the AUG and MAST-U version is lagging behind. Tools are ready, but the local contact persons are overloaded with other </a:t>
            </a:r>
            <a:r>
              <a:rPr lang="en-US" dirty="0" smtClean="0"/>
              <a:t>duties. </a:t>
            </a:r>
            <a:r>
              <a:rPr lang="en-US" dirty="0"/>
              <a:t>Discussions with WPTE TFLs is ongoing to find a solution.</a:t>
            </a:r>
            <a:endParaRPr lang="fr-FR" dirty="0"/>
          </a:p>
          <a:p>
            <a:pPr lvl="0"/>
            <a:r>
              <a:rPr lang="en-US" dirty="0"/>
              <a:t> 2023 high level </a:t>
            </a:r>
            <a:r>
              <a:rPr lang="en-US" dirty="0" smtClean="0"/>
              <a:t>objectives</a:t>
            </a:r>
            <a:endParaRPr lang="fr-FR" dirty="0"/>
          </a:p>
          <a:p>
            <a:pPr lvl="1"/>
            <a:r>
              <a:rPr lang="en-US" dirty="0"/>
              <a:t>Continue the extension of the databases to include new experimental </a:t>
            </a:r>
            <a:r>
              <a:rPr lang="en-US" dirty="0" smtClean="0"/>
              <a:t>campaigns</a:t>
            </a:r>
            <a:endParaRPr lang="fr-FR" dirty="0"/>
          </a:p>
          <a:p>
            <a:pPr lvl="1"/>
            <a:r>
              <a:rPr lang="en-US" dirty="0" smtClean="0"/>
              <a:t>Include </a:t>
            </a:r>
            <a:r>
              <a:rPr lang="en-US" dirty="0"/>
              <a:t>MAST-U and AUG data to the IMAS version of the database on the </a:t>
            </a:r>
            <a:r>
              <a:rPr lang="en-US" dirty="0" smtClean="0"/>
              <a:t>Gateway </a:t>
            </a:r>
          </a:p>
          <a:p>
            <a:pPr lvl="1"/>
            <a:r>
              <a:rPr lang="en-US" dirty="0" smtClean="0"/>
              <a:t>Finalize </a:t>
            </a:r>
            <a:r>
              <a:rPr lang="en-US" dirty="0"/>
              <a:t>the inclusion of the 1D profiles in IMAS and update the </a:t>
            </a:r>
            <a:r>
              <a:rPr lang="en-US" dirty="0" smtClean="0"/>
              <a:t>databases</a:t>
            </a:r>
            <a:endParaRPr lang="en-US" dirty="0"/>
          </a:p>
          <a:p>
            <a:pPr lvl="1"/>
            <a:endParaRPr lang="en-US" dirty="0" smtClean="0"/>
          </a:p>
          <a:p>
            <a:pPr lvl="1"/>
            <a:endParaRPr lang="en-US" dirty="0" smtClean="0"/>
          </a:p>
          <a:p>
            <a:pPr lvl="1"/>
            <a:endParaRPr lang="en-US" dirty="0" smtClean="0"/>
          </a:p>
          <a:p>
            <a:pPr lvl="1"/>
            <a:endParaRPr lang="fr-FR" dirty="0"/>
          </a:p>
          <a:p>
            <a:endParaRPr lang="fr-FR" dirty="0" smtClean="0"/>
          </a:p>
          <a:p>
            <a:endParaRPr lang="fr-FR" dirty="0"/>
          </a:p>
        </p:txBody>
      </p:sp>
    </p:spTree>
    <p:extLst>
      <p:ext uri="{BB962C8B-B14F-4D97-AF65-F5344CB8AC3E}">
        <p14:creationId xmlns:p14="http://schemas.microsoft.com/office/powerpoint/2010/main" val="371137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EUROfusion</a:t>
            </a:r>
            <a:r>
              <a:rPr lang="fr-FR" dirty="0" smtClean="0"/>
              <a:t> Confinement </a:t>
            </a:r>
            <a:r>
              <a:rPr lang="fr-FR" dirty="0" err="1" smtClean="0"/>
              <a:t>database</a:t>
            </a:r>
            <a:r>
              <a:rPr lang="fr-FR" dirty="0" smtClean="0"/>
              <a:t> </a:t>
            </a:r>
            <a:endParaRPr lang="fr-FR" dirty="0"/>
          </a:p>
        </p:txBody>
      </p:sp>
      <p:sp>
        <p:nvSpPr>
          <p:cNvPr id="3" name="Espace réservé du pied de page 2"/>
          <p:cNvSpPr>
            <a:spLocks noGrp="1"/>
          </p:cNvSpPr>
          <p:nvPr>
            <p:ph type="ftr" sz="quarter" idx="11"/>
          </p:nvPr>
        </p:nvSpPr>
        <p:spPr/>
        <p:txBody>
          <a:bodyPr/>
          <a:lstStyle/>
          <a:p>
            <a:r>
              <a:rPr lang="fr-FR" smtClean="0"/>
              <a:t>X. LITAUDON et al. | FSD science coordination meeting: preparation of AWP 2023 | Frascati, Italy |  06-07 July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12</a:t>
            </a:fld>
            <a:endParaRPr lang="en-GB" dirty="0"/>
          </a:p>
        </p:txBody>
      </p:sp>
      <p:sp>
        <p:nvSpPr>
          <p:cNvPr id="5" name="Espace réservé du contenu 4"/>
          <p:cNvSpPr>
            <a:spLocks noGrp="1"/>
          </p:cNvSpPr>
          <p:nvPr>
            <p:ph idx="1"/>
          </p:nvPr>
        </p:nvSpPr>
        <p:spPr>
          <a:xfrm>
            <a:off x="218103" y="2795062"/>
            <a:ext cx="7750106" cy="3402936"/>
          </a:xfrm>
        </p:spPr>
        <p:txBody>
          <a:bodyPr>
            <a:normAutofit/>
          </a:bodyPr>
          <a:lstStyle/>
          <a:p>
            <a:pPr algn="just">
              <a:spcBef>
                <a:spcPct val="0"/>
              </a:spcBef>
            </a:pPr>
            <a:r>
              <a:rPr lang="en-GB" sz="2000" dirty="0" smtClean="0">
                <a:latin typeface="Calibri" panose="020F0502020204030204" pitchFamily="34" charset="0"/>
                <a:ea typeface="Calibri" panose="020F0502020204030204" pitchFamily="34" charset="0"/>
                <a:cs typeface="Times New Roman" panose="02020603050405020304" pitchFamily="18" charset="0"/>
              </a:rPr>
              <a:t>The 0-D database </a:t>
            </a:r>
            <a:r>
              <a:rPr lang="en-GB" sz="2000" dirty="0">
                <a:latin typeface="Calibri" panose="020F0502020204030204" pitchFamily="34" charset="0"/>
                <a:ea typeface="Calibri" panose="020F0502020204030204" pitchFamily="34" charset="0"/>
                <a:cs typeface="Times New Roman" panose="02020603050405020304" pitchFamily="18" charset="0"/>
              </a:rPr>
              <a:t>is composed </a:t>
            </a:r>
            <a:r>
              <a:rPr lang="en-GB" sz="2000" dirty="0" smtClean="0">
                <a:latin typeface="Calibri" panose="020F0502020204030204" pitchFamily="34" charset="0"/>
                <a:ea typeface="Calibri" panose="020F0502020204030204" pitchFamily="34" charset="0"/>
                <a:cs typeface="Times New Roman" panose="02020603050405020304" pitchFamily="18" charset="0"/>
              </a:rPr>
              <a:t>of </a:t>
            </a:r>
            <a:r>
              <a:rPr lang="en-GB" sz="2000" dirty="0">
                <a:latin typeface="Calibri" panose="020F0502020204030204" pitchFamily="34" charset="0"/>
                <a:ea typeface="Calibri" panose="020F0502020204030204" pitchFamily="34" charset="0"/>
                <a:cs typeface="Times New Roman" panose="02020603050405020304" pitchFamily="18" charset="0"/>
              </a:rPr>
              <a:t>2664 entries: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lvl="1" algn="just">
              <a:spcBef>
                <a:spcPct val="0"/>
              </a:spcBef>
            </a:pPr>
            <a:r>
              <a:rPr lang="en-GB" dirty="0" smtClean="0">
                <a:latin typeface="Calibri" panose="020F0502020204030204" pitchFamily="34" charset="0"/>
                <a:ea typeface="Calibri" panose="020F0502020204030204" pitchFamily="34" charset="0"/>
                <a:cs typeface="Times New Roman" panose="02020603050405020304" pitchFamily="18" charset="0"/>
              </a:rPr>
              <a:t>1681 </a:t>
            </a:r>
            <a:r>
              <a:rPr lang="en-GB" dirty="0">
                <a:latin typeface="Calibri" panose="020F0502020204030204" pitchFamily="34" charset="0"/>
                <a:ea typeface="Calibri" panose="020F0502020204030204" pitchFamily="34" charset="0"/>
                <a:cs typeface="Times New Roman" panose="02020603050405020304" pitchFamily="18" charset="0"/>
              </a:rPr>
              <a:t>from JET, </a:t>
            </a:r>
            <a:r>
              <a:rPr lang="en-GB" dirty="0" smtClean="0">
                <a:latin typeface="Calibri" panose="020F0502020204030204" pitchFamily="34" charset="0"/>
                <a:ea typeface="Calibri" panose="020F0502020204030204" pitchFamily="34" charset="0"/>
                <a:cs typeface="Times New Roman" panose="02020603050405020304" pitchFamily="18" charset="0"/>
              </a:rPr>
              <a:t>C29 </a:t>
            </a:r>
            <a:r>
              <a:rPr lang="en-GB" dirty="0">
                <a:latin typeface="Calibri" panose="020F0502020204030204" pitchFamily="34" charset="0"/>
                <a:ea typeface="Calibri" panose="020F0502020204030204" pitchFamily="34" charset="0"/>
                <a:cs typeface="Times New Roman" panose="02020603050405020304" pitchFamily="18" charset="0"/>
              </a:rPr>
              <a:t>to the C41 campaign </a:t>
            </a:r>
            <a:r>
              <a:rPr lang="en-GB" dirty="0" smtClean="0">
                <a:latin typeface="Calibri" panose="020F0502020204030204" pitchFamily="34" charset="0"/>
                <a:ea typeface="Calibri" panose="020F0502020204030204" pitchFamily="34" charset="0"/>
                <a:cs typeface="Times New Roman" panose="02020603050405020304" pitchFamily="18" charset="0"/>
              </a:rPr>
              <a:t>(isotopic mixtures) and </a:t>
            </a:r>
            <a:r>
              <a:rPr lang="en-GB" dirty="0">
                <a:latin typeface="Calibri" panose="020F0502020204030204" pitchFamily="34" charset="0"/>
                <a:ea typeface="Calibri" panose="020F0502020204030204" pitchFamily="34" charset="0"/>
                <a:cs typeface="Times New Roman" panose="02020603050405020304" pitchFamily="18" charset="0"/>
              </a:rPr>
              <a:t>983 from </a:t>
            </a:r>
            <a:r>
              <a:rPr lang="en-GB" dirty="0" smtClean="0">
                <a:latin typeface="Calibri" panose="020F0502020204030204" pitchFamily="34" charset="0"/>
                <a:ea typeface="Calibri" panose="020F0502020204030204" pitchFamily="34" charset="0"/>
                <a:cs typeface="Times New Roman" panose="02020603050405020304" pitchFamily="18" charset="0"/>
              </a:rPr>
              <a:t>AUG, from </a:t>
            </a:r>
            <a:r>
              <a:rPr lang="en-GB" dirty="0">
                <a:latin typeface="Calibri" panose="020F0502020204030204" pitchFamily="34" charset="0"/>
                <a:ea typeface="Calibri" panose="020F0502020204030204" pitchFamily="34" charset="0"/>
                <a:cs typeface="Times New Roman" panose="02020603050405020304" pitchFamily="18" charset="0"/>
              </a:rPr>
              <a:t>2014 to 2020 </a:t>
            </a:r>
            <a:r>
              <a:rPr lang="en-GB" dirty="0" smtClean="0">
                <a:latin typeface="Calibri" panose="020F0502020204030204" pitchFamily="34" charset="0"/>
                <a:ea typeface="Calibri" panose="020F0502020204030204" pitchFamily="34" charset="0"/>
                <a:cs typeface="Times New Roman" panose="02020603050405020304" pitchFamily="18" charset="0"/>
              </a:rPr>
              <a:t>(different </a:t>
            </a:r>
            <a:r>
              <a:rPr lang="en-GB" dirty="0">
                <a:latin typeface="Calibri" panose="020F0502020204030204" pitchFamily="34" charset="0"/>
                <a:ea typeface="Calibri" panose="020F0502020204030204" pitchFamily="34" charset="0"/>
                <a:cs typeface="Times New Roman" panose="02020603050405020304" pitchFamily="18" charset="0"/>
              </a:rPr>
              <a:t>isotopic </a:t>
            </a:r>
            <a:r>
              <a:rPr lang="en-GB" dirty="0" smtClean="0">
                <a:latin typeface="Calibri" panose="020F0502020204030204" pitchFamily="34" charset="0"/>
                <a:ea typeface="Calibri" panose="020F0502020204030204" pitchFamily="34" charset="0"/>
                <a:cs typeface="Times New Roman" panose="02020603050405020304" pitchFamily="18" charset="0"/>
              </a:rPr>
              <a:t>mixture).</a:t>
            </a:r>
          </a:p>
          <a:p>
            <a:pPr marL="457200" lvl="1" indent="0" algn="just">
              <a:spcBef>
                <a:spcPct val="0"/>
              </a:spcBef>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spcBef>
                <a:spcPct val="0"/>
              </a:spcBef>
            </a:pPr>
            <a:r>
              <a:rPr lang="en-GB" sz="2000" dirty="0">
                <a:latin typeface="Calibri" panose="020F0502020204030204" pitchFamily="34" charset="0"/>
                <a:ea typeface="Calibri" panose="020F0502020204030204" pitchFamily="34" charset="0"/>
                <a:cs typeface="Times New Roman" panose="02020603050405020304" pitchFamily="18" charset="0"/>
              </a:rPr>
              <a:t>P</a:t>
            </a:r>
            <a:r>
              <a:rPr lang="en-GB" sz="2000" dirty="0" smtClean="0">
                <a:latin typeface="Calibri" panose="020F0502020204030204" pitchFamily="34" charset="0"/>
                <a:ea typeface="Calibri" panose="020F0502020204030204" pitchFamily="34" charset="0"/>
                <a:cs typeface="Times New Roman" panose="02020603050405020304" pitchFamily="18" charset="0"/>
              </a:rPr>
              <a:t>rofile </a:t>
            </a:r>
            <a:r>
              <a:rPr lang="en-GB" sz="2000" dirty="0">
                <a:latin typeface="Calibri" panose="020F0502020204030204" pitchFamily="34" charset="0"/>
                <a:ea typeface="Calibri" panose="020F0502020204030204" pitchFamily="34" charset="0"/>
                <a:cs typeface="Times New Roman" panose="02020603050405020304" pitchFamily="18" charset="0"/>
              </a:rPr>
              <a:t>database has started, in collaboration with experts, and an initial bulk list of 735 JET pulses has been selected. </a:t>
            </a:r>
          </a:p>
          <a:p>
            <a:endParaRPr lang="fr-FR" sz="2000" dirty="0"/>
          </a:p>
        </p:txBody>
      </p:sp>
      <p:pic>
        <p:nvPicPr>
          <p:cNvPr id="6" name="Elemento grafico 2">
            <a:extLst>
              <a:ext uri="{FF2B5EF4-FFF2-40B4-BE49-F238E27FC236}">
                <a16:creationId xmlns:a16="http://schemas.microsoft.com/office/drawing/2014/main" id="{CC7EA275-10A9-C11E-16A7-72A023D9ED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968209" y="2730121"/>
            <a:ext cx="4434908" cy="3467877"/>
          </a:xfrm>
          <a:prstGeom prst="rect">
            <a:avLst/>
          </a:prstGeom>
        </p:spPr>
      </p:pic>
      <p:sp>
        <p:nvSpPr>
          <p:cNvPr id="7" name="Espace réservé du contenu 4"/>
          <p:cNvSpPr txBox="1">
            <a:spLocks/>
          </p:cNvSpPr>
          <p:nvPr/>
        </p:nvSpPr>
        <p:spPr>
          <a:xfrm>
            <a:off x="218102" y="687475"/>
            <a:ext cx="11488038" cy="2042646"/>
          </a:xfrm>
          <a:prstGeom prst="rect">
            <a:avLst/>
          </a:prstGeom>
        </p:spPr>
        <p:txBody>
          <a:bodyPr vert="horz" lIns="91440" tIns="45720" rIns="91440" bIns="45720" rtlCol="0">
            <a:normAutofit fontScale="85000" lnSpcReduction="10000"/>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spcBef>
                <a:spcPct val="0"/>
              </a:spcBef>
            </a:pPr>
            <a:r>
              <a:rPr lang="en-GB" dirty="0" smtClean="0">
                <a:latin typeface="Calibri" panose="020F0502020204030204" pitchFamily="34" charset="0"/>
                <a:ea typeface="Calibri" panose="020F0502020204030204" pitchFamily="34" charset="0"/>
                <a:cs typeface="Times New Roman" panose="02020603050405020304" pitchFamily="18" charset="0"/>
              </a:rPr>
              <a:t>The  construction of the confinement database is meant to improve both the modelling and the empirical scaling efforts across the EUROfusion facilities. </a:t>
            </a:r>
          </a:p>
          <a:p>
            <a:pPr algn="just">
              <a:spcBef>
                <a:spcPct val="0"/>
              </a:spcBef>
            </a:pPr>
            <a:r>
              <a:rPr lang="en-GB" dirty="0" smtClean="0">
                <a:latin typeface="Calibri" panose="020F0502020204030204" pitchFamily="34" charset="0"/>
                <a:ea typeface="Calibri" panose="020F0502020204030204" pitchFamily="34" charset="0"/>
                <a:cs typeface="Times New Roman" panose="02020603050405020304" pitchFamily="18" charset="0"/>
              </a:rPr>
              <a:t>The main relevant scientific objects are the revision of the ITER-98 confinement scaling law using ILW data from WPTE devices  and the contribution of WPTE plasma profiles for transport studies. </a:t>
            </a:r>
          </a:p>
        </p:txBody>
      </p:sp>
    </p:spTree>
    <p:extLst>
      <p:ext uri="{BB962C8B-B14F-4D97-AF65-F5344CB8AC3E}">
        <p14:creationId xmlns:p14="http://schemas.microsoft.com/office/powerpoint/2010/main" val="493593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X. LITAUDON &amp; G. FALCHETTO  |  FSD PB Meeting  |  26 10 2022 </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2</a:t>
            </a:fld>
            <a:endParaRPr lang="en-GB" dirty="0"/>
          </a:p>
        </p:txBody>
      </p:sp>
      <p:sp>
        <p:nvSpPr>
          <p:cNvPr id="6" name="Titre 1"/>
          <p:cNvSpPr>
            <a:spLocks noGrp="1"/>
          </p:cNvSpPr>
          <p:nvPr>
            <p:ph type="title"/>
          </p:nvPr>
        </p:nvSpPr>
        <p:spPr>
          <a:xfrm>
            <a:off x="29522" y="8023"/>
            <a:ext cx="11233248" cy="457200"/>
          </a:xfrm>
        </p:spPr>
        <p:txBody>
          <a:bodyPr/>
          <a:lstStyle/>
          <a:p>
            <a:r>
              <a:rPr lang="fr-FR" dirty="0" err="1" smtClean="0"/>
              <a:t>Implementation</a:t>
            </a:r>
            <a:r>
              <a:rPr lang="fr-FR" dirty="0" smtClean="0"/>
              <a:t> of </a:t>
            </a:r>
            <a:r>
              <a:rPr lang="en-GB" dirty="0" smtClean="0">
                <a:solidFill>
                  <a:prstClr val="black"/>
                </a:solidFill>
              </a:rPr>
              <a:t>some </a:t>
            </a:r>
            <a:r>
              <a:rPr lang="en-GB" dirty="0">
                <a:solidFill>
                  <a:prstClr val="black"/>
                </a:solidFill>
              </a:rPr>
              <a:t>of the </a:t>
            </a:r>
            <a:r>
              <a:rPr lang="en-GB" dirty="0" smtClean="0">
                <a:solidFill>
                  <a:prstClr val="black"/>
                </a:solidFill>
              </a:rPr>
              <a:t>2020 GA recommendations</a:t>
            </a:r>
            <a:endParaRPr lang="fr-FR" dirty="0"/>
          </a:p>
        </p:txBody>
      </p:sp>
      <p:pic>
        <p:nvPicPr>
          <p:cNvPr id="7" name="Image 6"/>
          <p:cNvPicPr>
            <a:picLocks noChangeAspect="1"/>
          </p:cNvPicPr>
          <p:nvPr/>
        </p:nvPicPr>
        <p:blipFill rotWithShape="1">
          <a:blip r:embed="rId2">
            <a:extLst>
              <a:ext uri="{28A0092B-C50C-407E-A947-70E740481C1C}">
                <a14:useLocalDpi xmlns:a14="http://schemas.microsoft.com/office/drawing/2010/main"/>
              </a:ext>
            </a:extLst>
          </a:blip>
          <a:srcRect t="1002"/>
          <a:stretch/>
        </p:blipFill>
        <p:spPr>
          <a:xfrm>
            <a:off x="29522" y="476671"/>
            <a:ext cx="12147670" cy="6419663"/>
          </a:xfrm>
          <a:prstGeom prst="rect">
            <a:avLst/>
          </a:prstGeom>
        </p:spPr>
      </p:pic>
      <p:sp>
        <p:nvSpPr>
          <p:cNvPr id="8" name="Espace réservé du contenu 4"/>
          <p:cNvSpPr>
            <a:spLocks noGrp="1"/>
          </p:cNvSpPr>
          <p:nvPr>
            <p:ph idx="1"/>
          </p:nvPr>
        </p:nvSpPr>
        <p:spPr>
          <a:xfrm>
            <a:off x="3503712" y="4404598"/>
            <a:ext cx="5256584" cy="1806171"/>
          </a:xfrm>
        </p:spPr>
        <p:txBody>
          <a:bodyPr>
            <a:normAutofit lnSpcReduction="10000"/>
          </a:bodyPr>
          <a:lstStyle/>
          <a:p>
            <a:pPr>
              <a:lnSpc>
                <a:spcPct val="100000"/>
              </a:lnSpc>
            </a:pPr>
            <a:r>
              <a:rPr lang="en-US" sz="1600" dirty="0" smtClean="0"/>
              <a:t>SP-1. Project </a:t>
            </a:r>
            <a:r>
              <a:rPr lang="en-US" sz="1600" dirty="0"/>
              <a:t>management</a:t>
            </a:r>
          </a:p>
          <a:p>
            <a:pPr>
              <a:lnSpc>
                <a:spcPct val="100000"/>
              </a:lnSpc>
            </a:pPr>
            <a:r>
              <a:rPr lang="en-US" sz="1600" dirty="0" smtClean="0"/>
              <a:t>SP-2. Preparation </a:t>
            </a:r>
            <a:r>
              <a:rPr lang="en-US" sz="1600" dirty="0"/>
              <a:t>of ITER first experimental campaigns </a:t>
            </a:r>
            <a:endParaRPr lang="fr-FR" sz="1600" dirty="0"/>
          </a:p>
          <a:p>
            <a:pPr>
              <a:lnSpc>
                <a:spcPct val="100000"/>
              </a:lnSpc>
            </a:pPr>
            <a:r>
              <a:rPr lang="en-US" sz="1600" dirty="0" smtClean="0"/>
              <a:t>SP-3. Plant </a:t>
            </a:r>
            <a:r>
              <a:rPr lang="en-US" sz="1600" dirty="0"/>
              <a:t>systems and plasma operation</a:t>
            </a:r>
            <a:endParaRPr lang="fr-FR" sz="1600" dirty="0"/>
          </a:p>
          <a:p>
            <a:pPr>
              <a:lnSpc>
                <a:spcPct val="100000"/>
              </a:lnSpc>
            </a:pPr>
            <a:r>
              <a:rPr lang="en-US" sz="1600" dirty="0" smtClean="0"/>
              <a:t>SP-4. ITER </a:t>
            </a:r>
            <a:r>
              <a:rPr lang="en-US" sz="1600" dirty="0"/>
              <a:t>Neutral Beam Test Facility and R&amp;D </a:t>
            </a:r>
            <a:endParaRPr lang="fr-FR" sz="1600" dirty="0"/>
          </a:p>
          <a:p>
            <a:pPr>
              <a:lnSpc>
                <a:spcPct val="100000"/>
              </a:lnSpc>
            </a:pPr>
            <a:r>
              <a:rPr lang="en-US" sz="1600" dirty="0" smtClean="0"/>
              <a:t>SP-5. </a:t>
            </a:r>
            <a:r>
              <a:rPr lang="en-US" sz="1600" dirty="0" err="1" smtClean="0"/>
              <a:t>Neutronics</a:t>
            </a:r>
            <a:r>
              <a:rPr lang="en-US" sz="1600" dirty="0"/>
              <a:t>, Nuclear waste and </a:t>
            </a:r>
            <a:r>
              <a:rPr lang="en-US" sz="1600" dirty="0" smtClean="0"/>
              <a:t>Safety</a:t>
            </a:r>
            <a:endParaRPr lang="fr-FR" sz="1600" dirty="0"/>
          </a:p>
        </p:txBody>
      </p:sp>
      <p:sp>
        <p:nvSpPr>
          <p:cNvPr id="9" name="ZoneTexte 8"/>
          <p:cNvSpPr txBox="1"/>
          <p:nvPr/>
        </p:nvSpPr>
        <p:spPr>
          <a:xfrm>
            <a:off x="8112224" y="-40979"/>
            <a:ext cx="3990146" cy="523220"/>
          </a:xfrm>
          <a:prstGeom prst="rect">
            <a:avLst/>
          </a:prstGeom>
          <a:noFill/>
        </p:spPr>
        <p:txBody>
          <a:bodyPr wrap="square" rtlCol="0">
            <a:spAutoFit/>
          </a:bodyPr>
          <a:lstStyle/>
          <a:p>
            <a:r>
              <a:rPr lang="en-US" sz="1400" dirty="0" smtClean="0"/>
              <a:t>[</a:t>
            </a:r>
            <a:r>
              <a:rPr lang="en-GB" sz="1400" b="1" dirty="0" err="1" smtClean="0">
                <a:solidFill>
                  <a:prstClr val="black"/>
                </a:solidFill>
              </a:rPr>
              <a:t>EUROfusion</a:t>
            </a:r>
            <a:r>
              <a:rPr lang="en-GB" sz="1400" b="1" dirty="0" smtClean="0">
                <a:solidFill>
                  <a:prstClr val="black"/>
                </a:solidFill>
              </a:rPr>
              <a:t> </a:t>
            </a:r>
            <a:r>
              <a:rPr lang="en-GB" sz="1400" b="1" dirty="0">
                <a:solidFill>
                  <a:prstClr val="black"/>
                </a:solidFill>
              </a:rPr>
              <a:t>role in ITER operation </a:t>
            </a:r>
            <a:r>
              <a:rPr lang="en-GB" sz="1400" b="1" dirty="0" smtClean="0">
                <a:solidFill>
                  <a:prstClr val="black"/>
                </a:solidFill>
              </a:rPr>
              <a:t>&amp; </a:t>
            </a:r>
            <a:r>
              <a:rPr lang="en-GB" sz="1400" b="1" dirty="0">
                <a:solidFill>
                  <a:prstClr val="black"/>
                </a:solidFill>
              </a:rPr>
              <a:t>scientific </a:t>
            </a:r>
            <a:r>
              <a:rPr lang="en-GB" sz="1400" b="1" dirty="0" smtClean="0">
                <a:solidFill>
                  <a:prstClr val="black"/>
                </a:solidFill>
              </a:rPr>
              <a:t>exploitation</a:t>
            </a:r>
            <a:r>
              <a:rPr lang="en-GB" sz="1400" dirty="0" smtClean="0">
                <a:solidFill>
                  <a:prstClr val="black"/>
                </a:solidFill>
              </a:rPr>
              <a:t> </a:t>
            </a:r>
            <a:r>
              <a:rPr lang="en-US" sz="1400" dirty="0" smtClean="0"/>
              <a:t>EUROFUSION </a:t>
            </a:r>
            <a:r>
              <a:rPr lang="en-US" sz="1400" dirty="0"/>
              <a:t>GA (20) 32 - </a:t>
            </a:r>
            <a:r>
              <a:rPr lang="en-US" sz="1400" dirty="0" smtClean="0"/>
              <a:t>4.7 ]</a:t>
            </a:r>
            <a:endParaRPr lang="fr-FR" sz="1400" dirty="0"/>
          </a:p>
        </p:txBody>
      </p:sp>
      <p:sp>
        <p:nvSpPr>
          <p:cNvPr id="2" name="Rectangle 1"/>
          <p:cNvSpPr/>
          <p:nvPr/>
        </p:nvSpPr>
        <p:spPr>
          <a:xfrm>
            <a:off x="4223792" y="472232"/>
            <a:ext cx="604653" cy="369332"/>
          </a:xfrm>
          <a:prstGeom prst="rect">
            <a:avLst/>
          </a:prstGeom>
        </p:spPr>
        <p:txBody>
          <a:bodyPr wrap="none">
            <a:spAutoFit/>
          </a:bodyPr>
          <a:lstStyle/>
          <a:p>
            <a:r>
              <a:rPr lang="en-US" b="1" dirty="0" smtClean="0">
                <a:solidFill>
                  <a:schemeClr val="bg1"/>
                </a:solidFill>
              </a:rPr>
              <a:t>SP-1</a:t>
            </a:r>
            <a:endParaRPr lang="fr-FR" dirty="0"/>
          </a:p>
        </p:txBody>
      </p:sp>
      <p:sp>
        <p:nvSpPr>
          <p:cNvPr id="10" name="Espace réservé du contenu 4"/>
          <p:cNvSpPr txBox="1">
            <a:spLocks/>
          </p:cNvSpPr>
          <p:nvPr/>
        </p:nvSpPr>
        <p:spPr>
          <a:xfrm>
            <a:off x="3791744" y="6175810"/>
            <a:ext cx="4968552" cy="63273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nSpc>
                <a:spcPct val="100000"/>
              </a:lnSpc>
              <a:buNone/>
            </a:pPr>
            <a:r>
              <a:rPr lang="fr-FR" sz="1600" dirty="0" err="1" smtClean="0">
                <a:solidFill>
                  <a:srgbClr val="FF0000"/>
                </a:solidFill>
              </a:rPr>
              <a:t>Presentation</a:t>
            </a:r>
            <a:r>
              <a:rPr lang="fr-FR" sz="1600" dirty="0" smtClean="0">
                <a:solidFill>
                  <a:srgbClr val="FF0000"/>
                </a:solidFill>
              </a:rPr>
              <a:t> of key </a:t>
            </a:r>
            <a:r>
              <a:rPr lang="fr-FR" sz="1600" dirty="0" err="1" smtClean="0">
                <a:solidFill>
                  <a:srgbClr val="FF0000"/>
                </a:solidFill>
              </a:rPr>
              <a:t>achievements</a:t>
            </a:r>
            <a:r>
              <a:rPr lang="fr-FR" sz="1600" dirty="0" smtClean="0">
                <a:solidFill>
                  <a:srgbClr val="FF0000"/>
                </a:solidFill>
              </a:rPr>
              <a:t>, 2023 objectives &amp; </a:t>
            </a:r>
            <a:r>
              <a:rPr lang="fr-FR" sz="1600" dirty="0" err="1" smtClean="0">
                <a:solidFill>
                  <a:srgbClr val="FF0000"/>
                </a:solidFill>
              </a:rPr>
              <a:t>project</a:t>
            </a:r>
            <a:r>
              <a:rPr lang="fr-FR" sz="1600" dirty="0" smtClean="0">
                <a:solidFill>
                  <a:srgbClr val="FF0000"/>
                </a:solidFill>
              </a:rPr>
              <a:t> </a:t>
            </a:r>
            <a:r>
              <a:rPr lang="fr-FR" sz="1600" dirty="0" err="1" smtClean="0">
                <a:solidFill>
                  <a:srgbClr val="FF0000"/>
                </a:solidFill>
              </a:rPr>
              <a:t>milestones</a:t>
            </a:r>
            <a:r>
              <a:rPr lang="fr-FR" sz="1600" dirty="0" smtClean="0">
                <a:solidFill>
                  <a:srgbClr val="FF0000"/>
                </a:solidFill>
              </a:rPr>
              <a:t> per </a:t>
            </a:r>
            <a:r>
              <a:rPr lang="fr-FR" sz="1600" dirty="0" err="1" smtClean="0">
                <a:solidFill>
                  <a:srgbClr val="FF0000"/>
                </a:solidFill>
              </a:rPr>
              <a:t>Sub</a:t>
            </a:r>
            <a:r>
              <a:rPr lang="fr-FR" sz="1600" dirty="0" smtClean="0">
                <a:solidFill>
                  <a:srgbClr val="FF0000"/>
                </a:solidFill>
              </a:rPr>
              <a:t>-Project </a:t>
            </a:r>
            <a:endParaRPr lang="fr-FR" sz="1600" dirty="0">
              <a:solidFill>
                <a:srgbClr val="FF0000"/>
              </a:solidFill>
            </a:endParaRPr>
          </a:p>
        </p:txBody>
      </p:sp>
      <p:sp>
        <p:nvSpPr>
          <p:cNvPr id="4" name="Ellipse 3"/>
          <p:cNvSpPr/>
          <p:nvPr/>
        </p:nvSpPr>
        <p:spPr>
          <a:xfrm>
            <a:off x="-672752" y="980728"/>
            <a:ext cx="5040560" cy="604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8904312" y="5589240"/>
            <a:ext cx="3272880" cy="471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510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SP-2-2022: </a:t>
            </a:r>
            <a:r>
              <a:rPr lang="fr-FR" dirty="0" err="1" smtClean="0"/>
              <a:t>Validated</a:t>
            </a:r>
            <a:r>
              <a:rPr lang="fr-FR" dirty="0" smtClean="0"/>
              <a:t> Breakdown/</a:t>
            </a:r>
            <a:r>
              <a:rPr lang="fr-FR" dirty="0" err="1" smtClean="0"/>
              <a:t>Burn-through</a:t>
            </a:r>
            <a:r>
              <a:rPr lang="fr-FR" dirty="0" smtClean="0"/>
              <a:t> </a:t>
            </a:r>
            <a:r>
              <a:rPr lang="fr-FR" dirty="0" err="1" smtClean="0"/>
              <a:t>tools</a:t>
            </a:r>
            <a:r>
              <a:rPr lang="fr-FR" dirty="0" smtClean="0"/>
              <a:t> for ITER first </a:t>
            </a:r>
            <a:r>
              <a:rPr lang="fr-FR" dirty="0" err="1" smtClean="0"/>
              <a:t>operation</a:t>
            </a:r>
            <a:r>
              <a:rPr lang="fr-FR" dirty="0" smtClean="0"/>
              <a:t> </a:t>
            </a:r>
            <a:endParaRPr lang="fr-FR" dirty="0"/>
          </a:p>
        </p:txBody>
      </p:sp>
      <p:sp>
        <p:nvSpPr>
          <p:cNvPr id="3" name="Espace réservé du pied de page 2"/>
          <p:cNvSpPr>
            <a:spLocks noGrp="1"/>
          </p:cNvSpPr>
          <p:nvPr>
            <p:ph type="ftr" sz="quarter" idx="11"/>
          </p:nvPr>
        </p:nvSpPr>
        <p:spPr/>
        <p:txBody>
          <a:bodyPr/>
          <a:lstStyle/>
          <a:p>
            <a:r>
              <a:rPr lang="fr-FR" dirty="0"/>
              <a:t>X. LITAUDON &amp; G. FALCHETTO  |  </a:t>
            </a:r>
            <a:r>
              <a:rPr lang="en-US" dirty="0"/>
              <a:t>Meeting #12 of the SC on the </a:t>
            </a:r>
            <a:r>
              <a:rPr lang="en-US" dirty="0" err="1"/>
              <a:t>EUROfusion</a:t>
            </a:r>
            <a:r>
              <a:rPr lang="en-US" dirty="0"/>
              <a:t>-IO development of IMAS</a:t>
            </a:r>
            <a:r>
              <a:rPr lang="fr-FR" dirty="0"/>
              <a:t>| 09 11 2022 </a:t>
            </a:r>
            <a:endParaRPr lang="en-GB" dirty="0"/>
          </a:p>
        </p:txBody>
      </p:sp>
      <p:sp>
        <p:nvSpPr>
          <p:cNvPr id="4" name="Espace réservé du contenu 3"/>
          <p:cNvSpPr>
            <a:spLocks noGrp="1"/>
          </p:cNvSpPr>
          <p:nvPr>
            <p:ph idx="1"/>
          </p:nvPr>
        </p:nvSpPr>
        <p:spPr>
          <a:xfrm>
            <a:off x="164166" y="773597"/>
            <a:ext cx="11953328" cy="1357857"/>
          </a:xfrm>
        </p:spPr>
        <p:txBody>
          <a:bodyPr>
            <a:normAutofit fontScale="70000" lnSpcReduction="20000"/>
          </a:bodyPr>
          <a:lstStyle/>
          <a:p>
            <a:r>
              <a:rPr lang="en-GB" dirty="0"/>
              <a:t>Full electromagnetic burn-through model </a:t>
            </a:r>
            <a:r>
              <a:rPr lang="en-GB" dirty="0" smtClean="0"/>
              <a:t>developed and validated</a:t>
            </a:r>
            <a:r>
              <a:rPr lang="en-GB" dirty="0"/>
              <a:t> </a:t>
            </a:r>
            <a:r>
              <a:rPr lang="en-GB" dirty="0" smtClean="0"/>
              <a:t>on MAST using input </a:t>
            </a:r>
            <a:r>
              <a:rPr lang="en-GB" dirty="0"/>
              <a:t>as in the control </a:t>
            </a:r>
            <a:r>
              <a:rPr lang="en-GB" dirty="0" smtClean="0"/>
              <a:t>room (with WTE) </a:t>
            </a:r>
          </a:p>
          <a:p>
            <a:pPr lvl="1"/>
            <a:r>
              <a:rPr lang="en-GB" dirty="0" smtClean="0"/>
              <a:t>Further validation, </a:t>
            </a:r>
            <a:r>
              <a:rPr lang="en-GB" dirty="0" smtClean="0">
                <a:solidFill>
                  <a:srgbClr val="FF0000"/>
                </a:solidFill>
              </a:rPr>
              <a:t>IMAS interface development and ITER application </a:t>
            </a:r>
          </a:p>
          <a:p>
            <a:r>
              <a:rPr lang="en-GB" dirty="0" smtClean="0"/>
              <a:t>Absorption of EC waves in ITER first plasma start-up conditions  in the </a:t>
            </a:r>
            <a:r>
              <a:rPr lang="en-US" dirty="0" smtClean="0"/>
              <a:t>GRAY-</a:t>
            </a:r>
            <a:r>
              <a:rPr lang="en-GB" dirty="0" smtClean="0"/>
              <a:t>BKD0-CREATEBD framework </a:t>
            </a:r>
            <a:r>
              <a:rPr lang="en-GB" dirty="0" smtClean="0">
                <a:solidFill>
                  <a:srgbClr val="FF0000"/>
                </a:solidFill>
              </a:rPr>
              <a:t>adapted to IMAS </a:t>
            </a:r>
          </a:p>
          <a:p>
            <a:pPr lvl="1"/>
            <a:endParaRPr lang="en-GB" dirty="0"/>
          </a:p>
          <a:p>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3</a:t>
            </a:fld>
            <a:endParaRPr lang="en-GB" dirty="0"/>
          </a:p>
        </p:txBody>
      </p:sp>
      <p:sp>
        <p:nvSpPr>
          <p:cNvPr id="6" name="Rectangle 5"/>
          <p:cNvSpPr/>
          <p:nvPr/>
        </p:nvSpPr>
        <p:spPr>
          <a:xfrm>
            <a:off x="6096000" y="1270677"/>
            <a:ext cx="3702296" cy="307777"/>
          </a:xfrm>
          <a:prstGeom prst="rect">
            <a:avLst/>
          </a:prstGeom>
        </p:spPr>
        <p:txBody>
          <a:bodyPr wrap="none">
            <a:spAutoFit/>
          </a:bodyPr>
          <a:lstStyle/>
          <a:p>
            <a:r>
              <a:rPr lang="it-IT" sz="1400" dirty="0" smtClean="0">
                <a:solidFill>
                  <a:srgbClr val="333333"/>
                </a:solidFill>
              </a:rPr>
              <a:t>[Kim</a:t>
            </a:r>
            <a:r>
              <a:rPr lang="it-IT" sz="1400" dirty="0">
                <a:solidFill>
                  <a:srgbClr val="333333"/>
                </a:solidFill>
              </a:rPr>
              <a:t> et </a:t>
            </a:r>
            <a:r>
              <a:rPr lang="it-IT" sz="1400" dirty="0" smtClean="0">
                <a:solidFill>
                  <a:srgbClr val="333333"/>
                </a:solidFill>
              </a:rPr>
              <a:t>al.</a:t>
            </a:r>
            <a:r>
              <a:rPr lang="it-IT" sz="1400" dirty="0">
                <a:solidFill>
                  <a:srgbClr val="333333"/>
                </a:solidFill>
              </a:rPr>
              <a:t> 2022 Nucl. Fusion 62 (2022) </a:t>
            </a:r>
            <a:r>
              <a:rPr lang="it-IT" sz="1400" dirty="0" smtClean="0">
                <a:solidFill>
                  <a:srgbClr val="333333"/>
                </a:solidFill>
              </a:rPr>
              <a:t>126012]</a:t>
            </a:r>
            <a:endParaRPr lang="en-GB" sz="1400" dirty="0"/>
          </a:p>
        </p:txBody>
      </p:sp>
      <p:pic>
        <p:nvPicPr>
          <p:cNvPr id="7" name="Content Placeholder 6" descr="Chart, scatter chart&#10;&#10;Description automatically generated">
            <a:extLst>
              <a:ext uri="{FF2B5EF4-FFF2-40B4-BE49-F238E27FC236}">
                <a16:creationId xmlns:a16="http://schemas.microsoft.com/office/drawing/2014/main" id="{B5AE3758-11C3-4682-97DB-DACDD8B48FCE}"/>
              </a:ext>
            </a:extLst>
          </p:cNvPr>
          <p:cNvPicPr>
            <a:picLocks noChangeAspect="1"/>
          </p:cNvPicPr>
          <p:nvPr/>
        </p:nvPicPr>
        <p:blipFill rotWithShape="1">
          <a:blip r:embed="rId2"/>
          <a:srcRect l="7611" t="3347" r="10221"/>
          <a:stretch/>
        </p:blipFill>
        <p:spPr>
          <a:xfrm>
            <a:off x="6494045" y="2411445"/>
            <a:ext cx="4210584" cy="3969883"/>
          </a:xfrm>
          <a:prstGeom prst="rect">
            <a:avLst/>
          </a:prstGeom>
        </p:spPr>
      </p:pic>
      <p:pic>
        <p:nvPicPr>
          <p:cNvPr id="8" name="Content Placeholder 6" descr="A picture containing text, colorful&#10;&#10;Description automatically generated">
            <a:extLst>
              <a:ext uri="{FF2B5EF4-FFF2-40B4-BE49-F238E27FC236}">
                <a16:creationId xmlns:a16="http://schemas.microsoft.com/office/drawing/2014/main" id="{5C937629-AA91-441F-ACA6-93885C4ECB3C}"/>
              </a:ext>
            </a:extLst>
          </p:cNvPr>
          <p:cNvPicPr>
            <a:picLocks noChangeAspect="1"/>
          </p:cNvPicPr>
          <p:nvPr/>
        </p:nvPicPr>
        <p:blipFill rotWithShape="1">
          <a:blip r:embed="rId3"/>
          <a:srcRect l="22286" t="2981" r="23012" b="5518"/>
          <a:stretch/>
        </p:blipFill>
        <p:spPr>
          <a:xfrm>
            <a:off x="623392" y="2381569"/>
            <a:ext cx="4680520" cy="4089953"/>
          </a:xfrm>
          <a:prstGeom prst="rect">
            <a:avLst/>
          </a:prstGeom>
        </p:spPr>
      </p:pic>
      <p:sp>
        <p:nvSpPr>
          <p:cNvPr id="9" name="ZoneTexte 8"/>
          <p:cNvSpPr txBox="1"/>
          <p:nvPr/>
        </p:nvSpPr>
        <p:spPr>
          <a:xfrm>
            <a:off x="119336" y="1990264"/>
            <a:ext cx="1712328" cy="369332"/>
          </a:xfrm>
          <a:prstGeom prst="rect">
            <a:avLst/>
          </a:prstGeom>
          <a:noFill/>
        </p:spPr>
        <p:txBody>
          <a:bodyPr wrap="none" rtlCol="0">
            <a:spAutoFit/>
          </a:bodyPr>
          <a:lstStyle/>
          <a:p>
            <a:r>
              <a:rPr lang="en-GB" dirty="0"/>
              <a:t>#27512 in MAST</a:t>
            </a:r>
            <a:endParaRPr lang="fr-FR" dirty="0"/>
          </a:p>
        </p:txBody>
      </p:sp>
      <p:sp>
        <p:nvSpPr>
          <p:cNvPr id="10" name="Rectangle 9"/>
          <p:cNvSpPr/>
          <p:nvPr/>
        </p:nvSpPr>
        <p:spPr>
          <a:xfrm>
            <a:off x="2639616" y="2043068"/>
            <a:ext cx="2592288" cy="307777"/>
          </a:xfrm>
          <a:prstGeom prst="rect">
            <a:avLst/>
          </a:prstGeom>
        </p:spPr>
        <p:txBody>
          <a:bodyPr wrap="square">
            <a:spAutoFit/>
          </a:bodyPr>
          <a:lstStyle/>
          <a:p>
            <a:r>
              <a:rPr lang="it-IT" sz="1400" dirty="0" smtClean="0">
                <a:solidFill>
                  <a:srgbClr val="333333"/>
                </a:solidFill>
              </a:rPr>
              <a:t>[Kim</a:t>
            </a:r>
            <a:r>
              <a:rPr lang="it-IT" sz="1400" dirty="0">
                <a:solidFill>
                  <a:srgbClr val="333333"/>
                </a:solidFill>
              </a:rPr>
              <a:t> et al 2022 Nucl. </a:t>
            </a:r>
            <a:r>
              <a:rPr lang="it-IT" sz="1400" dirty="0" smtClean="0">
                <a:solidFill>
                  <a:srgbClr val="333333"/>
                </a:solidFill>
              </a:rPr>
              <a:t>Fusion]</a:t>
            </a:r>
            <a:endParaRPr lang="en-GB" sz="1400" dirty="0"/>
          </a:p>
        </p:txBody>
      </p:sp>
      <p:sp>
        <p:nvSpPr>
          <p:cNvPr id="11" name="Rectangle 10"/>
          <p:cNvSpPr/>
          <p:nvPr/>
        </p:nvSpPr>
        <p:spPr>
          <a:xfrm>
            <a:off x="10492376" y="2142441"/>
            <a:ext cx="1434047" cy="307777"/>
          </a:xfrm>
          <a:prstGeom prst="rect">
            <a:avLst/>
          </a:prstGeom>
        </p:spPr>
        <p:txBody>
          <a:bodyPr wrap="none">
            <a:spAutoFit/>
          </a:bodyPr>
          <a:lstStyle/>
          <a:p>
            <a:r>
              <a:rPr lang="it-IT" sz="1400" dirty="0" smtClean="0">
                <a:solidFill>
                  <a:srgbClr val="333333"/>
                </a:solidFill>
              </a:rPr>
              <a:t>[Ricci et al. 2022]</a:t>
            </a:r>
            <a:endParaRPr lang="en-GB" sz="1400" dirty="0"/>
          </a:p>
        </p:txBody>
      </p:sp>
      <p:sp>
        <p:nvSpPr>
          <p:cNvPr id="12" name="CasellaDiTesto 5"/>
          <p:cNvSpPr txBox="1"/>
          <p:nvPr/>
        </p:nvSpPr>
        <p:spPr>
          <a:xfrm>
            <a:off x="4974664" y="1969402"/>
            <a:ext cx="4911573" cy="369332"/>
          </a:xfrm>
          <a:prstGeom prst="rect">
            <a:avLst/>
          </a:prstGeom>
          <a:noFill/>
        </p:spPr>
        <p:txBody>
          <a:bodyPr wrap="square" rtlCol="0">
            <a:spAutoFit/>
          </a:bodyPr>
          <a:lstStyle/>
          <a:p>
            <a:r>
              <a:rPr lang="it-IT" b="1" dirty="0" smtClean="0">
                <a:solidFill>
                  <a:srgbClr val="FF0000"/>
                </a:solidFill>
              </a:rPr>
              <a:t>International agreement with Korea </a:t>
            </a:r>
            <a:endParaRPr lang="it-IT" b="1" dirty="0">
              <a:solidFill>
                <a:srgbClr val="FF0000"/>
              </a:solidFill>
            </a:endParaRPr>
          </a:p>
        </p:txBody>
      </p:sp>
      <p:sp>
        <p:nvSpPr>
          <p:cNvPr id="13" name="Espace réservé du contenu 4"/>
          <p:cNvSpPr txBox="1">
            <a:spLocks/>
          </p:cNvSpPr>
          <p:nvPr/>
        </p:nvSpPr>
        <p:spPr>
          <a:xfrm>
            <a:off x="6959777" y="6283340"/>
            <a:ext cx="5677038" cy="552741"/>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dirty="0" smtClean="0">
                <a:solidFill>
                  <a:srgbClr val="FF0000"/>
                </a:solidFill>
                <a:ea typeface="Calibri" panose="020F0502020204030204" pitchFamily="34" charset="0"/>
              </a:rPr>
              <a:t>Tools to be ready for ITER first operation  </a:t>
            </a:r>
            <a:endParaRPr lang="fr-FR" dirty="0">
              <a:solidFill>
                <a:srgbClr val="FF0000"/>
              </a:solidFill>
            </a:endParaRPr>
          </a:p>
        </p:txBody>
      </p:sp>
    </p:spTree>
    <p:extLst>
      <p:ext uri="{BB962C8B-B14F-4D97-AF65-F5344CB8AC3E}">
        <p14:creationId xmlns:p14="http://schemas.microsoft.com/office/powerpoint/2010/main" val="298187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dirty="0"/>
              <a:t>X. LITAUDON &amp; G. FALCHETTO  |  </a:t>
            </a:r>
            <a:r>
              <a:rPr lang="en-US" dirty="0"/>
              <a:t>Meeting #12 of the SC on the </a:t>
            </a:r>
            <a:r>
              <a:rPr lang="en-US" dirty="0" err="1"/>
              <a:t>EUROfusion</a:t>
            </a:r>
            <a:r>
              <a:rPr lang="en-US" dirty="0"/>
              <a:t>-IO development of IMAS</a:t>
            </a:r>
            <a:r>
              <a:rPr lang="fr-FR" dirty="0"/>
              <a:t>| 09 11 2022 </a:t>
            </a:r>
            <a:endParaRPr lang="en-GB" dirty="0"/>
          </a:p>
        </p:txBody>
      </p:sp>
      <p:sp>
        <p:nvSpPr>
          <p:cNvPr id="4" name="Espace réservé du contenu 3"/>
          <p:cNvSpPr>
            <a:spLocks noGrp="1"/>
          </p:cNvSpPr>
          <p:nvPr>
            <p:ph idx="1"/>
          </p:nvPr>
        </p:nvSpPr>
        <p:spPr>
          <a:xfrm>
            <a:off x="153435" y="709921"/>
            <a:ext cx="6552728" cy="529256"/>
          </a:xfrm>
        </p:spPr>
        <p:txBody>
          <a:bodyPr>
            <a:normAutofit fontScale="85000" lnSpcReduction="10000"/>
          </a:bodyPr>
          <a:lstStyle/>
          <a:p>
            <a:pPr marL="0" indent="0">
              <a:buNone/>
            </a:pPr>
            <a:r>
              <a:rPr lang="en-US" dirty="0" smtClean="0"/>
              <a:t>Qualitative </a:t>
            </a:r>
            <a:r>
              <a:rPr lang="en-US" dirty="0"/>
              <a:t>comparison on WEST, AUG, </a:t>
            </a:r>
            <a:r>
              <a:rPr lang="en-US" dirty="0" smtClean="0"/>
              <a:t>W-7X (with TE, W7X)</a:t>
            </a:r>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4</a:t>
            </a:fld>
            <a:endParaRPr lang="en-GB" dirty="0"/>
          </a:p>
        </p:txBody>
      </p:sp>
      <p:sp>
        <p:nvSpPr>
          <p:cNvPr id="6" name="Titre 1"/>
          <p:cNvSpPr>
            <a:spLocks noGrp="1"/>
          </p:cNvSpPr>
          <p:nvPr>
            <p:ph type="title"/>
          </p:nvPr>
        </p:nvSpPr>
        <p:spPr/>
        <p:txBody>
          <a:bodyPr/>
          <a:lstStyle/>
          <a:p>
            <a:r>
              <a:rPr lang="fr-FR" dirty="0" smtClean="0"/>
              <a:t>SP-2-2022: IR </a:t>
            </a:r>
            <a:r>
              <a:rPr lang="fr-FR" dirty="0" err="1" smtClean="0"/>
              <a:t>synthetic</a:t>
            </a:r>
            <a:r>
              <a:rPr lang="fr-FR" dirty="0" smtClean="0"/>
              <a:t> diagnostic </a:t>
            </a:r>
            <a:r>
              <a:rPr lang="fr-FR" dirty="0"/>
              <a:t>&amp;</a:t>
            </a:r>
            <a:r>
              <a:rPr lang="fr-FR" dirty="0" smtClean="0"/>
              <a:t> </a:t>
            </a:r>
            <a:r>
              <a:rPr lang="en-GB" dirty="0" smtClean="0"/>
              <a:t>wall monitoring for </a:t>
            </a:r>
            <a:r>
              <a:rPr lang="en-GB" dirty="0"/>
              <a:t>real time protection</a:t>
            </a:r>
            <a:r>
              <a:rPr lang="en-US" dirty="0"/>
              <a:t> </a:t>
            </a:r>
            <a:endParaRPr lang="fr-FR" dirty="0"/>
          </a:p>
        </p:txBody>
      </p:sp>
      <p:sp>
        <p:nvSpPr>
          <p:cNvPr id="7" name="Espace réservé du contenu 4"/>
          <p:cNvSpPr txBox="1">
            <a:spLocks/>
          </p:cNvSpPr>
          <p:nvPr/>
        </p:nvSpPr>
        <p:spPr>
          <a:xfrm>
            <a:off x="7326605" y="535734"/>
            <a:ext cx="5195936" cy="1234002"/>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2200" dirty="0" smtClean="0">
                <a:solidFill>
                  <a:srgbClr val="000000"/>
                </a:solidFill>
                <a:ea typeface="Calibri" panose="020F0502020204030204" pitchFamily="34" charset="0"/>
              </a:rPr>
              <a:t>Automatic hot-spot detection in ITER  simulated IR images</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817" y="1610665"/>
            <a:ext cx="3635513" cy="4550892"/>
          </a:xfrm>
          <a:prstGeom prst="rect">
            <a:avLst/>
          </a:prstGeom>
        </p:spPr>
      </p:pic>
      <p:sp>
        <p:nvSpPr>
          <p:cNvPr id="9" name="Rectangle 8"/>
          <p:cNvSpPr/>
          <p:nvPr/>
        </p:nvSpPr>
        <p:spPr>
          <a:xfrm>
            <a:off x="9986645" y="6226368"/>
            <a:ext cx="1873013" cy="307777"/>
          </a:xfrm>
          <a:prstGeom prst="rect">
            <a:avLst/>
          </a:prstGeom>
        </p:spPr>
        <p:txBody>
          <a:bodyPr wrap="none">
            <a:spAutoFit/>
          </a:bodyPr>
          <a:lstStyle/>
          <a:p>
            <a:r>
              <a:rPr lang="en-GB" sz="1400" dirty="0" smtClean="0"/>
              <a:t>[</a:t>
            </a:r>
            <a:r>
              <a:rPr lang="en-GB" sz="1400" dirty="0" err="1" smtClean="0"/>
              <a:t>Mitteau</a:t>
            </a:r>
            <a:r>
              <a:rPr lang="en-GB" sz="1400" dirty="0" smtClean="0"/>
              <a:t>  sub. To PPCF</a:t>
            </a:r>
            <a:r>
              <a:rPr lang="en-GB" sz="1400" u="sng" dirty="0" smtClean="0"/>
              <a:t>]</a:t>
            </a:r>
            <a:endParaRPr lang="fr-FR" sz="1400" dirty="0"/>
          </a:p>
        </p:txBody>
      </p:sp>
      <p:sp>
        <p:nvSpPr>
          <p:cNvPr id="13" name="Rectangle 12"/>
          <p:cNvSpPr/>
          <p:nvPr/>
        </p:nvSpPr>
        <p:spPr>
          <a:xfrm>
            <a:off x="119336" y="6230405"/>
            <a:ext cx="4018632" cy="307777"/>
          </a:xfrm>
          <a:prstGeom prst="rect">
            <a:avLst/>
          </a:prstGeom>
        </p:spPr>
        <p:txBody>
          <a:bodyPr wrap="square">
            <a:spAutoFit/>
          </a:bodyPr>
          <a:lstStyle/>
          <a:p>
            <a:r>
              <a:rPr lang="en-GB" sz="1400" dirty="0"/>
              <a:t>[</a:t>
            </a:r>
            <a:r>
              <a:rPr lang="en-GB" sz="1400" dirty="0" err="1" smtClean="0"/>
              <a:t>Aumeunier</a:t>
            </a:r>
            <a:r>
              <a:rPr lang="en-GB" sz="1400" dirty="0" smtClean="0"/>
              <a:t> Nuclear </a:t>
            </a:r>
            <a:r>
              <a:rPr lang="en-GB" sz="1400" dirty="0"/>
              <a:t>Materials and Energy </a:t>
            </a:r>
            <a:r>
              <a:rPr lang="en-GB" sz="1400" dirty="0" smtClean="0"/>
              <a:t>2021]</a:t>
            </a:r>
            <a:endParaRPr lang="en-GB" sz="1400" dirty="0"/>
          </a:p>
        </p:txBody>
      </p:sp>
      <p:pic>
        <p:nvPicPr>
          <p:cNvPr id="14" name="Image 13"/>
          <p:cNvPicPr>
            <a:picLocks noChangeAspect="1"/>
          </p:cNvPicPr>
          <p:nvPr/>
        </p:nvPicPr>
        <p:blipFill>
          <a:blip r:embed="rId3"/>
          <a:stretch>
            <a:fillRect/>
          </a:stretch>
        </p:blipFill>
        <p:spPr>
          <a:xfrm>
            <a:off x="156681" y="1397353"/>
            <a:ext cx="6982094" cy="4495693"/>
          </a:xfrm>
          <a:prstGeom prst="rect">
            <a:avLst/>
          </a:prstGeom>
        </p:spPr>
      </p:pic>
      <p:pic>
        <p:nvPicPr>
          <p:cNvPr id="15" name="Image 14"/>
          <p:cNvPicPr>
            <a:picLocks noChangeAspect="1"/>
          </p:cNvPicPr>
          <p:nvPr/>
        </p:nvPicPr>
        <p:blipFill>
          <a:blip r:embed="rId4"/>
          <a:stretch>
            <a:fillRect/>
          </a:stretch>
        </p:blipFill>
        <p:spPr>
          <a:xfrm>
            <a:off x="8129942" y="1638420"/>
            <a:ext cx="631509" cy="355224"/>
          </a:xfrm>
          <a:prstGeom prst="rect">
            <a:avLst/>
          </a:prstGeom>
        </p:spPr>
      </p:pic>
      <p:sp>
        <p:nvSpPr>
          <p:cNvPr id="16" name="ZoneTexte 15"/>
          <p:cNvSpPr txBox="1"/>
          <p:nvPr/>
        </p:nvSpPr>
        <p:spPr>
          <a:xfrm>
            <a:off x="153435" y="1178488"/>
            <a:ext cx="2717823" cy="393555"/>
          </a:xfrm>
          <a:prstGeom prst="rect">
            <a:avLst/>
          </a:prstGeom>
          <a:noFill/>
        </p:spPr>
        <p:txBody>
          <a:bodyPr wrap="none" rtlCol="0">
            <a:spAutoFit/>
          </a:bodyPr>
          <a:lstStyle/>
          <a:p>
            <a:pPr algn="l"/>
            <a:r>
              <a:rPr lang="en-US" sz="1800" b="1" dirty="0" smtClean="0"/>
              <a:t>WEST </a:t>
            </a:r>
            <a:r>
              <a:rPr lang="en-US" sz="1800" dirty="0" smtClean="0"/>
              <a:t>wide angle TG view</a:t>
            </a:r>
            <a:endParaRPr lang="en-US" sz="1800" dirty="0"/>
          </a:p>
        </p:txBody>
      </p:sp>
      <p:sp>
        <p:nvSpPr>
          <p:cNvPr id="17" name="Espace réservé du contenu 4"/>
          <p:cNvSpPr txBox="1">
            <a:spLocks/>
          </p:cNvSpPr>
          <p:nvPr/>
        </p:nvSpPr>
        <p:spPr>
          <a:xfrm>
            <a:off x="4309607" y="6188350"/>
            <a:ext cx="5677038" cy="552741"/>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dirty="0" smtClean="0">
                <a:solidFill>
                  <a:srgbClr val="FF0000"/>
                </a:solidFill>
                <a:ea typeface="Calibri" panose="020F0502020204030204" pitchFamily="34" charset="0"/>
              </a:rPr>
              <a:t>Tools to be ready for ITER first operation  </a:t>
            </a:r>
            <a:endParaRPr lang="fr-FR" dirty="0">
              <a:solidFill>
                <a:srgbClr val="FF0000"/>
              </a:solidFill>
            </a:endParaRPr>
          </a:p>
        </p:txBody>
      </p:sp>
    </p:spTree>
    <p:extLst>
      <p:ext uri="{BB962C8B-B14F-4D97-AF65-F5344CB8AC3E}">
        <p14:creationId xmlns:p14="http://schemas.microsoft.com/office/powerpoint/2010/main" val="2796940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250" y="118507"/>
            <a:ext cx="11737304" cy="629458"/>
          </a:xfrm>
        </p:spPr>
        <p:txBody>
          <a:bodyPr/>
          <a:lstStyle/>
          <a:p>
            <a:r>
              <a:rPr lang="fr-FR" dirty="0" smtClean="0"/>
              <a:t>SP-2-2023 objectives: </a:t>
            </a:r>
            <a:r>
              <a:rPr lang="en-US" dirty="0" smtClean="0"/>
              <a:t>Preparation of ITER first experimental campaigns</a:t>
            </a:r>
            <a:r>
              <a:rPr lang="en-US" sz="1800" dirty="0" smtClean="0"/>
              <a:t> </a:t>
            </a:r>
            <a:r>
              <a:rPr lang="en-US" sz="1800" dirty="0"/>
              <a:t> </a:t>
            </a:r>
            <a:r>
              <a:rPr lang="en-US" sz="1800" dirty="0" smtClean="0">
                <a:solidFill>
                  <a:srgbClr val="FF0000"/>
                </a:solidFill>
              </a:rPr>
              <a:t>- IMAS work </a:t>
            </a:r>
            <a:br>
              <a:rPr lang="en-US" sz="1800" dirty="0" smtClean="0">
                <a:solidFill>
                  <a:srgbClr val="FF0000"/>
                </a:solidFill>
              </a:rPr>
            </a:br>
            <a:r>
              <a:rPr lang="en-US" sz="1800" dirty="0">
                <a:solidFill>
                  <a:srgbClr val="FF0000"/>
                </a:solidFill>
              </a:rPr>
              <a:t>	</a:t>
            </a:r>
            <a:r>
              <a:rPr lang="en-US" sz="1800" dirty="0" smtClean="0">
                <a:solidFill>
                  <a:srgbClr val="FF0000"/>
                </a:solidFill>
              </a:rPr>
              <a:t>												 + 1ppy ACH support  </a:t>
            </a:r>
            <a:endParaRPr lang="fr-FR" sz="1800" dirty="0">
              <a:solidFill>
                <a:srgbClr val="FF0000"/>
              </a:solidFill>
            </a:endParaRPr>
          </a:p>
        </p:txBody>
      </p:sp>
      <p:sp>
        <p:nvSpPr>
          <p:cNvPr id="3" name="Espace réservé du pied de page 2"/>
          <p:cNvSpPr>
            <a:spLocks noGrp="1"/>
          </p:cNvSpPr>
          <p:nvPr>
            <p:ph type="ftr" sz="quarter" idx="11"/>
          </p:nvPr>
        </p:nvSpPr>
        <p:spPr/>
        <p:txBody>
          <a:bodyPr/>
          <a:lstStyle/>
          <a:p>
            <a:r>
              <a:rPr lang="fr-FR" dirty="0"/>
              <a:t>X. LITAUDON &amp; G. FALCHETTO  |  </a:t>
            </a:r>
            <a:r>
              <a:rPr lang="en-US" dirty="0"/>
              <a:t>Meeting #12 of the SC on the </a:t>
            </a:r>
            <a:r>
              <a:rPr lang="en-US" dirty="0" err="1"/>
              <a:t>EUROfusion</a:t>
            </a:r>
            <a:r>
              <a:rPr lang="en-US" dirty="0"/>
              <a:t>-IO development of IMAS</a:t>
            </a:r>
            <a:r>
              <a:rPr lang="fr-FR" dirty="0"/>
              <a:t>| 09 11 2022 </a:t>
            </a:r>
            <a:endParaRPr lang="en-GB" dirty="0"/>
          </a:p>
        </p:txBody>
      </p:sp>
      <p:sp>
        <p:nvSpPr>
          <p:cNvPr id="4" name="Espace réservé du contenu 3"/>
          <p:cNvSpPr>
            <a:spLocks noGrp="1"/>
          </p:cNvSpPr>
          <p:nvPr>
            <p:ph idx="1"/>
          </p:nvPr>
        </p:nvSpPr>
        <p:spPr>
          <a:xfrm>
            <a:off x="36250" y="710119"/>
            <a:ext cx="12457370" cy="5953153"/>
          </a:xfrm>
        </p:spPr>
        <p:txBody>
          <a:bodyPr>
            <a:normAutofit lnSpcReduction="10000"/>
          </a:bodyPr>
          <a:lstStyle/>
          <a:p>
            <a:pPr>
              <a:lnSpc>
                <a:spcPct val="100000"/>
              </a:lnSpc>
              <a:spcBef>
                <a:spcPts val="0"/>
              </a:spcBef>
              <a:spcAft>
                <a:spcPts val="0"/>
              </a:spcAft>
            </a:pPr>
            <a:r>
              <a:rPr lang="en-US" dirty="0" smtClean="0"/>
              <a:t>Develop </a:t>
            </a:r>
            <a:r>
              <a:rPr lang="en-US" dirty="0"/>
              <a:t>plasma breakdown/burn-through simulation tools and apply to ITER operation</a:t>
            </a:r>
            <a:r>
              <a:rPr lang="en-US" b="0" dirty="0"/>
              <a:t> </a:t>
            </a:r>
            <a:r>
              <a:rPr lang="en-US" dirty="0"/>
              <a:t> </a:t>
            </a:r>
            <a:endParaRPr lang="en-US" dirty="0" smtClean="0"/>
          </a:p>
          <a:p>
            <a:pPr marL="0" indent="0">
              <a:lnSpc>
                <a:spcPct val="100000"/>
              </a:lnSpc>
              <a:spcBef>
                <a:spcPts val="0"/>
              </a:spcBef>
              <a:buNone/>
            </a:pPr>
            <a:r>
              <a:rPr lang="en-US" dirty="0" smtClean="0"/>
              <a:t>(with TSVV11</a:t>
            </a:r>
            <a:r>
              <a:rPr lang="en-US" dirty="0"/>
              <a:t>) </a:t>
            </a:r>
            <a:endParaRPr lang="en-US" b="0" dirty="0" smtClean="0"/>
          </a:p>
          <a:p>
            <a:pPr lvl="1">
              <a:lnSpc>
                <a:spcPct val="100000"/>
              </a:lnSpc>
              <a:spcBef>
                <a:spcPts val="0"/>
              </a:spcBef>
            </a:pPr>
            <a:r>
              <a:rPr lang="en-US" b="1" dirty="0"/>
              <a:t>Parameter scan of ITER </a:t>
            </a:r>
            <a:r>
              <a:rPr lang="en-US" b="1" dirty="0" err="1"/>
              <a:t>Ohmic</a:t>
            </a:r>
            <a:r>
              <a:rPr lang="en-US" b="1" dirty="0"/>
              <a:t> plasma initiation with full electromagnetic DYON</a:t>
            </a:r>
            <a:r>
              <a:rPr lang="en-US" dirty="0"/>
              <a:t> </a:t>
            </a:r>
            <a:r>
              <a:rPr lang="en-US" dirty="0" smtClean="0"/>
              <a:t>, </a:t>
            </a:r>
            <a:r>
              <a:rPr lang="en-US" dirty="0"/>
              <a:t>ECH pre-ionization model</a:t>
            </a:r>
            <a:endParaRPr lang="en-US" dirty="0" smtClean="0"/>
          </a:p>
          <a:p>
            <a:pPr lvl="1">
              <a:lnSpc>
                <a:spcPct val="100000"/>
              </a:lnSpc>
              <a:spcBef>
                <a:spcPts val="0"/>
              </a:spcBef>
            </a:pPr>
            <a:r>
              <a:rPr lang="en-US" dirty="0"/>
              <a:t>Parameter scan (neutral pressure, EC power, impurities) for ITER first plasma operation start-up using tight coupling scheme between kinetic models (BKD0), ECRH absorption (GRAY), and </a:t>
            </a:r>
            <a:r>
              <a:rPr lang="en-US" dirty="0">
                <a:solidFill>
                  <a:srgbClr val="FF0000"/>
                </a:solidFill>
              </a:rPr>
              <a:t>CREATE-BD magnetic models (adapted to IMAS</a:t>
            </a:r>
            <a:r>
              <a:rPr lang="en-US" dirty="0" smtClean="0">
                <a:solidFill>
                  <a:srgbClr val="FF0000"/>
                </a:solidFill>
              </a:rPr>
              <a:t>)</a:t>
            </a:r>
          </a:p>
          <a:p>
            <a:pPr marL="457200" lvl="1" indent="0">
              <a:lnSpc>
                <a:spcPct val="100000"/>
              </a:lnSpc>
              <a:spcBef>
                <a:spcPts val="0"/>
              </a:spcBef>
              <a:buNone/>
            </a:pPr>
            <a:endParaRPr lang="en-US" dirty="0" smtClean="0"/>
          </a:p>
          <a:p>
            <a:pPr>
              <a:lnSpc>
                <a:spcPct val="100000"/>
              </a:lnSpc>
              <a:spcBef>
                <a:spcPts val="600"/>
              </a:spcBef>
            </a:pPr>
            <a:r>
              <a:rPr lang="en-US" dirty="0" smtClean="0"/>
              <a:t>Develop </a:t>
            </a:r>
            <a:r>
              <a:rPr lang="en-US" dirty="0"/>
              <a:t>IR temperature synthetic diagnostic for </a:t>
            </a:r>
            <a:r>
              <a:rPr lang="en-US" dirty="0" smtClean="0"/>
              <a:t>off-line </a:t>
            </a:r>
            <a:r>
              <a:rPr lang="en-US" dirty="0"/>
              <a:t>analysis and ITER real-time </a:t>
            </a:r>
            <a:r>
              <a:rPr lang="en-US" dirty="0" smtClean="0"/>
              <a:t>application &amp; ITER wall monitoring </a:t>
            </a:r>
            <a:r>
              <a:rPr lang="en-US" dirty="0"/>
              <a:t>system </a:t>
            </a:r>
            <a:r>
              <a:rPr lang="en-US" dirty="0" smtClean="0"/>
              <a:t>(with TE, W7X)</a:t>
            </a:r>
          </a:p>
          <a:p>
            <a:pPr lvl="1">
              <a:lnSpc>
                <a:spcPct val="100000"/>
              </a:lnSpc>
              <a:spcBef>
                <a:spcPts val="0"/>
              </a:spcBef>
            </a:pPr>
            <a:r>
              <a:rPr lang="en-GB" b="1" dirty="0" smtClean="0"/>
              <a:t>accelerated </a:t>
            </a:r>
            <a:r>
              <a:rPr lang="en-GB" b="1" dirty="0"/>
              <a:t>photon Ray Tracing </a:t>
            </a:r>
            <a:r>
              <a:rPr lang="en-GB" b="1" dirty="0" smtClean="0"/>
              <a:t>code</a:t>
            </a:r>
            <a:r>
              <a:rPr lang="en-US" b="1" dirty="0"/>
              <a:t> </a:t>
            </a:r>
            <a:r>
              <a:rPr lang="en-US" b="1" dirty="0" smtClean="0"/>
              <a:t> </a:t>
            </a:r>
            <a:r>
              <a:rPr lang="en-US" b="1" dirty="0"/>
              <a:t>for generating sequences of images</a:t>
            </a:r>
            <a:endParaRPr lang="en-US" b="1" dirty="0" smtClean="0"/>
          </a:p>
          <a:p>
            <a:pPr lvl="1">
              <a:lnSpc>
                <a:spcPct val="100000"/>
              </a:lnSpc>
              <a:spcBef>
                <a:spcPts val="0"/>
              </a:spcBef>
            </a:pPr>
            <a:r>
              <a:rPr lang="en-US" b="1" dirty="0"/>
              <a:t>assessment of </a:t>
            </a:r>
            <a:r>
              <a:rPr lang="en-US" b="1" dirty="0" smtClean="0"/>
              <a:t>ITER applicability of </a:t>
            </a:r>
            <a:r>
              <a:rPr lang="en-US" b="1" dirty="0"/>
              <a:t>AI-based wall monitoring system from </a:t>
            </a:r>
            <a:r>
              <a:rPr lang="en-US" b="1" dirty="0" smtClean="0"/>
              <a:t>IR  </a:t>
            </a:r>
            <a:r>
              <a:rPr lang="en-US" b="1" dirty="0"/>
              <a:t>imaging </a:t>
            </a:r>
            <a:r>
              <a:rPr lang="en-US" b="1" dirty="0" smtClean="0"/>
              <a:t>diagnostic</a:t>
            </a:r>
          </a:p>
          <a:p>
            <a:pPr lvl="1">
              <a:lnSpc>
                <a:spcPct val="100000"/>
              </a:lnSpc>
              <a:spcBef>
                <a:spcPts val="0"/>
              </a:spcBef>
            </a:pPr>
            <a:r>
              <a:rPr lang="en-US" b="1" dirty="0">
                <a:solidFill>
                  <a:srgbClr val="FF0000"/>
                </a:solidFill>
              </a:rPr>
              <a:t>i</a:t>
            </a:r>
            <a:r>
              <a:rPr lang="en-US" b="1" dirty="0" smtClean="0">
                <a:solidFill>
                  <a:srgbClr val="FF0000"/>
                </a:solidFill>
              </a:rPr>
              <a:t>nitiate IMAS transition: </a:t>
            </a:r>
            <a:r>
              <a:rPr lang="en-US" b="1" dirty="0" err="1" smtClean="0">
                <a:solidFill>
                  <a:srgbClr val="FF0000"/>
                </a:solidFill>
              </a:rPr>
              <a:t>workplan</a:t>
            </a:r>
            <a:r>
              <a:rPr lang="en-US" b="1" dirty="0" smtClean="0">
                <a:solidFill>
                  <a:srgbClr val="FF0000"/>
                </a:solidFill>
              </a:rPr>
              <a:t> </a:t>
            </a:r>
            <a:r>
              <a:rPr lang="en-US" b="1" dirty="0">
                <a:solidFill>
                  <a:srgbClr val="FF0000"/>
                </a:solidFill>
              </a:rPr>
              <a:t>for implementation into IMAS and input data adaptation)</a:t>
            </a:r>
            <a:endParaRPr lang="en-US" b="1" dirty="0" smtClean="0">
              <a:solidFill>
                <a:srgbClr val="FF0000"/>
              </a:solidFill>
            </a:endParaRPr>
          </a:p>
          <a:p>
            <a:pPr>
              <a:lnSpc>
                <a:spcPct val="100000"/>
              </a:lnSpc>
              <a:spcBef>
                <a:spcPts val="1200"/>
              </a:spcBef>
            </a:pPr>
            <a:r>
              <a:rPr lang="en-US" dirty="0" err="1" smtClean="0">
                <a:solidFill>
                  <a:srgbClr val="FF0000"/>
                </a:solidFill>
              </a:rPr>
              <a:t>Finalise</a:t>
            </a:r>
            <a:r>
              <a:rPr lang="en-US" dirty="0" smtClean="0">
                <a:solidFill>
                  <a:srgbClr val="FF0000"/>
                </a:solidFill>
              </a:rPr>
              <a:t> synthetic diagnostic for the </a:t>
            </a:r>
            <a:r>
              <a:rPr lang="en-US" dirty="0" err="1" smtClean="0">
                <a:solidFill>
                  <a:srgbClr val="FF0000"/>
                </a:solidFill>
              </a:rPr>
              <a:t>Fibre</a:t>
            </a:r>
            <a:r>
              <a:rPr lang="en-US" dirty="0" smtClean="0">
                <a:solidFill>
                  <a:srgbClr val="FF0000"/>
                </a:solidFill>
              </a:rPr>
              <a:t> Optics Current Sensor in IMAS</a:t>
            </a:r>
          </a:p>
          <a:p>
            <a:pPr>
              <a:lnSpc>
                <a:spcPct val="100000"/>
              </a:lnSpc>
              <a:spcBef>
                <a:spcPts val="1200"/>
              </a:spcBef>
            </a:pPr>
            <a:r>
              <a:rPr lang="en-US" dirty="0" smtClean="0"/>
              <a:t>Develop FILD synthetic diagnostics and simulation in support to FILD design </a:t>
            </a:r>
            <a:r>
              <a:rPr lang="en-US" b="0" dirty="0" smtClean="0"/>
              <a:t>(in synergy with similar task for JT-60SA)</a:t>
            </a:r>
          </a:p>
          <a:p>
            <a:pPr lvl="1">
              <a:lnSpc>
                <a:spcPct val="100000"/>
              </a:lnSpc>
              <a:spcBef>
                <a:spcPts val="0"/>
              </a:spcBef>
            </a:pPr>
            <a:r>
              <a:rPr lang="en-US" b="1" dirty="0" smtClean="0"/>
              <a:t>Synthetic </a:t>
            </a:r>
            <a:r>
              <a:rPr lang="en-US" b="1" dirty="0"/>
              <a:t>diagnostic (FILDSIM) simulation to produce realistic synthetic </a:t>
            </a:r>
            <a:r>
              <a:rPr lang="en-US" b="1" dirty="0" smtClean="0"/>
              <a:t>signals </a:t>
            </a:r>
          </a:p>
          <a:p>
            <a:pPr marL="457200" lvl="1" indent="0">
              <a:lnSpc>
                <a:spcPct val="100000"/>
              </a:lnSpc>
              <a:spcBef>
                <a:spcPts val="0"/>
              </a:spcBef>
              <a:buNone/>
            </a:pPr>
            <a:r>
              <a:rPr lang="en-US" b="1" dirty="0" smtClean="0">
                <a:solidFill>
                  <a:srgbClr val="FF0000"/>
                </a:solidFill>
              </a:rPr>
              <a:t>+ IMAS interface</a:t>
            </a: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5</a:t>
            </a:fld>
            <a:endParaRPr lang="en-GB" dirty="0"/>
          </a:p>
        </p:txBody>
      </p:sp>
      <p:graphicFrame>
        <p:nvGraphicFramePr>
          <p:cNvPr id="6" name="Tableau 5"/>
          <p:cNvGraphicFramePr>
            <a:graphicFrameLocks noGrp="1"/>
          </p:cNvGraphicFramePr>
          <p:nvPr>
            <p:extLst>
              <p:ext uri="{D42A27DB-BD31-4B8C-83A1-F6EECF244321}">
                <p14:modId xmlns:p14="http://schemas.microsoft.com/office/powerpoint/2010/main" val="1513403368"/>
              </p:ext>
            </p:extLst>
          </p:nvPr>
        </p:nvGraphicFramePr>
        <p:xfrm>
          <a:off x="1055440" y="2564904"/>
          <a:ext cx="10790120" cy="306052"/>
        </p:xfrm>
        <a:graphic>
          <a:graphicData uri="http://schemas.openxmlformats.org/drawingml/2006/table">
            <a:tbl>
              <a:tblPr firstRow="1" firstCol="1" bandRow="1">
                <a:tableStyleId>{5C22544A-7EE6-4342-B048-85BDC9FD1C3A}</a:tableStyleId>
              </a:tblPr>
              <a:tblGrid>
                <a:gridCol w="590803">
                  <a:extLst>
                    <a:ext uri="{9D8B030D-6E8A-4147-A177-3AD203B41FA5}">
                      <a16:colId xmlns:a16="http://schemas.microsoft.com/office/drawing/2014/main" val="1657830486"/>
                    </a:ext>
                  </a:extLst>
                </a:gridCol>
                <a:gridCol w="7558132">
                  <a:extLst>
                    <a:ext uri="{9D8B030D-6E8A-4147-A177-3AD203B41FA5}">
                      <a16:colId xmlns:a16="http://schemas.microsoft.com/office/drawing/2014/main" val="2632554906"/>
                    </a:ext>
                  </a:extLst>
                </a:gridCol>
                <a:gridCol w="1126781">
                  <a:extLst>
                    <a:ext uri="{9D8B030D-6E8A-4147-A177-3AD203B41FA5}">
                      <a16:colId xmlns:a16="http://schemas.microsoft.com/office/drawing/2014/main" val="1337068209"/>
                    </a:ext>
                  </a:extLst>
                </a:gridCol>
                <a:gridCol w="1514404">
                  <a:extLst>
                    <a:ext uri="{9D8B030D-6E8A-4147-A177-3AD203B41FA5}">
                      <a16:colId xmlns:a16="http://schemas.microsoft.com/office/drawing/2014/main" val="177295616"/>
                    </a:ext>
                  </a:extLst>
                </a:gridCol>
              </a:tblGrid>
              <a:tr h="306052">
                <a:tc>
                  <a:txBody>
                    <a:bodyPr/>
                    <a:lstStyle/>
                    <a:p>
                      <a:pPr>
                        <a:lnSpc>
                          <a:spcPct val="115000"/>
                        </a:lnSpc>
                        <a:spcAft>
                          <a:spcPts val="200"/>
                        </a:spcAft>
                      </a:pPr>
                      <a:r>
                        <a:rPr lang="en-GB" sz="1600" dirty="0">
                          <a:effectLst/>
                        </a:rPr>
                        <a:t>M7</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tc>
                  <a:txBody>
                    <a:bodyPr/>
                    <a:lstStyle/>
                    <a:p>
                      <a:pPr>
                        <a:lnSpc>
                          <a:spcPct val="115000"/>
                        </a:lnSpc>
                        <a:spcAft>
                          <a:spcPts val="200"/>
                        </a:spcAft>
                      </a:pPr>
                      <a:r>
                        <a:rPr lang="en-US" sz="1600" dirty="0">
                          <a:effectLst/>
                        </a:rPr>
                        <a:t>Models for plasma burn-through and breakdown adapted to ITER conditions</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tc>
                  <a:txBody>
                    <a:bodyPr/>
                    <a:lstStyle/>
                    <a:p>
                      <a:pPr algn="ctr">
                        <a:lnSpc>
                          <a:spcPct val="115000"/>
                        </a:lnSpc>
                        <a:spcAft>
                          <a:spcPts val="200"/>
                        </a:spcAft>
                      </a:pPr>
                      <a:r>
                        <a:rPr lang="en-GB" sz="1600" dirty="0">
                          <a:effectLst/>
                        </a:rPr>
                        <a:t>Dec 2023</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tc>
                  <a:txBody>
                    <a:bodyPr/>
                    <a:lstStyle/>
                    <a:p>
                      <a:pPr algn="ctr">
                        <a:lnSpc>
                          <a:spcPct val="115000"/>
                        </a:lnSpc>
                        <a:spcAft>
                          <a:spcPts val="200"/>
                        </a:spcAft>
                      </a:pPr>
                      <a:r>
                        <a:rPr lang="en-GB" sz="1600" dirty="0">
                          <a:effectLst/>
                        </a:rPr>
                        <a:t>PRIO.D.04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extLst>
                  <a:ext uri="{0D108BD9-81ED-4DB2-BD59-A6C34878D82A}">
                    <a16:rowId xmlns:a16="http://schemas.microsoft.com/office/drawing/2014/main" val="2129266427"/>
                  </a:ext>
                </a:extLst>
              </a:tr>
            </a:tbl>
          </a:graphicData>
        </a:graphic>
      </p:graphicFrame>
    </p:spTree>
    <p:extLst>
      <p:ext uri="{BB962C8B-B14F-4D97-AF65-F5344CB8AC3E}">
        <p14:creationId xmlns:p14="http://schemas.microsoft.com/office/powerpoint/2010/main" val="2634219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X. LITAUDON &amp; G. FALCHETTO  |  </a:t>
            </a:r>
            <a:r>
              <a:rPr lang="en-US" smtClean="0"/>
              <a:t>Meeting #12 of the SC on the EUROfusion-IO development of IMAS</a:t>
            </a:r>
            <a:r>
              <a:rPr lang="fr-FR" smtClean="0"/>
              <a:t>| 09 11 2022 </a:t>
            </a:r>
            <a:endParaRPr lang="en-GB" dirty="0"/>
          </a:p>
        </p:txBody>
      </p:sp>
      <p:sp>
        <p:nvSpPr>
          <p:cNvPr id="4" name="Espace réservé du contenu 3"/>
          <p:cNvSpPr>
            <a:spLocks noGrp="1"/>
          </p:cNvSpPr>
          <p:nvPr>
            <p:ph idx="1"/>
          </p:nvPr>
        </p:nvSpPr>
        <p:spPr>
          <a:xfrm>
            <a:off x="119336" y="847007"/>
            <a:ext cx="11737304" cy="5571038"/>
          </a:xfrm>
        </p:spPr>
        <p:txBody>
          <a:bodyPr/>
          <a:lstStyle/>
          <a:p>
            <a:pPr>
              <a:spcAft>
                <a:spcPts val="0"/>
              </a:spcAft>
            </a:pPr>
            <a:r>
              <a:rPr lang="en-GB" dirty="0">
                <a:solidFill>
                  <a:srgbClr val="000000"/>
                </a:solidFill>
                <a:latin typeface="Calibri" panose="020F0502020204030204" pitchFamily="34" charset="0"/>
                <a:ea typeface="Calibri" panose="020F0502020204030204" pitchFamily="34" charset="0"/>
              </a:rPr>
              <a:t>"</a:t>
            </a:r>
            <a:r>
              <a:rPr lang="en-US" dirty="0">
                <a:solidFill>
                  <a:srgbClr val="000000"/>
                </a:solidFill>
                <a:latin typeface="Calibri" panose="020F0502020204030204" pitchFamily="34" charset="0"/>
                <a:ea typeface="Calibri" panose="020F0502020204030204" pitchFamily="34" charset="0"/>
              </a:rPr>
              <a:t>Radiation source development and simulation of the radiation field in ITER</a:t>
            </a:r>
            <a:r>
              <a:rPr lang="en-GB">
                <a:solidFill>
                  <a:srgbClr val="000000"/>
                </a:solidFill>
                <a:latin typeface="Calibri" panose="020F0502020204030204" pitchFamily="34" charset="0"/>
                <a:ea typeface="Calibri" panose="020F0502020204030204" pitchFamily="34" charset="0"/>
              </a:rPr>
              <a:t>" </a:t>
            </a:r>
            <a:endParaRPr lang="en-GB" dirty="0" smtClean="0">
              <a:latin typeface="Times New Roman" panose="02020603050405020304" pitchFamily="18" charset="0"/>
              <a:ea typeface="Calibri" panose="020F0502020204030204" pitchFamily="34" charset="0"/>
            </a:endParaRPr>
          </a:p>
          <a:p>
            <a:pPr lvl="1">
              <a:buSzPts val="1000"/>
              <a:buFont typeface="Symbol" panose="05050102010706020507" pitchFamily="18" charset="2"/>
              <a:buChar char=""/>
              <a:tabLst>
                <a:tab pos="457200" algn="l"/>
              </a:tabLst>
            </a:pPr>
            <a:r>
              <a:rPr lang="en-GB" sz="1800" dirty="0" smtClean="0">
                <a:solidFill>
                  <a:srgbClr val="000000"/>
                </a:solidFill>
                <a:latin typeface="Calibri" panose="020F0502020204030204" pitchFamily="34" charset="0"/>
                <a:ea typeface="Times New Roman" panose="02020603050405020304" pitchFamily="18" charset="0"/>
              </a:rPr>
              <a:t>Perform sensitivity scans with the ITER H&amp;CD plasma modelling framework on selected ITER PFPO scenarios (He plasma with energetic proton population), and create MCNP neutron/gamma source descriptions.</a:t>
            </a:r>
            <a:endParaRPr lang="en-GB" sz="1800" dirty="0" smtClean="0">
              <a:solidFill>
                <a:srgbClr val="000000"/>
              </a:solidFill>
              <a:latin typeface="Times New Roman" panose="02020603050405020304" pitchFamily="18" charset="0"/>
              <a:ea typeface="Calibri" panose="020F0502020204030204" pitchFamily="34" charset="0"/>
            </a:endParaRPr>
          </a:p>
          <a:p>
            <a:pPr lvl="1">
              <a:buSzPts val="1000"/>
              <a:buFont typeface="Symbol" panose="05050102010706020507" pitchFamily="18" charset="2"/>
              <a:buChar char=""/>
              <a:tabLst>
                <a:tab pos="457200" algn="l"/>
              </a:tabLst>
            </a:pPr>
            <a:r>
              <a:rPr lang="en-GB" sz="1800" dirty="0" smtClean="0">
                <a:solidFill>
                  <a:srgbClr val="000000"/>
                </a:solidFill>
                <a:latin typeface="Calibri" panose="020F0502020204030204" pitchFamily="34" charset="0"/>
                <a:ea typeface="Times New Roman" panose="02020603050405020304" pitchFamily="18" charset="0"/>
              </a:rPr>
              <a:t>Propagate </a:t>
            </a:r>
            <a:r>
              <a:rPr lang="en-GB" sz="1800" dirty="0">
                <a:solidFill>
                  <a:srgbClr val="000000"/>
                </a:solidFill>
                <a:latin typeface="Calibri" panose="020F0502020204030204" pitchFamily="34" charset="0"/>
                <a:ea typeface="Times New Roman" panose="02020603050405020304" pitchFamily="18" charset="0"/>
              </a:rPr>
              <a:t>the realistic PFPO sources throughout the ITER MCNP model and study radiation fields, sensitivity of ITER neutron/gamma detectors' response, and assess the possibility of developing synthetic diagnostics models.</a:t>
            </a:r>
            <a:endParaRPr lang="en-GB" sz="1800" dirty="0">
              <a:solidFill>
                <a:srgbClr val="000000"/>
              </a:solidFill>
              <a:latin typeface="Times New Roman" panose="02020603050405020304" pitchFamily="18" charset="0"/>
              <a:ea typeface="Calibri" panose="020F0502020204030204" pitchFamily="34" charset="0"/>
            </a:endParaRPr>
          </a:p>
          <a:p>
            <a:pPr lvl="1">
              <a:buSzPts val="1000"/>
              <a:buFont typeface="Symbol" panose="05050102010706020507" pitchFamily="18" charset="2"/>
              <a:buChar char=""/>
              <a:tabLst>
                <a:tab pos="457200" algn="l"/>
              </a:tabLst>
            </a:pPr>
            <a:r>
              <a:rPr lang="en-GB" sz="1800" dirty="0">
                <a:solidFill>
                  <a:srgbClr val="000000"/>
                </a:solidFill>
                <a:latin typeface="Calibri" panose="020F0502020204030204" pitchFamily="34" charset="0"/>
                <a:ea typeface="Times New Roman" panose="02020603050405020304" pitchFamily="18" charset="0"/>
              </a:rPr>
              <a:t>Work toward the standardization of the plasma-&gt;kinematics-&gt;</a:t>
            </a:r>
            <a:r>
              <a:rPr lang="en-GB" sz="1800" b="1" dirty="0">
                <a:solidFill>
                  <a:srgbClr val="000000"/>
                </a:solidFill>
                <a:latin typeface="Calibri" panose="020F0502020204030204" pitchFamily="34" charset="0"/>
                <a:ea typeface="Times New Roman" panose="02020603050405020304" pitchFamily="18" charset="0"/>
              </a:rPr>
              <a:t>neutron transport code workflow</a:t>
            </a:r>
            <a:r>
              <a:rPr lang="en-GB" sz="1800" dirty="0">
                <a:solidFill>
                  <a:srgbClr val="000000"/>
                </a:solidFill>
                <a:latin typeface="Calibri" panose="020F0502020204030204" pitchFamily="34" charset="0"/>
                <a:ea typeface="Times New Roman" panose="02020603050405020304" pitchFamily="18" charset="0"/>
              </a:rPr>
              <a:t>, focusing on making it </a:t>
            </a:r>
            <a:r>
              <a:rPr lang="en-GB" sz="1800" b="1" dirty="0">
                <a:solidFill>
                  <a:srgbClr val="FF0000"/>
                </a:solidFill>
                <a:latin typeface="Calibri" panose="020F0502020204030204" pitchFamily="34" charset="0"/>
                <a:ea typeface="Times New Roman" panose="02020603050405020304" pitchFamily="18" charset="0"/>
              </a:rPr>
              <a:t>embedded within the IMAS framework</a:t>
            </a:r>
            <a:r>
              <a:rPr lang="en-GB" sz="1800" dirty="0">
                <a:solidFill>
                  <a:srgbClr val="000000"/>
                </a:solidFill>
                <a:latin typeface="Calibri" panose="020F0502020204030204" pitchFamily="34" charset="0"/>
                <a:ea typeface="Times New Roman" panose="02020603050405020304" pitchFamily="18" charset="0"/>
              </a:rPr>
              <a:t>.</a:t>
            </a:r>
            <a:endParaRPr lang="en-GB" sz="1800" dirty="0">
              <a:solidFill>
                <a:srgbClr val="000000"/>
              </a:solidFill>
              <a:latin typeface="Times New Roman" panose="02020603050405020304" pitchFamily="18" charset="0"/>
              <a:ea typeface="Calibri" panose="020F0502020204030204" pitchFamily="34" charset="0"/>
            </a:endParaRPr>
          </a:p>
          <a:p>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6</a:t>
            </a:fld>
            <a:endParaRPr lang="en-GB" dirty="0"/>
          </a:p>
        </p:txBody>
      </p:sp>
      <p:sp>
        <p:nvSpPr>
          <p:cNvPr id="6" name="Titre 1"/>
          <p:cNvSpPr txBox="1">
            <a:spLocks/>
          </p:cNvSpPr>
          <p:nvPr/>
        </p:nvSpPr>
        <p:spPr>
          <a:xfrm>
            <a:off x="335360" y="75883"/>
            <a:ext cx="11737304" cy="629458"/>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400" b="1" kern="1200">
                <a:solidFill>
                  <a:schemeClr val="tx1"/>
                </a:solidFill>
                <a:latin typeface="+mn-lt"/>
                <a:ea typeface="+mj-ea"/>
                <a:cs typeface="Arial" panose="020B0604020202020204" pitchFamily="34" charset="0"/>
              </a:defRPr>
            </a:lvl1pPr>
          </a:lstStyle>
          <a:p>
            <a:r>
              <a:rPr lang="fr-FR" dirty="0" smtClean="0"/>
              <a:t>SP-5-2023 objectives: </a:t>
            </a:r>
            <a:r>
              <a:rPr lang="en-GB" dirty="0" smtClean="0"/>
              <a:t>Neutronics</a:t>
            </a:r>
            <a:r>
              <a:rPr lang="en-GB" dirty="0"/>
              <a:t>, Nuclear waste and Safety </a:t>
            </a:r>
          </a:p>
        </p:txBody>
      </p:sp>
    </p:spTree>
    <p:extLst>
      <p:ext uri="{BB962C8B-B14F-4D97-AF65-F5344CB8AC3E}">
        <p14:creationId xmlns:p14="http://schemas.microsoft.com/office/powerpoint/2010/main" val="83321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116632"/>
            <a:ext cx="11449272" cy="457200"/>
          </a:xfrm>
        </p:spPr>
        <p:txBody>
          <a:bodyPr/>
          <a:lstStyle/>
          <a:p>
            <a:r>
              <a:rPr lang="fr-FR" dirty="0" smtClean="0"/>
              <a:t>SP-2: Multi-machines workflow for multi-machines disruption </a:t>
            </a:r>
            <a:r>
              <a:rPr lang="fr-FR" dirty="0" err="1" smtClean="0"/>
              <a:t>analysis</a:t>
            </a:r>
            <a:endParaRPr lang="fr-FR" dirty="0"/>
          </a:p>
        </p:txBody>
      </p:sp>
      <p:sp>
        <p:nvSpPr>
          <p:cNvPr id="3" name="Espace réservé du pied de page 2"/>
          <p:cNvSpPr>
            <a:spLocks noGrp="1"/>
          </p:cNvSpPr>
          <p:nvPr>
            <p:ph type="ftr" sz="quarter" idx="11"/>
          </p:nvPr>
        </p:nvSpPr>
        <p:spPr/>
        <p:txBody>
          <a:bodyPr/>
          <a:lstStyle/>
          <a:p>
            <a:r>
              <a:rPr lang="fr-FR" dirty="0"/>
              <a:t>X. LITAUDON &amp; G. FALCHETTO  |  </a:t>
            </a:r>
            <a:r>
              <a:rPr lang="en-US" dirty="0"/>
              <a:t>Meeting #12 of the SC on the </a:t>
            </a:r>
            <a:r>
              <a:rPr lang="en-US" dirty="0" err="1"/>
              <a:t>EUROfusion</a:t>
            </a:r>
            <a:r>
              <a:rPr lang="en-US" dirty="0"/>
              <a:t>-IO development of IMAS</a:t>
            </a:r>
            <a:r>
              <a:rPr lang="fr-FR" dirty="0"/>
              <a:t>| 09 11 2022 </a:t>
            </a:r>
            <a:endParaRPr lang="en-GB" dirty="0"/>
          </a:p>
        </p:txBody>
      </p:sp>
      <p:sp>
        <p:nvSpPr>
          <p:cNvPr id="4" name="Espace réservé du contenu 3"/>
          <p:cNvSpPr>
            <a:spLocks noGrp="1"/>
          </p:cNvSpPr>
          <p:nvPr>
            <p:ph idx="1"/>
          </p:nvPr>
        </p:nvSpPr>
        <p:spPr>
          <a:xfrm>
            <a:off x="119335" y="766166"/>
            <a:ext cx="11809312" cy="925809"/>
          </a:xfrm>
        </p:spPr>
        <p:txBody>
          <a:bodyPr>
            <a:normAutofit fontScale="85000" lnSpcReduction="20000"/>
          </a:bodyPr>
          <a:lstStyle/>
          <a:p>
            <a:r>
              <a:rPr lang="fr-FR" dirty="0" smtClean="0"/>
              <a:t>First release of the </a:t>
            </a:r>
            <a:r>
              <a:rPr lang="fr-FR" dirty="0" err="1" smtClean="0"/>
              <a:t>EUROfusion</a:t>
            </a:r>
            <a:r>
              <a:rPr lang="fr-FR" dirty="0" smtClean="0"/>
              <a:t> JET ILW Disruption </a:t>
            </a:r>
            <a:r>
              <a:rPr lang="fr-FR" dirty="0" err="1" smtClean="0"/>
              <a:t>Database</a:t>
            </a:r>
            <a:r>
              <a:rPr lang="fr-FR" dirty="0" smtClean="0"/>
              <a:t> (4000 pulses) on the Gateway </a:t>
            </a:r>
            <a:r>
              <a:rPr lang="fr-FR" dirty="0" err="1" smtClean="0"/>
              <a:t>early</a:t>
            </a:r>
            <a:r>
              <a:rPr lang="fr-FR" dirty="0" smtClean="0"/>
              <a:t> 2023 and </a:t>
            </a:r>
            <a:r>
              <a:rPr lang="fr-FR" dirty="0" err="1" smtClean="0"/>
              <a:t>expand</a:t>
            </a:r>
            <a:r>
              <a:rPr lang="fr-FR" dirty="0" smtClean="0"/>
              <a:t> to </a:t>
            </a:r>
            <a:r>
              <a:rPr lang="fr-FR" dirty="0" err="1" smtClean="0"/>
              <a:t>other</a:t>
            </a:r>
            <a:r>
              <a:rPr lang="fr-FR" dirty="0" smtClean="0"/>
              <a:t> </a:t>
            </a:r>
            <a:r>
              <a:rPr lang="fr-FR" dirty="0" err="1" smtClean="0"/>
              <a:t>facilities</a:t>
            </a:r>
            <a:r>
              <a:rPr lang="fr-FR" dirty="0" smtClean="0"/>
              <a:t> (2023)</a:t>
            </a:r>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7</a:t>
            </a:fld>
            <a:endParaRPr lang="en-GB" dirty="0"/>
          </a:p>
        </p:txBody>
      </p:sp>
      <p:sp>
        <p:nvSpPr>
          <p:cNvPr id="6" name="Rectangle 5"/>
          <p:cNvSpPr/>
          <p:nvPr/>
        </p:nvSpPr>
        <p:spPr>
          <a:xfrm>
            <a:off x="10867836" y="6484039"/>
            <a:ext cx="969496" cy="307777"/>
          </a:xfrm>
          <a:prstGeom prst="rect">
            <a:avLst/>
          </a:prstGeom>
        </p:spPr>
        <p:txBody>
          <a:bodyPr wrap="none">
            <a:spAutoFit/>
          </a:bodyPr>
          <a:lstStyle/>
          <a:p>
            <a:r>
              <a:rPr lang="en-GB" sz="1400" dirty="0" smtClean="0"/>
              <a:t>[Pau 2022</a:t>
            </a:r>
            <a:r>
              <a:rPr lang="en-GB" sz="1400" u="sng" dirty="0" smtClean="0"/>
              <a:t>]</a:t>
            </a:r>
            <a:endParaRPr lang="fr-FR" sz="1400" dirty="0"/>
          </a:p>
        </p:txBody>
      </p:sp>
      <p:pic>
        <p:nvPicPr>
          <p:cNvPr id="7" name="Image 6"/>
          <p:cNvPicPr>
            <a:picLocks noChangeAspect="1"/>
          </p:cNvPicPr>
          <p:nvPr/>
        </p:nvPicPr>
        <p:blipFill>
          <a:blip r:embed="rId2"/>
          <a:stretch>
            <a:fillRect/>
          </a:stretch>
        </p:blipFill>
        <p:spPr>
          <a:xfrm>
            <a:off x="85204" y="2494489"/>
            <a:ext cx="5186503" cy="3679841"/>
          </a:xfrm>
          <a:prstGeom prst="rect">
            <a:avLst/>
          </a:prstGeom>
        </p:spPr>
      </p:pic>
      <p:pic>
        <p:nvPicPr>
          <p:cNvPr id="8" name="Image 7"/>
          <p:cNvPicPr>
            <a:picLocks noChangeAspect="1"/>
          </p:cNvPicPr>
          <p:nvPr/>
        </p:nvPicPr>
        <p:blipFill>
          <a:blip r:embed="rId3"/>
          <a:stretch>
            <a:fillRect/>
          </a:stretch>
        </p:blipFill>
        <p:spPr>
          <a:xfrm>
            <a:off x="5519935" y="2241588"/>
            <a:ext cx="2625653" cy="4573928"/>
          </a:xfrm>
          <a:prstGeom prst="rect">
            <a:avLst/>
          </a:prstGeom>
        </p:spPr>
      </p:pic>
      <p:pic>
        <p:nvPicPr>
          <p:cNvPr id="9" name="Image 8"/>
          <p:cNvPicPr>
            <a:picLocks noChangeAspect="1"/>
          </p:cNvPicPr>
          <p:nvPr/>
        </p:nvPicPr>
        <p:blipFill>
          <a:blip r:embed="rId4"/>
          <a:stretch>
            <a:fillRect/>
          </a:stretch>
        </p:blipFill>
        <p:spPr>
          <a:xfrm>
            <a:off x="8351264" y="2374066"/>
            <a:ext cx="3758617" cy="4047305"/>
          </a:xfrm>
          <a:prstGeom prst="rect">
            <a:avLst/>
          </a:prstGeom>
        </p:spPr>
      </p:pic>
      <p:sp>
        <p:nvSpPr>
          <p:cNvPr id="10" name="ZoneTexte 9"/>
          <p:cNvSpPr txBox="1"/>
          <p:nvPr/>
        </p:nvSpPr>
        <p:spPr>
          <a:xfrm>
            <a:off x="9192344" y="1739777"/>
            <a:ext cx="1820178" cy="369332"/>
          </a:xfrm>
          <a:prstGeom prst="rect">
            <a:avLst/>
          </a:prstGeom>
          <a:noFill/>
        </p:spPr>
        <p:txBody>
          <a:bodyPr wrap="none" rtlCol="0">
            <a:spAutoFit/>
          </a:bodyPr>
          <a:lstStyle/>
          <a:p>
            <a:r>
              <a:rPr lang="fr-FR" b="1" dirty="0" smtClean="0"/>
              <a:t>JET ILW </a:t>
            </a:r>
            <a:r>
              <a:rPr lang="fr-FR" b="1" dirty="0" err="1" smtClean="0"/>
              <a:t>database</a:t>
            </a:r>
            <a:endParaRPr lang="fr-FR" b="1" dirty="0"/>
          </a:p>
        </p:txBody>
      </p:sp>
      <p:sp>
        <p:nvSpPr>
          <p:cNvPr id="11" name="ZoneTexte 10"/>
          <p:cNvSpPr txBox="1"/>
          <p:nvPr/>
        </p:nvSpPr>
        <p:spPr>
          <a:xfrm>
            <a:off x="5104569" y="1772266"/>
            <a:ext cx="3456384" cy="369332"/>
          </a:xfrm>
          <a:prstGeom prst="rect">
            <a:avLst/>
          </a:prstGeom>
          <a:noFill/>
        </p:spPr>
        <p:txBody>
          <a:bodyPr wrap="square" rtlCol="0">
            <a:spAutoFit/>
          </a:bodyPr>
          <a:lstStyle/>
          <a:p>
            <a:r>
              <a:rPr lang="fr-FR" b="1" dirty="0" smtClean="0"/>
              <a:t>Machine </a:t>
            </a:r>
            <a:r>
              <a:rPr lang="fr-FR" b="1" dirty="0" err="1" smtClean="0"/>
              <a:t>generic</a:t>
            </a:r>
            <a:r>
              <a:rPr lang="fr-FR" b="1" dirty="0" smtClean="0"/>
              <a:t> Events </a:t>
            </a:r>
            <a:r>
              <a:rPr lang="fr-FR" b="1" dirty="0" err="1" smtClean="0"/>
              <a:t>definition</a:t>
            </a:r>
            <a:endParaRPr lang="fr-FR" b="1" dirty="0"/>
          </a:p>
        </p:txBody>
      </p:sp>
      <p:sp>
        <p:nvSpPr>
          <p:cNvPr id="12" name="ZoneTexte 11"/>
          <p:cNvSpPr txBox="1"/>
          <p:nvPr/>
        </p:nvSpPr>
        <p:spPr>
          <a:xfrm>
            <a:off x="1025788" y="1739777"/>
            <a:ext cx="2377382" cy="369332"/>
          </a:xfrm>
          <a:prstGeom prst="rect">
            <a:avLst/>
          </a:prstGeom>
          <a:noFill/>
        </p:spPr>
        <p:txBody>
          <a:bodyPr wrap="none" rtlCol="0">
            <a:spAutoFit/>
          </a:bodyPr>
          <a:lstStyle/>
          <a:p>
            <a:r>
              <a:rPr lang="fr-FR" b="1" dirty="0" err="1" smtClean="0"/>
              <a:t>DIS</a:t>
            </a:r>
            <a:r>
              <a:rPr lang="fr-FR" b="1" baseline="-25000" dirty="0" err="1" smtClean="0"/>
              <a:t>tool</a:t>
            </a:r>
            <a:r>
              <a:rPr lang="fr-FR" b="1" dirty="0" smtClean="0"/>
              <a:t> code </a:t>
            </a:r>
            <a:r>
              <a:rPr lang="fr-FR" b="1" dirty="0" err="1" smtClean="0"/>
              <a:t>framework</a:t>
            </a:r>
            <a:endParaRPr lang="fr-FR" b="1" dirty="0"/>
          </a:p>
        </p:txBody>
      </p:sp>
    </p:spTree>
    <p:extLst>
      <p:ext uri="{BB962C8B-B14F-4D97-AF65-F5344CB8AC3E}">
        <p14:creationId xmlns:p14="http://schemas.microsoft.com/office/powerpoint/2010/main" val="118182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Multi-machines </a:t>
            </a:r>
            <a:r>
              <a:rPr lang="fr-FR" dirty="0"/>
              <a:t>EUROfusion </a:t>
            </a:r>
            <a:r>
              <a:rPr lang="fr-FR" dirty="0" err="1" smtClean="0"/>
              <a:t>databases</a:t>
            </a:r>
            <a:endParaRPr lang="fr-FR" dirty="0"/>
          </a:p>
        </p:txBody>
      </p:sp>
      <p:sp>
        <p:nvSpPr>
          <p:cNvPr id="3" name="Espace réservé du pied de page 2"/>
          <p:cNvSpPr>
            <a:spLocks noGrp="1"/>
          </p:cNvSpPr>
          <p:nvPr>
            <p:ph type="ftr" sz="quarter" idx="11"/>
          </p:nvPr>
        </p:nvSpPr>
        <p:spPr/>
        <p:txBody>
          <a:bodyPr/>
          <a:lstStyle/>
          <a:p>
            <a:r>
              <a:rPr lang="fr-FR" dirty="0"/>
              <a:t>X. LITAUDON &amp; G. FALCHETTO  |  </a:t>
            </a:r>
            <a:r>
              <a:rPr lang="en-US" dirty="0"/>
              <a:t>Meeting #12 of the SC on the </a:t>
            </a:r>
            <a:r>
              <a:rPr lang="en-US" dirty="0" err="1"/>
              <a:t>EUROfusion</a:t>
            </a:r>
            <a:r>
              <a:rPr lang="en-US" dirty="0"/>
              <a:t>-IO development of IMAS</a:t>
            </a:r>
            <a:r>
              <a:rPr lang="fr-FR" dirty="0"/>
              <a:t>| 09 11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8</a:t>
            </a:fld>
            <a:endParaRPr lang="en-GB" dirty="0"/>
          </a:p>
        </p:txBody>
      </p:sp>
      <p:sp>
        <p:nvSpPr>
          <p:cNvPr id="5" name="Espace réservé du contenu 4"/>
          <p:cNvSpPr>
            <a:spLocks noGrp="1"/>
          </p:cNvSpPr>
          <p:nvPr>
            <p:ph idx="1"/>
          </p:nvPr>
        </p:nvSpPr>
        <p:spPr>
          <a:xfrm>
            <a:off x="263352" y="822003"/>
            <a:ext cx="11629292" cy="4793552"/>
          </a:xfrm>
        </p:spPr>
        <p:txBody>
          <a:bodyPr>
            <a:normAutofit lnSpcReduction="10000"/>
          </a:bodyPr>
          <a:lstStyle/>
          <a:p>
            <a:pPr>
              <a:lnSpc>
                <a:spcPct val="110000"/>
              </a:lnSpc>
              <a:spcBef>
                <a:spcPts val="400"/>
              </a:spcBef>
            </a:pPr>
            <a:r>
              <a:rPr lang="en-GB" dirty="0"/>
              <a:t>Pedestal </a:t>
            </a:r>
            <a:endParaRPr lang="fr-FR" dirty="0"/>
          </a:p>
          <a:p>
            <a:pPr lvl="1">
              <a:lnSpc>
                <a:spcPct val="110000"/>
              </a:lnSpc>
              <a:spcBef>
                <a:spcPts val="400"/>
              </a:spcBef>
            </a:pPr>
            <a:r>
              <a:rPr lang="en-US" dirty="0"/>
              <a:t>Process and include in the database the validated data of the JET pedestal for the new </a:t>
            </a:r>
            <a:r>
              <a:rPr lang="en-US" dirty="0" smtClean="0"/>
              <a:t>campaigns</a:t>
            </a:r>
            <a:r>
              <a:rPr lang="fr-FR" dirty="0" smtClean="0"/>
              <a:t>, </a:t>
            </a:r>
            <a:r>
              <a:rPr lang="fr-FR" dirty="0" err="1" smtClean="0"/>
              <a:t>including</a:t>
            </a:r>
            <a:r>
              <a:rPr lang="fr-FR" dirty="0" smtClean="0"/>
              <a:t> </a:t>
            </a:r>
            <a:r>
              <a:rPr lang="en-US" dirty="0" smtClean="0"/>
              <a:t>profile </a:t>
            </a:r>
            <a:r>
              <a:rPr lang="en-US" dirty="0"/>
              <a:t>data </a:t>
            </a:r>
            <a:endParaRPr lang="fr-FR" dirty="0"/>
          </a:p>
          <a:p>
            <a:pPr lvl="1">
              <a:lnSpc>
                <a:spcPct val="110000"/>
              </a:lnSpc>
              <a:spcBef>
                <a:spcPts val="400"/>
              </a:spcBef>
            </a:pPr>
            <a:r>
              <a:rPr lang="en-US" dirty="0" smtClean="0"/>
              <a:t>Extend the </a:t>
            </a:r>
            <a:r>
              <a:rPr lang="en-US" dirty="0"/>
              <a:t>database by including further TCV, AUG, MAST-U data</a:t>
            </a:r>
            <a:r>
              <a:rPr lang="en-US" dirty="0">
                <a:solidFill>
                  <a:srgbClr val="FF0000"/>
                </a:solidFill>
              </a:rPr>
              <a:t>, assuming local </a:t>
            </a:r>
            <a:r>
              <a:rPr lang="en-US" dirty="0" smtClean="0">
                <a:solidFill>
                  <a:srgbClr val="FF0000"/>
                </a:solidFill>
              </a:rPr>
              <a:t>(contact person)  will </a:t>
            </a:r>
            <a:r>
              <a:rPr lang="en-US" dirty="0">
                <a:solidFill>
                  <a:srgbClr val="FF0000"/>
                </a:solidFill>
              </a:rPr>
              <a:t>be available</a:t>
            </a:r>
            <a:r>
              <a:rPr lang="en-US" dirty="0" smtClean="0">
                <a:solidFill>
                  <a:srgbClr val="FF0000"/>
                </a:solidFill>
              </a:rPr>
              <a:t>.</a:t>
            </a:r>
            <a:endParaRPr lang="fr-FR" dirty="0" smtClean="0">
              <a:solidFill>
                <a:srgbClr val="FF0000"/>
              </a:solidFill>
            </a:endParaRPr>
          </a:p>
          <a:p>
            <a:pPr>
              <a:lnSpc>
                <a:spcPct val="110000"/>
              </a:lnSpc>
              <a:spcBef>
                <a:spcPts val="400"/>
              </a:spcBef>
            </a:pPr>
            <a:r>
              <a:rPr lang="fr-FR" dirty="0" smtClean="0"/>
              <a:t>Disruption </a:t>
            </a:r>
          </a:p>
          <a:p>
            <a:pPr lvl="1">
              <a:lnSpc>
                <a:spcPct val="110000"/>
              </a:lnSpc>
              <a:spcBef>
                <a:spcPts val="400"/>
              </a:spcBef>
            </a:pPr>
            <a:r>
              <a:rPr lang="fr-FR" dirty="0"/>
              <a:t>R</a:t>
            </a:r>
            <a:r>
              <a:rPr lang="fr-FR" dirty="0" smtClean="0"/>
              <a:t>eference publication </a:t>
            </a:r>
            <a:r>
              <a:rPr lang="fr-FR" dirty="0" err="1" smtClean="0"/>
              <a:t>describing</a:t>
            </a:r>
            <a:r>
              <a:rPr lang="fr-FR" dirty="0" smtClean="0"/>
              <a:t> the multi-machine </a:t>
            </a:r>
            <a:r>
              <a:rPr lang="fr-FR" dirty="0" err="1"/>
              <a:t>overall</a:t>
            </a:r>
            <a:r>
              <a:rPr lang="fr-FR" dirty="0"/>
              <a:t> </a:t>
            </a:r>
            <a:r>
              <a:rPr lang="fr-FR" dirty="0" err="1"/>
              <a:t>framework</a:t>
            </a:r>
            <a:r>
              <a:rPr lang="fr-FR" dirty="0"/>
              <a:t> </a:t>
            </a:r>
            <a:r>
              <a:rPr lang="fr-FR" dirty="0" smtClean="0"/>
              <a:t> - Application to JET </a:t>
            </a:r>
          </a:p>
          <a:p>
            <a:pPr lvl="1">
              <a:lnSpc>
                <a:spcPct val="110000"/>
              </a:lnSpc>
            </a:pPr>
            <a:r>
              <a:rPr lang="fr-FR" dirty="0"/>
              <a:t>full </a:t>
            </a:r>
            <a:r>
              <a:rPr lang="fr-FR" dirty="0" err="1"/>
              <a:t>automatization</a:t>
            </a:r>
            <a:r>
              <a:rPr lang="fr-FR" dirty="0"/>
              <a:t> of IMAS/IDS </a:t>
            </a:r>
            <a:r>
              <a:rPr lang="fr-FR" dirty="0" err="1"/>
              <a:t>mapping</a:t>
            </a:r>
            <a:r>
              <a:rPr lang="fr-FR" dirty="0"/>
              <a:t> </a:t>
            </a:r>
            <a:r>
              <a:rPr lang="fr-FR" dirty="0" err="1"/>
              <a:t>from</a:t>
            </a:r>
            <a:r>
              <a:rPr lang="fr-FR" dirty="0"/>
              <a:t> </a:t>
            </a:r>
            <a:r>
              <a:rPr lang="fr-FR" dirty="0" err="1" smtClean="0"/>
              <a:t>database</a:t>
            </a:r>
            <a:r>
              <a:rPr lang="fr-FR" dirty="0" smtClean="0"/>
              <a:t> </a:t>
            </a:r>
            <a:r>
              <a:rPr lang="fr-FR" dirty="0"/>
              <a:t>on the </a:t>
            </a:r>
            <a:r>
              <a:rPr lang="fr-FR" dirty="0" smtClean="0"/>
              <a:t>Gateway</a:t>
            </a:r>
            <a:r>
              <a:rPr lang="fr-FR" sz="1600" dirty="0" smtClean="0"/>
              <a:t>, </a:t>
            </a:r>
          </a:p>
          <a:p>
            <a:pPr lvl="1">
              <a:lnSpc>
                <a:spcPct val="110000"/>
              </a:lnSpc>
            </a:pPr>
            <a:r>
              <a:rPr lang="fr-FR" dirty="0"/>
              <a:t>extension </a:t>
            </a:r>
            <a:r>
              <a:rPr lang="fr-FR" dirty="0" smtClean="0"/>
              <a:t>to </a:t>
            </a:r>
            <a:r>
              <a:rPr lang="fr-FR" dirty="0"/>
              <a:t>AUG and </a:t>
            </a:r>
            <a:r>
              <a:rPr lang="fr-FR" dirty="0" smtClean="0"/>
              <a:t>TCV,  </a:t>
            </a:r>
            <a:r>
              <a:rPr lang="fr-FR" dirty="0" err="1" smtClean="0"/>
              <a:t>potential</a:t>
            </a:r>
            <a:r>
              <a:rPr lang="fr-FR" dirty="0" smtClean="0"/>
              <a:t> </a:t>
            </a:r>
            <a:r>
              <a:rPr lang="fr-FR" dirty="0"/>
              <a:t>extension </a:t>
            </a:r>
            <a:r>
              <a:rPr lang="fr-FR" dirty="0" smtClean="0"/>
              <a:t>to </a:t>
            </a:r>
            <a:r>
              <a:rPr lang="fr-FR" dirty="0"/>
              <a:t>MAST-U, </a:t>
            </a:r>
            <a:r>
              <a:rPr lang="fr-FR" dirty="0" smtClean="0"/>
              <a:t>JT-60SA (</a:t>
            </a:r>
            <a:r>
              <a:rPr lang="fr-FR" dirty="0" err="1" smtClean="0"/>
              <a:t>resources</a:t>
            </a:r>
            <a:r>
              <a:rPr lang="fr-FR" dirty="0" smtClean="0"/>
              <a:t> ?) </a:t>
            </a:r>
          </a:p>
          <a:p>
            <a:pPr lvl="0">
              <a:lnSpc>
                <a:spcPct val="110000"/>
              </a:lnSpc>
              <a:spcBef>
                <a:spcPts val="400"/>
              </a:spcBef>
            </a:pPr>
            <a:r>
              <a:rPr lang="en-GB" dirty="0" smtClean="0"/>
              <a:t>Confinement </a:t>
            </a:r>
          </a:p>
          <a:p>
            <a:pPr lvl="1">
              <a:lnSpc>
                <a:spcPct val="110000"/>
              </a:lnSpc>
              <a:spcBef>
                <a:spcPts val="400"/>
              </a:spcBef>
            </a:pPr>
            <a:r>
              <a:rPr lang="en-GB" dirty="0" smtClean="0"/>
              <a:t>Scientific </a:t>
            </a:r>
            <a:r>
              <a:rPr lang="en-GB" dirty="0"/>
              <a:t>exploitation of the 0-D database </a:t>
            </a:r>
            <a:r>
              <a:rPr lang="en-GB" dirty="0" smtClean="0"/>
              <a:t>(isotope effect in JET and AUG) </a:t>
            </a:r>
            <a:r>
              <a:rPr lang="en-GB" dirty="0"/>
              <a:t> (with WPTE support), </a:t>
            </a:r>
            <a:r>
              <a:rPr lang="en-GB" dirty="0" smtClean="0"/>
              <a:t>and submission of a paper</a:t>
            </a:r>
            <a:endParaRPr lang="fr-FR" dirty="0"/>
          </a:p>
        </p:txBody>
      </p:sp>
      <p:sp>
        <p:nvSpPr>
          <p:cNvPr id="6" name="ZoneTexte 5"/>
          <p:cNvSpPr txBox="1"/>
          <p:nvPr/>
        </p:nvSpPr>
        <p:spPr>
          <a:xfrm>
            <a:off x="10524492" y="672659"/>
            <a:ext cx="1656184" cy="461665"/>
          </a:xfrm>
          <a:prstGeom prst="rect">
            <a:avLst/>
          </a:prstGeom>
          <a:noFill/>
        </p:spPr>
        <p:txBody>
          <a:bodyPr wrap="square" rtlCol="0">
            <a:spAutoFit/>
          </a:bodyPr>
          <a:lstStyle/>
          <a:p>
            <a:r>
              <a:rPr lang="fr-FR" sz="2400" b="1" dirty="0" err="1" smtClean="0"/>
              <a:t>With</a:t>
            </a:r>
            <a:r>
              <a:rPr lang="fr-FR" sz="2400" b="1" dirty="0" smtClean="0"/>
              <a:t> WPTE </a:t>
            </a:r>
            <a:endParaRPr lang="fr-FR" sz="2400" b="1" dirty="0"/>
          </a:p>
        </p:txBody>
      </p:sp>
      <p:graphicFrame>
        <p:nvGraphicFramePr>
          <p:cNvPr id="10" name="Tableau 9"/>
          <p:cNvGraphicFramePr>
            <a:graphicFrameLocks noGrp="1"/>
          </p:cNvGraphicFramePr>
          <p:nvPr>
            <p:extLst>
              <p:ext uri="{D42A27DB-BD31-4B8C-83A1-F6EECF244321}">
                <p14:modId xmlns:p14="http://schemas.microsoft.com/office/powerpoint/2010/main" val="4118546115"/>
              </p:ext>
            </p:extLst>
          </p:nvPr>
        </p:nvGraphicFramePr>
        <p:xfrm>
          <a:off x="512211" y="6115097"/>
          <a:ext cx="9229328" cy="315468"/>
        </p:xfrm>
        <a:graphic>
          <a:graphicData uri="http://schemas.openxmlformats.org/drawingml/2006/table">
            <a:tbl>
              <a:tblPr firstRow="1" firstCol="1" lastRow="1" lastCol="1" bandRow="1" bandCol="1">
                <a:tableStyleId>{B301B821-A1FF-4177-AEE7-76D212191A09}</a:tableStyleId>
              </a:tblPr>
              <a:tblGrid>
                <a:gridCol w="1065229">
                  <a:extLst>
                    <a:ext uri="{9D8B030D-6E8A-4147-A177-3AD203B41FA5}">
                      <a16:colId xmlns:a16="http://schemas.microsoft.com/office/drawing/2014/main" val="962494446"/>
                    </a:ext>
                  </a:extLst>
                </a:gridCol>
                <a:gridCol w="6977375">
                  <a:extLst>
                    <a:ext uri="{9D8B030D-6E8A-4147-A177-3AD203B41FA5}">
                      <a16:colId xmlns:a16="http://schemas.microsoft.com/office/drawing/2014/main" val="3364551550"/>
                    </a:ext>
                  </a:extLst>
                </a:gridCol>
                <a:gridCol w="1186724">
                  <a:extLst>
                    <a:ext uri="{9D8B030D-6E8A-4147-A177-3AD203B41FA5}">
                      <a16:colId xmlns:a16="http://schemas.microsoft.com/office/drawing/2014/main" val="1422608163"/>
                    </a:ext>
                  </a:extLst>
                </a:gridCol>
              </a:tblGrid>
              <a:tr h="267017">
                <a:tc>
                  <a:txBody>
                    <a:bodyPr/>
                    <a:lstStyle/>
                    <a:p>
                      <a:pPr marL="92710">
                        <a:lnSpc>
                          <a:spcPct val="115000"/>
                        </a:lnSpc>
                        <a:spcBef>
                          <a:spcPts val="5"/>
                        </a:spcBef>
                        <a:spcAft>
                          <a:spcPts val="0"/>
                        </a:spcAft>
                      </a:pPr>
                      <a:r>
                        <a:rPr lang="fr-FR" sz="1800" b="1" dirty="0">
                          <a:effectLst/>
                        </a:rPr>
                        <a:t>PRIO.D.03</a:t>
                      </a:r>
                      <a:endParaRPr lang="fr-FR" sz="1800" b="1" dirty="0">
                        <a:effectLst/>
                        <a:latin typeface="Calibri" panose="020F0502020204030204" pitchFamily="34" charset="0"/>
                        <a:ea typeface="SimSun" panose="02010600030101010101" pitchFamily="2" charset="-122"/>
                        <a:cs typeface="Arial" panose="020B0604020202020204" pitchFamily="34" charset="0"/>
                      </a:endParaRPr>
                    </a:p>
                  </a:txBody>
                  <a:tcPr marL="0" marR="0" marT="0" marB="0"/>
                </a:tc>
                <a:tc>
                  <a:txBody>
                    <a:bodyPr/>
                    <a:lstStyle/>
                    <a:p>
                      <a:pPr marL="93980">
                        <a:lnSpc>
                          <a:spcPct val="115000"/>
                        </a:lnSpc>
                        <a:spcBef>
                          <a:spcPts val="5"/>
                        </a:spcBef>
                        <a:spcAft>
                          <a:spcPts val="0"/>
                        </a:spcAft>
                      </a:pPr>
                      <a:r>
                        <a:rPr lang="en-GB" sz="1800" b="1" dirty="0">
                          <a:effectLst/>
                        </a:rPr>
                        <a:t>Report on the exploitation of the EUROfusion multi-machines database</a:t>
                      </a:r>
                      <a:endParaRPr lang="fr-FR" sz="1800" b="1" dirty="0">
                        <a:effectLst/>
                        <a:latin typeface="Calibri" panose="020F0502020204030204" pitchFamily="34" charset="0"/>
                        <a:ea typeface="SimSun" panose="02010600030101010101" pitchFamily="2" charset="-122"/>
                        <a:cs typeface="Arial" panose="020B0604020202020204" pitchFamily="34" charset="0"/>
                      </a:endParaRPr>
                    </a:p>
                  </a:txBody>
                  <a:tcPr marL="0" marR="0" marT="0" marB="0"/>
                </a:tc>
                <a:tc>
                  <a:txBody>
                    <a:bodyPr/>
                    <a:lstStyle/>
                    <a:p>
                      <a:pPr marL="71755">
                        <a:lnSpc>
                          <a:spcPct val="115000"/>
                        </a:lnSpc>
                        <a:spcBef>
                          <a:spcPts val="5"/>
                        </a:spcBef>
                        <a:spcAft>
                          <a:spcPts val="0"/>
                        </a:spcAft>
                      </a:pPr>
                      <a:r>
                        <a:rPr lang="fr-FR" sz="1800" b="1" dirty="0" err="1">
                          <a:effectLst/>
                        </a:rPr>
                        <a:t>Dec</a:t>
                      </a:r>
                      <a:r>
                        <a:rPr lang="fr-FR" sz="1800" b="1" dirty="0">
                          <a:effectLst/>
                        </a:rPr>
                        <a:t>. 2023</a:t>
                      </a:r>
                      <a:endParaRPr lang="fr-FR" sz="1800" b="1" dirty="0">
                        <a:effectLst/>
                        <a:latin typeface="Calibri" panose="020F0502020204030204" pitchFamily="34" charset="0"/>
                        <a:ea typeface="SimSun"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val="373081447"/>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388706528"/>
              </p:ext>
            </p:extLst>
          </p:nvPr>
        </p:nvGraphicFramePr>
        <p:xfrm>
          <a:off x="508539" y="5714382"/>
          <a:ext cx="10736033" cy="301888"/>
        </p:xfrm>
        <a:graphic>
          <a:graphicData uri="http://schemas.openxmlformats.org/drawingml/2006/table">
            <a:tbl>
              <a:tblPr firstRow="1" firstCol="1" bandRow="1">
                <a:tableStyleId>{5C22544A-7EE6-4342-B048-85BDC9FD1C3A}</a:tableStyleId>
              </a:tblPr>
              <a:tblGrid>
                <a:gridCol w="1041642">
                  <a:extLst>
                    <a:ext uri="{9D8B030D-6E8A-4147-A177-3AD203B41FA5}">
                      <a16:colId xmlns:a16="http://schemas.microsoft.com/office/drawing/2014/main" val="1264306756"/>
                    </a:ext>
                  </a:extLst>
                </a:gridCol>
                <a:gridCol w="7359566">
                  <a:extLst>
                    <a:ext uri="{9D8B030D-6E8A-4147-A177-3AD203B41FA5}">
                      <a16:colId xmlns:a16="http://schemas.microsoft.com/office/drawing/2014/main" val="2696276597"/>
                    </a:ext>
                  </a:extLst>
                </a:gridCol>
                <a:gridCol w="1170096">
                  <a:extLst>
                    <a:ext uri="{9D8B030D-6E8A-4147-A177-3AD203B41FA5}">
                      <a16:colId xmlns:a16="http://schemas.microsoft.com/office/drawing/2014/main" val="1604581992"/>
                    </a:ext>
                  </a:extLst>
                </a:gridCol>
                <a:gridCol w="1164729">
                  <a:extLst>
                    <a:ext uri="{9D8B030D-6E8A-4147-A177-3AD203B41FA5}">
                      <a16:colId xmlns:a16="http://schemas.microsoft.com/office/drawing/2014/main" val="3333479477"/>
                    </a:ext>
                  </a:extLst>
                </a:gridCol>
              </a:tblGrid>
              <a:tr h="301888">
                <a:tc>
                  <a:txBody>
                    <a:bodyPr/>
                    <a:lstStyle/>
                    <a:p>
                      <a:pPr>
                        <a:lnSpc>
                          <a:spcPct val="115000"/>
                        </a:lnSpc>
                        <a:spcAft>
                          <a:spcPts val="200"/>
                        </a:spcAft>
                      </a:pPr>
                      <a:r>
                        <a:rPr lang="en-GB" sz="1600" dirty="0">
                          <a:effectLst/>
                        </a:rPr>
                        <a:t>M8</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tc>
                  <a:txBody>
                    <a:bodyPr/>
                    <a:lstStyle/>
                    <a:p>
                      <a:pPr>
                        <a:lnSpc>
                          <a:spcPct val="115000"/>
                        </a:lnSpc>
                        <a:spcAft>
                          <a:spcPts val="200"/>
                        </a:spcAft>
                      </a:pPr>
                      <a:r>
                        <a:rPr lang="en-US" sz="1600" dirty="0">
                          <a:effectLst/>
                        </a:rPr>
                        <a:t>At least one multi-machine database(s) on the EUROfusion Gateway for exploitation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tc>
                  <a:txBody>
                    <a:bodyPr/>
                    <a:lstStyle/>
                    <a:p>
                      <a:pPr algn="ctr">
                        <a:lnSpc>
                          <a:spcPct val="115000"/>
                        </a:lnSpc>
                        <a:spcAft>
                          <a:spcPts val="200"/>
                        </a:spcAft>
                      </a:pPr>
                      <a:r>
                        <a:rPr lang="en-GB" sz="1600" dirty="0">
                          <a:effectLst/>
                        </a:rPr>
                        <a:t>July 2023</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tc>
                  <a:txBody>
                    <a:bodyPr/>
                    <a:lstStyle/>
                    <a:p>
                      <a:pPr algn="ctr">
                        <a:lnSpc>
                          <a:spcPct val="115000"/>
                        </a:lnSpc>
                        <a:spcAft>
                          <a:spcPts val="200"/>
                        </a:spcAft>
                      </a:pPr>
                      <a:r>
                        <a:rPr lang="en-GB" sz="1600" dirty="0">
                          <a:effectLst/>
                        </a:rPr>
                        <a:t>PrIO.D.03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txBody>
                  <a:tcPr marL="34616" marR="34616" marT="0" marB="0">
                    <a:solidFill>
                      <a:srgbClr val="00B0F0"/>
                    </a:solidFill>
                  </a:tcPr>
                </a:tc>
                <a:extLst>
                  <a:ext uri="{0D108BD9-81ED-4DB2-BD59-A6C34878D82A}">
                    <a16:rowId xmlns:a16="http://schemas.microsoft.com/office/drawing/2014/main" val="781536538"/>
                  </a:ext>
                </a:extLst>
              </a:tr>
            </a:tbl>
          </a:graphicData>
        </a:graphic>
      </p:graphicFrame>
    </p:spTree>
    <p:extLst>
      <p:ext uri="{BB962C8B-B14F-4D97-AF65-F5344CB8AC3E}">
        <p14:creationId xmlns:p14="http://schemas.microsoft.com/office/powerpoint/2010/main" val="1329145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Back-up slides </a:t>
            </a:r>
            <a:endParaRPr lang="fr-FR" dirty="0"/>
          </a:p>
        </p:txBody>
      </p:sp>
      <p:sp>
        <p:nvSpPr>
          <p:cNvPr id="3" name="Espace réservé du pied de page 2"/>
          <p:cNvSpPr>
            <a:spLocks noGrp="1"/>
          </p:cNvSpPr>
          <p:nvPr>
            <p:ph type="ftr" sz="quarter" idx="11"/>
          </p:nvPr>
        </p:nvSpPr>
        <p:spPr/>
        <p:txBody>
          <a:bodyPr/>
          <a:lstStyle/>
          <a:p>
            <a:r>
              <a:rPr lang="fr-FR" smtClean="0"/>
              <a:t>X. LITAUDON &amp; G. FALCHETTO  |  </a:t>
            </a:r>
            <a:r>
              <a:rPr lang="en-US" smtClean="0"/>
              <a:t>Meeting #12 of the SC on the EUROfusion-IO development of IMAS</a:t>
            </a:r>
            <a:r>
              <a:rPr lang="fr-FR" smtClean="0"/>
              <a:t>| 09 11 2022 </a:t>
            </a:r>
            <a:endParaRPr lang="en-GB" dirty="0"/>
          </a:p>
        </p:txBody>
      </p:sp>
      <p:sp>
        <p:nvSpPr>
          <p:cNvPr id="4" name="Espace réservé du contenu 3"/>
          <p:cNvSpPr>
            <a:spLocks noGrp="1"/>
          </p:cNvSpPr>
          <p:nvPr>
            <p:ph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pPr/>
              <a:t>9</a:t>
            </a:fld>
            <a:endParaRPr lang="en-GB" dirty="0"/>
          </a:p>
        </p:txBody>
      </p:sp>
    </p:spTree>
    <p:extLst>
      <p:ext uri="{BB962C8B-B14F-4D97-AF65-F5344CB8AC3E}">
        <p14:creationId xmlns:p14="http://schemas.microsoft.com/office/powerpoint/2010/main" val="38498653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ceebf156-3aa6-4a56-9fae-c541f08b09ff">Project Board</Category>
    <Subproject xmlns="ceebf156-3aa6-4a56-9fae-c541f08b09ff" xsi:nil="true"/>
    <Status xmlns="ceebf156-3aa6-4a56-9fae-c541f08b09ff">Ongoing</Status>
    <Comment xmlns="ceebf156-3aa6-4a56-9fae-c541f08b09ff" xsi:nil="true"/>
    <FirstAuthor xmlns="ceebf156-3aa6-4a56-9fae-c541f08b09ff">
      <UserInfo>
        <DisplayName>xavier.litaudon</DisplayName>
        <AccountId>16</AccountId>
        <AccountType/>
      </UserInfo>
    </FirstAuthor>
    <Deadline xmlns="ceebf156-3aa6-4a56-9fae-c541f08b09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D887D8CEF3174EBF1C10D6E8BD86BB" ma:contentTypeVersion="10" ma:contentTypeDescription="Create a new document." ma:contentTypeScope="" ma:versionID="15e74c89c48643791f4ed0f0dceaf4cc">
  <xsd:schema xmlns:xsd="http://www.w3.org/2001/XMLSchema" xmlns:xs="http://www.w3.org/2001/XMLSchema" xmlns:p="http://schemas.microsoft.com/office/2006/metadata/properties" xmlns:ns2="ceebf156-3aa6-4a56-9fae-c541f08b09ff" targetNamespace="http://schemas.microsoft.com/office/2006/metadata/properties" ma:root="true" ma:fieldsID="fffb55230f81639db2bf79d6b7fc176e" ns2:_="">
    <xsd:import namespace="ceebf156-3aa6-4a56-9fae-c541f08b09ff"/>
    <xsd:element name="properties">
      <xsd:complexType>
        <xsd:sequence>
          <xsd:element name="documentManagement">
            <xsd:complexType>
              <xsd:all>
                <xsd:element ref="ns2:Category" minOccurs="0"/>
                <xsd:element ref="ns2:Deadline" minOccurs="0"/>
                <xsd:element ref="ns2:FirstAuthor" minOccurs="0"/>
                <xsd:element ref="ns2:Status" minOccurs="0"/>
                <xsd:element ref="ns2:MediaServiceMetadata" minOccurs="0"/>
                <xsd:element ref="ns2:MediaServiceFastMetadata" minOccurs="0"/>
                <xsd:element ref="ns2:Comment" minOccurs="0"/>
                <xsd:element ref="ns2:MediaServiceAutoKeyPoints" minOccurs="0"/>
                <xsd:element ref="ns2:MediaServiceKeyPoints" minOccurs="0"/>
                <xsd:element ref="ns2:Sub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ebf156-3aa6-4a56-9fae-c541f08b09ff"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Financial"/>
          <xsd:enumeration value="PMP"/>
          <xsd:enumeration value="Project Board"/>
          <xsd:enumeration value="Resources"/>
          <xsd:enumeration value="Other"/>
        </xsd:restriction>
      </xsd:simpleType>
    </xsd:element>
    <xsd:element name="Deadline" ma:index="9" nillable="true" ma:displayName="Deadline" ma:format="DateOnly" ma:internalName="Deadline">
      <xsd:simpleType>
        <xsd:restriction base="dms:DateTime"/>
      </xsd:simpleType>
    </xsd:element>
    <xsd:element name="FirstAuthor" ma:index="10" nillable="true" ma:displayName="First Author" ma:format="Dropdown" ma:list="UserInfo" ma:SharePointGroup="0" ma:internalName="Firs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1" nillable="true" ma:displayName="Status" ma:format="Dropdown" ma:internalName="Status">
      <xsd:simpleType>
        <xsd:restriction base="dms:Choice">
          <xsd:enumeration value="Trash"/>
          <xsd:enumeration value="Final"/>
          <xsd:enumeration value="Ongoing"/>
          <xsd:enumeration value="Reference"/>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Comment" ma:index="14" nillable="true" ma:displayName="Comment" ma:format="Dropdown" ma:internalName="Comment">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Subproject" ma:index="17" nillable="true" ma:displayName="Subproject" ma:format="Dropdown" ma:internalName="Subproject">
      <xsd:simpleType>
        <xsd:restriction base="dms:Choice">
          <xsd:enumeration value="SP1"/>
          <xsd:enumeration value="SP2"/>
          <xsd:enumeration value="SP3"/>
          <xsd:enumeration value="SP4"/>
          <xsd:enumeration value="SP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CDE988-15BF-4E33-95B9-B7948E53D32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eebf156-3aa6-4a56-9fae-c541f08b09ff"/>
    <ds:schemaRef ds:uri="http://www.w3.org/XML/1998/namespace"/>
    <ds:schemaRef ds:uri="http://purl.org/dc/dcmitype/"/>
  </ds:schemaRefs>
</ds:datastoreItem>
</file>

<file path=customXml/itemProps2.xml><?xml version="1.0" encoding="utf-8"?>
<ds:datastoreItem xmlns:ds="http://schemas.openxmlformats.org/officeDocument/2006/customXml" ds:itemID="{B2C258A6-6A10-4279-AA2B-49E9599A7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ebf156-3aa6-4a56-9fae-c541f08b09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2A168E-A114-44BE-B383-DFE104A77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EUROfusion.1line_5_3_2019</Template>
  <TotalTime>8684</TotalTime>
  <Words>1522</Words>
  <Application>Microsoft Office PowerPoint</Application>
  <PresentationFormat>Grand écran</PresentationFormat>
  <Paragraphs>127</Paragraphs>
  <Slides>12</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SimSun</vt:lpstr>
      <vt:lpstr>Arial</vt:lpstr>
      <vt:lpstr>Calibri</vt:lpstr>
      <vt:lpstr>Courier New</vt:lpstr>
      <vt:lpstr>Symbol</vt:lpstr>
      <vt:lpstr>Times New Roman</vt:lpstr>
      <vt:lpstr>Wingdings</vt:lpstr>
      <vt:lpstr>EUROfusion.1line_5_3_2019</vt:lpstr>
      <vt:lpstr>WPPrIO Preparation of ITER Operation: IMAS activities for AWP23   Meeting #12 of the SC on the EUROfusion-IO development of IMAS (09/11/2022)</vt:lpstr>
      <vt:lpstr>Implementation of some of the 2020 GA recommendations</vt:lpstr>
      <vt:lpstr>SP-2-2022: Validated Breakdown/Burn-through tools for ITER first operation </vt:lpstr>
      <vt:lpstr>SP-2-2022: IR synthetic diagnostic &amp; wall monitoring for real time protection </vt:lpstr>
      <vt:lpstr>SP-2-2023 objectives: Preparation of ITER first experimental campaigns  - IMAS work                + 1ppy ACH support  </vt:lpstr>
      <vt:lpstr>Présentation PowerPoint</vt:lpstr>
      <vt:lpstr>SP-2: Multi-machines workflow for multi-machines disruption analysis</vt:lpstr>
      <vt:lpstr>Multi-machines EUROfusion databases</vt:lpstr>
      <vt:lpstr>Back-up slides </vt:lpstr>
      <vt:lpstr>Présentation PowerPoint</vt:lpstr>
      <vt:lpstr>EUROfusion Pedestal database</vt:lpstr>
      <vt:lpstr>EUROfusion Confinement database </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FALCHETTO Gloria </cp:lastModifiedBy>
  <cp:revision>830</cp:revision>
  <cp:lastPrinted>2022-03-14T07:20:07Z</cp:lastPrinted>
  <dcterms:created xsi:type="dcterms:W3CDTF">2019-04-02T13:59:54Z</dcterms:created>
  <dcterms:modified xsi:type="dcterms:W3CDTF">2022-11-09T13:44:33Z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0x010100ECD887D8CEF3174EBF1C10D6E8BD86BB</vt:lpwstr>
  </property>
</Properties>
</file>