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27"/>
  </p:sldMasterIdLst>
  <p:notesMasterIdLst>
    <p:notesMasterId r:id="rId40"/>
  </p:notesMasterIdLst>
  <p:handoutMasterIdLst>
    <p:handoutMasterId r:id="rId41"/>
  </p:handoutMasterIdLst>
  <p:sldIdLst>
    <p:sldId id="256" r:id="rId28"/>
    <p:sldId id="260" r:id="rId29"/>
    <p:sldId id="338" r:id="rId30"/>
    <p:sldId id="339" r:id="rId31"/>
    <p:sldId id="340" r:id="rId32"/>
    <p:sldId id="341" r:id="rId33"/>
    <p:sldId id="342" r:id="rId34"/>
    <p:sldId id="343" r:id="rId35"/>
    <p:sldId id="345" r:id="rId36"/>
    <p:sldId id="348" r:id="rId37"/>
    <p:sldId id="347" r:id="rId38"/>
    <p:sldId id="346" r:id="rId39"/>
  </p:sldIdLst>
  <p:sldSz cx="12190413" cy="6858000"/>
  <p:notesSz cx="6858000" cy="9144000"/>
  <p:custDataLst>
    <p:tags r:id="rId42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86303" autoAdjust="0"/>
  </p:normalViewPr>
  <p:slideViewPr>
    <p:cSldViewPr showGuides="1">
      <p:cViewPr varScale="1">
        <p:scale>
          <a:sx n="96" d="100"/>
          <a:sy n="96" d="100"/>
        </p:scale>
        <p:origin x="2088" y="176"/>
      </p:cViewPr>
      <p:guideLst/>
    </p:cSldViewPr>
  </p:slideViewPr>
  <p:outlineViewPr>
    <p:cViewPr>
      <p:scale>
        <a:sx n="33" d="100"/>
        <a:sy n="33" d="100"/>
      </p:scale>
      <p:origin x="0" y="-228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2.xml"/><Relationship Id="rId21" Type="http://schemas.openxmlformats.org/officeDocument/2006/relationships/customXml" Target="../customXml/item21.xml"/><Relationship Id="rId34" Type="http://schemas.openxmlformats.org/officeDocument/2006/relationships/slide" Target="slides/slide7.xml"/><Relationship Id="rId42" Type="http://schemas.openxmlformats.org/officeDocument/2006/relationships/tags" Target="tags/tag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1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c31a062f-7cca-486e-af21-b74639cc3d63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TSVV-03: Synthetic diagnostics: FELTOR probes</a:t>
            </a:r>
          </a:p>
        </p:txBody>
      </p:sp>
      <p:sp>
        <p:nvSpPr>
          <p:cNvPr id="5" name="date" descr="{&quot;templafy&quot;:{&quot;id&quot;:&quot;38666789-eafd-4b38-abb4-584a7fc463d5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5</a:t>
            </a:r>
            <a:r>
              <a:rPr kumimoji="0" lang="en-GB" sz="7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th</a:t>
            </a: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 October 2022</a:t>
            </a:r>
          </a:p>
        </p:txBody>
      </p:sp>
      <p:sp>
        <p:nvSpPr>
          <p:cNvPr id="7" name="text" descr="{&quot;templafy&quot;:{&quot;id&quot;:&quot;79986f6a-f5ee-4afc-869d-09db799fa24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2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6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.xml"/><Relationship Id="rId6" Type="http://schemas.openxmlformats.org/officeDocument/2006/relationships/image" Target="../media/image4.png"/><Relationship Id="rId5" Type="http://schemas.openxmlformats.org/officeDocument/2006/relationships/hyperlink" Target="https://github.com/mwiesenberger/feltorutilities/blob/main/FELTOR%20Inputs%20creator.ipynb" TargetMode="External"/><Relationship Id="rId4" Type="http://schemas.openxmlformats.org/officeDocument/2006/relationships/hyperlink" Target="https://github.com/mwiesenberger/feltorutilit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2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2" y="404664"/>
            <a:ext cx="9312374" cy="972716"/>
          </a:xfrm>
        </p:spPr>
        <p:txBody>
          <a:bodyPr/>
          <a:lstStyle/>
          <a:p>
            <a:r>
              <a:rPr lang="en-GB" dirty="0">
                <a:cs typeface="Arial"/>
              </a:rPr>
              <a:t>IMAS implementation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0" y="1706400"/>
            <a:ext cx="3744416" cy="4545578"/>
          </a:xfrm>
        </p:spPr>
        <p:txBody>
          <a:bodyPr/>
          <a:lstStyle/>
          <a:p>
            <a:pPr marL="197485" indent="-197485"/>
            <a:r>
              <a:rPr lang="es-ES" sz="2400" dirty="0" err="1">
                <a:cs typeface="Arial"/>
              </a:rPr>
              <a:t>We</a:t>
            </a:r>
            <a:r>
              <a:rPr lang="es-ES" sz="2400" dirty="0">
                <a:cs typeface="Arial"/>
              </a:rPr>
              <a:t> </a:t>
            </a:r>
            <a:r>
              <a:rPr lang="es-ES" sz="2400" dirty="0" err="1">
                <a:cs typeface="Arial"/>
              </a:rPr>
              <a:t>have</a:t>
            </a:r>
            <a:r>
              <a:rPr lang="es-ES" sz="2400" dirty="0">
                <a:cs typeface="Arial"/>
              </a:rPr>
              <a:t> a Python </a:t>
            </a:r>
            <a:r>
              <a:rPr lang="es-ES" sz="2400" dirty="0" err="1">
                <a:cs typeface="Arial"/>
              </a:rPr>
              <a:t>routine</a:t>
            </a:r>
            <a:r>
              <a:rPr lang="es-ES" sz="2400" dirty="0">
                <a:cs typeface="Arial"/>
              </a:rPr>
              <a:t> run </a:t>
            </a:r>
            <a:r>
              <a:rPr lang="es-ES" sz="2400" dirty="0" err="1">
                <a:cs typeface="Arial"/>
              </a:rPr>
              <a:t>locally</a:t>
            </a:r>
            <a:r>
              <a:rPr lang="es-ES" sz="2400" dirty="0">
                <a:cs typeface="Arial"/>
              </a:rPr>
              <a:t> </a:t>
            </a:r>
            <a:r>
              <a:rPr lang="es-ES" sz="2400" dirty="0" err="1">
                <a:cs typeface="Arial"/>
              </a:rPr>
              <a:t>transfering</a:t>
            </a:r>
            <a:r>
              <a:rPr lang="es-ES" sz="2400" dirty="0">
                <a:cs typeface="Arial"/>
              </a:rPr>
              <a:t> probe data </a:t>
            </a:r>
            <a:r>
              <a:rPr lang="es-ES" sz="2400" dirty="0" err="1">
                <a:cs typeface="Arial"/>
              </a:rPr>
              <a:t>from</a:t>
            </a:r>
            <a:r>
              <a:rPr lang="es-ES" sz="2400" dirty="0">
                <a:cs typeface="Arial"/>
              </a:rPr>
              <a:t> .</a:t>
            </a:r>
            <a:r>
              <a:rPr lang="es-ES" sz="2400" dirty="0" err="1">
                <a:cs typeface="Arial"/>
              </a:rPr>
              <a:t>nc</a:t>
            </a:r>
            <a:r>
              <a:rPr lang="es-ES" sz="2400" dirty="0">
                <a:cs typeface="Arial"/>
              </a:rPr>
              <a:t> output files </a:t>
            </a:r>
            <a:r>
              <a:rPr lang="es-ES" sz="2400" dirty="0" err="1">
                <a:cs typeface="Arial"/>
              </a:rPr>
              <a:t>to</a:t>
            </a:r>
            <a:r>
              <a:rPr lang="es-ES" sz="2400" dirty="0">
                <a:cs typeface="Arial"/>
              </a:rPr>
              <a:t> IMAS files.</a:t>
            </a:r>
          </a:p>
          <a:p>
            <a:pPr marL="197485" indent="-197485"/>
            <a:r>
              <a:rPr lang="es-ES" sz="2400" dirty="0" err="1">
                <a:cs typeface="Arial"/>
              </a:rPr>
              <a:t>Then</a:t>
            </a:r>
            <a:r>
              <a:rPr lang="es-ES" sz="2400" dirty="0">
                <a:cs typeface="Arial"/>
              </a:rPr>
              <a:t> </a:t>
            </a:r>
            <a:r>
              <a:rPr lang="es-ES" sz="2400" dirty="0" err="1">
                <a:cs typeface="Arial"/>
              </a:rPr>
              <a:t>transfered</a:t>
            </a:r>
            <a:r>
              <a:rPr lang="es-ES" sz="2400" dirty="0">
                <a:cs typeface="Arial"/>
              </a:rPr>
              <a:t> </a:t>
            </a:r>
            <a:r>
              <a:rPr lang="es-ES" sz="2400" dirty="0" err="1">
                <a:cs typeface="Arial"/>
              </a:rPr>
              <a:t>to</a:t>
            </a:r>
            <a:r>
              <a:rPr lang="es-ES" sz="2400" dirty="0">
                <a:cs typeface="Arial"/>
              </a:rPr>
              <a:t> Gateway (</a:t>
            </a:r>
            <a:r>
              <a:rPr lang="es-ES" sz="2400" dirty="0" err="1">
                <a:cs typeface="Arial"/>
              </a:rPr>
              <a:t>first</a:t>
            </a:r>
            <a:r>
              <a:rPr lang="es-ES" sz="2400" dirty="0">
                <a:cs typeface="Arial"/>
              </a:rPr>
              <a:t> test data </a:t>
            </a:r>
            <a:r>
              <a:rPr lang="es-ES" sz="2400" dirty="0" err="1">
                <a:cs typeface="Arial"/>
              </a:rPr>
              <a:t>available</a:t>
            </a:r>
            <a:r>
              <a:rPr lang="es-ES" sz="2400" dirty="0">
                <a:cs typeface="Arial"/>
              </a:rPr>
              <a:t> at g2rgemi/</a:t>
            </a:r>
            <a:r>
              <a:rPr lang="es-ES" sz="2400" dirty="0" err="1">
                <a:cs typeface="Arial"/>
              </a:rPr>
              <a:t>public</a:t>
            </a:r>
            <a:r>
              <a:rPr lang="es-ES" sz="2400" dirty="0">
                <a:cs typeface="Arial"/>
              </a:rPr>
              <a:t>/</a:t>
            </a:r>
            <a:r>
              <a:rPr lang="es-ES" sz="2400" dirty="0" err="1">
                <a:cs typeface="Arial"/>
              </a:rPr>
              <a:t>imasdb</a:t>
            </a:r>
            <a:r>
              <a:rPr lang="es-ES" sz="2400" dirty="0">
                <a:cs typeface="Arial"/>
              </a:rPr>
              <a:t>/COMPASS/3/0)</a:t>
            </a:r>
          </a:p>
          <a:p>
            <a:pPr marL="197485" indent="-197485"/>
            <a:r>
              <a:rPr lang="es-ES" sz="2400" dirty="0" err="1">
                <a:cs typeface="Arial"/>
              </a:rPr>
              <a:t>Further</a:t>
            </a:r>
            <a:r>
              <a:rPr lang="es-ES" sz="2400" dirty="0">
                <a:cs typeface="Arial"/>
              </a:rPr>
              <a:t> </a:t>
            </a:r>
            <a:r>
              <a:rPr lang="es-ES" sz="2400" dirty="0" err="1">
                <a:cs typeface="Arial"/>
              </a:rPr>
              <a:t>work</a:t>
            </a:r>
            <a:r>
              <a:rPr lang="es-ES" sz="2400" dirty="0">
                <a:cs typeface="Arial"/>
              </a:rPr>
              <a:t> </a:t>
            </a:r>
            <a:r>
              <a:rPr lang="es-ES" sz="2400" dirty="0" err="1">
                <a:cs typeface="Arial"/>
              </a:rPr>
              <a:t>on</a:t>
            </a:r>
            <a:r>
              <a:rPr lang="es-ES" sz="2400" dirty="0">
                <a:cs typeface="Arial"/>
              </a:rPr>
              <a:t> </a:t>
            </a:r>
            <a:r>
              <a:rPr lang="es-ES" sz="2400" dirty="0" err="1">
                <a:cs typeface="Arial"/>
              </a:rPr>
              <a:t>transfering</a:t>
            </a:r>
            <a:r>
              <a:rPr lang="es-ES" sz="2400" dirty="0">
                <a:cs typeface="Arial"/>
              </a:rPr>
              <a:t> complete data.</a:t>
            </a:r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marL="216000" lvl="1" indent="0">
              <a:buNone/>
            </a:pPr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>
              <a:cs typeface="Arial"/>
            </a:endParaRPr>
          </a:p>
          <a:p>
            <a:pPr marL="413485" lvl="1" indent="-197485"/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marL="197485" indent="-197485"/>
            <a:endParaRPr lang="en-GB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A6F58DC-6CE1-98F8-E4BC-7B3AF2436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86" y="1356828"/>
            <a:ext cx="7142552" cy="509650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8566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7B503-1C8A-B222-AE3B-34183EB8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D6800478-9B1F-FF10-5CE3-EF16C7235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66721"/>
            <a:ext cx="11351791" cy="64579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30088-E63D-6B19-E5EB-3ACDD5ECF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76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142" y="2469062"/>
            <a:ext cx="9312374" cy="972716"/>
          </a:xfrm>
        </p:spPr>
        <p:txBody>
          <a:bodyPr/>
          <a:lstStyle/>
          <a:p>
            <a:r>
              <a:rPr lang="en-GB" dirty="0">
                <a:cs typeface="Arial"/>
              </a:rPr>
              <a:t>END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0" y="1706400"/>
            <a:ext cx="10176544" cy="4545578"/>
          </a:xfrm>
        </p:spPr>
        <p:txBody>
          <a:bodyPr/>
          <a:lstStyle/>
          <a:p>
            <a:pPr marL="197485" indent="-197485"/>
            <a:endParaRPr lang="en-GB" sz="2400" dirty="0">
              <a:cs typeface="Arial"/>
            </a:endParaRPr>
          </a:p>
          <a:p>
            <a:pPr marL="216000" lvl="1" indent="0">
              <a:buNone/>
            </a:pPr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>
              <a:cs typeface="Arial"/>
            </a:endParaRPr>
          </a:p>
          <a:p>
            <a:pPr marL="413485" lvl="1" indent="-197485"/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marL="197485" indent="-197485"/>
            <a:endParaRPr lang="en-GB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8502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8131" y="2420888"/>
            <a:ext cx="11541632" cy="2706458"/>
          </a:xfrm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ea typeface="+mj-lt"/>
                <a:cs typeface="+mj-lt"/>
              </a:rPr>
              <a:t>TSVV-03: Synthetic diagnostic</a:t>
            </a:r>
            <a:br>
              <a:rPr lang="en-GB" sz="60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GB" sz="6000" dirty="0">
                <a:solidFill>
                  <a:schemeClr val="bg1"/>
                </a:solidFill>
                <a:ea typeface="+mj-lt"/>
                <a:cs typeface="+mj-lt"/>
              </a:rPr>
              <a:t>probes in FELTOR</a:t>
            </a:r>
            <a:br>
              <a:rPr lang="en-GB" sz="6000" dirty="0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en-GB" sz="60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GB" sz="2000" dirty="0">
                <a:solidFill>
                  <a:schemeClr val="bg1"/>
                </a:solidFill>
                <a:ea typeface="+mj-lt"/>
                <a:cs typeface="+mj-lt"/>
              </a:rPr>
              <a:t>Raúl </a:t>
            </a:r>
            <a:r>
              <a:rPr lang="en-GB" sz="2000" dirty="0" err="1">
                <a:solidFill>
                  <a:schemeClr val="bg1"/>
                </a:solidFill>
                <a:ea typeface="+mj-lt"/>
                <a:cs typeface="+mj-lt"/>
              </a:rPr>
              <a:t>Gerrú</a:t>
            </a:r>
            <a:r>
              <a:rPr lang="en-GB" sz="2000" dirty="0">
                <a:solidFill>
                  <a:schemeClr val="bg1"/>
                </a:solidFill>
                <a:ea typeface="+mj-lt"/>
                <a:cs typeface="+mj-lt"/>
              </a:rPr>
              <a:t> and DTU Team, </a:t>
            </a:r>
            <a:br>
              <a:rPr lang="en-GB" sz="20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GB" sz="2000" dirty="0">
                <a:solidFill>
                  <a:schemeClr val="bg1"/>
                </a:solidFill>
                <a:ea typeface="+mj-lt"/>
                <a:cs typeface="+mj-lt"/>
              </a:rPr>
              <a:t>Technical University of Denmark (DTU)</a:t>
            </a:r>
            <a:endParaRPr lang="da-DK" sz="6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2" y="404664"/>
            <a:ext cx="9312374" cy="972716"/>
          </a:xfrm>
        </p:spPr>
        <p:txBody>
          <a:bodyPr/>
          <a:lstStyle/>
          <a:p>
            <a:r>
              <a:rPr lang="en-GB" dirty="0">
                <a:cs typeface="Arial"/>
              </a:rPr>
              <a:t>OUTLOOK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0" y="1706400"/>
            <a:ext cx="10176544" cy="4545578"/>
          </a:xfrm>
        </p:spPr>
        <p:txBody>
          <a:bodyPr/>
          <a:lstStyle/>
          <a:p>
            <a:pPr marL="197485" indent="-197485"/>
            <a:r>
              <a:rPr lang="en-GB" sz="2400" dirty="0">
                <a:cs typeface="Arial"/>
              </a:rPr>
              <a:t>Goals and implementation.</a:t>
            </a:r>
          </a:p>
          <a:p>
            <a:pPr marL="197485" indent="-197485"/>
            <a:r>
              <a:rPr lang="en-GB" sz="2400" dirty="0">
                <a:cs typeface="Arial"/>
              </a:rPr>
              <a:t>Routine to set them up.</a:t>
            </a:r>
          </a:p>
          <a:p>
            <a:pPr marL="197485" indent="-197485"/>
            <a:r>
              <a:rPr lang="en-GB" sz="2400" dirty="0">
                <a:cs typeface="Arial"/>
              </a:rPr>
              <a:t>Example results.</a:t>
            </a:r>
          </a:p>
          <a:p>
            <a:pPr marL="197485" indent="-197485"/>
            <a:r>
              <a:rPr lang="en-GB" sz="2400" dirty="0">
                <a:cs typeface="Arial"/>
              </a:rPr>
              <a:t>Probe set-up routine.</a:t>
            </a:r>
          </a:p>
          <a:p>
            <a:pPr marL="197485" indent="-197485"/>
            <a:r>
              <a:rPr lang="en-GB" sz="2400" dirty="0">
                <a:cs typeface="Arial"/>
              </a:rPr>
              <a:t>Limitations and discussions.</a:t>
            </a:r>
          </a:p>
          <a:p>
            <a:pPr marL="197485" indent="-197485"/>
            <a:endParaRPr lang="en-GB" sz="2400" dirty="0">
              <a:cs typeface="Arial"/>
            </a:endParaRPr>
          </a:p>
          <a:p>
            <a:pPr marL="197485" indent="-197485"/>
            <a:endParaRPr lang="en-GB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406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2" y="404664"/>
            <a:ext cx="9312374" cy="972716"/>
          </a:xfrm>
        </p:spPr>
        <p:txBody>
          <a:bodyPr/>
          <a:lstStyle/>
          <a:p>
            <a:r>
              <a:rPr lang="en-GB" dirty="0">
                <a:cs typeface="Arial"/>
              </a:rPr>
              <a:t>Goals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0" y="1706400"/>
            <a:ext cx="10176544" cy="4545578"/>
          </a:xfrm>
        </p:spPr>
        <p:txBody>
          <a:bodyPr/>
          <a:lstStyle/>
          <a:p>
            <a:pPr marL="197485" indent="-197485"/>
            <a:r>
              <a:rPr lang="en-GB" sz="2400" dirty="0">
                <a:cs typeface="Arial"/>
              </a:rPr>
              <a:t>Obtain 1D arrays of data as pins measurements.</a:t>
            </a:r>
          </a:p>
          <a:p>
            <a:pPr marL="197485" indent="-197485"/>
            <a:r>
              <a:rPr lang="en-GB" sz="2400" dirty="0">
                <a:cs typeface="Arial"/>
              </a:rPr>
              <a:t>Pins can be positioned freely in whole domain.</a:t>
            </a:r>
          </a:p>
          <a:p>
            <a:pPr marL="197485" indent="-197485"/>
            <a:r>
              <a:rPr lang="en-GB" sz="2400" dirty="0">
                <a:cs typeface="Arial"/>
              </a:rPr>
              <a:t>Defining the sampling rate from the numerical probe (faster rate) independently of the 2D/3D time outputs (slow rate).</a:t>
            </a:r>
          </a:p>
          <a:p>
            <a:pPr marL="197485" indent="-197485"/>
            <a:endParaRPr lang="en-GB" sz="2400" dirty="0">
              <a:cs typeface="Arial"/>
            </a:endParaRPr>
          </a:p>
          <a:p>
            <a:pPr marL="197485" indent="-197485"/>
            <a:endParaRPr lang="en-GB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2503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2" y="404664"/>
            <a:ext cx="9312374" cy="972716"/>
          </a:xfrm>
        </p:spPr>
        <p:txBody>
          <a:bodyPr/>
          <a:lstStyle/>
          <a:p>
            <a:r>
              <a:rPr lang="en-GB" dirty="0">
                <a:cs typeface="Arial"/>
              </a:rPr>
              <a:t>Implementation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A5890CD-8F90-4FE7-841F-F7B0C2865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0630" y="1706400"/>
                <a:ext cx="10176544" cy="4545578"/>
              </a:xfrm>
            </p:spPr>
            <p:txBody>
              <a:bodyPr/>
              <a:lstStyle/>
              <a:p>
                <a:pPr marL="197485" indent="-197485"/>
                <a:r>
                  <a:rPr lang="en-GB" sz="2400" dirty="0">
                    <a:cs typeface="Arial"/>
                  </a:rPr>
                  <a:t>1</a:t>
                </a:r>
                <a:r>
                  <a:rPr lang="en-GB" sz="2400" baseline="30000" dirty="0">
                    <a:cs typeface="Arial"/>
                  </a:rPr>
                  <a:t>st</a:t>
                </a:r>
                <a:r>
                  <a:rPr lang="en-GB" sz="2400" dirty="0">
                    <a:cs typeface="Arial"/>
                  </a:rPr>
                  <a:t>: Interpolation of data to pin position.</a:t>
                </a:r>
              </a:p>
              <a:p>
                <a:pPr marL="197485" indent="-197485"/>
                <a:r>
                  <a:rPr lang="en-GB" sz="2400" dirty="0">
                    <a:cs typeface="Arial"/>
                  </a:rPr>
                  <a:t>2</a:t>
                </a:r>
                <a:r>
                  <a:rPr lang="en-GB" sz="2400" baseline="30000" dirty="0">
                    <a:cs typeface="Arial"/>
                  </a:rPr>
                  <a:t>nd</a:t>
                </a:r>
                <a:r>
                  <a:rPr lang="en-GB" sz="2400" dirty="0">
                    <a:cs typeface="Arial"/>
                  </a:rPr>
                  <a:t>: Saving locally the data in the small time steps (thin lines).</a:t>
                </a:r>
              </a:p>
              <a:p>
                <a:pPr marL="197485" indent="-197485"/>
                <a:r>
                  <a:rPr lang="en-GB" sz="2400" dirty="0">
                    <a:cs typeface="Arial"/>
                  </a:rPr>
                  <a:t>3</a:t>
                </a:r>
                <a:r>
                  <a:rPr lang="en-GB" sz="2400" baseline="30000" dirty="0">
                    <a:cs typeface="Arial"/>
                  </a:rPr>
                  <a:t>rd</a:t>
                </a:r>
                <a:r>
                  <a:rPr lang="en-GB" sz="2400" dirty="0">
                    <a:cs typeface="Arial"/>
                  </a:rPr>
                  <a:t>: When we reach a 2D/3D saving time (thick lines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/>
                  <a:t>t</a:t>
                </a:r>
                <a:r>
                  <a:rPr lang="en-GB" sz="2400" dirty="0">
                    <a:cs typeface="Arial"/>
                  </a:rPr>
                  <a:t>), we dump the probe data of that time window into the output.  </a:t>
                </a:r>
              </a:p>
              <a:p>
                <a:pPr marL="197485" indent="-197485"/>
                <a:endParaRPr lang="en-GB" sz="2400" dirty="0">
                  <a:cs typeface="Arial"/>
                </a:endParaRPr>
              </a:p>
              <a:p>
                <a:pPr marL="197485" indent="-197485"/>
                <a:endParaRPr lang="en-GB" dirty="0">
                  <a:cs typeface="Arial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A5890CD-8F90-4FE7-841F-F7B0C2865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0630" y="1706400"/>
                <a:ext cx="10176544" cy="4545578"/>
              </a:xfrm>
              <a:blipFill>
                <a:blip r:embed="rId4"/>
                <a:stretch>
                  <a:fillRect l="-1619" t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F67810-5B5B-35C0-0991-4D3A15BADFAA}"/>
              </a:ext>
            </a:extLst>
          </p:cNvPr>
          <p:cNvCxnSpPr/>
          <p:nvPr/>
        </p:nvCxnSpPr>
        <p:spPr bwMode="auto">
          <a:xfrm>
            <a:off x="1198662" y="5517232"/>
            <a:ext cx="964907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A4C0BA-8195-C1F8-BDA2-C72C0242C37D}"/>
              </a:ext>
            </a:extLst>
          </p:cNvPr>
          <p:cNvCxnSpPr/>
          <p:nvPr/>
        </p:nvCxnSpPr>
        <p:spPr bwMode="auto">
          <a:xfrm>
            <a:off x="1486694" y="5301208"/>
            <a:ext cx="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BF5EE3-B59B-1C0F-AC1F-81AB99B3F7B9}"/>
              </a:ext>
            </a:extLst>
          </p:cNvPr>
          <p:cNvCxnSpPr/>
          <p:nvPr/>
        </p:nvCxnSpPr>
        <p:spPr bwMode="auto">
          <a:xfrm>
            <a:off x="3430910" y="5301208"/>
            <a:ext cx="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121A1F-647C-BFF1-7C58-F7947D854A00}"/>
              </a:ext>
            </a:extLst>
          </p:cNvPr>
          <p:cNvCxnSpPr/>
          <p:nvPr/>
        </p:nvCxnSpPr>
        <p:spPr bwMode="auto">
          <a:xfrm>
            <a:off x="5231110" y="5301208"/>
            <a:ext cx="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B3A6BB-6E28-6AB5-2BBD-88796EAD5877}"/>
              </a:ext>
            </a:extLst>
          </p:cNvPr>
          <p:cNvCxnSpPr/>
          <p:nvPr/>
        </p:nvCxnSpPr>
        <p:spPr bwMode="auto">
          <a:xfrm>
            <a:off x="7031310" y="5301208"/>
            <a:ext cx="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08C317-29B2-E92C-1422-CA1A13C04B88}"/>
              </a:ext>
            </a:extLst>
          </p:cNvPr>
          <p:cNvCxnSpPr/>
          <p:nvPr/>
        </p:nvCxnSpPr>
        <p:spPr bwMode="auto">
          <a:xfrm>
            <a:off x="8903518" y="5301208"/>
            <a:ext cx="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B71D06-FAEA-D232-1F93-BA5301C5B69B}"/>
              </a:ext>
            </a:extLst>
          </p:cNvPr>
          <p:cNvCxnSpPr/>
          <p:nvPr/>
        </p:nvCxnSpPr>
        <p:spPr bwMode="auto">
          <a:xfrm>
            <a:off x="10703718" y="5301208"/>
            <a:ext cx="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EC176C-919F-D695-6255-5DFAB150E7D5}"/>
              </a:ext>
            </a:extLst>
          </p:cNvPr>
          <p:cNvSpPr txBox="1"/>
          <p:nvPr/>
        </p:nvSpPr>
        <p:spPr>
          <a:xfrm>
            <a:off x="910630" y="5854407"/>
            <a:ext cx="129460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2D data dump into output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3EE76D-7FEF-1BE4-3F9C-64E0F8AD371D}"/>
              </a:ext>
            </a:extLst>
          </p:cNvPr>
          <p:cNvCxnSpPr/>
          <p:nvPr/>
        </p:nvCxnSpPr>
        <p:spPr bwMode="auto">
          <a:xfrm>
            <a:off x="766614" y="4365104"/>
            <a:ext cx="187066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C27109-C519-9BBD-365B-1E67862CCAC5}"/>
              </a:ext>
            </a:extLst>
          </p:cNvPr>
          <p:cNvSpPr txBox="1"/>
          <p:nvPr/>
        </p:nvSpPr>
        <p:spPr>
          <a:xfrm>
            <a:off x="3551590" y="4491940"/>
            <a:ext cx="26282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Probe times saving locally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9F09E3-21E6-358F-7F0B-94C15B5EC376}"/>
              </a:ext>
            </a:extLst>
          </p:cNvPr>
          <p:cNvSpPr txBox="1"/>
          <p:nvPr/>
        </p:nvSpPr>
        <p:spPr>
          <a:xfrm>
            <a:off x="3430910" y="5854407"/>
            <a:ext cx="3840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9D8ED4-8E91-1CF9-2AED-98BA6C269779}"/>
                  </a:ext>
                </a:extLst>
              </p:cNvPr>
              <p:cNvSpPr txBox="1"/>
              <p:nvPr/>
            </p:nvSpPr>
            <p:spPr>
              <a:xfrm>
                <a:off x="5183362" y="5846253"/>
                <a:ext cx="69582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:r>
                  <a:rPr lang="en-US" dirty="0">
                    <a:latin typeface="+mn-lt"/>
                  </a:rPr>
                  <a:t>t+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latin typeface="+mn-lt"/>
                  </a:rPr>
                  <a:t>t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9D8ED4-8E91-1CF9-2AED-98BA6C269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362" y="5846253"/>
                <a:ext cx="695820" cy="246221"/>
              </a:xfrm>
              <a:prstGeom prst="rect">
                <a:avLst/>
              </a:prstGeom>
              <a:blipFill>
                <a:blip r:embed="rId5"/>
                <a:stretch>
                  <a:fillRect l="-18182" t="-25000" b="-5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65E254-C142-65B3-A6C6-38BA69A126FA}"/>
                  </a:ext>
                </a:extLst>
              </p:cNvPr>
              <p:cNvSpPr txBox="1"/>
              <p:nvPr/>
            </p:nvSpPr>
            <p:spPr>
              <a:xfrm>
                <a:off x="6899714" y="5826169"/>
                <a:ext cx="69582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:r>
                  <a:rPr lang="en-US" dirty="0">
                    <a:latin typeface="+mn-lt"/>
                  </a:rPr>
                  <a:t>t+2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latin typeface="+mn-lt"/>
                  </a:rPr>
                  <a:t>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65E254-C142-65B3-A6C6-38BA69A12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714" y="5826169"/>
                <a:ext cx="695820" cy="246221"/>
              </a:xfrm>
              <a:prstGeom prst="rect">
                <a:avLst/>
              </a:prstGeom>
              <a:blipFill>
                <a:blip r:embed="rId6"/>
                <a:stretch>
                  <a:fillRect l="-17857" t="-23810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7011EC-B992-070D-1320-4BBDE2944046}"/>
                  </a:ext>
                </a:extLst>
              </p:cNvPr>
              <p:cNvSpPr txBox="1"/>
              <p:nvPr/>
            </p:nvSpPr>
            <p:spPr>
              <a:xfrm>
                <a:off x="8700457" y="5790327"/>
                <a:ext cx="69582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:r>
                  <a:rPr lang="en-US" dirty="0">
                    <a:latin typeface="+mn-lt"/>
                  </a:rPr>
                  <a:t>t+3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latin typeface="+mn-lt"/>
                  </a:rPr>
                  <a:t>t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7011EC-B992-070D-1320-4BBDE2944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457" y="5790327"/>
                <a:ext cx="695820" cy="246221"/>
              </a:xfrm>
              <a:prstGeom prst="rect">
                <a:avLst/>
              </a:prstGeom>
              <a:blipFill>
                <a:blip r:embed="rId7"/>
                <a:stretch>
                  <a:fillRect l="-16071" t="-30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0810A9-F7F1-314E-133C-5C059A1081FE}"/>
              </a:ext>
            </a:extLst>
          </p:cNvPr>
          <p:cNvCxnSpPr/>
          <p:nvPr/>
        </p:nvCxnSpPr>
        <p:spPr bwMode="auto">
          <a:xfrm>
            <a:off x="163071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52271A-AE9F-55FC-815C-961D6EFD7734}"/>
              </a:ext>
            </a:extLst>
          </p:cNvPr>
          <p:cNvCxnSpPr/>
          <p:nvPr/>
        </p:nvCxnSpPr>
        <p:spPr bwMode="auto">
          <a:xfrm>
            <a:off x="177472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BBD30B-C7CC-0B95-0A90-51B5AF73C007}"/>
              </a:ext>
            </a:extLst>
          </p:cNvPr>
          <p:cNvCxnSpPr/>
          <p:nvPr/>
        </p:nvCxnSpPr>
        <p:spPr bwMode="auto">
          <a:xfrm>
            <a:off x="191874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E917F6-317D-B2C1-D237-4ABC807BCD44}"/>
              </a:ext>
            </a:extLst>
          </p:cNvPr>
          <p:cNvCxnSpPr/>
          <p:nvPr/>
        </p:nvCxnSpPr>
        <p:spPr bwMode="auto">
          <a:xfrm>
            <a:off x="206275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1ACB5C-B534-9E1C-F7F6-C406F128D9CB}"/>
              </a:ext>
            </a:extLst>
          </p:cNvPr>
          <p:cNvCxnSpPr/>
          <p:nvPr/>
        </p:nvCxnSpPr>
        <p:spPr bwMode="auto">
          <a:xfrm>
            <a:off x="220677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A6D7A-E326-CD7F-11B1-E2670ED53C67}"/>
              </a:ext>
            </a:extLst>
          </p:cNvPr>
          <p:cNvCxnSpPr/>
          <p:nvPr/>
        </p:nvCxnSpPr>
        <p:spPr bwMode="auto">
          <a:xfrm>
            <a:off x="235079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9A0E46-5C2A-8C5A-67BB-AE3D80923756}"/>
              </a:ext>
            </a:extLst>
          </p:cNvPr>
          <p:cNvCxnSpPr/>
          <p:nvPr/>
        </p:nvCxnSpPr>
        <p:spPr bwMode="auto">
          <a:xfrm>
            <a:off x="249480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0FD4BB-FD84-3204-A79D-65CEB8717F93}"/>
              </a:ext>
            </a:extLst>
          </p:cNvPr>
          <p:cNvCxnSpPr/>
          <p:nvPr/>
        </p:nvCxnSpPr>
        <p:spPr bwMode="auto">
          <a:xfrm>
            <a:off x="263882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3FC43C-9260-C209-3375-31D8F29D46FF}"/>
              </a:ext>
            </a:extLst>
          </p:cNvPr>
          <p:cNvCxnSpPr/>
          <p:nvPr/>
        </p:nvCxnSpPr>
        <p:spPr bwMode="auto">
          <a:xfrm>
            <a:off x="278283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6CC3BB-57D7-5C4D-012A-9434D361E26C}"/>
              </a:ext>
            </a:extLst>
          </p:cNvPr>
          <p:cNvCxnSpPr/>
          <p:nvPr/>
        </p:nvCxnSpPr>
        <p:spPr bwMode="auto">
          <a:xfrm>
            <a:off x="292685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FB42BE-5FAB-3BD2-6B07-E90578EE1117}"/>
              </a:ext>
            </a:extLst>
          </p:cNvPr>
          <p:cNvCxnSpPr/>
          <p:nvPr/>
        </p:nvCxnSpPr>
        <p:spPr bwMode="auto">
          <a:xfrm>
            <a:off x="307087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3B5A28-3B0A-2CDB-C6E9-3CD0C07B54BF}"/>
              </a:ext>
            </a:extLst>
          </p:cNvPr>
          <p:cNvCxnSpPr/>
          <p:nvPr/>
        </p:nvCxnSpPr>
        <p:spPr bwMode="auto">
          <a:xfrm>
            <a:off x="321488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261987-08C8-4CCE-28A8-720C47AB3153}"/>
              </a:ext>
            </a:extLst>
          </p:cNvPr>
          <p:cNvCxnSpPr/>
          <p:nvPr/>
        </p:nvCxnSpPr>
        <p:spPr bwMode="auto">
          <a:xfrm>
            <a:off x="335890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4702D0-EF4D-B242-2860-7C465315D7FD}"/>
              </a:ext>
            </a:extLst>
          </p:cNvPr>
          <p:cNvCxnSpPr/>
          <p:nvPr/>
        </p:nvCxnSpPr>
        <p:spPr bwMode="auto">
          <a:xfrm>
            <a:off x="350291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C90754-6070-FC98-7C60-29EE674CA40E}"/>
              </a:ext>
            </a:extLst>
          </p:cNvPr>
          <p:cNvCxnSpPr/>
          <p:nvPr/>
        </p:nvCxnSpPr>
        <p:spPr bwMode="auto">
          <a:xfrm>
            <a:off x="364693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51D89F7-9E9C-1BFB-539C-511AC448BCD5}"/>
              </a:ext>
            </a:extLst>
          </p:cNvPr>
          <p:cNvCxnSpPr/>
          <p:nvPr/>
        </p:nvCxnSpPr>
        <p:spPr bwMode="auto">
          <a:xfrm>
            <a:off x="379095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85B222-3B99-F331-05E6-9BE5209E275B}"/>
              </a:ext>
            </a:extLst>
          </p:cNvPr>
          <p:cNvCxnSpPr/>
          <p:nvPr/>
        </p:nvCxnSpPr>
        <p:spPr bwMode="auto">
          <a:xfrm>
            <a:off x="393496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2DE731A-785D-3A85-11A2-CFBBC819F249}"/>
              </a:ext>
            </a:extLst>
          </p:cNvPr>
          <p:cNvCxnSpPr/>
          <p:nvPr/>
        </p:nvCxnSpPr>
        <p:spPr bwMode="auto">
          <a:xfrm>
            <a:off x="407898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C90323A-D3B8-2A54-2932-021FB83B93B6}"/>
              </a:ext>
            </a:extLst>
          </p:cNvPr>
          <p:cNvCxnSpPr/>
          <p:nvPr/>
        </p:nvCxnSpPr>
        <p:spPr bwMode="auto">
          <a:xfrm>
            <a:off x="422299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41F31C8-9656-4558-ACAD-B485D14D6454}"/>
              </a:ext>
            </a:extLst>
          </p:cNvPr>
          <p:cNvCxnSpPr/>
          <p:nvPr/>
        </p:nvCxnSpPr>
        <p:spPr bwMode="auto">
          <a:xfrm>
            <a:off x="436701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9DCF3C-2E77-B16A-E762-A5D81E1AE109}"/>
              </a:ext>
            </a:extLst>
          </p:cNvPr>
          <p:cNvCxnSpPr/>
          <p:nvPr/>
        </p:nvCxnSpPr>
        <p:spPr bwMode="auto">
          <a:xfrm>
            <a:off x="451103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C59A2B5-2F26-D34E-BDDB-C48F1F25B457}"/>
              </a:ext>
            </a:extLst>
          </p:cNvPr>
          <p:cNvCxnSpPr/>
          <p:nvPr/>
        </p:nvCxnSpPr>
        <p:spPr bwMode="auto">
          <a:xfrm>
            <a:off x="465504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6AA2E72-E9B2-A62F-DD67-B34A7A616C07}"/>
              </a:ext>
            </a:extLst>
          </p:cNvPr>
          <p:cNvCxnSpPr/>
          <p:nvPr/>
        </p:nvCxnSpPr>
        <p:spPr bwMode="auto">
          <a:xfrm>
            <a:off x="479906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6262A0-11E1-5FA0-8B9E-91378476E4E7}"/>
              </a:ext>
            </a:extLst>
          </p:cNvPr>
          <p:cNvCxnSpPr/>
          <p:nvPr/>
        </p:nvCxnSpPr>
        <p:spPr bwMode="auto">
          <a:xfrm>
            <a:off x="494307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EBDB0F-15A8-B220-ECA7-D08EB3576576}"/>
              </a:ext>
            </a:extLst>
          </p:cNvPr>
          <p:cNvCxnSpPr/>
          <p:nvPr/>
        </p:nvCxnSpPr>
        <p:spPr bwMode="auto">
          <a:xfrm>
            <a:off x="508709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795D92-DFD3-C8ED-47E2-E3BDA506985C}"/>
              </a:ext>
            </a:extLst>
          </p:cNvPr>
          <p:cNvCxnSpPr/>
          <p:nvPr/>
        </p:nvCxnSpPr>
        <p:spPr bwMode="auto">
          <a:xfrm>
            <a:off x="523111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2C0F71-8517-B90B-FDBE-8E4FF4EC3329}"/>
              </a:ext>
            </a:extLst>
          </p:cNvPr>
          <p:cNvCxnSpPr/>
          <p:nvPr/>
        </p:nvCxnSpPr>
        <p:spPr bwMode="auto">
          <a:xfrm>
            <a:off x="530311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90F593F-3366-A769-75D9-E241E0A27C64}"/>
              </a:ext>
            </a:extLst>
          </p:cNvPr>
          <p:cNvCxnSpPr/>
          <p:nvPr/>
        </p:nvCxnSpPr>
        <p:spPr bwMode="auto">
          <a:xfrm>
            <a:off x="544713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8CAB66-1D5D-5910-2D20-736798AA77FE}"/>
              </a:ext>
            </a:extLst>
          </p:cNvPr>
          <p:cNvCxnSpPr/>
          <p:nvPr/>
        </p:nvCxnSpPr>
        <p:spPr bwMode="auto">
          <a:xfrm>
            <a:off x="559115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92E44E7-6B9C-45BA-B85D-334B684AAF54}"/>
              </a:ext>
            </a:extLst>
          </p:cNvPr>
          <p:cNvCxnSpPr/>
          <p:nvPr/>
        </p:nvCxnSpPr>
        <p:spPr bwMode="auto">
          <a:xfrm>
            <a:off x="573516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5580961-610A-0250-F381-27B0B94242DF}"/>
              </a:ext>
            </a:extLst>
          </p:cNvPr>
          <p:cNvCxnSpPr/>
          <p:nvPr/>
        </p:nvCxnSpPr>
        <p:spPr bwMode="auto">
          <a:xfrm>
            <a:off x="587918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5300DFB-FED1-8B21-5933-95815FC5B962}"/>
              </a:ext>
            </a:extLst>
          </p:cNvPr>
          <p:cNvCxnSpPr/>
          <p:nvPr/>
        </p:nvCxnSpPr>
        <p:spPr bwMode="auto">
          <a:xfrm>
            <a:off x="602319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56AD3A6-74FF-0E7C-0738-54831334DEAC}"/>
              </a:ext>
            </a:extLst>
          </p:cNvPr>
          <p:cNvCxnSpPr/>
          <p:nvPr/>
        </p:nvCxnSpPr>
        <p:spPr bwMode="auto">
          <a:xfrm>
            <a:off x="616721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7A3C7E1-577B-DBCA-3B1D-04BE9415A862}"/>
              </a:ext>
            </a:extLst>
          </p:cNvPr>
          <p:cNvCxnSpPr/>
          <p:nvPr/>
        </p:nvCxnSpPr>
        <p:spPr bwMode="auto">
          <a:xfrm>
            <a:off x="631123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94940D4-EFDE-03BD-F891-0A8B4454CEB0}"/>
              </a:ext>
            </a:extLst>
          </p:cNvPr>
          <p:cNvCxnSpPr/>
          <p:nvPr/>
        </p:nvCxnSpPr>
        <p:spPr bwMode="auto">
          <a:xfrm>
            <a:off x="645524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A472C3-A680-A0D7-E79B-AAB1E38D2710}"/>
              </a:ext>
            </a:extLst>
          </p:cNvPr>
          <p:cNvCxnSpPr/>
          <p:nvPr/>
        </p:nvCxnSpPr>
        <p:spPr bwMode="auto">
          <a:xfrm>
            <a:off x="659926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D7AD1B-7DE1-7CE9-4200-71640BA7081C}"/>
              </a:ext>
            </a:extLst>
          </p:cNvPr>
          <p:cNvCxnSpPr/>
          <p:nvPr/>
        </p:nvCxnSpPr>
        <p:spPr bwMode="auto">
          <a:xfrm>
            <a:off x="674327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54D7786-83CF-BE23-A791-6C8C7E527D3E}"/>
              </a:ext>
            </a:extLst>
          </p:cNvPr>
          <p:cNvCxnSpPr/>
          <p:nvPr/>
        </p:nvCxnSpPr>
        <p:spPr bwMode="auto">
          <a:xfrm>
            <a:off x="688729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D6C0522-DB65-5016-AB08-244011E0AD98}"/>
              </a:ext>
            </a:extLst>
          </p:cNvPr>
          <p:cNvCxnSpPr/>
          <p:nvPr/>
        </p:nvCxnSpPr>
        <p:spPr bwMode="auto">
          <a:xfrm>
            <a:off x="703131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2407947-143A-2941-EEDC-3B7636878BEC}"/>
              </a:ext>
            </a:extLst>
          </p:cNvPr>
          <p:cNvCxnSpPr/>
          <p:nvPr/>
        </p:nvCxnSpPr>
        <p:spPr bwMode="auto">
          <a:xfrm>
            <a:off x="703131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1A7FEE0-17C3-65A9-EB83-72832C477EBA}"/>
              </a:ext>
            </a:extLst>
          </p:cNvPr>
          <p:cNvCxnSpPr/>
          <p:nvPr/>
        </p:nvCxnSpPr>
        <p:spPr bwMode="auto">
          <a:xfrm>
            <a:off x="717532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970839-9D57-3B0A-8A1D-FEB5453E66D0}"/>
              </a:ext>
            </a:extLst>
          </p:cNvPr>
          <p:cNvCxnSpPr/>
          <p:nvPr/>
        </p:nvCxnSpPr>
        <p:spPr bwMode="auto">
          <a:xfrm>
            <a:off x="731934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B14E559-DCB3-BADB-DA37-BCD0034F8442}"/>
              </a:ext>
            </a:extLst>
          </p:cNvPr>
          <p:cNvCxnSpPr/>
          <p:nvPr/>
        </p:nvCxnSpPr>
        <p:spPr bwMode="auto">
          <a:xfrm>
            <a:off x="746335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B10ED07-2E26-D2E8-06CB-20CCAFCF9FC9}"/>
              </a:ext>
            </a:extLst>
          </p:cNvPr>
          <p:cNvCxnSpPr/>
          <p:nvPr/>
        </p:nvCxnSpPr>
        <p:spPr bwMode="auto">
          <a:xfrm>
            <a:off x="760737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7AF9DFA-2B4E-059A-268E-49D710E17751}"/>
              </a:ext>
            </a:extLst>
          </p:cNvPr>
          <p:cNvCxnSpPr/>
          <p:nvPr/>
        </p:nvCxnSpPr>
        <p:spPr bwMode="auto">
          <a:xfrm>
            <a:off x="775139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DD29E49-7D9F-64A3-0DBA-F26137D49F03}"/>
              </a:ext>
            </a:extLst>
          </p:cNvPr>
          <p:cNvCxnSpPr/>
          <p:nvPr/>
        </p:nvCxnSpPr>
        <p:spPr bwMode="auto">
          <a:xfrm>
            <a:off x="789540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471D4E9-CE65-539F-9C28-B359EF219A46}"/>
              </a:ext>
            </a:extLst>
          </p:cNvPr>
          <p:cNvCxnSpPr/>
          <p:nvPr/>
        </p:nvCxnSpPr>
        <p:spPr bwMode="auto">
          <a:xfrm>
            <a:off x="803942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3E79DF7-5465-4870-4E57-843B0BB3EA75}"/>
              </a:ext>
            </a:extLst>
          </p:cNvPr>
          <p:cNvCxnSpPr/>
          <p:nvPr/>
        </p:nvCxnSpPr>
        <p:spPr bwMode="auto">
          <a:xfrm>
            <a:off x="818343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0197CE0-5412-F9F8-1FD5-0A12052D56D1}"/>
              </a:ext>
            </a:extLst>
          </p:cNvPr>
          <p:cNvCxnSpPr/>
          <p:nvPr/>
        </p:nvCxnSpPr>
        <p:spPr bwMode="auto">
          <a:xfrm>
            <a:off x="832745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283CFD1-F9AF-56B5-0C89-C7228C768E8C}"/>
              </a:ext>
            </a:extLst>
          </p:cNvPr>
          <p:cNvCxnSpPr/>
          <p:nvPr/>
        </p:nvCxnSpPr>
        <p:spPr bwMode="auto">
          <a:xfrm>
            <a:off x="847147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36798A9-01F9-AEF3-259D-EE48FA42E6EB}"/>
              </a:ext>
            </a:extLst>
          </p:cNvPr>
          <p:cNvCxnSpPr/>
          <p:nvPr/>
        </p:nvCxnSpPr>
        <p:spPr bwMode="auto">
          <a:xfrm>
            <a:off x="861548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246EFD0-DC95-3F60-E05A-02E19E5A9CC9}"/>
              </a:ext>
            </a:extLst>
          </p:cNvPr>
          <p:cNvCxnSpPr/>
          <p:nvPr/>
        </p:nvCxnSpPr>
        <p:spPr bwMode="auto">
          <a:xfrm>
            <a:off x="875950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11C0B93-7A91-3FA4-27E8-65A88FCEE3AE}"/>
              </a:ext>
            </a:extLst>
          </p:cNvPr>
          <p:cNvCxnSpPr/>
          <p:nvPr/>
        </p:nvCxnSpPr>
        <p:spPr bwMode="auto">
          <a:xfrm>
            <a:off x="904753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875A99F-D090-A703-B2CC-F92A91607F0F}"/>
              </a:ext>
            </a:extLst>
          </p:cNvPr>
          <p:cNvCxnSpPr/>
          <p:nvPr/>
        </p:nvCxnSpPr>
        <p:spPr bwMode="auto">
          <a:xfrm>
            <a:off x="919155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7593C7-D025-A7AD-3953-B276EDF3F72B}"/>
              </a:ext>
            </a:extLst>
          </p:cNvPr>
          <p:cNvCxnSpPr/>
          <p:nvPr/>
        </p:nvCxnSpPr>
        <p:spPr bwMode="auto">
          <a:xfrm>
            <a:off x="933556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7DED496-DCC4-A0B7-8267-918CE4B9AC4D}"/>
              </a:ext>
            </a:extLst>
          </p:cNvPr>
          <p:cNvCxnSpPr/>
          <p:nvPr/>
        </p:nvCxnSpPr>
        <p:spPr bwMode="auto">
          <a:xfrm>
            <a:off x="947958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D34EA8-0149-2863-030C-6D43A435144E}"/>
              </a:ext>
            </a:extLst>
          </p:cNvPr>
          <p:cNvCxnSpPr/>
          <p:nvPr/>
        </p:nvCxnSpPr>
        <p:spPr bwMode="auto">
          <a:xfrm>
            <a:off x="962359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E082AE4-BBC3-C006-551C-08F1723E3E60}"/>
              </a:ext>
            </a:extLst>
          </p:cNvPr>
          <p:cNvCxnSpPr/>
          <p:nvPr/>
        </p:nvCxnSpPr>
        <p:spPr bwMode="auto">
          <a:xfrm>
            <a:off x="976761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20C13DC-3235-BB08-3914-760109BE6A62}"/>
              </a:ext>
            </a:extLst>
          </p:cNvPr>
          <p:cNvCxnSpPr/>
          <p:nvPr/>
        </p:nvCxnSpPr>
        <p:spPr bwMode="auto">
          <a:xfrm>
            <a:off x="991163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E4AE6E4-4C53-1DD4-893F-EF3A312BE836}"/>
              </a:ext>
            </a:extLst>
          </p:cNvPr>
          <p:cNvCxnSpPr/>
          <p:nvPr/>
        </p:nvCxnSpPr>
        <p:spPr bwMode="auto">
          <a:xfrm>
            <a:off x="1005564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6F6C72B-39DD-8AFC-6E9E-C0025BB54E90}"/>
              </a:ext>
            </a:extLst>
          </p:cNvPr>
          <p:cNvCxnSpPr/>
          <p:nvPr/>
        </p:nvCxnSpPr>
        <p:spPr bwMode="auto">
          <a:xfrm>
            <a:off x="10199662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445C0E3-8DDD-696E-58E0-FE517191863C}"/>
              </a:ext>
            </a:extLst>
          </p:cNvPr>
          <p:cNvCxnSpPr/>
          <p:nvPr/>
        </p:nvCxnSpPr>
        <p:spPr bwMode="auto">
          <a:xfrm>
            <a:off x="10343678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9FEE841-CB74-029B-D998-755053068C26}"/>
              </a:ext>
            </a:extLst>
          </p:cNvPr>
          <p:cNvCxnSpPr/>
          <p:nvPr/>
        </p:nvCxnSpPr>
        <p:spPr bwMode="auto">
          <a:xfrm>
            <a:off x="10487694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945C152-6137-BCAE-2DA0-2A0B24D6C46A}"/>
              </a:ext>
            </a:extLst>
          </p:cNvPr>
          <p:cNvCxnSpPr/>
          <p:nvPr/>
        </p:nvCxnSpPr>
        <p:spPr bwMode="auto">
          <a:xfrm>
            <a:off x="10631710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676F79A-DEAE-5545-5181-09B2B4A69D27}"/>
              </a:ext>
            </a:extLst>
          </p:cNvPr>
          <p:cNvCxnSpPr/>
          <p:nvPr/>
        </p:nvCxnSpPr>
        <p:spPr bwMode="auto">
          <a:xfrm>
            <a:off x="10775726" y="530120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Left Brace 86">
            <a:extLst>
              <a:ext uri="{FF2B5EF4-FFF2-40B4-BE49-F238E27FC236}">
                <a16:creationId xmlns:a16="http://schemas.microsoft.com/office/drawing/2014/main" id="{95304040-E517-2C50-6816-2AC0D2EBD9CB}"/>
              </a:ext>
            </a:extLst>
          </p:cNvPr>
          <p:cNvSpPr/>
          <p:nvPr/>
        </p:nvSpPr>
        <p:spPr bwMode="auto">
          <a:xfrm rot="5400000">
            <a:off x="3437288" y="4935337"/>
            <a:ext cx="539290" cy="168034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96493EC-BA46-5A59-9101-9DC86A370D62}"/>
              </a:ext>
            </a:extLst>
          </p:cNvPr>
          <p:cNvSpPr txBox="1"/>
          <p:nvPr/>
        </p:nvSpPr>
        <p:spPr>
          <a:xfrm>
            <a:off x="845467" y="4106773"/>
            <a:ext cx="1944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Simulation time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1941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2" y="404664"/>
            <a:ext cx="9312374" cy="972716"/>
          </a:xfrm>
        </p:spPr>
        <p:txBody>
          <a:bodyPr/>
          <a:lstStyle/>
          <a:p>
            <a:r>
              <a:rPr lang="en-GB" dirty="0">
                <a:cs typeface="Arial"/>
              </a:rPr>
              <a:t>Inputs parameters for the probe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0" y="1706400"/>
            <a:ext cx="10176544" cy="4545578"/>
          </a:xfrm>
        </p:spPr>
        <p:txBody>
          <a:bodyPr/>
          <a:lstStyle/>
          <a:p>
            <a:pPr marL="197485" indent="-197485"/>
            <a:r>
              <a:rPr lang="en-GB" sz="2400" dirty="0">
                <a:cs typeface="Arial"/>
              </a:rPr>
              <a:t>Probe parameters:</a:t>
            </a:r>
          </a:p>
          <a:p>
            <a:pPr marL="413485" lvl="1" indent="-197485"/>
            <a:r>
              <a:rPr lang="en-GB" sz="2400" dirty="0" err="1">
                <a:cs typeface="Arial"/>
              </a:rPr>
              <a:t>Num_pins</a:t>
            </a:r>
            <a:r>
              <a:rPr lang="en-GB" sz="2400" dirty="0">
                <a:cs typeface="Arial"/>
              </a:rPr>
              <a:t>: Total number of pins.</a:t>
            </a:r>
          </a:p>
          <a:p>
            <a:pPr marL="413485" lvl="1" indent="-197485"/>
            <a:r>
              <a:rPr lang="en-GB" sz="2400" dirty="0" err="1">
                <a:cs typeface="Arial"/>
              </a:rPr>
              <a:t>R_probe</a:t>
            </a:r>
            <a:r>
              <a:rPr lang="en-GB" sz="2400" dirty="0">
                <a:cs typeface="Arial"/>
              </a:rPr>
              <a:t>: R position of each pins (in computational coordinates).</a:t>
            </a:r>
          </a:p>
          <a:p>
            <a:pPr marL="413485" lvl="1" indent="-197485"/>
            <a:r>
              <a:rPr lang="en-GB" sz="2400" dirty="0" err="1">
                <a:cs typeface="Arial"/>
              </a:rPr>
              <a:t>Z_probe</a:t>
            </a:r>
            <a:r>
              <a:rPr lang="en-GB" sz="2400" dirty="0">
                <a:cs typeface="Arial"/>
              </a:rPr>
              <a:t>: Z position of each pins (in computational coordinates).</a:t>
            </a:r>
          </a:p>
          <a:p>
            <a:pPr marL="413485" lvl="1" indent="-197485"/>
            <a:r>
              <a:rPr lang="en-GB" sz="2400" dirty="0" err="1">
                <a:cs typeface="Arial"/>
              </a:rPr>
              <a:t>Phi_probe</a:t>
            </a:r>
            <a:r>
              <a:rPr lang="en-GB" sz="2400" dirty="0">
                <a:cs typeface="Arial"/>
              </a:rPr>
              <a:t>: Toroidal plane in which the pins should be positioned.</a:t>
            </a:r>
          </a:p>
          <a:p>
            <a:pPr marL="197485" indent="-197485"/>
            <a:r>
              <a:rPr lang="en-GB" sz="2400" dirty="0">
                <a:cs typeface="Arial"/>
              </a:rPr>
              <a:t>Timing parameters: </a:t>
            </a:r>
          </a:p>
          <a:p>
            <a:pPr marL="413485" lvl="1" indent="-197485"/>
            <a:r>
              <a:rPr lang="en-GB" sz="2400" dirty="0">
                <a:cs typeface="Arial"/>
              </a:rPr>
              <a:t>“</a:t>
            </a:r>
            <a:r>
              <a:rPr lang="en-GB" sz="2400" dirty="0" err="1">
                <a:cs typeface="Arial"/>
              </a:rPr>
              <a:t>timestepper</a:t>
            </a:r>
            <a:r>
              <a:rPr lang="en-GB" sz="2400" dirty="0">
                <a:cs typeface="Arial"/>
              </a:rPr>
              <a:t>”:</a:t>
            </a:r>
          </a:p>
          <a:p>
            <a:pPr marL="615085" lvl="2" indent="-197485"/>
            <a:r>
              <a:rPr lang="en-GB" sz="2400" dirty="0">
                <a:cs typeface="Arial"/>
              </a:rPr>
              <a:t>“</a:t>
            </a:r>
            <a:r>
              <a:rPr lang="en-GB" sz="2400" dirty="0" err="1">
                <a:cs typeface="Arial"/>
              </a:rPr>
              <a:t>deltaT</a:t>
            </a:r>
            <a:r>
              <a:rPr lang="en-GB" sz="2400" dirty="0">
                <a:cs typeface="Arial"/>
              </a:rPr>
              <a:t>”: time between 2D outputs (in computational units).</a:t>
            </a:r>
          </a:p>
          <a:p>
            <a:pPr marL="413485" lvl="1" indent="-197485"/>
            <a:r>
              <a:rPr lang="en-GB" sz="2400" dirty="0">
                <a:cs typeface="Arial"/>
              </a:rPr>
              <a:t>“output”:</a:t>
            </a:r>
          </a:p>
          <a:p>
            <a:pPr marL="615085" lvl="2" indent="-197485"/>
            <a:r>
              <a:rPr lang="en-GB" sz="2400" dirty="0">
                <a:cs typeface="Arial"/>
              </a:rPr>
              <a:t>“</a:t>
            </a:r>
            <a:r>
              <a:rPr lang="en-GB" sz="2400" dirty="0" err="1">
                <a:cs typeface="Arial"/>
              </a:rPr>
              <a:t>itstp</a:t>
            </a:r>
            <a:r>
              <a:rPr lang="en-GB" sz="2400" dirty="0">
                <a:cs typeface="Arial"/>
              </a:rPr>
              <a:t>”: Amount of time saved between 2D saving times.</a:t>
            </a:r>
          </a:p>
          <a:p>
            <a:pPr marL="197485" indent="-197485"/>
            <a:endParaRPr lang="en-GB" sz="2400" dirty="0">
              <a:cs typeface="Arial"/>
            </a:endParaRPr>
          </a:p>
          <a:p>
            <a:pPr marL="216000" lvl="1" indent="0">
              <a:buNone/>
            </a:pPr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>
              <a:cs typeface="Arial"/>
            </a:endParaRPr>
          </a:p>
          <a:p>
            <a:pPr marL="413485" lvl="1" indent="-197485"/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marL="197485" indent="-197485"/>
            <a:endParaRPr lang="en-GB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9127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2" y="404664"/>
            <a:ext cx="9312374" cy="972716"/>
          </a:xfrm>
        </p:spPr>
        <p:txBody>
          <a:bodyPr/>
          <a:lstStyle/>
          <a:p>
            <a:r>
              <a:rPr lang="en-GB" dirty="0">
                <a:cs typeface="Arial"/>
              </a:rPr>
              <a:t>For simplicity: FELTOR probe/input set-up routine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0" y="1706400"/>
            <a:ext cx="10176544" cy="4545578"/>
          </a:xfrm>
        </p:spPr>
        <p:txBody>
          <a:bodyPr/>
          <a:lstStyle/>
          <a:p>
            <a:pPr marL="197485" indent="-197485"/>
            <a:r>
              <a:rPr lang="en-GB" sz="2400" dirty="0">
                <a:cs typeface="Arial"/>
              </a:rPr>
              <a:t>In FELTOR utilities (</a:t>
            </a:r>
            <a:r>
              <a:rPr lang="en-GB" sz="2400" dirty="0">
                <a:cs typeface="Arial"/>
                <a:hlinkClick r:id="rId4"/>
              </a:rPr>
              <a:t>https://github.com/mwiesenberger/feltorutilities</a:t>
            </a:r>
            <a:r>
              <a:rPr lang="en-GB" sz="2400" dirty="0">
                <a:cs typeface="Arial"/>
              </a:rPr>
              <a:t>, private for the moment), “</a:t>
            </a:r>
            <a:r>
              <a:rPr lang="en-GB" sz="2400" b="0" i="0" u="none" strike="noStrike" dirty="0">
                <a:effectLst/>
                <a:latin typeface="-apple-system"/>
                <a:hlinkClick r:id="rId5" tooltip="FELTOR Inputs creator.ipynb"/>
              </a:rPr>
              <a:t>FELTOR Inputs creator.ipynb</a:t>
            </a:r>
            <a:r>
              <a:rPr lang="en-GB" sz="2400" b="0" i="0" u="none" strike="noStrike" dirty="0">
                <a:effectLst/>
                <a:latin typeface="-apple-system"/>
              </a:rPr>
              <a:t>”:</a:t>
            </a:r>
            <a:endParaRPr lang="en-GB" sz="2400" dirty="0">
              <a:cs typeface="Arial"/>
            </a:endParaRPr>
          </a:p>
          <a:p>
            <a:pPr marL="216000" lvl="1" indent="0">
              <a:buNone/>
            </a:pPr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>
              <a:cs typeface="Arial"/>
            </a:endParaRPr>
          </a:p>
          <a:p>
            <a:pPr marL="413485" lvl="1" indent="-197485"/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marL="197485" indent="-197485"/>
            <a:endParaRPr lang="en-GB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B005B0-EB6F-CBB0-5592-5F51C0F053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82" y="2472328"/>
            <a:ext cx="6813924" cy="404830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7620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2" y="404664"/>
            <a:ext cx="9312374" cy="972716"/>
          </a:xfrm>
        </p:spPr>
        <p:txBody>
          <a:bodyPr/>
          <a:lstStyle/>
          <a:p>
            <a:r>
              <a:rPr lang="en-GB" dirty="0">
                <a:cs typeface="Arial"/>
              </a:rPr>
              <a:t>First results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0" y="1706400"/>
            <a:ext cx="10176544" cy="4545578"/>
          </a:xfrm>
        </p:spPr>
        <p:txBody>
          <a:bodyPr/>
          <a:lstStyle/>
          <a:p>
            <a:pPr marL="197485" indent="-197485"/>
            <a:r>
              <a:rPr lang="en-GB" sz="2400" dirty="0">
                <a:cs typeface="Arial"/>
              </a:rPr>
              <a:t>OMP density signals:</a:t>
            </a:r>
          </a:p>
          <a:p>
            <a:pPr marL="0" indent="0">
              <a:buNone/>
            </a:pPr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marL="216000" lvl="1" indent="0">
              <a:buNone/>
            </a:pPr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>
              <a:cs typeface="Arial"/>
            </a:endParaRPr>
          </a:p>
          <a:p>
            <a:pPr marL="413485" lvl="1" indent="-197485"/>
            <a:endParaRPr lang="en-GB" sz="2400" dirty="0">
              <a:cs typeface="Arial"/>
            </a:endParaRPr>
          </a:p>
          <a:p>
            <a:pPr marL="197485" indent="-197485"/>
            <a:endParaRPr lang="en-GB" sz="2400" dirty="0">
              <a:cs typeface="Arial"/>
            </a:endParaRPr>
          </a:p>
          <a:p>
            <a:pPr marL="197485" indent="-197485"/>
            <a:endParaRPr lang="en-GB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846E60A9-0C1B-5AD1-A372-28BAA1C95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7" y="1124744"/>
            <a:ext cx="7544676" cy="5416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3A152-279B-7766-3926-45AC439B4594}"/>
              </a:ext>
            </a:extLst>
          </p:cNvPr>
          <p:cNvSpPr txBox="1"/>
          <p:nvPr/>
        </p:nvSpPr>
        <p:spPr>
          <a:xfrm>
            <a:off x="5998902" y="1844824"/>
            <a:ext cx="60036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LCFS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C8044-B979-3CA0-BE68-2631F4B66909}"/>
              </a:ext>
            </a:extLst>
          </p:cNvPr>
          <p:cNvSpPr txBox="1"/>
          <p:nvPr/>
        </p:nvSpPr>
        <p:spPr>
          <a:xfrm>
            <a:off x="5998902" y="1555602"/>
            <a:ext cx="60036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edge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86F77-A077-9E54-95D2-BB481A7D65C6}"/>
              </a:ext>
            </a:extLst>
          </p:cNvPr>
          <p:cNvSpPr txBox="1"/>
          <p:nvPr/>
        </p:nvSpPr>
        <p:spPr>
          <a:xfrm>
            <a:off x="5998902" y="1264749"/>
            <a:ext cx="117642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Inner edge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550AB-0BE9-79FB-DE7E-C72BF04890B8}"/>
              </a:ext>
            </a:extLst>
          </p:cNvPr>
          <p:cNvSpPr txBox="1"/>
          <p:nvPr/>
        </p:nvSpPr>
        <p:spPr>
          <a:xfrm>
            <a:off x="5986754" y="2112545"/>
            <a:ext cx="60036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SOL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96D71-26F6-A08A-7739-DF72558C3E19}"/>
              </a:ext>
            </a:extLst>
          </p:cNvPr>
          <p:cNvSpPr txBox="1"/>
          <p:nvPr/>
        </p:nvSpPr>
        <p:spPr>
          <a:xfrm>
            <a:off x="5998902" y="2382450"/>
            <a:ext cx="88839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Far SOL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8312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2" y="404664"/>
            <a:ext cx="9312374" cy="972716"/>
          </a:xfrm>
        </p:spPr>
        <p:txBody>
          <a:bodyPr/>
          <a:lstStyle/>
          <a:p>
            <a:r>
              <a:rPr lang="en-GB" dirty="0">
                <a:cs typeface="Arial"/>
              </a:rPr>
              <a:t>Limitations and discussions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A5890CD-8F90-4FE7-841F-F7B0C2865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0630" y="1706400"/>
                <a:ext cx="10176544" cy="4545578"/>
              </a:xfrm>
            </p:spPr>
            <p:txBody>
              <a:bodyPr/>
              <a:lstStyle/>
              <a:p>
                <a:pPr marL="197485" indent="-197485"/>
                <a:r>
                  <a:rPr lang="en-GB" sz="2400" dirty="0">
                    <a:cs typeface="Arial"/>
                  </a:rPr>
                  <a:t>Limited to FELTOR computed fields (N</a:t>
                </a:r>
                <a:r>
                  <a:rPr lang="en-GB" sz="2400" baseline="-25000" dirty="0">
                    <a:cs typeface="Arial"/>
                  </a:rPr>
                  <a:t>i</a:t>
                </a:r>
                <a:r>
                  <a:rPr lang="en-GB" sz="2400" dirty="0">
                    <a:cs typeface="Arial"/>
                  </a:rPr>
                  <a:t>, n</a:t>
                </a:r>
                <a:r>
                  <a:rPr lang="en-GB" sz="2400" baseline="-25000" dirty="0">
                    <a:cs typeface="Arial"/>
                  </a:rPr>
                  <a:t>e</a:t>
                </a:r>
                <a:r>
                  <a:rPr lang="en-GB" sz="2400" dirty="0">
                    <a:cs typeface="Arial"/>
                  </a:rPr>
                  <a:t>, U</a:t>
                </a:r>
                <a:r>
                  <a:rPr lang="en-GB" sz="2400" baseline="-25000" dirty="0">
                    <a:cs typeface="Arial"/>
                  </a:rPr>
                  <a:t>i,||</a:t>
                </a:r>
                <a:r>
                  <a:rPr lang="en-GB" sz="2400" dirty="0">
                    <a:cs typeface="Arial"/>
                  </a:rPr>
                  <a:t>, </a:t>
                </a:r>
                <a:r>
                  <a:rPr lang="en-GB" sz="2400" dirty="0" err="1">
                    <a:cs typeface="Arial"/>
                  </a:rPr>
                  <a:t>u</a:t>
                </a:r>
                <a:r>
                  <a:rPr lang="en-GB" sz="2400" baseline="-25000" dirty="0" err="1">
                    <a:cs typeface="Arial"/>
                  </a:rPr>
                  <a:t>e</a:t>
                </a:r>
                <a:r>
                  <a:rPr lang="en-GB" sz="2400" baseline="-25000" dirty="0">
                    <a:cs typeface="Arial"/>
                  </a:rPr>
                  <a:t>,||</a:t>
                </a:r>
                <a:r>
                  <a:rPr lang="en-GB" sz="2400" dirty="0"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cs typeface="Arial"/>
                      </a:rPr>
                      <m:t>𝜙</m:t>
                    </m:r>
                  </m:oMath>
                </a14:m>
                <a:r>
                  <a:rPr lang="en-GB" sz="2400" dirty="0">
                    <a:cs typeface="Arial"/>
                  </a:rPr>
                  <a:t>, A</a:t>
                </a:r>
                <a:r>
                  <a:rPr lang="en-GB" sz="2400" baseline="-25000" dirty="0">
                    <a:cs typeface="Arial"/>
                  </a:rPr>
                  <a:t>1,||</a:t>
                </a:r>
                <a:r>
                  <a:rPr lang="en-GB" sz="2400" dirty="0">
                    <a:cs typeface="Arial"/>
                  </a:rPr>
                  <a:t>) and no complex fields.</a:t>
                </a:r>
              </a:p>
              <a:p>
                <a:pPr marL="197485" indent="-197485"/>
                <a:r>
                  <a:rPr lang="en-GB" sz="2400" dirty="0">
                    <a:cs typeface="Arial"/>
                  </a:rPr>
                  <a:t>Not possible to give pins’ positions in magnetic coordinates (with routine we can tune it).</a:t>
                </a:r>
              </a:p>
              <a:p>
                <a:pPr marL="197485" indent="-197485"/>
                <a:r>
                  <a:rPr lang="en-GB" sz="2400" dirty="0">
                    <a:cs typeface="Arial"/>
                  </a:rPr>
                  <a:t>No interpolation in toroidal direction. Constrained to toroidal planes.</a:t>
                </a:r>
              </a:p>
              <a:p>
                <a:pPr marL="197485" indent="-197485"/>
                <a:r>
                  <a:rPr lang="en-GB" sz="2400" dirty="0">
                    <a:cs typeface="Arial"/>
                  </a:rPr>
                  <a:t>If we want good 2D blob studies… is it really interesting to have higher frequencies for the pin data?</a:t>
                </a:r>
              </a:p>
              <a:p>
                <a:pPr marL="197485" indent="-197485"/>
                <a:endParaRPr lang="en-GB" sz="2400" dirty="0">
                  <a:cs typeface="Arial"/>
                </a:endParaRPr>
              </a:p>
              <a:p>
                <a:pPr marL="197485" indent="-197485"/>
                <a:endParaRPr lang="en-GB" sz="2400" dirty="0">
                  <a:cs typeface="Arial"/>
                </a:endParaRPr>
              </a:p>
              <a:p>
                <a:pPr marL="216000" lvl="1" indent="0">
                  <a:buNone/>
                </a:pPr>
                <a:endParaRPr lang="en-GB" sz="2400" dirty="0">
                  <a:cs typeface="Arial"/>
                </a:endParaRPr>
              </a:p>
              <a:p>
                <a:pPr marL="197485" indent="-197485"/>
                <a:endParaRPr lang="en-GB" sz="2400" dirty="0">
                  <a:cs typeface="Arial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GB" sz="2400" dirty="0">
                  <a:cs typeface="Arial"/>
                </a:endParaRPr>
              </a:p>
              <a:p>
                <a:pPr marL="413485" lvl="1" indent="-197485"/>
                <a:endParaRPr lang="en-GB" sz="2400" dirty="0">
                  <a:cs typeface="Arial"/>
                </a:endParaRPr>
              </a:p>
              <a:p>
                <a:pPr marL="197485" indent="-197485"/>
                <a:endParaRPr lang="en-GB" sz="2400" dirty="0">
                  <a:cs typeface="Arial"/>
                </a:endParaRPr>
              </a:p>
              <a:p>
                <a:pPr marL="197485" indent="-197485"/>
                <a:endParaRPr lang="en-GB" dirty="0">
                  <a:cs typeface="Arial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A5890CD-8F90-4FE7-841F-F7B0C2865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0630" y="1706400"/>
                <a:ext cx="10176544" cy="4545578"/>
              </a:xfrm>
              <a:blipFill>
                <a:blip r:embed="rId4"/>
                <a:stretch>
                  <a:fillRect l="-1619" t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13778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22.xml><?xml version="1.0" encoding="utf-8"?>
<TemplafyTemplateConfiguration><![CDATA[{"elementsMetadata":[{"type":"shape","id":"c31a062f-7cca-486e-af21-b74639cc3d63","elementConfiguration":{"binding":"UserProfile.Offices.Workarea_{{DocumentLanguage}}","disableUpdates":false,"type":"text"}},{"type":"shape","id":"38666789-eafd-4b38-abb4-584a7fc463d5","elementConfiguration":{"format":"{{DateFormats.GeneralDate}}","binding":"Form.Date","disableUpdates":false,"type":"date"}},{"type":"shape","id":"79986f6a-f5ee-4afc-869d-09db799fa242","elementConfiguration":{"binding":"Form.PresentationTitle","disableUpdates":false,"type":"text"}}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3lBJtJSqywZDgJb5w3pnYg=="}]}]]></Templafy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Props1.xml><?xml version="1.0" encoding="utf-8"?>
<ds:datastoreItem xmlns:ds="http://schemas.openxmlformats.org/officeDocument/2006/customXml" ds:itemID="{CC792FAE-330B-8346-BA77-1B96E77D0D96}">
  <ds:schemaRefs/>
</ds:datastoreItem>
</file>

<file path=customXml/itemProps10.xml><?xml version="1.0" encoding="utf-8"?>
<ds:datastoreItem xmlns:ds="http://schemas.openxmlformats.org/officeDocument/2006/customXml" ds:itemID="{6B8AD017-B053-4E30-93B9-B28A44CEC3A4}">
  <ds:schemaRefs/>
</ds:datastoreItem>
</file>

<file path=customXml/itemProps11.xml><?xml version="1.0" encoding="utf-8"?>
<ds:datastoreItem xmlns:ds="http://schemas.openxmlformats.org/officeDocument/2006/customXml" ds:itemID="{8F599573-41FA-5346-8C44-531AF15F5F8A}">
  <ds:schemaRefs/>
</ds:datastoreItem>
</file>

<file path=customXml/itemProps12.xml><?xml version="1.0" encoding="utf-8"?>
<ds:datastoreItem xmlns:ds="http://schemas.openxmlformats.org/officeDocument/2006/customXml" ds:itemID="{84D73159-EDFC-E146-AECD-C5ED4422B642}">
  <ds:schemaRefs/>
</ds:datastoreItem>
</file>

<file path=customXml/itemProps13.xml><?xml version="1.0" encoding="utf-8"?>
<ds:datastoreItem xmlns:ds="http://schemas.openxmlformats.org/officeDocument/2006/customXml" ds:itemID="{95CF42E6-F932-1A4E-A46A-A1BFC2845C80}">
  <ds:schemaRefs/>
</ds:datastoreItem>
</file>

<file path=customXml/itemProps14.xml><?xml version="1.0" encoding="utf-8"?>
<ds:datastoreItem xmlns:ds="http://schemas.openxmlformats.org/officeDocument/2006/customXml" ds:itemID="{20710754-36A6-514A-801C-8B66AEB474E0}">
  <ds:schemaRefs/>
</ds:datastoreItem>
</file>

<file path=customXml/itemProps15.xml><?xml version="1.0" encoding="utf-8"?>
<ds:datastoreItem xmlns:ds="http://schemas.openxmlformats.org/officeDocument/2006/customXml" ds:itemID="{1680B9DC-2D51-4402-BB2C-B8DE0C5AC522}">
  <ds:schemaRefs/>
</ds:datastoreItem>
</file>

<file path=customXml/itemProps16.xml><?xml version="1.0" encoding="utf-8"?>
<ds:datastoreItem xmlns:ds="http://schemas.openxmlformats.org/officeDocument/2006/customXml" ds:itemID="{0F17876B-9974-8745-A853-76FF5AEDE08F}">
  <ds:schemaRefs/>
</ds:datastoreItem>
</file>

<file path=customXml/itemProps17.xml><?xml version="1.0" encoding="utf-8"?>
<ds:datastoreItem xmlns:ds="http://schemas.openxmlformats.org/officeDocument/2006/customXml" ds:itemID="{F42B3A2E-8D70-E64E-8C88-AE6327E0E76F}">
  <ds:schemaRefs/>
</ds:datastoreItem>
</file>

<file path=customXml/itemProps18.xml><?xml version="1.0" encoding="utf-8"?>
<ds:datastoreItem xmlns:ds="http://schemas.openxmlformats.org/officeDocument/2006/customXml" ds:itemID="{615E4151-1022-A140-8B15-72FD9AEF0488}">
  <ds:schemaRefs/>
</ds:datastoreItem>
</file>

<file path=customXml/itemProps19.xml><?xml version="1.0" encoding="utf-8"?>
<ds:datastoreItem xmlns:ds="http://schemas.openxmlformats.org/officeDocument/2006/customXml" ds:itemID="{468E298C-0BC2-7144-AC26-CC3834540A5A}">
  <ds:schemaRefs/>
</ds:datastoreItem>
</file>

<file path=customXml/itemProps2.xml><?xml version="1.0" encoding="utf-8"?>
<ds:datastoreItem xmlns:ds="http://schemas.openxmlformats.org/officeDocument/2006/customXml" ds:itemID="{3F948249-EB84-0E4B-8171-98B34A9A4641}">
  <ds:schemaRefs/>
</ds:datastoreItem>
</file>

<file path=customXml/itemProps20.xml><?xml version="1.0" encoding="utf-8"?>
<ds:datastoreItem xmlns:ds="http://schemas.openxmlformats.org/officeDocument/2006/customXml" ds:itemID="{748E6A5D-FDB9-2B48-AEBB-98B2DBCA8FDC}">
  <ds:schemaRefs/>
</ds:datastoreItem>
</file>

<file path=customXml/itemProps21.xml><?xml version="1.0" encoding="utf-8"?>
<ds:datastoreItem xmlns:ds="http://schemas.openxmlformats.org/officeDocument/2006/customXml" ds:itemID="{8DFFAF9E-EE78-F04E-B5DB-45DD80C13D43}">
  <ds:schemaRefs/>
</ds:datastoreItem>
</file>

<file path=customXml/itemProps22.xml><?xml version="1.0" encoding="utf-8"?>
<ds:datastoreItem xmlns:ds="http://schemas.openxmlformats.org/officeDocument/2006/customXml" ds:itemID="{1334258C-C3E7-4029-A615-C886A240FB15}">
  <ds:schemaRefs/>
</ds:datastoreItem>
</file>

<file path=customXml/itemProps23.xml><?xml version="1.0" encoding="utf-8"?>
<ds:datastoreItem xmlns:ds="http://schemas.openxmlformats.org/officeDocument/2006/customXml" ds:itemID="{A5247E7B-B195-414C-B315-F05BE97C43AF}">
  <ds:schemaRefs/>
</ds:datastoreItem>
</file>

<file path=customXml/itemProps24.xml><?xml version="1.0" encoding="utf-8"?>
<ds:datastoreItem xmlns:ds="http://schemas.openxmlformats.org/officeDocument/2006/customXml" ds:itemID="{480E926C-CCF1-3D4D-A45D-9562ACB3971A}">
  <ds:schemaRefs/>
</ds:datastoreItem>
</file>

<file path=customXml/itemProps25.xml><?xml version="1.0" encoding="utf-8"?>
<ds:datastoreItem xmlns:ds="http://schemas.openxmlformats.org/officeDocument/2006/customXml" ds:itemID="{5AE8988F-4540-7D40-AD0C-8B13ACBD5533}">
  <ds:schemaRefs/>
</ds:datastoreItem>
</file>

<file path=customXml/itemProps26.xml><?xml version="1.0" encoding="utf-8"?>
<ds:datastoreItem xmlns:ds="http://schemas.openxmlformats.org/officeDocument/2006/customXml" ds:itemID="{43763224-B85A-4B53-A86A-261D26A71C30}">
  <ds:schemaRefs/>
</ds:datastoreItem>
</file>

<file path=customXml/itemProps3.xml><?xml version="1.0" encoding="utf-8"?>
<ds:datastoreItem xmlns:ds="http://schemas.openxmlformats.org/officeDocument/2006/customXml" ds:itemID="{D4E86537-7AEB-7545-9ED6-0D9A9325194A}">
  <ds:schemaRefs/>
</ds:datastoreItem>
</file>

<file path=customXml/itemProps4.xml><?xml version="1.0" encoding="utf-8"?>
<ds:datastoreItem xmlns:ds="http://schemas.openxmlformats.org/officeDocument/2006/customXml" ds:itemID="{D27AE696-61B6-4B19-9CED-6F2A3F244FE3}">
  <ds:schemaRefs/>
</ds:datastoreItem>
</file>

<file path=customXml/itemProps5.xml><?xml version="1.0" encoding="utf-8"?>
<ds:datastoreItem xmlns:ds="http://schemas.openxmlformats.org/officeDocument/2006/customXml" ds:itemID="{DCE7EB64-7417-D44A-94CF-4D80969F8DA9}">
  <ds:schemaRefs/>
</ds:datastoreItem>
</file>

<file path=customXml/itemProps6.xml><?xml version="1.0" encoding="utf-8"?>
<ds:datastoreItem xmlns:ds="http://schemas.openxmlformats.org/officeDocument/2006/customXml" ds:itemID="{49B1B98E-279A-EF4C-A277-35B4C5CE4FBC}">
  <ds:schemaRefs/>
</ds:datastoreItem>
</file>

<file path=customXml/itemProps7.xml><?xml version="1.0" encoding="utf-8"?>
<ds:datastoreItem xmlns:ds="http://schemas.openxmlformats.org/officeDocument/2006/customXml" ds:itemID="{14141049-FA86-5E4E-8E89-199E46DDE5B2}">
  <ds:schemaRefs/>
</ds:datastoreItem>
</file>

<file path=customXml/itemProps8.xml><?xml version="1.0" encoding="utf-8"?>
<ds:datastoreItem xmlns:ds="http://schemas.openxmlformats.org/officeDocument/2006/customXml" ds:itemID="{9587AFF5-BFB0-40A3-85CA-ADEED7540807}">
  <ds:schemaRefs/>
</ds:datastoreItem>
</file>

<file path=customXml/itemProps9.xml><?xml version="1.0" encoding="utf-8"?>
<ds:datastoreItem xmlns:ds="http://schemas.openxmlformats.org/officeDocument/2006/customXml" ds:itemID="{B7C7E0FE-3850-2F40-8801-BAECC24CBB0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4540</TotalTime>
  <Words>449</Words>
  <Application>Microsoft Macintosh PowerPoint</Application>
  <PresentationFormat>Custom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Cambria Math</vt:lpstr>
      <vt:lpstr>Verdana</vt:lpstr>
      <vt:lpstr>Blank</vt:lpstr>
      <vt:lpstr>PowerPoint Presentation</vt:lpstr>
      <vt:lpstr>TSVV-03: Synthetic diagnostic probes in FELTOR  Raúl Gerrú and DTU Team,  Technical University of Denmark (DTU)</vt:lpstr>
      <vt:lpstr>OUTLOOK</vt:lpstr>
      <vt:lpstr>Goals</vt:lpstr>
      <vt:lpstr>Implementation</vt:lpstr>
      <vt:lpstr>Inputs parameters for the probe</vt:lpstr>
      <vt:lpstr>For simplicity: FELTOR probe/input set-up routine</vt:lpstr>
      <vt:lpstr>First results</vt:lpstr>
      <vt:lpstr>Limitations and discussions</vt:lpstr>
      <vt:lpstr>IMAS implementation</vt:lpstr>
      <vt:lpstr>PowerPoint Presentation</vt:lpstr>
      <vt:lpstr>END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Raul Gerru Miguelañez</cp:lastModifiedBy>
  <cp:revision>414</cp:revision>
  <dcterms:created xsi:type="dcterms:W3CDTF">2017-07-31T08:31:56Z</dcterms:created>
  <dcterms:modified xsi:type="dcterms:W3CDTF">2022-10-19T13:36:14Z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637030155029205043</vt:lpwstr>
  </property>
  <property fmtid="{D5CDD505-2E9C-101B-9397-08002B2CF9AE}" pid="6" name="TemplafyLanguageCode">
    <vt:lpwstr>en-GB</vt:lpwstr>
  </property>
</Properties>
</file>