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300" r:id="rId4"/>
    <p:sldId id="302" r:id="rId5"/>
    <p:sldId id="295" r:id="rId6"/>
    <p:sldId id="303" r:id="rId7"/>
    <p:sldId id="307" r:id="rId8"/>
    <p:sldId id="305" r:id="rId9"/>
    <p:sldId id="311" r:id="rId10"/>
    <p:sldId id="299" r:id="rId11"/>
    <p:sldId id="304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45"/>
  </p:normalViewPr>
  <p:slideViewPr>
    <p:cSldViewPr snapToGrid="0" snapToObjects="1">
      <p:cViewPr varScale="1">
        <p:scale>
          <a:sx n="79" d="100"/>
          <a:sy n="79" d="100"/>
        </p:scale>
        <p:origin x="1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0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17"/>
          <p:cNvSpPr txBox="1"/>
          <p:nvPr/>
        </p:nvSpPr>
        <p:spPr>
          <a:xfrm>
            <a:off x="4818026" y="9186774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September</a:t>
            </a:r>
            <a:r>
              <a:rPr dirty="0"/>
              <a:t> </a:t>
            </a:r>
            <a:r>
              <a:rPr lang="it-IT" dirty="0"/>
              <a:t>3</a:t>
            </a:r>
            <a:r>
              <a:rPr lang="it-IT" baseline="30000" dirty="0"/>
              <a:t>rd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44" name="Rectangle 18"/>
          <p:cNvSpPr txBox="1"/>
          <p:nvPr/>
        </p:nvSpPr>
        <p:spPr>
          <a:xfrm>
            <a:off x="522675" y="6073799"/>
            <a:ext cx="11869423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</a:t>
            </a:r>
            <a:r>
              <a:rPr baseline="0" dirty="0"/>
              <a:t>Center for Nonlinear Plasma Science and ENEA C.R. Frascati, 00044 Frascati, Italy</a:t>
            </a:r>
          </a:p>
        </p:txBody>
      </p:sp>
      <p:sp>
        <p:nvSpPr>
          <p:cNvPr id="145" name="Rectangle 19"/>
          <p:cNvSpPr txBox="1"/>
          <p:nvPr/>
        </p:nvSpPr>
        <p:spPr>
          <a:xfrm>
            <a:off x="522675" y="6502874"/>
            <a:ext cx="12411701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baseline="0" dirty="0"/>
              <a:t>IFTS and Dept. Physics, Zhejiang University, Hangzhou, 310027 P.R. China</a:t>
            </a:r>
          </a:p>
        </p:txBody>
      </p:sp>
      <p:sp>
        <p:nvSpPr>
          <p:cNvPr id="146" name="TextBox 3"/>
          <p:cNvSpPr txBox="1"/>
          <p:nvPr/>
        </p:nvSpPr>
        <p:spPr>
          <a:xfrm>
            <a:off x="7712061" y="56922"/>
            <a:ext cx="5236506" cy="39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022" tIns="60022" rIns="60022" bIns="60022">
            <a:spAutoFit/>
          </a:bodyPr>
          <a:lstStyle/>
          <a:p>
            <a:pPr algn="l" defTabSz="1525853">
              <a:defRPr sz="1800" i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CNPS </a:t>
            </a:r>
            <a:r>
              <a:rPr dirty="0"/>
              <a:t>– </a:t>
            </a:r>
            <a:r>
              <a:rPr lang="it-IT" dirty="0"/>
              <a:t>DTT MHD&amp;TH Seminar - </a:t>
            </a:r>
            <a:r>
              <a:rPr lang="it-IT" dirty="0" err="1"/>
              <a:t>September</a:t>
            </a:r>
            <a:r>
              <a:rPr dirty="0"/>
              <a:t> </a:t>
            </a:r>
            <a:r>
              <a:rPr lang="it-IT" dirty="0"/>
              <a:t>3</a:t>
            </a:r>
            <a:r>
              <a:rPr lang="it-IT" baseline="30000" dirty="0"/>
              <a:t>rd</a:t>
            </a:r>
            <a:r>
              <a:rPr dirty="0"/>
              <a:t>,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47" name="Energetic Particle effects…"/>
          <p:cNvSpPr txBox="1"/>
          <p:nvPr/>
        </p:nvSpPr>
        <p:spPr>
          <a:xfrm>
            <a:off x="660924" y="3246352"/>
            <a:ext cx="11482310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chorus</a:t>
            </a:r>
            <a:r>
              <a:rPr lang="it-IT" dirty="0"/>
              <a:t> </a:t>
            </a:r>
            <a:r>
              <a:rPr lang="it-IT" dirty="0" err="1"/>
              <a:t>sings</a:t>
            </a:r>
            <a:r>
              <a:rPr lang="it-IT" dirty="0"/>
              <a:t> … </a:t>
            </a:r>
          </a:p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… and </a:t>
            </a: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plasmas</a:t>
            </a:r>
            <a:r>
              <a:rPr lang="it-IT" dirty="0"/>
              <a:t> join in (*)</a:t>
            </a:r>
          </a:p>
        </p:txBody>
      </p:sp>
      <p:sp>
        <p:nvSpPr>
          <p:cNvPr id="148" name="Rectangle 18"/>
          <p:cNvSpPr txBox="1"/>
          <p:nvPr/>
        </p:nvSpPr>
        <p:spPr>
          <a:xfrm>
            <a:off x="649675" y="5547657"/>
            <a:ext cx="7062386" cy="63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3200" b="1" baseline="30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aseline="0" dirty="0"/>
              <a:t>Fulvio Zonca</a:t>
            </a:r>
            <a:r>
              <a:rPr lang="it-IT" dirty="0"/>
              <a:t>1,2</a:t>
            </a:r>
            <a:r>
              <a:rPr lang="it-IT" baseline="0" dirty="0"/>
              <a:t>, </a:t>
            </a:r>
            <a:r>
              <a:rPr lang="it-IT" baseline="0" dirty="0" err="1"/>
              <a:t>Xin</a:t>
            </a:r>
            <a:r>
              <a:rPr lang="it-IT" baseline="0" dirty="0"/>
              <a:t> Tao</a:t>
            </a:r>
            <a:r>
              <a:rPr lang="it-IT" dirty="0"/>
              <a:t>3</a:t>
            </a:r>
            <a:r>
              <a:rPr lang="it-IT" baseline="0" dirty="0"/>
              <a:t> and </a:t>
            </a:r>
            <a:r>
              <a:rPr lang="it-IT" baseline="0" dirty="0" err="1"/>
              <a:t>Liu</a:t>
            </a:r>
            <a:r>
              <a:rPr lang="it-IT" baseline="0" dirty="0"/>
              <a:t> Chen</a:t>
            </a:r>
            <a:r>
              <a:rPr lang="it-IT" dirty="0"/>
              <a:t>2,1</a:t>
            </a:r>
            <a:endParaRPr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FB0C406-9DB6-8542-83C4-0040C65E2341}"/>
              </a:ext>
            </a:extLst>
          </p:cNvPr>
          <p:cNvSpPr txBox="1"/>
          <p:nvPr/>
        </p:nvSpPr>
        <p:spPr>
          <a:xfrm>
            <a:off x="514787" y="6815419"/>
            <a:ext cx="11087525" cy="57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3</a:t>
            </a:r>
            <a:r>
              <a:rPr lang="it-IT" baseline="0" dirty="0"/>
              <a:t>Department of </a:t>
            </a:r>
            <a:r>
              <a:rPr lang="it-IT" baseline="0" dirty="0" err="1"/>
              <a:t>Geophysics</a:t>
            </a:r>
            <a:r>
              <a:rPr lang="it-IT" baseline="0" dirty="0"/>
              <a:t> and </a:t>
            </a:r>
            <a:r>
              <a:rPr lang="it-IT" baseline="0" dirty="0" err="1"/>
              <a:t>Planetary</a:t>
            </a:r>
            <a:r>
              <a:rPr lang="it-IT" baseline="0" dirty="0"/>
              <a:t> </a:t>
            </a:r>
            <a:r>
              <a:rPr lang="it-IT" baseline="0" dirty="0" err="1"/>
              <a:t>Sciences</a:t>
            </a:r>
            <a:r>
              <a:rPr lang="it-IT" baseline="0" dirty="0"/>
              <a:t>, USTC, Hefei, P.R. China</a:t>
            </a:r>
            <a:endParaRPr lang="it-IT" sz="2800" dirty="0"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D4C76-2B63-9D42-B1C8-DA8D4785A802}"/>
              </a:ext>
            </a:extLst>
          </p:cNvPr>
          <p:cNvSpPr txBox="1"/>
          <p:nvPr/>
        </p:nvSpPr>
        <p:spPr>
          <a:xfrm>
            <a:off x="431695" y="7448175"/>
            <a:ext cx="1171153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(*)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Contributions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from: S.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Briguglio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M.V.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Falessi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G.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Fogaccia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V. Fusco,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Qiu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G. Vlad, X.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Wang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Nonlinear</a:t>
            </a:r>
            <a:r>
              <a:rPr lang="it-IT" dirty="0"/>
              <a:t> electron </a:t>
            </a:r>
            <a:r>
              <a:rPr lang="it-IT" dirty="0" err="1"/>
              <a:t>response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597172"/>
            <a:ext cx="12606734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Asymptotic expansion: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2800" dirty="0"/>
              <a:t>Formally solving NL </a:t>
            </a:r>
            <a:r>
              <a:rPr lang="en-US" altLang="zh-CN" sz="2800" dirty="0" err="1"/>
              <a:t>Vlasov</a:t>
            </a:r>
            <a:r>
              <a:rPr lang="en-US" altLang="zh-CN" sz="2800" dirty="0"/>
              <a:t> using small amplitude expansion</a:t>
            </a:r>
            <a:endParaRPr lang="it-IT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F181E-A205-F441-97FF-5C6FAE97A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224" y="3031877"/>
            <a:ext cx="9283700" cy="162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AB235-A7CA-0341-B281-A69B93A3F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920" y="4890401"/>
            <a:ext cx="5715000" cy="173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B55C6-F1F4-E34A-92CF-F29BCA569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874" y="6764393"/>
            <a:ext cx="9550400" cy="176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FE771-AF7C-1347-911A-FBA786D128E2}"/>
              </a:ext>
            </a:extLst>
          </p:cNvPr>
          <p:cNvSpPr txBox="1"/>
          <p:nvPr/>
        </p:nvSpPr>
        <p:spPr>
          <a:xfrm>
            <a:off x="11615580" y="7925504"/>
            <a:ext cx="51296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(52)</a:t>
            </a:r>
          </a:p>
        </p:txBody>
      </p:sp>
    </p:spTree>
    <p:extLst>
      <p:ext uri="{BB962C8B-B14F-4D97-AF65-F5344CB8AC3E}">
        <p14:creationId xmlns:p14="http://schemas.microsoft.com/office/powerpoint/2010/main" val="2937709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E1CC7-A4DA-2040-911D-22063091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21" y="7433487"/>
            <a:ext cx="9169400" cy="1663700"/>
          </a:xfrm>
          <a:prstGeom prst="rect">
            <a:avLst/>
          </a:prstGeom>
        </p:spPr>
      </p:pic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Broadening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lculate (analytically) DW/DAW scattering cross sections:…">
                <a:extLst>
                  <a:ext uri="{FF2B5EF4-FFF2-40B4-BE49-F238E27FC236}">
                    <a16:creationId xmlns:a16="http://schemas.microsoft.com/office/drawing/2014/main" id="{697A5B7A-CAA4-0246-8B02-86CBE36D6BAF}"/>
                  </a:ext>
                </a:extLst>
              </p:cNvPr>
              <p:cNvSpPr txBox="1"/>
              <p:nvPr/>
            </p:nvSpPr>
            <p:spPr>
              <a:xfrm>
                <a:off x="184707" y="1237168"/>
                <a:ext cx="12606734" cy="6072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spAutoFit/>
              </a:bodyPr>
              <a:lstStyle/>
              <a:p>
                <a:pPr marL="321027" marR="457200" indent="-321027" algn="l" defTabSz="457200">
                  <a:spcBef>
                    <a:spcPts val="1000"/>
                  </a:spcBef>
                  <a:buSzPct val="45000"/>
                  <a:buBlip>
                    <a:blip r:embed="rId5"/>
                  </a:buBlip>
                  <a:defRPr sz="3200" b="1">
                    <a:solidFill>
                      <a:srgbClr val="FF030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en-US" altLang="zh-CN" sz="3200" dirty="0"/>
                  <a:t>Coupling of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acc>
                      <m:accPr>
                        <m:chr m:val="̅"/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it-IT" altLang="zh-CN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it-IT" altLang="zh-CN" sz="3200" b="1" i="1" baseline="-11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altLang="zh-CN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it-IT" altLang="zh-CN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3200" dirty="0"/>
                  <a:t> with (k’)* and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it-IT" altLang="zh-CN" sz="32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it-IT" altLang="zh-CN" sz="3200" b="1" i="1" baseline="-9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altLang="zh-CN" sz="32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it-IT" altLang="zh-CN" sz="32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zh-CN" sz="3200" dirty="0"/>
                  <a:t>with k’ (Dupree 66):</a:t>
                </a:r>
              </a:p>
            </p:txBody>
          </p:sp>
        </mc:Choice>
        <mc:Fallback xmlns="">
          <p:sp>
            <p:nvSpPr>
              <p:cNvPr id="7" name="Calculate (analytically) DW/DAW scattering cross sections:…">
                <a:extLst>
                  <a:ext uri="{FF2B5EF4-FFF2-40B4-BE49-F238E27FC236}">
                    <a16:creationId xmlns:a16="http://schemas.microsoft.com/office/drawing/2014/main" id="{697A5B7A-CAA4-0246-8B02-86CBE36D6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7" y="1237168"/>
                <a:ext cx="12606734" cy="607218"/>
              </a:xfrm>
              <a:prstGeom prst="rect">
                <a:avLst/>
              </a:prstGeom>
              <a:blipFill>
                <a:blip r:embed="rId6"/>
                <a:stretch>
                  <a:fillRect t="-8163" b="-3469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448729B-0431-3C4D-ADAA-AF9338F24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228" y="2245894"/>
            <a:ext cx="7374535" cy="1543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FEF6D4-5243-2846-9DCB-A39272DA9672}"/>
              </a:ext>
            </a:extLst>
          </p:cNvPr>
          <p:cNvSpPr txBox="1"/>
          <p:nvPr/>
        </p:nvSpPr>
        <p:spPr>
          <a:xfrm>
            <a:off x="9025987" y="2293726"/>
            <a:ext cx="37654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 err="1">
                <a:solidFill>
                  <a:srgbClr val="FF0000"/>
                </a:solidFill>
              </a:rPr>
              <a:t>r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esonance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broadening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050DB9-5499-E444-8293-ADB6755B6DFE}"/>
              </a:ext>
            </a:extLst>
          </p:cNvPr>
          <p:cNvCxnSpPr>
            <a:cxnSpLocks/>
          </p:cNvCxnSpPr>
          <p:nvPr/>
        </p:nvCxnSpPr>
        <p:spPr>
          <a:xfrm flipV="1">
            <a:off x="7926256" y="2541659"/>
            <a:ext cx="1099731" cy="74700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9534F86-22F6-C04A-BE3F-EE3458ABB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3229" y="3826355"/>
            <a:ext cx="6154508" cy="201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63D240-C84D-D348-9EB9-E1DE854B9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6401" y="2813623"/>
            <a:ext cx="3825040" cy="697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EB8E1-B886-C945-B878-6BFB737754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121" y="6105389"/>
            <a:ext cx="7251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896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/>
              <a:t>Self-</a:t>
            </a:r>
            <a:r>
              <a:rPr lang="it-IT" dirty="0" err="1"/>
              <a:t>consistent</a:t>
            </a:r>
            <a:r>
              <a:rPr lang="it-IT" dirty="0"/>
              <a:t> NL electron </a:t>
            </a:r>
            <a:r>
              <a:rPr lang="it-IT" dirty="0" err="1"/>
              <a:t>response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597172"/>
            <a:ext cx="12606734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Asymptotic expansion: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2800" dirty="0"/>
              <a:t>Formally solving NL </a:t>
            </a:r>
            <a:r>
              <a:rPr lang="en-US" altLang="zh-CN" sz="2800" dirty="0" err="1"/>
              <a:t>Vlasov</a:t>
            </a:r>
            <a:r>
              <a:rPr lang="en-US" altLang="zh-CN" sz="2800" dirty="0"/>
              <a:t> using small amplitude expansion</a:t>
            </a:r>
            <a:endParaRPr lang="it-IT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FAEBE-4C59-174C-A43D-B8744638B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224" y="2877846"/>
            <a:ext cx="3695700" cy="63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FA832-5CF5-0249-AC2D-324E0BC9E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974" y="3512846"/>
            <a:ext cx="76962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2D6BB-5655-F149-8D46-2B1CE97FF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958" y="6188251"/>
            <a:ext cx="8810232" cy="2162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E8118-B809-5648-A623-50052E584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305" y="5070667"/>
            <a:ext cx="7708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401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Nonlinear</a:t>
            </a:r>
            <a:r>
              <a:rPr lang="it-IT" dirty="0"/>
              <a:t> electron </a:t>
            </a:r>
            <a:r>
              <a:rPr lang="it-IT" dirty="0" err="1"/>
              <a:t>response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597172"/>
            <a:ext cx="12606734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Renormalization via same-k interactions: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Consider the NL contribution without fast spatiotemporal scales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/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Effect of self-interactions of the wave number of interest with itself</a:t>
            </a:r>
            <a:endParaRPr lang="it-IT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EEC8A-AED5-4D49-9996-45D0A87B5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1107"/>
            <a:ext cx="13004800" cy="41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Nonlinear</a:t>
            </a:r>
            <a:r>
              <a:rPr lang="it-IT" dirty="0"/>
              <a:t> electron </a:t>
            </a:r>
            <a:r>
              <a:rPr lang="it-IT" dirty="0" err="1"/>
              <a:t>response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597172"/>
            <a:ext cx="12606734" cy="158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Renormalization via same-k interactions: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>
                  <a:extLst/>
                </a:blip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By iterative solution one obtains the dominant renormalized response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Dyson – like equation (DSE)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53850-9DCD-3B45-8461-1EDBA1961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341" y="3182221"/>
            <a:ext cx="8166789" cy="2282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617F4A-6BBC-9C40-9668-5EC8974BC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326" y="5419482"/>
            <a:ext cx="13004800" cy="2734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DFCB1-B4E1-7F43-A8A0-85D74C4B9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326" y="8188057"/>
            <a:ext cx="7374535" cy="1543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1AA4E-350C-A84A-BBB3-7122E31B24B4}"/>
              </a:ext>
            </a:extLst>
          </p:cNvPr>
          <p:cNvSpPr txBox="1"/>
          <p:nvPr/>
        </p:nvSpPr>
        <p:spPr>
          <a:xfrm>
            <a:off x="7718433" y="8235889"/>
            <a:ext cx="37654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 err="1">
                <a:solidFill>
                  <a:srgbClr val="FF0000"/>
                </a:solidFill>
              </a:rPr>
              <a:t>r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esonance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broadening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12784E-95BE-C443-AE11-AF97E4FF8BA1}"/>
              </a:ext>
            </a:extLst>
          </p:cNvPr>
          <p:cNvCxnSpPr>
            <a:cxnSpLocks/>
          </p:cNvCxnSpPr>
          <p:nvPr/>
        </p:nvCxnSpPr>
        <p:spPr>
          <a:xfrm flipV="1">
            <a:off x="6618702" y="8483822"/>
            <a:ext cx="1099731" cy="74700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892837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/>
              <a:t>Dyson </a:t>
            </a:r>
            <a:r>
              <a:rPr lang="it-IT" dirty="0" err="1"/>
              <a:t>description</a:t>
            </a:r>
            <a:r>
              <a:rPr lang="it-IT" dirty="0"/>
              <a:t> of </a:t>
            </a:r>
            <a:r>
              <a:rPr lang="it-IT" dirty="0" err="1"/>
              <a:t>chorus</a:t>
            </a:r>
            <a:r>
              <a:rPr lang="it-IT" dirty="0"/>
              <a:t> </a:t>
            </a:r>
            <a:r>
              <a:rPr lang="it-IT" dirty="0" err="1"/>
              <a:t>chirping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B0679-3C53-F547-8228-FA0D360D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7" y="1355271"/>
            <a:ext cx="12651915" cy="70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26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795F7-624E-9B4B-A676-1D118D31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6" y="4320753"/>
            <a:ext cx="84074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08172-E8AB-7A48-8E1A-D1B03C7D4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09" y="5736388"/>
            <a:ext cx="5624097" cy="4017212"/>
          </a:xfrm>
          <a:prstGeom prst="rect">
            <a:avLst/>
          </a:prstGeom>
        </p:spPr>
      </p:pic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Reduced</a:t>
            </a:r>
            <a:r>
              <a:rPr lang="it-IT" dirty="0"/>
              <a:t> Dyson </a:t>
            </a:r>
            <a:r>
              <a:rPr lang="it-IT" dirty="0" err="1"/>
              <a:t>description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237168"/>
            <a:ext cx="12606734" cy="313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6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Reduced Dyson description: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6">
                  <a:extLst/>
                </a:blip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Derive evolution equation for nonlinear growth and frequency shift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6">
                  <a:extLst/>
                </a:blip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Based on the existence of a narrow (quasi-coherent) spectrum and its resonant excitation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6">
                  <a:extLst/>
                </a:blip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Use localized source to ignore magnetic field non-uniformity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6D385-F518-C34F-B274-78EB3DD92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674" y="6482443"/>
            <a:ext cx="5459767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04C52-7398-E64E-83A1-AF953AB5DCB1}"/>
              </a:ext>
            </a:extLst>
          </p:cNvPr>
          <p:cNvSpPr txBox="1"/>
          <p:nvPr/>
        </p:nvSpPr>
        <p:spPr>
          <a:xfrm>
            <a:off x="7992568" y="7775829"/>
            <a:ext cx="190276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propagator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6A8674-07E1-1449-B298-71014AF4EC22}"/>
              </a:ext>
            </a:extLst>
          </p:cNvPr>
          <p:cNvCxnSpPr>
            <a:cxnSpLocks/>
          </p:cNvCxnSpPr>
          <p:nvPr/>
        </p:nvCxnSpPr>
        <p:spPr>
          <a:xfrm flipH="1" flipV="1">
            <a:off x="7701811" y="7538646"/>
            <a:ext cx="290757" cy="47436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44BD3A-5AFA-D643-9D55-C3454925FA15}"/>
              </a:ext>
            </a:extLst>
          </p:cNvPr>
          <p:cNvSpPr txBox="1"/>
          <p:nvPr/>
        </p:nvSpPr>
        <p:spPr>
          <a:xfrm>
            <a:off x="8965874" y="8309308"/>
            <a:ext cx="37654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 err="1">
                <a:solidFill>
                  <a:srgbClr val="FF0000"/>
                </a:solidFill>
              </a:rPr>
              <a:t>r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esonance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broadening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636EAC-187A-8A48-B6A1-03EF3D776EF8}"/>
              </a:ext>
            </a:extLst>
          </p:cNvPr>
          <p:cNvCxnSpPr>
            <a:cxnSpLocks/>
          </p:cNvCxnSpPr>
          <p:nvPr/>
        </p:nvCxnSpPr>
        <p:spPr>
          <a:xfrm flipV="1">
            <a:off x="11048895" y="7562307"/>
            <a:ext cx="1099731" cy="74700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33122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Reduced</a:t>
            </a:r>
            <a:r>
              <a:rPr lang="it-IT" dirty="0"/>
              <a:t> Dyson </a:t>
            </a:r>
            <a:r>
              <a:rPr lang="it-IT" dirty="0" err="1"/>
              <a:t>description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237168"/>
            <a:ext cx="126067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Reduced Dyson description: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3EACE-E92D-7F4A-8DF3-79A0D6EBA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285" y="1905934"/>
            <a:ext cx="6337300" cy="245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4D3C08-4EDA-1B46-912D-B43AF9046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85" y="1956734"/>
            <a:ext cx="6422424" cy="2400300"/>
          </a:xfrm>
          <a:prstGeom prst="rect">
            <a:avLst/>
          </a:prstGeom>
        </p:spPr>
      </p:pic>
      <p:sp>
        <p:nvSpPr>
          <p:cNvPr id="12" name="Calculate (analytically) DW/DAW scattering cross sections:…">
            <a:extLst>
              <a:ext uri="{FF2B5EF4-FFF2-40B4-BE49-F238E27FC236}">
                <a16:creationId xmlns:a16="http://schemas.microsoft.com/office/drawing/2014/main" id="{16F266C6-5DE5-874A-BD78-3DAF10C0FE37}"/>
              </a:ext>
            </a:extLst>
          </p:cNvPr>
          <p:cNvSpPr txBox="1"/>
          <p:nvPr/>
        </p:nvSpPr>
        <p:spPr>
          <a:xfrm>
            <a:off x="184707" y="4563417"/>
            <a:ext cx="12606734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Narrow spectrum: recovers </a:t>
            </a:r>
            <a:r>
              <a:rPr lang="en-US" altLang="zh-CN" sz="3200" dirty="0" err="1"/>
              <a:t>Vomvoridis</a:t>
            </a:r>
            <a:r>
              <a:rPr lang="en-US" altLang="zh-CN" sz="3200" dirty="0"/>
              <a:t> 1982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>
                  <a:extLst/>
                </a:blip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Analytic result derived for the first time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45000"/>
              <a:buBlip>
                <a:blip r:embed="rId4">
                  <a:extLst/>
                </a:blip>
              </a:buBlip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dirty="0"/>
              <a:t>Self similar solution that ballistically propagates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65473-F8A0-4C46-90C5-BB3CE3409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50" y="6702738"/>
            <a:ext cx="6947894" cy="1134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F2131-B1BC-A44A-AB3D-36B0D8BCA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723" y="6702738"/>
            <a:ext cx="3824526" cy="1288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C70127-D25A-8F42-ABCD-0203E0E68401}"/>
              </a:ext>
            </a:extLst>
          </p:cNvPr>
          <p:cNvSpPr/>
          <p:nvPr/>
        </p:nvSpPr>
        <p:spPr>
          <a:xfrm>
            <a:off x="2066618" y="2733692"/>
            <a:ext cx="3184072" cy="898071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3092E-F121-4444-B26C-B8CF1AF5CE23}"/>
              </a:ext>
            </a:extLst>
          </p:cNvPr>
          <p:cNvSpPr/>
          <p:nvPr/>
        </p:nvSpPr>
        <p:spPr>
          <a:xfrm>
            <a:off x="8632623" y="2686165"/>
            <a:ext cx="4158817" cy="898071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620E3-CD27-5742-A03B-E5645FF0632D}"/>
              </a:ext>
            </a:extLst>
          </p:cNvPr>
          <p:cNvSpPr/>
          <p:nvPr/>
        </p:nvSpPr>
        <p:spPr>
          <a:xfrm>
            <a:off x="310504" y="6639212"/>
            <a:ext cx="6752439" cy="1352455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C5F0B-96A1-FB48-8BF1-2DFA86A345FF}"/>
              </a:ext>
            </a:extLst>
          </p:cNvPr>
          <p:cNvSpPr/>
          <p:nvPr/>
        </p:nvSpPr>
        <p:spPr>
          <a:xfrm>
            <a:off x="7844722" y="6694626"/>
            <a:ext cx="3770858" cy="139119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79293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Numerical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36" y="8874951"/>
            <a:ext cx="5553849" cy="8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29" y="8769368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lculate (analytically) DW/DAW scattering cross sections:…">
            <a:extLst>
              <a:ext uri="{FF2B5EF4-FFF2-40B4-BE49-F238E27FC236}">
                <a16:creationId xmlns:a16="http://schemas.microsoft.com/office/drawing/2014/main" id="{697A5B7A-CAA4-0246-8B02-86CBE36D6BAF}"/>
              </a:ext>
            </a:extLst>
          </p:cNvPr>
          <p:cNvSpPr txBox="1"/>
          <p:nvPr/>
        </p:nvSpPr>
        <p:spPr>
          <a:xfrm>
            <a:off x="184707" y="1379334"/>
            <a:ext cx="126067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321027" marR="457200" indent="-321027" algn="l" defTabSz="457200">
              <a:spcBef>
                <a:spcPts val="1000"/>
              </a:spcBef>
              <a:buSzPct val="45000"/>
              <a:buBlip>
                <a:blip r:embed="rId4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3200" dirty="0"/>
              <a:t>Reduced Dyson description: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95F1B-B24D-F045-AF14-CE4883378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61" y="2385075"/>
            <a:ext cx="11269809" cy="58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34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en-US" dirty="0"/>
              <a:t>Discussions</a:t>
            </a: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FDCD3-6F4E-784E-A68F-4E5082881FA8}"/>
              </a:ext>
            </a:extLst>
          </p:cNvPr>
          <p:cNvSpPr txBox="1"/>
          <p:nvPr/>
        </p:nvSpPr>
        <p:spPr>
          <a:xfrm>
            <a:off x="148021" y="1217051"/>
            <a:ext cx="12853564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it-IT" sz="3200" dirty="0"/>
              <a:t>The </a:t>
            </a:r>
            <a:r>
              <a:rPr lang="it-IT" sz="3200" dirty="0" err="1">
                <a:solidFill>
                  <a:srgbClr val="C00000"/>
                </a:solidFill>
              </a:rPr>
              <a:t>theoretical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framework</a:t>
            </a:r>
            <a:r>
              <a:rPr lang="it-IT" sz="3200" dirty="0">
                <a:solidFill>
                  <a:srgbClr val="C00000"/>
                </a:solidFill>
              </a:rPr>
              <a:t> for </a:t>
            </a:r>
            <a:r>
              <a:rPr lang="it-IT" sz="3200" dirty="0" err="1">
                <a:solidFill>
                  <a:srgbClr val="C00000"/>
                </a:solidFill>
              </a:rPr>
              <a:t>chorus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emission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is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fully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it-IT" sz="3200" dirty="0">
                <a:solidFill>
                  <a:srgbClr val="C00000"/>
                </a:solidFill>
              </a:rPr>
              <a:t>     </a:t>
            </a:r>
            <a:r>
              <a:rPr lang="it-IT" sz="3200" dirty="0" err="1">
                <a:solidFill>
                  <a:srgbClr val="C00000"/>
                </a:solidFill>
              </a:rPr>
              <a:t>developed</a:t>
            </a:r>
            <a:r>
              <a:rPr lang="it-IT" sz="3200" dirty="0"/>
              <a:t> </a:t>
            </a:r>
            <a:r>
              <a:rPr lang="it-IT" sz="3200" dirty="0" err="1"/>
              <a:t>based</a:t>
            </a:r>
            <a:r>
              <a:rPr lang="it-IT" sz="3200" dirty="0"/>
              <a:t> on the DSE+WKE </a:t>
            </a:r>
            <a:r>
              <a:rPr lang="it-IT" sz="3200" dirty="0" err="1"/>
              <a:t>solution</a:t>
            </a:r>
            <a:r>
              <a:rPr lang="it-IT" sz="3200" dirty="0"/>
              <a:t>. </a:t>
            </a:r>
            <a:r>
              <a:rPr lang="it-IT" sz="3200" dirty="0" err="1"/>
              <a:t>Supported</a:t>
            </a:r>
            <a:r>
              <a:rPr lang="it-IT" sz="3200" dirty="0"/>
              <a:t> by</a:t>
            </a:r>
          </a:p>
          <a:p>
            <a:pPr algn="l"/>
            <a:r>
              <a:rPr lang="it-IT" sz="3200" dirty="0"/>
              <a:t>     </a:t>
            </a:r>
            <a:r>
              <a:rPr lang="it-IT" sz="3200" dirty="0" err="1">
                <a:solidFill>
                  <a:srgbClr val="C00000"/>
                </a:solidFill>
              </a:rPr>
              <a:t>extensive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numerical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verification</a:t>
            </a:r>
            <a:r>
              <a:rPr lang="it-IT" sz="3200" dirty="0"/>
              <a:t>. 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3200" dirty="0"/>
              <a:t> </a:t>
            </a: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describes</a:t>
            </a:r>
            <a:r>
              <a:rPr lang="it-IT" sz="3200" dirty="0"/>
              <a:t> </a:t>
            </a: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universal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chirping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phenomena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space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/lab </a:t>
            </a: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plasmas</a:t>
            </a:r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3200" dirty="0"/>
              <a:t>More </a:t>
            </a:r>
            <a:r>
              <a:rPr lang="it-IT" sz="3200" dirty="0" err="1"/>
              <a:t>generally</a:t>
            </a:r>
            <a:r>
              <a:rPr lang="it-IT" sz="3200" dirty="0"/>
              <a:t>: </a:t>
            </a:r>
            <a:r>
              <a:rPr lang="it-IT" sz="3200" i="1" dirty="0"/>
              <a:t>A "Trap-Release-</a:t>
            </a:r>
            <a:r>
              <a:rPr lang="it-IT" sz="3200" i="1" dirty="0" err="1"/>
              <a:t>Amplify</a:t>
            </a:r>
            <a:r>
              <a:rPr lang="it-IT" sz="3200" i="1" dirty="0"/>
              <a:t>" Model of </a:t>
            </a:r>
            <a:r>
              <a:rPr lang="it-IT" sz="3200" i="1" dirty="0" err="1"/>
              <a:t>Chorus</a:t>
            </a:r>
            <a:r>
              <a:rPr lang="it-IT" sz="3200" i="1" dirty="0"/>
              <a:t> </a:t>
            </a:r>
            <a:r>
              <a:rPr lang="it-IT" sz="3200" i="1" dirty="0" err="1"/>
              <a:t>Waves</a:t>
            </a:r>
            <a:r>
              <a:rPr lang="it-IT" sz="3200" dirty="0"/>
              <a:t>. </a:t>
            </a:r>
            <a:r>
              <a:rPr lang="it-IT" sz="3200" dirty="0" err="1"/>
              <a:t>Xin</a:t>
            </a:r>
            <a:r>
              <a:rPr lang="it-IT" sz="3200" dirty="0"/>
              <a:t> Tao, Fulvio Zonca and </a:t>
            </a:r>
            <a:r>
              <a:rPr lang="it-IT" sz="3200" dirty="0" err="1"/>
              <a:t>Liu</a:t>
            </a:r>
            <a:r>
              <a:rPr lang="it-IT" sz="3200" dirty="0"/>
              <a:t> Chen, Journal of </a:t>
            </a:r>
            <a:r>
              <a:rPr lang="it-IT" sz="3200" dirty="0" err="1"/>
              <a:t>Geophysical</a:t>
            </a:r>
            <a:r>
              <a:rPr lang="it-IT" sz="3200" dirty="0"/>
              <a:t> </a:t>
            </a:r>
            <a:r>
              <a:rPr lang="it-IT" sz="3200" dirty="0" err="1"/>
              <a:t>Research</a:t>
            </a:r>
            <a:r>
              <a:rPr lang="it-IT" sz="3200" dirty="0"/>
              <a:t>: Space </a:t>
            </a:r>
            <a:r>
              <a:rPr lang="it-IT" sz="3200" dirty="0" err="1"/>
              <a:t>Physics</a:t>
            </a:r>
            <a:r>
              <a:rPr lang="it-IT" sz="3200" dirty="0"/>
              <a:t>, </a:t>
            </a:r>
            <a:r>
              <a:rPr lang="it-IT" sz="3200" b="1" dirty="0"/>
              <a:t>126</a:t>
            </a:r>
            <a:r>
              <a:rPr lang="it-IT" sz="3200" dirty="0"/>
              <a:t>, e2021JA029585 (2021)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61619-118B-9644-9653-02AB79340171}"/>
              </a:ext>
            </a:extLst>
          </p:cNvPr>
          <p:cNvSpPr txBox="1"/>
          <p:nvPr/>
        </p:nvSpPr>
        <p:spPr>
          <a:xfrm>
            <a:off x="1347370" y="5219025"/>
            <a:ext cx="12853564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it-IT" sz="3200" dirty="0" err="1"/>
              <a:t>Incorporates</a:t>
            </a:r>
            <a:r>
              <a:rPr lang="it-IT" sz="3200" dirty="0"/>
              <a:t> </a:t>
            </a:r>
            <a:r>
              <a:rPr lang="it-IT" sz="3200" dirty="0" err="1"/>
              <a:t>Vomvoridis</a:t>
            </a:r>
            <a:r>
              <a:rPr lang="it-IT" sz="3200" dirty="0"/>
              <a:t> and </a:t>
            </a:r>
            <a:r>
              <a:rPr lang="it-IT" sz="3200" dirty="0" err="1"/>
              <a:t>Helliwell</a:t>
            </a:r>
            <a:r>
              <a:rPr lang="it-IT" sz="3200" dirty="0"/>
              <a:t> </a:t>
            </a:r>
            <a:r>
              <a:rPr lang="it-IT" sz="3200" dirty="0" err="1"/>
              <a:t>models</a:t>
            </a:r>
            <a:r>
              <a:rPr lang="it-IT" sz="3200" dirty="0"/>
              <a:t> </a:t>
            </a:r>
            <a:r>
              <a:rPr lang="it-IT" sz="3200" dirty="0" err="1"/>
              <a:t>within</a:t>
            </a:r>
            <a:endParaRPr lang="it-IT" sz="3200" dirty="0"/>
          </a:p>
          <a:p>
            <a:pPr algn="l"/>
            <a:r>
              <a:rPr lang="it-IT" sz="3200" dirty="0"/>
              <a:t>	</a:t>
            </a:r>
            <a:r>
              <a:rPr lang="it-IT" sz="3200" dirty="0" err="1"/>
              <a:t>one</a:t>
            </a:r>
            <a:r>
              <a:rPr lang="it-IT" sz="3200" dirty="0"/>
              <a:t> single self-</a:t>
            </a:r>
            <a:r>
              <a:rPr lang="it-IT" sz="3200" dirty="0" err="1"/>
              <a:t>consistent</a:t>
            </a:r>
            <a:r>
              <a:rPr lang="it-IT" sz="3200" dirty="0"/>
              <a:t> </a:t>
            </a:r>
            <a:r>
              <a:rPr lang="it-IT" sz="3200" dirty="0" err="1"/>
              <a:t>description</a:t>
            </a:r>
            <a:endParaRPr lang="it-IT" sz="3200" dirty="0"/>
          </a:p>
          <a:p>
            <a:pPr algn="l"/>
            <a:r>
              <a:rPr lang="it-IT" sz="3200" dirty="0"/>
              <a:t>               </a:t>
            </a:r>
            <a:r>
              <a:rPr lang="it-IT" sz="3200" dirty="0">
                <a:sym typeface="Wingdings" pitchFamily="2" charset="2"/>
              </a:rPr>
              <a:t> </a:t>
            </a:r>
            <a:r>
              <a:rPr lang="it-IT" sz="3200" dirty="0" err="1">
                <a:sym typeface="Wingdings" pitchFamily="2" charset="2"/>
              </a:rPr>
              <a:t>Vomvoridis</a:t>
            </a:r>
            <a:r>
              <a:rPr lang="it-IT" sz="3200" dirty="0">
                <a:sym typeface="Wingdings" pitchFamily="2" charset="2"/>
              </a:rPr>
              <a:t>: </a:t>
            </a:r>
            <a:r>
              <a:rPr lang="it-IT" sz="3200" dirty="0" err="1">
                <a:sym typeface="Wingdings" pitchFamily="2" charset="2"/>
              </a:rPr>
              <a:t>chirping</a:t>
            </a:r>
            <a:r>
              <a:rPr lang="it-IT" sz="3200" dirty="0">
                <a:sym typeface="Wingdings" pitchFamily="2" charset="2"/>
              </a:rPr>
              <a:t> a |A|</a:t>
            </a:r>
            <a:r>
              <a:rPr lang="it-IT" sz="3200" dirty="0"/>
              <a:t> (</a:t>
            </a:r>
            <a:r>
              <a:rPr lang="it-IT" sz="3200" dirty="0" err="1"/>
              <a:t>demonstrated</a:t>
            </a:r>
            <a:endParaRPr lang="it-IT" sz="3200" dirty="0"/>
          </a:p>
          <a:p>
            <a:pPr algn="l"/>
            <a:r>
              <a:rPr lang="it-IT" sz="3200" dirty="0"/>
              <a:t>                     </a:t>
            </a:r>
            <a:r>
              <a:rPr lang="it-IT" sz="3200" dirty="0" err="1"/>
              <a:t>num</a:t>
            </a:r>
            <a:r>
              <a:rPr lang="it-IT" sz="3200" dirty="0"/>
              <a:t>. by X. </a:t>
            </a:r>
            <a:r>
              <a:rPr lang="it-IT" sz="3200" dirty="0" err="1"/>
              <a:t>Wang</a:t>
            </a:r>
            <a:r>
              <a:rPr lang="it-IT" sz="3200" dirty="0"/>
              <a:t> and </a:t>
            </a:r>
            <a:r>
              <a:rPr lang="it-IT" sz="3200" dirty="0" err="1"/>
              <a:t>exp</a:t>
            </a:r>
            <a:r>
              <a:rPr lang="it-IT" sz="3200" dirty="0"/>
              <a:t>. by L.M. </a:t>
            </a:r>
            <a:r>
              <a:rPr lang="it-IT" sz="3200" dirty="0" err="1"/>
              <a:t>Yu</a:t>
            </a:r>
            <a:r>
              <a:rPr lang="it-IT" sz="3200" dirty="0"/>
              <a:t>)</a:t>
            </a:r>
          </a:p>
          <a:p>
            <a:pPr algn="l"/>
            <a:r>
              <a:rPr lang="it-IT" sz="3200" dirty="0"/>
              <a:t>               </a:t>
            </a:r>
            <a:r>
              <a:rPr lang="it-IT" sz="3200" dirty="0">
                <a:sym typeface="Wingdings" pitchFamily="2" charset="2"/>
              </a:rPr>
              <a:t> </a:t>
            </a:r>
            <a:r>
              <a:rPr lang="it-IT" sz="3200" dirty="0" err="1">
                <a:sym typeface="Wingdings" pitchFamily="2" charset="2"/>
              </a:rPr>
              <a:t>Helliwell</a:t>
            </a:r>
            <a:r>
              <a:rPr lang="it-IT" sz="3200" dirty="0">
                <a:sym typeface="Wingdings" pitchFamily="2" charset="2"/>
              </a:rPr>
              <a:t>: </a:t>
            </a:r>
            <a:r>
              <a:rPr lang="it-IT" sz="3200" dirty="0" err="1">
                <a:sym typeface="Wingdings" pitchFamily="2" charset="2"/>
              </a:rPr>
              <a:t>chirping</a:t>
            </a:r>
            <a:r>
              <a:rPr lang="it-IT" sz="3200" dirty="0">
                <a:sym typeface="Wingdings" pitchFamily="2" charset="2"/>
              </a:rPr>
              <a:t> </a:t>
            </a:r>
            <a:r>
              <a:rPr lang="it-IT" sz="3200" dirty="0" err="1">
                <a:sym typeface="Wingdings" pitchFamily="2" charset="2"/>
              </a:rPr>
              <a:t>connected</a:t>
            </a:r>
            <a:r>
              <a:rPr lang="it-IT" sz="3200" dirty="0">
                <a:sym typeface="Wingdings" pitchFamily="2" charset="2"/>
              </a:rPr>
              <a:t> with </a:t>
            </a:r>
            <a:r>
              <a:rPr lang="it-IT" sz="3200" dirty="0" err="1">
                <a:sym typeface="Wingdings" pitchFamily="2" charset="2"/>
              </a:rPr>
              <a:t>nonuniform</a:t>
            </a:r>
            <a:r>
              <a:rPr lang="it-IT" sz="3200" dirty="0">
                <a:sym typeface="Wingdings" pitchFamily="2" charset="2"/>
              </a:rPr>
              <a:t> B</a:t>
            </a:r>
            <a:endParaRPr lang="it-IT" sz="3200" dirty="0"/>
          </a:p>
          <a:p>
            <a:pPr algn="l"/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Predictive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accent2">
                    <a:lumMod val="50000"/>
                  </a:schemeClr>
                </a:solidFill>
              </a:rPr>
              <a:t>capability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it-IT" sz="3200" dirty="0">
                <a:solidFill>
                  <a:schemeClr val="tx1"/>
                </a:solidFill>
              </a:rPr>
              <a:t>can </a:t>
            </a:r>
            <a:r>
              <a:rPr lang="it-IT" sz="3200" dirty="0" err="1">
                <a:solidFill>
                  <a:schemeClr val="tx1"/>
                </a:solidFill>
              </a:rPr>
              <a:t>correctly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predict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recent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chirping</a:t>
            </a:r>
            <a:endParaRPr lang="it-IT" sz="3200" dirty="0">
              <a:solidFill>
                <a:schemeClr val="tx1"/>
              </a:solidFill>
            </a:endParaRPr>
          </a:p>
          <a:p>
            <a:pPr algn="l"/>
            <a:r>
              <a:rPr lang="it-IT" sz="3200" dirty="0">
                <a:solidFill>
                  <a:schemeClr val="tx1"/>
                </a:solidFill>
              </a:rPr>
              <a:t>    whistler (</a:t>
            </a:r>
            <a:r>
              <a:rPr lang="it-IT" sz="3200" dirty="0" err="1">
                <a:solidFill>
                  <a:schemeClr val="tx1"/>
                </a:solidFill>
              </a:rPr>
              <a:t>chorus</a:t>
            </a:r>
            <a:r>
              <a:rPr lang="it-IT" sz="3200" dirty="0">
                <a:solidFill>
                  <a:schemeClr val="tx1"/>
                </a:solidFill>
              </a:rPr>
              <a:t>) </a:t>
            </a:r>
            <a:r>
              <a:rPr lang="it-IT" sz="3200" dirty="0" err="1">
                <a:solidFill>
                  <a:schemeClr val="tx1"/>
                </a:solidFill>
              </a:rPr>
              <a:t>observed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at</a:t>
            </a:r>
            <a:r>
              <a:rPr lang="it-IT" sz="3200" dirty="0">
                <a:solidFill>
                  <a:schemeClr val="tx1"/>
                </a:solidFill>
              </a:rPr>
              <a:t> MARS (</a:t>
            </a:r>
            <a:r>
              <a:rPr lang="it-IT" sz="3200" dirty="0" err="1">
                <a:solidFill>
                  <a:schemeClr val="tx1"/>
                </a:solidFill>
              </a:rPr>
              <a:t>crustal</a:t>
            </a:r>
            <a:r>
              <a:rPr lang="it-IT" sz="3200" dirty="0">
                <a:solidFill>
                  <a:schemeClr val="tx1"/>
                </a:solidFill>
              </a:rPr>
              <a:t> B)</a:t>
            </a:r>
          </a:p>
          <a:p>
            <a:pPr algn="l"/>
            <a:r>
              <a:rPr lang="it-IT" sz="3200" dirty="0">
                <a:solidFill>
                  <a:schemeClr val="tx1"/>
                </a:solidFill>
              </a:rPr>
              <a:t>               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Submitted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4471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471</Words>
  <Application>Microsoft Macintosh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Roman</vt:lpstr>
      <vt:lpstr>Calibri</vt:lpstr>
      <vt:lpstr>Cambria Math</vt:lpstr>
      <vt:lpstr>Helvetica</vt:lpstr>
      <vt:lpstr>Helvetica Light</vt:lpstr>
      <vt:lpstr>Helvetica Neue</vt:lpstr>
      <vt:lpstr>Wingdings</vt:lpstr>
      <vt:lpstr>White</vt:lpstr>
      <vt:lpstr>PowerPoint Presentation</vt:lpstr>
      <vt:lpstr>Self-consistent NL electron response</vt:lpstr>
      <vt:lpstr>Nonlinear electron response</vt:lpstr>
      <vt:lpstr>Nonlinear electron response</vt:lpstr>
      <vt:lpstr>Dyson description of chorus chirping</vt:lpstr>
      <vt:lpstr>Reduced Dyson description</vt:lpstr>
      <vt:lpstr>Reduced Dyson description</vt:lpstr>
      <vt:lpstr>Numerical results</vt:lpstr>
      <vt:lpstr>Discussions</vt:lpstr>
      <vt:lpstr>Nonlinear electron response</vt:lpstr>
      <vt:lpstr>Resonance Broadening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李adan</dc:creator>
  <cp:lastModifiedBy>Fulvio Zonca</cp:lastModifiedBy>
  <cp:revision>150</cp:revision>
  <cp:lastPrinted>2021-09-03T10:47:45Z</cp:lastPrinted>
  <dcterms:modified xsi:type="dcterms:W3CDTF">2022-11-11T09:28:15Z</dcterms:modified>
</cp:coreProperties>
</file>