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6" r:id="rId2"/>
    <p:sldId id="346" r:id="rId3"/>
    <p:sldId id="374" r:id="rId4"/>
    <p:sldId id="350" r:id="rId5"/>
    <p:sldId id="372" r:id="rId6"/>
    <p:sldId id="371" r:id="rId7"/>
    <p:sldId id="382" r:id="rId8"/>
    <p:sldId id="373" r:id="rId9"/>
    <p:sldId id="376" r:id="rId10"/>
    <p:sldId id="375" r:id="rId11"/>
    <p:sldId id="379" r:id="rId12"/>
    <p:sldId id="385" r:id="rId13"/>
    <p:sldId id="378" r:id="rId14"/>
    <p:sldId id="386" r:id="rId15"/>
    <p:sldId id="387" r:id="rId16"/>
    <p:sldId id="368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446DF2"/>
    <a:srgbClr val="154390"/>
    <a:srgbClr val="2A20B2"/>
    <a:srgbClr val="66FF33"/>
    <a:srgbClr val="FF33CC"/>
    <a:srgbClr val="00FF00"/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9" autoAdjust="0"/>
    <p:restoredTop sz="97483" autoAdjust="0"/>
  </p:normalViewPr>
  <p:slideViewPr>
    <p:cSldViewPr snapToGrid="0">
      <p:cViewPr>
        <p:scale>
          <a:sx n="125" d="100"/>
          <a:sy n="125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444" y="-108"/>
      </p:cViewPr>
      <p:guideLst>
        <p:guide orient="horz" pos="3127"/>
        <p:guide pos="2141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850A50F-550B-425C-987F-59F37B88719E}" type="datetimeFigureOut">
              <a:rPr lang="en-GB"/>
              <a:pPr>
                <a:defRPr/>
              </a:pPr>
              <a:t>28/11/2022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FE52367-BB39-4B53-80FF-85DA2BB51C9E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6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473463A-57F7-45C9-B4C7-39AD29E70FB2}" type="datetimeFigureOut">
              <a:rPr lang="en-GB"/>
              <a:pPr>
                <a:defRPr/>
              </a:pPr>
              <a:t>28/11/2022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1C62AD3-5629-47FA-AF36-A11D1818E68D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7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 descr="EUROFUSION PowerPoint MASTER DECKBLAT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75"/>
            <a:ext cx="9144000" cy="641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457200"/>
            <a:ext cx="1076325" cy="9525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2625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5538" y="5691687"/>
            <a:ext cx="1295375" cy="905669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 descr="EurofusionDisc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9" y="115892"/>
            <a:ext cx="458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  <a:solidFill>
            <a:srgbClr val="E3E3E3"/>
          </a:solidFill>
        </p:spPr>
        <p:txBody>
          <a:bodyPr/>
          <a:lstStyle>
            <a:lvl1pPr algn="r">
              <a:defRPr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 [TSVV 2] Annual workshop  [TSVV 2] Annual workshop P. </a:t>
            </a:r>
            <a:r>
              <a:rPr lang="en-GB" dirty="0" err="1" smtClean="0"/>
              <a:t>Innocente</a:t>
            </a:r>
            <a:r>
              <a:rPr lang="en-GB" dirty="0" smtClean="0"/>
              <a:t> | 22/07/2019 | Page </a:t>
            </a:r>
            <a:fld id="{2371FA56-47BA-4392-85EE-CB30EE6D4F22}" type="slidenum">
              <a:rPr lang="en-GB" smtClean="0"/>
              <a:pPr>
                <a:defRPr/>
              </a:pPr>
              <a:t>‹N›</a:t>
            </a:fld>
            <a:r>
              <a:rPr lang="en-GB" dirty="0" smtClean="0"/>
              <a:t>/6</a:t>
            </a:r>
            <a:endParaRPr lang="en-GB" dirty="0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92A26CE-FFB8-4FE5-A01D-CDB543070E44}" type="datetimeFigureOut">
              <a:rPr lang="en-GB"/>
              <a:pPr>
                <a:defRPr/>
              </a:pPr>
              <a:t>28/11/2022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B63A065-8843-4E9B-B0EB-190FD674BF0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SOLEDGE analysis of the NT edge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758964"/>
          </a:xfrm>
        </p:spPr>
        <p:txBody>
          <a:bodyPr>
            <a:noAutofit/>
          </a:bodyPr>
          <a:lstStyle/>
          <a:p>
            <a:r>
              <a:rPr lang="en-US" sz="1500" dirty="0"/>
              <a:t>Paola </a:t>
            </a:r>
            <a:r>
              <a:rPr lang="en-US" sz="1500" dirty="0" smtClean="0"/>
              <a:t>Muscente, Paolo </a:t>
            </a:r>
            <a:r>
              <a:rPr lang="en-US" sz="1500" dirty="0" err="1" smtClean="0"/>
              <a:t>Innocente</a:t>
            </a:r>
            <a:endParaRPr lang="en-GB" sz="1500" dirty="0" smtClean="0"/>
          </a:p>
          <a:p>
            <a:endParaRPr lang="en-GB" sz="1500" b="0" dirty="0"/>
          </a:p>
          <a:p>
            <a:r>
              <a:rPr lang="en-US" sz="1200" b="0" dirty="0" smtClean="0"/>
              <a:t>paola.muscente@igi.cnr.it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0" y="5979354"/>
            <a:ext cx="1273498" cy="656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45" y="6087377"/>
            <a:ext cx="1947333" cy="422186"/>
          </a:xfrm>
          <a:prstGeom prst="rect">
            <a:avLst/>
          </a:prstGeom>
        </p:spPr>
      </p:pic>
      <p:pic>
        <p:nvPicPr>
          <p:cNvPr id="1026" name="Picture 2" descr="IRF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45" y="5885651"/>
            <a:ext cx="929863" cy="7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5901671"/>
            <a:ext cx="1124633" cy="7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581" y="1254889"/>
            <a:ext cx="871483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Conclusions</a:t>
            </a:r>
            <a:endParaRPr lang="it-IT" b="1" dirty="0" smtClean="0">
              <a:solidFill>
                <a:srgbClr val="C00000"/>
              </a:solidFill>
            </a:endParaRPr>
          </a:p>
          <a:p>
            <a:endParaRPr lang="en-GB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i="1" dirty="0" smtClean="0"/>
              <a:t>Fixing </a:t>
            </a:r>
            <a:r>
              <a:rPr lang="en-GB" i="1" dirty="0" err="1"/>
              <a:t>χ</a:t>
            </a:r>
            <a:r>
              <a:rPr lang="en-GB" i="1" baseline="-25000" dirty="0" err="1"/>
              <a:t>i,e</a:t>
            </a:r>
            <a:r>
              <a:rPr lang="en-GB" i="1" baseline="-25000" dirty="0"/>
              <a:t> </a:t>
            </a:r>
            <a:endParaRPr lang="en-GB" i="1" baseline="-25000" dirty="0" smtClean="0"/>
          </a:p>
          <a:p>
            <a:pPr>
              <a:spcBef>
                <a:spcPts val="600"/>
              </a:spcBef>
            </a:pPr>
            <a:r>
              <a:rPr lang="en-GB" baseline="-25000" dirty="0" smtClean="0"/>
              <a:t> </a:t>
            </a:r>
            <a:r>
              <a:rPr lang="en-GB" dirty="0" smtClean="0"/>
              <a:t>    The </a:t>
            </a:r>
            <a:r>
              <a:rPr lang="en-GB" dirty="0"/>
              <a:t>match between data and simulated profiles is good as </a:t>
            </a:r>
            <a:r>
              <a:rPr lang="en-GB" dirty="0" smtClean="0"/>
              <a:t>before;</a:t>
            </a:r>
          </a:p>
          <a:p>
            <a:pPr>
              <a:spcBef>
                <a:spcPts val="600"/>
              </a:spcBef>
            </a:pPr>
            <a:r>
              <a:rPr lang="en-GB" dirty="0"/>
              <a:t> </a:t>
            </a:r>
            <a:r>
              <a:rPr lang="en-GB" dirty="0" smtClean="0"/>
              <a:t>    Little change </a:t>
            </a:r>
            <a:r>
              <a:rPr lang="en-GB" dirty="0"/>
              <a:t>in shape is </a:t>
            </a:r>
            <a:r>
              <a:rPr lang="en-GB" dirty="0" smtClean="0"/>
              <a:t>visible: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arbitrariety</a:t>
            </a:r>
            <a:r>
              <a:rPr lang="it-IT" dirty="0" smtClean="0">
                <a:sym typeface="Wingdings" panose="05000000000000000000" pitchFamily="2" charset="2"/>
              </a:rPr>
              <a:t> on the </a:t>
            </a:r>
            <a:r>
              <a:rPr lang="it-IT" dirty="0" err="1" smtClean="0">
                <a:sym typeface="Wingdings" panose="05000000000000000000" pitchFamily="2" charset="2"/>
              </a:rPr>
              <a:t>coefficient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profile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shapes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it-IT" dirty="0" smtClean="0">
                <a:sym typeface="Wingdings" panose="05000000000000000000" pitchFamily="2" charset="2"/>
              </a:rPr>
              <a:t>     	 </a:t>
            </a:r>
            <a:r>
              <a:rPr lang="it-IT" dirty="0" err="1" smtClean="0">
                <a:sym typeface="Wingdings" panose="05000000000000000000" pitchFamily="2" charset="2"/>
              </a:rPr>
              <a:t>necessary</a:t>
            </a:r>
            <a:r>
              <a:rPr lang="it-IT" dirty="0" smtClean="0">
                <a:sym typeface="Wingdings" panose="05000000000000000000" pitchFamily="2" charset="2"/>
              </a:rPr>
              <a:t> a </a:t>
            </a:r>
            <a:r>
              <a:rPr lang="it-IT" dirty="0" err="1" smtClean="0">
                <a:sym typeface="Wingdings" panose="05000000000000000000" pitchFamily="2" charset="2"/>
              </a:rPr>
              <a:t>study</a:t>
            </a:r>
            <a:r>
              <a:rPr lang="it-IT" dirty="0" smtClean="0">
                <a:sym typeface="Wingdings" panose="05000000000000000000" pitchFamily="2" charset="2"/>
              </a:rPr>
              <a:t> of the code </a:t>
            </a:r>
            <a:r>
              <a:rPr lang="it-IT" dirty="0" err="1" smtClean="0">
                <a:sym typeface="Wingdings" panose="05000000000000000000" pitchFamily="2" charset="2"/>
              </a:rPr>
              <a:t>sensibility</a:t>
            </a:r>
            <a:endParaRPr lang="it-IT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i="1" dirty="0" smtClean="0"/>
              <a:t>Fixing D</a:t>
            </a:r>
          </a:p>
          <a:p>
            <a:pPr>
              <a:spcBef>
                <a:spcPts val="600"/>
              </a:spcBef>
            </a:pPr>
            <a:r>
              <a:rPr lang="en-GB" dirty="0"/>
              <a:t> </a:t>
            </a:r>
            <a:r>
              <a:rPr lang="en-GB" dirty="0" smtClean="0"/>
              <a:t>    Simulated </a:t>
            </a:r>
            <a:r>
              <a:rPr lang="en-GB" dirty="0"/>
              <a:t>profiles do not match data as good as </a:t>
            </a:r>
            <a:r>
              <a:rPr lang="en-GB" dirty="0" smtClean="0"/>
              <a:t>before;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     Density </a:t>
            </a:r>
            <a:r>
              <a:rPr lang="en-GB" dirty="0"/>
              <a:t>profile at the outer mid-plane is </a:t>
            </a:r>
            <a:r>
              <a:rPr lang="en-GB" dirty="0" smtClean="0"/>
              <a:t>overestimated;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     Density </a:t>
            </a:r>
            <a:r>
              <a:rPr lang="en-GB" dirty="0"/>
              <a:t>and temperature at the outer target are </a:t>
            </a:r>
            <a:r>
              <a:rPr lang="en-GB" dirty="0" smtClean="0"/>
              <a:t>over/underestimated respectively</a:t>
            </a:r>
          </a:p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b="1" dirty="0" err="1" smtClean="0"/>
              <a:t>Triangularity</a:t>
            </a:r>
            <a:r>
              <a:rPr lang="it-IT" b="1" dirty="0" smtClean="0"/>
              <a:t> </a:t>
            </a:r>
            <a:r>
              <a:rPr lang="it-IT" b="1" dirty="0" err="1" smtClean="0"/>
              <a:t>takes</a:t>
            </a:r>
            <a:r>
              <a:rPr lang="it-IT" b="1" dirty="0" smtClean="0"/>
              <a:t> </a:t>
            </a:r>
            <a:r>
              <a:rPr lang="it-IT" b="1" dirty="0" err="1" smtClean="0"/>
              <a:t>effect</a:t>
            </a:r>
            <a:r>
              <a:rPr lang="it-IT" b="1" dirty="0" smtClean="0"/>
              <a:t> more on the </a:t>
            </a:r>
            <a:r>
              <a:rPr lang="it-IT" b="1" dirty="0" err="1" smtClean="0"/>
              <a:t>particle</a:t>
            </a:r>
            <a:r>
              <a:rPr lang="it-IT" b="1" dirty="0" smtClean="0"/>
              <a:t> </a:t>
            </a:r>
            <a:r>
              <a:rPr lang="it-IT" b="1" dirty="0" err="1" smtClean="0"/>
              <a:t>diffusion</a:t>
            </a:r>
            <a:r>
              <a:rPr lang="it-IT" b="1" dirty="0" smtClean="0"/>
              <a:t> in the SOL </a:t>
            </a:r>
            <a:endParaRPr lang="en-GB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7752" y="112956"/>
            <a:ext cx="88476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transport </a:t>
            </a:r>
            <a:r>
              <a:rPr lang="en-GB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triangularity</a:t>
            </a:r>
            <a:r>
              <a:rPr lang="it-IT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it-IT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it-IT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it-IT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10/16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22717" y="2123129"/>
            <a:ext cx="815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transport study</a:t>
            </a:r>
            <a:r>
              <a:rPr lang="it-IT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spcBef>
                <a:spcPts val="600"/>
              </a:spcBef>
            </a:pPr>
            <a:r>
              <a:rPr lang="en-GB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r>
              <a:rPr lang="it-IT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PT in L/H-mode with high </a:t>
            </a:r>
            <a:r>
              <a:rPr lang="it-IT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it-IT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en-GB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11/16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8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77147"/>
            <a:ext cx="9144000" cy="419589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5517356" algn="l"/>
              </a:tabLst>
            </a:pPr>
            <a:r>
              <a:rPr lang="en-US" sz="1650" b="1" dirty="0"/>
              <a:t>IDTT-like shape </a:t>
            </a:r>
            <a:r>
              <a:rPr lang="en-US" sz="1650" b="1" dirty="0" smtClean="0"/>
              <a:t>TCV pulses: </a:t>
            </a:r>
            <a:r>
              <a:rPr lang="en-US" sz="1650" b="1" dirty="0"/>
              <a:t>meshes and </a:t>
            </a:r>
            <a:r>
              <a:rPr lang="en-US" sz="1650" b="1" dirty="0" smtClean="0"/>
              <a:t>starting transport </a:t>
            </a:r>
            <a:r>
              <a:rPr lang="en-US" sz="1650" b="1" dirty="0"/>
              <a:t>coefficient </a:t>
            </a:r>
            <a:r>
              <a:rPr lang="en-US" sz="1650" b="1" dirty="0" smtClean="0"/>
              <a:t>profiles </a:t>
            </a:r>
            <a:endParaRPr lang="en-GB" sz="16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79" y="1711282"/>
            <a:ext cx="2179459" cy="2096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15" y="1621561"/>
            <a:ext cx="2224969" cy="2060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4058" y="1404726"/>
            <a:ext cx="124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PT L-mode </a:t>
            </a:r>
            <a:endParaRPr lang="en-GB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9995" y="1331789"/>
            <a:ext cx="129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PT H-mode </a:t>
            </a:r>
            <a:endParaRPr lang="en-GB" b="1" dirty="0"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28" y="4158937"/>
            <a:ext cx="2131043" cy="18199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56" y="4100716"/>
            <a:ext cx="2122771" cy="18128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57483" y="1730606"/>
            <a:ext cx="52450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+mj-lt"/>
              </a:rPr>
              <a:t>(t = 0.7s)</a:t>
            </a:r>
            <a:endParaRPr lang="en-GB" sz="75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6963" y="1633320"/>
            <a:ext cx="57259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+mj-lt"/>
              </a:rPr>
              <a:t>(t = 0.74s)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" y="1275086"/>
            <a:ext cx="1602069" cy="26601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9564" y="4422008"/>
            <a:ext cx="2909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Starting transport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coefficient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profiles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from a previous study in which we compared NT and PT L-mode TCV pulses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616770" y="5000974"/>
            <a:ext cx="273906" cy="6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795851" y="2619181"/>
            <a:ext cx="273906" cy="6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80312" y="2377130"/>
            <a:ext cx="63831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b="1" dirty="0">
                <a:latin typeface="+mj-lt"/>
              </a:rPr>
              <a:t>meshes</a:t>
            </a:r>
            <a:endParaRPr lang="en-GB" sz="1125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17" y="1557923"/>
            <a:ext cx="2164035" cy="2089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9872" y="132055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NT</a:t>
            </a:r>
            <a:endParaRPr lang="en-GB" b="1" dirty="0">
              <a:latin typeface="+mj-lt"/>
            </a:endParaRP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12/16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65291" y="128762"/>
            <a:ext cx="8423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PT in L/H-mode with high </a:t>
            </a:r>
            <a:r>
              <a:rPr lang="it-IT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(RT07)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8137" y="2153557"/>
            <a:ext cx="84677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Turbolence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with</a:t>
            </a:r>
          </a:p>
          <a:p>
            <a:pPr algn="ctr">
              <a:spcBef>
                <a:spcPts val="60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SOLEDGE3X</a:t>
            </a:r>
            <a:endParaRPr lang="en-GB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13/16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9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9575" y="697994"/>
            <a:ext cx="832484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solidFill>
                  <a:srgbClr val="C00000"/>
                </a:solidFill>
              </a:rPr>
              <a:t>Aim:</a:t>
            </a:r>
          </a:p>
          <a:p>
            <a:pPr algn="just"/>
            <a:r>
              <a:rPr lang="en-GB" dirty="0" smtClean="0"/>
              <a:t>Improve power exhaust studies with a </a:t>
            </a:r>
            <a:r>
              <a:rPr lang="en-GB" dirty="0"/>
              <a:t>global approach to edge plasma </a:t>
            </a:r>
            <a:r>
              <a:rPr lang="en-GB" dirty="0" smtClean="0"/>
              <a:t>modelling</a:t>
            </a:r>
            <a:r>
              <a:rPr lang="en-GB" dirty="0"/>
              <a:t>, including a </a:t>
            </a:r>
            <a:r>
              <a:rPr lang="en-GB" dirty="0" smtClean="0"/>
              <a:t>3D self-consistent </a:t>
            </a:r>
            <a:r>
              <a:rPr lang="en-GB" dirty="0"/>
              <a:t>description of the </a:t>
            </a:r>
            <a:r>
              <a:rPr lang="en-GB" dirty="0" smtClean="0"/>
              <a:t>turbulence</a:t>
            </a:r>
            <a:endParaRPr lang="en-GB" baseline="30000" dirty="0" smtClean="0"/>
          </a:p>
          <a:p>
            <a:pPr algn="just"/>
            <a:endParaRPr lang="en-GB" dirty="0"/>
          </a:p>
          <a:p>
            <a:pPr algn="just"/>
            <a:endParaRPr lang="it-IT" baseline="30000" dirty="0" smtClean="0"/>
          </a:p>
          <a:p>
            <a:pPr algn="just">
              <a:spcBef>
                <a:spcPts val="600"/>
              </a:spcBef>
            </a:pPr>
            <a:r>
              <a:rPr lang="en-GB" b="1" dirty="0" smtClean="0">
                <a:solidFill>
                  <a:srgbClr val="C00000"/>
                </a:solidFill>
              </a:rPr>
              <a:t>SOLEDGE3X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it-IT" b="1" dirty="0"/>
              <a:t>c</a:t>
            </a:r>
            <a:r>
              <a:rPr lang="it-IT" b="1" dirty="0" smtClean="0"/>
              <a:t>an </a:t>
            </a:r>
            <a:r>
              <a:rPr lang="it-IT" b="1" dirty="0" err="1" smtClean="0"/>
              <a:t>manage</a:t>
            </a:r>
            <a:r>
              <a:rPr lang="it-IT" b="1" dirty="0" smtClean="0"/>
              <a:t> </a:t>
            </a:r>
            <a:r>
              <a:rPr lang="it-IT" b="1" dirty="0" err="1" smtClean="0"/>
              <a:t>turbulence</a:t>
            </a:r>
            <a:endParaRPr lang="it-IT" b="1" dirty="0" smtClean="0"/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it-IT" b="1" dirty="0"/>
              <a:t>s</a:t>
            </a:r>
            <a:r>
              <a:rPr lang="it-IT" b="1" dirty="0" smtClean="0"/>
              <a:t>elf-</a:t>
            </a:r>
            <a:r>
              <a:rPr lang="it-IT" b="1" dirty="0" err="1" smtClean="0"/>
              <a:t>consistent</a:t>
            </a:r>
            <a:endParaRPr lang="en-GB" b="1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/>
              <a:t>able to simulate either </a:t>
            </a:r>
            <a:r>
              <a:rPr lang="en-GB" dirty="0"/>
              <a:t>in </a:t>
            </a:r>
            <a:r>
              <a:rPr lang="en-GB" dirty="0" smtClean="0"/>
              <a:t>2D (transport mode) </a:t>
            </a:r>
            <a:r>
              <a:rPr lang="en-GB" dirty="0"/>
              <a:t>or </a:t>
            </a:r>
            <a:r>
              <a:rPr lang="en-GB" b="1" dirty="0" smtClean="0"/>
              <a:t>3D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/>
              <a:t>assumes </a:t>
            </a:r>
            <a:r>
              <a:rPr lang="en-GB" dirty="0"/>
              <a:t>symmetry for the </a:t>
            </a:r>
            <a:r>
              <a:rPr lang="en-GB" dirty="0" smtClean="0"/>
              <a:t>toroidal direction</a:t>
            </a:r>
            <a:endParaRPr lang="en-GB" b="1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/>
              <a:t>a</a:t>
            </a:r>
            <a:r>
              <a:rPr lang="en-GB" dirty="0" smtClean="0"/>
              <a:t>ble to work with the </a:t>
            </a:r>
            <a:r>
              <a:rPr lang="en-GB" dirty="0"/>
              <a:t>realistic wall </a:t>
            </a:r>
            <a:r>
              <a:rPr lang="en-GB" dirty="0" smtClean="0"/>
              <a:t>geometry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/>
              <a:t>n</a:t>
            </a:r>
            <a:r>
              <a:rPr lang="en-GB" dirty="0" smtClean="0"/>
              <a:t>eutrals (EIRENE)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t-BR" b="1" dirty="0"/>
              <a:t>i</a:t>
            </a:r>
            <a:r>
              <a:rPr lang="pt-BR" b="1" dirty="0" smtClean="0"/>
              <a:t>mplemented </a:t>
            </a:r>
            <a:r>
              <a:rPr lang="pt-BR" b="1" dirty="0"/>
              <a:t>in neutral model: Charge Exchange and Elastic Collision </a:t>
            </a:r>
            <a:endParaRPr lang="en-GB" b="1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/>
              <a:t>impurities (the </a:t>
            </a:r>
            <a:r>
              <a:rPr lang="en-GB" dirty="0"/>
              <a:t>code is fully </a:t>
            </a:r>
            <a:r>
              <a:rPr lang="en-GB" dirty="0" smtClean="0"/>
              <a:t>multi-species)</a:t>
            </a:r>
          </a:p>
          <a:p>
            <a:pPr algn="just"/>
            <a:endParaRPr lang="en-GB" baseline="30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14/16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5251" y="6526768"/>
            <a:ext cx="244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</a:rPr>
              <a:t>[4]</a:t>
            </a:r>
            <a:r>
              <a:rPr lang="en-GB" sz="900" dirty="0" err="1" smtClean="0">
                <a:solidFill>
                  <a:schemeClr val="bg1">
                    <a:lumMod val="65000"/>
                  </a:schemeClr>
                </a:solidFill>
              </a:rPr>
              <a:t>D.Galassi</a:t>
            </a: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</a:rPr>
              <a:t>, Nuclear Fusion 57(3):036029</a:t>
            </a:r>
          </a:p>
          <a:p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</a:rPr>
              <a:t>DOI:10.1088/1641-4326/aa5332</a:t>
            </a:r>
          </a:p>
        </p:txBody>
      </p:sp>
    </p:spTree>
    <p:extLst>
      <p:ext uri="{BB962C8B-B14F-4D97-AF65-F5344CB8AC3E}">
        <p14:creationId xmlns:p14="http://schemas.microsoft.com/office/powerpoint/2010/main" val="867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467351" y="1905193"/>
            <a:ext cx="35335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Definition of the </a:t>
            </a:r>
            <a:r>
              <a:rPr lang="it-IT" sz="1600" dirty="0" err="1" smtClean="0"/>
              <a:t>mesh</a:t>
            </a:r>
            <a:r>
              <a:rPr lang="it-IT" sz="1600" dirty="0" smtClean="0"/>
              <a:t> </a:t>
            </a:r>
            <a:r>
              <a:rPr lang="en-GB" sz="1600" dirty="0" smtClean="0"/>
              <a:t>~ mm</a:t>
            </a:r>
          </a:p>
          <a:p>
            <a:pPr algn="just"/>
            <a:endParaRPr lang="en-GB" sz="1600" dirty="0" smtClean="0"/>
          </a:p>
          <a:p>
            <a:pPr algn="just">
              <a:spcBef>
                <a:spcPts val="600"/>
              </a:spcBef>
            </a:pPr>
            <a:r>
              <a:rPr lang="it-IT" sz="1600" u="sng" dirty="0"/>
              <a:t>Start with </a:t>
            </a:r>
            <a:endParaRPr lang="it-IT" sz="1600" u="sng" dirty="0" smtClean="0"/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600" dirty="0" err="1" smtClean="0"/>
              <a:t>reduced</a:t>
            </a:r>
            <a:r>
              <a:rPr lang="it-IT" sz="1600" dirty="0" smtClean="0"/>
              <a:t> </a:t>
            </a:r>
            <a:r>
              <a:rPr lang="it-IT" sz="1600" dirty="0" err="1" smtClean="0"/>
              <a:t>mesh</a:t>
            </a:r>
            <a:r>
              <a:rPr lang="it-IT" sz="1600" dirty="0" smtClean="0"/>
              <a:t> to reduce the    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/>
              <a:t>     </a:t>
            </a:r>
            <a:r>
              <a:rPr lang="it-IT" sz="1600" dirty="0" err="1" smtClean="0"/>
              <a:t>computational</a:t>
            </a:r>
            <a:r>
              <a:rPr lang="it-IT" sz="1600" dirty="0" smtClean="0"/>
              <a:t> time</a:t>
            </a:r>
          </a:p>
          <a:p>
            <a:pPr algn="just">
              <a:spcBef>
                <a:spcPts val="600"/>
              </a:spcBef>
            </a:pPr>
            <a:endParaRPr lang="it-IT" sz="1600" dirty="0" smtClean="0"/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600" dirty="0" smtClean="0"/>
              <a:t>The </a:t>
            </a:r>
            <a:r>
              <a:rPr lang="it-IT" sz="1600" dirty="0" err="1" smtClean="0"/>
              <a:t>transport</a:t>
            </a:r>
            <a:r>
              <a:rPr lang="it-IT" sz="1600" dirty="0" smtClean="0"/>
              <a:t> mode </a:t>
            </a:r>
            <a:r>
              <a:rPr lang="it-IT" sz="1600" dirty="0" err="1" smtClean="0"/>
              <a:t>but</a:t>
            </a:r>
            <a:r>
              <a:rPr lang="it-IT" sz="1600" dirty="0" smtClean="0"/>
              <a:t> with</a:t>
            </a:r>
          </a:p>
          <a:p>
            <a:pPr algn="just">
              <a:spcBef>
                <a:spcPts val="0"/>
              </a:spcBef>
            </a:pPr>
            <a:r>
              <a:rPr lang="it-IT" sz="1600" dirty="0"/>
              <a:t> </a:t>
            </a:r>
            <a:r>
              <a:rPr lang="it-IT" sz="1600" dirty="0" smtClean="0"/>
              <a:t>     the high </a:t>
            </a:r>
            <a:r>
              <a:rPr lang="it-IT" sz="1600" dirty="0" err="1" smtClean="0"/>
              <a:t>defined</a:t>
            </a:r>
            <a:r>
              <a:rPr lang="it-IT" sz="1600" dirty="0" smtClean="0"/>
              <a:t> </a:t>
            </a:r>
            <a:r>
              <a:rPr lang="it-IT" sz="1600" dirty="0" err="1" smtClean="0"/>
              <a:t>mesh</a:t>
            </a:r>
            <a:endParaRPr lang="it-IT" sz="1600" dirty="0" smtClean="0"/>
          </a:p>
          <a:p>
            <a:pPr algn="just">
              <a:spcBef>
                <a:spcPts val="0"/>
              </a:spcBef>
            </a:pPr>
            <a:r>
              <a:rPr lang="it-IT" sz="1600" dirty="0"/>
              <a:t> </a:t>
            </a:r>
            <a:r>
              <a:rPr lang="it-IT" sz="1600" dirty="0" smtClean="0"/>
              <a:t>     (</a:t>
            </a:r>
            <a:r>
              <a:rPr lang="it-IT" sz="1600" dirty="0" err="1" smtClean="0"/>
              <a:t>until</a:t>
            </a:r>
            <a:r>
              <a:rPr lang="it-IT" sz="1600" dirty="0" smtClean="0"/>
              <a:t> </a:t>
            </a:r>
            <a:r>
              <a:rPr lang="it-IT" sz="1600" dirty="0" err="1" smtClean="0"/>
              <a:t>particle</a:t>
            </a:r>
            <a:r>
              <a:rPr lang="it-IT" sz="1600" dirty="0" smtClean="0"/>
              <a:t> balance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reached</a:t>
            </a:r>
            <a:r>
              <a:rPr lang="it-IT" sz="1600" dirty="0" smtClean="0"/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1491" y="147812"/>
            <a:ext cx="8423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TCV </a:t>
            </a:r>
            <a:r>
              <a:rPr lang="it-IT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PT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09" y="1298166"/>
            <a:ext cx="2372018" cy="51418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38207" y="849868"/>
            <a:ext cx="207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‘‘</a:t>
            </a:r>
            <a:r>
              <a:rPr lang="it-IT" dirty="0" err="1" smtClean="0"/>
              <a:t>turbulence</a:t>
            </a:r>
            <a:r>
              <a:rPr lang="it-IT" dirty="0" smtClean="0"/>
              <a:t>’’ </a:t>
            </a:r>
            <a:r>
              <a:rPr lang="it-IT" dirty="0" err="1" smtClean="0"/>
              <a:t>mesh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8597" y="870411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‘‘</a:t>
            </a:r>
            <a:r>
              <a:rPr lang="it-IT" dirty="0" err="1" smtClean="0"/>
              <a:t>trasport</a:t>
            </a:r>
            <a:r>
              <a:rPr lang="it-IT" dirty="0" smtClean="0"/>
              <a:t>’’ </a:t>
            </a:r>
            <a:r>
              <a:rPr lang="it-IT" dirty="0" err="1" smtClean="0"/>
              <a:t>mesh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4700" r="11836"/>
          <a:stretch/>
        </p:blipFill>
        <p:spPr>
          <a:xfrm>
            <a:off x="167565" y="1219200"/>
            <a:ext cx="2825630" cy="512445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15/16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1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3000" y="2827565"/>
            <a:ext cx="6858000" cy="1222251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b="1" dirty="0">
                <a:solidFill>
                  <a:srgbClr val="C00000"/>
                </a:solidFill>
                <a:latin typeface="Arial" charset="0"/>
                <a:cs typeface="Arial" charset="0"/>
              </a:rPr>
              <a:t>Thanks for your </a:t>
            </a:r>
            <a:r>
              <a:rPr lang="en-US" sz="2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attention!</a:t>
            </a:r>
            <a:endParaRPr lang="en-GB" sz="27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/>
              <a:t> </a:t>
            </a:r>
            <a:r>
              <a:rPr lang="en-GB" dirty="0" smtClean="0"/>
              <a:t>TSVV 2 </a:t>
            </a:r>
            <a:r>
              <a:rPr lang="en-GB" dirty="0"/>
              <a:t>Annual </a:t>
            </a:r>
            <a:r>
              <a:rPr lang="en-GB" dirty="0" smtClean="0"/>
              <a:t>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</a:t>
            </a:r>
            <a:r>
              <a:rPr lang="en-GB" dirty="0" smtClean="0"/>
              <a:t>30/11/2022 </a:t>
            </a:r>
            <a:r>
              <a:rPr lang="en-GB" dirty="0" smtClean="0"/>
              <a:t>| Page </a:t>
            </a:r>
            <a:r>
              <a:rPr lang="en-GB" dirty="0" smtClean="0"/>
              <a:t>16</a:t>
            </a:r>
            <a:r>
              <a:rPr lang="en-GB" dirty="0" smtClean="0"/>
              <a:t>/16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0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</a:t>
            </a:r>
            <a:fld id="{2371FA56-47BA-4392-85EE-CB30EE6D4F22}" type="slidenum">
              <a:rPr lang="en-GB" smtClean="0"/>
              <a:pPr>
                <a:defRPr/>
              </a:pPr>
              <a:t>2</a:t>
            </a:fld>
            <a:r>
              <a:rPr lang="en-GB" dirty="0" smtClean="0"/>
              <a:t>/16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19630" y="742883"/>
            <a:ext cx="859859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it-IT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it-IT" sz="2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effects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NT configuration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 plasma performance from the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power exhaust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point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it-IT" sz="1400" dirty="0" smtClean="0">
              <a:solidFill>
                <a:srgbClr val="446D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endParaRPr lang="it-IT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L-mode with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H-mode PT, i.e.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limits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 need to be above the L-H power threshold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and 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easier power exhaust dissipation due to a possible bigger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[1,2]</a:t>
            </a:r>
            <a:endParaRPr lang="it-IT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it-IT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of the </a:t>
            </a:r>
            <a:r>
              <a:rPr lang="it-IT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NT edge transport study</a:t>
            </a:r>
          </a:p>
          <a:p>
            <a:pPr lvl="1" algn="just">
              <a:spcBef>
                <a:spcPts val="600"/>
              </a:spcBef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with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the PT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L-mode and H-mode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turbulences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NT</a:t>
            </a:r>
          </a:p>
          <a:p>
            <a:pPr lvl="1" algn="just">
              <a:spcBef>
                <a:spcPts val="60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Compare with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the PT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L-mode and H-mode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it-IT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algn="just">
              <a:spcBef>
                <a:spcPts val="600"/>
              </a:spcBef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interpretive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tools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SOLEDGE2D-EIRENE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*: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fluid-Monte Carlo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empirical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input parameters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by modelling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turbulences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SOLEDGE3X*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first-principles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turbulences</a:t>
            </a:r>
          </a:p>
          <a:p>
            <a:pPr lvl="1" algn="just">
              <a:spcBef>
                <a:spcPts val="60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Both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smtClean="0"/>
              <a:t>codes are </a:t>
            </a:r>
            <a:r>
              <a:rPr lang="en-GB" sz="1400" dirty="0"/>
              <a:t>suited to treat complex geometries and </a:t>
            </a:r>
            <a:r>
              <a:rPr lang="en-GB" sz="1400" dirty="0" smtClean="0"/>
              <a:t>configurations and allows to </a:t>
            </a:r>
            <a:r>
              <a:rPr lang="en-GB" sz="1400" dirty="0"/>
              <a:t>extend </a:t>
            </a:r>
            <a:r>
              <a:rPr lang="en-GB" sz="1400" dirty="0" smtClean="0"/>
              <a:t>	     the </a:t>
            </a:r>
            <a:r>
              <a:rPr lang="en-GB" sz="1400" dirty="0"/>
              <a:t>simulation domain to the whole </a:t>
            </a:r>
            <a:r>
              <a:rPr lang="en-GB" sz="1400" dirty="0" smtClean="0"/>
              <a:t>PFC</a:t>
            </a:r>
            <a:endParaRPr lang="en-GB" sz="1400" dirty="0"/>
          </a:p>
          <a:p>
            <a:pPr lvl="1" algn="just">
              <a:spcBef>
                <a:spcPts val="600"/>
              </a:spcBef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613" y="6457227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R. Maurizio et al., 2021, </a:t>
            </a:r>
            <a:r>
              <a:rPr lang="it-IT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it-IT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Fusion 61.2 024003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M.E. Austin et al.,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59th APS-DPP Bulletin Bo4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*Developed by </a:t>
            </a:r>
            <a:r>
              <a:rPr lang="it-IT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228725"/>
            <a:ext cx="7886700" cy="51339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Transport studies with </a:t>
            </a:r>
          </a:p>
          <a:p>
            <a:r>
              <a:rPr lang="en-US" sz="3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SOLEDGE2D-EIRENE</a:t>
            </a:r>
          </a:p>
          <a:p>
            <a:endParaRPr lang="en-US" sz="2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5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Comparison</a:t>
            </a:r>
            <a:r>
              <a:rPr lang="it-IT" sz="25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sz="2500" dirty="0">
                <a:solidFill>
                  <a:srgbClr val="C00000"/>
                </a:solidFill>
                <a:cs typeface="Arial" panose="020B0604020202020204" pitchFamily="34" charset="0"/>
              </a:rPr>
              <a:t>with the PT in </a:t>
            </a:r>
            <a:r>
              <a:rPr lang="it-IT" sz="2500" dirty="0" smtClean="0">
                <a:solidFill>
                  <a:srgbClr val="C00000"/>
                </a:solidFill>
                <a:cs typeface="Arial" panose="020B0604020202020204" pitchFamily="34" charset="0"/>
              </a:rPr>
              <a:t>L-mode</a:t>
            </a:r>
          </a:p>
          <a:p>
            <a:pPr algn="l">
              <a:spcBef>
                <a:spcPts val="600"/>
              </a:spcBef>
            </a:pPr>
            <a:r>
              <a:rPr lang="it-IT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      	</a:t>
            </a:r>
            <a:r>
              <a:rPr lang="it-IT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en-US" sz="2000" i="1" dirty="0" err="1" smtClean="0">
                <a:solidFill>
                  <a:srgbClr val="C00000"/>
                </a:solidFill>
              </a:rPr>
              <a:t>dditional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studie</a:t>
            </a:r>
            <a:r>
              <a:rPr lang="en-US" sz="2000" i="1" dirty="0" smtClean="0">
                <a:solidFill>
                  <a:srgbClr val="C00000"/>
                </a:solidFill>
              </a:rPr>
              <a:t>: </a:t>
            </a:r>
            <a:r>
              <a:rPr lang="en-GB" sz="2000" i="1" dirty="0" smtClean="0">
                <a:solidFill>
                  <a:srgbClr val="C00000"/>
                </a:solidFill>
              </a:rPr>
              <a:t>Investigate </a:t>
            </a:r>
            <a:r>
              <a:rPr lang="en-GB" sz="2000" i="1" dirty="0" err="1">
                <a:solidFill>
                  <a:srgbClr val="C00000"/>
                </a:solidFill>
              </a:rPr>
              <a:t>triangularity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smtClean="0">
                <a:solidFill>
                  <a:srgbClr val="C00000"/>
                </a:solidFill>
              </a:rPr>
              <a:t>effect on 	particles and heat diffusion in </a:t>
            </a:r>
            <a:r>
              <a:rPr lang="en-GB" sz="2000" i="1" dirty="0">
                <a:solidFill>
                  <a:srgbClr val="C00000"/>
                </a:solidFill>
              </a:rPr>
              <a:t>the </a:t>
            </a:r>
            <a:r>
              <a:rPr lang="en-GB" sz="2000" i="1" dirty="0" smtClean="0">
                <a:solidFill>
                  <a:srgbClr val="C00000"/>
                </a:solidFill>
              </a:rPr>
              <a:t>whole near-SOL</a:t>
            </a:r>
          </a:p>
          <a:p>
            <a:pPr algn="l"/>
            <a:endParaRPr lang="en-GB" sz="2000" dirty="0" smtClean="0">
              <a:solidFill>
                <a:srgbClr val="C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500" dirty="0" err="1">
                <a:solidFill>
                  <a:srgbClr val="C00000"/>
                </a:solidFill>
                <a:cs typeface="Arial" panose="020B0604020202020204" pitchFamily="34" charset="0"/>
              </a:rPr>
              <a:t>Comparison</a:t>
            </a:r>
            <a:r>
              <a:rPr lang="it-IT" sz="2500" dirty="0">
                <a:solidFill>
                  <a:srgbClr val="C00000"/>
                </a:solidFill>
                <a:cs typeface="Arial" panose="020B0604020202020204" pitchFamily="34" charset="0"/>
              </a:rPr>
              <a:t> with the PT in </a:t>
            </a:r>
            <a:r>
              <a:rPr lang="it-IT" sz="2500" dirty="0" smtClean="0">
                <a:solidFill>
                  <a:srgbClr val="C00000"/>
                </a:solidFill>
                <a:cs typeface="Arial" panose="020B0604020202020204" pitchFamily="34" charset="0"/>
              </a:rPr>
              <a:t>H-mode</a:t>
            </a:r>
            <a:endParaRPr lang="en-GB" sz="2000" dirty="0">
              <a:solidFill>
                <a:srgbClr val="C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3/16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</a:t>
            </a:r>
            <a:fld id="{2371FA56-47BA-4392-85EE-CB30EE6D4F22}" type="slidenum">
              <a:rPr lang="en-GB" smtClean="0"/>
              <a:pPr>
                <a:defRPr/>
              </a:pPr>
              <a:t>4</a:t>
            </a:fld>
            <a:r>
              <a:rPr lang="en-GB" dirty="0" smtClean="0"/>
              <a:t>/16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4067" y="6619394"/>
            <a:ext cx="3222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[3] M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Faitsch et al., 2018 Plasma Phys. Control. Fusion 60 045010</a:t>
            </a:r>
            <a:endParaRPr lang="it-I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5492" y="113354"/>
            <a:ext cx="815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studies: C</a:t>
            </a:r>
            <a:r>
              <a:rPr lang="it-IT" sz="2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r>
              <a:rPr lang="it-IT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PT in L-mode</a:t>
            </a:r>
            <a:endParaRPr lang="en-GB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817390" y="1591343"/>
            <a:ext cx="41837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>
                <a:solidFill>
                  <a:srgbClr val="C00000"/>
                </a:solidFill>
              </a:rPr>
              <a:t>Aim</a:t>
            </a:r>
            <a:r>
              <a:rPr lang="en-US" sz="1700" dirty="0" smtClean="0"/>
              <a:t>:</a:t>
            </a:r>
          </a:p>
          <a:p>
            <a:pPr algn="just"/>
            <a:r>
              <a:rPr lang="en-US" sz="1700" dirty="0" smtClean="0"/>
              <a:t>Compare </a:t>
            </a:r>
            <a:r>
              <a:rPr lang="en-US" sz="1700" dirty="0"/>
              <a:t>the power exhaust in </a:t>
            </a:r>
            <a:r>
              <a:rPr lang="en-US" sz="1700" dirty="0" smtClean="0"/>
              <a:t>NT with </a:t>
            </a:r>
            <a:r>
              <a:rPr lang="en-US" sz="1700" dirty="0"/>
              <a:t>respect to the </a:t>
            </a:r>
            <a:r>
              <a:rPr lang="en-US" sz="1700" dirty="0" smtClean="0"/>
              <a:t>PT L-mode investigating   particle </a:t>
            </a:r>
            <a:r>
              <a:rPr lang="en-US" sz="1700" dirty="0"/>
              <a:t>and heat diffusion and heat flux decay </a:t>
            </a:r>
            <a:r>
              <a:rPr lang="en-US" sz="1700" dirty="0" smtClean="0"/>
              <a:t>length (</a:t>
            </a:r>
            <a:r>
              <a:rPr lang="en-US" sz="1700" dirty="0" err="1"/>
              <a:t>λ</a:t>
            </a:r>
            <a:r>
              <a:rPr lang="en-US" sz="1700" baseline="-25000" dirty="0" err="1"/>
              <a:t>q</a:t>
            </a:r>
            <a:r>
              <a:rPr lang="en-US" sz="1700" dirty="0" smtClean="0"/>
              <a:t>) </a:t>
            </a:r>
            <a:r>
              <a:rPr lang="en-US" sz="1700" dirty="0" err="1" smtClean="0"/>
              <a:t>behaviour</a:t>
            </a:r>
            <a:endParaRPr lang="en-US" sz="1700" dirty="0" smtClean="0"/>
          </a:p>
          <a:p>
            <a:pPr algn="just"/>
            <a:endParaRPr lang="en-US" sz="1700" dirty="0"/>
          </a:p>
          <a:p>
            <a:pPr algn="just"/>
            <a:r>
              <a:rPr lang="en-US" sz="1700" b="1" dirty="0" smtClean="0">
                <a:solidFill>
                  <a:srgbClr val="C00000"/>
                </a:solidFill>
              </a:rPr>
              <a:t>Study</a:t>
            </a:r>
            <a:r>
              <a:rPr lang="en-US" sz="1700" dirty="0" smtClean="0"/>
              <a:t>:</a:t>
            </a:r>
          </a:p>
          <a:p>
            <a:pPr algn="just"/>
            <a:r>
              <a:rPr lang="en-US" sz="1700" dirty="0" smtClean="0"/>
              <a:t>Transport with SOLEDGE2D-EIRENE</a:t>
            </a:r>
          </a:p>
          <a:p>
            <a:pPr algn="just"/>
            <a:endParaRPr lang="en-US" sz="1700" dirty="0" smtClean="0"/>
          </a:p>
          <a:p>
            <a:pPr algn="just"/>
            <a:r>
              <a:rPr lang="en-US" sz="1700" b="1" dirty="0" smtClean="0">
                <a:solidFill>
                  <a:srgbClr val="C00000"/>
                </a:solidFill>
              </a:rPr>
              <a:t>Experimental dataset:</a:t>
            </a:r>
            <a:endParaRPr lang="en-US" sz="1700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700" dirty="0" smtClean="0"/>
              <a:t>upper </a:t>
            </a:r>
            <a:r>
              <a:rPr lang="en-US" sz="1700" dirty="0" err="1"/>
              <a:t>triangularity</a:t>
            </a:r>
            <a:r>
              <a:rPr lang="en-US" sz="1700" dirty="0"/>
              <a:t> scan performed in </a:t>
            </a:r>
            <a:r>
              <a:rPr lang="en-US" sz="1700" dirty="0" smtClean="0"/>
              <a:t>TCV</a:t>
            </a:r>
            <a:r>
              <a:rPr lang="en-US" sz="1700" baseline="30000" dirty="0" smtClean="0"/>
              <a:t>[3]</a:t>
            </a:r>
            <a:endParaRPr lang="en-US" sz="1700" dirty="0"/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700" dirty="0" err="1" smtClean="0"/>
              <a:t>ohmically</a:t>
            </a:r>
            <a:r>
              <a:rPr lang="en-US" sz="1700" dirty="0" smtClean="0"/>
              <a:t> heated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700" dirty="0" smtClean="0"/>
              <a:t>L-mode </a:t>
            </a:r>
            <a:r>
              <a:rPr lang="en-US" sz="1700" dirty="0"/>
              <a:t>deuterium plasmas </a:t>
            </a:r>
            <a:endParaRPr lang="en-US" sz="1700" dirty="0" smtClean="0"/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700" dirty="0" smtClean="0"/>
              <a:t>high </a:t>
            </a:r>
            <a:r>
              <a:rPr lang="en-US" sz="1700" dirty="0"/>
              <a:t>recycling </a:t>
            </a:r>
            <a:r>
              <a:rPr lang="en-US" sz="1700" dirty="0" smtClean="0"/>
              <a:t>regime</a:t>
            </a:r>
          </a:p>
          <a:p>
            <a:pPr algn="just"/>
            <a:endParaRPr lang="it-IT" sz="1700" dirty="0" smtClean="0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8" y="1824205"/>
            <a:ext cx="4445914" cy="43137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56224" y="1518078"/>
            <a:ext cx="2075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Equilibria</a:t>
            </a:r>
            <a:r>
              <a:rPr lang="it-IT" sz="1200" dirty="0" smtClean="0"/>
              <a:t> of the TCV </a:t>
            </a:r>
            <a:r>
              <a:rPr lang="it-IT" sz="1200" dirty="0" err="1" smtClean="0"/>
              <a:t>pulses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624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"/>
          <a:stretch/>
        </p:blipFill>
        <p:spPr bwMode="auto">
          <a:xfrm>
            <a:off x="0" y="831058"/>
            <a:ext cx="5844280" cy="2234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58" y="872466"/>
            <a:ext cx="3362941" cy="232557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1475" y="3373255"/>
            <a:ext cx="8401050" cy="30008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ct val="50000"/>
              </a:spcAft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Aft>
                <a:spcPct val="50000"/>
              </a:spcAft>
              <a:buChar char="–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Aft>
                <a:spcPct val="50000"/>
              </a:spcAft>
              <a:buChar char="–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Aft>
                <a:spcPct val="5000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Aft>
                <a:spcPct val="0"/>
              </a:spcAft>
              <a:buSzTx/>
              <a:buFontTx/>
              <a:buNone/>
            </a:pPr>
            <a:r>
              <a:rPr lang="en-GB" alt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The study allowed to characterize the edge transport in NT discharges, </a:t>
            </a:r>
            <a:r>
              <a:rPr lang="en-GB" alt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en-GB" alt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that the </a:t>
            </a:r>
            <a:r>
              <a:rPr lang="en-GB" altLang="it-IT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triangularity</a:t>
            </a:r>
            <a:r>
              <a:rPr lang="en-GB" alt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affects not only the core but also the </a:t>
            </a:r>
            <a:r>
              <a:rPr lang="en-GB" alt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edge transport</a:t>
            </a:r>
          </a:p>
          <a:p>
            <a:pPr algn="ctr">
              <a:spcAft>
                <a:spcPct val="0"/>
              </a:spcAft>
              <a:buSzTx/>
              <a:buFontTx/>
              <a:buNone/>
            </a:pPr>
            <a:endParaRPr lang="it-IT" altLang="it-IT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ct val="0"/>
              </a:spcAft>
              <a:buSzTx/>
              <a:buFontTx/>
              <a:buNone/>
            </a:pPr>
            <a:endParaRPr lang="en-GB" altLang="it-IT" sz="15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ct val="0"/>
              </a:spcAft>
              <a:buSzTx/>
              <a:buFontTx/>
              <a:buNone/>
            </a:pPr>
            <a:r>
              <a:rPr lang="en-GB" altLang="it-IT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particular:</a:t>
            </a:r>
          </a:p>
          <a:p>
            <a:pPr algn="just">
              <a:spcAft>
                <a:spcPct val="0"/>
              </a:spcAft>
              <a:buSzTx/>
              <a:buFontTx/>
              <a:buNone/>
            </a:pPr>
            <a:endParaRPr lang="en-GB" altLang="it-IT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SzTx/>
              <a:buFontTx/>
              <a:buNone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Focusing inside and at the </a:t>
            </a:r>
            <a:r>
              <a:rPr lang="en-GB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separatrix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Particle transport has a monotonic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decreasing towards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Heat transport does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show any particular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</a:p>
          <a:p>
            <a:pPr algn="just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5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on the outer mid plane increases monotonically with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5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(consistent with the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previuos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IRT analysis </a:t>
            </a:r>
            <a:r>
              <a:rPr lang="en-US" sz="1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it-IT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5/16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5492" y="113354"/>
            <a:ext cx="815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studies: C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PT in L-mode - RESULTS</a:t>
            </a:r>
            <a:endParaRPr lang="en-GB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</a:t>
            </a:r>
            <a:fld id="{2371FA56-47BA-4392-85EE-CB30EE6D4F22}" type="slidenum">
              <a:rPr lang="en-GB" smtClean="0"/>
              <a:pPr>
                <a:defRPr/>
              </a:pPr>
              <a:t>6</a:t>
            </a:fld>
            <a:r>
              <a:rPr lang="en-GB" dirty="0" smtClean="0"/>
              <a:t>/16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752" y="112956"/>
            <a:ext cx="8847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 edge transport study</a:t>
            </a:r>
            <a:r>
              <a:rPr lang="it-IT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enlarging</a:t>
            </a:r>
            <a:r>
              <a:rPr lang="it-IT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n-GB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38150" y="892671"/>
            <a:ext cx="8296275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analysis </a:t>
            </a:r>
            <a:r>
              <a:rPr lang="en-US" b="1" dirty="0"/>
              <a:t>does not allow to have precise information about transport </a:t>
            </a:r>
            <a:r>
              <a:rPr lang="en-US" b="1" dirty="0" smtClean="0"/>
              <a:t>in </a:t>
            </a:r>
            <a:r>
              <a:rPr lang="en-US" b="1" dirty="0"/>
              <a:t>the </a:t>
            </a:r>
            <a:r>
              <a:rPr lang="en-US" b="1" dirty="0" smtClean="0"/>
              <a:t>whole SOL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Necessary additional studies</a:t>
            </a:r>
          </a:p>
          <a:p>
            <a:pPr algn="just"/>
            <a:endParaRPr lang="en-GB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Investigate </a:t>
            </a:r>
            <a:r>
              <a:rPr lang="en-GB" dirty="0"/>
              <a:t>if </a:t>
            </a:r>
            <a:r>
              <a:rPr lang="en-GB" dirty="0" err="1"/>
              <a:t>triangularity</a:t>
            </a:r>
            <a:r>
              <a:rPr lang="en-GB" dirty="0"/>
              <a:t> affects more the particles or the heat diffusion not only at the </a:t>
            </a:r>
            <a:r>
              <a:rPr lang="en-GB" dirty="0" err="1"/>
              <a:t>separatrix</a:t>
            </a:r>
            <a:r>
              <a:rPr lang="en-GB" dirty="0"/>
              <a:t> but also in the whole </a:t>
            </a:r>
            <a:r>
              <a:rPr lang="en-GB" dirty="0" smtClean="0"/>
              <a:t>near-SOL</a:t>
            </a:r>
          </a:p>
          <a:p>
            <a:pPr algn="just">
              <a:spcBef>
                <a:spcPts val="600"/>
              </a:spcBef>
            </a:pPr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 </a:t>
            </a:r>
            <a:r>
              <a:rPr lang="en-GB" dirty="0" err="1" smtClean="0"/>
              <a:t>χ</a:t>
            </a:r>
            <a:r>
              <a:rPr lang="en-GB" baseline="-25000" dirty="0" err="1" smtClean="0"/>
              <a:t>i,e</a:t>
            </a:r>
            <a:r>
              <a:rPr lang="en-GB" dirty="0" smtClean="0"/>
              <a:t> profile fixed + </a:t>
            </a:r>
            <a:r>
              <a:rPr lang="en-GB" dirty="0"/>
              <a:t>D profiles </a:t>
            </a:r>
            <a:r>
              <a:rPr lang="en-GB" dirty="0" smtClean="0"/>
              <a:t>in </a:t>
            </a:r>
            <a:r>
              <a:rPr lang="en-GB" dirty="0"/>
              <a:t>ad hoc </a:t>
            </a:r>
            <a:r>
              <a:rPr lang="en-GB" dirty="0" smtClean="0"/>
              <a:t>shapes (</a:t>
            </a:r>
            <a:r>
              <a:rPr lang="en-GB" dirty="0" err="1" smtClean="0"/>
              <a:t>n</a:t>
            </a:r>
            <a:r>
              <a:rPr lang="en-GB" baseline="-25000" dirty="0" err="1" smtClean="0"/>
              <a:t>sep</a:t>
            </a:r>
            <a:r>
              <a:rPr lang="en-GB" dirty="0" smtClean="0"/>
              <a:t> fixed)</a:t>
            </a:r>
            <a:r>
              <a:rPr lang="it-IT" dirty="0"/>
              <a:t>	</a:t>
            </a:r>
            <a:endParaRPr lang="en-GB" dirty="0" smtClean="0"/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dirty="0" smtClean="0"/>
              <a:t> D </a:t>
            </a:r>
            <a:r>
              <a:rPr lang="en-GB" dirty="0"/>
              <a:t>profile fixed </a:t>
            </a:r>
            <a:r>
              <a:rPr lang="en-GB" dirty="0" smtClean="0"/>
              <a:t>+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/>
              <a:t> </a:t>
            </a:r>
            <a:r>
              <a:rPr lang="en-GB" dirty="0" err="1"/>
              <a:t>χ</a:t>
            </a:r>
            <a:r>
              <a:rPr lang="en-GB" baseline="-25000" dirty="0" err="1"/>
              <a:t>i,e</a:t>
            </a:r>
            <a:r>
              <a:rPr lang="en-GB" dirty="0"/>
              <a:t> </a:t>
            </a:r>
            <a:r>
              <a:rPr lang="en-GB" dirty="0" smtClean="0"/>
              <a:t>profiles </a:t>
            </a:r>
            <a:r>
              <a:rPr lang="en-GB" dirty="0"/>
              <a:t>in ad hoc </a:t>
            </a:r>
            <a:r>
              <a:rPr lang="en-GB" dirty="0" smtClean="0"/>
              <a:t>shapes (</a:t>
            </a:r>
            <a:r>
              <a:rPr lang="en-GB" dirty="0" err="1"/>
              <a:t>n</a:t>
            </a:r>
            <a:r>
              <a:rPr lang="en-GB" baseline="-25000" dirty="0" err="1"/>
              <a:t>sep</a:t>
            </a:r>
            <a:r>
              <a:rPr lang="en-GB" dirty="0"/>
              <a:t> fixed)</a:t>
            </a:r>
            <a:r>
              <a:rPr lang="it-IT" dirty="0"/>
              <a:t>	</a:t>
            </a:r>
            <a:endParaRPr lang="en-GB" dirty="0" smtClean="0"/>
          </a:p>
          <a:p>
            <a:pPr lvl="2" algn="just"/>
            <a:endParaRPr lang="en-GB" dirty="0" smtClean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experiments (RT07/RT02 pulses), </a:t>
            </a:r>
            <a:r>
              <a:rPr lang="en-US" dirty="0"/>
              <a:t>which have data from diagnostics that </a:t>
            </a:r>
            <a:r>
              <a:rPr lang="en-US" dirty="0" smtClean="0"/>
              <a:t>cover much better regions of interest</a:t>
            </a:r>
          </a:p>
          <a:p>
            <a:pPr lvl="1" algn="just"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	 TS extended up to the </a:t>
            </a:r>
            <a:r>
              <a:rPr lang="en-US" dirty="0" err="1" smtClean="0">
                <a:sym typeface="Wingdings" panose="05000000000000000000" pitchFamily="2" charset="2"/>
              </a:rPr>
              <a:t>divertor</a:t>
            </a:r>
            <a:r>
              <a:rPr lang="en-US" dirty="0" smtClean="0">
                <a:sym typeface="Wingdings" panose="05000000000000000000" pitchFamily="2" charset="2"/>
              </a:rPr>
              <a:t> region</a:t>
            </a:r>
          </a:p>
          <a:p>
            <a:pPr lvl="1" algn="just"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Helium beam at the </a:t>
            </a:r>
            <a:r>
              <a:rPr lang="en-US" dirty="0" err="1" smtClean="0">
                <a:sym typeface="Wingdings" panose="05000000000000000000" pitchFamily="2" charset="2"/>
              </a:rPr>
              <a:t>omp</a:t>
            </a:r>
            <a:endParaRPr lang="en-US" dirty="0">
              <a:sym typeface="Wingdings" panose="05000000000000000000" pitchFamily="2" charset="2"/>
            </a:endParaRPr>
          </a:p>
          <a:p>
            <a:pPr lvl="1" algn="just"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	 RPTCV	</a:t>
            </a:r>
            <a:endParaRPr lang="en-GB" dirty="0"/>
          </a:p>
          <a:p>
            <a:pPr algn="just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491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8674" y="2429560"/>
            <a:ext cx="772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transport </a:t>
            </a:r>
            <a:r>
              <a:rPr lang="en-GB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t-IT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triangularity</a:t>
            </a:r>
            <a:r>
              <a:rPr lang="it-IT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it-IT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it-IT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endParaRPr lang="en-GB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</a:t>
            </a:r>
            <a:r>
              <a:rPr lang="en-GB" dirty="0" smtClean="0"/>
              <a:t>7</a:t>
            </a:r>
            <a:r>
              <a:rPr lang="en-GB" dirty="0" smtClean="0"/>
              <a:t>/16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7752" y="112956"/>
            <a:ext cx="884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transport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triangularity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2452" y="775276"/>
            <a:ext cx="8452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In </a:t>
            </a:r>
            <a:r>
              <a:rPr lang="en-GB" sz="1600" dirty="0"/>
              <a:t>χ-fixed cases, the </a:t>
            </a:r>
            <a:r>
              <a:rPr lang="en-GB" sz="1600" dirty="0" err="1"/>
              <a:t>χ</a:t>
            </a:r>
            <a:r>
              <a:rPr lang="en-GB" sz="1600" baseline="-25000" dirty="0" err="1"/>
              <a:t>i,e</a:t>
            </a:r>
            <a:r>
              <a:rPr lang="en-GB" sz="1600" dirty="0"/>
              <a:t> profile chosen was the one which change out of the </a:t>
            </a:r>
            <a:r>
              <a:rPr lang="en-GB" sz="1600" dirty="0" err="1"/>
              <a:t>separatrix</a:t>
            </a:r>
            <a:r>
              <a:rPr lang="en-GB" sz="1600" dirty="0"/>
              <a:t> after ~ </a:t>
            </a:r>
            <a:r>
              <a:rPr lang="en-GB" sz="1600" dirty="0" err="1"/>
              <a:t>λ</a:t>
            </a:r>
            <a:r>
              <a:rPr lang="en-GB" sz="1600" baseline="-25000" dirty="0" err="1"/>
              <a:t>T</a:t>
            </a:r>
            <a:r>
              <a:rPr lang="en-GB" sz="1600" dirty="0"/>
              <a:t> for all the </a:t>
            </a:r>
            <a:r>
              <a:rPr lang="en-GB" sz="1600" dirty="0" smtClean="0"/>
              <a:t>cases</a:t>
            </a:r>
          </a:p>
          <a:p>
            <a:endParaRPr lang="en-GB" baseline="-25000" dirty="0" smtClean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8/16</a:t>
            </a:r>
            <a:endParaRPr lang="en-GB" dirty="0"/>
          </a:p>
        </p:txBody>
      </p:sp>
      <p:sp>
        <p:nvSpPr>
          <p:cNvPr id="15" name="TextBox 5"/>
          <p:cNvSpPr txBox="1"/>
          <p:nvPr/>
        </p:nvSpPr>
        <p:spPr>
          <a:xfrm>
            <a:off x="7221605" y="4193234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GOOD MATCH</a:t>
            </a:r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/>
        </p:blipFill>
        <p:spPr>
          <a:xfrm>
            <a:off x="276225" y="2039300"/>
            <a:ext cx="6922664" cy="452183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62452" y="1378391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PT (+0.45)</a:t>
            </a:r>
            <a:endParaRPr lang="en-GB" b="1" dirty="0"/>
          </a:p>
        </p:txBody>
      </p:sp>
      <p:sp>
        <p:nvSpPr>
          <p:cNvPr id="19" name="TextBox 5"/>
          <p:cNvSpPr txBox="1"/>
          <p:nvPr/>
        </p:nvSpPr>
        <p:spPr>
          <a:xfrm>
            <a:off x="4082603" y="1660248"/>
            <a:ext cx="2470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Inner	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outer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 rot="16200000">
            <a:off x="1706785" y="4063305"/>
            <a:ext cx="786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T</a:t>
            </a:r>
            <a:r>
              <a:rPr lang="en-GB" sz="1000" baseline="-25000" dirty="0" err="1" smtClean="0"/>
              <a:t>e</a:t>
            </a:r>
            <a:r>
              <a:rPr lang="en-GB" sz="1000" dirty="0" smtClean="0"/>
              <a:t> (</a:t>
            </a:r>
            <a:r>
              <a:rPr lang="en-GB" sz="1000" dirty="0" err="1" smtClean="0"/>
              <a:t>keV</a:t>
            </a:r>
            <a:r>
              <a:rPr lang="en-GB" sz="1000" dirty="0" smtClean="0"/>
              <a:t>)</a:t>
            </a:r>
            <a:endParaRPr lang="en-GB" sz="1000" dirty="0"/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76846" y="2686616"/>
            <a:ext cx="59663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000" dirty="0" smtClean="0"/>
              <a:t>D &amp; Nu</a:t>
            </a:r>
            <a:endParaRPr lang="en-GB" sz="1000" dirty="0"/>
          </a:p>
        </p:txBody>
      </p:sp>
      <p:sp>
        <p:nvSpPr>
          <p:cNvPr id="21" name="CasellaDiTesto 20"/>
          <p:cNvSpPr txBox="1"/>
          <p:nvPr/>
        </p:nvSpPr>
        <p:spPr>
          <a:xfrm rot="16200000">
            <a:off x="51179" y="3939141"/>
            <a:ext cx="6508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err="1"/>
              <a:t>χ</a:t>
            </a:r>
            <a:r>
              <a:rPr lang="en-GB" sz="1000" baseline="-25000" dirty="0" err="1"/>
              <a:t>i,e</a:t>
            </a:r>
            <a:endParaRPr lang="en-GB" sz="1000" dirty="0"/>
          </a:p>
        </p:txBody>
      </p:sp>
      <p:sp>
        <p:nvSpPr>
          <p:cNvPr id="18" name="TextBox 6"/>
          <p:cNvSpPr txBox="1"/>
          <p:nvPr/>
        </p:nvSpPr>
        <p:spPr>
          <a:xfrm>
            <a:off x="1294058" y="1871496"/>
            <a:ext cx="1555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Outer mid plane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004116" y="2178118"/>
            <a:ext cx="1292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n</a:t>
            </a:r>
            <a:r>
              <a:rPr lang="en-GB" sz="1000" baseline="-25000" dirty="0" smtClean="0"/>
              <a:t>e</a:t>
            </a:r>
            <a:endParaRPr lang="en-GB" sz="1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681397" y="2178346"/>
            <a:ext cx="1292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n</a:t>
            </a:r>
            <a:r>
              <a:rPr lang="en-GB" sz="1000" baseline="-25000" dirty="0" smtClean="0"/>
              <a:t>e</a:t>
            </a:r>
            <a:endParaRPr lang="en-GB" sz="1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980301" y="3621856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T</a:t>
            </a:r>
            <a:r>
              <a:rPr lang="en-GB" sz="1000" baseline="-25000" dirty="0" err="1" smtClean="0"/>
              <a:t>e</a:t>
            </a:r>
            <a:endParaRPr lang="en-GB" sz="10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671871" y="3616128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T</a:t>
            </a:r>
            <a:r>
              <a:rPr lang="en-GB" sz="1000" baseline="-25000" dirty="0" err="1" smtClean="0"/>
              <a:t>e</a:t>
            </a:r>
            <a:endParaRPr lang="en-GB" sz="1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005909" y="5148021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J</a:t>
            </a:r>
            <a:r>
              <a:rPr lang="en-GB" sz="1000" baseline="-25000" dirty="0" err="1" smtClean="0"/>
              <a:t>sat,i</a:t>
            </a:r>
            <a:endParaRPr lang="en-GB" sz="1000" baseline="-25000" dirty="0" smtClean="0"/>
          </a:p>
        </p:txBody>
      </p:sp>
      <p:sp>
        <p:nvSpPr>
          <p:cNvPr id="32" name="CasellaDiTesto 31"/>
          <p:cNvSpPr txBox="1"/>
          <p:nvPr/>
        </p:nvSpPr>
        <p:spPr>
          <a:xfrm>
            <a:off x="5684986" y="5137540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J</a:t>
            </a:r>
            <a:r>
              <a:rPr lang="en-GB" sz="1000" baseline="-25000" dirty="0" err="1" smtClean="0"/>
              <a:t>sat,i</a:t>
            </a:r>
            <a:endParaRPr lang="en-GB" sz="1000" baseline="-25000" dirty="0" smtClean="0"/>
          </a:p>
        </p:txBody>
      </p:sp>
      <p:sp>
        <p:nvSpPr>
          <p:cNvPr id="33" name="CasellaDiTesto 32"/>
          <p:cNvSpPr txBox="1"/>
          <p:nvPr/>
        </p:nvSpPr>
        <p:spPr>
          <a:xfrm>
            <a:off x="7198889" y="2176193"/>
            <a:ext cx="11080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8000"/>
                </a:solidFill>
              </a:rPr>
              <a:t>--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/>
              <a:t>Fixed</a:t>
            </a:r>
            <a:endParaRPr lang="it-IT" dirty="0" smtClean="0"/>
          </a:p>
          <a:p>
            <a:r>
              <a:rPr lang="it-IT" b="1" dirty="0" smtClean="0">
                <a:solidFill>
                  <a:srgbClr val="0000FF"/>
                </a:solidFill>
              </a:rPr>
              <a:t>--</a:t>
            </a:r>
            <a:r>
              <a:rPr lang="it-IT" dirty="0" smtClean="0"/>
              <a:t> Ad hoc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1564959" y="2634557"/>
            <a:ext cx="112601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n</a:t>
            </a:r>
            <a:r>
              <a:rPr lang="it-IT" sz="1000" baseline="-25000" dirty="0" smtClean="0"/>
              <a:t>e</a:t>
            </a:r>
            <a:r>
              <a:rPr lang="it-IT" sz="1000" dirty="0" smtClean="0"/>
              <a:t> (x 10</a:t>
            </a:r>
            <a:r>
              <a:rPr lang="it-IT" sz="1000" baseline="30000" dirty="0" smtClean="0"/>
              <a:t>19</a:t>
            </a:r>
            <a:r>
              <a:rPr lang="it-IT" sz="1000" dirty="0" smtClean="0"/>
              <a:t> m</a:t>
            </a:r>
            <a:r>
              <a:rPr lang="it-IT" sz="1000" baseline="30000" dirty="0" smtClean="0"/>
              <a:t>-3</a:t>
            </a:r>
            <a:r>
              <a:rPr lang="it-IT" sz="1000" dirty="0" smtClean="0"/>
              <a:t>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0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715060"/>
            <a:ext cx="9067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D-fixed cases follow the same </a:t>
            </a:r>
            <a:r>
              <a:rPr lang="en-GB" sz="1600" dirty="0" smtClean="0"/>
              <a:t>logic: the profile </a:t>
            </a:r>
            <a:r>
              <a:rPr lang="en-GB" sz="1600" dirty="0"/>
              <a:t>chosen was the one which change out of the </a:t>
            </a:r>
            <a:r>
              <a:rPr lang="en-GB" sz="1600" dirty="0" err="1"/>
              <a:t>separatrix</a:t>
            </a:r>
            <a:r>
              <a:rPr lang="en-GB" sz="1600" dirty="0"/>
              <a:t> </a:t>
            </a:r>
            <a:r>
              <a:rPr lang="en-GB" sz="1600" dirty="0" smtClean="0"/>
              <a:t>after ~ </a:t>
            </a:r>
            <a:r>
              <a:rPr lang="en-GB" sz="1600" dirty="0" err="1" smtClean="0"/>
              <a:t>λ</a:t>
            </a:r>
            <a:r>
              <a:rPr lang="en-GB" sz="1600" baseline="-25000" dirty="0" err="1"/>
              <a:t>n</a:t>
            </a:r>
            <a:r>
              <a:rPr lang="en-GB" sz="1600" dirty="0" smtClean="0"/>
              <a:t> for </a:t>
            </a:r>
            <a:r>
              <a:rPr lang="en-GB" sz="1600" dirty="0"/>
              <a:t>all the cases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baseline="-25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752" y="112956"/>
            <a:ext cx="88476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transport </a:t>
            </a:r>
            <a:r>
              <a:rPr lang="en-GB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9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triangularity</a:t>
            </a:r>
            <a:r>
              <a:rPr lang="it-IT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it-IT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9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it-IT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 TSVV 2 Annual workshop		 </a:t>
            </a:r>
            <a:r>
              <a:rPr lang="en-GB" dirty="0" err="1" smtClean="0"/>
              <a:t>P.Muscente</a:t>
            </a:r>
            <a:r>
              <a:rPr lang="en-GB" dirty="0" smtClean="0"/>
              <a:t> </a:t>
            </a:r>
            <a:r>
              <a:rPr lang="en-GB" dirty="0" smtClean="0"/>
              <a:t>| 30/11/2022 | Page 9/16</a:t>
            </a:r>
            <a:endParaRPr lang="en-GB" dirty="0"/>
          </a:p>
        </p:txBody>
      </p:sp>
      <p:sp>
        <p:nvSpPr>
          <p:cNvPr id="13" name="TextBox 8"/>
          <p:cNvSpPr txBox="1"/>
          <p:nvPr/>
        </p:nvSpPr>
        <p:spPr>
          <a:xfrm>
            <a:off x="6724420" y="4140077"/>
            <a:ext cx="2631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it-IT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understimated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sat,par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ok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overestimated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sp2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underestimated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5750" y="1515278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PT (+0.04)</a:t>
            </a:r>
            <a:endParaRPr lang="en-GB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" y="2179141"/>
            <a:ext cx="6485399" cy="4379085"/>
          </a:xfrm>
          <a:prstGeom prst="rect">
            <a:avLst/>
          </a:prstGeom>
        </p:spPr>
      </p:pic>
      <p:sp>
        <p:nvSpPr>
          <p:cNvPr id="16" name="TextBox 5"/>
          <p:cNvSpPr txBox="1"/>
          <p:nvPr/>
        </p:nvSpPr>
        <p:spPr>
          <a:xfrm>
            <a:off x="3625403" y="1779032"/>
            <a:ext cx="2470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Inner	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outer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068961" y="1996738"/>
            <a:ext cx="15552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Outer mid plane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24420" y="2279983"/>
            <a:ext cx="11080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8000"/>
                </a:solidFill>
              </a:rPr>
              <a:t>--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/>
              <a:t>Fixed</a:t>
            </a:r>
            <a:endParaRPr lang="it-IT" dirty="0" smtClean="0"/>
          </a:p>
          <a:p>
            <a:r>
              <a:rPr lang="it-IT" b="1" dirty="0" smtClean="0">
                <a:solidFill>
                  <a:srgbClr val="0000FF"/>
                </a:solidFill>
              </a:rPr>
              <a:t>--</a:t>
            </a:r>
            <a:r>
              <a:rPr lang="it-IT" dirty="0" smtClean="0"/>
              <a:t> Ad hoc</a:t>
            </a:r>
            <a:endParaRPr lang="en-GB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137934" y="2295184"/>
            <a:ext cx="1292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n</a:t>
            </a:r>
            <a:r>
              <a:rPr lang="en-GB" sz="1000" baseline="-25000" dirty="0" smtClean="0"/>
              <a:t>e</a:t>
            </a:r>
            <a:endParaRPr lang="en-GB" sz="1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579629" y="2269212"/>
            <a:ext cx="1292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n</a:t>
            </a:r>
            <a:r>
              <a:rPr lang="en-GB" sz="1000" baseline="-25000" dirty="0" smtClean="0"/>
              <a:t>e</a:t>
            </a:r>
            <a:endParaRPr lang="en-GB" sz="1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574859" y="3621856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T</a:t>
            </a:r>
            <a:r>
              <a:rPr lang="en-GB" sz="1000" baseline="-25000" dirty="0" err="1" smtClean="0"/>
              <a:t>e</a:t>
            </a:r>
            <a:endParaRPr lang="en-GB" sz="1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162920" y="3650632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T</a:t>
            </a:r>
            <a:r>
              <a:rPr lang="en-GB" sz="1000" baseline="-25000" dirty="0" err="1" smtClean="0"/>
              <a:t>e</a:t>
            </a:r>
            <a:endParaRPr lang="en-GB" sz="1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565961" y="5096265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J</a:t>
            </a:r>
            <a:r>
              <a:rPr lang="en-GB" sz="1000" baseline="-25000" dirty="0" err="1" smtClean="0"/>
              <a:t>sat,i</a:t>
            </a:r>
            <a:endParaRPr lang="en-GB" sz="1000" baseline="-25000" dirty="0" smtClean="0"/>
          </a:p>
        </p:txBody>
      </p:sp>
      <p:sp>
        <p:nvSpPr>
          <p:cNvPr id="25" name="CasellaDiTesto 24"/>
          <p:cNvSpPr txBox="1"/>
          <p:nvPr/>
        </p:nvSpPr>
        <p:spPr>
          <a:xfrm>
            <a:off x="5154294" y="5067567"/>
            <a:ext cx="786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J</a:t>
            </a:r>
            <a:r>
              <a:rPr lang="en-GB" sz="1000" baseline="-25000" dirty="0" err="1" smtClean="0"/>
              <a:t>sat,i</a:t>
            </a:r>
            <a:endParaRPr lang="en-GB" sz="1000" baseline="-25000" dirty="0" smtClean="0"/>
          </a:p>
        </p:txBody>
      </p:sp>
      <p:sp>
        <p:nvSpPr>
          <p:cNvPr id="26" name="CasellaDiTesto 25"/>
          <p:cNvSpPr txBox="1"/>
          <p:nvPr/>
        </p:nvSpPr>
        <p:spPr>
          <a:xfrm rot="16200000">
            <a:off x="-135679" y="2716613"/>
            <a:ext cx="59663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000" dirty="0" smtClean="0"/>
              <a:t>D &amp; Nu</a:t>
            </a:r>
            <a:endParaRPr lang="en-GB" sz="1000" dirty="0"/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-162801" y="4009391"/>
            <a:ext cx="6508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err="1"/>
              <a:t>χ</a:t>
            </a:r>
            <a:r>
              <a:rPr lang="en-GB" sz="1000" baseline="-25000" dirty="0" err="1"/>
              <a:t>i,e</a:t>
            </a:r>
            <a:endParaRPr lang="en-GB" sz="1000" dirty="0"/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1283886" y="2728888"/>
            <a:ext cx="9891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n</a:t>
            </a:r>
            <a:r>
              <a:rPr lang="it-IT" sz="1000" baseline="-25000" dirty="0" smtClean="0"/>
              <a:t>e</a:t>
            </a:r>
            <a:r>
              <a:rPr lang="it-IT" sz="1000" dirty="0" smtClean="0"/>
              <a:t> (x 10</a:t>
            </a:r>
            <a:r>
              <a:rPr lang="it-IT" sz="1000" baseline="30000" dirty="0" smtClean="0"/>
              <a:t>19</a:t>
            </a:r>
            <a:r>
              <a:rPr lang="it-IT" sz="1000" dirty="0" smtClean="0"/>
              <a:t> m</a:t>
            </a:r>
            <a:r>
              <a:rPr lang="it-IT" sz="1000" baseline="30000" dirty="0" smtClean="0"/>
              <a:t>-3</a:t>
            </a:r>
            <a:r>
              <a:rPr lang="it-IT" sz="1000" dirty="0" smtClean="0"/>
              <a:t>)</a:t>
            </a:r>
            <a:endParaRPr lang="en-GB" sz="1000" dirty="0"/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1384980" y="4015323"/>
            <a:ext cx="786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T</a:t>
            </a:r>
            <a:r>
              <a:rPr lang="en-GB" sz="1000" baseline="-25000" dirty="0" err="1" smtClean="0"/>
              <a:t>e</a:t>
            </a:r>
            <a:r>
              <a:rPr lang="en-GB" sz="1000" dirty="0" smtClean="0"/>
              <a:t> (</a:t>
            </a:r>
            <a:r>
              <a:rPr lang="en-GB" sz="1000" dirty="0" err="1" smtClean="0"/>
              <a:t>keV</a:t>
            </a:r>
            <a:r>
              <a:rPr lang="en-GB" sz="1000" dirty="0" smtClean="0"/>
              <a:t>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937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17758</TotalTime>
  <Words>771</Words>
  <Application>Microsoft Office PowerPoint</Application>
  <PresentationFormat>Presentazione su schermo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SOLEDGE analysis of the NT edge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IDTT-like shape TCV pulses: meshes and starting transport coefficient profiles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Paola Muscente</cp:lastModifiedBy>
  <cp:revision>899</cp:revision>
  <cp:lastPrinted>2018-09-06T15:20:12Z</cp:lastPrinted>
  <dcterms:created xsi:type="dcterms:W3CDTF">2014-10-27T16:40:37Z</dcterms:created>
  <dcterms:modified xsi:type="dcterms:W3CDTF">2022-11-30T13:57:43Z</dcterms:modified>
</cp:coreProperties>
</file>