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7" r:id="rId3"/>
    <p:sldId id="321" r:id="rId4"/>
    <p:sldId id="302" r:id="rId5"/>
    <p:sldId id="325" r:id="rId6"/>
    <p:sldId id="328" r:id="rId7"/>
    <p:sldId id="326" r:id="rId8"/>
    <p:sldId id="324" r:id="rId9"/>
    <p:sldId id="313" r:id="rId10"/>
    <p:sldId id="311" r:id="rId11"/>
    <p:sldId id="31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3963" autoAdjust="0"/>
  </p:normalViewPr>
  <p:slideViewPr>
    <p:cSldViewPr snapToGrid="0">
      <p:cViewPr varScale="1">
        <p:scale>
          <a:sx n="61" d="100"/>
          <a:sy n="61" d="100"/>
        </p:scale>
        <p:origin x="700" y="52"/>
      </p:cViewPr>
      <p:guideLst/>
    </p:cSldViewPr>
  </p:slideViewPr>
  <p:outlineViewPr>
    <p:cViewPr>
      <p:scale>
        <a:sx n="33" d="100"/>
        <a:sy n="33" d="100"/>
      </p:scale>
      <p:origin x="0" y="-8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CE2C-7FA4-4924-BCA1-8B4ED46791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29B93-2AC3-4332-9422-7CFDAF1E6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0C7-FD4A-4F62-B272-59DCCC8B723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8B68-2978-4633-A729-8D9356993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8B68-2978-4633-A729-8D9356993C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34758-43E5-4687-ACD5-79360B5BD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88" y="2407474"/>
            <a:ext cx="9144000" cy="1122363"/>
          </a:xfrm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A650B4-20D6-4889-AB43-E4CEFE9E0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388" y="3691489"/>
            <a:ext cx="9144000" cy="8009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5E196-AE88-4FB2-AFFD-8B67093249AA}"/>
              </a:ext>
            </a:extLst>
          </p:cNvPr>
          <p:cNvSpPr/>
          <p:nvPr/>
        </p:nvSpPr>
        <p:spPr>
          <a:xfrm>
            <a:off x="0" y="0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A1511-EF32-421C-803E-595E76111EB4}"/>
              </a:ext>
            </a:extLst>
          </p:cNvPr>
          <p:cNvSpPr/>
          <p:nvPr/>
        </p:nvSpPr>
        <p:spPr>
          <a:xfrm>
            <a:off x="0" y="5536096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0F990C-AD5D-4FEE-AD5F-055BEC4523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" y="141699"/>
            <a:ext cx="1937008" cy="8389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BDB2B2-7760-4F95-AF5E-DB0759E857C7}"/>
              </a:ext>
            </a:extLst>
          </p:cNvPr>
          <p:cNvSpPr>
            <a:spLocks noChangeAspect="1"/>
          </p:cNvSpPr>
          <p:nvPr/>
        </p:nvSpPr>
        <p:spPr>
          <a:xfrm>
            <a:off x="35998" y="6066000"/>
            <a:ext cx="126288" cy="10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9241A8-71C4-42B6-B36E-9A6DC4C6B986}"/>
              </a:ext>
            </a:extLst>
          </p:cNvPr>
          <p:cNvSpPr txBox="1"/>
          <p:nvPr/>
        </p:nvSpPr>
        <p:spPr>
          <a:xfrm>
            <a:off x="167256" y="5934670"/>
            <a:ext cx="12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A3CF9-BAA0-43D1-BC84-F1A0A67CAA13}"/>
              </a:ext>
            </a:extLst>
          </p:cNvPr>
          <p:cNvSpPr/>
          <p:nvPr userDrawn="1"/>
        </p:nvSpPr>
        <p:spPr>
          <a:xfrm>
            <a:off x="0" y="0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4EE92-B97F-468E-AEB2-1B4EE80F7351}"/>
              </a:ext>
            </a:extLst>
          </p:cNvPr>
          <p:cNvSpPr/>
          <p:nvPr userDrawn="1"/>
        </p:nvSpPr>
        <p:spPr>
          <a:xfrm>
            <a:off x="0" y="5536096"/>
            <a:ext cx="1961388" cy="1321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5D64AE9-0514-4FC8-A30A-76E39B9DA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" y="141699"/>
            <a:ext cx="1937008" cy="8389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4194AD-76C3-4507-B072-FAC31D3DA804}"/>
              </a:ext>
            </a:extLst>
          </p:cNvPr>
          <p:cNvSpPr>
            <a:spLocks noChangeAspect="1"/>
          </p:cNvSpPr>
          <p:nvPr userDrawn="1"/>
        </p:nvSpPr>
        <p:spPr>
          <a:xfrm>
            <a:off x="35998" y="6066000"/>
            <a:ext cx="126288" cy="1052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1B6F395-B689-44FA-973B-90AE29DC2134}"/>
              </a:ext>
            </a:extLst>
          </p:cNvPr>
          <p:cNvSpPr txBox="1"/>
          <p:nvPr userDrawn="1"/>
        </p:nvSpPr>
        <p:spPr>
          <a:xfrm>
            <a:off x="167256" y="5934670"/>
            <a:ext cx="1252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285695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21781-3034-4259-9001-273D7582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92206-BC18-454B-A90F-ED1B65B7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42569-A300-481D-A2DE-A37FE9DD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B6471-E513-49B3-AA37-7F9A676F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DBF26-31CC-49D1-B7C2-D3C4275A6805}"/>
              </a:ext>
            </a:extLst>
          </p:cNvPr>
          <p:cNvSpPr/>
          <p:nvPr userDrawn="1"/>
        </p:nvSpPr>
        <p:spPr>
          <a:xfrm>
            <a:off x="1216152" y="1005841"/>
            <a:ext cx="10975848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C4DB9B-E94D-48AF-95FC-7E26BE188C94}"/>
              </a:ext>
            </a:extLst>
          </p:cNvPr>
          <p:cNvSpPr/>
          <p:nvPr/>
        </p:nvSpPr>
        <p:spPr>
          <a:xfrm>
            <a:off x="1216151" y="6471475"/>
            <a:ext cx="10975847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603D01-B35A-4615-A6A2-F28D2FAC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36525"/>
            <a:ext cx="10634472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EAB1D6-680B-4A7C-AA73-A44F57F3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152" y="1289304"/>
            <a:ext cx="1063447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F7C0D-8308-4CF1-8C3E-AAC3CACB6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6152" y="6471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3A669-A9F0-424A-8170-A1AA38306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5988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PASC 2021, P.Donnel, 06.07.2021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DAE0D-B2ED-4B8B-9A0C-D74C68739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424" y="64714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A285B5-CB1B-436C-99CE-ED48475603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D42651-C3F6-4B4F-A3FB-7B283E0042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342353"/>
            <a:ext cx="1162205" cy="503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A0C8F7-5062-4FFC-9B54-502813FDE6D0}"/>
              </a:ext>
            </a:extLst>
          </p:cNvPr>
          <p:cNvSpPr>
            <a:spLocks noChangeAspect="1"/>
          </p:cNvSpPr>
          <p:nvPr/>
        </p:nvSpPr>
        <p:spPr>
          <a:xfrm>
            <a:off x="36000" y="6264000"/>
            <a:ext cx="864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99B1EF-D581-463D-9EC9-222B8BE09FFB}"/>
              </a:ext>
            </a:extLst>
          </p:cNvPr>
          <p:cNvSpPr txBox="1"/>
          <p:nvPr/>
        </p:nvSpPr>
        <p:spPr>
          <a:xfrm>
            <a:off x="122533" y="6126911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766BD9-5B88-4E0B-8AF7-FE4CBCAF3C5C}"/>
              </a:ext>
            </a:extLst>
          </p:cNvPr>
          <p:cNvSpPr/>
          <p:nvPr userDrawn="1"/>
        </p:nvSpPr>
        <p:spPr>
          <a:xfrm>
            <a:off x="1216151" y="6471475"/>
            <a:ext cx="10975847" cy="386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2440BD0-92A3-4797-9F93-C3AD614F78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" y="342353"/>
            <a:ext cx="1162205" cy="5033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452B97-1F3A-4A10-8988-F5F885C3BA62}"/>
              </a:ext>
            </a:extLst>
          </p:cNvPr>
          <p:cNvSpPr>
            <a:spLocks noChangeAspect="1"/>
          </p:cNvSpPr>
          <p:nvPr userDrawn="1"/>
        </p:nvSpPr>
        <p:spPr>
          <a:xfrm>
            <a:off x="36000" y="6264000"/>
            <a:ext cx="86400" cy="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C28D1AA-A430-4A93-89C8-E951702E2CD7}"/>
              </a:ext>
            </a:extLst>
          </p:cNvPr>
          <p:cNvSpPr txBox="1"/>
          <p:nvPr userDrawn="1"/>
        </p:nvSpPr>
        <p:spPr>
          <a:xfrm>
            <a:off x="122533" y="6126911"/>
            <a:ext cx="12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56AFFA41-D23C-4FB9-AB0F-89FD38FC6898}"/>
              </a:ext>
            </a:extLst>
          </p:cNvPr>
          <p:cNvSpPr txBox="1">
            <a:spLocks/>
          </p:cNvSpPr>
          <p:nvPr userDrawn="1"/>
        </p:nvSpPr>
        <p:spPr>
          <a:xfrm>
            <a:off x="4634699" y="6471474"/>
            <a:ext cx="5174319" cy="36512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G. Di </a:t>
            </a:r>
            <a:r>
              <a:rPr lang="en-US" sz="1600" dirty="0" err="1" smtClean="0"/>
              <a:t>Giannatale</a:t>
            </a:r>
            <a:r>
              <a:rPr lang="en-US" sz="1600" dirty="0" smtClean="0"/>
              <a:t>  TSVV-2, 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.Nov.2022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195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799" y="3001190"/>
            <a:ext cx="10041802" cy="800997"/>
          </a:xfrm>
        </p:spPr>
        <p:txBody>
          <a:bodyPr>
            <a:normAutofit/>
          </a:bodyPr>
          <a:lstStyle/>
          <a:p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Di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Giannatale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Donnel</a:t>
            </a: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Lanti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Murugappan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L. Villard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fr-CH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Bottino</a:t>
            </a: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Brunner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McMillan</a:t>
            </a:r>
            <a:r>
              <a:rPr lang="en-US" kern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Mishchenko</a:t>
            </a:r>
            <a:r>
              <a:rPr lang="en-US" kern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</a:t>
            </a:r>
            <a:r>
              <a:rPr lang="en-US" kern="1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kern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569" y="3802187"/>
            <a:ext cx="1026043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EPFL, SPC, CH-1015 Lausanne, Switzerland</a:t>
            </a:r>
            <a:endParaRPr lang="en-US" sz="2000" kern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CEA, IRFM, F-13108 Saint-Paul-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-Durance, France</a:t>
            </a:r>
          </a:p>
          <a:p>
            <a:pPr>
              <a:lnSpc>
                <a:spcPct val="150000"/>
              </a:lnSpc>
            </a:pPr>
            <a:r>
              <a:rPr lang="en-US" sz="2000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Max-Planck-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Plasmaphysik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D-85748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Garching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</a:t>
            </a:r>
          </a:p>
          <a:p>
            <a:pPr>
              <a:lnSpc>
                <a:spcPct val="150000"/>
              </a:lnSpc>
            </a:pP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Department of Physics, University of Warwick, Coventry CV4 7AL, United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pPr>
              <a:lnSpc>
                <a:spcPct val="150000"/>
              </a:lnSpc>
            </a:pPr>
            <a:r>
              <a:rPr lang="en-US" kern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Max-Planck-Institut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Plasmaphysik, D-17491 Greifswald, Germany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31568" y="983975"/>
            <a:ext cx="9110806" cy="152717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ORB5 simulations of 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"/>
    </mc:Choice>
    <mc:Fallback xmlns="">
      <p:transition spd="slow" advTm="14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b="5591"/>
          <a:stretch/>
        </p:blipFill>
        <p:spPr>
          <a:xfrm>
            <a:off x="1216152" y="1143553"/>
            <a:ext cx="3741797" cy="2456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" b="6011"/>
          <a:stretch/>
        </p:blipFill>
        <p:spPr>
          <a:xfrm>
            <a:off x="4765350" y="1143554"/>
            <a:ext cx="3714434" cy="2417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951" y="3633152"/>
            <a:ext cx="3741797" cy="280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939"/>
          <a:stretch/>
        </p:blipFill>
        <p:spPr>
          <a:xfrm>
            <a:off x="5044576" y="3633152"/>
            <a:ext cx="3269966" cy="2826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Limiter effects on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07148" y="1167733"/>
            <a:ext cx="36848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more refined look (2D data), an other limiter effects show up: strong symmetry breaking !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a polarization term in the QNE dealing with 2D density?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0956" y="1167734"/>
                <a:ext cx="8495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fr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fr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fr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/>
                  <a:t>(NT)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56" y="1167734"/>
                <a:ext cx="849592" cy="553998"/>
              </a:xfrm>
              <a:prstGeom prst="rect">
                <a:avLst/>
              </a:prstGeom>
              <a:blipFill>
                <a:blip r:embed="rId6"/>
                <a:stretch>
                  <a:fillRect l="-17266" t="-2222" r="-7914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2254" y="1167733"/>
                <a:ext cx="8492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fr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  <m:r>
                            <a:rPr lang="fr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fr-CH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(PT)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54" y="1167733"/>
                <a:ext cx="849207" cy="553998"/>
              </a:xfrm>
              <a:prstGeom prst="rect">
                <a:avLst/>
              </a:prstGeom>
              <a:blipFill>
                <a:blip r:embed="rId7"/>
                <a:stretch>
                  <a:fillRect l="-17266" t="-2222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37181" y="3535962"/>
            <a:ext cx="147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(NT)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10176" y="3541159"/>
            <a:ext cx="147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(PT</a:t>
            </a:r>
            <a:r>
              <a:rPr lang="en-US" b="1" dirty="0"/>
              <a:t>)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837019" y="3722278"/>
            <a:ext cx="9625" cy="68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905293" y="4470427"/>
                <a:ext cx="20290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Planned to try a 2D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fr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r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CH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293" y="4470427"/>
                <a:ext cx="2029005" cy="646331"/>
              </a:xfrm>
              <a:prstGeom prst="rect">
                <a:avLst/>
              </a:prstGeom>
              <a:blipFill>
                <a:blip r:embed="rId8"/>
                <a:stretch>
                  <a:fillRect l="-2703" t="-4717" r="-210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8427370" y="5893783"/>
            <a:ext cx="60027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27646" y="5541741"/>
                <a:ext cx="30094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Density fluctuations are up to 30%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CH" b="1" i="0" smtClean="0">
                        <a:latin typeface="Cambria Math" panose="02040503050406030204" pitchFamily="18" charset="0"/>
                      </a:rPr>
                      <m:t>‼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646" y="5541741"/>
                <a:ext cx="3009499" cy="646331"/>
              </a:xfrm>
              <a:prstGeom prst="rect">
                <a:avLst/>
              </a:prstGeom>
              <a:blipFill>
                <a:blip r:embed="rId9"/>
                <a:stretch>
                  <a:fillRect l="-1822" t="-4717" r="-24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8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6152" y="1141320"/>
                <a:ext cx="10889709" cy="528046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Adapting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may be crucial to keep the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2000" b="0" i="0" smtClean="0">
                        <a:latin typeface="Cambria Math" panose="02040503050406030204" pitchFamily="18" charset="0"/>
                      </a:rPr>
                      <m:t>ordering</m:t>
                    </m:r>
                  </m:oMath>
                </a14:m>
                <a:r>
                  <a:rPr lang="en-US" sz="2000" dirty="0" smtClean="0"/>
                  <a:t> (M. </a:t>
                </a:r>
                <a:r>
                  <a:rPr lang="en-US" sz="2000" dirty="0" err="1" smtClean="0"/>
                  <a:t>Murugappan</a:t>
                </a:r>
                <a:r>
                  <a:rPr lang="en-US" sz="2000" dirty="0" smtClean="0"/>
                  <a:t> TSVV4)</a:t>
                </a:r>
                <a:endParaRPr lang="en-US" sz="2000" dirty="0"/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Inserting 2D dependence of density in polarization term may be important (inserted as milestone for TSVV1- myself)</a:t>
                </a:r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Super-diffusive transport may be a consequence of the limiter</a:t>
                </a:r>
              </a:p>
              <a:p>
                <a:pPr lvl="1"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1800" dirty="0" smtClean="0"/>
                  <a:t>Why NT and PT react differently ?</a:t>
                </a:r>
              </a:p>
              <a:p>
                <a:pPr lvl="1"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1800" dirty="0" smtClean="0"/>
                  <a:t>Now </a:t>
                </a:r>
                <a:r>
                  <a:rPr lang="en-US" sz="1800" b="1" dirty="0" smtClean="0"/>
                  <a:t>gradient driven </a:t>
                </a:r>
                <a:r>
                  <a:rPr lang="en-US" sz="1800" dirty="0" smtClean="0"/>
                  <a:t>simulations are under evaluation to evaluate the limiter effect</a:t>
                </a:r>
              </a:p>
              <a:p>
                <a:pPr lvl="1">
                  <a:lnSpc>
                    <a:spcPct val="110000"/>
                  </a:lnSpc>
                  <a:spcAft>
                    <a:spcPts val="100"/>
                  </a:spcAft>
                </a:pPr>
                <a:endParaRPr lang="en-US" sz="1800" dirty="0" smtClean="0"/>
              </a:p>
              <a:p>
                <a:pPr marL="457200" lvl="1" indent="0">
                  <a:lnSpc>
                    <a:spcPct val="110000"/>
                  </a:lnSpc>
                  <a:spcAft>
                    <a:spcPts val="100"/>
                  </a:spcAft>
                  <a:buNone/>
                </a:pPr>
                <a:r>
                  <a:rPr lang="en-US" sz="1800" dirty="0" smtClean="0"/>
                  <a:t>		</a:t>
                </a:r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Fractional operators seem a promising way to underline the transport process</a:t>
                </a:r>
              </a:p>
              <a:p>
                <a:pPr>
                  <a:lnSpc>
                    <a:spcPct val="110000"/>
                  </a:lnSpc>
                  <a:spcAft>
                    <a:spcPts val="100"/>
                  </a:spcAft>
                </a:pPr>
                <a:r>
                  <a:rPr lang="en-US" sz="2000" dirty="0" smtClean="0"/>
                  <a:t>Bad news, the full run ECRH + collisions was too optimistic. We have to change our flux-driven plan..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152" y="1141320"/>
                <a:ext cx="10889709" cy="5280461"/>
              </a:xfrm>
              <a:blipFill>
                <a:blip r:embed="rId2"/>
                <a:stretch>
                  <a:fillRect l="-504" t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11</a:t>
            </a:fld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5400000">
            <a:off x="3084269" y="3236017"/>
            <a:ext cx="305662" cy="109106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51122" y="3628718"/>
            <a:ext cx="7246374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  <a:spcAft>
                <a:spcPts val="100"/>
              </a:spcAft>
            </a:pPr>
            <a:r>
              <a:rPr lang="en-US" b="1" dirty="0" smtClean="0"/>
              <a:t>In </a:t>
            </a:r>
            <a:r>
              <a:rPr lang="en-US" b="1" dirty="0"/>
              <a:t>ORB5 we do not freeze the Temperature: it is possible </a:t>
            </a:r>
            <a:r>
              <a:rPr lang="en-US" b="1" dirty="0" smtClean="0"/>
              <a:t>to compare </a:t>
            </a:r>
            <a:r>
              <a:rPr lang="en-US" b="1" dirty="0"/>
              <a:t>how much power NT require to sustain T </a:t>
            </a:r>
            <a:r>
              <a:rPr lang="en-US" b="1" dirty="0" err="1"/>
              <a:t>wrt</a:t>
            </a:r>
            <a:r>
              <a:rPr lang="en-US" b="1" dirty="0"/>
              <a:t>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ORB5 - Code, equations and approximations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216152" y="1162878"/>
                <a:ext cx="10634472" cy="5155626"/>
              </a:xfrm>
            </p:spPr>
            <p:txBody>
              <a:bodyPr>
                <a:normAutofit/>
              </a:bodyPr>
              <a:lstStyle/>
              <a:p>
                <a:pPr marL="228600" lvl="1" algn="just">
                  <a:spcBef>
                    <a:spcPts val="1000"/>
                  </a:spcBef>
                </a:pP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ORB5 is a full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EM, flux-driven, global, PIC GK code, recently refactored and ported on GPU (x4 acceleration)</a:t>
                </a:r>
              </a:p>
              <a:p>
                <a:pPr marL="0" lvl="1" indent="0" algn="just">
                  <a:spcBef>
                    <a:spcPts val="1000"/>
                  </a:spcBef>
                  <a:buNone/>
                </a:pPr>
                <a:endParaRPr lang="en-US" sz="2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splitting used as control variate. The total distribution function is represented as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only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discretized using markers. 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Leads noise reduction (under PIC-Monte Carlo considerations)</a:t>
                </a:r>
              </a:p>
              <a:p>
                <a:pPr marL="457200" lvl="1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Fields solved with B-splines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solver works in Fourier space. Assuming that the perturbations are almost field aligned it solves the fields for few modes per radial location.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152" y="1162878"/>
                <a:ext cx="10634472" cy="5155626"/>
              </a:xfrm>
              <a:blipFill>
                <a:blip r:embed="rId2"/>
                <a:stretch>
                  <a:fillRect l="-631" t="-1418" r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9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9"/>
    </mc:Choice>
    <mc:Fallback xmlns="">
      <p:transition spd="slow" advTm="762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6152" y="1137431"/>
                <a:ext cx="1097584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profiles are the same for PT and 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𝑣𝑜𝑙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electrons included in the hybrid form: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trapped electrons treated kinetically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passing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electrons treated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adiabatically.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are still pushed and then they can become trapped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(and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viceversa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152" y="1137431"/>
                <a:ext cx="10975848" cy="1938992"/>
              </a:xfrm>
              <a:prstGeom prst="rect">
                <a:avLst/>
              </a:prstGeom>
              <a:blipFill>
                <a:blip r:embed="rId2"/>
                <a:stretch>
                  <a:fillRect l="-611"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62243" y="3162294"/>
            <a:ext cx="728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substantial difference can be argued for linear simulations in  this regime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49" y="3531626"/>
            <a:ext cx="6373478" cy="2820717"/>
          </a:xfrm>
        </p:spPr>
      </p:pic>
    </p:spTree>
    <p:extLst>
      <p:ext uri="{BB962C8B-B14F-4D97-AF65-F5344CB8AC3E}">
        <p14:creationId xmlns:p14="http://schemas.microsoft.com/office/powerpoint/2010/main" val="41308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31"/>
    </mc:Choice>
    <mc:Fallback xmlns="">
      <p:transition spd="slow" advTm="754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linear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includes: electrostatic turbulence, kinetic trapped electrons, ECRH source </a:t>
                </a: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non linear collisional operator </a:t>
                </a:r>
                <a:r>
                  <a:rPr lang="en-US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long wavelength approximation for the polarization term,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limiter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Triangularity ± 0.5 at LCFS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Ion-ion collisional time about 100’000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H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Simulations are extremely challenging: ECRH source and collisions are treated with random kicks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huge source of noise for a PIC code  almost impossible to reach a quasi steady state condition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Simulation initialized with analytical profiles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When the noise has grown too much we collect the T, n and we start a new simulation with the new profiles (this procedure kills all the phase space structure.. )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The last simulation has been adapted without destroying the phase space structure (no marker resampling)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08824" y="5871770"/>
            <a:ext cx="277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 smtClean="0"/>
              <a:t>B) </a:t>
            </a:r>
            <a:r>
              <a:rPr lang="fr-FR" sz="1400" dirty="0" smtClean="0"/>
              <a:t>P </a:t>
            </a:r>
            <a:r>
              <a:rPr lang="fr-FR" sz="1400" dirty="0" err="1"/>
              <a:t>Donnel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 2021 </a:t>
            </a:r>
            <a:r>
              <a:rPr lang="fr-FR" sz="1400" i="1" dirty="0"/>
              <a:t>Plasma Phys. Control. Fusion</a:t>
            </a:r>
            <a:r>
              <a:rPr lang="fr-FR" sz="1400" dirty="0"/>
              <a:t> </a:t>
            </a:r>
            <a:r>
              <a:rPr lang="fr-FR" sz="1400" b="1" dirty="0"/>
              <a:t>63</a:t>
            </a:r>
            <a:r>
              <a:rPr lang="fr-FR" sz="1400" dirty="0"/>
              <a:t> 025006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408824" y="5348550"/>
            <a:ext cx="277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aseline="30000" dirty="0"/>
              <a:t>A</a:t>
            </a:r>
            <a:r>
              <a:rPr lang="fr-FR" sz="1400" baseline="30000" dirty="0" smtClean="0"/>
              <a:t>) </a:t>
            </a:r>
            <a:r>
              <a:rPr lang="fr-FR" sz="1400" dirty="0" smtClean="0"/>
              <a:t>P </a:t>
            </a:r>
            <a:r>
              <a:rPr lang="fr-FR" sz="1400" dirty="0" err="1"/>
              <a:t>Donnel</a:t>
            </a:r>
            <a:r>
              <a:rPr lang="fr-FR" sz="1400" dirty="0"/>
              <a:t> </a:t>
            </a:r>
            <a:r>
              <a:rPr lang="fr-FR" sz="1400" i="1" dirty="0"/>
              <a:t>et al</a:t>
            </a:r>
            <a:r>
              <a:rPr lang="fr-FR" sz="1400" dirty="0"/>
              <a:t> 2021 </a:t>
            </a:r>
            <a:r>
              <a:rPr lang="fr-FR" sz="1400" i="1" dirty="0"/>
              <a:t>Plasma Phys. Control. Fusion</a:t>
            </a:r>
            <a:r>
              <a:rPr lang="fr-FR" sz="1400" dirty="0"/>
              <a:t> </a:t>
            </a:r>
            <a:r>
              <a:rPr lang="fr-FR" sz="1400" b="1" dirty="0"/>
              <a:t>63</a:t>
            </a:r>
            <a:r>
              <a:rPr lang="fr-FR" sz="1400" dirty="0"/>
              <a:t> </a:t>
            </a:r>
            <a:r>
              <a:rPr lang="fr-FR" sz="1400" dirty="0" smtClean="0"/>
              <a:t>064001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17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59"/>
    </mc:Choice>
    <mc:Fallback xmlns="">
      <p:transition spd="slow" advTm="13835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assessment: the confinement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9" y="1330323"/>
            <a:ext cx="6487634" cy="30564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3084" y="1445527"/>
            <a:ext cx="421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range as TCV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8887" y="1145657"/>
            <a:ext cx="283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Inverse of confinement time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53084" y="1999525"/>
            <a:ext cx="533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clear how far we are from an equilibrium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3085" y="2601453"/>
            <a:ext cx="5338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time reached almost 1 confinement time for NT triangularity (not for PT, simulations have not reached the same final time)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152" y="4648951"/>
            <a:ext cx="9660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ECRH input power is transferred to ions in very long time.. No effects of the heating source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6181430" y="4708962"/>
            <a:ext cx="305662" cy="109106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9585" y="5101663"/>
            <a:ext cx="4360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 replace the ECRH with another ad-hoc heating operator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51481" b="2547"/>
          <a:stretch/>
        </p:blipFill>
        <p:spPr>
          <a:xfrm>
            <a:off x="1550781" y="1066821"/>
            <a:ext cx="3668488" cy="491213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3" r="7797" b="2547"/>
          <a:stretch/>
        </p:blipFill>
        <p:spPr>
          <a:xfrm>
            <a:off x="5157626" y="1066821"/>
            <a:ext cx="3772023" cy="49121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Avalanche mediated transport(1)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1865" y="2147311"/>
                <a:ext cx="139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65" y="2147311"/>
                <a:ext cx="139420" cy="276999"/>
              </a:xfrm>
              <a:prstGeom prst="rect">
                <a:avLst/>
              </a:prstGeom>
              <a:blipFill>
                <a:blip r:embed="rId3"/>
                <a:stretch>
                  <a:fillRect l="-43478" r="-3043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81865" y="4754683"/>
                <a:ext cx="139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865" y="4754683"/>
                <a:ext cx="139420" cy="276999"/>
              </a:xfrm>
              <a:prstGeom prst="rect">
                <a:avLst/>
              </a:prstGeom>
              <a:blipFill>
                <a:blip r:embed="rId4"/>
                <a:stretch>
                  <a:fillRect l="-43478" r="-30435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8745" y="4764515"/>
                <a:ext cx="139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45" y="4764515"/>
                <a:ext cx="139420" cy="276999"/>
              </a:xfrm>
              <a:prstGeom prst="rect">
                <a:avLst/>
              </a:prstGeom>
              <a:blipFill>
                <a:blip r:embed="rId5"/>
                <a:stretch>
                  <a:fillRect l="-39130" r="-3478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98577" y="2190520"/>
                <a:ext cx="14991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77" y="2190520"/>
                <a:ext cx="149913" cy="276999"/>
              </a:xfrm>
              <a:prstGeom prst="rect">
                <a:avLst/>
              </a:prstGeom>
              <a:blipFill>
                <a:blip r:embed="rId6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70732" y="5718874"/>
            <a:ext cx="452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6272" y="3299852"/>
            <a:ext cx="452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6272" y="5688097"/>
            <a:ext cx="4207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</a:t>
            </a:r>
            <a:endParaRPr lang="en-US" sz="16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0"/>
          <a:stretch/>
        </p:blipFill>
        <p:spPr>
          <a:xfrm>
            <a:off x="9231134" y="1864570"/>
            <a:ext cx="2732808" cy="33510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87158" y="3299852"/>
            <a:ext cx="4523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143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mediated transport(2) – ZF sensibility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50427" r="7619"/>
          <a:stretch/>
        </p:blipFill>
        <p:spPr>
          <a:xfrm>
            <a:off x="6042990" y="4452736"/>
            <a:ext cx="5921079" cy="2018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5479"/>
          <a:stretch/>
        </p:blipFill>
        <p:spPr>
          <a:xfrm>
            <a:off x="6062869" y="2405269"/>
            <a:ext cx="6048697" cy="2138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201" y="2535956"/>
            <a:ext cx="45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ZF shearing rate </a:t>
            </a:r>
            <a:r>
              <a:rPr lang="en-US" b="1" dirty="0" smtClean="0"/>
              <a:t>first</a:t>
            </a:r>
            <a:r>
              <a:rPr lang="en-US" dirty="0" smtClean="0"/>
              <a:t> run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92179" y="4578297"/>
            <a:ext cx="45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ZF shearing rate </a:t>
            </a:r>
            <a:r>
              <a:rPr lang="en-US" b="1" dirty="0" smtClean="0"/>
              <a:t>last</a:t>
            </a:r>
            <a:r>
              <a:rPr lang="en-US" dirty="0" smtClean="0"/>
              <a:t> run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381576" y="3920324"/>
            <a:ext cx="924339" cy="1005189"/>
            <a:chOff x="4035287" y="3538331"/>
            <a:chExt cx="924339" cy="100518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035287" y="3538331"/>
              <a:ext cx="924339" cy="4721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035287" y="3998075"/>
              <a:ext cx="852943" cy="5454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ight Arrow 24"/>
          <p:cNvSpPr/>
          <p:nvPr/>
        </p:nvSpPr>
        <p:spPr>
          <a:xfrm rot="5400000">
            <a:off x="2832973" y="5008826"/>
            <a:ext cx="428901" cy="238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4259" y="5342566"/>
                <a:ext cx="41882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CH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fr-CH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CH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sub>
                          </m:s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</m:e>
                      </m:d>
                      <m:r>
                        <a:rPr lang="fr-CH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CH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fr-CH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fr-CH" sz="2000" b="0" i="1" smtClean="0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</m:sSub>
                      <m:r>
                        <a:rPr lang="fr-CH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59" y="5342566"/>
                <a:ext cx="4188213" cy="1015663"/>
              </a:xfrm>
              <a:prstGeom prst="rect">
                <a:avLst/>
              </a:prstGeom>
              <a:blipFill>
                <a:blip r:embed="rId4"/>
                <a:stretch>
                  <a:fillRect l="-1601" t="-2994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56973" y="1095290"/>
                <a:ext cx="806260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difference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due to a wrong modeling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)=−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𝛾𝛿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run)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flat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profiles in the SOL: </a:t>
                </a:r>
              </a:p>
              <a:p>
                <a:r>
                  <a:rPr lang="fr-CH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runs)</a:t>
                </a:r>
              </a:p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flat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CH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profiles in the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SOL!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CH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0′ 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0′ </m:t>
                        </m:r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built with </a:t>
                </a:r>
                <a14:m>
                  <m:oMath xmlns:m="http://schemas.openxmlformats.org/officeDocument/2006/math">
                    <m:r>
                      <a:rPr lang="fr-CH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flux surface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averaged of the</a:t>
                </a: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simulation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73" y="1095290"/>
                <a:ext cx="8062603" cy="3785652"/>
              </a:xfrm>
              <a:prstGeom prst="rect">
                <a:avLst/>
              </a:prstGeom>
              <a:blipFill>
                <a:blip r:embed="rId5"/>
                <a:stretch>
                  <a:fillRect l="-832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8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indication – Hurst exponent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152" y="1146319"/>
            <a:ext cx="10634472" cy="5029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Hurst exponent is a coefficient that can be associated to the kind of transport: diffusive (H = 0.5),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subdiffusive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 &lt; 0.5),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superdiffusive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 &gt; 0.5)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6" y="1766764"/>
            <a:ext cx="6899119" cy="291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380" r="35786" b="-1380"/>
          <a:stretch/>
        </p:blipFill>
        <p:spPr>
          <a:xfrm>
            <a:off x="7679344" y="1907315"/>
            <a:ext cx="4430381" cy="2746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1632" y="4952342"/>
            <a:ext cx="7464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make the  PT to be more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superdiffusive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6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to describe the transport with a fractional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Attempt to describe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limiter-induced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non-diffusive dynamics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Non-locality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space and time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fractional operators to correlate T and Q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attempt: splitting the time and the spatial dependence of the pdfs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Rietz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derivative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𝑣𝑠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.  </m:t>
                    </m:r>
                    <m:sSubSup>
                      <m:sSubSup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∫</m:t>
                    </m:r>
                    <m:f>
                      <m:fPr>
                        <m:ctrlPr>
                          <a:rPr lang="fr-CH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CH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CH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H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CH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CH" sz="2200" b="0" i="1" smtClean="0">
                        <a:latin typeface="Cambria Math" panose="02040503050406030204" pitchFamily="18" charset="0"/>
                      </a:rPr>
                      <m:t>′ 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3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85B5-CB1B-436C-99CE-ED4847560344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17763" y="3803904"/>
            <a:ext cx="10042663" cy="2419034"/>
            <a:chOff x="1317763" y="3803904"/>
            <a:chExt cx="10042663" cy="24190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763" y="3803904"/>
              <a:ext cx="10042663" cy="21276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94113" y="5931512"/>
                  <a:ext cx="799065" cy="291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113" y="5931512"/>
                  <a:ext cx="799065" cy="291426"/>
                </a:xfrm>
                <a:prstGeom prst="rect">
                  <a:avLst/>
                </a:prstGeom>
                <a:blipFill>
                  <a:blip r:embed="rId4"/>
                  <a:stretch>
                    <a:fillRect l="-6107" r="-4580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939561" y="5930190"/>
                  <a:ext cx="799065" cy="291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561" y="5930190"/>
                  <a:ext cx="799065" cy="291426"/>
                </a:xfrm>
                <a:prstGeom prst="rect">
                  <a:avLst/>
                </a:prstGeom>
                <a:blipFill>
                  <a:blip r:embed="rId5"/>
                  <a:stretch>
                    <a:fillRect l="-5344" r="-5344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240079" y="5930190"/>
                  <a:ext cx="799065" cy="291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bSup>
                          <m:sSubSup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0079" y="5930190"/>
                  <a:ext cx="799065" cy="291426"/>
                </a:xfrm>
                <a:prstGeom prst="rect">
                  <a:avLst/>
                </a:prstGeom>
                <a:blipFill>
                  <a:blip r:embed="rId6"/>
                  <a:stretch>
                    <a:fillRect l="-6107" r="-4580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Straight Arrow Connector 11"/>
          <p:cNvCxnSpPr/>
          <p:nvPr/>
        </p:nvCxnSpPr>
        <p:spPr>
          <a:xfrm flipH="1">
            <a:off x="7036904" y="3356336"/>
            <a:ext cx="675861" cy="58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PFL_good">
  <a:themeElements>
    <a:clrScheme name="EPFL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EPFL_good" id="{E7097331-0050-4226-8CA5-E490E1AC0C13}" vid="{E72DD1CD-13FB-45AE-BD84-A761F82F90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Theme_EPFL_good</Template>
  <TotalTime>14186</TotalTime>
  <Words>590</Words>
  <Application>Microsoft Office PowerPoint</Application>
  <PresentationFormat>Widescreen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Wingdings</vt:lpstr>
      <vt:lpstr>Theme_EPFL_good</vt:lpstr>
      <vt:lpstr>Global ORB5 simulations of NT</vt:lpstr>
      <vt:lpstr>ORB5 - Code, equations and approximations</vt:lpstr>
      <vt:lpstr>Linear simulations</vt:lpstr>
      <vt:lpstr>Non linear analysis</vt:lpstr>
      <vt:lpstr>Global assessment: the confinement time</vt:lpstr>
      <vt:lpstr>Avalanche mediated transport(1)</vt:lpstr>
      <vt:lpstr>Avalanche mediated transport(2) – ZF sensibility</vt:lpstr>
      <vt:lpstr>Transport indication – Hurst exponent</vt:lpstr>
      <vt:lpstr>Attempt to describe the transport with a fractional dynamics</vt:lpstr>
      <vt:lpstr>Limiter effects on density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Cazabonne</dc:creator>
  <cp:lastModifiedBy>spcit</cp:lastModifiedBy>
  <cp:revision>734</cp:revision>
  <dcterms:created xsi:type="dcterms:W3CDTF">2019-03-27T16:59:17Z</dcterms:created>
  <dcterms:modified xsi:type="dcterms:W3CDTF">2022-12-05T09:39:23Z</dcterms:modified>
</cp:coreProperties>
</file>