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F"/>
    <a:srgbClr val="00BAA6"/>
    <a:srgbClr val="EA1D77"/>
    <a:srgbClr val="D0DCED"/>
    <a:srgbClr val="006B99"/>
    <a:srgbClr val="006778"/>
    <a:srgbClr val="475056"/>
    <a:srgbClr val="F05422"/>
    <a:srgbClr val="025C96"/>
    <a:srgbClr val="E2E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/>
    <p:restoredTop sz="94422"/>
  </p:normalViewPr>
  <p:slideViewPr>
    <p:cSldViewPr snapToGrid="0" snapToObjects="1">
      <p:cViewPr varScale="1">
        <p:scale>
          <a:sx n="192" d="100"/>
          <a:sy n="192" d="100"/>
        </p:scale>
        <p:origin x="192" y="1368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3ED28-5A5F-0941-B89F-F4AF178830ED}" type="datetimeFigureOut">
              <a:rPr lang="en-US"/>
              <a:pPr>
                <a:defRPr/>
              </a:pPr>
              <a:t>11/9/22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72242C-D862-4449-9C84-1E36A6DE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F748F-9A13-4D4A-B1D7-80D08782129D}" type="datetimeFigureOut">
              <a:rPr lang="en-US"/>
              <a:pPr>
                <a:defRPr/>
              </a:pPr>
              <a:t>11/9/22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3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hyperlink" Target="https://www.facebook.com/CSCfi" TargetMode="External"/><Relationship Id="rId9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05347"/>
            <a:ext cx="2196936" cy="2211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7"/>
          <a:stretch/>
        </p:blipFill>
        <p:spPr>
          <a:xfrm>
            <a:off x="2063692" y="1"/>
            <a:ext cx="7080307" cy="1761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644" y="3877079"/>
            <a:ext cx="5473155" cy="1268069"/>
          </a:xfrm>
          <a:prstGeom prst="rect">
            <a:avLst/>
          </a:prstGeom>
        </p:spPr>
      </p:pic>
      <p:sp>
        <p:nvSpPr>
          <p:cNvPr id="55" name="Rectangle 54"/>
          <p:cNvSpPr/>
          <p:nvPr userDrawn="1"/>
        </p:nvSpPr>
        <p:spPr>
          <a:xfrm>
            <a:off x="-1" y="3877082"/>
            <a:ext cx="2159988" cy="1266417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159988" y="1713373"/>
            <a:ext cx="6984013" cy="2163712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9" y="2127560"/>
            <a:ext cx="5338467" cy="104775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5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9" y="3223624"/>
            <a:ext cx="5338467" cy="375177"/>
          </a:xfrm>
        </p:spPr>
        <p:txBody>
          <a:bodyPr>
            <a:normAutofit/>
          </a:bodyPr>
          <a:lstStyle>
            <a:lvl1pPr marL="0" indent="0" algn="l">
              <a:buNone/>
              <a:defRPr sz="1065">
                <a:solidFill>
                  <a:srgbClr val="025C96"/>
                </a:solidFill>
                <a:latin typeface="Corbel"/>
                <a:cs typeface="Corbel"/>
              </a:defRPr>
            </a:lvl1pPr>
            <a:lvl2pPr marL="3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8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4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6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1" y="0"/>
            <a:ext cx="2159987" cy="1713373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3517695"/>
            <a:ext cx="338628" cy="359390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877085"/>
            <a:ext cx="1705384" cy="1266417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502373"/>
            <a:ext cx="356400" cy="379504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877085"/>
            <a:ext cx="241200" cy="25510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11756" y="3877081"/>
            <a:ext cx="251356" cy="715071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317334"/>
            <a:ext cx="1051560" cy="107870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7075508" y="3885111"/>
            <a:ext cx="372146" cy="379504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451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4" y="1198603"/>
            <a:ext cx="3448933" cy="3394472"/>
          </a:xfrm>
        </p:spPr>
        <p:txBody>
          <a:bodyPr/>
          <a:lstStyle>
            <a:lvl2pPr marL="41051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03050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87600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3" y="1200159"/>
            <a:ext cx="3945465" cy="3392917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168B-EB49-1542-A171-4DCE01822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6" y="1200159"/>
            <a:ext cx="3818467" cy="3394472"/>
          </a:xfrm>
        </p:spPr>
        <p:txBody>
          <a:bodyPr/>
          <a:lstStyle>
            <a:lvl2pPr marL="41051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03050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87600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3" y="1200159"/>
            <a:ext cx="3611841" cy="3394472"/>
          </a:xfrm>
        </p:spPr>
        <p:txBody>
          <a:bodyPr/>
          <a:lstStyle>
            <a:lvl2pPr marL="41051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03050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87600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602D-C93A-8141-9238-06DF5CA74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98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50"/>
            </a:lvl1pPr>
            <a:lvl2pPr marL="357093" indent="0">
              <a:buNone/>
              <a:defRPr sz="2237"/>
            </a:lvl2pPr>
            <a:lvl3pPr marL="714187" indent="0">
              <a:buNone/>
              <a:defRPr sz="1918"/>
            </a:lvl3pPr>
            <a:lvl4pPr marL="1071277" indent="0">
              <a:buNone/>
              <a:defRPr sz="1598"/>
            </a:lvl4pPr>
            <a:lvl5pPr marL="1428371" indent="0">
              <a:buNone/>
              <a:defRPr sz="1598"/>
            </a:lvl5pPr>
            <a:lvl6pPr marL="1785463" indent="0">
              <a:buNone/>
              <a:defRPr sz="1598"/>
            </a:lvl6pPr>
            <a:lvl7pPr marL="2142555" indent="0">
              <a:buNone/>
              <a:defRPr sz="1598"/>
            </a:lvl7pPr>
            <a:lvl8pPr marL="2499649" indent="0">
              <a:buNone/>
              <a:defRPr sz="1598"/>
            </a:lvl8pPr>
            <a:lvl9pPr marL="2856741" indent="0">
              <a:buNone/>
              <a:defRPr sz="1598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959"/>
            </a:lvl1pPr>
            <a:lvl2pPr marL="357093" indent="0">
              <a:buNone/>
              <a:defRPr sz="959"/>
            </a:lvl2pPr>
            <a:lvl3pPr marL="714187" indent="0">
              <a:buNone/>
              <a:defRPr sz="746"/>
            </a:lvl3pPr>
            <a:lvl4pPr marL="1071277" indent="0">
              <a:buNone/>
              <a:defRPr sz="746"/>
            </a:lvl4pPr>
            <a:lvl5pPr marL="1428371" indent="0">
              <a:buNone/>
              <a:defRPr sz="746"/>
            </a:lvl5pPr>
            <a:lvl6pPr marL="1785463" indent="0">
              <a:buNone/>
              <a:defRPr sz="746"/>
            </a:lvl6pPr>
            <a:lvl7pPr marL="2142555" indent="0">
              <a:buNone/>
              <a:defRPr sz="746"/>
            </a:lvl7pPr>
            <a:lvl8pPr marL="2499649" indent="0">
              <a:buNone/>
              <a:defRPr sz="746"/>
            </a:lvl8pPr>
            <a:lvl9pPr marL="2856741" indent="0">
              <a:buNone/>
              <a:defRPr sz="74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E774-9944-0D4C-AF7F-2733F9DE4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9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5019618"/>
          </a:xfrm>
        </p:spPr>
        <p:txBody>
          <a:bodyPr rtlCol="0">
            <a:normAutofit/>
          </a:bodyPr>
          <a:lstStyle>
            <a:lvl1pPr marL="0" indent="0">
              <a:buNone/>
              <a:defRPr sz="2450"/>
            </a:lvl1pPr>
            <a:lvl2pPr marL="357093" indent="0">
              <a:buNone/>
              <a:defRPr sz="2237"/>
            </a:lvl2pPr>
            <a:lvl3pPr marL="714187" indent="0">
              <a:buNone/>
              <a:defRPr sz="1918"/>
            </a:lvl3pPr>
            <a:lvl4pPr marL="1071277" indent="0">
              <a:buNone/>
              <a:defRPr sz="1598"/>
            </a:lvl4pPr>
            <a:lvl5pPr marL="1428371" indent="0">
              <a:buNone/>
              <a:defRPr sz="1598"/>
            </a:lvl5pPr>
            <a:lvl6pPr marL="1785463" indent="0">
              <a:buNone/>
              <a:defRPr sz="1598"/>
            </a:lvl6pPr>
            <a:lvl7pPr marL="2142555" indent="0">
              <a:buNone/>
              <a:defRPr sz="1598"/>
            </a:lvl7pPr>
            <a:lvl8pPr marL="2499649" indent="0">
              <a:buNone/>
              <a:defRPr sz="1598"/>
            </a:lvl8pPr>
            <a:lvl9pPr marL="2856741" indent="0">
              <a:buNone/>
              <a:defRPr sz="1598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7158-70CB-DA43-BE72-927191FCE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536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71844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4" y="5020028"/>
            <a:ext cx="4586287" cy="1234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5020028"/>
            <a:ext cx="2311400" cy="123472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5020028"/>
            <a:ext cx="4562475" cy="1234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328645"/>
            <a:ext cx="2319338" cy="79496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869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869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869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869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71844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4" y="5020028"/>
            <a:ext cx="4586287" cy="1234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5020028"/>
            <a:ext cx="2311400" cy="123472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5020028"/>
            <a:ext cx="4562475" cy="1234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328645"/>
            <a:ext cx="2319338" cy="79496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869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869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869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869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" y="1716887"/>
            <a:ext cx="4557713" cy="3303985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716427"/>
            <a:ext cx="2274952" cy="3309865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9" y="1716433"/>
            <a:ext cx="2311337" cy="1657873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9" y="3408595"/>
            <a:ext cx="2311337" cy="1611823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76800"/>
            <a:ext cx="6328718" cy="110397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45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54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6" y="0"/>
            <a:ext cx="1101725" cy="805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31" tIns="35716" rIns="71431" bIns="35716" anchor="ctr"/>
          <a:lstStyle/>
          <a:p>
            <a:pPr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6" y="2750470"/>
            <a:ext cx="2193925" cy="2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1" tIns="35716" rIns="71431" bIns="3571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932"/>
              </a:spcBef>
              <a:buFont typeface="Arial" charset="0"/>
              <a:buNone/>
              <a:defRPr/>
            </a:pPr>
            <a:r>
              <a:rPr lang="en-US" sz="959" dirty="0" err="1">
                <a:solidFill>
                  <a:srgbClr val="5E6A71"/>
                </a:solidFill>
                <a:latin typeface="Corbel" charset="0"/>
                <a:cs typeface="Corbel" charset="0"/>
              </a:rPr>
              <a:t>facebook.com</a:t>
            </a:r>
            <a:r>
              <a:rPr lang="en-US" sz="959" dirty="0">
                <a:solidFill>
                  <a:srgbClr val="5E6A71"/>
                </a:solidFill>
                <a:latin typeface="Corbel" charset="0"/>
                <a:cs typeface="Corbel" charset="0"/>
              </a:rPr>
              <a:t>/</a:t>
            </a:r>
            <a:r>
              <a:rPr lang="en-US" sz="959" dirty="0" err="1">
                <a:solidFill>
                  <a:srgbClr val="5E6A71"/>
                </a:solidFill>
                <a:latin typeface="Corbel" charset="0"/>
                <a:cs typeface="Corbel" charset="0"/>
              </a:rPr>
              <a:t>CSCfi</a:t>
            </a:r>
            <a:endParaRPr lang="en-US" sz="959" dirty="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3185155"/>
            <a:ext cx="1600200" cy="2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1" tIns="35716" rIns="71431" bIns="3571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932"/>
              </a:spcBef>
              <a:buFont typeface="Arial" charset="0"/>
              <a:buNone/>
              <a:defRPr/>
            </a:pPr>
            <a:r>
              <a:rPr lang="en-US" sz="959">
                <a:solidFill>
                  <a:srgbClr val="5E6A71"/>
                </a:solidFill>
              </a:rPr>
              <a:t>twitter.com/CSCfi</a:t>
            </a:r>
            <a:endParaRPr lang="en-US" sz="959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52050"/>
            <a:ext cx="3455988" cy="2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1" tIns="35716" rIns="71431" bIns="3571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932"/>
              </a:spcBef>
              <a:buFont typeface="Arial" charset="0"/>
              <a:buNone/>
              <a:defRPr/>
            </a:pPr>
            <a:r>
              <a:rPr lang="en-US" sz="959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530311"/>
            <a:ext cx="0" cy="2017822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994659"/>
            <a:ext cx="1751224" cy="1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431" tIns="35716" rIns="71431" bIns="35716">
            <a:spAutoFit/>
          </a:bodyPr>
          <a:lstStyle/>
          <a:p>
            <a:r>
              <a:rPr lang="fi-FI" sz="639" dirty="0">
                <a:solidFill>
                  <a:srgbClr val="FFFFFF"/>
                </a:solidFill>
              </a:rPr>
              <a:t>Kuvat </a:t>
            </a:r>
            <a:r>
              <a:rPr lang="fi-FI" sz="639" dirty="0" err="1">
                <a:solidFill>
                  <a:srgbClr val="FFFFFF"/>
                </a:solidFill>
              </a:rPr>
              <a:t>CSC:n</a:t>
            </a:r>
            <a:r>
              <a:rPr lang="fi-FI" sz="639" dirty="0">
                <a:solidFill>
                  <a:srgbClr val="FFFFFF"/>
                </a:solidFill>
              </a:rPr>
              <a:t> arkisto, Adobe </a:t>
            </a:r>
            <a:r>
              <a:rPr lang="fi-FI" sz="639" dirty="0" err="1">
                <a:solidFill>
                  <a:srgbClr val="FFFFFF"/>
                </a:solidFill>
              </a:rPr>
              <a:t>Stock</a:t>
            </a:r>
            <a:r>
              <a:rPr lang="fi-FI" sz="639" dirty="0">
                <a:solidFill>
                  <a:srgbClr val="FFFFFF"/>
                </a:solidFill>
              </a:rPr>
              <a:t> ja </a:t>
            </a:r>
            <a:r>
              <a:rPr lang="fi-FI" sz="639" dirty="0" err="1">
                <a:solidFill>
                  <a:srgbClr val="FFFFFF"/>
                </a:solidFill>
              </a:rPr>
              <a:t>Thinkstock</a:t>
            </a:r>
            <a:endParaRPr lang="fi-FI" sz="639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89381"/>
            <a:ext cx="3455988" cy="2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1" tIns="35716" rIns="71431" bIns="3571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932"/>
              </a:spcBef>
              <a:buFont typeface="Arial" charset="0"/>
              <a:buNone/>
              <a:defRPr/>
            </a:pPr>
            <a:r>
              <a:rPr lang="en-US" sz="959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1" y="2529510"/>
            <a:ext cx="1963641" cy="288797"/>
          </a:xfrm>
        </p:spPr>
        <p:txBody>
          <a:bodyPr lIns="0"/>
          <a:lstStyle>
            <a:lvl1pPr marL="0" indent="0">
              <a:buNone/>
              <a:defRPr sz="1065" b="1">
                <a:solidFill>
                  <a:schemeClr val="tx1"/>
                </a:solidFill>
              </a:defRPr>
            </a:lvl1pPr>
            <a:lvl2pPr marL="271584" indent="0">
              <a:buFont typeface="Arial"/>
              <a:buNone/>
              <a:defRPr sz="959"/>
            </a:lvl2pPr>
            <a:lvl3pPr marL="892879" indent="0">
              <a:buFont typeface="Arial"/>
              <a:buNone/>
              <a:defRPr sz="959"/>
            </a:lvl3pPr>
            <a:lvl4pPr marL="1154541" indent="0">
              <a:buNone/>
              <a:defRPr sz="959"/>
            </a:lvl4pPr>
            <a:lvl5pPr marL="1511693" indent="0">
              <a:buNone/>
              <a:defRPr sz="959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9" y="2597803"/>
            <a:ext cx="1243207" cy="1241855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65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867711"/>
            <a:ext cx="1963642" cy="1287908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59"/>
            </a:lvl1pPr>
            <a:lvl2pPr marL="539447" indent="-267864">
              <a:buFont typeface="Arial"/>
              <a:buChar char="•"/>
              <a:defRPr sz="1065"/>
            </a:lvl2pPr>
            <a:lvl3pPr marL="1116098" indent="-223219">
              <a:buFont typeface="Arial"/>
              <a:buChar char="•"/>
              <a:defRPr sz="959"/>
            </a:lvl3pPr>
            <a:lvl4pPr>
              <a:defRPr sz="852"/>
            </a:lvl4pPr>
            <a:lvl5pPr>
              <a:defRPr sz="746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990" y="231911"/>
            <a:ext cx="2912020" cy="1975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9436" y="2708678"/>
            <a:ext cx="288000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44988" y="3142854"/>
            <a:ext cx="28800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577" y="4034515"/>
            <a:ext cx="288000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818" y="3580846"/>
            <a:ext cx="339007" cy="2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3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y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6" y="0"/>
            <a:ext cx="1101725" cy="805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6" y="2559065"/>
            <a:ext cx="2193925" cy="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993750"/>
            <a:ext cx="1600200" cy="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twitter.com/CSCfi</a:t>
            </a:r>
            <a:endParaRPr lang="en-US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426745"/>
            <a:ext cx="2730500" cy="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>
                <a:solidFill>
                  <a:srgbClr val="5E6A71"/>
                </a:solidFill>
              </a:rPr>
              <a:t>youtube.com/CSCfi</a:t>
            </a:r>
            <a:endParaRPr lang="pl-PL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859739"/>
            <a:ext cx="3455988" cy="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530311"/>
            <a:ext cx="0" cy="2017822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994658"/>
            <a:ext cx="1648632" cy="1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/>
          <a:p>
            <a:r>
              <a:rPr lang="fi-FI" sz="600" dirty="0">
                <a:solidFill>
                  <a:srgbClr val="FFFFFF"/>
                </a:solidFill>
              </a:rPr>
              <a:t>Kuvat </a:t>
            </a:r>
            <a:r>
              <a:rPr lang="fi-FI" sz="600" dirty="0" err="1">
                <a:solidFill>
                  <a:srgbClr val="FFFFFF"/>
                </a:solidFill>
              </a:rPr>
              <a:t>CSC:n</a:t>
            </a:r>
            <a:r>
              <a:rPr lang="fi-FI" sz="600" dirty="0">
                <a:solidFill>
                  <a:srgbClr val="FFFFFF"/>
                </a:solidFill>
              </a:rPr>
              <a:t> arkisto, Adobe </a:t>
            </a:r>
            <a:r>
              <a:rPr lang="fi-FI" sz="600" dirty="0" err="1">
                <a:solidFill>
                  <a:srgbClr val="FFFFFF"/>
                </a:solidFill>
              </a:rPr>
              <a:t>Stock</a:t>
            </a:r>
            <a:r>
              <a:rPr lang="fi-FI" sz="600" dirty="0">
                <a:solidFill>
                  <a:srgbClr val="FFFFFF"/>
                </a:solidFill>
              </a:rPr>
              <a:t> ja </a:t>
            </a:r>
            <a:r>
              <a:rPr lang="fi-FI" sz="600" dirty="0" err="1">
                <a:solidFill>
                  <a:srgbClr val="FFFFFF"/>
                </a:solidFill>
              </a:rPr>
              <a:t>Thinkstock</a:t>
            </a:r>
            <a:endParaRPr lang="fi-FI" sz="6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292733"/>
            <a:ext cx="3455988" cy="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1" y="2529510"/>
            <a:ext cx="1963641" cy="288797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9" y="2597803"/>
            <a:ext cx="1243207" cy="1241855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867711"/>
            <a:ext cx="1963642" cy="1287908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7" y="2520163"/>
            <a:ext cx="269875" cy="2875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0" y="3426745"/>
            <a:ext cx="294188" cy="2203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6" y="2971822"/>
            <a:ext cx="271151" cy="2888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6" y="3831151"/>
            <a:ext cx="296571" cy="2888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1" y="4260154"/>
            <a:ext cx="278645" cy="296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B6765-5F8E-DC42-9E26-5DBE44B1BD3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57237" y="887669"/>
            <a:ext cx="2029526" cy="9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9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y_video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6" y="0"/>
            <a:ext cx="1101725" cy="805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6" y="2559065"/>
            <a:ext cx="2193925" cy="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993750"/>
            <a:ext cx="1600200" cy="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twitter.com/CSCfi</a:t>
            </a:r>
            <a:endParaRPr lang="en-US" sz="900">
              <a:solidFill>
                <a:srgbClr val="5E6A71"/>
              </a:solidFill>
              <a:hlinkClick r:id="rId4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426745"/>
            <a:ext cx="2730500" cy="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>
                <a:solidFill>
                  <a:srgbClr val="5E6A71"/>
                </a:solidFill>
              </a:rPr>
              <a:t>youtube.com/CSCfi</a:t>
            </a:r>
            <a:endParaRPr lang="pl-PL" sz="900">
              <a:solidFill>
                <a:srgbClr val="5E6A71"/>
              </a:solidFill>
              <a:hlinkClick r:id="rId4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859739"/>
            <a:ext cx="3455988" cy="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530311"/>
            <a:ext cx="0" cy="2017822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994658"/>
            <a:ext cx="1648632" cy="1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/>
          <a:p>
            <a:r>
              <a:rPr lang="fi-FI" sz="600" dirty="0">
                <a:solidFill>
                  <a:srgbClr val="FFFFFF"/>
                </a:solidFill>
              </a:rPr>
              <a:t>Kuvat </a:t>
            </a:r>
            <a:r>
              <a:rPr lang="fi-FI" sz="600" dirty="0" err="1">
                <a:solidFill>
                  <a:srgbClr val="FFFFFF"/>
                </a:solidFill>
              </a:rPr>
              <a:t>CSC:n</a:t>
            </a:r>
            <a:r>
              <a:rPr lang="fi-FI" sz="600" dirty="0">
                <a:solidFill>
                  <a:srgbClr val="FFFFFF"/>
                </a:solidFill>
              </a:rPr>
              <a:t> arkisto, Adobe </a:t>
            </a:r>
            <a:r>
              <a:rPr lang="fi-FI" sz="600" dirty="0" err="1">
                <a:solidFill>
                  <a:srgbClr val="FFFFFF"/>
                </a:solidFill>
              </a:rPr>
              <a:t>Stock</a:t>
            </a:r>
            <a:r>
              <a:rPr lang="fi-FI" sz="600" dirty="0">
                <a:solidFill>
                  <a:srgbClr val="FFFFFF"/>
                </a:solidFill>
              </a:rPr>
              <a:t> ja </a:t>
            </a:r>
            <a:r>
              <a:rPr lang="fi-FI" sz="600" dirty="0" err="1">
                <a:solidFill>
                  <a:srgbClr val="FFFFFF"/>
                </a:solidFill>
              </a:rPr>
              <a:t>Thinkstock</a:t>
            </a:r>
            <a:endParaRPr lang="fi-FI" sz="6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292733"/>
            <a:ext cx="3455988" cy="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1" y="2529510"/>
            <a:ext cx="1963641" cy="288797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9" y="2597803"/>
            <a:ext cx="1243207" cy="1241855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867711"/>
            <a:ext cx="1963642" cy="1287908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7" y="2520163"/>
            <a:ext cx="269875" cy="2875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0" y="3426745"/>
            <a:ext cx="294188" cy="2203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6" y="2971822"/>
            <a:ext cx="271151" cy="2888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6" y="3831151"/>
            <a:ext cx="296571" cy="2888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1" y="4260154"/>
            <a:ext cx="278645" cy="296879"/>
          </a:xfrm>
          <a:prstGeom prst="rect">
            <a:avLst/>
          </a:prstGeom>
        </p:spPr>
      </p:pic>
      <p:pic>
        <p:nvPicPr>
          <p:cNvPr id="7" name="CSC_50v_tunnus_Animaatio_31_3_2021_valk.mp4" descr="CSC_50v_tunnus_Animaatio_31_3_2021_valk.mp4">
            <a:hlinkClick r:id="" action="ppaction://media"/>
            <a:extLst>
              <a:ext uri="{FF2B5EF4-FFF2-40B4-BE49-F238E27FC236}">
                <a16:creationId xmlns:a16="http://schemas.microsoft.com/office/drawing/2014/main" id="{791357B4-F45F-B84A-9E57-F4D0AB858C2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52532" y="755090"/>
            <a:ext cx="2238935" cy="12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200154"/>
            <a:ext cx="3818467" cy="3394472"/>
          </a:xfrm>
        </p:spPr>
        <p:txBody>
          <a:bodyPr/>
          <a:lstStyle>
            <a:lvl2pPr marL="410685" marR="0" indent="-137833" algn="l" defTabSz="357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030932" marR="0" indent="-137833" algn="l" defTabSz="357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88171" marR="0" indent="-137833" algn="l" defTabSz="357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1" y="1200154"/>
            <a:ext cx="3611841" cy="3394472"/>
          </a:xfrm>
        </p:spPr>
        <p:txBody>
          <a:bodyPr/>
          <a:lstStyle>
            <a:lvl2pPr marL="410685" marR="0" indent="-137833" algn="l" defTabSz="357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030932" marR="0" indent="-137833" algn="l" defTabSz="357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88171" marR="0" indent="-137833" algn="l" defTabSz="357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708430" cy="857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7C3-EDE0-4E94-8E03-15F17BEADAEF}" type="datetime1">
              <a:rPr lang="fi-FI" smtClean="0"/>
              <a:t>9.11.2022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50y-video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1" y="3862274"/>
            <a:ext cx="2159988" cy="1281225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08" r="3408"/>
          <a:stretch/>
        </p:blipFill>
        <p:spPr>
          <a:xfrm>
            <a:off x="0" y="1697695"/>
            <a:ext cx="2164256" cy="218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3" y="3867342"/>
            <a:ext cx="5293821" cy="12777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3663" b="1"/>
          <a:stretch/>
        </p:blipFill>
        <p:spPr>
          <a:xfrm>
            <a:off x="2155260" y="-1527"/>
            <a:ext cx="6988741" cy="171996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59988" y="1713373"/>
            <a:ext cx="6984013" cy="2163712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9" y="2127560"/>
            <a:ext cx="5338467" cy="104775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9" y="3223624"/>
            <a:ext cx="5338467" cy="375177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25C96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0" y="3517695"/>
            <a:ext cx="338628" cy="359390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877085"/>
            <a:ext cx="1705384" cy="1266417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502373"/>
            <a:ext cx="356400" cy="379504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75508" y="3885111"/>
            <a:ext cx="372146" cy="379504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877085"/>
            <a:ext cx="241200" cy="25510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06443" y="3866379"/>
            <a:ext cx="251356" cy="715071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CSC_50v_tunnus_Animaatio_31_3_2021_valk.mp4" descr="CSC_50v_tunnus_Animaatio_31_3_2021_valk.mp4">
            <a:hlinkClick r:id="" action="ppaction://media"/>
            <a:extLst>
              <a:ext uri="{FF2B5EF4-FFF2-40B4-BE49-F238E27FC236}">
                <a16:creationId xmlns:a16="http://schemas.microsoft.com/office/drawing/2014/main" id="{F2D4287F-B37D-6B4A-B23D-2DA156664BC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93" y="174931"/>
            <a:ext cx="2136913" cy="12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DD02B81-1693-9640-A8E8-185B350C1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3" r="-2137"/>
          <a:stretch/>
        </p:blipFill>
        <p:spPr>
          <a:xfrm>
            <a:off x="2139155" y="3869059"/>
            <a:ext cx="5573686" cy="1274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952D11-FA34-014C-A71D-3C5E338AC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9" b="-1642"/>
          <a:stretch/>
        </p:blipFill>
        <p:spPr>
          <a:xfrm>
            <a:off x="0" y="1693988"/>
            <a:ext cx="2220686" cy="2232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B3036-A1BC-844B-8119-A5C07FD59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39192" y="1142"/>
            <a:ext cx="7004809" cy="1720257"/>
          </a:xfrm>
          <a:prstGeom prst="rect">
            <a:avLst/>
          </a:prstGeom>
        </p:spPr>
      </p:pic>
      <p:sp>
        <p:nvSpPr>
          <p:cNvPr id="55" name="Rectangle 54"/>
          <p:cNvSpPr/>
          <p:nvPr userDrawn="1"/>
        </p:nvSpPr>
        <p:spPr>
          <a:xfrm>
            <a:off x="-1" y="3877082"/>
            <a:ext cx="2159988" cy="1266417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159988" y="1713373"/>
            <a:ext cx="6984013" cy="2163712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9" y="2127560"/>
            <a:ext cx="5338467" cy="104775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5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9" y="3223624"/>
            <a:ext cx="5338467" cy="375177"/>
          </a:xfrm>
        </p:spPr>
        <p:txBody>
          <a:bodyPr>
            <a:normAutofit/>
          </a:bodyPr>
          <a:lstStyle>
            <a:lvl1pPr marL="0" indent="0" algn="l">
              <a:buNone/>
              <a:defRPr sz="1065">
                <a:solidFill>
                  <a:srgbClr val="025C96"/>
                </a:solidFill>
                <a:latin typeface="Corbel"/>
                <a:cs typeface="Corbel"/>
              </a:defRPr>
            </a:lvl1pPr>
            <a:lvl2pPr marL="3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8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4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6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1" y="0"/>
            <a:ext cx="2159987" cy="1713373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3517695"/>
            <a:ext cx="338628" cy="359390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877085"/>
            <a:ext cx="1705384" cy="1266417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502373"/>
            <a:ext cx="356400" cy="379504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877085"/>
            <a:ext cx="241200" cy="25510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11756" y="3877081"/>
            <a:ext cx="251356" cy="715071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317334"/>
            <a:ext cx="1051560" cy="107870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7070745" y="3885111"/>
            <a:ext cx="372146" cy="379504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511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50y_video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DD02B81-1693-9640-A8E8-185B350C1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3" r="-2137"/>
          <a:stretch/>
        </p:blipFill>
        <p:spPr>
          <a:xfrm>
            <a:off x="2139155" y="3869059"/>
            <a:ext cx="5573686" cy="1274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952D11-FA34-014C-A71D-3C5E338AC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9" b="-1642"/>
          <a:stretch/>
        </p:blipFill>
        <p:spPr>
          <a:xfrm>
            <a:off x="0" y="1693988"/>
            <a:ext cx="2220686" cy="2232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B3036-A1BC-844B-8119-A5C07FD59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39192" y="1142"/>
            <a:ext cx="7004809" cy="1720257"/>
          </a:xfrm>
          <a:prstGeom prst="rect">
            <a:avLst/>
          </a:prstGeom>
        </p:spPr>
      </p:pic>
      <p:sp>
        <p:nvSpPr>
          <p:cNvPr id="55" name="Rectangle 54"/>
          <p:cNvSpPr/>
          <p:nvPr userDrawn="1"/>
        </p:nvSpPr>
        <p:spPr>
          <a:xfrm>
            <a:off x="-1" y="3877082"/>
            <a:ext cx="2159988" cy="1266417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159988" y="1713373"/>
            <a:ext cx="6984013" cy="2163712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9" y="2127560"/>
            <a:ext cx="5338467" cy="104775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5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9" y="3223624"/>
            <a:ext cx="5338467" cy="375177"/>
          </a:xfrm>
        </p:spPr>
        <p:txBody>
          <a:bodyPr>
            <a:normAutofit/>
          </a:bodyPr>
          <a:lstStyle>
            <a:lvl1pPr marL="0" indent="0" algn="l">
              <a:buNone/>
              <a:defRPr sz="1065">
                <a:solidFill>
                  <a:srgbClr val="025C96"/>
                </a:solidFill>
                <a:latin typeface="Corbel"/>
                <a:cs typeface="Corbel"/>
              </a:defRPr>
            </a:lvl1pPr>
            <a:lvl2pPr marL="3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8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4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6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0" y="3517695"/>
            <a:ext cx="338628" cy="359390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877085"/>
            <a:ext cx="1705384" cy="1266417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502373"/>
            <a:ext cx="356400" cy="379504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877085"/>
            <a:ext cx="241200" cy="25510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11756" y="3877081"/>
            <a:ext cx="251356" cy="715071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70745" y="3885111"/>
            <a:ext cx="372146" cy="379504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7424" tIns="48712" rIns="97424" bIns="48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CSC_50v_tunnus_Animaatio_31_3_2021_valk.mp4" descr="CSC_50v_tunnus_Animaatio_31_3_2021_valk.mp4">
            <a:hlinkClick r:id="" action="ppaction://media"/>
            <a:extLst>
              <a:ext uri="{FF2B5EF4-FFF2-40B4-BE49-F238E27FC236}">
                <a16:creationId xmlns:a16="http://schemas.microsoft.com/office/drawing/2014/main" id="{8DD3CECC-4312-5441-B533-C02864879A67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204" y="180756"/>
            <a:ext cx="2118951" cy="12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051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03050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87600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420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829" y="-52356"/>
            <a:ext cx="9223829" cy="50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051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03050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87600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F65-B844-A84A-93B0-7324BF97B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997" y="112146"/>
            <a:ext cx="846003" cy="5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799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7" y="-24665"/>
            <a:ext cx="9151257" cy="503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051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03050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87600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D4AF-0665-7B44-B9A5-492E7E49D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997" y="112146"/>
            <a:ext cx="846003" cy="5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45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7"/>
            <a:ext cx="3092477" cy="5020411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6" y="1200159"/>
            <a:ext cx="5183717" cy="3394472"/>
          </a:xfrm>
        </p:spPr>
        <p:txBody>
          <a:bodyPr/>
          <a:lstStyle>
            <a:lvl2pPr marL="41051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03050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87600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3" y="205978"/>
            <a:ext cx="5183715" cy="857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6" y="4783235"/>
            <a:ext cx="3736975" cy="2367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D0D6-6900-F14F-BBC6-775F44973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24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3" y="1200159"/>
            <a:ext cx="2357967" cy="3394472"/>
          </a:xfrm>
        </p:spPr>
        <p:txBody>
          <a:bodyPr/>
          <a:lstStyle>
            <a:lvl2pPr marL="41051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030506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87600" marR="0" indent="-137774" algn="l" defTabSz="3570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8" y="205978"/>
            <a:ext cx="7746059" cy="857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90" y="1200886"/>
            <a:ext cx="2521061" cy="1596483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7" y="1200152"/>
            <a:ext cx="2392271" cy="1596483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90" y="2998874"/>
            <a:ext cx="2521061" cy="1596483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7" y="2998141"/>
            <a:ext cx="2392271" cy="1596483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1EFB-31E0-D040-8131-3FD1561EF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66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7745"/>
            <a:ext cx="7742238" cy="8558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200883"/>
            <a:ext cx="6169025" cy="339291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783235"/>
            <a:ext cx="976312" cy="236794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86901" fontAlgn="auto">
              <a:spcBef>
                <a:spcPts val="0"/>
              </a:spcBef>
              <a:spcAft>
                <a:spcPts val="0"/>
              </a:spcAft>
              <a:defRPr sz="746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783235"/>
            <a:ext cx="4311650" cy="236794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86901" fontAlgn="auto">
              <a:spcBef>
                <a:spcPts val="0"/>
              </a:spcBef>
              <a:spcAft>
                <a:spcPts val="0"/>
              </a:spcAft>
              <a:defRPr sz="746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783235"/>
            <a:ext cx="646113" cy="236794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86901" fontAlgn="auto">
              <a:spcBef>
                <a:spcPts val="0"/>
              </a:spcBef>
              <a:spcAft>
                <a:spcPts val="0"/>
              </a:spcAft>
              <a:defRPr sz="746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20E91DB-2444-B440-AB36-9AD9C2865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57714" y="5020028"/>
            <a:ext cx="4586287" cy="1234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832600" y="5020028"/>
            <a:ext cx="2311400" cy="123472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5020028"/>
            <a:ext cx="4562475" cy="1234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420" tIns="35709" rIns="71420" bIns="35709" anchor="ctr"/>
          <a:lstStyle/>
          <a:p>
            <a:pPr algn="ctr" defTabSz="48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997" y="112146"/>
            <a:ext cx="846003" cy="5738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35" r:id="rId2"/>
    <p:sldLayoutId id="2147483936" r:id="rId3"/>
    <p:sldLayoutId id="2147483934" r:id="rId4"/>
    <p:sldLayoutId id="2147483890" r:id="rId5"/>
    <p:sldLayoutId id="2147483898" r:id="rId6"/>
    <p:sldLayoutId id="2147483899" r:id="rId7"/>
    <p:sldLayoutId id="2147483901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914" r:id="rId14"/>
    <p:sldLayoutId id="2147483915" r:id="rId15"/>
    <p:sldLayoutId id="2147483937" r:id="rId16"/>
    <p:sldLayoutId id="2147483938" r:id="rId17"/>
    <p:sldLayoutId id="2147483917" r:id="rId18"/>
  </p:sldLayoutIdLst>
  <p:hf hdr="0" ftr="0" dt="0"/>
  <p:txStyles>
    <p:titleStyle>
      <a:lvl1pPr algn="l" defTabSz="356870" rtl="0" eaLnBrk="1" fontAlgn="base" hangingPunct="1">
        <a:spcBef>
          <a:spcPct val="0"/>
        </a:spcBef>
        <a:spcAft>
          <a:spcPct val="0"/>
        </a:spcAft>
        <a:defRPr sz="2237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56870" rtl="0" eaLnBrk="1" fontAlgn="base" hangingPunct="1">
        <a:spcBef>
          <a:spcPct val="0"/>
        </a:spcBef>
        <a:spcAft>
          <a:spcPct val="0"/>
        </a:spcAft>
        <a:defRPr sz="2237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356870" rtl="0" eaLnBrk="1" fontAlgn="base" hangingPunct="1">
        <a:spcBef>
          <a:spcPct val="0"/>
        </a:spcBef>
        <a:spcAft>
          <a:spcPct val="0"/>
        </a:spcAft>
        <a:defRPr sz="2237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356870" rtl="0" eaLnBrk="1" fontAlgn="base" hangingPunct="1">
        <a:spcBef>
          <a:spcPct val="0"/>
        </a:spcBef>
        <a:spcAft>
          <a:spcPct val="0"/>
        </a:spcAft>
        <a:defRPr sz="2237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356870" rtl="0" eaLnBrk="1" fontAlgn="base" hangingPunct="1">
        <a:spcBef>
          <a:spcPct val="0"/>
        </a:spcBef>
        <a:spcAft>
          <a:spcPct val="0"/>
        </a:spcAft>
        <a:defRPr sz="2237" b="1">
          <a:solidFill>
            <a:schemeClr val="tx1"/>
          </a:solidFill>
          <a:latin typeface="Corbel" charset="0"/>
          <a:ea typeface="ＭＳ Ｐゴシック" charset="0"/>
        </a:defRPr>
      </a:lvl5pPr>
      <a:lvl6pPr marL="357093" algn="l" defTabSz="357093" rtl="0" eaLnBrk="1" fontAlgn="base" hangingPunct="1">
        <a:spcBef>
          <a:spcPct val="0"/>
        </a:spcBef>
        <a:spcAft>
          <a:spcPct val="0"/>
        </a:spcAft>
        <a:defRPr sz="2237" b="1">
          <a:solidFill>
            <a:srgbClr val="094C5F"/>
          </a:solidFill>
          <a:latin typeface="Candara" charset="0"/>
          <a:ea typeface="ＭＳ Ｐゴシック" charset="0"/>
        </a:defRPr>
      </a:lvl6pPr>
      <a:lvl7pPr marL="714187" algn="l" defTabSz="357093" rtl="0" eaLnBrk="1" fontAlgn="base" hangingPunct="1">
        <a:spcBef>
          <a:spcPct val="0"/>
        </a:spcBef>
        <a:spcAft>
          <a:spcPct val="0"/>
        </a:spcAft>
        <a:defRPr sz="2237" b="1">
          <a:solidFill>
            <a:srgbClr val="094C5F"/>
          </a:solidFill>
          <a:latin typeface="Candara" charset="0"/>
          <a:ea typeface="ＭＳ Ｐゴシック" charset="0"/>
        </a:defRPr>
      </a:lvl7pPr>
      <a:lvl8pPr marL="1071277" algn="l" defTabSz="357093" rtl="0" eaLnBrk="1" fontAlgn="base" hangingPunct="1">
        <a:spcBef>
          <a:spcPct val="0"/>
        </a:spcBef>
        <a:spcAft>
          <a:spcPct val="0"/>
        </a:spcAft>
        <a:defRPr sz="2237" b="1">
          <a:solidFill>
            <a:srgbClr val="094C5F"/>
          </a:solidFill>
          <a:latin typeface="Candara" charset="0"/>
          <a:ea typeface="ＭＳ Ｐゴシック" charset="0"/>
        </a:defRPr>
      </a:lvl8pPr>
      <a:lvl9pPr marL="1428371" algn="l" defTabSz="357093" rtl="0" eaLnBrk="1" fontAlgn="base" hangingPunct="1">
        <a:spcBef>
          <a:spcPct val="0"/>
        </a:spcBef>
        <a:spcAft>
          <a:spcPct val="0"/>
        </a:spcAft>
        <a:defRPr sz="2237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52219" indent="-152219" algn="l" defTabSz="356870" rtl="0" eaLnBrk="1" fontAlgn="base" hangingPunct="1">
        <a:lnSpc>
          <a:spcPct val="110000"/>
        </a:lnSpc>
        <a:spcBef>
          <a:spcPts val="932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270612" indent="216489" algn="l" defTabSz="356870" rtl="0" eaLnBrk="1" fontAlgn="base" hangingPunct="1">
        <a:spcBef>
          <a:spcPct val="20000"/>
        </a:spcBef>
        <a:spcAft>
          <a:spcPct val="0"/>
        </a:spcAft>
        <a:buFont typeface="Courier New" charset="0"/>
        <a:defRPr sz="1598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891327" indent="82875" algn="l" defTabSz="356870" rtl="0" eaLnBrk="1" fontAlgn="base" hangingPunct="1">
        <a:spcBef>
          <a:spcPts val="160"/>
        </a:spcBef>
        <a:spcAft>
          <a:spcPct val="0"/>
        </a:spcAft>
        <a:defRPr sz="1385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248196" indent="-94714" algn="l" defTabSz="35687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278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1606756" indent="-94714" algn="l" defTabSz="3568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52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964009" indent="-178546" algn="l" defTabSz="357093" rtl="0" eaLnBrk="1" latinLnBrk="0" hangingPunct="1">
        <a:spcBef>
          <a:spcPct val="20000"/>
        </a:spcBef>
        <a:buFont typeface="Arial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321102" indent="-178546" algn="l" defTabSz="357093" rtl="0" eaLnBrk="1" latinLnBrk="0" hangingPunct="1">
        <a:spcBef>
          <a:spcPct val="20000"/>
        </a:spcBef>
        <a:buFont typeface="Arial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678195" indent="-178546" algn="l" defTabSz="357093" rtl="0" eaLnBrk="1" latinLnBrk="0" hangingPunct="1">
        <a:spcBef>
          <a:spcPct val="20000"/>
        </a:spcBef>
        <a:buFont typeface="Arial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035286" indent="-178546" algn="l" defTabSz="357093" rtl="0" eaLnBrk="1" latinLnBrk="0" hangingPunct="1">
        <a:spcBef>
          <a:spcPct val="20000"/>
        </a:spcBef>
        <a:buFont typeface="Arial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093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7093" algn="l" defTabSz="357093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14187" algn="l" defTabSz="357093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71277" algn="l" defTabSz="357093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8371" algn="l" defTabSz="357093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85463" algn="l" defTabSz="357093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42555" algn="l" defTabSz="357093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99649" algn="l" defTabSz="357093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56741" algn="l" defTabSz="357093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iki.eduuni.fi/pages/viewpage.action?pageId=309273596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iki.eduuni.fi/display/csceudat/E-TASC+Hel+limited+testing+notes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iki.eduuni.fi/display/csceudat/Use+case+workshoppin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AFC5-236E-FA62-7ED5-EAAB5DED2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E-TASC B2SAFE pilot deployment status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C6A32-2B7C-7C9E-227E-EB0D70E5C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Nov 11th 2022</a:t>
            </a:r>
          </a:p>
        </p:txBody>
      </p:sp>
    </p:spTree>
    <p:extLst>
      <p:ext uri="{BB962C8B-B14F-4D97-AF65-F5344CB8AC3E}">
        <p14:creationId xmlns:p14="http://schemas.microsoft.com/office/powerpoint/2010/main" val="90763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81CF-1A21-CD31-767A-8C170AA7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Access to Eduuni wiki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5C7C6-0943-6AEA-4EA0-FC84C99A8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FI" dirty="0"/>
              <a:t>Access to ETASC-page only to project members, who have logged in to Eduuni</a:t>
            </a:r>
          </a:p>
          <a:p>
            <a:pPr lvl="1"/>
            <a:r>
              <a:rPr lang="en-FI" dirty="0"/>
              <a:t>Known project members’ emails have been pre-added to access list</a:t>
            </a:r>
          </a:p>
          <a:p>
            <a:pPr lvl="1"/>
            <a:r>
              <a:rPr lang="en-FI" dirty="0"/>
              <a:t>If new people need access, contact CSC</a:t>
            </a:r>
          </a:p>
          <a:p>
            <a:pPr lvl="1"/>
            <a:r>
              <a:rPr lang="en-FI" dirty="0"/>
              <a:t>First time login might have some delay before identity &amp; access is active</a:t>
            </a:r>
          </a:p>
          <a:p>
            <a:r>
              <a:rPr lang="en-FI" dirty="0"/>
              <a:t>Select “Log in” from wiki.eduuni.fi upper-right corner</a:t>
            </a:r>
          </a:p>
          <a:p>
            <a:r>
              <a:rPr lang="en-FI" dirty="0"/>
              <a:t>Select your home organization from list (see image)</a:t>
            </a:r>
          </a:p>
          <a:p>
            <a:pPr lvl="1"/>
            <a:r>
              <a:rPr lang="en-FI" dirty="0"/>
              <a:t>Access through trust federations, e.g. Geant internationally, Haka/Virtu in Finland</a:t>
            </a:r>
          </a:p>
          <a:p>
            <a:r>
              <a:rPr lang="en-FI" dirty="0"/>
              <a:t>If your organization is not on the list</a:t>
            </a:r>
          </a:p>
          <a:p>
            <a:pPr lvl="1"/>
            <a:r>
              <a:rPr lang="en-FI" dirty="0"/>
              <a:t>Let CSC know, we’ll ask our support to check whether your organization has exposed proper trust federation identity provider metadata</a:t>
            </a:r>
          </a:p>
          <a:p>
            <a:pPr lvl="1"/>
            <a:r>
              <a:rPr lang="en-FI" dirty="0"/>
              <a:t>Alternatively, try B2ACCESS</a:t>
            </a:r>
          </a:p>
          <a:p>
            <a:pPr lvl="2"/>
            <a:r>
              <a:rPr lang="en-FI" dirty="0"/>
              <a:t>Might have similar account activation steps, if you’re using it for the first time, and your home organization trust federation metadata needs fixing</a:t>
            </a:r>
          </a:p>
          <a:p>
            <a:pPr lvl="1"/>
            <a:r>
              <a:rPr lang="en-FI" dirty="0"/>
              <a:t>Social media identities also possible, but not preferred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AE57C-A3D6-5E57-1DF5-F40D6430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2A9F9-0D25-A68B-83C3-B8A71A3F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360" y="0"/>
            <a:ext cx="25406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0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4F5C93-5A2B-4ECD-A5C3-B2C2EF6A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C8B32F-D6E8-E2EA-283B-B07425EA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Overall plan review &amp; status</a:t>
            </a:r>
          </a:p>
          <a:p>
            <a:r>
              <a:rPr lang="en-GB" dirty="0"/>
              <a:t>Use case workshop procedure plan</a:t>
            </a:r>
          </a:p>
          <a:p>
            <a:r>
              <a:rPr lang="en-GB" dirty="0" err="1"/>
              <a:t>Eduuni</a:t>
            </a:r>
            <a:r>
              <a:rPr lang="en-GB" dirty="0"/>
              <a:t> wiki access checklist</a:t>
            </a:r>
          </a:p>
        </p:txBody>
      </p:sp>
    </p:spTree>
    <p:extLst>
      <p:ext uri="{BB962C8B-B14F-4D97-AF65-F5344CB8AC3E}">
        <p14:creationId xmlns:p14="http://schemas.microsoft.com/office/powerpoint/2010/main" val="157884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6A33-FA6F-E967-E560-99F96543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Overall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252F-5A57-54D5-F9B6-0DCD6A084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Limited test phase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Use case design workshops with initial testers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Automation implementation based on use case designs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Review and discussion about next phase</a:t>
            </a:r>
          </a:p>
          <a:p>
            <a:endParaRPr lang="en-GB" dirty="0"/>
          </a:p>
          <a:p>
            <a:r>
              <a:rPr lang="en-GB" dirty="0"/>
              <a:t>Details in following slides…</a:t>
            </a:r>
          </a:p>
          <a:p>
            <a:endParaRPr lang="en-GB" dirty="0"/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CB631-DDE5-3F5E-9FDC-2D1A531B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3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07531-1DD6-F924-5920-E26BB7DA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1. Limited test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93CE-DB0D-731A-AFE7-B315B5546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✓ User group created: </a:t>
            </a:r>
            <a:r>
              <a:rPr lang="en-GB" dirty="0" err="1"/>
              <a:t>etasc</a:t>
            </a:r>
            <a:endParaRPr lang="en-GB" dirty="0"/>
          </a:p>
          <a:p>
            <a:r>
              <a:rPr lang="en-GB" dirty="0"/>
              <a:t>✓ Access opened between CSC B2SAFE and </a:t>
            </a:r>
            <a:r>
              <a:rPr lang="en-GB" dirty="0" err="1"/>
              <a:t>Jülich</a:t>
            </a:r>
            <a:r>
              <a:rPr lang="en-GB" dirty="0"/>
              <a:t> </a:t>
            </a:r>
            <a:r>
              <a:rPr lang="en-GB" dirty="0" err="1"/>
              <a:t>linux</a:t>
            </a:r>
            <a:r>
              <a:rPr lang="en-GB" dirty="0"/>
              <a:t> cluster</a:t>
            </a:r>
          </a:p>
          <a:p>
            <a:r>
              <a:rPr lang="en-GB" dirty="0"/>
              <a:t>✓ 2 TiB pilot capacity allocated</a:t>
            </a:r>
          </a:p>
          <a:p>
            <a:r>
              <a:rPr lang="en-GB" dirty="0"/>
              <a:t>Installation of </a:t>
            </a:r>
            <a:r>
              <a:rPr lang="en-GB" dirty="0" err="1"/>
              <a:t>iRODS</a:t>
            </a:r>
            <a:r>
              <a:rPr lang="en-GB" dirty="0"/>
              <a:t> tools on </a:t>
            </a:r>
            <a:r>
              <a:rPr lang="en-GB" dirty="0" err="1"/>
              <a:t>Jülich</a:t>
            </a:r>
            <a:r>
              <a:rPr lang="en-GB" dirty="0"/>
              <a:t> </a:t>
            </a:r>
            <a:r>
              <a:rPr lang="en-GB" dirty="0" err="1"/>
              <a:t>linux</a:t>
            </a:r>
            <a:r>
              <a:rPr lang="en-GB" dirty="0"/>
              <a:t> cluster by </a:t>
            </a:r>
            <a:r>
              <a:rPr lang="en-GB" dirty="0" err="1"/>
              <a:t>Jülich</a:t>
            </a:r>
            <a:r>
              <a:rPr lang="en-GB" dirty="0"/>
              <a:t> admin</a:t>
            </a:r>
          </a:p>
          <a:p>
            <a:pPr lvl="1"/>
            <a:r>
              <a:rPr lang="en-GB" dirty="0"/>
              <a:t>✓ Documentation links, instructions and basic examples given:</a:t>
            </a:r>
          </a:p>
          <a:p>
            <a:pPr lvl="1"/>
            <a:r>
              <a:rPr lang="en-GB" dirty="0">
                <a:hlinkClick r:id="rId2"/>
              </a:rPr>
              <a:t>https://wiki.eduuni.fi/pages/viewpage.action?pageId=309273596</a:t>
            </a:r>
            <a:endParaRPr lang="en-GB" dirty="0"/>
          </a:p>
          <a:p>
            <a:r>
              <a:rPr lang="en-GB" dirty="0"/>
              <a:t>CSC will create accounts for 1-2 test users, who have experience with </a:t>
            </a:r>
            <a:r>
              <a:rPr lang="en-GB" dirty="0" err="1"/>
              <a:t>iRODS</a:t>
            </a:r>
            <a:endParaRPr lang="en-GB" dirty="0"/>
          </a:p>
          <a:p>
            <a:pPr lvl="1"/>
            <a:r>
              <a:rPr lang="en-GB" dirty="0"/>
              <a:t>Selected users: Emil </a:t>
            </a:r>
            <a:r>
              <a:rPr lang="en-GB" dirty="0" err="1"/>
              <a:t>Loevbak</a:t>
            </a:r>
            <a:r>
              <a:rPr lang="en-GB" dirty="0"/>
              <a:t>, Niels </a:t>
            </a:r>
            <a:r>
              <a:rPr lang="en-GB" dirty="0" err="1"/>
              <a:t>Horsten</a:t>
            </a:r>
            <a:r>
              <a:rPr lang="en-GB" dirty="0"/>
              <a:t> (and Giovanni </a:t>
            </a:r>
            <a:r>
              <a:rPr lang="en-GB" dirty="0" err="1"/>
              <a:t>Samaey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Took longer to find test users, schedule adjusted later accordingly</a:t>
            </a:r>
          </a:p>
          <a:p>
            <a:r>
              <a:rPr lang="en-GB" dirty="0"/>
              <a:t>CSC will create personal folders, and possibly a shared folder</a:t>
            </a:r>
          </a:p>
          <a:p>
            <a:pPr lvl="1"/>
            <a:r>
              <a:rPr lang="en-GB" dirty="0"/>
              <a:t>More elaborate structures after use case definition</a:t>
            </a:r>
          </a:p>
          <a:p>
            <a:r>
              <a:rPr lang="en-GB" dirty="0"/>
              <a:t>Self testing begins</a:t>
            </a:r>
          </a:p>
          <a:p>
            <a:pPr lvl="1"/>
            <a:r>
              <a:rPr lang="en-GB" dirty="0"/>
              <a:t>Basic </a:t>
            </a:r>
            <a:r>
              <a:rPr lang="en-GB" dirty="0" err="1"/>
              <a:t>iRODS</a:t>
            </a:r>
            <a:r>
              <a:rPr lang="en-GB" dirty="0"/>
              <a:t> commands, B2SAFE features</a:t>
            </a:r>
          </a:p>
          <a:p>
            <a:pPr lvl="1"/>
            <a:r>
              <a:rPr lang="en-GB" dirty="0"/>
              <a:t>Manual test of data transfers for selected datasets/collections</a:t>
            </a:r>
          </a:p>
          <a:p>
            <a:pPr lvl="1"/>
            <a:r>
              <a:rPr lang="en-GB" dirty="0"/>
              <a:t>Collect needs and ideas for use case clarification</a:t>
            </a:r>
          </a:p>
          <a:p>
            <a:r>
              <a:rPr lang="en-GB" dirty="0"/>
              <a:t>Schedule: Early November (now)</a:t>
            </a:r>
          </a:p>
          <a:p>
            <a:endParaRPr lang="en-GB" dirty="0"/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ACAA0-0E6E-935E-508E-113FD7B1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3B539-5469-719B-551B-0F3516DBD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93" y="1325533"/>
            <a:ext cx="2732301" cy="314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97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CA53-41FE-621E-2B86-D1B3C089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2. Use case design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4AE95-A9B8-E1E4-4D9C-7C316D151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CSC will adjust initial technical use case definition</a:t>
            </a:r>
          </a:p>
          <a:p>
            <a:r>
              <a:rPr lang="en-GB" dirty="0"/>
              <a:t>Handful of workshops with test user(s) &amp; an additional person</a:t>
            </a:r>
          </a:p>
          <a:p>
            <a:pPr lvl="1"/>
            <a:r>
              <a:rPr lang="en-GB" dirty="0"/>
              <a:t>Review of test experiences and initial use case</a:t>
            </a:r>
          </a:p>
          <a:p>
            <a:pPr lvl="1"/>
            <a:r>
              <a:rPr lang="en-GB" dirty="0"/>
              <a:t>Clarification and ”freeze” of basic use case</a:t>
            </a:r>
          </a:p>
          <a:p>
            <a:pPr lvl="1"/>
            <a:r>
              <a:rPr lang="en-GB" dirty="0"/>
              <a:t>Definition of technical automation features (existing or new ones) based on use case</a:t>
            </a:r>
          </a:p>
          <a:p>
            <a:pPr lvl="1"/>
            <a:r>
              <a:rPr lang="en-GB" dirty="0"/>
              <a:t>Small team preferable, commitment to workshop work (e.g. 2-3 meetings)</a:t>
            </a:r>
          </a:p>
          <a:p>
            <a:r>
              <a:rPr lang="en-GB" dirty="0"/>
              <a:t>TODO: Need to book meeting times!</a:t>
            </a:r>
          </a:p>
          <a:p>
            <a:r>
              <a:rPr lang="en-GB" dirty="0"/>
              <a:t>Schedule: Late November</a:t>
            </a:r>
          </a:p>
          <a:p>
            <a:endParaRPr lang="en-GB" dirty="0"/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6FC90-918E-E458-94B5-0FF5BF99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667E-B788-592B-BF63-2FCC6697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3. Automation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C48F7-D280-A005-516D-DD00F43F2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implementation of automation features</a:t>
            </a:r>
          </a:p>
          <a:p>
            <a:r>
              <a:rPr lang="en-GB" dirty="0"/>
              <a:t>Short testing period of automation features</a:t>
            </a:r>
          </a:p>
          <a:p>
            <a:r>
              <a:rPr lang="en-GB" dirty="0"/>
              <a:t>Iteration of automation features with test users</a:t>
            </a:r>
          </a:p>
          <a:p>
            <a:pPr lvl="1"/>
            <a:r>
              <a:rPr lang="en-GB" dirty="0"/>
              <a:t>Feedback and feature adjustment</a:t>
            </a:r>
          </a:p>
          <a:p>
            <a:pPr lvl="1"/>
            <a:r>
              <a:rPr lang="en-GB" dirty="0"/>
              <a:t>Possibly implementing an additional use case</a:t>
            </a:r>
          </a:p>
          <a:p>
            <a:pPr lvl="1"/>
            <a:r>
              <a:rPr lang="en-GB" dirty="0"/>
              <a:t>Requires collaboration </a:t>
            </a:r>
          </a:p>
          <a:p>
            <a:r>
              <a:rPr lang="en-GB" dirty="0"/>
              <a:t>Schedule: Early December</a:t>
            </a:r>
          </a:p>
          <a:p>
            <a:endParaRPr lang="en-GB" dirty="0"/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B1372-FE5F-F0C5-CE75-B67AA6EC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5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124B-3723-EA50-D24A-04AD00D3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4. Review and discussion on next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1ECA-D66B-E220-F54E-77C907B04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 of implementation results in wider project group</a:t>
            </a:r>
          </a:p>
          <a:p>
            <a:pPr lvl="1"/>
            <a:r>
              <a:rPr lang="en-GB" dirty="0"/>
              <a:t>Adjusted use cases</a:t>
            </a:r>
          </a:p>
          <a:p>
            <a:pPr lvl="1"/>
            <a:r>
              <a:rPr lang="en-GB" dirty="0"/>
              <a:t>Automation features</a:t>
            </a:r>
          </a:p>
          <a:p>
            <a:pPr lvl="1"/>
            <a:r>
              <a:rPr lang="en-GB" dirty="0"/>
              <a:t>Test experiences</a:t>
            </a:r>
          </a:p>
          <a:p>
            <a:r>
              <a:rPr lang="en-GB" dirty="0"/>
              <a:t>Discuss future plans</a:t>
            </a:r>
          </a:p>
          <a:p>
            <a:pPr lvl="1"/>
            <a:r>
              <a:rPr lang="en-GB" dirty="0"/>
              <a:t>Further needs and required resources and schedule</a:t>
            </a:r>
          </a:p>
          <a:p>
            <a:pPr lvl="1"/>
            <a:r>
              <a:rPr lang="en-GB" dirty="0"/>
              <a:t>Possible production deployment and access for more users</a:t>
            </a:r>
          </a:p>
          <a:p>
            <a:pPr lvl="1"/>
            <a:r>
              <a:rPr lang="en-GB" dirty="0"/>
              <a:t>Alternatively: post-pilot data migration and shutdown of service</a:t>
            </a:r>
          </a:p>
          <a:p>
            <a:r>
              <a:rPr lang="en-GB" dirty="0"/>
              <a:t>Schedule: January 2023</a:t>
            </a:r>
          </a:p>
          <a:p>
            <a:endParaRPr lang="en-GB" dirty="0"/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9854-D6DC-041F-1B7B-F6EE7DA2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9CB6-16BA-B829-FB1D-3B0BE6A8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Use case workshop procedure: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3057-2FDA-A68C-22FF-6D3B19FE4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200883"/>
            <a:ext cx="5837581" cy="339291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Preparation: Collect experiences during test phase (independent work)</a:t>
            </a:r>
          </a:p>
          <a:p>
            <a:pPr lvl="1"/>
            <a:r>
              <a:rPr lang="en-GB" dirty="0"/>
              <a:t>what you did, what you tried to do</a:t>
            </a:r>
          </a:p>
          <a:p>
            <a:pPr lvl="1"/>
            <a:r>
              <a:rPr lang="en-GB" dirty="0"/>
              <a:t>how you used </a:t>
            </a:r>
            <a:r>
              <a:rPr lang="en-GB" dirty="0" err="1"/>
              <a:t>irods</a:t>
            </a:r>
            <a:r>
              <a:rPr lang="en-GB" dirty="0"/>
              <a:t> commands</a:t>
            </a:r>
          </a:p>
          <a:p>
            <a:pPr lvl="1"/>
            <a:r>
              <a:rPr lang="en-GB" dirty="0"/>
              <a:t>things that worked well</a:t>
            </a:r>
          </a:p>
          <a:p>
            <a:pPr lvl="1"/>
            <a:r>
              <a:rPr lang="en-GB" dirty="0"/>
              <a:t>problems you encountered</a:t>
            </a:r>
          </a:p>
          <a:p>
            <a:pPr lvl="1"/>
            <a:r>
              <a:rPr lang="en-GB" dirty="0"/>
              <a:t>adjustments you made or wanted</a:t>
            </a:r>
          </a:p>
          <a:p>
            <a:pPr lvl="1"/>
            <a:r>
              <a:rPr lang="en-GB" dirty="0"/>
              <a:t>-&gt; To be collected and shared in wiki</a:t>
            </a:r>
          </a:p>
          <a:p>
            <a:pPr lvl="1"/>
            <a:r>
              <a:rPr lang="en-GB" dirty="0"/>
              <a:t>Question: Would it help to create some template for collecting notes?</a:t>
            </a:r>
          </a:p>
          <a:p>
            <a:pPr lvl="2"/>
            <a:r>
              <a:rPr lang="en-GB" dirty="0"/>
              <a:t>Challenge in communication/translation between different fields of expertise.</a:t>
            </a:r>
          </a:p>
          <a:p>
            <a:pPr lvl="2"/>
            <a:r>
              <a:rPr lang="en-GB" dirty="0"/>
              <a:t>What details we wish to see might be different from what you wish to see.</a:t>
            </a:r>
          </a:p>
          <a:p>
            <a:pPr lvl="2"/>
            <a:r>
              <a:rPr lang="en-GB" dirty="0">
                <a:hlinkClick r:id="rId2"/>
              </a:rPr>
              <a:t>https://wiki.eduuni.fi/display/csceudat/E-TASC+Hel+limited+testing+notes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24CAD-DF5E-E47D-E2F1-C01F9309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322C3-480A-9B55-09E7-1039D3CD0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83" y="1159209"/>
            <a:ext cx="2769427" cy="343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61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9CB6-16BA-B829-FB1D-3B0BE6A8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Use case workshop procedure: During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3057-2FDA-A68C-22FF-6D3B19FE4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00883"/>
            <a:ext cx="4578625" cy="3392917"/>
          </a:xfrm>
        </p:spPr>
        <p:txBody>
          <a:bodyPr>
            <a:normAutofit/>
          </a:bodyPr>
          <a:lstStyle/>
          <a:p>
            <a:r>
              <a:rPr lang="en-GB" dirty="0"/>
              <a:t>During workshop meetings</a:t>
            </a:r>
          </a:p>
          <a:p>
            <a:pPr lvl="1"/>
            <a:r>
              <a:rPr lang="en-GB" dirty="0"/>
              <a:t>List individual goal oriented tasks</a:t>
            </a:r>
          </a:p>
          <a:p>
            <a:pPr lvl="1"/>
            <a:r>
              <a:rPr lang="en-GB" dirty="0"/>
              <a:t>-&gt; collect, reorganize into walkthroughs</a:t>
            </a:r>
          </a:p>
          <a:p>
            <a:pPr lvl="1"/>
            <a:r>
              <a:rPr lang="en-GB" dirty="0"/>
              <a:t>-&gt; select primary use case(s), and describe in more details</a:t>
            </a:r>
          </a:p>
          <a:p>
            <a:pPr lvl="1"/>
            <a:r>
              <a:rPr lang="en-GB" dirty="0"/>
              <a:t>Prioritize &amp; select/freeze basic use case</a:t>
            </a:r>
          </a:p>
          <a:p>
            <a:pPr lvl="1"/>
            <a:r>
              <a:rPr lang="en-GB" dirty="0"/>
              <a:t>-&gt; Translate into technical automation feature(s) = implementation specification</a:t>
            </a:r>
          </a:p>
          <a:p>
            <a:pPr lvl="1"/>
            <a:r>
              <a:rPr lang="en-GB" dirty="0">
                <a:hlinkClick r:id="rId2"/>
              </a:rPr>
              <a:t>https://wiki.eduuni.fi/display/csceudat/Use+case+workshopping</a:t>
            </a:r>
            <a:endParaRPr lang="en-GB" dirty="0"/>
          </a:p>
          <a:p>
            <a:endParaRPr lang="en-GB" dirty="0"/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24CAD-DF5E-E47D-E2F1-C01F9309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E909DC-52C7-E79F-5A72-B21F2F303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89" y="723318"/>
            <a:ext cx="2511224" cy="423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723998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_2021_light" id="{962CA422-26FC-9B49-AC1D-FCBCB24F629F}" vid="{7A5A6C14-5FD4-C64E-9E4E-2ED20462BF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498AC3904B248B34AC7704AF7A6D5" ma:contentTypeVersion="4" ma:contentTypeDescription="Create a new document." ma:contentTypeScope="" ma:versionID="5c4e0d2f5dc995849302d77d553ba11a">
  <xsd:schema xmlns:xsd="http://www.w3.org/2001/XMLSchema" xmlns:xs="http://www.w3.org/2001/XMLSchema" xmlns:p="http://schemas.microsoft.com/office/2006/metadata/properties" xmlns:ns1="http://schemas.microsoft.com/sharepoint/v3" xmlns:ns2="5b92892c-7639-4d25-8599-0c2b88216d11" targetNamespace="http://schemas.microsoft.com/office/2006/metadata/properties" ma:root="true" ma:fieldsID="e127086a23f828037198a7d57bdcf8de" ns1:_="" ns2:_="">
    <xsd:import namespace="http://schemas.microsoft.com/sharepoint/v3"/>
    <xsd:import namespace="5b92892c-7639-4d25-8599-0c2b88216d1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estPractices" minOccurs="0"/>
                <xsd:element ref="ns2:CSCBrand" minOccurs="0"/>
                <xsd:element ref="ns2:Presenta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2892c-7639-4d25-8599-0c2b88216d11" elementFormDefault="qualified">
    <xsd:import namespace="http://schemas.microsoft.com/office/2006/documentManagement/types"/>
    <xsd:import namespace="http://schemas.microsoft.com/office/infopath/2007/PartnerControls"/>
    <xsd:element name="BestPractices" ma:index="10" nillable="true" ma:displayName="Best Practices" ma:default="0" ma:internalName="BestPractices">
      <xsd:simpleType>
        <xsd:restriction base="dms:Boolean"/>
      </xsd:simpleType>
    </xsd:element>
    <xsd:element name="CSCBrand" ma:index="11" nillable="true" ma:displayName="CSC Brand" ma:default="0" ma:internalName="CSCBrand">
      <xsd:simpleType>
        <xsd:restriction base="dms:Boolean"/>
      </xsd:simpleType>
    </xsd:element>
    <xsd:element name="Presentations" ma:index="12" nillable="true" ma:displayName="Presentations" ma:default="0" ma:internalName="Presentation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s xmlns="5b92892c-7639-4d25-8599-0c2b88216d11">true</Presentations>
    <BestPractices xmlns="5b92892c-7639-4d25-8599-0c2b88216d11">false</BestPractices>
    <PublishingExpirationDate xmlns="http://schemas.microsoft.com/sharepoint/v3" xsi:nil="true"/>
    <PublishingStartDate xmlns="http://schemas.microsoft.com/sharepoint/v3" xsi:nil="true"/>
    <CSCBrand xmlns="5b92892c-7639-4d25-8599-0c2b88216d11">false</CSCBran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99B23-6741-47DE-898D-BBA4428F6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92892c-7639-4d25-8599-0c2b88216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98A3F4-F572-40C1-A32F-15FF12C1612A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b92892c-7639-4d25-8599-0c2b88216d11"/>
  </ds:schemaRefs>
</ds:datastoreItem>
</file>

<file path=customXml/itemProps3.xml><?xml version="1.0" encoding="utf-8"?>
<ds:datastoreItem xmlns:ds="http://schemas.openxmlformats.org/officeDocument/2006/customXml" ds:itemID="{C48522EB-21DE-46A5-A25F-4CAAB9B53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CSC_template_2017</Template>
  <TotalTime>65</TotalTime>
  <Words>735</Words>
  <Application>Microsoft Macintosh PowerPoint</Application>
  <PresentationFormat>On-screen Show (16:9)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Candara</vt:lpstr>
      <vt:lpstr>Corbel</vt:lpstr>
      <vt:lpstr>Courier New</vt:lpstr>
      <vt:lpstr>Verdana</vt:lpstr>
      <vt:lpstr>Wingdings</vt:lpstr>
      <vt:lpstr>CSC_template_2017</vt:lpstr>
      <vt:lpstr>E-TASC B2SAFE pilot deployment status</vt:lpstr>
      <vt:lpstr>Contents</vt:lpstr>
      <vt:lpstr>Overall plan</vt:lpstr>
      <vt:lpstr>1. Limited test phase</vt:lpstr>
      <vt:lpstr>2. Use case design workshops</vt:lpstr>
      <vt:lpstr>3. Automation implementation</vt:lpstr>
      <vt:lpstr>4. Review and discussion on next phase</vt:lpstr>
      <vt:lpstr>Use case workshop procedure: preparation</vt:lpstr>
      <vt:lpstr>Use case workshop procedure: During workshops</vt:lpstr>
      <vt:lpstr>Access to Eduuni wiki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E-TASC B2SAFE pilot deployment status</dc:title>
  <dc:creator>Anssi Kainulainen</dc:creator>
  <cp:lastModifiedBy>Anssi Kainulainen</cp:lastModifiedBy>
  <cp:revision>7</cp:revision>
  <dcterms:created xsi:type="dcterms:W3CDTF">2022-11-09T08:04:12Z</dcterms:created>
  <dcterms:modified xsi:type="dcterms:W3CDTF">2022-11-09T10:50:31Z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0x0101000DA498AC3904B248B34AC7704AF7A6D5</vt:lpwstr>
  </property>
</Properties>
</file>