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1" r:id="rId4"/>
    <p:sldId id="260" r:id="rId5"/>
    <p:sldId id="280" r:id="rId6"/>
    <p:sldId id="268" r:id="rId7"/>
    <p:sldId id="267" r:id="rId8"/>
    <p:sldId id="272" r:id="rId9"/>
    <p:sldId id="269" r:id="rId10"/>
    <p:sldId id="281" r:id="rId11"/>
    <p:sldId id="282" r:id="rId12"/>
    <p:sldId id="283" r:id="rId13"/>
    <p:sldId id="284" r:id="rId14"/>
    <p:sldId id="271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82918-6F7A-4E3E-AEF7-E2B3200D7CD8}" v="19" dt="2023-01-16T21:10:32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 autoAdjust="0"/>
    <p:restoredTop sz="91293" autoAdjust="0"/>
  </p:normalViewPr>
  <p:slideViewPr>
    <p:cSldViewPr showGuides="1">
      <p:cViewPr varScale="1">
        <p:scale>
          <a:sx n="104" d="100"/>
          <a:sy n="104" d="100"/>
        </p:scale>
        <p:origin x="73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O ACAMPORA" userId="db373041-2bdb-4b5a-bc6b-7995707c5b87" providerId="ADAL" clId="{43C82918-6F7A-4E3E-AEF7-E2B3200D7CD8}"/>
    <pc:docChg chg="undo custSel addSld delSld modSld">
      <pc:chgData name="EMILIO ACAMPORA" userId="db373041-2bdb-4b5a-bc6b-7995707c5b87" providerId="ADAL" clId="{43C82918-6F7A-4E3E-AEF7-E2B3200D7CD8}" dt="2023-01-16T21:10:50.733" v="164" actId="20577"/>
      <pc:docMkLst>
        <pc:docMk/>
      </pc:docMkLst>
      <pc:sldChg chg="modSp mod">
        <pc:chgData name="EMILIO ACAMPORA" userId="db373041-2bdb-4b5a-bc6b-7995707c5b87" providerId="ADAL" clId="{43C82918-6F7A-4E3E-AEF7-E2B3200D7CD8}" dt="2023-01-16T21:06:21.221" v="107" actId="20577"/>
        <pc:sldMkLst>
          <pc:docMk/>
          <pc:sldMk cId="2416931611" sldId="257"/>
        </pc:sldMkLst>
        <pc:spChg chg="mod">
          <ac:chgData name="EMILIO ACAMPORA" userId="db373041-2bdb-4b5a-bc6b-7995707c5b87" providerId="ADAL" clId="{43C82918-6F7A-4E3E-AEF7-E2B3200D7CD8}" dt="2023-01-16T21:06:21.221" v="107" actId="20577"/>
          <ac:spMkLst>
            <pc:docMk/>
            <pc:sldMk cId="2416931611" sldId="257"/>
            <ac:spMk id="10" creationId="{356FACC3-A2E8-C648-8738-E511B1996285}"/>
          </ac:spMkLst>
        </pc:spChg>
      </pc:sldChg>
      <pc:sldChg chg="modSp mod">
        <pc:chgData name="EMILIO ACAMPORA" userId="db373041-2bdb-4b5a-bc6b-7995707c5b87" providerId="ADAL" clId="{43C82918-6F7A-4E3E-AEF7-E2B3200D7CD8}" dt="2023-01-16T21:06:40.320" v="113" actId="20577"/>
        <pc:sldMkLst>
          <pc:docMk/>
          <pc:sldMk cId="3364001690" sldId="260"/>
        </pc:sldMkLst>
        <pc:spChg chg="mod">
          <ac:chgData name="EMILIO ACAMPORA" userId="db373041-2bdb-4b5a-bc6b-7995707c5b87" providerId="ADAL" clId="{43C82918-6F7A-4E3E-AEF7-E2B3200D7CD8}" dt="2023-01-16T21:06:40.320" v="113" actId="20577"/>
          <ac:spMkLst>
            <pc:docMk/>
            <pc:sldMk cId="3364001690" sldId="260"/>
            <ac:spMk id="26" creationId="{7A673D95-D790-DA4E-B27C-B3D515A2C061}"/>
          </ac:spMkLst>
        </pc:spChg>
      </pc:sldChg>
      <pc:sldChg chg="modSp mod">
        <pc:chgData name="EMILIO ACAMPORA" userId="db373041-2bdb-4b5a-bc6b-7995707c5b87" providerId="ADAL" clId="{43C82918-6F7A-4E3E-AEF7-E2B3200D7CD8}" dt="2023-01-16T21:06:29.816" v="110" actId="20577"/>
        <pc:sldMkLst>
          <pc:docMk/>
          <pc:sldMk cId="2928251382" sldId="261"/>
        </pc:sldMkLst>
        <pc:spChg chg="mod">
          <ac:chgData name="EMILIO ACAMPORA" userId="db373041-2bdb-4b5a-bc6b-7995707c5b87" providerId="ADAL" clId="{43C82918-6F7A-4E3E-AEF7-E2B3200D7CD8}" dt="2023-01-16T21:06:29.816" v="110" actId="20577"/>
          <ac:spMkLst>
            <pc:docMk/>
            <pc:sldMk cId="2928251382" sldId="261"/>
            <ac:spMk id="8" creationId="{30C7A744-008B-6F43-BFD4-5AC588700332}"/>
          </ac:spMkLst>
        </pc:spChg>
      </pc:sldChg>
      <pc:sldChg chg="modSp mod">
        <pc:chgData name="EMILIO ACAMPORA" userId="db373041-2bdb-4b5a-bc6b-7995707c5b87" providerId="ADAL" clId="{43C82918-6F7A-4E3E-AEF7-E2B3200D7CD8}" dt="2023-01-16T21:07:15.160" v="122" actId="20577"/>
        <pc:sldMkLst>
          <pc:docMk/>
          <pc:sldMk cId="3418126789" sldId="267"/>
        </pc:sldMkLst>
        <pc:spChg chg="mod">
          <ac:chgData name="EMILIO ACAMPORA" userId="db373041-2bdb-4b5a-bc6b-7995707c5b87" providerId="ADAL" clId="{43C82918-6F7A-4E3E-AEF7-E2B3200D7CD8}" dt="2023-01-16T21:07:15.160" v="122" actId="20577"/>
          <ac:spMkLst>
            <pc:docMk/>
            <pc:sldMk cId="3418126789" sldId="267"/>
            <ac:spMk id="5" creationId="{AE590D6A-B8E2-EA41-B3EB-D919F1755574}"/>
          </ac:spMkLst>
        </pc:spChg>
      </pc:sldChg>
      <pc:sldChg chg="modSp mod">
        <pc:chgData name="EMILIO ACAMPORA" userId="db373041-2bdb-4b5a-bc6b-7995707c5b87" providerId="ADAL" clId="{43C82918-6F7A-4E3E-AEF7-E2B3200D7CD8}" dt="2023-01-16T21:07:05.878" v="119" actId="20577"/>
        <pc:sldMkLst>
          <pc:docMk/>
          <pc:sldMk cId="1649095979" sldId="268"/>
        </pc:sldMkLst>
        <pc:spChg chg="mod">
          <ac:chgData name="EMILIO ACAMPORA" userId="db373041-2bdb-4b5a-bc6b-7995707c5b87" providerId="ADAL" clId="{43C82918-6F7A-4E3E-AEF7-E2B3200D7CD8}" dt="2023-01-16T21:07:05.878" v="119" actId="20577"/>
          <ac:spMkLst>
            <pc:docMk/>
            <pc:sldMk cId="1649095979" sldId="268"/>
            <ac:spMk id="6" creationId="{B13004B7-2FDA-5344-905C-E5F6E9A1EE35}"/>
          </ac:spMkLst>
        </pc:spChg>
      </pc:sldChg>
      <pc:sldChg chg="modSp mod">
        <pc:chgData name="EMILIO ACAMPORA" userId="db373041-2bdb-4b5a-bc6b-7995707c5b87" providerId="ADAL" clId="{43C82918-6F7A-4E3E-AEF7-E2B3200D7CD8}" dt="2023-01-16T21:07:59.975" v="132" actId="20577"/>
        <pc:sldMkLst>
          <pc:docMk/>
          <pc:sldMk cId="494467334" sldId="269"/>
        </pc:sldMkLst>
        <pc:spChg chg="mod">
          <ac:chgData name="EMILIO ACAMPORA" userId="db373041-2bdb-4b5a-bc6b-7995707c5b87" providerId="ADAL" clId="{43C82918-6F7A-4E3E-AEF7-E2B3200D7CD8}" dt="2023-01-16T21:07:59.975" v="132" actId="20577"/>
          <ac:spMkLst>
            <pc:docMk/>
            <pc:sldMk cId="494467334" sldId="269"/>
            <ac:spMk id="4" creationId="{00000000-0000-0000-0000-000000000000}"/>
          </ac:spMkLst>
        </pc:spChg>
      </pc:sldChg>
      <pc:sldChg chg="delSp add del mod">
        <pc:chgData name="EMILIO ACAMPORA" userId="db373041-2bdb-4b5a-bc6b-7995707c5b87" providerId="ADAL" clId="{43C82918-6F7A-4E3E-AEF7-E2B3200D7CD8}" dt="2023-01-16T19:49:17.376" v="8" actId="2696"/>
        <pc:sldMkLst>
          <pc:docMk/>
          <pc:sldMk cId="1470172736" sldId="270"/>
        </pc:sldMkLst>
        <pc:spChg chg="del">
          <ac:chgData name="EMILIO ACAMPORA" userId="db373041-2bdb-4b5a-bc6b-7995707c5b87" providerId="ADAL" clId="{43C82918-6F7A-4E3E-AEF7-E2B3200D7CD8}" dt="2023-01-16T19:49:08.268" v="6" actId="21"/>
          <ac:spMkLst>
            <pc:docMk/>
            <pc:sldMk cId="1470172736" sldId="270"/>
            <ac:spMk id="9" creationId="{8FD909BD-5F7A-964E-0C2A-B7B6A4FEC6DA}"/>
          </ac:spMkLst>
        </pc:spChg>
      </pc:sldChg>
      <pc:sldChg chg="addSp delSp modSp del mod">
        <pc:chgData name="EMILIO ACAMPORA" userId="db373041-2bdb-4b5a-bc6b-7995707c5b87" providerId="ADAL" clId="{43C82918-6F7A-4E3E-AEF7-E2B3200D7CD8}" dt="2023-01-16T21:09:30.712" v="149"/>
        <pc:sldMkLst>
          <pc:docMk/>
          <pc:sldMk cId="1425330289" sldId="271"/>
        </pc:sldMkLst>
        <pc:spChg chg="add mod">
          <ac:chgData name="EMILIO ACAMPORA" userId="db373041-2bdb-4b5a-bc6b-7995707c5b87" providerId="ADAL" clId="{43C82918-6F7A-4E3E-AEF7-E2B3200D7CD8}" dt="2023-01-16T21:09:30.712" v="149"/>
          <ac:spMkLst>
            <pc:docMk/>
            <pc:sldMk cId="1425330289" sldId="271"/>
            <ac:spMk id="3" creationId="{7C95B18F-7D10-AC12-6CD5-6D714EBFCA5A}"/>
          </ac:spMkLst>
        </pc:spChg>
        <pc:spChg chg="del">
          <ac:chgData name="EMILIO ACAMPORA" userId="db373041-2bdb-4b5a-bc6b-7995707c5b87" providerId="ADAL" clId="{43C82918-6F7A-4E3E-AEF7-E2B3200D7CD8}" dt="2023-01-16T21:08:32.616" v="137" actId="478"/>
          <ac:spMkLst>
            <pc:docMk/>
            <pc:sldMk cId="1425330289" sldId="271"/>
            <ac:spMk id="5" creationId="{347CFBF6-96B2-64B8-4C71-2D68B33F571A}"/>
          </ac:spMkLst>
        </pc:spChg>
      </pc:sldChg>
      <pc:sldChg chg="modSp mod">
        <pc:chgData name="EMILIO ACAMPORA" userId="db373041-2bdb-4b5a-bc6b-7995707c5b87" providerId="ADAL" clId="{43C82918-6F7A-4E3E-AEF7-E2B3200D7CD8}" dt="2023-01-16T21:07:43.510" v="126" actId="20577"/>
        <pc:sldMkLst>
          <pc:docMk/>
          <pc:sldMk cId="2889120878" sldId="272"/>
        </pc:sldMkLst>
        <pc:spChg chg="mod">
          <ac:chgData name="EMILIO ACAMPORA" userId="db373041-2bdb-4b5a-bc6b-7995707c5b87" providerId="ADAL" clId="{43C82918-6F7A-4E3E-AEF7-E2B3200D7CD8}" dt="2023-01-16T21:07:43.510" v="126" actId="20577"/>
          <ac:spMkLst>
            <pc:docMk/>
            <pc:sldMk cId="2889120878" sldId="272"/>
            <ac:spMk id="5" creationId="{AE590D6A-B8E2-EA41-B3EB-D919F1755574}"/>
          </ac:spMkLst>
        </pc:spChg>
        <pc:spChg chg="ord">
          <ac:chgData name="EMILIO ACAMPORA" userId="db373041-2bdb-4b5a-bc6b-7995707c5b87" providerId="ADAL" clId="{43C82918-6F7A-4E3E-AEF7-E2B3200D7CD8}" dt="2023-01-16T21:07:35.457" v="123" actId="167"/>
          <ac:spMkLst>
            <pc:docMk/>
            <pc:sldMk cId="2889120878" sldId="272"/>
            <ac:spMk id="15" creationId="{272B38CF-CD11-754F-B487-1C3AFA024751}"/>
          </ac:spMkLst>
        </pc:spChg>
      </pc:sldChg>
      <pc:sldChg chg="addSp delSp add del mod">
        <pc:chgData name="EMILIO ACAMPORA" userId="db373041-2bdb-4b5a-bc6b-7995707c5b87" providerId="ADAL" clId="{43C82918-6F7A-4E3E-AEF7-E2B3200D7CD8}" dt="2023-01-16T19:49:03.870" v="5" actId="47"/>
        <pc:sldMkLst>
          <pc:docMk/>
          <pc:sldMk cId="1237124925" sldId="274"/>
        </pc:sldMkLst>
        <pc:spChg chg="add del">
          <ac:chgData name="EMILIO ACAMPORA" userId="db373041-2bdb-4b5a-bc6b-7995707c5b87" providerId="ADAL" clId="{43C82918-6F7A-4E3E-AEF7-E2B3200D7CD8}" dt="2023-01-16T19:48:39.755" v="2" actId="478"/>
          <ac:spMkLst>
            <pc:docMk/>
            <pc:sldMk cId="1237124925" sldId="274"/>
            <ac:spMk id="6" creationId="{AAA15476-7D68-6825-08F8-4F962D59C29E}"/>
          </ac:spMkLst>
        </pc:spChg>
      </pc:sldChg>
      <pc:sldChg chg="modSp mod">
        <pc:chgData name="EMILIO ACAMPORA" userId="db373041-2bdb-4b5a-bc6b-7995707c5b87" providerId="ADAL" clId="{43C82918-6F7A-4E3E-AEF7-E2B3200D7CD8}" dt="2023-01-16T21:06:52.587" v="116" actId="20577"/>
        <pc:sldMkLst>
          <pc:docMk/>
          <pc:sldMk cId="4228921198" sldId="280"/>
        </pc:sldMkLst>
        <pc:spChg chg="mod">
          <ac:chgData name="EMILIO ACAMPORA" userId="db373041-2bdb-4b5a-bc6b-7995707c5b87" providerId="ADAL" clId="{43C82918-6F7A-4E3E-AEF7-E2B3200D7CD8}" dt="2023-01-16T21:06:52.587" v="116" actId="20577"/>
          <ac:spMkLst>
            <pc:docMk/>
            <pc:sldMk cId="4228921198" sldId="280"/>
            <ac:spMk id="8" creationId="{6BBDA6F0-B0CD-AD4C-A83B-1E4C1EEAE89C}"/>
          </ac:spMkLst>
        </pc:spChg>
      </pc:sldChg>
      <pc:sldChg chg="addSp delSp modSp mod">
        <pc:chgData name="EMILIO ACAMPORA" userId="db373041-2bdb-4b5a-bc6b-7995707c5b87" providerId="ADAL" clId="{43C82918-6F7A-4E3E-AEF7-E2B3200D7CD8}" dt="2023-01-16T21:09:20.091" v="145"/>
        <pc:sldMkLst>
          <pc:docMk/>
          <pc:sldMk cId="3567324498" sldId="281"/>
        </pc:sldMkLst>
        <pc:spChg chg="add mod">
          <ac:chgData name="EMILIO ACAMPORA" userId="db373041-2bdb-4b5a-bc6b-7995707c5b87" providerId="ADAL" clId="{43C82918-6F7A-4E3E-AEF7-E2B3200D7CD8}" dt="2023-01-16T21:09:20.091" v="145"/>
          <ac:spMkLst>
            <pc:docMk/>
            <pc:sldMk cId="3567324498" sldId="281"/>
            <ac:spMk id="3" creationId="{0AFE447D-2FA8-BE98-B5F9-9EF7FB866F52}"/>
          </ac:spMkLst>
        </pc:spChg>
        <pc:spChg chg="del">
          <ac:chgData name="EMILIO ACAMPORA" userId="db373041-2bdb-4b5a-bc6b-7995707c5b87" providerId="ADAL" clId="{43C82918-6F7A-4E3E-AEF7-E2B3200D7CD8}" dt="2023-01-16T21:08:09.423" v="133" actId="478"/>
          <ac:spMkLst>
            <pc:docMk/>
            <pc:sldMk cId="3567324498" sldId="281"/>
            <ac:spMk id="6" creationId="{AAA15476-7D68-6825-08F8-4F962D59C29E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343648042" sldId="282"/>
        </pc:sldMkLst>
      </pc:sldChg>
      <pc:sldChg chg="addSp delSp modSp mod">
        <pc:chgData name="EMILIO ACAMPORA" userId="db373041-2bdb-4b5a-bc6b-7995707c5b87" providerId="ADAL" clId="{43C82918-6F7A-4E3E-AEF7-E2B3200D7CD8}" dt="2023-01-16T21:10:50.733" v="164" actId="20577"/>
        <pc:sldMkLst>
          <pc:docMk/>
          <pc:sldMk cId="3288427431" sldId="282"/>
        </pc:sldMkLst>
        <pc:spChg chg="add del mod">
          <ac:chgData name="EMILIO ACAMPORA" userId="db373041-2bdb-4b5a-bc6b-7995707c5b87" providerId="ADAL" clId="{43C82918-6F7A-4E3E-AEF7-E2B3200D7CD8}" dt="2023-01-16T19:52:10.619" v="102" actId="1036"/>
          <ac:spMkLst>
            <pc:docMk/>
            <pc:sldMk cId="3288427431" sldId="282"/>
            <ac:spMk id="3" creationId="{CFC8AAD9-88E6-CC43-858C-AE8B63ACD339}"/>
          </ac:spMkLst>
        </pc:spChg>
        <pc:spChg chg="add mod">
          <ac:chgData name="EMILIO ACAMPORA" userId="db373041-2bdb-4b5a-bc6b-7995707c5b87" providerId="ADAL" clId="{43C82918-6F7A-4E3E-AEF7-E2B3200D7CD8}" dt="2023-01-16T21:10:50.733" v="164" actId="20577"/>
          <ac:spMkLst>
            <pc:docMk/>
            <pc:sldMk cId="3288427431" sldId="282"/>
            <ac:spMk id="4" creationId="{99691DB5-D62B-1A62-F24E-4EA869FD78EF}"/>
          </ac:spMkLst>
        </pc:spChg>
        <pc:spChg chg="add mod">
          <ac:chgData name="EMILIO ACAMPORA" userId="db373041-2bdb-4b5a-bc6b-7995707c5b87" providerId="ADAL" clId="{43C82918-6F7A-4E3E-AEF7-E2B3200D7CD8}" dt="2023-01-16T21:09:22.996" v="146"/>
          <ac:spMkLst>
            <pc:docMk/>
            <pc:sldMk cId="3288427431" sldId="282"/>
            <ac:spMk id="6" creationId="{24B0FEEA-C9D9-2330-0958-5CBDCD440B6B}"/>
          </ac:spMkLst>
        </pc:spChg>
        <pc:spChg chg="add del mod">
          <ac:chgData name="EMILIO ACAMPORA" userId="db373041-2bdb-4b5a-bc6b-7995707c5b87" providerId="ADAL" clId="{43C82918-6F7A-4E3E-AEF7-E2B3200D7CD8}" dt="2023-01-16T19:52:10.619" v="102" actId="1036"/>
          <ac:spMkLst>
            <pc:docMk/>
            <pc:sldMk cId="3288427431" sldId="282"/>
            <ac:spMk id="7" creationId="{DCB68AC6-112F-9E4E-ADBB-AF5648D69534}"/>
          </ac:spMkLst>
        </pc:spChg>
        <pc:spChg chg="add del mod">
          <ac:chgData name="EMILIO ACAMPORA" userId="db373041-2bdb-4b5a-bc6b-7995707c5b87" providerId="ADAL" clId="{43C82918-6F7A-4E3E-AEF7-E2B3200D7CD8}" dt="2023-01-16T19:52:10.619" v="102" actId="1036"/>
          <ac:spMkLst>
            <pc:docMk/>
            <pc:sldMk cId="3288427431" sldId="282"/>
            <ac:spMk id="8" creationId="{C889AACB-9076-6645-B1F0-106F222573A7}"/>
          </ac:spMkLst>
        </pc:spChg>
        <pc:spChg chg="del">
          <ac:chgData name="EMILIO ACAMPORA" userId="db373041-2bdb-4b5a-bc6b-7995707c5b87" providerId="ADAL" clId="{43C82918-6F7A-4E3E-AEF7-E2B3200D7CD8}" dt="2023-01-16T21:08:14.478" v="134" actId="478"/>
          <ac:spMkLst>
            <pc:docMk/>
            <pc:sldMk cId="3288427431" sldId="282"/>
            <ac:spMk id="10" creationId="{539D6792-B5DD-927B-6D31-CDE45D5E526A}"/>
          </ac:spMkLst>
        </pc:spChg>
        <pc:picChg chg="add del mod">
          <ac:chgData name="EMILIO ACAMPORA" userId="db373041-2bdb-4b5a-bc6b-7995707c5b87" providerId="ADAL" clId="{43C82918-6F7A-4E3E-AEF7-E2B3200D7CD8}" dt="2023-01-16T19:52:10.619" v="102" actId="1036"/>
          <ac:picMkLst>
            <pc:docMk/>
            <pc:sldMk cId="3288427431" sldId="282"/>
            <ac:picMk id="5" creationId="{853658D2-9CC0-ED46-93CD-10C659495C80}"/>
          </ac:picMkLst>
        </pc:picChg>
      </pc:sldChg>
      <pc:sldChg chg="addSp delSp modSp mod">
        <pc:chgData name="EMILIO ACAMPORA" userId="db373041-2bdb-4b5a-bc6b-7995707c5b87" providerId="ADAL" clId="{43C82918-6F7A-4E3E-AEF7-E2B3200D7CD8}" dt="2023-01-16T21:09:24.745" v="147"/>
        <pc:sldMkLst>
          <pc:docMk/>
          <pc:sldMk cId="343648042" sldId="283"/>
        </pc:sldMkLst>
        <pc:spChg chg="add mod">
          <ac:chgData name="EMILIO ACAMPORA" userId="db373041-2bdb-4b5a-bc6b-7995707c5b87" providerId="ADAL" clId="{43C82918-6F7A-4E3E-AEF7-E2B3200D7CD8}" dt="2023-01-16T21:09:24.745" v="147"/>
          <ac:spMkLst>
            <pc:docMk/>
            <pc:sldMk cId="343648042" sldId="283"/>
            <ac:spMk id="3" creationId="{F392E766-B4F2-A67D-09E3-1E598FB54D8B}"/>
          </ac:spMkLst>
        </pc:spChg>
        <pc:spChg chg="del">
          <ac:chgData name="EMILIO ACAMPORA" userId="db373041-2bdb-4b5a-bc6b-7995707c5b87" providerId="ADAL" clId="{43C82918-6F7A-4E3E-AEF7-E2B3200D7CD8}" dt="2023-01-16T21:08:20.114" v="135" actId="478"/>
          <ac:spMkLst>
            <pc:docMk/>
            <pc:sldMk cId="343648042" sldId="283"/>
            <ac:spMk id="8" creationId="{F2F41AA6-C6F6-CB4D-E43F-9AF4CAF94561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3212759778" sldId="283"/>
        </pc:sldMkLst>
      </pc:sldChg>
      <pc:sldChg chg="addSp delSp modSp del mod">
        <pc:chgData name="EMILIO ACAMPORA" userId="db373041-2bdb-4b5a-bc6b-7995707c5b87" providerId="ADAL" clId="{43C82918-6F7A-4E3E-AEF7-E2B3200D7CD8}" dt="2023-01-16T21:09:27.563" v="148"/>
        <pc:sldMkLst>
          <pc:docMk/>
          <pc:sldMk cId="3886300659" sldId="284"/>
        </pc:sldMkLst>
        <pc:spChg chg="add mod">
          <ac:chgData name="EMILIO ACAMPORA" userId="db373041-2bdb-4b5a-bc6b-7995707c5b87" providerId="ADAL" clId="{43C82918-6F7A-4E3E-AEF7-E2B3200D7CD8}" dt="2023-01-16T21:09:27.563" v="148"/>
          <ac:spMkLst>
            <pc:docMk/>
            <pc:sldMk cId="3886300659" sldId="284"/>
            <ac:spMk id="2" creationId="{EA764F2D-5C2D-B9B7-025C-683B963D3135}"/>
          </ac:spMkLst>
        </pc:spChg>
        <pc:spChg chg="del">
          <ac:chgData name="EMILIO ACAMPORA" userId="db373041-2bdb-4b5a-bc6b-7995707c5b87" providerId="ADAL" clId="{43C82918-6F7A-4E3E-AEF7-E2B3200D7CD8}" dt="2023-01-16T21:08:27.531" v="136" actId="478"/>
          <ac:spMkLst>
            <pc:docMk/>
            <pc:sldMk cId="3886300659" sldId="284"/>
            <ac:spMk id="4" creationId="{D7A2E48B-1C5D-2719-7239-5D35E4699CA2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2971271179" sldId="285"/>
        </pc:sldMkLst>
      </pc:sldChg>
      <pc:sldChg chg="addSp delSp modSp mod">
        <pc:chgData name="EMILIO ACAMPORA" userId="db373041-2bdb-4b5a-bc6b-7995707c5b87" providerId="ADAL" clId="{43C82918-6F7A-4E3E-AEF7-E2B3200D7CD8}" dt="2023-01-16T21:09:37.031" v="153"/>
        <pc:sldMkLst>
          <pc:docMk/>
          <pc:sldMk cId="3212759778" sldId="285"/>
        </pc:sldMkLst>
        <pc:spChg chg="add del mod">
          <ac:chgData name="EMILIO ACAMPORA" userId="db373041-2bdb-4b5a-bc6b-7995707c5b87" providerId="ADAL" clId="{43C82918-6F7A-4E3E-AEF7-E2B3200D7CD8}" dt="2023-01-16T21:09:33.795" v="151"/>
          <ac:spMkLst>
            <pc:docMk/>
            <pc:sldMk cId="3212759778" sldId="285"/>
            <ac:spMk id="3" creationId="{0533E0EE-2570-94BE-ADA9-65BE51185D02}"/>
          </ac:spMkLst>
        </pc:spChg>
        <pc:spChg chg="del">
          <ac:chgData name="EMILIO ACAMPORA" userId="db373041-2bdb-4b5a-bc6b-7995707c5b87" providerId="ADAL" clId="{43C82918-6F7A-4E3E-AEF7-E2B3200D7CD8}" dt="2023-01-16T21:09:36.395" v="152" actId="478"/>
          <ac:spMkLst>
            <pc:docMk/>
            <pc:sldMk cId="3212759778" sldId="285"/>
            <ac:spMk id="4" creationId="{F954AF96-8A29-57CF-5BB0-39E434E639B4}"/>
          </ac:spMkLst>
        </pc:spChg>
        <pc:spChg chg="add mod">
          <ac:chgData name="EMILIO ACAMPORA" userId="db373041-2bdb-4b5a-bc6b-7995707c5b87" providerId="ADAL" clId="{43C82918-6F7A-4E3E-AEF7-E2B3200D7CD8}" dt="2023-01-16T21:09:37.031" v="153"/>
          <ac:spMkLst>
            <pc:docMk/>
            <pc:sldMk cId="3212759778" sldId="285"/>
            <ac:spMk id="6" creationId="{BC3B63D8-259D-7D20-95B3-D71E82FD1247}"/>
          </ac:spMkLst>
        </pc:spChg>
      </pc:sldChg>
      <pc:sldChg chg="addSp delSp modSp mod">
        <pc:chgData name="EMILIO ACAMPORA" userId="db373041-2bdb-4b5a-bc6b-7995707c5b87" providerId="ADAL" clId="{43C82918-6F7A-4E3E-AEF7-E2B3200D7CD8}" dt="2023-01-16T21:09:40.573" v="154"/>
        <pc:sldMkLst>
          <pc:docMk/>
          <pc:sldMk cId="1906910311" sldId="286"/>
        </pc:sldMkLst>
        <pc:spChg chg="add mod">
          <ac:chgData name="EMILIO ACAMPORA" userId="db373041-2bdb-4b5a-bc6b-7995707c5b87" providerId="ADAL" clId="{43C82918-6F7A-4E3E-AEF7-E2B3200D7CD8}" dt="2023-01-16T21:09:40.573" v="154"/>
          <ac:spMkLst>
            <pc:docMk/>
            <pc:sldMk cId="1906910311" sldId="286"/>
            <ac:spMk id="3" creationId="{9F76A7A9-B972-1F25-58FD-FA796D294E0D}"/>
          </ac:spMkLst>
        </pc:spChg>
        <pc:spChg chg="del">
          <ac:chgData name="EMILIO ACAMPORA" userId="db373041-2bdb-4b5a-bc6b-7995707c5b87" providerId="ADAL" clId="{43C82918-6F7A-4E3E-AEF7-E2B3200D7CD8}" dt="2023-01-16T21:08:35.929" v="138" actId="478"/>
          <ac:spMkLst>
            <pc:docMk/>
            <pc:sldMk cId="1906910311" sldId="286"/>
            <ac:spMk id="4" creationId="{3CFEB795-4B9E-840F-0A58-08FAEEC72B1A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3511996894" sldId="286"/>
        </pc:sldMkLst>
      </pc:sldChg>
      <pc:sldChg chg="addSp delSp modSp mod">
        <pc:chgData name="EMILIO ACAMPORA" userId="db373041-2bdb-4b5a-bc6b-7995707c5b87" providerId="ADAL" clId="{43C82918-6F7A-4E3E-AEF7-E2B3200D7CD8}" dt="2023-01-16T21:09:43.298" v="155"/>
        <pc:sldMkLst>
          <pc:docMk/>
          <pc:sldMk cId="3511996894" sldId="287"/>
        </pc:sldMkLst>
        <pc:spChg chg="add mod">
          <ac:chgData name="EMILIO ACAMPORA" userId="db373041-2bdb-4b5a-bc6b-7995707c5b87" providerId="ADAL" clId="{43C82918-6F7A-4E3E-AEF7-E2B3200D7CD8}" dt="2023-01-16T21:09:43.298" v="155"/>
          <ac:spMkLst>
            <pc:docMk/>
            <pc:sldMk cId="3511996894" sldId="287"/>
            <ac:spMk id="3" creationId="{3C0A987D-7DE4-CEE9-A781-06E7D0C1CE83}"/>
          </ac:spMkLst>
        </pc:spChg>
        <pc:spChg chg="del">
          <ac:chgData name="EMILIO ACAMPORA" userId="db373041-2bdb-4b5a-bc6b-7995707c5b87" providerId="ADAL" clId="{43C82918-6F7A-4E3E-AEF7-E2B3200D7CD8}" dt="2023-01-16T21:08:39.807" v="139" actId="478"/>
          <ac:spMkLst>
            <pc:docMk/>
            <pc:sldMk cId="3511996894" sldId="287"/>
            <ac:spMk id="4" creationId="{B3F59A47-7369-F92E-E707-EF9475615975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3574644201" sldId="287"/>
        </pc:sldMkLst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2325887497" sldId="288"/>
        </pc:sldMkLst>
      </pc:sldChg>
      <pc:sldChg chg="addSp delSp modSp mod">
        <pc:chgData name="EMILIO ACAMPORA" userId="db373041-2bdb-4b5a-bc6b-7995707c5b87" providerId="ADAL" clId="{43C82918-6F7A-4E3E-AEF7-E2B3200D7CD8}" dt="2023-01-16T21:09:46.090" v="156"/>
        <pc:sldMkLst>
          <pc:docMk/>
          <pc:sldMk cId="3574644201" sldId="288"/>
        </pc:sldMkLst>
        <pc:spChg chg="del">
          <ac:chgData name="EMILIO ACAMPORA" userId="db373041-2bdb-4b5a-bc6b-7995707c5b87" providerId="ADAL" clId="{43C82918-6F7A-4E3E-AEF7-E2B3200D7CD8}" dt="2023-01-16T21:08:43.510" v="140" actId="478"/>
          <ac:spMkLst>
            <pc:docMk/>
            <pc:sldMk cId="3574644201" sldId="288"/>
            <ac:spMk id="2" creationId="{8AB8C7A7-168E-CCF2-D2FA-1A6614290D6E}"/>
          </ac:spMkLst>
        </pc:spChg>
        <pc:spChg chg="add mod">
          <ac:chgData name="EMILIO ACAMPORA" userId="db373041-2bdb-4b5a-bc6b-7995707c5b87" providerId="ADAL" clId="{43C82918-6F7A-4E3E-AEF7-E2B3200D7CD8}" dt="2023-01-16T21:09:46.090" v="156"/>
          <ac:spMkLst>
            <pc:docMk/>
            <pc:sldMk cId="3574644201" sldId="288"/>
            <ac:spMk id="3" creationId="{A560B361-F615-81B6-A0D4-2DB271F8502E}"/>
          </ac:spMkLst>
        </pc:spChg>
      </pc:sldChg>
      <pc:sldChg chg="addSp delSp modSp mod">
        <pc:chgData name="EMILIO ACAMPORA" userId="db373041-2bdb-4b5a-bc6b-7995707c5b87" providerId="ADAL" clId="{43C82918-6F7A-4E3E-AEF7-E2B3200D7CD8}" dt="2023-01-16T21:09:49.093" v="157"/>
        <pc:sldMkLst>
          <pc:docMk/>
          <pc:sldMk cId="2325887497" sldId="289"/>
        </pc:sldMkLst>
        <pc:spChg chg="add mod">
          <ac:chgData name="EMILIO ACAMPORA" userId="db373041-2bdb-4b5a-bc6b-7995707c5b87" providerId="ADAL" clId="{43C82918-6F7A-4E3E-AEF7-E2B3200D7CD8}" dt="2023-01-16T21:09:49.093" v="157"/>
          <ac:spMkLst>
            <pc:docMk/>
            <pc:sldMk cId="2325887497" sldId="289"/>
            <ac:spMk id="2" creationId="{75697A79-72AF-13AB-9D0B-2334BDD7931E}"/>
          </ac:spMkLst>
        </pc:spChg>
        <pc:spChg chg="del">
          <ac:chgData name="EMILIO ACAMPORA" userId="db373041-2bdb-4b5a-bc6b-7995707c5b87" providerId="ADAL" clId="{43C82918-6F7A-4E3E-AEF7-E2B3200D7CD8}" dt="2023-01-16T21:08:47.616" v="141" actId="478"/>
          <ac:spMkLst>
            <pc:docMk/>
            <pc:sldMk cId="2325887497" sldId="289"/>
            <ac:spMk id="4" creationId="{860BC452-F388-5E46-731A-F667BABC52B2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3004486521" sldId="289"/>
        </pc:sldMkLst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2705485297" sldId="290"/>
        </pc:sldMkLst>
      </pc:sldChg>
      <pc:sldChg chg="addSp delSp modSp mod">
        <pc:chgData name="EMILIO ACAMPORA" userId="db373041-2bdb-4b5a-bc6b-7995707c5b87" providerId="ADAL" clId="{43C82918-6F7A-4E3E-AEF7-E2B3200D7CD8}" dt="2023-01-16T21:09:51.977" v="158"/>
        <pc:sldMkLst>
          <pc:docMk/>
          <pc:sldMk cId="3004486521" sldId="290"/>
        </pc:sldMkLst>
        <pc:spChg chg="add mod">
          <ac:chgData name="EMILIO ACAMPORA" userId="db373041-2bdb-4b5a-bc6b-7995707c5b87" providerId="ADAL" clId="{43C82918-6F7A-4E3E-AEF7-E2B3200D7CD8}" dt="2023-01-16T21:09:51.977" v="158"/>
          <ac:spMkLst>
            <pc:docMk/>
            <pc:sldMk cId="3004486521" sldId="290"/>
            <ac:spMk id="2" creationId="{9D67A6BF-F6F8-C012-1DFC-5E2B7F7A31CC}"/>
          </ac:spMkLst>
        </pc:spChg>
        <pc:spChg chg="del">
          <ac:chgData name="EMILIO ACAMPORA" userId="db373041-2bdb-4b5a-bc6b-7995707c5b87" providerId="ADAL" clId="{43C82918-6F7A-4E3E-AEF7-E2B3200D7CD8}" dt="2023-01-16T21:08:52.705" v="142" actId="478"/>
          <ac:spMkLst>
            <pc:docMk/>
            <pc:sldMk cId="3004486521" sldId="290"/>
            <ac:spMk id="4" creationId="{CAE5DA46-A299-A4C8-0982-7D7BCD49EFD7}"/>
          </ac:spMkLst>
        </pc:spChg>
      </pc:sldChg>
      <pc:sldChg chg="del">
        <pc:chgData name="EMILIO ACAMPORA" userId="db373041-2bdb-4b5a-bc6b-7995707c5b87" providerId="ADAL" clId="{43C82918-6F7A-4E3E-AEF7-E2B3200D7CD8}" dt="2023-01-16T19:48:40.036" v="3"/>
        <pc:sldMkLst>
          <pc:docMk/>
          <pc:sldMk cId="1622942647" sldId="291"/>
        </pc:sldMkLst>
      </pc:sldChg>
      <pc:sldChg chg="addSp delSp modSp mod">
        <pc:chgData name="EMILIO ACAMPORA" userId="db373041-2bdb-4b5a-bc6b-7995707c5b87" providerId="ADAL" clId="{43C82918-6F7A-4E3E-AEF7-E2B3200D7CD8}" dt="2023-01-16T21:10:01.500" v="160" actId="1076"/>
        <pc:sldMkLst>
          <pc:docMk/>
          <pc:sldMk cId="2705485297" sldId="291"/>
        </pc:sldMkLst>
        <pc:spChg chg="add mod">
          <ac:chgData name="EMILIO ACAMPORA" userId="db373041-2bdb-4b5a-bc6b-7995707c5b87" providerId="ADAL" clId="{43C82918-6F7A-4E3E-AEF7-E2B3200D7CD8}" dt="2023-01-16T21:10:01.500" v="160" actId="1076"/>
          <ac:spMkLst>
            <pc:docMk/>
            <pc:sldMk cId="2705485297" sldId="291"/>
            <ac:spMk id="2" creationId="{92B36206-8B40-D9DA-1AB7-4336BDCBD3C3}"/>
          </ac:spMkLst>
        </pc:spChg>
        <pc:spChg chg="del">
          <ac:chgData name="EMILIO ACAMPORA" userId="db373041-2bdb-4b5a-bc6b-7995707c5b87" providerId="ADAL" clId="{43C82918-6F7A-4E3E-AEF7-E2B3200D7CD8}" dt="2023-01-16T21:08:57.194" v="143" actId="478"/>
          <ac:spMkLst>
            <pc:docMk/>
            <pc:sldMk cId="2705485297" sldId="291"/>
            <ac:spMk id="4" creationId="{BF1A58E8-CDB9-CC19-DF4B-33C1205777A3}"/>
          </ac:spMkLst>
        </pc:spChg>
      </pc:sldChg>
      <pc:sldChg chg="addSp delSp modSp mod">
        <pc:chgData name="EMILIO ACAMPORA" userId="db373041-2bdb-4b5a-bc6b-7995707c5b87" providerId="ADAL" clId="{43C82918-6F7A-4E3E-AEF7-E2B3200D7CD8}" dt="2023-01-16T21:10:32.238" v="161"/>
        <pc:sldMkLst>
          <pc:docMk/>
          <pc:sldMk cId="1622942647" sldId="292"/>
        </pc:sldMkLst>
        <pc:spChg chg="add mod">
          <ac:chgData name="EMILIO ACAMPORA" userId="db373041-2bdb-4b5a-bc6b-7995707c5b87" providerId="ADAL" clId="{43C82918-6F7A-4E3E-AEF7-E2B3200D7CD8}" dt="2023-01-16T21:10:32.238" v="161"/>
          <ac:spMkLst>
            <pc:docMk/>
            <pc:sldMk cId="1622942647" sldId="292"/>
            <ac:spMk id="3" creationId="{9FC8C5C3-60F9-088D-3EA2-236AB8320C2C}"/>
          </ac:spMkLst>
        </pc:spChg>
        <pc:spChg chg="del">
          <ac:chgData name="EMILIO ACAMPORA" userId="db373041-2bdb-4b5a-bc6b-7995707c5b87" providerId="ADAL" clId="{43C82918-6F7A-4E3E-AEF7-E2B3200D7CD8}" dt="2023-01-16T21:09:02.597" v="144" actId="478"/>
          <ac:spMkLst>
            <pc:docMk/>
            <pc:sldMk cId="1622942647" sldId="292"/>
            <ac:spMk id="9" creationId="{A6CE4165-5907-195F-573B-F2F7F6E6F4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16/01/2023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16/01/2023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subproject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64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34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677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690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223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785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41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mark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Subproject 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375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098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04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93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mark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Subproject 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375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835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773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16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– Michael</a:t>
            </a:r>
            <a:r>
              <a:rPr lang="de-DE" baseline="0" dirty="0"/>
              <a:t> will </a:t>
            </a:r>
            <a:r>
              <a:rPr lang="de-DE" baseline="0" dirty="0" err="1"/>
              <a:t>provide</a:t>
            </a:r>
            <a:r>
              <a:rPr lang="de-DE" baseline="0" dirty="0"/>
              <a:t> 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70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71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– Michael</a:t>
            </a:r>
            <a:r>
              <a:rPr lang="de-DE" baseline="0" dirty="0"/>
              <a:t> will </a:t>
            </a:r>
            <a:r>
              <a:rPr lang="de-DE" baseline="0" dirty="0" err="1"/>
              <a:t>provide</a:t>
            </a:r>
            <a:r>
              <a:rPr lang="de-DE" baseline="0" dirty="0"/>
              <a:t> 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42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55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37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02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4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/>
              <a:t>| WPPWIE Project Meeting  | Zoom | 24.01.2022 | Page </a:t>
            </a:r>
            <a:fld id="{6A6D9FA1-99C7-4910-8E32-B85D378B0060}" type="slidenum">
              <a:rPr lang="en-GB" smtClean="0"/>
              <a:pPr algn="r"/>
              <a:t>‹N›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4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800" dirty="0"/>
              <a:t>WP PWIE: </a:t>
            </a:r>
            <a:r>
              <a:rPr lang="en-US" sz="2800" dirty="0">
                <a:solidFill>
                  <a:srgbClr val="FF0000"/>
                </a:solidFill>
              </a:rPr>
              <a:t>SP ADC-H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/>
              <a:t>Final Meeting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219822"/>
            <a:ext cx="8064896" cy="864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 ADC-H: Roberto Ambrosino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99036"/>
            <a:ext cx="1296144" cy="3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DTT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FCBAAB08-30CC-DD4D-B502-4E9D6FC6F7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2" y="627534"/>
                <a:ext cx="8949909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>
                  <a:lnSpc>
                    <a:spcPct val="90000"/>
                  </a:lnSpc>
                  <a:defRPr/>
                </a:pPr>
                <a:r>
                  <a:rPr lang="en-US" altLang="it-IT" sz="1600" kern="0" dirty="0">
                    <a:ea typeface="Arial" charset="0"/>
                    <a:cs typeface="Arial" charset="0"/>
                  </a:rPr>
                  <a:t>Control of alternative configurations is a major challenge in next generation devices. The main issues of magnetic control are related to:</a:t>
                </a:r>
              </a:p>
              <a:p>
                <a:pPr marL="285750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kern="0" dirty="0">
                  <a:ea typeface="Arial" charset="0"/>
                  <a:cs typeface="Arial" charset="0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Vertical stability</a:t>
                </a:r>
                <a:r>
                  <a:rPr lang="en-US" sz="1600" b="1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 </a:t>
                </a:r>
                <a:r>
                  <a:rPr lang="en-US" sz="1600" b="1" i="1" dirty="0">
                    <a:solidFill>
                      <a:srgbClr val="FF0000"/>
                    </a:solidFill>
                    <a:latin typeface="NimbusSanL"/>
                  </a:rPr>
                  <a:t>in-vessel equatorial coils and passive stabilizing plates</a:t>
                </a:r>
                <a:endParaRPr lang="en-US" sz="1600" b="1" i="1" dirty="0">
                  <a:solidFill>
                    <a:srgbClr val="0000FF"/>
                  </a:solidFill>
                  <a:latin typeface="NimbusSanL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kern="0" dirty="0">
                  <a:ea typeface="Arial" charset="0"/>
                  <a:cs typeface="Arial" charset="0"/>
                </a:endParaRP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Elongated plasmas suffer from the vertically unstable mode </a:t>
                </a: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Strong coupling with passive structures is required to reduce the plasma growth rate </a:t>
                </a:r>
              </a:p>
              <a:p>
                <a:pPr lvl="1" algn="just">
                  <a:lnSpc>
                    <a:spcPct val="90000"/>
                  </a:lnSpc>
                  <a:defRPr/>
                </a:pPr>
                <a:endParaRPr lang="en-US" sz="1600" i="1" kern="0" dirty="0">
                  <a:ea typeface="Arial" charset="0"/>
                  <a:cs typeface="Arial" charset="0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Shape and plasma current control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 </a:t>
                </a:r>
                <a:r>
                  <a:rPr lang="en-US" sz="1600" b="1" i="1" dirty="0">
                    <a:solidFill>
                      <a:srgbClr val="FF0000"/>
                    </a:solidFill>
                    <a:latin typeface="NimbusSanL"/>
                  </a:rPr>
                  <a:t>CS/PF coils system</a:t>
                </a: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kern="0" dirty="0">
                  <a:ea typeface="Arial" charset="0"/>
                  <a:cs typeface="Arial" charset="0"/>
                </a:endParaRP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Alternative configurations are highly sensitive to variations in the plasma pressure and current distributions</a:t>
                </a: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i="1" kern="0" dirty="0">
                  <a:ea typeface="Arial" charset="0"/>
                  <a:cs typeface="Arial" charset="0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Power exhaust control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NimbusSanL"/>
                  </a:rPr>
                  <a:t> </a:t>
                </a:r>
                <a:r>
                  <a:rPr lang="en-US" sz="1600" b="1" i="1" dirty="0">
                    <a:solidFill>
                      <a:srgbClr val="FF0000"/>
                    </a:solidFill>
                    <a:latin typeface="NimbusSanL"/>
                  </a:rPr>
                  <a:t>in-vessel divertor coils</a:t>
                </a:r>
                <a:endParaRPr lang="en-US" sz="1600" b="1" i="1" dirty="0">
                  <a:solidFill>
                    <a:srgbClr val="0000FF"/>
                  </a:solidFill>
                  <a:latin typeface="NimbusSanL"/>
                </a:endParaRPr>
              </a:p>
              <a:p>
                <a:pPr marL="742950" lvl="1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endParaRPr lang="en-US" sz="1600" b="1" i="1" kern="0" dirty="0">
                  <a:ea typeface="Arial" charset="0"/>
                  <a:cs typeface="Arial" charset="0"/>
                </a:endParaRP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Internal coils are needed for control of power exhaust parameters such as flux expansion and connection length</a:t>
                </a:r>
              </a:p>
              <a:p>
                <a:pPr marL="1200150" lvl="2" indent="-285750" algn="just">
                  <a:lnSpc>
                    <a:spcPct val="90000"/>
                  </a:lnSpc>
                  <a:buFont typeface="Arial" charset="0"/>
                  <a:buChar char="•"/>
                  <a:defRPr/>
                </a:pPr>
                <a:r>
                  <a:rPr lang="en-US" sz="1600" i="1" kern="0" dirty="0">
                    <a:ea typeface="Arial" charset="0"/>
                    <a:cs typeface="Arial" charset="0"/>
                  </a:rPr>
                  <a:t>Necessity to reduce thermal power on the divertor plates: </a:t>
                </a:r>
                <a:r>
                  <a:rPr lang="en-US" sz="1600" b="1" i="1" kern="0" dirty="0">
                    <a:ea typeface="Arial" charset="0"/>
                    <a:cs typeface="Arial" charset="0"/>
                  </a:rPr>
                  <a:t>strike point sweeping</a:t>
                </a:r>
              </a:p>
            </p:txBody>
          </p:sp>
        </mc:Choice>
        <mc:Fallback xmlns=""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FCBAAB08-30CC-DD4D-B502-4E9D6FC6F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42" y="627534"/>
                <a:ext cx="8949909" cy="4320480"/>
              </a:xfrm>
              <a:prstGeom prst="rect">
                <a:avLst/>
              </a:prstGeom>
              <a:blipFill>
                <a:blip r:embed="rId3"/>
                <a:stretch>
                  <a:fillRect l="-341" t="-987" r="-40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AFE447D-2FA8-BE98-B5F9-9EF7FB86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32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DTT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3658D2-9CC0-ED46-93CD-10C659495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863598"/>
            <a:ext cx="6105051" cy="39404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C8AAD9-88E6-CC43-858C-AE8B63ACD339}"/>
              </a:ext>
            </a:extLst>
          </p:cNvPr>
          <p:cNvSpPr txBox="1"/>
          <p:nvPr/>
        </p:nvSpPr>
        <p:spPr>
          <a:xfrm>
            <a:off x="2660010" y="2428624"/>
            <a:ext cx="6361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800" dirty="0"/>
              <a:t>VS and</a:t>
            </a:r>
          </a:p>
          <a:p>
            <a:r>
              <a:rPr lang="it-IT" sz="800" dirty="0" err="1"/>
              <a:t>Power</a:t>
            </a:r>
            <a:r>
              <a:rPr lang="it-IT" sz="800" dirty="0"/>
              <a:t> </a:t>
            </a:r>
            <a:r>
              <a:rPr lang="it-IT" sz="800" dirty="0" err="1"/>
              <a:t>Exhaust</a:t>
            </a:r>
            <a:endParaRPr lang="it-IT" sz="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B68AC6-112F-9E4E-ADBB-AF5648D69534}"/>
              </a:ext>
            </a:extLst>
          </p:cNvPr>
          <p:cNvSpPr txBox="1"/>
          <p:nvPr/>
        </p:nvSpPr>
        <p:spPr>
          <a:xfrm>
            <a:off x="3472706" y="2299008"/>
            <a:ext cx="158417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b="1" dirty="0" err="1"/>
              <a:t>Power</a:t>
            </a:r>
            <a:r>
              <a:rPr lang="it-IT" sz="900" b="1" dirty="0"/>
              <a:t> </a:t>
            </a:r>
            <a:r>
              <a:rPr lang="it-IT" sz="900" b="1" dirty="0" err="1"/>
              <a:t>Exhaust</a:t>
            </a:r>
            <a:r>
              <a:rPr lang="it-IT" sz="900" b="1" dirty="0"/>
              <a:t> </a:t>
            </a:r>
            <a:r>
              <a:rPr lang="it-IT" sz="900" b="1" dirty="0" err="1"/>
              <a:t>quantities</a:t>
            </a:r>
            <a:r>
              <a:rPr lang="it-IT" sz="900" b="1" dirty="0"/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89AACB-9076-6645-B1F0-106F222573A7}"/>
              </a:ext>
            </a:extLst>
          </p:cNvPr>
          <p:cNvSpPr txBox="1"/>
          <p:nvPr/>
        </p:nvSpPr>
        <p:spPr>
          <a:xfrm>
            <a:off x="1938652" y="2175916"/>
            <a:ext cx="54476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b="1" dirty="0"/>
              <a:t>In-vessel </a:t>
            </a:r>
            <a:r>
              <a:rPr lang="it-IT" sz="700" b="1" dirty="0" err="1"/>
              <a:t>circuit</a:t>
            </a:r>
            <a:r>
              <a:rPr lang="it-IT" sz="700" b="1" dirty="0"/>
              <a:t> </a:t>
            </a:r>
            <a:r>
              <a:rPr lang="it-IT" sz="700" b="1" dirty="0" err="1"/>
              <a:t>voltage</a:t>
            </a:r>
            <a:endParaRPr lang="it-IT" sz="7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691DB5-D62B-1A62-F24E-4EA869FD78EF}"/>
              </a:ext>
            </a:extLst>
          </p:cNvPr>
          <p:cNvSpPr txBox="1"/>
          <p:nvPr/>
        </p:nvSpPr>
        <p:spPr>
          <a:xfrm>
            <a:off x="6140547" y="1925857"/>
            <a:ext cx="3092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Starting</a:t>
            </a:r>
            <a:r>
              <a:rPr lang="it-IT" sz="1600" dirty="0"/>
              <a:t> from 2022,  the </a:t>
            </a:r>
            <a:r>
              <a:rPr lang="en-US" sz="1600" i="1" dirty="0"/>
              <a:t>WP PWIE: SP ADC-H </a:t>
            </a:r>
            <a:r>
              <a:rPr lang="en-US" sz="1600" dirty="0"/>
              <a:t>activities has been executed in collaboration with </a:t>
            </a:r>
            <a:r>
              <a:rPr lang="en-US" sz="1600" i="1" dirty="0"/>
              <a:t>DIV-IDTT.S.</a:t>
            </a:r>
            <a:r>
              <a:rPr lang="en-US" sz="1600" i="1" u="none" strike="noStrike" noProof="0" dirty="0">
                <a:effectLst/>
              </a:rPr>
              <a:t> 09b-T002 – CODAC and PCS </a:t>
            </a:r>
            <a:r>
              <a:rPr lang="en-US" sz="1600" u="none" strike="noStrike" noProof="0" dirty="0">
                <a:effectLst/>
              </a:rPr>
              <a:t>for the requirements definition and assessment of the single null configuration</a:t>
            </a:r>
            <a:r>
              <a:rPr lang="en-US" sz="1600" i="1" u="none" strike="noStrike" noProof="0" dirty="0">
                <a:effectLst/>
              </a:rPr>
              <a:t>.</a:t>
            </a:r>
            <a:endParaRPr lang="it-IT" sz="1600" i="1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4B0FEEA-C9D9-2330-0958-5CBDCD44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42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5478BED6-C872-B269-D4AD-BBBE9BD24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r="10025"/>
          <a:stretch/>
        </p:blipFill>
        <p:spPr>
          <a:xfrm>
            <a:off x="181481" y="525018"/>
            <a:ext cx="8733943" cy="44774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6C719EC-76E9-5BE7-1896-D890A524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DTT </a:t>
            </a:r>
            <a:r>
              <a:rPr lang="it-IT" dirty="0" err="1"/>
              <a:t>magnetic</a:t>
            </a:r>
            <a:r>
              <a:rPr lang="it-IT" dirty="0"/>
              <a:t> controller design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D36E2D0-E7D1-9E8B-0314-38E094A7690F}"/>
              </a:ext>
            </a:extLst>
          </p:cNvPr>
          <p:cNvSpPr/>
          <p:nvPr/>
        </p:nvSpPr>
        <p:spPr>
          <a:xfrm>
            <a:off x="774936" y="3435846"/>
            <a:ext cx="2160241" cy="26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rgbClr val="FF0000"/>
                </a:solidFill>
              </a:rPr>
              <a:t>Plasma </a:t>
            </a:r>
            <a:r>
              <a:rPr lang="en-US" sz="1100" b="1" dirty="0">
                <a:solidFill>
                  <a:srgbClr val="FF0000"/>
                </a:solidFill>
              </a:rPr>
              <a:t>Magnetic</a:t>
            </a:r>
            <a:r>
              <a:rPr lang="it-IT" sz="1100" b="1" dirty="0">
                <a:solidFill>
                  <a:srgbClr val="FF0000"/>
                </a:solidFill>
              </a:rPr>
              <a:t> Control System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D3B586C-BD57-1D4F-1262-435E5E845AA8}"/>
              </a:ext>
            </a:extLst>
          </p:cNvPr>
          <p:cNvSpPr/>
          <p:nvPr/>
        </p:nvSpPr>
        <p:spPr>
          <a:xfrm>
            <a:off x="774936" y="1275606"/>
            <a:ext cx="2107596" cy="21602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FFFA68-80DB-0982-F45C-A40783D5F1C9}"/>
              </a:ext>
            </a:extLst>
          </p:cNvPr>
          <p:cNvSpPr/>
          <p:nvPr/>
        </p:nvSpPr>
        <p:spPr>
          <a:xfrm>
            <a:off x="3275856" y="1059582"/>
            <a:ext cx="3384376" cy="3312368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932A5C-84DE-A915-46D9-110993C88E89}"/>
              </a:ext>
            </a:extLst>
          </p:cNvPr>
          <p:cNvSpPr/>
          <p:nvPr/>
        </p:nvSpPr>
        <p:spPr>
          <a:xfrm>
            <a:off x="4355976" y="1145232"/>
            <a:ext cx="705497" cy="274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chemeClr val="accent5"/>
                </a:solidFill>
              </a:rPr>
              <a:t>PLANT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392E766-B4F2-A67D-09E3-1E598FB5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4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8F20233-CE7A-3B23-E330-E8962C44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7" r="9839" b="9425"/>
          <a:stretch/>
        </p:blipFill>
        <p:spPr>
          <a:xfrm>
            <a:off x="1403648" y="518931"/>
            <a:ext cx="6377146" cy="443165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244E4E0-FA17-32D1-E5A1-6103AD9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70"/>
            <a:ext cx="7543800" cy="342900"/>
          </a:xfrm>
        </p:spPr>
        <p:txBody>
          <a:bodyPr/>
          <a:lstStyle/>
          <a:p>
            <a:r>
              <a:rPr lang="it-IT" dirty="0"/>
              <a:t>Plasma </a:t>
            </a:r>
            <a:r>
              <a:rPr lang="it-IT" dirty="0" err="1"/>
              <a:t>magnetic</a:t>
            </a:r>
            <a:r>
              <a:rPr lang="it-IT" dirty="0"/>
              <a:t> control system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A764F2D-5C2D-B9B7-025C-683B963D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30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378026" cy="342900"/>
          </a:xfrm>
        </p:spPr>
        <p:txBody>
          <a:bodyPr/>
          <a:lstStyle/>
          <a:p>
            <a:r>
              <a:rPr lang="it-IT" sz="2400" dirty="0"/>
              <a:t>Vertical </a:t>
            </a:r>
            <a:r>
              <a:rPr lang="it-IT" sz="2400" dirty="0" err="1"/>
              <a:t>stability</a:t>
            </a:r>
            <a:r>
              <a:rPr lang="it-IT" sz="2400" dirty="0"/>
              <a:t> (VS) controller </a:t>
            </a:r>
            <a:endParaRPr lang="de-DE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6DF42F-9F53-3945-A9D5-153C50BC5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24691"/>
            <a:ext cx="3384376" cy="216963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D5BB98-7363-C542-8836-5BE588D7C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67" y="4334587"/>
            <a:ext cx="2952328" cy="67316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ED582BF-9060-7E42-A65C-A9507668F2F2}"/>
              </a:ext>
            </a:extLst>
          </p:cNvPr>
          <p:cNvSpPr txBox="1"/>
          <p:nvPr/>
        </p:nvSpPr>
        <p:spPr>
          <a:xfrm>
            <a:off x="7489" y="555816"/>
            <a:ext cx="8896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VS control is ensured by IVC1 and IVC2 when connected in anti-series 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An ITER-like voltage-driven vertical controller has been designed for DTT device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VS controller has been tested successfully on non-linear simulation code for both the SN and the XD configurations, </a:t>
            </a:r>
            <a:r>
              <a:rPr lang="en-US" sz="1600" u="sng" dirty="0"/>
              <a:t>also with new passive stabilizing plates</a:t>
            </a:r>
            <a:r>
              <a:rPr lang="en-US" sz="1600" dirty="0"/>
              <a:t>.  </a:t>
            </a:r>
          </a:p>
          <a:p>
            <a:pPr algn="just"/>
            <a:endParaRPr lang="en-US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A3A0FA-CA30-6637-D924-F42F7F64D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r="28401" b="3314"/>
          <a:stretch/>
        </p:blipFill>
        <p:spPr>
          <a:xfrm>
            <a:off x="7236296" y="1956159"/>
            <a:ext cx="1667724" cy="29860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938BC8-876D-4263-DAB0-3B59254A619A}"/>
              </a:ext>
            </a:extLst>
          </p:cNvPr>
          <p:cNvSpPr txBox="1"/>
          <p:nvPr/>
        </p:nvSpPr>
        <p:spPr>
          <a:xfrm>
            <a:off x="7524328" y="2449220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7446D6-6F5B-18F4-B417-1784F845268A}"/>
              </a:ext>
            </a:extLst>
          </p:cNvPr>
          <p:cNvSpPr txBox="1"/>
          <p:nvPr/>
        </p:nvSpPr>
        <p:spPr>
          <a:xfrm>
            <a:off x="7501197" y="4104286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67161A-B552-0B5A-EAD3-3BAA3ABD6B60}"/>
              </a:ext>
            </a:extLst>
          </p:cNvPr>
          <p:cNvSpPr txBox="1"/>
          <p:nvPr/>
        </p:nvSpPr>
        <p:spPr>
          <a:xfrm>
            <a:off x="4328966" y="3250205"/>
            <a:ext cx="20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Delivered</a:t>
            </a:r>
            <a:r>
              <a:rPr lang="it-IT" b="1" dirty="0">
                <a:solidFill>
                  <a:srgbClr val="FF0000"/>
                </a:solidFill>
              </a:rPr>
              <a:t> to CODAC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F543CDD-2516-7FAB-7FAC-E151122A7E71}"/>
              </a:ext>
            </a:extLst>
          </p:cNvPr>
          <p:cNvSpPr/>
          <p:nvPr/>
        </p:nvSpPr>
        <p:spPr>
          <a:xfrm>
            <a:off x="4328966" y="3250205"/>
            <a:ext cx="2070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7C95B18F-7D10-AC12-6CD5-6D714EBF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330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6962F-928D-847B-BABF-D9E29F6E1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Plasma </a:t>
            </a:r>
            <a:r>
              <a:rPr lang="it-IT" dirty="0" err="1"/>
              <a:t>current</a:t>
            </a:r>
            <a:r>
              <a:rPr lang="it-IT" dirty="0"/>
              <a:t> controller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F7D67C-0406-3833-7836-D1D7C59BF46C}"/>
              </a:ext>
            </a:extLst>
          </p:cNvPr>
          <p:cNvSpPr txBox="1"/>
          <p:nvPr/>
        </p:nvSpPr>
        <p:spPr>
          <a:xfrm>
            <a:off x="342504" y="681882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 </a:t>
            </a:r>
            <a:r>
              <a:rPr lang="en-US" sz="1600" i="1" dirty="0"/>
              <a:t>current-driven</a:t>
            </a:r>
            <a:r>
              <a:rPr lang="en-US" sz="1600" dirty="0"/>
              <a:t> control strategy allows to generate the current references in the CS-PF coils required for the plasma current control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Current references are proportional to a set of currents providing a transformer field in order to reduce coupling with the shape controller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current references are sent to a current controller conveying the required control voltages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control transfer function C(s) is designed to ensure  a time constant of 1s </a:t>
            </a:r>
          </a:p>
          <a:p>
            <a:pPr algn="just"/>
            <a:endParaRPr lang="en-US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DA0329-3C65-E066-6653-3A87FFC04362}"/>
              </a:ext>
            </a:extLst>
          </p:cNvPr>
          <p:cNvSpPr txBox="1"/>
          <p:nvPr/>
        </p:nvSpPr>
        <p:spPr>
          <a:xfrm>
            <a:off x="5346979" y="3945401"/>
            <a:ext cx="20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Delivered</a:t>
            </a:r>
            <a:r>
              <a:rPr lang="it-IT" b="1" dirty="0">
                <a:solidFill>
                  <a:srgbClr val="FF0000"/>
                </a:solidFill>
              </a:rPr>
              <a:t> to CODAC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7BD4603-034D-94D6-43BB-D72EFFD81D42}"/>
              </a:ext>
            </a:extLst>
          </p:cNvPr>
          <p:cNvSpPr/>
          <p:nvPr/>
        </p:nvSpPr>
        <p:spPr>
          <a:xfrm>
            <a:off x="5346979" y="3945401"/>
            <a:ext cx="2070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33AA44B-7A5B-39F4-422F-C404C4699DBF}"/>
                  </a:ext>
                </a:extLst>
              </p:cNvPr>
              <p:cNvSpPr txBox="1"/>
              <p:nvPr/>
            </p:nvSpPr>
            <p:spPr>
              <a:xfrm>
                <a:off x="2917970" y="2643758"/>
                <a:ext cx="333937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𝑃𝐹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𝑡𝑟𝑎𝑛𝑠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𝑝𝑙𝑟𝑒𝑓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𝑝𝑙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33AA44B-7A5B-39F4-422F-C404C4699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970" y="2643758"/>
                <a:ext cx="3339376" cy="299249"/>
              </a:xfrm>
              <a:prstGeom prst="rect">
                <a:avLst/>
              </a:prstGeom>
              <a:blipFill>
                <a:blip r:embed="rId3"/>
                <a:stretch>
                  <a:fillRect l="-1280" t="-2041" r="-2377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C3B63D8-259D-7D20-95B3-D71E82FD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75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Fast radial </a:t>
            </a:r>
            <a:r>
              <a:rPr lang="de-DE" dirty="0" err="1"/>
              <a:t>controller</a:t>
            </a:r>
            <a:r>
              <a:rPr lang="de-DE" dirty="0"/>
              <a:t> (FRC)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FE4B4AD-A911-8D67-7D8E-45CC03B49857}"/>
                  </a:ext>
                </a:extLst>
              </p:cNvPr>
              <p:cNvSpPr txBox="1"/>
              <p:nvPr/>
            </p:nvSpPr>
            <p:spPr>
              <a:xfrm>
                <a:off x="27581" y="1016616"/>
                <a:ext cx="6148687" cy="337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FRC is a </a:t>
                </a:r>
                <a:r>
                  <a:rPr lang="en-US" sz="1600" i="1" dirty="0"/>
                  <a:t>voltage-driven</a:t>
                </a:r>
                <a:r>
                  <a:rPr lang="en-US" sz="1600" dirty="0"/>
                  <a:t> control ensured by IVC1 and IVC2 when connected in series </a:t>
                </a:r>
              </a:p>
              <a:p>
                <a:pPr algn="just"/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i="1" dirty="0">
                    <a:solidFill>
                      <a:srgbClr val="FF0000"/>
                    </a:solidFill>
                  </a:rPr>
                  <a:t>Fast radial control</a:t>
                </a:r>
                <a:r>
                  <a:rPr lang="en-US" sz="1600" i="1" dirty="0"/>
                  <a:t>: </a:t>
                </a:r>
                <a:r>
                  <a:rPr lang="en-US" sz="1600" u="sng" dirty="0"/>
                  <a:t>on a smaller time scale</a:t>
                </a:r>
                <a:r>
                  <a:rPr lang="en-US" sz="1600" dirty="0"/>
                  <a:t> with respect to the ex-vessel coils</a:t>
                </a:r>
              </a:p>
              <a:p>
                <a:pPr algn="just"/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FRC allows to block plasma radial displacement during fast transients by nullifying the radial plasma velocity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𝐹𝑅𝐶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𝐹𝑅𝐶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𝑅𝑝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𝑅𝑝𝑙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FE4B4AD-A911-8D67-7D8E-45CC03B4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1" y="1016616"/>
                <a:ext cx="6148687" cy="3376437"/>
              </a:xfrm>
              <a:prstGeom prst="rect">
                <a:avLst/>
              </a:prstGeom>
              <a:blipFill>
                <a:blip r:embed="rId3"/>
                <a:stretch>
                  <a:fillRect l="-397" t="-542" r="-4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9AFA238C-E85F-1830-6BDF-F452DA85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r="28401" b="3314"/>
          <a:stretch/>
        </p:blipFill>
        <p:spPr>
          <a:xfrm>
            <a:off x="6588224" y="1016616"/>
            <a:ext cx="1811740" cy="32439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81605D-F67D-7AED-0943-4BABD41CB9C9}"/>
              </a:ext>
            </a:extLst>
          </p:cNvPr>
          <p:cNvSpPr txBox="1"/>
          <p:nvPr/>
        </p:nvSpPr>
        <p:spPr>
          <a:xfrm>
            <a:off x="6969120" y="1563638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D0A41F-AB85-4D91-3668-8BE1513D4279}"/>
              </a:ext>
            </a:extLst>
          </p:cNvPr>
          <p:cNvSpPr txBox="1"/>
          <p:nvPr/>
        </p:nvSpPr>
        <p:spPr>
          <a:xfrm>
            <a:off x="6997141" y="3334020"/>
            <a:ext cx="57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IVC2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F76A7A9-B972-1F25-58FD-FA796D29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91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59C0C-7EEB-8C69-DEF8-F9E989C7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0D5746-CDD7-9A27-AE55-92ABF42A2788}"/>
              </a:ext>
            </a:extLst>
          </p:cNvPr>
          <p:cNvSpPr txBox="1"/>
          <p:nvPr/>
        </p:nvSpPr>
        <p:spPr>
          <a:xfrm>
            <a:off x="45176" y="771550"/>
            <a:ext cx="503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Shape control is based on the XSC (</a:t>
            </a:r>
            <a:r>
              <a:rPr lang="en-US" sz="1600" i="1" dirty="0" err="1"/>
              <a:t>eXtreme</a:t>
            </a:r>
            <a:r>
              <a:rPr lang="en-US" sz="1600" i="1" dirty="0"/>
              <a:t> shape Controller</a:t>
            </a:r>
            <a:r>
              <a:rPr lang="en-US" sz="1600" dirty="0"/>
              <a:t>) strategy, conveying the current references required for the control of desired geometrical descriptors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Shape control through virtual gap sensors has been successfully validated on the SN configuration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Alternative configurations (such as the XD) share extreme sensitivity towards disturbance in the divertor area, due to secondary x-points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Shape control through gap sensors can be cumbersome, therefore a more robust control strategy is required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b="1" dirty="0" err="1">
                <a:sym typeface="Wingdings" panose="05000000000000000000" pitchFamily="2" charset="2"/>
              </a:rPr>
              <a:t>Isoflux</a:t>
            </a:r>
            <a:r>
              <a:rPr lang="en-US" sz="1600" b="1" dirty="0">
                <a:sym typeface="Wingdings" panose="05000000000000000000" pitchFamily="2" charset="2"/>
              </a:rPr>
              <a:t> control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endParaRPr lang="it-IT" sz="16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CF831CA-AE26-B2E8-87B8-AE7A9C3E6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49" t="5001" r="28401" b="5001"/>
          <a:stretch/>
        </p:blipFill>
        <p:spPr>
          <a:xfrm>
            <a:off x="7092280" y="1075843"/>
            <a:ext cx="2088232" cy="33681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C8C376-0B04-A28F-FF40-FDECB184C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6385" r="36613" b="6385"/>
          <a:stretch/>
        </p:blipFill>
        <p:spPr>
          <a:xfrm>
            <a:off x="5292080" y="1131590"/>
            <a:ext cx="1872208" cy="3261267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3C0A987D-7DE4-CEE9-A781-06E7D0C1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99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2E54FB46-B1E7-FE9E-9245-33F622B69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7" t="3201" r="29750" b="5890"/>
          <a:stretch/>
        </p:blipFill>
        <p:spPr>
          <a:xfrm>
            <a:off x="6483861" y="818337"/>
            <a:ext cx="2336611" cy="405766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F394423-CDEB-F970-FD2F-1EB1F95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</a:t>
            </a:r>
            <a:r>
              <a:rPr lang="it-IT" dirty="0" err="1"/>
              <a:t>Isoflux</a:t>
            </a:r>
            <a:r>
              <a:rPr lang="it-IT" dirty="0"/>
              <a:t> control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9DDB42-28C0-B51F-3179-E2409C473988}"/>
              </a:ext>
            </a:extLst>
          </p:cNvPr>
          <p:cNvSpPr txBox="1"/>
          <p:nvPr/>
        </p:nvSpPr>
        <p:spPr>
          <a:xfrm>
            <a:off x="251520" y="881230"/>
            <a:ext cx="58949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isoflux</a:t>
            </a:r>
            <a:r>
              <a:rPr lang="en-US" sz="1600" dirty="0"/>
              <a:t> strategy is based on feedback control of flux measurements in fixed control points on the reference plasma boundary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By controlling the measured fluxes to the value in the reference x-point position, the LCFS is forced to pass through the chosen control points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Isoflux</a:t>
            </a:r>
            <a:r>
              <a:rPr lang="en-US" sz="1600" dirty="0"/>
              <a:t> control is less intuitive than gap control, however it is  more robust towards disturbances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0A276EA-3E5F-68A2-E2B0-915408E9C9AB}"/>
                  </a:ext>
                </a:extLst>
              </p:cNvPr>
              <p:cNvSpPr txBox="1"/>
              <p:nvPr/>
            </p:nvSpPr>
            <p:spPr>
              <a:xfrm>
                <a:off x="611559" y="3523025"/>
                <a:ext cx="295068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→0   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∈[1,…,9]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0A276EA-3E5F-68A2-E2B0-915408E9C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3523025"/>
                <a:ext cx="2950680" cy="298415"/>
              </a:xfrm>
              <a:prstGeom prst="rect">
                <a:avLst/>
              </a:prstGeom>
              <a:blipFill>
                <a:blip r:embed="rId4"/>
                <a:stretch>
                  <a:fillRect l="-2273" t="-2041" r="-2479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8A0A941-7E61-359B-0356-9FFD44CEB3E4}"/>
                  </a:ext>
                </a:extLst>
              </p:cNvPr>
              <p:cNvSpPr txBox="1"/>
              <p:nvPr/>
            </p:nvSpPr>
            <p:spPr>
              <a:xfrm>
                <a:off x="611559" y="3872574"/>
                <a:ext cx="1405256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8A0A941-7E61-359B-0356-9FFD44CEB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3872574"/>
                <a:ext cx="1405256" cy="298415"/>
              </a:xfrm>
              <a:prstGeom prst="rect">
                <a:avLst/>
              </a:prstGeom>
              <a:blipFill>
                <a:blip r:embed="rId5"/>
                <a:stretch>
                  <a:fillRect l="-2165" b="-20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EDF3502-9C10-5921-66BA-60EF77B2848A}"/>
                  </a:ext>
                </a:extLst>
              </p:cNvPr>
              <p:cNvSpPr txBox="1"/>
              <p:nvPr/>
            </p:nvSpPr>
            <p:spPr>
              <a:xfrm>
                <a:off x="611559" y="4195604"/>
                <a:ext cx="1477071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EDF3502-9C10-5921-66BA-60EF77B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4195604"/>
                <a:ext cx="1477071" cy="298415"/>
              </a:xfrm>
              <a:prstGeom prst="rect">
                <a:avLst/>
              </a:prstGeom>
              <a:blipFill>
                <a:blip r:embed="rId6"/>
                <a:stretch>
                  <a:fillRect l="-2058" b="-20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AB46B0-B473-8D99-40B8-2A65C016CFA1}"/>
              </a:ext>
            </a:extLst>
          </p:cNvPr>
          <p:cNvSpPr txBox="1"/>
          <p:nvPr/>
        </p:nvSpPr>
        <p:spPr>
          <a:xfrm>
            <a:off x="6954806" y="38215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1D5056-4C5E-B073-93D7-8FC5F289DE45}"/>
              </a:ext>
            </a:extLst>
          </p:cNvPr>
          <p:cNvSpPr txBox="1"/>
          <p:nvPr/>
        </p:nvSpPr>
        <p:spPr>
          <a:xfrm>
            <a:off x="6959133" y="33211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DDA3C2-0C51-F020-5CE2-7BEDEE320292}"/>
              </a:ext>
            </a:extLst>
          </p:cNvPr>
          <p:cNvSpPr txBox="1"/>
          <p:nvPr/>
        </p:nvSpPr>
        <p:spPr>
          <a:xfrm>
            <a:off x="7062765" y="250899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3C1282-9589-722A-06FF-44E7ADD72EAC}"/>
              </a:ext>
            </a:extLst>
          </p:cNvPr>
          <p:cNvSpPr txBox="1"/>
          <p:nvPr/>
        </p:nvSpPr>
        <p:spPr>
          <a:xfrm>
            <a:off x="7073295" y="18072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4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5637D6-C44E-877A-4ACE-4C7C2F4BA37A}"/>
              </a:ext>
            </a:extLst>
          </p:cNvPr>
          <p:cNvSpPr txBox="1"/>
          <p:nvPr/>
        </p:nvSpPr>
        <p:spPr>
          <a:xfrm>
            <a:off x="7388952" y="138243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6ECE39E-0844-A31D-BDEE-2144DECD5950}"/>
              </a:ext>
            </a:extLst>
          </p:cNvPr>
          <p:cNvSpPr txBox="1"/>
          <p:nvPr/>
        </p:nvSpPr>
        <p:spPr>
          <a:xfrm>
            <a:off x="8031560" y="169721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8E5B7B-41CA-FAC7-5E50-268C96FD322F}"/>
              </a:ext>
            </a:extLst>
          </p:cNvPr>
          <p:cNvSpPr txBox="1"/>
          <p:nvPr/>
        </p:nvSpPr>
        <p:spPr>
          <a:xfrm>
            <a:off x="8388424" y="236610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604855-33FE-0BED-675A-9C0569526F37}"/>
              </a:ext>
            </a:extLst>
          </p:cNvPr>
          <p:cNvSpPr txBox="1"/>
          <p:nvPr/>
        </p:nvSpPr>
        <p:spPr>
          <a:xfrm>
            <a:off x="7899953" y="34037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8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2FC531D-1105-C81D-D917-F6EA279A9D1C}"/>
              </a:ext>
            </a:extLst>
          </p:cNvPr>
          <p:cNvSpPr txBox="1"/>
          <p:nvPr/>
        </p:nvSpPr>
        <p:spPr>
          <a:xfrm>
            <a:off x="7402684" y="405936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9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3404C35-38A4-B8C8-F4BD-10A51634881D}"/>
              </a:ext>
            </a:extLst>
          </p:cNvPr>
          <p:cNvSpPr txBox="1"/>
          <p:nvPr/>
        </p:nvSpPr>
        <p:spPr>
          <a:xfrm>
            <a:off x="7266738" y="3765664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XP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F1CE21-1047-7EAC-2038-ECCD1A17595B}"/>
              </a:ext>
            </a:extLst>
          </p:cNvPr>
          <p:cNvSpPr txBox="1"/>
          <p:nvPr/>
        </p:nvSpPr>
        <p:spPr>
          <a:xfrm>
            <a:off x="7442427" y="4336364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XP_2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8529C69-DAE7-B6BE-9258-64FF601D8FE0}"/>
                  </a:ext>
                </a:extLst>
              </p:cNvPr>
              <p:cNvSpPr txBox="1"/>
              <p:nvPr/>
            </p:nvSpPr>
            <p:spPr>
              <a:xfrm>
                <a:off x="611559" y="4552266"/>
                <a:ext cx="1902829" cy="307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𝑥𝑝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8529C69-DAE7-B6BE-9258-64FF601D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4552266"/>
                <a:ext cx="1902829" cy="307648"/>
              </a:xfrm>
              <a:prstGeom prst="rect">
                <a:avLst/>
              </a:prstGeom>
              <a:blipFill>
                <a:blip r:embed="rId7"/>
                <a:stretch>
                  <a:fillRect l="-3846" r="-4167" b="-2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560B361-F615-81B6-A0D4-2DB271F8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644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7BBA690-DAF5-A50B-F1E5-6FA03FA1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SN </a:t>
            </a:r>
            <a:r>
              <a:rPr lang="it-IT" dirty="0" err="1"/>
              <a:t>configuration</a:t>
            </a:r>
            <a:r>
              <a:rPr lang="it-IT" dirty="0"/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3B3F6-A643-604D-3BE7-24B5496F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5" y="1184176"/>
            <a:ext cx="4608512" cy="345638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B641BD-FCF8-28B7-4BC4-6DB65FC2EE36}"/>
              </a:ext>
            </a:extLst>
          </p:cNvPr>
          <p:cNvSpPr txBox="1"/>
          <p:nvPr/>
        </p:nvSpPr>
        <p:spPr>
          <a:xfrm>
            <a:off x="-540568" y="814844"/>
            <a:ext cx="554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rgbClr val="FF0000"/>
                </a:solidFill>
              </a:rPr>
              <a:t>ITER </a:t>
            </a:r>
            <a:r>
              <a:rPr lang="it-IT" i="1" dirty="0" err="1">
                <a:solidFill>
                  <a:srgbClr val="FF0000"/>
                </a:solidFill>
              </a:rPr>
              <a:t>like</a:t>
            </a:r>
            <a:r>
              <a:rPr lang="it-IT" i="1" dirty="0">
                <a:solidFill>
                  <a:srgbClr val="FF0000"/>
                </a:solidFill>
              </a:rPr>
              <a:t> model of the HL </a:t>
            </a:r>
            <a:r>
              <a:rPr lang="it-IT" i="1" dirty="0" err="1">
                <a:solidFill>
                  <a:srgbClr val="FF0000"/>
                </a:solidFill>
              </a:rPr>
              <a:t>transition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FADF9B-6728-AA10-25DD-DE0A926DD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8" t="4770" r="35825" b="6385"/>
          <a:stretch/>
        </p:blipFill>
        <p:spPr>
          <a:xfrm>
            <a:off x="7349879" y="1271379"/>
            <a:ext cx="1775167" cy="31005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209C99-1D8B-1FA7-9F70-E2184DFADC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" r="8151"/>
          <a:stretch/>
        </p:blipFill>
        <p:spPr>
          <a:xfrm>
            <a:off x="4596942" y="2829886"/>
            <a:ext cx="2604035" cy="21919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735363-63AF-FF54-F3FF-144E78182A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1" t="2481" r="6353"/>
          <a:stretch/>
        </p:blipFill>
        <p:spPr>
          <a:xfrm>
            <a:off x="4499992" y="622118"/>
            <a:ext cx="2797936" cy="2218394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75697A79-72AF-13AB-9D0B-2334BDD7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88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PWIE 2021/2022: SP ADC-H</a:t>
            </a:r>
          </a:p>
        </p:txBody>
      </p:sp>
      <p:pic>
        <p:nvPicPr>
          <p:cNvPr id="6" name="Grafik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"/>
          <a:stretch/>
        </p:blipFill>
        <p:spPr bwMode="auto">
          <a:xfrm>
            <a:off x="611560" y="460050"/>
            <a:ext cx="7632848" cy="4487964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6948264" y="58746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DPL </a:t>
            </a:r>
            <a:r>
              <a:rPr lang="de-DE" sz="1000" dirty="0" err="1"/>
              <a:t>for</a:t>
            </a:r>
            <a:r>
              <a:rPr lang="de-DE" sz="1000" dirty="0"/>
              <a:t> ADC:  Giuseppe Calabro</a:t>
            </a:r>
          </a:p>
        </p:txBody>
      </p:sp>
      <p:sp>
        <p:nvSpPr>
          <p:cNvPr id="9" name="Rechteck 8"/>
          <p:cNvSpPr/>
          <p:nvPr/>
        </p:nvSpPr>
        <p:spPr>
          <a:xfrm>
            <a:off x="6668264" y="3795886"/>
            <a:ext cx="864096" cy="55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7769847" y="4011910"/>
            <a:ext cx="1152128" cy="550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7752150" y="4034587"/>
            <a:ext cx="1284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Modelling of standard </a:t>
            </a:r>
          </a:p>
          <a:p>
            <a:r>
              <a:rPr lang="en-GB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advanced divertor </a:t>
            </a:r>
          </a:p>
          <a:p>
            <a:r>
              <a:rPr lang="en-GB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configurations for DTT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356FACC3-A2E8-C648-8738-E511B199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931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7623309-C678-3959-4FB0-26B2EBE33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7" t="3201" r="29750" b="5890"/>
          <a:stretch/>
        </p:blipFill>
        <p:spPr>
          <a:xfrm>
            <a:off x="6195829" y="699542"/>
            <a:ext cx="2336611" cy="405766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923BC3-9A68-22B9-3220-3429D85D175B}"/>
              </a:ext>
            </a:extLst>
          </p:cNvPr>
          <p:cNvSpPr txBox="1"/>
          <p:nvPr/>
        </p:nvSpPr>
        <p:spPr>
          <a:xfrm>
            <a:off x="6666774" y="36770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77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97011C-E572-513E-8748-6B55714A99D2}"/>
              </a:ext>
            </a:extLst>
          </p:cNvPr>
          <p:cNvSpPr txBox="1"/>
          <p:nvPr/>
        </p:nvSpPr>
        <p:spPr>
          <a:xfrm>
            <a:off x="6930040" y="32267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65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8E8171C-58FF-B154-C840-CE7D150E4F3D}"/>
              </a:ext>
            </a:extLst>
          </p:cNvPr>
          <p:cNvSpPr txBox="1"/>
          <p:nvPr/>
        </p:nvSpPr>
        <p:spPr>
          <a:xfrm>
            <a:off x="6774733" y="23901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56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262B02-4DA4-61FF-F4EA-A3204BB7C00A}"/>
              </a:ext>
            </a:extLst>
          </p:cNvPr>
          <p:cNvSpPr txBox="1"/>
          <p:nvPr/>
        </p:nvSpPr>
        <p:spPr>
          <a:xfrm>
            <a:off x="6785263" y="16884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48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5AE882-74A0-A012-3748-96601B9BC177}"/>
              </a:ext>
            </a:extLst>
          </p:cNvPr>
          <p:cNvSpPr txBox="1"/>
          <p:nvPr/>
        </p:nvSpPr>
        <p:spPr>
          <a:xfrm>
            <a:off x="7100920" y="12636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0A2078-64B2-CF1F-7B2A-6A306641FB0B}"/>
              </a:ext>
            </a:extLst>
          </p:cNvPr>
          <p:cNvSpPr txBox="1"/>
          <p:nvPr/>
        </p:nvSpPr>
        <p:spPr>
          <a:xfrm>
            <a:off x="7743528" y="15784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29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5FECACF-9732-BF6B-FDA9-DDCF80C68460}"/>
              </a:ext>
            </a:extLst>
          </p:cNvPr>
          <p:cNvSpPr txBox="1"/>
          <p:nvPr/>
        </p:nvSpPr>
        <p:spPr>
          <a:xfrm>
            <a:off x="8059446" y="23419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21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57D01B8-DE66-3125-B35F-9E983F7A7B6D}"/>
              </a:ext>
            </a:extLst>
          </p:cNvPr>
          <p:cNvSpPr txBox="1"/>
          <p:nvPr/>
        </p:nvSpPr>
        <p:spPr>
          <a:xfrm>
            <a:off x="7611921" y="328497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9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CDB7D33-5DFB-F4F4-707D-B52742D2161D}"/>
              </a:ext>
            </a:extLst>
          </p:cNvPr>
          <p:cNvSpPr txBox="1"/>
          <p:nvPr/>
        </p:nvSpPr>
        <p:spPr>
          <a:xfrm>
            <a:off x="7092280" y="39405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74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2A6B993-C64F-E6CB-E75C-6740C89EAABE}"/>
              </a:ext>
            </a:extLst>
          </p:cNvPr>
          <p:cNvSpPr txBox="1"/>
          <p:nvPr/>
        </p:nvSpPr>
        <p:spPr>
          <a:xfrm>
            <a:off x="6978706" y="3646869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XP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B8C44DE-79D7-E78F-8303-9EAE01B6E722}"/>
              </a:ext>
            </a:extLst>
          </p:cNvPr>
          <p:cNvSpPr txBox="1"/>
          <p:nvPr/>
        </p:nvSpPr>
        <p:spPr>
          <a:xfrm>
            <a:off x="7154395" y="4217569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XP_2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A0463E37-4E4A-956F-4FFB-C66B2659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XD </a:t>
            </a:r>
            <a:r>
              <a:rPr lang="it-IT" dirty="0" err="1"/>
              <a:t>configuration</a:t>
            </a:r>
            <a:r>
              <a:rPr lang="it-IT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D134DC-15CF-3838-846B-CF0C7F6B0F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" t="2797" r="7912"/>
          <a:stretch/>
        </p:blipFill>
        <p:spPr>
          <a:xfrm>
            <a:off x="2760113" y="2795278"/>
            <a:ext cx="2743054" cy="22247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CF1CC4-CBA7-2FB8-2552-8608E3792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" r="7564"/>
          <a:stretch/>
        </p:blipFill>
        <p:spPr>
          <a:xfrm>
            <a:off x="2771800" y="555526"/>
            <a:ext cx="2690386" cy="22498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5595C4-B20E-3E6B-C558-F3716A99A3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1" r="7863"/>
          <a:stretch/>
        </p:blipFill>
        <p:spPr>
          <a:xfrm>
            <a:off x="100752" y="2715766"/>
            <a:ext cx="2743055" cy="226733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F73A9F50-E53C-AA40-EAE5-1AC96B7E1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3" r="7797"/>
          <a:stretch/>
        </p:blipFill>
        <p:spPr>
          <a:xfrm>
            <a:off x="100753" y="555526"/>
            <a:ext cx="2671047" cy="2249853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9D67A6BF-F6F8-C012-1DFC-5E2B7F7A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486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CD8B591-6689-469E-82B5-A0A5FC8D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Shape</a:t>
            </a:r>
            <a:r>
              <a:rPr lang="it-IT" dirty="0"/>
              <a:t> controller design: XD </a:t>
            </a:r>
            <a:r>
              <a:rPr lang="it-IT" dirty="0" err="1"/>
              <a:t>configuration</a:t>
            </a:r>
            <a:r>
              <a:rPr lang="it-IT" dirty="0"/>
              <a:t>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38C2584-CDA6-9BD6-1566-304F73F36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3" t="2775" r="37305" b="6385"/>
          <a:stretch/>
        </p:blipFill>
        <p:spPr>
          <a:xfrm>
            <a:off x="6218128" y="700513"/>
            <a:ext cx="2242304" cy="404935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0E7FA57-F4A4-D288-26CE-24CD8F365079}"/>
              </a:ext>
            </a:extLst>
          </p:cNvPr>
          <p:cNvSpPr txBox="1"/>
          <p:nvPr/>
        </p:nvSpPr>
        <p:spPr>
          <a:xfrm>
            <a:off x="6645598" y="36770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6B8F3EF-BE0C-2B85-FEA6-492CA1727719}"/>
              </a:ext>
            </a:extLst>
          </p:cNvPr>
          <p:cNvSpPr txBox="1"/>
          <p:nvPr/>
        </p:nvSpPr>
        <p:spPr>
          <a:xfrm>
            <a:off x="6908864" y="32267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501E7EA-4F5E-3E30-06C5-2D83547D6607}"/>
              </a:ext>
            </a:extLst>
          </p:cNvPr>
          <p:cNvSpPr txBox="1"/>
          <p:nvPr/>
        </p:nvSpPr>
        <p:spPr>
          <a:xfrm>
            <a:off x="6828631" y="24575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56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E42A29-9212-F25C-AC17-75292918F7A1}"/>
              </a:ext>
            </a:extLst>
          </p:cNvPr>
          <p:cNvSpPr txBox="1"/>
          <p:nvPr/>
        </p:nvSpPr>
        <p:spPr>
          <a:xfrm>
            <a:off x="6828631" y="17379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48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A07B39-6CC6-7F99-DEC7-48B8982D50AF}"/>
              </a:ext>
            </a:extLst>
          </p:cNvPr>
          <p:cNvSpPr txBox="1"/>
          <p:nvPr/>
        </p:nvSpPr>
        <p:spPr>
          <a:xfrm>
            <a:off x="6984272" y="13014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66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AC2118C-866A-D239-A1FA-6C6FA84C26DE}"/>
              </a:ext>
            </a:extLst>
          </p:cNvPr>
          <p:cNvSpPr txBox="1"/>
          <p:nvPr/>
        </p:nvSpPr>
        <p:spPr>
          <a:xfrm>
            <a:off x="7921296" y="15473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29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448C18D-7183-2743-0DC0-9461610C2757}"/>
              </a:ext>
            </a:extLst>
          </p:cNvPr>
          <p:cNvSpPr txBox="1"/>
          <p:nvPr/>
        </p:nvSpPr>
        <p:spPr>
          <a:xfrm>
            <a:off x="8092176" y="23313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1A0E7A2-5F34-3574-E7EA-EB71FA36CEED}"/>
              </a:ext>
            </a:extLst>
          </p:cNvPr>
          <p:cNvSpPr txBox="1"/>
          <p:nvPr/>
        </p:nvSpPr>
        <p:spPr>
          <a:xfrm>
            <a:off x="7722352" y="321017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9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844B9B9-9F3F-4644-8369-F30F7223BCDB}"/>
              </a:ext>
            </a:extLst>
          </p:cNvPr>
          <p:cNvSpPr txBox="1"/>
          <p:nvPr/>
        </p:nvSpPr>
        <p:spPr>
          <a:xfrm>
            <a:off x="7105847" y="38534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74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493BF5-3173-117B-8387-1A2331204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r="-1"/>
          <a:stretch/>
        </p:blipFill>
        <p:spPr>
          <a:xfrm>
            <a:off x="2833026" y="2725189"/>
            <a:ext cx="3014772" cy="23138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36755B0-B17E-5121-E9EB-CB987B98C4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0" r="7550"/>
          <a:stretch/>
        </p:blipFill>
        <p:spPr>
          <a:xfrm>
            <a:off x="114808" y="2708282"/>
            <a:ext cx="2646272" cy="22464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48A5B9-E9B9-002E-E9B5-54BB4A2A4B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0" r="5824"/>
          <a:stretch/>
        </p:blipFill>
        <p:spPr>
          <a:xfrm>
            <a:off x="2940222" y="485940"/>
            <a:ext cx="2728434" cy="23063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43985C-CD6B-DD56-47F6-D46FDD4DAD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0" r="5826"/>
          <a:stretch/>
        </p:blipFill>
        <p:spPr>
          <a:xfrm>
            <a:off x="10364" y="485940"/>
            <a:ext cx="2861238" cy="2313056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92B36206-8B40-D9DA-1AB7-4336BDCB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420" y="493864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8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17BB3168-17F1-51AB-C84A-18DA1682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00"/>
          <a:stretch/>
        </p:blipFill>
        <p:spPr>
          <a:xfrm>
            <a:off x="683568" y="511988"/>
            <a:ext cx="3476495" cy="2803619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60E0ED6-49B9-BEE8-B3BB-3EAA0A5D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C770AD-7042-0DFC-B3CF-D9C233D16C23}"/>
              </a:ext>
            </a:extLst>
          </p:cNvPr>
          <p:cNvSpPr txBox="1"/>
          <p:nvPr/>
        </p:nvSpPr>
        <p:spPr>
          <a:xfrm>
            <a:off x="197027" y="3219821"/>
            <a:ext cx="7564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Alternative configurations are heavily affected by disturbances in the divertor region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Future implications: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 Validation on the nonlinear dynamic code (CREATE-NL)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Development of a strategy for fine control of the strike points with the in-vessel divertor coils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B89371-2F40-2242-D95C-4CF62FD40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0" r="5824"/>
          <a:stretch/>
        </p:blipFill>
        <p:spPr>
          <a:xfrm>
            <a:off x="4373956" y="511988"/>
            <a:ext cx="3316670" cy="28036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7727A2-5ABD-695E-C859-EB2FA21F6261}"/>
              </a:ext>
            </a:extLst>
          </p:cNvPr>
          <p:cNvSpPr txBox="1"/>
          <p:nvPr/>
        </p:nvSpPr>
        <p:spPr>
          <a:xfrm>
            <a:off x="2555776" y="213970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813271-8B61-13F3-17A5-8C77B7CF702E}"/>
              </a:ext>
            </a:extLst>
          </p:cNvPr>
          <p:cNvSpPr txBox="1"/>
          <p:nvPr/>
        </p:nvSpPr>
        <p:spPr>
          <a:xfrm>
            <a:off x="5877397" y="213240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XD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FC8C5C3-60F9-088D-3EA2-236AB832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94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ADC-H Milestones </a:t>
            </a:r>
            <a:r>
              <a:rPr lang="de-DE" dirty="0" err="1"/>
              <a:t>and</a:t>
            </a:r>
            <a:r>
              <a:rPr lang="de-DE" dirty="0"/>
              <a:t> Tasks 2021-2022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002020"/>
              </p:ext>
            </p:extLst>
          </p:nvPr>
        </p:nvGraphicFramePr>
        <p:xfrm>
          <a:off x="323528" y="3029724"/>
          <a:ext cx="8312236" cy="1664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1413260"/>
                    </a:ext>
                  </a:extLst>
                </a:gridCol>
                <a:gridCol w="1183444">
                  <a:extLst>
                    <a:ext uri="{9D8B030D-6E8A-4147-A177-3AD203B41FA5}">
                      <a16:colId xmlns:a16="http://schemas.microsoft.com/office/drawing/2014/main" val="3347735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200" dirty="0" err="1">
                          <a:effectLst/>
                        </a:rPr>
                        <a:t>Deliverable</a:t>
                      </a:r>
                      <a:r>
                        <a:rPr lang="de-DE" sz="1200" dirty="0">
                          <a:effectLst/>
                        </a:rPr>
                        <a:t> ID(s)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en-US" sz="1200" spc="-15" dirty="0">
                          <a:effectLst/>
                        </a:rPr>
                        <a:t>Task Title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Start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date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End </a:t>
                      </a:r>
                      <a:r>
                        <a:rPr lang="de-DE" sz="12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date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D001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lang="en-US" sz="1200" spc="-15" dirty="0">
                          <a:effectLst/>
                        </a:rPr>
                        <a:t>Engineering compatibility of </a:t>
                      </a:r>
                      <a:r>
                        <a:rPr lang="en-GB" sz="1200" dirty="0">
                          <a:effectLst/>
                        </a:rPr>
                        <a:t>best promising configurations described in WP ADC-DTT’s final report for DTT facility: recommendations for control and equilibria design</a:t>
                      </a:r>
                      <a:endParaRPr kumimoji="0" lang="de-D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01/2021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12/2022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1991307508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D002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lang="en-US" sz="1200" spc="-15" dirty="0">
                          <a:effectLst/>
                        </a:rPr>
                        <a:t>Engineering compatibility of best promising configurations described in WP ADC-DTT’s final report for DTT facility: recommendations for VDE and disruption consequences </a:t>
                      </a:r>
                    </a:p>
                  </a:txBody>
                  <a:tcPr marL="72000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01/2021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12/2022</a:t>
                      </a:r>
                    </a:p>
                  </a:txBody>
                  <a:tcPr marL="72000" marR="9525" marT="9525" marB="0" anchor="ctr"/>
                </a:tc>
                <a:extLst>
                  <a:ext uri="{0D108BD9-81ED-4DB2-BD59-A6C34878D82A}">
                    <a16:rowId xmlns:a16="http://schemas.microsoft.com/office/drawing/2014/main" val="846357133"/>
                  </a:ext>
                </a:extLst>
              </a:tr>
            </a:tbl>
          </a:graphicData>
        </a:graphic>
      </p:graphicFrame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30C7A744-008B-6F43-BFD4-5AC58870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3317B020-38A8-2244-BA97-649DF65FE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56930"/>
              </p:ext>
            </p:extLst>
          </p:nvPr>
        </p:nvGraphicFramePr>
        <p:xfrm>
          <a:off x="335922" y="684460"/>
          <a:ext cx="8299842" cy="2091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610">
                  <a:extLst>
                    <a:ext uri="{9D8B030D-6E8A-4147-A177-3AD203B41FA5}">
                      <a16:colId xmlns:a16="http://schemas.microsoft.com/office/drawing/2014/main" val="4015630638"/>
                    </a:ext>
                  </a:extLst>
                </a:gridCol>
                <a:gridCol w="836385">
                  <a:extLst>
                    <a:ext uri="{9D8B030D-6E8A-4147-A177-3AD203B41FA5}">
                      <a16:colId xmlns:a16="http://schemas.microsoft.com/office/drawing/2014/main" val="2749708094"/>
                    </a:ext>
                  </a:extLst>
                </a:gridCol>
                <a:gridCol w="2407595">
                  <a:extLst>
                    <a:ext uri="{9D8B030D-6E8A-4147-A177-3AD203B41FA5}">
                      <a16:colId xmlns:a16="http://schemas.microsoft.com/office/drawing/2014/main" val="3667269548"/>
                    </a:ext>
                  </a:extLst>
                </a:gridCol>
                <a:gridCol w="1125706">
                  <a:extLst>
                    <a:ext uri="{9D8B030D-6E8A-4147-A177-3AD203B41FA5}">
                      <a16:colId xmlns:a16="http://schemas.microsoft.com/office/drawing/2014/main" val="2554133854"/>
                    </a:ext>
                  </a:extLst>
                </a:gridCol>
                <a:gridCol w="1371062">
                  <a:extLst>
                    <a:ext uri="{9D8B030D-6E8A-4147-A177-3AD203B41FA5}">
                      <a16:colId xmlns:a16="http://schemas.microsoft.com/office/drawing/2014/main" val="1888704021"/>
                    </a:ext>
                  </a:extLst>
                </a:gridCol>
                <a:gridCol w="1543484">
                  <a:extLst>
                    <a:ext uri="{9D8B030D-6E8A-4147-A177-3AD203B41FA5}">
                      <a16:colId xmlns:a16="http://schemas.microsoft.com/office/drawing/2014/main" val="995235846"/>
                    </a:ext>
                  </a:extLst>
                </a:gridCol>
              </a:tblGrid>
              <a:tr h="322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Sequential</a:t>
                      </a:r>
                      <a:endParaRPr lang="it-IT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WP-M ID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Related</a:t>
                      </a:r>
                      <a:endParaRPr lang="it-IT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WBS ID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WP Milestone Title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>
                          <a:effectLst/>
                        </a:rPr>
                        <a:t>Due Date</a:t>
                      </a:r>
                      <a:endParaRPr lang="it-IT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[mm/yyyy]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>
                          <a:effectLst/>
                        </a:rPr>
                        <a:t>Related</a:t>
                      </a:r>
                      <a:endParaRPr lang="it-IT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GA D/M No.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Criticality of Relation to the GA D/M (high/low)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6971794"/>
                  </a:ext>
                </a:extLst>
              </a:tr>
              <a:tr h="612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WM18*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SP ADC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Engineering compatibility assessment of potential best promising DEMO ADC solutions with the DTT facility completed (DEMO)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31.12.2022  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PWIE.M.02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9129491"/>
                  </a:ext>
                </a:extLst>
              </a:tr>
              <a:tr h="612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WM19*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SP ADC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Engineering DEMO evaluation of most favourable ADC solutions in terms of VDE and disruption events compatibility completed (DEMO)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31.12.2022  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PWIE.M.02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290" marR="55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2707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25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ADC-H: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activity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SP ADC-H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.T001.D001, D002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/ partially done / in progress / delayed / cancelled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PD # days, TOMAS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or Modelling</a:t>
            </a:r>
            <a:r>
              <a:rPr lang="en-US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Code name</a:t>
            </a: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FBC910F4-C07E-4342-B5DA-94AE7A9819FE}"/>
              </a:ext>
            </a:extLst>
          </p:cNvPr>
          <p:cNvSpPr txBox="1"/>
          <p:nvPr/>
        </p:nvSpPr>
        <p:spPr>
          <a:xfrm>
            <a:off x="107504" y="614520"/>
            <a:ext cx="8856984" cy="542521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Goal: Electromagnetic modelling of alternative configurations for the DTT device and controllability analysis of the alternative configurations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AC160DF5-D232-2049-A2D6-8534D0892630}"/>
              </a:ext>
            </a:extLst>
          </p:cNvPr>
          <p:cNvSpPr txBox="1"/>
          <p:nvPr/>
        </p:nvSpPr>
        <p:spPr>
          <a:xfrm>
            <a:off x="3275856" y="144591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CF60CA31-5193-EE44-84F7-406942813961}"/>
              </a:ext>
            </a:extLst>
          </p:cNvPr>
          <p:cNvSpPr txBox="1"/>
          <p:nvPr/>
        </p:nvSpPr>
        <p:spPr>
          <a:xfrm>
            <a:off x="107503" y="1305698"/>
            <a:ext cx="5295681" cy="2863091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b="1" i="1" kern="0" dirty="0">
                <a:ea typeface="Arial" charset="0"/>
                <a:cs typeface="Arial" charset="0"/>
              </a:rPr>
              <a:t>Electromagnetic modelling</a:t>
            </a:r>
            <a:endParaRPr lang="en-US" kern="0" dirty="0">
              <a:ea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Support to the DTT physic activities under WPWIE in terms of definition of additional DTT plasma configurations</a:t>
            </a:r>
          </a:p>
          <a:p>
            <a:pPr lvl="1" algn="just">
              <a:lnSpc>
                <a:spcPct val="90000"/>
              </a:lnSpc>
              <a:defRPr/>
            </a:pPr>
            <a:endParaRPr lang="en-US" i="1" kern="0" dirty="0">
              <a:ea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i="1" kern="0" dirty="0">
                <a:ea typeface="Arial" charset="0"/>
                <a:cs typeface="Arial" charset="0"/>
              </a:rPr>
              <a:t>Magnetic control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Design of the preliminary shape and VS controllers for SN and alternative configurations for the analysis of disturbances and transients (LH and HL). </a:t>
            </a:r>
          </a:p>
          <a:p>
            <a:pPr marL="742950" lvl="1" indent="-285750" algn="just">
              <a:lnSpc>
                <a:spcPct val="90000"/>
              </a:lnSpc>
              <a:buFont typeface="Arial" charset="0"/>
              <a:buChar char="•"/>
              <a:defRPr/>
            </a:pPr>
            <a:endParaRPr lang="en-US" kern="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i="1" kern="0" dirty="0">
                <a:ea typeface="Arial" charset="0"/>
                <a:cs typeface="Arial" charset="0"/>
              </a:rPr>
              <a:t>VDE and Disruptions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Analysis of the effects of VDE and MD of the plasma facing components </a:t>
            </a:r>
          </a:p>
          <a:p>
            <a:pPr>
              <a:lnSpc>
                <a:spcPct val="113000"/>
              </a:lnSpc>
            </a:pP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DC53BE31-5F73-014F-9EDB-F6BD43C42EE7}"/>
              </a:ext>
            </a:extLst>
          </p:cNvPr>
          <p:cNvSpPr txBox="1"/>
          <p:nvPr/>
        </p:nvSpPr>
        <p:spPr>
          <a:xfrm>
            <a:off x="107504" y="4568229"/>
            <a:ext cx="5040560" cy="307777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Modelling: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 CREATE-NL, CREATE-L, MAXFEA, FIXFREE </a:t>
            </a:r>
          </a:p>
        </p:txBody>
      </p:sp>
      <p:sp>
        <p:nvSpPr>
          <p:cNvPr id="15" name="Textfeld 11">
            <a:extLst>
              <a:ext uri="{FF2B5EF4-FFF2-40B4-BE49-F238E27FC236}">
                <a16:creationId xmlns:a16="http://schemas.microsoft.com/office/drawing/2014/main" id="{89A6A59D-2522-6F47-89E6-3A786F9EAD73}"/>
              </a:ext>
            </a:extLst>
          </p:cNvPr>
          <p:cNvSpPr txBox="1"/>
          <p:nvPr/>
        </p:nvSpPr>
        <p:spPr>
          <a:xfrm>
            <a:off x="5468160" y="4134911"/>
            <a:ext cx="3672408" cy="796565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Resources: </a:t>
            </a:r>
          </a:p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Involved RU: CREATE, ENEA, TUSCIA</a:t>
            </a:r>
            <a:endParaRPr lang="en-US" sz="13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Linked WP: 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WPDIV-DTT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3BC8A07B-16A6-A149-96B7-029B427A838E}"/>
              </a:ext>
            </a:extLst>
          </p:cNvPr>
          <p:cNvGrpSpPr>
            <a:grpSpLocks noChangeAspect="1"/>
          </p:cNvGrpSpPr>
          <p:nvPr/>
        </p:nvGrpSpPr>
        <p:grpSpPr>
          <a:xfrm>
            <a:off x="6774285" y="1168829"/>
            <a:ext cx="2492817" cy="1474929"/>
            <a:chOff x="4799496" y="1517934"/>
            <a:chExt cx="4603903" cy="3018208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6E6968A-242E-2A41-A160-FDD36DF9618F}"/>
                </a:ext>
              </a:extLst>
            </p:cNvPr>
            <p:cNvSpPr txBox="1"/>
            <p:nvPr/>
          </p:nvSpPr>
          <p:spPr>
            <a:xfrm>
              <a:off x="4799496" y="1517934"/>
              <a:ext cx="2264941" cy="377890"/>
            </a:xfrm>
            <a:prstGeom prst="rect">
              <a:avLst/>
            </a:prstGeom>
            <a:noFill/>
          </p:spPr>
          <p:txBody>
            <a:bodyPr vert="horz" wrap="square" lIns="91440" tIns="0" rIns="91440" bIns="0" rtlCol="0">
              <a:spAutoFit/>
            </a:bodyPr>
            <a:lstStyle/>
            <a:p>
              <a:pPr algn="ctr" defTabSz="457189">
                <a:defRPr/>
              </a:pPr>
              <a:r>
                <a:rPr lang="it-IT" sz="12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X-</a:t>
              </a:r>
              <a:r>
                <a:rPr lang="it-IT" sz="1200" b="1" dirty="0" err="1">
                  <a:solidFill>
                    <a:prstClr val="black"/>
                  </a:solidFill>
                  <a:latin typeface="Trebuchet MS" panose="020B0603020202020204" pitchFamily="34" charset="0"/>
                </a:rPr>
                <a:t>divertor</a:t>
              </a:r>
              <a:endParaRPr lang="it-IT" sz="12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732547C-1671-B14D-BFD0-95713C59773F}"/>
                </a:ext>
              </a:extLst>
            </p:cNvPr>
            <p:cNvSpPr txBox="1"/>
            <p:nvPr/>
          </p:nvSpPr>
          <p:spPr>
            <a:xfrm>
              <a:off x="6816015" y="1528438"/>
              <a:ext cx="2587384" cy="377890"/>
            </a:xfrm>
            <a:prstGeom prst="rect">
              <a:avLst/>
            </a:prstGeom>
            <a:noFill/>
          </p:spPr>
          <p:txBody>
            <a:bodyPr vert="horz" wrap="square" lIns="91440" tIns="0" rIns="91440" bIns="0" rtlCol="0">
              <a:spAutoFit/>
            </a:bodyPr>
            <a:lstStyle/>
            <a:p>
              <a:pPr algn="ctr" defTabSz="457189">
                <a:defRPr/>
              </a:pPr>
              <a:r>
                <a:rPr lang="it-IT" sz="12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Negative </a:t>
              </a:r>
              <a:r>
                <a:rPr lang="it-IT" sz="1200" b="1" dirty="0" err="1">
                  <a:solidFill>
                    <a:prstClr val="black"/>
                  </a:solidFill>
                  <a:latin typeface="Trebuchet MS" panose="020B0603020202020204" pitchFamily="34" charset="0"/>
                </a:rPr>
                <a:t>Triang</a:t>
              </a:r>
              <a:endParaRPr lang="it-IT" sz="12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A7DBC30-E816-174B-B607-B7BE7A90B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854" r="29482"/>
            <a:stretch/>
          </p:blipFill>
          <p:spPr>
            <a:xfrm>
              <a:off x="4971142" y="1716742"/>
              <a:ext cx="1862802" cy="2819400"/>
            </a:xfrm>
            <a:prstGeom prst="rect">
              <a:avLst/>
            </a:prstGeom>
          </p:spPr>
        </p:pic>
        <p:pic>
          <p:nvPicPr>
            <p:cNvPr id="25" name="Immagine 24" descr="Immagine che contiene edificio, finestra&#10;&#10;Descrizione generata automaticamente">
              <a:extLst>
                <a:ext uri="{FF2B5EF4-FFF2-40B4-BE49-F238E27FC236}">
                  <a16:creationId xmlns:a16="http://schemas.microsoft.com/office/drawing/2014/main" id="{3876E02E-6CE2-B141-A309-071578324BEF}"/>
                </a:ext>
              </a:extLst>
            </p:cNvPr>
            <p:cNvPicPr/>
            <p:nvPr/>
          </p:nvPicPr>
          <p:blipFill rotWithShape="1">
            <a:blip r:embed="rId4"/>
            <a:srcRect l="24863" t="52196" r="50001" b="2200"/>
            <a:stretch/>
          </p:blipFill>
          <p:spPr bwMode="auto">
            <a:xfrm>
              <a:off x="7064435" y="2044159"/>
              <a:ext cx="1828083" cy="24722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7A673D95-D790-DA4E-B27C-B3D515A2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F97CFA0-7736-D14F-A38C-FE77AAE52259}"/>
              </a:ext>
            </a:extLst>
          </p:cNvPr>
          <p:cNvGrpSpPr/>
          <p:nvPr/>
        </p:nvGrpSpPr>
        <p:grpSpPr>
          <a:xfrm>
            <a:off x="6847917" y="2645404"/>
            <a:ext cx="2296083" cy="1557286"/>
            <a:chOff x="6896296" y="1135300"/>
            <a:chExt cx="2296083" cy="1557286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1B9A024F-9673-F840-836D-CC27CAB3DDF5}"/>
                </a:ext>
              </a:extLst>
            </p:cNvPr>
            <p:cNvGrpSpPr>
              <a:grpSpLocks/>
            </p:cNvGrpSpPr>
            <p:nvPr/>
          </p:nvGrpSpPr>
          <p:grpSpPr>
            <a:xfrm>
              <a:off x="6896296" y="1135300"/>
              <a:ext cx="2296083" cy="1557286"/>
              <a:chOff x="877483" y="1147286"/>
              <a:chExt cx="4240561" cy="3186740"/>
            </a:xfrm>
          </p:grpSpPr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1AA4DF2-F782-4240-9485-E305DF0CFC20}"/>
                  </a:ext>
                </a:extLst>
              </p:cNvPr>
              <p:cNvSpPr txBox="1"/>
              <p:nvPr/>
            </p:nvSpPr>
            <p:spPr>
              <a:xfrm>
                <a:off x="877483" y="1206124"/>
                <a:ext cx="2264941" cy="377890"/>
              </a:xfrm>
              <a:prstGeom prst="rect">
                <a:avLst/>
              </a:prstGeom>
              <a:noFill/>
            </p:spPr>
            <p:txBody>
              <a:bodyPr vert="horz" wrap="square" lIns="91440" tIns="0" rIns="91440" bIns="0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it-IT" sz="1200" b="1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Double </a:t>
                </a:r>
                <a:r>
                  <a:rPr lang="it-I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Null</a:t>
                </a:r>
                <a:r>
                  <a:rPr lang="it-IT" sz="1200" b="1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 </a:t>
                </a: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36F82A8-BA78-914E-90C7-49C41FEE3E5C}"/>
                  </a:ext>
                </a:extLst>
              </p:cNvPr>
              <p:cNvSpPr txBox="1"/>
              <p:nvPr/>
            </p:nvSpPr>
            <p:spPr>
              <a:xfrm>
                <a:off x="2853103" y="1147286"/>
                <a:ext cx="2264941" cy="377890"/>
              </a:xfrm>
              <a:prstGeom prst="rect">
                <a:avLst/>
              </a:prstGeom>
              <a:noFill/>
            </p:spPr>
            <p:txBody>
              <a:bodyPr vert="horz" wrap="square" lIns="91440" tIns="0" rIns="91440" bIns="0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it-I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Snowflake</a:t>
                </a:r>
                <a:endParaRPr lang="it-IT" sz="1200" b="1" dirty="0">
                  <a:solidFill>
                    <a:prstClr val="black"/>
                  </a:solidFill>
                  <a:latin typeface="Trebuchet MS" panose="020B0603020202020204" pitchFamily="34" charset="0"/>
                </a:endParaRPr>
              </a:p>
            </p:txBody>
          </p:sp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679EF4F4-CC99-D64C-B991-7DEE33B6F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868" r="29985"/>
              <a:stretch/>
            </p:blipFill>
            <p:spPr>
              <a:xfrm>
                <a:off x="990557" y="1494935"/>
                <a:ext cx="1847859" cy="2819399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23D1C8D5-3746-3345-9116-A2FFB3E61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682" r="31030"/>
              <a:stretch/>
            </p:blipFill>
            <p:spPr>
              <a:xfrm>
                <a:off x="2958419" y="1514627"/>
                <a:ext cx="1904711" cy="2819399"/>
              </a:xfrm>
              <a:prstGeom prst="rect">
                <a:avLst/>
              </a:prstGeom>
            </p:spPr>
          </p:pic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5AC00192-5ACE-3A4A-8BAA-97359F2DEA13}"/>
                </a:ext>
              </a:extLst>
            </p:cNvPr>
            <p:cNvSpPr txBox="1"/>
            <p:nvPr/>
          </p:nvSpPr>
          <p:spPr>
            <a:xfrm>
              <a:off x="8207938" y="1720833"/>
              <a:ext cx="74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Low</a:t>
              </a:r>
              <a:r>
                <a:rPr lang="it-IT" sz="1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priority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E504425-A3E7-B449-8D80-8161F773209A}"/>
                </a:ext>
              </a:extLst>
            </p:cNvPr>
            <p:cNvSpPr txBox="1"/>
            <p:nvPr/>
          </p:nvSpPr>
          <p:spPr>
            <a:xfrm>
              <a:off x="7102253" y="1692032"/>
              <a:ext cx="742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Low</a:t>
              </a:r>
              <a:r>
                <a:rPr lang="it-IT" sz="1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it-IT" sz="1400" b="1" dirty="0" err="1">
                  <a:solidFill>
                    <a:srgbClr val="FF0000"/>
                  </a:solidFill>
                </a:rPr>
                <a:t>priority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33257220-1A73-CF4C-A1DD-C776277D8B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58" r="26250"/>
          <a:stretch/>
        </p:blipFill>
        <p:spPr>
          <a:xfrm>
            <a:off x="5405156" y="1736010"/>
            <a:ext cx="1505896" cy="220031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C891691-3E33-0745-B468-9E664FEB58AA}"/>
              </a:ext>
            </a:extLst>
          </p:cNvPr>
          <p:cNvSpPr txBox="1"/>
          <p:nvPr/>
        </p:nvSpPr>
        <p:spPr>
          <a:xfrm>
            <a:off x="5547916" y="1668943"/>
            <a:ext cx="1226369" cy="184666"/>
          </a:xfrm>
          <a:prstGeom prst="rect">
            <a:avLst/>
          </a:prstGeom>
          <a:noFill/>
        </p:spPr>
        <p:txBody>
          <a:bodyPr vert="horz" wrap="square" lIns="91440" tIns="0" rIns="91440" bIns="0" rtlCol="0">
            <a:spAutoFit/>
          </a:bodyPr>
          <a:lstStyle/>
          <a:p>
            <a:pPr algn="ctr" defTabSz="457189">
              <a:defRPr/>
            </a:pPr>
            <a:r>
              <a:rPr lang="it-IT" sz="1200" b="1" dirty="0">
                <a:solidFill>
                  <a:prstClr val="black"/>
                </a:solidFill>
                <a:latin typeface="Trebuchet MS" panose="020B0603020202020204" pitchFamily="34" charset="0"/>
              </a:rPr>
              <a:t>Single </a:t>
            </a:r>
            <a:r>
              <a:rPr lang="it-IT" sz="1200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Null</a:t>
            </a:r>
            <a:r>
              <a:rPr lang="it-IT" sz="1200" b="1" dirty="0">
                <a:solidFill>
                  <a:prstClr val="black"/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00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de-DE" dirty="0"/>
              <a:t>SP ADC-H – D001 - Goals </a:t>
            </a:r>
            <a:r>
              <a:rPr lang="en-AU" dirty="0"/>
              <a:t>reached</a:t>
            </a:r>
            <a:r>
              <a:rPr lang="de-DE" dirty="0"/>
              <a:t> in 2021-22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77372"/>
              </p:ext>
            </p:extLst>
          </p:nvPr>
        </p:nvGraphicFramePr>
        <p:xfrm>
          <a:off x="71500" y="1635646"/>
          <a:ext cx="9001000" cy="1605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702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236200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6586098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4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400" dirty="0" err="1">
                          <a:effectLst/>
                        </a:rPr>
                        <a:t>Deliverable</a:t>
                      </a:r>
                      <a:r>
                        <a:rPr lang="de-DE" sz="1400" dirty="0">
                          <a:effectLst/>
                        </a:rPr>
                        <a:t> ID(s)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de-DE" sz="1400" dirty="0"/>
                        <a:t>Goals </a:t>
                      </a:r>
                      <a:r>
                        <a:rPr lang="en-AU" sz="1400" dirty="0"/>
                        <a:t>reached</a:t>
                      </a:r>
                      <a:r>
                        <a:rPr lang="de-DE" sz="1400" dirty="0"/>
                        <a:t> </a:t>
                      </a:r>
                      <a:r>
                        <a:rPr lang="de-DE" sz="1400"/>
                        <a:t>in 2021-22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ADC-H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D001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de-DE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Analysis of the vertical stability performance of the DTT configurations (SN, XD, NT)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Shape sensitivity of the DTT configurations (SN, XD, NT)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Design of a vertical stability controller and testing on nonlinear sim. codes (SN, XD)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-914400" algn="l"/>
                          <a:tab pos="228600" algn="l"/>
                        </a:tabLst>
                        <a:defRPr/>
                      </a:pPr>
                      <a:r>
                        <a:rPr kumimoji="0" lang="en-US" sz="1400" b="0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Shape controller for SN and XD configuration and testing on the HL transition   </a:t>
                      </a:r>
                    </a:p>
                  </a:txBody>
                  <a:tcPr marL="72000" marR="9525" marT="9525" marB="0" anchor="b"/>
                </a:tc>
                <a:extLst>
                  <a:ext uri="{0D108BD9-81ED-4DB2-BD59-A6C34878D82A}">
                    <a16:rowId xmlns:a16="http://schemas.microsoft.com/office/drawing/2014/main" val="1991307508"/>
                  </a:ext>
                </a:extLst>
              </a:tr>
            </a:tbl>
          </a:graphicData>
        </a:graphic>
      </p:graphicFrame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BBDA6F0-B0CD-AD4C-A83B-1E4C1EE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391243-CAB4-E840-8C55-316BC362020A}"/>
              </a:ext>
            </a:extLst>
          </p:cNvPr>
          <p:cNvSpPr txBox="1"/>
          <p:nvPr/>
        </p:nvSpPr>
        <p:spPr>
          <a:xfrm>
            <a:off x="1547664" y="3435846"/>
            <a:ext cx="5295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CREATE – ENEA </a:t>
            </a:r>
          </a:p>
          <a:p>
            <a:pPr algn="ctr"/>
            <a:r>
              <a:rPr lang="en-US" dirty="0"/>
              <a:t>R. Ambrosino, E. </a:t>
            </a:r>
            <a:r>
              <a:rPr lang="en-US" dirty="0" err="1"/>
              <a:t>Acampora</a:t>
            </a:r>
            <a:r>
              <a:rPr lang="en-US" dirty="0"/>
              <a:t>, A. Castaldo, G. </a:t>
            </a:r>
            <a:r>
              <a:rPr lang="en-US" dirty="0" err="1"/>
              <a:t>Ramogida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92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 ADC-H: DTT </a:t>
            </a:r>
            <a:r>
              <a:rPr lang="de-DE" dirty="0" err="1"/>
              <a:t>poloidal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13004B7-2FDA-5344-905C-E5F6E9A1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B5D2BAA7-EA9F-4145-9C2E-A412AD6505A5}"/>
              </a:ext>
            </a:extLst>
          </p:cNvPr>
          <p:cNvCxnSpPr>
            <a:cxnSpLocks/>
          </p:cNvCxnSpPr>
          <p:nvPr/>
        </p:nvCxnSpPr>
        <p:spPr>
          <a:xfrm>
            <a:off x="119336" y="6372135"/>
            <a:ext cx="118739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3AE9F81-CEAD-07C5-4217-9AF3B47D6938}"/>
              </a:ext>
            </a:extLst>
          </p:cNvPr>
          <p:cNvSpPr txBox="1"/>
          <p:nvPr/>
        </p:nvSpPr>
        <p:spPr>
          <a:xfrm>
            <a:off x="20976" y="598198"/>
            <a:ext cx="5822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/>
              <a:t>DTT will be equipped with 6 in-vessel coils: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2 in-vessel equatorial coils </a:t>
            </a:r>
            <a:r>
              <a:rPr lang="en-US" dirty="0"/>
              <a:t>will be used in DTT both for vertical stabilization and fast radial control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Vertical stabilization connected in </a:t>
            </a:r>
            <a:r>
              <a:rPr lang="en-US" dirty="0" err="1"/>
              <a:t>antiseries</a:t>
            </a:r>
            <a:r>
              <a:rPr lang="en-US" dirty="0"/>
              <a:t> (radial field)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Radial control connected in series (vertical field)</a:t>
            </a:r>
          </a:p>
          <a:p>
            <a:pPr marL="342891" lvl="1"/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4 in-vessel divertor coils </a:t>
            </a:r>
            <a:r>
              <a:rPr lang="en-US" dirty="0"/>
              <a:t>used for: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Local modification of the plasma divertor region</a:t>
            </a:r>
          </a:p>
          <a:p>
            <a:pPr marL="557199" lvl="1" indent="-214308">
              <a:buFont typeface="Arial" panose="020B0604020202020204" pitchFamily="34" charset="0"/>
              <a:buChar char="•"/>
            </a:pPr>
            <a:r>
              <a:rPr lang="en-US" dirty="0"/>
              <a:t>Sweeping control </a:t>
            </a:r>
          </a:p>
          <a:p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b="1" dirty="0"/>
              <a:t>Stabilizing plates </a:t>
            </a:r>
            <a:r>
              <a:rPr lang="en-US" dirty="0"/>
              <a:t>are also needed to improve the passive stability performance of the DTT scenarios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9B83ED8-4FC2-921E-BE64-4A8C60519D0F}"/>
              </a:ext>
            </a:extLst>
          </p:cNvPr>
          <p:cNvGrpSpPr/>
          <p:nvPr/>
        </p:nvGrpSpPr>
        <p:grpSpPr>
          <a:xfrm>
            <a:off x="5557994" y="274568"/>
            <a:ext cx="3565030" cy="4623413"/>
            <a:chOff x="5571460" y="817059"/>
            <a:chExt cx="3572540" cy="5053430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ECF8CC7-4B45-EB6C-0E2F-8BB3AD12B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09" r="24658" b="5260"/>
            <a:stretch/>
          </p:blipFill>
          <p:spPr>
            <a:xfrm>
              <a:off x="5571460" y="817059"/>
              <a:ext cx="3572540" cy="5053430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7458E69-9027-0ECB-77EE-C93E94EF8102}"/>
                </a:ext>
              </a:extLst>
            </p:cNvPr>
            <p:cNvSpPr txBox="1"/>
            <p:nvPr/>
          </p:nvSpPr>
          <p:spPr>
            <a:xfrm>
              <a:off x="8215165" y="3095744"/>
              <a:ext cx="61891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/>
                <a:t>VS coils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9EE725C-A327-56CD-72EB-E0C8F13E7D57}"/>
                </a:ext>
              </a:extLst>
            </p:cNvPr>
            <p:cNvSpPr txBox="1"/>
            <p:nvPr/>
          </p:nvSpPr>
          <p:spPr>
            <a:xfrm>
              <a:off x="6675712" y="4515440"/>
              <a:ext cx="96240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b="1" dirty="0" err="1"/>
                <a:t>Div</a:t>
              </a:r>
              <a:r>
                <a:rPr lang="it-IT" sz="1350" b="1" dirty="0"/>
                <a:t>. coils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A611EC3F-4425-0BAC-4D0E-F546BFAAD9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3976" y="3102978"/>
              <a:ext cx="311184" cy="1549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7219513E-6D2D-DC25-F0F1-D09CA350A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3976" y="3498233"/>
              <a:ext cx="311184" cy="145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F176E18-764A-9127-B7DB-45B00EA1E1E0}"/>
                </a:ext>
              </a:extLst>
            </p:cNvPr>
            <p:cNvSpPr txBox="1"/>
            <p:nvPr/>
          </p:nvSpPr>
          <p:spPr>
            <a:xfrm>
              <a:off x="6911022" y="3061764"/>
              <a:ext cx="72710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 err="1"/>
                <a:t>Stabiliz</a:t>
              </a:r>
              <a:r>
                <a:rPr lang="it-IT" sz="1350" b="1" dirty="0"/>
                <a:t>. </a:t>
              </a:r>
              <a:r>
                <a:rPr lang="it-IT" sz="1350" b="1" dirty="0" err="1"/>
                <a:t>plates</a:t>
              </a:r>
              <a:endParaRPr lang="it-IT" sz="1350" b="1" dirty="0"/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2B444C5E-075D-F4C0-DC18-05AC069CB9AC}"/>
                </a:ext>
              </a:extLst>
            </p:cNvPr>
            <p:cNvCxnSpPr>
              <a:cxnSpLocks/>
            </p:cNvCxnSpPr>
            <p:nvPr/>
          </p:nvCxnSpPr>
          <p:spPr>
            <a:xfrm>
              <a:off x="7235341" y="3498232"/>
              <a:ext cx="212762" cy="3044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927323C3-351D-0F82-384B-2E02E58801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4574" y="2624281"/>
              <a:ext cx="183695" cy="383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909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7945977" cy="342900"/>
          </a:xfrm>
        </p:spPr>
        <p:txBody>
          <a:bodyPr/>
          <a:lstStyle/>
          <a:p>
            <a:r>
              <a:rPr lang="de-DE" dirty="0"/>
              <a:t>SP ADC-H: </a:t>
            </a:r>
            <a:r>
              <a:rPr lang="en-US" altLang="it-IT" dirty="0"/>
              <a:t>Passive stability performance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E590D6A-B8E2-EA41-B3EB-D919F175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291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59A488-69C9-5349-B3E0-192006FC15FF}"/>
              </a:ext>
            </a:extLst>
          </p:cNvPr>
          <p:cNvSpPr txBox="1"/>
          <p:nvPr/>
        </p:nvSpPr>
        <p:spPr>
          <a:xfrm>
            <a:off x="-176533" y="2221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110D70C-78A3-D84F-A934-1B14778B7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837354"/>
              </p:ext>
            </p:extLst>
          </p:nvPr>
        </p:nvGraphicFramePr>
        <p:xfrm>
          <a:off x="0" y="1384267"/>
          <a:ext cx="5791197" cy="2044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7487">
                  <a:extLst>
                    <a:ext uri="{9D8B030D-6E8A-4147-A177-3AD203B41FA5}">
                      <a16:colId xmlns:a16="http://schemas.microsoft.com/office/drawing/2014/main" val="312361482"/>
                    </a:ext>
                  </a:extLst>
                </a:gridCol>
                <a:gridCol w="788080">
                  <a:extLst>
                    <a:ext uri="{9D8B030D-6E8A-4147-A177-3AD203B41FA5}">
                      <a16:colId xmlns:a16="http://schemas.microsoft.com/office/drawing/2014/main" val="355870363"/>
                    </a:ext>
                  </a:extLst>
                </a:gridCol>
                <a:gridCol w="788080">
                  <a:extLst>
                    <a:ext uri="{9D8B030D-6E8A-4147-A177-3AD203B41FA5}">
                      <a16:colId xmlns:a16="http://schemas.microsoft.com/office/drawing/2014/main" val="3143755147"/>
                    </a:ext>
                  </a:extLst>
                </a:gridCol>
                <a:gridCol w="788080">
                  <a:extLst>
                    <a:ext uri="{9D8B030D-6E8A-4147-A177-3AD203B41FA5}">
                      <a16:colId xmlns:a16="http://schemas.microsoft.com/office/drawing/2014/main" val="107075249"/>
                    </a:ext>
                  </a:extLst>
                </a:gridCol>
                <a:gridCol w="1253764">
                  <a:extLst>
                    <a:ext uri="{9D8B030D-6E8A-4147-A177-3AD203B41FA5}">
                      <a16:colId xmlns:a16="http://schemas.microsoft.com/office/drawing/2014/main" val="2881140508"/>
                    </a:ext>
                  </a:extLst>
                </a:gridCol>
                <a:gridCol w="1265706">
                  <a:extLst>
                    <a:ext uri="{9D8B030D-6E8A-4147-A177-3AD203B41FA5}">
                      <a16:colId xmlns:a16="http://schemas.microsoft.com/office/drawing/2014/main" val="373895501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Phases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Ipl [MA]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betapol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li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Growth rate [s^-1]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Stability Margin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09713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RAMP-UP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58.44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0.63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0272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RAMP-UP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4.3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92.35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0.48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32617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RAMP-UP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61.84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0.59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87704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FLAT TOP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0.65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39.54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0.73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02834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FLAT TOP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0.65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36.42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0.74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24204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39.83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0.74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81449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4.5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0.89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34.38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0.78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4465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3.5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40.77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0.70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70130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RAMP-DOWN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2.5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1.07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64.04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0.57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8667042"/>
                  </a:ext>
                </a:extLst>
              </a:tr>
            </a:tbl>
          </a:graphicData>
        </a:graphic>
      </p:graphicFrame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8DA80E07-3FFF-AA45-9EF5-3BA9457FC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303240"/>
              </p:ext>
            </p:extLst>
          </p:nvPr>
        </p:nvGraphicFramePr>
        <p:xfrm>
          <a:off x="107504" y="3805486"/>
          <a:ext cx="5791199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795">
                  <a:extLst>
                    <a:ext uri="{9D8B030D-6E8A-4147-A177-3AD203B41FA5}">
                      <a16:colId xmlns:a16="http://schemas.microsoft.com/office/drawing/2014/main" val="639199091"/>
                    </a:ext>
                  </a:extLst>
                </a:gridCol>
                <a:gridCol w="674795">
                  <a:extLst>
                    <a:ext uri="{9D8B030D-6E8A-4147-A177-3AD203B41FA5}">
                      <a16:colId xmlns:a16="http://schemas.microsoft.com/office/drawing/2014/main" val="567190366"/>
                    </a:ext>
                  </a:extLst>
                </a:gridCol>
                <a:gridCol w="674795">
                  <a:extLst>
                    <a:ext uri="{9D8B030D-6E8A-4147-A177-3AD203B41FA5}">
                      <a16:colId xmlns:a16="http://schemas.microsoft.com/office/drawing/2014/main" val="4012230183"/>
                    </a:ext>
                  </a:extLst>
                </a:gridCol>
                <a:gridCol w="674795">
                  <a:extLst>
                    <a:ext uri="{9D8B030D-6E8A-4147-A177-3AD203B41FA5}">
                      <a16:colId xmlns:a16="http://schemas.microsoft.com/office/drawing/2014/main" val="2217412268"/>
                    </a:ext>
                  </a:extLst>
                </a:gridCol>
                <a:gridCol w="1406615">
                  <a:extLst>
                    <a:ext uri="{9D8B030D-6E8A-4147-A177-3AD203B41FA5}">
                      <a16:colId xmlns:a16="http://schemas.microsoft.com/office/drawing/2014/main" val="32531702"/>
                    </a:ext>
                  </a:extLst>
                </a:gridCol>
                <a:gridCol w="1685404">
                  <a:extLst>
                    <a:ext uri="{9D8B030D-6E8A-4147-A177-3AD203B41FA5}">
                      <a16:colId xmlns:a16="http://schemas.microsoft.com/office/drawing/2014/main" val="400963605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Phases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Ipl [MA]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betapol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li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Growth rate [s^-1]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Stability Margin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05320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FLAT TOP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71.45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0.54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6005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FLAT TOP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1.0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84.08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0.49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2960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FLAT TOP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1.1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97.11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0.45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635999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FLAT TOP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5.5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0.1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1.2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106.78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0.42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4625940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800F17-D828-FC45-893F-D03CB0FB1752}"/>
              </a:ext>
            </a:extLst>
          </p:cNvPr>
          <p:cNvSpPr txBox="1"/>
          <p:nvPr/>
        </p:nvSpPr>
        <p:spPr>
          <a:xfrm>
            <a:off x="1550013" y="1001303"/>
            <a:ext cx="298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Single </a:t>
            </a:r>
            <a:r>
              <a:rPr lang="it-IT" b="1" i="1" dirty="0" err="1"/>
              <a:t>null</a:t>
            </a:r>
            <a:r>
              <a:rPr lang="it-IT" b="1" i="1" dirty="0"/>
              <a:t> </a:t>
            </a:r>
            <a:r>
              <a:rPr lang="it-IT" b="1" i="1" dirty="0" err="1"/>
              <a:t>reference</a:t>
            </a:r>
            <a:r>
              <a:rPr lang="it-IT" b="1" i="1" dirty="0"/>
              <a:t> scenario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4DC717-363E-8A48-B220-CE2322CAFE72}"/>
              </a:ext>
            </a:extLst>
          </p:cNvPr>
          <p:cNvSpPr txBox="1"/>
          <p:nvPr/>
        </p:nvSpPr>
        <p:spPr>
          <a:xfrm>
            <a:off x="1208512" y="3435846"/>
            <a:ext cx="395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Internal</a:t>
            </a:r>
            <a:r>
              <a:rPr lang="it-IT" b="1" i="1" dirty="0"/>
              <a:t> </a:t>
            </a:r>
            <a:r>
              <a:rPr lang="it-IT" b="1" i="1" dirty="0" err="1"/>
              <a:t>inductance</a:t>
            </a:r>
            <a:r>
              <a:rPr lang="it-IT" b="1" i="1" dirty="0"/>
              <a:t> </a:t>
            </a:r>
            <a:r>
              <a:rPr lang="it-IT" b="1" i="1" dirty="0" err="1"/>
              <a:t>scan</a:t>
            </a:r>
            <a:r>
              <a:rPr lang="it-IT" b="1" i="1" dirty="0"/>
              <a:t> </a:t>
            </a:r>
            <a:r>
              <a:rPr lang="it-IT" b="1" i="1" dirty="0" err="1"/>
              <a:t>at</a:t>
            </a:r>
            <a:r>
              <a:rPr lang="it-IT" b="1" i="1" dirty="0"/>
              <a:t> </a:t>
            </a:r>
            <a:r>
              <a:rPr lang="it-IT" b="1" i="1" dirty="0" err="1"/>
              <a:t>low</a:t>
            </a:r>
            <a:r>
              <a:rPr lang="it-IT" b="1" i="1" dirty="0"/>
              <a:t> </a:t>
            </a:r>
            <a:r>
              <a:rPr lang="it-IT" b="1" i="1" dirty="0" err="1"/>
              <a:t>betapol</a:t>
            </a:r>
            <a:endParaRPr lang="it-IT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D4A949F-862D-6340-910A-3C1F7C55EF39}"/>
                  </a:ext>
                </a:extLst>
              </p:cNvPr>
              <p:cNvSpPr txBox="1"/>
              <p:nvPr/>
            </p:nvSpPr>
            <p:spPr>
              <a:xfrm>
                <a:off x="5791197" y="3032274"/>
                <a:ext cx="3352803" cy="1834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most critical case is the plasma snapshot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</a:rPr>
                      <m:t>=0.1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endParaRPr lang="en-US" sz="1600" dirty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However, the growth rate is always greater than 0.3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D4A949F-862D-6340-910A-3C1F7C55E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97" y="3032274"/>
                <a:ext cx="3352803" cy="1834861"/>
              </a:xfrm>
              <a:prstGeom prst="rect">
                <a:avLst/>
              </a:prstGeom>
              <a:blipFill>
                <a:blip r:embed="rId3"/>
                <a:stretch>
                  <a:fillRect l="-758" r="-2273" b="-34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EB57BAEE-ABBC-6949-80B3-5394E96F5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8" r="26250"/>
          <a:stretch/>
        </p:blipFill>
        <p:spPr>
          <a:xfrm>
            <a:off x="6276054" y="542849"/>
            <a:ext cx="1968354" cy="287603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34FC24D-E125-3F42-8E78-447DAA2981D2}"/>
              </a:ext>
            </a:extLst>
          </p:cNvPr>
          <p:cNvSpPr txBox="1"/>
          <p:nvPr/>
        </p:nvSpPr>
        <p:spPr>
          <a:xfrm>
            <a:off x="1455827" y="552787"/>
            <a:ext cx="4703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Growth</a:t>
            </a:r>
            <a:r>
              <a:rPr lang="it-IT" b="1" i="1" dirty="0">
                <a:solidFill>
                  <a:srgbClr val="FF0000"/>
                </a:solidFill>
              </a:rPr>
              <a:t> rate and </a:t>
            </a:r>
            <a:r>
              <a:rPr lang="it-IT" b="1" i="1" dirty="0" err="1">
                <a:solidFill>
                  <a:srgbClr val="FF0000"/>
                </a:solidFill>
              </a:rPr>
              <a:t>stability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margin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18126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72B38CF-CD11-754F-B487-1C3AFA024751}"/>
              </a:ext>
            </a:extLst>
          </p:cNvPr>
          <p:cNvSpPr txBox="1"/>
          <p:nvPr/>
        </p:nvSpPr>
        <p:spPr>
          <a:xfrm>
            <a:off x="247626" y="2824332"/>
            <a:ext cx="87176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This analysis has been executed on a p</a:t>
            </a:r>
            <a:r>
              <a:rPr lang="en-US" sz="1800" i="1" dirty="0"/>
              <a:t>revious version of the DTT device and plasma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The upgraded definition of the in-vessel components has been developed in 2022 under </a:t>
            </a:r>
            <a:r>
              <a:rPr lang="en-US" sz="1800" dirty="0"/>
              <a:t>DIV-IDTT.S.07-T005-D001-D002</a:t>
            </a:r>
            <a:r>
              <a:rPr lang="en-US" sz="1800" i="1" dirty="0"/>
              <a:t> with a copper stabilizing plate of smaller 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/>
              <a:t>However, all the results concernin</a:t>
            </a:r>
            <a:r>
              <a:rPr lang="en-US" i="1" dirty="0"/>
              <a:t>g the vertical stability analysis has been confirmed. </a:t>
            </a:r>
            <a:endParaRPr lang="en-US" sz="1800" i="1" dirty="0"/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7221"/>
            <a:ext cx="8717661" cy="342900"/>
          </a:xfrm>
        </p:spPr>
        <p:txBody>
          <a:bodyPr/>
          <a:lstStyle/>
          <a:p>
            <a:r>
              <a:rPr lang="de-DE" sz="2400" dirty="0"/>
              <a:t>SP ADC-H: </a:t>
            </a:r>
            <a:r>
              <a:rPr lang="en-US" altLang="it-IT" sz="2400" dirty="0"/>
              <a:t>Shape sensitivity of DTT configurations</a:t>
            </a:r>
            <a:endParaRPr lang="de-DE" sz="2400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E590D6A-B8E2-EA41-B3EB-D919F175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68" y="494801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ROBERTO AMBROSINO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| WPPWIE Project Meeting  | Zoom | 17.01.2023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59A488-69C9-5349-B3E0-192006FC15FF}"/>
              </a:ext>
            </a:extLst>
          </p:cNvPr>
          <p:cNvSpPr txBox="1"/>
          <p:nvPr/>
        </p:nvSpPr>
        <p:spPr>
          <a:xfrm>
            <a:off x="1551659" y="1818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800F17-D828-FC45-893F-D03CB0FB1752}"/>
              </a:ext>
            </a:extLst>
          </p:cNvPr>
          <p:cNvSpPr txBox="1"/>
          <p:nvPr/>
        </p:nvSpPr>
        <p:spPr>
          <a:xfrm>
            <a:off x="3353935" y="577972"/>
            <a:ext cx="261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Alternative </a:t>
            </a:r>
            <a:r>
              <a:rPr lang="it-IT" i="1" dirty="0" err="1">
                <a:solidFill>
                  <a:srgbClr val="FF0000"/>
                </a:solidFill>
              </a:rPr>
              <a:t>configurations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4A949F-862D-6340-910A-3C1F7C55EF39}"/>
              </a:ext>
            </a:extLst>
          </p:cNvPr>
          <p:cNvSpPr txBox="1"/>
          <p:nvPr/>
        </p:nvSpPr>
        <p:spPr>
          <a:xfrm>
            <a:off x="361145" y="2389409"/>
            <a:ext cx="8421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Even in the case of the alternative configuration the growth rate is greater than 0.3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877DF0E-606E-8D43-AD91-D3A61EB5CAC2}"/>
              </a:ext>
            </a:extLst>
          </p:cNvPr>
          <p:cNvGraphicFramePr>
            <a:graphicFrameLocks noGrp="1"/>
          </p:cNvGraphicFramePr>
          <p:nvPr/>
        </p:nvGraphicFramePr>
        <p:xfrm>
          <a:off x="1907704" y="997680"/>
          <a:ext cx="5506065" cy="1190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1035">
                  <a:extLst>
                    <a:ext uri="{9D8B030D-6E8A-4147-A177-3AD203B41FA5}">
                      <a16:colId xmlns:a16="http://schemas.microsoft.com/office/drawing/2014/main" val="3506197962"/>
                    </a:ext>
                  </a:extLst>
                </a:gridCol>
                <a:gridCol w="801035">
                  <a:extLst>
                    <a:ext uri="{9D8B030D-6E8A-4147-A177-3AD203B41FA5}">
                      <a16:colId xmlns:a16="http://schemas.microsoft.com/office/drawing/2014/main" val="1543276787"/>
                    </a:ext>
                  </a:extLst>
                </a:gridCol>
                <a:gridCol w="801035">
                  <a:extLst>
                    <a:ext uri="{9D8B030D-6E8A-4147-A177-3AD203B41FA5}">
                      <a16:colId xmlns:a16="http://schemas.microsoft.com/office/drawing/2014/main" val="626062079"/>
                    </a:ext>
                  </a:extLst>
                </a:gridCol>
                <a:gridCol w="801035">
                  <a:extLst>
                    <a:ext uri="{9D8B030D-6E8A-4147-A177-3AD203B41FA5}">
                      <a16:colId xmlns:a16="http://schemas.microsoft.com/office/drawing/2014/main" val="2779473036"/>
                    </a:ext>
                  </a:extLst>
                </a:gridCol>
                <a:gridCol w="1221804">
                  <a:extLst>
                    <a:ext uri="{9D8B030D-6E8A-4147-A177-3AD203B41FA5}">
                      <a16:colId xmlns:a16="http://schemas.microsoft.com/office/drawing/2014/main" val="1489203782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val="119960736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Config</a:t>
                      </a:r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Ipl</a:t>
                      </a:r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[MA]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betapol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li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Growth rate [s^-1]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Stability Margin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7747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XD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4.5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0.65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71.04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0.50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94791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XD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4.5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0.1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77.57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0.56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05681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SN-NT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76.80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0.48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1455830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SN-NT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0.1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0.8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83.90</a:t>
                      </a:r>
                      <a:endParaRPr lang="it-IT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2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0.46</a:t>
                      </a:r>
                      <a:endParaRPr lang="it-IT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71828103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ABAC8D-499D-8446-BE2B-71E6E18F146F}"/>
              </a:ext>
            </a:extLst>
          </p:cNvPr>
          <p:cNvSpPr txBox="1"/>
          <p:nvPr/>
        </p:nvSpPr>
        <p:spPr>
          <a:xfrm>
            <a:off x="7655665" y="550292"/>
            <a:ext cx="1400958" cy="184666"/>
          </a:xfrm>
          <a:prstGeom prst="rect">
            <a:avLst/>
          </a:prstGeom>
          <a:noFill/>
        </p:spPr>
        <p:txBody>
          <a:bodyPr vert="horz" wrap="square" lIns="91440" tIns="0" rIns="91440" bIns="0" rtlCol="0">
            <a:spAutoFit/>
          </a:bodyPr>
          <a:lstStyle/>
          <a:p>
            <a:pPr algn="ctr" defTabSz="457189">
              <a:defRPr/>
            </a:pPr>
            <a:r>
              <a:rPr lang="it-IT" sz="1200" b="1" dirty="0">
                <a:solidFill>
                  <a:prstClr val="black"/>
                </a:solidFill>
                <a:latin typeface="Trebuchet MS" panose="020B0603020202020204" pitchFamily="34" charset="0"/>
              </a:rPr>
              <a:t>Negative </a:t>
            </a:r>
            <a:r>
              <a:rPr lang="it-IT" sz="1200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Triang</a:t>
            </a:r>
            <a:endParaRPr lang="it-IT" sz="12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85D2961-8339-724D-ABA9-A7FD685ED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54" r="29482"/>
          <a:stretch/>
        </p:blipFill>
        <p:spPr>
          <a:xfrm>
            <a:off x="202149" y="639353"/>
            <a:ext cx="1334702" cy="1823190"/>
          </a:xfrm>
          <a:prstGeom prst="rect">
            <a:avLst/>
          </a:prstGeom>
        </p:spPr>
      </p:pic>
      <p:pic>
        <p:nvPicPr>
          <p:cNvPr id="18" name="Immagine 17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6F5D1276-CFD7-C340-94B9-441F6B60321B}"/>
              </a:ext>
            </a:extLst>
          </p:cNvPr>
          <p:cNvPicPr/>
          <p:nvPr/>
        </p:nvPicPr>
        <p:blipFill rotWithShape="1">
          <a:blip r:embed="rId4"/>
          <a:srcRect l="24863" t="52196" r="50001" b="2200"/>
          <a:stretch/>
        </p:blipFill>
        <p:spPr bwMode="auto">
          <a:xfrm>
            <a:off x="7668345" y="762638"/>
            <a:ext cx="1296942" cy="1626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DD2E81-5FBC-7B4F-95B1-2AF8A88E50B2}"/>
              </a:ext>
            </a:extLst>
          </p:cNvPr>
          <p:cNvSpPr txBox="1"/>
          <p:nvPr/>
        </p:nvSpPr>
        <p:spPr>
          <a:xfrm>
            <a:off x="256315" y="520244"/>
            <a:ext cx="1226369" cy="184666"/>
          </a:xfrm>
          <a:prstGeom prst="rect">
            <a:avLst/>
          </a:prstGeom>
          <a:noFill/>
        </p:spPr>
        <p:txBody>
          <a:bodyPr vert="horz" wrap="square" lIns="91440" tIns="0" rIns="91440" bIns="0" rtlCol="0">
            <a:spAutoFit/>
          </a:bodyPr>
          <a:lstStyle/>
          <a:p>
            <a:pPr algn="ctr" defTabSz="457189">
              <a:defRPr/>
            </a:pPr>
            <a:r>
              <a:rPr lang="it-IT" sz="1200" b="1" dirty="0">
                <a:solidFill>
                  <a:prstClr val="black"/>
                </a:solidFill>
                <a:latin typeface="Trebuchet MS" panose="020B0603020202020204" pitchFamily="34" charset="0"/>
              </a:rPr>
              <a:t>X-</a:t>
            </a:r>
            <a:r>
              <a:rPr lang="it-IT" sz="1200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divertor</a:t>
            </a:r>
            <a:endParaRPr lang="it-IT" sz="12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2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82253"/>
            <a:ext cx="8017985" cy="342900"/>
          </a:xfrm>
        </p:spPr>
        <p:txBody>
          <a:bodyPr/>
          <a:lstStyle/>
          <a:p>
            <a:r>
              <a:rPr lang="de-DE" sz="2400" dirty="0">
                <a:solidFill>
                  <a:prstClr val="black"/>
                </a:solidFill>
              </a:rPr>
              <a:t>SP ADC-H: </a:t>
            </a:r>
            <a:r>
              <a:rPr lang="en-US" altLang="it-IT" sz="2400" dirty="0">
                <a:solidFill>
                  <a:prstClr val="black"/>
                </a:solidFill>
              </a:rPr>
              <a:t>Shape sensitivity of DTT configurations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ROBERTO AMBROSINO | WPPWIE Project Meeting  | Zoom | 17.01.2023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111803-3203-AC4D-8A04-23A293E44B59}"/>
              </a:ext>
            </a:extLst>
          </p:cNvPr>
          <p:cNvSpPr txBox="1"/>
          <p:nvPr/>
        </p:nvSpPr>
        <p:spPr>
          <a:xfrm>
            <a:off x="0" y="561557"/>
            <a:ext cx="8712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A big ELM (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 err="1"/>
              <a:t>Wj</a:t>
            </a:r>
            <a:r>
              <a:rPr lang="en-US" sz="1600" dirty="0"/>
              <a:t>=-1 MJ), simulated as a step in </a:t>
            </a:r>
            <a:r>
              <a:rPr lang="en-US" sz="1600" dirty="0">
                <a:sym typeface="Symbol"/>
              </a:rPr>
              <a:t></a:t>
            </a:r>
            <a:r>
              <a:rPr lang="en-US" sz="1600" baseline="-25000" dirty="0"/>
              <a:t>p</a:t>
            </a:r>
            <a:r>
              <a:rPr lang="en-US" sz="1600" dirty="0"/>
              <a:t> and li, with </a:t>
            </a:r>
            <a:r>
              <a:rPr lang="en-US" sz="1600" dirty="0">
                <a:sym typeface="Symbol"/>
              </a:rPr>
              <a:t></a:t>
            </a:r>
            <a:r>
              <a:rPr lang="en-US" sz="1600" baseline="-25000" dirty="0"/>
              <a:t>p</a:t>
            </a:r>
            <a:r>
              <a:rPr lang="en-US" sz="1600" dirty="0"/>
              <a:t>=8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/>
              <a:t>Wj/(3</a:t>
            </a:r>
            <a:r>
              <a:rPr lang="en-US" sz="1600" dirty="0">
                <a:sym typeface="Symbol"/>
              </a:rPr>
              <a:t></a:t>
            </a:r>
            <a:r>
              <a:rPr lang="en-US" sz="1600" baseline="-25000" dirty="0"/>
              <a:t>0</a:t>
            </a:r>
            <a:r>
              <a:rPr lang="en-US" sz="1600" dirty="0"/>
              <a:t>R</a:t>
            </a:r>
            <a:r>
              <a:rPr lang="en-US" sz="1600" baseline="-25000" dirty="0"/>
              <a:t>0</a:t>
            </a:r>
            <a:r>
              <a:rPr lang="en-US" sz="1600" dirty="0"/>
              <a:t>Ip</a:t>
            </a:r>
            <a:r>
              <a:rPr lang="en-US" sz="1600" baseline="30000" dirty="0"/>
              <a:t>2</a:t>
            </a:r>
            <a:r>
              <a:rPr lang="en-US" sz="1600" dirty="0"/>
              <a:t>) and 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/>
              <a:t>li=-</a:t>
            </a:r>
            <a:r>
              <a:rPr lang="en-US" sz="1600" dirty="0">
                <a:sym typeface="Symbol"/>
              </a:rPr>
              <a:t></a:t>
            </a:r>
            <a:r>
              <a:rPr lang="en-US" sz="1600" baseline="-25000" dirty="0"/>
              <a:t>p</a:t>
            </a:r>
            <a:r>
              <a:rPr lang="en-US" sz="1600" dirty="0"/>
              <a:t>, namely, for the X </a:t>
            </a:r>
            <a:r>
              <a:rPr lang="en-US" sz="1600" dirty="0">
                <a:sym typeface="Symbol"/>
              </a:rPr>
              <a:t></a:t>
            </a:r>
            <a:r>
              <a:rPr lang="en-US" sz="1600" baseline="-25000" dirty="0"/>
              <a:t>p </a:t>
            </a:r>
            <a:r>
              <a:rPr lang="en-US" sz="1600" dirty="0"/>
              <a:t>=-0.03 and  </a:t>
            </a:r>
            <a:r>
              <a:rPr lang="en-US" sz="1600" dirty="0">
                <a:sym typeface="Symbol"/>
              </a:rPr>
              <a:t></a:t>
            </a:r>
            <a:r>
              <a:rPr lang="en-US" sz="1600" dirty="0"/>
              <a:t>li=0.03, has been considered.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9847AD9-57F7-C341-9AA0-5BD536E7C553}"/>
                  </a:ext>
                </a:extLst>
              </p:cNvPr>
              <p:cNvSpPr txBox="1"/>
              <p:nvPr/>
            </p:nvSpPr>
            <p:spPr>
              <a:xfrm>
                <a:off x="107504" y="4070093"/>
                <a:ext cx="1512168" cy="1422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𝑝𝑙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=5.5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𝑀𝐴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≅0.03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0.03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9847AD9-57F7-C341-9AA0-5BD536E7C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070093"/>
                <a:ext cx="1512168" cy="14229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F60F10B-2047-B14B-984F-AAE7C2A92B5C}"/>
                  </a:ext>
                </a:extLst>
              </p:cNvPr>
              <p:cNvSpPr txBox="1"/>
              <p:nvPr/>
            </p:nvSpPr>
            <p:spPr>
              <a:xfrm>
                <a:off x="3815916" y="4039972"/>
                <a:ext cx="1512168" cy="868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𝑝𝑙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4</m:t>
                      </m:r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.5</m:t>
                      </m:r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𝑀𝐴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≅0.05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0.0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5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F60F10B-2047-B14B-984F-AAE7C2A92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16" y="4039972"/>
                <a:ext cx="1512168" cy="868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21790AE-BA28-AF4E-B101-8028DD5283EC}"/>
                  </a:ext>
                </a:extLst>
              </p:cNvPr>
              <p:cNvSpPr txBox="1"/>
              <p:nvPr/>
            </p:nvSpPr>
            <p:spPr>
              <a:xfrm>
                <a:off x="7184390" y="4039972"/>
                <a:ext cx="1512168" cy="1422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𝐼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sym typeface="Symbol"/>
                            </a:rPr>
                            <m:t>𝑝𝑙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sym typeface="Symbol"/>
                        </a:rPr>
                        <m:t>4</m:t>
                      </m:r>
                      <m:r>
                        <a:rPr lang="it-IT" sz="1600" i="1">
                          <a:latin typeface="Cambria Math" panose="02040503050406030204" pitchFamily="18" charset="0"/>
                          <a:sym typeface="Symbol"/>
                        </a:rPr>
                        <m:t>𝑀𝐴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b="0" i="0" smtClean="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≅0.06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latin typeface="Cambria Math" panose="02040503050406030204" pitchFamily="18" charset="0"/>
                          <a:sym typeface="Symbol"/>
                        </a:rPr>
                        <m:t>Δ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≅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−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0.0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6</m:t>
                      </m:r>
                    </m:oMath>
                  </m:oMathPara>
                </a14:m>
                <a:endParaRPr lang="en-US" sz="1600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21790AE-BA28-AF4E-B101-8028DD52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390" y="4039972"/>
                <a:ext cx="1512168" cy="14229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D89E27E8-BF6F-9849-B2F0-33FBDC2D29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r="26595"/>
          <a:stretch/>
        </p:blipFill>
        <p:spPr>
          <a:xfrm>
            <a:off x="0" y="1059582"/>
            <a:ext cx="1943709" cy="32004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EF93FC8-69B8-7E4D-B318-40840A43F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41" r="23534"/>
          <a:stretch/>
        </p:blipFill>
        <p:spPr>
          <a:xfrm>
            <a:off x="3495441" y="971550"/>
            <a:ext cx="2160240" cy="32004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23519BF-8B4F-1241-A5AE-9A279EA51E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00" r="22376"/>
          <a:stretch/>
        </p:blipFill>
        <p:spPr>
          <a:xfrm>
            <a:off x="6879816" y="971604"/>
            <a:ext cx="2160240" cy="32004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BA44570-25D8-9148-8AAF-E0B0B836C36A}"/>
              </a:ext>
            </a:extLst>
          </p:cNvPr>
          <p:cNvSpPr txBox="1"/>
          <p:nvPr/>
        </p:nvSpPr>
        <p:spPr>
          <a:xfrm>
            <a:off x="323528" y="2067694"/>
            <a:ext cx="11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(robustly stable)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027F8F-8586-DC4A-8EBB-2FA445870AF1}"/>
              </a:ext>
            </a:extLst>
          </p:cNvPr>
          <p:cNvSpPr txBox="1"/>
          <p:nvPr/>
        </p:nvSpPr>
        <p:spPr>
          <a:xfrm>
            <a:off x="2132894" y="1606029"/>
            <a:ext cx="133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XD</a:t>
            </a:r>
          </a:p>
          <a:p>
            <a:pPr algn="ctr"/>
            <a:r>
              <a:rPr lang="en-US" dirty="0"/>
              <a:t>Possible criticality in the divertor region and at 11 o’clock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7D3685-1617-1046-88F0-026605C9A8EE}"/>
              </a:ext>
            </a:extLst>
          </p:cNvPr>
          <p:cNvSpPr txBox="1"/>
          <p:nvPr/>
        </p:nvSpPr>
        <p:spPr>
          <a:xfrm>
            <a:off x="5531369" y="1606029"/>
            <a:ext cx="1339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NT</a:t>
            </a:r>
          </a:p>
          <a:p>
            <a:pPr algn="ctr"/>
            <a:r>
              <a:rPr lang="en-US" dirty="0"/>
              <a:t>Possible criticality in the inner equatorial plane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66AD98-A4B5-BE4E-84DE-E8480FB004BA}"/>
              </a:ext>
            </a:extLst>
          </p:cNvPr>
          <p:cNvSpPr txBox="1"/>
          <p:nvPr/>
        </p:nvSpPr>
        <p:spPr>
          <a:xfrm>
            <a:off x="2051213" y="3743678"/>
            <a:ext cx="1506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FF0000"/>
                </a:solidFill>
              </a:rPr>
              <a:t>Additional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disturbancies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need</a:t>
            </a:r>
            <a:r>
              <a:rPr lang="it-IT" sz="1600" dirty="0">
                <a:solidFill>
                  <a:srgbClr val="FF0000"/>
                </a:solidFill>
              </a:rPr>
              <a:t> to be </a:t>
            </a:r>
            <a:r>
              <a:rPr lang="it-IT" sz="1600" dirty="0" err="1">
                <a:solidFill>
                  <a:srgbClr val="FF0000"/>
                </a:solidFill>
              </a:rPr>
              <a:t>considered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67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</Template>
  <TotalTime>1436</TotalTime>
  <Words>2250</Words>
  <Application>Microsoft Office PowerPoint</Application>
  <PresentationFormat>Presentazione su schermo (16:9)</PresentationFormat>
  <Paragraphs>455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Courier New</vt:lpstr>
      <vt:lpstr>NimbusSanL</vt:lpstr>
      <vt:lpstr>Trebuchet MS</vt:lpstr>
      <vt:lpstr>Wingdings</vt:lpstr>
      <vt:lpstr>Office</vt:lpstr>
      <vt:lpstr>WP PWIE: SP ADC-H Final Meeting</vt:lpstr>
      <vt:lpstr>PWIE 2021/2022: SP ADC-H</vt:lpstr>
      <vt:lpstr>SP ADC-H Milestones and Tasks 2021-2022</vt:lpstr>
      <vt:lpstr>SP ADC-H: Overview of the activity</vt:lpstr>
      <vt:lpstr>SP ADC-H – D001 - Goals reached in 2021-22</vt:lpstr>
      <vt:lpstr>SP ADC-H: DTT poloidal field coils system</vt:lpstr>
      <vt:lpstr>SP ADC-H: Passive stability performance</vt:lpstr>
      <vt:lpstr>SP ADC-H: Shape sensitivity of DTT configurations</vt:lpstr>
      <vt:lpstr>SP ADC-H: Shape sensitivity of DTT configurations</vt:lpstr>
      <vt:lpstr>DTT magnetic control system</vt:lpstr>
      <vt:lpstr>DTT magnetic control system</vt:lpstr>
      <vt:lpstr>DTT magnetic controller design</vt:lpstr>
      <vt:lpstr>Plasma magnetic control system</vt:lpstr>
      <vt:lpstr>Vertical stability (VS) controller </vt:lpstr>
      <vt:lpstr>Plasma current controller</vt:lpstr>
      <vt:lpstr>Fast radial controller (FRC)</vt:lpstr>
      <vt:lpstr>Shape controller design </vt:lpstr>
      <vt:lpstr>Shape controller design: Isoflux control </vt:lpstr>
      <vt:lpstr>Shape controller design: SN configuration </vt:lpstr>
      <vt:lpstr>Shape controller design: XD configuration </vt:lpstr>
      <vt:lpstr>Shape controller design: XD configuration </vt:lpstr>
      <vt:lpstr>Conclusions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Brezinse</dc:creator>
  <cp:lastModifiedBy>EMILIO ACAMPORA</cp:lastModifiedBy>
  <cp:revision>147</cp:revision>
  <cp:lastPrinted>2014-10-16T14:51:28Z</cp:lastPrinted>
  <dcterms:created xsi:type="dcterms:W3CDTF">2020-10-16T13:52:18Z</dcterms:created>
  <dcterms:modified xsi:type="dcterms:W3CDTF">2023-01-16T21:10:57Z</dcterms:modified>
</cp:coreProperties>
</file>