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9" r:id="rId4"/>
    <p:sldId id="261" r:id="rId5"/>
    <p:sldId id="260" r:id="rId6"/>
    <p:sldId id="272" r:id="rId7"/>
    <p:sldId id="273" r:id="rId8"/>
    <p:sldId id="274" r:id="rId9"/>
    <p:sldId id="275" r:id="rId10"/>
    <p:sldId id="276" r:id="rId11"/>
    <p:sldId id="277" r:id="rId12"/>
    <p:sldId id="278" r:id="rId13"/>
    <p:sldId id="279" r:id="rId14"/>
    <p:sldId id="280" r:id="rId15"/>
    <p:sldId id="271" r:id="rId16"/>
    <p:sldId id="281" r:id="rId17"/>
    <p:sldId id="282" r:id="rId18"/>
    <p:sldId id="283" r:id="rId19"/>
    <p:sldId id="284" r:id="rId20"/>
    <p:sldId id="285" r:id="rId21"/>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1283" autoAdjust="0"/>
  </p:normalViewPr>
  <p:slideViewPr>
    <p:cSldViewPr showGuides="1">
      <p:cViewPr varScale="1">
        <p:scale>
          <a:sx n="128" d="100"/>
          <a:sy n="128" d="100"/>
        </p:scale>
        <p:origin x="1140"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17/01/2023</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17/01/2023</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Please</a:t>
            </a:r>
            <a:r>
              <a:rPr lang="de-DE" dirty="0"/>
              <a:t> </a:t>
            </a:r>
            <a:r>
              <a:rPr lang="de-DE" dirty="0" err="1"/>
              <a:t>Indicate</a:t>
            </a:r>
            <a:r>
              <a:rPr lang="de-DE" dirty="0"/>
              <a:t> </a:t>
            </a:r>
            <a:r>
              <a:rPr lang="de-DE" dirty="0" err="1"/>
              <a:t>your</a:t>
            </a:r>
            <a:r>
              <a:rPr lang="de-DE" dirty="0"/>
              <a:t> </a:t>
            </a:r>
            <a:r>
              <a:rPr lang="de-DE" dirty="0" err="1"/>
              <a:t>subproject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a:t>
            </a:fld>
            <a:endParaRPr lang="en-GB" dirty="0"/>
          </a:p>
        </p:txBody>
      </p:sp>
    </p:spTree>
    <p:extLst>
      <p:ext uri="{BB962C8B-B14F-4D97-AF65-F5344CB8AC3E}">
        <p14:creationId xmlns:p14="http://schemas.microsoft.com/office/powerpoint/2010/main" val="376346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11</a:t>
            </a:fld>
            <a:endParaRPr lang="en-GB" dirty="0"/>
          </a:p>
        </p:txBody>
      </p:sp>
    </p:spTree>
    <p:extLst>
      <p:ext uri="{BB962C8B-B14F-4D97-AF65-F5344CB8AC3E}">
        <p14:creationId xmlns:p14="http://schemas.microsoft.com/office/powerpoint/2010/main" val="3692618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12</a:t>
            </a:fld>
            <a:endParaRPr lang="en-GB" dirty="0"/>
          </a:p>
        </p:txBody>
      </p:sp>
    </p:spTree>
    <p:extLst>
      <p:ext uri="{BB962C8B-B14F-4D97-AF65-F5344CB8AC3E}">
        <p14:creationId xmlns:p14="http://schemas.microsoft.com/office/powerpoint/2010/main" val="336078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13</a:t>
            </a:fld>
            <a:endParaRPr lang="en-GB" dirty="0"/>
          </a:p>
        </p:txBody>
      </p:sp>
    </p:spTree>
    <p:extLst>
      <p:ext uri="{BB962C8B-B14F-4D97-AF65-F5344CB8AC3E}">
        <p14:creationId xmlns:p14="http://schemas.microsoft.com/office/powerpoint/2010/main" val="3784136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14</a:t>
            </a:fld>
            <a:endParaRPr lang="en-GB" dirty="0"/>
          </a:p>
        </p:txBody>
      </p:sp>
    </p:spTree>
    <p:extLst>
      <p:ext uri="{BB962C8B-B14F-4D97-AF65-F5344CB8AC3E}">
        <p14:creationId xmlns:p14="http://schemas.microsoft.com/office/powerpoint/2010/main" val="3715823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15</a:t>
            </a:fld>
            <a:endParaRPr lang="en-GB" dirty="0"/>
          </a:p>
        </p:txBody>
      </p:sp>
    </p:spTree>
    <p:extLst>
      <p:ext uri="{BB962C8B-B14F-4D97-AF65-F5344CB8AC3E}">
        <p14:creationId xmlns:p14="http://schemas.microsoft.com/office/powerpoint/2010/main" val="321199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16</a:t>
            </a:fld>
            <a:endParaRPr lang="en-GB" dirty="0"/>
          </a:p>
        </p:txBody>
      </p:sp>
    </p:spTree>
    <p:extLst>
      <p:ext uri="{BB962C8B-B14F-4D97-AF65-F5344CB8AC3E}">
        <p14:creationId xmlns:p14="http://schemas.microsoft.com/office/powerpoint/2010/main" val="2543691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17</a:t>
            </a:fld>
            <a:endParaRPr lang="en-GB" dirty="0"/>
          </a:p>
        </p:txBody>
      </p:sp>
    </p:spTree>
    <p:extLst>
      <p:ext uri="{BB962C8B-B14F-4D97-AF65-F5344CB8AC3E}">
        <p14:creationId xmlns:p14="http://schemas.microsoft.com/office/powerpoint/2010/main" val="771337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18</a:t>
            </a:fld>
            <a:endParaRPr lang="en-GB" dirty="0"/>
          </a:p>
        </p:txBody>
      </p:sp>
    </p:spTree>
    <p:extLst>
      <p:ext uri="{BB962C8B-B14F-4D97-AF65-F5344CB8AC3E}">
        <p14:creationId xmlns:p14="http://schemas.microsoft.com/office/powerpoint/2010/main" val="2610645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19</a:t>
            </a:fld>
            <a:endParaRPr lang="en-GB" dirty="0"/>
          </a:p>
        </p:txBody>
      </p:sp>
    </p:spTree>
    <p:extLst>
      <p:ext uri="{BB962C8B-B14F-4D97-AF65-F5344CB8AC3E}">
        <p14:creationId xmlns:p14="http://schemas.microsoft.com/office/powerpoint/2010/main" val="888469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Please</a:t>
            </a:r>
            <a:r>
              <a:rPr lang="de-DE" dirty="0"/>
              <a:t> </a:t>
            </a:r>
            <a:r>
              <a:rPr lang="de-DE" dirty="0" err="1"/>
              <a:t>Indicate</a:t>
            </a:r>
            <a:r>
              <a:rPr lang="de-DE" dirty="0"/>
              <a:t> </a:t>
            </a:r>
            <a:r>
              <a:rPr lang="de-DE" dirty="0" err="1"/>
              <a:t>your</a:t>
            </a:r>
            <a:r>
              <a:rPr lang="de-DE" dirty="0"/>
              <a:t> </a:t>
            </a:r>
            <a:r>
              <a:rPr lang="de-DE" dirty="0" err="1"/>
              <a:t>subproject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20</a:t>
            </a:fld>
            <a:endParaRPr lang="en-GB" dirty="0"/>
          </a:p>
        </p:txBody>
      </p:sp>
    </p:spTree>
    <p:extLst>
      <p:ext uri="{BB962C8B-B14F-4D97-AF65-F5344CB8AC3E}">
        <p14:creationId xmlns:p14="http://schemas.microsoft.com/office/powerpoint/2010/main" val="53228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Please</a:t>
            </a:r>
            <a:r>
              <a:rPr lang="de-DE" dirty="0"/>
              <a:t> </a:t>
            </a:r>
            <a:r>
              <a:rPr lang="de-DE" dirty="0" err="1"/>
              <a:t>mark</a:t>
            </a:r>
            <a:r>
              <a:rPr lang="de-DE" dirty="0"/>
              <a:t> </a:t>
            </a:r>
            <a:r>
              <a:rPr lang="de-DE" dirty="0" err="1"/>
              <a:t>your</a:t>
            </a:r>
            <a:r>
              <a:rPr lang="de-DE" dirty="0"/>
              <a:t> Subproject in </a:t>
            </a:r>
          </a:p>
        </p:txBody>
      </p:sp>
      <p:sp>
        <p:nvSpPr>
          <p:cNvPr id="4" name="Foliennummernplatzhalter 3"/>
          <p:cNvSpPr>
            <a:spLocks noGrp="1"/>
          </p:cNvSpPr>
          <p:nvPr>
            <p:ph type="sldNum" sz="quarter" idx="10"/>
          </p:nvPr>
        </p:nvSpPr>
        <p:spPr/>
        <p:txBody>
          <a:bodyPr/>
          <a:lstStyle/>
          <a:p>
            <a:fld id="{49027E0A-1465-4A40-B1D5-9126D49509FC}" type="slidenum">
              <a:rPr lang="en-GB" smtClean="0"/>
              <a:pPr/>
              <a:t>2</a:t>
            </a:fld>
            <a:endParaRPr lang="en-GB" dirty="0"/>
          </a:p>
        </p:txBody>
      </p:sp>
    </p:spTree>
    <p:extLst>
      <p:ext uri="{BB962C8B-B14F-4D97-AF65-F5344CB8AC3E}">
        <p14:creationId xmlns:p14="http://schemas.microsoft.com/office/powerpoint/2010/main" val="1428375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 </a:t>
            </a:r>
            <a:r>
              <a:rPr lang="de-DE" dirty="0" err="1"/>
              <a:t>is</a:t>
            </a:r>
            <a:r>
              <a:rPr lang="de-DE" dirty="0"/>
              <a:t> just a </a:t>
            </a:r>
            <a:r>
              <a:rPr lang="de-DE" dirty="0" err="1"/>
              <a:t>summary</a:t>
            </a:r>
            <a:r>
              <a:rPr lang="de-DE" dirty="0"/>
              <a:t> </a:t>
            </a:r>
            <a:r>
              <a:rPr lang="de-DE" dirty="0" err="1"/>
              <a:t>table</a:t>
            </a:r>
            <a:r>
              <a:rPr lang="de-DE" dirty="0"/>
              <a:t> – Michael</a:t>
            </a:r>
            <a:r>
              <a:rPr lang="de-DE" baseline="0" dirty="0"/>
              <a:t> will </a:t>
            </a:r>
            <a:r>
              <a:rPr lang="de-DE" baseline="0" dirty="0" err="1"/>
              <a:t>provide</a:t>
            </a:r>
            <a:r>
              <a:rPr lang="de-DE" baseline="0" dirty="0"/>
              <a:t> it.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4</a:t>
            </a:fld>
            <a:endParaRPr lang="en-GB" dirty="0"/>
          </a:p>
        </p:txBody>
      </p:sp>
    </p:spTree>
    <p:extLst>
      <p:ext uri="{BB962C8B-B14F-4D97-AF65-F5344CB8AC3E}">
        <p14:creationId xmlns:p14="http://schemas.microsoft.com/office/powerpoint/2010/main" val="299570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5</a:t>
            </a:fld>
            <a:endParaRPr lang="en-GB" dirty="0"/>
          </a:p>
        </p:txBody>
      </p:sp>
    </p:spTree>
    <p:extLst>
      <p:ext uri="{BB962C8B-B14F-4D97-AF65-F5344CB8AC3E}">
        <p14:creationId xmlns:p14="http://schemas.microsoft.com/office/powerpoint/2010/main" val="237471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6</a:t>
            </a:fld>
            <a:endParaRPr lang="en-GB" dirty="0"/>
          </a:p>
        </p:txBody>
      </p:sp>
    </p:spTree>
    <p:extLst>
      <p:ext uri="{BB962C8B-B14F-4D97-AF65-F5344CB8AC3E}">
        <p14:creationId xmlns:p14="http://schemas.microsoft.com/office/powerpoint/2010/main" val="182365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7</a:t>
            </a:fld>
            <a:endParaRPr lang="en-GB" dirty="0"/>
          </a:p>
        </p:txBody>
      </p:sp>
    </p:spTree>
    <p:extLst>
      <p:ext uri="{BB962C8B-B14F-4D97-AF65-F5344CB8AC3E}">
        <p14:creationId xmlns:p14="http://schemas.microsoft.com/office/powerpoint/2010/main" val="184978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8</a:t>
            </a:fld>
            <a:endParaRPr lang="en-GB" dirty="0"/>
          </a:p>
        </p:txBody>
      </p:sp>
    </p:spTree>
    <p:extLst>
      <p:ext uri="{BB962C8B-B14F-4D97-AF65-F5344CB8AC3E}">
        <p14:creationId xmlns:p14="http://schemas.microsoft.com/office/powerpoint/2010/main" val="403939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9</a:t>
            </a:fld>
            <a:endParaRPr lang="en-GB" dirty="0"/>
          </a:p>
        </p:txBody>
      </p:sp>
    </p:spTree>
    <p:extLst>
      <p:ext uri="{BB962C8B-B14F-4D97-AF65-F5344CB8AC3E}">
        <p14:creationId xmlns:p14="http://schemas.microsoft.com/office/powerpoint/2010/main" val="1246903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10</a:t>
            </a:fld>
            <a:endParaRPr lang="en-GB" dirty="0"/>
          </a:p>
        </p:txBody>
      </p:sp>
    </p:spTree>
    <p:extLst>
      <p:ext uri="{BB962C8B-B14F-4D97-AF65-F5344CB8AC3E}">
        <p14:creationId xmlns:p14="http://schemas.microsoft.com/office/powerpoint/2010/main" val="3552060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61609" y="82253"/>
            <a:ext cx="7543800" cy="342900"/>
          </a:xfrm>
        </p:spPr>
        <p:txBody>
          <a:bodyPr>
            <a:noAutofit/>
          </a:bodyPr>
          <a:lstStyle>
            <a:lvl1pPr algn="l">
              <a:lnSpc>
                <a:spcPts val="3200"/>
              </a:lnSpc>
              <a:defRPr sz="2800" b="1">
                <a:latin typeface="Arial" panose="020B0604020202020204" pitchFamily="34" charset="0"/>
                <a:cs typeface="Arial" panose="020B0604020202020204" pitchFamily="34" charset="0"/>
              </a:defRPr>
            </a:lvl1pPr>
          </a:lstStyle>
          <a:p>
            <a:r>
              <a:rPr lang="de-DE" dirty="0"/>
              <a:t>Titelmasterformat durch Klicken bearbeiten</a:t>
            </a:r>
            <a:endParaRPr lang="en-GB" dirty="0"/>
          </a:p>
        </p:txBody>
      </p:sp>
      <p:sp>
        <p:nvSpPr>
          <p:cNvPr id="3" name="Content Placeholder 2"/>
          <p:cNvSpPr>
            <a:spLocks noGrp="1"/>
          </p:cNvSpPr>
          <p:nvPr>
            <p:ph idx="1"/>
          </p:nvPr>
        </p:nvSpPr>
        <p:spPr>
          <a:xfrm>
            <a:off x="457200" y="1254135"/>
            <a:ext cx="8229600" cy="3672408"/>
          </a:xfrm>
        </p:spPr>
        <p:txBody>
          <a:bodyPr/>
          <a:lstStyle>
            <a:lvl1pPr marL="342900" indent="-342900">
              <a:buFont typeface="Wingdings" panose="05000000000000000000" pitchFamily="2" charset="2"/>
              <a:buChar char="§"/>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a:defRPr/>
            </a:lvl4pPr>
            <a:lvl5pPr>
              <a:defRPr/>
            </a:lvl5pPr>
          </a:lstStyle>
          <a:p>
            <a:pPr lvl="0"/>
            <a:r>
              <a:rPr lang="de-DE" dirty="0"/>
              <a:t>Formatvorlagen des Textmasters bearbeiten</a:t>
            </a:r>
          </a:p>
          <a:p>
            <a:pPr lvl="1"/>
            <a:r>
              <a:rPr lang="de-DE" dirty="0"/>
              <a:t>Zweite Ebene</a:t>
            </a:r>
          </a:p>
          <a:p>
            <a:pPr lvl="2"/>
            <a:r>
              <a:rPr lang="de-DE" dirty="0"/>
              <a:t>Dritte Ebene</a:t>
            </a:r>
          </a:p>
        </p:txBody>
      </p:sp>
      <p:sp>
        <p:nvSpPr>
          <p:cNvPr id="8" name="Footer Placeholder 4"/>
          <p:cNvSpPr>
            <a:spLocks noGrp="1"/>
          </p:cNvSpPr>
          <p:nvPr>
            <p:ph type="ftr" sz="quarter" idx="11"/>
          </p:nvPr>
        </p:nvSpPr>
        <p:spPr>
          <a:xfrm>
            <a:off x="467544" y="4908928"/>
            <a:ext cx="8240228" cy="201104"/>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Pierluigi Fanelli | WPPWIE Project Meeting  | Zoom | 24.01.2022 | Page </a:t>
            </a:r>
            <a:fld id="{6A6D9FA1-99C7-4910-8E32-B85D378B0060}" type="slidenum">
              <a:rPr lang="en-GB" smtClean="0"/>
              <a:pPr algn="r"/>
              <a:t>‹N›</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Fußzeilenplatzhalter 3"/>
          <p:cNvSpPr>
            <a:spLocks noGrp="1"/>
          </p:cNvSpPr>
          <p:nvPr>
            <p:ph type="ftr" sz="quarter" idx="3"/>
          </p:nvPr>
        </p:nvSpPr>
        <p:spPr>
          <a:xfrm>
            <a:off x="467544" y="4908928"/>
            <a:ext cx="8240228" cy="201104"/>
          </a:xfrm>
          <a:prstGeom prst="rect">
            <a:avLst/>
          </a:prstGeom>
        </p:spPr>
        <p:txBody>
          <a:bodyPr/>
          <a:lstStyle/>
          <a:p>
            <a:pPr algn="r"/>
            <a:r>
              <a:rPr lang="en-GB" dirty="0">
                <a:solidFill>
                  <a:srgbClr val="FF0000"/>
                </a:solidFill>
              </a:rPr>
              <a:t>YOUR NAME</a:t>
            </a:r>
            <a:r>
              <a:rPr lang="en-GB" dirty="0"/>
              <a:t>| Project Board WP PWIE  | Zoom | 22.06.2021 | Page </a:t>
            </a:r>
            <a:fld id="{6A6D9FA1-99C7-4910-8E32-B85D378B0060}" type="slidenum">
              <a:rPr lang="en-GB" smtClean="0"/>
              <a:pPr algn="r"/>
              <a:t>‹N›</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dm.euro-fusion.org/default.aspx?uid=2NN28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WP PWIE: SP ADC.I final meeting</a:t>
            </a:r>
            <a:endParaRPr lang="en-US" sz="2000" dirty="0"/>
          </a:p>
        </p:txBody>
      </p:sp>
      <p:sp>
        <p:nvSpPr>
          <p:cNvPr id="3" name="Subtitle 2"/>
          <p:cNvSpPr>
            <a:spLocks noGrp="1"/>
          </p:cNvSpPr>
          <p:nvPr>
            <p:ph type="subTitle" idx="1"/>
          </p:nvPr>
        </p:nvSpPr>
        <p:spPr>
          <a:xfrm>
            <a:off x="395536" y="3219822"/>
            <a:ext cx="8568952" cy="864096"/>
          </a:xfrm>
        </p:spPr>
        <p:txBody>
          <a:bodyPr>
            <a:normAutofit/>
          </a:bodyPr>
          <a:lstStyle/>
          <a:p>
            <a:r>
              <a:rPr lang="en-US" dirty="0"/>
              <a:t>SPL ADC.I: Pierluigi Fanelli</a:t>
            </a:r>
          </a:p>
          <a:p>
            <a:r>
              <a:rPr lang="en-US" dirty="0"/>
              <a:t>Contributors: R. </a:t>
            </a:r>
            <a:r>
              <a:rPr lang="en-US" dirty="0" err="1"/>
              <a:t>Lombroni</a:t>
            </a:r>
            <a:r>
              <a:rPr lang="en-US" dirty="0"/>
              <a:t>, M. </a:t>
            </a:r>
            <a:r>
              <a:rPr lang="en-US" dirty="0" err="1"/>
              <a:t>Scarpari</a:t>
            </a:r>
            <a:r>
              <a:rPr lang="en-US" dirty="0"/>
              <a:t>, S. </a:t>
            </a:r>
            <a:r>
              <a:rPr lang="en-US" dirty="0" err="1"/>
              <a:t>Carusotti</a:t>
            </a:r>
            <a:r>
              <a:rPr lang="en-US" dirty="0"/>
              <a:t>, F. </a:t>
            </a:r>
            <a:r>
              <a:rPr lang="en-US" dirty="0" err="1"/>
              <a:t>Vivio</a:t>
            </a:r>
            <a:endParaRPr lang="en-US" dirty="0"/>
          </a:p>
          <a:p>
            <a:endParaRPr lang="en-US" dirty="0"/>
          </a:p>
        </p:txBody>
      </p:sp>
      <p:pic>
        <p:nvPicPr>
          <p:cNvPr id="5" name="Immagine 4" descr="Immagine che contiene testo&#10;&#10;Descrizione generata automaticamente">
            <a:extLst>
              <a:ext uri="{FF2B5EF4-FFF2-40B4-BE49-F238E27FC236}">
                <a16:creationId xmlns:a16="http://schemas.microsoft.com/office/drawing/2014/main" id="{53FEC084-CD3E-4ABB-9F1A-B05883536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077"/>
          <a:stretch/>
        </p:blipFill>
        <p:spPr>
          <a:xfrm>
            <a:off x="179512" y="4299942"/>
            <a:ext cx="1655213" cy="757095"/>
          </a:xfrm>
          <a:prstGeom prst="rect">
            <a:avLst/>
          </a:prstGeom>
        </p:spPr>
      </p:pic>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32">
            <a:extLst>
              <a:ext uri="{FF2B5EF4-FFF2-40B4-BE49-F238E27FC236}">
                <a16:creationId xmlns:a16="http://schemas.microsoft.com/office/drawing/2014/main" id="{30EA493C-3370-A0D2-17FF-AE821CF00245}"/>
              </a:ext>
            </a:extLst>
          </p:cNvPr>
          <p:cNvPicPr>
            <a:picLocks noChangeAspect="1"/>
          </p:cNvPicPr>
          <p:nvPr/>
        </p:nvPicPr>
        <p:blipFill>
          <a:blip r:embed="rId3"/>
          <a:stretch>
            <a:fillRect/>
          </a:stretch>
        </p:blipFill>
        <p:spPr>
          <a:xfrm>
            <a:off x="-3527" y="714496"/>
            <a:ext cx="2108798" cy="1800000"/>
          </a:xfrm>
          <a:prstGeom prst="rect">
            <a:avLst/>
          </a:prstGeom>
        </p:spPr>
      </p:pic>
      <p:pic>
        <p:nvPicPr>
          <p:cNvPr id="12" name="Immagine 28">
            <a:extLst>
              <a:ext uri="{FF2B5EF4-FFF2-40B4-BE49-F238E27FC236}">
                <a16:creationId xmlns:a16="http://schemas.microsoft.com/office/drawing/2014/main" id="{CBEBCBAD-328B-E0F0-51D6-825FE2681803}"/>
              </a:ext>
            </a:extLst>
          </p:cNvPr>
          <p:cNvPicPr>
            <a:picLocks noChangeAspect="1"/>
          </p:cNvPicPr>
          <p:nvPr/>
        </p:nvPicPr>
        <p:blipFill>
          <a:blip r:embed="rId4"/>
          <a:stretch>
            <a:fillRect/>
          </a:stretch>
        </p:blipFill>
        <p:spPr>
          <a:xfrm>
            <a:off x="1479231" y="1267517"/>
            <a:ext cx="2464746" cy="1800000"/>
          </a:xfrm>
          <a:prstGeom prst="rect">
            <a:avLst/>
          </a:prstGeom>
        </p:spPr>
      </p:pic>
      <p:sp>
        <p:nvSpPr>
          <p:cNvPr id="10" name="Textfeld 4">
            <a:extLst>
              <a:ext uri="{FF2B5EF4-FFF2-40B4-BE49-F238E27FC236}">
                <a16:creationId xmlns:a16="http://schemas.microsoft.com/office/drawing/2014/main" id="{CC4EAA36-F58A-4E47-B587-758457A965D3}"/>
              </a:ext>
            </a:extLst>
          </p:cNvPr>
          <p:cNvSpPr txBox="1"/>
          <p:nvPr/>
        </p:nvSpPr>
        <p:spPr>
          <a:xfrm>
            <a:off x="817" y="478150"/>
            <a:ext cx="8928992" cy="307777"/>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MODEL 2 UVDE slow CL case</a:t>
            </a:r>
            <a:endParaRPr lang="en-US" sz="1350" dirty="0">
              <a:solidFill>
                <a:srgbClr val="FF0000"/>
              </a:solidFill>
              <a:latin typeface="Arial" panose="020B0604020202020204" pitchFamily="34" charset="0"/>
              <a:cs typeface="Arial" panose="020B0604020202020204" pitchFamily="34" charset="0"/>
            </a:endParaRPr>
          </a:p>
        </p:txBody>
      </p:sp>
      <p:pic>
        <p:nvPicPr>
          <p:cNvPr id="13" name="Immagine 31">
            <a:extLst>
              <a:ext uri="{FF2B5EF4-FFF2-40B4-BE49-F238E27FC236}">
                <a16:creationId xmlns:a16="http://schemas.microsoft.com/office/drawing/2014/main" id="{BB8C22EB-3E34-5644-A93F-370005F1F3F0}"/>
              </a:ext>
            </a:extLst>
          </p:cNvPr>
          <p:cNvPicPr>
            <a:picLocks noChangeAspect="1"/>
          </p:cNvPicPr>
          <p:nvPr/>
        </p:nvPicPr>
        <p:blipFill>
          <a:blip r:embed="rId5"/>
          <a:stretch>
            <a:fillRect/>
          </a:stretch>
        </p:blipFill>
        <p:spPr>
          <a:xfrm>
            <a:off x="26687" y="2494234"/>
            <a:ext cx="2124434" cy="1800000"/>
          </a:xfrm>
          <a:prstGeom prst="rect">
            <a:avLst/>
          </a:prstGeom>
        </p:spPr>
      </p:pic>
      <p:pic>
        <p:nvPicPr>
          <p:cNvPr id="15" name="Immagine 157">
            <a:extLst>
              <a:ext uri="{FF2B5EF4-FFF2-40B4-BE49-F238E27FC236}">
                <a16:creationId xmlns:a16="http://schemas.microsoft.com/office/drawing/2014/main" id="{E56DF361-E87F-C1C8-AB56-056BF07615DF}"/>
              </a:ext>
            </a:extLst>
          </p:cNvPr>
          <p:cNvPicPr>
            <a:picLocks noChangeAspect="1"/>
          </p:cNvPicPr>
          <p:nvPr/>
        </p:nvPicPr>
        <p:blipFill>
          <a:blip r:embed="rId6"/>
          <a:stretch>
            <a:fillRect/>
          </a:stretch>
        </p:blipFill>
        <p:spPr>
          <a:xfrm>
            <a:off x="4016479" y="829732"/>
            <a:ext cx="1916701" cy="1080000"/>
          </a:xfrm>
          <a:prstGeom prst="rect">
            <a:avLst/>
          </a:prstGeom>
        </p:spPr>
      </p:pic>
      <p:pic>
        <p:nvPicPr>
          <p:cNvPr id="24" name="Immagine 205">
            <a:extLst>
              <a:ext uri="{FF2B5EF4-FFF2-40B4-BE49-F238E27FC236}">
                <a16:creationId xmlns:a16="http://schemas.microsoft.com/office/drawing/2014/main" id="{B60BBBD0-A046-17AD-889A-EA29B5A7B69B}"/>
              </a:ext>
            </a:extLst>
          </p:cNvPr>
          <p:cNvPicPr>
            <a:picLocks noChangeAspect="1"/>
          </p:cNvPicPr>
          <p:nvPr/>
        </p:nvPicPr>
        <p:blipFill>
          <a:blip r:embed="rId7"/>
          <a:stretch>
            <a:fillRect/>
          </a:stretch>
        </p:blipFill>
        <p:spPr>
          <a:xfrm>
            <a:off x="4016479" y="1953537"/>
            <a:ext cx="1929224" cy="1080000"/>
          </a:xfrm>
          <a:prstGeom prst="rect">
            <a:avLst/>
          </a:prstGeom>
        </p:spPr>
      </p:pic>
      <p:pic>
        <p:nvPicPr>
          <p:cNvPr id="26" name="Immagine 166">
            <a:extLst>
              <a:ext uri="{FF2B5EF4-FFF2-40B4-BE49-F238E27FC236}">
                <a16:creationId xmlns:a16="http://schemas.microsoft.com/office/drawing/2014/main" id="{7904066C-24D6-7C94-AECF-741DD05E2667}"/>
              </a:ext>
            </a:extLst>
          </p:cNvPr>
          <p:cNvPicPr>
            <a:picLocks noChangeAspect="1"/>
          </p:cNvPicPr>
          <p:nvPr/>
        </p:nvPicPr>
        <p:blipFill>
          <a:blip r:embed="rId8"/>
          <a:stretch>
            <a:fillRect/>
          </a:stretch>
        </p:blipFill>
        <p:spPr>
          <a:xfrm>
            <a:off x="4016479" y="3140196"/>
            <a:ext cx="1981777" cy="1080000"/>
          </a:xfrm>
          <a:prstGeom prst="rect">
            <a:avLst/>
          </a:prstGeom>
        </p:spPr>
      </p:pic>
      <p:pic>
        <p:nvPicPr>
          <p:cNvPr id="27" name="Immagine 2">
            <a:extLst>
              <a:ext uri="{FF2B5EF4-FFF2-40B4-BE49-F238E27FC236}">
                <a16:creationId xmlns:a16="http://schemas.microsoft.com/office/drawing/2014/main" id="{C7B33D5F-27E4-71A0-D8D5-08D1BE0D408D}"/>
              </a:ext>
            </a:extLst>
          </p:cNvPr>
          <p:cNvPicPr>
            <a:picLocks noChangeAspect="1"/>
          </p:cNvPicPr>
          <p:nvPr/>
        </p:nvPicPr>
        <p:blipFill>
          <a:blip r:embed="rId9"/>
          <a:stretch>
            <a:fillRect/>
          </a:stretch>
        </p:blipFill>
        <p:spPr>
          <a:xfrm>
            <a:off x="6086406" y="634554"/>
            <a:ext cx="2951480" cy="1680210"/>
          </a:xfrm>
          <a:prstGeom prst="rect">
            <a:avLst/>
          </a:prstGeom>
        </p:spPr>
      </p:pic>
      <p:pic>
        <p:nvPicPr>
          <p:cNvPr id="28" name="Immagine 242">
            <a:extLst>
              <a:ext uri="{FF2B5EF4-FFF2-40B4-BE49-F238E27FC236}">
                <a16:creationId xmlns:a16="http://schemas.microsoft.com/office/drawing/2014/main" id="{E0DB93D7-BE88-892D-BC36-2E7B41F3CE22}"/>
              </a:ext>
            </a:extLst>
          </p:cNvPr>
          <p:cNvPicPr>
            <a:picLocks noChangeAspect="1"/>
          </p:cNvPicPr>
          <p:nvPr/>
        </p:nvPicPr>
        <p:blipFill>
          <a:blip r:embed="rId10"/>
          <a:stretch>
            <a:fillRect/>
          </a:stretch>
        </p:blipFill>
        <p:spPr>
          <a:xfrm>
            <a:off x="6076744" y="2474368"/>
            <a:ext cx="2951480" cy="1665605"/>
          </a:xfrm>
          <a:prstGeom prst="rect">
            <a:avLst/>
          </a:prstGeom>
        </p:spPr>
      </p:pic>
      <p:sp>
        <p:nvSpPr>
          <p:cNvPr id="29" name="Multiplication Sign 28">
            <a:extLst>
              <a:ext uri="{FF2B5EF4-FFF2-40B4-BE49-F238E27FC236}">
                <a16:creationId xmlns:a16="http://schemas.microsoft.com/office/drawing/2014/main" id="{2458A9B4-4A9F-E131-B75B-365AE0610042}"/>
              </a:ext>
            </a:extLst>
          </p:cNvPr>
          <p:cNvSpPr/>
          <p:nvPr/>
        </p:nvSpPr>
        <p:spPr>
          <a:xfrm>
            <a:off x="7812360" y="2787774"/>
            <a:ext cx="144016" cy="151065"/>
          </a:xfrm>
          <a:prstGeom prst="mathMultiply">
            <a:avLst>
              <a:gd name="adj1"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Multiplication Sign 29">
            <a:extLst>
              <a:ext uri="{FF2B5EF4-FFF2-40B4-BE49-F238E27FC236}">
                <a16:creationId xmlns:a16="http://schemas.microsoft.com/office/drawing/2014/main" id="{F4381753-2FB4-12C4-8529-E70A95161B44}"/>
              </a:ext>
            </a:extLst>
          </p:cNvPr>
          <p:cNvSpPr/>
          <p:nvPr/>
        </p:nvSpPr>
        <p:spPr>
          <a:xfrm>
            <a:off x="8575212" y="3452010"/>
            <a:ext cx="144016" cy="151065"/>
          </a:xfrm>
          <a:prstGeom prst="mathMultiply">
            <a:avLst>
              <a:gd name="adj1" fmla="val 0"/>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feld 4">
            <a:extLst>
              <a:ext uri="{FF2B5EF4-FFF2-40B4-BE49-F238E27FC236}">
                <a16:creationId xmlns:a16="http://schemas.microsoft.com/office/drawing/2014/main" id="{D181B9BB-27D1-87A9-E430-49210113765F}"/>
              </a:ext>
            </a:extLst>
          </p:cNvPr>
          <p:cNvSpPr txBox="1"/>
          <p:nvPr/>
        </p:nvSpPr>
        <p:spPr>
          <a:xfrm>
            <a:off x="1860377" y="3459255"/>
            <a:ext cx="2083600"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44,8MN during CQ (</a:t>
            </a:r>
            <a:r>
              <a:rPr lang="en-US" sz="1100" b="1" dirty="0">
                <a:solidFill>
                  <a:srgbClr val="00B05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7" name="Textfeld 4">
            <a:extLst>
              <a:ext uri="{FF2B5EF4-FFF2-40B4-BE49-F238E27FC236}">
                <a16:creationId xmlns:a16="http://schemas.microsoft.com/office/drawing/2014/main" id="{74865949-7A25-E12F-0D9C-8C7493FC788B}"/>
              </a:ext>
            </a:extLst>
          </p:cNvPr>
          <p:cNvSpPr txBox="1"/>
          <p:nvPr/>
        </p:nvSpPr>
        <p:spPr>
          <a:xfrm>
            <a:off x="1860376" y="3698124"/>
            <a:ext cx="1703511" cy="26795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-33,1MN after CQ (</a:t>
            </a:r>
            <a:r>
              <a:rPr lang="en-US" sz="1100" b="1" dirty="0">
                <a:solidFill>
                  <a:srgbClr val="0070C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p>
        </p:txBody>
      </p:sp>
      <p:sp>
        <p:nvSpPr>
          <p:cNvPr id="31" name="Textfeld 4">
            <a:extLst>
              <a:ext uri="{FF2B5EF4-FFF2-40B4-BE49-F238E27FC236}">
                <a16:creationId xmlns:a16="http://schemas.microsoft.com/office/drawing/2014/main" id="{548EC6A5-014E-DB50-5543-B1A789277F31}"/>
              </a:ext>
            </a:extLst>
          </p:cNvPr>
          <p:cNvSpPr txBox="1"/>
          <p:nvPr/>
        </p:nvSpPr>
        <p:spPr>
          <a:xfrm>
            <a:off x="1727267" y="3164620"/>
            <a:ext cx="2289212"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UVDE Model 2 Highest </a:t>
            </a:r>
            <a:r>
              <a:rPr lang="en-US" sz="1100" dirty="0" err="1">
                <a:latin typeface="Arial" panose="020B0604020202020204" pitchFamily="34" charset="0"/>
                <a:cs typeface="Arial" panose="020B0604020202020204" pitchFamily="34" charset="0"/>
              </a:rPr>
              <a:t>Fz</a:t>
            </a:r>
            <a:r>
              <a:rPr lang="en-US" sz="1100" dirty="0">
                <a:latin typeface="Arial" panose="020B0604020202020204" pitchFamily="34" charset="0"/>
                <a:cs typeface="Arial" panose="020B0604020202020204" pitchFamily="34" charset="0"/>
              </a:rPr>
              <a:t> on VV:</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14" name="Titel 1">
            <a:extLst>
              <a:ext uri="{FF2B5EF4-FFF2-40B4-BE49-F238E27FC236}">
                <a16:creationId xmlns:a16="http://schemas.microsoft.com/office/drawing/2014/main" id="{3158FAD0-39FF-1DEE-E7B6-4D1A2CD00450}"/>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6" name="Textfeld 7">
            <a:extLst>
              <a:ext uri="{FF2B5EF4-FFF2-40B4-BE49-F238E27FC236}">
                <a16:creationId xmlns:a16="http://schemas.microsoft.com/office/drawing/2014/main" id="{00D377B4-3B7F-6DCB-5833-70671681A06E}"/>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7" name="Textfeld 8">
            <a:extLst>
              <a:ext uri="{FF2B5EF4-FFF2-40B4-BE49-F238E27FC236}">
                <a16:creationId xmlns:a16="http://schemas.microsoft.com/office/drawing/2014/main" id="{2E9472A2-24F1-F8DF-8D78-684117C84E07}"/>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9" name="Fußzeilenplatzhalter 3">
            <a:extLst>
              <a:ext uri="{FF2B5EF4-FFF2-40B4-BE49-F238E27FC236}">
                <a16:creationId xmlns:a16="http://schemas.microsoft.com/office/drawing/2014/main" id="{FE892905-FDA8-0A8A-A050-B359AC58438F}"/>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10</a:t>
            </a:fld>
            <a:endParaRPr lang="en-GB" dirty="0"/>
          </a:p>
        </p:txBody>
      </p:sp>
    </p:spTree>
    <p:extLst>
      <p:ext uri="{BB962C8B-B14F-4D97-AF65-F5344CB8AC3E}">
        <p14:creationId xmlns:p14="http://schemas.microsoft.com/office/powerpoint/2010/main" val="259357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31"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4">
            <a:extLst>
              <a:ext uri="{FF2B5EF4-FFF2-40B4-BE49-F238E27FC236}">
                <a16:creationId xmlns:a16="http://schemas.microsoft.com/office/drawing/2014/main" id="{CC4EAA36-F58A-4E47-B587-758457A965D3}"/>
              </a:ext>
            </a:extLst>
          </p:cNvPr>
          <p:cNvSpPr txBox="1"/>
          <p:nvPr/>
        </p:nvSpPr>
        <p:spPr>
          <a:xfrm>
            <a:off x="0" y="499429"/>
            <a:ext cx="8928992" cy="307777"/>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MODEL 1 MD slow OL case</a:t>
            </a:r>
            <a:endParaRPr lang="en-US" sz="1350" dirty="0">
              <a:solidFill>
                <a:srgbClr val="FF0000"/>
              </a:solidFill>
              <a:latin typeface="Arial" panose="020B0604020202020204" pitchFamily="34" charset="0"/>
              <a:cs typeface="Arial" panose="020B0604020202020204" pitchFamily="34" charset="0"/>
            </a:endParaRPr>
          </a:p>
        </p:txBody>
      </p:sp>
      <p:pic>
        <p:nvPicPr>
          <p:cNvPr id="11" name="Immagine 53">
            <a:extLst>
              <a:ext uri="{FF2B5EF4-FFF2-40B4-BE49-F238E27FC236}">
                <a16:creationId xmlns:a16="http://schemas.microsoft.com/office/drawing/2014/main" id="{D29F8B18-F381-DEB0-926B-06FD36CD526E}"/>
              </a:ext>
            </a:extLst>
          </p:cNvPr>
          <p:cNvPicPr>
            <a:picLocks noChangeAspect="1"/>
          </p:cNvPicPr>
          <p:nvPr/>
        </p:nvPicPr>
        <p:blipFill>
          <a:blip r:embed="rId3"/>
          <a:stretch>
            <a:fillRect/>
          </a:stretch>
        </p:blipFill>
        <p:spPr>
          <a:xfrm>
            <a:off x="35496" y="747263"/>
            <a:ext cx="2074664" cy="1800000"/>
          </a:xfrm>
          <a:prstGeom prst="rect">
            <a:avLst/>
          </a:prstGeom>
        </p:spPr>
      </p:pic>
      <p:pic>
        <p:nvPicPr>
          <p:cNvPr id="12" name="Immagine 50">
            <a:extLst>
              <a:ext uri="{FF2B5EF4-FFF2-40B4-BE49-F238E27FC236}">
                <a16:creationId xmlns:a16="http://schemas.microsoft.com/office/drawing/2014/main" id="{014A0661-D191-27B8-EF9B-6F6F239AFE1B}"/>
              </a:ext>
            </a:extLst>
          </p:cNvPr>
          <p:cNvPicPr>
            <a:picLocks noChangeAspect="1"/>
          </p:cNvPicPr>
          <p:nvPr/>
        </p:nvPicPr>
        <p:blipFill>
          <a:blip r:embed="rId4"/>
          <a:stretch>
            <a:fillRect/>
          </a:stretch>
        </p:blipFill>
        <p:spPr>
          <a:xfrm>
            <a:off x="1423461" y="1335840"/>
            <a:ext cx="2408645" cy="1800000"/>
          </a:xfrm>
          <a:prstGeom prst="rect">
            <a:avLst/>
          </a:prstGeom>
        </p:spPr>
      </p:pic>
      <p:pic>
        <p:nvPicPr>
          <p:cNvPr id="13" name="Picture 12">
            <a:extLst>
              <a:ext uri="{FF2B5EF4-FFF2-40B4-BE49-F238E27FC236}">
                <a16:creationId xmlns:a16="http://schemas.microsoft.com/office/drawing/2014/main" id="{E3504E71-44A7-0D5F-DFE3-251ADE30A448}"/>
              </a:ext>
            </a:extLst>
          </p:cNvPr>
          <p:cNvPicPr>
            <a:picLocks noChangeAspect="1"/>
          </p:cNvPicPr>
          <p:nvPr/>
        </p:nvPicPr>
        <p:blipFill>
          <a:blip r:embed="rId5"/>
          <a:stretch>
            <a:fillRect/>
          </a:stretch>
        </p:blipFill>
        <p:spPr>
          <a:xfrm>
            <a:off x="25452" y="2525664"/>
            <a:ext cx="2120339" cy="1800000"/>
          </a:xfrm>
          <a:prstGeom prst="rect">
            <a:avLst/>
          </a:prstGeom>
        </p:spPr>
      </p:pic>
      <p:sp>
        <p:nvSpPr>
          <p:cNvPr id="3" name="Textfeld 4">
            <a:extLst>
              <a:ext uri="{FF2B5EF4-FFF2-40B4-BE49-F238E27FC236}">
                <a16:creationId xmlns:a16="http://schemas.microsoft.com/office/drawing/2014/main" id="{7E15B993-0366-843F-F631-139A2BB9A92A}"/>
              </a:ext>
            </a:extLst>
          </p:cNvPr>
          <p:cNvSpPr txBox="1"/>
          <p:nvPr/>
        </p:nvSpPr>
        <p:spPr>
          <a:xfrm>
            <a:off x="1860377" y="3459255"/>
            <a:ext cx="2083600"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11,7MN during CQ (</a:t>
            </a:r>
            <a:r>
              <a:rPr lang="en-US" sz="1100" b="1" dirty="0">
                <a:solidFill>
                  <a:srgbClr val="00B05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6" name="Textfeld 4">
            <a:extLst>
              <a:ext uri="{FF2B5EF4-FFF2-40B4-BE49-F238E27FC236}">
                <a16:creationId xmlns:a16="http://schemas.microsoft.com/office/drawing/2014/main" id="{23D809CA-5412-41DC-BF0A-B221C1D26DFC}"/>
              </a:ext>
            </a:extLst>
          </p:cNvPr>
          <p:cNvSpPr txBox="1"/>
          <p:nvPr/>
        </p:nvSpPr>
        <p:spPr>
          <a:xfrm>
            <a:off x="1860376" y="3698124"/>
            <a:ext cx="1703511" cy="26795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-46,6MN after CQ (</a:t>
            </a:r>
            <a:r>
              <a:rPr lang="en-US" sz="1100" b="1" dirty="0">
                <a:solidFill>
                  <a:srgbClr val="0070C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p>
        </p:txBody>
      </p:sp>
      <p:sp>
        <p:nvSpPr>
          <p:cNvPr id="7" name="Textfeld 4">
            <a:extLst>
              <a:ext uri="{FF2B5EF4-FFF2-40B4-BE49-F238E27FC236}">
                <a16:creationId xmlns:a16="http://schemas.microsoft.com/office/drawing/2014/main" id="{D59E1CDE-A8B0-3BC0-D3C0-BE4E299B587B}"/>
              </a:ext>
            </a:extLst>
          </p:cNvPr>
          <p:cNvSpPr txBox="1"/>
          <p:nvPr/>
        </p:nvSpPr>
        <p:spPr>
          <a:xfrm>
            <a:off x="1708503" y="3163208"/>
            <a:ext cx="2210724"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MD Model 1 Highest </a:t>
            </a:r>
            <a:r>
              <a:rPr lang="en-US" sz="1100" dirty="0" err="1">
                <a:latin typeface="Arial" panose="020B0604020202020204" pitchFamily="34" charset="0"/>
                <a:cs typeface="Arial" panose="020B0604020202020204" pitchFamily="34" charset="0"/>
              </a:rPr>
              <a:t>Fz</a:t>
            </a:r>
            <a:r>
              <a:rPr lang="en-US" sz="1100" dirty="0">
                <a:latin typeface="Arial" panose="020B0604020202020204" pitchFamily="34" charset="0"/>
                <a:cs typeface="Arial" panose="020B0604020202020204" pitchFamily="34" charset="0"/>
              </a:rPr>
              <a:t> on VV:</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pic>
        <p:nvPicPr>
          <p:cNvPr id="15" name="Immagine 42">
            <a:extLst>
              <a:ext uri="{FF2B5EF4-FFF2-40B4-BE49-F238E27FC236}">
                <a16:creationId xmlns:a16="http://schemas.microsoft.com/office/drawing/2014/main" id="{CA4567DF-3EFC-FF08-01CB-1BA59F055048}"/>
              </a:ext>
            </a:extLst>
          </p:cNvPr>
          <p:cNvPicPr>
            <a:picLocks noChangeAspect="1"/>
          </p:cNvPicPr>
          <p:nvPr/>
        </p:nvPicPr>
        <p:blipFill>
          <a:blip r:embed="rId6"/>
          <a:stretch>
            <a:fillRect/>
          </a:stretch>
        </p:blipFill>
        <p:spPr>
          <a:xfrm>
            <a:off x="3943977" y="749878"/>
            <a:ext cx="1943415" cy="1080000"/>
          </a:xfrm>
          <a:prstGeom prst="rect">
            <a:avLst/>
          </a:prstGeom>
        </p:spPr>
      </p:pic>
      <p:pic>
        <p:nvPicPr>
          <p:cNvPr id="24" name="Immagine 68">
            <a:extLst>
              <a:ext uri="{FF2B5EF4-FFF2-40B4-BE49-F238E27FC236}">
                <a16:creationId xmlns:a16="http://schemas.microsoft.com/office/drawing/2014/main" id="{CF6CA9AE-5D31-0306-DB9C-2B83266E8999}"/>
              </a:ext>
            </a:extLst>
          </p:cNvPr>
          <p:cNvPicPr>
            <a:picLocks noChangeAspect="1"/>
          </p:cNvPicPr>
          <p:nvPr/>
        </p:nvPicPr>
        <p:blipFill>
          <a:blip r:embed="rId7"/>
          <a:stretch>
            <a:fillRect/>
          </a:stretch>
        </p:blipFill>
        <p:spPr>
          <a:xfrm>
            <a:off x="3937615" y="1942204"/>
            <a:ext cx="1941160" cy="1080000"/>
          </a:xfrm>
          <a:prstGeom prst="rect">
            <a:avLst/>
          </a:prstGeom>
        </p:spPr>
      </p:pic>
      <p:pic>
        <p:nvPicPr>
          <p:cNvPr id="26" name="Immagine 21">
            <a:extLst>
              <a:ext uri="{FF2B5EF4-FFF2-40B4-BE49-F238E27FC236}">
                <a16:creationId xmlns:a16="http://schemas.microsoft.com/office/drawing/2014/main" id="{B67469B7-785C-3957-9790-644391A8F0F2}"/>
              </a:ext>
            </a:extLst>
          </p:cNvPr>
          <p:cNvPicPr>
            <a:picLocks noChangeAspect="1"/>
          </p:cNvPicPr>
          <p:nvPr/>
        </p:nvPicPr>
        <p:blipFill>
          <a:blip r:embed="rId8"/>
          <a:stretch>
            <a:fillRect/>
          </a:stretch>
        </p:blipFill>
        <p:spPr>
          <a:xfrm>
            <a:off x="3916367" y="3134530"/>
            <a:ext cx="1962408" cy="1080000"/>
          </a:xfrm>
          <a:prstGeom prst="rect">
            <a:avLst/>
          </a:prstGeom>
        </p:spPr>
      </p:pic>
      <p:pic>
        <p:nvPicPr>
          <p:cNvPr id="27" name="Immagine 45">
            <a:extLst>
              <a:ext uri="{FF2B5EF4-FFF2-40B4-BE49-F238E27FC236}">
                <a16:creationId xmlns:a16="http://schemas.microsoft.com/office/drawing/2014/main" id="{D7886574-D93F-DEF4-B7A3-925E634E997D}"/>
              </a:ext>
            </a:extLst>
          </p:cNvPr>
          <p:cNvPicPr>
            <a:picLocks noChangeAspect="1"/>
          </p:cNvPicPr>
          <p:nvPr/>
        </p:nvPicPr>
        <p:blipFill>
          <a:blip r:embed="rId9"/>
          <a:stretch>
            <a:fillRect/>
          </a:stretch>
        </p:blipFill>
        <p:spPr>
          <a:xfrm>
            <a:off x="6083021" y="747263"/>
            <a:ext cx="2951480" cy="1638935"/>
          </a:xfrm>
          <a:prstGeom prst="rect">
            <a:avLst/>
          </a:prstGeom>
        </p:spPr>
      </p:pic>
      <p:pic>
        <p:nvPicPr>
          <p:cNvPr id="28" name="Immagine 189">
            <a:extLst>
              <a:ext uri="{FF2B5EF4-FFF2-40B4-BE49-F238E27FC236}">
                <a16:creationId xmlns:a16="http://schemas.microsoft.com/office/drawing/2014/main" id="{3EBDF5D8-3B36-75DD-B316-68F636C0A564}"/>
              </a:ext>
            </a:extLst>
          </p:cNvPr>
          <p:cNvPicPr>
            <a:picLocks noChangeAspect="1"/>
          </p:cNvPicPr>
          <p:nvPr/>
        </p:nvPicPr>
        <p:blipFill>
          <a:blip r:embed="rId10"/>
          <a:stretch>
            <a:fillRect/>
          </a:stretch>
        </p:blipFill>
        <p:spPr>
          <a:xfrm>
            <a:off x="6083021" y="2474506"/>
            <a:ext cx="2951480" cy="1656715"/>
          </a:xfrm>
          <a:prstGeom prst="rect">
            <a:avLst/>
          </a:prstGeom>
        </p:spPr>
      </p:pic>
      <p:sp>
        <p:nvSpPr>
          <p:cNvPr id="29" name="Multiplication Sign 28">
            <a:extLst>
              <a:ext uri="{FF2B5EF4-FFF2-40B4-BE49-F238E27FC236}">
                <a16:creationId xmlns:a16="http://schemas.microsoft.com/office/drawing/2014/main" id="{AE9F4BAA-92F1-F130-7440-AFFF5C48C1E5}"/>
              </a:ext>
            </a:extLst>
          </p:cNvPr>
          <p:cNvSpPr/>
          <p:nvPr/>
        </p:nvSpPr>
        <p:spPr>
          <a:xfrm>
            <a:off x="6444208" y="3041678"/>
            <a:ext cx="144016" cy="151065"/>
          </a:xfrm>
          <a:prstGeom prst="mathMultiply">
            <a:avLst>
              <a:gd name="adj1"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Multiplication Sign 29">
            <a:extLst>
              <a:ext uri="{FF2B5EF4-FFF2-40B4-BE49-F238E27FC236}">
                <a16:creationId xmlns:a16="http://schemas.microsoft.com/office/drawing/2014/main" id="{C4328F74-E08D-08D3-895A-8F46F5A81168}"/>
              </a:ext>
            </a:extLst>
          </p:cNvPr>
          <p:cNvSpPr/>
          <p:nvPr/>
        </p:nvSpPr>
        <p:spPr>
          <a:xfrm>
            <a:off x="7433932" y="3698913"/>
            <a:ext cx="144016" cy="151065"/>
          </a:xfrm>
          <a:prstGeom prst="mathMultiply">
            <a:avLst>
              <a:gd name="adj1" fmla="val 0"/>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Multiplication Sign 30">
            <a:extLst>
              <a:ext uri="{FF2B5EF4-FFF2-40B4-BE49-F238E27FC236}">
                <a16:creationId xmlns:a16="http://schemas.microsoft.com/office/drawing/2014/main" id="{E5BA967C-7848-25BB-E813-BE7D53BD801A}"/>
              </a:ext>
            </a:extLst>
          </p:cNvPr>
          <p:cNvSpPr/>
          <p:nvPr/>
        </p:nvSpPr>
        <p:spPr>
          <a:xfrm>
            <a:off x="6444208" y="3022204"/>
            <a:ext cx="144016" cy="151065"/>
          </a:xfrm>
          <a:prstGeom prst="mathMultiply">
            <a:avLst>
              <a:gd name="adj1"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Multiplication Sign 31">
            <a:extLst>
              <a:ext uri="{FF2B5EF4-FFF2-40B4-BE49-F238E27FC236}">
                <a16:creationId xmlns:a16="http://schemas.microsoft.com/office/drawing/2014/main" id="{4C64BAC6-3697-AFF9-AC3D-3C4D29FE005C}"/>
              </a:ext>
            </a:extLst>
          </p:cNvPr>
          <p:cNvSpPr/>
          <p:nvPr/>
        </p:nvSpPr>
        <p:spPr>
          <a:xfrm>
            <a:off x="7433932" y="3679439"/>
            <a:ext cx="144016" cy="151065"/>
          </a:xfrm>
          <a:prstGeom prst="mathMultiply">
            <a:avLst>
              <a:gd name="adj1" fmla="val 0"/>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0D87DAD0-1B18-B6FD-6D83-8D134A9ECC19}"/>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7" name="Textfeld 7">
            <a:extLst>
              <a:ext uri="{FF2B5EF4-FFF2-40B4-BE49-F238E27FC236}">
                <a16:creationId xmlns:a16="http://schemas.microsoft.com/office/drawing/2014/main" id="{93307234-321E-0324-C997-0F1E75D70879}"/>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8" name="Textfeld 8">
            <a:extLst>
              <a:ext uri="{FF2B5EF4-FFF2-40B4-BE49-F238E27FC236}">
                <a16:creationId xmlns:a16="http://schemas.microsoft.com/office/drawing/2014/main" id="{118F3235-855C-253D-4B39-A322A11BA8DF}"/>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20" name="Fußzeilenplatzhalter 3">
            <a:extLst>
              <a:ext uri="{FF2B5EF4-FFF2-40B4-BE49-F238E27FC236}">
                <a16:creationId xmlns:a16="http://schemas.microsoft.com/office/drawing/2014/main" id="{00E8D26E-3F31-BEEA-7D0F-345E12B465A2}"/>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11</a:t>
            </a:fld>
            <a:endParaRPr lang="en-GB" dirty="0"/>
          </a:p>
        </p:txBody>
      </p:sp>
    </p:spTree>
    <p:extLst>
      <p:ext uri="{BB962C8B-B14F-4D97-AF65-F5344CB8AC3E}">
        <p14:creationId xmlns:p14="http://schemas.microsoft.com/office/powerpoint/2010/main" val="240443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6" grpId="0"/>
      <p:bldP spid="7" grpId="0"/>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4">
            <a:extLst>
              <a:ext uri="{FF2B5EF4-FFF2-40B4-BE49-F238E27FC236}">
                <a16:creationId xmlns:a16="http://schemas.microsoft.com/office/drawing/2014/main" id="{CC4EAA36-F58A-4E47-B587-758457A965D3}"/>
              </a:ext>
            </a:extLst>
          </p:cNvPr>
          <p:cNvSpPr txBox="1"/>
          <p:nvPr/>
        </p:nvSpPr>
        <p:spPr>
          <a:xfrm>
            <a:off x="0" y="478150"/>
            <a:ext cx="8928992" cy="307777"/>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MODEL 2 MD slow CL case</a:t>
            </a:r>
            <a:endParaRPr lang="en-US" sz="1350" dirty="0">
              <a:solidFill>
                <a:srgbClr val="FF0000"/>
              </a:solidFill>
              <a:latin typeface="Arial" panose="020B0604020202020204" pitchFamily="34" charset="0"/>
              <a:cs typeface="Arial" panose="020B0604020202020204" pitchFamily="34" charset="0"/>
            </a:endParaRPr>
          </a:p>
        </p:txBody>
      </p:sp>
      <p:pic>
        <p:nvPicPr>
          <p:cNvPr id="11" name="Immagine 101">
            <a:extLst>
              <a:ext uri="{FF2B5EF4-FFF2-40B4-BE49-F238E27FC236}">
                <a16:creationId xmlns:a16="http://schemas.microsoft.com/office/drawing/2014/main" id="{7D1802B8-4C1B-9440-AEE1-313596E4B2BF}"/>
              </a:ext>
            </a:extLst>
          </p:cNvPr>
          <p:cNvPicPr>
            <a:picLocks noChangeAspect="1"/>
          </p:cNvPicPr>
          <p:nvPr/>
        </p:nvPicPr>
        <p:blipFill>
          <a:blip r:embed="rId3"/>
          <a:stretch>
            <a:fillRect/>
          </a:stretch>
        </p:blipFill>
        <p:spPr>
          <a:xfrm>
            <a:off x="35496" y="715167"/>
            <a:ext cx="2060772" cy="1800000"/>
          </a:xfrm>
          <a:prstGeom prst="rect">
            <a:avLst/>
          </a:prstGeom>
        </p:spPr>
      </p:pic>
      <p:pic>
        <p:nvPicPr>
          <p:cNvPr id="12" name="Immagine 98">
            <a:extLst>
              <a:ext uri="{FF2B5EF4-FFF2-40B4-BE49-F238E27FC236}">
                <a16:creationId xmlns:a16="http://schemas.microsoft.com/office/drawing/2014/main" id="{A413FEA6-C35B-995F-017A-125A56B28769}"/>
              </a:ext>
            </a:extLst>
          </p:cNvPr>
          <p:cNvPicPr>
            <a:picLocks noChangeAspect="1"/>
          </p:cNvPicPr>
          <p:nvPr/>
        </p:nvPicPr>
        <p:blipFill>
          <a:blip r:embed="rId4"/>
          <a:stretch>
            <a:fillRect/>
          </a:stretch>
        </p:blipFill>
        <p:spPr>
          <a:xfrm>
            <a:off x="1417110" y="1322212"/>
            <a:ext cx="2421347" cy="1800000"/>
          </a:xfrm>
          <a:prstGeom prst="rect">
            <a:avLst/>
          </a:prstGeom>
        </p:spPr>
      </p:pic>
      <p:pic>
        <p:nvPicPr>
          <p:cNvPr id="13" name="Immagine 100">
            <a:extLst>
              <a:ext uri="{FF2B5EF4-FFF2-40B4-BE49-F238E27FC236}">
                <a16:creationId xmlns:a16="http://schemas.microsoft.com/office/drawing/2014/main" id="{573ED567-591A-4EDE-416E-60C7594AE924}"/>
              </a:ext>
            </a:extLst>
          </p:cNvPr>
          <p:cNvPicPr>
            <a:picLocks noChangeAspect="1"/>
          </p:cNvPicPr>
          <p:nvPr/>
        </p:nvPicPr>
        <p:blipFill>
          <a:blip r:embed="rId5"/>
          <a:stretch>
            <a:fillRect/>
          </a:stretch>
        </p:blipFill>
        <p:spPr>
          <a:xfrm>
            <a:off x="0" y="2492822"/>
            <a:ext cx="2087915" cy="1800000"/>
          </a:xfrm>
          <a:prstGeom prst="rect">
            <a:avLst/>
          </a:prstGeom>
        </p:spPr>
      </p:pic>
      <p:sp>
        <p:nvSpPr>
          <p:cNvPr id="3" name="Textfeld 4">
            <a:extLst>
              <a:ext uri="{FF2B5EF4-FFF2-40B4-BE49-F238E27FC236}">
                <a16:creationId xmlns:a16="http://schemas.microsoft.com/office/drawing/2014/main" id="{E333D0A3-33FD-EDE4-9899-F1D4F06A0F80}"/>
              </a:ext>
            </a:extLst>
          </p:cNvPr>
          <p:cNvSpPr txBox="1"/>
          <p:nvPr/>
        </p:nvSpPr>
        <p:spPr>
          <a:xfrm>
            <a:off x="1860377" y="3459255"/>
            <a:ext cx="2083600"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18,9MN during CQ (</a:t>
            </a:r>
            <a:r>
              <a:rPr lang="en-US" sz="1100" b="1" dirty="0">
                <a:solidFill>
                  <a:srgbClr val="00B05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6" name="Textfeld 4">
            <a:extLst>
              <a:ext uri="{FF2B5EF4-FFF2-40B4-BE49-F238E27FC236}">
                <a16:creationId xmlns:a16="http://schemas.microsoft.com/office/drawing/2014/main" id="{09899B61-A8ED-00E8-CE44-CF4D0A12B789}"/>
              </a:ext>
            </a:extLst>
          </p:cNvPr>
          <p:cNvSpPr txBox="1"/>
          <p:nvPr/>
        </p:nvSpPr>
        <p:spPr>
          <a:xfrm>
            <a:off x="1860376" y="3698124"/>
            <a:ext cx="1703511" cy="26795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-39,4MN after CQ (</a:t>
            </a:r>
            <a:r>
              <a:rPr lang="en-US" sz="1100" b="1" dirty="0">
                <a:solidFill>
                  <a:srgbClr val="0070C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p>
        </p:txBody>
      </p:sp>
      <p:sp>
        <p:nvSpPr>
          <p:cNvPr id="7" name="Textfeld 4">
            <a:extLst>
              <a:ext uri="{FF2B5EF4-FFF2-40B4-BE49-F238E27FC236}">
                <a16:creationId xmlns:a16="http://schemas.microsoft.com/office/drawing/2014/main" id="{4236A8CE-1B49-E746-90F5-523511C7D4EF}"/>
              </a:ext>
            </a:extLst>
          </p:cNvPr>
          <p:cNvSpPr txBox="1"/>
          <p:nvPr/>
        </p:nvSpPr>
        <p:spPr>
          <a:xfrm>
            <a:off x="1708503" y="3163208"/>
            <a:ext cx="2210724"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MD Model 2 Highest </a:t>
            </a:r>
            <a:r>
              <a:rPr lang="en-US" sz="1100" dirty="0" err="1">
                <a:latin typeface="Arial" panose="020B0604020202020204" pitchFamily="34" charset="0"/>
                <a:cs typeface="Arial" panose="020B0604020202020204" pitchFamily="34" charset="0"/>
              </a:rPr>
              <a:t>Fz</a:t>
            </a:r>
            <a:r>
              <a:rPr lang="en-US" sz="1100" dirty="0">
                <a:latin typeface="Arial" panose="020B0604020202020204" pitchFamily="34" charset="0"/>
                <a:cs typeface="Arial" panose="020B0604020202020204" pitchFamily="34" charset="0"/>
              </a:rPr>
              <a:t> on VV:</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pic>
        <p:nvPicPr>
          <p:cNvPr id="15" name="Immagine 112">
            <a:extLst>
              <a:ext uri="{FF2B5EF4-FFF2-40B4-BE49-F238E27FC236}">
                <a16:creationId xmlns:a16="http://schemas.microsoft.com/office/drawing/2014/main" id="{D3CF84E5-F5D1-EE2A-ED73-73D8DFE6E531}"/>
              </a:ext>
            </a:extLst>
          </p:cNvPr>
          <p:cNvPicPr>
            <a:picLocks noChangeAspect="1"/>
          </p:cNvPicPr>
          <p:nvPr/>
        </p:nvPicPr>
        <p:blipFill>
          <a:blip r:embed="rId6"/>
          <a:stretch>
            <a:fillRect/>
          </a:stretch>
        </p:blipFill>
        <p:spPr>
          <a:xfrm>
            <a:off x="4067944" y="757454"/>
            <a:ext cx="2019283" cy="1080000"/>
          </a:xfrm>
          <a:prstGeom prst="rect">
            <a:avLst/>
          </a:prstGeom>
        </p:spPr>
      </p:pic>
      <p:pic>
        <p:nvPicPr>
          <p:cNvPr id="24" name="Immagine 164">
            <a:extLst>
              <a:ext uri="{FF2B5EF4-FFF2-40B4-BE49-F238E27FC236}">
                <a16:creationId xmlns:a16="http://schemas.microsoft.com/office/drawing/2014/main" id="{A862FC97-AFDC-947B-D505-2F83BC564B12}"/>
              </a:ext>
            </a:extLst>
          </p:cNvPr>
          <p:cNvPicPr>
            <a:picLocks noChangeAspect="1"/>
          </p:cNvPicPr>
          <p:nvPr/>
        </p:nvPicPr>
        <p:blipFill>
          <a:blip r:embed="rId7"/>
          <a:stretch>
            <a:fillRect/>
          </a:stretch>
        </p:blipFill>
        <p:spPr>
          <a:xfrm>
            <a:off x="4165389" y="2002155"/>
            <a:ext cx="1921838" cy="1080000"/>
          </a:xfrm>
          <a:prstGeom prst="rect">
            <a:avLst/>
          </a:prstGeom>
        </p:spPr>
      </p:pic>
      <p:pic>
        <p:nvPicPr>
          <p:cNvPr id="26" name="Immagine 95">
            <a:extLst>
              <a:ext uri="{FF2B5EF4-FFF2-40B4-BE49-F238E27FC236}">
                <a16:creationId xmlns:a16="http://schemas.microsoft.com/office/drawing/2014/main" id="{BCD953EE-9DBF-C09A-3341-5F8169640486}"/>
              </a:ext>
            </a:extLst>
          </p:cNvPr>
          <p:cNvPicPr>
            <a:picLocks noChangeAspect="1"/>
          </p:cNvPicPr>
          <p:nvPr/>
        </p:nvPicPr>
        <p:blipFill>
          <a:blip r:embed="rId8"/>
          <a:stretch>
            <a:fillRect/>
          </a:stretch>
        </p:blipFill>
        <p:spPr>
          <a:xfrm>
            <a:off x="4133852" y="3212822"/>
            <a:ext cx="1984911" cy="1080000"/>
          </a:xfrm>
          <a:prstGeom prst="rect">
            <a:avLst/>
          </a:prstGeom>
        </p:spPr>
      </p:pic>
      <p:pic>
        <p:nvPicPr>
          <p:cNvPr id="27" name="Immagine 93">
            <a:extLst>
              <a:ext uri="{FF2B5EF4-FFF2-40B4-BE49-F238E27FC236}">
                <a16:creationId xmlns:a16="http://schemas.microsoft.com/office/drawing/2014/main" id="{3B627875-BD10-DA8C-1576-82FE5010C199}"/>
              </a:ext>
            </a:extLst>
          </p:cNvPr>
          <p:cNvPicPr>
            <a:picLocks noChangeAspect="1"/>
          </p:cNvPicPr>
          <p:nvPr/>
        </p:nvPicPr>
        <p:blipFill>
          <a:blip r:embed="rId9"/>
          <a:stretch>
            <a:fillRect/>
          </a:stretch>
        </p:blipFill>
        <p:spPr>
          <a:xfrm>
            <a:off x="6145631" y="632038"/>
            <a:ext cx="2915920" cy="1628140"/>
          </a:xfrm>
          <a:prstGeom prst="rect">
            <a:avLst/>
          </a:prstGeom>
        </p:spPr>
      </p:pic>
      <p:pic>
        <p:nvPicPr>
          <p:cNvPr id="28" name="Immagine 217">
            <a:extLst>
              <a:ext uri="{FF2B5EF4-FFF2-40B4-BE49-F238E27FC236}">
                <a16:creationId xmlns:a16="http://schemas.microsoft.com/office/drawing/2014/main" id="{996C5297-EE24-320F-7641-FBBB6312B291}"/>
              </a:ext>
            </a:extLst>
          </p:cNvPr>
          <p:cNvPicPr>
            <a:picLocks noChangeAspect="1"/>
          </p:cNvPicPr>
          <p:nvPr/>
        </p:nvPicPr>
        <p:blipFill>
          <a:blip r:embed="rId10"/>
          <a:stretch>
            <a:fillRect/>
          </a:stretch>
        </p:blipFill>
        <p:spPr>
          <a:xfrm>
            <a:off x="6127851" y="2431078"/>
            <a:ext cx="2951480" cy="1656715"/>
          </a:xfrm>
          <a:prstGeom prst="rect">
            <a:avLst/>
          </a:prstGeom>
        </p:spPr>
      </p:pic>
      <p:sp>
        <p:nvSpPr>
          <p:cNvPr id="29" name="Multiplication Sign 28">
            <a:extLst>
              <a:ext uri="{FF2B5EF4-FFF2-40B4-BE49-F238E27FC236}">
                <a16:creationId xmlns:a16="http://schemas.microsoft.com/office/drawing/2014/main" id="{DC2AB8E1-721B-1502-6E8C-36620394B4D0}"/>
              </a:ext>
            </a:extLst>
          </p:cNvPr>
          <p:cNvSpPr/>
          <p:nvPr/>
        </p:nvSpPr>
        <p:spPr>
          <a:xfrm>
            <a:off x="6660232" y="2861598"/>
            <a:ext cx="144016" cy="151065"/>
          </a:xfrm>
          <a:prstGeom prst="mathMultiply">
            <a:avLst>
              <a:gd name="adj1"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Multiplication Sign 29">
            <a:extLst>
              <a:ext uri="{FF2B5EF4-FFF2-40B4-BE49-F238E27FC236}">
                <a16:creationId xmlns:a16="http://schemas.microsoft.com/office/drawing/2014/main" id="{991B64BA-9C74-C510-3D00-B81D02D4CDAD}"/>
              </a:ext>
            </a:extLst>
          </p:cNvPr>
          <p:cNvSpPr/>
          <p:nvPr/>
        </p:nvSpPr>
        <p:spPr>
          <a:xfrm>
            <a:off x="7668344" y="3392822"/>
            <a:ext cx="144016" cy="151065"/>
          </a:xfrm>
          <a:prstGeom prst="mathMultiply">
            <a:avLst>
              <a:gd name="adj1" fmla="val 0"/>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6E792898-1D9A-8381-05B7-070C37EE90CB}"/>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7" name="Textfeld 7">
            <a:extLst>
              <a:ext uri="{FF2B5EF4-FFF2-40B4-BE49-F238E27FC236}">
                <a16:creationId xmlns:a16="http://schemas.microsoft.com/office/drawing/2014/main" id="{C10698FA-825B-AD2E-E252-F4C79DD2DC7C}"/>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8" name="Textfeld 8">
            <a:extLst>
              <a:ext uri="{FF2B5EF4-FFF2-40B4-BE49-F238E27FC236}">
                <a16:creationId xmlns:a16="http://schemas.microsoft.com/office/drawing/2014/main" id="{8C5FBEC3-90C4-9FF2-FE95-DC0718B7BC39}"/>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21" name="Fußzeilenplatzhalter 3">
            <a:extLst>
              <a:ext uri="{FF2B5EF4-FFF2-40B4-BE49-F238E27FC236}">
                <a16:creationId xmlns:a16="http://schemas.microsoft.com/office/drawing/2014/main" id="{3CAC79B6-136E-9A7D-B594-0256816479F4}"/>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12</a:t>
            </a:fld>
            <a:endParaRPr lang="en-GB" dirty="0"/>
          </a:p>
        </p:txBody>
      </p:sp>
    </p:spTree>
    <p:extLst>
      <p:ext uri="{BB962C8B-B14F-4D97-AF65-F5344CB8AC3E}">
        <p14:creationId xmlns:p14="http://schemas.microsoft.com/office/powerpoint/2010/main" val="31820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6" grpId="0"/>
      <p:bldP spid="7" grpId="0"/>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4">
            <a:extLst>
              <a:ext uri="{FF2B5EF4-FFF2-40B4-BE49-F238E27FC236}">
                <a16:creationId xmlns:a16="http://schemas.microsoft.com/office/drawing/2014/main" id="{8CB0BD0F-17F0-4F7A-BC33-2CEABC6558B2}"/>
              </a:ext>
            </a:extLst>
          </p:cNvPr>
          <p:cNvSpPr txBox="1"/>
          <p:nvPr/>
        </p:nvSpPr>
        <p:spPr>
          <a:xfrm>
            <a:off x="0" y="518925"/>
            <a:ext cx="8928992" cy="307777"/>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Plasma contact points evolution</a:t>
            </a:r>
            <a:endParaRPr lang="en-US" sz="1350" dirty="0">
              <a:solidFill>
                <a:srgbClr val="FF0000"/>
              </a:solidFill>
              <a:latin typeface="Arial" panose="020B0604020202020204" pitchFamily="34" charset="0"/>
              <a:cs typeface="Arial" panose="020B0604020202020204" pitchFamily="34" charset="0"/>
            </a:endParaRPr>
          </a:p>
        </p:txBody>
      </p:sp>
      <p:pic>
        <p:nvPicPr>
          <p:cNvPr id="5" name="Immagine 4">
            <a:extLst>
              <a:ext uri="{FF2B5EF4-FFF2-40B4-BE49-F238E27FC236}">
                <a16:creationId xmlns:a16="http://schemas.microsoft.com/office/drawing/2014/main" id="{59055E7B-D01C-459B-A510-B6138067ACF8}"/>
              </a:ext>
            </a:extLst>
          </p:cNvPr>
          <p:cNvPicPr>
            <a:picLocks noChangeAspect="1"/>
          </p:cNvPicPr>
          <p:nvPr/>
        </p:nvPicPr>
        <p:blipFill rotWithShape="1">
          <a:blip r:embed="rId3">
            <a:clrChange>
              <a:clrFrom>
                <a:srgbClr val="FFFFFF"/>
              </a:clrFrom>
              <a:clrTo>
                <a:srgbClr val="FFFFFF">
                  <a:alpha val="0"/>
                </a:srgbClr>
              </a:clrTo>
            </a:clrChange>
          </a:blip>
          <a:srcRect b="9845"/>
          <a:stretch/>
        </p:blipFill>
        <p:spPr>
          <a:xfrm>
            <a:off x="1613119" y="2807666"/>
            <a:ext cx="1148463" cy="1617799"/>
          </a:xfrm>
          <a:prstGeom prst="rect">
            <a:avLst/>
          </a:prstGeom>
        </p:spPr>
      </p:pic>
      <p:pic>
        <p:nvPicPr>
          <p:cNvPr id="14" name="Immagine 13">
            <a:extLst>
              <a:ext uri="{FF2B5EF4-FFF2-40B4-BE49-F238E27FC236}">
                <a16:creationId xmlns:a16="http://schemas.microsoft.com/office/drawing/2014/main" id="{9FBC800A-B43D-4DCE-A71F-B007B5978704}"/>
              </a:ext>
            </a:extLst>
          </p:cNvPr>
          <p:cNvPicPr>
            <a:picLocks noChangeAspect="1"/>
          </p:cNvPicPr>
          <p:nvPr/>
        </p:nvPicPr>
        <p:blipFill rotWithShape="1">
          <a:blip r:embed="rId4"/>
          <a:srcRect b="7524"/>
          <a:stretch/>
        </p:blipFill>
        <p:spPr>
          <a:xfrm>
            <a:off x="323529" y="916743"/>
            <a:ext cx="1101896" cy="1713093"/>
          </a:xfrm>
          <a:prstGeom prst="rect">
            <a:avLst/>
          </a:prstGeom>
        </p:spPr>
      </p:pic>
      <p:sp>
        <p:nvSpPr>
          <p:cNvPr id="15" name="Textfeld 4">
            <a:extLst>
              <a:ext uri="{FF2B5EF4-FFF2-40B4-BE49-F238E27FC236}">
                <a16:creationId xmlns:a16="http://schemas.microsoft.com/office/drawing/2014/main" id="{C46DA67F-93BF-4513-B09A-E5B13F7E1CB7}"/>
              </a:ext>
            </a:extLst>
          </p:cNvPr>
          <p:cNvSpPr txBox="1"/>
          <p:nvPr/>
        </p:nvSpPr>
        <p:spPr>
          <a:xfrm>
            <a:off x="344513" y="806713"/>
            <a:ext cx="2084864"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1 MD FAST</a:t>
            </a:r>
          </a:p>
        </p:txBody>
      </p:sp>
      <p:sp>
        <p:nvSpPr>
          <p:cNvPr id="16" name="Textfeld 4">
            <a:extLst>
              <a:ext uri="{FF2B5EF4-FFF2-40B4-BE49-F238E27FC236}">
                <a16:creationId xmlns:a16="http://schemas.microsoft.com/office/drawing/2014/main" id="{D620BF6C-0D67-41F4-A2C9-5F75FF076621}"/>
              </a:ext>
            </a:extLst>
          </p:cNvPr>
          <p:cNvSpPr txBox="1"/>
          <p:nvPr/>
        </p:nvSpPr>
        <p:spPr>
          <a:xfrm>
            <a:off x="1625427" y="2647755"/>
            <a:ext cx="2084864"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1 VDE SLOW</a:t>
            </a:r>
          </a:p>
        </p:txBody>
      </p:sp>
      <p:pic>
        <p:nvPicPr>
          <p:cNvPr id="18" name="Immagine 17">
            <a:extLst>
              <a:ext uri="{FF2B5EF4-FFF2-40B4-BE49-F238E27FC236}">
                <a16:creationId xmlns:a16="http://schemas.microsoft.com/office/drawing/2014/main" id="{B186BEDD-F256-4DDC-9545-FDF82B2D75D5}"/>
              </a:ext>
            </a:extLst>
          </p:cNvPr>
          <p:cNvPicPr>
            <a:picLocks noChangeAspect="1"/>
          </p:cNvPicPr>
          <p:nvPr/>
        </p:nvPicPr>
        <p:blipFill rotWithShape="1">
          <a:blip r:embed="rId5">
            <a:clrChange>
              <a:clrFrom>
                <a:srgbClr val="FFFFFF"/>
              </a:clrFrom>
              <a:clrTo>
                <a:srgbClr val="FFFFFF">
                  <a:alpha val="0"/>
                </a:srgbClr>
              </a:clrTo>
            </a:clrChange>
          </a:blip>
          <a:srcRect b="13240"/>
          <a:stretch/>
        </p:blipFill>
        <p:spPr>
          <a:xfrm>
            <a:off x="1613119" y="971758"/>
            <a:ext cx="1160771" cy="1607205"/>
          </a:xfrm>
          <a:prstGeom prst="rect">
            <a:avLst/>
          </a:prstGeom>
        </p:spPr>
      </p:pic>
      <p:sp>
        <p:nvSpPr>
          <p:cNvPr id="19" name="Textfeld 4">
            <a:extLst>
              <a:ext uri="{FF2B5EF4-FFF2-40B4-BE49-F238E27FC236}">
                <a16:creationId xmlns:a16="http://schemas.microsoft.com/office/drawing/2014/main" id="{DDF60676-C030-49B9-828F-1096E115DDC7}"/>
              </a:ext>
            </a:extLst>
          </p:cNvPr>
          <p:cNvSpPr txBox="1"/>
          <p:nvPr/>
        </p:nvSpPr>
        <p:spPr>
          <a:xfrm>
            <a:off x="1625427" y="801253"/>
            <a:ext cx="2084864"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1 MD SLOW</a:t>
            </a:r>
          </a:p>
        </p:txBody>
      </p:sp>
      <p:pic>
        <p:nvPicPr>
          <p:cNvPr id="22" name="Immagine 21">
            <a:extLst>
              <a:ext uri="{FF2B5EF4-FFF2-40B4-BE49-F238E27FC236}">
                <a16:creationId xmlns:a16="http://schemas.microsoft.com/office/drawing/2014/main" id="{CA552F0D-4D6E-417C-B6D5-8ADB2033D82E}"/>
              </a:ext>
            </a:extLst>
          </p:cNvPr>
          <p:cNvPicPr>
            <a:picLocks noChangeAspect="1"/>
          </p:cNvPicPr>
          <p:nvPr/>
        </p:nvPicPr>
        <p:blipFill rotWithShape="1">
          <a:blip r:embed="rId6">
            <a:clrChange>
              <a:clrFrom>
                <a:srgbClr val="FFFFFF"/>
              </a:clrFrom>
              <a:clrTo>
                <a:srgbClr val="FFFFFF">
                  <a:alpha val="0"/>
                </a:srgbClr>
              </a:clrTo>
            </a:clrChange>
          </a:blip>
          <a:srcRect b="11060"/>
          <a:stretch/>
        </p:blipFill>
        <p:spPr>
          <a:xfrm>
            <a:off x="318147" y="2807666"/>
            <a:ext cx="962622" cy="1529121"/>
          </a:xfrm>
          <a:prstGeom prst="rect">
            <a:avLst/>
          </a:prstGeom>
        </p:spPr>
      </p:pic>
      <p:sp>
        <p:nvSpPr>
          <p:cNvPr id="23" name="Textfeld 4">
            <a:extLst>
              <a:ext uri="{FF2B5EF4-FFF2-40B4-BE49-F238E27FC236}">
                <a16:creationId xmlns:a16="http://schemas.microsoft.com/office/drawing/2014/main" id="{A53902DE-A3E2-471B-B2A7-A7D1175949C0}"/>
              </a:ext>
            </a:extLst>
          </p:cNvPr>
          <p:cNvSpPr txBox="1"/>
          <p:nvPr/>
        </p:nvSpPr>
        <p:spPr>
          <a:xfrm>
            <a:off x="344513" y="2647755"/>
            <a:ext cx="1316105"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1 VDE FAST</a:t>
            </a:r>
          </a:p>
        </p:txBody>
      </p:sp>
      <p:pic>
        <p:nvPicPr>
          <p:cNvPr id="25" name="Immagine 24">
            <a:extLst>
              <a:ext uri="{FF2B5EF4-FFF2-40B4-BE49-F238E27FC236}">
                <a16:creationId xmlns:a16="http://schemas.microsoft.com/office/drawing/2014/main" id="{37B7210C-32B0-44CB-8AC4-C51084B2AEDE}"/>
              </a:ext>
            </a:extLst>
          </p:cNvPr>
          <p:cNvPicPr>
            <a:picLocks noChangeAspect="1"/>
          </p:cNvPicPr>
          <p:nvPr/>
        </p:nvPicPr>
        <p:blipFill rotWithShape="1">
          <a:blip r:embed="rId7">
            <a:clrChange>
              <a:clrFrom>
                <a:srgbClr val="FFFFFF"/>
              </a:clrFrom>
              <a:clrTo>
                <a:srgbClr val="FFFFFF">
                  <a:alpha val="0"/>
                </a:srgbClr>
              </a:clrTo>
            </a:clrChange>
          </a:blip>
          <a:srcRect b="8319"/>
          <a:stretch/>
        </p:blipFill>
        <p:spPr>
          <a:xfrm>
            <a:off x="2786198" y="925411"/>
            <a:ext cx="1292346" cy="1713093"/>
          </a:xfrm>
          <a:prstGeom prst="rect">
            <a:avLst/>
          </a:prstGeom>
        </p:spPr>
      </p:pic>
      <p:sp>
        <p:nvSpPr>
          <p:cNvPr id="26" name="Textfeld 4">
            <a:extLst>
              <a:ext uri="{FF2B5EF4-FFF2-40B4-BE49-F238E27FC236}">
                <a16:creationId xmlns:a16="http://schemas.microsoft.com/office/drawing/2014/main" id="{10573A36-7F70-4EE1-BE87-F5B7D21E12E4}"/>
              </a:ext>
            </a:extLst>
          </p:cNvPr>
          <p:cNvSpPr txBox="1"/>
          <p:nvPr/>
        </p:nvSpPr>
        <p:spPr>
          <a:xfrm>
            <a:off x="2906341" y="801253"/>
            <a:ext cx="2084864"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2 MD FAST</a:t>
            </a:r>
          </a:p>
        </p:txBody>
      </p:sp>
      <p:pic>
        <p:nvPicPr>
          <p:cNvPr id="28" name="Immagine 27">
            <a:extLst>
              <a:ext uri="{FF2B5EF4-FFF2-40B4-BE49-F238E27FC236}">
                <a16:creationId xmlns:a16="http://schemas.microsoft.com/office/drawing/2014/main" id="{6A65AF82-6822-4E84-97AF-445D2515B629}"/>
              </a:ext>
            </a:extLst>
          </p:cNvPr>
          <p:cNvPicPr>
            <a:picLocks noChangeAspect="1"/>
          </p:cNvPicPr>
          <p:nvPr/>
        </p:nvPicPr>
        <p:blipFill rotWithShape="1">
          <a:blip r:embed="rId8"/>
          <a:srcRect b="10104"/>
          <a:stretch/>
        </p:blipFill>
        <p:spPr>
          <a:xfrm>
            <a:off x="3963448" y="971758"/>
            <a:ext cx="1248420" cy="1679747"/>
          </a:xfrm>
          <a:prstGeom prst="rect">
            <a:avLst/>
          </a:prstGeom>
        </p:spPr>
      </p:pic>
      <p:sp>
        <p:nvSpPr>
          <p:cNvPr id="29" name="Textfeld 4">
            <a:extLst>
              <a:ext uri="{FF2B5EF4-FFF2-40B4-BE49-F238E27FC236}">
                <a16:creationId xmlns:a16="http://schemas.microsoft.com/office/drawing/2014/main" id="{9C453666-6EC5-4D2E-B7C1-FBEB6D3CF306}"/>
              </a:ext>
            </a:extLst>
          </p:cNvPr>
          <p:cNvSpPr txBox="1"/>
          <p:nvPr/>
        </p:nvSpPr>
        <p:spPr>
          <a:xfrm>
            <a:off x="4054804" y="801253"/>
            <a:ext cx="2084864"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2 MD SLOW</a:t>
            </a:r>
          </a:p>
        </p:txBody>
      </p:sp>
      <p:pic>
        <p:nvPicPr>
          <p:cNvPr id="31" name="Immagine 30">
            <a:extLst>
              <a:ext uri="{FF2B5EF4-FFF2-40B4-BE49-F238E27FC236}">
                <a16:creationId xmlns:a16="http://schemas.microsoft.com/office/drawing/2014/main" id="{BD09F03B-2D2F-442D-B0D9-AE2BE092AE8A}"/>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895989" y="2815522"/>
            <a:ext cx="1072763" cy="1705945"/>
          </a:xfrm>
          <a:prstGeom prst="rect">
            <a:avLst/>
          </a:prstGeom>
        </p:spPr>
      </p:pic>
      <p:sp>
        <p:nvSpPr>
          <p:cNvPr id="32" name="Textfeld 4">
            <a:extLst>
              <a:ext uri="{FF2B5EF4-FFF2-40B4-BE49-F238E27FC236}">
                <a16:creationId xmlns:a16="http://schemas.microsoft.com/office/drawing/2014/main" id="{10CBE4EA-1C8E-4991-81CD-3D0B23891D49}"/>
              </a:ext>
            </a:extLst>
          </p:cNvPr>
          <p:cNvSpPr txBox="1"/>
          <p:nvPr/>
        </p:nvSpPr>
        <p:spPr>
          <a:xfrm>
            <a:off x="2911847" y="2651505"/>
            <a:ext cx="1316105"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2 VDE FAST</a:t>
            </a:r>
          </a:p>
        </p:txBody>
      </p:sp>
      <p:pic>
        <p:nvPicPr>
          <p:cNvPr id="34" name="Immagine 33">
            <a:extLst>
              <a:ext uri="{FF2B5EF4-FFF2-40B4-BE49-F238E27FC236}">
                <a16:creationId xmlns:a16="http://schemas.microsoft.com/office/drawing/2014/main" id="{FA004379-67B3-4F58-AEF0-135B78A84C8D}"/>
              </a:ext>
            </a:extLst>
          </p:cNvPr>
          <p:cNvPicPr>
            <a:picLocks noChangeAspect="1"/>
          </p:cNvPicPr>
          <p:nvPr/>
        </p:nvPicPr>
        <p:blipFill rotWithShape="1">
          <a:blip r:embed="rId10">
            <a:clrChange>
              <a:clrFrom>
                <a:srgbClr val="FFFFFF"/>
              </a:clrFrom>
              <a:clrTo>
                <a:srgbClr val="FFFFFF">
                  <a:alpha val="0"/>
                </a:srgbClr>
              </a:clrTo>
            </a:clrChange>
          </a:blip>
          <a:srcRect b="8480"/>
          <a:stretch/>
        </p:blipFill>
        <p:spPr>
          <a:xfrm>
            <a:off x="4001850" y="2807666"/>
            <a:ext cx="1164474" cy="1662835"/>
          </a:xfrm>
          <a:prstGeom prst="rect">
            <a:avLst/>
          </a:prstGeom>
        </p:spPr>
      </p:pic>
      <p:sp>
        <p:nvSpPr>
          <p:cNvPr id="35" name="Textfeld 4">
            <a:extLst>
              <a:ext uri="{FF2B5EF4-FFF2-40B4-BE49-F238E27FC236}">
                <a16:creationId xmlns:a16="http://schemas.microsoft.com/office/drawing/2014/main" id="{91690298-025E-4101-83E3-30EBB9897EF6}"/>
              </a:ext>
            </a:extLst>
          </p:cNvPr>
          <p:cNvSpPr txBox="1"/>
          <p:nvPr/>
        </p:nvSpPr>
        <p:spPr>
          <a:xfrm>
            <a:off x="4090851" y="2642770"/>
            <a:ext cx="1316105"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2 VDE SLOW</a:t>
            </a:r>
          </a:p>
        </p:txBody>
      </p:sp>
      <p:sp>
        <p:nvSpPr>
          <p:cNvPr id="37" name="Textfeld 4">
            <a:extLst>
              <a:ext uri="{FF2B5EF4-FFF2-40B4-BE49-F238E27FC236}">
                <a16:creationId xmlns:a16="http://schemas.microsoft.com/office/drawing/2014/main" id="{92A61A3B-9BCE-4942-8A86-5C237229B1D9}"/>
              </a:ext>
            </a:extLst>
          </p:cNvPr>
          <p:cNvSpPr txBox="1"/>
          <p:nvPr/>
        </p:nvSpPr>
        <p:spPr>
          <a:xfrm>
            <a:off x="5266549" y="1884930"/>
            <a:ext cx="3672408" cy="1481496"/>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No appreciable differences between OL and CL cases</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No significative differences between Fast and Slow Events</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No significative differences between Model 1 and Model 2</a:t>
            </a:r>
          </a:p>
        </p:txBody>
      </p:sp>
      <p:sp>
        <p:nvSpPr>
          <p:cNvPr id="7" name="Titel 1">
            <a:extLst>
              <a:ext uri="{FF2B5EF4-FFF2-40B4-BE49-F238E27FC236}">
                <a16:creationId xmlns:a16="http://schemas.microsoft.com/office/drawing/2014/main" id="{04D85E55-4E70-0EA6-40A6-37DBE10CBBEF}"/>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0" name="Textfeld 7">
            <a:extLst>
              <a:ext uri="{FF2B5EF4-FFF2-40B4-BE49-F238E27FC236}">
                <a16:creationId xmlns:a16="http://schemas.microsoft.com/office/drawing/2014/main" id="{CCB8E10D-D5FE-8345-51D3-11D734F45BC6}"/>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1" name="Textfeld 8">
            <a:extLst>
              <a:ext uri="{FF2B5EF4-FFF2-40B4-BE49-F238E27FC236}">
                <a16:creationId xmlns:a16="http://schemas.microsoft.com/office/drawing/2014/main" id="{E054F360-57CB-43CD-387C-A7ED7FDD0631}"/>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7" name="Fußzeilenplatzhalter 3">
            <a:extLst>
              <a:ext uri="{FF2B5EF4-FFF2-40B4-BE49-F238E27FC236}">
                <a16:creationId xmlns:a16="http://schemas.microsoft.com/office/drawing/2014/main" id="{79A22A63-DEC5-C434-53A0-47C7AF348C5D}"/>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13</a:t>
            </a:fld>
            <a:endParaRPr lang="en-GB" dirty="0"/>
          </a:p>
        </p:txBody>
      </p:sp>
    </p:spTree>
    <p:extLst>
      <p:ext uri="{BB962C8B-B14F-4D97-AF65-F5344CB8AC3E}">
        <p14:creationId xmlns:p14="http://schemas.microsoft.com/office/powerpoint/2010/main" val="43992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9" grpId="0"/>
      <p:bldP spid="23" grpId="0"/>
      <p:bldP spid="26" grpId="0"/>
      <p:bldP spid="29" grpId="0"/>
      <p:bldP spid="32" grpId="0"/>
      <p:bldP spid="35" grpId="0"/>
      <p:bldP spid="37"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4">
            <a:extLst>
              <a:ext uri="{FF2B5EF4-FFF2-40B4-BE49-F238E27FC236}">
                <a16:creationId xmlns:a16="http://schemas.microsoft.com/office/drawing/2014/main" id="{5C920C93-7A65-4C6B-A822-301617E7787B}"/>
              </a:ext>
            </a:extLst>
          </p:cNvPr>
          <p:cNvSpPr txBox="1"/>
          <p:nvPr/>
        </p:nvSpPr>
        <p:spPr>
          <a:xfrm>
            <a:off x="123162" y="690514"/>
            <a:ext cx="8928992" cy="3124702"/>
          </a:xfrm>
          <a:prstGeom prst="rect">
            <a:avLst/>
          </a:prstGeom>
          <a:noFill/>
          <a:ln w="12700">
            <a:noFill/>
          </a:ln>
        </p:spPr>
        <p:txBody>
          <a:bodyPr wrap="square" rtlCol="0">
            <a:spAutoFit/>
          </a:bodyPr>
          <a:lstStyle/>
          <a:p>
            <a:pPr>
              <a:lnSpc>
                <a:spcPct val="113000"/>
              </a:lnSpc>
            </a:pPr>
            <a:r>
              <a:rPr lang="en-US" sz="1350" dirty="0">
                <a:latin typeface="Arial" panose="020B0604020202020204" pitchFamily="34" charset="0"/>
                <a:cs typeface="Arial" panose="020B0604020202020204" pitchFamily="34" charset="0"/>
              </a:rPr>
              <a:t>Conclusions:</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Two MAXFEA Models have been set up and the reference hybrid SN-SX configurations have been reproduced showing a very good agreement with CREATE-NL code</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A set of different disruptions scenarios (4 MDs and 4 UVDEs) has been simulated for each model exploring different CQ durations (fast 74ms, slow 300ms) and with the IVCs circuit considered in CL or OL configuration</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Different data has been saved for each simulations</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The evolution of the plasma contact points have been reported and different observations emerge as reported in the previous slide</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In terms of forces on the components, the different plasma scenarios proved to be very similar between two models (the only difference between the two models is in the VV geometry, same reference equilibrium, same PF coils system, same limiting surface, </a:t>
            </a:r>
            <a:r>
              <a:rPr lang="en-US" sz="1350" dirty="0" err="1">
                <a:latin typeface="Arial" panose="020B0604020202020204" pitchFamily="34" charset="0"/>
                <a:cs typeface="Arial" panose="020B0604020202020204" pitchFamily="34" charset="0"/>
              </a:rPr>
              <a:t>ecc</a:t>
            </a:r>
            <a:r>
              <a:rPr lang="en-US" sz="1350" dirty="0">
                <a:latin typeface="Arial" panose="020B0604020202020204" pitchFamily="34" charset="0"/>
                <a:cs typeface="Arial" panose="020B0604020202020204" pitchFamily="34" charset="0"/>
              </a:rPr>
              <a:t>) with Model 2 shows the highest negative forces during CQ, about 44.8MN (UVDE Slow CL scenario) and the highest negative forces after CQ is about -57.1 MN observed in Model 1 (MD Fast CL scenario)</a:t>
            </a:r>
          </a:p>
        </p:txBody>
      </p:sp>
      <p:sp>
        <p:nvSpPr>
          <p:cNvPr id="6" name="Titel 1">
            <a:extLst>
              <a:ext uri="{FF2B5EF4-FFF2-40B4-BE49-F238E27FC236}">
                <a16:creationId xmlns:a16="http://schemas.microsoft.com/office/drawing/2014/main" id="{3A482F8E-4755-F9B5-E56B-753CD09FC71A}"/>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7" name="Textfeld 7">
            <a:extLst>
              <a:ext uri="{FF2B5EF4-FFF2-40B4-BE49-F238E27FC236}">
                <a16:creationId xmlns:a16="http://schemas.microsoft.com/office/drawing/2014/main" id="{C3B1E471-746F-D9E6-F5A0-018DD9C91CD4}"/>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0" name="Textfeld 8">
            <a:extLst>
              <a:ext uri="{FF2B5EF4-FFF2-40B4-BE49-F238E27FC236}">
                <a16:creationId xmlns:a16="http://schemas.microsoft.com/office/drawing/2014/main" id="{3771BE44-7430-6B84-A449-872E7196CA00}"/>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2" name="Fußzeilenplatzhalter 3">
            <a:extLst>
              <a:ext uri="{FF2B5EF4-FFF2-40B4-BE49-F238E27FC236}">
                <a16:creationId xmlns:a16="http://schemas.microsoft.com/office/drawing/2014/main" id="{2BF8A56C-E692-16F1-B594-D9D8476DC2D1}"/>
              </a:ext>
            </a:extLst>
          </p:cNvPr>
          <p:cNvSpPr>
            <a:spLocks noGrp="1"/>
          </p:cNvSpPr>
          <p:nvPr>
            <p:ph type="ftr" sz="quarter" idx="11"/>
          </p:nvPr>
        </p:nvSpPr>
        <p:spPr>
          <a:xfrm>
            <a:off x="467544" y="4908928"/>
            <a:ext cx="8240228" cy="201104"/>
          </a:xfrm>
        </p:spPr>
        <p:txBody>
          <a:bodyPr/>
          <a:lstStyle/>
          <a:p>
            <a:pPr algn="r"/>
            <a:r>
              <a:rPr lang="en-GB" dirty="0"/>
              <a:t>Pierluigi Fanelli | Review meeting WP PWIE  | Zoom | 28.01.2022 | Page </a:t>
            </a:r>
            <a:fld id="{6A6D9FA1-99C7-4910-8E32-B85D378B0060}" type="slidenum">
              <a:rPr lang="en-GB" smtClean="0"/>
              <a:pPr algn="r"/>
              <a:t>14</a:t>
            </a:fld>
            <a:endParaRPr lang="en-GB" dirty="0"/>
          </a:p>
        </p:txBody>
      </p:sp>
    </p:spTree>
    <p:extLst>
      <p:ext uri="{BB962C8B-B14F-4D97-AF65-F5344CB8AC3E}">
        <p14:creationId xmlns:p14="http://schemas.microsoft.com/office/powerpoint/2010/main" val="54551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4">
            <a:extLst>
              <a:ext uri="{FF2B5EF4-FFF2-40B4-BE49-F238E27FC236}">
                <a16:creationId xmlns:a16="http://schemas.microsoft.com/office/drawing/2014/main" id="{5C920C93-7A65-4C6B-A822-301617E7787B}"/>
              </a:ext>
            </a:extLst>
          </p:cNvPr>
          <p:cNvSpPr txBox="1"/>
          <p:nvPr/>
        </p:nvSpPr>
        <p:spPr>
          <a:xfrm>
            <a:off x="107504" y="915566"/>
            <a:ext cx="8928992" cy="2185727"/>
          </a:xfrm>
          <a:prstGeom prst="rect">
            <a:avLst/>
          </a:prstGeom>
          <a:noFill/>
          <a:ln w="12700">
            <a:noFill/>
          </a:ln>
        </p:spPr>
        <p:txBody>
          <a:bodyPr wrap="square" rtlCol="0">
            <a:spAutoFit/>
          </a:bodyPr>
          <a:lstStyle/>
          <a:p>
            <a:pPr>
              <a:lnSpc>
                <a:spcPct val="113000"/>
              </a:lnSpc>
            </a:pPr>
            <a:r>
              <a:rPr lang="en-US" sz="1350" dirty="0">
                <a:latin typeface="Arial" panose="020B0604020202020204" pitchFamily="34" charset="0"/>
                <a:cs typeface="Arial" panose="020B0604020202020204" pitchFamily="34" charset="0"/>
              </a:rPr>
              <a:t>ACTIVITY</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Definition of the parameters for dimensioning an ADCs divertor</a:t>
            </a:r>
          </a:p>
          <a:p>
            <a:pPr marL="214313" indent="-214313">
              <a:lnSpc>
                <a:spcPct val="113000"/>
              </a:lnSpc>
              <a:buFont typeface="Wingdings" panose="05000000000000000000" pitchFamily="2" charset="2"/>
              <a:buChar char="§"/>
            </a:pPr>
            <a:endParaRPr lang="en-US" sz="1350" dirty="0">
              <a:latin typeface="Arial" panose="020B0604020202020204" pitchFamily="34" charset="0"/>
              <a:cs typeface="Arial" panose="020B0604020202020204" pitchFamily="34" charset="0"/>
            </a:endParaRP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Collaboration PWIE.ADC – DES for engineering limits for ADCs divertor – Sven </a:t>
            </a:r>
            <a:r>
              <a:rPr lang="en-US" sz="1350" dirty="0" err="1">
                <a:latin typeface="Arial" panose="020B0604020202020204" pitchFamily="34" charset="0"/>
                <a:cs typeface="Arial" panose="020B0604020202020204" pitchFamily="34" charset="0"/>
              </a:rPr>
              <a:t>Wiesen</a:t>
            </a:r>
            <a:endParaRPr lang="en-US" sz="1350" dirty="0">
              <a:latin typeface="Arial" panose="020B0604020202020204" pitchFamily="34" charset="0"/>
              <a:cs typeface="Arial" panose="020B0604020202020204" pitchFamily="34" charset="0"/>
            </a:endParaRP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EEG21-07: Numerical optimization for advanced divertor design with SOLPS-ITER – </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rPr>
              <a:t>Sander Van den Kerkhof  - KU Leuven</a:t>
            </a:r>
          </a:p>
          <a:p>
            <a:pPr marL="214313" indent="-214313">
              <a:lnSpc>
                <a:spcPct val="113000"/>
              </a:lnSpc>
              <a:buFont typeface="Wingdings" panose="05000000000000000000" pitchFamily="2" charset="2"/>
              <a:buChar char="§"/>
            </a:pPr>
            <a:endParaRPr lang="en-US" sz="1350" dirty="0">
              <a:latin typeface="Arial" panose="020B0604020202020204" pitchFamily="34" charset="0"/>
              <a:cs typeface="Arial" panose="020B0604020202020204" pitchFamily="34" charset="0"/>
            </a:endParaRP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Definition of engineering constraints for cost functions in an optimization tool for 2D dimensioning of divertor</a:t>
            </a:r>
          </a:p>
          <a:p>
            <a:pPr marL="214313" indent="-214313">
              <a:lnSpc>
                <a:spcPct val="113000"/>
              </a:lnSpc>
              <a:buFont typeface="Wingdings" panose="05000000000000000000" pitchFamily="2" charset="2"/>
              <a:buChar char="§"/>
            </a:pPr>
            <a:endParaRPr lang="en-US" sz="1350" dirty="0">
              <a:latin typeface="Arial" panose="020B0604020202020204" pitchFamily="34" charset="0"/>
              <a:cs typeface="Arial" panose="020B0604020202020204" pitchFamily="34" charset="0"/>
            </a:endParaRPr>
          </a:p>
        </p:txBody>
      </p:sp>
      <p:sp>
        <p:nvSpPr>
          <p:cNvPr id="10" name="Titel 1">
            <a:extLst>
              <a:ext uri="{FF2B5EF4-FFF2-40B4-BE49-F238E27FC236}">
                <a16:creationId xmlns:a16="http://schemas.microsoft.com/office/drawing/2014/main" id="{C7608514-CE93-4A14-B08D-9DF8BAE06537}"/>
              </a:ext>
            </a:extLst>
          </p:cNvPr>
          <p:cNvSpPr>
            <a:spLocks noGrp="1"/>
          </p:cNvSpPr>
          <p:nvPr>
            <p:ph type="title"/>
          </p:nvPr>
        </p:nvSpPr>
        <p:spPr>
          <a:xfrm>
            <a:off x="-61610" y="82253"/>
            <a:ext cx="9205609" cy="342900"/>
          </a:xfrm>
        </p:spPr>
        <p:txBody>
          <a:bodyPr/>
          <a:lstStyle/>
          <a:p>
            <a:r>
              <a:rPr lang="de-DE" dirty="0"/>
              <a:t>SP ADC.I.1: </a:t>
            </a:r>
            <a:r>
              <a:rPr lang="en-US" sz="1600" dirty="0"/>
              <a:t>Engineering boundary conditions related to DEMO ADC solutions</a:t>
            </a:r>
            <a:endParaRPr lang="de-DE" dirty="0"/>
          </a:p>
        </p:txBody>
      </p:sp>
      <p:sp>
        <p:nvSpPr>
          <p:cNvPr id="12" name="Textfeld 7">
            <a:extLst>
              <a:ext uri="{FF2B5EF4-FFF2-40B4-BE49-F238E27FC236}">
                <a16:creationId xmlns:a16="http://schemas.microsoft.com/office/drawing/2014/main" id="{D27C267B-DC0A-474D-9574-E08850C36295}"/>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D002</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ANSYS</a:t>
            </a:r>
          </a:p>
        </p:txBody>
      </p:sp>
      <p:sp>
        <p:nvSpPr>
          <p:cNvPr id="13" name="Textfeld 8">
            <a:extLst>
              <a:ext uri="{FF2B5EF4-FFF2-40B4-BE49-F238E27FC236}">
                <a16:creationId xmlns:a16="http://schemas.microsoft.com/office/drawing/2014/main" id="{71636418-AF70-43A5-AC9A-FF8D4B9E262A}"/>
              </a:ext>
            </a:extLst>
          </p:cNvPr>
          <p:cNvSpPr txBox="1"/>
          <p:nvPr/>
        </p:nvSpPr>
        <p:spPr>
          <a:xfrm>
            <a:off x="5364088" y="4326856"/>
            <a:ext cx="3672408" cy="599716"/>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2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r>
              <a:rPr lang="en-US" sz="1000" i="1" dirty="0">
                <a:latin typeface="Arial" panose="020B0604020202020204" pitchFamily="34" charset="0"/>
                <a:cs typeface="Arial" panose="020B0604020202020204" pitchFamily="34" charset="0"/>
              </a:rPr>
              <a:t> - </a:t>
            </a:r>
            <a:r>
              <a:rPr lang="en-US" sz="1000" i="1" dirty="0" err="1">
                <a:latin typeface="Arial" panose="020B0604020202020204" pitchFamily="34" charset="0"/>
                <a:cs typeface="Arial" panose="020B0604020202020204" pitchFamily="34" charset="0"/>
              </a:rPr>
              <a:t>UniTorVergata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 WPDES</a:t>
            </a:r>
            <a:endParaRPr lang="en-US" sz="1000" i="1"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32540881-6ED9-4F11-B68B-DA0BE5575E85}"/>
              </a:ext>
            </a:extLst>
          </p:cNvPr>
          <p:cNvSpPr txBox="1"/>
          <p:nvPr/>
        </p:nvSpPr>
        <p:spPr>
          <a:xfrm>
            <a:off x="-27062" y="475099"/>
            <a:ext cx="9154170" cy="307777"/>
          </a:xfrm>
          <a:prstGeom prst="rect">
            <a:avLst/>
          </a:prstGeom>
          <a:noFill/>
          <a:ln w="12700">
            <a:noFill/>
          </a:ln>
        </p:spPr>
        <p:txBody>
          <a:bodyPr wrap="square" rtlCol="0">
            <a:spAutoFit/>
          </a:bodyPr>
          <a:lstStyle>
            <a:defPPr>
              <a:defRPr lang="en-US"/>
            </a:defPPr>
            <a:lvl1pPr marL="214313" indent="-214313">
              <a:lnSpc>
                <a:spcPct val="113000"/>
              </a:lnSpc>
              <a:buFont typeface="Wingdings" panose="05000000000000000000" pitchFamily="2" charset="2"/>
              <a:buChar char="§"/>
              <a:defRPr sz="1350">
                <a:latin typeface="Arial" panose="020B0604020202020204" pitchFamily="34" charset="0"/>
                <a:cs typeface="Arial" panose="020B0604020202020204" pitchFamily="34" charset="0"/>
              </a:defRPr>
            </a:lvl1pPr>
          </a:lstStyle>
          <a:p>
            <a:pPr marL="0" indent="0">
              <a:buNone/>
            </a:pPr>
            <a:r>
              <a:rPr lang="en-US" b="1" dirty="0"/>
              <a:t>Definition of required size and configuration of ADCs divertor including the baffle (ENEA)</a:t>
            </a:r>
            <a:endParaRPr lang="it-IT" b="1" dirty="0"/>
          </a:p>
        </p:txBody>
      </p:sp>
      <p:sp>
        <p:nvSpPr>
          <p:cNvPr id="2" name="Fußzeilenplatzhalter 3">
            <a:extLst>
              <a:ext uri="{FF2B5EF4-FFF2-40B4-BE49-F238E27FC236}">
                <a16:creationId xmlns:a16="http://schemas.microsoft.com/office/drawing/2014/main" id="{F073EBC0-3AB7-9548-0B33-3DBB98363C06}"/>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15</a:t>
            </a:fld>
            <a:endParaRPr lang="en-GB" dirty="0"/>
          </a:p>
        </p:txBody>
      </p:sp>
    </p:spTree>
    <p:extLst>
      <p:ext uri="{BB962C8B-B14F-4D97-AF65-F5344CB8AC3E}">
        <p14:creationId xmlns:p14="http://schemas.microsoft.com/office/powerpoint/2010/main" val="422797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7608514-CE93-4A14-B08D-9DF8BAE06537}"/>
              </a:ext>
            </a:extLst>
          </p:cNvPr>
          <p:cNvSpPr>
            <a:spLocks noGrp="1"/>
          </p:cNvSpPr>
          <p:nvPr>
            <p:ph type="title"/>
          </p:nvPr>
        </p:nvSpPr>
        <p:spPr>
          <a:xfrm>
            <a:off x="-61610" y="82253"/>
            <a:ext cx="9205609" cy="342900"/>
          </a:xfrm>
        </p:spPr>
        <p:txBody>
          <a:bodyPr/>
          <a:lstStyle/>
          <a:p>
            <a:r>
              <a:rPr lang="de-DE" dirty="0"/>
              <a:t>SP ADC.I.1: </a:t>
            </a:r>
            <a:r>
              <a:rPr lang="en-US" sz="1600" dirty="0"/>
              <a:t>Engineering boundary conditions related to DEMO ADC solutions</a:t>
            </a:r>
            <a:endParaRPr lang="de-DE" dirty="0"/>
          </a:p>
        </p:txBody>
      </p:sp>
      <p:sp>
        <p:nvSpPr>
          <p:cNvPr id="12" name="Textfeld 7">
            <a:extLst>
              <a:ext uri="{FF2B5EF4-FFF2-40B4-BE49-F238E27FC236}">
                <a16:creationId xmlns:a16="http://schemas.microsoft.com/office/drawing/2014/main" id="{D27C267B-DC0A-474D-9574-E08850C36295}"/>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D002</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a:t>
            </a:r>
          </a:p>
        </p:txBody>
      </p:sp>
      <p:sp>
        <p:nvSpPr>
          <p:cNvPr id="13" name="Textfeld 8">
            <a:extLst>
              <a:ext uri="{FF2B5EF4-FFF2-40B4-BE49-F238E27FC236}">
                <a16:creationId xmlns:a16="http://schemas.microsoft.com/office/drawing/2014/main" id="{71636418-AF70-43A5-AC9A-FF8D4B9E262A}"/>
              </a:ext>
            </a:extLst>
          </p:cNvPr>
          <p:cNvSpPr txBox="1"/>
          <p:nvPr/>
        </p:nvSpPr>
        <p:spPr>
          <a:xfrm>
            <a:off x="5364088" y="4326856"/>
            <a:ext cx="3672408" cy="599716"/>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2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r>
              <a:rPr lang="en-US" sz="1000" i="1" dirty="0">
                <a:latin typeface="Arial" panose="020B0604020202020204" pitchFamily="34" charset="0"/>
                <a:cs typeface="Arial" panose="020B0604020202020204" pitchFamily="34" charset="0"/>
              </a:rPr>
              <a:t> - </a:t>
            </a:r>
            <a:r>
              <a:rPr lang="en-US" sz="1000" i="1" dirty="0" err="1">
                <a:latin typeface="Arial" panose="020B0604020202020204" pitchFamily="34" charset="0"/>
                <a:cs typeface="Arial" panose="020B0604020202020204" pitchFamily="34" charset="0"/>
              </a:rPr>
              <a:t>UniTorVergata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 WPDES</a:t>
            </a:r>
            <a:endParaRPr lang="en-US" sz="1000" i="1"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32540881-6ED9-4F11-B68B-DA0BE5575E85}"/>
              </a:ext>
            </a:extLst>
          </p:cNvPr>
          <p:cNvSpPr txBox="1"/>
          <p:nvPr/>
        </p:nvSpPr>
        <p:spPr>
          <a:xfrm>
            <a:off x="-27062" y="475099"/>
            <a:ext cx="9154170" cy="307777"/>
          </a:xfrm>
          <a:prstGeom prst="rect">
            <a:avLst/>
          </a:prstGeom>
          <a:noFill/>
          <a:ln w="12700">
            <a:noFill/>
          </a:ln>
        </p:spPr>
        <p:txBody>
          <a:bodyPr wrap="square" rtlCol="0">
            <a:spAutoFit/>
          </a:bodyPr>
          <a:lstStyle>
            <a:defPPr>
              <a:defRPr lang="en-US"/>
            </a:defPPr>
            <a:lvl1pPr marL="214313" indent="-214313">
              <a:lnSpc>
                <a:spcPct val="113000"/>
              </a:lnSpc>
              <a:buFont typeface="Wingdings" panose="05000000000000000000" pitchFamily="2" charset="2"/>
              <a:buChar char="§"/>
              <a:defRPr sz="1350">
                <a:latin typeface="Arial" panose="020B0604020202020204" pitchFamily="34" charset="0"/>
                <a:cs typeface="Arial" panose="020B0604020202020204" pitchFamily="34" charset="0"/>
              </a:defRPr>
            </a:lvl1pPr>
          </a:lstStyle>
          <a:p>
            <a:pPr marL="0" indent="0">
              <a:buNone/>
            </a:pPr>
            <a:r>
              <a:rPr lang="en-US" b="1" dirty="0"/>
              <a:t>Definition of required size and configuration of ADCs divertor including the baffle</a:t>
            </a:r>
            <a:endParaRPr lang="it-IT" b="1" dirty="0"/>
          </a:p>
        </p:txBody>
      </p:sp>
      <p:sp>
        <p:nvSpPr>
          <p:cNvPr id="2" name="Fußzeilenplatzhalter 3">
            <a:extLst>
              <a:ext uri="{FF2B5EF4-FFF2-40B4-BE49-F238E27FC236}">
                <a16:creationId xmlns:a16="http://schemas.microsoft.com/office/drawing/2014/main" id="{F073EBC0-3AB7-9548-0B33-3DBB98363C06}"/>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16</a:t>
            </a:fld>
            <a:endParaRPr lang="en-GB" dirty="0"/>
          </a:p>
        </p:txBody>
      </p:sp>
      <p:sp>
        <p:nvSpPr>
          <p:cNvPr id="4" name="Textfeld 4">
            <a:extLst>
              <a:ext uri="{FF2B5EF4-FFF2-40B4-BE49-F238E27FC236}">
                <a16:creationId xmlns:a16="http://schemas.microsoft.com/office/drawing/2014/main" id="{242CD8EF-F485-7D3A-00E5-96BBAC17FB18}"/>
              </a:ext>
            </a:extLst>
          </p:cNvPr>
          <p:cNvSpPr txBox="1"/>
          <p:nvPr/>
        </p:nvSpPr>
        <p:spPr>
          <a:xfrm>
            <a:off x="107504" y="782876"/>
            <a:ext cx="8928992" cy="3837589"/>
          </a:xfrm>
          <a:prstGeom prst="rect">
            <a:avLst/>
          </a:prstGeom>
          <a:noFill/>
          <a:ln w="12700">
            <a:noFill/>
          </a:ln>
        </p:spPr>
        <p:txBody>
          <a:bodyPr wrap="square" rtlCol="0">
            <a:spAutoFit/>
          </a:bodyPr>
          <a:lstStyle/>
          <a:p>
            <a:pPr>
              <a:lnSpc>
                <a:spcPct val="113000"/>
              </a:lnSpc>
            </a:pPr>
            <a:r>
              <a:rPr lang="en-US" sz="1350" dirty="0">
                <a:latin typeface="Arial" panose="020B0604020202020204" pitchFamily="34" charset="0"/>
                <a:cs typeface="Arial" panose="020B0604020202020204" pitchFamily="34" charset="0"/>
              </a:rPr>
              <a:t>Which is the level of parameters is needed for cost functions?</a:t>
            </a:r>
          </a:p>
          <a:p>
            <a:pPr>
              <a:lnSpc>
                <a:spcPct val="113000"/>
              </a:lnSpc>
            </a:pPr>
            <a:endParaRPr lang="en-US" sz="1350" dirty="0">
              <a:latin typeface="Arial" panose="020B0604020202020204" pitchFamily="34" charset="0"/>
              <a:cs typeface="Arial" panose="020B0604020202020204" pitchFamily="34" charset="0"/>
            </a:endParaRPr>
          </a:p>
          <a:p>
            <a:pPr marL="214313"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Engineering design level</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Dimensions</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Interaction with components</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Grazing angles with target</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Thermal fluxes</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a:t>
            </a:r>
          </a:p>
          <a:p>
            <a:pPr marL="214313"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Technological level</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Welds</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Junctions</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Coolant choice and design</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Materials and tooling</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a:t>
            </a:r>
          </a:p>
          <a:p>
            <a:pPr marL="214313"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Maintenance level</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Mounting and Remote access</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Maintenance operations scheduling</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a:t>
            </a:r>
            <a:endParaRPr lang="en-US" sz="1350" dirty="0">
              <a:latin typeface="Arial" panose="020B0604020202020204" pitchFamily="34" charset="0"/>
              <a:cs typeface="Arial" panose="020B0604020202020204" pitchFamily="34" charset="0"/>
            </a:endParaRPr>
          </a:p>
          <a:p>
            <a:pPr marL="214313" indent="-214313">
              <a:lnSpc>
                <a:spcPct val="113000"/>
              </a:lnSpc>
              <a:buFont typeface="Wingdings" panose="05000000000000000000" pitchFamily="2" charset="2"/>
              <a:buChar char="§"/>
            </a:pPr>
            <a:endParaRPr lang="en-US" sz="1350" dirty="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49F8D362-6B26-2574-E8D1-2BE5276160A8}"/>
              </a:ext>
            </a:extLst>
          </p:cNvPr>
          <p:cNvSpPr/>
          <p:nvPr/>
        </p:nvSpPr>
        <p:spPr>
          <a:xfrm>
            <a:off x="107504" y="1203598"/>
            <a:ext cx="3024336" cy="122413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cxnSp>
        <p:nvCxnSpPr>
          <p:cNvPr id="8" name="Connettore 2 7">
            <a:extLst>
              <a:ext uri="{FF2B5EF4-FFF2-40B4-BE49-F238E27FC236}">
                <a16:creationId xmlns:a16="http://schemas.microsoft.com/office/drawing/2014/main" id="{7D330E7A-8BE2-7EED-34B2-412216DDDB6B}"/>
              </a:ext>
            </a:extLst>
          </p:cNvPr>
          <p:cNvCxnSpPr>
            <a:cxnSpLocks/>
          </p:cNvCxnSpPr>
          <p:nvPr/>
        </p:nvCxnSpPr>
        <p:spPr>
          <a:xfrm flipH="1">
            <a:off x="3131840" y="1851670"/>
            <a:ext cx="936104"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 name="Textfeld 4">
            <a:extLst>
              <a:ext uri="{FF2B5EF4-FFF2-40B4-BE49-F238E27FC236}">
                <a16:creationId xmlns:a16="http://schemas.microsoft.com/office/drawing/2014/main" id="{D892282C-6B74-7BBE-B8D0-F79F106D1A7A}"/>
              </a:ext>
            </a:extLst>
          </p:cNvPr>
          <p:cNvSpPr txBox="1"/>
          <p:nvPr/>
        </p:nvSpPr>
        <p:spPr>
          <a:xfrm>
            <a:off x="4237871" y="1580409"/>
            <a:ext cx="2088232" cy="542521"/>
          </a:xfrm>
          <a:prstGeom prst="rect">
            <a:avLst/>
          </a:prstGeom>
          <a:noFill/>
          <a:ln w="12700">
            <a:noFill/>
          </a:ln>
        </p:spPr>
        <p:txBody>
          <a:bodyPr wrap="square" rtlCol="0">
            <a:spAutoFit/>
          </a:bodyPr>
          <a:lstStyle/>
          <a:p>
            <a:pPr>
              <a:lnSpc>
                <a:spcPct val="113000"/>
              </a:lnSpc>
            </a:pPr>
            <a:r>
              <a:rPr lang="en-US" sz="1350" dirty="0">
                <a:latin typeface="Arial" panose="020B0604020202020204" pitchFamily="34" charset="0"/>
                <a:cs typeface="Arial" panose="020B0604020202020204" pitchFamily="34" charset="0"/>
              </a:rPr>
              <a:t>Somehow available for </a:t>
            </a:r>
            <a:r>
              <a:rPr lang="en-US" sz="1350" b="1" dirty="0">
                <a:latin typeface="Arial" panose="020B0604020202020204" pitchFamily="34" charset="0"/>
                <a:cs typeface="Arial" panose="020B0604020202020204" pitchFamily="34" charset="0"/>
              </a:rPr>
              <a:t>DTT machine</a:t>
            </a:r>
          </a:p>
        </p:txBody>
      </p:sp>
    </p:spTree>
    <p:extLst>
      <p:ext uri="{BB962C8B-B14F-4D97-AF65-F5344CB8AC3E}">
        <p14:creationId xmlns:p14="http://schemas.microsoft.com/office/powerpoint/2010/main" val="4385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7608514-CE93-4A14-B08D-9DF8BAE06537}"/>
              </a:ext>
            </a:extLst>
          </p:cNvPr>
          <p:cNvSpPr>
            <a:spLocks noGrp="1"/>
          </p:cNvSpPr>
          <p:nvPr>
            <p:ph type="title"/>
          </p:nvPr>
        </p:nvSpPr>
        <p:spPr>
          <a:xfrm>
            <a:off x="-61610" y="82253"/>
            <a:ext cx="9205609" cy="342900"/>
          </a:xfrm>
        </p:spPr>
        <p:txBody>
          <a:bodyPr/>
          <a:lstStyle/>
          <a:p>
            <a:r>
              <a:rPr lang="de-DE" dirty="0"/>
              <a:t>SP ADC.I.1: </a:t>
            </a:r>
            <a:r>
              <a:rPr lang="en-US" sz="1600" dirty="0"/>
              <a:t>Engineering boundary conditions related to DEMO ADC solutions</a:t>
            </a:r>
            <a:endParaRPr lang="de-DE" dirty="0"/>
          </a:p>
        </p:txBody>
      </p:sp>
      <p:sp>
        <p:nvSpPr>
          <p:cNvPr id="12" name="Textfeld 7">
            <a:extLst>
              <a:ext uri="{FF2B5EF4-FFF2-40B4-BE49-F238E27FC236}">
                <a16:creationId xmlns:a16="http://schemas.microsoft.com/office/drawing/2014/main" id="{D27C267B-DC0A-474D-9574-E08850C36295}"/>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D002</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a:t>
            </a:r>
          </a:p>
        </p:txBody>
      </p:sp>
      <p:sp>
        <p:nvSpPr>
          <p:cNvPr id="13" name="Textfeld 8">
            <a:extLst>
              <a:ext uri="{FF2B5EF4-FFF2-40B4-BE49-F238E27FC236}">
                <a16:creationId xmlns:a16="http://schemas.microsoft.com/office/drawing/2014/main" id="{71636418-AF70-43A5-AC9A-FF8D4B9E262A}"/>
              </a:ext>
            </a:extLst>
          </p:cNvPr>
          <p:cNvSpPr txBox="1"/>
          <p:nvPr/>
        </p:nvSpPr>
        <p:spPr>
          <a:xfrm>
            <a:off x="5364088" y="4326856"/>
            <a:ext cx="3672408" cy="599716"/>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2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r>
              <a:rPr lang="en-US" sz="1000" i="1" dirty="0">
                <a:latin typeface="Arial" panose="020B0604020202020204" pitchFamily="34" charset="0"/>
                <a:cs typeface="Arial" panose="020B0604020202020204" pitchFamily="34" charset="0"/>
              </a:rPr>
              <a:t> - </a:t>
            </a:r>
            <a:r>
              <a:rPr lang="en-US" sz="1000" i="1" dirty="0" err="1">
                <a:latin typeface="Arial" panose="020B0604020202020204" pitchFamily="34" charset="0"/>
                <a:cs typeface="Arial" panose="020B0604020202020204" pitchFamily="34" charset="0"/>
              </a:rPr>
              <a:t>UniTorVergata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 WPDES</a:t>
            </a:r>
            <a:endParaRPr lang="en-US" sz="1000" i="1"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32540881-6ED9-4F11-B68B-DA0BE5575E85}"/>
              </a:ext>
            </a:extLst>
          </p:cNvPr>
          <p:cNvSpPr txBox="1"/>
          <p:nvPr/>
        </p:nvSpPr>
        <p:spPr>
          <a:xfrm>
            <a:off x="-27062" y="475099"/>
            <a:ext cx="9154170" cy="307777"/>
          </a:xfrm>
          <a:prstGeom prst="rect">
            <a:avLst/>
          </a:prstGeom>
          <a:noFill/>
          <a:ln w="12700">
            <a:noFill/>
          </a:ln>
        </p:spPr>
        <p:txBody>
          <a:bodyPr wrap="square" rtlCol="0">
            <a:spAutoFit/>
          </a:bodyPr>
          <a:lstStyle>
            <a:defPPr>
              <a:defRPr lang="en-US"/>
            </a:defPPr>
            <a:lvl1pPr marL="214313" indent="-214313">
              <a:lnSpc>
                <a:spcPct val="113000"/>
              </a:lnSpc>
              <a:buFont typeface="Wingdings" panose="05000000000000000000" pitchFamily="2" charset="2"/>
              <a:buChar char="§"/>
              <a:defRPr sz="1350">
                <a:latin typeface="Arial" panose="020B0604020202020204" pitchFamily="34" charset="0"/>
                <a:cs typeface="Arial" panose="020B0604020202020204" pitchFamily="34" charset="0"/>
              </a:defRPr>
            </a:lvl1pPr>
          </a:lstStyle>
          <a:p>
            <a:pPr marL="0" indent="0">
              <a:buNone/>
            </a:pPr>
            <a:r>
              <a:rPr lang="en-US" b="1" dirty="0"/>
              <a:t>Definition of required size and configuration of ADCs divertor including the baffle</a:t>
            </a:r>
            <a:endParaRPr lang="it-IT" b="1" dirty="0"/>
          </a:p>
        </p:txBody>
      </p:sp>
      <p:sp>
        <p:nvSpPr>
          <p:cNvPr id="2" name="Fußzeilenplatzhalter 3">
            <a:extLst>
              <a:ext uri="{FF2B5EF4-FFF2-40B4-BE49-F238E27FC236}">
                <a16:creationId xmlns:a16="http://schemas.microsoft.com/office/drawing/2014/main" id="{F073EBC0-3AB7-9548-0B33-3DBB98363C06}"/>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17</a:t>
            </a:fld>
            <a:endParaRPr lang="en-GB" dirty="0"/>
          </a:p>
        </p:txBody>
      </p:sp>
      <p:sp>
        <p:nvSpPr>
          <p:cNvPr id="4" name="Textfeld 4">
            <a:extLst>
              <a:ext uri="{FF2B5EF4-FFF2-40B4-BE49-F238E27FC236}">
                <a16:creationId xmlns:a16="http://schemas.microsoft.com/office/drawing/2014/main" id="{242CD8EF-F485-7D3A-00E5-96BBAC17FB18}"/>
              </a:ext>
            </a:extLst>
          </p:cNvPr>
          <p:cNvSpPr txBox="1"/>
          <p:nvPr/>
        </p:nvSpPr>
        <p:spPr>
          <a:xfrm>
            <a:off x="107504" y="782876"/>
            <a:ext cx="8928992" cy="3359446"/>
          </a:xfrm>
          <a:prstGeom prst="rect">
            <a:avLst/>
          </a:prstGeom>
          <a:noFill/>
          <a:ln w="12700">
            <a:noFill/>
          </a:ln>
        </p:spPr>
        <p:txBody>
          <a:bodyPr wrap="square" rtlCol="0">
            <a:spAutoFit/>
          </a:bodyPr>
          <a:lstStyle/>
          <a:p>
            <a:pPr marL="285750" indent="-285750">
              <a:lnSpc>
                <a:spcPct val="113000"/>
              </a:lnSpc>
              <a:buFont typeface="Arial" panose="020B0604020202020204" pitchFamily="34" charset="0"/>
              <a:buChar char="•"/>
            </a:pPr>
            <a:r>
              <a:rPr lang="en-US" sz="1350" dirty="0" err="1">
                <a:latin typeface="Arial" panose="020B0604020202020204" pitchFamily="34" charset="0"/>
                <a:cs typeface="Arial" panose="020B0604020202020204" pitchFamily="34" charset="0"/>
              </a:rPr>
              <a:t>Psep</a:t>
            </a:r>
            <a:r>
              <a:rPr lang="en-US" sz="1350" dirty="0">
                <a:latin typeface="Arial" panose="020B0604020202020204" pitchFamily="34" charset="0"/>
                <a:cs typeface="Arial" panose="020B0604020202020204" pitchFamily="34" charset="0"/>
              </a:rPr>
              <a:t>/R ≥ 15 MW/m -  </a:t>
            </a:r>
            <a:r>
              <a:rPr lang="en-US" sz="1350" dirty="0" err="1">
                <a:latin typeface="Arial" panose="020B0604020202020204" pitchFamily="34" charset="0"/>
                <a:cs typeface="Arial" panose="020B0604020202020204" pitchFamily="34" charset="0"/>
              </a:rPr>
              <a:t>Psep</a:t>
            </a:r>
            <a:r>
              <a:rPr lang="en-US" sz="1350" dirty="0">
                <a:latin typeface="Arial" panose="020B0604020202020204" pitchFamily="34" charset="0"/>
                <a:cs typeface="Arial" panose="020B0604020202020204" pitchFamily="34" charset="0"/>
              </a:rPr>
              <a:t> is the power flowing through the last closed magnetic surface and R is the plasma major radius. Required to be DEMO relevant </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Pulse length = 100 s</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Minimum distance between X-point and targets = 300 mm (outboard) &amp; 200 mm (inboard)</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Minimum distance between last closed flux surface (LCFS) and wall &gt;30 mm</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Heat flux on the divertor target in a normal plasma scenario (tungsten </a:t>
            </a:r>
            <a:r>
              <a:rPr lang="en-US" sz="1350" dirty="0" err="1">
                <a:latin typeface="Arial" panose="020B0604020202020204" pitchFamily="34" charset="0"/>
                <a:cs typeface="Arial" panose="020B0604020202020204" pitchFamily="34" charset="0"/>
              </a:rPr>
              <a:t>monoblocks</a:t>
            </a:r>
            <a:r>
              <a:rPr lang="en-US" sz="1350" dirty="0">
                <a:latin typeface="Arial" panose="020B0604020202020204" pitchFamily="34" charset="0"/>
                <a:cs typeface="Arial" panose="020B0604020202020204" pitchFamily="34" charset="0"/>
              </a:rPr>
              <a:t>) = 10 MW/m2 (1000 cycles) or 20 MW/m2 (300 cycles)</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Heat flux on wall at rump-up, flat-up and ramp-down &lt; 1 MW/m2 </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Plasma temperature at divertor targets &lt; 20 eV to avoid sputtering and consequent plasma contamination</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Power flowing  </a:t>
            </a:r>
            <a:r>
              <a:rPr lang="en-US" sz="1350" dirty="0" err="1">
                <a:latin typeface="Arial" panose="020B0604020202020204" pitchFamily="34" charset="0"/>
                <a:cs typeface="Arial" panose="020B0604020202020204" pitchFamily="34" charset="0"/>
              </a:rPr>
              <a:t>throug</a:t>
            </a:r>
            <a:r>
              <a:rPr lang="en-US" sz="1350" dirty="0">
                <a:latin typeface="Arial" panose="020B0604020202020204" pitchFamily="34" charset="0"/>
                <a:cs typeface="Arial" panose="020B0604020202020204" pitchFamily="34" charset="0"/>
              </a:rPr>
              <a:t> the LCFS </a:t>
            </a:r>
            <a:r>
              <a:rPr lang="en-US" sz="1350" dirty="0" err="1">
                <a:latin typeface="Arial" panose="020B0604020202020204" pitchFamily="34" charset="0"/>
                <a:cs typeface="Arial" panose="020B0604020202020204" pitchFamily="34" charset="0"/>
              </a:rPr>
              <a:t>Psep</a:t>
            </a:r>
            <a:r>
              <a:rPr lang="en-US" sz="1350" dirty="0">
                <a:latin typeface="Arial" panose="020B0604020202020204" pitchFamily="34" charset="0"/>
                <a:cs typeface="Arial" panose="020B0604020202020204" pitchFamily="34" charset="0"/>
              </a:rPr>
              <a:t>&gt;PLH </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Zeff&lt;3 at the top of pedestal</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Maximum heat flux on the divertor target in an off-normal plasma scenario (including the time)</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Grazing angle at the divertor target = &gt; 1.51°</a:t>
            </a:r>
          </a:p>
          <a:p>
            <a:pPr marL="214313" indent="-214313">
              <a:lnSpc>
                <a:spcPct val="113000"/>
              </a:lnSpc>
              <a:buFont typeface="Wingdings" panose="05000000000000000000" pitchFamily="2" charset="2"/>
              <a:buChar char="§"/>
            </a:pPr>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69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7608514-CE93-4A14-B08D-9DF8BAE06537}"/>
              </a:ext>
            </a:extLst>
          </p:cNvPr>
          <p:cNvSpPr>
            <a:spLocks noGrp="1"/>
          </p:cNvSpPr>
          <p:nvPr>
            <p:ph type="title"/>
          </p:nvPr>
        </p:nvSpPr>
        <p:spPr>
          <a:xfrm>
            <a:off x="-61610" y="82253"/>
            <a:ext cx="9205609" cy="342900"/>
          </a:xfrm>
        </p:spPr>
        <p:txBody>
          <a:bodyPr/>
          <a:lstStyle/>
          <a:p>
            <a:r>
              <a:rPr lang="de-DE" dirty="0"/>
              <a:t>SP ADC.I.1: </a:t>
            </a:r>
            <a:r>
              <a:rPr lang="en-US" sz="1600" dirty="0"/>
              <a:t>Engineering boundary conditions related to DEMO ADC solutions</a:t>
            </a:r>
            <a:endParaRPr lang="de-DE" dirty="0"/>
          </a:p>
        </p:txBody>
      </p:sp>
      <p:sp>
        <p:nvSpPr>
          <p:cNvPr id="12" name="Textfeld 7">
            <a:extLst>
              <a:ext uri="{FF2B5EF4-FFF2-40B4-BE49-F238E27FC236}">
                <a16:creationId xmlns:a16="http://schemas.microsoft.com/office/drawing/2014/main" id="{D27C267B-DC0A-474D-9574-E08850C36295}"/>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D002</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a:t>
            </a:r>
          </a:p>
        </p:txBody>
      </p:sp>
      <p:sp>
        <p:nvSpPr>
          <p:cNvPr id="13" name="Textfeld 8">
            <a:extLst>
              <a:ext uri="{FF2B5EF4-FFF2-40B4-BE49-F238E27FC236}">
                <a16:creationId xmlns:a16="http://schemas.microsoft.com/office/drawing/2014/main" id="{71636418-AF70-43A5-AC9A-FF8D4B9E262A}"/>
              </a:ext>
            </a:extLst>
          </p:cNvPr>
          <p:cNvSpPr txBox="1"/>
          <p:nvPr/>
        </p:nvSpPr>
        <p:spPr>
          <a:xfrm>
            <a:off x="5364088" y="4326856"/>
            <a:ext cx="3672408" cy="599716"/>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2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r>
              <a:rPr lang="en-US" sz="1000" i="1" dirty="0">
                <a:latin typeface="Arial" panose="020B0604020202020204" pitchFamily="34" charset="0"/>
                <a:cs typeface="Arial" panose="020B0604020202020204" pitchFamily="34" charset="0"/>
              </a:rPr>
              <a:t> - </a:t>
            </a:r>
            <a:r>
              <a:rPr lang="en-US" sz="1000" i="1" dirty="0" err="1">
                <a:latin typeface="Arial" panose="020B0604020202020204" pitchFamily="34" charset="0"/>
                <a:cs typeface="Arial" panose="020B0604020202020204" pitchFamily="34" charset="0"/>
              </a:rPr>
              <a:t>UniTorVergata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 WPDES</a:t>
            </a:r>
            <a:endParaRPr lang="en-US" sz="1000" i="1"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32540881-6ED9-4F11-B68B-DA0BE5575E85}"/>
              </a:ext>
            </a:extLst>
          </p:cNvPr>
          <p:cNvSpPr txBox="1"/>
          <p:nvPr/>
        </p:nvSpPr>
        <p:spPr>
          <a:xfrm>
            <a:off x="-27062" y="475099"/>
            <a:ext cx="9154170" cy="307777"/>
          </a:xfrm>
          <a:prstGeom prst="rect">
            <a:avLst/>
          </a:prstGeom>
          <a:noFill/>
          <a:ln w="12700">
            <a:noFill/>
          </a:ln>
        </p:spPr>
        <p:txBody>
          <a:bodyPr wrap="square" rtlCol="0">
            <a:spAutoFit/>
          </a:bodyPr>
          <a:lstStyle>
            <a:defPPr>
              <a:defRPr lang="en-US"/>
            </a:defPPr>
            <a:lvl1pPr marL="214313" indent="-214313">
              <a:lnSpc>
                <a:spcPct val="113000"/>
              </a:lnSpc>
              <a:buFont typeface="Wingdings" panose="05000000000000000000" pitchFamily="2" charset="2"/>
              <a:buChar char="§"/>
              <a:defRPr sz="1350">
                <a:latin typeface="Arial" panose="020B0604020202020204" pitchFamily="34" charset="0"/>
                <a:cs typeface="Arial" panose="020B0604020202020204" pitchFamily="34" charset="0"/>
              </a:defRPr>
            </a:lvl1pPr>
          </a:lstStyle>
          <a:p>
            <a:pPr marL="0" indent="0">
              <a:buNone/>
            </a:pPr>
            <a:r>
              <a:rPr lang="en-US" b="1" dirty="0"/>
              <a:t>Definition of required size and configuration of ADCs divertor including the baffle</a:t>
            </a:r>
            <a:endParaRPr lang="it-IT" b="1" dirty="0"/>
          </a:p>
        </p:txBody>
      </p:sp>
      <p:sp>
        <p:nvSpPr>
          <p:cNvPr id="2" name="Fußzeilenplatzhalter 3">
            <a:extLst>
              <a:ext uri="{FF2B5EF4-FFF2-40B4-BE49-F238E27FC236}">
                <a16:creationId xmlns:a16="http://schemas.microsoft.com/office/drawing/2014/main" id="{F073EBC0-3AB7-9548-0B33-3DBB98363C06}"/>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18</a:t>
            </a:fld>
            <a:endParaRPr lang="en-GB" dirty="0"/>
          </a:p>
        </p:txBody>
      </p:sp>
      <p:sp>
        <p:nvSpPr>
          <p:cNvPr id="4" name="Textfeld 4">
            <a:extLst>
              <a:ext uri="{FF2B5EF4-FFF2-40B4-BE49-F238E27FC236}">
                <a16:creationId xmlns:a16="http://schemas.microsoft.com/office/drawing/2014/main" id="{242CD8EF-F485-7D3A-00E5-96BBAC17FB18}"/>
              </a:ext>
            </a:extLst>
          </p:cNvPr>
          <p:cNvSpPr txBox="1"/>
          <p:nvPr/>
        </p:nvSpPr>
        <p:spPr>
          <a:xfrm>
            <a:off x="107504" y="782876"/>
            <a:ext cx="8928992" cy="3828933"/>
          </a:xfrm>
          <a:prstGeom prst="rect">
            <a:avLst/>
          </a:prstGeom>
          <a:noFill/>
          <a:ln w="12700">
            <a:noFill/>
          </a:ln>
        </p:spPr>
        <p:txBody>
          <a:bodyPr wrap="square" rtlCol="0">
            <a:spAutoFit/>
          </a:bodyPr>
          <a:lstStyle/>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Volume limits for remote handling</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The remote handling equipment should be able to carry out payloads up to 200 kg.</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Coolant type and operating temperature and pressure</a:t>
            </a:r>
          </a:p>
          <a:p>
            <a:pPr marL="742950" lvl="1"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Coolant = water</a:t>
            </a:r>
          </a:p>
          <a:p>
            <a:pPr marL="742950" lvl="1"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Inlet temperature = 10 °C</a:t>
            </a:r>
          </a:p>
          <a:p>
            <a:pPr marL="742950" lvl="1"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Mass flow rate = 12.4 kg/s</a:t>
            </a:r>
          </a:p>
          <a:p>
            <a:pPr marL="742950" lvl="1"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Maximum temperature increase: 10 °C </a:t>
            </a:r>
          </a:p>
          <a:p>
            <a:pPr marL="742950" lvl="1"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Maximum pressure drop: 0.4 MPa </a:t>
            </a:r>
          </a:p>
          <a:p>
            <a:pPr marL="742950" lvl="1"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Pipe diameter: 60 mm (Inner)  65 mm (Outer)</a:t>
            </a:r>
          </a:p>
          <a:p>
            <a:pPr marL="742950" lvl="1"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Pipe number: 6</a:t>
            </a:r>
          </a:p>
          <a:p>
            <a:pPr marL="742950" lvl="1"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Maximum water speed: 4.5 m/s</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Limit of current density, magnetic field and position for the PF coils </a:t>
            </a:r>
          </a:p>
          <a:p>
            <a:pPr marL="742950" lvl="1"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Maximum current density = 25-30 MA/m2</a:t>
            </a:r>
          </a:p>
          <a:p>
            <a:pPr marL="742950" lvl="1"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Maximum field on any PF coils = 5 T</a:t>
            </a:r>
          </a:p>
          <a:p>
            <a:pPr marL="742950" lvl="1"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Maximum field for the CS = 12.5 T</a:t>
            </a:r>
          </a:p>
          <a:p>
            <a:pPr marL="214313" indent="-214313">
              <a:lnSpc>
                <a:spcPct val="113000"/>
              </a:lnSpc>
              <a:buFont typeface="Wingdings" panose="05000000000000000000" pitchFamily="2" charset="2"/>
              <a:buChar char="§"/>
            </a:pPr>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54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7608514-CE93-4A14-B08D-9DF8BAE06537}"/>
              </a:ext>
            </a:extLst>
          </p:cNvPr>
          <p:cNvSpPr>
            <a:spLocks noGrp="1"/>
          </p:cNvSpPr>
          <p:nvPr>
            <p:ph type="title"/>
          </p:nvPr>
        </p:nvSpPr>
        <p:spPr>
          <a:xfrm>
            <a:off x="-61610" y="82253"/>
            <a:ext cx="9205609" cy="342900"/>
          </a:xfrm>
        </p:spPr>
        <p:txBody>
          <a:bodyPr/>
          <a:lstStyle/>
          <a:p>
            <a:r>
              <a:rPr lang="de-DE" dirty="0"/>
              <a:t>SP ADC.I.1: </a:t>
            </a:r>
            <a:r>
              <a:rPr lang="en-US" sz="1600" dirty="0"/>
              <a:t>Engineering boundary conditions related to DEMO ADC solutions</a:t>
            </a:r>
            <a:endParaRPr lang="de-DE" dirty="0"/>
          </a:p>
        </p:txBody>
      </p:sp>
      <p:sp>
        <p:nvSpPr>
          <p:cNvPr id="12" name="Textfeld 7">
            <a:extLst>
              <a:ext uri="{FF2B5EF4-FFF2-40B4-BE49-F238E27FC236}">
                <a16:creationId xmlns:a16="http://schemas.microsoft.com/office/drawing/2014/main" id="{D27C267B-DC0A-474D-9574-E08850C36295}"/>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D002</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a:t>
            </a:r>
          </a:p>
        </p:txBody>
      </p:sp>
      <p:sp>
        <p:nvSpPr>
          <p:cNvPr id="13" name="Textfeld 8">
            <a:extLst>
              <a:ext uri="{FF2B5EF4-FFF2-40B4-BE49-F238E27FC236}">
                <a16:creationId xmlns:a16="http://schemas.microsoft.com/office/drawing/2014/main" id="{71636418-AF70-43A5-AC9A-FF8D4B9E262A}"/>
              </a:ext>
            </a:extLst>
          </p:cNvPr>
          <p:cNvSpPr txBox="1"/>
          <p:nvPr/>
        </p:nvSpPr>
        <p:spPr>
          <a:xfrm>
            <a:off x="5364088" y="4326856"/>
            <a:ext cx="3672408" cy="599716"/>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2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r>
              <a:rPr lang="en-US" sz="1000" i="1" dirty="0">
                <a:latin typeface="Arial" panose="020B0604020202020204" pitchFamily="34" charset="0"/>
                <a:cs typeface="Arial" panose="020B0604020202020204" pitchFamily="34" charset="0"/>
              </a:rPr>
              <a:t> - </a:t>
            </a:r>
            <a:r>
              <a:rPr lang="en-US" sz="1000" i="1" dirty="0" err="1">
                <a:latin typeface="Arial" panose="020B0604020202020204" pitchFamily="34" charset="0"/>
                <a:cs typeface="Arial" panose="020B0604020202020204" pitchFamily="34" charset="0"/>
              </a:rPr>
              <a:t>UniTorVergata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 WPDES</a:t>
            </a:r>
            <a:endParaRPr lang="en-US" sz="1000" i="1"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32540881-6ED9-4F11-B68B-DA0BE5575E85}"/>
              </a:ext>
            </a:extLst>
          </p:cNvPr>
          <p:cNvSpPr txBox="1"/>
          <p:nvPr/>
        </p:nvSpPr>
        <p:spPr>
          <a:xfrm>
            <a:off x="-27062" y="475099"/>
            <a:ext cx="9154170" cy="307777"/>
          </a:xfrm>
          <a:prstGeom prst="rect">
            <a:avLst/>
          </a:prstGeom>
          <a:noFill/>
          <a:ln w="12700">
            <a:noFill/>
          </a:ln>
        </p:spPr>
        <p:txBody>
          <a:bodyPr wrap="square" rtlCol="0">
            <a:spAutoFit/>
          </a:bodyPr>
          <a:lstStyle>
            <a:defPPr>
              <a:defRPr lang="en-US"/>
            </a:defPPr>
            <a:lvl1pPr marL="214313" indent="-214313">
              <a:lnSpc>
                <a:spcPct val="113000"/>
              </a:lnSpc>
              <a:buFont typeface="Wingdings" panose="05000000000000000000" pitchFamily="2" charset="2"/>
              <a:buChar char="§"/>
              <a:defRPr sz="1350">
                <a:latin typeface="Arial" panose="020B0604020202020204" pitchFamily="34" charset="0"/>
                <a:cs typeface="Arial" panose="020B0604020202020204" pitchFamily="34" charset="0"/>
              </a:defRPr>
            </a:lvl1pPr>
          </a:lstStyle>
          <a:p>
            <a:pPr marL="0" indent="0">
              <a:buNone/>
            </a:pPr>
            <a:r>
              <a:rPr lang="en-US" b="1" dirty="0"/>
              <a:t>Definition of required size and configuration of ADCs divertor including the baffle</a:t>
            </a:r>
            <a:endParaRPr lang="it-IT" b="1" dirty="0"/>
          </a:p>
        </p:txBody>
      </p:sp>
      <p:sp>
        <p:nvSpPr>
          <p:cNvPr id="2" name="Fußzeilenplatzhalter 3">
            <a:extLst>
              <a:ext uri="{FF2B5EF4-FFF2-40B4-BE49-F238E27FC236}">
                <a16:creationId xmlns:a16="http://schemas.microsoft.com/office/drawing/2014/main" id="{F073EBC0-3AB7-9548-0B33-3DBB98363C06}"/>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19</a:t>
            </a:fld>
            <a:endParaRPr lang="en-GB" dirty="0"/>
          </a:p>
        </p:txBody>
      </p:sp>
      <p:sp>
        <p:nvSpPr>
          <p:cNvPr id="4" name="Textfeld 4">
            <a:extLst>
              <a:ext uri="{FF2B5EF4-FFF2-40B4-BE49-F238E27FC236}">
                <a16:creationId xmlns:a16="http://schemas.microsoft.com/office/drawing/2014/main" id="{242CD8EF-F485-7D3A-00E5-96BBAC17FB18}"/>
              </a:ext>
            </a:extLst>
          </p:cNvPr>
          <p:cNvSpPr txBox="1"/>
          <p:nvPr/>
        </p:nvSpPr>
        <p:spPr>
          <a:xfrm>
            <a:off x="107504" y="782876"/>
            <a:ext cx="8928992" cy="1012008"/>
          </a:xfrm>
          <a:prstGeom prst="rect">
            <a:avLst/>
          </a:prstGeom>
          <a:noFill/>
          <a:ln w="12700">
            <a:noFill/>
          </a:ln>
        </p:spPr>
        <p:txBody>
          <a:bodyPr wrap="square" rtlCol="0">
            <a:spAutoFit/>
          </a:bodyPr>
          <a:lstStyle/>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Capability to sustain electromagnetic loads connected with vertical disruption at the plasma current of 6 MA</a:t>
            </a:r>
          </a:p>
          <a:p>
            <a:pPr marL="285750" indent="-285750">
              <a:lnSpc>
                <a:spcPct val="113000"/>
              </a:lnSpc>
              <a:buFont typeface="Arial" panose="020B0604020202020204" pitchFamily="34" charset="0"/>
              <a:buChar char="•"/>
            </a:pPr>
            <a:r>
              <a:rPr lang="en-US" sz="1350" dirty="0">
                <a:latin typeface="Arial" panose="020B0604020202020204" pitchFamily="34" charset="0"/>
                <a:cs typeface="Arial" panose="020B0604020202020204" pitchFamily="34" charset="0"/>
              </a:rPr>
              <a:t>Cassette body material: AISI 316L</a:t>
            </a:r>
          </a:p>
          <a:p>
            <a:pPr marL="285750" indent="-285750">
              <a:lnSpc>
                <a:spcPct val="113000"/>
              </a:lnSpc>
              <a:buFont typeface="Arial" panose="020B0604020202020204" pitchFamily="34" charset="0"/>
              <a:buChar char="•"/>
            </a:pPr>
            <a:r>
              <a:rPr lang="en-US" sz="1350" dirty="0" err="1">
                <a:latin typeface="Arial" panose="020B0604020202020204" pitchFamily="34" charset="0"/>
                <a:cs typeface="Arial" panose="020B0604020202020204" pitchFamily="34" charset="0"/>
              </a:rPr>
              <a:t>Pumpind</a:t>
            </a:r>
            <a:r>
              <a:rPr lang="en-US" sz="1350" dirty="0">
                <a:latin typeface="Arial" panose="020B0604020202020204" pitchFamily="34" charset="0"/>
                <a:cs typeface="Arial" panose="020B0604020202020204" pitchFamily="34" charset="0"/>
              </a:rPr>
              <a:t> speed S&gt;50 m3/s</a:t>
            </a:r>
          </a:p>
          <a:p>
            <a:pPr marL="214313" indent="-214313">
              <a:lnSpc>
                <a:spcPct val="113000"/>
              </a:lnSpc>
              <a:buFont typeface="Wingdings" panose="05000000000000000000" pitchFamily="2" charset="2"/>
              <a:buChar char="§"/>
            </a:pPr>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46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PWIE 2021/2022: SP ADC.I </a:t>
            </a:r>
          </a:p>
        </p:txBody>
      </p:sp>
      <p:sp>
        <p:nvSpPr>
          <p:cNvPr id="4" name="Fußzeilenplatzhalter 3"/>
          <p:cNvSpPr>
            <a:spLocks noGrp="1"/>
          </p:cNvSpPr>
          <p:nvPr>
            <p:ph type="ftr" sz="quarter" idx="11"/>
          </p:nvPr>
        </p:nvSpPr>
        <p:spPr/>
        <p:txBody>
          <a:bodyPr/>
          <a:lstStyle/>
          <a:p>
            <a:pPr algn="r"/>
            <a:r>
              <a:rPr lang="en-GB" dirty="0"/>
              <a:t>Pierluigi Fanelli | Final meeting WP PWIE  | Zoom | 17-01-2023 | Page </a:t>
            </a:r>
            <a:fld id="{6A6D9FA1-99C7-4910-8E32-B85D378B0060}" type="slidenum">
              <a:rPr lang="en-GB" smtClean="0"/>
              <a:pPr algn="r"/>
              <a:t>2</a:t>
            </a:fld>
            <a:endParaRPr lang="en-GB" dirty="0"/>
          </a:p>
        </p:txBody>
      </p:sp>
      <p:pic>
        <p:nvPicPr>
          <p:cNvPr id="6" name="Grafik 5"/>
          <p:cNvPicPr/>
          <p:nvPr/>
        </p:nvPicPr>
        <p:blipFill rotWithShape="1">
          <a:blip r:embed="rId3">
            <a:extLst>
              <a:ext uri="{28A0092B-C50C-407E-A947-70E740481C1C}">
                <a14:useLocalDpi xmlns:a14="http://schemas.microsoft.com/office/drawing/2010/main" val="0"/>
              </a:ext>
            </a:extLst>
          </a:blip>
          <a:srcRect t="-96"/>
          <a:stretch/>
        </p:blipFill>
        <p:spPr bwMode="auto">
          <a:xfrm>
            <a:off x="611560" y="460050"/>
            <a:ext cx="7632848" cy="4487964"/>
          </a:xfrm>
          <a:prstGeom prst="rect">
            <a:avLst/>
          </a:prstGeom>
          <a:noFill/>
        </p:spPr>
      </p:pic>
      <p:sp>
        <p:nvSpPr>
          <p:cNvPr id="7" name="Textfeld 6"/>
          <p:cNvSpPr txBox="1"/>
          <p:nvPr/>
        </p:nvSpPr>
        <p:spPr>
          <a:xfrm>
            <a:off x="6948264" y="587464"/>
            <a:ext cx="1152128" cy="400110"/>
          </a:xfrm>
          <a:prstGeom prst="rect">
            <a:avLst/>
          </a:prstGeom>
          <a:noFill/>
        </p:spPr>
        <p:txBody>
          <a:bodyPr wrap="square" rtlCol="0">
            <a:spAutoFit/>
          </a:bodyPr>
          <a:lstStyle/>
          <a:p>
            <a:r>
              <a:rPr lang="de-DE" sz="1000" dirty="0"/>
              <a:t>DPL </a:t>
            </a:r>
            <a:r>
              <a:rPr lang="de-DE" sz="1000" dirty="0" err="1"/>
              <a:t>for</a:t>
            </a:r>
            <a:r>
              <a:rPr lang="de-DE" sz="1000" dirty="0"/>
              <a:t> ADC:  Giuseppe Calabro</a:t>
            </a:r>
          </a:p>
        </p:txBody>
      </p:sp>
      <p:sp>
        <p:nvSpPr>
          <p:cNvPr id="9" name="Rechteck 8"/>
          <p:cNvSpPr/>
          <p:nvPr/>
        </p:nvSpPr>
        <p:spPr>
          <a:xfrm>
            <a:off x="6732240" y="4405398"/>
            <a:ext cx="864096" cy="550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7769847" y="4011910"/>
            <a:ext cx="1152128" cy="550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7752150" y="4034587"/>
            <a:ext cx="1284346" cy="461665"/>
          </a:xfrm>
          <a:prstGeom prst="rect">
            <a:avLst/>
          </a:prstGeom>
        </p:spPr>
        <p:txBody>
          <a:bodyPr wrap="square">
            <a:spAutoFit/>
          </a:bodyPr>
          <a:lstStyle/>
          <a:p>
            <a:r>
              <a:rPr lang="en-GB" sz="800" dirty="0">
                <a:latin typeface="Arial" panose="020B0604020202020204" pitchFamily="34" charset="0"/>
                <a:ea typeface="Times New Roman" panose="02020603050405020304" pitchFamily="18" charset="0"/>
                <a:cs typeface="Arial" panose="020B0604020202020204" pitchFamily="34" charset="0"/>
              </a:rPr>
              <a:t>Modelling of standard </a:t>
            </a:r>
          </a:p>
          <a:p>
            <a:r>
              <a:rPr lang="en-GB" sz="800" dirty="0">
                <a:latin typeface="Arial" panose="020B0604020202020204" pitchFamily="34" charset="0"/>
                <a:ea typeface="Times New Roman" panose="02020603050405020304" pitchFamily="18" charset="0"/>
                <a:cs typeface="Arial" panose="020B0604020202020204" pitchFamily="34" charset="0"/>
              </a:rPr>
              <a:t>and advanced divertor </a:t>
            </a:r>
          </a:p>
          <a:p>
            <a:r>
              <a:rPr lang="en-GB" sz="800" dirty="0">
                <a:latin typeface="Arial" panose="020B0604020202020204" pitchFamily="34" charset="0"/>
                <a:ea typeface="Times New Roman" panose="02020603050405020304" pitchFamily="18" charset="0"/>
                <a:cs typeface="Arial" panose="020B0604020202020204" pitchFamily="34" charset="0"/>
              </a:rPr>
              <a:t>configurations for DTT</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93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WP PWIE: SP ADC.I final meeting</a:t>
            </a:r>
            <a:endParaRPr lang="en-US" sz="2000" dirty="0"/>
          </a:p>
        </p:txBody>
      </p:sp>
      <p:sp>
        <p:nvSpPr>
          <p:cNvPr id="3" name="Subtitle 2"/>
          <p:cNvSpPr>
            <a:spLocks noGrp="1"/>
          </p:cNvSpPr>
          <p:nvPr>
            <p:ph type="subTitle" idx="1"/>
          </p:nvPr>
        </p:nvSpPr>
        <p:spPr>
          <a:xfrm>
            <a:off x="395536" y="3219822"/>
            <a:ext cx="8568952" cy="864096"/>
          </a:xfrm>
        </p:spPr>
        <p:txBody>
          <a:bodyPr>
            <a:normAutofit/>
          </a:bodyPr>
          <a:lstStyle/>
          <a:p>
            <a:r>
              <a:rPr lang="en-US" dirty="0"/>
              <a:t>SPL ADC.I: Pierluigi Fanelli</a:t>
            </a:r>
          </a:p>
          <a:p>
            <a:r>
              <a:rPr lang="en-US" dirty="0"/>
              <a:t>Contributors: R. </a:t>
            </a:r>
            <a:r>
              <a:rPr lang="en-US" dirty="0" err="1"/>
              <a:t>Lombroni</a:t>
            </a:r>
            <a:r>
              <a:rPr lang="en-US" dirty="0"/>
              <a:t>, M. </a:t>
            </a:r>
            <a:r>
              <a:rPr lang="en-US" dirty="0" err="1"/>
              <a:t>Scarpari</a:t>
            </a:r>
            <a:r>
              <a:rPr lang="en-US" dirty="0"/>
              <a:t>, S. </a:t>
            </a:r>
            <a:r>
              <a:rPr lang="en-US" dirty="0" err="1"/>
              <a:t>Carusotti</a:t>
            </a:r>
            <a:r>
              <a:rPr lang="en-US" dirty="0"/>
              <a:t>, F. </a:t>
            </a:r>
            <a:r>
              <a:rPr lang="en-US" dirty="0" err="1"/>
              <a:t>Vivio</a:t>
            </a:r>
            <a:endParaRPr lang="en-US" dirty="0"/>
          </a:p>
          <a:p>
            <a:endParaRPr lang="en-US" dirty="0"/>
          </a:p>
        </p:txBody>
      </p:sp>
      <p:pic>
        <p:nvPicPr>
          <p:cNvPr id="5" name="Immagine 4" descr="Immagine che contiene testo&#10;&#10;Descrizione generata automaticamente">
            <a:extLst>
              <a:ext uri="{FF2B5EF4-FFF2-40B4-BE49-F238E27FC236}">
                <a16:creationId xmlns:a16="http://schemas.microsoft.com/office/drawing/2014/main" id="{53FEC084-CD3E-4ABB-9F1A-B05883536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077"/>
          <a:stretch/>
        </p:blipFill>
        <p:spPr>
          <a:xfrm>
            <a:off x="179512" y="4299942"/>
            <a:ext cx="1655213" cy="757095"/>
          </a:xfrm>
          <a:prstGeom prst="rect">
            <a:avLst/>
          </a:prstGeom>
        </p:spPr>
      </p:pic>
    </p:spTree>
    <p:extLst>
      <p:ext uri="{BB962C8B-B14F-4D97-AF65-F5344CB8AC3E}">
        <p14:creationId xmlns:p14="http://schemas.microsoft.com/office/powerpoint/2010/main" val="68018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Milestones</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47091804"/>
              </p:ext>
            </p:extLst>
          </p:nvPr>
        </p:nvGraphicFramePr>
        <p:xfrm>
          <a:off x="467544" y="1700772"/>
          <a:ext cx="8147303" cy="654954"/>
        </p:xfrm>
        <a:graphic>
          <a:graphicData uri="http://schemas.openxmlformats.org/drawingml/2006/table">
            <a:tbl>
              <a:tblPr firstRow="1" firstCol="1" bandRow="1">
                <a:tableStyleId>{5C22544A-7EE6-4342-B048-85BDC9FD1C3A}</a:tableStyleId>
              </a:tblPr>
              <a:tblGrid>
                <a:gridCol w="991899">
                  <a:extLst>
                    <a:ext uri="{9D8B030D-6E8A-4147-A177-3AD203B41FA5}">
                      <a16:colId xmlns:a16="http://schemas.microsoft.com/office/drawing/2014/main" val="4215950834"/>
                    </a:ext>
                  </a:extLst>
                </a:gridCol>
                <a:gridCol w="5514854">
                  <a:extLst>
                    <a:ext uri="{9D8B030D-6E8A-4147-A177-3AD203B41FA5}">
                      <a16:colId xmlns:a16="http://schemas.microsoft.com/office/drawing/2014/main" val="291982930"/>
                    </a:ext>
                  </a:extLst>
                </a:gridCol>
                <a:gridCol w="1640550">
                  <a:extLst>
                    <a:ext uri="{9D8B030D-6E8A-4147-A177-3AD203B41FA5}">
                      <a16:colId xmlns:a16="http://schemas.microsoft.com/office/drawing/2014/main" val="1849969228"/>
                    </a:ext>
                  </a:extLst>
                </a:gridCol>
              </a:tblGrid>
              <a:tr h="654954">
                <a:tc>
                  <a:txBody>
                    <a:bodyPr/>
                    <a:lstStyle/>
                    <a:p>
                      <a:pPr marL="21590">
                        <a:lnSpc>
                          <a:spcPct val="115000"/>
                        </a:lnSpc>
                        <a:spcAft>
                          <a:spcPts val="300"/>
                        </a:spcAft>
                      </a:pPr>
                      <a:r>
                        <a:rPr lang="en-US" sz="1100" dirty="0">
                          <a:effectLst/>
                        </a:rPr>
                        <a:t>WM19</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US" sz="1100" b="0" dirty="0">
                          <a:solidFill>
                            <a:schemeClr val="tx1"/>
                          </a:solidFill>
                          <a:effectLst/>
                        </a:rPr>
                        <a:t>Engineering DEMO evaluation of most favorable ADC solutions in terms of VDE and disruption events compatibility (DEMO)</a:t>
                      </a:r>
                      <a:endParaRPr lang="de-DE"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300"/>
                        </a:spcAft>
                      </a:pPr>
                      <a:r>
                        <a:rPr lang="en-GB" sz="1100" b="0" dirty="0">
                          <a:solidFill>
                            <a:schemeClr val="tx1"/>
                          </a:solidFill>
                          <a:effectLst/>
                        </a:rPr>
                        <a:t>31.12.2021  </a:t>
                      </a:r>
                      <a:endParaRPr lang="de-DE"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349634542"/>
                  </a:ext>
                </a:extLst>
              </a:tr>
            </a:tbl>
          </a:graphicData>
        </a:graphic>
      </p:graphicFrame>
      <p:sp>
        <p:nvSpPr>
          <p:cNvPr id="7" name="Rechteck 6"/>
          <p:cNvSpPr/>
          <p:nvPr/>
        </p:nvSpPr>
        <p:spPr>
          <a:xfrm>
            <a:off x="395536" y="1358874"/>
            <a:ext cx="5406608" cy="276999"/>
          </a:xfrm>
          <a:prstGeom prst="rect">
            <a:avLst/>
          </a:prstGeom>
        </p:spPr>
        <p:txBody>
          <a:bodyPr wrap="none">
            <a:spAutoFit/>
          </a:bodyPr>
          <a:lstStyle/>
          <a:p>
            <a:r>
              <a:rPr lang="de-DE" sz="1200" b="1" dirty="0"/>
              <a:t>Relevant Work Package Milestones </a:t>
            </a:r>
            <a:r>
              <a:rPr lang="de-DE" sz="1200" b="1" dirty="0" err="1"/>
              <a:t>for</a:t>
            </a:r>
            <a:r>
              <a:rPr lang="de-DE" sz="1200" b="1" dirty="0"/>
              <a:t> SP ADC.I </a:t>
            </a:r>
            <a:r>
              <a:rPr lang="de-DE" sz="1200" b="1" dirty="0" err="1"/>
              <a:t>extracted</a:t>
            </a:r>
            <a:r>
              <a:rPr lang="de-DE" sz="1200" b="1" dirty="0"/>
              <a:t> </a:t>
            </a:r>
            <a:r>
              <a:rPr lang="de-DE" sz="1200" b="1" dirty="0" err="1"/>
              <a:t>from</a:t>
            </a:r>
            <a:r>
              <a:rPr lang="de-DE" sz="1200" b="1" dirty="0"/>
              <a:t> WPPWIE PEP 2021</a:t>
            </a:r>
          </a:p>
        </p:txBody>
      </p:sp>
      <p:sp>
        <p:nvSpPr>
          <p:cNvPr id="3" name="Fußzeilenplatzhalter 3">
            <a:extLst>
              <a:ext uri="{FF2B5EF4-FFF2-40B4-BE49-F238E27FC236}">
                <a16:creationId xmlns:a16="http://schemas.microsoft.com/office/drawing/2014/main" id="{C5097660-BD45-ED57-AF4B-3FA64F058122}"/>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3</a:t>
            </a:fld>
            <a:endParaRPr lang="en-GB" dirty="0"/>
          </a:p>
        </p:txBody>
      </p:sp>
      <p:sp>
        <p:nvSpPr>
          <p:cNvPr id="4" name="Rechteck 5">
            <a:extLst>
              <a:ext uri="{FF2B5EF4-FFF2-40B4-BE49-F238E27FC236}">
                <a16:creationId xmlns:a16="http://schemas.microsoft.com/office/drawing/2014/main" id="{A7690D5E-EC2A-9B8F-34DB-E292C593684C}"/>
              </a:ext>
            </a:extLst>
          </p:cNvPr>
          <p:cNvSpPr/>
          <p:nvPr/>
        </p:nvSpPr>
        <p:spPr>
          <a:xfrm>
            <a:off x="395536" y="2479979"/>
            <a:ext cx="5465920" cy="276999"/>
          </a:xfrm>
          <a:prstGeom prst="rect">
            <a:avLst/>
          </a:prstGeom>
        </p:spPr>
        <p:txBody>
          <a:bodyPr wrap="none">
            <a:spAutoFit/>
          </a:bodyPr>
          <a:lstStyle/>
          <a:p>
            <a:r>
              <a:rPr lang="de-DE" sz="1200" b="1" dirty="0"/>
              <a:t>Relevant Work Package Milestones </a:t>
            </a:r>
            <a:r>
              <a:rPr lang="de-DE" sz="1200" b="1" dirty="0" err="1"/>
              <a:t>for</a:t>
            </a:r>
            <a:r>
              <a:rPr lang="de-DE" sz="1200" b="1" dirty="0"/>
              <a:t> SP ADC.I </a:t>
            </a:r>
            <a:r>
              <a:rPr lang="de-DE" sz="1200" b="1" dirty="0" err="1"/>
              <a:t>extracted</a:t>
            </a:r>
            <a:r>
              <a:rPr lang="de-DE" sz="1200" b="1" dirty="0"/>
              <a:t> </a:t>
            </a:r>
            <a:r>
              <a:rPr lang="de-DE" sz="1200" b="1" dirty="0" err="1"/>
              <a:t>from</a:t>
            </a:r>
            <a:r>
              <a:rPr lang="de-DE" sz="1200" b="1" dirty="0"/>
              <a:t> WPPWIE PMP 2022</a:t>
            </a:r>
          </a:p>
        </p:txBody>
      </p:sp>
      <p:graphicFrame>
        <p:nvGraphicFramePr>
          <p:cNvPr id="8" name="Tabelle 7">
            <a:extLst>
              <a:ext uri="{FF2B5EF4-FFF2-40B4-BE49-F238E27FC236}">
                <a16:creationId xmlns:a16="http://schemas.microsoft.com/office/drawing/2014/main" id="{32FD97E8-6143-405D-C1B5-916D61A6FE6D}"/>
              </a:ext>
            </a:extLst>
          </p:cNvPr>
          <p:cNvGraphicFramePr>
            <a:graphicFrameLocks noGrp="1"/>
          </p:cNvGraphicFramePr>
          <p:nvPr>
            <p:extLst>
              <p:ext uri="{D42A27DB-BD31-4B8C-83A1-F6EECF244321}">
                <p14:modId xmlns:p14="http://schemas.microsoft.com/office/powerpoint/2010/main" val="3259339183"/>
              </p:ext>
            </p:extLst>
          </p:nvPr>
        </p:nvGraphicFramePr>
        <p:xfrm>
          <a:off x="478171" y="2787775"/>
          <a:ext cx="8136676" cy="545356"/>
        </p:xfrm>
        <a:graphic>
          <a:graphicData uri="http://schemas.openxmlformats.org/drawingml/2006/table">
            <a:tbl>
              <a:tblPr firstRow="1" firstCol="1" bandRow="1">
                <a:tableStyleId>{5C22544A-7EE6-4342-B048-85BDC9FD1C3A}</a:tableStyleId>
              </a:tblPr>
              <a:tblGrid>
                <a:gridCol w="1080789">
                  <a:extLst>
                    <a:ext uri="{9D8B030D-6E8A-4147-A177-3AD203B41FA5}">
                      <a16:colId xmlns:a16="http://schemas.microsoft.com/office/drawing/2014/main" val="1621520873"/>
                    </a:ext>
                  </a:extLst>
                </a:gridCol>
                <a:gridCol w="5389304">
                  <a:extLst>
                    <a:ext uri="{9D8B030D-6E8A-4147-A177-3AD203B41FA5}">
                      <a16:colId xmlns:a16="http://schemas.microsoft.com/office/drawing/2014/main" val="2383909151"/>
                    </a:ext>
                  </a:extLst>
                </a:gridCol>
                <a:gridCol w="1666583">
                  <a:extLst>
                    <a:ext uri="{9D8B030D-6E8A-4147-A177-3AD203B41FA5}">
                      <a16:colId xmlns:a16="http://schemas.microsoft.com/office/drawing/2014/main" val="4219246605"/>
                    </a:ext>
                  </a:extLst>
                </a:gridCol>
              </a:tblGrid>
              <a:tr h="545356">
                <a:tc>
                  <a:txBody>
                    <a:bodyPr/>
                    <a:lstStyle/>
                    <a:p>
                      <a:pPr>
                        <a:lnSpc>
                          <a:spcPct val="115000"/>
                        </a:lnSpc>
                        <a:spcAft>
                          <a:spcPts val="300"/>
                        </a:spcAft>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WM19*</a:t>
                      </a:r>
                      <a:endParaRPr lang="it-IT"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algn="l" defTabSz="914400" rtl="0" eaLnBrk="1" latinLnBrk="0" hangingPunct="1">
                        <a:lnSpc>
                          <a:spcPct val="115000"/>
                        </a:lnSpc>
                        <a:spcAft>
                          <a:spcPts val="300"/>
                        </a:spcAft>
                      </a:pPr>
                      <a:r>
                        <a:rPr lang="en-GB" sz="1100" b="0" kern="1200" dirty="0">
                          <a:solidFill>
                            <a:schemeClr val="dk1"/>
                          </a:solidFill>
                          <a:effectLst/>
                          <a:latin typeface="+mn-lt"/>
                          <a:ea typeface="+mn-ea"/>
                          <a:cs typeface="+mn-cs"/>
                        </a:rPr>
                        <a:t>Engineering DEMO evaluation of most favourable ADC solutions in terms of VDE and disruption events compatibility completed (DEMO)</a:t>
                      </a:r>
                      <a:endParaRPr lang="it-IT" sz="1100" b="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Aft>
                          <a:spcPts val="300"/>
                        </a:spcAft>
                      </a:pPr>
                      <a:r>
                        <a:rPr lang="en-GB" sz="1100" b="0" kern="1200" dirty="0">
                          <a:solidFill>
                            <a:schemeClr val="dk1"/>
                          </a:solidFill>
                          <a:effectLst/>
                          <a:latin typeface="+mn-lt"/>
                          <a:ea typeface="+mn-ea"/>
                          <a:cs typeface="+mn-cs"/>
                        </a:rPr>
                        <a:t>31.12.2022  </a:t>
                      </a:r>
                      <a:endParaRPr lang="it-IT" sz="1100" b="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2704286932"/>
                  </a:ext>
                </a:extLst>
              </a:tr>
            </a:tbl>
          </a:graphicData>
        </a:graphic>
      </p:graphicFrame>
    </p:spTree>
    <p:extLst>
      <p:ext uri="{BB962C8B-B14F-4D97-AF65-F5344CB8AC3E}">
        <p14:creationId xmlns:p14="http://schemas.microsoft.com/office/powerpoint/2010/main" val="211171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 ADC.I Tasks</a:t>
            </a:r>
          </a:p>
        </p:txBody>
      </p:sp>
      <p:graphicFrame>
        <p:nvGraphicFramePr>
          <p:cNvPr id="6" name="Tabelle 5"/>
          <p:cNvGraphicFramePr>
            <a:graphicFrameLocks noGrp="1"/>
          </p:cNvGraphicFramePr>
          <p:nvPr>
            <p:extLst>
              <p:ext uri="{D42A27DB-BD31-4B8C-83A1-F6EECF244321}">
                <p14:modId xmlns:p14="http://schemas.microsoft.com/office/powerpoint/2010/main" val="3806027191"/>
              </p:ext>
            </p:extLst>
          </p:nvPr>
        </p:nvGraphicFramePr>
        <p:xfrm>
          <a:off x="395536" y="843558"/>
          <a:ext cx="8312235" cy="1512167"/>
        </p:xfrm>
        <a:graphic>
          <a:graphicData uri="http://schemas.openxmlformats.org/drawingml/2006/table">
            <a:tbl>
              <a:tblPr firstRow="1" firstCol="1" bandRow="1">
                <a:tableStyleId>{5C22544A-7EE6-4342-B048-85BDC9FD1C3A}</a:tableStyleId>
              </a:tblPr>
              <a:tblGrid>
                <a:gridCol w="1559294">
                  <a:extLst>
                    <a:ext uri="{9D8B030D-6E8A-4147-A177-3AD203B41FA5}">
                      <a16:colId xmlns:a16="http://schemas.microsoft.com/office/drawing/2014/main" val="531328472"/>
                    </a:ext>
                  </a:extLst>
                </a:gridCol>
                <a:gridCol w="1559294">
                  <a:extLst>
                    <a:ext uri="{9D8B030D-6E8A-4147-A177-3AD203B41FA5}">
                      <a16:colId xmlns:a16="http://schemas.microsoft.com/office/drawing/2014/main" val="1334987883"/>
                    </a:ext>
                  </a:extLst>
                </a:gridCol>
                <a:gridCol w="5193647">
                  <a:extLst>
                    <a:ext uri="{9D8B030D-6E8A-4147-A177-3AD203B41FA5}">
                      <a16:colId xmlns:a16="http://schemas.microsoft.com/office/drawing/2014/main" val="1851282849"/>
                    </a:ext>
                  </a:extLst>
                </a:gridCol>
              </a:tblGrid>
              <a:tr h="429755">
                <a:tc>
                  <a:txBody>
                    <a:bodyPr/>
                    <a:lstStyle/>
                    <a:p>
                      <a:pPr marL="21590" algn="ctr">
                        <a:lnSpc>
                          <a:spcPct val="115000"/>
                        </a:lnSpc>
                        <a:spcAft>
                          <a:spcPts val="300"/>
                        </a:spcAft>
                      </a:pPr>
                      <a:r>
                        <a:rPr lang="de-DE" sz="1400" dirty="0" err="1">
                          <a:effectLst/>
                          <a:latin typeface="Calibri" panose="020F0502020204030204" pitchFamily="34" charset="0"/>
                          <a:ea typeface="+mn-ea"/>
                          <a:cs typeface="Times New Roman" panose="02020603050405020304" pitchFamily="18" charset="0"/>
                        </a:rPr>
                        <a:t>Activity</a:t>
                      </a:r>
                      <a:endParaRPr lang="de-DE" sz="14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000" dirty="0" err="1">
                          <a:effectLst/>
                        </a:rPr>
                        <a:t>Deliverable</a:t>
                      </a:r>
                      <a:r>
                        <a:rPr lang="de-DE" sz="1000" dirty="0">
                          <a:effectLst/>
                        </a:rPr>
                        <a:t> ID(s)</a:t>
                      </a:r>
                      <a:endParaRPr lang="de-DE" sz="14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000" spc="-15" dirty="0">
                          <a:effectLst/>
                        </a:rPr>
                        <a:t>Task Title</a:t>
                      </a:r>
                      <a:endParaRPr lang="de-DE" sz="140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652657">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de-DE" sz="1400" b="1" kern="1200" dirty="0">
                          <a:solidFill>
                            <a:schemeClr val="lt1"/>
                          </a:solidFill>
                          <a:effectLst/>
                          <a:latin typeface="Calibri" panose="020F0502020204030204" pitchFamily="34" charset="0"/>
                          <a:ea typeface="+mn-ea"/>
                          <a:cs typeface="Times New Roman" panose="02020603050405020304" pitchFamily="18" charset="0"/>
                        </a:rPr>
                        <a:t>PWIE-ADC.I.T-</a:t>
                      </a:r>
                      <a:endParaRPr lang="it-IT" sz="1400" b="1" kern="1200" dirty="0">
                        <a:solidFill>
                          <a:schemeClr val="lt1"/>
                        </a:solidFill>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de-DE" sz="1000" kern="1200" dirty="0">
                          <a:solidFill>
                            <a:schemeClr val="dk1"/>
                          </a:solidFill>
                          <a:effectLst/>
                          <a:latin typeface="+mn-lt"/>
                          <a:ea typeface="+mn-ea"/>
                          <a:cs typeface="+mn-cs"/>
                        </a:rPr>
                        <a:t>T002-D001</a:t>
                      </a:r>
                      <a:endParaRPr lang="it-IT" sz="1000" kern="1200" dirty="0">
                        <a:solidFill>
                          <a:schemeClr val="dk1"/>
                        </a:solidFill>
                        <a:effectLst/>
                        <a:latin typeface="+mn-lt"/>
                        <a:ea typeface="+mn-ea"/>
                        <a:cs typeface="+mn-cs"/>
                      </a:endParaRPr>
                    </a:p>
                  </a:txBody>
                  <a:tcPr marL="68580" marR="68580" marT="0" marB="0" anchor="ctr"/>
                </a:tc>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en-US" sz="1000" kern="1200" dirty="0">
                          <a:solidFill>
                            <a:schemeClr val="dk1"/>
                          </a:solidFill>
                          <a:effectLst/>
                          <a:latin typeface="+mn-lt"/>
                          <a:ea typeface="+mn-ea"/>
                          <a:cs typeface="+mn-cs"/>
                        </a:rPr>
                        <a:t>Plasma-Wall contact points during disruptions and initial evaluation of ADC transients for the heat flux impact point of view (ENEA)</a:t>
                      </a:r>
                      <a:endParaRPr lang="it-IT" sz="10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846357133"/>
                  </a:ext>
                </a:extLst>
              </a:tr>
              <a:tr h="429755">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de-DE" sz="1400" b="1" kern="1200">
                          <a:solidFill>
                            <a:schemeClr val="lt1"/>
                          </a:solidFill>
                          <a:effectLst/>
                          <a:latin typeface="Calibri" panose="020F0502020204030204" pitchFamily="34" charset="0"/>
                          <a:ea typeface="+mn-ea"/>
                          <a:cs typeface="Times New Roman" panose="02020603050405020304" pitchFamily="18" charset="0"/>
                        </a:rPr>
                        <a:t>PWIE-ADC.I.T-</a:t>
                      </a:r>
                      <a:endParaRPr lang="it-IT" sz="1400" b="1" kern="1200">
                        <a:solidFill>
                          <a:schemeClr val="lt1"/>
                        </a:solidFill>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de-DE" sz="1000" kern="1200" dirty="0">
                          <a:solidFill>
                            <a:schemeClr val="dk1"/>
                          </a:solidFill>
                          <a:effectLst/>
                          <a:latin typeface="+mn-lt"/>
                          <a:ea typeface="+mn-ea"/>
                          <a:cs typeface="+mn-cs"/>
                        </a:rPr>
                        <a:t>T002-D002</a:t>
                      </a:r>
                      <a:endParaRPr lang="it-IT" sz="1000" kern="1200" dirty="0">
                        <a:solidFill>
                          <a:schemeClr val="dk1"/>
                        </a:solidFill>
                        <a:effectLst/>
                        <a:latin typeface="+mn-lt"/>
                        <a:ea typeface="+mn-ea"/>
                        <a:cs typeface="+mn-cs"/>
                      </a:endParaRPr>
                    </a:p>
                  </a:txBody>
                  <a:tcPr marL="68580" marR="68580" marT="0" marB="0" anchor="ctr"/>
                </a:tc>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en-US" sz="1000" kern="1200" dirty="0">
                          <a:solidFill>
                            <a:schemeClr val="dk1"/>
                          </a:solidFill>
                          <a:effectLst/>
                          <a:latin typeface="+mn-lt"/>
                          <a:ea typeface="+mn-ea"/>
                          <a:cs typeface="+mn-cs"/>
                        </a:rPr>
                        <a:t>Definition of required size and configuration of ADCs divertor including the baffle (ENEA)</a:t>
                      </a:r>
                      <a:endParaRPr lang="it-IT" sz="10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537383438"/>
                  </a:ext>
                </a:extLst>
              </a:tr>
            </a:tbl>
          </a:graphicData>
        </a:graphic>
      </p:graphicFrame>
      <p:sp>
        <p:nvSpPr>
          <p:cNvPr id="3" name="Fußzeilenplatzhalter 3">
            <a:extLst>
              <a:ext uri="{FF2B5EF4-FFF2-40B4-BE49-F238E27FC236}">
                <a16:creationId xmlns:a16="http://schemas.microsoft.com/office/drawing/2014/main" id="{99E82B5A-40C2-9163-9A2D-495164A0EDC3}"/>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4</a:t>
            </a:fld>
            <a:endParaRPr lang="en-GB" dirty="0"/>
          </a:p>
        </p:txBody>
      </p:sp>
    </p:spTree>
    <p:extLst>
      <p:ext uri="{BB962C8B-B14F-4D97-AF65-F5344CB8AC3E}">
        <p14:creationId xmlns:p14="http://schemas.microsoft.com/office/powerpoint/2010/main" val="292825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5" name="Textfeld 4"/>
          <p:cNvSpPr txBox="1"/>
          <p:nvPr/>
        </p:nvSpPr>
        <p:spPr>
          <a:xfrm>
            <a:off x="-1104" y="930599"/>
            <a:ext cx="8928992" cy="1246752"/>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A disruptions analysis has been performed considering the different DEMO hybrid SN-SX plasma reference configurations* and different disruption scenarios by using MAXFEA code</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Two MAXFEA models have been developed and the reference configurations have been reproduced and compared with CREATE-NL showing very good agreement</a:t>
            </a:r>
          </a:p>
          <a:p>
            <a:pPr marL="214313" indent="-214313">
              <a:lnSpc>
                <a:spcPct val="113000"/>
              </a:lnSpc>
              <a:buFont typeface="Wingdings" panose="05000000000000000000" pitchFamily="2" charset="2"/>
              <a:buChar char="§"/>
            </a:pPr>
            <a:endParaRPr lang="en-US" sz="1350" dirty="0">
              <a:solidFill>
                <a:srgbClr val="FF0000"/>
              </a:solidFill>
              <a:latin typeface="Arial" panose="020B0604020202020204" pitchFamily="34" charset="0"/>
              <a:cs typeface="Arial" panose="020B0604020202020204" pitchFamily="34" charset="0"/>
            </a:endParaRPr>
          </a:p>
        </p:txBody>
      </p:sp>
      <p:sp>
        <p:nvSpPr>
          <p:cNvPr id="8" name="Textfeld 7"/>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9" name="Textfeld 8"/>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0F7E496B-6E6B-4935-89CE-C522B694969E}"/>
              </a:ext>
            </a:extLst>
          </p:cNvPr>
          <p:cNvSpPr txBox="1"/>
          <p:nvPr/>
        </p:nvSpPr>
        <p:spPr>
          <a:xfrm>
            <a:off x="5148064" y="1802771"/>
            <a:ext cx="3841774" cy="1919756"/>
          </a:xfrm>
          <a:prstGeom prst="rect">
            <a:avLst/>
          </a:prstGeom>
          <a:noFill/>
        </p:spPr>
        <p:txBody>
          <a:bodyPr wrap="square">
            <a:spAutoFit/>
          </a:bodyPr>
          <a:lstStyle/>
          <a:p>
            <a:pPr marR="0" lvl="0" algn="l" defTabSz="914400" rtl="0" eaLnBrk="1" fontAlgn="auto" latinLnBrk="0" hangingPunct="1">
              <a:lnSpc>
                <a:spcPct val="113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model includes:</a:t>
            </a:r>
          </a:p>
          <a:p>
            <a:pPr marL="285750" marR="0" lvl="0" indent="-285750" algn="l" defTabSz="914400" rtl="0" eaLnBrk="1" fontAlgn="auto" latinLnBrk="0" hangingPunct="1">
              <a:lnSpc>
                <a:spcPct val="113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CS and PF coils</a:t>
            </a:r>
          </a:p>
          <a:p>
            <a:pPr marL="285750" marR="0" lvl="0" indent="-285750" algn="l" defTabSz="914400" rtl="0" eaLnBrk="1" fontAlgn="auto" latinLnBrk="0" hangingPunct="1">
              <a:lnSpc>
                <a:spcPct val="113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VV</a:t>
            </a:r>
          </a:p>
          <a:p>
            <a:pPr marL="285750" marR="0" lvl="0" indent="-285750" algn="l" defTabSz="914400" rtl="0" eaLnBrk="1" fontAlgn="auto" latinLnBrk="0" hangingPunct="1">
              <a:lnSpc>
                <a:spcPct val="113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The Stabilizing Plate (only in Model 1)</a:t>
            </a:r>
          </a:p>
          <a:p>
            <a:pPr marL="285750" marR="0" lvl="0" indent="-285750" algn="l" defTabSz="914400" rtl="0" eaLnBrk="1" fontAlgn="auto" latinLnBrk="0" hangingPunct="1">
              <a:lnSpc>
                <a:spcPct val="113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In-vessel coils:</a:t>
            </a:r>
          </a:p>
          <a:p>
            <a:pPr marL="742950" lvl="1" indent="-285750">
              <a:lnSpc>
                <a:spcPct val="113000"/>
              </a:lnSpc>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2 VS coils connected in anti-series with 9 turns each</a:t>
            </a:r>
          </a:p>
          <a:p>
            <a:pPr marL="742950" lvl="1" indent="-285750">
              <a:lnSpc>
                <a:spcPct val="113000"/>
              </a:lnSpc>
              <a:buFont typeface="Arial" panose="020B0604020202020204" pitchFamily="34" charset="0"/>
              <a:buChar char="•"/>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3000"/>
              </a:lnSpc>
              <a:spcBef>
                <a:spcPts val="0"/>
              </a:spcBef>
              <a:spcAft>
                <a:spcPts val="0"/>
              </a:spcAft>
              <a:buClrTx/>
              <a:buSzTx/>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asellaDiTesto 13">
            <a:extLst>
              <a:ext uri="{FF2B5EF4-FFF2-40B4-BE49-F238E27FC236}">
                <a16:creationId xmlns:a16="http://schemas.microsoft.com/office/drawing/2014/main" id="{0C403C14-6363-4AFA-BDCB-BE606150DD99}"/>
              </a:ext>
            </a:extLst>
          </p:cNvPr>
          <p:cNvSpPr txBox="1"/>
          <p:nvPr/>
        </p:nvSpPr>
        <p:spPr>
          <a:xfrm>
            <a:off x="5652120" y="3966680"/>
            <a:ext cx="4669536" cy="246221"/>
          </a:xfrm>
          <a:prstGeom prst="rect">
            <a:avLst/>
          </a:prstGeom>
          <a:noFill/>
        </p:spPr>
        <p:txBody>
          <a:bodyPr wrap="square">
            <a:spAutoFit/>
          </a:bodyPr>
          <a:lstStyle/>
          <a:p>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https://idm.euro-fusion.org/default.aspx?uid=2NN28R</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1000" dirty="0"/>
          </a:p>
        </p:txBody>
      </p:sp>
      <p:pic>
        <p:nvPicPr>
          <p:cNvPr id="10" name="Immagine 9">
            <a:extLst>
              <a:ext uri="{FF2B5EF4-FFF2-40B4-BE49-F238E27FC236}">
                <a16:creationId xmlns:a16="http://schemas.microsoft.com/office/drawing/2014/main" id="{551E722A-C8F5-46CA-B3B5-8B3914DDD590}"/>
              </a:ext>
            </a:extLst>
          </p:cNvPr>
          <p:cNvPicPr>
            <a:picLocks noChangeAspect="1"/>
          </p:cNvPicPr>
          <p:nvPr/>
        </p:nvPicPr>
        <p:blipFill>
          <a:blip r:embed="rId4"/>
          <a:stretch>
            <a:fillRect/>
          </a:stretch>
        </p:blipFill>
        <p:spPr>
          <a:xfrm>
            <a:off x="2533226" y="1863804"/>
            <a:ext cx="2359844" cy="2451923"/>
          </a:xfrm>
          <a:prstGeom prst="rect">
            <a:avLst/>
          </a:prstGeom>
        </p:spPr>
      </p:pic>
      <p:pic>
        <p:nvPicPr>
          <p:cNvPr id="17" name="Immagine 16">
            <a:extLst>
              <a:ext uri="{FF2B5EF4-FFF2-40B4-BE49-F238E27FC236}">
                <a16:creationId xmlns:a16="http://schemas.microsoft.com/office/drawing/2014/main" id="{6568CBCA-F6CD-4F6B-8AC3-677BCE9DC38D}"/>
              </a:ext>
            </a:extLst>
          </p:cNvPr>
          <p:cNvPicPr>
            <a:picLocks noChangeAspect="1"/>
          </p:cNvPicPr>
          <p:nvPr/>
        </p:nvPicPr>
        <p:blipFill>
          <a:blip r:embed="rId5"/>
          <a:stretch>
            <a:fillRect/>
          </a:stretch>
        </p:blipFill>
        <p:spPr>
          <a:xfrm>
            <a:off x="30715" y="1863804"/>
            <a:ext cx="2486271" cy="2451923"/>
          </a:xfrm>
          <a:prstGeom prst="rect">
            <a:avLst/>
          </a:prstGeom>
        </p:spPr>
      </p:pic>
      <p:sp>
        <p:nvSpPr>
          <p:cNvPr id="6" name="Fußzeilenplatzhalter 3">
            <a:extLst>
              <a:ext uri="{FF2B5EF4-FFF2-40B4-BE49-F238E27FC236}">
                <a16:creationId xmlns:a16="http://schemas.microsoft.com/office/drawing/2014/main" id="{1A2FFFC5-5010-FB8C-B2C0-66FDCE8819B6}"/>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5</a:t>
            </a:fld>
            <a:endParaRPr lang="en-GB" dirty="0"/>
          </a:p>
        </p:txBody>
      </p:sp>
      <p:sp>
        <p:nvSpPr>
          <p:cNvPr id="4" name="CasellaDiTesto 3">
            <a:extLst>
              <a:ext uri="{FF2B5EF4-FFF2-40B4-BE49-F238E27FC236}">
                <a16:creationId xmlns:a16="http://schemas.microsoft.com/office/drawing/2014/main" id="{AFA9CE32-BC94-F73E-FEFD-653104FBD493}"/>
              </a:ext>
            </a:extLst>
          </p:cNvPr>
          <p:cNvSpPr txBox="1"/>
          <p:nvPr/>
        </p:nvSpPr>
        <p:spPr>
          <a:xfrm>
            <a:off x="0" y="474807"/>
            <a:ext cx="9144000" cy="584775"/>
          </a:xfrm>
          <a:prstGeom prst="rect">
            <a:avLst/>
          </a:prstGeom>
          <a:noFill/>
        </p:spPr>
        <p:txBody>
          <a:bodyPr wrap="square">
            <a:spAutoFit/>
          </a:bodyPr>
          <a:lstStyle/>
          <a:p>
            <a:r>
              <a:rPr lang="en-US" sz="1600" b="1" dirty="0"/>
              <a:t>Plasma-Wall contact points during disruptions and initial evaluation of ADC transients for the heat flux impact point of view </a:t>
            </a:r>
            <a:endParaRPr lang="it-IT" sz="1600" b="1" dirty="0"/>
          </a:p>
        </p:txBody>
      </p:sp>
    </p:spTree>
    <p:extLst>
      <p:ext uri="{BB962C8B-B14F-4D97-AF65-F5344CB8AC3E}">
        <p14:creationId xmlns:p14="http://schemas.microsoft.com/office/powerpoint/2010/main" val="336400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4">
            <a:extLst>
              <a:ext uri="{FF2B5EF4-FFF2-40B4-BE49-F238E27FC236}">
                <a16:creationId xmlns:a16="http://schemas.microsoft.com/office/drawing/2014/main" id="{ECB0B0A2-B955-4DC1-A495-5CB7BE803848}"/>
              </a:ext>
            </a:extLst>
          </p:cNvPr>
          <p:cNvSpPr txBox="1"/>
          <p:nvPr/>
        </p:nvSpPr>
        <p:spPr>
          <a:xfrm>
            <a:off x="0" y="452836"/>
            <a:ext cx="8928992" cy="4151265"/>
          </a:xfrm>
          <a:prstGeom prst="rect">
            <a:avLst/>
          </a:prstGeom>
          <a:noFill/>
          <a:ln w="12700">
            <a:noFill/>
          </a:ln>
        </p:spPr>
        <p:txBody>
          <a:bodyPr wrap="square" rtlCol="0">
            <a:spAutoFit/>
          </a:bodyPr>
          <a:lstStyle/>
          <a:p>
            <a:pPr>
              <a:lnSpc>
                <a:spcPct val="113000"/>
              </a:lnSpc>
            </a:pPr>
            <a:r>
              <a:rPr lang="en-US" sz="1300" b="1" dirty="0">
                <a:latin typeface="Arial" panose="020B0604020202020204" pitchFamily="34" charset="0"/>
                <a:cs typeface="Arial" panose="020B0604020202020204" pitchFamily="34" charset="0"/>
              </a:rPr>
              <a:t>Reference disruption events</a:t>
            </a:r>
            <a:r>
              <a:rPr lang="en-US" sz="1300" dirty="0">
                <a:latin typeface="Arial" panose="020B0604020202020204" pitchFamily="34" charset="0"/>
                <a:cs typeface="Arial" panose="020B0604020202020204" pitchFamily="34" charset="0"/>
              </a:rPr>
              <a:t>. For each model:</a:t>
            </a:r>
          </a:p>
          <a:p>
            <a:pPr marL="214313"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4 Major Disruptions (MDs)</a:t>
            </a:r>
          </a:p>
          <a:p>
            <a:pPr marL="214313"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4 Up-ward Vertical Displacement Events (VDEs)</a:t>
            </a:r>
          </a:p>
          <a:p>
            <a:pPr>
              <a:lnSpc>
                <a:spcPct val="113000"/>
              </a:lnSpc>
            </a:pPr>
            <a:r>
              <a:rPr lang="en-US" sz="1300" dirty="0">
                <a:latin typeface="Arial" panose="020B0604020202020204" pitchFamily="34" charset="0"/>
                <a:cs typeface="Arial" panose="020B0604020202020204" pitchFamily="34" charset="0"/>
              </a:rPr>
              <a:t>The main assumptions adopted to model the different VDEs in MAXFEA are the following:</a:t>
            </a:r>
          </a:p>
          <a:p>
            <a:pPr marL="671513" lvl="1"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Destabilizing kick 10 </a:t>
            </a:r>
            <a:r>
              <a:rPr lang="en-US" sz="1300" dirty="0" err="1">
                <a:latin typeface="Arial" panose="020B0604020202020204" pitchFamily="34" charset="0"/>
                <a:cs typeface="Arial" panose="020B0604020202020204" pitchFamily="34" charset="0"/>
              </a:rPr>
              <a:t>ms</a:t>
            </a:r>
            <a:r>
              <a:rPr lang="en-US" sz="1300" dirty="0">
                <a:latin typeface="Arial" panose="020B0604020202020204" pitchFamily="34" charset="0"/>
                <a:cs typeface="Arial" panose="020B0604020202020204" pitchFamily="34" charset="0"/>
              </a:rPr>
              <a:t> after the start of simulation to simulate the loss of position control;</a:t>
            </a:r>
          </a:p>
          <a:p>
            <a:pPr marL="671513" lvl="1"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TQ at a given critical safety factor (=2) as </a:t>
            </a:r>
            <a:r>
              <a:rPr lang="en-US" sz="1300" dirty="0" err="1">
                <a:latin typeface="Arial" panose="020B0604020202020204" pitchFamily="34" charset="0"/>
                <a:cs typeface="Arial" panose="020B0604020202020204" pitchFamily="34" charset="0"/>
              </a:rPr>
              <a:t>betapol</a:t>
            </a:r>
            <a:r>
              <a:rPr lang="en-US" sz="1300" dirty="0">
                <a:latin typeface="Arial" panose="020B0604020202020204" pitchFamily="34" charset="0"/>
                <a:cs typeface="Arial" panose="020B0604020202020204" pitchFamily="34" charset="0"/>
              </a:rPr>
              <a:t> drop in 1 </a:t>
            </a:r>
            <a:r>
              <a:rPr lang="en-US" sz="1300" dirty="0" err="1">
                <a:latin typeface="Arial" panose="020B0604020202020204" pitchFamily="34" charset="0"/>
                <a:cs typeface="Arial" panose="020B0604020202020204" pitchFamily="34" charset="0"/>
              </a:rPr>
              <a:t>ms</a:t>
            </a:r>
            <a:r>
              <a:rPr lang="en-US" sz="1300" dirty="0">
                <a:latin typeface="Arial" panose="020B0604020202020204" pitchFamily="34" charset="0"/>
                <a:cs typeface="Arial" panose="020B0604020202020204" pitchFamily="34" charset="0"/>
              </a:rPr>
              <a:t>;</a:t>
            </a:r>
          </a:p>
          <a:p>
            <a:pPr marL="671513" lvl="1"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Different CQ durations (~74 and ~300 </a:t>
            </a:r>
            <a:r>
              <a:rPr lang="en-US" sz="1300" dirty="0" err="1">
                <a:latin typeface="Arial" panose="020B0604020202020204" pitchFamily="34" charset="0"/>
                <a:cs typeface="Arial" panose="020B0604020202020204" pitchFamily="34" charset="0"/>
              </a:rPr>
              <a:t>ms</a:t>
            </a:r>
            <a:r>
              <a:rPr lang="en-US" sz="1300" dirty="0">
                <a:latin typeface="Arial" panose="020B0604020202020204" pitchFamily="34" charset="0"/>
                <a:cs typeface="Arial" panose="020B0604020202020204" pitchFamily="34" charset="0"/>
              </a:rPr>
              <a:t>);</a:t>
            </a:r>
          </a:p>
          <a:p>
            <a:pPr marL="671513" lvl="1"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Halo currents growth during CQ.</a:t>
            </a:r>
          </a:p>
          <a:p>
            <a:pPr>
              <a:lnSpc>
                <a:spcPct val="113000"/>
              </a:lnSpc>
            </a:pPr>
            <a:r>
              <a:rPr lang="en-US" sz="1300" dirty="0">
                <a:latin typeface="Arial" panose="020B0604020202020204" pitchFamily="34" charset="0"/>
                <a:cs typeface="Arial" panose="020B0604020202020204" pitchFamily="34" charset="0"/>
              </a:rPr>
              <a:t>For the MDs:</a:t>
            </a:r>
          </a:p>
          <a:p>
            <a:pPr marL="671513" lvl="1" indent="-214313">
              <a:lnSpc>
                <a:spcPct val="113000"/>
              </a:lnSpc>
              <a:buFont typeface="Wingdings" panose="05000000000000000000" pitchFamily="2" charset="2"/>
              <a:buChar char="§"/>
            </a:pPr>
            <a:r>
              <a:rPr lang="en-GB" sz="1300" dirty="0">
                <a:latin typeface="Arial" panose="020B0604020202020204" pitchFamily="34" charset="0"/>
                <a:cs typeface="Arial" panose="020B0604020202020204" pitchFamily="34" charset="0"/>
              </a:rPr>
              <a:t>TQ occurring 10 </a:t>
            </a:r>
            <a:r>
              <a:rPr lang="en-GB" sz="1300" dirty="0" err="1">
                <a:latin typeface="Arial" panose="020B0604020202020204" pitchFamily="34" charset="0"/>
                <a:cs typeface="Arial" panose="020B0604020202020204" pitchFamily="34" charset="0"/>
              </a:rPr>
              <a:t>ms</a:t>
            </a:r>
            <a:r>
              <a:rPr lang="en-GB" sz="1300" dirty="0">
                <a:latin typeface="Arial" panose="020B0604020202020204" pitchFamily="34" charset="0"/>
                <a:cs typeface="Arial" panose="020B0604020202020204" pitchFamily="34" charset="0"/>
              </a:rPr>
              <a:t> after the start of simulation as </a:t>
            </a:r>
            <a:r>
              <a:rPr lang="en-GB" sz="1300" dirty="0" err="1">
                <a:latin typeface="Arial" panose="020B0604020202020204" pitchFamily="34" charset="0"/>
                <a:cs typeface="Arial" panose="020B0604020202020204" pitchFamily="34" charset="0"/>
              </a:rPr>
              <a:t>betapol</a:t>
            </a:r>
            <a:r>
              <a:rPr lang="en-GB" sz="1300" dirty="0">
                <a:latin typeface="Arial" panose="020B0604020202020204" pitchFamily="34" charset="0"/>
                <a:cs typeface="Arial" panose="020B0604020202020204" pitchFamily="34" charset="0"/>
              </a:rPr>
              <a:t> drop in 1 </a:t>
            </a:r>
            <a:r>
              <a:rPr lang="en-GB" sz="1300" dirty="0" err="1">
                <a:latin typeface="Arial" panose="020B0604020202020204" pitchFamily="34" charset="0"/>
                <a:cs typeface="Arial" panose="020B0604020202020204" pitchFamily="34" charset="0"/>
              </a:rPr>
              <a:t>ms</a:t>
            </a:r>
            <a:r>
              <a:rPr lang="en-GB" sz="1300" dirty="0">
                <a:latin typeface="Arial" panose="020B0604020202020204" pitchFamily="34" charset="0"/>
                <a:cs typeface="Arial" panose="020B0604020202020204" pitchFamily="34" charset="0"/>
              </a:rPr>
              <a:t>;</a:t>
            </a:r>
          </a:p>
          <a:p>
            <a:pPr marL="671513" lvl="1" indent="-214313">
              <a:lnSpc>
                <a:spcPct val="113000"/>
              </a:lnSpc>
              <a:buFont typeface="Wingdings" panose="05000000000000000000" pitchFamily="2" charset="2"/>
              <a:buChar char="§"/>
            </a:pPr>
            <a:r>
              <a:rPr lang="en-GB" sz="1300" dirty="0">
                <a:latin typeface="Arial" panose="020B0604020202020204" pitchFamily="34" charset="0"/>
                <a:cs typeface="Arial" panose="020B0604020202020204" pitchFamily="34" charset="0"/>
              </a:rPr>
              <a:t>Loss of position control after the TQ;</a:t>
            </a:r>
          </a:p>
          <a:p>
            <a:pPr marL="671513" lvl="1"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Different CQ durations (~74 and ~300 </a:t>
            </a:r>
            <a:r>
              <a:rPr lang="en-US" sz="1300" dirty="0" err="1">
                <a:latin typeface="Arial" panose="020B0604020202020204" pitchFamily="34" charset="0"/>
                <a:cs typeface="Arial" panose="020B0604020202020204" pitchFamily="34" charset="0"/>
              </a:rPr>
              <a:t>ms</a:t>
            </a:r>
            <a:r>
              <a:rPr lang="en-US" sz="1300" dirty="0">
                <a:latin typeface="Arial" panose="020B0604020202020204" pitchFamily="34" charset="0"/>
                <a:cs typeface="Arial" panose="020B0604020202020204" pitchFamily="34" charset="0"/>
              </a:rPr>
              <a:t>);</a:t>
            </a:r>
          </a:p>
          <a:p>
            <a:pPr marL="671513" lvl="1"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Halo currents growth during CQ.			</a:t>
            </a:r>
          </a:p>
          <a:p>
            <a:pPr>
              <a:lnSpc>
                <a:spcPct val="113000"/>
              </a:lnSpc>
            </a:pPr>
            <a:r>
              <a:rPr lang="en-US" sz="1300" dirty="0">
                <a:latin typeface="Arial" panose="020B0604020202020204" pitchFamily="34" charset="0"/>
                <a:cs typeface="Arial" panose="020B0604020202020204" pitchFamily="34" charset="0"/>
              </a:rPr>
              <a:t>In order to evaluate the effect of the presence of the IVCs on the plasma evolution, each disruption scenario has been modelled considering two different assumption: </a:t>
            </a:r>
          </a:p>
          <a:p>
            <a:pPr marL="742950" lvl="1" indent="-285750">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Top and Bottom coils connected in anti-series with a short circuit (Closed Loop (CL) case)</a:t>
            </a:r>
          </a:p>
          <a:p>
            <a:pPr marL="742950" lvl="1" indent="-285750">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Top and bottom coils connected in anti-series but the </a:t>
            </a:r>
            <a:r>
              <a:rPr lang="en-US" sz="1300" dirty="0" err="1">
                <a:latin typeface="Arial" panose="020B0604020202020204" pitchFamily="34" charset="0"/>
                <a:cs typeface="Arial" panose="020B0604020202020204" pitchFamily="34" charset="0"/>
              </a:rPr>
              <a:t>terminale</a:t>
            </a:r>
            <a:r>
              <a:rPr lang="en-US" sz="1300" dirty="0">
                <a:latin typeface="Arial" panose="020B0604020202020204" pitchFamily="34" charset="0"/>
                <a:cs typeface="Arial" panose="020B0604020202020204" pitchFamily="34" charset="0"/>
              </a:rPr>
              <a:t> is open (Open Loop (OL) case) </a:t>
            </a:r>
          </a:p>
          <a:p>
            <a:pPr marL="214313" indent="-214313">
              <a:lnSpc>
                <a:spcPct val="113000"/>
              </a:lnSpc>
              <a:buFont typeface="Wingdings" panose="05000000000000000000" pitchFamily="2" charset="2"/>
              <a:buChar char="§"/>
            </a:pPr>
            <a:endParaRPr lang="en-US" sz="1350" dirty="0">
              <a:solidFill>
                <a:srgbClr val="FF0000"/>
              </a:solidFill>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84194F11-FE48-B793-71EA-65C5D1D595DC}"/>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0" name="Textfeld 7">
            <a:extLst>
              <a:ext uri="{FF2B5EF4-FFF2-40B4-BE49-F238E27FC236}">
                <a16:creationId xmlns:a16="http://schemas.microsoft.com/office/drawing/2014/main" id="{8AE74BE5-73FD-17D4-2104-1826A3012FBC}"/>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1" name="Textfeld 8">
            <a:extLst>
              <a:ext uri="{FF2B5EF4-FFF2-40B4-BE49-F238E27FC236}">
                <a16:creationId xmlns:a16="http://schemas.microsoft.com/office/drawing/2014/main" id="{7A31F4DC-C25F-7A49-9850-6DD52BD7570A}"/>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3" name="Fußzeilenplatzhalter 3">
            <a:extLst>
              <a:ext uri="{FF2B5EF4-FFF2-40B4-BE49-F238E27FC236}">
                <a16:creationId xmlns:a16="http://schemas.microsoft.com/office/drawing/2014/main" id="{0E3A8238-0563-F48B-0CC6-3BFDF2B1CB9F}"/>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6</a:t>
            </a:fld>
            <a:endParaRPr lang="en-GB" dirty="0"/>
          </a:p>
        </p:txBody>
      </p:sp>
    </p:spTree>
    <p:extLst>
      <p:ext uri="{BB962C8B-B14F-4D97-AF65-F5344CB8AC3E}">
        <p14:creationId xmlns:p14="http://schemas.microsoft.com/office/powerpoint/2010/main" val="16179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C45955A5-E130-43D6-AB94-08649C4154A4}"/>
              </a:ext>
            </a:extLst>
          </p:cNvPr>
          <p:cNvGraphicFramePr>
            <a:graphicFrameLocks noGrp="1"/>
          </p:cNvGraphicFramePr>
          <p:nvPr/>
        </p:nvGraphicFramePr>
        <p:xfrm>
          <a:off x="1266105" y="649147"/>
          <a:ext cx="6611789" cy="3485007"/>
        </p:xfrm>
        <a:graphic>
          <a:graphicData uri="http://schemas.openxmlformats.org/drawingml/2006/table">
            <a:tbl>
              <a:tblPr firstRow="1" firstCol="1" bandRow="1">
                <a:tableStyleId>{5C22544A-7EE6-4342-B048-85BDC9FD1C3A}</a:tableStyleId>
              </a:tblPr>
              <a:tblGrid>
                <a:gridCol w="887967">
                  <a:extLst>
                    <a:ext uri="{9D8B030D-6E8A-4147-A177-3AD203B41FA5}">
                      <a16:colId xmlns:a16="http://schemas.microsoft.com/office/drawing/2014/main" val="3290151941"/>
                    </a:ext>
                  </a:extLst>
                </a:gridCol>
                <a:gridCol w="650744">
                  <a:extLst>
                    <a:ext uri="{9D8B030D-6E8A-4147-A177-3AD203B41FA5}">
                      <a16:colId xmlns:a16="http://schemas.microsoft.com/office/drawing/2014/main" val="444135896"/>
                    </a:ext>
                  </a:extLst>
                </a:gridCol>
                <a:gridCol w="681855">
                  <a:extLst>
                    <a:ext uri="{9D8B030D-6E8A-4147-A177-3AD203B41FA5}">
                      <a16:colId xmlns:a16="http://schemas.microsoft.com/office/drawing/2014/main" val="2491228204"/>
                    </a:ext>
                  </a:extLst>
                </a:gridCol>
                <a:gridCol w="680559">
                  <a:extLst>
                    <a:ext uri="{9D8B030D-6E8A-4147-A177-3AD203B41FA5}">
                      <a16:colId xmlns:a16="http://schemas.microsoft.com/office/drawing/2014/main" val="314250015"/>
                    </a:ext>
                  </a:extLst>
                </a:gridCol>
                <a:gridCol w="617688">
                  <a:extLst>
                    <a:ext uri="{9D8B030D-6E8A-4147-A177-3AD203B41FA5}">
                      <a16:colId xmlns:a16="http://schemas.microsoft.com/office/drawing/2014/main" val="3940299000"/>
                    </a:ext>
                  </a:extLst>
                </a:gridCol>
                <a:gridCol w="666299">
                  <a:extLst>
                    <a:ext uri="{9D8B030D-6E8A-4147-A177-3AD203B41FA5}">
                      <a16:colId xmlns:a16="http://schemas.microsoft.com/office/drawing/2014/main" val="3822730391"/>
                    </a:ext>
                  </a:extLst>
                </a:gridCol>
                <a:gridCol w="674077">
                  <a:extLst>
                    <a:ext uri="{9D8B030D-6E8A-4147-A177-3AD203B41FA5}">
                      <a16:colId xmlns:a16="http://schemas.microsoft.com/office/drawing/2014/main" val="864819123"/>
                    </a:ext>
                  </a:extLst>
                </a:gridCol>
                <a:gridCol w="648799">
                  <a:extLst>
                    <a:ext uri="{9D8B030D-6E8A-4147-A177-3AD203B41FA5}">
                      <a16:colId xmlns:a16="http://schemas.microsoft.com/office/drawing/2014/main" val="2148569661"/>
                    </a:ext>
                  </a:extLst>
                </a:gridCol>
                <a:gridCol w="1103801">
                  <a:extLst>
                    <a:ext uri="{9D8B030D-6E8A-4147-A177-3AD203B41FA5}">
                      <a16:colId xmlns:a16="http://schemas.microsoft.com/office/drawing/2014/main" val="4087738960"/>
                    </a:ext>
                  </a:extLst>
                </a:gridCol>
              </a:tblGrid>
              <a:tr h="502022">
                <a:tc>
                  <a:txBody>
                    <a:bodyPr/>
                    <a:lstStyle/>
                    <a:p>
                      <a:pPr algn="ctr">
                        <a:lnSpc>
                          <a:spcPct val="115000"/>
                        </a:lnSpc>
                      </a:pPr>
                      <a:r>
                        <a:rPr lang="en-GB" sz="1000">
                          <a:effectLst/>
                        </a:rPr>
                        <a:t>Class of event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CQ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TQ init event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Halo onset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IVCs circuit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Axi-sim halo factor</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Ihalo [MA]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Ip at TQ [MA]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Fz max on VV - during CQ (after CQ) [MN]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1830766069"/>
                  </a:ext>
                </a:extLst>
              </a:tr>
              <a:tr h="160670">
                <a:tc gridSpan="9">
                  <a:txBody>
                    <a:bodyPr/>
                    <a:lstStyle/>
                    <a:p>
                      <a:pPr algn="ctr">
                        <a:lnSpc>
                          <a:spcPct val="115000"/>
                        </a:lnSpc>
                      </a:pPr>
                      <a:r>
                        <a:rPr lang="en-GB" sz="1000">
                          <a:effectLst/>
                        </a:rPr>
                        <a:t>MODEL 1</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095942785"/>
                  </a:ext>
                </a:extLst>
              </a:tr>
              <a:tr h="160670">
                <a:tc>
                  <a:txBody>
                    <a:bodyPr/>
                    <a:lstStyle/>
                    <a:p>
                      <a:pPr algn="ctr">
                        <a:lnSpc>
                          <a:spcPct val="115000"/>
                        </a:lnSpc>
                      </a:pPr>
                      <a:r>
                        <a:rPr lang="en-GB" sz="1000">
                          <a:effectLst/>
                        </a:rPr>
                        <a:t>MD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≈0.11</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2.02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dirty="0">
                          <a:effectLst/>
                        </a:rPr>
                        <a:t>3.99 (-54.86)</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2743600889"/>
                  </a:ext>
                </a:extLst>
              </a:tr>
              <a:tr h="160670">
                <a:tc>
                  <a:txBody>
                    <a:bodyPr/>
                    <a:lstStyle/>
                    <a:p>
                      <a:pPr algn="ctr">
                        <a:lnSpc>
                          <a:spcPct val="115000"/>
                        </a:lnSpc>
                      </a:pPr>
                      <a:r>
                        <a:rPr lang="en-GB" sz="1000">
                          <a:effectLst/>
                        </a:rPr>
                        <a:t>MD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limiter</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≈0.11</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2.02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4.05 (-57.12)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3629314086"/>
                  </a:ext>
                </a:extLst>
              </a:tr>
              <a:tr h="160670">
                <a:tc>
                  <a:txBody>
                    <a:bodyPr/>
                    <a:lstStyle/>
                    <a:p>
                      <a:pPr algn="ctr">
                        <a:lnSpc>
                          <a:spcPct val="115000"/>
                        </a:lnSpc>
                      </a:pPr>
                      <a:r>
                        <a:rPr lang="en-GB" sz="1000">
                          <a:effectLst/>
                        </a:rPr>
                        <a:t>MD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3.60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11.71 (-46.59)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530241524"/>
                  </a:ext>
                </a:extLst>
              </a:tr>
              <a:tr h="160670">
                <a:tc>
                  <a:txBody>
                    <a:bodyPr/>
                    <a:lstStyle/>
                    <a:p>
                      <a:pPr algn="ctr">
                        <a:lnSpc>
                          <a:spcPct val="115000"/>
                        </a:lnSpc>
                      </a:pPr>
                      <a:r>
                        <a:rPr lang="en-GB" sz="1000">
                          <a:effectLst/>
                        </a:rPr>
                        <a:t>MD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3.57</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11.42 (-48.69)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745835861"/>
                  </a:ext>
                </a:extLst>
              </a:tr>
              <a:tr h="160670">
                <a:tc>
                  <a:txBody>
                    <a:bodyPr/>
                    <a:lstStyle/>
                    <a:p>
                      <a:pPr algn="ctr">
                        <a:lnSpc>
                          <a:spcPct val="115000"/>
                        </a:lnSpc>
                      </a:pPr>
                      <a:r>
                        <a:rPr lang="en-GB" sz="1000">
                          <a:effectLst/>
                        </a:rPr>
                        <a:t>UVDE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dirty="0" err="1">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dirty="0">
                          <a:effectLst/>
                        </a:rPr>
                        <a:t>Open</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2.52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16.82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19.80 (-46.85)</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1526020087"/>
                  </a:ext>
                </a:extLst>
              </a:tr>
              <a:tr h="160670">
                <a:tc>
                  <a:txBody>
                    <a:bodyPr/>
                    <a:lstStyle/>
                    <a:p>
                      <a:pPr algn="ctr">
                        <a:lnSpc>
                          <a:spcPct val="115000"/>
                        </a:lnSpc>
                      </a:pPr>
                      <a:r>
                        <a:rPr lang="en-GB" sz="1000">
                          <a:effectLst/>
                        </a:rPr>
                        <a:t>UVDE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2.60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16.88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25.74 (-48.96)</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1994972452"/>
                  </a:ext>
                </a:extLst>
              </a:tr>
              <a:tr h="160670">
                <a:tc>
                  <a:txBody>
                    <a:bodyPr/>
                    <a:lstStyle/>
                    <a:p>
                      <a:pPr algn="ctr">
                        <a:lnSpc>
                          <a:spcPct val="115000"/>
                        </a:lnSpc>
                      </a:pPr>
                      <a:r>
                        <a:rPr lang="en-GB" sz="1000">
                          <a:effectLst/>
                        </a:rPr>
                        <a:t>UVDE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≈0.23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4.36</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16.84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31.47 (-39.42)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2434013403"/>
                  </a:ext>
                </a:extLst>
              </a:tr>
              <a:tr h="160670">
                <a:tc>
                  <a:txBody>
                    <a:bodyPr/>
                    <a:lstStyle/>
                    <a:p>
                      <a:pPr algn="ctr">
                        <a:lnSpc>
                          <a:spcPct val="115000"/>
                        </a:lnSpc>
                      </a:pPr>
                      <a:r>
                        <a:rPr lang="en-GB" sz="1000">
                          <a:effectLst/>
                        </a:rPr>
                        <a:t>UVDE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≈0.23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4.45</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16.89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36.14 (-41.77)</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61464984"/>
                  </a:ext>
                </a:extLst>
              </a:tr>
              <a:tr h="160670">
                <a:tc gridSpan="9">
                  <a:txBody>
                    <a:bodyPr/>
                    <a:lstStyle/>
                    <a:p>
                      <a:pPr algn="ctr">
                        <a:lnSpc>
                          <a:spcPct val="115000"/>
                        </a:lnSpc>
                      </a:pPr>
                      <a:r>
                        <a:rPr lang="en-GB" sz="1000" dirty="0">
                          <a:effectLst/>
                        </a:rPr>
                        <a:t>MODEL 2</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516367507"/>
                  </a:ext>
                </a:extLst>
              </a:tr>
              <a:tr h="160670">
                <a:tc>
                  <a:txBody>
                    <a:bodyPr/>
                    <a:lstStyle/>
                    <a:p>
                      <a:pPr algn="ctr">
                        <a:lnSpc>
                          <a:spcPct val="115000"/>
                        </a:lnSpc>
                      </a:pPr>
                      <a:r>
                        <a:rPr lang="en-GB" sz="1000">
                          <a:effectLst/>
                        </a:rPr>
                        <a:t>MD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3.08 (-45.83)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3383682043"/>
                  </a:ext>
                </a:extLst>
              </a:tr>
              <a:tr h="160670">
                <a:tc>
                  <a:txBody>
                    <a:bodyPr/>
                    <a:lstStyle/>
                    <a:p>
                      <a:pPr algn="ctr">
                        <a:lnSpc>
                          <a:spcPct val="115000"/>
                        </a:lnSpc>
                      </a:pPr>
                      <a:r>
                        <a:rPr lang="en-GB" sz="1000">
                          <a:effectLst/>
                        </a:rPr>
                        <a:t>MD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≈0.10</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2.79 (-46.88)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3213101657"/>
                  </a:ext>
                </a:extLst>
              </a:tr>
              <a:tr h="160670">
                <a:tc>
                  <a:txBody>
                    <a:bodyPr/>
                    <a:lstStyle/>
                    <a:p>
                      <a:pPr algn="ctr">
                        <a:lnSpc>
                          <a:spcPct val="115000"/>
                        </a:lnSpc>
                      </a:pPr>
                      <a:r>
                        <a:rPr lang="en-GB" sz="1000">
                          <a:effectLst/>
                        </a:rPr>
                        <a:t>MD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3.53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18.82 (-38.37)</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1236715042"/>
                  </a:ext>
                </a:extLst>
              </a:tr>
              <a:tr h="160670">
                <a:tc>
                  <a:txBody>
                    <a:bodyPr/>
                    <a:lstStyle/>
                    <a:p>
                      <a:pPr algn="ctr">
                        <a:lnSpc>
                          <a:spcPct val="115000"/>
                        </a:lnSpc>
                      </a:pPr>
                      <a:r>
                        <a:rPr lang="en-GB" sz="1000">
                          <a:effectLst/>
                        </a:rPr>
                        <a:t>MD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dirty="0">
                          <a:effectLst/>
                        </a:rPr>
                        <a:t>3.52</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18.85 (-39.42)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3439162888"/>
                  </a:ext>
                </a:extLst>
              </a:tr>
              <a:tr h="160670">
                <a:tc>
                  <a:txBody>
                    <a:bodyPr/>
                    <a:lstStyle/>
                    <a:p>
                      <a:pPr algn="ctr">
                        <a:lnSpc>
                          <a:spcPct val="115000"/>
                        </a:lnSpc>
                      </a:pPr>
                      <a:r>
                        <a:rPr lang="en-GB" sz="1000">
                          <a:effectLst/>
                        </a:rPr>
                        <a:t>UVDE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2.48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16.90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21.22 (-38.50)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1967227189"/>
                  </a:ext>
                </a:extLst>
              </a:tr>
              <a:tr h="160670">
                <a:tc>
                  <a:txBody>
                    <a:bodyPr/>
                    <a:lstStyle/>
                    <a:p>
                      <a:pPr algn="ctr">
                        <a:lnSpc>
                          <a:spcPct val="115000"/>
                        </a:lnSpc>
                      </a:pPr>
                      <a:r>
                        <a:rPr lang="en-GB" sz="1000">
                          <a:effectLst/>
                        </a:rPr>
                        <a:t>UVDE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2.59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16.98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dirty="0">
                          <a:effectLst/>
                        </a:rPr>
                        <a:t>27.36 (-39.30)</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3052223367"/>
                  </a:ext>
                </a:extLst>
              </a:tr>
              <a:tr h="160670">
                <a:tc>
                  <a:txBody>
                    <a:bodyPr/>
                    <a:lstStyle/>
                    <a:p>
                      <a:pPr algn="ctr">
                        <a:lnSpc>
                          <a:spcPct val="115000"/>
                        </a:lnSpc>
                      </a:pPr>
                      <a:r>
                        <a:rPr lang="en-GB" sz="1000">
                          <a:effectLst/>
                        </a:rPr>
                        <a:t>UVDE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≈0.22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4.29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dirty="0">
                          <a:effectLst/>
                        </a:rPr>
                        <a:t>16.91</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dirty="0">
                          <a:effectLst/>
                        </a:rPr>
                        <a:t>39.68 (-31.88)</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3922188548"/>
                  </a:ext>
                </a:extLst>
              </a:tr>
              <a:tr h="160670">
                <a:tc>
                  <a:txBody>
                    <a:bodyPr/>
                    <a:lstStyle/>
                    <a:p>
                      <a:pPr algn="ctr">
                        <a:lnSpc>
                          <a:spcPct val="115000"/>
                        </a:lnSpc>
                      </a:pPr>
                      <a:r>
                        <a:rPr lang="en-GB" sz="1000">
                          <a:effectLst/>
                        </a:rPr>
                        <a:t>UVDE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≈0.23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4.43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16.97</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dirty="0">
                          <a:effectLst/>
                        </a:rPr>
                        <a:t>44.79 (-33.09)</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1767736891"/>
                  </a:ext>
                </a:extLst>
              </a:tr>
            </a:tbl>
          </a:graphicData>
        </a:graphic>
      </p:graphicFrame>
      <p:sp>
        <p:nvSpPr>
          <p:cNvPr id="7" name="Titel 1">
            <a:extLst>
              <a:ext uri="{FF2B5EF4-FFF2-40B4-BE49-F238E27FC236}">
                <a16:creationId xmlns:a16="http://schemas.microsoft.com/office/drawing/2014/main" id="{65F72C83-15A1-9A30-6424-20B07CDD0FA1}"/>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0" name="Textfeld 7">
            <a:extLst>
              <a:ext uri="{FF2B5EF4-FFF2-40B4-BE49-F238E27FC236}">
                <a16:creationId xmlns:a16="http://schemas.microsoft.com/office/drawing/2014/main" id="{79C3416F-7EE8-D16F-B238-73A22783DBC8}"/>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1" name="Textfeld 8">
            <a:extLst>
              <a:ext uri="{FF2B5EF4-FFF2-40B4-BE49-F238E27FC236}">
                <a16:creationId xmlns:a16="http://schemas.microsoft.com/office/drawing/2014/main" id="{90657200-290D-46F4-6E2A-E1749B135770}"/>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3" name="Fußzeilenplatzhalter 3">
            <a:extLst>
              <a:ext uri="{FF2B5EF4-FFF2-40B4-BE49-F238E27FC236}">
                <a16:creationId xmlns:a16="http://schemas.microsoft.com/office/drawing/2014/main" id="{DE7FF9D2-980D-422F-B830-9FFA94DF432F}"/>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7</a:t>
            </a:fld>
            <a:endParaRPr lang="en-GB" dirty="0"/>
          </a:p>
        </p:txBody>
      </p:sp>
    </p:spTree>
    <p:extLst>
      <p:ext uri="{BB962C8B-B14F-4D97-AF65-F5344CB8AC3E}">
        <p14:creationId xmlns:p14="http://schemas.microsoft.com/office/powerpoint/2010/main" val="210794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4">
            <a:extLst>
              <a:ext uri="{FF2B5EF4-FFF2-40B4-BE49-F238E27FC236}">
                <a16:creationId xmlns:a16="http://schemas.microsoft.com/office/drawing/2014/main" id="{60F5E60D-CA41-4D7D-8A46-825E833D8DD2}"/>
              </a:ext>
            </a:extLst>
          </p:cNvPr>
          <p:cNvSpPr txBox="1"/>
          <p:nvPr/>
        </p:nvSpPr>
        <p:spPr>
          <a:xfrm>
            <a:off x="107504" y="1007225"/>
            <a:ext cx="8928992" cy="1950983"/>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For each of the simulations different data has been saved:</a:t>
            </a:r>
          </a:p>
          <a:p>
            <a:pPr marL="671513" lvl="1"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Time evolution of plasma filaments (to be used as source term in possible future 3D analysis)</a:t>
            </a:r>
          </a:p>
          <a:p>
            <a:pPr marL="671513" lvl="1"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Evolution of the plasma main parameters (</a:t>
            </a:r>
            <a:r>
              <a:rPr lang="en-US" sz="1350" dirty="0" err="1">
                <a:latin typeface="Arial" panose="020B0604020202020204" pitchFamily="34" charset="0"/>
                <a:cs typeface="Arial" panose="020B0604020202020204" pitchFamily="34" charset="0"/>
              </a:rPr>
              <a:t>Ipla</a:t>
            </a:r>
            <a:r>
              <a:rPr lang="en-US" sz="1350" dirty="0">
                <a:latin typeface="Arial" panose="020B0604020202020204" pitchFamily="34" charset="0"/>
                <a:cs typeface="Arial" panose="020B0604020202020204" pitchFamily="34" charset="0"/>
              </a:rPr>
              <a:t>, </a:t>
            </a:r>
            <a:r>
              <a:rPr lang="en-US" sz="1350" dirty="0" err="1">
                <a:latin typeface="Arial" panose="020B0604020202020204" pitchFamily="34" charset="0"/>
                <a:cs typeface="Arial" panose="020B0604020202020204" pitchFamily="34" charset="0"/>
              </a:rPr>
              <a:t>Zj</a:t>
            </a:r>
            <a:r>
              <a:rPr lang="en-US" sz="1350" dirty="0">
                <a:latin typeface="Arial" panose="020B0604020202020204" pitchFamily="34" charset="0"/>
                <a:cs typeface="Arial" panose="020B0604020202020204" pitchFamily="34" charset="0"/>
              </a:rPr>
              <a:t>, </a:t>
            </a:r>
            <a:r>
              <a:rPr lang="en-US" sz="1350" dirty="0" err="1">
                <a:latin typeface="Arial" panose="020B0604020202020204" pitchFamily="34" charset="0"/>
                <a:cs typeface="Arial" panose="020B0604020202020204" pitchFamily="34" charset="0"/>
              </a:rPr>
              <a:t>Rj</a:t>
            </a:r>
            <a:r>
              <a:rPr lang="en-US" sz="1350" dirty="0">
                <a:latin typeface="Arial" panose="020B0604020202020204" pitchFamily="34" charset="0"/>
                <a:cs typeface="Arial" panose="020B0604020202020204" pitchFamily="34" charset="0"/>
              </a:rPr>
              <a:t>, </a:t>
            </a:r>
            <a:r>
              <a:rPr lang="en-US" sz="1350" dirty="0" err="1">
                <a:latin typeface="Arial" panose="020B0604020202020204" pitchFamily="34" charset="0"/>
                <a:cs typeface="Arial" panose="020B0604020202020204" pitchFamily="34" charset="0"/>
              </a:rPr>
              <a:t>ecc</a:t>
            </a:r>
            <a:r>
              <a:rPr lang="en-US" sz="1350" dirty="0">
                <a:latin typeface="Arial" panose="020B0604020202020204" pitchFamily="34" charset="0"/>
                <a:cs typeface="Arial" panose="020B0604020202020204" pitchFamily="34" charset="0"/>
              </a:rPr>
              <a:t>)</a:t>
            </a:r>
          </a:p>
          <a:p>
            <a:pPr marL="671513" lvl="1"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Induced currents and forces in the VV and in the Stabilizing Plate </a:t>
            </a:r>
          </a:p>
          <a:p>
            <a:pPr marL="671513" lvl="1"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Induced currents, voltages and forces in the VS coils</a:t>
            </a:r>
          </a:p>
          <a:p>
            <a:pPr marL="671513" lvl="1"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EQDSK files at characteristic time instants of the evolution (to be used as inputs in possible Heat Flux analyses)</a:t>
            </a:r>
          </a:p>
          <a:p>
            <a:pPr marL="671513" lvl="1"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Evolution of the plasma contact points with the FW</a:t>
            </a:r>
          </a:p>
        </p:txBody>
      </p:sp>
      <p:sp>
        <p:nvSpPr>
          <p:cNvPr id="6" name="Titel 1">
            <a:extLst>
              <a:ext uri="{FF2B5EF4-FFF2-40B4-BE49-F238E27FC236}">
                <a16:creationId xmlns:a16="http://schemas.microsoft.com/office/drawing/2014/main" id="{B6CE8A36-F87B-CF2E-40C1-411AB074D5C8}"/>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0" name="Textfeld 7">
            <a:extLst>
              <a:ext uri="{FF2B5EF4-FFF2-40B4-BE49-F238E27FC236}">
                <a16:creationId xmlns:a16="http://schemas.microsoft.com/office/drawing/2014/main" id="{30D1A1B9-FAC1-62A0-E924-27D72228E964}"/>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1" name="Textfeld 8">
            <a:extLst>
              <a:ext uri="{FF2B5EF4-FFF2-40B4-BE49-F238E27FC236}">
                <a16:creationId xmlns:a16="http://schemas.microsoft.com/office/drawing/2014/main" id="{46CFFB42-405A-B3B8-F6C4-7347F7FF7844}"/>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3" name="Fußzeilenplatzhalter 3">
            <a:extLst>
              <a:ext uri="{FF2B5EF4-FFF2-40B4-BE49-F238E27FC236}">
                <a16:creationId xmlns:a16="http://schemas.microsoft.com/office/drawing/2014/main" id="{58303D07-FA77-50B9-39AE-26393D5D012B}"/>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8</a:t>
            </a:fld>
            <a:endParaRPr lang="en-GB" dirty="0"/>
          </a:p>
        </p:txBody>
      </p:sp>
    </p:spTree>
    <p:extLst>
      <p:ext uri="{BB962C8B-B14F-4D97-AF65-F5344CB8AC3E}">
        <p14:creationId xmlns:p14="http://schemas.microsoft.com/office/powerpoint/2010/main" val="412525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94">
            <a:extLst>
              <a:ext uri="{FF2B5EF4-FFF2-40B4-BE49-F238E27FC236}">
                <a16:creationId xmlns:a16="http://schemas.microsoft.com/office/drawing/2014/main" id="{DE24A4A8-72F9-AB1A-B146-E8633BD482E7}"/>
              </a:ext>
            </a:extLst>
          </p:cNvPr>
          <p:cNvPicPr>
            <a:picLocks noChangeAspect="1"/>
          </p:cNvPicPr>
          <p:nvPr/>
        </p:nvPicPr>
        <p:blipFill>
          <a:blip r:embed="rId3"/>
          <a:stretch>
            <a:fillRect/>
          </a:stretch>
        </p:blipFill>
        <p:spPr>
          <a:xfrm>
            <a:off x="3961357" y="3159696"/>
            <a:ext cx="2000733" cy="1080000"/>
          </a:xfrm>
          <a:prstGeom prst="rect">
            <a:avLst/>
          </a:prstGeom>
        </p:spPr>
      </p:pic>
      <p:sp>
        <p:nvSpPr>
          <p:cNvPr id="10" name="Textfeld 4">
            <a:extLst>
              <a:ext uri="{FF2B5EF4-FFF2-40B4-BE49-F238E27FC236}">
                <a16:creationId xmlns:a16="http://schemas.microsoft.com/office/drawing/2014/main" id="{CC4EAA36-F58A-4E47-B587-758457A965D3}"/>
              </a:ext>
            </a:extLst>
          </p:cNvPr>
          <p:cNvSpPr txBox="1"/>
          <p:nvPr/>
        </p:nvSpPr>
        <p:spPr>
          <a:xfrm>
            <a:off x="0" y="520004"/>
            <a:ext cx="8928992" cy="307777"/>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MODEL 1 UVDE slow CL case</a:t>
            </a:r>
            <a:endParaRPr lang="en-US" sz="1350" dirty="0">
              <a:solidFill>
                <a:srgbClr val="FF0000"/>
              </a:solidFill>
              <a:latin typeface="Arial" panose="020B0604020202020204" pitchFamily="34" charset="0"/>
              <a:cs typeface="Arial" panose="020B0604020202020204" pitchFamily="34" charset="0"/>
            </a:endParaRPr>
          </a:p>
        </p:txBody>
      </p:sp>
      <p:pic>
        <p:nvPicPr>
          <p:cNvPr id="11" name="Immagine 182">
            <a:extLst>
              <a:ext uri="{FF2B5EF4-FFF2-40B4-BE49-F238E27FC236}">
                <a16:creationId xmlns:a16="http://schemas.microsoft.com/office/drawing/2014/main" id="{9123CE83-D5D7-6703-AD3B-71C7D8A88419}"/>
              </a:ext>
            </a:extLst>
          </p:cNvPr>
          <p:cNvPicPr>
            <a:picLocks noChangeAspect="1"/>
          </p:cNvPicPr>
          <p:nvPr/>
        </p:nvPicPr>
        <p:blipFill>
          <a:blip r:embed="rId4"/>
          <a:stretch>
            <a:fillRect/>
          </a:stretch>
        </p:blipFill>
        <p:spPr>
          <a:xfrm>
            <a:off x="0" y="742945"/>
            <a:ext cx="2090937" cy="1800000"/>
          </a:xfrm>
          <a:prstGeom prst="rect">
            <a:avLst/>
          </a:prstGeom>
        </p:spPr>
      </p:pic>
      <p:pic>
        <p:nvPicPr>
          <p:cNvPr id="12" name="Picture 11">
            <a:extLst>
              <a:ext uri="{FF2B5EF4-FFF2-40B4-BE49-F238E27FC236}">
                <a16:creationId xmlns:a16="http://schemas.microsoft.com/office/drawing/2014/main" id="{4307E6BA-1F6F-346F-18B2-00AD7ACE9ACF}"/>
              </a:ext>
            </a:extLst>
          </p:cNvPr>
          <p:cNvPicPr>
            <a:picLocks noChangeAspect="1"/>
          </p:cNvPicPr>
          <p:nvPr/>
        </p:nvPicPr>
        <p:blipFill>
          <a:blip r:embed="rId5"/>
          <a:stretch>
            <a:fillRect/>
          </a:stretch>
        </p:blipFill>
        <p:spPr>
          <a:xfrm>
            <a:off x="1397275" y="1401154"/>
            <a:ext cx="2461017" cy="1800000"/>
          </a:xfrm>
          <a:prstGeom prst="rect">
            <a:avLst/>
          </a:prstGeom>
        </p:spPr>
      </p:pic>
      <p:pic>
        <p:nvPicPr>
          <p:cNvPr id="15" name="Picture 14">
            <a:extLst>
              <a:ext uri="{FF2B5EF4-FFF2-40B4-BE49-F238E27FC236}">
                <a16:creationId xmlns:a16="http://schemas.microsoft.com/office/drawing/2014/main" id="{B5FEFCE1-B236-0794-982D-E562975B263E}"/>
              </a:ext>
            </a:extLst>
          </p:cNvPr>
          <p:cNvPicPr>
            <a:picLocks noChangeAspect="1"/>
          </p:cNvPicPr>
          <p:nvPr/>
        </p:nvPicPr>
        <p:blipFill>
          <a:blip r:embed="rId6"/>
          <a:stretch>
            <a:fillRect/>
          </a:stretch>
        </p:blipFill>
        <p:spPr>
          <a:xfrm>
            <a:off x="18481" y="2508611"/>
            <a:ext cx="2130508" cy="1800000"/>
          </a:xfrm>
          <a:prstGeom prst="rect">
            <a:avLst/>
          </a:prstGeom>
        </p:spPr>
      </p:pic>
      <p:pic>
        <p:nvPicPr>
          <p:cNvPr id="24" name="Picture 23">
            <a:extLst>
              <a:ext uri="{FF2B5EF4-FFF2-40B4-BE49-F238E27FC236}">
                <a16:creationId xmlns:a16="http://schemas.microsoft.com/office/drawing/2014/main" id="{DD96469A-22FF-250C-DF0A-C22906AFDD3D}"/>
              </a:ext>
            </a:extLst>
          </p:cNvPr>
          <p:cNvPicPr>
            <a:picLocks noChangeAspect="1"/>
          </p:cNvPicPr>
          <p:nvPr/>
        </p:nvPicPr>
        <p:blipFill>
          <a:blip r:embed="rId7"/>
          <a:stretch>
            <a:fillRect/>
          </a:stretch>
        </p:blipFill>
        <p:spPr>
          <a:xfrm>
            <a:off x="3943977" y="811546"/>
            <a:ext cx="1904945" cy="1080000"/>
          </a:xfrm>
          <a:prstGeom prst="rect">
            <a:avLst/>
          </a:prstGeom>
        </p:spPr>
      </p:pic>
      <p:pic>
        <p:nvPicPr>
          <p:cNvPr id="26" name="Immagine 158">
            <a:extLst>
              <a:ext uri="{FF2B5EF4-FFF2-40B4-BE49-F238E27FC236}">
                <a16:creationId xmlns:a16="http://schemas.microsoft.com/office/drawing/2014/main" id="{82790715-F5E8-CCD7-2A7B-372BDACCD5CB}"/>
              </a:ext>
            </a:extLst>
          </p:cNvPr>
          <p:cNvPicPr>
            <a:picLocks noChangeAspect="1"/>
          </p:cNvPicPr>
          <p:nvPr/>
        </p:nvPicPr>
        <p:blipFill>
          <a:blip r:embed="rId8"/>
          <a:stretch>
            <a:fillRect/>
          </a:stretch>
        </p:blipFill>
        <p:spPr>
          <a:xfrm>
            <a:off x="3954033" y="1990582"/>
            <a:ext cx="1915238" cy="1080000"/>
          </a:xfrm>
          <a:prstGeom prst="rect">
            <a:avLst/>
          </a:prstGeom>
        </p:spPr>
      </p:pic>
      <p:sp>
        <p:nvSpPr>
          <p:cNvPr id="36" name="Textfeld 4">
            <a:extLst>
              <a:ext uri="{FF2B5EF4-FFF2-40B4-BE49-F238E27FC236}">
                <a16:creationId xmlns:a16="http://schemas.microsoft.com/office/drawing/2014/main" id="{93BFF104-C3EE-44A6-BEBB-4E61C9D0B0F2}"/>
              </a:ext>
            </a:extLst>
          </p:cNvPr>
          <p:cNvSpPr txBox="1"/>
          <p:nvPr/>
        </p:nvSpPr>
        <p:spPr>
          <a:xfrm>
            <a:off x="1706272" y="3166438"/>
            <a:ext cx="2289200"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UVDE Model 1 Highest </a:t>
            </a:r>
            <a:r>
              <a:rPr lang="en-US" sz="1100" dirty="0" err="1">
                <a:latin typeface="Arial" panose="020B0604020202020204" pitchFamily="34" charset="0"/>
                <a:cs typeface="Arial" panose="020B0604020202020204" pitchFamily="34" charset="0"/>
              </a:rPr>
              <a:t>Fz</a:t>
            </a:r>
            <a:r>
              <a:rPr lang="en-US" sz="1100" dirty="0">
                <a:latin typeface="Arial" panose="020B0604020202020204" pitchFamily="34" charset="0"/>
                <a:cs typeface="Arial" panose="020B0604020202020204" pitchFamily="34" charset="0"/>
              </a:rPr>
              <a:t> on VV:</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37" name="Textfeld 4">
            <a:extLst>
              <a:ext uri="{FF2B5EF4-FFF2-40B4-BE49-F238E27FC236}">
                <a16:creationId xmlns:a16="http://schemas.microsoft.com/office/drawing/2014/main" id="{1CD26277-249E-4025-9EAE-FD7F9698C63A}"/>
              </a:ext>
            </a:extLst>
          </p:cNvPr>
          <p:cNvSpPr txBox="1"/>
          <p:nvPr/>
        </p:nvSpPr>
        <p:spPr>
          <a:xfrm>
            <a:off x="1860377" y="3459255"/>
            <a:ext cx="2083600"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36,1MN during CQ (</a:t>
            </a:r>
            <a:r>
              <a:rPr lang="en-US" sz="1100" b="1" dirty="0">
                <a:solidFill>
                  <a:srgbClr val="00B05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38" name="Textfeld 4">
            <a:extLst>
              <a:ext uri="{FF2B5EF4-FFF2-40B4-BE49-F238E27FC236}">
                <a16:creationId xmlns:a16="http://schemas.microsoft.com/office/drawing/2014/main" id="{2887F98F-063A-4B07-817F-1276F9C71561}"/>
              </a:ext>
            </a:extLst>
          </p:cNvPr>
          <p:cNvSpPr txBox="1"/>
          <p:nvPr/>
        </p:nvSpPr>
        <p:spPr>
          <a:xfrm>
            <a:off x="1860376" y="3698124"/>
            <a:ext cx="1703511" cy="26795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-41,8MN after CQ (</a:t>
            </a:r>
            <a:r>
              <a:rPr lang="en-US" sz="1100" b="1" dirty="0">
                <a:solidFill>
                  <a:srgbClr val="0070C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p>
        </p:txBody>
      </p:sp>
      <p:pic>
        <p:nvPicPr>
          <p:cNvPr id="29" name="Immagine 174">
            <a:extLst>
              <a:ext uri="{FF2B5EF4-FFF2-40B4-BE49-F238E27FC236}">
                <a16:creationId xmlns:a16="http://schemas.microsoft.com/office/drawing/2014/main" id="{A80CB555-2EFE-2B51-0967-7D29002B3E96}"/>
              </a:ext>
            </a:extLst>
          </p:cNvPr>
          <p:cNvPicPr>
            <a:picLocks noChangeAspect="1"/>
          </p:cNvPicPr>
          <p:nvPr/>
        </p:nvPicPr>
        <p:blipFill>
          <a:blip r:embed="rId9"/>
          <a:stretch>
            <a:fillRect/>
          </a:stretch>
        </p:blipFill>
        <p:spPr>
          <a:xfrm>
            <a:off x="6006451" y="816447"/>
            <a:ext cx="2951480" cy="1678305"/>
          </a:xfrm>
          <a:prstGeom prst="rect">
            <a:avLst/>
          </a:prstGeom>
        </p:spPr>
      </p:pic>
      <p:pic>
        <p:nvPicPr>
          <p:cNvPr id="30" name="Immagine 210">
            <a:extLst>
              <a:ext uri="{FF2B5EF4-FFF2-40B4-BE49-F238E27FC236}">
                <a16:creationId xmlns:a16="http://schemas.microsoft.com/office/drawing/2014/main" id="{796BA452-F587-EBFA-8718-0EE1CBF1A61A}"/>
              </a:ext>
            </a:extLst>
          </p:cNvPr>
          <p:cNvPicPr>
            <a:picLocks noChangeAspect="1"/>
          </p:cNvPicPr>
          <p:nvPr/>
        </p:nvPicPr>
        <p:blipFill>
          <a:blip r:embed="rId10"/>
          <a:stretch>
            <a:fillRect/>
          </a:stretch>
        </p:blipFill>
        <p:spPr>
          <a:xfrm>
            <a:off x="6006451" y="2569646"/>
            <a:ext cx="2951480" cy="1670050"/>
          </a:xfrm>
          <a:prstGeom prst="rect">
            <a:avLst/>
          </a:prstGeom>
        </p:spPr>
      </p:pic>
      <p:sp>
        <p:nvSpPr>
          <p:cNvPr id="32" name="Multiplication Sign 31">
            <a:extLst>
              <a:ext uri="{FF2B5EF4-FFF2-40B4-BE49-F238E27FC236}">
                <a16:creationId xmlns:a16="http://schemas.microsoft.com/office/drawing/2014/main" id="{C3A88986-B1A6-5EF2-3C9F-A6494ADFD647}"/>
              </a:ext>
            </a:extLst>
          </p:cNvPr>
          <p:cNvSpPr/>
          <p:nvPr/>
        </p:nvSpPr>
        <p:spPr>
          <a:xfrm>
            <a:off x="7602709" y="2953692"/>
            <a:ext cx="144016" cy="151065"/>
          </a:xfrm>
          <a:prstGeom prst="mathMultiply">
            <a:avLst>
              <a:gd name="adj1" fmla="val 4824"/>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Multiplication Sign 32">
            <a:extLst>
              <a:ext uri="{FF2B5EF4-FFF2-40B4-BE49-F238E27FC236}">
                <a16:creationId xmlns:a16="http://schemas.microsoft.com/office/drawing/2014/main" id="{ACF45719-F75A-CA3E-EF98-2E8599DFA2A0}"/>
              </a:ext>
            </a:extLst>
          </p:cNvPr>
          <p:cNvSpPr/>
          <p:nvPr/>
        </p:nvSpPr>
        <p:spPr>
          <a:xfrm>
            <a:off x="8360777" y="3633817"/>
            <a:ext cx="144016" cy="151065"/>
          </a:xfrm>
          <a:prstGeom prst="mathMultiply">
            <a:avLst>
              <a:gd name="adj1" fmla="val 4824"/>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el 1">
            <a:extLst>
              <a:ext uri="{FF2B5EF4-FFF2-40B4-BE49-F238E27FC236}">
                <a16:creationId xmlns:a16="http://schemas.microsoft.com/office/drawing/2014/main" id="{36536717-AF98-61C1-F73E-2F198E737683}"/>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7" name="Textfeld 7">
            <a:extLst>
              <a:ext uri="{FF2B5EF4-FFF2-40B4-BE49-F238E27FC236}">
                <a16:creationId xmlns:a16="http://schemas.microsoft.com/office/drawing/2014/main" id="{D0C465A7-DDF9-9A3E-A13F-DBA738FFC255}"/>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3" name="Textfeld 8">
            <a:extLst>
              <a:ext uri="{FF2B5EF4-FFF2-40B4-BE49-F238E27FC236}">
                <a16:creationId xmlns:a16="http://schemas.microsoft.com/office/drawing/2014/main" id="{1B16F6AC-C83F-0C4D-E37D-CF39278AFDBE}"/>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6" name="Fußzeilenplatzhalter 3">
            <a:extLst>
              <a:ext uri="{FF2B5EF4-FFF2-40B4-BE49-F238E27FC236}">
                <a16:creationId xmlns:a16="http://schemas.microsoft.com/office/drawing/2014/main" id="{526F4593-822C-63A6-10B6-369F5BA7763D}"/>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9</a:t>
            </a:fld>
            <a:endParaRPr lang="en-GB" dirty="0"/>
          </a:p>
        </p:txBody>
      </p:sp>
    </p:spTree>
    <p:extLst>
      <p:ext uri="{BB962C8B-B14F-4D97-AF65-F5344CB8AC3E}">
        <p14:creationId xmlns:p14="http://schemas.microsoft.com/office/powerpoint/2010/main" val="275403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 grpId="0"/>
      <p:bldP spid="37" grpId="0"/>
      <p:bldP spid="38" grpId="0"/>
      <p:bldP spid="7" grpId="0" animBg="1"/>
      <p:bldP spid="13"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398</TotalTime>
  <Words>3322</Words>
  <Application>Microsoft Office PowerPoint</Application>
  <PresentationFormat>Presentazione su schermo (16:9)</PresentationFormat>
  <Paragraphs>518</Paragraphs>
  <Slides>20</Slides>
  <Notes>19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20</vt:i4>
      </vt:variant>
    </vt:vector>
  </HeadingPairs>
  <TitlesOfParts>
    <vt:vector size="24" baseType="lpstr">
      <vt:lpstr>Arial</vt:lpstr>
      <vt:lpstr>Calibri</vt:lpstr>
      <vt:lpstr>Wingdings</vt:lpstr>
      <vt:lpstr>Office</vt:lpstr>
      <vt:lpstr>WP PWIE: SP ADC.I final meeting</vt:lpstr>
      <vt:lpstr>PWIE 2021/2022: SP ADC.I </vt:lpstr>
      <vt:lpstr>Milestones</vt:lpstr>
      <vt:lpstr>SP ADC.I Tasks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WP PWIE: SP ADC.I final meeting</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Brezinse</dc:creator>
  <cp:lastModifiedBy>pierluigi fanelli</cp:lastModifiedBy>
  <cp:revision>146</cp:revision>
  <cp:lastPrinted>2014-10-16T14:51:28Z</cp:lastPrinted>
  <dcterms:created xsi:type="dcterms:W3CDTF">2020-10-16T13:52:18Z</dcterms:created>
  <dcterms:modified xsi:type="dcterms:W3CDTF">2023-01-17T09:39:11Z</dcterms:modified>
</cp:coreProperties>
</file>