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61" r:id="rId3"/>
    <p:sldId id="297" r:id="rId4"/>
    <p:sldId id="298" r:id="rId5"/>
    <p:sldId id="299" r:id="rId6"/>
    <p:sldId id="300" r:id="rId7"/>
    <p:sldId id="301" r:id="rId8"/>
    <p:sldId id="302" r:id="rId9"/>
    <p:sldId id="283" r:id="rId10"/>
    <p:sldId id="279" r:id="rId11"/>
    <p:sldId id="304" r:id="rId12"/>
    <p:sldId id="305" r:id="rId13"/>
    <p:sldId id="306" r:id="rId14"/>
    <p:sldId id="307" r:id="rId15"/>
    <p:sldId id="308" r:id="rId16"/>
    <p:sldId id="309" r:id="rId17"/>
    <p:sldId id="310" r:id="rId18"/>
    <p:sldId id="311" r:id="rId19"/>
    <p:sldId id="312" r:id="rId20"/>
    <p:sldId id="315" r:id="rId21"/>
    <p:sldId id="313" r:id="rId22"/>
    <p:sldId id="318" r:id="rId23"/>
    <p:sldId id="303" r:id="rId24"/>
    <p:sldId id="314" r:id="rId25"/>
    <p:sldId id="316" r:id="rId26"/>
    <p:sldId id="317" r:id="rId27"/>
  </p:sldIdLst>
  <p:sldSz cx="9144000" cy="5143500" type="screen16x9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33CC"/>
    <a:srgbClr val="0066FF"/>
    <a:srgbClr val="003399"/>
    <a:srgbClr val="E3E3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1283" autoAdjust="0"/>
  </p:normalViewPr>
  <p:slideViewPr>
    <p:cSldViewPr snapToGrid="0" showGuides="1">
      <p:cViewPr>
        <p:scale>
          <a:sx n="116" d="100"/>
          <a:sy n="116" d="100"/>
        </p:scale>
        <p:origin x="-760" y="-26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85" d="100"/>
          <a:sy n="85" d="100"/>
        </p:scale>
        <p:origin x="-3834" y="-96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15B2C45A-E869-45FE-B529-AF49C0F3C669}" type="datetimeFigureOut">
              <a:rPr lang="en-GB" smtClean="0">
                <a:latin typeface="Arial" panose="020B0604020202020204" pitchFamily="34" charset="0"/>
              </a:rPr>
              <a:pPr/>
              <a:t>13/01/2023</a:t>
            </a:fld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A1166760-0E69-430F-A97F-08802152DB5E}" type="slidenum">
              <a:rPr lang="en-GB" smtClean="0">
                <a:latin typeface="Arial" panose="020B0604020202020204" pitchFamily="34" charset="0"/>
              </a:rPr>
              <a:pPr/>
              <a:t>‹#›</a:t>
            </a:fld>
            <a:endParaRPr lang="en-GB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6496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>
                <a:latin typeface="Arial" panose="020B0604020202020204" pitchFamily="34" charset="0"/>
              </a:defRPr>
            </a:lvl1pPr>
          </a:lstStyle>
          <a:p>
            <a:fld id="{F93E6C17-F35F-4654-8DE9-B693AC206066}" type="datetimeFigureOut">
              <a:rPr lang="en-GB" smtClean="0"/>
              <a:pPr/>
              <a:t>13/01/2023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>
                <a:latin typeface="Arial" panose="020B0604020202020204" pitchFamily="34" charset="0"/>
              </a:defRPr>
            </a:lvl1pPr>
          </a:lstStyle>
          <a:p>
            <a:fld id="{49027E0A-1465-4A40-B1D5-9126D49509F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3348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27E0A-1465-4A40-B1D5-9126D49509FC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34644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27E0A-1465-4A40-B1D5-9126D49509FC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57064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27E0A-1465-4A40-B1D5-9126D49509FC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57064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27E0A-1465-4A40-B1D5-9126D49509FC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47141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27E0A-1465-4A40-B1D5-9126D49509FC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4714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5536" y="1761660"/>
            <a:ext cx="8496944" cy="972108"/>
          </a:xfrm>
        </p:spPr>
        <p:txBody>
          <a:bodyPr>
            <a:noAutofit/>
          </a:bodyPr>
          <a:lstStyle>
            <a:lvl1pPr algn="l">
              <a:defRPr sz="35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5536" y="3219822"/>
            <a:ext cx="4392488" cy="324036"/>
          </a:xfrm>
        </p:spPr>
        <p:txBody>
          <a:bodyPr>
            <a:normAutofit/>
          </a:bodyPr>
          <a:lstStyle>
            <a:lvl1pPr marL="0" indent="0" algn="l">
              <a:buNone/>
              <a:defRPr sz="2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 </a:t>
            </a:r>
            <a:r>
              <a:rPr lang="en-US"/>
              <a:t>of presenter</a:t>
            </a:r>
            <a:endParaRPr lang="en-US" dirty="0"/>
          </a:p>
        </p:txBody>
      </p:sp>
      <p:sp>
        <p:nvSpPr>
          <p:cNvPr id="5" name="AutoShape 2" descr="https://idw-online.de/pages/de/institutionlogo921"/>
          <p:cNvSpPr>
            <a:spLocks noChangeAspect="1" noChangeArrowheads="1"/>
          </p:cNvSpPr>
          <p:nvPr userDrawn="1"/>
        </p:nvSpPr>
        <p:spPr bwMode="auto">
          <a:xfrm>
            <a:off x="155576" y="-342900"/>
            <a:ext cx="107632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395537" y="4268763"/>
            <a:ext cx="1295375" cy="679252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 of presenter</a:t>
            </a:r>
            <a:endParaRPr lang="en-GB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5724129" y="4245936"/>
            <a:ext cx="3168352" cy="70207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24" name="Bild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7348"/>
          <a:stretch/>
        </p:blipFill>
        <p:spPr>
          <a:xfrm>
            <a:off x="0" y="0"/>
            <a:ext cx="9144000" cy="4176000"/>
          </a:xfrm>
          <a:prstGeom prst="rect">
            <a:avLst/>
          </a:prstGeom>
        </p:spPr>
      </p:pic>
      <p:pic>
        <p:nvPicPr>
          <p:cNvPr id="25" name="Bild 13" descr="EU_und_Text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320000"/>
            <a:ext cx="3456384" cy="64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2950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14350"/>
          </a:xfrm>
          <a:prstGeom prst="rect">
            <a:avLst/>
          </a:prstGeom>
          <a:solidFill>
            <a:srgbClr val="E3E3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1609" y="82253"/>
            <a:ext cx="7543800" cy="342900"/>
          </a:xfrm>
        </p:spPr>
        <p:txBody>
          <a:bodyPr>
            <a:noAutofit/>
          </a:bodyPr>
          <a:lstStyle>
            <a:lvl1pPr algn="l">
              <a:lnSpc>
                <a:spcPts val="3200"/>
              </a:lnSpc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4135"/>
            <a:ext cx="8229600" cy="3672408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pic>
        <p:nvPicPr>
          <p:cNvPr id="7" name="Picture 6" descr="EurofusionDisc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70180"/>
            <a:ext cx="367958" cy="373990"/>
          </a:xfrm>
          <a:prstGeom prst="rect">
            <a:avLst/>
          </a:prstGeom>
        </p:spPr>
      </p:pic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0" y="4905970"/>
            <a:ext cx="9144000" cy="253388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1100" dirty="0" smtClean="0"/>
              <a:t>P. </a:t>
            </a:r>
            <a:r>
              <a:rPr lang="en-GB" sz="1100" dirty="0" err="1" smtClean="0"/>
              <a:t>Innocente</a:t>
            </a:r>
            <a:r>
              <a:rPr lang="en-GB" sz="1100" dirty="0" smtClean="0"/>
              <a:t> | WP PWIE-ADC Final meeting  | Zoom | 17.01.2023 | Page </a:t>
            </a:r>
            <a:fld id="{6A6D9FA1-99C7-4910-8E32-B85D378B0060}" type="slidenum">
              <a:rPr lang="en-GB" sz="1100" smtClean="0"/>
              <a:pPr algn="r"/>
              <a:t>‹#›</a:t>
            </a:fld>
            <a:r>
              <a:rPr lang="en-GB" sz="1100" dirty="0" smtClean="0"/>
              <a:t>/25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1996975160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 dirty="0"/>
          </a:p>
        </p:txBody>
      </p:sp>
      <p:sp>
        <p:nvSpPr>
          <p:cNvPr id="9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467544" y="4908928"/>
            <a:ext cx="8240228" cy="201104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GB" dirty="0" smtClean="0"/>
              <a:t>P. </a:t>
            </a:r>
            <a:r>
              <a:rPr lang="en-GB" dirty="0" err="1" smtClean="0"/>
              <a:t>Innocente</a:t>
            </a:r>
            <a:r>
              <a:rPr lang="en-GB" dirty="0" smtClean="0"/>
              <a:t>| Project Board WP PWIE  | Zoom | 22.06.2021 | Page </a:t>
            </a:r>
            <a:fld id="{6A6D9FA1-99C7-4910-8E32-B85D378B0060}" type="slidenum">
              <a:rPr lang="en-GB" smtClean="0"/>
              <a:pPr algn="r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6642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8.png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2800" dirty="0"/>
              <a:t>WP PWIE: SP </a:t>
            </a:r>
            <a:r>
              <a:rPr lang="en-US" sz="2800" dirty="0" smtClean="0"/>
              <a:t>ADC.J Final report </a:t>
            </a:r>
            <a:endParaRPr lang="en-US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3219822"/>
            <a:ext cx="8064896" cy="864096"/>
          </a:xfrm>
        </p:spPr>
        <p:txBody>
          <a:bodyPr>
            <a:normAutofit/>
          </a:bodyPr>
          <a:lstStyle/>
          <a:p>
            <a:pPr marL="1614488" indent="-1614488"/>
            <a:r>
              <a:rPr lang="en-US" dirty="0"/>
              <a:t>SPL </a:t>
            </a:r>
            <a:r>
              <a:rPr lang="en-US" dirty="0" smtClean="0"/>
              <a:t>ADC.J: P. </a:t>
            </a:r>
            <a:r>
              <a:rPr lang="en-US" dirty="0" err="1" smtClean="0"/>
              <a:t>Innocente</a:t>
            </a:r>
            <a:r>
              <a:rPr lang="en-US" dirty="0"/>
              <a:t>, C. </a:t>
            </a:r>
            <a:r>
              <a:rPr lang="en-US" dirty="0" err="1"/>
              <a:t>Meineri</a:t>
            </a:r>
            <a:r>
              <a:rPr lang="en-US" dirty="0"/>
              <a:t>, G</a:t>
            </a:r>
            <a:r>
              <a:rPr lang="en-US" dirty="0" smtClean="0"/>
              <a:t>. </a:t>
            </a:r>
            <a:r>
              <a:rPr lang="en-US" dirty="0" err="1" smtClean="0"/>
              <a:t>Rubino</a:t>
            </a:r>
            <a:r>
              <a:rPr lang="en-US" dirty="0" smtClean="0"/>
              <a:t>, A. Uccello, L. </a:t>
            </a:r>
            <a:r>
              <a:rPr lang="en-US" dirty="0" err="1" smtClean="0"/>
              <a:t>Balbinot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8" descr="RFX Padova 05 1600x836">
            <a:extLst>
              <a:ext uri="{FF2B5EF4-FFF2-40B4-BE49-F238E27FC236}">
                <a16:creationId xmlns:a16="http://schemas.microsoft.com/office/drawing/2014/main" xmlns="" id="{CA3E075A-A1B7-4301-AB68-B0645C76C1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2" y="4368702"/>
            <a:ext cx="1067770" cy="558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ENEA logo copia">
            <a:extLst>
              <a:ext uri="{FF2B5EF4-FFF2-40B4-BE49-F238E27FC236}">
                <a16:creationId xmlns:a16="http://schemas.microsoft.com/office/drawing/2014/main" xmlns="" id="{60602308-6D94-45CE-A47C-EBE04D0D8D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143" y="4392516"/>
            <a:ext cx="1377524" cy="490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NR">
            <a:extLst>
              <a:ext uri="{FF2B5EF4-FFF2-40B4-BE49-F238E27FC236}">
                <a16:creationId xmlns:a16="http://schemas.microsoft.com/office/drawing/2014/main" xmlns="" id="{C8110FA3-69D5-4220-9CDA-444669308A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235" y="4359663"/>
            <a:ext cx="632080" cy="560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2" descr="univtuscia">
            <a:extLst>
              <a:ext uri="{FF2B5EF4-FFF2-40B4-BE49-F238E27FC236}">
                <a16:creationId xmlns:a16="http://schemas.microsoft.com/office/drawing/2014/main" xmlns="" id="{B002311F-7B56-45EB-B360-C20018D67E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370" y="4402297"/>
            <a:ext cx="1093334" cy="466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740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Fluid meshes for the base configurations</a:t>
            </a:r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8" y="991116"/>
            <a:ext cx="2240280" cy="3154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019" y="1000318"/>
            <a:ext cx="197739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44188" y="1039842"/>
            <a:ext cx="417102" cy="33855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</a:rPr>
              <a:t>SN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41528" y="1043122"/>
            <a:ext cx="428322" cy="33855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</a:rPr>
              <a:t>XD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1894900" y="2605053"/>
            <a:ext cx="108683" cy="10868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023556" y="3694828"/>
            <a:ext cx="108683" cy="108683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993035" y="2461315"/>
            <a:ext cx="108683" cy="10868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3133194" y="3698061"/>
            <a:ext cx="108683" cy="108683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165" y="1002134"/>
            <a:ext cx="1907895" cy="3156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8420" y="1029979"/>
            <a:ext cx="2133752" cy="3144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5170574" y="1047132"/>
            <a:ext cx="417102" cy="33855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</a:rPr>
              <a:t>SN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380183" y="1037476"/>
            <a:ext cx="452203" cy="33855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</a:rPr>
              <a:t>XD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8813175" y="2437509"/>
            <a:ext cx="111605" cy="11160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7974484" y="3738642"/>
            <a:ext cx="111605" cy="111604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6809092" y="2458475"/>
            <a:ext cx="111605" cy="11160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905741" y="3699881"/>
            <a:ext cx="111605" cy="111604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095716" y="3879317"/>
            <a:ext cx="139222" cy="139222"/>
          </a:xfrm>
          <a:prstGeom prst="ellipse">
            <a:avLst/>
          </a:prstGeom>
          <a:noFill/>
          <a:ln>
            <a:solidFill>
              <a:srgbClr val="33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5721003" y="3718020"/>
            <a:ext cx="139222" cy="139222"/>
          </a:xfrm>
          <a:prstGeom prst="ellipse">
            <a:avLst/>
          </a:prstGeom>
          <a:noFill/>
          <a:ln>
            <a:solidFill>
              <a:srgbClr val="33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8177985" y="3910134"/>
            <a:ext cx="139222" cy="139222"/>
          </a:xfrm>
          <a:prstGeom prst="ellipse">
            <a:avLst/>
          </a:prstGeom>
          <a:noFill/>
          <a:ln>
            <a:solidFill>
              <a:srgbClr val="33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7787369" y="3748837"/>
            <a:ext cx="139222" cy="139222"/>
          </a:xfrm>
          <a:prstGeom prst="ellipse">
            <a:avLst/>
          </a:prstGeom>
          <a:noFill/>
          <a:ln>
            <a:solidFill>
              <a:srgbClr val="33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3430934" y="3857293"/>
            <a:ext cx="139222" cy="139222"/>
          </a:xfrm>
          <a:prstGeom prst="ellipse">
            <a:avLst/>
          </a:prstGeom>
          <a:noFill/>
          <a:ln>
            <a:solidFill>
              <a:srgbClr val="33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2991337" y="3745415"/>
            <a:ext cx="139222" cy="139222"/>
          </a:xfrm>
          <a:prstGeom prst="ellipse">
            <a:avLst/>
          </a:prstGeom>
          <a:noFill/>
          <a:ln>
            <a:solidFill>
              <a:srgbClr val="33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1114087" y="3871388"/>
            <a:ext cx="139222" cy="139222"/>
          </a:xfrm>
          <a:prstGeom prst="ellipse">
            <a:avLst/>
          </a:prstGeom>
          <a:noFill/>
          <a:ln>
            <a:solidFill>
              <a:srgbClr val="33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838356" y="3727797"/>
            <a:ext cx="139222" cy="139222"/>
          </a:xfrm>
          <a:prstGeom prst="ellipse">
            <a:avLst/>
          </a:prstGeom>
          <a:noFill/>
          <a:ln>
            <a:solidFill>
              <a:srgbClr val="33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311402" y="4515153"/>
            <a:ext cx="128104" cy="12810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2589966" y="4511367"/>
            <a:ext cx="128104" cy="128104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4868995" y="4473975"/>
            <a:ext cx="159805" cy="159805"/>
          </a:xfrm>
          <a:prstGeom prst="ellipse">
            <a:avLst/>
          </a:prstGeom>
          <a:noFill/>
          <a:ln>
            <a:solidFill>
              <a:srgbClr val="33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259220" y="4392743"/>
            <a:ext cx="2089371" cy="3385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    D gas puffing</a:t>
            </a:r>
            <a:endParaRPr lang="en-US" sz="1600" dirty="0"/>
          </a:p>
        </p:txBody>
      </p:sp>
      <p:sp>
        <p:nvSpPr>
          <p:cNvPr id="49" name="TextBox 48"/>
          <p:cNvSpPr txBox="1"/>
          <p:nvPr/>
        </p:nvSpPr>
        <p:spPr>
          <a:xfrm>
            <a:off x="2526736" y="4392298"/>
            <a:ext cx="2089371" cy="338554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 Seeding gas puffing</a:t>
            </a:r>
            <a:endParaRPr lang="en-US" sz="1600" dirty="0"/>
          </a:p>
        </p:txBody>
      </p:sp>
      <p:sp>
        <p:nvSpPr>
          <p:cNvPr id="50" name="TextBox 49"/>
          <p:cNvSpPr txBox="1"/>
          <p:nvPr/>
        </p:nvSpPr>
        <p:spPr>
          <a:xfrm>
            <a:off x="4815380" y="4389576"/>
            <a:ext cx="2089371" cy="338554"/>
          </a:xfrm>
          <a:prstGeom prst="rect">
            <a:avLst/>
          </a:prstGeom>
          <a:noFill/>
          <a:ln>
            <a:solidFill>
              <a:srgbClr val="3399FF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    Pumps entrances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71742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en-US" baseline="-25000" dirty="0"/>
              <a:t>SOL</a:t>
            </a:r>
            <a:r>
              <a:rPr lang="en-US" dirty="0"/>
              <a:t> scan in pure </a:t>
            </a:r>
            <a:r>
              <a:rPr lang="en-US" dirty="0" smtClean="0"/>
              <a:t>deuterium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902786"/>
            <a:ext cx="90909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8312" indent="-285750">
              <a:buFont typeface="Wingdings" panose="05000000000000000000" pitchFamily="2" charset="2"/>
              <a:buChar char="Ø"/>
            </a:pPr>
            <a:r>
              <a:rPr lang="en-US" sz="2000" dirty="0" smtClean="0"/>
              <a:t>To provide an indication on allowed maximum heat flux for detachment </a:t>
            </a:r>
          </a:p>
          <a:p>
            <a:pPr marL="468312" indent="-285750">
              <a:buFont typeface="Wingdings" panose="05000000000000000000" pitchFamily="2" charset="2"/>
              <a:buChar char="Ø"/>
            </a:pPr>
            <a:r>
              <a:rPr lang="en-US" sz="2000" dirty="0" smtClean="0"/>
              <a:t>To provide a starting point for seeded modeling</a:t>
            </a:r>
          </a:p>
          <a:p>
            <a:pPr marL="468312" indent="-285750">
              <a:buFont typeface="Wingdings" panose="05000000000000000000" pitchFamily="2" charset="2"/>
              <a:buChar char="Ø"/>
            </a:pPr>
            <a:r>
              <a:rPr lang="en-US" sz="2000" dirty="0" smtClean="0"/>
              <a:t>To provide an indication on pumping efficiency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7645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Profiles at outer mid-plane PSOL=3.5-25 MW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53" y="526109"/>
            <a:ext cx="2374900" cy="2324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81929" y="573786"/>
            <a:ext cx="657705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/>
              <a:t>Same separatrix density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Different top pedestal density (higher/lower pumping efficiency </a:t>
            </a:r>
            <a:r>
              <a:rPr lang="en-US" sz="1600" dirty="0" smtClean="0">
                <a:sym typeface="Wingdings" panose="05000000000000000000" pitchFamily="2" charset="2"/>
              </a:rPr>
              <a:t> higher/lower gas-puffing</a:t>
            </a:r>
            <a:r>
              <a:rPr lang="en-US" sz="1600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Highest </a:t>
            </a:r>
            <a:r>
              <a:rPr lang="en-US" sz="1600" dirty="0"/>
              <a:t>top density in </a:t>
            </a:r>
            <a:r>
              <a:rPr lang="en-US" sz="1600" dirty="0" smtClean="0"/>
              <a:t>SN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FF0000"/>
                </a:solidFill>
              </a:rPr>
              <a:t>Lowest density in XD </a:t>
            </a:r>
            <a:r>
              <a:rPr lang="en-US" sz="1600" dirty="0" smtClean="0">
                <a:solidFill>
                  <a:srgbClr val="009900"/>
                </a:solidFill>
              </a:rPr>
              <a:t>(open markers)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 low pumping efficiency due to strike points far from pumps slots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ym typeface="Wingdings" panose="05000000000000000000" pitchFamily="2" charset="2"/>
              </a:rPr>
              <a:t>Higher top density in XD due to lower density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Higher separatrix temperature in XD due to longer connection length</a:t>
            </a: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17" y="2663973"/>
            <a:ext cx="2346960" cy="2319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081" y="2669561"/>
            <a:ext cx="2366519" cy="2313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257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SN: profiles at targets / temperature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952" y="716153"/>
            <a:ext cx="2151380" cy="2141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839" y="2649687"/>
            <a:ext cx="2138680" cy="2141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262" y="709881"/>
            <a:ext cx="2138680" cy="2143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42" y="2649687"/>
            <a:ext cx="2146300" cy="2141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534899" y="724590"/>
            <a:ext cx="42586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In </a:t>
            </a:r>
            <a:r>
              <a:rPr lang="en-US" b="1" dirty="0">
                <a:solidFill>
                  <a:srgbClr val="0000FF"/>
                </a:solidFill>
              </a:rPr>
              <a:t>pure D </a:t>
            </a:r>
            <a:r>
              <a:rPr lang="en-US" b="1" dirty="0" smtClean="0">
                <a:solidFill>
                  <a:srgbClr val="0000FF"/>
                </a:solidFill>
              </a:rPr>
              <a:t>with the wide divertor detachment is obtained below P</a:t>
            </a:r>
            <a:r>
              <a:rPr lang="en-US" b="1" baseline="-25000" dirty="0" smtClean="0">
                <a:solidFill>
                  <a:srgbClr val="0000FF"/>
                </a:solidFill>
              </a:rPr>
              <a:t>SOL</a:t>
            </a:r>
            <a:r>
              <a:rPr lang="en-US" b="1" dirty="0" smtClean="0">
                <a:solidFill>
                  <a:srgbClr val="0000FF"/>
                </a:solidFill>
                <a:latin typeface="Calibri"/>
                <a:cs typeface="Calibri"/>
              </a:rPr>
              <a:t>≈7</a:t>
            </a:r>
            <a:r>
              <a:rPr lang="en-US" b="1" dirty="0" smtClean="0">
                <a:solidFill>
                  <a:srgbClr val="0000FF"/>
                </a:solidFill>
              </a:rPr>
              <a:t> MW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b="1" dirty="0" smtClean="0">
                <a:solidFill>
                  <a:srgbClr val="0000FF"/>
                </a:solidFill>
              </a:rPr>
              <a:t>at  </a:t>
            </a:r>
            <a:r>
              <a:rPr lang="en-US" b="1" dirty="0" err="1">
                <a:solidFill>
                  <a:srgbClr val="0000FF"/>
                </a:solidFill>
              </a:rPr>
              <a:t>n</a:t>
            </a:r>
            <a:r>
              <a:rPr lang="en-US" b="1" baseline="-25000" dirty="0" err="1">
                <a:solidFill>
                  <a:srgbClr val="0000FF"/>
                </a:solidFill>
              </a:rPr>
              <a:t>sep</a:t>
            </a:r>
            <a:r>
              <a:rPr lang="en-US" b="1" dirty="0">
                <a:solidFill>
                  <a:srgbClr val="0000FF"/>
                </a:solidFill>
              </a:rPr>
              <a:t>=7</a:t>
            </a:r>
            <a:r>
              <a:rPr lang="en-US" b="1" dirty="0">
                <a:solidFill>
                  <a:srgbClr val="0000FF"/>
                </a:solidFill>
                <a:latin typeface="Swis721 LtCn BT"/>
              </a:rPr>
              <a:t>·</a:t>
            </a:r>
            <a:r>
              <a:rPr lang="en-US" b="1" dirty="0">
                <a:solidFill>
                  <a:srgbClr val="0000FF"/>
                </a:solidFill>
              </a:rPr>
              <a:t>10</a:t>
            </a:r>
            <a:r>
              <a:rPr lang="en-US" b="1" baseline="30000" dirty="0">
                <a:solidFill>
                  <a:srgbClr val="0000FF"/>
                </a:solidFill>
              </a:rPr>
              <a:t>9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smtClean="0">
                <a:solidFill>
                  <a:srgbClr val="0000FF"/>
                </a:solidFill>
              </a:rPr>
              <a:t>m</a:t>
            </a:r>
            <a:r>
              <a:rPr lang="en-US" b="1" baseline="30000" dirty="0" smtClean="0">
                <a:solidFill>
                  <a:srgbClr val="0000FF"/>
                </a:solidFill>
              </a:rPr>
              <a:t>-3</a:t>
            </a:r>
          </a:p>
          <a:p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91109" y="4269096"/>
            <a:ext cx="2131008" cy="307777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Detachment threshold</a:t>
            </a:r>
            <a:endParaRPr lang="en-US" sz="1400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>
            <a:stCxn id="9" idx="1"/>
          </p:cNvCxnSpPr>
          <p:nvPr/>
        </p:nvCxnSpPr>
        <p:spPr>
          <a:xfrm flipH="1" flipV="1">
            <a:off x="4472983" y="4392207"/>
            <a:ext cx="618126" cy="3077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281500" y="1948671"/>
            <a:ext cx="835485" cy="2539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1050" dirty="0" smtClean="0"/>
              <a:t>Inner target</a:t>
            </a:r>
            <a:endParaRPr lang="en-US" sz="1050" dirty="0"/>
          </a:p>
        </p:txBody>
      </p:sp>
      <p:sp>
        <p:nvSpPr>
          <p:cNvPr id="12" name="Rectangle 11"/>
          <p:cNvSpPr/>
          <p:nvPr/>
        </p:nvSpPr>
        <p:spPr>
          <a:xfrm>
            <a:off x="3585468" y="1146735"/>
            <a:ext cx="835485" cy="2539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1050" dirty="0" smtClean="0"/>
              <a:t>Inner target</a:t>
            </a:r>
            <a:endParaRPr lang="en-US" sz="1050" dirty="0"/>
          </a:p>
        </p:txBody>
      </p:sp>
      <p:sp>
        <p:nvSpPr>
          <p:cNvPr id="13" name="Rectangle 12"/>
          <p:cNvSpPr/>
          <p:nvPr/>
        </p:nvSpPr>
        <p:spPr>
          <a:xfrm>
            <a:off x="1333130" y="3889065"/>
            <a:ext cx="865943" cy="2539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1050" dirty="0" smtClean="0"/>
              <a:t>Outer target</a:t>
            </a:r>
            <a:endParaRPr lang="en-US" sz="1050" dirty="0"/>
          </a:p>
        </p:txBody>
      </p:sp>
      <p:sp>
        <p:nvSpPr>
          <p:cNvPr id="14" name="Rectangle 13"/>
          <p:cNvSpPr/>
          <p:nvPr/>
        </p:nvSpPr>
        <p:spPr>
          <a:xfrm>
            <a:off x="3531478" y="3095156"/>
            <a:ext cx="865943" cy="2539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1050" dirty="0" smtClean="0"/>
              <a:t>Outer target</a:t>
            </a:r>
            <a:endParaRPr lang="en-US" sz="1050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562537" y="4376559"/>
            <a:ext cx="1872000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562537" y="2464305"/>
            <a:ext cx="1872000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501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SN: profiles at targets / heat flux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823" y="631986"/>
            <a:ext cx="2138680" cy="2141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523" y="2567982"/>
            <a:ext cx="2125980" cy="2143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2" y="603816"/>
            <a:ext cx="2143760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5" y="2546626"/>
            <a:ext cx="2118360" cy="2141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1319369" y="992819"/>
            <a:ext cx="806631" cy="2462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1000" dirty="0" smtClean="0"/>
              <a:t>Inner target</a:t>
            </a:r>
            <a:endParaRPr lang="en-US" sz="1000" dirty="0"/>
          </a:p>
        </p:txBody>
      </p:sp>
      <p:sp>
        <p:nvSpPr>
          <p:cNvPr id="9" name="Rectangle 8"/>
          <p:cNvSpPr/>
          <p:nvPr/>
        </p:nvSpPr>
        <p:spPr>
          <a:xfrm>
            <a:off x="3523962" y="1103619"/>
            <a:ext cx="806631" cy="2462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1000" dirty="0" smtClean="0"/>
              <a:t>Inner target</a:t>
            </a:r>
            <a:endParaRPr lang="en-US" sz="1000" dirty="0"/>
          </a:p>
        </p:txBody>
      </p:sp>
      <p:sp>
        <p:nvSpPr>
          <p:cNvPr id="10" name="Rectangle 9"/>
          <p:cNvSpPr/>
          <p:nvPr/>
        </p:nvSpPr>
        <p:spPr>
          <a:xfrm>
            <a:off x="1271624" y="3845950"/>
            <a:ext cx="835485" cy="2462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1000" dirty="0" smtClean="0"/>
              <a:t>Outer target</a:t>
            </a:r>
            <a:endParaRPr lang="en-US" sz="1000" dirty="0"/>
          </a:p>
        </p:txBody>
      </p:sp>
      <p:sp>
        <p:nvSpPr>
          <p:cNvPr id="11" name="Rectangle 10"/>
          <p:cNvSpPr/>
          <p:nvPr/>
        </p:nvSpPr>
        <p:spPr>
          <a:xfrm>
            <a:off x="3469972" y="3052040"/>
            <a:ext cx="835485" cy="2462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1000" dirty="0" smtClean="0"/>
              <a:t>Outer target</a:t>
            </a:r>
            <a:endParaRPr lang="en-US" sz="1000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2501031" y="4333444"/>
            <a:ext cx="1872000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456967" y="681474"/>
            <a:ext cx="468703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In </a:t>
            </a:r>
            <a:r>
              <a:rPr lang="en-US" b="1" dirty="0">
                <a:solidFill>
                  <a:srgbClr val="0000FF"/>
                </a:solidFill>
              </a:rPr>
              <a:t>pure D </a:t>
            </a:r>
            <a:r>
              <a:rPr lang="en-US" b="1" dirty="0" smtClean="0">
                <a:solidFill>
                  <a:srgbClr val="0000FF"/>
                </a:solidFill>
              </a:rPr>
              <a:t>with the wide divertor detachment is obtained below P</a:t>
            </a:r>
            <a:r>
              <a:rPr lang="en-US" b="1" baseline="-25000" dirty="0" smtClean="0">
                <a:solidFill>
                  <a:srgbClr val="0000FF"/>
                </a:solidFill>
              </a:rPr>
              <a:t>SOL</a:t>
            </a:r>
            <a:r>
              <a:rPr lang="en-US" b="1" dirty="0" smtClean="0">
                <a:solidFill>
                  <a:srgbClr val="0000FF"/>
                </a:solidFill>
                <a:latin typeface="Calibri"/>
                <a:cs typeface="Calibri"/>
              </a:rPr>
              <a:t>≈7</a:t>
            </a:r>
            <a:r>
              <a:rPr lang="en-US" b="1" dirty="0" smtClean="0">
                <a:solidFill>
                  <a:srgbClr val="0000FF"/>
                </a:solidFill>
              </a:rPr>
              <a:t> MW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b="1" dirty="0" smtClean="0">
                <a:solidFill>
                  <a:srgbClr val="0000FF"/>
                </a:solidFill>
              </a:rPr>
              <a:t>at  </a:t>
            </a:r>
            <a:r>
              <a:rPr lang="en-US" b="1" dirty="0" err="1">
                <a:solidFill>
                  <a:srgbClr val="0000FF"/>
                </a:solidFill>
              </a:rPr>
              <a:t>n</a:t>
            </a:r>
            <a:r>
              <a:rPr lang="en-US" b="1" baseline="-25000" dirty="0" err="1">
                <a:solidFill>
                  <a:srgbClr val="0000FF"/>
                </a:solidFill>
              </a:rPr>
              <a:t>sep</a:t>
            </a:r>
            <a:r>
              <a:rPr lang="en-US" b="1" dirty="0">
                <a:solidFill>
                  <a:srgbClr val="0000FF"/>
                </a:solidFill>
              </a:rPr>
              <a:t>=7</a:t>
            </a:r>
            <a:r>
              <a:rPr lang="en-US" b="1" dirty="0">
                <a:solidFill>
                  <a:srgbClr val="0000FF"/>
                </a:solidFill>
                <a:latin typeface="Swis721 LtCn BT"/>
              </a:rPr>
              <a:t>·</a:t>
            </a:r>
            <a:r>
              <a:rPr lang="en-US" b="1" dirty="0">
                <a:solidFill>
                  <a:srgbClr val="0000FF"/>
                </a:solidFill>
              </a:rPr>
              <a:t>10</a:t>
            </a:r>
            <a:r>
              <a:rPr lang="en-US" b="1" baseline="30000" dirty="0">
                <a:solidFill>
                  <a:srgbClr val="0000FF"/>
                </a:solidFill>
              </a:rPr>
              <a:t>9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smtClean="0">
                <a:solidFill>
                  <a:srgbClr val="0000FF"/>
                </a:solidFill>
              </a:rPr>
              <a:t>m</a:t>
            </a:r>
            <a:r>
              <a:rPr lang="en-US" b="1" baseline="30000" dirty="0" smtClean="0">
                <a:solidFill>
                  <a:srgbClr val="0000FF"/>
                </a:solidFill>
              </a:rPr>
              <a:t>-3</a:t>
            </a:r>
          </a:p>
          <a:p>
            <a:endParaRPr lang="en-US" b="1" dirty="0">
              <a:solidFill>
                <a:srgbClr val="0000FF"/>
              </a:solidFill>
            </a:endParaRPr>
          </a:p>
          <a:p>
            <a:r>
              <a:rPr lang="en-US" b="1" dirty="0" smtClean="0">
                <a:solidFill>
                  <a:srgbClr val="0000FF"/>
                </a:solidFill>
              </a:rPr>
              <a:t>Peak heat flux is well below 10 MW/m</a:t>
            </a:r>
            <a:r>
              <a:rPr lang="en-US" b="1" baseline="30000" dirty="0" smtClean="0">
                <a:solidFill>
                  <a:srgbClr val="0000FF"/>
                </a:solidFill>
              </a:rPr>
              <a:t>2</a:t>
            </a:r>
          </a:p>
          <a:p>
            <a:endParaRPr lang="en-US" b="1" dirty="0" smtClean="0">
              <a:solidFill>
                <a:srgbClr val="0000FF"/>
              </a:solidFill>
            </a:endParaRPr>
          </a:p>
          <a:p>
            <a:r>
              <a:rPr lang="en-US" b="1" dirty="0" smtClean="0">
                <a:solidFill>
                  <a:srgbClr val="0000FF"/>
                </a:solidFill>
              </a:rPr>
              <a:t>Similar conditions at both targets </a:t>
            </a:r>
            <a:r>
              <a:rPr lang="en-US" b="1" dirty="0" smtClean="0">
                <a:solidFill>
                  <a:srgbClr val="990000"/>
                </a:solidFill>
              </a:rPr>
              <a:t>(but drifts not included)</a:t>
            </a:r>
            <a:endParaRPr lang="en-US" b="1" dirty="0">
              <a:solidFill>
                <a:srgbClr val="990000"/>
              </a:solidFill>
            </a:endParaRPr>
          </a:p>
          <a:p>
            <a:endParaRPr lang="en-US" b="1" dirty="0" smtClean="0">
              <a:solidFill>
                <a:srgbClr val="00B05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The standard divertor provides worst performance </a:t>
            </a:r>
            <a:r>
              <a:rPr lang="en-US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 higher temperatures and peak heat fluxes</a:t>
            </a:r>
            <a:endParaRPr lang="en-US" b="1" dirty="0">
              <a:solidFill>
                <a:srgbClr val="FF0000"/>
              </a:solidFill>
            </a:endParaRP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6018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XD: profiles at targets / temperature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7" y="622582"/>
            <a:ext cx="2148840" cy="2136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469" y="617346"/>
            <a:ext cx="2141220" cy="2148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7" y="2561732"/>
            <a:ext cx="2148840" cy="2138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469" y="2562157"/>
            <a:ext cx="215138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453364" y="618476"/>
            <a:ext cx="447709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For the XD configuration the two divertors provide similar results</a:t>
            </a:r>
            <a:endParaRPr lang="en-US" b="1" dirty="0">
              <a:solidFill>
                <a:srgbClr val="FF0000"/>
              </a:solidFill>
            </a:endParaRPr>
          </a:p>
          <a:p>
            <a:endParaRPr lang="en-US" b="1" dirty="0" smtClean="0">
              <a:solidFill>
                <a:srgbClr val="00B050"/>
              </a:solidFill>
            </a:endParaRPr>
          </a:p>
          <a:p>
            <a:r>
              <a:rPr lang="en-US" b="1" dirty="0" smtClean="0">
                <a:solidFill>
                  <a:srgbClr val="0070C0"/>
                </a:solidFill>
              </a:rPr>
              <a:t>Due to the near zero grazing angle (high flux expansion) deep detachment is achieved at the outer target</a:t>
            </a:r>
          </a:p>
          <a:p>
            <a:endParaRPr lang="en-US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5025999" y="4162981"/>
            <a:ext cx="2020903" cy="307777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Detachment threshold</a:t>
            </a:r>
            <a:endParaRPr lang="en-US" sz="1400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>
            <a:stCxn id="9" idx="1"/>
          </p:cNvCxnSpPr>
          <p:nvPr/>
        </p:nvCxnSpPr>
        <p:spPr>
          <a:xfrm flipH="1" flipV="1">
            <a:off x="4407875" y="4286092"/>
            <a:ext cx="618124" cy="3077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836939" y="1354921"/>
            <a:ext cx="835485" cy="2539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1050" dirty="0" smtClean="0"/>
              <a:t>Inner target</a:t>
            </a:r>
            <a:endParaRPr lang="en-US" sz="1050" dirty="0"/>
          </a:p>
        </p:txBody>
      </p:sp>
      <p:sp>
        <p:nvSpPr>
          <p:cNvPr id="12" name="Rectangle 11"/>
          <p:cNvSpPr/>
          <p:nvPr/>
        </p:nvSpPr>
        <p:spPr>
          <a:xfrm>
            <a:off x="2921663" y="1832509"/>
            <a:ext cx="835485" cy="2539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1050" dirty="0" smtClean="0"/>
              <a:t>Inner target</a:t>
            </a:r>
            <a:endParaRPr lang="en-US" sz="1050" dirty="0"/>
          </a:p>
        </p:txBody>
      </p:sp>
      <p:sp>
        <p:nvSpPr>
          <p:cNvPr id="13" name="Rectangle 12"/>
          <p:cNvSpPr/>
          <p:nvPr/>
        </p:nvSpPr>
        <p:spPr>
          <a:xfrm>
            <a:off x="1286027" y="2972740"/>
            <a:ext cx="865943" cy="2539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1050" dirty="0" smtClean="0"/>
              <a:t>Outer target</a:t>
            </a:r>
            <a:endParaRPr lang="en-US" sz="1050" dirty="0"/>
          </a:p>
        </p:txBody>
      </p:sp>
      <p:sp>
        <p:nvSpPr>
          <p:cNvPr id="14" name="Rectangle 13"/>
          <p:cNvSpPr/>
          <p:nvPr/>
        </p:nvSpPr>
        <p:spPr>
          <a:xfrm>
            <a:off x="3384217" y="3012513"/>
            <a:ext cx="865943" cy="2539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1050" dirty="0" smtClean="0"/>
              <a:t>Outer target</a:t>
            </a:r>
            <a:endParaRPr lang="en-US" sz="1050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508624" y="4301200"/>
            <a:ext cx="1872000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501160" y="2373119"/>
            <a:ext cx="1872000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97211" y="2374489"/>
            <a:ext cx="1872000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97211" y="4299424"/>
            <a:ext cx="1872000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41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XD: profiles at targets / heat flux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0345" y="597290"/>
            <a:ext cx="2123440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4" y="591174"/>
            <a:ext cx="2115820" cy="2141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54" y="2527015"/>
            <a:ext cx="2118360" cy="2138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422589" y="622003"/>
            <a:ext cx="458452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For the XD configuration the two divertors provide similar results</a:t>
            </a:r>
            <a:endParaRPr lang="en-US" b="1" dirty="0">
              <a:solidFill>
                <a:srgbClr val="FF0000"/>
              </a:solidFill>
            </a:endParaRPr>
          </a:p>
          <a:p>
            <a:endParaRPr lang="en-US" b="1" dirty="0" smtClean="0">
              <a:solidFill>
                <a:srgbClr val="00B050"/>
              </a:solidFill>
            </a:endParaRPr>
          </a:p>
          <a:p>
            <a:r>
              <a:rPr lang="en-US" b="1" dirty="0" smtClean="0">
                <a:solidFill>
                  <a:srgbClr val="0070C0"/>
                </a:solidFill>
              </a:rPr>
              <a:t>Due to the near zero grazing angle (high flux expansion) deep detachment is achieved at the outer target</a:t>
            </a:r>
          </a:p>
          <a:p>
            <a:endParaRPr lang="en-US" b="1" dirty="0">
              <a:solidFill>
                <a:srgbClr val="0070C0"/>
              </a:solidFill>
            </a:endParaRPr>
          </a:p>
          <a:p>
            <a:r>
              <a:rPr lang="en-US" b="1" dirty="0" smtClean="0">
                <a:solidFill>
                  <a:srgbClr val="0070C0"/>
                </a:solidFill>
              </a:rPr>
              <a:t>Also peak heat flux is low due to the low grazing angle (also at inner target)</a:t>
            </a:r>
            <a:endParaRPr lang="en-US" b="1" dirty="0">
              <a:solidFill>
                <a:srgbClr val="0070C0"/>
              </a:solidFill>
            </a:endParaRPr>
          </a:p>
          <a:p>
            <a:endParaRPr lang="en-US" dirty="0" smtClean="0"/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2881" y="2527015"/>
            <a:ext cx="2128520" cy="2141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1330355" y="998122"/>
            <a:ext cx="806631" cy="2462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1000" dirty="0" smtClean="0"/>
              <a:t>Inner target</a:t>
            </a:r>
            <a:endParaRPr lang="en-US" sz="1000" dirty="0"/>
          </a:p>
        </p:txBody>
      </p:sp>
      <p:sp>
        <p:nvSpPr>
          <p:cNvPr id="8" name="Rectangle 7"/>
          <p:cNvSpPr/>
          <p:nvPr/>
        </p:nvSpPr>
        <p:spPr>
          <a:xfrm>
            <a:off x="3578779" y="1001680"/>
            <a:ext cx="806631" cy="2462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1000" dirty="0" smtClean="0"/>
              <a:t>Inner target</a:t>
            </a:r>
            <a:endParaRPr lang="en-US" sz="1000" dirty="0"/>
          </a:p>
        </p:txBody>
      </p:sp>
      <p:sp>
        <p:nvSpPr>
          <p:cNvPr id="9" name="Rectangle 8"/>
          <p:cNvSpPr/>
          <p:nvPr/>
        </p:nvSpPr>
        <p:spPr>
          <a:xfrm>
            <a:off x="1295646" y="2917589"/>
            <a:ext cx="835485" cy="2462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1000" dirty="0" smtClean="0"/>
              <a:t>Outer target</a:t>
            </a:r>
            <a:endParaRPr lang="en-US" sz="1000" dirty="0"/>
          </a:p>
        </p:txBody>
      </p:sp>
      <p:sp>
        <p:nvSpPr>
          <p:cNvPr id="10" name="Rectangle 9"/>
          <p:cNvSpPr/>
          <p:nvPr/>
        </p:nvSpPr>
        <p:spPr>
          <a:xfrm>
            <a:off x="3546425" y="2941015"/>
            <a:ext cx="835485" cy="2462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1000" dirty="0" smtClean="0"/>
              <a:t>Outer target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84148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Operation at full power with </a:t>
            </a:r>
            <a:r>
              <a:rPr lang="en-GB" dirty="0" smtClean="0"/>
              <a:t>seeding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009" y="1426832"/>
            <a:ext cx="90909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000" dirty="0" smtClean="0"/>
              <a:t>Evaluate minimum requested contamination to achieve detachment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000" dirty="0" smtClean="0"/>
              <a:t>Evaluate operative window in impurity content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000" dirty="0" smtClean="0"/>
              <a:t>Configuration stability against operating condition  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0241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Profiles at outer mid-plane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6" y="657649"/>
            <a:ext cx="2143760" cy="2118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99839"/>
            <a:ext cx="2151380" cy="2136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730788" y="2762468"/>
            <a:ext cx="37780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Higher core density with argon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Higher core temperature with neon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Higher temperature at separatrix with neon (related to Ne/</a:t>
            </a:r>
            <a:r>
              <a:rPr lang="en-US" dirty="0" err="1" smtClean="0"/>
              <a:t>Ar</a:t>
            </a:r>
            <a:r>
              <a:rPr lang="en-US" dirty="0" smtClean="0"/>
              <a:t> cooling properties)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365298" y="970718"/>
            <a:ext cx="68772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C00000"/>
                </a:solidFill>
              </a:rPr>
              <a:t>P</a:t>
            </a:r>
            <a:r>
              <a:rPr lang="en-US" baseline="-25000" dirty="0" smtClean="0">
                <a:solidFill>
                  <a:srgbClr val="C00000"/>
                </a:solidFill>
              </a:rPr>
              <a:t>IB</a:t>
            </a:r>
            <a:r>
              <a:rPr lang="en-US" dirty="0" smtClean="0">
                <a:solidFill>
                  <a:srgbClr val="C00000"/>
                </a:solidFill>
              </a:rPr>
              <a:t> = 30 MW</a:t>
            </a:r>
            <a:r>
              <a:rPr lang="en-US" dirty="0" smtClean="0"/>
              <a:t> (10 MW rad. in the inner core, 5 MW ELMs)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C00000"/>
                </a:solidFill>
              </a:rPr>
              <a:t>P</a:t>
            </a:r>
            <a:r>
              <a:rPr lang="en-US" baseline="-25000" dirty="0">
                <a:solidFill>
                  <a:srgbClr val="C00000"/>
                </a:solidFill>
              </a:rPr>
              <a:t>IB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 smtClean="0"/>
              <a:t>splitted</a:t>
            </a:r>
            <a:r>
              <a:rPr lang="en-US" dirty="0" smtClean="0"/>
              <a:t> between e and D to achieve similar temperatures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err="1" smtClean="0">
                <a:solidFill>
                  <a:srgbClr val="C00000"/>
                </a:solidFill>
              </a:rPr>
              <a:t>n</a:t>
            </a:r>
            <a:r>
              <a:rPr lang="en-US" baseline="-25000" dirty="0" err="1" smtClean="0">
                <a:solidFill>
                  <a:srgbClr val="C00000"/>
                </a:solidFill>
              </a:rPr>
              <a:t>sep</a:t>
            </a:r>
            <a:r>
              <a:rPr lang="en-US" dirty="0" smtClean="0">
                <a:solidFill>
                  <a:srgbClr val="C00000"/>
                </a:solidFill>
              </a:rPr>
              <a:t>=8</a:t>
            </a:r>
            <a:r>
              <a:rPr lang="en-US" dirty="0" smtClean="0">
                <a:solidFill>
                  <a:srgbClr val="C00000"/>
                </a:solidFill>
                <a:latin typeface="Arial"/>
                <a:cs typeface="Arial"/>
              </a:rPr>
              <a:t>∙</a:t>
            </a:r>
            <a:r>
              <a:rPr lang="en-US" dirty="0" smtClean="0">
                <a:solidFill>
                  <a:srgbClr val="C00000"/>
                </a:solidFill>
              </a:rPr>
              <a:t>10</a:t>
            </a:r>
            <a:r>
              <a:rPr lang="en-US" baseline="30000" dirty="0" smtClean="0">
                <a:solidFill>
                  <a:srgbClr val="C00000"/>
                </a:solidFill>
              </a:rPr>
              <a:t>19</a:t>
            </a:r>
            <a:r>
              <a:rPr lang="en-US" dirty="0" smtClean="0">
                <a:solidFill>
                  <a:srgbClr val="C00000"/>
                </a:solidFill>
              </a:rPr>
              <a:t> m</a:t>
            </a:r>
            <a:r>
              <a:rPr lang="en-US" baseline="30000" dirty="0" smtClean="0">
                <a:solidFill>
                  <a:srgbClr val="C00000"/>
                </a:solidFill>
              </a:rPr>
              <a:t>-3</a:t>
            </a:r>
            <a:endParaRPr lang="en-US" dirty="0" smtClean="0">
              <a:solidFill>
                <a:srgbClr val="C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C00000"/>
                </a:solidFill>
              </a:rPr>
              <a:t>P</a:t>
            </a:r>
            <a:r>
              <a:rPr lang="en-US" baseline="-25000" dirty="0" smtClean="0">
                <a:solidFill>
                  <a:srgbClr val="C00000"/>
                </a:solidFill>
              </a:rPr>
              <a:t>SOL</a:t>
            </a:r>
            <a:r>
              <a:rPr lang="en-US" dirty="0" smtClean="0">
                <a:solidFill>
                  <a:srgbClr val="C00000"/>
                </a:solidFill>
              </a:rPr>
              <a:t>=P</a:t>
            </a:r>
            <a:r>
              <a:rPr lang="en-US" baseline="-25000" dirty="0" smtClean="0">
                <a:solidFill>
                  <a:srgbClr val="C00000"/>
                </a:solidFill>
              </a:rPr>
              <a:t>IB</a:t>
            </a:r>
            <a:r>
              <a:rPr lang="en-US" dirty="0" smtClean="0">
                <a:solidFill>
                  <a:srgbClr val="C00000"/>
                </a:solidFill>
              </a:rPr>
              <a:t>-</a:t>
            </a:r>
            <a:r>
              <a:rPr lang="en-US" dirty="0" err="1" smtClean="0">
                <a:solidFill>
                  <a:srgbClr val="C00000"/>
                </a:solidFill>
              </a:rPr>
              <a:t>P</a:t>
            </a:r>
            <a:r>
              <a:rPr lang="en-US" baseline="-25000" dirty="0" err="1" smtClean="0">
                <a:solidFill>
                  <a:srgbClr val="C00000"/>
                </a:solidFill>
              </a:rPr>
              <a:t>rad,in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b="1" dirty="0" smtClean="0"/>
              <a:t>(must be &gt; 18-20 MW to access H-mode)</a:t>
            </a:r>
            <a:endParaRPr lang="en-US" b="1" baseline="-25000" dirty="0"/>
          </a:p>
        </p:txBody>
      </p:sp>
      <p:sp>
        <p:nvSpPr>
          <p:cNvPr id="8" name="Rectangle 7"/>
          <p:cNvSpPr/>
          <p:nvPr/>
        </p:nvSpPr>
        <p:spPr>
          <a:xfrm>
            <a:off x="285618" y="2331768"/>
            <a:ext cx="370343" cy="2215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200" dirty="0" smtClean="0"/>
              <a:t>SN</a:t>
            </a:r>
            <a:endParaRPr lang="en-US" sz="1200" dirty="0"/>
          </a:p>
        </p:txBody>
      </p:sp>
      <p:sp>
        <p:nvSpPr>
          <p:cNvPr id="9" name="Rectangle 8"/>
          <p:cNvSpPr/>
          <p:nvPr/>
        </p:nvSpPr>
        <p:spPr>
          <a:xfrm>
            <a:off x="285618" y="4260973"/>
            <a:ext cx="370343" cy="2215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200" dirty="0" smtClean="0"/>
              <a:t>SN</a:t>
            </a:r>
            <a:endParaRPr lang="en-US" sz="1200" dirty="0"/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187" y="2598803"/>
            <a:ext cx="2148840" cy="212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349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seeding results</a:t>
            </a:r>
          </a:p>
        </p:txBody>
      </p:sp>
      <p:sp>
        <p:nvSpPr>
          <p:cNvPr id="4" name="Segnaposto contenuto 2">
            <a:extLst>
              <a:ext uri="{FF2B5EF4-FFF2-40B4-BE49-F238E27FC236}">
                <a16:creationId xmlns:a16="http://schemas.microsoft.com/office/drawing/2014/main" xmlns="" id="{5FBCCF8A-FC68-40D5-B71F-C59AB0E3CA77}"/>
              </a:ext>
            </a:extLst>
          </p:cNvPr>
          <p:cNvSpPr txBox="1">
            <a:spLocks/>
          </p:cNvSpPr>
          <p:nvPr/>
        </p:nvSpPr>
        <p:spPr>
          <a:xfrm>
            <a:off x="2551215" y="767796"/>
            <a:ext cx="6340913" cy="40083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pple Symbols" panose="02000000000000000000" pitchFamily="2" charset="-79"/>
              <a:buNone/>
              <a:defRPr sz="2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pple Symbols" panose="02000000000000000000" pitchFamily="2" charset="-79"/>
              <a:buChar char="⎼"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/>
              <a:t>Full power modeling with P</a:t>
            </a:r>
            <a:r>
              <a:rPr lang="en-US" sz="1800" b="1" baseline="-25000" dirty="0"/>
              <a:t>IB</a:t>
            </a:r>
            <a:r>
              <a:rPr lang="en-US" sz="1800" b="1" dirty="0"/>
              <a:t>=30 MW at fixed separatrix density </a:t>
            </a:r>
            <a:r>
              <a:rPr lang="en-US" sz="1800" b="1" dirty="0" err="1"/>
              <a:t>n</a:t>
            </a:r>
            <a:r>
              <a:rPr lang="en-US" sz="1800" b="1" baseline="-25000" dirty="0" err="1"/>
              <a:t>sep</a:t>
            </a:r>
            <a:r>
              <a:rPr lang="en-US" sz="1800" b="1" dirty="0"/>
              <a:t>=8</a:t>
            </a:r>
            <a:r>
              <a:rPr lang="en-US" sz="1800" b="1" dirty="0">
                <a:latin typeface="Swis721 LtCn BT"/>
              </a:rPr>
              <a:t>·</a:t>
            </a:r>
            <a:r>
              <a:rPr lang="en-US" sz="1800" b="1" dirty="0"/>
              <a:t>10</a:t>
            </a:r>
            <a:r>
              <a:rPr lang="en-US" sz="1800" b="1" baseline="30000" dirty="0"/>
              <a:t>9</a:t>
            </a:r>
            <a:r>
              <a:rPr lang="en-US" sz="1800" b="1" dirty="0"/>
              <a:t> m</a:t>
            </a:r>
            <a:r>
              <a:rPr lang="en-US" sz="1800" b="1" baseline="30000" dirty="0"/>
              <a:t>-3</a:t>
            </a:r>
            <a:r>
              <a:rPr lang="en-US" sz="1800" b="1" dirty="0"/>
              <a:t> with neon (and argon) seeding to achieve </a:t>
            </a:r>
            <a:r>
              <a:rPr lang="en-US" sz="1800" b="1" dirty="0" err="1"/>
              <a:t>detachement</a:t>
            </a:r>
            <a:endParaRPr lang="en-US" sz="1800" b="1" dirty="0"/>
          </a:p>
          <a:p>
            <a:endParaRPr lang="en-US" sz="2000" b="1" dirty="0">
              <a:latin typeface="+mn-lt"/>
            </a:endParaRPr>
          </a:p>
          <a:p>
            <a:pPr marL="269875" indent="-269875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70C0"/>
                </a:solidFill>
                <a:latin typeface="+mn-lt"/>
              </a:rPr>
              <a:t>The </a:t>
            </a:r>
            <a:r>
              <a:rPr lang="en-US" sz="2000" b="1" dirty="0">
                <a:solidFill>
                  <a:srgbClr val="0000FF"/>
                </a:solidFill>
                <a:latin typeface="+mn-lt"/>
              </a:rPr>
              <a:t>wide flat divertor</a:t>
            </a:r>
            <a:r>
              <a:rPr lang="en-US" sz="2000" b="1" dirty="0">
                <a:solidFill>
                  <a:srgbClr val="0070C0"/>
                </a:solidFill>
                <a:latin typeface="+mn-lt"/>
              </a:rPr>
              <a:t> performs better than the standard </a:t>
            </a:r>
            <a:r>
              <a:rPr lang="en-US" sz="2000" b="1" dirty="0" smtClean="0">
                <a:solidFill>
                  <a:srgbClr val="0070C0"/>
                </a:solidFill>
                <a:latin typeface="+mn-lt"/>
              </a:rPr>
              <a:t>narrow divertor </a:t>
            </a:r>
            <a:r>
              <a:rPr lang="en-US" sz="2000" b="1" dirty="0">
                <a:solidFill>
                  <a:srgbClr val="0070C0"/>
                </a:solidFill>
                <a:latin typeface="+mn-lt"/>
              </a:rPr>
              <a:t>in SN and XD</a:t>
            </a:r>
          </a:p>
          <a:p>
            <a:pPr marL="269875" indent="-269875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Argon performs better than neon in terms of &lt;</a:t>
            </a:r>
            <a:r>
              <a:rPr lang="en-US" sz="2000" dirty="0" err="1">
                <a:latin typeface="+mn-lt"/>
              </a:rPr>
              <a:t>Z</a:t>
            </a:r>
            <a:r>
              <a:rPr lang="en-US" sz="2000" baseline="-25000" dirty="0" err="1">
                <a:latin typeface="+mn-lt"/>
              </a:rPr>
              <a:t>eff</a:t>
            </a:r>
            <a:r>
              <a:rPr lang="en-US" sz="2000" dirty="0">
                <a:latin typeface="+mn-lt"/>
              </a:rPr>
              <a:t>&gt;</a:t>
            </a:r>
            <a:r>
              <a:rPr lang="en-US" sz="2000" baseline="-25000" dirty="0" err="1">
                <a:latin typeface="+mn-lt"/>
              </a:rPr>
              <a:t>sep</a:t>
            </a:r>
            <a:r>
              <a:rPr lang="en-US" sz="2000" dirty="0">
                <a:latin typeface="+mn-lt"/>
              </a:rPr>
              <a:t> and impurity concentration (</a:t>
            </a:r>
            <a:r>
              <a:rPr lang="en-US" sz="2000" dirty="0" err="1">
                <a:latin typeface="+mn-lt"/>
              </a:rPr>
              <a:t>C</a:t>
            </a:r>
            <a:r>
              <a:rPr lang="en-US" sz="2000" baseline="-25000" dirty="0" err="1">
                <a:latin typeface="+mn-lt"/>
              </a:rPr>
              <a:t>imp</a:t>
            </a:r>
            <a:r>
              <a:rPr lang="en-US" sz="2000" dirty="0">
                <a:latin typeface="+mn-lt"/>
              </a:rPr>
              <a:t>) for both divertors</a:t>
            </a:r>
          </a:p>
          <a:p>
            <a:pPr marL="269875" indent="-269875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70C0"/>
                </a:solidFill>
                <a:latin typeface="+mn-lt"/>
              </a:rPr>
              <a:t>In the </a:t>
            </a:r>
            <a:r>
              <a:rPr lang="en-US" sz="2000" b="1" dirty="0">
                <a:solidFill>
                  <a:srgbClr val="0000FF"/>
                </a:solidFill>
                <a:latin typeface="+mn-lt"/>
              </a:rPr>
              <a:t>wide flat divertor</a:t>
            </a:r>
            <a:r>
              <a:rPr lang="en-US" sz="2000" b="1" dirty="0">
                <a:solidFill>
                  <a:srgbClr val="0070C0"/>
                </a:solidFill>
                <a:latin typeface="+mn-lt"/>
              </a:rPr>
              <a:t> SXD provides similar result than SN</a:t>
            </a:r>
          </a:p>
          <a:p>
            <a:pPr marL="269875" indent="-269875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B050"/>
                </a:solidFill>
                <a:latin typeface="+mn-lt"/>
              </a:rPr>
              <a:t>The wide flat divertor performs relatively well for all configurations</a:t>
            </a:r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230146" y="577979"/>
            <a:ext cx="1918629" cy="4376642"/>
            <a:chOff x="4551742" y="143365"/>
            <a:chExt cx="2664762" cy="6078669"/>
          </a:xfrm>
        </p:grpSpPr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1742" y="4602784"/>
              <a:ext cx="2663825" cy="1619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4703463" y="4632825"/>
              <a:ext cx="113809" cy="1020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4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789"/>
            <a:stretch/>
          </p:blipFill>
          <p:spPr bwMode="auto">
            <a:xfrm>
              <a:off x="4555854" y="3118682"/>
              <a:ext cx="2660650" cy="1525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4715895" y="3146111"/>
              <a:ext cx="113809" cy="1020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527"/>
            <a:stretch/>
          </p:blipFill>
          <p:spPr bwMode="auto">
            <a:xfrm>
              <a:off x="4572654" y="1637775"/>
              <a:ext cx="2641600" cy="1520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4704778" y="1643696"/>
              <a:ext cx="113809" cy="1020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277"/>
            <a:stretch/>
          </p:blipFill>
          <p:spPr bwMode="auto">
            <a:xfrm>
              <a:off x="4578254" y="143365"/>
              <a:ext cx="2635250" cy="15217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01399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23" y="82253"/>
            <a:ext cx="7543800" cy="342900"/>
          </a:xfrm>
        </p:spPr>
        <p:txBody>
          <a:bodyPr/>
          <a:lstStyle/>
          <a:p>
            <a:r>
              <a:rPr lang="de-DE" dirty="0"/>
              <a:t>SP </a:t>
            </a:r>
            <a:r>
              <a:rPr lang="de-DE" dirty="0" smtClean="0"/>
              <a:t>ADC.J </a:t>
            </a:r>
            <a:r>
              <a:rPr lang="de-DE" dirty="0"/>
              <a:t>Tasks </a:t>
            </a:r>
            <a:r>
              <a:rPr lang="de-DE" dirty="0" smtClean="0"/>
              <a:t>2021/2022</a:t>
            </a:r>
            <a:endParaRPr lang="de-DE" dirty="0"/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9731409"/>
              </p:ext>
            </p:extLst>
          </p:nvPr>
        </p:nvGraphicFramePr>
        <p:xfrm>
          <a:off x="329830" y="564309"/>
          <a:ext cx="8660857" cy="29071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26631">
                  <a:extLst>
                    <a:ext uri="{9D8B030D-6E8A-4147-A177-3AD203B41FA5}">
                      <a16:colId xmlns:a16="http://schemas.microsoft.com/office/drawing/2014/main" xmlns="" val="1334987883"/>
                    </a:ext>
                  </a:extLst>
                </a:gridCol>
                <a:gridCol w="7234226">
                  <a:extLst>
                    <a:ext uri="{9D8B030D-6E8A-4147-A177-3AD203B41FA5}">
                      <a16:colId xmlns:a16="http://schemas.microsoft.com/office/drawing/2014/main" xmlns="" val="1851282849"/>
                    </a:ext>
                  </a:extLst>
                </a:gridCol>
              </a:tblGrid>
              <a:tr h="222856"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de-DE" sz="1100" dirty="0" err="1">
                          <a:effectLst/>
                        </a:rPr>
                        <a:t>Deliverable</a:t>
                      </a:r>
                      <a:r>
                        <a:rPr lang="de-DE" sz="1100" dirty="0">
                          <a:effectLst/>
                        </a:rPr>
                        <a:t> ID(s)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-914400" algn="l"/>
                          <a:tab pos="228600" algn="l"/>
                        </a:tabLst>
                      </a:pPr>
                      <a:r>
                        <a:rPr lang="en-US" sz="1100" spc="-15" dirty="0">
                          <a:effectLst/>
                        </a:rPr>
                        <a:t>Task Title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243421015"/>
                  </a:ext>
                </a:extLst>
              </a:tr>
              <a:tr h="234391"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de-DE" sz="1100" dirty="0">
                          <a:solidFill>
                            <a:schemeClr val="bg1"/>
                          </a:solidFill>
                          <a:effectLst/>
                        </a:rPr>
                        <a:t>D001</a:t>
                      </a:r>
                      <a:endParaRPr lang="de-DE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 algn="l" defTabSz="914400" rtl="0" eaLnBrk="1" fontAlgn="b" latinLnBrk="0" hangingPunct="1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300"/>
                        </a:spcAft>
                        <a:tabLst>
                          <a:tab pos="-914400" algn="l"/>
                          <a:tab pos="771525" algn="l"/>
                        </a:tabLst>
                      </a:pPr>
                      <a:r>
                        <a:rPr lang="en-GB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SOLEDGE2D-EIRENE modelling of DTT XD configuration (P1), </a:t>
                      </a:r>
                      <a:r>
                        <a:rPr lang="en-GB" sz="1100" b="1" kern="1200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DN XD</a:t>
                      </a:r>
                      <a:r>
                        <a:rPr lang="en-GB" sz="11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r>
                        <a:rPr lang="en-GB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(P3)) (RFX)</a:t>
                      </a:r>
                      <a:endParaRPr lang="en-US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846357133"/>
                  </a:ext>
                </a:extLst>
              </a:tr>
              <a:tr h="234391"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de-DE" sz="1100" dirty="0" smtClean="0">
                          <a:solidFill>
                            <a:schemeClr val="bg1"/>
                          </a:solidFill>
                          <a:effectLst/>
                        </a:rPr>
                        <a:t>D002</a:t>
                      </a:r>
                      <a:endParaRPr lang="de-DE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 marR="0" indent="0" algn="l" defTabSz="914400" rtl="0" eaLnBrk="1" fontAlgn="b" latinLnBrk="0" hangingPunct="1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>
                          <a:tab pos="-914400" algn="l"/>
                          <a:tab pos="771525" algn="l"/>
                        </a:tabLst>
                        <a:defRPr/>
                      </a:pPr>
                      <a:r>
                        <a:rPr lang="pt-BR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SOLEDGE2D-EIRENE modelling of DTT XD configuration (P1), </a:t>
                      </a:r>
                      <a:r>
                        <a:rPr lang="pt-BR" sz="1100" b="1" kern="1200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DN XD</a:t>
                      </a:r>
                      <a:r>
                        <a:rPr lang="pt-BR" sz="11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r>
                        <a:rPr lang="pt-BR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(P3))</a:t>
                      </a:r>
                      <a:r>
                        <a:rPr lang="en-GB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(UNITUS)</a:t>
                      </a:r>
                      <a:endParaRPr lang="pt-BR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904098683"/>
                  </a:ext>
                </a:extLst>
              </a:tr>
              <a:tr h="445712"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de-DE" sz="1100" dirty="0" smtClean="0">
                          <a:solidFill>
                            <a:schemeClr val="bg1"/>
                          </a:solidFill>
                          <a:effectLst/>
                        </a:rPr>
                        <a:t>D003</a:t>
                      </a:r>
                      <a:endParaRPr lang="de-DE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>
                          <a:tab pos="-914400" algn="l"/>
                          <a:tab pos="771525" algn="l"/>
                        </a:tabLst>
                        <a:defRPr/>
                      </a:pP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SOLEDGE2D-EIRENE modelling of DTT in SN and DN with the longest outer leg configurations (hybrid configuration between SN and SXD “</a:t>
                      </a:r>
                      <a:r>
                        <a:rPr lang="en-US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SNhybSXD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” (P1)</a:t>
                      </a:r>
                      <a:r>
                        <a:rPr lang="en-US" sz="1100" b="1" kern="1200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between DN and SXD “</a:t>
                      </a:r>
                      <a:r>
                        <a:rPr lang="en-US" sz="1100" b="1" kern="1200" dirty="0" err="1" smtClean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DNhybSXD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” (P3)) (POLITO)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537383438"/>
                  </a:ext>
                </a:extLst>
              </a:tr>
              <a:tr h="445712">
                <a:tc>
                  <a:txBody>
                    <a:bodyPr/>
                    <a:lstStyle/>
                    <a:p>
                      <a:pPr marL="2159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de-DE" sz="110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D004</a:t>
                      </a:r>
                      <a:endParaRPr lang="de-DE" sz="11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>
                          <a:tab pos="-914400" algn="l"/>
                          <a:tab pos="771525" algn="l"/>
                        </a:tabLst>
                        <a:defRPr/>
                      </a:pPr>
                      <a:r>
                        <a:rPr lang="en-GB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SOLEDGE2D-EIRENE modelling of DTT with inner divertor adaption (hybrid configuration between SN and XD “</a:t>
                      </a:r>
                      <a:r>
                        <a:rPr lang="en-GB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SNhybXD</a:t>
                      </a:r>
                      <a:r>
                        <a:rPr lang="en-GB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” (P2)</a:t>
                      </a:r>
                      <a:r>
                        <a:rPr lang="en-GB" sz="1100" b="1" kern="1200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between DN and XD “</a:t>
                      </a:r>
                      <a:r>
                        <a:rPr lang="en-GB" sz="1100" b="1" kern="1200" dirty="0" err="1" smtClean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DNhybXD</a:t>
                      </a:r>
                      <a:r>
                        <a:rPr lang="en-GB" sz="11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”</a:t>
                      </a:r>
                      <a:r>
                        <a:rPr lang="en-GB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(P3)) (ENEA)</a:t>
                      </a:r>
                      <a:endParaRPr lang="de-DE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068519715"/>
                  </a:ext>
                </a:extLst>
              </a:tr>
              <a:tr h="445712">
                <a:tc>
                  <a:txBody>
                    <a:bodyPr/>
                    <a:lstStyle/>
                    <a:p>
                      <a:pPr marL="2159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de-DE" sz="110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D005</a:t>
                      </a:r>
                      <a:endParaRPr lang="de-DE" sz="11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>
                          <a:tab pos="-914400" algn="l"/>
                          <a:tab pos="771525" algn="l"/>
                        </a:tabLst>
                        <a:defRPr/>
                      </a:pPr>
                      <a:r>
                        <a:rPr lang="en-GB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SOLEDGE2D-EIRENE modelling of open divertor geometry in a subset of promising shapes (shape </a:t>
                      </a:r>
                      <a:r>
                        <a:rPr lang="en-GB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tbd</a:t>
                      </a:r>
                      <a:r>
                        <a:rPr lang="en-GB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from list of modelled SOLEDGE2D-EIRENE runs) (P2) (POLITO)</a:t>
                      </a:r>
                      <a:endParaRPr lang="en-US" sz="11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532938414"/>
                  </a:ext>
                </a:extLst>
              </a:tr>
              <a:tr h="445712">
                <a:tc>
                  <a:txBody>
                    <a:bodyPr/>
                    <a:lstStyle/>
                    <a:p>
                      <a:pPr marL="2159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de-DE" sz="110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D006</a:t>
                      </a:r>
                      <a:endParaRPr lang="de-DE" sz="11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>
                          <a:tab pos="-914400" algn="l"/>
                          <a:tab pos="771525" algn="l"/>
                        </a:tabLst>
                        <a:defRPr/>
                      </a:pPr>
                      <a:r>
                        <a:rPr lang="en-GB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SOLEDGE2D-EIRENE modelling of open divertor geometry in a subset of promising shapes (shape </a:t>
                      </a:r>
                      <a:r>
                        <a:rPr lang="en-GB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tbd</a:t>
                      </a:r>
                      <a:r>
                        <a:rPr lang="en-GB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from list of modelled SOLEDGE2D-EIRENE runs) (P2) (ENEA)</a:t>
                      </a:r>
                      <a:endParaRPr lang="en-US" sz="11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915666855"/>
                  </a:ext>
                </a:extLst>
              </a:tr>
              <a:tr h="222856">
                <a:tc>
                  <a:txBody>
                    <a:bodyPr/>
                    <a:lstStyle/>
                    <a:p>
                      <a:pPr marL="2159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de-DE" sz="110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D007</a:t>
                      </a:r>
                      <a:endParaRPr lang="de-DE" sz="11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>
                          <a:tab pos="-914400" algn="l"/>
                          <a:tab pos="771525" algn="l"/>
                        </a:tabLst>
                        <a:defRPr/>
                      </a:pPr>
                      <a:r>
                        <a:rPr lang="en-GB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SOLPS-ITER modelling of DTT SN (closed) divertor with and without dome with drifts activated (using EIRENE) (P1) (CNR)</a:t>
                      </a:r>
                      <a:endParaRPr lang="en-US" sz="11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209783">
                <a:tc>
                  <a:txBody>
                    <a:bodyPr/>
                    <a:lstStyle/>
                    <a:p>
                      <a:pPr marL="2159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de-DE" sz="110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D008</a:t>
                      </a:r>
                      <a:endParaRPr lang="de-DE" sz="11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>
                          <a:tab pos="-914400" algn="l"/>
                          <a:tab pos="771525" algn="l"/>
                        </a:tabLst>
                        <a:defRPr/>
                      </a:pPr>
                      <a:r>
                        <a:rPr lang="en-GB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SOLPS-ITER modelling of DTT DN (closed) divertor with and without dome with drifts activated (using EIRENE) (P3) (UNITUS)</a:t>
                      </a:r>
                      <a:endParaRPr lang="en-US" sz="11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hteck 6"/>
          <p:cNvSpPr/>
          <p:nvPr/>
        </p:nvSpPr>
        <p:spPr>
          <a:xfrm>
            <a:off x="351732" y="3527274"/>
            <a:ext cx="87061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smtClean="0"/>
              <a:t>Due date 30.04.2022</a:t>
            </a:r>
          </a:p>
          <a:p>
            <a:pPr marL="269875" indent="-269875"/>
            <a:r>
              <a:rPr lang="de-DE" b="1" dirty="0" smtClean="0">
                <a:solidFill>
                  <a:srgbClr val="0000FF"/>
                </a:solidFill>
              </a:rPr>
              <a:t>*	Activities iniatially postponed to 2022 and then started in late 2022 (after summer) due to lack of equlibrium files until the middle o July </a:t>
            </a:r>
          </a:p>
          <a:p>
            <a:pPr marL="269875" indent="-269875"/>
            <a:r>
              <a:rPr lang="de-DE" b="1" dirty="0" smtClean="0">
                <a:solidFill>
                  <a:srgbClr val="0000FF"/>
                </a:solidFill>
              </a:rPr>
              <a:t>	Finally available DN, DN XD and DN with long legs.  </a:t>
            </a:r>
            <a:endParaRPr lang="de-DE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25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Standard/narrow divertor – XD with neon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491338" y="1765803"/>
            <a:ext cx="46526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Fast cooling of legs</a:t>
            </a:r>
          </a:p>
          <a:p>
            <a:r>
              <a:rPr lang="en-US" dirty="0" smtClean="0"/>
              <a:t>Radiation localize at the x-point</a:t>
            </a:r>
          </a:p>
          <a:p>
            <a:r>
              <a:rPr lang="en-US" dirty="0" smtClean="0"/>
              <a:t>Most radiation inside separatrix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Seems unable to sustain H-mode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8" y="2781603"/>
            <a:ext cx="1654302" cy="2060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39"/>
          <a:stretch/>
        </p:blipFill>
        <p:spPr bwMode="auto">
          <a:xfrm>
            <a:off x="3181535" y="2762096"/>
            <a:ext cx="1316895" cy="2080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66"/>
          <a:stretch/>
        </p:blipFill>
        <p:spPr bwMode="auto">
          <a:xfrm>
            <a:off x="1753779" y="2752342"/>
            <a:ext cx="1341629" cy="208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0195"/>
            <a:ext cx="1669161" cy="2075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68"/>
          <a:stretch/>
        </p:blipFill>
        <p:spPr bwMode="auto">
          <a:xfrm>
            <a:off x="1753779" y="630934"/>
            <a:ext cx="1341629" cy="208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6"/>
          <a:stretch/>
        </p:blipFill>
        <p:spPr bwMode="auto">
          <a:xfrm>
            <a:off x="3210795" y="630629"/>
            <a:ext cx="1299265" cy="2095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498711" y="712877"/>
            <a:ext cx="1583193" cy="118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&lt;</a:t>
            </a:r>
            <a:r>
              <a:rPr lang="en-US" dirty="0" err="1" smtClean="0"/>
              <a:t>Z</a:t>
            </a:r>
            <a:r>
              <a:rPr lang="en-US" baseline="-25000" dirty="0" err="1" smtClean="0"/>
              <a:t>eff</a:t>
            </a:r>
            <a:r>
              <a:rPr lang="en-US" dirty="0" smtClean="0"/>
              <a:t>&gt;</a:t>
            </a:r>
            <a:r>
              <a:rPr lang="en-US" baseline="-25000" dirty="0" err="1" smtClean="0"/>
              <a:t>sep</a:t>
            </a:r>
            <a:r>
              <a:rPr lang="en-US" dirty="0" smtClean="0"/>
              <a:t>=2.4</a:t>
            </a:r>
          </a:p>
          <a:p>
            <a:r>
              <a:rPr lang="en-US" dirty="0" err="1" smtClean="0"/>
              <a:t>P</a:t>
            </a:r>
            <a:r>
              <a:rPr lang="en-US" baseline="-25000" dirty="0" err="1" smtClean="0"/>
              <a:t>rad,tot</a:t>
            </a:r>
            <a:r>
              <a:rPr lang="en-US" dirty="0" smtClean="0"/>
              <a:t>=28 MW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P</a:t>
            </a:r>
            <a:r>
              <a:rPr lang="en-US" b="1" baseline="-25000" dirty="0" smtClean="0">
                <a:solidFill>
                  <a:srgbClr val="FF0000"/>
                </a:solidFill>
              </a:rPr>
              <a:t>SOL</a:t>
            </a:r>
            <a:r>
              <a:rPr lang="en-US" b="1" dirty="0" smtClean="0">
                <a:solidFill>
                  <a:srgbClr val="FF0000"/>
                </a:solidFill>
              </a:rPr>
              <a:t>=8 MW</a:t>
            </a:r>
          </a:p>
          <a:p>
            <a:r>
              <a:rPr lang="en-US" b="1" dirty="0" err="1" smtClean="0">
                <a:solidFill>
                  <a:srgbClr val="0070C0"/>
                </a:solidFill>
              </a:rPr>
              <a:t>C</a:t>
            </a:r>
            <a:r>
              <a:rPr lang="en-US" b="1" baseline="-25000" dirty="0" err="1" smtClean="0">
                <a:solidFill>
                  <a:srgbClr val="0070C0"/>
                </a:solidFill>
              </a:rPr>
              <a:t>Ne</a:t>
            </a:r>
            <a:r>
              <a:rPr lang="en-US" b="1" dirty="0" smtClean="0">
                <a:solidFill>
                  <a:srgbClr val="0070C0"/>
                </a:solidFill>
              </a:rPr>
              <a:t>=3.6%</a:t>
            </a:r>
            <a:endParaRPr lang="en-US" b="1" dirty="0">
              <a:solidFill>
                <a:srgbClr val="0070C0"/>
              </a:solidFill>
            </a:endParaRPr>
          </a:p>
          <a:p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98711" y="2879622"/>
            <a:ext cx="1583193" cy="118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&lt;</a:t>
            </a:r>
            <a:r>
              <a:rPr lang="en-US" dirty="0" err="1" smtClean="0"/>
              <a:t>Z</a:t>
            </a:r>
            <a:r>
              <a:rPr lang="en-US" baseline="-25000" dirty="0" err="1" smtClean="0"/>
              <a:t>eff</a:t>
            </a:r>
            <a:r>
              <a:rPr lang="en-US" dirty="0" smtClean="0"/>
              <a:t>&gt;</a:t>
            </a:r>
            <a:r>
              <a:rPr lang="en-US" baseline="-25000" dirty="0" err="1" smtClean="0"/>
              <a:t>sep</a:t>
            </a:r>
            <a:r>
              <a:rPr lang="en-US" dirty="0" smtClean="0"/>
              <a:t>=4.5</a:t>
            </a:r>
          </a:p>
          <a:p>
            <a:r>
              <a:rPr lang="en-US" dirty="0" err="1" smtClean="0"/>
              <a:t>P</a:t>
            </a:r>
            <a:r>
              <a:rPr lang="en-US" baseline="-25000" dirty="0" err="1" smtClean="0"/>
              <a:t>rad,tot</a:t>
            </a:r>
            <a:r>
              <a:rPr lang="en-US" dirty="0" smtClean="0"/>
              <a:t>=25 MW</a:t>
            </a:r>
          </a:p>
          <a:p>
            <a:r>
              <a:rPr lang="en-US" b="1" dirty="0" smtClean="0">
                <a:solidFill>
                  <a:srgbClr val="009900"/>
                </a:solidFill>
              </a:rPr>
              <a:t>P</a:t>
            </a:r>
            <a:r>
              <a:rPr lang="en-US" b="1" baseline="-25000" dirty="0" smtClean="0">
                <a:solidFill>
                  <a:srgbClr val="009900"/>
                </a:solidFill>
              </a:rPr>
              <a:t>SOL</a:t>
            </a:r>
            <a:r>
              <a:rPr lang="en-US" b="1" dirty="0" smtClean="0">
                <a:solidFill>
                  <a:srgbClr val="009900"/>
                </a:solidFill>
              </a:rPr>
              <a:t>=21 MW</a:t>
            </a:r>
          </a:p>
          <a:p>
            <a:r>
              <a:rPr lang="en-US" b="1" dirty="0" err="1" smtClean="0">
                <a:solidFill>
                  <a:srgbClr val="0070C0"/>
                </a:solidFill>
              </a:rPr>
              <a:t>C</a:t>
            </a:r>
            <a:r>
              <a:rPr lang="en-US" b="1" baseline="-25000" dirty="0" err="1" smtClean="0">
                <a:solidFill>
                  <a:srgbClr val="0070C0"/>
                </a:solidFill>
              </a:rPr>
              <a:t>Ne</a:t>
            </a:r>
            <a:r>
              <a:rPr lang="en-US" b="1" dirty="0" smtClean="0">
                <a:solidFill>
                  <a:srgbClr val="0070C0"/>
                </a:solidFill>
              </a:rPr>
              <a:t>=7.3%</a:t>
            </a:r>
            <a:endParaRPr lang="en-US" b="1" dirty="0">
              <a:solidFill>
                <a:srgbClr val="0070C0"/>
              </a:solidFill>
            </a:endParaRPr>
          </a:p>
          <a:p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18930365">
            <a:off x="-323072" y="2609397"/>
            <a:ext cx="5240281" cy="369332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XD configuration easily falls down to X-point radiator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91338" y="4067379"/>
            <a:ext cx="46526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H-mode condition can be recovered but at high impurity concentration</a:t>
            </a:r>
          </a:p>
          <a:p>
            <a:r>
              <a:rPr lang="en-US" b="1" dirty="0" smtClean="0">
                <a:solidFill>
                  <a:srgbClr val="009900"/>
                </a:solidFill>
              </a:rPr>
              <a:t>Can sustain H-mode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663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0174" y="696015"/>
            <a:ext cx="8938180" cy="4170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srgbClr val="0070C0"/>
                </a:solidFill>
              </a:rPr>
              <a:t>A divertor shape able to accept many magnetic divertor configuration has been studied and optimized by the edge code SOLEDGE2D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srgbClr val="0070C0"/>
                </a:solidFill>
              </a:rPr>
              <a:t>The wide divertor can provide reliable operation for SN and XD configurations in pure deuterium at reduced power and with seeding at full power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srgbClr val="0070C0"/>
                </a:solidFill>
              </a:rPr>
              <a:t>The wide divertor provides better exhaust performance than a standard narrow divertor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srgbClr val="0070C0"/>
                </a:solidFill>
              </a:rPr>
              <a:t>With the designed pumping aperture it provides a high pumping capability for the SN configuration, less for the XD one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srgbClr val="C00000"/>
                </a:solidFill>
              </a:rPr>
              <a:t>Results depend on transport parameters, different values for impurities or at different density can affect final conclusion  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srgbClr val="C00000"/>
                </a:solidFill>
              </a:rPr>
              <a:t>Fine tuning on magnetic configurations (strike point position, separatrix distances) can also  affect results</a:t>
            </a:r>
            <a:endParaRPr lang="en-US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133853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2390511"/>
            <a:ext cx="90909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Thanks</a:t>
            </a:r>
            <a:r>
              <a:rPr lang="en-US" sz="2000" dirty="0" smtClean="0"/>
              <a:t>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149416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2D transport parameters map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6927" y="452605"/>
            <a:ext cx="76159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Transport parameters have been normalized to </a:t>
            </a:r>
            <a:r>
              <a:rPr lang="en-US" sz="1600" b="1" dirty="0" err="1" smtClean="0"/>
              <a:t>B</a:t>
            </a:r>
            <a:r>
              <a:rPr lang="en-US" sz="1600" b="1" baseline="-25000" dirty="0" err="1" smtClean="0"/>
              <a:t>t</a:t>
            </a:r>
            <a:r>
              <a:rPr lang="en-US" sz="1600" b="1" baseline="-25000" dirty="0"/>
              <a:t> </a:t>
            </a:r>
            <a:r>
              <a:rPr lang="en-US" sz="1600" b="1" dirty="0"/>
              <a:t> </a:t>
            </a:r>
            <a:r>
              <a:rPr lang="en-US" sz="1600" b="1" dirty="0" smtClean="0"/>
              <a:t>- Two options for the divertor region: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Value as in the OMP far SOL (as in the JET/C-Mod modeling)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Values like at OMP</a:t>
            </a:r>
            <a:endParaRPr lang="en-US" sz="160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9431" y="1455761"/>
            <a:ext cx="195834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2023" y="1455801"/>
            <a:ext cx="2015490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74" y="1455805"/>
            <a:ext cx="1973580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344" y="1453673"/>
            <a:ext cx="1996440" cy="2891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43804" y="4369241"/>
            <a:ext cx="40023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Transport in divertor region as at </a:t>
            </a:r>
            <a:r>
              <a:rPr lang="en-US" sz="1400" dirty="0"/>
              <a:t>the OMP far SOL</a:t>
            </a:r>
          </a:p>
        </p:txBody>
      </p:sp>
      <p:sp>
        <p:nvSpPr>
          <p:cNvPr id="10" name="Rectangle 9"/>
          <p:cNvSpPr/>
          <p:nvPr/>
        </p:nvSpPr>
        <p:spPr>
          <a:xfrm>
            <a:off x="5070360" y="4365947"/>
            <a:ext cx="381088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Transport in divertor region like </a:t>
            </a:r>
            <a:r>
              <a:rPr lang="en-US" sz="1400" dirty="0"/>
              <a:t>at OMP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26927" y="736577"/>
            <a:ext cx="6123279" cy="252000"/>
          </a:xfrm>
          <a:prstGeom prst="rect">
            <a:avLst/>
          </a:prstGeom>
          <a:solidFill>
            <a:srgbClr val="00B05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3804" y="1290386"/>
            <a:ext cx="4232079" cy="3592455"/>
          </a:xfrm>
          <a:prstGeom prst="rect">
            <a:avLst/>
          </a:prstGeom>
          <a:solidFill>
            <a:srgbClr val="00B05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22262" y="993269"/>
            <a:ext cx="6127944" cy="252000"/>
          </a:xfrm>
          <a:prstGeom prst="rect">
            <a:avLst/>
          </a:prstGeom>
          <a:solidFill>
            <a:srgbClr val="FFC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847394" y="1290386"/>
            <a:ext cx="4200754" cy="3606621"/>
          </a:xfrm>
          <a:prstGeom prst="rect">
            <a:avLst/>
          </a:prstGeom>
          <a:solidFill>
            <a:srgbClr val="FFC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810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3" grpId="0" animBg="1"/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Wide flat divertor - SN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57"/>
          <a:stretch/>
        </p:blipFill>
        <p:spPr bwMode="auto">
          <a:xfrm>
            <a:off x="3182776" y="774416"/>
            <a:ext cx="1237090" cy="1915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78252" y="475834"/>
            <a:ext cx="1423386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</a:rPr>
              <a:t>Neon seeding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97623" y="2700633"/>
            <a:ext cx="1304014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Argon seeding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58306" y="4175245"/>
            <a:ext cx="45856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Argon provide better results than neon with similar radiation in the core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49282" y="1844918"/>
            <a:ext cx="45947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Radiation is concentrated on divertor legs</a:t>
            </a:r>
          </a:p>
          <a:p>
            <a:endParaRPr lang="en-US" dirty="0"/>
          </a:p>
          <a:p>
            <a:r>
              <a:rPr lang="en-US" b="1" dirty="0">
                <a:solidFill>
                  <a:srgbClr val="0070C0"/>
                </a:solidFill>
              </a:rPr>
              <a:t>Longer legs provide larger radiative </a:t>
            </a:r>
            <a:r>
              <a:rPr lang="en-US" b="1" dirty="0" smtClean="0">
                <a:solidFill>
                  <a:srgbClr val="0070C0"/>
                </a:solidFill>
              </a:rPr>
              <a:t>volume, better performance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49283" y="3016861"/>
            <a:ext cx="1583193" cy="96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&lt;</a:t>
            </a:r>
            <a:r>
              <a:rPr lang="en-US" dirty="0" err="1" smtClean="0"/>
              <a:t>Z</a:t>
            </a:r>
            <a:r>
              <a:rPr lang="en-US" baseline="-25000" dirty="0" err="1" smtClean="0"/>
              <a:t>eff</a:t>
            </a:r>
            <a:r>
              <a:rPr lang="en-US" dirty="0" smtClean="0"/>
              <a:t>&gt;</a:t>
            </a:r>
            <a:r>
              <a:rPr lang="en-US" baseline="-25000" dirty="0" err="1" smtClean="0"/>
              <a:t>sep</a:t>
            </a:r>
            <a:r>
              <a:rPr lang="en-US" dirty="0" smtClean="0"/>
              <a:t>=2.8</a:t>
            </a:r>
          </a:p>
          <a:p>
            <a:r>
              <a:rPr lang="en-US" dirty="0" err="1" smtClean="0"/>
              <a:t>P</a:t>
            </a:r>
            <a:r>
              <a:rPr lang="en-US" baseline="-25000" dirty="0" err="1" smtClean="0"/>
              <a:t>rad,tot</a:t>
            </a:r>
            <a:r>
              <a:rPr lang="en-US" dirty="0" smtClean="0"/>
              <a:t>=23 MW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P</a:t>
            </a:r>
            <a:r>
              <a:rPr lang="en-US" b="1" baseline="-25000" dirty="0" smtClean="0">
                <a:solidFill>
                  <a:srgbClr val="00B050"/>
                </a:solidFill>
              </a:rPr>
              <a:t>SOL</a:t>
            </a:r>
            <a:r>
              <a:rPr lang="en-US" b="1" dirty="0" smtClean="0">
                <a:solidFill>
                  <a:srgbClr val="00B050"/>
                </a:solidFill>
              </a:rPr>
              <a:t>=24 MW</a:t>
            </a:r>
          </a:p>
          <a:p>
            <a:r>
              <a:rPr lang="en-US" b="1" dirty="0" err="1" smtClean="0">
                <a:solidFill>
                  <a:srgbClr val="0070C0"/>
                </a:solidFill>
              </a:rPr>
              <a:t>C</a:t>
            </a:r>
            <a:r>
              <a:rPr lang="en-US" b="1" baseline="-25000" dirty="0" err="1" smtClean="0">
                <a:solidFill>
                  <a:srgbClr val="0070C0"/>
                </a:solidFill>
              </a:rPr>
              <a:t>Ar</a:t>
            </a:r>
            <a:r>
              <a:rPr lang="en-US" b="1" dirty="0" smtClean="0">
                <a:solidFill>
                  <a:srgbClr val="0070C0"/>
                </a:solidFill>
              </a:rPr>
              <a:t>=1.0%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49505" y="647189"/>
            <a:ext cx="1583193" cy="1181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&lt;</a:t>
            </a:r>
            <a:r>
              <a:rPr lang="en-US" dirty="0" err="1" smtClean="0"/>
              <a:t>Z</a:t>
            </a:r>
            <a:r>
              <a:rPr lang="en-US" baseline="-25000" dirty="0" err="1" smtClean="0"/>
              <a:t>eff</a:t>
            </a:r>
            <a:r>
              <a:rPr lang="en-US" dirty="0" smtClean="0"/>
              <a:t>&gt;</a:t>
            </a:r>
            <a:r>
              <a:rPr lang="en-US" baseline="-25000" dirty="0" err="1" smtClean="0"/>
              <a:t>sep</a:t>
            </a:r>
            <a:r>
              <a:rPr lang="en-US" dirty="0" smtClean="0"/>
              <a:t>=2.9</a:t>
            </a:r>
          </a:p>
          <a:p>
            <a:r>
              <a:rPr lang="en-US" dirty="0" err="1" smtClean="0"/>
              <a:t>P</a:t>
            </a:r>
            <a:r>
              <a:rPr lang="en-US" baseline="-25000" dirty="0" err="1" smtClean="0"/>
              <a:t>rad,tot</a:t>
            </a:r>
            <a:r>
              <a:rPr lang="en-US" dirty="0" smtClean="0"/>
              <a:t>=22 MW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P</a:t>
            </a:r>
            <a:r>
              <a:rPr lang="en-US" b="1" baseline="-25000" dirty="0" smtClean="0">
                <a:solidFill>
                  <a:srgbClr val="00B050"/>
                </a:solidFill>
              </a:rPr>
              <a:t>SOL</a:t>
            </a:r>
            <a:r>
              <a:rPr lang="en-US" b="1" dirty="0" smtClean="0">
                <a:solidFill>
                  <a:srgbClr val="00B050"/>
                </a:solidFill>
              </a:rPr>
              <a:t>=26 MW</a:t>
            </a:r>
          </a:p>
          <a:p>
            <a:r>
              <a:rPr lang="en-US" b="1" dirty="0" err="1" smtClean="0">
                <a:solidFill>
                  <a:srgbClr val="0070C0"/>
                </a:solidFill>
              </a:rPr>
              <a:t>C</a:t>
            </a:r>
            <a:r>
              <a:rPr lang="en-US" b="1" baseline="-25000" dirty="0" err="1" smtClean="0">
                <a:solidFill>
                  <a:srgbClr val="0070C0"/>
                </a:solidFill>
              </a:rPr>
              <a:t>Ne</a:t>
            </a:r>
            <a:r>
              <a:rPr lang="en-US" b="1" dirty="0" smtClean="0">
                <a:solidFill>
                  <a:srgbClr val="0070C0"/>
                </a:solidFill>
              </a:rPr>
              <a:t>=2.8%</a:t>
            </a:r>
            <a:endParaRPr lang="en-US" b="1" dirty="0">
              <a:solidFill>
                <a:srgbClr val="0070C0"/>
              </a:solidFill>
            </a:endParaRPr>
          </a:p>
          <a:p>
            <a:endParaRPr lang="en-US" b="1" dirty="0">
              <a:solidFill>
                <a:srgbClr val="00B050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58" y="797276"/>
            <a:ext cx="1522476" cy="1892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40"/>
          <a:stretch/>
        </p:blipFill>
        <p:spPr bwMode="auto">
          <a:xfrm>
            <a:off x="1766240" y="769844"/>
            <a:ext cx="1252397" cy="192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58" y="3030332"/>
            <a:ext cx="1522476" cy="1897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40"/>
          <a:stretch/>
        </p:blipFill>
        <p:spPr bwMode="auto">
          <a:xfrm>
            <a:off x="1766240" y="3004977"/>
            <a:ext cx="1252397" cy="1915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7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15"/>
          <a:stretch/>
        </p:blipFill>
        <p:spPr bwMode="auto">
          <a:xfrm>
            <a:off x="3182776" y="3001442"/>
            <a:ext cx="1221188" cy="1915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6241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Wide flat divertor -  XD (short and long leg)</a:t>
            </a:r>
            <a:endParaRPr lang="en-US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36"/>
          <a:stretch/>
        </p:blipFill>
        <p:spPr bwMode="auto">
          <a:xfrm>
            <a:off x="3085501" y="2962040"/>
            <a:ext cx="1223840" cy="192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1"/>
          <a:stretch/>
        </p:blipFill>
        <p:spPr bwMode="auto">
          <a:xfrm>
            <a:off x="1664869" y="2971184"/>
            <a:ext cx="1255450" cy="1911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85629"/>
            <a:ext cx="1527048" cy="1901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9"/>
          <a:stretch/>
        </p:blipFill>
        <p:spPr bwMode="auto">
          <a:xfrm>
            <a:off x="3085501" y="735457"/>
            <a:ext cx="1232495" cy="192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43"/>
          <a:stretch/>
        </p:blipFill>
        <p:spPr bwMode="auto">
          <a:xfrm>
            <a:off x="1664869" y="733991"/>
            <a:ext cx="1266052" cy="192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0" y="759967"/>
            <a:ext cx="1513332" cy="1892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506856" y="464501"/>
            <a:ext cx="2074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</a:rPr>
              <a:t>Short leg XD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20705" y="2712599"/>
            <a:ext cx="2221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</a:rPr>
              <a:t>Longer leg LXD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59553" y="4234020"/>
            <a:ext cx="4684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A Longer leg provide better results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57564" y="804433"/>
            <a:ext cx="46864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&lt;</a:t>
            </a:r>
            <a:r>
              <a:rPr lang="en-US" dirty="0" err="1" smtClean="0"/>
              <a:t>Z</a:t>
            </a:r>
            <a:r>
              <a:rPr lang="en-US" baseline="-25000" dirty="0" err="1" smtClean="0"/>
              <a:t>eff</a:t>
            </a:r>
            <a:r>
              <a:rPr lang="en-US" dirty="0" smtClean="0"/>
              <a:t>&gt;</a:t>
            </a:r>
            <a:r>
              <a:rPr lang="en-US" baseline="-25000" dirty="0" err="1" smtClean="0"/>
              <a:t>sep</a:t>
            </a:r>
            <a:r>
              <a:rPr lang="en-US" dirty="0" smtClean="0"/>
              <a:t>=3.6</a:t>
            </a:r>
          </a:p>
          <a:p>
            <a:r>
              <a:rPr lang="en-US" dirty="0" err="1" smtClean="0"/>
              <a:t>P</a:t>
            </a:r>
            <a:r>
              <a:rPr lang="en-US" baseline="-25000" dirty="0" err="1" smtClean="0"/>
              <a:t>rad,tot</a:t>
            </a:r>
            <a:r>
              <a:rPr lang="en-US" dirty="0" smtClean="0"/>
              <a:t>=27 MW</a:t>
            </a:r>
          </a:p>
          <a:p>
            <a:r>
              <a:rPr lang="en-US" b="1" dirty="0" smtClean="0">
                <a:solidFill>
                  <a:srgbClr val="009900"/>
                </a:solidFill>
              </a:rPr>
              <a:t>P</a:t>
            </a:r>
            <a:r>
              <a:rPr lang="en-US" b="1" baseline="-25000" dirty="0" smtClean="0">
                <a:solidFill>
                  <a:srgbClr val="009900"/>
                </a:solidFill>
              </a:rPr>
              <a:t>SOL</a:t>
            </a:r>
            <a:r>
              <a:rPr lang="en-US" b="1" dirty="0" smtClean="0">
                <a:solidFill>
                  <a:srgbClr val="009900"/>
                </a:solidFill>
              </a:rPr>
              <a:t>=24 MW</a:t>
            </a:r>
          </a:p>
          <a:p>
            <a:r>
              <a:rPr lang="en-US" b="1" dirty="0" err="1" smtClean="0">
                <a:solidFill>
                  <a:srgbClr val="0070C0"/>
                </a:solidFill>
              </a:rPr>
              <a:t>C</a:t>
            </a:r>
            <a:r>
              <a:rPr lang="en-US" b="1" baseline="-25000" dirty="0" err="1" smtClean="0">
                <a:solidFill>
                  <a:srgbClr val="0070C0"/>
                </a:solidFill>
              </a:rPr>
              <a:t>Ne</a:t>
            </a:r>
            <a:r>
              <a:rPr lang="en-US" b="1" dirty="0" smtClean="0">
                <a:solidFill>
                  <a:srgbClr val="0070C0"/>
                </a:solidFill>
              </a:rPr>
              <a:t>=4.6%</a:t>
            </a:r>
          </a:p>
          <a:p>
            <a:endParaRPr lang="en-US" dirty="0"/>
          </a:p>
          <a:p>
            <a:r>
              <a:rPr lang="en-US" dirty="0" smtClean="0"/>
              <a:t>H-mode operation is possible with a reasonable impurity content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459553" y="3071439"/>
            <a:ext cx="45694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&lt;</a:t>
            </a:r>
            <a:r>
              <a:rPr lang="en-US" dirty="0" err="1" smtClean="0"/>
              <a:t>Z</a:t>
            </a:r>
            <a:r>
              <a:rPr lang="en-US" baseline="-25000" dirty="0" err="1" smtClean="0"/>
              <a:t>eff</a:t>
            </a:r>
            <a:r>
              <a:rPr lang="en-US" dirty="0" smtClean="0"/>
              <a:t>&gt;</a:t>
            </a:r>
            <a:r>
              <a:rPr lang="en-US" baseline="-25000" dirty="0" err="1" smtClean="0"/>
              <a:t>sep</a:t>
            </a:r>
            <a:r>
              <a:rPr lang="en-US" dirty="0" smtClean="0"/>
              <a:t>=3.4</a:t>
            </a:r>
          </a:p>
          <a:p>
            <a:r>
              <a:rPr lang="en-US" dirty="0" err="1" smtClean="0"/>
              <a:t>P</a:t>
            </a:r>
            <a:r>
              <a:rPr lang="en-US" baseline="-25000" dirty="0" err="1" smtClean="0"/>
              <a:t>rad,tot</a:t>
            </a:r>
            <a:r>
              <a:rPr lang="en-US" dirty="0" smtClean="0"/>
              <a:t>=25 MW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P</a:t>
            </a:r>
            <a:r>
              <a:rPr lang="en-US" b="1" baseline="-25000" dirty="0" smtClean="0">
                <a:solidFill>
                  <a:srgbClr val="00B050"/>
                </a:solidFill>
              </a:rPr>
              <a:t>SOL</a:t>
            </a:r>
            <a:r>
              <a:rPr lang="en-US" b="1" dirty="0" smtClean="0">
                <a:solidFill>
                  <a:srgbClr val="00B050"/>
                </a:solidFill>
              </a:rPr>
              <a:t>=24 MW</a:t>
            </a:r>
          </a:p>
          <a:p>
            <a:r>
              <a:rPr lang="en-US" b="1" dirty="0" err="1" smtClean="0">
                <a:solidFill>
                  <a:srgbClr val="0070C0"/>
                </a:solidFill>
              </a:rPr>
              <a:t>C</a:t>
            </a:r>
            <a:r>
              <a:rPr lang="en-US" b="1" baseline="-25000" dirty="0" err="1" smtClean="0">
                <a:solidFill>
                  <a:srgbClr val="0070C0"/>
                </a:solidFill>
              </a:rPr>
              <a:t>Ne</a:t>
            </a:r>
            <a:r>
              <a:rPr lang="en-US" b="1" dirty="0" smtClean="0">
                <a:solidFill>
                  <a:srgbClr val="0070C0"/>
                </a:solidFill>
              </a:rPr>
              <a:t>=3.4%</a:t>
            </a:r>
            <a:endParaRPr lang="en-US" b="1" dirty="0">
              <a:solidFill>
                <a:srgbClr val="0070C0"/>
              </a:solidFill>
            </a:endParaRPr>
          </a:p>
          <a:p>
            <a:endParaRPr lang="en-US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9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Long leg configurations with neon</a:t>
            </a:r>
            <a:endParaRPr lang="en-US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16"/>
          <a:stretch/>
        </p:blipFill>
        <p:spPr bwMode="auto">
          <a:xfrm>
            <a:off x="3202983" y="2971164"/>
            <a:ext cx="1272542" cy="192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15"/>
          <a:stretch/>
        </p:blipFill>
        <p:spPr bwMode="auto">
          <a:xfrm>
            <a:off x="1787651" y="2965135"/>
            <a:ext cx="1295492" cy="1915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14" y="2985707"/>
            <a:ext cx="1563624" cy="1906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33584" y="426558"/>
            <a:ext cx="1478695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</a:rPr>
              <a:t>Long leg SN 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556" y="1697534"/>
            <a:ext cx="45714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Long external legs provides a bigger  radiative volume reducing request on impurity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But top wall must be moved upward (or equilibrium must be improved)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5357" y="554061"/>
            <a:ext cx="21594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&lt; </a:t>
            </a:r>
            <a:r>
              <a:rPr lang="en-US" dirty="0" err="1" smtClean="0"/>
              <a:t>Z</a:t>
            </a:r>
            <a:r>
              <a:rPr lang="en-US" baseline="-25000" dirty="0" err="1" smtClean="0"/>
              <a:t>eff</a:t>
            </a:r>
            <a:r>
              <a:rPr lang="en-US" dirty="0" smtClean="0"/>
              <a:t>&gt;</a:t>
            </a:r>
            <a:r>
              <a:rPr lang="en-US" baseline="-25000" dirty="0" err="1" smtClean="0"/>
              <a:t>sep</a:t>
            </a:r>
            <a:r>
              <a:rPr lang="en-US" dirty="0" smtClean="0"/>
              <a:t>=3.0</a:t>
            </a:r>
          </a:p>
          <a:p>
            <a:r>
              <a:rPr lang="en-US" dirty="0" err="1" smtClean="0"/>
              <a:t>P</a:t>
            </a:r>
            <a:r>
              <a:rPr lang="en-US" baseline="-25000" dirty="0" err="1" smtClean="0"/>
              <a:t>rad,tot</a:t>
            </a:r>
            <a:r>
              <a:rPr lang="en-US" dirty="0" smtClean="0"/>
              <a:t>=24 MW</a:t>
            </a:r>
          </a:p>
          <a:p>
            <a:r>
              <a:rPr lang="en-US" b="1" dirty="0" smtClean="0">
                <a:solidFill>
                  <a:srgbClr val="009900"/>
                </a:solidFill>
              </a:rPr>
              <a:t>P</a:t>
            </a:r>
            <a:r>
              <a:rPr lang="en-US" b="1" baseline="-25000" dirty="0" smtClean="0">
                <a:solidFill>
                  <a:srgbClr val="009900"/>
                </a:solidFill>
              </a:rPr>
              <a:t>SOL</a:t>
            </a:r>
            <a:r>
              <a:rPr lang="en-US" b="1" dirty="0" smtClean="0">
                <a:solidFill>
                  <a:srgbClr val="009900"/>
                </a:solidFill>
              </a:rPr>
              <a:t>=26 MW</a:t>
            </a:r>
          </a:p>
          <a:p>
            <a:r>
              <a:rPr lang="en-US" b="1" dirty="0" err="1" smtClean="0">
                <a:solidFill>
                  <a:srgbClr val="0070C0"/>
                </a:solidFill>
              </a:rPr>
              <a:t>C</a:t>
            </a:r>
            <a:r>
              <a:rPr lang="en-US" b="1" baseline="-25000" dirty="0" err="1" smtClean="0">
                <a:solidFill>
                  <a:srgbClr val="0070C0"/>
                </a:solidFill>
              </a:rPr>
              <a:t>Ne</a:t>
            </a:r>
            <a:r>
              <a:rPr lang="en-US" b="1" dirty="0" smtClean="0">
                <a:solidFill>
                  <a:srgbClr val="0070C0"/>
                </a:solidFill>
              </a:rPr>
              <a:t>=2.3%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9165" y="3083612"/>
            <a:ext cx="23746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&lt;</a:t>
            </a:r>
            <a:r>
              <a:rPr lang="en-US" dirty="0" err="1" smtClean="0"/>
              <a:t>Z</a:t>
            </a:r>
            <a:r>
              <a:rPr lang="en-US" baseline="-25000" dirty="0" err="1" smtClean="0"/>
              <a:t>eff</a:t>
            </a:r>
            <a:r>
              <a:rPr lang="en-US" dirty="0" smtClean="0"/>
              <a:t>&gt;</a:t>
            </a:r>
            <a:r>
              <a:rPr lang="en-US" baseline="-25000" dirty="0" err="1" smtClean="0"/>
              <a:t>sep</a:t>
            </a:r>
            <a:r>
              <a:rPr lang="en-US" dirty="0" smtClean="0"/>
              <a:t>=2.9</a:t>
            </a:r>
          </a:p>
          <a:p>
            <a:r>
              <a:rPr lang="en-US" dirty="0" err="1" smtClean="0"/>
              <a:t>P</a:t>
            </a:r>
            <a:r>
              <a:rPr lang="en-US" baseline="-25000" dirty="0" err="1" smtClean="0"/>
              <a:t>rad,tot</a:t>
            </a:r>
            <a:r>
              <a:rPr lang="en-US" dirty="0" smtClean="0"/>
              <a:t>=25 MW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P</a:t>
            </a:r>
            <a:r>
              <a:rPr lang="en-US" b="1" baseline="-25000" dirty="0" smtClean="0">
                <a:solidFill>
                  <a:srgbClr val="00B050"/>
                </a:solidFill>
              </a:rPr>
              <a:t>SOL</a:t>
            </a:r>
            <a:r>
              <a:rPr lang="en-US" b="1" dirty="0" smtClean="0">
                <a:solidFill>
                  <a:srgbClr val="00B050"/>
                </a:solidFill>
              </a:rPr>
              <a:t>=25 MW</a:t>
            </a:r>
          </a:p>
          <a:p>
            <a:r>
              <a:rPr lang="en-US" b="1" dirty="0" err="1" smtClean="0">
                <a:solidFill>
                  <a:srgbClr val="0070C0"/>
                </a:solidFill>
              </a:rPr>
              <a:t>C</a:t>
            </a:r>
            <a:r>
              <a:rPr lang="en-US" b="1" baseline="-25000" dirty="0" err="1" smtClean="0">
                <a:solidFill>
                  <a:srgbClr val="0070C0"/>
                </a:solidFill>
              </a:rPr>
              <a:t>Ne</a:t>
            </a:r>
            <a:r>
              <a:rPr lang="en-US" b="1" dirty="0" smtClean="0">
                <a:solidFill>
                  <a:srgbClr val="0070C0"/>
                </a:solidFill>
              </a:rPr>
              <a:t>=1.9%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74338" y="2675699"/>
            <a:ext cx="2003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</a:rPr>
              <a:t>Long leg XD (SXD) 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83201" y="4244146"/>
            <a:ext cx="4560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SXD provides less impurity content in the core thanks to a higher top pedestal density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25" y="762779"/>
            <a:ext cx="1544879" cy="1960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54"/>
          <a:stretch/>
        </p:blipFill>
        <p:spPr bwMode="auto">
          <a:xfrm>
            <a:off x="1779699" y="728986"/>
            <a:ext cx="1279862" cy="2003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31"/>
          <a:stretch/>
        </p:blipFill>
        <p:spPr bwMode="auto">
          <a:xfrm>
            <a:off x="3203661" y="739933"/>
            <a:ext cx="1240058" cy="1984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Down Arrow 15"/>
          <p:cNvSpPr/>
          <p:nvPr/>
        </p:nvSpPr>
        <p:spPr>
          <a:xfrm rot="10800000">
            <a:off x="3377911" y="611240"/>
            <a:ext cx="222636" cy="254402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39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23" y="82253"/>
            <a:ext cx="7543800" cy="342900"/>
          </a:xfrm>
        </p:spPr>
        <p:txBody>
          <a:bodyPr/>
          <a:lstStyle/>
          <a:p>
            <a:r>
              <a:rPr lang="de-DE" dirty="0"/>
              <a:t>SP </a:t>
            </a:r>
            <a:r>
              <a:rPr lang="de-DE" dirty="0" smtClean="0"/>
              <a:t>ADC </a:t>
            </a:r>
            <a:r>
              <a:rPr lang="de-DE" dirty="0"/>
              <a:t>Tasks </a:t>
            </a:r>
            <a:r>
              <a:rPr lang="de-DE" dirty="0" smtClean="0"/>
              <a:t>2021/2022</a:t>
            </a:r>
            <a:endParaRPr lang="de-DE" dirty="0"/>
          </a:p>
        </p:txBody>
      </p:sp>
      <p:sp>
        <p:nvSpPr>
          <p:cNvPr id="5" name="Rechteck 6"/>
          <p:cNvSpPr/>
          <p:nvPr/>
        </p:nvSpPr>
        <p:spPr>
          <a:xfrm>
            <a:off x="242255" y="945046"/>
            <a:ext cx="8706180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Tasks have been summarized in three different topics and presentations:</a:t>
            </a:r>
          </a:p>
          <a:p>
            <a:endParaRPr lang="en-US" sz="1200" b="1" dirty="0" smtClean="0"/>
          </a:p>
          <a:p>
            <a:pPr marL="269875" indent="-269875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b="1" dirty="0" smtClean="0"/>
              <a:t>P. </a:t>
            </a:r>
            <a:r>
              <a:rPr lang="en-US" b="1" dirty="0" err="1" smtClean="0"/>
              <a:t>Innocente</a:t>
            </a:r>
            <a:r>
              <a:rPr lang="en-US" b="1" dirty="0" smtClean="0"/>
              <a:t>: selection of the best divertor shape for SN, XD (and their long legs variants) between narrow (closed) and wide (open) divertor – 15‘</a:t>
            </a:r>
          </a:p>
          <a:p>
            <a:pPr marL="269875" indent="-269875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b="1" dirty="0" smtClean="0">
                <a:solidFill>
                  <a:srgbClr val="0000FF"/>
                </a:solidFill>
              </a:rPr>
              <a:t>C. </a:t>
            </a:r>
            <a:r>
              <a:rPr lang="en-US" b="1" dirty="0" err="1" smtClean="0">
                <a:solidFill>
                  <a:srgbClr val="0000FF"/>
                </a:solidFill>
              </a:rPr>
              <a:t>Meineri</a:t>
            </a:r>
            <a:r>
              <a:rPr lang="en-US" b="1" dirty="0" smtClean="0">
                <a:solidFill>
                  <a:srgbClr val="0000FF"/>
                </a:solidFill>
              </a:rPr>
              <a:t>: analysis of DN configurations with the divertor shapes resulting from previous activity symmetrized up/down - 5‘</a:t>
            </a:r>
          </a:p>
          <a:p>
            <a:pPr marL="269875" indent="-269875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b="1" dirty="0" smtClean="0">
                <a:solidFill>
                  <a:srgbClr val="00B050"/>
                </a:solidFill>
              </a:rPr>
              <a:t>G. </a:t>
            </a:r>
            <a:r>
              <a:rPr lang="en-US" b="1" dirty="0" err="1" smtClean="0">
                <a:solidFill>
                  <a:srgbClr val="00B050"/>
                </a:solidFill>
              </a:rPr>
              <a:t>Rubino</a:t>
            </a:r>
            <a:r>
              <a:rPr lang="en-US" b="1" dirty="0" smtClean="0">
                <a:solidFill>
                  <a:srgbClr val="00B050"/>
                </a:solidFill>
              </a:rPr>
              <a:t>: analysis single null configuration without and with dome using SOLPS-ITER with kinetic neutrals activating drifts - 10‘</a:t>
            </a:r>
            <a:endParaRPr lang="en-US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67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hteck 6"/>
          <p:cNvSpPr/>
          <p:nvPr/>
        </p:nvSpPr>
        <p:spPr>
          <a:xfrm>
            <a:off x="437820" y="1949300"/>
            <a:ext cx="87061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selection of the best divertor shape for SN, XD (and their long legs variants) between narrow (closed) and wide (open) divertor</a:t>
            </a:r>
            <a:endParaRPr lang="de-DE" b="1" dirty="0" smtClean="0"/>
          </a:p>
        </p:txBody>
      </p:sp>
    </p:spTree>
    <p:extLst>
      <p:ext uri="{BB962C8B-B14F-4D97-AF65-F5344CB8AC3E}">
        <p14:creationId xmlns:p14="http://schemas.microsoft.com/office/powerpoint/2010/main" val="63940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 dirty="0"/>
              <a:t>From divertor shape definition to optimization</a:t>
            </a:r>
            <a:endParaRPr lang="en-US" sz="2000" dirty="0"/>
          </a:p>
        </p:txBody>
      </p:sp>
      <p:sp>
        <p:nvSpPr>
          <p:cNvPr id="4" name="Segnaposto contenuto 2">
            <a:extLst>
              <a:ext uri="{FF2B5EF4-FFF2-40B4-BE49-F238E27FC236}">
                <a16:creationId xmlns="" xmlns:a16="http://schemas.microsoft.com/office/drawing/2014/main" id="{149D5C40-5F7F-4C77-AD5D-DCF921491531}"/>
              </a:ext>
            </a:extLst>
          </p:cNvPr>
          <p:cNvSpPr txBox="1">
            <a:spLocks/>
          </p:cNvSpPr>
          <p:nvPr/>
        </p:nvSpPr>
        <p:spPr>
          <a:xfrm>
            <a:off x="225444" y="548339"/>
            <a:ext cx="8795124" cy="131746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 baseline="0">
                <a:solidFill>
                  <a:srgbClr val="0033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Definition of different divertor shapes compatible with constraints and fundamental choices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1800" dirty="0" smtClean="0">
                <a:solidFill>
                  <a:srgbClr val="3399FF"/>
                </a:solidFill>
                <a:latin typeface="+mn-lt"/>
              </a:rPr>
              <a:t>Definition of reference (and additional) magnetic configurations</a:t>
            </a:r>
            <a:endParaRPr lang="en-US" sz="1800" dirty="0">
              <a:solidFill>
                <a:srgbClr val="3399FF"/>
              </a:solidFill>
              <a:latin typeface="+mn-lt"/>
            </a:endParaRP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1800" dirty="0" smtClean="0">
                <a:solidFill>
                  <a:srgbClr val="33CC33"/>
                </a:solidFill>
                <a:latin typeface="+mn-lt"/>
              </a:rPr>
              <a:t>Selection by comparison between shapes and a reference standard shape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1800" dirty="0" smtClean="0">
                <a:solidFill>
                  <a:srgbClr val="4472C4"/>
                </a:solidFill>
                <a:latin typeface="+mn-lt"/>
              </a:rPr>
              <a:t>Divertor shape optimization</a:t>
            </a:r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164008" y="2039574"/>
            <a:ext cx="2540563" cy="2767246"/>
            <a:chOff x="69851" y="3292996"/>
            <a:chExt cx="2876550" cy="3133204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177" y="3725044"/>
              <a:ext cx="2747010" cy="2626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90015" y="3344407"/>
              <a:ext cx="2856385" cy="3484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Standard/narrow </a:t>
              </a:r>
              <a:r>
                <a:rPr lang="en-US" sz="1400" b="1" dirty="0"/>
                <a:t>divertor </a:t>
              </a:r>
              <a:r>
                <a:rPr lang="en-US" sz="1400" b="1" dirty="0" smtClean="0"/>
                <a:t>(ND</a:t>
              </a:r>
              <a:r>
                <a:rPr lang="en-US" sz="1400" b="1" dirty="0"/>
                <a:t>)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69851" y="3292996"/>
              <a:ext cx="2876550" cy="3133204"/>
            </a:xfrm>
            <a:prstGeom prst="rect">
              <a:avLst/>
            </a:prstGeom>
            <a:noFill/>
            <a:ln w="38100"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769" y="1971186"/>
            <a:ext cx="2402604" cy="2296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444679" y="1612618"/>
            <a:ext cx="25393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Wide divertor (WD)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444679" y="1591308"/>
            <a:ext cx="2539392" cy="2789123"/>
          </a:xfrm>
          <a:prstGeom prst="rect">
            <a:avLst/>
          </a:prstGeom>
          <a:noFill/>
          <a:ln w="38100"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>
            <a:grpSpLocks noChangeAspect="1"/>
          </p:cNvGrpSpPr>
          <p:nvPr/>
        </p:nvGrpSpPr>
        <p:grpSpPr>
          <a:xfrm>
            <a:off x="6618749" y="2044860"/>
            <a:ext cx="2525251" cy="2768328"/>
            <a:chOff x="6177218" y="3217610"/>
            <a:chExt cx="2859206" cy="3134429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4219" y="3653036"/>
              <a:ext cx="2802350" cy="26823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6201305" y="3259505"/>
              <a:ext cx="2835119" cy="3484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/>
                <a:t>Wide flat-dome divertor (WFD)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177218" y="3217610"/>
              <a:ext cx="2859206" cy="3134429"/>
            </a:xfrm>
            <a:prstGeom prst="rect">
              <a:avLst/>
            </a:prstGeom>
            <a:noFill/>
            <a:ln w="381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Left-Right Arrow 15"/>
          <p:cNvSpPr/>
          <p:nvPr/>
        </p:nvSpPr>
        <p:spPr>
          <a:xfrm>
            <a:off x="2766691" y="2925399"/>
            <a:ext cx="618409" cy="327704"/>
          </a:xfrm>
          <a:prstGeom prst="left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6064881" y="3375443"/>
            <a:ext cx="496842" cy="338276"/>
          </a:xfrm>
          <a:prstGeom prst="rightArrow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46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 smtClean="0"/>
              <a:t>Magnetic equilibria for different divertor shapes</a:t>
            </a:r>
            <a:endParaRPr lang="en-US" sz="2400" dirty="0"/>
          </a:p>
        </p:txBody>
      </p:sp>
      <p:grpSp>
        <p:nvGrpSpPr>
          <p:cNvPr id="5" name="Group 4"/>
          <p:cNvGrpSpPr/>
          <p:nvPr/>
        </p:nvGrpSpPr>
        <p:grpSpPr>
          <a:xfrm>
            <a:off x="2410953" y="2837410"/>
            <a:ext cx="2090928" cy="1991360"/>
            <a:chOff x="2326313" y="643281"/>
            <a:chExt cx="2090928" cy="1991360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6313" y="643281"/>
              <a:ext cx="2090928" cy="1991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3263092" y="2232547"/>
              <a:ext cx="1104997" cy="307777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FF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0000FF"/>
                  </a:solidFill>
                </a:rPr>
                <a:t>XD – 4.5 MA</a:t>
              </a:r>
            </a:p>
          </p:txBody>
        </p:sp>
      </p:grp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76" y="589910"/>
            <a:ext cx="2092960" cy="200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2743" y="600478"/>
            <a:ext cx="2066798" cy="1971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026857" y="2187454"/>
            <a:ext cx="1260952" cy="307777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</a:rPr>
              <a:t>SN – 5.5 MA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355511" y="2187445"/>
            <a:ext cx="1147317" cy="307777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</a:rPr>
              <a:t>XD – 4.5 MA</a:t>
            </a:r>
          </a:p>
        </p:txBody>
      </p:sp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03" y="2821851"/>
            <a:ext cx="2135124" cy="2043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003026" y="4417748"/>
            <a:ext cx="1181522" cy="307777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</a:rPr>
              <a:t>SN – 5.5 MA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2377938" y="2816569"/>
            <a:ext cx="2090928" cy="1993514"/>
            <a:chOff x="2368313" y="4348452"/>
            <a:chExt cx="2090928" cy="1993514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8313" y="4348452"/>
              <a:ext cx="2090928" cy="1991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>
              <a:off x="3308466" y="5944344"/>
              <a:ext cx="1104997" cy="307777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FF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0000FF"/>
                  </a:solidFill>
                </a:rPr>
                <a:t>XD – 4.5 MA</a:t>
              </a:r>
            </a:p>
          </p:txBody>
        </p:sp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1463" y="4353717"/>
              <a:ext cx="2084705" cy="1988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TextBox 18"/>
            <p:cNvSpPr txBox="1"/>
            <p:nvPr/>
          </p:nvSpPr>
          <p:spPr>
            <a:xfrm>
              <a:off x="3128761" y="5942851"/>
              <a:ext cx="1294303" cy="307777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FF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0000FF"/>
                  </a:solidFill>
                </a:rPr>
                <a:t>LXD – 4.5 MA</a:t>
              </a:r>
            </a:p>
          </p:txBody>
        </p:sp>
      </p:grpSp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9021" y="2839347"/>
            <a:ext cx="2094040" cy="19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979" y="2838060"/>
            <a:ext cx="2095682" cy="2011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5520008" y="4451194"/>
            <a:ext cx="1175455" cy="307777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</a:rPr>
              <a:t>LSN – 5.5 MA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607802" y="4435338"/>
            <a:ext cx="1298018" cy="307777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</a:rPr>
              <a:t>SXD – 4.5 MA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23216" y="623383"/>
            <a:ext cx="486520" cy="369332"/>
          </a:xfrm>
          <a:prstGeom prst="rect">
            <a:avLst/>
          </a:prstGeom>
          <a:solidFill>
            <a:schemeClr val="bg1"/>
          </a:solidFill>
          <a:ln>
            <a:solidFill>
              <a:srgbClr val="0099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9900"/>
                </a:solidFill>
              </a:rPr>
              <a:t>ND</a:t>
            </a:r>
            <a:endParaRPr lang="en-US" b="1" dirty="0">
              <a:solidFill>
                <a:srgbClr val="0099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29199" y="2850818"/>
            <a:ext cx="673827" cy="369332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WFD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12078" y="571485"/>
            <a:ext cx="4529276" cy="2091918"/>
          </a:xfrm>
          <a:prstGeom prst="rect">
            <a:avLst/>
          </a:prstGeom>
          <a:noFill/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121703" y="2783307"/>
            <a:ext cx="8841358" cy="2091918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4695815" y="546423"/>
            <a:ext cx="4358520" cy="830997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1600" b="1" dirty="0"/>
              <a:t>A set of magnetic configurations have been produced for all divertor shapes </a:t>
            </a:r>
            <a:r>
              <a:rPr lang="en-US" sz="1600" b="1" dirty="0">
                <a:solidFill>
                  <a:srgbClr val="009900"/>
                </a:solidFill>
              </a:rPr>
              <a:t>using coils external to the vessel</a:t>
            </a:r>
            <a:endParaRPr lang="en-US" sz="1600" dirty="0">
              <a:solidFill>
                <a:srgbClr val="0099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799581" y="1272636"/>
            <a:ext cx="4344419" cy="181588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600" b="1" dirty="0">
                <a:solidFill>
                  <a:srgbClr val="009900"/>
                </a:solidFill>
              </a:rPr>
              <a:t>The </a:t>
            </a:r>
            <a:r>
              <a:rPr lang="en-US" sz="1600" b="1" dirty="0" smtClean="0">
                <a:solidFill>
                  <a:srgbClr val="009900"/>
                </a:solidFill>
              </a:rPr>
              <a:t>ND </a:t>
            </a:r>
            <a:r>
              <a:rPr lang="en-US" sz="1600" b="1" dirty="0">
                <a:solidFill>
                  <a:srgbClr val="009900"/>
                </a:solidFill>
              </a:rPr>
              <a:t>has </a:t>
            </a:r>
            <a:r>
              <a:rPr lang="en-US" sz="1600" b="1" dirty="0" smtClean="0">
                <a:solidFill>
                  <a:srgbClr val="009900"/>
                </a:solidFill>
              </a:rPr>
              <a:t>parameters </a:t>
            </a:r>
            <a:r>
              <a:rPr lang="en-US" sz="1600" b="1" dirty="0">
                <a:solidFill>
                  <a:srgbClr val="009900"/>
                </a:solidFill>
              </a:rPr>
              <a:t>similar to present DEMO </a:t>
            </a:r>
            <a:r>
              <a:rPr lang="en-US" sz="1600" b="1" dirty="0" smtClean="0">
                <a:solidFill>
                  <a:srgbClr val="009900"/>
                </a:solidFill>
              </a:rPr>
              <a:t>divertor design</a:t>
            </a:r>
            <a:endParaRPr lang="en-US" sz="1600" b="1" dirty="0">
              <a:solidFill>
                <a:srgbClr val="009900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600" b="1" dirty="0">
                <a:solidFill>
                  <a:srgbClr val="0000FF"/>
                </a:solidFill>
              </a:rPr>
              <a:t>The WFD allows configurations with long external legs (LSN &amp; SXD)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600" b="1" dirty="0">
                <a:solidFill>
                  <a:srgbClr val="0000FF"/>
                </a:solidFill>
              </a:rPr>
              <a:t>The WFD with an appropriate wall allows negative triangularity configurations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321807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Divertor parameters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2967066"/>
              </p:ext>
            </p:extLst>
          </p:nvPr>
        </p:nvGraphicFramePr>
        <p:xfrm>
          <a:off x="2123372" y="643055"/>
          <a:ext cx="6966856" cy="18288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507534"/>
                <a:gridCol w="1279209"/>
                <a:gridCol w="1393371"/>
                <a:gridCol w="1393371"/>
                <a:gridCol w="1393371"/>
              </a:tblGrid>
              <a:tr h="27884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Device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L</a:t>
                      </a:r>
                      <a:r>
                        <a:rPr lang="en-US" sz="1400" baseline="-25000" dirty="0" smtClean="0"/>
                        <a:t>IT</a:t>
                      </a:r>
                      <a:r>
                        <a:rPr lang="en-US" sz="1400" dirty="0" smtClean="0"/>
                        <a:t>/Rx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L</a:t>
                      </a:r>
                      <a:r>
                        <a:rPr lang="en-US" sz="1400" baseline="-25000" dirty="0" smtClean="0"/>
                        <a:t>OT</a:t>
                      </a:r>
                      <a:r>
                        <a:rPr lang="en-US" sz="1400" dirty="0" smtClean="0"/>
                        <a:t>/Rx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latin typeface="Symbol" panose="05050102010706020507" pitchFamily="18" charset="2"/>
                        </a:rPr>
                        <a:t>a</a:t>
                      </a:r>
                      <a:r>
                        <a:rPr lang="en-US" sz="1400" baseline="-25000" dirty="0" err="1" smtClean="0"/>
                        <a:t>IT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latin typeface="Symbol" panose="05050102010706020507" pitchFamily="18" charset="2"/>
                        </a:rPr>
                        <a:t>a</a:t>
                      </a:r>
                      <a:r>
                        <a:rPr lang="en-US" sz="1400" baseline="-25000" dirty="0" err="1" smtClean="0"/>
                        <a:t>OT</a:t>
                      </a:r>
                      <a:endParaRPr lang="en-US" sz="1400" dirty="0"/>
                    </a:p>
                  </a:txBody>
                  <a:tcPr/>
                </a:tc>
              </a:tr>
              <a:tr h="2788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DTT (ND)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0.09-0.15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0.15-0.17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2.0°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1.9°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278843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0000FF"/>
                          </a:solidFill>
                        </a:rPr>
                        <a:t>DTT (WFD)</a:t>
                      </a:r>
                      <a:endParaRPr lang="en-US" sz="14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00FF"/>
                          </a:solidFill>
                        </a:rPr>
                        <a:t>0.07-0.14</a:t>
                      </a:r>
                      <a:endParaRPr lang="en-US" sz="14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00FF"/>
                          </a:solidFill>
                        </a:rPr>
                        <a:t>0.24-0.34</a:t>
                      </a:r>
                      <a:endParaRPr lang="en-US" sz="14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0000FF"/>
                          </a:solidFill>
                        </a:rPr>
                        <a:t>1.6°-2.0°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0000FF"/>
                          </a:solidFill>
                        </a:rPr>
                        <a:t>2.0°-2.3°</a:t>
                      </a:r>
                    </a:p>
                  </a:txBody>
                  <a:tcPr/>
                </a:tc>
              </a:tr>
              <a:tr h="27884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DEMO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0.15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0.21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1.5°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 1.6°</a:t>
                      </a:r>
                      <a:endParaRPr lang="en-US" sz="1400" dirty="0"/>
                    </a:p>
                  </a:txBody>
                  <a:tcPr/>
                </a:tc>
              </a:tr>
              <a:tr h="27884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ITER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0.19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0.20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3.2°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2.7°</a:t>
                      </a:r>
                      <a:endParaRPr lang="en-US" sz="1400" dirty="0"/>
                    </a:p>
                  </a:txBody>
                  <a:tcPr/>
                </a:tc>
              </a:tr>
              <a:tr h="27884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JT-60SA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0.21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0.29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5.6°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3.5°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5705" y="2557969"/>
            <a:ext cx="9078295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 smtClean="0"/>
              <a:t>Narrow divertor is similar to </a:t>
            </a:r>
            <a:r>
              <a:rPr lang="en-US" sz="1700" b="1" dirty="0" smtClean="0"/>
              <a:t>(present)</a:t>
            </a:r>
            <a:r>
              <a:rPr lang="en-US" sz="1700" dirty="0" smtClean="0"/>
              <a:t> DEMO divertor in terms of </a:t>
            </a:r>
            <a:r>
              <a:rPr lang="en-US" sz="1700" b="1" dirty="0" smtClean="0"/>
              <a:t>legs length</a:t>
            </a:r>
            <a:r>
              <a:rPr lang="en-US" sz="1700" dirty="0" smtClean="0"/>
              <a:t> and </a:t>
            </a:r>
            <a:r>
              <a:rPr lang="en-US" sz="1700" b="1" dirty="0" smtClean="0"/>
              <a:t>grazing angle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 smtClean="0"/>
              <a:t>Wide divertor can test a </a:t>
            </a:r>
            <a:r>
              <a:rPr lang="en-US" sz="1700" b="1" dirty="0" smtClean="0"/>
              <a:t>wide range of leg lengths</a:t>
            </a:r>
            <a:r>
              <a:rPr lang="en-US" sz="1700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 smtClean="0"/>
              <a:t>In general grazing angle is in between ITER and DEMO</a:t>
            </a:r>
            <a:endParaRPr lang="en-US" sz="1700" dirty="0"/>
          </a:p>
        </p:txBody>
      </p:sp>
      <p:sp>
        <p:nvSpPr>
          <p:cNvPr id="6" name="TextBox 5"/>
          <p:cNvSpPr txBox="1"/>
          <p:nvPr/>
        </p:nvSpPr>
        <p:spPr>
          <a:xfrm>
            <a:off x="1" y="1091858"/>
            <a:ext cx="2069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SN configuration</a:t>
            </a:r>
            <a:endParaRPr lang="en-US" sz="2000" b="1" dirty="0">
              <a:solidFill>
                <a:srgbClr val="C00000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4183300"/>
              </p:ext>
            </p:extLst>
          </p:nvPr>
        </p:nvGraphicFramePr>
        <p:xfrm>
          <a:off x="2177144" y="3659222"/>
          <a:ext cx="6966856" cy="11125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507534"/>
                <a:gridCol w="1279209"/>
                <a:gridCol w="1393371"/>
                <a:gridCol w="1393371"/>
                <a:gridCol w="139337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Divertor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L</a:t>
                      </a:r>
                      <a:r>
                        <a:rPr lang="en-US" sz="1400" baseline="-25000" dirty="0" smtClean="0"/>
                        <a:t>IT</a:t>
                      </a:r>
                      <a:r>
                        <a:rPr lang="en-US" sz="1400" dirty="0" smtClean="0"/>
                        <a:t>/Rx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L</a:t>
                      </a:r>
                      <a:r>
                        <a:rPr lang="en-US" sz="1400" baseline="-25000" dirty="0" smtClean="0"/>
                        <a:t>OT</a:t>
                      </a:r>
                      <a:r>
                        <a:rPr lang="en-US" sz="1400" dirty="0" smtClean="0"/>
                        <a:t>/Rx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latin typeface="Symbol" panose="05050102010706020507" pitchFamily="18" charset="2"/>
                        </a:rPr>
                        <a:t>a</a:t>
                      </a:r>
                      <a:r>
                        <a:rPr lang="en-US" sz="1400" baseline="-25000" dirty="0" err="1" smtClean="0"/>
                        <a:t>IT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latin typeface="Symbol" panose="05050102010706020507" pitchFamily="18" charset="2"/>
                        </a:rPr>
                        <a:t>a</a:t>
                      </a:r>
                      <a:r>
                        <a:rPr lang="en-US" sz="1400" baseline="-25000" dirty="0" err="1" smtClean="0"/>
                        <a:t>OT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DTT (ND)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0.09-0.11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0.11-0.14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0.6°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0.0-0.2°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0000FF"/>
                          </a:solidFill>
                        </a:rPr>
                        <a:t>DTT (WFD)</a:t>
                      </a:r>
                      <a:endParaRPr lang="en-US" sz="14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00FF"/>
                          </a:solidFill>
                        </a:rPr>
                        <a:t>0.10-0.11</a:t>
                      </a:r>
                      <a:endParaRPr lang="en-US" sz="14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00FF"/>
                          </a:solidFill>
                        </a:rPr>
                        <a:t>0.10-0.25</a:t>
                      </a:r>
                      <a:endParaRPr lang="en-US" sz="14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0000FF"/>
                          </a:solidFill>
                        </a:rPr>
                        <a:t>1.1°-1.2°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0000FF"/>
                          </a:solidFill>
                        </a:rPr>
                        <a:t>0.3°-0.6°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0" y="4041217"/>
            <a:ext cx="21682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XD configuration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23372" y="961590"/>
            <a:ext cx="6966856" cy="292288"/>
          </a:xfrm>
          <a:prstGeom prst="rect">
            <a:avLst/>
          </a:prstGeom>
          <a:solidFill>
            <a:srgbClr val="00B05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133344" y="1575896"/>
            <a:ext cx="6966856" cy="274806"/>
          </a:xfrm>
          <a:prstGeom prst="rect">
            <a:avLst/>
          </a:prstGeom>
          <a:solidFill>
            <a:srgbClr val="00B05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0000" y="2588985"/>
            <a:ext cx="9000000" cy="288000"/>
          </a:xfrm>
          <a:prstGeom prst="rect">
            <a:avLst/>
          </a:prstGeom>
          <a:solidFill>
            <a:srgbClr val="00B05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0"/>
          </a:p>
        </p:txBody>
      </p:sp>
      <p:sp>
        <p:nvSpPr>
          <p:cNvPr id="12" name="Rectangle 11"/>
          <p:cNvSpPr/>
          <p:nvPr/>
        </p:nvSpPr>
        <p:spPr>
          <a:xfrm>
            <a:off x="2126492" y="1254279"/>
            <a:ext cx="6966856" cy="317175"/>
          </a:xfrm>
          <a:prstGeom prst="rect">
            <a:avLst/>
          </a:prstGeom>
          <a:solidFill>
            <a:schemeClr val="accent2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0000" y="2874501"/>
            <a:ext cx="9000000" cy="288000"/>
          </a:xfrm>
          <a:prstGeom prst="rect">
            <a:avLst/>
          </a:prstGeom>
          <a:solidFill>
            <a:schemeClr val="accent2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0"/>
          </a:p>
        </p:txBody>
      </p:sp>
      <p:sp>
        <p:nvSpPr>
          <p:cNvPr id="14" name="Rectangle 13"/>
          <p:cNvSpPr/>
          <p:nvPr/>
        </p:nvSpPr>
        <p:spPr>
          <a:xfrm>
            <a:off x="90000" y="3157269"/>
            <a:ext cx="9000000" cy="288000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0"/>
          </a:p>
        </p:txBody>
      </p:sp>
      <p:sp>
        <p:nvSpPr>
          <p:cNvPr id="15" name="Rectangle 14"/>
          <p:cNvSpPr/>
          <p:nvPr/>
        </p:nvSpPr>
        <p:spPr>
          <a:xfrm>
            <a:off x="6309002" y="1038241"/>
            <a:ext cx="2781226" cy="14696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309002" y="956114"/>
            <a:ext cx="2784346" cy="1228590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246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Assessment of divertor performance</a:t>
            </a:r>
          </a:p>
        </p:txBody>
      </p:sp>
      <p:sp>
        <p:nvSpPr>
          <p:cNvPr id="4" name="Segnaposto contenuto 2">
            <a:extLst>
              <a:ext uri="{FF2B5EF4-FFF2-40B4-BE49-F238E27FC236}">
                <a16:creationId xmlns="" xmlns:a16="http://schemas.microsoft.com/office/drawing/2014/main" id="{149D5C40-5F7F-4C77-AD5D-DCF921491531}"/>
              </a:ext>
            </a:extLst>
          </p:cNvPr>
          <p:cNvSpPr txBox="1">
            <a:spLocks/>
          </p:cNvSpPr>
          <p:nvPr/>
        </p:nvSpPr>
        <p:spPr>
          <a:xfrm>
            <a:off x="224874" y="579832"/>
            <a:ext cx="7886700" cy="416738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 baseline="0">
                <a:solidFill>
                  <a:srgbClr val="0033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Edge modeling of a representative set of magnetic configuration: </a:t>
            </a:r>
          </a:p>
          <a:p>
            <a:pPr marL="914400" lvl="1" indent="-457200" algn="l">
              <a:buFont typeface="Courier New" panose="02070309020205020404" pitchFamily="49" charset="0"/>
              <a:buChar char="o"/>
            </a:pP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SN in pure D power scan with P</a:t>
            </a:r>
            <a:r>
              <a:rPr lang="en-US" sz="1800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SOL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=3.5÷25  MW with five different divertors and different transport parameters and with sub-divertor modeling</a:t>
            </a:r>
          </a:p>
          <a:p>
            <a:pPr marL="914400" lvl="1" indent="-457200" algn="l">
              <a:buFont typeface="Courier New" panose="02070309020205020404" pitchFamily="49" charset="0"/>
              <a:buChar char="o"/>
            </a:pP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XD in pure D power scan 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with 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</a:t>
            </a:r>
            <a:r>
              <a:rPr lang="en-US" sz="1800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SOL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=3.5÷8  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MW with five different 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divertors</a:t>
            </a:r>
          </a:p>
          <a:p>
            <a:pPr marL="914400" lvl="1" indent="-457200" algn="l">
              <a:buFont typeface="Courier New" panose="02070309020205020404" pitchFamily="49" charset="0"/>
              <a:buChar char="o"/>
            </a:pP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SN scan in neon and argon seeding at full power P</a:t>
            </a:r>
            <a:r>
              <a:rPr lang="en-US" sz="1800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=30  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MW with 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four different 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divertors and different transport 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parameters (a few cases), 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with 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sub-divertor and variation in transport parameters</a:t>
            </a: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0" lvl="1" indent="-457200" algn="l">
              <a:buFont typeface="Courier New" panose="02070309020205020404" pitchFamily="49" charset="0"/>
              <a:buChar char="o"/>
            </a:pP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XD scan 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 neon 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seeding 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at full power P</a:t>
            </a:r>
            <a:r>
              <a:rPr lang="en-US" sz="1800" baseline="-25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=30  MW with four different divertors </a:t>
            </a:r>
            <a:endParaRPr lang="en-US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1800" dirty="0" smtClean="0">
                <a:solidFill>
                  <a:srgbClr val="33CC33"/>
                </a:solidFill>
              </a:rPr>
              <a:t>Comparison of performance with the narrow divertor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 smtClean="0">
                <a:solidFill>
                  <a:srgbClr val="4472C4"/>
                </a:solidFill>
              </a:rPr>
              <a:t>Gas puffing and top pedestal density estimation – core/edge integration</a:t>
            </a:r>
          </a:p>
        </p:txBody>
      </p:sp>
    </p:spTree>
    <p:extLst>
      <p:ext uri="{BB962C8B-B14F-4D97-AF65-F5344CB8AC3E}">
        <p14:creationId xmlns:p14="http://schemas.microsoft.com/office/powerpoint/2010/main" val="268619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Modelling methods and edge code</a:t>
            </a:r>
            <a:endParaRPr lang="de-DE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61" y="587959"/>
            <a:ext cx="2975229" cy="3112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97">
            <a:extLst>
              <a:ext uri="{FF2B5EF4-FFF2-40B4-BE49-F238E27FC236}">
                <a16:creationId xmlns:a16="http://schemas.microsoft.com/office/drawing/2014/main" xmlns="" id="{A1805B35-A2BD-43FF-9112-FF80884263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2156" y="633505"/>
            <a:ext cx="5721844" cy="4124661"/>
          </a:xfrm>
          <a:prstGeom prst="rect">
            <a:avLst/>
          </a:prstGeom>
          <a:noFill/>
          <a:ln w="76200" algn="ctr">
            <a:noFill/>
            <a:round/>
            <a:headEnd/>
            <a:tailEnd/>
          </a:ln>
        </p:spPr>
        <p:txBody>
          <a:bodyPr/>
          <a:lstStyle/>
          <a:p>
            <a:pPr marL="357188" indent="-357188" algn="just">
              <a:buFont typeface="+mj-lt"/>
              <a:buAutoNum type="arabicPeriod"/>
            </a:pPr>
            <a:r>
              <a:rPr lang="en-GB" sz="1600" dirty="0" smtClean="0"/>
              <a:t>Transport parameters</a:t>
            </a:r>
            <a:r>
              <a:rPr lang="en-GB" sz="1600" dirty="0">
                <a:sym typeface="Wingdings" panose="05000000000000000000" pitchFamily="2" charset="2"/>
              </a:rPr>
              <a:t> [*]</a:t>
            </a:r>
            <a:r>
              <a:rPr lang="en-GB" sz="1600" dirty="0" smtClean="0"/>
              <a:t>: </a:t>
            </a:r>
          </a:p>
          <a:p>
            <a:pPr marL="625475" lvl="1" indent="-266700" algn="just">
              <a:buFont typeface="+mj-lt"/>
              <a:buAutoNum type="alphaLcParenR"/>
            </a:pPr>
            <a:r>
              <a:rPr lang="en-GB" sz="1600" dirty="0" smtClean="0"/>
              <a:t>based </a:t>
            </a:r>
            <a:r>
              <a:rPr lang="en-GB" sz="1600" dirty="0"/>
              <a:t>on </a:t>
            </a:r>
            <a:r>
              <a:rPr lang="en-GB" sz="1600" b="1" dirty="0"/>
              <a:t>heat flux decay length</a:t>
            </a:r>
            <a:r>
              <a:rPr lang="en-GB" sz="1600" b="1" dirty="0">
                <a:sym typeface="Wingdings" panose="05000000000000000000" pitchFamily="2" charset="2"/>
              </a:rPr>
              <a:t> </a:t>
            </a:r>
            <a:r>
              <a:rPr lang="en-GB" sz="1600" b="1" dirty="0">
                <a:latin typeface="Symbol" panose="05050102010706020507" pitchFamily="18" charset="2"/>
                <a:sym typeface="Wingdings" panose="05000000000000000000" pitchFamily="2" charset="2"/>
              </a:rPr>
              <a:t>l</a:t>
            </a:r>
            <a:r>
              <a:rPr lang="en-GB" sz="1600" b="1" baseline="-25000" dirty="0">
                <a:sym typeface="Wingdings" panose="05000000000000000000" pitchFamily="2" charset="2"/>
              </a:rPr>
              <a:t>q,u</a:t>
            </a:r>
            <a:r>
              <a:rPr lang="en-GB" sz="1600" b="1" dirty="0" smtClean="0">
                <a:sym typeface="Wingdings" panose="05000000000000000000" pitchFamily="2" charset="2"/>
              </a:rPr>
              <a:t>≈1.5 </a:t>
            </a:r>
            <a:r>
              <a:rPr lang="en-GB" sz="1600" b="1" dirty="0">
                <a:sym typeface="Wingdings" panose="05000000000000000000" pitchFamily="2" charset="2"/>
              </a:rPr>
              <a:t>mm</a:t>
            </a:r>
            <a:r>
              <a:rPr lang="en-GB" sz="1600" dirty="0">
                <a:sym typeface="Wingdings" panose="05000000000000000000" pitchFamily="2" charset="2"/>
              </a:rPr>
              <a:t> for </a:t>
            </a:r>
            <a:r>
              <a:rPr lang="en-GB" sz="1600" dirty="0" smtClean="0">
                <a:sym typeface="Wingdings" panose="05000000000000000000" pitchFamily="2" charset="2"/>
              </a:rPr>
              <a:t> the SN </a:t>
            </a:r>
            <a:r>
              <a:rPr lang="en-GB" sz="1600" dirty="0">
                <a:sym typeface="Wingdings" panose="05000000000000000000" pitchFamily="2" charset="2"/>
              </a:rPr>
              <a:t>in attached </a:t>
            </a:r>
            <a:r>
              <a:rPr lang="en-GB" sz="1600" dirty="0" smtClean="0">
                <a:sym typeface="Wingdings" panose="05000000000000000000" pitchFamily="2" charset="2"/>
              </a:rPr>
              <a:t>condition in agreement with </a:t>
            </a:r>
            <a:r>
              <a:rPr lang="en-GB" sz="1600" dirty="0" err="1" smtClean="0">
                <a:sym typeface="Wingdings" panose="05000000000000000000" pitchFamily="2" charset="2"/>
              </a:rPr>
              <a:t>Eich</a:t>
            </a:r>
            <a:r>
              <a:rPr lang="en-GB" sz="1600" dirty="0" smtClean="0">
                <a:sym typeface="Wingdings" panose="05000000000000000000" pitchFamily="2" charset="2"/>
              </a:rPr>
              <a:t> scaling;</a:t>
            </a:r>
          </a:p>
          <a:p>
            <a:pPr marL="625475" lvl="1" indent="-266700" algn="just">
              <a:buFont typeface="+mj-lt"/>
              <a:buAutoNum type="alphaLcParenR"/>
            </a:pPr>
            <a:r>
              <a:rPr lang="en-GB" sz="1600" dirty="0" smtClean="0">
                <a:sym typeface="Wingdings" panose="05000000000000000000" pitchFamily="2" charset="2"/>
              </a:rPr>
              <a:t>Profiles</a:t>
            </a:r>
            <a:r>
              <a:rPr lang="en-GB" sz="1600" b="1" dirty="0" smtClean="0">
                <a:sym typeface="Wingdings" panose="05000000000000000000" pitchFamily="2" charset="2"/>
              </a:rPr>
              <a:t> from JET/C-Mod</a:t>
            </a:r>
            <a:r>
              <a:rPr lang="en-GB" sz="1600" dirty="0" smtClean="0">
                <a:sym typeface="Wingdings" panose="05000000000000000000" pitchFamily="2" charset="2"/>
              </a:rPr>
              <a:t> experiments modelling;</a:t>
            </a:r>
          </a:p>
          <a:p>
            <a:pPr marL="625475" lvl="1" indent="-266700" algn="just">
              <a:buFont typeface="+mj-lt"/>
              <a:buAutoNum type="alphaLcParenR"/>
            </a:pPr>
            <a:r>
              <a:rPr lang="en-GB" sz="1600" dirty="0" smtClean="0">
                <a:sym typeface="Wingdings" panose="05000000000000000000" pitchFamily="2" charset="2"/>
              </a:rPr>
              <a:t>Two options for divertor region</a:t>
            </a:r>
          </a:p>
          <a:p>
            <a:pPr marL="625475" lvl="1" indent="-266700" algn="just">
              <a:buFont typeface="+mj-lt"/>
              <a:buAutoNum type="alphaLcParenR"/>
            </a:pPr>
            <a:r>
              <a:rPr lang="en-GB" sz="1600" dirty="0" smtClean="0"/>
              <a:t>Equal</a:t>
            </a:r>
            <a:r>
              <a:rPr lang="en-GB" sz="1600" b="1" dirty="0" smtClean="0"/>
              <a:t> </a:t>
            </a:r>
            <a:r>
              <a:rPr lang="en-GB" sz="1600" b="1" dirty="0"/>
              <a:t>for </a:t>
            </a:r>
            <a:r>
              <a:rPr lang="en-GB" sz="1600" b="1" dirty="0" smtClean="0"/>
              <a:t>SN, XD and all divertor shapes</a:t>
            </a:r>
          </a:p>
          <a:p>
            <a:pPr marL="357188" indent="-357188" algn="just">
              <a:buFont typeface="+mj-lt"/>
              <a:buAutoNum type="arabicPeriod"/>
            </a:pPr>
            <a:r>
              <a:rPr lang="en-GB" sz="1600" dirty="0" smtClean="0"/>
              <a:t>Seeding with </a:t>
            </a:r>
            <a:r>
              <a:rPr lang="en-GB" sz="1600" b="1" dirty="0" smtClean="0"/>
              <a:t>neon</a:t>
            </a:r>
            <a:r>
              <a:rPr lang="en-GB" sz="1600" dirty="0" smtClean="0"/>
              <a:t> and </a:t>
            </a:r>
            <a:r>
              <a:rPr lang="en-GB" sz="1600" b="1" dirty="0" smtClean="0"/>
              <a:t>argon</a:t>
            </a:r>
            <a:endParaRPr lang="en-GB" sz="1600" b="1" dirty="0"/>
          </a:p>
          <a:p>
            <a:pPr marL="357188" indent="-357188" algn="just">
              <a:buFont typeface="+mj-lt"/>
              <a:buAutoNum type="arabicPeriod"/>
            </a:pPr>
            <a:r>
              <a:rPr lang="en-GB" sz="1600" dirty="0">
                <a:sym typeface="Wingdings" panose="05000000000000000000" pitchFamily="2" charset="2"/>
              </a:rPr>
              <a:t>Fixed </a:t>
            </a:r>
            <a:r>
              <a:rPr lang="en-GB" sz="1600" b="1" dirty="0"/>
              <a:t>pumping speed S=100 m</a:t>
            </a:r>
            <a:r>
              <a:rPr lang="en-GB" sz="1600" b="1" baseline="30000" dirty="0"/>
              <a:t>3</a:t>
            </a:r>
            <a:r>
              <a:rPr lang="en-GB" sz="1600" b="1" dirty="0"/>
              <a:t>/s</a:t>
            </a:r>
            <a:r>
              <a:rPr lang="en-GB" sz="1600" dirty="0"/>
              <a:t>  </a:t>
            </a:r>
            <a:r>
              <a:rPr lang="en-GB" sz="1600" dirty="0">
                <a:sym typeface="Wingdings" panose="05000000000000000000" pitchFamily="2" charset="2"/>
              </a:rPr>
              <a:t></a:t>
            </a:r>
            <a:r>
              <a:rPr lang="en-GB" sz="1600" dirty="0"/>
              <a:t> gas-puffing </a:t>
            </a:r>
            <a:r>
              <a:rPr lang="en-GB" sz="1600" dirty="0" smtClean="0"/>
              <a:t>adjusted </a:t>
            </a:r>
            <a:r>
              <a:rPr lang="en-GB" sz="1600" dirty="0"/>
              <a:t>to </a:t>
            </a:r>
            <a:r>
              <a:rPr lang="en-GB" sz="1600" dirty="0" smtClean="0"/>
              <a:t>achieve target </a:t>
            </a:r>
            <a:r>
              <a:rPr lang="en-GB" sz="1600" dirty="0"/>
              <a:t>separatrix </a:t>
            </a:r>
            <a:r>
              <a:rPr lang="en-GB" sz="1600" dirty="0" smtClean="0"/>
              <a:t>density</a:t>
            </a:r>
          </a:p>
          <a:p>
            <a:pPr marL="357188" indent="-357188" algn="just">
              <a:buFont typeface="+mj-lt"/>
              <a:buAutoNum type="arabicPeriod"/>
            </a:pPr>
            <a:r>
              <a:rPr lang="en-US" sz="1600" b="1" dirty="0">
                <a:solidFill>
                  <a:srgbClr val="FF0000"/>
                </a:solidFill>
              </a:rPr>
              <a:t>N</a:t>
            </a:r>
            <a:r>
              <a:rPr lang="en-US" sz="1600" b="1" dirty="0" smtClean="0">
                <a:solidFill>
                  <a:srgbClr val="FF0000"/>
                </a:solidFill>
              </a:rPr>
              <a:t>ot considered drifts and neutrals-neutral collisions</a:t>
            </a:r>
            <a:endParaRPr lang="en-GB" sz="1600" b="1" dirty="0">
              <a:solidFill>
                <a:srgbClr val="0070C0"/>
              </a:solidFill>
            </a:endParaRPr>
          </a:p>
          <a:p>
            <a:pPr marL="357188" indent="-357188" algn="just">
              <a:buFont typeface="+mj-lt"/>
              <a:buAutoNum type="arabicPeriod"/>
            </a:pPr>
            <a:r>
              <a:rPr lang="en-US" sz="1600" b="1" dirty="0">
                <a:solidFill>
                  <a:srgbClr val="009900"/>
                </a:solidFill>
              </a:rPr>
              <a:t>SOLEDGE2D-EIRENE </a:t>
            </a:r>
            <a:r>
              <a:rPr lang="en-US" sz="1600" dirty="0">
                <a:solidFill>
                  <a:srgbClr val="009900"/>
                </a:solidFill>
              </a:rPr>
              <a:t>2D edge fluid/kinetic code</a:t>
            </a:r>
          </a:p>
          <a:p>
            <a:pPr marL="357188" indent="-357188" algn="just">
              <a:buFont typeface="+mj-lt"/>
              <a:buAutoNum type="arabicPeriod"/>
            </a:pPr>
            <a:r>
              <a:rPr lang="en-GB" sz="1600" dirty="0" smtClean="0">
                <a:solidFill>
                  <a:srgbClr val="0070C0"/>
                </a:solidFill>
              </a:rPr>
              <a:t>Targets: </a:t>
            </a:r>
          </a:p>
          <a:p>
            <a:pPr marL="715963" lvl="1" indent="-357188" algn="just">
              <a:buFont typeface="Courier New" panose="02070309020205020404" pitchFamily="49" charset="0"/>
              <a:buChar char="o"/>
            </a:pPr>
            <a:r>
              <a:rPr lang="en-GB" sz="1600" b="1" dirty="0" smtClean="0">
                <a:solidFill>
                  <a:srgbClr val="0070C0"/>
                </a:solidFill>
              </a:rPr>
              <a:t>same separatrix density </a:t>
            </a:r>
          </a:p>
          <a:p>
            <a:pPr marL="715963" lvl="1" indent="-357188" algn="just">
              <a:buFont typeface="Courier New" panose="02070309020205020404" pitchFamily="49" charset="0"/>
              <a:buChar char="o"/>
            </a:pPr>
            <a:r>
              <a:rPr lang="en-GB" sz="1600" b="1" dirty="0" smtClean="0">
                <a:solidFill>
                  <a:srgbClr val="0070C0"/>
                </a:solidFill>
              </a:rPr>
              <a:t>about same radiation (with seeding)</a:t>
            </a:r>
          </a:p>
          <a:p>
            <a:pPr marL="715963" lvl="1" indent="-357188" algn="just">
              <a:buFont typeface="Courier New" panose="02070309020205020404" pitchFamily="49" charset="0"/>
              <a:buChar char="o"/>
            </a:pPr>
            <a:r>
              <a:rPr lang="en-GB" sz="1600" b="1" dirty="0">
                <a:solidFill>
                  <a:srgbClr val="0070C0"/>
                </a:solidFill>
              </a:rPr>
              <a:t>H-mode </a:t>
            </a:r>
            <a:r>
              <a:rPr lang="en-GB" sz="1600" b="1" dirty="0" smtClean="0">
                <a:solidFill>
                  <a:srgbClr val="0070C0"/>
                </a:solidFill>
              </a:rPr>
              <a:t>condition </a:t>
            </a:r>
            <a:r>
              <a:rPr lang="en-GB" sz="1600" b="1" dirty="0" smtClean="0">
                <a:solidFill>
                  <a:srgbClr val="0070C0"/>
                </a:solidFill>
                <a:sym typeface="Wingdings" panose="05000000000000000000" pitchFamily="2" charset="2"/>
              </a:rPr>
              <a:t> P</a:t>
            </a:r>
            <a:r>
              <a:rPr lang="en-GB" sz="1600" b="1" baseline="-25000" dirty="0" smtClean="0">
                <a:solidFill>
                  <a:srgbClr val="0070C0"/>
                </a:solidFill>
                <a:sym typeface="Wingdings" panose="05000000000000000000" pitchFamily="2" charset="2"/>
              </a:rPr>
              <a:t>SOL</a:t>
            </a:r>
            <a:r>
              <a:rPr lang="en-GB" sz="1600" b="1" dirty="0" smtClean="0">
                <a:solidFill>
                  <a:srgbClr val="0070C0"/>
                </a:solidFill>
                <a:latin typeface="Calibri"/>
                <a:cs typeface="Calibri"/>
                <a:sym typeface="Wingdings" panose="05000000000000000000" pitchFamily="2" charset="2"/>
              </a:rPr>
              <a:t>≥18 MW</a:t>
            </a:r>
            <a:endParaRPr lang="en-GB" sz="1600" b="1" dirty="0" smtClean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6120" y="3691563"/>
            <a:ext cx="24426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Transport profiles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2932" y="4557688"/>
            <a:ext cx="2778966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[*] L. </a:t>
            </a:r>
            <a:r>
              <a:rPr lang="en-US" sz="1400" dirty="0" err="1" smtClean="0"/>
              <a:t>Balbinot</a:t>
            </a:r>
            <a:r>
              <a:rPr lang="en-US" sz="1400" dirty="0" smtClean="0"/>
              <a:t> et al., NME 34 (2023)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50724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EUROfusion6x9_5_3_2019</Template>
  <TotalTime>1189</TotalTime>
  <Words>1795</Words>
  <Application>Microsoft Office PowerPoint</Application>
  <PresentationFormat>On-screen Show (16:9)</PresentationFormat>
  <Paragraphs>285</Paragraphs>
  <Slides>26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</vt:lpstr>
      <vt:lpstr>WP PWIE: SP ADC.J Final report </vt:lpstr>
      <vt:lpstr>SP ADC.J Tasks 2021/2022</vt:lpstr>
      <vt:lpstr>SP ADC Tasks 2021/2022</vt:lpstr>
      <vt:lpstr>PowerPoint Presentation</vt:lpstr>
      <vt:lpstr>From divertor shape definition to optimization</vt:lpstr>
      <vt:lpstr>Magnetic equilibria for different divertor shapes</vt:lpstr>
      <vt:lpstr>Divertor parameters</vt:lpstr>
      <vt:lpstr>Assessment of divertor performance</vt:lpstr>
      <vt:lpstr>Modelling methods and edge code</vt:lpstr>
      <vt:lpstr>Fluid meshes for the base configurations</vt:lpstr>
      <vt:lpstr>PSOL scan in pure deuterium</vt:lpstr>
      <vt:lpstr>Profiles at outer mid-plane PSOL=3.5-25 MW</vt:lpstr>
      <vt:lpstr>SN: profiles at targets / temperature</vt:lpstr>
      <vt:lpstr>SN: profiles at targets / heat flux</vt:lpstr>
      <vt:lpstr>XD: profiles at targets / temperature</vt:lpstr>
      <vt:lpstr>XD: profiles at targets / heat flux</vt:lpstr>
      <vt:lpstr>Operation at full power with seeding</vt:lpstr>
      <vt:lpstr>Profiles at outer mid-plane</vt:lpstr>
      <vt:lpstr>Summary of seeding results</vt:lpstr>
      <vt:lpstr>Standard/narrow divertor – XD with neon</vt:lpstr>
      <vt:lpstr>Conclusions</vt:lpstr>
      <vt:lpstr>PowerPoint Presentation</vt:lpstr>
      <vt:lpstr>2D transport parameters map</vt:lpstr>
      <vt:lpstr>Wide flat divertor - SN</vt:lpstr>
      <vt:lpstr>Wide flat divertor -  XD (short and long leg)</vt:lpstr>
      <vt:lpstr>Long leg configurations with neon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Brezinse</dc:creator>
  <cp:lastModifiedBy>Innocente Paolo</cp:lastModifiedBy>
  <cp:revision>218</cp:revision>
  <cp:lastPrinted>2014-10-16T14:51:28Z</cp:lastPrinted>
  <dcterms:created xsi:type="dcterms:W3CDTF">2020-10-16T13:52:18Z</dcterms:created>
  <dcterms:modified xsi:type="dcterms:W3CDTF">2023-01-13T11:57:09Z</dcterms:modified>
</cp:coreProperties>
</file>