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956" r:id="rId3"/>
    <p:sldId id="980" r:id="rId4"/>
    <p:sldId id="981" r:id="rId5"/>
    <p:sldId id="993" r:id="rId6"/>
    <p:sldId id="982" r:id="rId7"/>
    <p:sldId id="963" r:id="rId8"/>
    <p:sldId id="964" r:id="rId9"/>
    <p:sldId id="965" r:id="rId10"/>
    <p:sldId id="983" r:id="rId11"/>
    <p:sldId id="966" r:id="rId12"/>
    <p:sldId id="957" r:id="rId13"/>
    <p:sldId id="958" r:id="rId14"/>
    <p:sldId id="959" r:id="rId15"/>
    <p:sldId id="960" r:id="rId16"/>
    <p:sldId id="961" r:id="rId17"/>
    <p:sldId id="962" r:id="rId18"/>
    <p:sldId id="973" r:id="rId19"/>
    <p:sldId id="974" r:id="rId20"/>
    <p:sldId id="975" r:id="rId21"/>
    <p:sldId id="976" r:id="rId22"/>
    <p:sldId id="977" r:id="rId23"/>
    <p:sldId id="979" r:id="rId24"/>
    <p:sldId id="978" r:id="rId25"/>
    <p:sldId id="984" r:id="rId26"/>
    <p:sldId id="985" r:id="rId27"/>
    <p:sldId id="986" r:id="rId28"/>
    <p:sldId id="987" r:id="rId29"/>
    <p:sldId id="988" r:id="rId30"/>
    <p:sldId id="989" r:id="rId31"/>
    <p:sldId id="990" r:id="rId32"/>
    <p:sldId id="991" r:id="rId33"/>
    <p:sldId id="992" r:id="rId34"/>
    <p:sldId id="955" r:id="rId35"/>
    <p:sldId id="947" r:id="rId36"/>
    <p:sldId id="967" r:id="rId37"/>
    <p:sldId id="821" r:id="rId38"/>
    <p:sldId id="822" r:id="rId39"/>
    <p:sldId id="814" r:id="rId40"/>
    <p:sldId id="946" r:id="rId41"/>
    <p:sldId id="823" r:id="rId42"/>
    <p:sldId id="281" r:id="rId43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695" autoAdjust="0"/>
  </p:normalViewPr>
  <p:slideViewPr>
    <p:cSldViewPr showGuides="1">
      <p:cViewPr varScale="1">
        <p:scale>
          <a:sx n="85" d="100"/>
          <a:sy n="85" d="100"/>
        </p:scale>
        <p:origin x="740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2640" y="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17/01/2023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17/01/2023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2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8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TBLLD characterised by the absence of large Rt and additional X-points!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5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5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0" dirty="0">
                    <a:latin typeface="+mn-lt"/>
                  </a:rPr>
                  <a:t>Slide optional</a:t>
                </a:r>
              </a:p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=50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GB" sz="12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𝑝𝑜𝑙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=1.017)</m:t>
                    </m:r>
                  </m:oMath>
                </a14:m>
                <a:r>
                  <a:rPr lang="en-US" sz="12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𝑝𝑜𝑙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=0.987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0">
                    <a:latin typeface="Cambria Math" panose="02040503050406030204" pitchFamily="18" charset="0"/>
                  </a:rPr>
                  <a:t>𝑑𝑅_𝑢=50mm</a:t>
                </a:r>
                <a:r>
                  <a:rPr lang="en-GB" sz="1200" dirty="0"/>
                  <a:t> 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𝜌_</a:t>
                </a:r>
                <a:r>
                  <a:rPr lang="en-US" sz="1200" i="0">
                    <a:latin typeface="Cambria Math" panose="02040503050406030204" pitchFamily="18" charset="0"/>
                  </a:rPr>
                  <a:t>𝑝𝑜𝑙=1.017)</a:t>
                </a:r>
                <a:r>
                  <a:rPr lang="en-US" sz="1200" dirty="0"/>
                  <a:t> </a:t>
                </a:r>
              </a:p>
              <a:p>
                <a:pPr/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𝜌_</a:t>
                </a:r>
                <a:r>
                  <a:rPr lang="en-US" sz="1200" i="0">
                    <a:latin typeface="Cambria Math" panose="02040503050406030204" pitchFamily="18" charset="0"/>
                  </a:rPr>
                  <a:t>𝑝𝑜𝑙=0.987</a:t>
                </a:r>
                <a:endParaRPr lang="en-GB" dirty="0"/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26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FE644-41C6-BBC9-71C2-A93857612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538"/>
            <a:ext cx="9144000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Fabio Subba | </a:t>
            </a:r>
            <a:r>
              <a:rPr lang="en-GB" dirty="0" err="1"/>
              <a:t>WPPWIE</a:t>
            </a:r>
            <a:r>
              <a:rPr lang="en-GB" dirty="0"/>
              <a:t> Final Meeting | Online | 2023-01-17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17/01/2023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8/1741-4326/ab315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4680520" cy="504056"/>
          </a:xfrm>
        </p:spPr>
        <p:txBody>
          <a:bodyPr>
            <a:noAutofit/>
          </a:bodyPr>
          <a:lstStyle/>
          <a:p>
            <a:r>
              <a:rPr lang="en-US" sz="1400" dirty="0"/>
              <a:t>Fabio Subba (G. Rubino, O. Pan, T. Lunt, A. Järvinen, P. </a:t>
            </a:r>
            <a:r>
              <a:rPr lang="en-US" sz="1400" dirty="0" err="1"/>
              <a:t>Chmilewski</a:t>
            </a:r>
            <a:r>
              <a:rPr lang="en-US" sz="1400" dirty="0"/>
              <a:t>, W. </a:t>
            </a:r>
            <a:r>
              <a:rPr lang="en-US" sz="1400" dirty="0" err="1"/>
              <a:t>Dekeyser</a:t>
            </a:r>
            <a:r>
              <a:rPr lang="en-US" sz="1400" dirty="0"/>
              <a:t>, L. Aho-Mantila, S. Carli, H. </a:t>
            </a:r>
            <a:r>
              <a:rPr lang="en-US" sz="1400" dirty="0" err="1"/>
              <a:t>Reimerder</a:t>
            </a:r>
            <a:r>
              <a:rPr lang="en-US" sz="1400" dirty="0"/>
              <a:t>, ...)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B1AE2-8012-4110-B7D7-AABE6E96FDCC}"/>
              </a:ext>
            </a:extLst>
          </p:cNvPr>
          <p:cNvSpPr txBox="1"/>
          <p:nvPr/>
        </p:nvSpPr>
        <p:spPr>
          <a:xfrm>
            <a:off x="395536" y="1832215"/>
            <a:ext cx="501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WPPIE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Final Meeting,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ADC.F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F6B464-B5C8-43C3-9696-8BEE95CA6FB6}"/>
              </a:ext>
            </a:extLst>
          </p:cNvPr>
          <p:cNvSpPr txBox="1">
            <a:spLocks/>
          </p:cNvSpPr>
          <p:nvPr/>
        </p:nvSpPr>
        <p:spPr>
          <a:xfrm>
            <a:off x="395536" y="4295410"/>
            <a:ext cx="4392488" cy="324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4490AAA-1C10-4E66-AD10-FFF9E925EEA3}"/>
              </a:ext>
            </a:extLst>
          </p:cNvPr>
          <p:cNvSpPr txBox="1">
            <a:spLocks/>
          </p:cNvSpPr>
          <p:nvPr/>
        </p:nvSpPr>
        <p:spPr>
          <a:xfrm>
            <a:off x="395536" y="4295410"/>
            <a:ext cx="4392488" cy="324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err="1">
                <a:solidFill>
                  <a:schemeClr val="tx1"/>
                </a:solidFill>
              </a:rPr>
              <a:t>WPPWIE</a:t>
            </a:r>
            <a:r>
              <a:rPr lang="en-US" sz="1800" b="0" dirty="0">
                <a:solidFill>
                  <a:schemeClr val="tx1"/>
                </a:solidFill>
              </a:rPr>
              <a:t> Final Meeting| 2023-01-17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C7E6-F214-E622-34C6-89862707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SX Kinetic Simulations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21E39-1B2E-0477-804C-50BAAF21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3582" y="4765351"/>
            <a:ext cx="7554189" cy="172637"/>
          </a:xfrm>
        </p:spPr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pic>
        <p:nvPicPr>
          <p:cNvPr id="13" name="Immagine 1">
            <a:extLst>
              <a:ext uri="{FF2B5EF4-FFF2-40B4-BE49-F238E27FC236}">
                <a16:creationId xmlns:a16="http://schemas.microsoft.com/office/drawing/2014/main" id="{F038D83F-AA1F-97DD-1BC0-BC7FA2616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26" y="1240224"/>
            <a:ext cx="3338547" cy="1956345"/>
          </a:xfrm>
          <a:prstGeom prst="rect">
            <a:avLst/>
          </a:prstGeom>
        </p:spPr>
      </p:pic>
      <p:pic>
        <p:nvPicPr>
          <p:cNvPr id="15" name="Immagine 3">
            <a:extLst>
              <a:ext uri="{FF2B5EF4-FFF2-40B4-BE49-F238E27FC236}">
                <a16:creationId xmlns:a16="http://schemas.microsoft.com/office/drawing/2014/main" id="{1ACDA3DF-8255-31F6-DFC1-A11973181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37571" y="1227799"/>
            <a:ext cx="3522315" cy="2064031"/>
          </a:xfrm>
          <a:prstGeom prst="rect">
            <a:avLst/>
          </a:prstGeom>
        </p:spPr>
      </p:pic>
      <p:sp>
        <p:nvSpPr>
          <p:cNvPr id="17" name="CasellaDiTesto 11">
            <a:extLst>
              <a:ext uri="{FF2B5EF4-FFF2-40B4-BE49-F238E27FC236}">
                <a16:creationId xmlns:a16="http://schemas.microsoft.com/office/drawing/2014/main" id="{000004E7-CA7D-3E14-B4AA-04B332B752CF}"/>
              </a:ext>
            </a:extLst>
          </p:cNvPr>
          <p:cNvSpPr txBox="1"/>
          <p:nvPr/>
        </p:nvSpPr>
        <p:spPr>
          <a:xfrm>
            <a:off x="340080" y="652405"/>
            <a:ext cx="4231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pc="-1" dirty="0">
                <a:solidFill>
                  <a:srgbClr val="4472C4"/>
                </a:solidFill>
                <a:latin typeface="Arial"/>
                <a:ea typeface="DejaVu Sans"/>
                <a:cs typeface="Times New Roman" panose="02020603050405020304" pitchFamily="18" charset="0"/>
              </a:rPr>
              <a:t>Γ</a:t>
            </a:r>
            <a:r>
              <a:rPr lang="en-GB" sz="1800" b="0" strike="noStrike" spc="-1" dirty="0">
                <a:solidFill>
                  <a:srgbClr val="4472C4"/>
                </a:solidFill>
                <a:latin typeface="Arial"/>
                <a:ea typeface="DejaVu Sans"/>
              </a:rPr>
              <a:t>  = 6.4e23 D/s, n</a:t>
            </a:r>
            <a:r>
              <a:rPr lang="en-GB" sz="1800" b="0" strike="noStrike" spc="-1" baseline="-25000" dirty="0">
                <a:solidFill>
                  <a:srgbClr val="4472C4"/>
                </a:solidFill>
                <a:latin typeface="Arial"/>
                <a:ea typeface="DejaVu Sans"/>
              </a:rPr>
              <a:t>eomp</a:t>
            </a:r>
            <a:r>
              <a:rPr lang="en-GB" sz="1800" b="0" strike="noStrike" spc="-1" dirty="0">
                <a:solidFill>
                  <a:srgbClr val="4472C4"/>
                </a:solidFill>
                <a:latin typeface="Arial"/>
                <a:ea typeface="DejaVu Sans"/>
              </a:rPr>
              <a:t> </a:t>
            </a:r>
            <a:r>
              <a:rPr lang="en-GB" sz="1800" b="0" strike="noStrike" spc="-1" dirty="0">
                <a:solidFill>
                  <a:srgbClr val="4472C4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≈ 3.1e19 m</a:t>
            </a:r>
            <a:r>
              <a:rPr lang="en-GB" sz="1800" b="0" strike="noStrike" spc="-1" baseline="30000" dirty="0">
                <a:solidFill>
                  <a:srgbClr val="4472C4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-3</a:t>
            </a:r>
            <a:endParaRPr lang="en-US" baseline="30000" dirty="0">
              <a:solidFill>
                <a:srgbClr val="4472C4"/>
              </a:solidFill>
            </a:endParaRPr>
          </a:p>
        </p:txBody>
      </p:sp>
      <p:sp>
        <p:nvSpPr>
          <p:cNvPr id="18" name="CasellaDiTesto 12">
            <a:extLst>
              <a:ext uri="{FF2B5EF4-FFF2-40B4-BE49-F238E27FC236}">
                <a16:creationId xmlns:a16="http://schemas.microsoft.com/office/drawing/2014/main" id="{EA4D23FE-C2B8-FEFD-490C-A5DBB4F5B7E7}"/>
              </a:ext>
            </a:extLst>
          </p:cNvPr>
          <p:cNvSpPr txBox="1"/>
          <p:nvPr/>
        </p:nvSpPr>
        <p:spPr>
          <a:xfrm>
            <a:off x="4572000" y="605209"/>
            <a:ext cx="3813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pc="-1" dirty="0">
                <a:solidFill>
                  <a:srgbClr val="FFAC30"/>
                </a:solidFill>
                <a:latin typeface="Arial"/>
                <a:ea typeface="DejaVu Sans"/>
                <a:cs typeface="Times New Roman" panose="02020603050405020304" pitchFamily="18" charset="0"/>
              </a:rPr>
              <a:t>Varying puffing (to vary </a:t>
            </a:r>
            <a:r>
              <a:rPr lang="en-GB" spc="-1" dirty="0" err="1">
                <a:solidFill>
                  <a:srgbClr val="FFAC30"/>
                </a:solidFill>
                <a:latin typeface="Arial"/>
                <a:ea typeface="DejaVu Sans"/>
                <a:cs typeface="Times New Roman" panose="02020603050405020304" pitchFamily="18" charset="0"/>
              </a:rPr>
              <a:t>Te,max,IT</a:t>
            </a:r>
            <a:r>
              <a:rPr lang="en-GB" spc="-1" dirty="0">
                <a:solidFill>
                  <a:srgbClr val="FFAC30"/>
                </a:solidFill>
                <a:latin typeface="Arial"/>
                <a:ea typeface="DejaVu Sans"/>
                <a:cs typeface="Times New Roman" panose="02020603050405020304" pitchFamily="18" charset="0"/>
              </a:rPr>
              <a:t>)</a:t>
            </a:r>
            <a:endParaRPr lang="en-US" baseline="30000" dirty="0">
              <a:solidFill>
                <a:srgbClr val="FFAC30"/>
              </a:solidFill>
            </a:endParaRPr>
          </a:p>
        </p:txBody>
      </p:sp>
      <p:sp>
        <p:nvSpPr>
          <p:cNvPr id="19" name="CustomShape 2">
            <a:extLst>
              <a:ext uri="{FF2B5EF4-FFF2-40B4-BE49-F238E27FC236}">
                <a16:creationId xmlns:a16="http://schemas.microsoft.com/office/drawing/2014/main" id="{25641888-3875-3BAE-AD45-63EB23EE9484}"/>
              </a:ext>
            </a:extLst>
          </p:cNvPr>
          <p:cNvSpPr/>
          <p:nvPr/>
        </p:nvSpPr>
        <p:spPr>
          <a:xfrm>
            <a:off x="574826" y="3448924"/>
            <a:ext cx="7994347" cy="94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Oscillation in the peak power onto </a:t>
            </a: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nner target (do not dependent on dt)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Oscillation in the Te on inner target  2eV&lt;T</a:t>
            </a:r>
            <a:r>
              <a:rPr lang="en-GB" b="0" strike="noStrike" spc="-1" baseline="-25000" dirty="0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&lt; 3eV (physical?)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Change in the puffing </a:t>
            </a: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to change T</a:t>
            </a:r>
            <a:r>
              <a:rPr lang="en-GB" spc="-1" baseline="-25000" dirty="0">
                <a:solidFill>
                  <a:srgbClr val="000000"/>
                </a:solidFill>
                <a:latin typeface="Arial"/>
                <a:ea typeface="DejaVu Sans"/>
              </a:rPr>
              <a:t>e,IT </a:t>
            </a: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pc="-1" baseline="-25000" dirty="0">
                <a:solidFill>
                  <a:srgbClr val="000000"/>
                </a:solidFill>
                <a:latin typeface="Arial"/>
                <a:ea typeface="DejaVu Sans"/>
                <a:sym typeface="Wingdings" panose="05000000000000000000" pitchFamily="2" charset="2"/>
              </a:rPr>
              <a:t>    </a:t>
            </a: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  <a:sym typeface="Wingdings" panose="05000000000000000000" pitchFamily="2" charset="2"/>
              </a:rPr>
              <a:t> Oscillation in T</a:t>
            </a:r>
            <a:r>
              <a:rPr lang="en-GB" spc="-1" baseline="-25000" dirty="0">
                <a:solidFill>
                  <a:srgbClr val="000000"/>
                </a:solidFill>
                <a:latin typeface="Arial"/>
                <a:ea typeface="DejaVu Sans"/>
                <a:sym typeface="Wingdings" panose="05000000000000000000" pitchFamily="2" charset="2"/>
              </a:rPr>
              <a:t>e,max,IT</a:t>
            </a: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  <a:sym typeface="Wingdings" panose="05000000000000000000" pitchFamily="2" charset="2"/>
              </a:rPr>
              <a:t> if 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2eV&lt;T</a:t>
            </a:r>
            <a:r>
              <a:rPr lang="en-GB" b="0" strike="noStrike" spc="-1" baseline="-25000" dirty="0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&lt; 3eV while po</a:t>
            </a: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wer oscillations disappear </a:t>
            </a:r>
            <a:endParaRPr lang="en-GB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06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FB5E-8B5D-6383-9B66-514A5A7D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SX 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B6DF7-1ACE-F73C-9CBC-5E35E804E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Reference geometry: the possibility to do SOLPS-ITER with kinetic neutrals was demonstrated.</a:t>
            </a:r>
          </a:p>
          <a:p>
            <a:pPr lvl="1"/>
            <a:r>
              <a:rPr lang="en-US" dirty="0"/>
              <a:t>It was possible to access a region with both target detached</a:t>
            </a:r>
          </a:p>
          <a:p>
            <a:pPr lvl="2"/>
            <a:r>
              <a:rPr lang="en-US" dirty="0"/>
              <a:t>Very low target power flux:</a:t>
            </a:r>
          </a:p>
          <a:p>
            <a:pPr lvl="3"/>
            <a:r>
              <a:rPr lang="en-US" dirty="0"/>
              <a:t>Outer target &lt; 0.1 MW/</a:t>
            </a:r>
            <a:r>
              <a:rPr lang="en-US" dirty="0" err="1"/>
              <a:t>m</a:t>
            </a:r>
            <a:r>
              <a:rPr lang="en-US" baseline="30000" dirty="0" err="1"/>
              <a:t>2</a:t>
            </a:r>
            <a:r>
              <a:rPr lang="en-US" dirty="0"/>
              <a:t> (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baseline="-25000" dirty="0"/>
              <a:t> </a:t>
            </a:r>
            <a:r>
              <a:rPr lang="en-US" dirty="0"/>
              <a:t>~ 0.2 eV)</a:t>
            </a:r>
          </a:p>
          <a:p>
            <a:pPr lvl="3"/>
            <a:r>
              <a:rPr lang="en-US" dirty="0"/>
              <a:t>Inner target &lt; 1.2 MW/</a:t>
            </a:r>
            <a:r>
              <a:rPr lang="en-US" dirty="0" err="1"/>
              <a:t>m</a:t>
            </a:r>
            <a:r>
              <a:rPr lang="en-US" baseline="30000" dirty="0" err="1"/>
              <a:t>2</a:t>
            </a:r>
            <a:r>
              <a:rPr lang="en-US" baseline="30000" dirty="0"/>
              <a:t>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baseline="-25000" dirty="0"/>
              <a:t> </a:t>
            </a:r>
            <a:r>
              <a:rPr lang="en-US" dirty="0"/>
              <a:t>~ 1.5 eV)</a:t>
            </a:r>
          </a:p>
          <a:p>
            <a:pPr lvl="2"/>
            <a:r>
              <a:rPr lang="en-US" dirty="0"/>
              <a:t>Radiated fraction: ~ 90%</a:t>
            </a:r>
          </a:p>
          <a:p>
            <a:pPr lvl="2"/>
            <a:r>
              <a:rPr lang="en-US" dirty="0"/>
              <a:t>Not yet available on MDSPlus</a:t>
            </a:r>
          </a:p>
          <a:p>
            <a:r>
              <a:rPr lang="en-US" dirty="0"/>
              <a:t>Alternative geometry:</a:t>
            </a:r>
          </a:p>
          <a:p>
            <a:pPr lvl="1"/>
            <a:r>
              <a:rPr lang="en-US" dirty="0"/>
              <a:t>No converged case obtained so far</a:t>
            </a:r>
          </a:p>
          <a:p>
            <a:pPr lvl="1"/>
            <a:r>
              <a:rPr lang="en-US" dirty="0"/>
              <a:t>Time step extremely small ~ 10</a:t>
            </a:r>
            <a:r>
              <a:rPr lang="en-US" baseline="30000" dirty="0"/>
              <a:t>-7</a:t>
            </a:r>
            <a:r>
              <a:rPr lang="en-US" dirty="0"/>
              <a:t> – 10</a:t>
            </a:r>
            <a:r>
              <a:rPr lang="en-US" baseline="30000" dirty="0"/>
              <a:t>-6 </a:t>
            </a:r>
            <a:r>
              <a:rPr lang="en-US" dirty="0"/>
              <a:t>s </a:t>
            </a:r>
          </a:p>
          <a:p>
            <a:pPr lvl="1"/>
            <a:r>
              <a:rPr lang="en-US" dirty="0"/>
              <a:t>Stability is very sensitive to mesh details/quality, but no definite conclusion obtained so far.</a:t>
            </a:r>
          </a:p>
          <a:p>
            <a:pPr lvl="1"/>
            <a:r>
              <a:rPr lang="en-US" dirty="0"/>
              <a:t>Oscillatory behavior detected for some T range. Analyzing to determine if physics or numeric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D57BF-73CB-E03D-603A-61000C88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43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F2622-8F94-9FE6-C2FB-80C81646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SF-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8B439-0880-2D36-B5FC-E730E266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89" y="667004"/>
            <a:ext cx="4834880" cy="38884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Snow-Flake is topologically similar to a disconnected double-null.</a:t>
            </a:r>
          </a:p>
          <a:p>
            <a:r>
              <a:rPr lang="en-US" dirty="0"/>
              <a:t>However, the very unusual location of the secondary X-point makes it impossible for standard SOLPS-ITER meshing tools.</a:t>
            </a:r>
          </a:p>
          <a:p>
            <a:r>
              <a:rPr lang="en-US" dirty="0"/>
              <a:t>The mesh was built semi-manually (same tool as </a:t>
            </a:r>
            <a:r>
              <a:rPr lang="en-US" dirty="0" err="1"/>
              <a:t>EMC3</a:t>
            </a:r>
            <a:r>
              <a:rPr lang="en-US" dirty="0"/>
              <a:t>), then adapted to SOLPS-ITER</a:t>
            </a:r>
          </a:p>
          <a:p>
            <a:r>
              <a:rPr lang="en-US" dirty="0"/>
              <a:t>Also, challenging convergence was detected: a scan over transport parameters was performed</a:t>
            </a:r>
          </a:p>
          <a:p>
            <a:r>
              <a:rPr lang="en-US" dirty="0"/>
              <a:t>Both fluid and kinetic simulations performed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1303C-59A2-DB2C-859E-17A32507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B2659C-C52A-E5A0-0895-799392F55307}"/>
              </a:ext>
            </a:extLst>
          </p:cNvPr>
          <p:cNvGrpSpPr/>
          <p:nvPr/>
        </p:nvGrpSpPr>
        <p:grpSpPr>
          <a:xfrm>
            <a:off x="4932040" y="555526"/>
            <a:ext cx="4070071" cy="3888432"/>
            <a:chOff x="4932040" y="555526"/>
            <a:chExt cx="4070071" cy="38884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45E625-CEAF-31BD-8B63-F91A34CD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2040" y="555526"/>
              <a:ext cx="4070071" cy="388843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1EB2A8-DBBF-E12F-26A0-3CFB4218733F}"/>
                </a:ext>
              </a:extLst>
            </p:cNvPr>
            <p:cNvSpPr/>
            <p:nvPr/>
          </p:nvSpPr>
          <p:spPr>
            <a:xfrm>
              <a:off x="5220072" y="667004"/>
              <a:ext cx="288032" cy="20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0A5CA12-4C08-377E-7DFD-D87567803C15}"/>
              </a:ext>
            </a:extLst>
          </p:cNvPr>
          <p:cNvSpPr txBox="1"/>
          <p:nvPr/>
        </p:nvSpPr>
        <p:spPr>
          <a:xfrm>
            <a:off x="5508104" y="444947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0C7DBB"/>
                </a:solidFill>
                <a:effectLst/>
                <a:latin typeface="NexusSans"/>
              </a:rPr>
              <a:t>https://</a:t>
            </a:r>
            <a:r>
              <a:rPr lang="en-US" sz="1200" b="0" i="0" u="none" strike="noStrike" dirty="0" err="1">
                <a:solidFill>
                  <a:srgbClr val="0C7DBB"/>
                </a:solidFill>
                <a:effectLst/>
                <a:latin typeface="NexusSans"/>
              </a:rPr>
              <a:t>doi.org</a:t>
            </a:r>
            <a:r>
              <a:rPr lang="en-US" sz="1200" b="0" i="0" u="none" strike="noStrike" dirty="0">
                <a:solidFill>
                  <a:srgbClr val="0C7DBB"/>
                </a:solidFill>
                <a:effectLst/>
                <a:latin typeface="NexusSans"/>
              </a:rPr>
              <a:t>/10.1016/</a:t>
            </a:r>
            <a:r>
              <a:rPr lang="en-US" sz="1200" b="0" i="0" u="none" strike="noStrike" dirty="0" err="1">
                <a:solidFill>
                  <a:srgbClr val="0C7DBB"/>
                </a:solidFill>
                <a:effectLst/>
                <a:latin typeface="NexusSans"/>
              </a:rPr>
              <a:t>j.nme.2020.100896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593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809D-B492-FA45-A620-B585B4C6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SF- Fluid Neutrals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BFEF13-47BD-1176-5DDE-E0E210990C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1800" y="627534"/>
                <a:ext cx="5842992" cy="367240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Input power: 150 MW (electron 75 MW, ion 75 MW)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Core boundary D flux 3.5e22/s, He flux 7.0e20/s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Gas puffing along the outer boundary (D, bundled </a:t>
                </a:r>
                <a:r>
                  <a:rPr lang="en-US" sz="2000" dirty="0" err="1"/>
                  <a:t>Ar</a:t>
                </a:r>
                <a:r>
                  <a:rPr lang="en-US" sz="20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Transport coefficients:</a:t>
                </a:r>
              </a:p>
              <a:p>
                <a:pPr lvl="1" indent="-342900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=0.1</m:t>
                    </m:r>
                    <m:f>
                      <m:fPr>
                        <m:type m:val="lin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=0.1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core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0.3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SOL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type m:val="lin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Distance between separatrices: 4 mm at OMP</a:t>
                </a:r>
                <a:endParaRPr lang="de-DE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BFEF13-47BD-1176-5DDE-E0E210990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1800" y="627534"/>
                <a:ext cx="5842992" cy="3672408"/>
              </a:xfrm>
              <a:blipFill>
                <a:blip r:embed="rId2"/>
                <a:stretch>
                  <a:fillRect l="-939" t="-831" b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AB96D-9581-A96F-8D5D-6647FE49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9739ADED-591B-2300-5FF7-456D8F4F7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9" t="15038" r="31017" b="7315"/>
          <a:stretch/>
        </p:blipFill>
        <p:spPr>
          <a:xfrm>
            <a:off x="363927" y="717263"/>
            <a:ext cx="2045947" cy="405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463D1D-D1D8-73DF-5C39-177F0D392555}"/>
                  </a:ext>
                </a:extLst>
              </p:cNvPr>
              <p:cNvSpPr txBox="1"/>
              <p:nvPr/>
            </p:nvSpPr>
            <p:spPr>
              <a:xfrm>
                <a:off x="4552411" y="4278549"/>
                <a:ext cx="2107821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𝑜𝑚𝑝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6 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463D1D-D1D8-73DF-5C39-177F0D392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411" y="4278549"/>
                <a:ext cx="2107821" cy="394532"/>
              </a:xfrm>
              <a:prstGeom prst="rect">
                <a:avLst/>
              </a:prstGeom>
              <a:blipFill>
                <a:blip r:embed="rId4"/>
                <a:stretch>
                  <a:fillRect l="-867" t="-7692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66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1D6D-3F8E-5AB1-D6D7-9760008C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SF- Parametric Scan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DA29-197E-1F16-2FC6-DB0647350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3173" y="646398"/>
                <a:ext cx="8229600" cy="1512168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Parameter scan (uploaded on </a:t>
                </a:r>
                <a:r>
                  <a:rPr lang="en-US" altLang="zh-CN" sz="2000" dirty="0" err="1"/>
                  <a:t>MDSplus</a:t>
                </a:r>
                <a:r>
                  <a:rPr lang="en-US" altLang="zh-CN" sz="2000" dirty="0"/>
                  <a:t> 184889-184919):</a:t>
                </a:r>
              </a:p>
              <a:p>
                <a:pPr lvl="1" indent="-342900"/>
                <a:r>
                  <a:rPr lang="en-US" altLang="zh-CN" dirty="0"/>
                  <a:t>D puffing at the outer boundary: 1.6e23-6.0e23 atom/s</a:t>
                </a:r>
              </a:p>
              <a:p>
                <a:pPr lvl="1" indent="-342900"/>
                <a:r>
                  <a:rPr lang="en-US" altLang="zh-CN" dirty="0" err="1"/>
                  <a:t>Ar</a:t>
                </a:r>
                <a:r>
                  <a:rPr lang="en-US" altLang="zh-CN" dirty="0"/>
                  <a:t> puffing at the outer boundary: </a:t>
                </a:r>
                <a:r>
                  <a:rPr lang="en-US" altLang="zh-CN" dirty="0" err="1"/>
                  <a:t>7.0e20-1.1e21</a:t>
                </a:r>
                <a:r>
                  <a:rPr lang="en-US" altLang="zh-CN" dirty="0"/>
                  <a:t> atom/s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Select cases with the maximum target temperature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≈5</m:t>
                    </m:r>
                  </m:oMath>
                </a14:m>
                <a:r>
                  <a:rPr lang="en-US" altLang="zh-CN" sz="2000" dirty="0"/>
                  <a:t> eV</a:t>
                </a:r>
                <a:endParaRPr lang="zh-CN" alt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DA29-197E-1F16-2FC6-DB0647350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173" y="646398"/>
                <a:ext cx="8229600" cy="1512168"/>
              </a:xfrm>
              <a:blipFill>
                <a:blip r:embed="rId2"/>
                <a:stretch>
                  <a:fillRect l="-667" t="-1613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03C60-85B4-95DC-041E-928D250F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1F1862-F7FA-4E33-D548-EC63DBB26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3" y="2446006"/>
            <a:ext cx="2430000" cy="243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CAFDD-C616-39BA-F217-1A6666E28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2446006"/>
            <a:ext cx="2430000" cy="243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D89D50-4DFB-AD5B-7B75-3622B468D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15" y="2446006"/>
            <a:ext cx="2430000" cy="243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DA438-E013-9A6D-2E70-24EB26B69461}"/>
              </a:ext>
            </a:extLst>
          </p:cNvPr>
          <p:cNvSpPr txBox="1"/>
          <p:nvPr/>
        </p:nvSpPr>
        <p:spPr>
          <a:xfrm>
            <a:off x="893567" y="2169007"/>
            <a:ext cx="18779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Line radiation fraction</a:t>
            </a:r>
            <a:endParaRPr lang="de-DE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213B3-AB8C-5287-D153-66824B3F96F9}"/>
              </a:ext>
            </a:extLst>
          </p:cNvPr>
          <p:cNvSpPr txBox="1"/>
          <p:nvPr/>
        </p:nvSpPr>
        <p:spPr>
          <a:xfrm>
            <a:off x="4374426" y="2169007"/>
            <a:ext cx="35595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Impurity concentration at the separatrix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82009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BD710-845F-49EC-729B-08A30876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SF- Simulation with Kinetic Neutrals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C8D40-6C1E-6530-A637-35D5204BF2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8924" y="690146"/>
                <a:ext cx="5337672" cy="367240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Input power: 150 MW (electron 75 MW, ion 75 MW)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Gas puffing at the outer mid-plane (D, </a:t>
                </a:r>
                <a:r>
                  <a:rPr lang="en-US" sz="2000" dirty="0" err="1"/>
                  <a:t>Ar</a:t>
                </a:r>
                <a:r>
                  <a:rPr lang="en-US" sz="20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Pumping in the private flux region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Transport coefficients: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=0.3</m:t>
                    </m:r>
                    <m:f>
                      <m:fPr>
                        <m:type m:val="lin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=0.6 </m:t>
                    </m:r>
                    <m:f>
                      <m:fPr>
                        <m:type m:val="lin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Distance between separatrices: 4 mm at OMP</a:t>
                </a:r>
                <a:endParaRPr lang="de-DE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C8D40-6C1E-6530-A637-35D5204BF2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8924" y="690146"/>
                <a:ext cx="5337672" cy="3672408"/>
              </a:xfrm>
              <a:blipFill>
                <a:blip r:embed="rId2"/>
                <a:stretch>
                  <a:fillRect l="-1027" t="-663" r="-2397" b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526CF-FA3A-F90C-915A-4ABCFBC5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73E24-2E42-3C0F-155F-6BF6DF999F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4" t="8524" r="27140" b="6448"/>
          <a:stretch/>
        </p:blipFill>
        <p:spPr>
          <a:xfrm>
            <a:off x="539552" y="699542"/>
            <a:ext cx="2103085" cy="4050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65A950C-3907-261A-1CD1-7CAAF89F0232}"/>
              </a:ext>
            </a:extLst>
          </p:cNvPr>
          <p:cNvSpPr/>
          <p:nvPr/>
        </p:nvSpPr>
        <p:spPr>
          <a:xfrm>
            <a:off x="719529" y="4179646"/>
            <a:ext cx="93001" cy="324000"/>
          </a:xfrm>
          <a:custGeom>
            <a:avLst/>
            <a:gdLst>
              <a:gd name="connsiteX0" fmla="*/ 0 w 153981"/>
              <a:gd name="connsiteY0" fmla="*/ 0 h 509665"/>
              <a:gd name="connsiteX1" fmla="*/ 134911 w 153981"/>
              <a:gd name="connsiteY1" fmla="*/ 149901 h 509665"/>
              <a:gd name="connsiteX2" fmla="*/ 149901 w 153981"/>
              <a:gd name="connsiteY2" fmla="*/ 314793 h 509665"/>
              <a:gd name="connsiteX3" fmla="*/ 104931 w 153981"/>
              <a:gd name="connsiteY3" fmla="*/ 509665 h 5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1" h="509665">
                <a:moveTo>
                  <a:pt x="0" y="0"/>
                </a:moveTo>
                <a:cubicBezTo>
                  <a:pt x="54964" y="48718"/>
                  <a:pt x="109928" y="97436"/>
                  <a:pt x="134911" y="149901"/>
                </a:cubicBezTo>
                <a:cubicBezTo>
                  <a:pt x="159895" y="202367"/>
                  <a:pt x="154898" y="254832"/>
                  <a:pt x="149901" y="314793"/>
                </a:cubicBezTo>
                <a:cubicBezTo>
                  <a:pt x="144904" y="374754"/>
                  <a:pt x="124917" y="442209"/>
                  <a:pt x="104931" y="50966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5D166-93EA-CC98-5828-1CF23BB4B238}"/>
              </a:ext>
            </a:extLst>
          </p:cNvPr>
          <p:cNvSpPr txBox="1"/>
          <p:nvPr/>
        </p:nvSpPr>
        <p:spPr>
          <a:xfrm>
            <a:off x="-46500" y="4212513"/>
            <a:ext cx="7660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Pump</a:t>
            </a:r>
            <a:endParaRPr lang="de-DE" sz="1350" dirty="0">
              <a:solidFill>
                <a:srgbClr val="FF0000"/>
              </a:solidFill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FCF73BB-2329-25CD-2954-1CE85C45617C}"/>
              </a:ext>
            </a:extLst>
          </p:cNvPr>
          <p:cNvSpPr/>
          <p:nvPr/>
        </p:nvSpPr>
        <p:spPr>
          <a:xfrm>
            <a:off x="2801448" y="1885230"/>
            <a:ext cx="314794" cy="13491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1FEC7A-D1A2-8D2C-F4CE-80A049BA5E95}"/>
                  </a:ext>
                </a:extLst>
              </p:cNvPr>
              <p:cNvSpPr txBox="1"/>
              <p:nvPr/>
            </p:nvSpPr>
            <p:spPr>
              <a:xfrm>
                <a:off x="4860032" y="3070003"/>
                <a:ext cx="2107821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𝑜𝑚𝑝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6 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1FEC7A-D1A2-8D2C-F4CE-80A049B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070003"/>
                <a:ext cx="2107821" cy="394532"/>
              </a:xfrm>
              <a:prstGeom prst="rect">
                <a:avLst/>
              </a:prstGeom>
              <a:blipFill>
                <a:blip r:embed="rId4"/>
                <a:stretch>
                  <a:fillRect l="-867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25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A054-BBA8-609A-53F4-B31A1B32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SF - Simulation with Kinetic Neutrals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5B341-F271-598C-48E3-14CAB534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746910"/>
            <a:ext cx="8240228" cy="201104"/>
          </a:xfrm>
        </p:spPr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graphicFrame>
        <p:nvGraphicFramePr>
          <p:cNvPr id="5" name="表格 19">
            <a:extLst>
              <a:ext uri="{FF2B5EF4-FFF2-40B4-BE49-F238E27FC236}">
                <a16:creationId xmlns:a16="http://schemas.microsoft.com/office/drawing/2014/main" id="{7DBEB748-2380-ED99-0C15-1977C3A74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93956"/>
              </p:ext>
            </p:extLst>
          </p:nvPr>
        </p:nvGraphicFramePr>
        <p:xfrm>
          <a:off x="5283717" y="3880078"/>
          <a:ext cx="357188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70">
                  <a:extLst>
                    <a:ext uri="{9D8B030D-6E8A-4147-A177-3AD203B41FA5}">
                      <a16:colId xmlns:a16="http://schemas.microsoft.com/office/drawing/2014/main" val="3835971615"/>
                    </a:ext>
                  </a:extLst>
                </a:gridCol>
                <a:gridCol w="892970">
                  <a:extLst>
                    <a:ext uri="{9D8B030D-6E8A-4147-A177-3AD203B41FA5}">
                      <a16:colId xmlns:a16="http://schemas.microsoft.com/office/drawing/2014/main" val="1551028412"/>
                    </a:ext>
                  </a:extLst>
                </a:gridCol>
                <a:gridCol w="892970">
                  <a:extLst>
                    <a:ext uri="{9D8B030D-6E8A-4147-A177-3AD203B41FA5}">
                      <a16:colId xmlns:a16="http://schemas.microsoft.com/office/drawing/2014/main" val="1947491504"/>
                    </a:ext>
                  </a:extLst>
                </a:gridCol>
                <a:gridCol w="892970">
                  <a:extLst>
                    <a:ext uri="{9D8B030D-6E8A-4147-A177-3AD203B41FA5}">
                      <a16:colId xmlns:a16="http://schemas.microsoft.com/office/drawing/2014/main" val="48092522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Radiation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SP1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SP2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SP4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934545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139 MW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1.2 MW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 MW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1.8 MW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5641425"/>
                  </a:ext>
                </a:extLst>
              </a:tr>
            </a:tbl>
          </a:graphicData>
        </a:graphic>
      </p:graphicFrame>
      <p:pic>
        <p:nvPicPr>
          <p:cNvPr id="6" name="图片 7">
            <a:extLst>
              <a:ext uri="{FF2B5EF4-FFF2-40B4-BE49-F238E27FC236}">
                <a16:creationId xmlns:a16="http://schemas.microsoft.com/office/drawing/2014/main" id="{6895F495-9CB6-4EE6-006C-C55ECDC0B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6" y="483518"/>
            <a:ext cx="6858014" cy="20574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2667C11-4D8E-9E76-3C80-38A66E73B89C}"/>
              </a:ext>
            </a:extLst>
          </p:cNvPr>
          <p:cNvSpPr txBox="1"/>
          <p:nvPr/>
        </p:nvSpPr>
        <p:spPr>
          <a:xfrm>
            <a:off x="4974199" y="2830740"/>
            <a:ext cx="4190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Fully detached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X-point radiator with a total radiative fraction &gt; 90 %</a:t>
            </a:r>
            <a:endParaRPr lang="zh-CN" altLang="en-US" sz="2000" dirty="0"/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E47CA3E2-D401-AE0A-5466-2DECA8F5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3562022"/>
            <a:ext cx="4860000" cy="14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27945A-532D-8E03-9FD5-DDA12B0E9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0"/>
          <a:stretch/>
        </p:blipFill>
        <p:spPr>
          <a:xfrm>
            <a:off x="95850" y="2467463"/>
            <a:ext cx="4860000" cy="1188998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3C2E8A44-5478-7ADB-0402-4473357A0121}"/>
              </a:ext>
            </a:extLst>
          </p:cNvPr>
          <p:cNvSpPr txBox="1"/>
          <p:nvPr/>
        </p:nvSpPr>
        <p:spPr>
          <a:xfrm>
            <a:off x="1488688" y="1131503"/>
            <a:ext cx="40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SP1</a:t>
            </a:r>
            <a:endParaRPr lang="zh-CN" altLang="en-US" sz="1200" dirty="0"/>
          </a:p>
        </p:txBody>
      </p:sp>
      <p:sp>
        <p:nvSpPr>
          <p:cNvPr id="11" name="文本框 12">
            <a:extLst>
              <a:ext uri="{FF2B5EF4-FFF2-40B4-BE49-F238E27FC236}">
                <a16:creationId xmlns:a16="http://schemas.microsoft.com/office/drawing/2014/main" id="{9FC1AE57-AEA8-2862-283D-CD7C698D46CB}"/>
              </a:ext>
            </a:extLst>
          </p:cNvPr>
          <p:cNvSpPr txBox="1"/>
          <p:nvPr/>
        </p:nvSpPr>
        <p:spPr>
          <a:xfrm>
            <a:off x="1611351" y="1961078"/>
            <a:ext cx="40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SP2</a:t>
            </a:r>
            <a:endParaRPr lang="zh-CN" altLang="en-US" sz="1200" dirty="0"/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1DC379B5-1488-4ECD-EDD4-7C38C9966EC7}"/>
              </a:ext>
            </a:extLst>
          </p:cNvPr>
          <p:cNvSpPr txBox="1"/>
          <p:nvPr/>
        </p:nvSpPr>
        <p:spPr>
          <a:xfrm>
            <a:off x="2552048" y="1949579"/>
            <a:ext cx="40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SP3</a:t>
            </a:r>
            <a:endParaRPr lang="zh-CN" altLang="en-US" sz="1200" dirty="0"/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2A960E1F-0838-3179-AF23-9B78E54E5D41}"/>
              </a:ext>
            </a:extLst>
          </p:cNvPr>
          <p:cNvSpPr txBox="1"/>
          <p:nvPr/>
        </p:nvSpPr>
        <p:spPr>
          <a:xfrm>
            <a:off x="2837986" y="1382054"/>
            <a:ext cx="40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SP4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7114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4EC13-1C82-CE5A-1947-25F8C650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SF- Simulations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9ED01-7401-C070-DADD-F835BB1A9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2" y="1419622"/>
            <a:ext cx="8229600" cy="2376264"/>
          </a:xfrm>
        </p:spPr>
        <p:txBody>
          <a:bodyPr>
            <a:normAutofit/>
          </a:bodyPr>
          <a:lstStyle/>
          <a:p>
            <a:r>
              <a:rPr lang="en-US" dirty="0"/>
              <a:t>Mesh building was not obvious, and quite time-consuming</a:t>
            </a:r>
          </a:p>
          <a:p>
            <a:r>
              <a:rPr lang="en-US" dirty="0"/>
              <a:t>Models were performed with both fluid and kinetic neutrals</a:t>
            </a:r>
          </a:p>
          <a:p>
            <a:r>
              <a:rPr lang="en-US" dirty="0"/>
              <a:t>Run stability proved to be sensitive to numerical parameters, possibly due to the special mesh characteristics.</a:t>
            </a:r>
          </a:p>
          <a:p>
            <a:r>
              <a:rPr lang="en-US" dirty="0"/>
              <a:t>Deep detachment was shown at all targets, with X-PT radiator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DA942-A228-C664-422F-6ADA7E97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210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3A30-B9DB-4E56-D4BD-59FD1D9C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AD55E-139B-69BB-8B85-3C7DC1E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6D63CE-A7A3-9D42-AB45-DFFB5D154A9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295" y="636174"/>
            <a:ext cx="3826768" cy="427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/>
              <a:t>SOLPS-ITER </a:t>
            </a:r>
            <a:r>
              <a:rPr lang="fi-FI" sz="1600" dirty="0" err="1"/>
              <a:t>database</a:t>
            </a:r>
            <a:r>
              <a:rPr lang="fi-FI" sz="1600" dirty="0"/>
              <a:t>, </a:t>
            </a:r>
            <a:r>
              <a:rPr lang="fi-FI" sz="1600" dirty="0" err="1"/>
              <a:t>generated</a:t>
            </a:r>
            <a:r>
              <a:rPr lang="fi-FI" sz="1600" dirty="0"/>
              <a:t> </a:t>
            </a:r>
            <a:r>
              <a:rPr lang="fi-FI" sz="1600" dirty="0" err="1"/>
              <a:t>through</a:t>
            </a:r>
            <a:r>
              <a:rPr lang="fi-FI" sz="1600" dirty="0"/>
              <a:t> </a:t>
            </a:r>
            <a:r>
              <a:rPr lang="fi-FI" sz="1600" dirty="0" err="1"/>
              <a:t>EUROfusion</a:t>
            </a:r>
            <a:r>
              <a:rPr lang="fi-FI" sz="1600" dirty="0"/>
              <a:t> ADC </a:t>
            </a:r>
            <a:r>
              <a:rPr lang="fi-FI" sz="1600" dirty="0" err="1"/>
              <a:t>studies</a:t>
            </a:r>
            <a:r>
              <a:rPr lang="fi-FI" sz="1600" dirty="0"/>
              <a:t>, is </a:t>
            </a:r>
            <a:r>
              <a:rPr lang="fi-FI" sz="1600" dirty="0" err="1"/>
              <a:t>investigated</a:t>
            </a:r>
            <a:r>
              <a:rPr lang="fi-FI" sz="1600" dirty="0"/>
              <a:t> </a:t>
            </a:r>
            <a:r>
              <a:rPr lang="fi-FI" sz="1600" dirty="0" err="1"/>
              <a:t>here</a:t>
            </a:r>
            <a:r>
              <a:rPr lang="fi-FI" sz="1600" dirty="0"/>
              <a:t> </a:t>
            </a:r>
            <a:r>
              <a:rPr lang="fi-FI" sz="1600" dirty="0" err="1"/>
              <a:t>focusing</a:t>
            </a:r>
            <a:r>
              <a:rPr lang="fi-FI" sz="1600" dirty="0"/>
              <a:t> on </a:t>
            </a:r>
            <a:r>
              <a:rPr lang="fi-FI" sz="1600" b="1" dirty="0"/>
              <a:t>single-</a:t>
            </a:r>
            <a:r>
              <a:rPr lang="fi-FI" sz="1600" b="1" dirty="0" err="1"/>
              <a:t>null</a:t>
            </a:r>
            <a:r>
              <a:rPr lang="fi-FI" sz="1600" b="1" dirty="0"/>
              <a:t> (SN), </a:t>
            </a:r>
            <a:r>
              <a:rPr lang="fi-FI" sz="1600" b="1" dirty="0">
                <a:solidFill>
                  <a:srgbClr val="FF0000"/>
                </a:solidFill>
              </a:rPr>
              <a:t>X-</a:t>
            </a:r>
            <a:r>
              <a:rPr lang="fi-FI" sz="1600" b="1" dirty="0" err="1">
                <a:solidFill>
                  <a:srgbClr val="FF0000"/>
                </a:solidFill>
              </a:rPr>
              <a:t>divertor</a:t>
            </a:r>
            <a:r>
              <a:rPr lang="fi-FI" sz="1600" b="1" dirty="0">
                <a:solidFill>
                  <a:srgbClr val="FF0000"/>
                </a:solidFill>
              </a:rPr>
              <a:t> (XD)</a:t>
            </a:r>
            <a:r>
              <a:rPr lang="fi-FI" sz="1600" b="1" dirty="0"/>
              <a:t>, </a:t>
            </a:r>
            <a:r>
              <a:rPr lang="fi-FI" sz="1600" dirty="0"/>
              <a:t>and </a:t>
            </a:r>
            <a:r>
              <a:rPr lang="fi-FI" sz="1600" b="1" dirty="0">
                <a:solidFill>
                  <a:srgbClr val="034EE3"/>
                </a:solidFill>
              </a:rPr>
              <a:t>Super-X (SX) </a:t>
            </a:r>
            <a:r>
              <a:rPr lang="fi-FI" sz="1600" dirty="0"/>
              <a:t>[1 – 6].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investigated</a:t>
            </a:r>
            <a:r>
              <a:rPr lang="fi-FI" sz="1600" dirty="0"/>
              <a:t> </a:t>
            </a:r>
            <a:r>
              <a:rPr lang="fi-FI" sz="1600" dirty="0" err="1"/>
              <a:t>database</a:t>
            </a:r>
            <a:r>
              <a:rPr lang="fi-FI" sz="1600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sz="1400" dirty="0"/>
              <a:t>No </a:t>
            </a:r>
            <a:r>
              <a:rPr lang="fi-FI" sz="1400" dirty="0" err="1"/>
              <a:t>drifts</a:t>
            </a:r>
            <a:endParaRPr lang="fi-FI" sz="1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sz="1400" dirty="0" err="1"/>
              <a:t>Fluid</a:t>
            </a:r>
            <a:r>
              <a:rPr lang="fi-FI" sz="1400" dirty="0"/>
              <a:t> </a:t>
            </a:r>
            <a:r>
              <a:rPr lang="fi-FI" sz="1400" dirty="0" err="1"/>
              <a:t>neutrals</a:t>
            </a:r>
            <a:endParaRPr lang="fi-FI" sz="1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sz="1400" dirty="0"/>
              <a:t>150 MW input </a:t>
            </a:r>
            <a:r>
              <a:rPr lang="fi-FI" sz="1400" dirty="0" err="1"/>
              <a:t>power</a:t>
            </a:r>
            <a:r>
              <a:rPr lang="fi-FI" sz="1400" dirty="0"/>
              <a:t> </a:t>
            </a:r>
            <a:r>
              <a:rPr lang="fi-FI" sz="1400" dirty="0" err="1"/>
              <a:t>divided</a:t>
            </a:r>
            <a:r>
              <a:rPr lang="fi-FI" sz="1400" dirty="0"/>
              <a:t> </a:t>
            </a:r>
            <a:r>
              <a:rPr lang="fi-FI" sz="1400" dirty="0" err="1"/>
              <a:t>equally</a:t>
            </a:r>
            <a:r>
              <a:rPr lang="fi-FI" sz="1400" dirty="0"/>
              <a:t> </a:t>
            </a:r>
            <a:r>
              <a:rPr lang="fi-FI" sz="1400" dirty="0" err="1"/>
              <a:t>between</a:t>
            </a:r>
            <a:r>
              <a:rPr lang="fi-FI" sz="1400" dirty="0"/>
              <a:t> </a:t>
            </a:r>
            <a:r>
              <a:rPr lang="fi-FI" sz="1400" dirty="0" err="1"/>
              <a:t>electrons</a:t>
            </a:r>
            <a:r>
              <a:rPr lang="fi-FI" sz="1400" dirty="0"/>
              <a:t> and </a:t>
            </a:r>
            <a:r>
              <a:rPr lang="fi-FI" sz="1400" dirty="0" err="1"/>
              <a:t>ions</a:t>
            </a:r>
            <a:endParaRPr lang="fi-FI" sz="1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sz="1400" dirty="0"/>
              <a:t>D</a:t>
            </a:r>
            <a:r>
              <a:rPr lang="fi-FI" sz="1400" baseline="-25000" dirty="0"/>
              <a:t>2</a:t>
            </a:r>
            <a:r>
              <a:rPr lang="fi-FI" sz="1400" dirty="0"/>
              <a:t>- and </a:t>
            </a:r>
            <a:r>
              <a:rPr lang="fi-FI" sz="1400" dirty="0" err="1"/>
              <a:t>Ar-injection</a:t>
            </a:r>
            <a:r>
              <a:rPr lang="fi-FI" sz="1400" dirty="0"/>
              <a:t> </a:t>
            </a:r>
            <a:r>
              <a:rPr lang="fi-FI" sz="1400" dirty="0" err="1"/>
              <a:t>scans</a:t>
            </a:r>
            <a:r>
              <a:rPr lang="fi-FI" sz="1400" dirty="0"/>
              <a:t> (He </a:t>
            </a:r>
            <a:r>
              <a:rPr lang="fi-FI" sz="1400" dirty="0" err="1"/>
              <a:t>also</a:t>
            </a:r>
            <a:r>
              <a:rPr lang="fi-FI" sz="1400" dirty="0"/>
              <a:t> in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simulations</a:t>
            </a:r>
            <a:r>
              <a:rPr lang="fi-FI" sz="1400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sz="1400" dirty="0" err="1"/>
              <a:t>Ar</a:t>
            </a:r>
            <a:r>
              <a:rPr lang="fi-FI" sz="1400" dirty="0"/>
              <a:t> </a:t>
            </a:r>
            <a:r>
              <a:rPr lang="fi-FI" sz="1400" dirty="0" err="1"/>
              <a:t>bundled</a:t>
            </a:r>
            <a:r>
              <a:rPr lang="fi-FI" sz="1400" dirty="0"/>
              <a:t> to 3 </a:t>
            </a:r>
            <a:r>
              <a:rPr lang="fi-FI" sz="1400" dirty="0" err="1"/>
              <a:t>species</a:t>
            </a:r>
            <a:r>
              <a:rPr lang="fi-FI" sz="1400" dirty="0"/>
              <a:t>: </a:t>
            </a:r>
          </a:p>
          <a:p>
            <a:pPr marL="1257300" lvl="2" indent="-342900">
              <a:buFont typeface="+mj-lt"/>
              <a:buAutoNum type="arabicPeriod"/>
            </a:pPr>
            <a:r>
              <a:rPr lang="fi-FI" sz="1400" dirty="0" err="1"/>
              <a:t>Neutral</a:t>
            </a:r>
            <a:r>
              <a:rPr lang="fi-FI" sz="1400" dirty="0"/>
              <a:t> argon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fi-FI" sz="1400" dirty="0" err="1"/>
              <a:t>Ar</a:t>
            </a:r>
            <a:r>
              <a:rPr lang="fi-FI" sz="1400" dirty="0"/>
              <a:t> </a:t>
            </a:r>
            <a:r>
              <a:rPr lang="fi-FI" sz="1400" dirty="0" err="1"/>
              <a:t>ions</a:t>
            </a:r>
            <a:r>
              <a:rPr lang="fi-FI" sz="1400" dirty="0"/>
              <a:t> </a:t>
            </a:r>
            <a:r>
              <a:rPr lang="fi-FI" sz="1400" dirty="0" err="1"/>
              <a:t>not</a:t>
            </a:r>
            <a:r>
              <a:rPr lang="fi-FI" sz="1400" dirty="0"/>
              <a:t> </a:t>
            </a:r>
            <a:r>
              <a:rPr lang="fi-FI" sz="1400" dirty="0" err="1"/>
              <a:t>fully</a:t>
            </a:r>
            <a:r>
              <a:rPr lang="fi-FI" sz="1400" dirty="0"/>
              <a:t> </a:t>
            </a:r>
            <a:r>
              <a:rPr lang="fi-FI" sz="1400" dirty="0" err="1"/>
              <a:t>ionized</a:t>
            </a:r>
            <a:endParaRPr lang="fi-FI" sz="1400" dirty="0"/>
          </a:p>
          <a:p>
            <a:pPr marL="1257300" lvl="2" indent="-342900">
              <a:buFont typeface="+mj-lt"/>
              <a:buAutoNum type="arabicPeriod"/>
            </a:pPr>
            <a:r>
              <a:rPr lang="fi-FI" sz="1400" dirty="0" err="1"/>
              <a:t>Fully</a:t>
            </a:r>
            <a:r>
              <a:rPr lang="fi-FI" sz="1400" dirty="0"/>
              <a:t> </a:t>
            </a:r>
            <a:r>
              <a:rPr lang="fi-FI" sz="1400" dirty="0" err="1"/>
              <a:t>ionized</a:t>
            </a:r>
            <a:r>
              <a:rPr lang="fi-FI" sz="1400" dirty="0"/>
              <a:t> </a:t>
            </a:r>
            <a:r>
              <a:rPr lang="fi-FI" sz="1400" dirty="0" err="1"/>
              <a:t>Ar</a:t>
            </a:r>
            <a:endParaRPr lang="fi-FI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B0AFA-157A-5E77-48EA-5039473F2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36" y="693274"/>
            <a:ext cx="1499008" cy="2785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8B7D7-C2D5-5D74-53A3-A4108AB67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/>
          <a:stretch/>
        </p:blipFill>
        <p:spPr>
          <a:xfrm>
            <a:off x="5675591" y="650077"/>
            <a:ext cx="1601599" cy="31412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5046B0-BD1B-FC1D-FE5D-611E560A6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83" y="673007"/>
            <a:ext cx="1341397" cy="3174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9987F2-31BB-9DEC-F4D4-DE41F36B87E8}"/>
              </a:ext>
            </a:extLst>
          </p:cNvPr>
          <p:cNvSpPr txBox="1"/>
          <p:nvPr/>
        </p:nvSpPr>
        <p:spPr>
          <a:xfrm>
            <a:off x="4634759" y="1563638"/>
            <a:ext cx="527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SN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08891-E644-6E3E-6F9D-C012D99E7930}"/>
              </a:ext>
            </a:extLst>
          </p:cNvPr>
          <p:cNvSpPr txBox="1"/>
          <p:nvPr/>
        </p:nvSpPr>
        <p:spPr>
          <a:xfrm>
            <a:off x="6254939" y="1495160"/>
            <a:ext cx="527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XD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D04EA-C22D-95D1-D310-B282605C14D4}"/>
              </a:ext>
            </a:extLst>
          </p:cNvPr>
          <p:cNvSpPr txBox="1"/>
          <p:nvPr/>
        </p:nvSpPr>
        <p:spPr>
          <a:xfrm>
            <a:off x="7988278" y="1495160"/>
            <a:ext cx="5094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34EE3"/>
                </a:solidFill>
              </a:rPr>
              <a:t>SX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7914-2ABA-5DDA-627E-4330BC759E9B}"/>
              </a:ext>
            </a:extLst>
          </p:cNvPr>
          <p:cNvSpPr txBox="1"/>
          <p:nvPr/>
        </p:nvSpPr>
        <p:spPr>
          <a:xfrm>
            <a:off x="4376837" y="3748040"/>
            <a:ext cx="5398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SOLPS-ITER </a:t>
            </a:r>
            <a:r>
              <a:rPr lang="fi-FI" sz="1200" dirty="0" err="1"/>
              <a:t>grids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investigated</a:t>
            </a:r>
            <a:r>
              <a:rPr lang="fi-FI" sz="1200" dirty="0"/>
              <a:t> </a:t>
            </a:r>
            <a:r>
              <a:rPr lang="fi-FI" sz="1200" dirty="0" err="1"/>
              <a:t>configurations</a:t>
            </a:r>
            <a:r>
              <a:rPr lang="fi-FI" sz="1200" dirty="0"/>
              <a:t> [1]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B3279-AC96-9B46-00AE-7587F1842099}"/>
              </a:ext>
            </a:extLst>
          </p:cNvPr>
          <p:cNvSpPr txBox="1"/>
          <p:nvPr/>
        </p:nvSpPr>
        <p:spPr>
          <a:xfrm>
            <a:off x="3841405" y="4011910"/>
            <a:ext cx="4965267" cy="137596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0" indent="0" algn="l">
              <a:buNone/>
            </a:pPr>
            <a:r>
              <a:rPr lang="en-US" altLang="en-US" sz="1200" b="0" kern="0" dirty="0">
                <a:solidFill>
                  <a:schemeClr val="tx1"/>
                </a:solidFill>
                <a:latin typeface="Arial" charset="0"/>
                <a:cs typeface="Arial" charset="0"/>
              </a:rPr>
              <a:t>[1] F. </a:t>
            </a:r>
            <a:r>
              <a:rPr lang="en-US" altLang="en-US" sz="1200" b="0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Militello</a:t>
            </a:r>
            <a:r>
              <a:rPr lang="en-US" altLang="en-US" sz="1200" kern="0" dirty="0">
                <a:latin typeface="Arial" charset="0"/>
                <a:cs typeface="Arial" charset="0"/>
              </a:rPr>
              <a:t> </a:t>
            </a:r>
            <a:r>
              <a:rPr lang="en-US" sz="1200" b="0" u="none" strike="noStrike" baseline="0" dirty="0">
                <a:solidFill>
                  <a:schemeClr val="tx1"/>
                </a:solidFill>
                <a:latin typeface="Calibri-Bold"/>
              </a:rPr>
              <a:t>WP-DTT1/ADC (2014-2020) report,</a:t>
            </a:r>
            <a:r>
              <a:rPr lang="en-US" sz="1200" b="0" i="1" u="none" strike="noStrike" baseline="0" dirty="0">
                <a:solidFill>
                  <a:schemeClr val="tx1"/>
                </a:solidFill>
                <a:latin typeface="Calibri-Bold"/>
              </a:rPr>
              <a:t> </a:t>
            </a:r>
            <a:r>
              <a:rPr lang="en-US" sz="1200" b="0" u="none" strike="noStrike" baseline="0" dirty="0">
                <a:solidFill>
                  <a:schemeClr val="tx1"/>
                </a:solidFill>
                <a:latin typeface="Calibri-Bold"/>
              </a:rPr>
              <a:t>2021</a:t>
            </a:r>
          </a:p>
          <a:p>
            <a:pPr marL="0" indent="0" algn="l">
              <a:buNone/>
            </a:pPr>
            <a:r>
              <a:rPr lang="en-US" altLang="en-US" sz="1200" b="0" kern="0" dirty="0">
                <a:solidFill>
                  <a:schemeClr val="tx1"/>
                </a:solidFill>
                <a:latin typeface="Calibri-Bold"/>
                <a:cs typeface="Arial" charset="0"/>
              </a:rPr>
              <a:t>[2] </a:t>
            </a:r>
            <a:r>
              <a:rPr lang="fi-FI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H. Reimerdes NF 2020</a:t>
            </a:r>
          </a:p>
          <a:p>
            <a:pPr marL="0" indent="0">
              <a:buNone/>
            </a:pPr>
            <a:r>
              <a:rPr lang="fi-FI" altLang="en-US" sz="1200" b="0" kern="0" dirty="0">
                <a:solidFill>
                  <a:schemeClr val="tx1"/>
                </a:solidFill>
                <a:cs typeface="Arial" charset="0"/>
              </a:rPr>
              <a:t>[3] </a:t>
            </a:r>
            <a:r>
              <a:rPr lang="fi-FI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L. Xiang NF 2021</a:t>
            </a:r>
            <a:endParaRPr lang="fi-FI" altLang="en-US" sz="1200" b="0" kern="0" dirty="0">
              <a:solidFill>
                <a:schemeClr val="tx1"/>
              </a:solidFill>
              <a:cs typeface="Arial" charset="0"/>
            </a:endParaRPr>
          </a:p>
          <a:p>
            <a:pPr marL="0" indent="0" algn="l">
              <a:buNone/>
            </a:pPr>
            <a:endParaRPr lang="fi-FI" altLang="en-US" sz="1200" b="0" kern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algn="l">
              <a:buNone/>
            </a:pPr>
            <a:endParaRPr lang="fi-FI" altLang="en-US" sz="1200" kern="0" dirty="0">
              <a:latin typeface="Arial" charset="0"/>
              <a:cs typeface="Arial" charset="0"/>
            </a:endParaRPr>
          </a:p>
          <a:p>
            <a:pPr marL="0" indent="0" algn="l">
              <a:buNone/>
            </a:pPr>
            <a:endParaRPr lang="fi-FI" altLang="en-US" sz="1200" b="0" kern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algn="l">
              <a:buNone/>
            </a:pPr>
            <a:r>
              <a:rPr lang="fi-FI" altLang="en-US" sz="1200" b="0" kern="0" dirty="0">
                <a:solidFill>
                  <a:schemeClr val="tx1"/>
                </a:solidFill>
                <a:latin typeface="Arial" charset="0"/>
                <a:cs typeface="Arial" charset="0"/>
              </a:rPr>
              <a:t>[4] </a:t>
            </a:r>
            <a:r>
              <a:rPr lang="it-IT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L. Aho-Mantila NME 2021</a:t>
            </a:r>
            <a:endParaRPr lang="fi-FI" altLang="en-US" sz="1200" kern="0" dirty="0">
              <a:latin typeface="Arial" charset="0"/>
              <a:cs typeface="Arial" charset="0"/>
            </a:endParaRPr>
          </a:p>
          <a:p>
            <a:pPr marL="0" indent="0" algn="l">
              <a:buNone/>
            </a:pPr>
            <a:r>
              <a:rPr lang="fi-FI" altLang="en-US" sz="1200" b="0" kern="0" dirty="0">
                <a:solidFill>
                  <a:schemeClr val="tx1"/>
                </a:solidFill>
                <a:latin typeface="Arial" charset="0"/>
                <a:cs typeface="Arial" charset="0"/>
              </a:rPr>
              <a:t>[5] </a:t>
            </a:r>
            <a:r>
              <a:rPr lang="da-DK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F. Subba</a:t>
            </a:r>
            <a:r>
              <a:rPr lang="da-DK" sz="1200" dirty="0">
                <a:latin typeface="Arial" panose="020B0604020202020204" pitchFamily="34" charset="0"/>
              </a:rPr>
              <a:t> NME</a:t>
            </a:r>
            <a:r>
              <a:rPr lang="da-DK" sz="1200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a-DK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2017</a:t>
            </a:r>
          </a:p>
          <a:p>
            <a:pPr marL="0" indent="0" algn="l">
              <a:buNone/>
            </a:pPr>
            <a:r>
              <a:rPr lang="da-DK" altLang="en-US" sz="1200" b="0" kern="0" dirty="0">
                <a:solidFill>
                  <a:schemeClr val="tx1"/>
                </a:solidFill>
                <a:cs typeface="Arial" charset="0"/>
              </a:rPr>
              <a:t>[6] </a:t>
            </a:r>
            <a:r>
              <a:rPr lang="fi-FI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F. Subba</a:t>
            </a:r>
            <a:r>
              <a:rPr lang="fi-FI" sz="1200" dirty="0">
                <a:latin typeface="Arial" panose="020B0604020202020204" pitchFamily="34" charset="0"/>
              </a:rPr>
              <a:t> PPCF </a:t>
            </a:r>
            <a:r>
              <a:rPr lang="fi-FI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08565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5BFB8-8439-4366-EF82-A7EC4242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8612"/>
            <a:ext cx="8109520" cy="342900"/>
          </a:xfrm>
        </p:spPr>
        <p:txBody>
          <a:bodyPr/>
          <a:lstStyle/>
          <a:p>
            <a:r>
              <a:rPr lang="en-US" altLang="en-US" sz="2000" kern="0" dirty="0">
                <a:latin typeface="Arial" charset="0"/>
                <a:cs typeface="Arial" charset="0"/>
              </a:rPr>
              <a:t>LFS divertor q</a:t>
            </a:r>
            <a:r>
              <a:rPr lang="en-US" altLang="en-US" sz="2000" kern="0" baseline="-25000" dirty="0">
                <a:latin typeface="Arial" charset="0"/>
                <a:cs typeface="Arial" charset="0"/>
              </a:rPr>
              <a:t>//</a:t>
            </a:r>
            <a:r>
              <a:rPr lang="en-US" altLang="en-US" sz="2000" kern="0" dirty="0">
                <a:latin typeface="Arial" charset="0"/>
                <a:cs typeface="Arial" charset="0"/>
              </a:rPr>
              <a:t> ranges between about 1.0 – 1.6 GW/</a:t>
            </a:r>
            <a:r>
              <a:rPr lang="en-US" altLang="en-US" sz="2000" kern="0" dirty="0" err="1">
                <a:latin typeface="Arial" charset="0"/>
                <a:cs typeface="Arial" charset="0"/>
              </a:rPr>
              <a:t>m</a:t>
            </a:r>
            <a:r>
              <a:rPr lang="en-US" altLang="en-US" sz="2000" kern="0" baseline="30000" dirty="0" err="1">
                <a:latin typeface="Arial" charset="0"/>
                <a:cs typeface="Arial" charset="0"/>
              </a:rPr>
              <a:t>2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D4697-3A01-FC02-BC9D-4CF03AFC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97DF1948-6A76-B244-E7FF-9DD42E135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5527"/>
            <a:ext cx="5976664" cy="29439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06C6E0-8415-F6DF-0531-B0F7F2EB2F8A}"/>
              </a:ext>
            </a:extLst>
          </p:cNvPr>
          <p:cNvSpPr txBox="1">
            <a:spLocks/>
          </p:cNvSpPr>
          <p:nvPr/>
        </p:nvSpPr>
        <p:spPr>
          <a:xfrm>
            <a:off x="51154" y="3499497"/>
            <a:ext cx="907300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200" dirty="0"/>
              <a:t>For comparison with the Lengyel model: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700" dirty="0"/>
              <a:t>q</a:t>
            </a:r>
            <a:r>
              <a:rPr lang="fi-FI" sz="1700" baseline="-25000" dirty="0"/>
              <a:t>||</a:t>
            </a:r>
            <a:r>
              <a:rPr lang="fi-FI" sz="1700" dirty="0"/>
              <a:t>: The effective heat flux entering the LFS divertor (includes dissipated power between OMP and X-point)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700" dirty="0"/>
              <a:t>c</a:t>
            </a:r>
            <a:r>
              <a:rPr lang="fi-FI" sz="1700" baseline="-25000" dirty="0"/>
              <a:t>Ar</a:t>
            </a:r>
            <a:r>
              <a:rPr lang="fi-FI" sz="1700" dirty="0"/>
              <a:t>: Average between OMP and X-point within 0 - 1 mm flux tubes from the separatrix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700" dirty="0"/>
              <a:t>n</a:t>
            </a:r>
            <a:r>
              <a:rPr lang="fi-FI" sz="1700" baseline="-25000" dirty="0"/>
              <a:t>e,SEP</a:t>
            </a:r>
            <a:r>
              <a:rPr lang="fi-FI" sz="1700" dirty="0"/>
              <a:t>: OMP separatrix electron density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i-FI" sz="1500" dirty="0"/>
          </a:p>
          <a:p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904E9-0B79-2D02-195B-3581292A0D7B}"/>
              </a:ext>
            </a:extLst>
          </p:cNvPr>
          <p:cNvSpPr txBox="1"/>
          <p:nvPr/>
        </p:nvSpPr>
        <p:spPr>
          <a:xfrm>
            <a:off x="7092280" y="843558"/>
            <a:ext cx="20162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Focus on </a:t>
            </a:r>
            <a:r>
              <a:rPr lang="fi-FI" dirty="0" err="1"/>
              <a:t>the</a:t>
            </a:r>
            <a:r>
              <a:rPr lang="fi-FI" dirty="0"/>
              <a:t> LFS </a:t>
            </a:r>
            <a:r>
              <a:rPr lang="fi-FI" dirty="0" err="1"/>
              <a:t>near</a:t>
            </a:r>
            <a:r>
              <a:rPr lang="fi-FI" dirty="0"/>
              <a:t>-SOL: 0 – 3 mm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separatrix</a:t>
            </a:r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3D60B-C0B9-11E5-3E8C-F6BEEAF2A009}"/>
              </a:ext>
            </a:extLst>
          </p:cNvPr>
          <p:cNvSpPr txBox="1"/>
          <p:nvPr/>
        </p:nvSpPr>
        <p:spPr>
          <a:xfrm>
            <a:off x="7209295" y="2224185"/>
            <a:ext cx="18326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 err="1"/>
              <a:t>Only</a:t>
            </a:r>
            <a:r>
              <a:rPr lang="fi-FI" sz="1200" dirty="0"/>
              <a:t> </a:t>
            </a:r>
            <a:r>
              <a:rPr lang="fi-FI" sz="1200" dirty="0" err="1"/>
              <a:t>including</a:t>
            </a:r>
            <a:r>
              <a:rPr lang="fi-FI" sz="1200" dirty="0"/>
              <a:t> </a:t>
            </a:r>
            <a:r>
              <a:rPr lang="fi-FI" sz="1200" dirty="0" err="1"/>
              <a:t>simulations</a:t>
            </a:r>
            <a:r>
              <a:rPr lang="fi-FI" sz="1200" dirty="0"/>
              <a:t> </a:t>
            </a:r>
            <a:r>
              <a:rPr lang="fi-FI" sz="1200" dirty="0" err="1"/>
              <a:t>with</a:t>
            </a:r>
            <a:r>
              <a:rPr lang="fi-FI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q</a:t>
            </a:r>
            <a:r>
              <a:rPr lang="fi-FI" sz="1200" baseline="-25000" dirty="0" err="1"/>
              <a:t>targets,max</a:t>
            </a:r>
            <a:r>
              <a:rPr lang="fi-FI" sz="1200" dirty="0"/>
              <a:t> &lt; 5 MW/m</a:t>
            </a:r>
            <a:r>
              <a:rPr lang="fi-FI" sz="1200" baseline="30000" dirty="0"/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T</a:t>
            </a:r>
            <a:r>
              <a:rPr lang="fi-FI" sz="1200" baseline="-25000" dirty="0"/>
              <a:t>e, </a:t>
            </a:r>
            <a:r>
              <a:rPr lang="fi-FI" sz="1200" baseline="-25000" dirty="0" err="1"/>
              <a:t>targets</a:t>
            </a:r>
            <a:r>
              <a:rPr lang="fi-FI" sz="1200" baseline="-25000" dirty="0"/>
              <a:t>, </a:t>
            </a:r>
            <a:r>
              <a:rPr lang="fi-FI" sz="1200" baseline="-25000" dirty="0" err="1"/>
              <a:t>max</a:t>
            </a:r>
            <a:r>
              <a:rPr lang="fi-FI" sz="1200" baseline="-25000" dirty="0"/>
              <a:t> </a:t>
            </a:r>
            <a:r>
              <a:rPr lang="fi-FI" sz="1200" dirty="0"/>
              <a:t>&lt; 5 </a:t>
            </a:r>
            <a:r>
              <a:rPr lang="fi-FI" sz="1200" dirty="0" err="1"/>
              <a:t>eV</a:t>
            </a: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n</a:t>
            </a:r>
            <a:r>
              <a:rPr lang="fi-FI" sz="1200" baseline="-25000" dirty="0"/>
              <a:t>e, OMP, </a:t>
            </a:r>
            <a:r>
              <a:rPr lang="fi-FI" sz="1200" baseline="-25000" dirty="0" err="1"/>
              <a:t>sep</a:t>
            </a:r>
            <a:r>
              <a:rPr lang="fi-FI" sz="1200" baseline="-25000" dirty="0"/>
              <a:t> </a:t>
            </a:r>
            <a:r>
              <a:rPr lang="fi-FI" sz="1200" dirty="0"/>
              <a:t>&lt; 5*10</a:t>
            </a:r>
            <a:r>
              <a:rPr lang="fi-FI" sz="1200" baseline="30000" dirty="0"/>
              <a:t>19</a:t>
            </a:r>
            <a:r>
              <a:rPr lang="fi-FI" sz="1200" dirty="0"/>
              <a:t> m</a:t>
            </a:r>
            <a:r>
              <a:rPr lang="fi-FI" sz="1200" baseline="30000" dirty="0"/>
              <a:t>-3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c</a:t>
            </a:r>
            <a:r>
              <a:rPr lang="fi-FI" sz="1200" baseline="-25000" dirty="0" err="1"/>
              <a:t>Ar</a:t>
            </a:r>
            <a:r>
              <a:rPr lang="fi-FI" sz="1200" dirty="0"/>
              <a:t> &lt; 2%</a:t>
            </a:r>
          </a:p>
        </p:txBody>
      </p:sp>
    </p:spTree>
    <p:extLst>
      <p:ext uri="{BB962C8B-B14F-4D97-AF65-F5344CB8AC3E}">
        <p14:creationId xmlns:p14="http://schemas.microsoft.com/office/powerpoint/2010/main" val="67311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61B4-FE32-F9E4-4E11-09C225600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02759-415A-1A74-A73F-C4CF2381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BDCCDDD-1D61-0CD6-4E3E-80F62E84E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359758"/>
              </p:ext>
            </p:extLst>
          </p:nvPr>
        </p:nvGraphicFramePr>
        <p:xfrm>
          <a:off x="1259632" y="915566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val="1511903048"/>
                    </a:ext>
                  </a:extLst>
                </a:gridCol>
                <a:gridCol w="4848200">
                  <a:extLst>
                    <a:ext uri="{9D8B030D-6E8A-4147-A177-3AD203B41FA5}">
                      <a16:colId xmlns:a16="http://schemas.microsoft.com/office/drawing/2014/main" val="3142357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 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86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 </a:t>
                      </a:r>
                      <a:r>
                        <a:rPr lang="en-US" dirty="0" err="1"/>
                        <a:t>F.1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XD Modelling (F. Subba)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563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 </a:t>
                      </a:r>
                      <a:r>
                        <a:rPr lang="en-US" dirty="0" err="1"/>
                        <a:t>F.2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SX Modelling (G. Rubino)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 </a:t>
                      </a:r>
                      <a:r>
                        <a:rPr lang="en-US" dirty="0" err="1"/>
                        <a:t>F.3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SF- Modelling (O. Pan, T. Lunt)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2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 </a:t>
                      </a:r>
                      <a:r>
                        <a:rPr lang="en-US" dirty="0" err="1"/>
                        <a:t>F.4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Simplified models (A. Järvinen)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44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 </a:t>
                      </a:r>
                      <a:r>
                        <a:rPr lang="en-US" dirty="0" err="1"/>
                        <a:t>F.5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Sensitivity studies (P. Chmielewski)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58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 </a:t>
                      </a:r>
                      <a:r>
                        <a:rPr lang="en-US" dirty="0" err="1"/>
                        <a:t>F.6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Numerical enhancements (W. </a:t>
                      </a:r>
                      <a:r>
                        <a:rPr lang="en-US" dirty="0" err="1"/>
                        <a:t>Dekeyser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751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 </a:t>
                      </a:r>
                      <a:r>
                        <a:rPr lang="en-US" dirty="0" err="1"/>
                        <a:t>F.7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DN Modelling (L. Aho-Mantila) - FROZEN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82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2F18-9194-ADD7-ADDE-CDF6F65B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305"/>
            <a:ext cx="8352928" cy="342900"/>
          </a:xfrm>
        </p:spPr>
        <p:txBody>
          <a:bodyPr/>
          <a:lstStyle/>
          <a:p>
            <a:r>
              <a:rPr lang="en-US" dirty="0"/>
              <a:t>The Lengyel Model Overestimates </a:t>
            </a:r>
            <a:r>
              <a:rPr lang="en-US" dirty="0" err="1"/>
              <a:t>Cz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B598E-08F8-A1BD-1F68-932A2FE9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D69A5-A873-728C-EBAD-70A6DA29E349}"/>
              </a:ext>
            </a:extLst>
          </p:cNvPr>
          <p:cNvSpPr txBox="1">
            <a:spLocks/>
          </p:cNvSpPr>
          <p:nvPr/>
        </p:nvSpPr>
        <p:spPr>
          <a:xfrm>
            <a:off x="3652594" y="905816"/>
            <a:ext cx="5455910" cy="354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i-FI" sz="1600" dirty="0" err="1"/>
              <a:t>Lengyel</a:t>
            </a:r>
            <a:r>
              <a:rPr lang="fi-FI" sz="1600" dirty="0"/>
              <a:t> </a:t>
            </a:r>
            <a:r>
              <a:rPr lang="fi-FI" sz="1600" dirty="0" err="1"/>
              <a:t>model</a:t>
            </a:r>
            <a:r>
              <a:rPr lang="fi-FI" sz="1600" dirty="0"/>
              <a:t> </a:t>
            </a:r>
            <a:r>
              <a:rPr lang="fi-FI" sz="1600" dirty="0" err="1"/>
              <a:t>would</a:t>
            </a:r>
            <a:r>
              <a:rPr lang="fi-FI" sz="1600" dirty="0"/>
              <a:t> </a:t>
            </a:r>
            <a:r>
              <a:rPr lang="fi-FI" sz="1600" dirty="0" err="1"/>
              <a:t>predict</a:t>
            </a:r>
            <a:r>
              <a:rPr lang="fi-FI" sz="1600" dirty="0"/>
              <a:t> no </a:t>
            </a:r>
            <a:r>
              <a:rPr lang="fi-FI" sz="1600" dirty="0" err="1"/>
              <a:t>solution</a:t>
            </a:r>
            <a:r>
              <a:rPr lang="fi-FI" sz="1600" dirty="0"/>
              <a:t> </a:t>
            </a:r>
            <a:r>
              <a:rPr lang="fi-FI" sz="1600" dirty="0" err="1"/>
              <a:t>within</a:t>
            </a:r>
            <a:r>
              <a:rPr lang="fi-FI" sz="1600" dirty="0"/>
              <a:t> </a:t>
            </a:r>
            <a:r>
              <a:rPr lang="fi-FI" sz="1600" dirty="0" err="1"/>
              <a:t>acceptable</a:t>
            </a:r>
            <a:r>
              <a:rPr lang="fi-FI" sz="1600" dirty="0"/>
              <a:t> </a:t>
            </a:r>
            <a:r>
              <a:rPr lang="fi-FI" sz="1600" dirty="0" err="1"/>
              <a:t>range</a:t>
            </a:r>
            <a:r>
              <a:rPr lang="fi-FI" sz="1600" dirty="0"/>
              <a:t> of </a:t>
            </a:r>
            <a:r>
              <a:rPr lang="fi-FI" sz="1600" dirty="0" err="1"/>
              <a:t>c</a:t>
            </a:r>
            <a:r>
              <a:rPr lang="fi-FI" sz="1600" baseline="-25000" dirty="0" err="1"/>
              <a:t>Ar</a:t>
            </a:r>
            <a:r>
              <a:rPr lang="fi-FI" sz="1600" baseline="-25000" dirty="0"/>
              <a:t> </a:t>
            </a:r>
            <a:r>
              <a:rPr lang="fi-FI" sz="1600" dirty="0"/>
              <a:t>(&lt; 1%)</a:t>
            </a:r>
            <a:endParaRPr lang="fi-FI" sz="1600" baseline="-25000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i-FI" sz="1400" dirty="0" err="1"/>
              <a:t>Consistent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R. </a:t>
            </a:r>
            <a:r>
              <a:rPr lang="fi-FI" sz="1400" dirty="0" err="1"/>
              <a:t>Goldston</a:t>
            </a:r>
            <a:r>
              <a:rPr lang="fi-FI" sz="1400" dirty="0"/>
              <a:t> et al. PPCF 2017 </a:t>
            </a:r>
            <a:r>
              <a:rPr lang="fi-FI" sz="1400" dirty="0" err="1"/>
              <a:t>projecting</a:t>
            </a:r>
            <a:r>
              <a:rPr lang="fi-FI" sz="1400" dirty="0"/>
              <a:t> </a:t>
            </a:r>
            <a:r>
              <a:rPr lang="fi-FI" sz="1400" dirty="0" err="1"/>
              <a:t>very</a:t>
            </a:r>
            <a:r>
              <a:rPr lang="fi-FI" sz="1400" dirty="0"/>
              <a:t> </a:t>
            </a:r>
            <a:r>
              <a:rPr lang="fi-FI" sz="1400" dirty="0" err="1"/>
              <a:t>high</a:t>
            </a:r>
            <a:r>
              <a:rPr lang="fi-FI" sz="1400" dirty="0"/>
              <a:t> </a:t>
            </a:r>
            <a:r>
              <a:rPr lang="fi-FI" sz="1400" dirty="0" err="1"/>
              <a:t>impurity</a:t>
            </a:r>
            <a:r>
              <a:rPr lang="fi-FI" sz="1400" dirty="0"/>
              <a:t> </a:t>
            </a:r>
            <a:r>
              <a:rPr lang="fi-FI" sz="1400" dirty="0" err="1"/>
              <a:t>concentration</a:t>
            </a:r>
            <a:r>
              <a:rPr lang="fi-FI" sz="1400" dirty="0"/>
              <a:t> for EU-DEMO </a:t>
            </a:r>
          </a:p>
          <a:p>
            <a:pPr>
              <a:spcAft>
                <a:spcPts val="1200"/>
              </a:spcAft>
            </a:pPr>
            <a:r>
              <a:rPr lang="fi-FI" sz="1600" dirty="0" err="1"/>
              <a:t>However</a:t>
            </a:r>
            <a:r>
              <a:rPr lang="fi-FI" sz="1600" dirty="0"/>
              <a:t>, SOLPS-ITER </a:t>
            </a:r>
            <a:r>
              <a:rPr lang="fi-FI" sz="1600" dirty="0" err="1"/>
              <a:t>predicts</a:t>
            </a:r>
            <a:r>
              <a:rPr lang="fi-FI" sz="1600" dirty="0"/>
              <a:t> </a:t>
            </a:r>
            <a:r>
              <a:rPr lang="fi-FI" sz="1600" dirty="0" err="1"/>
              <a:t>detached</a:t>
            </a:r>
            <a:r>
              <a:rPr lang="fi-FI" sz="1600" dirty="0"/>
              <a:t> </a:t>
            </a:r>
            <a:r>
              <a:rPr lang="fi-FI" sz="1600" dirty="0" err="1"/>
              <a:t>solutions</a:t>
            </a:r>
            <a:r>
              <a:rPr lang="fi-FI" sz="1600" dirty="0"/>
              <a:t> 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range</a:t>
            </a:r>
            <a:r>
              <a:rPr lang="fi-FI" sz="1600" dirty="0"/>
              <a:t> of </a:t>
            </a:r>
            <a:r>
              <a:rPr lang="fi-FI" sz="1600" dirty="0" err="1"/>
              <a:t>n</a:t>
            </a:r>
            <a:r>
              <a:rPr lang="fi-FI" sz="1600" baseline="-25000" dirty="0" err="1"/>
              <a:t>e,SEP</a:t>
            </a:r>
            <a:r>
              <a:rPr lang="fi-FI" sz="1600" baseline="-25000" dirty="0"/>
              <a:t> </a:t>
            </a:r>
            <a:r>
              <a:rPr lang="fi-FI" sz="1600" dirty="0"/>
              <a:t>&lt; 0.6*</a:t>
            </a:r>
            <a:r>
              <a:rPr lang="fi-FI" sz="1600" dirty="0" err="1"/>
              <a:t>n</a:t>
            </a:r>
            <a:r>
              <a:rPr lang="fi-FI" sz="1600" baseline="-25000" dirty="0" err="1"/>
              <a:t>GW</a:t>
            </a:r>
            <a:r>
              <a:rPr lang="fi-FI" sz="1600" dirty="0"/>
              <a:t> and </a:t>
            </a:r>
            <a:r>
              <a:rPr lang="fi-FI" sz="1600" dirty="0" err="1"/>
              <a:t>c</a:t>
            </a:r>
            <a:r>
              <a:rPr lang="fi-FI" sz="1600" baseline="-25000" dirty="0" err="1"/>
              <a:t>Ar</a:t>
            </a:r>
            <a:r>
              <a:rPr lang="fi-FI" sz="1600" dirty="0"/>
              <a:t> &lt; 1%  </a:t>
            </a:r>
          </a:p>
          <a:p>
            <a:pPr>
              <a:spcAft>
                <a:spcPts val="1200"/>
              </a:spcAft>
            </a:pPr>
            <a:r>
              <a:rPr lang="fi-FI" sz="1600" dirty="0" err="1"/>
              <a:t>Due</a:t>
            </a:r>
            <a:r>
              <a:rPr lang="fi-FI" sz="1600" dirty="0"/>
              <a:t> to </a:t>
            </a:r>
            <a:r>
              <a:rPr lang="fi-FI" sz="1600" dirty="0" err="1"/>
              <a:t>increase</a:t>
            </a:r>
            <a:r>
              <a:rPr lang="fi-FI" sz="1600" dirty="0"/>
              <a:t> of L</a:t>
            </a:r>
            <a:r>
              <a:rPr lang="fi-FI" sz="1600" baseline="-25000" dirty="0"/>
              <a:t>CONN</a:t>
            </a:r>
            <a:r>
              <a:rPr lang="fi-FI" sz="1600" dirty="0"/>
              <a:t> </a:t>
            </a:r>
            <a:r>
              <a:rPr lang="fi-FI" sz="1600" dirty="0" err="1"/>
              <a:t>from</a:t>
            </a:r>
            <a:r>
              <a:rPr lang="fi-FI" sz="1600" dirty="0"/>
              <a:t> SN to SX and XD, </a:t>
            </a:r>
            <a:r>
              <a:rPr lang="fi-FI" sz="1600" dirty="0" err="1"/>
              <a:t>Lengyel</a:t>
            </a:r>
            <a:r>
              <a:rPr lang="fi-FI" sz="1600" dirty="0"/>
              <a:t> </a:t>
            </a:r>
            <a:r>
              <a:rPr lang="fi-FI" sz="1600" dirty="0" err="1"/>
              <a:t>model</a:t>
            </a:r>
            <a:r>
              <a:rPr lang="fi-FI" sz="1600" dirty="0"/>
              <a:t> </a:t>
            </a:r>
            <a:r>
              <a:rPr lang="fi-FI" sz="1600" dirty="0" err="1"/>
              <a:t>predicts</a:t>
            </a:r>
            <a:r>
              <a:rPr lang="fi-FI" sz="1600" dirty="0"/>
              <a:t> </a:t>
            </a:r>
            <a:r>
              <a:rPr lang="fi-FI" sz="1600" dirty="0" err="1"/>
              <a:t>lower</a:t>
            </a:r>
            <a:r>
              <a:rPr lang="fi-FI" sz="1600" dirty="0"/>
              <a:t> </a:t>
            </a:r>
            <a:r>
              <a:rPr lang="fi-FI" sz="1600" dirty="0" err="1"/>
              <a:t>c</a:t>
            </a:r>
            <a:r>
              <a:rPr lang="fi-FI" sz="1600" baseline="-25000" dirty="0" err="1"/>
              <a:t>Ar</a:t>
            </a:r>
            <a:r>
              <a:rPr lang="fi-FI" sz="1600" baseline="-25000" dirty="0"/>
              <a:t> </a:t>
            </a:r>
            <a:r>
              <a:rPr lang="fi-FI" sz="1600" dirty="0"/>
              <a:t>for </a:t>
            </a:r>
            <a:r>
              <a:rPr lang="fi-FI" sz="1600" dirty="0" err="1"/>
              <a:t>these</a:t>
            </a:r>
            <a:r>
              <a:rPr lang="fi-FI" sz="1600" dirty="0"/>
              <a:t> </a:t>
            </a:r>
            <a:r>
              <a:rPr lang="fi-FI" sz="1600" dirty="0" err="1"/>
              <a:t>ADCs</a:t>
            </a:r>
            <a:r>
              <a:rPr lang="fi-FI" sz="1600" dirty="0"/>
              <a:t>, </a:t>
            </a:r>
            <a:r>
              <a:rPr lang="fi-FI" sz="1600" dirty="0" err="1"/>
              <a:t>which</a:t>
            </a:r>
            <a:r>
              <a:rPr lang="fi-FI" sz="1600" dirty="0"/>
              <a:t> is </a:t>
            </a:r>
            <a:r>
              <a:rPr lang="fi-FI" sz="1600" dirty="0" err="1"/>
              <a:t>qualitatively</a:t>
            </a:r>
            <a:r>
              <a:rPr lang="fi-FI" sz="1600" dirty="0"/>
              <a:t> </a:t>
            </a:r>
            <a:r>
              <a:rPr lang="fi-FI" sz="1600" dirty="0" err="1"/>
              <a:t>consistent</a:t>
            </a:r>
            <a:r>
              <a:rPr lang="fi-FI" sz="1600" dirty="0"/>
              <a:t> </a:t>
            </a:r>
            <a:r>
              <a:rPr lang="fi-FI" sz="1600" dirty="0" err="1"/>
              <a:t>with</a:t>
            </a:r>
            <a:r>
              <a:rPr lang="fi-FI" sz="1600" dirty="0"/>
              <a:t> SOLPS-ITER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i-FI" sz="1400" b="1" dirty="0" err="1">
                <a:solidFill>
                  <a:srgbClr val="FF0000"/>
                </a:solidFill>
              </a:rPr>
              <a:t>However</a:t>
            </a:r>
            <a:r>
              <a:rPr lang="fi-FI" sz="1400" b="1" dirty="0">
                <a:solidFill>
                  <a:srgbClr val="FF0000"/>
                </a:solidFill>
              </a:rPr>
              <a:t>, </a:t>
            </a:r>
            <a:r>
              <a:rPr lang="fi-FI" sz="1400" b="1" dirty="0" err="1">
                <a:solidFill>
                  <a:srgbClr val="FF0000"/>
                </a:solidFill>
              </a:rPr>
              <a:t>the</a:t>
            </a:r>
            <a:r>
              <a:rPr lang="fi-FI" sz="1400" b="1" dirty="0">
                <a:solidFill>
                  <a:srgbClr val="FF0000"/>
                </a:solidFill>
              </a:rPr>
              <a:t> </a:t>
            </a:r>
            <a:r>
              <a:rPr lang="fi-FI" sz="1400" b="1" dirty="0" err="1">
                <a:solidFill>
                  <a:srgbClr val="FF0000"/>
                </a:solidFill>
              </a:rPr>
              <a:t>Lengyel</a:t>
            </a:r>
            <a:r>
              <a:rPr lang="fi-FI" sz="1400" b="1" dirty="0">
                <a:solidFill>
                  <a:srgbClr val="FF0000"/>
                </a:solidFill>
              </a:rPr>
              <a:t> </a:t>
            </a:r>
            <a:r>
              <a:rPr lang="fi-FI" sz="1400" b="1" dirty="0" err="1">
                <a:solidFill>
                  <a:srgbClr val="FF0000"/>
                </a:solidFill>
              </a:rPr>
              <a:t>model</a:t>
            </a:r>
            <a:r>
              <a:rPr lang="fi-FI" sz="1400" b="1" dirty="0">
                <a:solidFill>
                  <a:srgbClr val="FF0000"/>
                </a:solidFill>
              </a:rPr>
              <a:t> is </a:t>
            </a:r>
            <a:r>
              <a:rPr lang="fi-FI" sz="1400" b="1" dirty="0" err="1">
                <a:solidFill>
                  <a:srgbClr val="FF0000"/>
                </a:solidFill>
              </a:rPr>
              <a:t>likely</a:t>
            </a:r>
            <a:r>
              <a:rPr lang="fi-FI" sz="1400" b="1" dirty="0">
                <a:solidFill>
                  <a:srgbClr val="FF0000"/>
                </a:solidFill>
              </a:rPr>
              <a:t> to </a:t>
            </a:r>
            <a:r>
              <a:rPr lang="fi-FI" sz="1400" b="1" dirty="0" err="1">
                <a:solidFill>
                  <a:srgbClr val="FF0000"/>
                </a:solidFill>
              </a:rPr>
              <a:t>predict</a:t>
            </a:r>
            <a:r>
              <a:rPr lang="fi-FI" sz="1400" b="1" dirty="0">
                <a:solidFill>
                  <a:srgbClr val="FF0000"/>
                </a:solidFill>
              </a:rPr>
              <a:t> </a:t>
            </a:r>
            <a:r>
              <a:rPr lang="fi-FI" sz="1400" b="1" dirty="0" err="1">
                <a:solidFill>
                  <a:srgbClr val="FF0000"/>
                </a:solidFill>
              </a:rPr>
              <a:t>this</a:t>
            </a:r>
            <a:r>
              <a:rPr lang="fi-FI" sz="1400" b="1" dirty="0">
                <a:solidFill>
                  <a:srgbClr val="FF0000"/>
                </a:solidFill>
              </a:rPr>
              <a:t> </a:t>
            </a:r>
            <a:r>
              <a:rPr lang="fi-FI" sz="1400" b="1" dirty="0" err="1">
                <a:solidFill>
                  <a:srgbClr val="FF0000"/>
                </a:solidFill>
              </a:rPr>
              <a:t>result</a:t>
            </a:r>
            <a:r>
              <a:rPr lang="fi-FI" sz="1400" b="1" dirty="0">
                <a:solidFill>
                  <a:srgbClr val="FF0000"/>
                </a:solidFill>
              </a:rPr>
              <a:t> </a:t>
            </a:r>
            <a:r>
              <a:rPr lang="fi-FI" sz="1400" b="1" dirty="0" err="1">
                <a:solidFill>
                  <a:srgbClr val="FF0000"/>
                </a:solidFill>
              </a:rPr>
              <a:t>based</a:t>
            </a:r>
            <a:r>
              <a:rPr lang="fi-FI" sz="1400" b="1" dirty="0">
                <a:solidFill>
                  <a:srgbClr val="FF0000"/>
                </a:solidFill>
              </a:rPr>
              <a:t> on </a:t>
            </a:r>
            <a:r>
              <a:rPr lang="fi-FI" sz="1400" b="1" dirty="0" err="1">
                <a:solidFill>
                  <a:srgbClr val="FF0000"/>
                </a:solidFill>
              </a:rPr>
              <a:t>different</a:t>
            </a:r>
            <a:r>
              <a:rPr lang="fi-FI" sz="1400" b="1" dirty="0">
                <a:solidFill>
                  <a:srgbClr val="FF0000"/>
                </a:solidFill>
              </a:rPr>
              <a:t> </a:t>
            </a:r>
            <a:r>
              <a:rPr lang="fi-FI" sz="1400" b="1" dirty="0" err="1">
                <a:solidFill>
                  <a:srgbClr val="FF0000"/>
                </a:solidFill>
              </a:rPr>
              <a:t>reasons</a:t>
            </a:r>
            <a:r>
              <a:rPr lang="fi-FI" sz="1400" b="1" dirty="0">
                <a:solidFill>
                  <a:srgbClr val="FF0000"/>
                </a:solidFill>
              </a:rPr>
              <a:t> </a:t>
            </a:r>
            <a:r>
              <a:rPr lang="fi-FI" sz="1400" b="1" dirty="0" err="1">
                <a:solidFill>
                  <a:srgbClr val="FF0000"/>
                </a:solidFill>
              </a:rPr>
              <a:t>than</a:t>
            </a:r>
            <a:r>
              <a:rPr lang="fi-FI" sz="1400" b="1" dirty="0">
                <a:solidFill>
                  <a:srgbClr val="FF0000"/>
                </a:solidFill>
              </a:rPr>
              <a:t> SOLPS-ITER!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0C2EB64-E2A0-030F-2AEA-3E0E96724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3558"/>
            <a:ext cx="347308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3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A18D-39D4-7F69-84B1-BCF54C1E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5107"/>
            <a:ext cx="7543800" cy="342900"/>
          </a:xfrm>
        </p:spPr>
        <p:txBody>
          <a:bodyPr/>
          <a:lstStyle/>
          <a:p>
            <a:r>
              <a:rPr lang="en-US" dirty="0"/>
              <a:t>Line Radiation is not Sufficient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D1377-37BC-9B1D-4B85-52ED3304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21</a:t>
            </a:fld>
            <a:endParaRPr lang="en-GB" dirty="0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2F9D18B-E4F3-BAA6-82E5-4253DF9A9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28"/>
          <a:stretch/>
        </p:blipFill>
        <p:spPr>
          <a:xfrm>
            <a:off x="251520" y="843558"/>
            <a:ext cx="4020844" cy="3304993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7D5DC8AA-564B-FB7E-ADF9-0AE4518E6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16" b="-233"/>
          <a:stretch/>
        </p:blipFill>
        <p:spPr>
          <a:xfrm>
            <a:off x="255440" y="4075325"/>
            <a:ext cx="4020844" cy="50405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24B65B-9506-4350-0D97-71C9A63DC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747387"/>
            <a:ext cx="4680520" cy="409064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standard</a:t>
            </a:r>
            <a:r>
              <a:rPr lang="fi-FI" sz="1600" dirty="0"/>
              <a:t> </a:t>
            </a:r>
            <a:r>
              <a:rPr lang="fi-FI" sz="1600" dirty="0" err="1"/>
              <a:t>Lengyel</a:t>
            </a:r>
            <a:r>
              <a:rPr lang="fi-FI" sz="1600" dirty="0"/>
              <a:t> </a:t>
            </a:r>
            <a:r>
              <a:rPr lang="fi-FI" sz="1600" dirty="0" err="1"/>
              <a:t>model</a:t>
            </a:r>
            <a:r>
              <a:rPr lang="fi-FI" sz="1600" dirty="0"/>
              <a:t> </a:t>
            </a:r>
            <a:r>
              <a:rPr lang="fi-FI" sz="1600" dirty="0" err="1"/>
              <a:t>assumes</a:t>
            </a:r>
            <a:r>
              <a:rPr lang="fi-FI" sz="1600" dirty="0"/>
              <a:t> </a:t>
            </a:r>
            <a:r>
              <a:rPr lang="fi-FI" sz="1600" dirty="0" err="1"/>
              <a:t>that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dissipation</a:t>
            </a:r>
            <a:r>
              <a:rPr lang="fi-FI" sz="1600" dirty="0"/>
              <a:t> is </a:t>
            </a:r>
            <a:r>
              <a:rPr lang="fi-FI" sz="1600" dirty="0" err="1"/>
              <a:t>strongly</a:t>
            </a:r>
            <a:r>
              <a:rPr lang="fi-FI" sz="1600" dirty="0"/>
              <a:t> </a:t>
            </a:r>
            <a:r>
              <a:rPr lang="fi-FI" sz="1600" dirty="0" err="1"/>
              <a:t>dominated</a:t>
            </a:r>
            <a:r>
              <a:rPr lang="fi-FI" sz="1600" dirty="0"/>
              <a:t> </a:t>
            </a:r>
            <a:r>
              <a:rPr lang="fi-FI" sz="1600" dirty="0" err="1"/>
              <a:t>by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primary</a:t>
            </a:r>
            <a:r>
              <a:rPr lang="fi-FI" sz="1600" dirty="0"/>
              <a:t> </a:t>
            </a:r>
            <a:r>
              <a:rPr lang="fi-FI" sz="1600" dirty="0" err="1"/>
              <a:t>radiating</a:t>
            </a:r>
            <a:r>
              <a:rPr lang="fi-FI" sz="1600" dirty="0"/>
              <a:t> </a:t>
            </a:r>
            <a:r>
              <a:rPr lang="fi-FI" sz="1600" dirty="0" err="1"/>
              <a:t>impurity</a:t>
            </a:r>
            <a:endParaRPr lang="fi-FI" sz="1600" dirty="0"/>
          </a:p>
          <a:p>
            <a:pPr>
              <a:spcAft>
                <a:spcPts val="1200"/>
              </a:spcAft>
            </a:pPr>
            <a:r>
              <a:rPr lang="fi-FI" sz="1600" dirty="0"/>
              <a:t>SOLPS-ITER </a:t>
            </a:r>
            <a:r>
              <a:rPr lang="fi-FI" sz="1600" dirty="0" err="1"/>
              <a:t>simulations</a:t>
            </a:r>
            <a:r>
              <a:rPr lang="fi-FI" sz="1600" dirty="0"/>
              <a:t> show </a:t>
            </a:r>
            <a:r>
              <a:rPr lang="fi-FI" sz="1600" dirty="0" err="1"/>
              <a:t>Ar</a:t>
            </a:r>
            <a:r>
              <a:rPr lang="fi-FI" sz="1600" dirty="0"/>
              <a:t> </a:t>
            </a:r>
            <a:r>
              <a:rPr lang="fi-FI" sz="1600" dirty="0" err="1"/>
              <a:t>radiation</a:t>
            </a:r>
            <a:r>
              <a:rPr lang="fi-FI" sz="1600" dirty="0"/>
              <a:t> </a:t>
            </a:r>
            <a:r>
              <a:rPr lang="fi-FI" sz="1600" dirty="0" err="1"/>
              <a:t>contributing</a:t>
            </a:r>
            <a:r>
              <a:rPr lang="fi-FI" sz="1600" dirty="0"/>
              <a:t> </a:t>
            </a:r>
            <a:r>
              <a:rPr lang="fi-FI" sz="1600" dirty="0" err="1"/>
              <a:t>only</a:t>
            </a:r>
            <a:r>
              <a:rPr lang="fi-FI" sz="1600" dirty="0"/>
              <a:t> 40 – 60% of </a:t>
            </a:r>
            <a:r>
              <a:rPr lang="fi-FI" sz="1600" dirty="0" err="1"/>
              <a:t>dissipation</a:t>
            </a:r>
            <a:r>
              <a:rPr lang="fi-FI" sz="1600" dirty="0"/>
              <a:t> in </a:t>
            </a:r>
            <a:r>
              <a:rPr lang="fi-FI" sz="1600" dirty="0" err="1"/>
              <a:t>the</a:t>
            </a:r>
            <a:r>
              <a:rPr lang="fi-FI" sz="1600" dirty="0"/>
              <a:t> SN and XD </a:t>
            </a:r>
            <a:r>
              <a:rPr lang="fi-FI" sz="1600" dirty="0" err="1"/>
              <a:t>configurations</a:t>
            </a:r>
            <a:r>
              <a:rPr lang="fi-FI" sz="1600" dirty="0"/>
              <a:t> and 20 – 40% in </a:t>
            </a:r>
            <a:r>
              <a:rPr lang="fi-FI" sz="1600" dirty="0" err="1"/>
              <a:t>the</a:t>
            </a:r>
            <a:r>
              <a:rPr lang="fi-FI" sz="1600" dirty="0"/>
              <a:t> SX </a:t>
            </a:r>
            <a:r>
              <a:rPr lang="fi-FI" sz="1600" dirty="0" err="1"/>
              <a:t>configuration</a:t>
            </a:r>
            <a:r>
              <a:rPr lang="fi-FI" sz="1600" dirty="0"/>
              <a:t> in </a:t>
            </a:r>
            <a:r>
              <a:rPr lang="fi-FI" sz="1600" dirty="0" err="1"/>
              <a:t>the</a:t>
            </a:r>
            <a:r>
              <a:rPr lang="fi-FI" sz="1600" dirty="0"/>
              <a:t> LFS </a:t>
            </a:r>
            <a:r>
              <a:rPr lang="fi-FI" sz="1600" dirty="0" err="1"/>
              <a:t>near</a:t>
            </a:r>
            <a:r>
              <a:rPr lang="fi-FI" sz="1600" dirty="0"/>
              <a:t> SOL</a:t>
            </a:r>
          </a:p>
        </p:txBody>
      </p:sp>
    </p:spTree>
    <p:extLst>
      <p:ext uri="{BB962C8B-B14F-4D97-AF65-F5344CB8AC3E}">
        <p14:creationId xmlns:p14="http://schemas.microsoft.com/office/powerpoint/2010/main" val="3466976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13B6-B561-5A3E-AB6B-0FFA50C1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Radial Transport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DEDCB-C54A-8302-F768-E2BCC2ED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22</a:t>
            </a:fld>
            <a:endParaRPr lang="en-GB" dirty="0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1234933E-951D-6796-6425-82B7FB61E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45950"/>
          <a:stretch/>
        </p:blipFill>
        <p:spPr>
          <a:xfrm>
            <a:off x="55103" y="724962"/>
            <a:ext cx="3844309" cy="36935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DABEEF-13A7-539D-4C07-9F4EB0DD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225" y="573090"/>
            <a:ext cx="5416672" cy="423090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i-FI" sz="1800" dirty="0"/>
              <a:t>SX is </a:t>
            </a:r>
            <a:r>
              <a:rPr lang="fi-FI" sz="1800" dirty="0" err="1"/>
              <a:t>predicted</a:t>
            </a:r>
            <a:r>
              <a:rPr lang="fi-FI" sz="1800" dirty="0"/>
              <a:t> to </a:t>
            </a:r>
            <a:r>
              <a:rPr lang="fi-FI" sz="1800" dirty="0" err="1"/>
              <a:t>have</a:t>
            </a:r>
            <a:r>
              <a:rPr lang="fi-FI" sz="1800" dirty="0"/>
              <a:t> x2 </a:t>
            </a:r>
            <a:r>
              <a:rPr lang="fi-FI" sz="1800" dirty="0" err="1"/>
              <a:t>larger</a:t>
            </a:r>
            <a:r>
              <a:rPr lang="fi-FI" sz="1800" dirty="0"/>
              <a:t> cross-</a:t>
            </a:r>
            <a:r>
              <a:rPr lang="fi-FI" sz="1800" dirty="0" err="1"/>
              <a:t>field</a:t>
            </a:r>
            <a:r>
              <a:rPr lang="fi-FI" sz="1800" dirty="0"/>
              <a:t> transport </a:t>
            </a:r>
            <a:r>
              <a:rPr lang="fi-FI" sz="1800" dirty="0" err="1"/>
              <a:t>heat</a:t>
            </a:r>
            <a:r>
              <a:rPr lang="fi-FI" sz="1800" dirty="0"/>
              <a:t> </a:t>
            </a:r>
            <a:r>
              <a:rPr lang="fi-FI" sz="1800" dirty="0" err="1"/>
              <a:t>loss</a:t>
            </a:r>
            <a:r>
              <a:rPr lang="fi-FI" sz="1800" dirty="0"/>
              <a:t> </a:t>
            </a:r>
            <a:r>
              <a:rPr lang="fi-FI" sz="1800" dirty="0" err="1"/>
              <a:t>than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XD and SN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400" dirty="0" err="1"/>
              <a:t>Proportional</a:t>
            </a:r>
            <a:r>
              <a:rPr lang="fi-FI" sz="1400" dirty="0"/>
              <a:t> to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total</a:t>
            </a:r>
            <a:r>
              <a:rPr lang="fi-FI" sz="1400" dirty="0"/>
              <a:t> </a:t>
            </a:r>
            <a:r>
              <a:rPr lang="fi-FI" sz="1400" dirty="0" err="1"/>
              <a:t>surface</a:t>
            </a:r>
            <a:r>
              <a:rPr lang="fi-FI" sz="1400" dirty="0"/>
              <a:t> </a:t>
            </a:r>
            <a:r>
              <a:rPr lang="fi-FI" sz="1400" dirty="0" err="1"/>
              <a:t>area</a:t>
            </a:r>
            <a:r>
              <a:rPr lang="fi-FI" sz="1400" dirty="0"/>
              <a:t> of SOL - PFR </a:t>
            </a:r>
            <a:r>
              <a:rPr lang="fi-FI" sz="1400" dirty="0" err="1"/>
              <a:t>boundary</a:t>
            </a:r>
            <a:r>
              <a:rPr lang="fi-FI" sz="1400" dirty="0"/>
              <a:t> in LFS: SN ~ 80 m</a:t>
            </a:r>
            <a:r>
              <a:rPr lang="fi-FI" sz="1400" baseline="30000" dirty="0"/>
              <a:t>2</a:t>
            </a:r>
            <a:r>
              <a:rPr lang="fi-FI" sz="1400" dirty="0"/>
              <a:t>, XD ~ 130 m</a:t>
            </a:r>
            <a:r>
              <a:rPr lang="fi-FI" sz="1400" baseline="30000" dirty="0"/>
              <a:t>2</a:t>
            </a:r>
            <a:r>
              <a:rPr lang="fi-FI" sz="1400" dirty="0"/>
              <a:t>, and SX ~ 280 m</a:t>
            </a:r>
            <a:r>
              <a:rPr lang="fi-FI" sz="1400" baseline="30000" dirty="0"/>
              <a:t>2</a:t>
            </a:r>
            <a:r>
              <a:rPr lang="fi-FI" sz="1400" dirty="0"/>
              <a:t>. 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SX maintains most of the near-SOL divertor leg plasma T</a:t>
            </a:r>
            <a:r>
              <a:rPr lang="fi-FI" sz="1800" baseline="-25000" dirty="0"/>
              <a:t>e</a:t>
            </a:r>
            <a:r>
              <a:rPr lang="fi-FI" sz="1800" dirty="0"/>
              <a:t> &gt; 20 eV (long leg)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400" dirty="0"/>
              <a:t>Large surface area and temperature gradient lead to significant heat transport to PFR in SX</a:t>
            </a:r>
          </a:p>
          <a:p>
            <a:pPr>
              <a:spcAft>
                <a:spcPts val="600"/>
              </a:spcAft>
            </a:pPr>
            <a:r>
              <a:rPr lang="fi-FI" sz="1800" dirty="0" err="1"/>
              <a:t>Obviously</a:t>
            </a:r>
            <a:r>
              <a:rPr lang="fi-FI" sz="1800" dirty="0"/>
              <a:t>, </a:t>
            </a:r>
            <a:r>
              <a:rPr lang="fi-FI" sz="1800" dirty="0" err="1"/>
              <a:t>this</a:t>
            </a:r>
            <a:r>
              <a:rPr lang="fi-FI" sz="1800" dirty="0"/>
              <a:t> </a:t>
            </a:r>
            <a:r>
              <a:rPr lang="fi-FI" sz="1800" dirty="0" err="1"/>
              <a:t>conclusion</a:t>
            </a:r>
            <a:r>
              <a:rPr lang="fi-FI" sz="1800" dirty="0"/>
              <a:t> is </a:t>
            </a:r>
            <a:r>
              <a:rPr lang="fi-FI" sz="1800" dirty="0" err="1"/>
              <a:t>subject</a:t>
            </a:r>
            <a:r>
              <a:rPr lang="fi-FI" sz="1800" dirty="0"/>
              <a:t> to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uncertainty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r>
              <a:rPr lang="fi-FI" sz="1800" dirty="0"/>
              <a:t> cross-</a:t>
            </a:r>
            <a:r>
              <a:rPr lang="fi-FI" sz="1800" dirty="0" err="1"/>
              <a:t>field</a:t>
            </a:r>
            <a:r>
              <a:rPr lang="fi-FI" sz="1800" dirty="0"/>
              <a:t> transport </a:t>
            </a:r>
            <a:r>
              <a:rPr lang="fi-FI" sz="1800" dirty="0" err="1"/>
              <a:t>coefficients</a:t>
            </a:r>
            <a:r>
              <a:rPr lang="fi-FI" sz="1800" dirty="0"/>
              <a:t> </a:t>
            </a:r>
            <a:r>
              <a:rPr lang="fi-FI" sz="1800" dirty="0" err="1"/>
              <a:t>that</a:t>
            </a:r>
            <a:r>
              <a:rPr lang="fi-FI" sz="1800" dirty="0"/>
              <a:t> </a:t>
            </a:r>
            <a:r>
              <a:rPr lang="fi-FI" sz="1800" dirty="0" err="1"/>
              <a:t>user</a:t>
            </a:r>
            <a:r>
              <a:rPr lang="fi-FI" sz="1800" dirty="0"/>
              <a:t> </a:t>
            </a:r>
            <a:r>
              <a:rPr lang="fi-FI" sz="1800" dirty="0" err="1"/>
              <a:t>must</a:t>
            </a:r>
            <a:r>
              <a:rPr lang="fi-FI" sz="1800" dirty="0"/>
              <a:t> </a:t>
            </a:r>
            <a:r>
              <a:rPr lang="fi-FI" sz="1800" dirty="0" err="1"/>
              <a:t>specify</a:t>
            </a:r>
            <a:r>
              <a:rPr lang="fi-FI" sz="1800" dirty="0"/>
              <a:t> in SOLPS-ITER</a:t>
            </a:r>
          </a:p>
          <a:p>
            <a:pPr>
              <a:spcAft>
                <a:spcPts val="600"/>
              </a:spcAft>
            </a:pPr>
            <a:r>
              <a:rPr lang="fi-FI" sz="1800" dirty="0" err="1"/>
              <a:t>Recycling</a:t>
            </a:r>
            <a:r>
              <a:rPr lang="fi-FI" sz="1800" dirty="0"/>
              <a:t> </a:t>
            </a:r>
            <a:r>
              <a:rPr lang="fi-FI" sz="1800" dirty="0" err="1"/>
              <a:t>processes</a:t>
            </a:r>
            <a:r>
              <a:rPr lang="fi-FI" sz="1800" dirty="0"/>
              <a:t> </a:t>
            </a:r>
            <a:r>
              <a:rPr lang="fi-FI" sz="1800" dirty="0" err="1"/>
              <a:t>provide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remaining</a:t>
            </a:r>
            <a:r>
              <a:rPr lang="fi-FI" sz="1800" dirty="0"/>
              <a:t> </a:t>
            </a:r>
            <a:r>
              <a:rPr lang="fi-FI" sz="1800" dirty="0" err="1"/>
              <a:t>heat</a:t>
            </a:r>
            <a:r>
              <a:rPr lang="fi-FI" sz="1800" dirty="0"/>
              <a:t> </a:t>
            </a:r>
            <a:r>
              <a:rPr lang="fi-FI" sz="1800" dirty="0" err="1"/>
              <a:t>loss</a:t>
            </a:r>
            <a:r>
              <a:rPr lang="fi-FI" sz="1800" dirty="0"/>
              <a:t> of </a:t>
            </a:r>
            <a:r>
              <a:rPr lang="fi-FI" sz="1800" dirty="0" err="1"/>
              <a:t>about</a:t>
            </a:r>
            <a:r>
              <a:rPr lang="fi-FI" sz="1800" dirty="0"/>
              <a:t> 20%</a:t>
            </a:r>
          </a:p>
          <a:p>
            <a:pPr marL="0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119507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441B-5803-B8A2-D1E9-18008AE5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Influences on Reactor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19768-6305-F5AA-5D57-CAF10A66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23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3D917A-BF0E-5482-F93A-16AF0C46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561" y="1061297"/>
            <a:ext cx="4967783" cy="34563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sz="1800" dirty="0" err="1"/>
              <a:t>This</a:t>
            </a:r>
            <a:r>
              <a:rPr lang="fi-FI" sz="1800" dirty="0"/>
              <a:t> </a:t>
            </a:r>
            <a:r>
              <a:rPr lang="fi-FI" sz="1800" dirty="0" err="1"/>
              <a:t>type</a:t>
            </a:r>
            <a:r>
              <a:rPr lang="fi-FI" sz="1800" dirty="0"/>
              <a:t> of </a:t>
            </a:r>
            <a:r>
              <a:rPr lang="fi-FI" sz="1800" dirty="0" err="1"/>
              <a:t>approach</a:t>
            </a:r>
            <a:r>
              <a:rPr lang="fi-FI" sz="1800" dirty="0"/>
              <a:t> </a:t>
            </a:r>
            <a:r>
              <a:rPr lang="fi-FI" sz="1800" dirty="0" err="1"/>
              <a:t>has</a:t>
            </a:r>
            <a:r>
              <a:rPr lang="fi-FI" sz="1800" dirty="0"/>
              <a:t> </a:t>
            </a:r>
            <a:r>
              <a:rPr lang="fi-FI" sz="1800" dirty="0" err="1"/>
              <a:t>been</a:t>
            </a:r>
            <a:r>
              <a:rPr lang="fi-FI" sz="1800" dirty="0"/>
              <a:t> </a:t>
            </a:r>
            <a:r>
              <a:rPr lang="fi-FI" sz="1800" dirty="0" err="1"/>
              <a:t>used</a:t>
            </a:r>
            <a:r>
              <a:rPr lang="fi-FI" sz="1800" dirty="0"/>
              <a:t> for </a:t>
            </a:r>
            <a:r>
              <a:rPr lang="fi-FI" sz="1800" dirty="0" err="1"/>
              <a:t>scaling</a:t>
            </a:r>
            <a:r>
              <a:rPr lang="fi-FI" sz="1800" dirty="0"/>
              <a:t> of </a:t>
            </a:r>
            <a:r>
              <a:rPr lang="fi-FI" sz="1800" dirty="0" err="1"/>
              <a:t>c</a:t>
            </a:r>
            <a:r>
              <a:rPr lang="fi-FI" sz="1800" baseline="-25000" dirty="0" err="1"/>
              <a:t>z</a:t>
            </a:r>
            <a:r>
              <a:rPr lang="fi-FI" sz="1800" dirty="0"/>
              <a:t> for </a:t>
            </a:r>
            <a:r>
              <a:rPr lang="fi-FI" sz="1800" dirty="0" err="1"/>
              <a:t>configuration</a:t>
            </a:r>
            <a:r>
              <a:rPr lang="fi-FI" sz="1800" dirty="0"/>
              <a:t> and </a:t>
            </a:r>
            <a:r>
              <a:rPr lang="fi-FI" sz="1800" dirty="0" err="1"/>
              <a:t>scenario</a:t>
            </a:r>
            <a:r>
              <a:rPr lang="fi-FI" sz="1800" dirty="0"/>
              <a:t> </a:t>
            </a:r>
            <a:r>
              <a:rPr lang="fi-FI" sz="1800" dirty="0" err="1"/>
              <a:t>parameters</a:t>
            </a:r>
            <a:r>
              <a:rPr lang="fi-FI" sz="1800" dirty="0"/>
              <a:t> in EU-DEMO</a:t>
            </a:r>
          </a:p>
          <a:p>
            <a:pPr>
              <a:spcAft>
                <a:spcPts val="600"/>
              </a:spcAft>
            </a:pPr>
            <a:r>
              <a:rPr lang="fi-FI" sz="1800" dirty="0" err="1"/>
              <a:t>This</a:t>
            </a:r>
            <a:r>
              <a:rPr lang="fi-FI" sz="1800" dirty="0"/>
              <a:t> is an OK </a:t>
            </a:r>
            <a:r>
              <a:rPr lang="fi-FI" sz="1800" dirty="0" err="1"/>
              <a:t>approach</a:t>
            </a:r>
            <a:r>
              <a:rPr lang="fi-FI" sz="1800" dirty="0"/>
              <a:t>, </a:t>
            </a:r>
            <a:r>
              <a:rPr lang="fi-FI" sz="1800" b="1" dirty="0" err="1"/>
              <a:t>if</a:t>
            </a:r>
            <a:r>
              <a:rPr lang="fi-FI" sz="1800" dirty="0"/>
              <a:t> </a:t>
            </a:r>
            <a:r>
              <a:rPr lang="fi-FI" sz="1800" dirty="0" err="1"/>
              <a:t>Lengyel</a:t>
            </a:r>
            <a:r>
              <a:rPr lang="fi-FI" sz="1800" dirty="0"/>
              <a:t> </a:t>
            </a:r>
            <a:r>
              <a:rPr lang="fi-FI" sz="1800" dirty="0" err="1"/>
              <a:t>integral</a:t>
            </a:r>
            <a:r>
              <a:rPr lang="fi-FI" sz="1800" dirty="0"/>
              <a:t> </a:t>
            </a:r>
            <a:r>
              <a:rPr lang="fi-FI" sz="1800" dirty="0" err="1"/>
              <a:t>does</a:t>
            </a:r>
            <a:r>
              <a:rPr lang="fi-FI" sz="1800" dirty="0"/>
              <a:t> </a:t>
            </a:r>
            <a:r>
              <a:rPr lang="fi-FI" sz="1800" dirty="0" err="1"/>
              <a:t>give</a:t>
            </a:r>
            <a:r>
              <a:rPr lang="fi-FI" sz="1800" dirty="0"/>
              <a:t> a </a:t>
            </a:r>
            <a:r>
              <a:rPr lang="fi-FI" sz="1800" dirty="0" err="1"/>
              <a:t>reasonable</a:t>
            </a:r>
            <a:r>
              <a:rPr lang="fi-FI" sz="1800" dirty="0"/>
              <a:t> </a:t>
            </a:r>
            <a:r>
              <a:rPr lang="fi-FI" sz="1800" dirty="0" err="1"/>
              <a:t>approximation</a:t>
            </a:r>
            <a:r>
              <a:rPr lang="fi-FI" sz="1800" dirty="0"/>
              <a:t> for </a:t>
            </a:r>
            <a:r>
              <a:rPr lang="fi-FI" sz="1800" dirty="0" err="1"/>
              <a:t>scaling</a:t>
            </a:r>
            <a:r>
              <a:rPr lang="fi-FI" sz="1800" dirty="0"/>
              <a:t> of </a:t>
            </a:r>
            <a:r>
              <a:rPr lang="fi-FI" sz="1800" dirty="0" err="1"/>
              <a:t>Ar</a:t>
            </a:r>
            <a:r>
              <a:rPr lang="fi-FI" sz="1800" dirty="0"/>
              <a:t> </a:t>
            </a:r>
            <a:r>
              <a:rPr lang="fi-FI" sz="1800" dirty="0" err="1"/>
              <a:t>radiation</a:t>
            </a:r>
            <a:r>
              <a:rPr lang="fi-FI" sz="1800" dirty="0"/>
              <a:t> </a:t>
            </a:r>
            <a:r>
              <a:rPr lang="fi-FI" sz="1800" dirty="0" err="1"/>
              <a:t>with</a:t>
            </a:r>
            <a:r>
              <a:rPr lang="fi-FI" sz="1800" dirty="0"/>
              <a:t> </a:t>
            </a:r>
            <a:r>
              <a:rPr lang="fi-FI" sz="1800" dirty="0" err="1"/>
              <a:t>c</a:t>
            </a:r>
            <a:r>
              <a:rPr lang="fi-FI" sz="1800" baseline="-25000" dirty="0" err="1"/>
              <a:t>z</a:t>
            </a:r>
            <a:r>
              <a:rPr lang="fi-FI" sz="1800" dirty="0"/>
              <a:t> 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Possibly, a more refined approach could be designed</a:t>
            </a:r>
            <a:endParaRPr lang="fi-FI" sz="1800" u="sng" dirty="0">
              <a:solidFill>
                <a:srgbClr val="FF0000"/>
              </a:solidFill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EE505A5-AB92-4CB7-2EF1-B2E54536C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8" y="864096"/>
            <a:ext cx="3263026" cy="3672408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6EAC184A-3A13-1D6F-B32D-5DED3ED44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06996"/>
            <a:ext cx="1788990" cy="715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C30A99-6D0F-8781-0CF0-FB7D8B8E8DE9}"/>
              </a:ext>
            </a:extLst>
          </p:cNvPr>
          <p:cNvSpPr txBox="1"/>
          <p:nvPr/>
        </p:nvSpPr>
        <p:spPr>
          <a:xfrm>
            <a:off x="117656" y="4385708"/>
            <a:ext cx="3619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M. </a:t>
            </a:r>
            <a:r>
              <a:rPr lang="fi-FI" sz="1400" dirty="0" err="1"/>
              <a:t>Siccinio</a:t>
            </a:r>
            <a:r>
              <a:rPr lang="fi-FI" sz="1400" dirty="0"/>
              <a:t> </a:t>
            </a:r>
            <a:r>
              <a:rPr lang="fi-FI" sz="1400" i="1" dirty="0"/>
              <a:t>et al. </a:t>
            </a:r>
            <a:r>
              <a:rPr lang="fi-FI" sz="1400" i="1" dirty="0" err="1"/>
              <a:t>Nucl</a:t>
            </a:r>
            <a:r>
              <a:rPr lang="fi-FI" sz="1400" i="1" dirty="0"/>
              <a:t>. </a:t>
            </a:r>
            <a:r>
              <a:rPr lang="fi-FI" sz="1400" i="1" dirty="0" err="1"/>
              <a:t>Fusion</a:t>
            </a:r>
            <a:r>
              <a:rPr lang="fi-FI" sz="1400" i="1" dirty="0"/>
              <a:t> </a:t>
            </a:r>
            <a:r>
              <a:rPr lang="fi-FI" sz="1400" b="1" dirty="0"/>
              <a:t>59</a:t>
            </a:r>
            <a:r>
              <a:rPr lang="fi-FI" sz="1400" dirty="0"/>
              <a:t> (2019) 106026</a:t>
            </a:r>
          </a:p>
          <a:p>
            <a:r>
              <a:rPr lang="fi-FI" sz="1400" b="0" i="0" u="sng" dirty="0">
                <a:solidFill>
                  <a:srgbClr val="CC0000"/>
                </a:solidFill>
                <a:effectLst/>
                <a:latin typeface="-apple-system"/>
                <a:hlinkClick r:id="rId4"/>
              </a:rPr>
              <a:t>https://doi.org/10.1088/1741-4326/ab3153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148121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03DC9-AFD9-9D7A-3EFC-9C2E82ED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Models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A13B2-1FAD-53AF-3B25-1DDE225C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Databases from SN, XD and SX were analyzed and compared to the standard Lengyel model</a:t>
            </a:r>
          </a:p>
          <a:p>
            <a:r>
              <a:rPr lang="en-US" dirty="0"/>
              <a:t>The good information is that the Lengyel model seems to overpredict the impurity concentration needed for a given detachment level, consistently for all configurations</a:t>
            </a:r>
          </a:p>
          <a:p>
            <a:r>
              <a:rPr lang="en-US" dirty="0"/>
              <a:t>In SOLPS-ITER simulations, impurities account for only 40-60% of the power loss from a selected flux tube</a:t>
            </a:r>
          </a:p>
          <a:p>
            <a:r>
              <a:rPr lang="en-US" dirty="0"/>
              <a:t>The competing mechanism was identified to be radial transport</a:t>
            </a:r>
          </a:p>
          <a:p>
            <a:r>
              <a:rPr lang="en-US" dirty="0"/>
              <a:t>The possibility to revise our reactor design strategy after proper model parameter tuning was suggested.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2D13A-8D19-ECE5-1804-6BCB5A8C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218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CB6E-E519-C796-A97F-C264968B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460432" cy="5185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Sensitivities: </a:t>
            </a:r>
            <a:r>
              <a:rPr lang="pl-PL" dirty="0"/>
              <a:t>DEMO XD configuration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2DD1A-FC0D-D406-AAB4-EA40B167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25</a:t>
            </a:fld>
            <a:endParaRPr lang="en-GB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8F6893B-E1CC-85F0-A4CE-C51260651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800125"/>
            <a:ext cx="532859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altLang="de-DE" sz="2000" dirty="0"/>
              <a:t>Simulations with SOLPS-ITER (multifluid B2 code)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altLang="de-DE" sz="2000" dirty="0"/>
              <a:t>Neutrals are described by the fluid model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altLang="de-DE" sz="2000" dirty="0"/>
              <a:t>D plasma </a:t>
            </a:r>
            <a:r>
              <a:rPr lang="pl-PL" altLang="de-DE" sz="2000" dirty="0"/>
              <a:t>with t</a:t>
            </a:r>
            <a:r>
              <a:rPr lang="en-GB" altLang="de-DE" sz="2000" dirty="0" err="1"/>
              <a:t>ungsten</a:t>
            </a:r>
            <a:r>
              <a:rPr lang="en-GB" altLang="de-DE" sz="2000" dirty="0"/>
              <a:t> targets and wall</a:t>
            </a: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de-DE" sz="2000" dirty="0"/>
              <a:t>Boundary conditions: deuterium flux to the SOL at the inner-core boundary</a:t>
            </a:r>
          </a:p>
        </p:txBody>
      </p:sp>
      <p:pic>
        <p:nvPicPr>
          <p:cNvPr id="6" name="Obraz 4">
            <a:extLst>
              <a:ext uri="{FF2B5EF4-FFF2-40B4-BE49-F238E27FC236}">
                <a16:creationId xmlns:a16="http://schemas.microsoft.com/office/drawing/2014/main" id="{CD76747E-B42C-1D16-C9A3-514F47308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818443"/>
            <a:ext cx="1870420" cy="3900241"/>
          </a:xfrm>
          <a:prstGeom prst="rect">
            <a:avLst/>
          </a:prstGeom>
        </p:spPr>
      </p:pic>
      <p:sp>
        <p:nvSpPr>
          <p:cNvPr id="7" name="pole tekstowe 8">
            <a:extLst>
              <a:ext uri="{FF2B5EF4-FFF2-40B4-BE49-F238E27FC236}">
                <a16:creationId xmlns:a16="http://schemas.microsoft.com/office/drawing/2014/main" id="{5A809DBF-A038-B505-7DB1-B92F8FF96D0F}"/>
              </a:ext>
            </a:extLst>
          </p:cNvPr>
          <p:cNvSpPr txBox="1"/>
          <p:nvPr/>
        </p:nvSpPr>
        <p:spPr>
          <a:xfrm>
            <a:off x="76022" y="3178722"/>
            <a:ext cx="5504090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Sensitivity studies with use of the SOLPS-ITER with fluid neutrals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transport coefficients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input power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endParaRPr lang="pl-PL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11">
            <a:extLst>
              <a:ext uri="{FF2B5EF4-FFF2-40B4-BE49-F238E27FC236}">
                <a16:creationId xmlns:a16="http://schemas.microsoft.com/office/drawing/2014/main" id="{11449517-47C7-3818-C308-5759E6DA1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63978"/>
            <a:ext cx="1618858" cy="38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1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6B11-2B40-2153-87D8-F505EAE9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Modeling Assumptions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01662-5C0D-343A-87CF-AB7875B8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26</a:t>
            </a:fld>
            <a:endParaRPr lang="en-GB" dirty="0"/>
          </a:p>
        </p:txBody>
      </p:sp>
      <p:pic>
        <p:nvPicPr>
          <p:cNvPr id="5" name="Obraz 9">
            <a:extLst>
              <a:ext uri="{FF2B5EF4-FFF2-40B4-BE49-F238E27FC236}">
                <a16:creationId xmlns:a16="http://schemas.microsoft.com/office/drawing/2014/main" id="{598E9F81-A33F-F471-018F-BE34B367A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82644"/>
            <a:ext cx="5388985" cy="2693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CF113C-D2D8-55AF-17F1-FE3335BA2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799" y="3541467"/>
            <a:ext cx="50280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de-DE" sz="2000" dirty="0"/>
              <a:t>P</a:t>
            </a:r>
            <a:r>
              <a:rPr lang="en-US" altLang="de-DE" sz="2000" dirty="0"/>
              <a:t>article density diffusivity</a:t>
            </a:r>
            <a:r>
              <a:rPr lang="pl-PL" altLang="de-DE" sz="2000" dirty="0"/>
              <a:t> and </a:t>
            </a:r>
            <a:r>
              <a:rPr lang="pl-PL" altLang="de-DE" sz="2000" dirty="0" err="1"/>
              <a:t>electron</a:t>
            </a:r>
            <a:r>
              <a:rPr lang="pl-PL" altLang="de-DE" sz="2000" dirty="0"/>
              <a:t> </a:t>
            </a:r>
            <a:r>
              <a:rPr lang="pl-PL" altLang="de-DE" sz="2000" dirty="0" err="1"/>
              <a:t>heat</a:t>
            </a:r>
            <a:r>
              <a:rPr lang="pl-PL" altLang="de-DE" sz="2000" dirty="0"/>
              <a:t> </a:t>
            </a:r>
            <a:r>
              <a:rPr lang="pl-PL" altLang="de-DE" sz="2000" dirty="0" err="1"/>
              <a:t>diffusivity</a:t>
            </a:r>
            <a:endParaRPr lang="en-US" altLang="de-DE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EE1C9-0FFE-8D7E-2F11-5CD0553FDFE0}"/>
              </a:ext>
            </a:extLst>
          </p:cNvPr>
          <p:cNvSpPr txBox="1"/>
          <p:nvPr/>
        </p:nvSpPr>
        <p:spPr>
          <a:xfrm>
            <a:off x="102755" y="1288127"/>
            <a:ext cx="3312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Pin = 150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Constant particle flux core-SOL boundary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gas puffing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74482-12A0-C777-DF45-78060B17304A}"/>
              </a:ext>
            </a:extLst>
          </p:cNvPr>
          <p:cNvSpPr txBox="1"/>
          <p:nvPr/>
        </p:nvSpPr>
        <p:spPr>
          <a:xfrm>
            <a:off x="179512" y="372387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Scan o different transport levels</a:t>
            </a:r>
          </a:p>
        </p:txBody>
      </p:sp>
    </p:spTree>
    <p:extLst>
      <p:ext uri="{BB962C8B-B14F-4D97-AF65-F5344CB8AC3E}">
        <p14:creationId xmlns:p14="http://schemas.microsoft.com/office/powerpoint/2010/main" val="3507770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DF9B-6525-2145-27C3-5C1D1202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Sensitivities: XD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AA1C2-1F15-224D-590A-9CF3AE4B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4330824" cy="3672408"/>
          </a:xfrm>
        </p:spPr>
        <p:txBody>
          <a:bodyPr/>
          <a:lstStyle/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de-DE" sz="2000" dirty="0" err="1">
                <a:solidFill>
                  <a:srgbClr val="002060"/>
                </a:solidFill>
              </a:rPr>
              <a:t>Reduc</a:t>
            </a:r>
            <a:r>
              <a:rPr lang="pl-PL" altLang="de-DE" sz="2000" dirty="0">
                <a:solidFill>
                  <a:srgbClr val="002060"/>
                </a:solidFill>
              </a:rPr>
              <a:t>tion of</a:t>
            </a:r>
            <a:r>
              <a:rPr lang="en-GB" altLang="de-DE" sz="2000" dirty="0">
                <a:solidFill>
                  <a:srgbClr val="002060"/>
                </a:solidFill>
              </a:rPr>
              <a:t> perpendicular transport leads to the </a:t>
            </a:r>
            <a:r>
              <a:rPr lang="en-GB" altLang="de-DE" sz="2000" dirty="0" err="1">
                <a:solidFill>
                  <a:srgbClr val="002060"/>
                </a:solidFill>
              </a:rPr>
              <a:t>n</a:t>
            </a:r>
            <a:r>
              <a:rPr lang="en-GB" altLang="de-DE" sz="2000" baseline="-25000" dirty="0" err="1">
                <a:solidFill>
                  <a:srgbClr val="002060"/>
                </a:solidFill>
              </a:rPr>
              <a:t>e</a:t>
            </a:r>
            <a:r>
              <a:rPr lang="en-GB" altLang="de-DE" sz="2000" baseline="30000" dirty="0" err="1">
                <a:solidFill>
                  <a:srgbClr val="002060"/>
                </a:solidFill>
              </a:rPr>
              <a:t>sep</a:t>
            </a:r>
            <a:r>
              <a:rPr lang="en-GB" altLang="de-DE" sz="2000" dirty="0">
                <a:solidFill>
                  <a:srgbClr val="002060"/>
                </a:solidFill>
              </a:rPr>
              <a:t> increase</a:t>
            </a:r>
            <a:endParaRPr lang="pl-PL" altLang="de-DE" sz="2000" dirty="0">
              <a:solidFill>
                <a:srgbClr val="002060"/>
              </a:solidFill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de-DE" sz="2000" dirty="0">
                <a:solidFill>
                  <a:srgbClr val="002060"/>
                </a:solidFill>
              </a:rPr>
              <a:t>Comparison of SXD and XD configurations shows an analogous impact on the plasma at targets for different perpendicular pransport and input power</a:t>
            </a:r>
            <a:endParaRPr lang="en-GB" altLang="de-DE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2EA40-2C1A-3AB3-6453-A7A63E2C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27</a:t>
            </a:fld>
            <a:endParaRPr lang="en-GB" dirty="0"/>
          </a:p>
        </p:txBody>
      </p:sp>
      <p:pic>
        <p:nvPicPr>
          <p:cNvPr id="6" name="Obraz 16">
            <a:extLst>
              <a:ext uri="{FF2B5EF4-FFF2-40B4-BE49-F238E27FC236}">
                <a16:creationId xmlns:a16="http://schemas.microsoft.com/office/drawing/2014/main" id="{CBC554D6-A03B-09A4-E68E-464E664E1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25954"/>
            <a:ext cx="3725387" cy="2117105"/>
          </a:xfrm>
          <a:prstGeom prst="rect">
            <a:avLst/>
          </a:prstGeom>
        </p:spPr>
      </p:pic>
      <p:pic>
        <p:nvPicPr>
          <p:cNvPr id="7" name="Obraz 17">
            <a:extLst>
              <a:ext uri="{FF2B5EF4-FFF2-40B4-BE49-F238E27FC236}">
                <a16:creationId xmlns:a16="http://schemas.microsoft.com/office/drawing/2014/main" id="{4BF749BE-444E-800D-301F-18F75B371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2980"/>
            <a:ext cx="3719856" cy="21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6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21D2-3D70-8EDC-4C75-C54CB0C5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Sensitivity: XD Modelling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BA84B-9AD0-B05C-1D69-4D98F876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28</a:t>
            </a:fld>
            <a:endParaRPr lang="en-GB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B95BD98-26CB-B841-61A3-F270308F5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504" y="843574"/>
            <a:ext cx="435077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/>
              <a:t>Changes of the electron density at separatrix with increase of the particle density diffusivity for different values of deuterium flux to the SOL</a:t>
            </a:r>
            <a:r>
              <a:rPr lang="pl-PL" altLang="de-DE" sz="1800" dirty="0"/>
              <a:t> for XD and SXD </a:t>
            </a:r>
            <a:r>
              <a:rPr lang="pl-PL" altLang="de-DE" sz="1800" dirty="0" err="1"/>
              <a:t>configurations</a:t>
            </a:r>
            <a:endParaRPr lang="en-GB" altLang="de-DE" sz="1800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A8ADC23-39FA-D2EA-6B10-F701E769A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7" y="2953166"/>
            <a:ext cx="397834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800" dirty="0"/>
              <a:t>D flux to </a:t>
            </a:r>
            <a:r>
              <a:rPr lang="pl-PL" altLang="de-DE" sz="1800" dirty="0"/>
              <a:t>S</a:t>
            </a:r>
            <a:r>
              <a:rPr lang="en-GB" altLang="de-DE" sz="1800" dirty="0"/>
              <a:t>OL equal to 3.6×10</a:t>
            </a:r>
            <a:r>
              <a:rPr lang="en-GB" altLang="de-DE" sz="1800" baseline="30000" dirty="0"/>
              <a:t>22</a:t>
            </a:r>
            <a:r>
              <a:rPr lang="en-GB" altLang="de-DE" sz="1800" dirty="0"/>
              <a:t>s</a:t>
            </a:r>
            <a:r>
              <a:rPr lang="en-GB" altLang="de-DE" sz="1800" baseline="30000" dirty="0"/>
              <a:t>-1</a:t>
            </a:r>
            <a:r>
              <a:rPr lang="en-GB" altLang="de-DE" sz="1800" dirty="0"/>
              <a:t> (triangles) and 4.0×10</a:t>
            </a:r>
            <a:r>
              <a:rPr lang="en-GB" altLang="de-DE" sz="1800" baseline="30000" dirty="0"/>
              <a:t>22</a:t>
            </a:r>
            <a:r>
              <a:rPr lang="en-GB" altLang="de-DE" sz="1800" dirty="0"/>
              <a:t>s</a:t>
            </a:r>
            <a:r>
              <a:rPr lang="en-GB" altLang="de-DE" sz="1800" baseline="30000" dirty="0"/>
              <a:t>-1</a:t>
            </a:r>
            <a:r>
              <a:rPr lang="en-GB" altLang="de-DE" sz="1800" dirty="0"/>
              <a:t> (diamonds)</a:t>
            </a:r>
            <a:r>
              <a:rPr lang="pl-PL" altLang="de-DE" sz="1800" dirty="0"/>
              <a:t> for XD and solid lines for SXD</a:t>
            </a:r>
            <a:endParaRPr lang="en-GB" altLang="de-DE" sz="1800" dirty="0"/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800" dirty="0"/>
              <a:t>To keep the </a:t>
            </a:r>
            <a:r>
              <a:rPr lang="en-GB" altLang="de-DE" sz="1800" dirty="0" err="1"/>
              <a:t>n</a:t>
            </a:r>
            <a:r>
              <a:rPr lang="en-GB" altLang="de-DE" sz="1800" baseline="-25000" dirty="0" err="1"/>
              <a:t>e</a:t>
            </a:r>
            <a:r>
              <a:rPr lang="en-GB" altLang="de-DE" sz="1800" baseline="30000" dirty="0" err="1"/>
              <a:t>sep</a:t>
            </a:r>
            <a:r>
              <a:rPr lang="en-GB" altLang="de-DE" sz="1800" dirty="0"/>
              <a:t> constant with changes of </a:t>
            </a:r>
            <a:r>
              <a:rPr lang="en-GB" altLang="de-DE" sz="1800" i="1" dirty="0"/>
              <a:t>D</a:t>
            </a:r>
            <a:r>
              <a:rPr lang="en-GB" altLang="de-DE" sz="1800" dirty="0"/>
              <a:t>, the particle flux at the ICB should be modified</a:t>
            </a:r>
          </a:p>
        </p:txBody>
      </p:sp>
      <p:pic>
        <p:nvPicPr>
          <p:cNvPr id="7" name="Obraz 31">
            <a:extLst>
              <a:ext uri="{FF2B5EF4-FFF2-40B4-BE49-F238E27FC236}">
                <a16:creationId xmlns:a16="http://schemas.microsoft.com/office/drawing/2014/main" id="{CC6874CF-BDDF-1CCD-CB4F-E9EB507FE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79"/>
          <a:stretch/>
        </p:blipFill>
        <p:spPr>
          <a:xfrm>
            <a:off x="17587" y="699542"/>
            <a:ext cx="4350776" cy="2117105"/>
          </a:xfrm>
          <a:prstGeom prst="rect">
            <a:avLst/>
          </a:prstGeom>
        </p:spPr>
      </p:pic>
      <p:pic>
        <p:nvPicPr>
          <p:cNvPr id="8" name="Obraz 38">
            <a:extLst>
              <a:ext uri="{FF2B5EF4-FFF2-40B4-BE49-F238E27FC236}">
                <a16:creationId xmlns:a16="http://schemas.microsoft.com/office/drawing/2014/main" id="{F95020A4-0466-A647-F832-32EB6DF23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39" y="2715766"/>
            <a:ext cx="4213706" cy="21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57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5968-5E7F-93D5-10BF-47BE0E94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149"/>
            <a:ext cx="8280920" cy="533009"/>
          </a:xfrm>
        </p:spPr>
        <p:txBody>
          <a:bodyPr/>
          <a:lstStyle/>
          <a:p>
            <a:r>
              <a:rPr lang="en-US" dirty="0"/>
              <a:t>New Unstructured FV Solver for SOLPS-ITER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C6B2F-98BC-CB5C-6441-07D53871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29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E8838B-BB17-39E8-E00B-5FB16BB8BE0C}"/>
              </a:ext>
            </a:extLst>
          </p:cNvPr>
          <p:cNvGrpSpPr/>
          <p:nvPr/>
        </p:nvGrpSpPr>
        <p:grpSpPr>
          <a:xfrm>
            <a:off x="306881" y="758078"/>
            <a:ext cx="8748464" cy="4150850"/>
            <a:chOff x="306881" y="758078"/>
            <a:chExt cx="8748464" cy="41508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D4D125-EA95-5C18-6E4A-2AB4F272B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881" y="758078"/>
              <a:ext cx="8748464" cy="41508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78FE24-7887-ED3E-6BB3-057A2B215021}"/>
                </a:ext>
              </a:extLst>
            </p:cNvPr>
            <p:cNvSpPr/>
            <p:nvPr/>
          </p:nvSpPr>
          <p:spPr>
            <a:xfrm>
              <a:off x="2577480" y="4385422"/>
              <a:ext cx="3384376" cy="20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108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223F-B3B3-BA7C-5BE6-E675D33E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3790"/>
            <a:ext cx="7920880" cy="505559"/>
          </a:xfrm>
        </p:spPr>
        <p:txBody>
          <a:bodyPr/>
          <a:lstStyle/>
          <a:p>
            <a:r>
              <a:rPr lang="en-US" dirty="0"/>
              <a:t>SN vs. XD Parameter Space, Fluid Modelling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2DB62-5C9C-15E6-E843-47EEFFD9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F14F53-A418-7DE4-F348-AD2B951F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37" y="711579"/>
            <a:ext cx="4536504" cy="4104455"/>
          </a:xfrm>
        </p:spPr>
        <p:txBody>
          <a:bodyPr>
            <a:normAutofit fontScale="92500"/>
          </a:bodyPr>
          <a:lstStyle/>
          <a:p>
            <a:r>
              <a:rPr lang="en-US" dirty="0"/>
              <a:t>The available SN and XD scan over D and </a:t>
            </a:r>
            <a:r>
              <a:rPr lang="en-US" dirty="0" err="1"/>
              <a:t>Ar</a:t>
            </a:r>
            <a:r>
              <a:rPr lang="en-US" dirty="0"/>
              <a:t> puff was extended</a:t>
            </a:r>
          </a:p>
          <a:p>
            <a:r>
              <a:rPr lang="en-US" dirty="0"/>
              <a:t>Produce “global parameter space” plots to select “acceptable divertor” conditions</a:t>
            </a:r>
          </a:p>
          <a:p>
            <a:pPr lvl="1"/>
            <a:r>
              <a:rPr lang="en-US" sz="1800" dirty="0" err="1"/>
              <a:t>n</a:t>
            </a:r>
            <a:r>
              <a:rPr lang="en-US" sz="1800" baseline="-25000" dirty="0" err="1"/>
              <a:t>e,omp</a:t>
            </a:r>
            <a:r>
              <a:rPr lang="en-US" sz="1800" dirty="0"/>
              <a:t> &lt; </a:t>
            </a:r>
            <a:r>
              <a:rPr lang="en-US" sz="1800" dirty="0" err="1"/>
              <a:t>4.2e19</a:t>
            </a:r>
            <a:r>
              <a:rPr lang="en-US" sz="1800" dirty="0"/>
              <a:t> m</a:t>
            </a:r>
            <a:r>
              <a:rPr lang="en-US" sz="1800" baseline="30000" dirty="0"/>
              <a:t>-3</a:t>
            </a:r>
            <a:r>
              <a:rPr lang="en-US" sz="1800" dirty="0"/>
              <a:t> (fraction of Greenwald density)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e, target</a:t>
            </a:r>
            <a:r>
              <a:rPr lang="en-US" dirty="0"/>
              <a:t> &lt; 5 eV (proxy for detachment)</a:t>
            </a:r>
          </a:p>
          <a:p>
            <a:r>
              <a:rPr lang="en-US" dirty="0"/>
              <a:t>Take-home message, XD can operate at lower </a:t>
            </a:r>
            <a:r>
              <a:rPr lang="en-US" dirty="0" err="1"/>
              <a:t>Ar</a:t>
            </a:r>
            <a:r>
              <a:rPr lang="en-US" dirty="0"/>
              <a:t> puff (concentration) level, roughly 50%</a:t>
            </a:r>
          </a:p>
          <a:p>
            <a:r>
              <a:rPr lang="en-US" dirty="0"/>
              <a:t>Reason identified with the larger connection length / radiative volume.</a:t>
            </a:r>
          </a:p>
        </p:txBody>
      </p:sp>
      <p:pic>
        <p:nvPicPr>
          <p:cNvPr id="7" name="Content Placeholder 22">
            <a:extLst>
              <a:ext uri="{FF2B5EF4-FFF2-40B4-BE49-F238E27FC236}">
                <a16:creationId xmlns:a16="http://schemas.microsoft.com/office/drawing/2014/main" id="{F781A918-5E6F-C2F7-8ECA-F7CF8C56AC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7975" r="9048"/>
          <a:stretch/>
        </p:blipFill>
        <p:spPr bwMode="auto">
          <a:xfrm>
            <a:off x="5076057" y="985922"/>
            <a:ext cx="3312368" cy="1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22">
            <a:extLst>
              <a:ext uri="{FF2B5EF4-FFF2-40B4-BE49-F238E27FC236}">
                <a16:creationId xmlns:a16="http://schemas.microsoft.com/office/drawing/2014/main" id="{A2DD6B49-2D57-29E2-DA18-D4F46B64F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6577" r="6678"/>
          <a:stretch/>
        </p:blipFill>
        <p:spPr bwMode="auto">
          <a:xfrm>
            <a:off x="5158702" y="2899110"/>
            <a:ext cx="3335471" cy="191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58D849-EECB-691A-187E-9BD7D75FFD16}"/>
              </a:ext>
            </a:extLst>
          </p:cNvPr>
          <p:cNvCxnSpPr/>
          <p:nvPr/>
        </p:nvCxnSpPr>
        <p:spPr bwMode="auto">
          <a:xfrm>
            <a:off x="6013574" y="956863"/>
            <a:ext cx="10081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14D005-2219-9B3F-017D-4996E1BFC609}"/>
              </a:ext>
            </a:extLst>
          </p:cNvPr>
          <p:cNvSpPr txBox="1"/>
          <p:nvPr/>
        </p:nvSpPr>
        <p:spPr>
          <a:xfrm>
            <a:off x="7272366" y="711222"/>
            <a:ext cx="176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Single Null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096F4-8C5A-53B7-694F-8F6CC97ED8F2}"/>
              </a:ext>
            </a:extLst>
          </p:cNvPr>
          <p:cNvCxnSpPr/>
          <p:nvPr/>
        </p:nvCxnSpPr>
        <p:spPr bwMode="auto">
          <a:xfrm>
            <a:off x="6012160" y="653418"/>
            <a:ext cx="10081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D39C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38C123E-D07A-ACD2-3539-B815056E93F2}"/>
              </a:ext>
            </a:extLst>
          </p:cNvPr>
          <p:cNvSpPr txBox="1"/>
          <p:nvPr/>
        </p:nvSpPr>
        <p:spPr>
          <a:xfrm>
            <a:off x="7270952" y="407777"/>
            <a:ext cx="176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D39CD"/>
                </a:solidFill>
              </a:rPr>
              <a:t>X-Divertor</a:t>
            </a:r>
          </a:p>
        </p:txBody>
      </p:sp>
    </p:spTree>
    <p:extLst>
      <p:ext uri="{BB962C8B-B14F-4D97-AF65-F5344CB8AC3E}">
        <p14:creationId xmlns:p14="http://schemas.microsoft.com/office/powerpoint/2010/main" val="2506078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9453-6351-A5BD-2654-56F778E0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Solver First Tests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101FE-121F-AA05-9E48-4C5270FF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30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911F3-D66C-F0CB-87BB-07BA22D5C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159"/>
            <a:ext cx="9144000" cy="40911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4BD0F6-386D-E0AE-AEB9-A7114F8290B6}"/>
              </a:ext>
            </a:extLst>
          </p:cNvPr>
          <p:cNvSpPr/>
          <p:nvPr/>
        </p:nvSpPr>
        <p:spPr>
          <a:xfrm>
            <a:off x="7596336" y="4155926"/>
            <a:ext cx="14401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75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55C7-7904-7F05-797F-5490762D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171450"/>
            <a:ext cx="7543800" cy="342900"/>
          </a:xfrm>
        </p:spPr>
        <p:txBody>
          <a:bodyPr/>
          <a:lstStyle/>
          <a:p>
            <a:r>
              <a:rPr lang="en-US" dirty="0"/>
              <a:t>Relevance for Divertor Solution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3B6CE-806A-65E2-EADB-0F64BBDF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31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F3F0E-0027-9B9E-2D8C-1F1C673B3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5349"/>
            <a:ext cx="8532440" cy="4157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8AD1A6-EFB4-2E9C-8031-3346D699CF7D}"/>
              </a:ext>
            </a:extLst>
          </p:cNvPr>
          <p:cNvSpPr txBox="1"/>
          <p:nvPr/>
        </p:nvSpPr>
        <p:spPr>
          <a:xfrm>
            <a:off x="467544" y="4405555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relatively orthogonal meshes, fluid neutrals can be effective provided extended meshes are adopted</a:t>
            </a:r>
          </a:p>
        </p:txBody>
      </p:sp>
    </p:spTree>
    <p:extLst>
      <p:ext uri="{BB962C8B-B14F-4D97-AF65-F5344CB8AC3E}">
        <p14:creationId xmlns:p14="http://schemas.microsoft.com/office/powerpoint/2010/main" val="2673833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5156-8EEE-A37A-CA5C-89B6C3A3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for 9-</a:t>
            </a:r>
            <a:r>
              <a:rPr lang="en-US" dirty="0" err="1"/>
              <a:t>pt</a:t>
            </a:r>
            <a:r>
              <a:rPr lang="en-US" dirty="0"/>
              <a:t> Stencil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25F78-8A56-B7BA-AE6B-A28DD7E7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32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C0298-D9C7-A990-4770-9C150F304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903"/>
            <a:ext cx="9144000" cy="3621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B61035-49C7-9265-8F58-4569DD7699EB}"/>
              </a:ext>
            </a:extLst>
          </p:cNvPr>
          <p:cNvSpPr txBox="1"/>
          <p:nvPr/>
        </p:nvSpPr>
        <p:spPr>
          <a:xfrm>
            <a:off x="467544" y="401191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neutrals, in regions of highly distorted mesh the 9-</a:t>
            </a:r>
            <a:r>
              <a:rPr lang="en-US" sz="2000" dirty="0" err="1"/>
              <a:t>pt</a:t>
            </a:r>
            <a:r>
              <a:rPr lang="en-US" sz="2000" dirty="0"/>
              <a:t> stencil can bring the solution fairly close to the full-kinetic treatment</a:t>
            </a:r>
          </a:p>
        </p:txBody>
      </p:sp>
    </p:spTree>
    <p:extLst>
      <p:ext uri="{BB962C8B-B14F-4D97-AF65-F5344CB8AC3E}">
        <p14:creationId xmlns:p14="http://schemas.microsoft.com/office/powerpoint/2010/main" val="2709628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9DB6-B0E7-2E08-9AB6-75887158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Enhancements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F086-68E1-C89F-C2F9-048D8CF22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numerical enhancements for SOLPS-ITER were recently released.</a:t>
            </a:r>
          </a:p>
          <a:p>
            <a:r>
              <a:rPr lang="en-US" dirty="0"/>
              <a:t>First tests, prove the possibility to obtain considerable advantages</a:t>
            </a:r>
          </a:p>
          <a:p>
            <a:pPr lvl="1"/>
            <a:r>
              <a:rPr lang="en-US" dirty="0"/>
              <a:t>Accuracy (wide-grid option, 9-</a:t>
            </a:r>
            <a:r>
              <a:rPr lang="en-US" dirty="0" err="1"/>
              <a:t>pt</a:t>
            </a:r>
            <a:r>
              <a:rPr lang="en-US" dirty="0"/>
              <a:t> stencil)</a:t>
            </a:r>
          </a:p>
          <a:p>
            <a:pPr lvl="1"/>
            <a:r>
              <a:rPr lang="en-US" dirty="0"/>
              <a:t>Speed (advanced fluid neutrals)</a:t>
            </a:r>
          </a:p>
          <a:p>
            <a:r>
              <a:rPr lang="en-US" dirty="0"/>
              <a:t>No direct ADC simulations studied, but enabling results with far reaching medium-long term perspectives</a:t>
            </a:r>
          </a:p>
          <a:p>
            <a:r>
              <a:rPr lang="en-US" dirty="0"/>
              <a:t>Currently deep testing ongoing from the user community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7B55E-10F9-6E6D-F7C8-498DD20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491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E178-89A4-EF48-AE3D-FA30858D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7215D-CC42-5C32-82A6-4C5AEA56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1710"/>
            <a:ext cx="8229600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THANK-YOU FOR ATTENTION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4EF66-7E7B-FC82-D957-8FBF4952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360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082B-3C39-6B1D-2C18-BF1A24BB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Baffled -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63102-74A5-76BB-F7B7-E1D11F96F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predicts high neutral divertor pressure to be beneficial for PEX.</a:t>
            </a:r>
          </a:p>
          <a:p>
            <a:r>
              <a:rPr lang="en-US" dirty="0"/>
              <a:t>SOLPS-ITER modeling predicts high neutral pressure can be obtained with baffled long-legged divertor</a:t>
            </a:r>
          </a:p>
          <a:p>
            <a:r>
              <a:rPr lang="en-US" dirty="0"/>
              <a:t>Experiments on </a:t>
            </a:r>
            <a:r>
              <a:rPr lang="en-US" dirty="0" err="1"/>
              <a:t>TCV</a:t>
            </a:r>
            <a:r>
              <a:rPr lang="en-US" dirty="0"/>
              <a:t> confirm simulations</a:t>
            </a:r>
          </a:p>
          <a:p>
            <a:r>
              <a:rPr lang="en-US" dirty="0"/>
              <a:t>How does this scale to Eu-DEMO?</a:t>
            </a:r>
          </a:p>
          <a:p>
            <a:pPr lvl="1"/>
            <a:r>
              <a:rPr lang="en-US" sz="2000" dirty="0"/>
              <a:t>Need to modify the geometry (done)</a:t>
            </a:r>
          </a:p>
          <a:p>
            <a:pPr lvl="1"/>
            <a:r>
              <a:rPr lang="en-US" sz="2000" dirty="0"/>
              <a:t>Simulations not completed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9936B-4CD0-6D32-F73B-71DB6731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790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8662-7B70-2B40-6AED-A6BFD953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14D9-43AD-7161-BF75-1A8CDD7D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06070"/>
            <a:ext cx="8229600" cy="36724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Some work was devoted to develop new numerical features of the SOLPS-ITER code.</a:t>
            </a:r>
          </a:p>
          <a:p>
            <a:r>
              <a:rPr lang="en-US" dirty="0"/>
              <a:t>This contributed to the launch in November 2022 of the SOLPS-ITER wide grid version. Three major improvements relevant for advanced divertor configuration studies</a:t>
            </a:r>
          </a:p>
          <a:p>
            <a:pPr lvl="1"/>
            <a:r>
              <a:rPr lang="en-US" dirty="0"/>
              <a:t>A wide-grid code version, allowing to: </a:t>
            </a:r>
          </a:p>
          <a:p>
            <a:pPr lvl="2"/>
            <a:r>
              <a:rPr lang="en-US" dirty="0"/>
              <a:t>Extend the fluid mesh up to the solid wall (far-SOL accurate studies)</a:t>
            </a:r>
          </a:p>
          <a:p>
            <a:pPr lvl="2"/>
            <a:r>
              <a:rPr lang="en-US" dirty="0"/>
              <a:t>Switch to fully un-structured mesh (solve problems for complex topologies, e.g. SF)</a:t>
            </a:r>
          </a:p>
          <a:p>
            <a:pPr lvl="1"/>
            <a:r>
              <a:rPr lang="en-US" dirty="0"/>
              <a:t>A so-called Advanced Fluid Neutral model (Can reproduce accurately the physics and results from the kinetic neutral case for high-density scenarios)</a:t>
            </a:r>
          </a:p>
          <a:p>
            <a:pPr lvl="1"/>
            <a:r>
              <a:rPr lang="en-US" dirty="0"/>
              <a:t>Full implementation of the 9-Pt stencil, taking out un-accuracies introduced in regions of strongly distorted mesh</a:t>
            </a:r>
          </a:p>
          <a:p>
            <a:r>
              <a:rPr lang="en-US" dirty="0"/>
              <a:t>Systematic application to ADC configurations not yet available, but strong enabling capacity for future activities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F6118-07B7-34F7-9393-75CA9227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626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A1A4-B5CA-25D7-9646-83C88CE3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78" y="18000"/>
            <a:ext cx="7348550" cy="756000"/>
          </a:xfrm>
        </p:spPr>
        <p:txBody>
          <a:bodyPr/>
          <a:lstStyle/>
          <a:p>
            <a:r>
              <a:rPr lang="en-GB" dirty="0"/>
              <a:t>Baffles increase divertor neutral 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E75B21-2095-A84B-E595-855C8E0E9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7864" y="3947179"/>
                <a:ext cx="5543656" cy="1074152"/>
              </a:xfrm>
            </p:spPr>
            <p:txBody>
              <a:bodyPr>
                <a:normAutofit fontScale="85000" lnSpcReduction="10000"/>
              </a:bodyPr>
              <a:lstStyle/>
              <a:p>
                <a:pPr marL="269875" indent="-269875">
                  <a:spcBef>
                    <a:spcPts val="450"/>
                  </a:spcBef>
                  <a:buFont typeface="Wingdings" pitchFamily="2" charset="2"/>
                  <a:buChar char="Ø"/>
                </a:pPr>
                <a:r>
                  <a:rPr lang="en-GB" sz="2000" dirty="0"/>
                  <a:t>Experiment confirms magnitude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  <m:sup/>
                    </m:sSubSup>
                  </m:oMath>
                </a14:m>
                <a:r>
                  <a:rPr lang="en-GB" sz="2000" dirty="0"/>
                  <a:t> increase</a:t>
                </a:r>
              </a:p>
              <a:p>
                <a:pPr marL="269875" indent="-269875">
                  <a:spcBef>
                    <a:spcPts val="450"/>
                  </a:spcBef>
                  <a:buFont typeface="Wingdings" pitchFamily="2" charset="2"/>
                  <a:buChar char="Ø"/>
                </a:pPr>
                <a:r>
                  <a:rPr lang="en-GB" sz="2000" dirty="0"/>
                  <a:t>Absolute magnitude 3-4 x lower than predictions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E75B21-2095-A84B-E595-855C8E0E9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7864" y="3947179"/>
                <a:ext cx="5543656" cy="1074152"/>
              </a:xfrm>
              <a:blipFill>
                <a:blip r:embed="rId2"/>
                <a:stretch>
                  <a:fillRect l="-457" t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F850EC2-23C9-870F-C9F1-618A1A60C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106801"/>
            <a:ext cx="2468245" cy="2493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7810DE-356C-AA05-F00F-0CF74A85FD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2" y="1137106"/>
            <a:ext cx="2880360" cy="2430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890BA3-DF9B-8D8A-7C8A-C7ADE6AF2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0" y="1059582"/>
            <a:ext cx="2288286" cy="366522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88DFA9-7821-016F-CE5A-53E799BC7128}"/>
              </a:ext>
            </a:extLst>
          </p:cNvPr>
          <p:cNvCxnSpPr>
            <a:cxnSpLocks/>
          </p:cNvCxnSpPr>
          <p:nvPr/>
        </p:nvCxnSpPr>
        <p:spPr>
          <a:xfrm flipV="1">
            <a:off x="1755275" y="2922016"/>
            <a:ext cx="1376565" cy="116190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DFE8DAA-981E-5E09-C5FA-CE1309A92C17}"/>
              </a:ext>
            </a:extLst>
          </p:cNvPr>
          <p:cNvSpPr/>
          <p:nvPr/>
        </p:nvSpPr>
        <p:spPr>
          <a:xfrm>
            <a:off x="1403648" y="4098667"/>
            <a:ext cx="351627" cy="3452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B4C28-F0B4-67F4-E9B4-5C1A5064D3F6}"/>
              </a:ext>
            </a:extLst>
          </p:cNvPr>
          <p:cNvSpPr txBox="1"/>
          <p:nvPr/>
        </p:nvSpPr>
        <p:spPr>
          <a:xfrm>
            <a:off x="5004486" y="1059582"/>
            <a:ext cx="359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09872D-15C7-561C-E89A-9BD3AEDE5C2A}"/>
              </a:ext>
            </a:extLst>
          </p:cNvPr>
          <p:cNvCxnSpPr/>
          <p:nvPr/>
        </p:nvCxnSpPr>
        <p:spPr>
          <a:xfrm flipV="1">
            <a:off x="8028384" y="1923678"/>
            <a:ext cx="0" cy="29784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4D27B1-FF68-0B82-F3D1-A4290772D54A}"/>
              </a:ext>
            </a:extLst>
          </p:cNvPr>
          <p:cNvSpPr txBox="1"/>
          <p:nvPr/>
        </p:nvSpPr>
        <p:spPr>
          <a:xfrm>
            <a:off x="8123328" y="163616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 Narrow" panose="020B0604020202020204" pitchFamily="34" charset="0"/>
                <a:cs typeface="Arial Narrow" panose="020B0604020202020204" pitchFamily="34" charset="0"/>
              </a:rPr>
              <a:t>x 2-3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4AF31-2F42-A868-D836-9ED75EC75D15}"/>
              </a:ext>
            </a:extLst>
          </p:cNvPr>
          <p:cNvSpPr txBox="1"/>
          <p:nvPr/>
        </p:nvSpPr>
        <p:spPr>
          <a:xfrm>
            <a:off x="4784447" y="1995686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 Narrow" panose="020B0604020202020204" pitchFamily="34" charset="0"/>
                <a:cs typeface="Arial Narrow" panose="020B0604020202020204" pitchFamily="34" charset="0"/>
              </a:rPr>
              <a:t>x 2-3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0E74E6-230A-0999-F37B-CDBC4C82A6B2}"/>
              </a:ext>
            </a:extLst>
          </p:cNvPr>
          <p:cNvCxnSpPr/>
          <p:nvPr/>
        </p:nvCxnSpPr>
        <p:spPr>
          <a:xfrm flipV="1">
            <a:off x="4693717" y="2273903"/>
            <a:ext cx="0" cy="29784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DB07F7-CA9C-E6F5-BEFB-1DE026F55B89}"/>
              </a:ext>
            </a:extLst>
          </p:cNvPr>
          <p:cNvCxnSpPr>
            <a:cxnSpLocks/>
          </p:cNvCxnSpPr>
          <p:nvPr/>
        </p:nvCxnSpPr>
        <p:spPr>
          <a:xfrm>
            <a:off x="4847911" y="3685408"/>
            <a:ext cx="8640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B89C64-FD82-B2A3-9CB8-B7164147DBA4}"/>
              </a:ext>
            </a:extLst>
          </p:cNvPr>
          <p:cNvSpPr txBox="1"/>
          <p:nvPr/>
        </p:nvSpPr>
        <p:spPr>
          <a:xfrm>
            <a:off x="3635896" y="3543135"/>
            <a:ext cx="12041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Arial"/>
                <a:cs typeface="Arial"/>
              </a:rPr>
              <a:t>Density ramp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27A6A-6C51-60E8-C8CB-69CF1AF380F3}"/>
              </a:ext>
            </a:extLst>
          </p:cNvPr>
          <p:cNvSpPr txBox="1"/>
          <p:nvPr/>
        </p:nvSpPr>
        <p:spPr>
          <a:xfrm>
            <a:off x="4794883" y="4878000"/>
            <a:ext cx="4097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H. Reimerdes, et al., 25</a:t>
            </a:r>
            <a:r>
              <a:rPr lang="en-GB" sz="1200" baseline="30000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PSI conference, June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E6F55A-EDF9-95A5-BC2A-F31722676FC3}"/>
              </a:ext>
            </a:extLst>
          </p:cNvPr>
          <p:cNvSpPr txBox="1"/>
          <p:nvPr/>
        </p:nvSpPr>
        <p:spPr>
          <a:xfrm>
            <a:off x="1080000" y="4878000"/>
            <a:ext cx="3253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M. </a:t>
            </a:r>
            <a:r>
              <a:rPr lang="en-GB" sz="1200" dirty="0" err="1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Wensing</a:t>
            </a:r>
            <a:r>
              <a:rPr lang="en-GB" sz="1200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</a:t>
            </a:r>
            <a:r>
              <a:rPr lang="en-GB" sz="1200" dirty="0" err="1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en-GB" sz="1200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GB" sz="1200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(2021) 082508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C3B845-19DC-08FC-CADE-380222690D61}"/>
              </a:ext>
            </a:extLst>
          </p:cNvPr>
          <p:cNvSpPr txBox="1"/>
          <p:nvPr/>
        </p:nvSpPr>
        <p:spPr>
          <a:xfrm>
            <a:off x="8207539" y="1069973"/>
            <a:ext cx="359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3758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4E03-9BA8-EC04-CB5E-6803C473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78" y="18000"/>
            <a:ext cx="6029470" cy="756000"/>
          </a:xfrm>
        </p:spPr>
        <p:txBody>
          <a:bodyPr/>
          <a:lstStyle/>
          <a:p>
            <a:r>
              <a:rPr lang="en-GB" sz="2400" dirty="0"/>
              <a:t>Higher divertor neutral pressure linked to improved exhaust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BD8D-3FB9-F6B8-9733-F5859B12A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78" y="1059582"/>
            <a:ext cx="4085254" cy="1918116"/>
          </a:xfrm>
        </p:spPr>
        <p:txBody>
          <a:bodyPr/>
          <a:lstStyle/>
          <a:p>
            <a:r>
              <a:rPr lang="en-GB" dirty="0"/>
              <a:t>Empiric scaling of tolerable exhaust power in AUG</a:t>
            </a:r>
            <a:r>
              <a:rPr lang="en-GB" baseline="30000" dirty="0">
                <a:solidFill>
                  <a:srgbClr val="008F00"/>
                </a:solidFill>
              </a:rPr>
              <a:t>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4B2F25-0186-2024-6869-C2C9FECFF27A}"/>
                  </a:ext>
                </a:extLst>
              </p:cNvPr>
              <p:cNvSpPr txBox="1"/>
              <p:nvPr/>
            </p:nvSpPr>
            <p:spPr>
              <a:xfrm>
                <a:off x="1115616" y="2067694"/>
                <a:ext cx="3551229" cy="536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ep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MW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0.77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+18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Pa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4B2F25-0186-2024-6869-C2C9FECFF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67694"/>
                <a:ext cx="3551229" cy="536365"/>
              </a:xfrm>
              <a:prstGeom prst="rect">
                <a:avLst/>
              </a:prstGeom>
              <a:blipFill>
                <a:blip r:embed="rId3"/>
                <a:stretch>
                  <a:fillRect l="-1068" b="-13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18C90535-CE75-C6F9-F194-11D46F548FC7}"/>
              </a:ext>
            </a:extLst>
          </p:cNvPr>
          <p:cNvSpPr txBox="1">
            <a:spLocks/>
          </p:cNvSpPr>
          <p:nvPr/>
        </p:nvSpPr>
        <p:spPr>
          <a:xfrm>
            <a:off x="1080000" y="4877692"/>
            <a:ext cx="3540885" cy="258532"/>
          </a:xfrm>
          <a:prstGeom prst="rect">
            <a:avLst/>
          </a:prstGeom>
        </p:spPr>
        <p:txBody>
          <a:bodyPr vert="horz" lIns="9000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3725863" algn="r"/>
              </a:tabLst>
            </a:pPr>
            <a:r>
              <a:rPr lang="en-IE" sz="1200" dirty="0">
                <a:solidFill>
                  <a:srgbClr val="008F00"/>
                </a:solidFill>
              </a:rPr>
              <a:t>[1] A. </a:t>
            </a:r>
            <a:r>
              <a:rPr lang="en-IE" sz="1200" dirty="0" err="1">
                <a:solidFill>
                  <a:srgbClr val="008F00"/>
                </a:solidFill>
              </a:rPr>
              <a:t>Kallenbach</a:t>
            </a:r>
            <a:r>
              <a:rPr lang="en-IE" sz="1200" dirty="0">
                <a:solidFill>
                  <a:srgbClr val="008F00"/>
                </a:solidFill>
              </a:rPr>
              <a:t>, et al., NF </a:t>
            </a:r>
            <a:r>
              <a:rPr lang="en-IE" sz="1200" b="1" dirty="0">
                <a:solidFill>
                  <a:srgbClr val="008F00"/>
                </a:solidFill>
              </a:rPr>
              <a:t>55</a:t>
            </a:r>
            <a:r>
              <a:rPr lang="en-IE" sz="1200" dirty="0">
                <a:solidFill>
                  <a:srgbClr val="008F00"/>
                </a:solidFill>
              </a:rPr>
              <a:t> (2015) 053026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39A345-5FAE-4EF2-A18C-1FC0721BCD81}"/>
              </a:ext>
            </a:extLst>
          </p:cNvPr>
          <p:cNvSpPr txBox="1">
            <a:spLocks/>
          </p:cNvSpPr>
          <p:nvPr/>
        </p:nvSpPr>
        <p:spPr>
          <a:xfrm>
            <a:off x="4856533" y="1059582"/>
            <a:ext cx="4085254" cy="3726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indent="-182563" algn="l" defTabSz="914377" rtl="0" eaLnBrk="1" latinLnBrk="0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7988" indent="-182563" algn="l" defTabSz="914377" rtl="0" eaLnBrk="1" latinLnBrk="0" hangingPunct="1">
              <a:spcBef>
                <a:spcPts val="300"/>
              </a:spcBef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5963" indent="-217488" algn="l" defTabSz="914377" rtl="0" eaLnBrk="1" latinLnBrk="0" hangingPunct="1">
              <a:spcBef>
                <a:spcPts val="150"/>
              </a:spcBef>
              <a:buFont typeface="Lucida Grande"/>
              <a:buChar char="+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14425" indent="-25400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Predicted ITER divertor target response</a:t>
            </a:r>
            <a:r>
              <a:rPr lang="en-GB" baseline="30000" dirty="0">
                <a:solidFill>
                  <a:srgbClr val="008F00"/>
                </a:solidFill>
              </a:rPr>
              <a:t>[2]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1862C923-E90E-EAB4-187B-1BF5C6D9C8D7}"/>
              </a:ext>
            </a:extLst>
          </p:cNvPr>
          <p:cNvSpPr txBox="1">
            <a:spLocks/>
          </p:cNvSpPr>
          <p:nvPr/>
        </p:nvSpPr>
        <p:spPr>
          <a:xfrm>
            <a:off x="5207579" y="4877692"/>
            <a:ext cx="3540885" cy="258532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3725863" algn="r"/>
              </a:tabLst>
            </a:pPr>
            <a:r>
              <a:rPr lang="en-IE" sz="1200" dirty="0">
                <a:solidFill>
                  <a:srgbClr val="008F00"/>
                </a:solidFill>
              </a:rPr>
              <a:t>[2] R. Pitts, et al., NME </a:t>
            </a:r>
            <a:r>
              <a:rPr lang="en-IE" sz="1200" b="1" dirty="0">
                <a:solidFill>
                  <a:srgbClr val="008F00"/>
                </a:solidFill>
              </a:rPr>
              <a:t>20</a:t>
            </a:r>
            <a:r>
              <a:rPr lang="en-IE" sz="1200" dirty="0">
                <a:solidFill>
                  <a:srgbClr val="008F00"/>
                </a:solidFill>
              </a:rPr>
              <a:t> (2019) 100696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B5B432-5932-62B8-1355-A102E3EB1F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4778" y="4155926"/>
                <a:ext cx="7880657" cy="9665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563" indent="-182563" algn="l" defTabSz="914377" rtl="0" eaLnBrk="1" latinLnBrk="0" hangingPunct="1">
                  <a:spcBef>
                    <a:spcPts val="600"/>
                  </a:spcBef>
                  <a:buClr>
                    <a:srgbClr val="FF0000"/>
                  </a:buClr>
                  <a:buFont typeface="Wingdings" pitchFamily="2" charset="2"/>
                  <a:buChar char="§"/>
                  <a:tabLst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07988" indent="-182563" algn="l" defTabSz="914377" rtl="0" eaLnBrk="1" latinLnBrk="0" hangingPunct="1">
                  <a:spcBef>
                    <a:spcPts val="300"/>
                  </a:spcBef>
                  <a:buFont typeface="Lucida Grande"/>
                  <a:buChar char="-"/>
                  <a:tabLst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715963" indent="-217488" algn="l" defTabSz="914377" rtl="0" eaLnBrk="1" latinLnBrk="0" hangingPunct="1">
                  <a:spcBef>
                    <a:spcPts val="150"/>
                  </a:spcBef>
                  <a:buFont typeface="Lucida Grande"/>
                  <a:buChar char="+"/>
                  <a:tabLst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114425" indent="-254000" algn="l" defTabSz="91437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GB" dirty="0"/>
                  <a:t>Note that in a fixed geometry it is difficult to disentangle the roles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sep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for power exhaust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B5B432-5932-62B8-1355-A102E3EB1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8" y="4155926"/>
                <a:ext cx="7880657" cy="966532"/>
              </a:xfrm>
              <a:prstGeom prst="rect">
                <a:avLst/>
              </a:prstGeom>
              <a:blipFill>
                <a:blip r:embed="rId4"/>
                <a:stretch>
                  <a:fillRect t="-3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C530BA6-7882-3497-194E-613E0C009F1A}"/>
              </a:ext>
            </a:extLst>
          </p:cNvPr>
          <p:cNvGrpSpPr/>
          <p:nvPr/>
        </p:nvGrpSpPr>
        <p:grpSpPr>
          <a:xfrm>
            <a:off x="5006628" y="1743154"/>
            <a:ext cx="3445411" cy="2438003"/>
            <a:chOff x="5332801" y="1789931"/>
            <a:chExt cx="3140124" cy="22219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EEAE2E-D95A-F16A-F800-5F87712BE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00"/>
            <a:stretch/>
          </p:blipFill>
          <p:spPr>
            <a:xfrm>
              <a:off x="5332801" y="1789931"/>
              <a:ext cx="3140124" cy="16356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D2B86A-358B-C181-DB3F-CC8B09DF2A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2" t="88849"/>
            <a:stretch/>
          </p:blipFill>
          <p:spPr>
            <a:xfrm>
              <a:off x="5940152" y="3438384"/>
              <a:ext cx="2532773" cy="57352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0ADC83-705D-FDD4-2EC7-10AF933FBA23}"/>
                </a:ext>
              </a:extLst>
            </p:cNvPr>
            <p:cNvSpPr/>
            <p:nvPr/>
          </p:nvSpPr>
          <p:spPr>
            <a:xfrm>
              <a:off x="5976000" y="1962563"/>
              <a:ext cx="2250000" cy="1573200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D30700-AF7F-6AB6-99D0-1AC342CB3103}"/>
              </a:ext>
            </a:extLst>
          </p:cNvPr>
          <p:cNvSpPr txBox="1"/>
          <p:nvPr/>
        </p:nvSpPr>
        <p:spPr>
          <a:xfrm>
            <a:off x="8176829" y="2498774"/>
            <a:ext cx="992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5(a) of [2]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88FDAC-2C37-C193-B3F8-47AA96A2DFA5}"/>
              </a:ext>
            </a:extLst>
          </p:cNvPr>
          <p:cNvSpPr txBox="1"/>
          <p:nvPr/>
        </p:nvSpPr>
        <p:spPr>
          <a:xfrm>
            <a:off x="6457615" y="1723266"/>
            <a:ext cx="978238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SOLPS-4.3</a:t>
            </a:r>
          </a:p>
        </p:txBody>
      </p:sp>
    </p:spTree>
    <p:extLst>
      <p:ext uri="{BB962C8B-B14F-4D97-AF65-F5344CB8AC3E}">
        <p14:creationId xmlns:p14="http://schemas.microsoft.com/office/powerpoint/2010/main" val="30683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FD783A-3431-9718-642E-61A1F83AC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90" y="1850400"/>
            <a:ext cx="2629662" cy="26591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E2540D-16FF-3C5E-3EE5-9B9A74B2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78" y="18000"/>
            <a:ext cx="7181598" cy="756000"/>
          </a:xfrm>
        </p:spPr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EU-DEMO SN coil configuration &amp; equilibrium with </a:t>
            </a:r>
            <a:r>
              <a:rPr lang="en-GB" sz="2400" dirty="0">
                <a:solidFill>
                  <a:srgbClr val="FF0000"/>
                </a:solidFill>
              </a:rPr>
              <a:t>increased leg-length </a:t>
            </a:r>
            <a:r>
              <a:rPr lang="en-GB" sz="2400" dirty="0">
                <a:solidFill>
                  <a:srgbClr val="000000"/>
                </a:solidFill>
              </a:rPr>
              <a:t>and </a:t>
            </a:r>
            <a:r>
              <a:rPr lang="en-GB" sz="2400" dirty="0" err="1">
                <a:solidFill>
                  <a:srgbClr val="FF0000"/>
                </a:solidFill>
              </a:rPr>
              <a:t>stonger</a:t>
            </a:r>
            <a:r>
              <a:rPr lang="en-GB" sz="2400" dirty="0">
                <a:solidFill>
                  <a:srgbClr val="FF0000"/>
                </a:solidFill>
              </a:rPr>
              <a:t> baffling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2032-F7BE-84BC-4A4F-C414F969E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78" y="1059582"/>
            <a:ext cx="8369222" cy="3726414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Coils and magnetic equilibrium of ‘2018’ EU-DEMO configuration</a:t>
            </a:r>
            <a:r>
              <a:rPr lang="en-GB" baseline="30000" dirty="0">
                <a:solidFill>
                  <a:srgbClr val="008F00"/>
                </a:solidFill>
              </a:rPr>
              <a:t>[1,2]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8B0300-4171-6FA7-42D2-6551E38012E6}"/>
              </a:ext>
            </a:extLst>
          </p:cNvPr>
          <p:cNvSpPr txBox="1">
            <a:spLocks/>
          </p:cNvSpPr>
          <p:nvPr/>
        </p:nvSpPr>
        <p:spPr bwMode="auto">
          <a:xfrm>
            <a:off x="1080000" y="4702373"/>
            <a:ext cx="4231324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[1] H. Reimerdes, et al., NF </a:t>
            </a:r>
            <a:r>
              <a:rPr lang="en-US" sz="1200" b="1" dirty="0">
                <a:solidFill>
                  <a:srgbClr val="008F00"/>
                </a:solidFill>
                <a:latin typeface="Arial" charset="0"/>
                <a:cs typeface="Arial" charset="0"/>
              </a:rPr>
              <a:t>60</a:t>
            </a:r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 (2020) 066030</a:t>
            </a:r>
          </a:p>
          <a:p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[2] F. </a:t>
            </a:r>
            <a:r>
              <a:rPr lang="en-US" sz="1200" dirty="0" err="1">
                <a:solidFill>
                  <a:srgbClr val="008F00"/>
                </a:solidFill>
                <a:latin typeface="Arial" charset="0"/>
                <a:cs typeface="Arial" charset="0"/>
              </a:rPr>
              <a:t>Militello</a:t>
            </a:r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, et al, NME </a:t>
            </a:r>
            <a:r>
              <a:rPr lang="en-US" sz="1200" b="1" dirty="0">
                <a:solidFill>
                  <a:srgbClr val="008F00"/>
                </a:solidFill>
                <a:latin typeface="Arial" charset="0"/>
                <a:cs typeface="Arial" charset="0"/>
              </a:rPr>
              <a:t>26</a:t>
            </a:r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 (2021) 100908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B19D84-5AE8-71C0-D7AF-70F88BCE7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00" y="1851670"/>
            <a:ext cx="2805699" cy="3228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2F4D8A-7172-B4EE-ED26-B7DCA62EA915}"/>
                  </a:ext>
                </a:extLst>
              </p:cNvPr>
              <p:cNvSpPr txBox="1"/>
              <p:nvPr/>
            </p:nvSpPr>
            <p:spPr>
              <a:xfrm>
                <a:off x="7970788" y="1807279"/>
                <a:ext cx="806085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/>
                  <a:t>=8.9m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GB" sz="1200" dirty="0"/>
                  <a:t>=4.9T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GB" sz="1200" dirty="0"/>
                  <a:t>=19MA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2F4D8A-7172-B4EE-ED26-B7DCA62EA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788" y="1807279"/>
                <a:ext cx="806085" cy="646331"/>
              </a:xfrm>
              <a:prstGeom prst="rect">
                <a:avLst/>
              </a:prstGeom>
              <a:blipFill>
                <a:blip r:embed="rId5"/>
                <a:stretch>
                  <a:fillRect b="-56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1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F57E-710C-164B-73D7-811E7A7F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Starting-Up XD Kinetic Simulations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A4BDF-A838-836B-1758-03B3FCCC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51C81-182F-0CE1-B6CA-CF423778D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10" y="662006"/>
            <a:ext cx="5799463" cy="8820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Scan to calibrate fluid vs kinetic models.</a:t>
            </a:r>
          </a:p>
          <a:p>
            <a:r>
              <a:rPr lang="en-US" dirty="0"/>
              <a:t>Criterion adopted: reproduce similar divertor neutral pressure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98F6A-0F54-3D89-3EA8-270BDD06D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2" t="10074" r="33213"/>
          <a:stretch/>
        </p:blipFill>
        <p:spPr>
          <a:xfrm>
            <a:off x="5940152" y="608303"/>
            <a:ext cx="2383047" cy="3998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70EBA-3C4B-26BC-40C8-D3BB255C8C30}"/>
              </a:ext>
            </a:extLst>
          </p:cNvPr>
          <p:cNvSpPr txBox="1"/>
          <p:nvPr/>
        </p:nvSpPr>
        <p:spPr>
          <a:xfrm>
            <a:off x="8423920" y="198173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Puff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49E1BD4-C778-E164-1643-F1684AE5AC5C}"/>
              </a:ext>
            </a:extLst>
          </p:cNvPr>
          <p:cNvSpPr/>
          <p:nvPr/>
        </p:nvSpPr>
        <p:spPr bwMode="auto">
          <a:xfrm rot="18877921">
            <a:off x="6039356" y="3718038"/>
            <a:ext cx="864512" cy="334069"/>
          </a:xfrm>
          <a:prstGeom prst="rightArrow">
            <a:avLst/>
          </a:prstGeom>
          <a:solidFill>
            <a:srgbClr val="EFAFD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>
              <a:ln>
                <a:noFill/>
              </a:ln>
              <a:solidFill>
                <a:srgbClr val="C72CB9"/>
              </a:solidFill>
              <a:effectLst/>
              <a:latin typeface="Arial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641C13B-4451-DEAA-22DC-15F46094E571}"/>
              </a:ext>
            </a:extLst>
          </p:cNvPr>
          <p:cNvSpPr/>
          <p:nvPr/>
        </p:nvSpPr>
        <p:spPr bwMode="auto">
          <a:xfrm rot="10800000">
            <a:off x="8215186" y="1679772"/>
            <a:ext cx="821310" cy="367005"/>
          </a:xfrm>
          <a:prstGeom prst="rightArrow">
            <a:avLst/>
          </a:prstGeom>
          <a:solidFill>
            <a:srgbClr val="EFAFD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>
              <a:ln>
                <a:noFill/>
              </a:ln>
              <a:solidFill>
                <a:srgbClr val="C72CB9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866BE-72BE-279D-C8A3-D84AB0A0B423}"/>
              </a:ext>
            </a:extLst>
          </p:cNvPr>
          <p:cNvSpPr txBox="1"/>
          <p:nvPr/>
        </p:nvSpPr>
        <p:spPr>
          <a:xfrm>
            <a:off x="6062674" y="4447263"/>
            <a:ext cx="96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Pump</a:t>
            </a:r>
          </a:p>
        </p:txBody>
      </p:sp>
      <p:graphicFrame>
        <p:nvGraphicFramePr>
          <p:cNvPr id="11" name="Table 62">
            <a:extLst>
              <a:ext uri="{FF2B5EF4-FFF2-40B4-BE49-F238E27FC236}">
                <a16:creationId xmlns:a16="http://schemas.microsoft.com/office/drawing/2014/main" id="{C099AD24-8D1F-2DE1-CFEE-F57B09450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417249"/>
              </p:ext>
            </p:extLst>
          </p:nvPr>
        </p:nvGraphicFramePr>
        <p:xfrm>
          <a:off x="240773" y="1695038"/>
          <a:ext cx="487128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822">
                  <a:extLst>
                    <a:ext uri="{9D8B030D-6E8A-4147-A177-3AD203B41FA5}">
                      <a16:colId xmlns:a16="http://schemas.microsoft.com/office/drawing/2014/main" val="1184858032"/>
                    </a:ext>
                  </a:extLst>
                </a:gridCol>
                <a:gridCol w="1217822">
                  <a:extLst>
                    <a:ext uri="{9D8B030D-6E8A-4147-A177-3AD203B41FA5}">
                      <a16:colId xmlns:a16="http://schemas.microsoft.com/office/drawing/2014/main" val="1675038793"/>
                    </a:ext>
                  </a:extLst>
                </a:gridCol>
                <a:gridCol w="1217822">
                  <a:extLst>
                    <a:ext uri="{9D8B030D-6E8A-4147-A177-3AD203B41FA5}">
                      <a16:colId xmlns:a16="http://schemas.microsoft.com/office/drawing/2014/main" val="1292842551"/>
                    </a:ext>
                  </a:extLst>
                </a:gridCol>
                <a:gridCol w="1217822">
                  <a:extLst>
                    <a:ext uri="{9D8B030D-6E8A-4147-A177-3AD203B41FA5}">
                      <a16:colId xmlns:a16="http://schemas.microsoft.com/office/drawing/2014/main" val="2458225600"/>
                    </a:ext>
                  </a:extLst>
                </a:gridCol>
              </a:tblGrid>
              <a:tr h="7605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Albedo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</a:t>
                      </a:r>
                      <a:r>
                        <a:rPr lang="en-US" baseline="-25000" dirty="0" err="1"/>
                        <a:t>0</a:t>
                      </a:r>
                      <a:r>
                        <a:rPr lang="en-US" baseline="0" dirty="0"/>
                        <a:t> pressure (Pa)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</a:t>
                      </a:r>
                      <a:r>
                        <a:rPr lang="en-US" baseline="-25000" dirty="0" err="1"/>
                        <a:t>2</a:t>
                      </a:r>
                      <a:r>
                        <a:rPr lang="en-US" baseline="0" dirty="0"/>
                        <a:t> pressure (Pa)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</a:t>
                      </a:r>
                      <a:r>
                        <a:rPr lang="en-US" baseline="-25000" dirty="0" err="1"/>
                        <a:t>total</a:t>
                      </a:r>
                      <a:r>
                        <a:rPr lang="en-US" baseline="0" dirty="0"/>
                        <a:t> pressure (Pa)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936275"/>
                  </a:ext>
                </a:extLst>
              </a:tr>
              <a:tr h="3042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252529"/>
                  </a:ext>
                </a:extLst>
              </a:tr>
              <a:tr h="3042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81920"/>
                  </a:ext>
                </a:extLst>
              </a:tr>
              <a:tr h="3042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45957"/>
                  </a:ext>
                </a:extLst>
              </a:tr>
              <a:tr h="3042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5716"/>
                  </a:ext>
                </a:extLst>
              </a:tr>
              <a:tr h="3042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649982"/>
                  </a:ext>
                </a:extLst>
              </a:tr>
              <a:tr h="3042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2136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6DBA03E-58D9-9A83-EC5F-80927C3C3F58}"/>
              </a:ext>
            </a:extLst>
          </p:cNvPr>
          <p:cNvSpPr/>
          <p:nvPr/>
        </p:nvSpPr>
        <p:spPr bwMode="auto">
          <a:xfrm>
            <a:off x="232595" y="3723878"/>
            <a:ext cx="4871288" cy="310116"/>
          </a:xfrm>
          <a:prstGeom prst="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03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7B5751-9BD7-2BEF-D1F2-DE09D40A3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90" y="1851670"/>
            <a:ext cx="2629662" cy="26591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E2540D-16FF-3C5E-3EE5-9B9A74B2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78" y="18000"/>
            <a:ext cx="7181598" cy="756000"/>
          </a:xfrm>
        </p:spPr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EU-DEMO SN coil configuration &amp; equilibrium with </a:t>
            </a:r>
            <a:r>
              <a:rPr lang="en-GB" sz="2400" dirty="0">
                <a:solidFill>
                  <a:srgbClr val="FF0000"/>
                </a:solidFill>
              </a:rPr>
              <a:t>increased leg-length </a:t>
            </a:r>
            <a:r>
              <a:rPr lang="en-GB" sz="2400" dirty="0">
                <a:solidFill>
                  <a:srgbClr val="000000"/>
                </a:solidFill>
              </a:rPr>
              <a:t>and </a:t>
            </a:r>
            <a:r>
              <a:rPr lang="en-GB" sz="2400" dirty="0" err="1">
                <a:solidFill>
                  <a:srgbClr val="FF0000"/>
                </a:solidFill>
              </a:rPr>
              <a:t>stonger</a:t>
            </a:r>
            <a:r>
              <a:rPr lang="en-GB" sz="2400" dirty="0">
                <a:solidFill>
                  <a:srgbClr val="FF0000"/>
                </a:solidFill>
              </a:rPr>
              <a:t> baffling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2032-F7BE-84BC-4A4F-C414F969E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78" y="1059582"/>
            <a:ext cx="8369222" cy="3726414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Coils and magnetic equilibrium of ‘2018’ EU-DEMO configuration</a:t>
            </a:r>
            <a:r>
              <a:rPr lang="en-GB" baseline="30000" dirty="0">
                <a:solidFill>
                  <a:srgbClr val="008F00"/>
                </a:solidFill>
              </a:rPr>
              <a:t>[1,2]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8B0300-4171-6FA7-42D2-6551E38012E6}"/>
              </a:ext>
            </a:extLst>
          </p:cNvPr>
          <p:cNvSpPr txBox="1">
            <a:spLocks/>
          </p:cNvSpPr>
          <p:nvPr/>
        </p:nvSpPr>
        <p:spPr bwMode="auto">
          <a:xfrm>
            <a:off x="1080000" y="4702373"/>
            <a:ext cx="4231324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[1] H. Reimerdes, et al., NF </a:t>
            </a:r>
            <a:r>
              <a:rPr lang="en-US" sz="1200" b="1" dirty="0">
                <a:solidFill>
                  <a:srgbClr val="008F00"/>
                </a:solidFill>
                <a:latin typeface="Arial" charset="0"/>
                <a:cs typeface="Arial" charset="0"/>
              </a:rPr>
              <a:t>60</a:t>
            </a:r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 (2020) 066030</a:t>
            </a:r>
          </a:p>
          <a:p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[2] F. </a:t>
            </a:r>
            <a:r>
              <a:rPr lang="en-US" sz="1200" dirty="0" err="1">
                <a:solidFill>
                  <a:srgbClr val="008F00"/>
                </a:solidFill>
                <a:latin typeface="Arial" charset="0"/>
                <a:cs typeface="Arial" charset="0"/>
              </a:rPr>
              <a:t>Militello</a:t>
            </a:r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, et al, NME </a:t>
            </a:r>
            <a:r>
              <a:rPr lang="en-US" sz="1200" b="1" dirty="0">
                <a:solidFill>
                  <a:srgbClr val="008F00"/>
                </a:solidFill>
                <a:latin typeface="Arial" charset="0"/>
                <a:cs typeface="Arial" charset="0"/>
              </a:rPr>
              <a:t>26</a:t>
            </a:r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 (2021) 100908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B19D84-5AE8-71C0-D7AF-70F88BCE7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00" y="1851670"/>
            <a:ext cx="2805699" cy="3228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2F4D8A-7172-B4EE-ED26-B7DCA62EA915}"/>
                  </a:ext>
                </a:extLst>
              </p:cNvPr>
              <p:cNvSpPr txBox="1"/>
              <p:nvPr/>
            </p:nvSpPr>
            <p:spPr>
              <a:xfrm>
                <a:off x="7970788" y="1807279"/>
                <a:ext cx="806085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/>
                  <a:t>=8.9m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GB" sz="1200" dirty="0"/>
                  <a:t>=4.9T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GB" sz="1200" dirty="0"/>
                  <a:t>=19MA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2F4D8A-7172-B4EE-ED26-B7DCA62EA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788" y="1807279"/>
                <a:ext cx="806085" cy="646331"/>
              </a:xfrm>
              <a:prstGeom prst="rect">
                <a:avLst/>
              </a:prstGeom>
              <a:blipFill>
                <a:blip r:embed="rId5"/>
                <a:stretch>
                  <a:fillRect b="-56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483AB75-8266-8DF5-1417-6C54A054C9BF}"/>
              </a:ext>
            </a:extLst>
          </p:cNvPr>
          <p:cNvSpPr txBox="1"/>
          <p:nvPr/>
        </p:nvSpPr>
        <p:spPr>
          <a:xfrm>
            <a:off x="774778" y="328139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TBLLD</a:t>
            </a:r>
          </a:p>
        </p:txBody>
      </p:sp>
    </p:spTree>
    <p:extLst>
      <p:ext uri="{BB962C8B-B14F-4D97-AF65-F5344CB8AC3E}">
        <p14:creationId xmlns:p14="http://schemas.microsoft.com/office/powerpoint/2010/main" val="8300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14F089-9B1F-47CC-6105-D926BB6C3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90" y="1851670"/>
            <a:ext cx="2629662" cy="26591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E2540D-16FF-3C5E-3EE5-9B9A74B2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78" y="18000"/>
            <a:ext cx="7181598" cy="756000"/>
          </a:xfrm>
        </p:spPr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EU-DEMO SN coil configuration &amp; equilibrium with </a:t>
            </a:r>
            <a:r>
              <a:rPr lang="en-GB" sz="2400" dirty="0">
                <a:solidFill>
                  <a:srgbClr val="FF0000"/>
                </a:solidFill>
              </a:rPr>
              <a:t>increased leg-length </a:t>
            </a:r>
            <a:r>
              <a:rPr lang="en-GB" sz="2400" dirty="0">
                <a:solidFill>
                  <a:srgbClr val="000000"/>
                </a:solidFill>
              </a:rPr>
              <a:t>and </a:t>
            </a:r>
            <a:r>
              <a:rPr lang="en-GB" sz="2400" dirty="0" err="1">
                <a:solidFill>
                  <a:srgbClr val="FF0000"/>
                </a:solidFill>
              </a:rPr>
              <a:t>stonger</a:t>
            </a:r>
            <a:r>
              <a:rPr lang="en-GB" sz="2400" dirty="0">
                <a:solidFill>
                  <a:srgbClr val="FF0000"/>
                </a:solidFill>
              </a:rPr>
              <a:t> baffling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2032-F7BE-84BC-4A4F-C414F969E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78" y="1059582"/>
            <a:ext cx="8369222" cy="3726414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Coils and magnetic equilibrium of ‘2018’ EU-DEMO configuration</a:t>
            </a:r>
            <a:r>
              <a:rPr lang="en-GB" baseline="30000" dirty="0">
                <a:solidFill>
                  <a:srgbClr val="008F00"/>
                </a:solidFill>
              </a:rPr>
              <a:t>[1,2]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03276-7B8D-059F-1415-1009090D54ED}"/>
              </a:ext>
            </a:extLst>
          </p:cNvPr>
          <p:cNvSpPr txBox="1"/>
          <p:nvPr/>
        </p:nvSpPr>
        <p:spPr>
          <a:xfrm>
            <a:off x="4724400" y="1779662"/>
            <a:ext cx="423132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Modifications</a:t>
            </a:r>
          </a:p>
          <a:p>
            <a:pPr marL="184150" indent="-184150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divertor legs by placing targets closer to the reference vessel</a:t>
            </a:r>
          </a:p>
          <a:p>
            <a:pPr marL="409575" lvl="1" indent="-158750">
              <a:spcBef>
                <a:spcPts val="300"/>
              </a:spcBef>
              <a:buClr>
                <a:srgbClr val="FF0000"/>
              </a:buClr>
              <a:buFont typeface="System Font Regular"/>
              <a:buChar char="+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Vessel may have to be modified to allow for larger divertor cassette!</a:t>
            </a:r>
          </a:p>
          <a:p>
            <a:pPr marL="184150" indent="-184150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baffles towards X-point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61589A-C915-3088-FCF1-D7DA08ECF3B2}"/>
              </a:ext>
            </a:extLst>
          </p:cNvPr>
          <p:cNvSpPr txBox="1">
            <a:spLocks/>
          </p:cNvSpPr>
          <p:nvPr/>
        </p:nvSpPr>
        <p:spPr bwMode="auto">
          <a:xfrm>
            <a:off x="1080000" y="4702373"/>
            <a:ext cx="4231324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[1] H. Reimerdes, et al., NF </a:t>
            </a:r>
            <a:r>
              <a:rPr lang="en-US" sz="1200" b="1" dirty="0">
                <a:solidFill>
                  <a:srgbClr val="008F00"/>
                </a:solidFill>
                <a:latin typeface="Arial" charset="0"/>
                <a:cs typeface="Arial" charset="0"/>
              </a:rPr>
              <a:t>60</a:t>
            </a:r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 (2020) 066030</a:t>
            </a:r>
          </a:p>
          <a:p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[2] F. </a:t>
            </a:r>
            <a:r>
              <a:rPr lang="en-US" sz="1200" dirty="0" err="1">
                <a:solidFill>
                  <a:srgbClr val="008F00"/>
                </a:solidFill>
                <a:latin typeface="Arial" charset="0"/>
                <a:cs typeface="Arial" charset="0"/>
              </a:rPr>
              <a:t>Militello</a:t>
            </a:r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, et al, NME </a:t>
            </a:r>
            <a:r>
              <a:rPr lang="en-US" sz="1200" b="1" dirty="0">
                <a:solidFill>
                  <a:srgbClr val="008F00"/>
                </a:solidFill>
                <a:latin typeface="Arial" charset="0"/>
                <a:cs typeface="Arial" charset="0"/>
              </a:rPr>
              <a:t>26</a:t>
            </a:r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 (2021) 100908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D63B7B-E5F3-9CFF-C9A3-48C11A3CAD9F}"/>
              </a:ext>
            </a:extLst>
          </p:cNvPr>
          <p:cNvCxnSpPr>
            <a:cxnSpLocks/>
          </p:cNvCxnSpPr>
          <p:nvPr/>
        </p:nvCxnSpPr>
        <p:spPr>
          <a:xfrm>
            <a:off x="3347864" y="3651870"/>
            <a:ext cx="216024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0C44B96-33DA-59E9-626A-7EAD2235CBB5}"/>
              </a:ext>
            </a:extLst>
          </p:cNvPr>
          <p:cNvCxnSpPr>
            <a:cxnSpLocks/>
          </p:cNvCxnSpPr>
          <p:nvPr/>
        </p:nvCxnSpPr>
        <p:spPr>
          <a:xfrm flipH="1">
            <a:off x="2123728" y="3291830"/>
            <a:ext cx="288032" cy="172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2AC4655-C18D-2DAD-2C5B-2DB9578B31C8}"/>
              </a:ext>
            </a:extLst>
          </p:cNvPr>
          <p:cNvCxnSpPr>
            <a:cxnSpLocks/>
          </p:cNvCxnSpPr>
          <p:nvPr/>
        </p:nvCxnSpPr>
        <p:spPr>
          <a:xfrm flipH="1" flipV="1">
            <a:off x="3455876" y="2922789"/>
            <a:ext cx="108012" cy="220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DB30D7B-DA86-0144-2E53-A090BA502E83}"/>
              </a:ext>
            </a:extLst>
          </p:cNvPr>
          <p:cNvCxnSpPr>
            <a:cxnSpLocks/>
          </p:cNvCxnSpPr>
          <p:nvPr/>
        </p:nvCxnSpPr>
        <p:spPr>
          <a:xfrm flipV="1">
            <a:off x="2339752" y="2571750"/>
            <a:ext cx="144016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B0B692D-541E-0313-D889-8B010A91FEA0}"/>
              </a:ext>
            </a:extLst>
          </p:cNvPr>
          <p:cNvSpPr txBox="1"/>
          <p:nvPr/>
        </p:nvSpPr>
        <p:spPr>
          <a:xfrm>
            <a:off x="774778" y="328139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TBLLD</a:t>
            </a:r>
          </a:p>
        </p:txBody>
      </p:sp>
    </p:spTree>
    <p:extLst>
      <p:ext uri="{BB962C8B-B14F-4D97-AF65-F5344CB8AC3E}">
        <p14:creationId xmlns:p14="http://schemas.microsoft.com/office/powerpoint/2010/main" val="242496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4BC5ED-5BBC-091C-A26C-264932FEE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90" y="1851670"/>
            <a:ext cx="2629662" cy="26591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BC2742-9DC9-3CD5-3E77-44FF2805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78" y="18000"/>
            <a:ext cx="6749550" cy="756000"/>
          </a:xfrm>
        </p:spPr>
        <p:txBody>
          <a:bodyPr>
            <a:noAutofit/>
          </a:bodyPr>
          <a:lstStyle/>
          <a:p>
            <a:r>
              <a:rPr lang="en-GB" sz="2400" dirty="0"/>
              <a:t>Tightly-baffled, long-legged divertor (TBLLD) in DEMO requires optimisation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D6A027-1D68-94E4-2E7E-AF5F04B5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78" y="774000"/>
            <a:ext cx="8261718" cy="4011996"/>
          </a:xfrm>
        </p:spPr>
        <p:txBody>
          <a:bodyPr/>
          <a:lstStyle/>
          <a:p>
            <a:r>
              <a:rPr lang="en-GB" dirty="0"/>
              <a:t>Need to investigate parametric dependencies, e.g. with SOLPS-ITER</a:t>
            </a:r>
            <a:endParaRPr lang="en-GB" baseline="30000" dirty="0">
              <a:solidFill>
                <a:srgbClr val="008F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Compare performance to reference (Ar seeded SN)</a:t>
            </a:r>
            <a:r>
              <a:rPr lang="en-GB" baseline="30000" dirty="0">
                <a:solidFill>
                  <a:srgbClr val="008F00"/>
                </a:solidFill>
              </a:rPr>
              <a:t>[1]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52A39-72EA-20B2-D444-E244B3CBEDC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16016" y="1779662"/>
            <a:ext cx="4449868" cy="3291916"/>
          </a:xfrm>
        </p:spPr>
        <p:txBody>
          <a:bodyPr>
            <a:no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GB" sz="1600" b="1" dirty="0"/>
              <a:t>Parameters</a:t>
            </a:r>
          </a:p>
          <a:p>
            <a:pPr marL="182563" indent="-182563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Distance of CFR baffle</a:t>
            </a:r>
          </a:p>
          <a:p>
            <a:pPr marL="182563" indent="-182563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Distance of PFR baffle</a:t>
            </a:r>
          </a:p>
          <a:p>
            <a:pPr marL="182563" indent="-182563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Orientation of targets </a:t>
            </a:r>
            <a:r>
              <a:rPr lang="en-GB" sz="1600" dirty="0">
                <a:sym typeface="Wingdings" pitchFamily="2" charset="2"/>
              </a:rPr>
              <a:t> grazing angle</a:t>
            </a:r>
          </a:p>
          <a:p>
            <a:pPr marL="182563" indent="-182563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itchFamily="2" charset="2"/>
              </a:rPr>
              <a:t>Baffle extension towards X-point</a:t>
            </a:r>
          </a:p>
          <a:p>
            <a:pPr>
              <a:spcBef>
                <a:spcPts val="300"/>
              </a:spcBef>
              <a:buClr>
                <a:srgbClr val="FF0000"/>
              </a:buClr>
            </a:pPr>
            <a:r>
              <a:rPr lang="en-GB" sz="1600" dirty="0">
                <a:sym typeface="Wingdings" pitchFamily="2" charset="2"/>
              </a:rPr>
              <a:t>Poloidal length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GB" sz="1600" b="1" dirty="0">
                <a:sym typeface="Wingdings" pitchFamily="2" charset="2"/>
              </a:rPr>
              <a:t>Features</a:t>
            </a:r>
          </a:p>
          <a:p>
            <a:pPr marL="182563" indent="-182563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itchFamily="2" charset="2"/>
              </a:rPr>
              <a:t>Neutral passage between inner and outer target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GB" sz="1600" b="1" dirty="0">
                <a:sym typeface="Wingdings" pitchFamily="2" charset="2"/>
              </a:rPr>
              <a:t>Physics aspects</a:t>
            </a:r>
          </a:p>
          <a:p>
            <a:pPr marL="182563" indent="-182563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itchFamily="2" charset="2"/>
              </a:rPr>
              <a:t>Pumping!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7AEA6B-D9FF-9183-1E71-5AEEB09EEF75}"/>
              </a:ext>
            </a:extLst>
          </p:cNvPr>
          <p:cNvSpPr txBox="1"/>
          <p:nvPr/>
        </p:nvSpPr>
        <p:spPr>
          <a:xfrm>
            <a:off x="2771800" y="2391440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1mm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AFDABF-BF31-134C-F80A-ACE8B3789A36}"/>
              </a:ext>
            </a:extLst>
          </p:cNvPr>
          <p:cNvSpPr txBox="1"/>
          <p:nvPr/>
        </p:nvSpPr>
        <p:spPr>
          <a:xfrm>
            <a:off x="2966966" y="2283718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3mm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D43414-13A8-FB26-4FD4-248DCA58ADC6}"/>
              </a:ext>
            </a:extLst>
          </p:cNvPr>
          <p:cNvCxnSpPr>
            <a:cxnSpLocks/>
          </p:cNvCxnSpPr>
          <p:nvPr/>
        </p:nvCxnSpPr>
        <p:spPr>
          <a:xfrm>
            <a:off x="3350316" y="2452460"/>
            <a:ext cx="120031" cy="387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1B0121-7438-D329-3425-E8BA7DE0CC8D}"/>
              </a:ext>
            </a:extLst>
          </p:cNvPr>
          <p:cNvCxnSpPr>
            <a:cxnSpLocks/>
          </p:cNvCxnSpPr>
          <p:nvPr/>
        </p:nvCxnSpPr>
        <p:spPr>
          <a:xfrm>
            <a:off x="3137117" y="2559980"/>
            <a:ext cx="120031" cy="387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309DB0-E40B-1754-0831-02C834AEEE2C}"/>
              </a:ext>
            </a:extLst>
          </p:cNvPr>
          <p:cNvSpPr txBox="1"/>
          <p:nvPr/>
        </p:nvSpPr>
        <p:spPr>
          <a:xfrm>
            <a:off x="3470347" y="2530425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50mm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B1F2C42-195A-FF6C-2FDE-85ECE7D2CED7}"/>
              </a:ext>
            </a:extLst>
          </p:cNvPr>
          <p:cNvSpPr txBox="1">
            <a:spLocks/>
          </p:cNvSpPr>
          <p:nvPr/>
        </p:nvSpPr>
        <p:spPr bwMode="auto">
          <a:xfrm>
            <a:off x="1080000" y="4887039"/>
            <a:ext cx="4231324" cy="2769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[1] F. </a:t>
            </a:r>
            <a:r>
              <a:rPr lang="en-US" sz="1200" dirty="0" err="1">
                <a:solidFill>
                  <a:srgbClr val="008F00"/>
                </a:solidFill>
                <a:latin typeface="Arial" charset="0"/>
                <a:cs typeface="Arial" charset="0"/>
              </a:rPr>
              <a:t>Subba</a:t>
            </a:r>
            <a:r>
              <a:rPr lang="en-US" sz="1200" dirty="0">
                <a:solidFill>
                  <a:srgbClr val="008F00"/>
                </a:solidFill>
                <a:latin typeface="Arial" charset="0"/>
                <a:cs typeface="Arial" charset="0"/>
              </a:rPr>
              <a:t>, et al., this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CF551-449D-D6A3-31C4-A141533F0089}"/>
              </a:ext>
            </a:extLst>
          </p:cNvPr>
          <p:cNvSpPr txBox="1"/>
          <p:nvPr/>
        </p:nvSpPr>
        <p:spPr>
          <a:xfrm>
            <a:off x="774778" y="328139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TBLLD</a:t>
            </a:r>
          </a:p>
        </p:txBody>
      </p:sp>
    </p:spTree>
    <p:extLst>
      <p:ext uri="{BB962C8B-B14F-4D97-AF65-F5344CB8AC3E}">
        <p14:creationId xmlns:p14="http://schemas.microsoft.com/office/powerpoint/2010/main" val="6041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48DC-1354-3581-4092-3EE2BF0E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vs. Fluid Comparison at OMP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19998-07F9-8053-6F40-E0FEC0688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576004"/>
            <a:ext cx="4258816" cy="4155986"/>
          </a:xfrm>
        </p:spPr>
        <p:txBody>
          <a:bodyPr/>
          <a:lstStyle/>
          <a:p>
            <a:r>
              <a:rPr lang="en-US" dirty="0"/>
              <a:t>Similar divertor conditions do not result in similar OMP detailed profiles.</a:t>
            </a:r>
          </a:p>
          <a:p>
            <a:r>
              <a:rPr lang="en-US" dirty="0"/>
              <a:t>Not surprising since the fueling location has moved </a:t>
            </a:r>
            <a:r>
              <a:rPr lang="en-US" dirty="0">
                <a:sym typeface="Wingdings" panose="05000000000000000000" pitchFamily="2" charset="2"/>
              </a:rPr>
              <a:t> larger penetration in the core expected</a:t>
            </a:r>
          </a:p>
          <a:p>
            <a:r>
              <a:rPr lang="en-US" dirty="0">
                <a:sym typeface="Wingdings" panose="05000000000000000000" pitchFamily="2" charset="2"/>
              </a:rPr>
              <a:t>Matching core parameters as opposed to divertor might be a second possibility. Not completed.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D758F-A92B-1CC9-EDEC-13820BCE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DAE11-66FF-4CEF-466F-205450495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66" y="642125"/>
            <a:ext cx="4180797" cy="20067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DDC2B29-26C5-0F90-C17C-770DE6C27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66" y="2726274"/>
            <a:ext cx="4180795" cy="20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3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8DFD-B9B7-265E-3451-6F3CCBC2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XD Modelling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0E53-735B-FC8A-767B-A871B9F6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database of XD fluid simulations was extended/completed (also SN)</a:t>
            </a:r>
          </a:p>
          <a:p>
            <a:r>
              <a:rPr lang="en-US" dirty="0"/>
              <a:t>It was shown that XD allows accessing detached regimes for lower impurity concentration than SN</a:t>
            </a:r>
          </a:p>
          <a:p>
            <a:r>
              <a:rPr lang="en-US" dirty="0"/>
              <a:t>The reason is likely related to larger connection length and increased divertor volume</a:t>
            </a:r>
          </a:p>
          <a:p>
            <a:r>
              <a:rPr lang="en-US" dirty="0"/>
              <a:t>Kinetic cases for XD were started. Some first converged cases were used for parameter tuning purposes.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3099D-682D-8E86-DFFB-DC71A91C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19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3A47-9519-6A68-831F-5AF24E26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SX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E57C-CEEF-4A70-C149-4882F96F7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Previous fluid simulations show the possibility to define a </a:t>
            </a:r>
            <a:r>
              <a:rPr lang="en-GB" b="1" spc="-1" dirty="0">
                <a:solidFill>
                  <a:srgbClr val="000000"/>
                </a:solidFill>
                <a:latin typeface="Arial"/>
                <a:ea typeface="DejaVu Sans"/>
              </a:rPr>
              <a:t>wider operational window with </a:t>
            </a:r>
            <a:r>
              <a:rPr lang="en-GB" b="1" spc="-1" dirty="0" err="1">
                <a:solidFill>
                  <a:srgbClr val="000000"/>
                </a:solidFill>
                <a:latin typeface="Arial"/>
                <a:ea typeface="DejaVu Sans"/>
              </a:rPr>
              <a:t>SX</a:t>
            </a:r>
            <a:r>
              <a:rPr lang="en-GB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b="1" spc="-1" dirty="0" err="1">
                <a:solidFill>
                  <a:srgbClr val="000000"/>
                </a:solidFill>
                <a:latin typeface="Arial"/>
                <a:ea typeface="DejaVu Sans"/>
              </a:rPr>
              <a:t>wrt</a:t>
            </a:r>
            <a:r>
              <a:rPr lang="en-GB" b="1" spc="-1" dirty="0">
                <a:solidFill>
                  <a:srgbClr val="000000"/>
                </a:solidFill>
                <a:latin typeface="Arial"/>
                <a:ea typeface="DejaVu Sans"/>
              </a:rPr>
              <a:t> SN </a:t>
            </a: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(L. Xiang)</a:t>
            </a:r>
          </a:p>
          <a:p>
            <a:pPr marL="257175" indent="-257175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 err="1">
                <a:latin typeface="Arial"/>
              </a:rPr>
              <a:t>WPPWIE</a:t>
            </a:r>
            <a:r>
              <a:rPr lang="en-US" spc="-1" dirty="0">
                <a:latin typeface="Arial"/>
              </a:rPr>
              <a:t> modeling of DEMO SX configuration can be divided into two main sub-activities:</a:t>
            </a:r>
          </a:p>
          <a:p>
            <a:pPr marL="685800" lvl="1" indent="-342900">
              <a:buClr>
                <a:srgbClr val="000000"/>
              </a:buClr>
              <a:buAutoNum type="arabicPeriod"/>
            </a:pPr>
            <a:r>
              <a:rPr lang="en-US" spc="-1" dirty="0">
                <a:latin typeface="Arial"/>
              </a:rPr>
              <a:t>Assessment of the effect of kinetic neutral models, i.e. coupling with EIRENE </a:t>
            </a:r>
          </a:p>
          <a:p>
            <a:pPr marL="685800" lvl="1" indent="-342900">
              <a:buClr>
                <a:srgbClr val="000000"/>
              </a:buClr>
              <a:buAutoNum type="arabicPeriod"/>
            </a:pPr>
            <a:endParaRPr lang="en-US" spc="-1" dirty="0">
              <a:latin typeface="Arial"/>
            </a:endParaRPr>
          </a:p>
          <a:p>
            <a:pPr marL="685800" lvl="1" indent="-342900">
              <a:buClr>
                <a:srgbClr val="000000"/>
              </a:buClr>
              <a:buAutoNum type="arabicPeriod"/>
            </a:pPr>
            <a:endParaRPr lang="en-US" spc="-1" dirty="0">
              <a:latin typeface="Arial"/>
            </a:endParaRPr>
          </a:p>
          <a:p>
            <a:pPr marL="685800" lvl="1" indent="-342900">
              <a:buClr>
                <a:srgbClr val="000000"/>
              </a:buClr>
              <a:buAutoNum type="arabicPeriod"/>
            </a:pPr>
            <a:endParaRPr lang="en-US" spc="-1" dirty="0">
              <a:latin typeface="Arial"/>
            </a:endParaRPr>
          </a:p>
          <a:p>
            <a:pPr marL="685800" lvl="1" indent="-342900">
              <a:buClr>
                <a:srgbClr val="000000"/>
              </a:buClr>
              <a:buAutoNum type="arabicPeriod"/>
            </a:pPr>
            <a:endParaRPr lang="en-US" spc="-1" dirty="0">
              <a:latin typeface="Arial"/>
            </a:endParaRPr>
          </a:p>
          <a:p>
            <a:pPr lvl="1">
              <a:buClr>
                <a:srgbClr val="000000"/>
              </a:buClr>
            </a:pPr>
            <a:endParaRPr lang="en-US" spc="-1" dirty="0">
              <a:latin typeface="Arial"/>
            </a:endParaRPr>
          </a:p>
          <a:p>
            <a:pPr marL="457200" lvl="1" indent="0">
              <a:buClr>
                <a:srgbClr val="000000"/>
              </a:buClr>
              <a:buNone/>
            </a:pPr>
            <a:r>
              <a:rPr lang="en-US" spc="-1" dirty="0">
                <a:latin typeface="Arial"/>
              </a:rPr>
              <a:t>2.	Assessment of the outer leg divertor geometry, that is evaluate the effect of the baffling</a:t>
            </a:r>
            <a:endParaRPr lang="en-GB" spc="-1" dirty="0">
              <a:latin typeface="Arial"/>
            </a:endParaRPr>
          </a:p>
          <a:p>
            <a:pPr marL="0" indent="0">
              <a:buNone/>
            </a:pPr>
            <a:endParaRPr lang="en-GB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E0B63-54AF-2962-8F85-06A70674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0D565B12-18A4-7CD1-5844-A404CF4C11C6}"/>
              </a:ext>
            </a:extLst>
          </p:cNvPr>
          <p:cNvSpPr txBox="1"/>
          <p:nvPr/>
        </p:nvSpPr>
        <p:spPr>
          <a:xfrm>
            <a:off x="2434070" y="2715766"/>
            <a:ext cx="427586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24000" lvl="1" indent="-162000">
              <a:buClr>
                <a:srgbClr val="000000"/>
              </a:buClr>
              <a:buFont typeface="Wingdings" charset="2"/>
              <a:buChar char=""/>
            </a:pPr>
            <a:r>
              <a:rPr lang="en-GB" sz="1350" spc="-1" dirty="0">
                <a:solidFill>
                  <a:srgbClr val="000000"/>
                </a:solidFill>
                <a:latin typeface="Arial"/>
                <a:ea typeface="DejaVu Sans"/>
              </a:rPr>
              <a:t>Is the fluid model applicable? Compare fluid and kinetic cases, </a:t>
            </a:r>
            <a:r>
              <a:rPr lang="en-GB" sz="1350" spc="-1" dirty="0" err="1">
                <a:solidFill>
                  <a:srgbClr val="000000"/>
                </a:solidFill>
                <a:latin typeface="Arial"/>
                <a:ea typeface="DejaVu Sans"/>
              </a:rPr>
              <a:t>K</a:t>
            </a:r>
            <a:r>
              <a:rPr lang="en-GB" sz="1350" spc="-1" baseline="-33000" dirty="0" err="1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lang="en-GB" sz="1350" spc="-1" baseline="-330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1350" spc="-1" dirty="0">
                <a:solidFill>
                  <a:srgbClr val="000000"/>
                </a:solidFill>
                <a:latin typeface="Arial"/>
                <a:ea typeface="DejaVu Sans"/>
              </a:rPr>
              <a:t>&gt; 1 in the divertor?</a:t>
            </a:r>
            <a:endParaRPr lang="en-GB" sz="1350" spc="-1" dirty="0">
              <a:latin typeface="Arial"/>
            </a:endParaRPr>
          </a:p>
          <a:p>
            <a:pPr marL="324000" lvl="1" indent="-162000">
              <a:buClr>
                <a:srgbClr val="000000"/>
              </a:buClr>
              <a:buFont typeface="Wingdings" charset="2"/>
              <a:buChar char=""/>
            </a:pPr>
            <a:r>
              <a:rPr lang="en-GB" sz="1350" spc="-1" dirty="0">
                <a:solidFill>
                  <a:srgbClr val="000000"/>
                </a:solidFill>
                <a:latin typeface="Arial"/>
                <a:ea typeface="DejaVu Sans"/>
              </a:rPr>
              <a:t>Lack of molecules in the fluid cases</a:t>
            </a:r>
            <a:endParaRPr lang="en-GB" sz="1350" spc="-1" dirty="0">
              <a:latin typeface="Arial"/>
            </a:endParaRPr>
          </a:p>
          <a:p>
            <a:pPr marL="324000" lvl="1" indent="-162000">
              <a:buClr>
                <a:srgbClr val="000000"/>
              </a:buClr>
              <a:buFont typeface="Wingdings" charset="2"/>
              <a:buChar char=""/>
            </a:pPr>
            <a:r>
              <a:rPr lang="en-GB" sz="1350" spc="-1" dirty="0">
                <a:solidFill>
                  <a:srgbClr val="000000"/>
                </a:solidFill>
                <a:latin typeface="Arial"/>
                <a:ea typeface="DejaVu Sans"/>
              </a:rPr>
              <a:t>Same temperature for ions and neutrals</a:t>
            </a:r>
            <a:endParaRPr lang="en-GB" sz="135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4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6A384-448B-DFB3-BDC4-84862294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SX – Kinetic Neutrals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40654-64C7-3795-FB60-B36C2C7B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428B96D2-54C9-419A-E9A7-E63706006207}"/>
              </a:ext>
            </a:extLst>
          </p:cNvPr>
          <p:cNvSpPr/>
          <p:nvPr/>
        </p:nvSpPr>
        <p:spPr>
          <a:xfrm>
            <a:off x="638463" y="631320"/>
            <a:ext cx="4232727" cy="710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First optimization of the mesh is performed to get rid of </a:t>
            </a:r>
            <a:r>
              <a:rPr lang="en-GB" b="1" spc="-1" dirty="0">
                <a:solidFill>
                  <a:srgbClr val="000000"/>
                </a:solidFill>
                <a:latin typeface="Arial"/>
                <a:ea typeface="DejaVu Sans"/>
              </a:rPr>
              <a:t>spikes</a:t>
            </a: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 in the proximity of the outer strike point</a:t>
            </a: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pc="-1" dirty="0">
              <a:latin typeface="Arial"/>
            </a:endParaRPr>
          </a:p>
        </p:txBody>
      </p:sp>
      <p:pic>
        <p:nvPicPr>
          <p:cNvPr id="6" name="Immagine 4">
            <a:extLst>
              <a:ext uri="{FF2B5EF4-FFF2-40B4-BE49-F238E27FC236}">
                <a16:creationId xmlns:a16="http://schemas.microsoft.com/office/drawing/2014/main" id="{84578516-6239-A8C1-F51D-30289272D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753" y="543568"/>
            <a:ext cx="2266247" cy="1441164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4BF98BBF-B783-B9E4-958D-D26B9EC061CE}"/>
              </a:ext>
            </a:extLst>
          </p:cNvPr>
          <p:cNvSpPr/>
          <p:nvPr/>
        </p:nvSpPr>
        <p:spPr>
          <a:xfrm>
            <a:off x="6400800" y="595745"/>
            <a:ext cx="623455" cy="6579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0FA51168-C272-D10F-94BE-49E263C18C92}"/>
              </a:ext>
            </a:extLst>
          </p:cNvPr>
          <p:cNvSpPr txBox="1"/>
          <p:nvPr/>
        </p:nvSpPr>
        <p:spPr>
          <a:xfrm>
            <a:off x="683568" y="2105210"/>
            <a:ext cx="6831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One did converge with both inner and outer detached targets (problem with maximum dt &lt; </a:t>
            </a:r>
            <a:r>
              <a:rPr lang="en-GB" spc="-1" dirty="0" err="1">
                <a:solidFill>
                  <a:srgbClr val="000000"/>
                </a:solidFill>
                <a:latin typeface="Arial"/>
              </a:rPr>
              <a:t>2e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-6 s)</a:t>
            </a:r>
          </a:p>
        </p:txBody>
      </p:sp>
      <p:pic>
        <p:nvPicPr>
          <p:cNvPr id="9" name="Immagine 14">
            <a:extLst>
              <a:ext uri="{FF2B5EF4-FFF2-40B4-BE49-F238E27FC236}">
                <a16:creationId xmlns:a16="http://schemas.microsoft.com/office/drawing/2014/main" id="{A5199C0C-7FE4-BFED-C107-C7927CD6F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827" y="2959771"/>
            <a:ext cx="2216727" cy="2008094"/>
          </a:xfrm>
          <a:prstGeom prst="rect">
            <a:avLst/>
          </a:prstGeom>
        </p:spPr>
      </p:pic>
      <p:sp>
        <p:nvSpPr>
          <p:cNvPr id="10" name="CasellaDiTesto 16">
            <a:extLst>
              <a:ext uri="{FF2B5EF4-FFF2-40B4-BE49-F238E27FC236}">
                <a16:creationId xmlns:a16="http://schemas.microsoft.com/office/drawing/2014/main" id="{48B549DC-2379-BC0E-B13A-4DD263BE1C73}"/>
              </a:ext>
            </a:extLst>
          </p:cNvPr>
          <p:cNvSpPr txBox="1"/>
          <p:nvPr/>
        </p:nvSpPr>
        <p:spPr>
          <a:xfrm>
            <a:off x="5148065" y="2959771"/>
            <a:ext cx="3600400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GB" sz="1350" spc="-1" dirty="0" err="1">
                <a:solidFill>
                  <a:srgbClr val="000000"/>
                </a:solidFill>
                <a:latin typeface="Arial"/>
              </a:rPr>
              <a:t>n</a:t>
            </a:r>
            <a:r>
              <a:rPr lang="en-GB" sz="1350" spc="-1" baseline="-25000" dirty="0" err="1">
                <a:solidFill>
                  <a:srgbClr val="000000"/>
                </a:solidFill>
                <a:latin typeface="Arial"/>
              </a:rPr>
              <a:t>e,omp</a:t>
            </a:r>
            <a:r>
              <a:rPr lang="en-GB" sz="1350" spc="-1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350" spc="-1" dirty="0">
                <a:solidFill>
                  <a:srgbClr val="000000"/>
                </a:solidFill>
                <a:latin typeface="Arial"/>
              </a:rPr>
              <a:t>= 3e19 m</a:t>
            </a:r>
            <a:r>
              <a:rPr lang="en-GB" sz="1350" spc="-1" baseline="30000" dirty="0">
                <a:solidFill>
                  <a:srgbClr val="000000"/>
                </a:solidFill>
                <a:latin typeface="Arial"/>
              </a:rPr>
              <a:t>-3</a:t>
            </a:r>
            <a:endParaRPr lang="en-GB" sz="1350" spc="-1" dirty="0">
              <a:solidFill>
                <a:srgbClr val="000000"/>
              </a:solidFill>
              <a:latin typeface="Arial"/>
            </a:endParaRPr>
          </a:p>
          <a:p>
            <a:pPr marL="214313" indent="-214313"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l-GR" sz="135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sz="1350" spc="-1" baseline="-25000" dirty="0">
                <a:solidFill>
                  <a:srgbClr val="000000"/>
                </a:solidFill>
                <a:latin typeface="Arial"/>
              </a:rPr>
              <a:t>q </a:t>
            </a:r>
            <a:r>
              <a:rPr lang="en-GB" sz="1350" spc="-1" dirty="0">
                <a:solidFill>
                  <a:srgbClr val="000000"/>
                </a:solidFill>
              </a:rPr>
              <a:t>= 4.3 mm (with D,</a:t>
            </a:r>
            <a:r>
              <a:rPr lang="el-GR" sz="135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GB" sz="1350" spc="-1" dirty="0">
                <a:solidFill>
                  <a:srgbClr val="000000"/>
                </a:solidFill>
              </a:rPr>
              <a:t>  agreed in WPADC, </a:t>
            </a:r>
            <a:r>
              <a:rPr lang="en-GB" sz="1350" spc="-1" dirty="0" err="1">
                <a:solidFill>
                  <a:srgbClr val="000000"/>
                </a:solidFill>
              </a:rPr>
              <a:t>Militello’s</a:t>
            </a:r>
            <a:r>
              <a:rPr lang="en-GB" sz="1350" spc="-1" dirty="0">
                <a:solidFill>
                  <a:srgbClr val="000000"/>
                </a:solidFill>
              </a:rPr>
              <a:t> report)</a:t>
            </a:r>
            <a:endParaRPr lang="en-GB" sz="1350" spc="-1" dirty="0">
              <a:solidFill>
                <a:srgbClr val="000000"/>
              </a:solidFill>
              <a:latin typeface="Arial"/>
            </a:endParaRPr>
          </a:p>
          <a:p>
            <a:pPr marL="214313" indent="-214313"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GB" sz="1350" spc="-1" dirty="0">
                <a:solidFill>
                  <a:srgbClr val="000000"/>
                </a:solidFill>
                <a:latin typeface="Arial"/>
              </a:rPr>
              <a:t>P</a:t>
            </a:r>
            <a:r>
              <a:rPr lang="en-GB" sz="1350" spc="-1" baseline="-25000" dirty="0">
                <a:solidFill>
                  <a:srgbClr val="000000"/>
                </a:solidFill>
                <a:latin typeface="Arial"/>
              </a:rPr>
              <a:t>rad</a:t>
            </a:r>
            <a:r>
              <a:rPr lang="en-GB" sz="1350" spc="-1" baseline="30000" dirty="0">
                <a:solidFill>
                  <a:srgbClr val="000000"/>
                </a:solidFill>
                <a:latin typeface="Arial"/>
              </a:rPr>
              <a:t> = </a:t>
            </a:r>
            <a:r>
              <a:rPr lang="en-GB" sz="1350" spc="-1" dirty="0">
                <a:solidFill>
                  <a:srgbClr val="000000"/>
                </a:solidFill>
                <a:latin typeface="Arial"/>
              </a:rPr>
              <a:t>122 MW (30 MW from core)</a:t>
            </a:r>
          </a:p>
          <a:p>
            <a:pPr marL="214313" indent="-214313"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GB" sz="1350" spc="-1" dirty="0">
                <a:solidFill>
                  <a:srgbClr val="000000"/>
                </a:solidFill>
                <a:latin typeface="Arial"/>
              </a:rPr>
              <a:t>Increase in the main plasma pollution: Z</a:t>
            </a:r>
            <a:r>
              <a:rPr lang="en-GB" sz="1350" spc="-1" baseline="-25000" dirty="0">
                <a:solidFill>
                  <a:srgbClr val="000000"/>
                </a:solidFill>
                <a:latin typeface="Arial"/>
              </a:rPr>
              <a:t>eff,core</a:t>
            </a:r>
            <a:r>
              <a:rPr lang="en-GB" sz="1350" spc="-1" dirty="0">
                <a:solidFill>
                  <a:srgbClr val="000000"/>
                </a:solidFill>
                <a:latin typeface="Arial"/>
              </a:rPr>
              <a:t> &gt; 3 </a:t>
            </a:r>
          </a:p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35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6B1BAAD-6D6C-01B3-2E7E-7CC3AC1E9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2959771"/>
            <a:ext cx="2503307" cy="19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9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F746-9E49-7666-2B6E-726CE4A0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SX – Outer Target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C60C5-8F3F-DC9D-0349-D1E88BFF9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7774"/>
            <a:ext cx="8229600" cy="1944216"/>
          </a:xfrm>
        </p:spPr>
        <p:txBody>
          <a:bodyPr>
            <a:normAutofit/>
          </a:bodyPr>
          <a:lstStyle/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3 different geometries taken into account to assess the outer target baffling effect</a:t>
            </a:r>
          </a:p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Wide and Open outer divertor are still running</a:t>
            </a:r>
          </a:p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No converged cases are produced yet</a:t>
            </a:r>
          </a:p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Same dt restriction are present: dt &lt; </a:t>
            </a:r>
            <a:r>
              <a:rPr lang="en-GB" spc="-1" dirty="0" err="1">
                <a:solidFill>
                  <a:srgbClr val="000000"/>
                </a:solidFill>
                <a:latin typeface="Arial"/>
              </a:rPr>
              <a:t>2e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-6 </a:t>
            </a:r>
            <a:endParaRPr lang="en-GB" spc="-1" dirty="0">
              <a:latin typeface="Arial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92F9B-62F7-6CE9-EC6A-D13D2761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Fabio Subba | WPPWIE Final Meeting | Online | 2023-01-17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pic>
        <p:nvPicPr>
          <p:cNvPr id="5" name="Immagine 113">
            <a:extLst>
              <a:ext uri="{FF2B5EF4-FFF2-40B4-BE49-F238E27FC236}">
                <a16:creationId xmlns:a16="http://schemas.microsoft.com/office/drawing/2014/main" id="{F04E05E0-60C1-AFA0-02F5-54BF255600C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32000" y="813005"/>
            <a:ext cx="6480000" cy="15784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17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1857</TotalTime>
  <Words>3340</Words>
  <Application>Microsoft Office PowerPoint</Application>
  <PresentationFormat>On-screen Show (16:9)</PresentationFormat>
  <Paragraphs>391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-apple-system</vt:lpstr>
      <vt:lpstr>Arial</vt:lpstr>
      <vt:lpstr>Arial Narrow</vt:lpstr>
      <vt:lpstr>Calibri</vt:lpstr>
      <vt:lpstr>Calibri-Bold</vt:lpstr>
      <vt:lpstr>Cambria Math</vt:lpstr>
      <vt:lpstr>Courier New</vt:lpstr>
      <vt:lpstr>Lucida Grande</vt:lpstr>
      <vt:lpstr>NexusSans</vt:lpstr>
      <vt:lpstr>System Font Regular</vt:lpstr>
      <vt:lpstr>Times New Roman</vt:lpstr>
      <vt:lpstr>Wingdings</vt:lpstr>
      <vt:lpstr>Office Theme</vt:lpstr>
      <vt:lpstr> </vt:lpstr>
      <vt:lpstr>Tasks Summary</vt:lpstr>
      <vt:lpstr>SN vs. XD Parameter Space, Fluid Modelling</vt:lpstr>
      <vt:lpstr>Starting-Up XD Kinetic Simulations</vt:lpstr>
      <vt:lpstr>Kinetic vs. Fluid Comparison at OMP</vt:lpstr>
      <vt:lpstr>XD Modelling Summary</vt:lpstr>
      <vt:lpstr>SX Modelling</vt:lpstr>
      <vt:lpstr>SX – Kinetic Neutrals</vt:lpstr>
      <vt:lpstr>SX – Outer Target Geometry</vt:lpstr>
      <vt:lpstr>Challenges of SX Kinetic Simulations</vt:lpstr>
      <vt:lpstr>SX - Summary</vt:lpstr>
      <vt:lpstr>SF- Simulations</vt:lpstr>
      <vt:lpstr>SF- Fluid Neutrals</vt:lpstr>
      <vt:lpstr>SF- Parametric Scan</vt:lpstr>
      <vt:lpstr>SF- Simulation with Kinetic Neutrals</vt:lpstr>
      <vt:lpstr>SF - Simulation with Kinetic Neutrals</vt:lpstr>
      <vt:lpstr>SF- Simulations Summary</vt:lpstr>
      <vt:lpstr>Simplified Models</vt:lpstr>
      <vt:lpstr>LFS divertor q// ranges between about 1.0 – 1.6 GW/m2</vt:lpstr>
      <vt:lpstr>The Lengyel Model Overestimates Cz</vt:lpstr>
      <vt:lpstr>Line Radiation is not Sufficient</vt:lpstr>
      <vt:lpstr>Importance of Radial Transport</vt:lpstr>
      <vt:lpstr>Possible Influences on Reactor Design</vt:lpstr>
      <vt:lpstr>Simplified Models Summary</vt:lpstr>
      <vt:lpstr>Sensitivities: DEMO XD configuration</vt:lpstr>
      <vt:lpstr>Main Modeling Assumptions</vt:lpstr>
      <vt:lpstr>Sensitivities: XD Modelling</vt:lpstr>
      <vt:lpstr>Sensitivity: XD Modelling</vt:lpstr>
      <vt:lpstr>New Unstructured FV Solver for SOLPS-ITER</vt:lpstr>
      <vt:lpstr>New Solver First Tests</vt:lpstr>
      <vt:lpstr>Relevance for Divertor Solution</vt:lpstr>
      <vt:lpstr>Importance for 9-pt Stencil</vt:lpstr>
      <vt:lpstr>Numerical Enhancements Summary</vt:lpstr>
      <vt:lpstr>PowerPoint Presentation</vt:lpstr>
      <vt:lpstr>Baffled - Motivation</vt:lpstr>
      <vt:lpstr>Numerical Enhancements</vt:lpstr>
      <vt:lpstr>Baffles increase divertor neutral pressure</vt:lpstr>
      <vt:lpstr>Higher divertor neutral pressure linked to improved exhaust performance</vt:lpstr>
      <vt:lpstr>EU-DEMO SN coil configuration &amp; equilibrium with increased leg-length and stonger baffling</vt:lpstr>
      <vt:lpstr>EU-DEMO SN coil configuration &amp; equilibrium with increased leg-length and stonger baffling</vt:lpstr>
      <vt:lpstr>EU-DEMO SN coil configuration &amp; equilibrium with increased leg-length and stonger baffling</vt:lpstr>
      <vt:lpstr>Tightly-baffled, long-legged divertor (TBLLD) in DEMO requires optimisation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Beaton,Will</dc:creator>
  <cp:lastModifiedBy>Fabio  Subba</cp:lastModifiedBy>
  <cp:revision>33</cp:revision>
  <cp:lastPrinted>2014-10-16T14:51:28Z</cp:lastPrinted>
  <dcterms:created xsi:type="dcterms:W3CDTF">2021-12-22T14:29:37Z</dcterms:created>
  <dcterms:modified xsi:type="dcterms:W3CDTF">2023-01-17T08:59:36Z</dcterms:modified>
</cp:coreProperties>
</file>