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58" r:id="rId4"/>
    <p:sldId id="260" r:id="rId5"/>
    <p:sldId id="26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66797-F9E0-4D0E-A580-E6440659472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</dgm:pt>
    <dgm:pt modelId="{C6181310-50B9-4751-8284-E77B605D232A}">
      <dgm:prSet phldrT="[Text]"/>
      <dgm:spPr/>
      <dgm:t>
        <a:bodyPr/>
        <a:lstStyle/>
        <a:p>
          <a:r>
            <a:rPr lang="sv-SE" dirty="0" err="1"/>
            <a:t>Core</a:t>
          </a:r>
          <a:endParaRPr lang="sv-SE" dirty="0"/>
        </a:p>
      </dgm:t>
    </dgm:pt>
    <dgm:pt modelId="{1C80DF03-0C6E-4A7F-B614-FAB95502E08C}" type="parTrans" cxnId="{07AC2CC5-CD52-4BE3-9101-7EB074E68FC5}">
      <dgm:prSet/>
      <dgm:spPr/>
      <dgm:t>
        <a:bodyPr/>
        <a:lstStyle/>
        <a:p>
          <a:endParaRPr lang="sv-SE"/>
        </a:p>
      </dgm:t>
    </dgm:pt>
    <dgm:pt modelId="{9F70D99F-1AB0-4B9D-BEE7-FAF681FBE646}" type="sibTrans" cxnId="{07AC2CC5-CD52-4BE3-9101-7EB074E68FC5}">
      <dgm:prSet/>
      <dgm:spPr/>
      <dgm:t>
        <a:bodyPr/>
        <a:lstStyle/>
        <a:p>
          <a:endParaRPr lang="sv-SE"/>
        </a:p>
      </dgm:t>
    </dgm:pt>
    <dgm:pt modelId="{D749C635-FB1C-4AB0-BFE0-FD5530EFB188}">
      <dgm:prSet phldrT="[Text]"/>
      <dgm:spPr/>
      <dgm:t>
        <a:bodyPr/>
        <a:lstStyle/>
        <a:p>
          <a:r>
            <a:rPr lang="sv-SE" dirty="0" err="1"/>
            <a:t>Users</a:t>
          </a:r>
          <a:endParaRPr lang="sv-SE" dirty="0"/>
        </a:p>
      </dgm:t>
    </dgm:pt>
    <dgm:pt modelId="{FB7F14F5-79E0-420F-B0BF-F98B921EC284}" type="parTrans" cxnId="{54AFD8F5-2EFB-46B6-991C-0B3C0B2D0D04}">
      <dgm:prSet/>
      <dgm:spPr/>
      <dgm:t>
        <a:bodyPr/>
        <a:lstStyle/>
        <a:p>
          <a:endParaRPr lang="sv-SE"/>
        </a:p>
      </dgm:t>
    </dgm:pt>
    <dgm:pt modelId="{6D6E633F-B3B7-4C83-A6CB-71E41D219E9F}" type="sibTrans" cxnId="{54AFD8F5-2EFB-46B6-991C-0B3C0B2D0D04}">
      <dgm:prSet/>
      <dgm:spPr/>
      <dgm:t>
        <a:bodyPr/>
        <a:lstStyle/>
        <a:p>
          <a:endParaRPr lang="sv-SE"/>
        </a:p>
      </dgm:t>
    </dgm:pt>
    <dgm:pt modelId="{52820FC4-C0CC-42C8-907E-2C1E79039E2F}">
      <dgm:prSet phldrT="[Text]"/>
      <dgm:spPr/>
      <dgm:t>
        <a:bodyPr/>
        <a:lstStyle/>
        <a:p>
          <a:r>
            <a:rPr lang="sv-SE" dirty="0"/>
            <a:t>Sites</a:t>
          </a:r>
        </a:p>
      </dgm:t>
    </dgm:pt>
    <dgm:pt modelId="{FAF4770B-2A8D-4EE6-9D84-4B220FC7AA00}" type="parTrans" cxnId="{CC32980E-C71D-4521-AEC4-C93E481FFF29}">
      <dgm:prSet/>
      <dgm:spPr/>
      <dgm:t>
        <a:bodyPr/>
        <a:lstStyle/>
        <a:p>
          <a:endParaRPr lang="sv-SE"/>
        </a:p>
      </dgm:t>
    </dgm:pt>
    <dgm:pt modelId="{4DF99DED-1671-4331-968E-F235873914CE}" type="sibTrans" cxnId="{CC32980E-C71D-4521-AEC4-C93E481FFF29}">
      <dgm:prSet/>
      <dgm:spPr/>
      <dgm:t>
        <a:bodyPr/>
        <a:lstStyle/>
        <a:p>
          <a:endParaRPr lang="sv-SE"/>
        </a:p>
      </dgm:t>
    </dgm:pt>
    <dgm:pt modelId="{09FBF780-81A6-4128-BFA7-0381A7DA60D9}" type="pres">
      <dgm:prSet presAssocID="{DE266797-F9E0-4D0E-A580-E64406594729}" presName="Name0" presStyleCnt="0">
        <dgm:presLayoutVars>
          <dgm:dir/>
          <dgm:resizeHandles val="exact"/>
        </dgm:presLayoutVars>
      </dgm:prSet>
      <dgm:spPr/>
    </dgm:pt>
    <dgm:pt modelId="{E7EC565D-7257-4E96-BB40-95C06B416E0B}" type="pres">
      <dgm:prSet presAssocID="{C6181310-50B9-4751-8284-E77B605D232A}" presName="node" presStyleLbl="node1" presStyleIdx="0" presStyleCnt="3">
        <dgm:presLayoutVars>
          <dgm:bulletEnabled val="1"/>
        </dgm:presLayoutVars>
      </dgm:prSet>
      <dgm:spPr/>
    </dgm:pt>
    <dgm:pt modelId="{82B37506-2451-4A71-8298-34695ECE0872}" type="pres">
      <dgm:prSet presAssocID="{9F70D99F-1AB0-4B9D-BEE7-FAF681FBE646}" presName="sibTrans" presStyleLbl="sibTrans2D1" presStyleIdx="0" presStyleCnt="3"/>
      <dgm:spPr/>
    </dgm:pt>
    <dgm:pt modelId="{C6855BC4-271F-4179-8DD8-A1AC029ABDD2}" type="pres">
      <dgm:prSet presAssocID="{9F70D99F-1AB0-4B9D-BEE7-FAF681FBE646}" presName="connectorText" presStyleLbl="sibTrans2D1" presStyleIdx="0" presStyleCnt="3"/>
      <dgm:spPr/>
    </dgm:pt>
    <dgm:pt modelId="{FCD39C93-0344-457B-A132-31100B770BEB}" type="pres">
      <dgm:prSet presAssocID="{D749C635-FB1C-4AB0-BFE0-FD5530EFB188}" presName="node" presStyleLbl="node1" presStyleIdx="1" presStyleCnt="3">
        <dgm:presLayoutVars>
          <dgm:bulletEnabled val="1"/>
        </dgm:presLayoutVars>
      </dgm:prSet>
      <dgm:spPr/>
    </dgm:pt>
    <dgm:pt modelId="{F09AC3BF-0100-41FF-A2B9-FB3F8633C194}" type="pres">
      <dgm:prSet presAssocID="{6D6E633F-B3B7-4C83-A6CB-71E41D219E9F}" presName="sibTrans" presStyleLbl="sibTrans2D1" presStyleIdx="1" presStyleCnt="3"/>
      <dgm:spPr/>
    </dgm:pt>
    <dgm:pt modelId="{7CC08E0F-1A15-4FBA-881A-7F7C7A57C6E7}" type="pres">
      <dgm:prSet presAssocID="{6D6E633F-B3B7-4C83-A6CB-71E41D219E9F}" presName="connectorText" presStyleLbl="sibTrans2D1" presStyleIdx="1" presStyleCnt="3"/>
      <dgm:spPr/>
    </dgm:pt>
    <dgm:pt modelId="{7FC70ADB-B9DE-4088-95AB-6C4870047AF9}" type="pres">
      <dgm:prSet presAssocID="{52820FC4-C0CC-42C8-907E-2C1E79039E2F}" presName="node" presStyleLbl="node1" presStyleIdx="2" presStyleCnt="3">
        <dgm:presLayoutVars>
          <dgm:bulletEnabled val="1"/>
        </dgm:presLayoutVars>
      </dgm:prSet>
      <dgm:spPr/>
    </dgm:pt>
    <dgm:pt modelId="{5CA7EB19-6655-41E7-A546-868B6954BE45}" type="pres">
      <dgm:prSet presAssocID="{4DF99DED-1671-4331-968E-F235873914CE}" presName="sibTrans" presStyleLbl="sibTrans2D1" presStyleIdx="2" presStyleCnt="3"/>
      <dgm:spPr/>
    </dgm:pt>
    <dgm:pt modelId="{2A4B8A2C-C2A8-4BD5-AE9B-938C8F246534}" type="pres">
      <dgm:prSet presAssocID="{4DF99DED-1671-4331-968E-F235873914CE}" presName="connectorText" presStyleLbl="sibTrans2D1" presStyleIdx="2" presStyleCnt="3"/>
      <dgm:spPr/>
    </dgm:pt>
  </dgm:ptLst>
  <dgm:cxnLst>
    <dgm:cxn modelId="{0BE24903-FA4D-4E79-BDC9-90BB6CF653CE}" type="presOf" srcId="{4DF99DED-1671-4331-968E-F235873914CE}" destId="{5CA7EB19-6655-41E7-A546-868B6954BE45}" srcOrd="0" destOrd="0" presId="urn:microsoft.com/office/officeart/2005/8/layout/cycle7"/>
    <dgm:cxn modelId="{CC32980E-C71D-4521-AEC4-C93E481FFF29}" srcId="{DE266797-F9E0-4D0E-A580-E64406594729}" destId="{52820FC4-C0CC-42C8-907E-2C1E79039E2F}" srcOrd="2" destOrd="0" parTransId="{FAF4770B-2A8D-4EE6-9D84-4B220FC7AA00}" sibTransId="{4DF99DED-1671-4331-968E-F235873914CE}"/>
    <dgm:cxn modelId="{93357961-3734-4EDE-813A-6D750CFE46D9}" type="presOf" srcId="{6D6E633F-B3B7-4C83-A6CB-71E41D219E9F}" destId="{7CC08E0F-1A15-4FBA-881A-7F7C7A57C6E7}" srcOrd="1" destOrd="0" presId="urn:microsoft.com/office/officeart/2005/8/layout/cycle7"/>
    <dgm:cxn modelId="{5F049A6F-B0EB-449E-9E3D-08811EE4EC0D}" type="presOf" srcId="{9F70D99F-1AB0-4B9D-BEE7-FAF681FBE646}" destId="{82B37506-2451-4A71-8298-34695ECE0872}" srcOrd="0" destOrd="0" presId="urn:microsoft.com/office/officeart/2005/8/layout/cycle7"/>
    <dgm:cxn modelId="{F831C674-5339-4A7A-8157-523337F5A80B}" type="presOf" srcId="{C6181310-50B9-4751-8284-E77B605D232A}" destId="{E7EC565D-7257-4E96-BB40-95C06B416E0B}" srcOrd="0" destOrd="0" presId="urn:microsoft.com/office/officeart/2005/8/layout/cycle7"/>
    <dgm:cxn modelId="{45D7528A-CBBD-482C-9D69-D928993DDFD4}" type="presOf" srcId="{DE266797-F9E0-4D0E-A580-E64406594729}" destId="{09FBF780-81A6-4128-BFA7-0381A7DA60D9}" srcOrd="0" destOrd="0" presId="urn:microsoft.com/office/officeart/2005/8/layout/cycle7"/>
    <dgm:cxn modelId="{CBBC94AE-0C6F-4D37-8784-07B822CB0B75}" type="presOf" srcId="{52820FC4-C0CC-42C8-907E-2C1E79039E2F}" destId="{7FC70ADB-B9DE-4088-95AB-6C4870047AF9}" srcOrd="0" destOrd="0" presId="urn:microsoft.com/office/officeart/2005/8/layout/cycle7"/>
    <dgm:cxn modelId="{D32020B7-3905-40FD-A48B-150EA8E3E296}" type="presOf" srcId="{9F70D99F-1AB0-4B9D-BEE7-FAF681FBE646}" destId="{C6855BC4-271F-4179-8DD8-A1AC029ABDD2}" srcOrd="1" destOrd="0" presId="urn:microsoft.com/office/officeart/2005/8/layout/cycle7"/>
    <dgm:cxn modelId="{B55556BC-D721-48F5-9EEA-2B0F1D7925D0}" type="presOf" srcId="{D749C635-FB1C-4AB0-BFE0-FD5530EFB188}" destId="{FCD39C93-0344-457B-A132-31100B770BEB}" srcOrd="0" destOrd="0" presId="urn:microsoft.com/office/officeart/2005/8/layout/cycle7"/>
    <dgm:cxn modelId="{07AC2CC5-CD52-4BE3-9101-7EB074E68FC5}" srcId="{DE266797-F9E0-4D0E-A580-E64406594729}" destId="{C6181310-50B9-4751-8284-E77B605D232A}" srcOrd="0" destOrd="0" parTransId="{1C80DF03-0C6E-4A7F-B614-FAB95502E08C}" sibTransId="{9F70D99F-1AB0-4B9D-BEE7-FAF681FBE646}"/>
    <dgm:cxn modelId="{67F10FD4-0282-41A5-981B-5957F8E630BE}" type="presOf" srcId="{6D6E633F-B3B7-4C83-A6CB-71E41D219E9F}" destId="{F09AC3BF-0100-41FF-A2B9-FB3F8633C194}" srcOrd="0" destOrd="0" presId="urn:microsoft.com/office/officeart/2005/8/layout/cycle7"/>
    <dgm:cxn modelId="{54AFD8F5-2EFB-46B6-991C-0B3C0B2D0D04}" srcId="{DE266797-F9E0-4D0E-A580-E64406594729}" destId="{D749C635-FB1C-4AB0-BFE0-FD5530EFB188}" srcOrd="1" destOrd="0" parTransId="{FB7F14F5-79E0-420F-B0BF-F98B921EC284}" sibTransId="{6D6E633F-B3B7-4C83-A6CB-71E41D219E9F}"/>
    <dgm:cxn modelId="{7A34B4FF-4466-4018-B426-F5B1AD0E2ED5}" type="presOf" srcId="{4DF99DED-1671-4331-968E-F235873914CE}" destId="{2A4B8A2C-C2A8-4BD5-AE9B-938C8F246534}" srcOrd="1" destOrd="0" presId="urn:microsoft.com/office/officeart/2005/8/layout/cycle7"/>
    <dgm:cxn modelId="{BCEBB909-B9DF-44F0-815D-DA160BE6FBC0}" type="presParOf" srcId="{09FBF780-81A6-4128-BFA7-0381A7DA60D9}" destId="{E7EC565D-7257-4E96-BB40-95C06B416E0B}" srcOrd="0" destOrd="0" presId="urn:microsoft.com/office/officeart/2005/8/layout/cycle7"/>
    <dgm:cxn modelId="{015AE211-2199-4DAD-9CA8-46AC8FF1465B}" type="presParOf" srcId="{09FBF780-81A6-4128-BFA7-0381A7DA60D9}" destId="{82B37506-2451-4A71-8298-34695ECE0872}" srcOrd="1" destOrd="0" presId="urn:microsoft.com/office/officeart/2005/8/layout/cycle7"/>
    <dgm:cxn modelId="{7C606E1B-C1FD-41D5-8BA9-DF4D0547BF5C}" type="presParOf" srcId="{82B37506-2451-4A71-8298-34695ECE0872}" destId="{C6855BC4-271F-4179-8DD8-A1AC029ABDD2}" srcOrd="0" destOrd="0" presId="urn:microsoft.com/office/officeart/2005/8/layout/cycle7"/>
    <dgm:cxn modelId="{3E903743-3F5A-4A28-904B-EFEE2E4A3972}" type="presParOf" srcId="{09FBF780-81A6-4128-BFA7-0381A7DA60D9}" destId="{FCD39C93-0344-457B-A132-31100B770BEB}" srcOrd="2" destOrd="0" presId="urn:microsoft.com/office/officeart/2005/8/layout/cycle7"/>
    <dgm:cxn modelId="{69B92AC6-5EE4-4116-BF61-1646154A242F}" type="presParOf" srcId="{09FBF780-81A6-4128-BFA7-0381A7DA60D9}" destId="{F09AC3BF-0100-41FF-A2B9-FB3F8633C194}" srcOrd="3" destOrd="0" presId="urn:microsoft.com/office/officeart/2005/8/layout/cycle7"/>
    <dgm:cxn modelId="{6BD14B3E-CDD8-4BDC-A473-0B41EC5BD228}" type="presParOf" srcId="{F09AC3BF-0100-41FF-A2B9-FB3F8633C194}" destId="{7CC08E0F-1A15-4FBA-881A-7F7C7A57C6E7}" srcOrd="0" destOrd="0" presId="urn:microsoft.com/office/officeart/2005/8/layout/cycle7"/>
    <dgm:cxn modelId="{5943894E-9F32-4961-AA29-DB66D4625998}" type="presParOf" srcId="{09FBF780-81A6-4128-BFA7-0381A7DA60D9}" destId="{7FC70ADB-B9DE-4088-95AB-6C4870047AF9}" srcOrd="4" destOrd="0" presId="urn:microsoft.com/office/officeart/2005/8/layout/cycle7"/>
    <dgm:cxn modelId="{C53390E6-1197-41F1-AB74-3AAF61A2C859}" type="presParOf" srcId="{09FBF780-81A6-4128-BFA7-0381A7DA60D9}" destId="{5CA7EB19-6655-41E7-A546-868B6954BE45}" srcOrd="5" destOrd="0" presId="urn:microsoft.com/office/officeart/2005/8/layout/cycle7"/>
    <dgm:cxn modelId="{4F146433-BC00-4F7A-8630-0E55C04266D1}" type="presParOf" srcId="{5CA7EB19-6655-41E7-A546-868B6954BE45}" destId="{2A4B8A2C-C2A8-4BD5-AE9B-938C8F24653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C565D-7257-4E96-BB40-95C06B416E0B}">
      <dsp:nvSpPr>
        <dsp:cNvPr id="0" name=""/>
        <dsp:cNvSpPr/>
      </dsp:nvSpPr>
      <dsp:spPr>
        <a:xfrm>
          <a:off x="2135723" y="610"/>
          <a:ext cx="1583923" cy="791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 dirty="0" err="1"/>
            <a:t>Core</a:t>
          </a:r>
          <a:endParaRPr lang="sv-SE" sz="3400" kern="1200" dirty="0"/>
        </a:p>
      </dsp:txBody>
      <dsp:txXfrm>
        <a:off x="2158919" y="23806"/>
        <a:ext cx="1537531" cy="745569"/>
      </dsp:txXfrm>
    </dsp:sp>
    <dsp:sp modelId="{82B37506-2451-4A71-8298-34695ECE0872}">
      <dsp:nvSpPr>
        <dsp:cNvPr id="0" name=""/>
        <dsp:cNvSpPr/>
      </dsp:nvSpPr>
      <dsp:spPr>
        <a:xfrm rot="3600000">
          <a:off x="3169189" y="1389792"/>
          <a:ext cx="823875" cy="27718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100" kern="1200"/>
        </a:p>
      </dsp:txBody>
      <dsp:txXfrm>
        <a:off x="3252345" y="1445229"/>
        <a:ext cx="657563" cy="166312"/>
      </dsp:txXfrm>
    </dsp:sp>
    <dsp:sp modelId="{FCD39C93-0344-457B-A132-31100B770BEB}">
      <dsp:nvSpPr>
        <dsp:cNvPr id="0" name=""/>
        <dsp:cNvSpPr/>
      </dsp:nvSpPr>
      <dsp:spPr>
        <a:xfrm>
          <a:off x="3442607" y="2264200"/>
          <a:ext cx="1583923" cy="791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 dirty="0" err="1"/>
            <a:t>Users</a:t>
          </a:r>
          <a:endParaRPr lang="sv-SE" sz="3400" kern="1200" dirty="0"/>
        </a:p>
      </dsp:txBody>
      <dsp:txXfrm>
        <a:off x="3465803" y="2287396"/>
        <a:ext cx="1537531" cy="745569"/>
      </dsp:txXfrm>
    </dsp:sp>
    <dsp:sp modelId="{F09AC3BF-0100-41FF-A2B9-FB3F8633C194}">
      <dsp:nvSpPr>
        <dsp:cNvPr id="0" name=""/>
        <dsp:cNvSpPr/>
      </dsp:nvSpPr>
      <dsp:spPr>
        <a:xfrm rot="10800000">
          <a:off x="2515747" y="2521587"/>
          <a:ext cx="823875" cy="27718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100" kern="1200"/>
        </a:p>
      </dsp:txBody>
      <dsp:txXfrm rot="10800000">
        <a:off x="2598903" y="2577024"/>
        <a:ext cx="657563" cy="166312"/>
      </dsp:txXfrm>
    </dsp:sp>
    <dsp:sp modelId="{7FC70ADB-B9DE-4088-95AB-6C4870047AF9}">
      <dsp:nvSpPr>
        <dsp:cNvPr id="0" name=""/>
        <dsp:cNvSpPr/>
      </dsp:nvSpPr>
      <dsp:spPr>
        <a:xfrm>
          <a:off x="828839" y="2264200"/>
          <a:ext cx="1583923" cy="791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 dirty="0"/>
            <a:t>Sites</a:t>
          </a:r>
        </a:p>
      </dsp:txBody>
      <dsp:txXfrm>
        <a:off x="852035" y="2287396"/>
        <a:ext cx="1537531" cy="745569"/>
      </dsp:txXfrm>
    </dsp:sp>
    <dsp:sp modelId="{5CA7EB19-6655-41E7-A546-868B6954BE45}">
      <dsp:nvSpPr>
        <dsp:cNvPr id="0" name=""/>
        <dsp:cNvSpPr/>
      </dsp:nvSpPr>
      <dsp:spPr>
        <a:xfrm rot="18000000">
          <a:off x="1862304" y="1389792"/>
          <a:ext cx="823875" cy="27718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100" kern="1200"/>
        </a:p>
      </dsp:txBody>
      <dsp:txXfrm>
        <a:off x="1945460" y="1445229"/>
        <a:ext cx="657563" cy="166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0B66C-2BFE-41A8-A7BC-D5558CE0FF9E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5B287-48D0-41AA-BCE1-9694EE6CB5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04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01AFEC-ACB7-4AF0-E534-F05078267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F2677CB-1AC9-C39D-390C-61CEFDBE7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528B2C-B1F2-5EF5-0C24-B3B5164C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DB8BC6-D397-3AD6-FF61-2FA2E3AB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23DF5B-4D52-6A1F-DAED-18615F2A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78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1F781D-0FA2-7471-2D9E-A4C27C20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D3E01B2-0496-991C-1C1F-8CFD2DCEA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5E26CC-F133-ACE4-D87B-E7766824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3F7C01-95AC-CD95-6BA5-20F051EC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86869C-7CF2-B834-9B77-BFA6D7F4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54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72AD859-581C-6B89-E915-D19F96176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27FB80-66C8-5178-7069-5A4F7A615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C178D7-C1FD-0F0E-A1A7-06AB3629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2AA5A2-5FA5-CFC6-6066-9247CDB1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697241-5F01-2EE6-FECE-17D565F8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54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CFD676-F984-BD65-E923-D7E22E97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FBD8ED-5392-72B6-A95F-672CCF528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3862C0-04A3-CECB-4DE5-6C2F5449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1BEC1A-094D-1A13-F190-8E01B741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DD2451-84A0-785C-531F-49F5EBDA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4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4AB5A9-C873-2409-E0B8-16D1FE37C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E52178-7C2B-9C51-6F68-54E127A1D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073CBF-15FD-822C-8FA3-11DDCD66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15306A-94A4-D19D-83A2-993C864E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6083EB-DABC-C185-A173-B218146F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5592BB-4DCE-4C73-A8AC-150A107D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8AAA3A-3CAA-D810-26CA-F9B9FC0C8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668A242-6ADF-06D9-2B0D-6FB5B38B7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69E2E7F-9A0E-A011-2C0A-BFA6F5F0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B6FCCC-C885-C2F1-7EB8-EDD58E7A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300365-BB02-3268-A20C-D53D7336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12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4455AF-81D0-A65C-12D9-95FC7C226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8CD635-B6FB-3663-E1BD-CB16834A0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C8DAF9-1DCA-F519-EE11-1646BB813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9F09EFD-0FCB-6945-9C68-A552966D2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5A14A00-5379-183B-1479-8F221EE6B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E1BB38-4365-304E-3012-B9B37886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8EF4D2C-C606-40A0-F503-900D26045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46E5685-3AD1-9AC1-1F76-C5CE0E66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22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D87E70-0601-7B13-0EBC-04D2AEEC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EC7EA5-D323-7E37-2C1E-F234977B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E9DE7F3-C86D-BA8F-1C9D-D028448C3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299ADA7-115C-9B88-4AF2-8960F43B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4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79FFABD-63D7-C3A5-F033-174645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D2ACB01-EDDA-9C87-8F6E-F02E88E0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7BB468E-979F-B8D3-A0CB-ED9D5C5E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64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643D16-422E-E3C3-C9F7-EF6C76C0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8C5303-B802-EE67-DACD-46CB48BA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19833D-0B94-ECB3-69E9-1025CB60A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13E8C25-5F30-2CD0-25D8-9CEA9965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5CF314-FEDC-95C5-03B9-C3CC6F7B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183CC1-B262-FA4B-7A6F-AE1DA4B4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0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9D73D1-1542-E5C7-CD22-6FE87D43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CA3DFC8-5426-AA4A-CB7D-7E44F14C3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9DAABC-029A-E6CE-62C0-9781D187C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A28AAB-0753-CF72-D6B4-285E58C1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4A039E-3A9E-1BC7-E2F5-55333375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837506-090A-0D55-A2F4-6B7968B4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484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2E0D46-71F2-C5D0-A28F-792138F85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344AC2-EBDB-B816-EFE6-D0DEA4015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B53ED-8199-068B-B201-A41B5EE66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DC02B-EE6A-4214-9281-D6AEF2908D13}" type="datetimeFigureOut">
              <a:rPr lang="sv-SE" smtClean="0"/>
              <a:t>2023-04-03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7067BE-E505-BC7E-C471-33460E899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506DAC-76B3-8803-1A6B-25178D065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A783-10EB-4050-A0A0-104DBE2255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96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FAEB-949C-6FF8-BF50-4DCBD50D7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Implementation </a:t>
            </a:r>
            <a:r>
              <a:rPr lang="sv-SE" dirty="0" err="1"/>
              <a:t>of</a:t>
            </a:r>
            <a:r>
              <a:rPr lang="sv-SE" dirty="0"/>
              <a:t> data management plan </a:t>
            </a:r>
            <a:r>
              <a:rPr lang="sv-SE" dirty="0" err="1"/>
              <a:t>within</a:t>
            </a:r>
            <a:r>
              <a:rPr lang="sv-SE" dirty="0"/>
              <a:t> EUROfusion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23EB09-9AAC-991B-24AD-1D621E8B6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P. Strand</a:t>
            </a:r>
          </a:p>
        </p:txBody>
      </p:sp>
    </p:spTree>
    <p:extLst>
      <p:ext uri="{BB962C8B-B14F-4D97-AF65-F5344CB8AC3E}">
        <p14:creationId xmlns:p14="http://schemas.microsoft.com/office/powerpoint/2010/main" val="218339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4B2C1B-2684-BDC6-9A5D-8FAB8794E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Scenarios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4F0A8B-68AF-8144-3232-0889D8ECD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66"/>
                </a:solidFill>
                <a:latin typeface="Arial,Bold"/>
              </a:rPr>
              <a:t>Scenario 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making metadata only available and searchable using IMAS data subsets for</a:t>
            </a:r>
          </a:p>
          <a:p>
            <a:pPr marL="0" indent="0" algn="l">
              <a:buNone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interoperable definitions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quantities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[F,(I)]; </a:t>
            </a:r>
            <a:r>
              <a:rPr lang="sv-SE" sz="1800" b="0" i="0" u="none" strike="noStrike" baseline="0" dirty="0" err="1">
                <a:solidFill>
                  <a:srgbClr val="00B050"/>
                </a:solidFill>
                <a:latin typeface="Arial" panose="020B0604020202020204" pitchFamily="34" charset="0"/>
              </a:rPr>
              <a:t>Implement</a:t>
            </a:r>
            <a:r>
              <a:rPr lang="sv-SE" sz="1800" b="0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!</a:t>
            </a:r>
          </a:p>
          <a:p>
            <a:pPr marL="0" indent="0" algn="l">
              <a:buNone/>
            </a:pPr>
            <a:endParaRPr lang="sv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66"/>
                </a:solidFill>
                <a:latin typeface="Arial,Bold"/>
              </a:rPr>
              <a:t>Scenario B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adds to Scenario A by allowing a subset of the data to be accessed using common tools (for example UDA). Facilities are responsible for the access level and qualification of data through the data mappings [F,A,I,(R)]; </a:t>
            </a:r>
            <a:r>
              <a:rPr lang="en-US" sz="1800" b="0" i="0" u="none" strike="noStrike" baseline="0" dirty="0">
                <a:solidFill>
                  <a:srgbClr val="FFC000"/>
                </a:solidFill>
                <a:latin typeface="Arial" panose="020B0604020202020204" pitchFamily="34" charset="0"/>
              </a:rPr>
              <a:t>prototype! But new action </a:t>
            </a:r>
            <a:r>
              <a:rPr lang="en-US" sz="1800" b="0" i="0" u="none" strike="noStrike" baseline="0" dirty="0" err="1">
                <a:solidFill>
                  <a:srgbClr val="FFC000"/>
                </a:solidFill>
                <a:latin typeface="Arial" panose="020B0604020202020204" pitchFamily="34" charset="0"/>
              </a:rPr>
              <a:t>Imasifiaction</a:t>
            </a:r>
            <a:r>
              <a:rPr lang="en-US" sz="1800" b="0" i="0" u="none" strike="noStrike" baseline="0" dirty="0">
                <a:solidFill>
                  <a:srgbClr val="FFC000"/>
                </a:solidFill>
                <a:latin typeface="Arial" panose="020B0604020202020204" pitchFamily="34" charset="0"/>
              </a:rPr>
              <a:t> of Machine data is essentially an extension of this action!</a:t>
            </a:r>
          </a:p>
          <a:p>
            <a:pPr marL="0" indent="0" algn="l">
              <a:buNone/>
            </a:pPr>
            <a:endParaRPr lang="sv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9A0000"/>
                </a:solidFill>
                <a:latin typeface="Arial,Bold"/>
              </a:rPr>
              <a:t>Scenario 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builds on the previous stages and allows for enhanced data provenance and referencing through PID’s [F,A,I,R].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Defer!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Possibly into 2026-27 extension</a:t>
            </a:r>
            <a:endParaRPr lang="en-US" sz="1800" b="0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sv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9A0000"/>
                </a:solidFill>
                <a:latin typeface="Arial,Bold"/>
              </a:rPr>
              <a:t>Scenario 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adds a lightweight layer for open access to non-embargoed metadata and, where allowed, by the facilities also data access for export in human readable formats (CSV files) [F,A,I,R] and open.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Defer!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9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D6B974-E86A-8C8B-9153-9CC691F3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F239FE-CC9A-5996-6503-BD00F503E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Budget </a:t>
            </a:r>
            <a:r>
              <a:rPr lang="sv-SE" dirty="0" err="1"/>
              <a:t>approved</a:t>
            </a:r>
            <a:r>
              <a:rPr lang="sv-SE" dirty="0"/>
              <a:t> and </a:t>
            </a:r>
            <a:r>
              <a:rPr lang="sv-SE" dirty="0" err="1"/>
              <a:t>active</a:t>
            </a:r>
            <a:r>
              <a:rPr lang="sv-SE" dirty="0"/>
              <a:t> </a:t>
            </a:r>
            <a:r>
              <a:rPr lang="sv-SE" dirty="0" err="1"/>
              <a:t>project</a:t>
            </a:r>
            <a:r>
              <a:rPr lang="sv-SE" dirty="0"/>
              <a:t> in IMS</a:t>
            </a:r>
          </a:p>
          <a:p>
            <a:pPr lvl="1"/>
            <a:r>
              <a:rPr lang="sv-SE" dirty="0"/>
              <a:t>Scenario A + </a:t>
            </a:r>
            <a:r>
              <a:rPr lang="sv-SE" dirty="0" err="1"/>
              <a:t>prototyping</a:t>
            </a:r>
            <a:r>
              <a:rPr lang="sv-SE" dirty="0"/>
              <a:t> scenario B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Hopefully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can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accelerate</a:t>
            </a:r>
            <a:r>
              <a:rPr lang="sv-SE" dirty="0">
                <a:sym typeface="Wingdings" panose="05000000000000000000" pitchFamily="2" charset="2"/>
              </a:rPr>
              <a:t>/</a:t>
            </a:r>
            <a:r>
              <a:rPr lang="sv-SE" dirty="0" err="1">
                <a:sym typeface="Wingdings" panose="05000000000000000000" pitchFamily="2" charset="2"/>
              </a:rPr>
              <a:t>extend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this</a:t>
            </a:r>
            <a:endParaRPr lang="sv-SE" dirty="0"/>
          </a:p>
          <a:p>
            <a:r>
              <a:rPr lang="sv-SE" dirty="0"/>
              <a:t>Formal </a:t>
            </a:r>
            <a:r>
              <a:rPr lang="sv-SE" dirty="0" err="1"/>
              <a:t>responses</a:t>
            </a:r>
            <a:endParaRPr lang="sv-SE" dirty="0"/>
          </a:p>
          <a:p>
            <a:pPr lvl="1"/>
            <a:r>
              <a:rPr lang="sv-SE" dirty="0"/>
              <a:t>VR – </a:t>
            </a:r>
            <a:r>
              <a:rPr lang="sv-SE" dirty="0" err="1"/>
              <a:t>coordination</a:t>
            </a:r>
            <a:endParaRPr lang="sv-SE" dirty="0"/>
          </a:p>
          <a:p>
            <a:pPr lvl="1"/>
            <a:r>
              <a:rPr lang="sv-SE" dirty="0"/>
              <a:t>PSNC – </a:t>
            </a:r>
            <a:r>
              <a:rPr lang="sv-SE" dirty="0" err="1"/>
              <a:t>core</a:t>
            </a:r>
            <a:r>
              <a:rPr lang="sv-SE" dirty="0"/>
              <a:t> services</a:t>
            </a:r>
          </a:p>
          <a:p>
            <a:pPr lvl="1"/>
            <a:r>
              <a:rPr lang="sv-SE" dirty="0"/>
              <a:t>IPP, WEST, and TCV – site services</a:t>
            </a:r>
          </a:p>
          <a:p>
            <a:r>
              <a:rPr lang="sv-SE" dirty="0" err="1"/>
              <a:t>Informal</a:t>
            </a:r>
            <a:r>
              <a:rPr lang="sv-SE" dirty="0"/>
              <a:t> </a:t>
            </a:r>
            <a:r>
              <a:rPr lang="sv-SE" dirty="0" err="1"/>
              <a:t>contacts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MAST-U</a:t>
            </a:r>
          </a:p>
          <a:p>
            <a:pPr lvl="1"/>
            <a:r>
              <a:rPr lang="sv-SE" dirty="0"/>
              <a:t>JET</a:t>
            </a:r>
          </a:p>
          <a:p>
            <a:pPr lvl="1"/>
            <a:r>
              <a:rPr lang="sv-SE" dirty="0"/>
              <a:t>ITER</a:t>
            </a:r>
          </a:p>
          <a:p>
            <a:r>
              <a:rPr lang="sv-SE" dirty="0"/>
              <a:t>Just </a:t>
            </a:r>
            <a:r>
              <a:rPr lang="sv-SE" dirty="0" err="1"/>
              <a:t>started</a:t>
            </a:r>
            <a:r>
              <a:rPr lang="sv-SE" dirty="0"/>
              <a:t>: Kick </a:t>
            </a:r>
            <a:r>
              <a:rPr lang="sv-SE" dirty="0" err="1"/>
              <a:t>of</a:t>
            </a:r>
            <a:r>
              <a:rPr lang="sv-SE" dirty="0"/>
              <a:t> meeting </a:t>
            </a:r>
            <a:r>
              <a:rPr lang="sv-SE" dirty="0" err="1"/>
              <a:t>held</a:t>
            </a:r>
            <a:endParaRPr lang="en-US" dirty="0">
              <a:solidFill>
                <a:srgbClr val="212121"/>
              </a:solidFill>
              <a:latin typeface="wf_segoe-ui_normal"/>
            </a:endParaRP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554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Implementation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Extension </a:t>
            </a:r>
            <a:r>
              <a:rPr lang="sv-SE" dirty="0" err="1"/>
              <a:t>of</a:t>
            </a:r>
            <a:r>
              <a:rPr lang="sv-SE" dirty="0"/>
              <a:t> the Fair 4 Fusion </a:t>
            </a:r>
            <a:r>
              <a:rPr lang="sv-SE" dirty="0" err="1"/>
              <a:t>tool</a:t>
            </a:r>
            <a:r>
              <a:rPr lang="sv-SE" dirty="0"/>
              <a:t> set +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dirty="0"/>
              <a:t> 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sv-SE" dirty="0"/>
              <a:t>Metadata </a:t>
            </a:r>
            <a:r>
              <a:rPr lang="sv-SE" dirty="0" err="1"/>
              <a:t>ontology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IDS_summary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sv-SE" dirty="0"/>
              <a:t>IMAS installation for data </a:t>
            </a:r>
            <a:r>
              <a:rPr lang="sv-SE" dirty="0" err="1"/>
              <a:t>storage</a:t>
            </a:r>
            <a:r>
              <a:rPr lang="sv-SE" dirty="0"/>
              <a:t>/access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sv-SE" dirty="0"/>
              <a:t>UDA </a:t>
            </a:r>
            <a:r>
              <a:rPr lang="sv-SE" dirty="0" err="1"/>
              <a:t>proposed</a:t>
            </a:r>
            <a:r>
              <a:rPr lang="sv-SE" dirty="0"/>
              <a:t> for data transfer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Dependence</a:t>
            </a:r>
            <a:r>
              <a:rPr lang="sv-SE" dirty="0">
                <a:sym typeface="Wingdings" panose="05000000000000000000" pitchFamily="2" charset="2"/>
              </a:rPr>
              <a:t> on IMAS/ITER </a:t>
            </a:r>
            <a:r>
              <a:rPr lang="sv-SE" dirty="0" err="1">
                <a:sym typeface="Wingdings" panose="05000000000000000000" pitchFamily="2" charset="2"/>
              </a:rPr>
              <a:t>collaboration</a:t>
            </a:r>
            <a:endParaRPr lang="sv-SE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</a:pPr>
            <a:endParaRPr lang="sv-SE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The portal interface and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activities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hosted</a:t>
            </a:r>
            <a:r>
              <a:rPr lang="sv-SE" dirty="0"/>
              <a:t> on the </a:t>
            </a:r>
            <a:r>
              <a:rPr lang="sv-SE" dirty="0" err="1"/>
              <a:t>Gateway</a:t>
            </a:r>
            <a:r>
              <a:rPr lang="sv-SE" dirty="0"/>
              <a:t> (minor hardware </a:t>
            </a:r>
            <a:r>
              <a:rPr lang="sv-SE" dirty="0" err="1"/>
              <a:t>need</a:t>
            </a:r>
            <a:r>
              <a:rPr lang="sv-SE" dirty="0"/>
              <a:t> to be </a:t>
            </a:r>
            <a:r>
              <a:rPr lang="sv-SE" dirty="0" err="1"/>
              <a:t>made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)</a:t>
            </a:r>
            <a:endParaRPr dirty="0"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dirty="0" err="1"/>
              <a:t>Supported</a:t>
            </a:r>
            <a:r>
              <a:rPr lang="sv-SE" dirty="0"/>
              <a:t> by a </a:t>
            </a:r>
            <a:r>
              <a:rPr lang="sv-SE" dirty="0" err="1"/>
              <a:t>Core</a:t>
            </a:r>
            <a:r>
              <a:rPr lang="sv-SE" dirty="0"/>
              <a:t> team for the central services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 err="1"/>
              <a:t>Documentation</a:t>
            </a:r>
            <a:r>
              <a:rPr lang="sv-SE" dirty="0"/>
              <a:t>, software and </a:t>
            </a:r>
            <a:r>
              <a:rPr lang="sv-SE" dirty="0" err="1"/>
              <a:t>ticketing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integrated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existing</a:t>
            </a:r>
            <a:r>
              <a:rPr lang="sv-SE" dirty="0"/>
              <a:t> PSNC </a:t>
            </a:r>
            <a:r>
              <a:rPr lang="sv-SE" dirty="0" err="1"/>
              <a:t>based</a:t>
            </a:r>
            <a:r>
              <a:rPr lang="sv-SE" dirty="0"/>
              <a:t> </a:t>
            </a:r>
            <a:r>
              <a:rPr lang="sv-SE" dirty="0" err="1"/>
              <a:t>gitlab</a:t>
            </a:r>
            <a:r>
              <a:rPr lang="sv-SE" dirty="0"/>
              <a:t> and </a:t>
            </a:r>
            <a:r>
              <a:rPr lang="sv-SE" dirty="0" err="1"/>
              <a:t>jira</a:t>
            </a:r>
            <a:r>
              <a:rPr lang="sv-SE" dirty="0"/>
              <a:t> services.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The </a:t>
            </a:r>
            <a:r>
              <a:rPr lang="sv-SE" dirty="0" err="1"/>
              <a:t>Infrastructure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built</a:t>
            </a:r>
            <a:r>
              <a:rPr lang="sv-SE" dirty="0"/>
              <a:t> on the Fair for Fusion </a:t>
            </a:r>
            <a:r>
              <a:rPr lang="sv-SE" dirty="0" err="1"/>
              <a:t>provided</a:t>
            </a:r>
            <a:r>
              <a:rPr lang="sv-SE" dirty="0"/>
              <a:t> software </a:t>
            </a:r>
            <a:r>
              <a:rPr lang="sv-SE" dirty="0" err="1"/>
              <a:t>tools</a:t>
            </a:r>
            <a:r>
              <a:rPr lang="sv-SE" dirty="0"/>
              <a:t> and </a:t>
            </a:r>
            <a:r>
              <a:rPr lang="sv-SE" dirty="0" err="1"/>
              <a:t>developed</a:t>
            </a:r>
            <a:r>
              <a:rPr lang="sv-SE" dirty="0"/>
              <a:t> </a:t>
            </a:r>
            <a:r>
              <a:rPr lang="sv-SE" dirty="0" err="1"/>
              <a:t>practices</a:t>
            </a:r>
            <a:r>
              <a:rPr lang="sv-SE" dirty="0"/>
              <a:t>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Initial sites </a:t>
            </a:r>
            <a:r>
              <a:rPr lang="sv-SE" dirty="0" err="1"/>
              <a:t>consists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dirty="0"/>
              <a:t>AUG, TCV and WEST  </a:t>
            </a:r>
            <a:r>
              <a:rPr lang="sv-SE" dirty="0" err="1"/>
              <a:t>with</a:t>
            </a:r>
            <a:r>
              <a:rPr lang="sv-SE" dirty="0"/>
              <a:t> JET, MAST-U, ( and ITER?) </a:t>
            </a:r>
            <a:r>
              <a:rPr lang="sv-SE" dirty="0" err="1"/>
              <a:t>Contributing</a:t>
            </a:r>
            <a:r>
              <a:rPr lang="sv-SE" dirty="0"/>
              <a:t> in kind </a:t>
            </a:r>
            <a:r>
              <a:rPr lang="sv-SE" dirty="0">
                <a:sym typeface="Wingdings" panose="05000000000000000000" pitchFamily="2" charset="2"/>
              </a:rPr>
              <a:t> JT-60SA + W7-X</a:t>
            </a:r>
            <a:endParaRPr lang="sv-SE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dirty="0"/>
              <a:t>To </a:t>
            </a:r>
            <a:r>
              <a:rPr lang="sv-SE" dirty="0" err="1"/>
              <a:t>provide</a:t>
            </a:r>
            <a:r>
              <a:rPr lang="sv-SE" dirty="0"/>
              <a:t> </a:t>
            </a:r>
            <a:r>
              <a:rPr lang="sv-SE" dirty="0" err="1"/>
              <a:t>first</a:t>
            </a:r>
            <a:r>
              <a:rPr lang="sv-SE" dirty="0"/>
              <a:t> metadata (A) and </a:t>
            </a:r>
            <a:r>
              <a:rPr lang="sv-SE" dirty="0" err="1"/>
              <a:t>then</a:t>
            </a:r>
            <a:r>
              <a:rPr lang="sv-SE" dirty="0"/>
              <a:t> data access and </a:t>
            </a:r>
            <a:r>
              <a:rPr lang="sv-SE" dirty="0" err="1"/>
              <a:t>mappings</a:t>
            </a:r>
            <a:r>
              <a:rPr lang="sv-SE" dirty="0"/>
              <a:t> for data to 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interpretative</a:t>
            </a:r>
            <a:r>
              <a:rPr lang="sv-SE" dirty="0"/>
              <a:t>, </a:t>
            </a:r>
            <a:r>
              <a:rPr lang="sv-SE" dirty="0" err="1"/>
              <a:t>predictive</a:t>
            </a:r>
            <a:r>
              <a:rPr lang="sv-SE" dirty="0"/>
              <a:t> and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 (B)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4EC28A-0E76-B4B6-3D48-89537FA0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Next</a:t>
            </a:r>
            <a:r>
              <a:rPr lang="sv-SE" dirty="0"/>
              <a:t> steps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BC55CB-E1A2-39EB-CDE2-6F88421B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540"/>
            <a:ext cx="10515600" cy="4976227"/>
          </a:xfrm>
        </p:spPr>
        <p:txBody>
          <a:bodyPr>
            <a:normAutofit fontScale="40000" lnSpcReduction="20000"/>
          </a:bodyPr>
          <a:lstStyle/>
          <a:p>
            <a:r>
              <a:rPr lang="sv-SE" sz="3400" dirty="0" err="1"/>
              <a:t>Initiate</a:t>
            </a:r>
            <a:r>
              <a:rPr lang="sv-SE" sz="3400" dirty="0"/>
              <a:t> </a:t>
            </a:r>
            <a:r>
              <a:rPr lang="sv-SE" sz="3400" dirty="0" err="1"/>
              <a:t>Gitlab</a:t>
            </a:r>
            <a:r>
              <a:rPr lang="sv-SE" sz="3400" dirty="0"/>
              <a:t> </a:t>
            </a:r>
            <a:r>
              <a:rPr lang="sv-SE" sz="3400" dirty="0" err="1"/>
              <a:t>project</a:t>
            </a:r>
            <a:r>
              <a:rPr lang="sv-SE" sz="3400" dirty="0"/>
              <a:t>(s) @PSNC (</a:t>
            </a:r>
            <a:r>
              <a:rPr lang="sv-SE" sz="3400" dirty="0" err="1"/>
              <a:t>PS+Core</a:t>
            </a:r>
            <a:r>
              <a:rPr lang="sv-SE" sz="3400" dirty="0"/>
              <a:t>)</a:t>
            </a:r>
          </a:p>
          <a:p>
            <a:pPr lvl="1"/>
            <a:r>
              <a:rPr lang="sv-SE" sz="2900" dirty="0" err="1"/>
              <a:t>Documentation</a:t>
            </a:r>
            <a:endParaRPr lang="sv-SE" sz="2900" dirty="0"/>
          </a:p>
          <a:p>
            <a:pPr lvl="1"/>
            <a:r>
              <a:rPr lang="sv-SE" sz="2900" dirty="0" err="1"/>
              <a:t>Mirror</a:t>
            </a:r>
            <a:r>
              <a:rPr lang="sv-SE" sz="2900" dirty="0"/>
              <a:t>/</a:t>
            </a:r>
            <a:r>
              <a:rPr lang="sv-SE" sz="2900" dirty="0" err="1"/>
              <a:t>move</a:t>
            </a:r>
            <a:r>
              <a:rPr lang="sv-SE" sz="2900" dirty="0"/>
              <a:t> F4F software to </a:t>
            </a:r>
            <a:r>
              <a:rPr lang="sv-SE" sz="2900" dirty="0" err="1"/>
              <a:t>psnc</a:t>
            </a:r>
            <a:r>
              <a:rPr lang="sv-SE" sz="2900" dirty="0"/>
              <a:t> </a:t>
            </a:r>
            <a:r>
              <a:rPr lang="sv-SE" sz="2900" dirty="0" err="1"/>
              <a:t>gitlab</a:t>
            </a:r>
            <a:endParaRPr lang="sv-SE" sz="2900" dirty="0"/>
          </a:p>
          <a:p>
            <a:pPr lvl="1"/>
            <a:r>
              <a:rPr lang="sv-SE" sz="2900" dirty="0"/>
              <a:t>Communications </a:t>
            </a:r>
            <a:r>
              <a:rPr lang="sv-SE" sz="2900" dirty="0" err="1"/>
              <a:t>channels</a:t>
            </a:r>
            <a:r>
              <a:rPr lang="sv-SE" sz="2900" dirty="0"/>
              <a:t>: mailing list(s), </a:t>
            </a:r>
            <a:r>
              <a:rPr lang="sv-SE" sz="2900" dirty="0" err="1"/>
              <a:t>trello</a:t>
            </a:r>
            <a:r>
              <a:rPr lang="sv-SE" sz="2900" dirty="0"/>
              <a:t> and  slack </a:t>
            </a:r>
            <a:r>
              <a:rPr lang="sv-SE" sz="2900" dirty="0" err="1"/>
              <a:t>channel</a:t>
            </a:r>
            <a:endParaRPr lang="sv-SE" sz="2900" dirty="0"/>
          </a:p>
          <a:p>
            <a:r>
              <a:rPr lang="sv-SE" sz="3400" dirty="0"/>
              <a:t>Actions: </a:t>
            </a:r>
            <a:r>
              <a:rPr lang="sv-SE" sz="3400" dirty="0" err="1"/>
              <a:t>Inventory</a:t>
            </a:r>
            <a:r>
              <a:rPr lang="sv-SE" sz="3400" dirty="0"/>
              <a:t> </a:t>
            </a:r>
            <a:r>
              <a:rPr lang="sv-SE" sz="3400" dirty="0" err="1"/>
              <a:t>of</a:t>
            </a:r>
            <a:r>
              <a:rPr lang="sv-SE" sz="3400" dirty="0"/>
              <a:t> post F4F status for metadata and </a:t>
            </a:r>
            <a:r>
              <a:rPr lang="sv-SE" sz="3400" dirty="0" err="1"/>
              <a:t>tools</a:t>
            </a:r>
            <a:r>
              <a:rPr lang="sv-SE" sz="3400" dirty="0"/>
              <a:t> (</a:t>
            </a:r>
            <a:r>
              <a:rPr lang="sv-SE" sz="3400" dirty="0" err="1"/>
              <a:t>core</a:t>
            </a:r>
            <a:r>
              <a:rPr lang="sv-SE" sz="3400" dirty="0"/>
              <a:t> + sites)</a:t>
            </a:r>
          </a:p>
          <a:p>
            <a:r>
              <a:rPr lang="sv-SE" sz="3400" dirty="0"/>
              <a:t>Actions: </a:t>
            </a:r>
            <a:r>
              <a:rPr lang="sv-SE" sz="3400" dirty="0" err="1"/>
              <a:t>Inventory</a:t>
            </a:r>
            <a:r>
              <a:rPr lang="sv-SE" sz="3400" dirty="0"/>
              <a:t> </a:t>
            </a:r>
            <a:r>
              <a:rPr lang="sv-SE" sz="3400" dirty="0" err="1"/>
              <a:t>of</a:t>
            </a:r>
            <a:r>
              <a:rPr lang="sv-SE" sz="3400" dirty="0"/>
              <a:t> IMAS installations on </a:t>
            </a:r>
            <a:r>
              <a:rPr lang="sv-SE" sz="3400" dirty="0" err="1"/>
              <a:t>devices</a:t>
            </a:r>
            <a:r>
              <a:rPr lang="sv-SE" sz="3400" dirty="0"/>
              <a:t> (Sites)</a:t>
            </a:r>
          </a:p>
          <a:p>
            <a:r>
              <a:rPr lang="sv-SE" sz="3400" dirty="0"/>
              <a:t>Series </a:t>
            </a:r>
            <a:r>
              <a:rPr lang="sv-SE" sz="3400" dirty="0" err="1"/>
              <a:t>of</a:t>
            </a:r>
            <a:r>
              <a:rPr lang="sv-SE" sz="3400" dirty="0"/>
              <a:t>  </a:t>
            </a:r>
            <a:r>
              <a:rPr lang="sv-SE" sz="3400" dirty="0" err="1"/>
              <a:t>regular</a:t>
            </a:r>
            <a:r>
              <a:rPr lang="sv-SE" sz="3400" dirty="0"/>
              <a:t> Site + </a:t>
            </a:r>
            <a:r>
              <a:rPr lang="sv-SE" sz="3400" dirty="0" err="1"/>
              <a:t>Core</a:t>
            </a:r>
            <a:r>
              <a:rPr lang="sv-SE" sz="3400" dirty="0"/>
              <a:t> (</a:t>
            </a:r>
            <a:r>
              <a:rPr lang="sv-SE" sz="3400" dirty="0" err="1"/>
              <a:t>SiCo</a:t>
            </a:r>
            <a:r>
              <a:rPr lang="sv-SE" sz="3400" dirty="0"/>
              <a:t>) </a:t>
            </a:r>
            <a:r>
              <a:rPr lang="sv-SE" sz="3400" dirty="0" err="1"/>
              <a:t>Technical</a:t>
            </a:r>
            <a:r>
              <a:rPr lang="sv-SE" sz="3400" dirty="0"/>
              <a:t> meetings to guide/</a:t>
            </a:r>
            <a:r>
              <a:rPr lang="sv-SE" sz="3400" dirty="0" err="1"/>
              <a:t>steer</a:t>
            </a:r>
            <a:r>
              <a:rPr lang="sv-SE" sz="3400" dirty="0"/>
              <a:t>/support  implementation in </a:t>
            </a:r>
            <a:r>
              <a:rPr lang="sv-SE" sz="3400" dirty="0" err="1"/>
              <a:t>two</a:t>
            </a:r>
            <a:r>
              <a:rPr lang="sv-SE" sz="3400" dirty="0"/>
              <a:t> </a:t>
            </a:r>
            <a:r>
              <a:rPr lang="sv-SE" sz="3400" dirty="0" err="1"/>
              <a:t>weeks</a:t>
            </a:r>
            <a:r>
              <a:rPr lang="sv-SE" sz="3400" dirty="0"/>
              <a:t> from </a:t>
            </a:r>
            <a:r>
              <a:rPr lang="sv-SE" sz="3400" dirty="0" err="1"/>
              <a:t>now</a:t>
            </a:r>
            <a:r>
              <a:rPr lang="sv-SE" sz="3400" dirty="0"/>
              <a:t>? </a:t>
            </a:r>
            <a:r>
              <a:rPr lang="sv-SE" sz="3400" dirty="0" err="1"/>
              <a:t>Monthly</a:t>
            </a:r>
            <a:r>
              <a:rPr lang="sv-SE" sz="3400" dirty="0"/>
              <a:t> meetings</a:t>
            </a:r>
          </a:p>
          <a:p>
            <a:pPr lvl="1"/>
            <a:r>
              <a:rPr lang="sv-SE" sz="2900" dirty="0"/>
              <a:t>Present (</a:t>
            </a:r>
            <a:r>
              <a:rPr lang="sv-SE" sz="2900" dirty="0" err="1"/>
              <a:t>updated</a:t>
            </a:r>
            <a:r>
              <a:rPr lang="sv-SE" sz="2900" dirty="0"/>
              <a:t>?) </a:t>
            </a:r>
            <a:r>
              <a:rPr lang="sv-SE" sz="2900" dirty="0" err="1"/>
              <a:t>detailed</a:t>
            </a:r>
            <a:r>
              <a:rPr lang="sv-SE" sz="2900" dirty="0"/>
              <a:t> </a:t>
            </a:r>
            <a:r>
              <a:rPr lang="sv-SE" sz="2900" dirty="0" err="1"/>
              <a:t>Core</a:t>
            </a:r>
            <a:r>
              <a:rPr lang="sv-SE" sz="2900" dirty="0"/>
              <a:t> plan (</a:t>
            </a:r>
            <a:r>
              <a:rPr lang="sv-SE" sz="2900" dirty="0" err="1"/>
              <a:t>first</a:t>
            </a:r>
            <a:r>
              <a:rPr lang="sv-SE" sz="2900" dirty="0"/>
              <a:t> meeting)  </a:t>
            </a:r>
            <a:r>
              <a:rPr lang="sv-SE" sz="2900" dirty="0" err="1"/>
              <a:t>then</a:t>
            </a:r>
            <a:r>
              <a:rPr lang="sv-SE" sz="2900" dirty="0"/>
              <a:t> </a:t>
            </a:r>
            <a:r>
              <a:rPr lang="sv-SE" sz="2900" dirty="0" err="1"/>
              <a:t>regular</a:t>
            </a:r>
            <a:r>
              <a:rPr lang="sv-SE" sz="2900" dirty="0"/>
              <a:t> status meetings/</a:t>
            </a:r>
            <a:r>
              <a:rPr lang="sv-SE" sz="2900" dirty="0" err="1"/>
              <a:t>discussion</a:t>
            </a:r>
            <a:r>
              <a:rPr lang="sv-SE" sz="2900" dirty="0"/>
              <a:t> forums</a:t>
            </a:r>
          </a:p>
          <a:p>
            <a:pPr lvl="1"/>
            <a:r>
              <a:rPr lang="sv-SE" sz="2900" dirty="0" err="1"/>
              <a:t>First</a:t>
            </a:r>
            <a:r>
              <a:rPr lang="sv-SE" sz="2900" dirty="0"/>
              <a:t> meeting: Present F4F metadata status</a:t>
            </a:r>
          </a:p>
          <a:p>
            <a:pPr lvl="2"/>
            <a:r>
              <a:rPr lang="sv-SE" sz="2500" dirty="0"/>
              <a:t>Review </a:t>
            </a:r>
            <a:r>
              <a:rPr lang="sv-SE" sz="2500" dirty="0" err="1"/>
              <a:t>of</a:t>
            </a:r>
            <a:r>
              <a:rPr lang="sv-SE" sz="2500" dirty="0"/>
              <a:t> </a:t>
            </a:r>
            <a:r>
              <a:rPr lang="sv-SE" sz="2500" dirty="0" err="1"/>
              <a:t>current</a:t>
            </a:r>
            <a:r>
              <a:rPr lang="sv-SE" sz="2500" dirty="0"/>
              <a:t>  IMAS status on </a:t>
            </a:r>
            <a:r>
              <a:rPr lang="sv-SE" sz="2500" dirty="0" err="1"/>
              <a:t>devices</a:t>
            </a:r>
            <a:endParaRPr lang="sv-SE" sz="2500" dirty="0"/>
          </a:p>
          <a:p>
            <a:pPr lvl="2">
              <a:buFont typeface="Wingdings" panose="05000000000000000000" pitchFamily="2" charset="2"/>
              <a:buChar char="à"/>
            </a:pPr>
            <a:r>
              <a:rPr lang="sv-SE" sz="2500" dirty="0" err="1">
                <a:sym typeface="Wingdings" panose="05000000000000000000" pitchFamily="2" charset="2"/>
              </a:rPr>
              <a:t>outcome</a:t>
            </a:r>
            <a:r>
              <a:rPr lang="sv-SE" sz="2500" dirty="0">
                <a:sym typeface="Wingdings" panose="05000000000000000000" pitchFamily="2" charset="2"/>
              </a:rPr>
              <a:t> </a:t>
            </a:r>
            <a:r>
              <a:rPr lang="sv-SE" sz="2500" dirty="0" err="1">
                <a:sym typeface="Wingdings" panose="05000000000000000000" pitchFamily="2" charset="2"/>
              </a:rPr>
              <a:t>resource</a:t>
            </a:r>
            <a:r>
              <a:rPr lang="sv-SE" sz="2500" dirty="0">
                <a:sym typeface="Wingdings" panose="05000000000000000000" pitchFamily="2" charset="2"/>
              </a:rPr>
              <a:t> </a:t>
            </a:r>
            <a:r>
              <a:rPr lang="sv-SE" sz="2500" dirty="0" err="1">
                <a:sym typeface="Wingdings" panose="05000000000000000000" pitchFamily="2" charset="2"/>
              </a:rPr>
              <a:t>loaded</a:t>
            </a:r>
            <a:r>
              <a:rPr lang="sv-SE" sz="2500" dirty="0">
                <a:sym typeface="Wingdings" panose="05000000000000000000" pitchFamily="2" charset="2"/>
              </a:rPr>
              <a:t> </a:t>
            </a:r>
            <a:r>
              <a:rPr lang="sv-SE" sz="2500" dirty="0" err="1">
                <a:sym typeface="Wingdings" panose="05000000000000000000" pitchFamily="2" charset="2"/>
              </a:rPr>
              <a:t>time</a:t>
            </a:r>
            <a:r>
              <a:rPr lang="sv-SE" sz="2500" dirty="0">
                <a:sym typeface="Wingdings" panose="05000000000000000000" pitchFamily="2" charset="2"/>
              </a:rPr>
              <a:t> </a:t>
            </a:r>
            <a:r>
              <a:rPr lang="sv-SE" sz="2500" dirty="0" err="1">
                <a:sym typeface="Wingdings" panose="05000000000000000000" pitchFamily="2" charset="2"/>
              </a:rPr>
              <a:t>line</a:t>
            </a:r>
            <a:r>
              <a:rPr lang="sv-SE" sz="2500" dirty="0">
                <a:sym typeface="Wingdings" panose="05000000000000000000" pitchFamily="2" charset="2"/>
              </a:rPr>
              <a:t> for scenario A. </a:t>
            </a:r>
            <a:r>
              <a:rPr lang="sv-SE" sz="2500" dirty="0" err="1">
                <a:sym typeface="Wingdings" panose="05000000000000000000" pitchFamily="2" charset="2"/>
              </a:rPr>
              <a:t>Strategy</a:t>
            </a:r>
            <a:r>
              <a:rPr lang="sv-SE" sz="2500" dirty="0">
                <a:sym typeface="Wingdings" panose="05000000000000000000" pitchFamily="2" charset="2"/>
              </a:rPr>
              <a:t> for </a:t>
            </a:r>
            <a:r>
              <a:rPr lang="sv-SE" sz="2500" dirty="0" err="1">
                <a:sym typeface="Wingdings" panose="05000000000000000000" pitchFamily="2" charset="2"/>
              </a:rPr>
              <a:t>prototyping</a:t>
            </a:r>
            <a:r>
              <a:rPr lang="sv-SE" sz="2500" dirty="0">
                <a:sym typeface="Wingdings" panose="05000000000000000000" pitchFamily="2" charset="2"/>
              </a:rPr>
              <a:t> or implementation </a:t>
            </a:r>
            <a:r>
              <a:rPr lang="sv-SE" sz="2500" dirty="0" err="1">
                <a:sym typeface="Wingdings" panose="05000000000000000000" pitchFamily="2" charset="2"/>
              </a:rPr>
              <a:t>of</a:t>
            </a:r>
            <a:r>
              <a:rPr lang="sv-SE" sz="2500" dirty="0">
                <a:sym typeface="Wingdings" panose="05000000000000000000" pitchFamily="2" charset="2"/>
              </a:rPr>
              <a:t> scenario B</a:t>
            </a:r>
          </a:p>
          <a:p>
            <a:pPr lvl="1"/>
            <a:r>
              <a:rPr lang="sv-SE" sz="3200" dirty="0" err="1"/>
              <a:t>Proposal</a:t>
            </a:r>
            <a:r>
              <a:rPr lang="sv-SE" sz="3200" dirty="0"/>
              <a:t>: Second meeting:</a:t>
            </a:r>
          </a:p>
          <a:p>
            <a:pPr lvl="2"/>
            <a:r>
              <a:rPr lang="sv-SE" sz="2800" dirty="0"/>
              <a:t> </a:t>
            </a:r>
            <a:r>
              <a:rPr lang="sv-SE" sz="2800" dirty="0" err="1">
                <a:solidFill>
                  <a:srgbClr val="FF0000"/>
                </a:solidFill>
              </a:rPr>
              <a:t>Infrastructure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components</a:t>
            </a:r>
            <a:r>
              <a:rPr lang="sv-SE" sz="2800" dirty="0">
                <a:solidFill>
                  <a:srgbClr val="FF0000"/>
                </a:solidFill>
              </a:rPr>
              <a:t>(status and plans): IMAS </a:t>
            </a:r>
            <a:r>
              <a:rPr lang="sv-SE" sz="2800" dirty="0" err="1">
                <a:solidFill>
                  <a:srgbClr val="FF0000"/>
                </a:solidFill>
              </a:rPr>
              <a:t>infrastructure</a:t>
            </a:r>
            <a:r>
              <a:rPr lang="sv-SE" sz="2800" dirty="0">
                <a:solidFill>
                  <a:srgbClr val="FF0000"/>
                </a:solidFill>
              </a:rPr>
              <a:t> (Olivier </a:t>
            </a:r>
            <a:r>
              <a:rPr lang="sv-SE" sz="2800" dirty="0" err="1">
                <a:solidFill>
                  <a:srgbClr val="FF0000"/>
                </a:solidFill>
              </a:rPr>
              <a:t>Hoenen</a:t>
            </a:r>
            <a:r>
              <a:rPr lang="sv-SE" sz="2800" dirty="0">
                <a:solidFill>
                  <a:srgbClr val="FF0000"/>
                </a:solidFill>
              </a:rPr>
              <a:t>, ITER), </a:t>
            </a:r>
          </a:p>
          <a:p>
            <a:pPr lvl="2"/>
            <a:r>
              <a:rPr lang="sv-SE" sz="2800" dirty="0">
                <a:solidFill>
                  <a:srgbClr val="FF0000"/>
                </a:solidFill>
              </a:rPr>
              <a:t>UDA at CODAC (Lana </a:t>
            </a:r>
            <a:r>
              <a:rPr lang="sv-SE" sz="2800" dirty="0" err="1">
                <a:solidFill>
                  <a:srgbClr val="FF0000"/>
                </a:solidFill>
              </a:rPr>
              <a:t>Abadie</a:t>
            </a:r>
            <a:r>
              <a:rPr lang="sv-SE" sz="2800" dirty="0">
                <a:solidFill>
                  <a:srgbClr val="FF0000"/>
                </a:solidFill>
              </a:rPr>
              <a:t> (?), ITER), </a:t>
            </a:r>
          </a:p>
          <a:p>
            <a:pPr lvl="2"/>
            <a:r>
              <a:rPr lang="sv-SE" sz="2800" dirty="0"/>
              <a:t>UDA in </a:t>
            </a:r>
            <a:r>
              <a:rPr lang="sv-SE" sz="2800" dirty="0" err="1"/>
              <a:t>practice</a:t>
            </a:r>
            <a:r>
              <a:rPr lang="sv-SE" sz="2800" dirty="0"/>
              <a:t> (Adam Parker, CCFE/MAST-U)  </a:t>
            </a:r>
            <a:endParaRPr lang="sv-SE" sz="2900" dirty="0">
              <a:sym typeface="Wingdings" panose="05000000000000000000" pitchFamily="2" charset="2"/>
            </a:endParaRPr>
          </a:p>
          <a:p>
            <a:pPr lvl="1"/>
            <a:r>
              <a:rPr lang="sv-SE" sz="2900" dirty="0">
                <a:sym typeface="Wingdings" panose="05000000000000000000" pitchFamily="2" charset="2"/>
              </a:rPr>
              <a:t>ITER is </a:t>
            </a:r>
            <a:r>
              <a:rPr lang="sv-SE" sz="2900" dirty="0" err="1">
                <a:sym typeface="Wingdings" panose="05000000000000000000" pitchFamily="2" charset="2"/>
              </a:rPr>
              <a:t>about</a:t>
            </a:r>
            <a:r>
              <a:rPr lang="sv-SE" sz="2900" dirty="0">
                <a:sym typeface="Wingdings" panose="05000000000000000000" pitchFamily="2" charset="2"/>
              </a:rPr>
              <a:t> to </a:t>
            </a:r>
            <a:r>
              <a:rPr lang="sv-SE" sz="2900" dirty="0" err="1">
                <a:sym typeface="Wingdings" panose="05000000000000000000" pitchFamily="2" charset="2"/>
              </a:rPr>
              <a:t>initiate</a:t>
            </a:r>
            <a:r>
              <a:rPr lang="sv-SE" sz="2900" dirty="0">
                <a:sym typeface="Wingdings" panose="05000000000000000000" pitchFamily="2" charset="2"/>
              </a:rPr>
              <a:t> </a:t>
            </a:r>
            <a:r>
              <a:rPr lang="sv-SE" sz="2900" dirty="0" err="1">
                <a:sym typeface="Wingdings" panose="05000000000000000000" pitchFamily="2" charset="2"/>
              </a:rPr>
              <a:t>its</a:t>
            </a:r>
            <a:r>
              <a:rPr lang="sv-SE" sz="2900" dirty="0">
                <a:sym typeface="Wingdings" panose="05000000000000000000" pitchFamily="2" charset="2"/>
              </a:rPr>
              <a:t> </a:t>
            </a:r>
            <a:r>
              <a:rPr lang="sv-SE" sz="2900" dirty="0" err="1">
                <a:sym typeface="Wingdings" panose="05000000000000000000" pitchFamily="2" charset="2"/>
              </a:rPr>
              <a:t>own</a:t>
            </a:r>
            <a:r>
              <a:rPr lang="sv-SE" sz="2900" dirty="0">
                <a:sym typeface="Wingdings" panose="05000000000000000000" pitchFamily="2" charset="2"/>
              </a:rPr>
              <a:t> ”data </a:t>
            </a:r>
            <a:r>
              <a:rPr lang="sv-SE" sz="2900" dirty="0" err="1">
                <a:sym typeface="Wingdings" panose="05000000000000000000" pitchFamily="2" charset="2"/>
              </a:rPr>
              <a:t>collection</a:t>
            </a:r>
            <a:r>
              <a:rPr lang="sv-SE" sz="2900" dirty="0">
                <a:sym typeface="Wingdings" panose="05000000000000000000" pitchFamily="2" charset="2"/>
              </a:rPr>
              <a:t>”/</a:t>
            </a:r>
            <a:r>
              <a:rPr lang="sv-SE" sz="2900" dirty="0" err="1">
                <a:sym typeface="Wingdings" panose="05000000000000000000" pitchFamily="2" charset="2"/>
              </a:rPr>
              <a:t>validation</a:t>
            </a:r>
            <a:r>
              <a:rPr lang="sv-SE" sz="2900" dirty="0">
                <a:sym typeface="Wingdings" panose="05000000000000000000" pitchFamily="2" charset="2"/>
              </a:rPr>
              <a:t> </a:t>
            </a:r>
            <a:r>
              <a:rPr lang="sv-SE" sz="2900" dirty="0" err="1">
                <a:sym typeface="Wingdings" panose="05000000000000000000" pitchFamily="2" charset="2"/>
              </a:rPr>
              <a:t>activity</a:t>
            </a:r>
            <a:r>
              <a:rPr lang="sv-SE" sz="2900" dirty="0">
                <a:sym typeface="Wingdings" panose="05000000000000000000" pitchFamily="2" charset="2"/>
              </a:rPr>
              <a:t> ? - </a:t>
            </a:r>
            <a:r>
              <a:rPr lang="sv-SE" sz="2900" dirty="0" err="1">
                <a:sym typeface="Wingdings" panose="05000000000000000000" pitchFamily="2" charset="2"/>
              </a:rPr>
              <a:t>need</a:t>
            </a:r>
            <a:r>
              <a:rPr lang="sv-SE" sz="2900" dirty="0">
                <a:sym typeface="Wingdings" panose="05000000000000000000" pitchFamily="2" charset="2"/>
              </a:rPr>
              <a:t> to </a:t>
            </a:r>
            <a:r>
              <a:rPr lang="sv-SE" sz="2900" dirty="0" err="1">
                <a:sym typeface="Wingdings" panose="05000000000000000000" pitchFamily="2" charset="2"/>
              </a:rPr>
              <a:t>keep</a:t>
            </a:r>
            <a:r>
              <a:rPr lang="sv-SE" sz="2900" dirty="0">
                <a:sym typeface="Wingdings" panose="05000000000000000000" pitchFamily="2" charset="2"/>
              </a:rPr>
              <a:t> </a:t>
            </a:r>
            <a:r>
              <a:rPr lang="sv-SE" sz="2900" dirty="0" err="1">
                <a:sym typeface="Wingdings" panose="05000000000000000000" pitchFamily="2" charset="2"/>
              </a:rPr>
              <a:t>aligned</a:t>
            </a:r>
            <a:r>
              <a:rPr lang="sv-SE" sz="2900" dirty="0">
                <a:sym typeface="Wingdings" panose="05000000000000000000" pitchFamily="2" charset="2"/>
              </a:rPr>
              <a:t>/</a:t>
            </a:r>
            <a:r>
              <a:rPr lang="sv-SE" sz="2900" dirty="0" err="1">
                <a:sym typeface="Wingdings" panose="05000000000000000000" pitchFamily="2" charset="2"/>
              </a:rPr>
              <a:t>informed</a:t>
            </a:r>
            <a:r>
              <a:rPr lang="sv-SE" sz="2900" dirty="0">
                <a:sym typeface="Wingdings" panose="05000000000000000000" pitchFamily="2" charset="2"/>
              </a:rPr>
              <a:t> </a:t>
            </a:r>
            <a:r>
              <a:rPr lang="sv-SE" sz="2900" dirty="0" err="1">
                <a:sym typeface="Wingdings" panose="05000000000000000000" pitchFamily="2" charset="2"/>
              </a:rPr>
              <a:t>about</a:t>
            </a:r>
            <a:r>
              <a:rPr lang="sv-SE" sz="2900" dirty="0">
                <a:sym typeface="Wingdings" panose="05000000000000000000" pitchFamily="2" charset="2"/>
              </a:rPr>
              <a:t> </a:t>
            </a:r>
            <a:r>
              <a:rPr lang="sv-SE" sz="2900" dirty="0" err="1">
                <a:sym typeface="Wingdings" panose="05000000000000000000" pitchFamily="2" charset="2"/>
              </a:rPr>
              <a:t>this</a:t>
            </a:r>
            <a:r>
              <a:rPr lang="sv-SE" sz="2900" dirty="0">
                <a:sym typeface="Wingdings" panose="05000000000000000000" pitchFamily="2" charset="2"/>
              </a:rPr>
              <a:t> – ITER </a:t>
            </a:r>
            <a:r>
              <a:rPr lang="sv-SE" sz="2900" dirty="0" err="1">
                <a:sym typeface="Wingdings" panose="05000000000000000000" pitchFamily="2" charset="2"/>
              </a:rPr>
              <a:t>observer</a:t>
            </a:r>
            <a:r>
              <a:rPr lang="sv-SE" sz="2900" dirty="0">
                <a:sym typeface="Wingdings" panose="05000000000000000000" pitchFamily="2" charset="2"/>
              </a:rPr>
              <a:t> or </a:t>
            </a:r>
            <a:r>
              <a:rPr lang="sv-SE" sz="2900" dirty="0" err="1">
                <a:sym typeface="Wingdings" panose="05000000000000000000" pitchFamily="2" charset="2"/>
              </a:rPr>
              <a:t>occasional</a:t>
            </a:r>
            <a:r>
              <a:rPr lang="sv-SE" sz="2900" dirty="0">
                <a:sym typeface="Wingdings" panose="05000000000000000000" pitchFamily="2" charset="2"/>
              </a:rPr>
              <a:t>  </a:t>
            </a:r>
            <a:r>
              <a:rPr lang="sv-SE" sz="2900" dirty="0" err="1">
                <a:sym typeface="Wingdings" panose="05000000000000000000" pitchFamily="2" charset="2"/>
              </a:rPr>
              <a:t>guest</a:t>
            </a:r>
            <a:r>
              <a:rPr lang="sv-SE" sz="2900" dirty="0">
                <a:sym typeface="Wingdings" panose="05000000000000000000" pitchFamily="2" charset="2"/>
              </a:rPr>
              <a:t> at </a:t>
            </a:r>
            <a:r>
              <a:rPr lang="sv-SE" sz="2900" dirty="0" err="1">
                <a:sym typeface="Wingdings" panose="05000000000000000000" pitchFamily="2" charset="2"/>
              </a:rPr>
              <a:t>SiCo</a:t>
            </a:r>
            <a:r>
              <a:rPr lang="sv-SE" sz="2900" dirty="0">
                <a:sym typeface="Wingdings" panose="05000000000000000000" pitchFamily="2" charset="2"/>
              </a:rPr>
              <a:t>? </a:t>
            </a:r>
          </a:p>
          <a:p>
            <a:r>
              <a:rPr lang="sv-SE" sz="3400" dirty="0" err="1"/>
              <a:t>Stakeholders</a:t>
            </a:r>
            <a:r>
              <a:rPr lang="sv-SE" sz="3400" dirty="0"/>
              <a:t> Data </a:t>
            </a:r>
            <a:r>
              <a:rPr lang="sv-SE" sz="3400" dirty="0" err="1"/>
              <a:t>Coordination</a:t>
            </a:r>
            <a:r>
              <a:rPr lang="sv-SE" sz="3400" dirty="0"/>
              <a:t> meeting </a:t>
            </a:r>
            <a:r>
              <a:rPr lang="sv-SE" sz="3400" dirty="0" err="1"/>
              <a:t>with</a:t>
            </a:r>
            <a:r>
              <a:rPr lang="sv-SE" sz="3400" dirty="0"/>
              <a:t> </a:t>
            </a:r>
            <a:r>
              <a:rPr lang="sv-SE" sz="3400" dirty="0" err="1"/>
              <a:t>TSVVs</a:t>
            </a:r>
            <a:r>
              <a:rPr lang="sv-SE" sz="3400" dirty="0"/>
              <a:t>, WPs and </a:t>
            </a:r>
            <a:r>
              <a:rPr lang="sv-SE" sz="3400" dirty="0" err="1"/>
              <a:t>others</a:t>
            </a:r>
            <a:r>
              <a:rPr lang="sv-SE" sz="3400" dirty="0"/>
              <a:t> that </a:t>
            </a:r>
            <a:r>
              <a:rPr lang="sv-SE" sz="3400" dirty="0" err="1"/>
              <a:t>have</a:t>
            </a:r>
            <a:r>
              <a:rPr lang="sv-SE" sz="3400" dirty="0"/>
              <a:t>  data access </a:t>
            </a:r>
            <a:r>
              <a:rPr lang="sv-SE" sz="3400" dirty="0" err="1"/>
              <a:t>needs</a:t>
            </a:r>
            <a:r>
              <a:rPr lang="sv-SE" sz="3400"/>
              <a:t>.</a:t>
            </a:r>
            <a:endParaRPr lang="sv-SE" sz="3400" dirty="0"/>
          </a:p>
          <a:p>
            <a:pPr lvl="1"/>
            <a:r>
              <a:rPr lang="sv-SE" sz="3200" dirty="0" err="1"/>
              <a:t>Initiate</a:t>
            </a:r>
            <a:r>
              <a:rPr lang="sv-SE" sz="3200" dirty="0"/>
              <a:t> </a:t>
            </a:r>
            <a:r>
              <a:rPr lang="sv-SE" sz="3200" dirty="0" err="1"/>
              <a:t>work</a:t>
            </a:r>
            <a:r>
              <a:rPr lang="sv-SE" sz="3200" dirty="0"/>
              <a:t> on </a:t>
            </a:r>
            <a:r>
              <a:rPr lang="sv-SE" sz="3200" dirty="0" err="1"/>
              <a:t>capturing</a:t>
            </a:r>
            <a:r>
              <a:rPr lang="sv-SE" sz="3200" dirty="0"/>
              <a:t> data </a:t>
            </a:r>
            <a:r>
              <a:rPr lang="sv-SE" sz="3200" dirty="0" err="1"/>
              <a:t>requirements</a:t>
            </a:r>
            <a:r>
              <a:rPr lang="sv-SE" sz="3200" dirty="0"/>
              <a:t> and </a:t>
            </a:r>
            <a:r>
              <a:rPr lang="sv-SE" sz="3200" dirty="0" err="1"/>
              <a:t>needs</a:t>
            </a:r>
            <a:r>
              <a:rPr lang="sv-SE" sz="3200" dirty="0"/>
              <a:t> for data </a:t>
            </a:r>
            <a:r>
              <a:rPr lang="sv-SE" sz="3200" dirty="0" err="1"/>
              <a:t>searches</a:t>
            </a:r>
            <a:r>
              <a:rPr lang="sv-SE" sz="3200" dirty="0"/>
              <a:t> and </a:t>
            </a:r>
            <a:r>
              <a:rPr lang="sv-SE" sz="3200" dirty="0" err="1"/>
              <a:t>modelling</a:t>
            </a:r>
            <a:r>
              <a:rPr lang="sv-SE" sz="3200" dirty="0"/>
              <a:t> </a:t>
            </a:r>
            <a:r>
              <a:rPr lang="sv-SE" sz="3200" dirty="0" err="1"/>
              <a:t>requirements</a:t>
            </a:r>
            <a:r>
              <a:rPr lang="sv-SE" sz="3200" dirty="0"/>
              <a:t> – </a:t>
            </a:r>
            <a:r>
              <a:rPr lang="sv-SE" sz="3200" dirty="0" err="1"/>
              <a:t>questionnaire</a:t>
            </a:r>
            <a:r>
              <a:rPr lang="sv-SE" sz="3200" dirty="0"/>
              <a:t>.</a:t>
            </a:r>
            <a:endParaRPr lang="sv-SE" sz="3400" dirty="0"/>
          </a:p>
          <a:p>
            <a:pPr marL="457200" lvl="1" indent="0">
              <a:buNone/>
            </a:pPr>
            <a:r>
              <a:rPr lang="sv-SE" sz="2900" dirty="0" err="1"/>
              <a:t>First</a:t>
            </a:r>
            <a:r>
              <a:rPr lang="sv-SE" sz="2900" dirty="0"/>
              <a:t> meeting: </a:t>
            </a:r>
            <a:r>
              <a:rPr lang="sv-SE" sz="2900" dirty="0" err="1"/>
              <a:t>Early</a:t>
            </a:r>
            <a:r>
              <a:rPr lang="sv-SE" sz="2900" dirty="0"/>
              <a:t> </a:t>
            </a:r>
            <a:r>
              <a:rPr lang="sv-SE" sz="2900" dirty="0" err="1"/>
              <a:t>may</a:t>
            </a:r>
            <a:r>
              <a:rPr lang="sv-SE" sz="2900" dirty="0"/>
              <a:t> (</a:t>
            </a:r>
            <a:r>
              <a:rPr lang="sv-SE" sz="2900" dirty="0" err="1"/>
              <a:t>after</a:t>
            </a:r>
            <a:r>
              <a:rPr lang="sv-SE" sz="2900" dirty="0"/>
              <a:t> </a:t>
            </a:r>
            <a:r>
              <a:rPr lang="sv-SE" sz="2900" dirty="0" err="1"/>
              <a:t>first</a:t>
            </a:r>
            <a:r>
              <a:rPr lang="sv-SE" sz="2900" dirty="0"/>
              <a:t> </a:t>
            </a:r>
            <a:r>
              <a:rPr lang="sv-SE" sz="2900" dirty="0" err="1"/>
              <a:t>capture</a:t>
            </a:r>
            <a:r>
              <a:rPr lang="sv-SE" sz="2900" dirty="0"/>
              <a:t> and </a:t>
            </a:r>
            <a:r>
              <a:rPr lang="sv-SE" sz="2900" dirty="0" err="1"/>
              <a:t>followup</a:t>
            </a:r>
            <a:r>
              <a:rPr lang="sv-SE" sz="2900" dirty="0"/>
              <a:t> </a:t>
            </a:r>
            <a:r>
              <a:rPr lang="sv-SE" sz="2900" dirty="0" err="1"/>
              <a:t>questions</a:t>
            </a:r>
            <a:r>
              <a:rPr lang="sv-SE" sz="2900" dirty="0"/>
              <a:t>). </a:t>
            </a:r>
          </a:p>
          <a:p>
            <a:pPr lvl="1"/>
            <a:r>
              <a:rPr lang="sv-SE" sz="2900" dirty="0"/>
              <a:t>Present </a:t>
            </a:r>
            <a:r>
              <a:rPr lang="sv-SE" sz="2900" dirty="0" err="1"/>
              <a:t>strategy</a:t>
            </a:r>
            <a:r>
              <a:rPr lang="sv-SE" sz="2900" dirty="0"/>
              <a:t> and plans for </a:t>
            </a:r>
            <a:r>
              <a:rPr lang="sv-SE" sz="2900" dirty="0" err="1"/>
              <a:t>core</a:t>
            </a:r>
            <a:r>
              <a:rPr lang="sv-SE" sz="2900" dirty="0"/>
              <a:t> + site services</a:t>
            </a:r>
          </a:p>
          <a:p>
            <a:pPr marL="457200" lvl="1" indent="0">
              <a:buNone/>
            </a:pPr>
            <a:r>
              <a:rPr lang="sv-SE" sz="2900" dirty="0">
                <a:sym typeface="Wingdings" panose="05000000000000000000" pitchFamily="2" charset="2"/>
              </a:rPr>
              <a:t> </a:t>
            </a:r>
            <a:r>
              <a:rPr lang="sv-SE" sz="2900" dirty="0" err="1">
                <a:sym typeface="Wingdings" panose="05000000000000000000" pitchFamily="2" charset="2"/>
              </a:rPr>
              <a:t>outcome</a:t>
            </a:r>
            <a:r>
              <a:rPr lang="sv-SE" sz="2900" dirty="0">
                <a:sym typeface="Wingdings" panose="05000000000000000000" pitchFamily="2" charset="2"/>
              </a:rPr>
              <a:t> </a:t>
            </a:r>
            <a:r>
              <a:rPr lang="sv-SE" sz="2900" dirty="0" err="1">
                <a:sym typeface="Wingdings" panose="05000000000000000000" pitchFamily="2" charset="2"/>
              </a:rPr>
              <a:t>first</a:t>
            </a:r>
            <a:r>
              <a:rPr lang="sv-SE" sz="2900" dirty="0">
                <a:sym typeface="Wingdings" panose="05000000000000000000" pitchFamily="2" charset="2"/>
              </a:rPr>
              <a:t> version </a:t>
            </a:r>
            <a:r>
              <a:rPr lang="sv-SE" sz="2900" dirty="0" err="1">
                <a:sym typeface="Wingdings" panose="05000000000000000000" pitchFamily="2" charset="2"/>
              </a:rPr>
              <a:t>of</a:t>
            </a:r>
            <a:r>
              <a:rPr lang="sv-SE" sz="2900" dirty="0">
                <a:sym typeface="Wingdings" panose="05000000000000000000" pitchFamily="2" charset="2"/>
              </a:rPr>
              <a:t> live </a:t>
            </a:r>
            <a:r>
              <a:rPr lang="sv-SE" sz="2900" dirty="0" err="1">
                <a:sym typeface="Wingdings" panose="05000000000000000000" pitchFamily="2" charset="2"/>
              </a:rPr>
              <a:t>document</a:t>
            </a:r>
            <a:r>
              <a:rPr lang="sv-SE" sz="2900" dirty="0">
                <a:sym typeface="Wingdings" panose="05000000000000000000" pitchFamily="2" charset="2"/>
              </a:rPr>
              <a:t> on data </a:t>
            </a:r>
            <a:r>
              <a:rPr lang="sv-SE" sz="2900" dirty="0" err="1">
                <a:sym typeface="Wingdings" panose="05000000000000000000" pitchFamily="2" charset="2"/>
              </a:rPr>
              <a:t>needs</a:t>
            </a:r>
            <a:r>
              <a:rPr lang="sv-SE" sz="2900" dirty="0">
                <a:sym typeface="Wingdings" panose="05000000000000000000" pitchFamily="2" charset="2"/>
              </a:rPr>
              <a:t> – for A ) metadata </a:t>
            </a:r>
            <a:r>
              <a:rPr lang="sv-SE" sz="2900" dirty="0" err="1">
                <a:sym typeface="Wingdings" panose="05000000000000000000" pitchFamily="2" charset="2"/>
              </a:rPr>
              <a:t>searches</a:t>
            </a:r>
            <a:r>
              <a:rPr lang="sv-SE" sz="2900" dirty="0">
                <a:sym typeface="Wingdings" panose="05000000000000000000" pitchFamily="2" charset="2"/>
              </a:rPr>
              <a:t> and B) data access for TSVV </a:t>
            </a:r>
            <a:r>
              <a:rPr lang="sv-SE" sz="2900" dirty="0" err="1">
                <a:sym typeface="Wingdings" panose="05000000000000000000" pitchFamily="2" charset="2"/>
              </a:rPr>
              <a:t>activities</a:t>
            </a:r>
            <a:r>
              <a:rPr lang="sv-SE" sz="2900" dirty="0">
                <a:sym typeface="Wingdings" panose="05000000000000000000" pitchFamily="2" charset="2"/>
              </a:rPr>
              <a:t>. </a:t>
            </a:r>
            <a:endParaRPr lang="sv-SE" sz="2900" dirty="0"/>
          </a:p>
          <a:p>
            <a:pPr marL="457200" lvl="1" indent="0">
              <a:buNone/>
            </a:pPr>
            <a:endParaRPr lang="sv-SE" dirty="0"/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9FD8E616-628F-5AAD-1695-6B281EB045DF}"/>
              </a:ext>
            </a:extLst>
          </p:cNvPr>
          <p:cNvGraphicFramePr>
            <a:graphicFrameLocks/>
          </p:cNvGraphicFramePr>
          <p:nvPr/>
        </p:nvGraphicFramePr>
        <p:xfrm>
          <a:off x="6593304" y="88232"/>
          <a:ext cx="5855370" cy="3056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14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Bredbild</PresentationFormat>
  <Paragraphs>63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Arial,Bold</vt:lpstr>
      <vt:lpstr>wf_segoe-ui_normal</vt:lpstr>
      <vt:lpstr>Arial</vt:lpstr>
      <vt:lpstr>Calibri</vt:lpstr>
      <vt:lpstr>Calibri Light</vt:lpstr>
      <vt:lpstr>Wingdings</vt:lpstr>
      <vt:lpstr>Office-tema</vt:lpstr>
      <vt:lpstr>Implementation of data management plan within EUROfusion</vt:lpstr>
      <vt:lpstr>Scenarios</vt:lpstr>
      <vt:lpstr>Status</vt:lpstr>
      <vt:lpstr>Implementation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data management plan within EUROfusion</dc:title>
  <dc:creator>Pär Strand</dc:creator>
  <cp:lastModifiedBy>Pär Strand</cp:lastModifiedBy>
  <cp:revision>3</cp:revision>
  <dcterms:created xsi:type="dcterms:W3CDTF">2023-04-03T11:15:26Z</dcterms:created>
  <dcterms:modified xsi:type="dcterms:W3CDTF">2023-04-03T14:16:49Z</dcterms:modified>
</cp:coreProperties>
</file>