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41"/>
  </p:notesMasterIdLst>
  <p:handoutMasterIdLst>
    <p:handoutMasterId r:id="rId42"/>
  </p:handoutMasterIdLst>
  <p:sldIdLst>
    <p:sldId id="494" r:id="rId4"/>
    <p:sldId id="471" r:id="rId5"/>
    <p:sldId id="472" r:id="rId6"/>
    <p:sldId id="507" r:id="rId7"/>
    <p:sldId id="512" r:id="rId8"/>
    <p:sldId id="513" r:id="rId9"/>
    <p:sldId id="509" r:id="rId10"/>
    <p:sldId id="476" r:id="rId11"/>
    <p:sldId id="510" r:id="rId12"/>
    <p:sldId id="484" r:id="rId13"/>
    <p:sldId id="477" r:id="rId14"/>
    <p:sldId id="478" r:id="rId15"/>
    <p:sldId id="479" r:id="rId16"/>
    <p:sldId id="498" r:id="rId17"/>
    <p:sldId id="461" r:id="rId18"/>
    <p:sldId id="414" r:id="rId19"/>
    <p:sldId id="433" r:id="rId20"/>
    <p:sldId id="465" r:id="rId21"/>
    <p:sldId id="434" r:id="rId22"/>
    <p:sldId id="428" r:id="rId23"/>
    <p:sldId id="436" r:id="rId24"/>
    <p:sldId id="466" r:id="rId25"/>
    <p:sldId id="469" r:id="rId26"/>
    <p:sldId id="470" r:id="rId27"/>
    <p:sldId id="432" r:id="rId28"/>
    <p:sldId id="385" r:id="rId29"/>
    <p:sldId id="418" r:id="rId30"/>
    <p:sldId id="506" r:id="rId31"/>
    <p:sldId id="503" r:id="rId32"/>
    <p:sldId id="495" r:id="rId33"/>
    <p:sldId id="514" r:id="rId34"/>
    <p:sldId id="515" r:id="rId35"/>
    <p:sldId id="505" r:id="rId36"/>
    <p:sldId id="371" r:id="rId37"/>
    <p:sldId id="422" r:id="rId38"/>
    <p:sldId id="496" r:id="rId39"/>
    <p:sldId id="511" r:id="rId40"/>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itriy Borodin" initials="DB" lastIdx="1" clrIdx="0">
    <p:extLst>
      <p:ext uri="{19B8F6BF-5375-455C-9EA6-DF929625EA0E}">
        <p15:presenceInfo xmlns:p15="http://schemas.microsoft.com/office/powerpoint/2012/main" userId="cd166fcbfd57e361" providerId="Windows Live"/>
      </p:ext>
    </p:extLst>
  </p:cmAuthor>
  <p:cmAuthor id="2" name="Borodin" initials="B" lastIdx="1" clrIdx="1">
    <p:extLst>
      <p:ext uri="{19B8F6BF-5375-455C-9EA6-DF929625EA0E}">
        <p15:presenceInfo xmlns:p15="http://schemas.microsoft.com/office/powerpoint/2012/main" userId="Boro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8000"/>
    <a:srgbClr val="FF9900"/>
    <a:srgbClr val="FF33CC"/>
    <a:srgbClr val="003399"/>
    <a:srgbClr val="E3E3E3"/>
    <a:srgbClr val="99CCFF"/>
    <a:srgbClr val="FF3399"/>
    <a:srgbClr val="F9E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4" autoAdjust="0"/>
    <p:restoredTop sz="93740" autoAdjust="0"/>
  </p:normalViewPr>
  <p:slideViewPr>
    <p:cSldViewPr showGuides="1">
      <p:cViewPr varScale="1">
        <p:scale>
          <a:sx n="80" d="100"/>
          <a:sy n="80" d="100"/>
        </p:scale>
        <p:origin x="132" y="43"/>
      </p:cViewPr>
      <p:guideLst>
        <p:guide orient="horz" pos="1620"/>
        <p:guide pos="2880"/>
      </p:guideLst>
    </p:cSldViewPr>
  </p:slideViewPr>
  <p:outlineViewPr>
    <p:cViewPr>
      <p:scale>
        <a:sx n="33" d="100"/>
        <a:sy n="33" d="100"/>
      </p:scale>
      <p:origin x="0" y="-1846"/>
    </p:cViewPr>
  </p:outlineViewPr>
  <p:notesTextViewPr>
    <p:cViewPr>
      <p:scale>
        <a:sx n="1" d="1"/>
        <a:sy n="1" d="1"/>
      </p:scale>
      <p:origin x="0" y="0"/>
    </p:cViewPr>
  </p:notesTextViewPr>
  <p:sorterViewPr>
    <p:cViewPr varScale="1">
      <p:scale>
        <a:sx n="1" d="1"/>
        <a:sy n="1" d="1"/>
      </p:scale>
      <p:origin x="0" y="-557"/>
    </p:cViewPr>
  </p:sorterViewPr>
  <p:notesViewPr>
    <p:cSldViewPr showGuides="1">
      <p:cViewPr varScale="1">
        <p:scale>
          <a:sx n="64" d="100"/>
          <a:sy n="64" d="100"/>
        </p:scale>
        <p:origin x="3144" y="8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12/09/2023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12/09/2023</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10375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31</a:t>
            </a:fld>
            <a:endParaRPr lang="en-GB" dirty="0"/>
          </a:p>
        </p:txBody>
      </p:sp>
    </p:spTree>
    <p:extLst>
      <p:ext uri="{BB962C8B-B14F-4D97-AF65-F5344CB8AC3E}">
        <p14:creationId xmlns:p14="http://schemas.microsoft.com/office/powerpoint/2010/main" val="281558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32</a:t>
            </a:fld>
            <a:endParaRPr lang="en-GB" dirty="0"/>
          </a:p>
        </p:txBody>
      </p:sp>
    </p:spTree>
    <p:extLst>
      <p:ext uri="{BB962C8B-B14F-4D97-AF65-F5344CB8AC3E}">
        <p14:creationId xmlns:p14="http://schemas.microsoft.com/office/powerpoint/2010/main" val="216064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33</a:t>
            </a:fld>
            <a:endParaRPr lang="en-GB" dirty="0"/>
          </a:p>
        </p:txBody>
      </p:sp>
    </p:spTree>
    <p:extLst>
      <p:ext uri="{BB962C8B-B14F-4D97-AF65-F5344CB8AC3E}">
        <p14:creationId xmlns:p14="http://schemas.microsoft.com/office/powerpoint/2010/main" val="310563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709930" y="4861441"/>
            <a:ext cx="5679300" cy="46056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618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a:t>
            </a:fld>
            <a:endParaRPr lang="en-GB" dirty="0"/>
          </a:p>
        </p:txBody>
      </p:sp>
    </p:spTree>
    <p:extLst>
      <p:ext uri="{BB962C8B-B14F-4D97-AF65-F5344CB8AC3E}">
        <p14:creationId xmlns:p14="http://schemas.microsoft.com/office/powerpoint/2010/main" val="381603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BM:</a:t>
            </a:r>
          </a:p>
          <a:p>
            <a:r>
              <a:rPr lang="nl-NL" dirty="0"/>
              <a:t> - Added cancellation error and bias inside the boxes</a:t>
            </a:r>
          </a:p>
          <a:p>
            <a:r>
              <a:rPr lang="nl-NL" dirty="0"/>
              <a:t> - changed colorscheme of the triangles</a:t>
            </a:r>
          </a:p>
          <a:p>
            <a:r>
              <a:rPr lang="nl-NL" dirty="0"/>
              <a:t> - the fact that FKH asymptotically becomes AFN or K and KDMC asymptotically becomes K, are indicated by connecting the blocks</a:t>
            </a:r>
          </a:p>
          <a:p>
            <a:r>
              <a:rPr lang="nl-NL" dirty="0"/>
              <a:t> - Added dashed lines to stress that the bottom is a further categorization of the top</a:t>
            </a:r>
          </a:p>
          <a:p>
            <a:r>
              <a:rPr lang="nl-NL" dirty="0"/>
              <a:t> - Repeated FKH as a term in the bottom part to show it is the same</a:t>
            </a:r>
          </a:p>
          <a:p>
            <a:r>
              <a:rPr lang="nl-NL" dirty="0"/>
              <a:t> - Group the spatial FKH’</a:t>
            </a:r>
          </a:p>
        </p:txBody>
      </p:sp>
      <p:sp>
        <p:nvSpPr>
          <p:cNvPr id="4" name="Slide Number Placeholder 3"/>
          <p:cNvSpPr>
            <a:spLocks noGrp="1"/>
          </p:cNvSpPr>
          <p:nvPr>
            <p:ph type="sldNum" sz="quarter" idx="5"/>
          </p:nvPr>
        </p:nvSpPr>
        <p:spPr/>
        <p:txBody>
          <a:bodyPr/>
          <a:lstStyle/>
          <a:p>
            <a:fld id="{621AD785-0498-4C6F-9310-FAD6F774D54B}" type="slidenum">
              <a:rPr lang="en-GB" smtClean="0"/>
              <a:t>5</a:t>
            </a:fld>
            <a:endParaRPr lang="en-GB"/>
          </a:p>
        </p:txBody>
      </p:sp>
    </p:spTree>
    <p:extLst>
      <p:ext uri="{BB962C8B-B14F-4D97-AF65-F5344CB8AC3E}">
        <p14:creationId xmlns:p14="http://schemas.microsoft.com/office/powerpoint/2010/main" val="123775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dd9302956_0_19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dd9302956_0_190:notes"/>
          <p:cNvSpPr txBox="1">
            <a:spLocks noGrp="1"/>
          </p:cNvSpPr>
          <p:nvPr>
            <p:ph type="body" idx="1"/>
          </p:nvPr>
        </p:nvSpPr>
        <p:spPr>
          <a:xfrm>
            <a:off x="709930" y="4861441"/>
            <a:ext cx="5679300" cy="46056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dirty="0"/>
          </a:p>
        </p:txBody>
      </p:sp>
      <p:sp>
        <p:nvSpPr>
          <p:cNvPr id="144" name="Google Shape;144;g11dd9302956_0_190:notes"/>
          <p:cNvSpPr txBox="1">
            <a:spLocks noGrp="1"/>
          </p:cNvSpPr>
          <p:nvPr>
            <p:ph type="sldNum" idx="12"/>
          </p:nvPr>
        </p:nvSpPr>
        <p:spPr>
          <a:xfrm>
            <a:off x="4021294" y="9721106"/>
            <a:ext cx="3076500" cy="5118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64807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dd9302956_0_20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dd9302956_0_208:notes"/>
          <p:cNvSpPr txBox="1">
            <a:spLocks noGrp="1"/>
          </p:cNvSpPr>
          <p:nvPr>
            <p:ph type="body" idx="1"/>
          </p:nvPr>
        </p:nvSpPr>
        <p:spPr>
          <a:xfrm>
            <a:off x="709930" y="4861441"/>
            <a:ext cx="5679300" cy="46056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dirty="0"/>
          </a:p>
        </p:txBody>
      </p:sp>
      <p:sp>
        <p:nvSpPr>
          <p:cNvPr id="154" name="Google Shape;154;g11dd9302956_0_208:notes"/>
          <p:cNvSpPr txBox="1">
            <a:spLocks noGrp="1"/>
          </p:cNvSpPr>
          <p:nvPr>
            <p:ph type="sldNum" idx="12"/>
          </p:nvPr>
        </p:nvSpPr>
        <p:spPr>
          <a:xfrm>
            <a:off x="4021294" y="9721106"/>
            <a:ext cx="3076500" cy="5118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127671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709930" y="4861441"/>
            <a:ext cx="5679300" cy="46056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p1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159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eba83e5d7_0_130:notes"/>
          <p:cNvSpPr txBox="1">
            <a:spLocks noGrp="1"/>
          </p:cNvSpPr>
          <p:nvPr>
            <p:ph type="body" idx="1"/>
          </p:nvPr>
        </p:nvSpPr>
        <p:spPr>
          <a:xfrm>
            <a:off x="709930" y="4861441"/>
            <a:ext cx="5679300" cy="46056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feba83e5d7_0_13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79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709930" y="4861441"/>
            <a:ext cx="5679300" cy="4605600"/>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033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30</a:t>
            </a:fld>
            <a:endParaRPr lang="en-GB" dirty="0"/>
          </a:p>
        </p:txBody>
      </p:sp>
    </p:spTree>
    <p:extLst>
      <p:ext uri="{BB962C8B-B14F-4D97-AF65-F5344CB8AC3E}">
        <p14:creationId xmlns:p14="http://schemas.microsoft.com/office/powerpoint/2010/main" val="426392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4774"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pic>
        <p:nvPicPr>
          <p:cNvPr id="8" name="Picture 7">
            <a:extLst>
              <a:ext uri="{FF2B5EF4-FFF2-40B4-BE49-F238E27FC236}">
                <a16:creationId xmlns:a16="http://schemas.microsoft.com/office/drawing/2014/main" id="{943E25B2-CE0C-4A25-9974-13496D623333}"/>
              </a:ext>
            </a:extLst>
          </p:cNvPr>
          <p:cNvPicPr>
            <a:picLocks noChangeAspect="1"/>
          </p:cNvPicPr>
          <p:nvPr userDrawn="1"/>
        </p:nvPicPr>
        <p:blipFill>
          <a:blip r:embed="rId3"/>
          <a:stretch>
            <a:fillRect/>
          </a:stretch>
        </p:blipFill>
        <p:spPr>
          <a:xfrm>
            <a:off x="107504" y="4830828"/>
            <a:ext cx="869698" cy="262599"/>
          </a:xfrm>
          <a:prstGeom prst="rect">
            <a:avLst/>
          </a:prstGeom>
        </p:spPr>
      </p:pic>
      <p:sp>
        <p:nvSpPr>
          <p:cNvPr id="4" name="Rechteck 3"/>
          <p:cNvSpPr/>
          <p:nvPr userDrawn="1"/>
        </p:nvSpPr>
        <p:spPr>
          <a:xfrm>
            <a:off x="1763688" y="4808238"/>
            <a:ext cx="7309420" cy="307777"/>
          </a:xfrm>
          <a:prstGeom prst="rect">
            <a:avLst/>
          </a:prstGeom>
        </p:spPr>
        <p:txBody>
          <a:bodyPr wrap="square">
            <a:spAutoFit/>
          </a:bodyPr>
          <a:lstStyle/>
          <a:p>
            <a:pPr algn="r"/>
            <a:r>
              <a:rPr lang="en-GB" sz="1400" dirty="0" smtClean="0"/>
              <a:t>D.V.Borodin et al.  | TSVV-5 for E-TASC</a:t>
            </a:r>
            <a:r>
              <a:rPr lang="en-GB" sz="1400" baseline="0" dirty="0" smtClean="0"/>
              <a:t> </a:t>
            </a:r>
            <a:r>
              <a:rPr lang="en-GB" sz="1400" dirty="0" smtClean="0"/>
              <a:t>SB  |  12.09.2023 </a:t>
            </a:r>
            <a:r>
              <a:rPr lang="en-GB" sz="1400" baseline="0" dirty="0" smtClean="0"/>
              <a:t> </a:t>
            </a:r>
            <a:r>
              <a:rPr lang="en-GB" sz="1400" dirty="0" smtClean="0"/>
              <a:t>|  Page </a:t>
            </a:r>
            <a:fld id="{6A6D9FA1-99C7-4910-8E32-B85D378B0060}" type="slidenum">
              <a:rPr lang="en-GB" sz="1400" smtClean="0"/>
              <a:pPr algn="r"/>
              <a:t>‹Nr.›</a:t>
            </a:fld>
            <a:endParaRPr lang="en-GB" sz="1400" dirty="0"/>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148770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err="1" smtClean="0"/>
              <a:t>D.Borodin</a:t>
            </a:r>
            <a:r>
              <a:rPr lang="en-GB" dirty="0" smtClean="0"/>
              <a:t> | 4</a:t>
            </a:r>
            <a:r>
              <a:rPr lang="en-GB" baseline="30000" dirty="0" smtClean="0"/>
              <a:t>th</a:t>
            </a:r>
            <a:r>
              <a:rPr lang="en-GB" dirty="0" smtClean="0"/>
              <a:t> IAEA TM om divertor concepts  | VIC, Vienna  | 09.11.2022 | Page </a:t>
            </a:r>
            <a:fld id="{6A6D9FA1-99C7-4910-8E32-B85D378B0060}" type="slidenum">
              <a:rPr lang="en-GB" smtClean="0"/>
              <a:pPr algn="r"/>
              <a:t>‹Nr.›</a:t>
            </a:fld>
            <a:endParaRPr lang="en-GB" dirty="0"/>
          </a:p>
        </p:txBody>
      </p:sp>
    </p:spTree>
    <p:extLst>
      <p:ext uri="{BB962C8B-B14F-4D97-AF65-F5344CB8AC3E}">
        <p14:creationId xmlns:p14="http://schemas.microsoft.com/office/powerpoint/2010/main" val="1953007469"/>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251924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4774"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pic>
        <p:nvPicPr>
          <p:cNvPr id="8" name="Picture 7">
            <a:extLst>
              <a:ext uri="{FF2B5EF4-FFF2-40B4-BE49-F238E27FC236}">
                <a16:creationId xmlns:a16="http://schemas.microsoft.com/office/drawing/2014/main" id="{943E25B2-CE0C-4A25-9974-13496D623333}"/>
              </a:ext>
            </a:extLst>
          </p:cNvPr>
          <p:cNvPicPr>
            <a:picLocks noChangeAspect="1"/>
          </p:cNvPicPr>
          <p:nvPr userDrawn="1"/>
        </p:nvPicPr>
        <p:blipFill>
          <a:blip r:embed="rId3"/>
          <a:stretch>
            <a:fillRect/>
          </a:stretch>
        </p:blipFill>
        <p:spPr>
          <a:xfrm>
            <a:off x="107504" y="4830828"/>
            <a:ext cx="869698" cy="262599"/>
          </a:xfrm>
          <a:prstGeom prst="rect">
            <a:avLst/>
          </a:prstGeom>
        </p:spPr>
      </p:pic>
      <p:sp>
        <p:nvSpPr>
          <p:cNvPr id="4" name="Rechteck 3"/>
          <p:cNvSpPr/>
          <p:nvPr userDrawn="1"/>
        </p:nvSpPr>
        <p:spPr>
          <a:xfrm>
            <a:off x="1815525" y="4830828"/>
            <a:ext cx="7309420" cy="307777"/>
          </a:xfrm>
          <a:prstGeom prst="rect">
            <a:avLst/>
          </a:prstGeom>
        </p:spPr>
        <p:txBody>
          <a:bodyPr wrap="square">
            <a:spAutoFit/>
          </a:bodyPr>
          <a:lstStyle/>
          <a:p>
            <a:pPr algn="r"/>
            <a:r>
              <a:rPr lang="en-GB" sz="1400" dirty="0" err="1" smtClean="0"/>
              <a:t>D.Borodin</a:t>
            </a:r>
            <a:r>
              <a:rPr lang="en-GB" sz="1400" dirty="0" smtClean="0"/>
              <a:t>  |  </a:t>
            </a:r>
            <a:r>
              <a:rPr lang="en-GB" sz="1400" baseline="0" dirty="0" smtClean="0"/>
              <a:t>TSVV-5 status and plans </a:t>
            </a:r>
            <a:r>
              <a:rPr lang="en-GB" sz="1400" dirty="0" smtClean="0"/>
              <a:t>|  ITPA </a:t>
            </a:r>
            <a:r>
              <a:rPr lang="en-GB" sz="1400" dirty="0" err="1" smtClean="0"/>
              <a:t>DivSOL</a:t>
            </a:r>
            <a:r>
              <a:rPr lang="en-GB" sz="1400" baseline="0" dirty="0" smtClean="0"/>
              <a:t> </a:t>
            </a:r>
            <a:r>
              <a:rPr lang="en-GB" sz="1400" dirty="0" smtClean="0"/>
              <a:t>|  19.01.2022 </a:t>
            </a:r>
            <a:r>
              <a:rPr lang="en-GB" sz="1400" baseline="0" dirty="0" smtClean="0"/>
              <a:t> </a:t>
            </a:r>
            <a:r>
              <a:rPr lang="en-GB" sz="1400" dirty="0" smtClean="0"/>
              <a:t>|  Page </a:t>
            </a:r>
            <a:fld id="{6A6D9FA1-99C7-4910-8E32-B85D378B0060}" type="slidenum">
              <a:rPr lang="en-GB" sz="1400" smtClean="0"/>
              <a:pPr algn="r"/>
              <a:t>‹Nr.›</a:t>
            </a:fld>
            <a:endParaRPr lang="en-GB" sz="1400" dirty="0"/>
          </a:p>
        </p:txBody>
      </p:sp>
    </p:spTree>
    <p:extLst>
      <p:ext uri="{BB962C8B-B14F-4D97-AF65-F5344CB8AC3E}">
        <p14:creationId xmlns:p14="http://schemas.microsoft.com/office/powerpoint/2010/main" val="1245873605"/>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12/09/2023</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12/09/2023</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370004451"/>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12/09/2023</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1060462026"/>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dico.euro-fusion.org/event/1183/sessions/605/attachments/1606/3124/EIRENE_DCoC_v2.doc" TargetMode="External"/><Relationship Id="rId2" Type="http://schemas.openxmlformats.org/officeDocument/2006/relationships/hyperlink" Target="http://www.eirene.de/E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eirene.de/"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0.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irene.de/"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291.png"/><Relationship Id="rId1" Type="http://schemas.openxmlformats.org/officeDocument/2006/relationships/slideLayout" Target="../slideLayouts/slideLayout2.xml"/><Relationship Id="rId4" Type="http://schemas.openxmlformats.org/officeDocument/2006/relationships/image" Target="../media/image3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20.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irene.de/EP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irene.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219822"/>
            <a:ext cx="3816424" cy="864096"/>
          </a:xfrm>
        </p:spPr>
        <p:txBody>
          <a:bodyPr>
            <a:normAutofit/>
          </a:bodyPr>
          <a:lstStyle/>
          <a:p>
            <a:r>
              <a:rPr lang="en-US" dirty="0"/>
              <a:t>D. Borodin et al</a:t>
            </a:r>
            <a:r>
              <a:rPr lang="en-US" dirty="0" smtClean="0"/>
              <a:t>.</a:t>
            </a:r>
            <a:endParaRPr lang="en-US" dirty="0"/>
          </a:p>
        </p:txBody>
      </p:sp>
      <p:pic>
        <p:nvPicPr>
          <p:cNvPr id="4" name="Picture 3">
            <a:extLst>
              <a:ext uri="{FF2B5EF4-FFF2-40B4-BE49-F238E27FC236}">
                <a16:creationId xmlns:a16="http://schemas.microsoft.com/office/drawing/2014/main" id="{943E25B2-CE0C-4A25-9974-13496D623333}"/>
              </a:ext>
            </a:extLst>
          </p:cNvPr>
          <p:cNvPicPr>
            <a:picLocks noChangeAspect="1"/>
          </p:cNvPicPr>
          <p:nvPr/>
        </p:nvPicPr>
        <p:blipFill>
          <a:blip r:embed="rId2"/>
          <a:stretch>
            <a:fillRect/>
          </a:stretch>
        </p:blipFill>
        <p:spPr>
          <a:xfrm>
            <a:off x="66651" y="4227934"/>
            <a:ext cx="2462891" cy="743653"/>
          </a:xfrm>
          <a:prstGeom prst="rect">
            <a:avLst/>
          </a:prstGeom>
        </p:spPr>
      </p:pic>
      <p:sp>
        <p:nvSpPr>
          <p:cNvPr id="6" name="Rechteck 5"/>
          <p:cNvSpPr/>
          <p:nvPr/>
        </p:nvSpPr>
        <p:spPr>
          <a:xfrm>
            <a:off x="4489304" y="987574"/>
            <a:ext cx="4470192" cy="400110"/>
          </a:xfrm>
          <a:prstGeom prst="rect">
            <a:avLst/>
          </a:prstGeom>
        </p:spPr>
        <p:txBody>
          <a:bodyPr wrap="square">
            <a:spAutoFit/>
          </a:bodyPr>
          <a:lstStyle/>
          <a:p>
            <a:r>
              <a:rPr lang="en-GB" sz="2000" b="1" i="1" dirty="0" smtClean="0">
                <a:solidFill>
                  <a:srgbClr val="C00000"/>
                </a:solidFill>
                <a:latin typeface="Arial" panose="020B0604020202020204" pitchFamily="34" charset="0"/>
                <a:cs typeface="Arial" panose="020B0604020202020204" pitchFamily="34" charset="0"/>
              </a:rPr>
              <a:t>Mid-term review for E-TASC SB</a:t>
            </a:r>
            <a:endParaRPr lang="en-GB" sz="2000" b="1" i="1" dirty="0">
              <a:solidFill>
                <a:srgbClr val="C00000"/>
              </a:solidFill>
              <a:latin typeface="Arial" panose="020B0604020202020204" pitchFamily="34" charset="0"/>
              <a:cs typeface="Arial" panose="020B0604020202020204" pitchFamily="34" charset="0"/>
            </a:endParaRPr>
          </a:p>
        </p:txBody>
      </p:sp>
      <p:sp>
        <p:nvSpPr>
          <p:cNvPr id="7" name="Title 1"/>
          <p:cNvSpPr>
            <a:spLocks noGrp="1"/>
          </p:cNvSpPr>
          <p:nvPr>
            <p:ph type="ctrTitle"/>
          </p:nvPr>
        </p:nvSpPr>
        <p:spPr>
          <a:xfrm>
            <a:off x="171085" y="1779662"/>
            <a:ext cx="8721395" cy="972108"/>
          </a:xfrm>
        </p:spPr>
        <p:txBody>
          <a:bodyPr/>
          <a:lstStyle/>
          <a:p>
            <a:r>
              <a:rPr lang="en-US" sz="2400" i="1" dirty="0" smtClean="0"/>
              <a:t/>
            </a:r>
            <a:br>
              <a:rPr lang="en-US" sz="2400" i="1" dirty="0" smtClean="0"/>
            </a:br>
            <a:r>
              <a:rPr lang="en-US" sz="2400" dirty="0" smtClean="0">
                <a:solidFill>
                  <a:srgbClr val="C00000"/>
                </a:solidFill>
              </a:rPr>
              <a:t>TSVV </a:t>
            </a:r>
            <a:r>
              <a:rPr lang="en-US" sz="2400" dirty="0">
                <a:solidFill>
                  <a:srgbClr val="C00000"/>
                </a:solidFill>
              </a:rPr>
              <a:t>Task </a:t>
            </a:r>
            <a:r>
              <a:rPr lang="en-US" sz="2400" dirty="0" smtClean="0">
                <a:solidFill>
                  <a:srgbClr val="C00000"/>
                </a:solidFill>
              </a:rPr>
              <a:t>5:  </a:t>
            </a:r>
            <a:r>
              <a:rPr lang="en-US" sz="2400" i="1" dirty="0" smtClean="0"/>
              <a:t>“Neutral </a:t>
            </a:r>
            <a:r>
              <a:rPr lang="en-US" sz="2400" i="1" dirty="0"/>
              <a:t>Gas Dynamics in the </a:t>
            </a:r>
            <a:r>
              <a:rPr lang="en-US" sz="2400" i="1" dirty="0" smtClean="0"/>
              <a:t>Edge”</a:t>
            </a:r>
            <a:br>
              <a:rPr lang="en-US" sz="2400" i="1" dirty="0" smtClean="0"/>
            </a:br>
            <a:r>
              <a:rPr lang="en-US" sz="2400" i="1" dirty="0" smtClean="0"/>
              <a:t>12.09.2023</a:t>
            </a:r>
            <a:endParaRPr lang="en-GB" sz="2400" i="1" dirty="0"/>
          </a:p>
        </p:txBody>
      </p:sp>
      <p:pic>
        <p:nvPicPr>
          <p:cNvPr id="8" name="Grafik 7"/>
          <p:cNvPicPr>
            <a:picLocks noChangeAspect="1"/>
          </p:cNvPicPr>
          <p:nvPr/>
        </p:nvPicPr>
        <p:blipFill>
          <a:blip r:embed="rId3"/>
          <a:stretch>
            <a:fillRect/>
          </a:stretch>
        </p:blipFill>
        <p:spPr>
          <a:xfrm>
            <a:off x="95680" y="93736"/>
            <a:ext cx="1470513" cy="524231"/>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9253" y="124624"/>
            <a:ext cx="1535880" cy="422367"/>
          </a:xfrm>
          <a:prstGeom prst="rect">
            <a:avLst/>
          </a:prstGeom>
        </p:spPr>
      </p:pic>
      <p:pic>
        <p:nvPicPr>
          <p:cNvPr id="11" name="Grafik 10"/>
          <p:cNvPicPr>
            <a:picLocks noChangeAspect="1"/>
          </p:cNvPicPr>
          <p:nvPr/>
        </p:nvPicPr>
        <p:blipFill>
          <a:blip r:embed="rId5"/>
          <a:stretch>
            <a:fillRect/>
          </a:stretch>
        </p:blipFill>
        <p:spPr>
          <a:xfrm>
            <a:off x="3404663" y="79423"/>
            <a:ext cx="735289" cy="504514"/>
          </a:xfrm>
          <a:prstGeom prst="rect">
            <a:avLst/>
          </a:prstGeom>
        </p:spPr>
      </p:pic>
      <p:pic>
        <p:nvPicPr>
          <p:cNvPr id="10" name="Grafik 9"/>
          <p:cNvPicPr>
            <a:picLocks noChangeAspect="1"/>
          </p:cNvPicPr>
          <p:nvPr/>
        </p:nvPicPr>
        <p:blipFill>
          <a:blip r:embed="rId6"/>
          <a:stretch>
            <a:fillRect/>
          </a:stretch>
        </p:blipFill>
        <p:spPr>
          <a:xfrm>
            <a:off x="2159732" y="79422"/>
            <a:ext cx="1232367" cy="490592"/>
          </a:xfrm>
          <a:prstGeom prst="rect">
            <a:avLst/>
          </a:prstGeom>
        </p:spPr>
      </p:pic>
      <p:pic>
        <p:nvPicPr>
          <p:cNvPr id="16" name="Grafik 15"/>
          <p:cNvPicPr>
            <a:picLocks noChangeAspect="1"/>
          </p:cNvPicPr>
          <p:nvPr/>
        </p:nvPicPr>
        <p:blipFill>
          <a:blip r:embed="rId7"/>
          <a:stretch>
            <a:fillRect/>
          </a:stretch>
        </p:blipFill>
        <p:spPr>
          <a:xfrm>
            <a:off x="4890351" y="86170"/>
            <a:ext cx="1800200" cy="484145"/>
          </a:xfrm>
          <a:prstGeom prst="rect">
            <a:avLst/>
          </a:prstGeom>
        </p:spPr>
      </p:pic>
    </p:spTree>
    <p:extLst>
      <p:ext uri="{BB962C8B-B14F-4D97-AF65-F5344CB8AC3E}">
        <p14:creationId xmlns:p14="http://schemas.microsoft.com/office/powerpoint/2010/main" val="198287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General code development of EIRENE</a:t>
            </a:r>
            <a:endParaRPr lang="en-GB" sz="2400" dirty="0">
              <a:solidFill>
                <a:srgbClr val="C00000"/>
              </a:solidFill>
            </a:endParaRPr>
          </a:p>
        </p:txBody>
      </p:sp>
      <p:sp>
        <p:nvSpPr>
          <p:cNvPr id="2" name="Textfeld 1"/>
          <p:cNvSpPr txBox="1"/>
          <p:nvPr/>
        </p:nvSpPr>
        <p:spPr>
          <a:xfrm>
            <a:off x="7414817" y="843558"/>
            <a:ext cx="1440160" cy="648072"/>
          </a:xfrm>
          <a:prstGeom prst="rect">
            <a:avLst/>
          </a:prstGeom>
          <a:noFill/>
        </p:spPr>
        <p:txBody>
          <a:bodyPr wrap="square" rtlCol="0">
            <a:spAutoFit/>
          </a:bodyPr>
          <a:lstStyle/>
          <a:p>
            <a:endParaRPr lang="en-GB" dirty="0"/>
          </a:p>
        </p:txBody>
      </p:sp>
      <p:sp>
        <p:nvSpPr>
          <p:cNvPr id="23" name="Textfeld 22"/>
          <p:cNvSpPr txBox="1"/>
          <p:nvPr/>
        </p:nvSpPr>
        <p:spPr>
          <a:xfrm>
            <a:off x="22835" y="483518"/>
            <a:ext cx="8509606" cy="4893647"/>
          </a:xfrm>
          <a:prstGeom prst="rect">
            <a:avLst/>
          </a:prstGeom>
          <a:noFill/>
        </p:spPr>
        <p:txBody>
          <a:bodyPr wrap="square" rtlCol="0">
            <a:spAutoFit/>
          </a:bodyPr>
          <a:lstStyle/>
          <a:p>
            <a:pPr marL="285750" indent="-285750">
              <a:buFont typeface="Wingdings" panose="05000000000000000000" pitchFamily="2" charset="2"/>
              <a:buChar char="q"/>
            </a:pPr>
            <a:r>
              <a:rPr lang="en-GB" sz="1600" b="1" u="sng" dirty="0" smtClean="0">
                <a:solidFill>
                  <a:srgbClr val="C00000"/>
                </a:solidFill>
              </a:rPr>
              <a:t>Main goals and decisions:</a:t>
            </a:r>
          </a:p>
          <a:p>
            <a:pPr marL="742950" lvl="1" indent="-285750">
              <a:buFont typeface="Wingdings" panose="05000000000000000000" pitchFamily="2" charset="2"/>
              <a:buChar char="Ø"/>
            </a:pPr>
            <a:r>
              <a:rPr lang="en-GB" sz="1600" dirty="0" smtClean="0"/>
              <a:t>Segregating EIRENE into “starter” and a compact, free of most branching  “numeric core” </a:t>
            </a:r>
            <a:r>
              <a:rPr lang="en-GB" sz="1600" dirty="0"/>
              <a:t>	</a:t>
            </a:r>
            <a:r>
              <a:rPr lang="en-GB" sz="1600" dirty="0" smtClean="0">
                <a:solidFill>
                  <a:srgbClr val="0070C0"/>
                </a:solidFill>
              </a:rPr>
              <a:t>	</a:t>
            </a:r>
            <a:r>
              <a:rPr lang="en-GB" sz="1600" dirty="0" smtClean="0">
                <a:solidFill>
                  <a:srgbClr val="0070C0"/>
                </a:solidFill>
                <a:sym typeface="Wingdings" panose="05000000000000000000" pitchFamily="2" charset="2"/>
              </a:rPr>
              <a:t> </a:t>
            </a:r>
            <a:r>
              <a:rPr lang="en-GB" sz="1600" i="1" dirty="0" smtClean="0">
                <a:solidFill>
                  <a:srgbClr val="0070C0"/>
                </a:solidFill>
                <a:sym typeface="Wingdings" panose="05000000000000000000" pitchFamily="2" charset="2"/>
              </a:rPr>
              <a:t>Optimisation</a:t>
            </a:r>
            <a:r>
              <a:rPr lang="en-GB" sz="1600" i="1" dirty="0" smtClean="0">
                <a:solidFill>
                  <a:srgbClr val="0070C0"/>
                </a:solidFill>
              </a:rPr>
              <a:t> for HPC, transparency and ease of use.</a:t>
            </a:r>
            <a:endParaRPr lang="en-GB" sz="1600" i="1" dirty="0">
              <a:solidFill>
                <a:srgbClr val="0070C0"/>
              </a:solidFill>
            </a:endParaRPr>
          </a:p>
          <a:p>
            <a:pPr marL="742950" lvl="1" indent="-285750">
              <a:buFont typeface="Wingdings" panose="05000000000000000000" pitchFamily="2" charset="2"/>
              <a:buChar char="Ø"/>
            </a:pPr>
            <a:r>
              <a:rPr lang="en-GB" sz="1600" dirty="0"/>
              <a:t>Unloading the main loop from branching agreed</a:t>
            </a:r>
          </a:p>
          <a:p>
            <a:pPr marL="1200150" lvl="2" indent="-285750">
              <a:buFont typeface="Wingdings" panose="05000000000000000000" pitchFamily="2" charset="2"/>
              <a:buChar char="è"/>
            </a:pPr>
            <a:r>
              <a:rPr lang="en-GB" sz="1600" i="1" dirty="0">
                <a:solidFill>
                  <a:srgbClr val="0070C0"/>
                </a:solidFill>
                <a:sym typeface="Wingdings" panose="05000000000000000000" pitchFamily="2" charset="2"/>
              </a:rPr>
              <a:t>Abstractisation of the cell type (removing “geometry” branching)</a:t>
            </a:r>
          </a:p>
          <a:p>
            <a:pPr marL="1200150" lvl="2" indent="-285750">
              <a:buFont typeface="Wingdings" panose="05000000000000000000" pitchFamily="2" charset="2"/>
              <a:buChar char="è"/>
            </a:pPr>
            <a:r>
              <a:rPr lang="en-GB" sz="1600" i="1" dirty="0">
                <a:solidFill>
                  <a:srgbClr val="0070C0"/>
                </a:solidFill>
                <a:sym typeface="Wingdings" panose="05000000000000000000" pitchFamily="2" charset="2"/>
              </a:rPr>
              <a:t>Abstractisation of A</a:t>
            </a:r>
            <a:r>
              <a:rPr lang="de-DE" sz="1600" i="1" dirty="0">
                <a:solidFill>
                  <a:srgbClr val="0070C0"/>
                </a:solidFill>
                <a:sym typeface="Wingdings" panose="05000000000000000000" pitchFamily="2" charset="2"/>
              </a:rPr>
              <a:t>&amp;M </a:t>
            </a:r>
            <a:r>
              <a:rPr lang="en-GB" sz="1600" i="1" dirty="0">
                <a:solidFill>
                  <a:srgbClr val="0070C0"/>
                </a:solidFill>
                <a:sym typeface="Wingdings" panose="05000000000000000000" pitchFamily="2" charset="2"/>
              </a:rPr>
              <a:t>reactions </a:t>
            </a:r>
            <a:r>
              <a:rPr lang="ru-RU" sz="1600" i="1" dirty="0">
                <a:solidFill>
                  <a:srgbClr val="0070C0"/>
                </a:solidFill>
                <a:sym typeface="Wingdings" panose="05000000000000000000" pitchFamily="2" charset="2"/>
              </a:rPr>
              <a:t>+ </a:t>
            </a:r>
            <a:r>
              <a:rPr lang="en-GB" sz="1600" i="1" dirty="0">
                <a:solidFill>
                  <a:srgbClr val="0070C0"/>
                </a:solidFill>
                <a:sym typeface="Wingdings" panose="05000000000000000000" pitchFamily="2" charset="2"/>
              </a:rPr>
              <a:t>tracking of internal </a:t>
            </a:r>
            <a:r>
              <a:rPr lang="en-GB" sz="1600" i="1" dirty="0" smtClean="0">
                <a:solidFill>
                  <a:srgbClr val="0070C0"/>
                </a:solidFill>
                <a:sym typeface="Wingdings" panose="05000000000000000000" pitchFamily="2" charset="2"/>
              </a:rPr>
              <a:t>states</a:t>
            </a:r>
            <a:endParaRPr lang="en-GB" sz="1600" dirty="0" smtClean="0"/>
          </a:p>
          <a:p>
            <a:pPr marL="742950" lvl="1" indent="-285750">
              <a:buFont typeface="Wingdings" panose="05000000000000000000" pitchFamily="2" charset="2"/>
              <a:buChar char="Ø"/>
            </a:pPr>
            <a:r>
              <a:rPr lang="en-GB" sz="1600" dirty="0" smtClean="0"/>
              <a:t>Version </a:t>
            </a:r>
            <a:r>
              <a:rPr lang="en-GB" sz="1600" dirty="0"/>
              <a:t>merging scope agreed including synchronisation with SOLPS-ITER</a:t>
            </a:r>
          </a:p>
          <a:p>
            <a:pPr marL="742950" lvl="1" indent="-285750">
              <a:buFont typeface="Wingdings" panose="05000000000000000000" pitchFamily="2" charset="2"/>
              <a:buChar char="Ø"/>
            </a:pPr>
            <a:r>
              <a:rPr lang="en-GB" sz="1600" dirty="0" smtClean="0"/>
              <a:t>Uniform coding style (e.g. variable name conventions, use of OOP, etc.)</a:t>
            </a:r>
          </a:p>
          <a:p>
            <a:pPr marL="742950" lvl="1" indent="-285750">
              <a:buFont typeface="Wingdings" panose="05000000000000000000" pitchFamily="2" charset="2"/>
              <a:buChar char="Ø"/>
            </a:pPr>
            <a:endParaRPr lang="en-GB" sz="800" dirty="0" smtClean="0"/>
          </a:p>
          <a:p>
            <a:pPr lvl="2"/>
            <a:endParaRPr lang="en-GB" sz="800" i="1" dirty="0">
              <a:solidFill>
                <a:srgbClr val="0070C0"/>
              </a:solidFill>
              <a:sym typeface="Wingdings" panose="05000000000000000000" pitchFamily="2" charset="2"/>
            </a:endParaRPr>
          </a:p>
          <a:p>
            <a:pPr marL="285750" indent="-285750">
              <a:buFont typeface="Wingdings" panose="05000000000000000000" pitchFamily="2" charset="2"/>
              <a:buChar char="q"/>
            </a:pPr>
            <a:r>
              <a:rPr lang="en-GB" sz="1600" b="1" u="sng" dirty="0" smtClean="0">
                <a:solidFill>
                  <a:srgbClr val="C00000"/>
                </a:solidFill>
              </a:rPr>
              <a:t>With support from the ACHs (Advanced </a:t>
            </a:r>
            <a:r>
              <a:rPr lang="en-GB" sz="1600" b="1" u="sng" dirty="0">
                <a:solidFill>
                  <a:srgbClr val="C00000"/>
                </a:solidFill>
              </a:rPr>
              <a:t>C</a:t>
            </a:r>
            <a:r>
              <a:rPr lang="en-GB" sz="1600" b="1" u="sng" dirty="0" smtClean="0">
                <a:solidFill>
                  <a:srgbClr val="C00000"/>
                </a:solidFill>
              </a:rPr>
              <a:t>omputing Hubs)</a:t>
            </a:r>
            <a:endParaRPr lang="en-GB" sz="1600" b="1" u="sng" dirty="0">
              <a:solidFill>
                <a:srgbClr val="C00000"/>
              </a:solidFill>
            </a:endParaRPr>
          </a:p>
          <a:p>
            <a:pPr marL="742950" lvl="1" indent="-285750">
              <a:buFont typeface="Wingdings" panose="05000000000000000000" pitchFamily="2" charset="2"/>
              <a:buChar char="Ø"/>
            </a:pPr>
            <a:r>
              <a:rPr lang="en-GB" sz="1600" dirty="0" smtClean="0"/>
              <a:t>EIRENE </a:t>
            </a:r>
            <a:r>
              <a:rPr lang="en-GB" sz="1600" dirty="0"/>
              <a:t>“toy model” – </a:t>
            </a:r>
            <a:r>
              <a:rPr lang="en-GB" sz="1600" dirty="0" smtClean="0"/>
              <a:t>EIRON and profiling of EIRENE</a:t>
            </a:r>
            <a:endParaRPr lang="en-GB" sz="1600" dirty="0"/>
          </a:p>
          <a:p>
            <a:pPr lvl="1"/>
            <a:r>
              <a:rPr lang="en-GB" sz="1600" dirty="0">
                <a:solidFill>
                  <a:srgbClr val="0070C0"/>
                </a:solidFill>
                <a:sym typeface="Wingdings" panose="05000000000000000000" pitchFamily="2" charset="2"/>
              </a:rPr>
              <a:t>	</a:t>
            </a:r>
            <a:r>
              <a:rPr lang="en-GB" sz="1600" dirty="0" smtClean="0">
                <a:solidFill>
                  <a:srgbClr val="0070C0"/>
                </a:solidFill>
                <a:sym typeface="Wingdings" panose="05000000000000000000" pitchFamily="2" charset="2"/>
              </a:rPr>
              <a:t> </a:t>
            </a:r>
            <a:r>
              <a:rPr lang="en-GB" sz="1600" i="1" dirty="0" smtClean="0">
                <a:solidFill>
                  <a:srgbClr val="0070C0"/>
                </a:solidFill>
                <a:sym typeface="Wingdings" panose="05000000000000000000" pitchFamily="2" charset="2"/>
              </a:rPr>
              <a:t>Test of parallelisation schemes incl. domain decomposition options</a:t>
            </a:r>
            <a:endParaRPr lang="en-GB" sz="1600" i="1" dirty="0">
              <a:solidFill>
                <a:srgbClr val="0070C0"/>
              </a:solidFill>
              <a:sym typeface="Wingdings" panose="05000000000000000000" pitchFamily="2" charset="2"/>
            </a:endParaRPr>
          </a:p>
          <a:p>
            <a:pPr lvl="1"/>
            <a:r>
              <a:rPr lang="en-GB" sz="1600" i="1" dirty="0" smtClean="0">
                <a:solidFill>
                  <a:srgbClr val="0070C0"/>
                </a:solidFill>
                <a:sym typeface="Wingdings" panose="05000000000000000000" pitchFamily="2" charset="2"/>
              </a:rPr>
              <a:t>        	 Can be used for other purposes e.g. optimisation of ML-KDMC</a:t>
            </a:r>
            <a:endParaRPr lang="en-GB" sz="1600" dirty="0" smtClean="0"/>
          </a:p>
          <a:p>
            <a:pPr marL="742950" lvl="1" indent="-285750">
              <a:buFont typeface="Wingdings" panose="05000000000000000000" pitchFamily="2" charset="2"/>
              <a:buChar char="Ø"/>
            </a:pPr>
            <a:r>
              <a:rPr lang="en-GB" sz="1600" dirty="0"/>
              <a:t>EUDAT-based simulation </a:t>
            </a:r>
            <a:r>
              <a:rPr lang="en-GB" sz="1600" dirty="0" smtClean="0"/>
              <a:t>catalogue</a:t>
            </a:r>
          </a:p>
          <a:p>
            <a:pPr marL="1200150" lvl="2" indent="-285750">
              <a:buFont typeface="Wingdings" panose="05000000000000000000" pitchFamily="2" charset="2"/>
              <a:buChar char="è"/>
            </a:pPr>
            <a:r>
              <a:rPr lang="en-GB" sz="1600" i="1" dirty="0" smtClean="0">
                <a:solidFill>
                  <a:srgbClr val="0070C0"/>
                </a:solidFill>
                <a:sym typeface="Wingdings" panose="05000000000000000000" pitchFamily="2" charset="2"/>
              </a:rPr>
              <a:t>Portfolio of simulation cases</a:t>
            </a:r>
          </a:p>
          <a:p>
            <a:pPr marL="742950" lvl="1" indent="-285750">
              <a:buFont typeface="Wingdings" panose="05000000000000000000" pitchFamily="2" charset="2"/>
              <a:buChar char="Ø"/>
            </a:pPr>
            <a:r>
              <a:rPr lang="en-GB" sz="1600" dirty="0" smtClean="0">
                <a:sym typeface="Wingdings" panose="05000000000000000000" pitchFamily="2" charset="2"/>
              </a:rPr>
              <a:t>IMASification of the simulation grid (GGD objects) in close contact with </a:t>
            </a:r>
          </a:p>
          <a:p>
            <a:pPr lvl="1"/>
            <a:r>
              <a:rPr lang="en-GB" sz="1600" dirty="0" smtClean="0">
                <a:sym typeface="Wingdings" panose="05000000000000000000" pitchFamily="2" charset="2"/>
              </a:rPr>
              <a:t>      ITER (</a:t>
            </a:r>
            <a:r>
              <a:rPr lang="en-GB" sz="1600" dirty="0" err="1" smtClean="0">
                <a:sym typeface="Wingdings" panose="05000000000000000000" pitchFamily="2" charset="2"/>
              </a:rPr>
              <a:t>X.Bonnin</a:t>
            </a:r>
            <a:r>
              <a:rPr lang="en-GB" sz="1600" dirty="0" smtClean="0">
                <a:sym typeface="Wingdings" panose="05000000000000000000" pitchFamily="2" charset="2"/>
              </a:rPr>
              <a:t>) and utilizing the positive SOLPS-ITER experience </a:t>
            </a:r>
            <a:endParaRPr lang="en-GB" sz="1600" dirty="0"/>
          </a:p>
          <a:p>
            <a:pPr lvl="2"/>
            <a:endParaRPr lang="en-GB" sz="1600" dirty="0" smtClean="0"/>
          </a:p>
          <a:p>
            <a:pPr marL="742950" lvl="1" indent="-285750">
              <a:buFont typeface="Wingdings" panose="05000000000000000000" pitchFamily="2" charset="2"/>
              <a:buChar char="Ø"/>
            </a:pPr>
            <a:endParaRPr lang="en-GB" sz="1600" dirty="0" smtClean="0"/>
          </a:p>
        </p:txBody>
      </p:sp>
      <p:pic>
        <p:nvPicPr>
          <p:cNvPr id="6" name="Grafik 5"/>
          <p:cNvPicPr>
            <a:picLocks noChangeAspect="1"/>
          </p:cNvPicPr>
          <p:nvPr/>
        </p:nvPicPr>
        <p:blipFill>
          <a:blip r:embed="rId2"/>
          <a:stretch>
            <a:fillRect/>
          </a:stretch>
        </p:blipFill>
        <p:spPr>
          <a:xfrm>
            <a:off x="6858000" y="2874465"/>
            <a:ext cx="1176299" cy="1893898"/>
          </a:xfrm>
          <a:prstGeom prst="rect">
            <a:avLst/>
          </a:prstGeom>
        </p:spPr>
      </p:pic>
      <p:sp>
        <p:nvSpPr>
          <p:cNvPr id="7" name="Rechteck 6"/>
          <p:cNvSpPr/>
          <p:nvPr/>
        </p:nvSpPr>
        <p:spPr>
          <a:xfrm>
            <a:off x="7121577" y="2535455"/>
            <a:ext cx="694522" cy="369332"/>
          </a:xfrm>
          <a:prstGeom prst="rect">
            <a:avLst/>
          </a:prstGeom>
        </p:spPr>
        <p:txBody>
          <a:bodyPr wrap="square">
            <a:spAutoFit/>
          </a:bodyPr>
          <a:lstStyle/>
          <a:p>
            <a:r>
              <a:rPr lang="en-GB" dirty="0" smtClean="0"/>
              <a:t>Eiron</a:t>
            </a:r>
            <a:endParaRPr lang="en-GB" dirty="0"/>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3885" t="972" r="5570" b="1386"/>
          <a:stretch/>
        </p:blipFill>
        <p:spPr>
          <a:xfrm>
            <a:off x="8057216" y="2883530"/>
            <a:ext cx="974246" cy="1864504"/>
          </a:xfrm>
          <a:prstGeom prst="rect">
            <a:avLst/>
          </a:prstGeom>
        </p:spPr>
      </p:pic>
      <p:sp>
        <p:nvSpPr>
          <p:cNvPr id="9" name="Rechteck 8"/>
          <p:cNvSpPr/>
          <p:nvPr/>
        </p:nvSpPr>
        <p:spPr>
          <a:xfrm>
            <a:off x="8138635" y="2535455"/>
            <a:ext cx="864986" cy="369332"/>
          </a:xfrm>
          <a:prstGeom prst="rect">
            <a:avLst/>
          </a:prstGeom>
        </p:spPr>
        <p:txBody>
          <a:bodyPr wrap="square">
            <a:spAutoFit/>
          </a:bodyPr>
          <a:lstStyle/>
          <a:p>
            <a:r>
              <a:rPr lang="en-GB" dirty="0" smtClean="0"/>
              <a:t>Eirene</a:t>
            </a:r>
            <a:endParaRPr lang="en-GB" dirty="0"/>
          </a:p>
        </p:txBody>
      </p:sp>
    </p:spTree>
    <p:extLst>
      <p:ext uri="{BB962C8B-B14F-4D97-AF65-F5344CB8AC3E}">
        <p14:creationId xmlns:p14="http://schemas.microsoft.com/office/powerpoint/2010/main" val="3014133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en-GB" dirty="0" smtClean="0">
                <a:solidFill>
                  <a:srgbClr val="C00000"/>
                </a:solidFill>
              </a:rPr>
              <a:t>Code development – version merging</a:t>
            </a:r>
            <a:endParaRPr lang="en-GB" dirty="0">
              <a:solidFill>
                <a:srgbClr val="C00000"/>
              </a:solidFill>
            </a:endParaRPr>
          </a:p>
        </p:txBody>
      </p:sp>
      <p:sp>
        <p:nvSpPr>
          <p:cNvPr id="5" name="Textfeld 4"/>
          <p:cNvSpPr txBox="1"/>
          <p:nvPr/>
        </p:nvSpPr>
        <p:spPr>
          <a:xfrm>
            <a:off x="179512" y="771550"/>
            <a:ext cx="8640000" cy="3866271"/>
          </a:xfrm>
          <a:prstGeom prst="rect">
            <a:avLst/>
          </a:prstGeom>
          <a:noFill/>
          <a:ln>
            <a:noFill/>
          </a:ln>
        </p:spPr>
        <p:txBody>
          <a:bodyPr vert="horz" wrap="square" lIns="90000" tIns="45000" rIns="90000" bIns="45000" anchorCtr="0" compatLnSpc="0">
            <a:spAutoFit/>
          </a:bodyPr>
          <a:lstStyle/>
          <a:p>
            <a:pPr marL="285750" marR="0" lvl="0" indent="-285750" rtl="0" hangingPunct="0">
              <a:lnSpc>
                <a:spcPct val="100000"/>
              </a:lnSpc>
              <a:spcBef>
                <a:spcPts val="0"/>
              </a:spcBef>
              <a:spcAft>
                <a:spcPts val="0"/>
              </a:spcAft>
              <a:buFont typeface="Arial" panose="020B0604020202020204" pitchFamily="34" charset="0"/>
              <a:buChar char="•"/>
              <a:tabLst/>
            </a:pP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The main focus with regard to development of the </a:t>
            </a:r>
            <a:r>
              <a:rPr lang="en-GB" sz="1600" b="1" i="0" u="none" strike="noStrike" kern="1200" cap="none" dirty="0" smtClean="0">
                <a:ln>
                  <a:noFill/>
                </a:ln>
                <a:latin typeface="Arial" panose="020B0604020202020204" pitchFamily="34" charset="0"/>
                <a:ea typeface="Microsoft YaHei" pitchFamily="2"/>
                <a:cs typeface="Arial" panose="020B0604020202020204" pitchFamily="34" charset="0"/>
              </a:rPr>
              <a:t>EIRENE </a:t>
            </a: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code in 2022 was on reuniting the various diverging versions of the code used in FZJ and </a:t>
            </a:r>
            <a:r>
              <a:rPr lang="en-GB" sz="1600" b="1" i="0" u="none" strike="noStrike" kern="1200" cap="none" dirty="0" smtClean="0">
                <a:ln>
                  <a:noFill/>
                </a:ln>
                <a:latin typeface="Arial" panose="020B0604020202020204" pitchFamily="34" charset="0"/>
                <a:ea typeface="Microsoft YaHei" pitchFamily="2"/>
                <a:cs typeface="Arial" panose="020B0604020202020204" pitchFamily="34" charset="0"/>
              </a:rPr>
              <a:t>at ITER</a:t>
            </a: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a:t>
            </a:r>
          </a:p>
          <a:p>
            <a:pPr marL="285750" marR="0" lvl="0" indent="-285750" rtl="0" hangingPunct="0">
              <a:lnSpc>
                <a:spcPct val="100000"/>
              </a:lnSpc>
              <a:spcBef>
                <a:spcPts val="0"/>
              </a:spcBef>
              <a:spcAft>
                <a:spcPts val="0"/>
              </a:spcAft>
              <a:buFont typeface="Arial" panose="020B0604020202020204" pitchFamily="34" charset="0"/>
              <a:buChar char="•"/>
              <a:tabLst/>
            </a:pPr>
            <a:endParaRPr lang="en-GB" sz="1600" b="1" i="0" u="none" strike="noStrike" kern="1200" cap="none" dirty="0">
              <a:ln>
                <a:noFill/>
              </a:ln>
              <a:latin typeface="Arial" panose="020B0604020202020204" pitchFamily="34" charset="0"/>
              <a:ea typeface="Microsoft YaHei" pitchFamily="2"/>
              <a:cs typeface="Arial" panose="020B0604020202020204" pitchFamily="34" charset="0"/>
            </a:endParaRPr>
          </a:p>
          <a:p>
            <a:pPr marL="285750" marR="0" lvl="0" indent="-285750" rtl="0" hangingPunct="0">
              <a:lnSpc>
                <a:spcPct val="100000"/>
              </a:lnSpc>
              <a:spcBef>
                <a:spcPts val="0"/>
              </a:spcBef>
              <a:spcAft>
                <a:spcPts val="0"/>
              </a:spcAft>
              <a:buFont typeface="Arial" panose="020B0604020202020204" pitchFamily="34" charset="0"/>
              <a:buChar char="•"/>
              <a:tabLst/>
            </a:pP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Roughly 20 different code versions have been analysed and merged together. Thereby taking advantage of developments provided by FZJ external developers.</a:t>
            </a:r>
          </a:p>
          <a:p>
            <a:pPr marL="285750" marR="0" lvl="0" indent="-285750" rtl="0" hangingPunct="0">
              <a:lnSpc>
                <a:spcPct val="100000"/>
              </a:lnSpc>
              <a:spcBef>
                <a:spcPts val="0"/>
              </a:spcBef>
              <a:spcAft>
                <a:spcPts val="0"/>
              </a:spcAft>
              <a:buFont typeface="Arial" panose="020B0604020202020204" pitchFamily="34" charset="0"/>
              <a:buChar char="•"/>
              <a:tabLst/>
            </a:pPr>
            <a:endParaRPr lang="en-GB" sz="1600" b="1" i="0" u="none" strike="noStrike" kern="1200" cap="none" dirty="0">
              <a:ln>
                <a:noFill/>
              </a:ln>
              <a:latin typeface="Arial" panose="020B0604020202020204" pitchFamily="34" charset="0"/>
              <a:ea typeface="Microsoft YaHei" pitchFamily="2"/>
              <a:cs typeface="Arial" panose="020B0604020202020204" pitchFamily="34" charset="0"/>
            </a:endParaRPr>
          </a:p>
          <a:p>
            <a:pPr marL="285750" marR="0" lvl="0" indent="-285750" rtl="0" hangingPunct="0">
              <a:lnSpc>
                <a:spcPct val="100000"/>
              </a:lnSpc>
              <a:spcBef>
                <a:spcPts val="0"/>
              </a:spcBef>
              <a:spcAft>
                <a:spcPts val="0"/>
              </a:spcAft>
              <a:buFont typeface="Arial" panose="020B0604020202020204" pitchFamily="34" charset="0"/>
              <a:buChar char="•"/>
              <a:tabLst/>
            </a:pPr>
            <a:r>
              <a:rPr lang="en-GB" sz="1600" b="1" i="0" u="none" strike="noStrike" kern="1200" cap="none" dirty="0">
                <a:ln>
                  <a:noFill/>
                </a:ln>
                <a:latin typeface="Arial" panose="020B0604020202020204" pitchFamily="34" charset="0"/>
                <a:ea typeface="Microsoft YaHei" pitchFamily="2"/>
                <a:cs typeface="Arial" panose="020B0604020202020204" pitchFamily="34" charset="0"/>
              </a:rPr>
              <a:t>These developments include</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Charge state bundling</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Parallelization of the code using shared memory techniques (OpenMP)  </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Extensions of the existing parallelization of the code with message passing techniques (MPI) by implementation of different parallelization schemes.</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Introduction of radiation tallies</a:t>
            </a:r>
          </a:p>
          <a:p>
            <a:pPr marL="800100" lvl="1" indent="-342900" hangingPunct="0">
              <a:buSzPct val="45000"/>
              <a:buFont typeface="Wingdings" panose="05000000000000000000" pitchFamily="2" charset="2"/>
              <a:buChar char="Ø"/>
            </a:pPr>
            <a:r>
              <a:rPr lang="en-GB" sz="1600" b="0" i="1" u="none" strike="noStrike" kern="1200" cap="none" dirty="0">
                <a:ln>
                  <a:noFill/>
                </a:ln>
                <a:latin typeface="Arial" panose="020B0604020202020204" pitchFamily="34" charset="0"/>
                <a:ea typeface="Microsoft YaHei" pitchFamily="2"/>
                <a:cs typeface="Arial" panose="020B0604020202020204" pitchFamily="34" charset="0"/>
              </a:rPr>
              <a:t>Implementation of species resolved volume averaged tallies and their use with species specific rescaling of calculation results in order to improve the particle balances.</a:t>
            </a:r>
          </a:p>
          <a:p>
            <a:pPr marL="0" marR="0" lvl="0" indent="0" rtl="0" hangingPunct="0">
              <a:lnSpc>
                <a:spcPct val="100000"/>
              </a:lnSpc>
              <a:spcBef>
                <a:spcPts val="0"/>
              </a:spcBef>
              <a:spcAft>
                <a:spcPts val="0"/>
              </a:spcAft>
              <a:buSzPct val="45000"/>
              <a:tabLst/>
            </a:pPr>
            <a:endParaRPr lang="en-GB" sz="1600" b="0" i="0" u="none" strike="noStrike" kern="1200" cap="none" dirty="0">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val="1919342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lstStyle/>
          <a:p>
            <a:r>
              <a:rPr lang="en-GB" dirty="0" smtClean="0">
                <a:solidFill>
                  <a:srgbClr val="C00000"/>
                </a:solidFill>
              </a:rPr>
              <a:t>Code development - priorities</a:t>
            </a:r>
            <a:endParaRPr lang="en-GB" dirty="0">
              <a:solidFill>
                <a:srgbClr val="C00000"/>
              </a:solidFill>
            </a:endParaRPr>
          </a:p>
        </p:txBody>
      </p:sp>
      <p:sp>
        <p:nvSpPr>
          <p:cNvPr id="2" name="Rechteck 1"/>
          <p:cNvSpPr/>
          <p:nvPr/>
        </p:nvSpPr>
        <p:spPr>
          <a:xfrm>
            <a:off x="179512" y="699542"/>
            <a:ext cx="8208912" cy="3970318"/>
          </a:xfrm>
          <a:prstGeom prst="rect">
            <a:avLst/>
          </a:prstGeom>
        </p:spPr>
        <p:txBody>
          <a:bodyPr wrap="square">
            <a:spAutoFit/>
          </a:bodyPr>
          <a:lstStyle/>
          <a:p>
            <a:pPr marL="285750" lvl="0" indent="-285750" hangingPunct="0">
              <a:buFont typeface="Wingdings" panose="05000000000000000000" pitchFamily="2" charset="2"/>
              <a:buChar char="q"/>
            </a:pPr>
            <a:r>
              <a:rPr lang="en-GB" dirty="0" smtClean="0">
                <a:latin typeface="Arial" panose="020B0604020202020204" pitchFamily="34" charset="0"/>
                <a:ea typeface="Microsoft YaHei" pitchFamily="2"/>
                <a:cs typeface="Arial" panose="020B0604020202020204" pitchFamily="34" charset="0"/>
              </a:rPr>
              <a:t>Initially version-specific </a:t>
            </a:r>
            <a:r>
              <a:rPr lang="en-GB" dirty="0">
                <a:latin typeface="Arial" panose="020B0604020202020204" pitchFamily="34" charset="0"/>
                <a:ea typeface="Microsoft YaHei" pitchFamily="2"/>
                <a:cs typeface="Arial" panose="020B0604020202020204" pitchFamily="34" charset="0"/>
              </a:rPr>
              <a:t>code has been generalized </a:t>
            </a:r>
            <a:r>
              <a:rPr lang="en-GB" dirty="0" smtClean="0">
                <a:latin typeface="Arial" panose="020B0604020202020204" pitchFamily="34" charset="0"/>
                <a:ea typeface="Microsoft YaHei" pitchFamily="2"/>
                <a:cs typeface="Arial" panose="020B0604020202020204" pitchFamily="34" charset="0"/>
              </a:rPr>
              <a:t>in a way </a:t>
            </a:r>
            <a:r>
              <a:rPr lang="en-GB" dirty="0">
                <a:latin typeface="Arial" panose="020B0604020202020204" pitchFamily="34" charset="0"/>
                <a:ea typeface="Microsoft YaHei" pitchFamily="2"/>
                <a:cs typeface="Arial" panose="020B0604020202020204" pitchFamily="34" charset="0"/>
              </a:rPr>
              <a:t>it can be used by </a:t>
            </a:r>
            <a:r>
              <a:rPr lang="en-GB" dirty="0" smtClean="0">
                <a:latin typeface="Arial" panose="020B0604020202020204" pitchFamily="34" charset="0"/>
                <a:ea typeface="Microsoft YaHei" pitchFamily="2"/>
                <a:cs typeface="Arial" panose="020B0604020202020204" pitchFamily="34" charset="0"/>
              </a:rPr>
              <a:t>all the </a:t>
            </a:r>
            <a:r>
              <a:rPr lang="en-GB" dirty="0">
                <a:latin typeface="Arial" panose="020B0604020202020204" pitchFamily="34" charset="0"/>
                <a:ea typeface="Microsoft YaHei" pitchFamily="2"/>
                <a:cs typeface="Arial" panose="020B0604020202020204" pitchFamily="34" charset="0"/>
              </a:rPr>
              <a:t>interested </a:t>
            </a:r>
            <a:r>
              <a:rPr lang="en-GB" dirty="0" smtClean="0">
                <a:latin typeface="Arial" panose="020B0604020202020204" pitchFamily="34" charset="0"/>
                <a:ea typeface="Microsoft YaHei" pitchFamily="2"/>
                <a:cs typeface="Arial" panose="020B0604020202020204" pitchFamily="34" charset="0"/>
              </a:rPr>
              <a:t>parties (RU or specific architecture related code removed).</a:t>
            </a: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r>
              <a:rPr lang="en-GB" dirty="0">
                <a:latin typeface="Arial" panose="020B0604020202020204" pitchFamily="34" charset="0"/>
                <a:ea typeface="Microsoft YaHei" pitchFamily="2"/>
                <a:cs typeface="Arial" panose="020B0604020202020204" pitchFamily="34" charset="0"/>
              </a:rPr>
              <a:t>All changes to the code are carefully tested (</a:t>
            </a:r>
            <a:r>
              <a:rPr lang="en-GB" dirty="0">
                <a:solidFill>
                  <a:srgbClr val="C00000"/>
                </a:solidFill>
                <a:latin typeface="Arial" panose="020B0604020202020204" pitchFamily="34" charset="0"/>
                <a:ea typeface="Microsoft YaHei" pitchFamily="2"/>
                <a:cs typeface="Arial" panose="020B0604020202020204" pitchFamily="34" charset="0"/>
              </a:rPr>
              <a:t>still </a:t>
            </a:r>
            <a:r>
              <a:rPr lang="en-GB" dirty="0" smtClean="0">
                <a:solidFill>
                  <a:srgbClr val="C00000"/>
                </a:solidFill>
                <a:latin typeface="Arial" panose="020B0604020202020204" pitchFamily="34" charset="0"/>
                <a:ea typeface="Microsoft YaHei" pitchFamily="2"/>
                <a:cs typeface="Arial" panose="020B0604020202020204" pitchFamily="34" charset="0"/>
              </a:rPr>
              <a:t>ongoing!..</a:t>
            </a:r>
            <a:r>
              <a:rPr lang="en-GB" dirty="0" smtClean="0">
                <a:latin typeface="Arial" panose="020B0604020202020204" pitchFamily="34" charset="0"/>
                <a:ea typeface="Microsoft YaHei" pitchFamily="2"/>
                <a:cs typeface="Arial" panose="020B0604020202020204" pitchFamily="34" charset="0"/>
              </a:rPr>
              <a:t>).</a:t>
            </a: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r>
              <a:rPr lang="en-GB" dirty="0" smtClean="0">
                <a:latin typeface="Arial" panose="020B0604020202020204" pitchFamily="34" charset="0"/>
                <a:ea typeface="Microsoft YaHei" pitchFamily="2"/>
                <a:cs typeface="Arial" panose="020B0604020202020204" pitchFamily="34" charset="0"/>
              </a:rPr>
              <a:t>Code modifications affecting simulation </a:t>
            </a:r>
            <a:r>
              <a:rPr lang="en-GB" dirty="0">
                <a:latin typeface="Arial" panose="020B0604020202020204" pitchFamily="34" charset="0"/>
                <a:ea typeface="Microsoft YaHei" pitchFamily="2"/>
                <a:cs typeface="Arial" panose="020B0604020202020204" pitchFamily="34" charset="0"/>
              </a:rPr>
              <a:t>results were </a:t>
            </a:r>
            <a:r>
              <a:rPr lang="en-GB" dirty="0" smtClean="0">
                <a:latin typeface="Arial" panose="020B0604020202020204" pitchFamily="34" charset="0"/>
                <a:ea typeface="Microsoft YaHei" pitchFamily="2"/>
                <a:cs typeface="Arial" panose="020B0604020202020204" pitchFamily="34" charset="0"/>
              </a:rPr>
              <a:t>tracked down to their origin and the reasonability investigated.</a:t>
            </a: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marL="285750" lvl="0" indent="-285750" hangingPunct="0">
              <a:buFont typeface="Wingdings" panose="05000000000000000000" pitchFamily="2" charset="2"/>
              <a:buChar char="q"/>
            </a:pPr>
            <a:r>
              <a:rPr lang="en-GB" dirty="0">
                <a:latin typeface="Arial" panose="020B0604020202020204" pitchFamily="34" charset="0"/>
                <a:ea typeface="Microsoft YaHei" pitchFamily="2"/>
                <a:cs typeface="Arial" panose="020B0604020202020204" pitchFamily="34" charset="0"/>
              </a:rPr>
              <a:t>Updated reference outputs are provided for the </a:t>
            </a:r>
            <a:r>
              <a:rPr lang="en-GB" dirty="0" err="1">
                <a:latin typeface="Arial" panose="020B0604020202020204" pitchFamily="34" charset="0"/>
                <a:ea typeface="Microsoft YaHei" pitchFamily="2"/>
                <a:cs typeface="Arial" panose="020B0604020202020204" pitchFamily="34" charset="0"/>
              </a:rPr>
              <a:t>testcases</a:t>
            </a:r>
            <a:r>
              <a:rPr lang="en-GB" dirty="0">
                <a:latin typeface="Arial" panose="020B0604020202020204" pitchFamily="34" charset="0"/>
                <a:ea typeface="Microsoft YaHei" pitchFamily="2"/>
                <a:cs typeface="Arial" panose="020B0604020202020204" pitchFamily="34" charset="0"/>
              </a:rPr>
              <a:t> in the continuous integration chain (CI</a:t>
            </a:r>
            <a:r>
              <a:rPr lang="en-GB" dirty="0" smtClean="0">
                <a:latin typeface="Arial" panose="020B0604020202020204" pitchFamily="34" charset="0"/>
                <a:ea typeface="Microsoft YaHei" pitchFamily="2"/>
                <a:cs typeface="Arial" panose="020B0604020202020204" pitchFamily="34" charset="0"/>
              </a:rPr>
              <a:t>).</a:t>
            </a:r>
          </a:p>
          <a:p>
            <a:pPr marL="285750" lvl="0" indent="-285750" hangingPunct="0">
              <a:buFont typeface="Wingdings" panose="05000000000000000000" pitchFamily="2" charset="2"/>
              <a:buChar char="q"/>
            </a:pPr>
            <a:endParaRPr lang="en-GB" dirty="0">
              <a:latin typeface="Arial" panose="020B0604020202020204" pitchFamily="34" charset="0"/>
              <a:ea typeface="Microsoft YaHei" pitchFamily="2"/>
              <a:cs typeface="Arial" panose="020B0604020202020204" pitchFamily="34" charset="0"/>
            </a:endParaRPr>
          </a:p>
          <a:p>
            <a:pPr lvl="0" algn="ctr" hangingPunct="0"/>
            <a:r>
              <a:rPr lang="en-GB" b="1" dirty="0" smtClean="0">
                <a:latin typeface="Arial" panose="020B0604020202020204" pitchFamily="34" charset="0"/>
                <a:ea typeface="Microsoft YaHei" pitchFamily="2"/>
                <a:cs typeface="Arial" panose="020B0604020202020204" pitchFamily="34" charset="0"/>
              </a:rPr>
              <a:t>We are approaching the 1</a:t>
            </a:r>
            <a:r>
              <a:rPr lang="en-GB" b="1" baseline="30000" dirty="0" smtClean="0">
                <a:latin typeface="Arial" panose="020B0604020202020204" pitchFamily="34" charset="0"/>
                <a:ea typeface="Microsoft YaHei" pitchFamily="2"/>
                <a:cs typeface="Arial" panose="020B0604020202020204" pitchFamily="34" charset="0"/>
              </a:rPr>
              <a:t>st</a:t>
            </a:r>
            <a:r>
              <a:rPr lang="en-GB" b="1" dirty="0" smtClean="0">
                <a:latin typeface="Arial" panose="020B0604020202020204" pitchFamily="34" charset="0"/>
                <a:ea typeface="Microsoft YaHei" pitchFamily="2"/>
                <a:cs typeface="Arial" panose="020B0604020202020204" pitchFamily="34" charset="0"/>
              </a:rPr>
              <a:t>  milestone version (</a:t>
            </a:r>
            <a:r>
              <a:rPr lang="en-GB" b="1" dirty="0" err="1" smtClean="0">
                <a:latin typeface="Arial" panose="020B0604020202020204" pitchFamily="34" charset="0"/>
                <a:ea typeface="Microsoft YaHei" pitchFamily="2"/>
                <a:cs typeface="Arial" panose="020B0604020202020204" pitchFamily="34" charset="0"/>
              </a:rPr>
              <a:t>MsV</a:t>
            </a:r>
            <a:r>
              <a:rPr lang="en-GB" b="1" dirty="0" smtClean="0">
                <a:latin typeface="Arial" panose="020B0604020202020204" pitchFamily="34" charset="0"/>
                <a:ea typeface="Microsoft YaHei" pitchFamily="2"/>
                <a:cs typeface="Arial" panose="020B0604020202020204" pitchFamily="34" charset="0"/>
              </a:rPr>
              <a:t>) release of the code, which should be a basis for further joint development also </a:t>
            </a:r>
            <a:r>
              <a:rPr lang="en-GB" b="1" dirty="0" smtClean="0">
                <a:solidFill>
                  <a:srgbClr val="FF0000"/>
                </a:solidFill>
                <a:latin typeface="Arial" panose="020B0604020202020204" pitchFamily="34" charset="0"/>
                <a:ea typeface="Microsoft YaHei" pitchFamily="2"/>
                <a:cs typeface="Arial" panose="020B0604020202020204" pitchFamily="34" charset="0"/>
              </a:rPr>
              <a:t>with ITER</a:t>
            </a:r>
            <a:endParaRPr lang="en-GB" b="1" dirty="0">
              <a:solidFill>
                <a:srgbClr val="FF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1045292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800" dirty="0" smtClean="0">
                <a:solidFill>
                  <a:srgbClr val="C00000"/>
                </a:solidFill>
              </a:rPr>
              <a:t>EIRENE licencing - User Agreement  (UA)</a:t>
            </a:r>
            <a:endParaRPr lang="en-GB" sz="2800" dirty="0">
              <a:solidFill>
                <a:srgbClr val="0070C0"/>
              </a:solidFill>
            </a:endParaRPr>
          </a:p>
        </p:txBody>
      </p:sp>
      <p:sp>
        <p:nvSpPr>
          <p:cNvPr id="5" name="Textfeld 4"/>
          <p:cNvSpPr txBox="1"/>
          <p:nvPr/>
        </p:nvSpPr>
        <p:spPr>
          <a:xfrm>
            <a:off x="107504" y="555526"/>
            <a:ext cx="7992888" cy="4216539"/>
          </a:xfrm>
          <a:prstGeom prst="rect">
            <a:avLst/>
          </a:prstGeom>
          <a:noFill/>
        </p:spPr>
        <p:txBody>
          <a:bodyPr wrap="square" rtlCol="0">
            <a:spAutoFit/>
          </a:bodyPr>
          <a:lstStyle/>
          <a:p>
            <a:r>
              <a:rPr lang="en-GB" b="1" u="sng" dirty="0" smtClean="0"/>
              <a:t>Old UA</a:t>
            </a:r>
            <a:r>
              <a:rPr lang="en-GB" dirty="0" smtClean="0"/>
              <a:t> </a:t>
            </a:r>
          </a:p>
          <a:p>
            <a:pPr marL="285750" indent="-285750">
              <a:buFont typeface="Wingdings" panose="05000000000000000000" pitchFamily="2" charset="2"/>
              <a:buChar char="q"/>
            </a:pPr>
            <a:r>
              <a:rPr lang="en-GB" dirty="0" smtClean="0"/>
              <a:t>acknowledgement of FZJ origin of EIRENE, non-military use, non-commercial use,  no cost/liability for FZJ, etc.</a:t>
            </a:r>
          </a:p>
          <a:p>
            <a:pPr marL="285750" indent="-285750">
              <a:buFont typeface="Wingdings" panose="05000000000000000000" pitchFamily="2" charset="2"/>
              <a:buChar char="q"/>
            </a:pPr>
            <a:r>
              <a:rPr lang="en-GB" dirty="0" smtClean="0">
                <a:hlinkClick r:id="rId2"/>
              </a:rPr>
              <a:t>www.eirene.de/EPL</a:t>
            </a:r>
            <a:r>
              <a:rPr lang="en-GB" dirty="0" smtClean="0"/>
              <a:t/>
            </a:r>
            <a:br>
              <a:rPr lang="en-GB" dirty="0" smtClean="0"/>
            </a:br>
            <a:endParaRPr lang="en-GB" sz="800" b="1" u="sng" dirty="0" smtClean="0"/>
          </a:p>
          <a:p>
            <a:r>
              <a:rPr lang="en-GB" b="1" u="sng" dirty="0" smtClean="0"/>
              <a:t>New UA “EPL (EIRENE public license)”</a:t>
            </a:r>
          </a:p>
          <a:p>
            <a:pPr marL="285750" indent="-285750">
              <a:buFont typeface="Wingdings" panose="05000000000000000000" pitchFamily="2" charset="2"/>
              <a:buChar char="q"/>
            </a:pPr>
            <a:r>
              <a:rPr lang="en-GB" dirty="0" smtClean="0"/>
              <a:t>Based on copyleft licence (however GPL3.0 occurs to be not suitable).</a:t>
            </a:r>
          </a:p>
          <a:p>
            <a:pPr marL="285750" indent="-285750">
              <a:buFont typeface="Wingdings" panose="05000000000000000000" pitchFamily="2" charset="2"/>
              <a:buChar char="q"/>
            </a:pPr>
            <a:r>
              <a:rPr lang="en-GB" dirty="0" smtClean="0"/>
              <a:t>Similar declarative statements as in the old UA.</a:t>
            </a:r>
          </a:p>
          <a:p>
            <a:pPr marL="285750" indent="-285750">
              <a:buFont typeface="Wingdings" panose="05000000000000000000" pitchFamily="2" charset="2"/>
              <a:buChar char="q"/>
            </a:pPr>
            <a:r>
              <a:rPr lang="en-GB" dirty="0" smtClean="0"/>
              <a:t>More clear statement about the EIRENE-based publications.</a:t>
            </a:r>
          </a:p>
          <a:p>
            <a:pPr marL="285750" indent="-285750">
              <a:buFont typeface="Wingdings" panose="05000000000000000000" pitchFamily="2" charset="2"/>
              <a:buChar char="q"/>
            </a:pPr>
            <a:r>
              <a:rPr lang="en-GB" dirty="0" smtClean="0"/>
              <a:t>Developers and users are divided into “basic” and “associated” ones (AD).</a:t>
            </a:r>
          </a:p>
          <a:p>
            <a:pPr marL="285750" indent="-285750">
              <a:buFont typeface="Wingdings" panose="05000000000000000000" pitchFamily="2" charset="2"/>
              <a:buChar char="q"/>
            </a:pPr>
            <a:r>
              <a:rPr lang="en-GB" dirty="0" smtClean="0">
                <a:solidFill>
                  <a:srgbClr val="C00000"/>
                </a:solidFill>
              </a:rPr>
              <a:t>NEW: commercial use of executable for any AD group.</a:t>
            </a:r>
            <a:br>
              <a:rPr lang="en-GB" dirty="0" smtClean="0">
                <a:solidFill>
                  <a:srgbClr val="C00000"/>
                </a:solidFill>
              </a:rPr>
            </a:br>
            <a:endParaRPr lang="en-GB" sz="800" dirty="0"/>
          </a:p>
          <a:p>
            <a:r>
              <a:rPr lang="en-GB" i="1" dirty="0" smtClean="0">
                <a:solidFill>
                  <a:srgbClr val="003399"/>
                </a:solidFill>
                <a:sym typeface="Wingdings" panose="05000000000000000000" pitchFamily="2" charset="2"/>
              </a:rPr>
              <a:t> </a:t>
            </a:r>
            <a:r>
              <a:rPr lang="en-GB" i="1" dirty="0" smtClean="0">
                <a:solidFill>
                  <a:srgbClr val="003399"/>
                </a:solidFill>
              </a:rPr>
              <a:t>ADs get more rights on decision-making, direct access to the repository, etc.</a:t>
            </a:r>
          </a:p>
          <a:p>
            <a:pPr marL="285750" indent="-285750">
              <a:buFont typeface="Wingdings" panose="05000000000000000000" pitchFamily="2" charset="2"/>
              <a:buChar char="ç"/>
            </a:pPr>
            <a:r>
              <a:rPr lang="en-GB" i="1" dirty="0" smtClean="0">
                <a:solidFill>
                  <a:srgbClr val="003399"/>
                </a:solidFill>
              </a:rPr>
              <a:t>ADs must keep to the “Developer Code of Conduct” (see at </a:t>
            </a:r>
            <a:r>
              <a:rPr lang="en-GB" i="1" dirty="0" smtClean="0">
                <a:solidFill>
                  <a:srgbClr val="003399"/>
                </a:solidFill>
                <a:hlinkClick r:id="rId3"/>
              </a:rPr>
              <a:t>INDICO</a:t>
            </a:r>
            <a:r>
              <a:rPr lang="en-GB" i="1" dirty="0" smtClean="0">
                <a:solidFill>
                  <a:srgbClr val="003399"/>
                </a:solidFill>
              </a:rPr>
              <a:t>).</a:t>
            </a:r>
          </a:p>
          <a:p>
            <a:pPr marL="285750" indent="-285750">
              <a:buFont typeface="Wingdings" panose="05000000000000000000" pitchFamily="2" charset="2"/>
              <a:buChar char="ç"/>
            </a:pPr>
            <a:endParaRPr lang="en-GB" i="1" dirty="0">
              <a:solidFill>
                <a:srgbClr val="003399"/>
              </a:solidFill>
            </a:endParaRPr>
          </a:p>
          <a:p>
            <a:r>
              <a:rPr lang="en-GB" b="1" i="1" u="sng" dirty="0" smtClean="0">
                <a:solidFill>
                  <a:srgbClr val="FF33CC"/>
                </a:solidFill>
              </a:rPr>
              <a:t>Current status: </a:t>
            </a:r>
            <a:r>
              <a:rPr lang="en-GB" i="1" dirty="0" smtClean="0">
                <a:solidFill>
                  <a:srgbClr val="FF33CC"/>
                </a:solidFill>
              </a:rPr>
              <a:t> License is ready and being in a process of exception</a:t>
            </a:r>
            <a:endParaRPr lang="en-GB" i="1" dirty="0">
              <a:solidFill>
                <a:srgbClr val="FF33CC"/>
              </a:solidFill>
            </a:endParaRPr>
          </a:p>
        </p:txBody>
      </p:sp>
    </p:spTree>
    <p:extLst>
      <p:ext uri="{BB962C8B-B14F-4D97-AF65-F5344CB8AC3E}">
        <p14:creationId xmlns:p14="http://schemas.microsoft.com/office/powerpoint/2010/main" val="42948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0"/>
            <a:ext cx="8150494" cy="466378"/>
          </a:xfrm>
        </p:spPr>
        <p:txBody>
          <a:bodyPr/>
          <a:lstStyle/>
          <a:p>
            <a:r>
              <a:rPr lang="en-GB" sz="2800" dirty="0" smtClean="0">
                <a:solidFill>
                  <a:srgbClr val="C00000"/>
                </a:solidFill>
              </a:rPr>
              <a:t>AMU/CEA contribution </a:t>
            </a:r>
            <a:r>
              <a:rPr lang="en-GB" sz="1800" dirty="0" smtClean="0"/>
              <a:t>(</a:t>
            </a:r>
            <a:r>
              <a:rPr lang="en-GB" sz="1800" dirty="0" err="1" smtClean="0"/>
              <a:t>Y.Marandet</a:t>
            </a:r>
            <a:r>
              <a:rPr lang="en-GB" sz="1800" dirty="0" smtClean="0"/>
              <a:t>, </a:t>
            </a:r>
            <a:r>
              <a:rPr lang="en-GB" sz="1800" dirty="0" err="1" smtClean="0"/>
              <a:t>P.Genesio</a:t>
            </a:r>
            <a:r>
              <a:rPr lang="en-GB" sz="1800" dirty="0" smtClean="0"/>
              <a:t>, </a:t>
            </a:r>
            <a:r>
              <a:rPr lang="en-GB" sz="1800" dirty="0" err="1" smtClean="0"/>
              <a:t>N.Rivals</a:t>
            </a:r>
            <a:r>
              <a:rPr lang="en-GB" sz="1800" dirty="0" smtClean="0"/>
              <a:t>, …)</a:t>
            </a:r>
            <a:endParaRPr lang="en-GB" sz="1800" dirty="0"/>
          </a:p>
        </p:txBody>
      </p:sp>
      <p:pic>
        <p:nvPicPr>
          <p:cNvPr id="16" name="Grafik 15"/>
          <p:cNvPicPr>
            <a:picLocks noChangeAspect="1"/>
          </p:cNvPicPr>
          <p:nvPr/>
        </p:nvPicPr>
        <p:blipFill>
          <a:blip r:embed="rId2"/>
          <a:stretch>
            <a:fillRect/>
          </a:stretch>
        </p:blipFill>
        <p:spPr>
          <a:xfrm>
            <a:off x="3131841" y="559223"/>
            <a:ext cx="5400600" cy="2348087"/>
          </a:xfrm>
          <a:prstGeom prst="rect">
            <a:avLst/>
          </a:prstGeom>
        </p:spPr>
      </p:pic>
      <p:sp>
        <p:nvSpPr>
          <p:cNvPr id="17" name="Textfeld 16"/>
          <p:cNvSpPr txBox="1"/>
          <p:nvPr/>
        </p:nvSpPr>
        <p:spPr>
          <a:xfrm>
            <a:off x="73142" y="559050"/>
            <a:ext cx="2905229" cy="2031325"/>
          </a:xfrm>
          <a:prstGeom prst="rect">
            <a:avLst/>
          </a:prstGeom>
          <a:noFill/>
        </p:spPr>
        <p:txBody>
          <a:bodyPr wrap="square" rtlCol="0">
            <a:spAutoFit/>
          </a:bodyPr>
          <a:lstStyle/>
          <a:p>
            <a:pPr marL="342900" indent="-342900">
              <a:buAutoNum type="arabicParenR"/>
            </a:pPr>
            <a:r>
              <a:rPr lang="en-GB" b="1" dirty="0" smtClean="0">
                <a:latin typeface="Arial" panose="020B0604020202020204" pitchFamily="34" charset="0"/>
                <a:cs typeface="Arial" panose="020B0604020202020204" pitchFamily="34" charset="0"/>
              </a:rPr>
              <a:t>MPI parallelisation of rate coefficient calculation </a:t>
            </a:r>
          </a:p>
          <a:p>
            <a:endParaRPr lang="en-GB" dirty="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with support from ACH-    MPG and ACH-VTT</a:t>
            </a:r>
          </a:p>
          <a:p>
            <a:r>
              <a:rPr lang="en-GB" i="1" dirty="0" smtClean="0">
                <a:latin typeface="Arial" panose="020B0604020202020204" pitchFamily="34" charset="0"/>
                <a:cs typeface="Arial" panose="020B0604020202020204" pitchFamily="34" charset="0"/>
              </a:rPr>
              <a:t>(also utilising EIRON)</a:t>
            </a:r>
            <a:endParaRPr lang="en-GB" i="1" dirty="0">
              <a:latin typeface="Arial" panose="020B0604020202020204" pitchFamily="34" charset="0"/>
              <a:cs typeface="Arial" panose="020B0604020202020204" pitchFamily="34" charset="0"/>
            </a:endParaRPr>
          </a:p>
        </p:txBody>
      </p:sp>
      <p:sp>
        <p:nvSpPr>
          <p:cNvPr id="18" name="Textfeld 17"/>
          <p:cNvSpPr txBox="1"/>
          <p:nvPr/>
        </p:nvSpPr>
        <p:spPr>
          <a:xfrm>
            <a:off x="61580" y="2907310"/>
            <a:ext cx="9056620" cy="923330"/>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2) Code restructuring: </a:t>
            </a:r>
            <a:r>
              <a:rPr lang="en-GB" dirty="0" smtClean="0">
                <a:latin typeface="Arial" panose="020B0604020202020204" pitchFamily="34" charset="0"/>
                <a:cs typeface="Arial" panose="020B0604020202020204" pitchFamily="34" charset="0"/>
              </a:rPr>
              <a:t>CRMs in the main loop, MPI </a:t>
            </a:r>
            <a:r>
              <a:rPr lang="en-GB" dirty="0">
                <a:latin typeface="Arial" panose="020B0604020202020204" pitchFamily="34" charset="0"/>
                <a:cs typeface="Arial" panose="020B0604020202020204" pitchFamily="34" charset="0"/>
              </a:rPr>
              <a:t>parallelization of calls to the CR </a:t>
            </a:r>
            <a:r>
              <a:rPr lang="en-GB" dirty="0" smtClean="0">
                <a:latin typeface="Arial" panose="020B0604020202020204" pitchFamily="34" charset="0"/>
                <a:cs typeface="Arial" panose="020B0604020202020204" pitchFamily="34" charset="0"/>
              </a:rPr>
              <a:t>model, data structures, IMASification, technical interfaces, …, </a:t>
            </a:r>
            <a:r>
              <a:rPr lang="en-GB" dirty="0" smtClean="0">
                <a:solidFill>
                  <a:srgbClr val="C00000"/>
                </a:solidFill>
                <a:latin typeface="Arial" panose="020B0604020202020204" pitchFamily="34" charset="0"/>
                <a:cs typeface="Arial" panose="020B0604020202020204" pitchFamily="34" charset="0"/>
              </a:rPr>
              <a:t>merging into the “</a:t>
            </a:r>
            <a:r>
              <a:rPr lang="en-GB" dirty="0" err="1" smtClean="0">
                <a:solidFill>
                  <a:srgbClr val="C00000"/>
                </a:solidFill>
                <a:latin typeface="Arial" panose="020B0604020202020204" pitchFamily="34" charset="0"/>
                <a:cs typeface="Arial" panose="020B0604020202020204" pitchFamily="34" charset="0"/>
              </a:rPr>
              <a:t>MsV</a:t>
            </a:r>
            <a:r>
              <a:rPr lang="en-GB" dirty="0" smtClean="0">
                <a:solidFill>
                  <a:srgbClr val="C00000"/>
                </a:solidFill>
                <a:latin typeface="Arial" panose="020B0604020202020204" pitchFamily="34" charset="0"/>
                <a:cs typeface="Arial" panose="020B0604020202020204" pitchFamily="34" charset="0"/>
              </a:rPr>
              <a:t>” </a:t>
            </a:r>
          </a:p>
          <a:p>
            <a:endParaRPr lang="en-GB" dirty="0" smtClean="0">
              <a:latin typeface="Arial" panose="020B0604020202020204" pitchFamily="34" charset="0"/>
              <a:cs typeface="Arial" panose="020B0604020202020204" pitchFamily="34" charset="0"/>
            </a:endParaRPr>
          </a:p>
        </p:txBody>
      </p:sp>
      <p:sp>
        <p:nvSpPr>
          <p:cNvPr id="19" name="Textfeld 18"/>
          <p:cNvSpPr txBox="1"/>
          <p:nvPr/>
        </p:nvSpPr>
        <p:spPr>
          <a:xfrm>
            <a:off x="41702" y="3640293"/>
            <a:ext cx="8159947"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3</a:t>
            </a:r>
            <a:r>
              <a:rPr lang="en-GB" b="1" dirty="0" smtClean="0">
                <a:latin typeface="Arial" panose="020B0604020202020204" pitchFamily="34" charset="0"/>
                <a:cs typeface="Arial" panose="020B0604020202020204" pitchFamily="34" charset="0"/>
              </a:rPr>
              <a:t>) Interface to TSVV-3:</a:t>
            </a:r>
          </a:p>
          <a:p>
            <a:r>
              <a:rPr lang="en-GB" b="1"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sym typeface="Wingdings" panose="05000000000000000000" pitchFamily="2" charset="2"/>
              </a:rPr>
              <a:t> </a:t>
            </a:r>
            <a:r>
              <a:rPr lang="fr-FR" dirty="0"/>
              <a:t>SOLEDGE3X interface </a:t>
            </a:r>
            <a:r>
              <a:rPr lang="fr-FR" dirty="0" err="1"/>
              <a:t>planned</a:t>
            </a:r>
            <a:r>
              <a:rPr lang="fr-FR" dirty="0"/>
              <a:t> for 2023 (styx2.0; N. </a:t>
            </a:r>
            <a:r>
              <a:rPr lang="fr-FR" dirty="0" err="1"/>
              <a:t>Rivals</a:t>
            </a:r>
            <a:r>
              <a:rPr lang="fr-FR" dirty="0" smtClean="0"/>
              <a:t>)</a:t>
            </a:r>
          </a:p>
          <a:p>
            <a:r>
              <a:rPr lang="fr-FR" dirty="0"/>
              <a:t> </a:t>
            </a:r>
            <a:r>
              <a:rPr lang="fr-FR" dirty="0" smtClean="0"/>
              <a:t>                 </a:t>
            </a:r>
            <a:r>
              <a:rPr lang="fr-FR" dirty="0" smtClean="0">
                <a:sym typeface="Wingdings" panose="05000000000000000000" pitchFamily="2" charset="2"/>
              </a:rPr>
              <a:t> </a:t>
            </a:r>
            <a:r>
              <a:rPr lang="fr-FR" dirty="0" err="1" smtClean="0"/>
              <a:t>Demontration</a:t>
            </a:r>
            <a:r>
              <a:rPr lang="fr-FR" dirty="0" smtClean="0"/>
              <a:t> </a:t>
            </a:r>
            <a:r>
              <a:rPr lang="fr-FR" dirty="0"/>
              <a:t>of </a:t>
            </a:r>
            <a:r>
              <a:rPr lang="fr-FR" dirty="0" err="1"/>
              <a:t>coupled</a:t>
            </a:r>
            <a:r>
              <a:rPr lang="fr-FR" dirty="0"/>
              <a:t> MPI/OpenMP </a:t>
            </a:r>
            <a:r>
              <a:rPr lang="fr-FR" dirty="0" err="1"/>
              <a:t>runs</a:t>
            </a:r>
            <a:r>
              <a:rPr lang="fr-FR" dirty="0"/>
              <a:t> of </a:t>
            </a:r>
            <a:r>
              <a:rPr lang="fr-FR" dirty="0" smtClean="0"/>
              <a:t>SOLEDGE3X-EIRENE</a:t>
            </a:r>
          </a:p>
          <a:p>
            <a:r>
              <a:rPr lang="fr-FR" dirty="0"/>
              <a:t> </a:t>
            </a:r>
            <a:r>
              <a:rPr lang="fr-FR" dirty="0" smtClean="0"/>
              <a:t>                 </a:t>
            </a:r>
            <a:r>
              <a:rPr lang="fr-FR" dirty="0">
                <a:sym typeface="Wingdings" panose="05000000000000000000" pitchFamily="2" charset="2"/>
              </a:rPr>
              <a:t> </a:t>
            </a:r>
            <a:r>
              <a:rPr lang="fr-FR" dirty="0" err="1">
                <a:sym typeface="Wingdings" panose="05000000000000000000" pitchFamily="2" charset="2"/>
              </a:rPr>
              <a:t>neutral</a:t>
            </a:r>
            <a:r>
              <a:rPr lang="fr-FR" dirty="0">
                <a:sym typeface="Wingdings" panose="05000000000000000000" pitchFamily="2" charset="2"/>
              </a:rPr>
              <a:t> </a:t>
            </a:r>
            <a:r>
              <a:rPr lang="fr-FR" dirty="0" smtClean="0">
                <a:sym typeface="Wingdings" panose="05000000000000000000" pitchFamily="2" charset="2"/>
              </a:rPr>
              <a:t>and </a:t>
            </a:r>
            <a:r>
              <a:rPr lang="fr-FR" dirty="0" err="1" smtClean="0">
                <a:sym typeface="Wingdings" panose="05000000000000000000" pitchFamily="2" charset="2"/>
              </a:rPr>
              <a:t>hybrid</a:t>
            </a:r>
            <a:r>
              <a:rPr lang="fr-FR" dirty="0" smtClean="0">
                <a:sym typeface="Wingdings" panose="05000000000000000000" pitchFamily="2" charset="2"/>
              </a:rPr>
              <a:t> </a:t>
            </a:r>
            <a:r>
              <a:rPr lang="fr-FR" dirty="0" err="1" smtClean="0">
                <a:sym typeface="Wingdings" panose="05000000000000000000" pitchFamily="2" charset="2"/>
              </a:rPr>
              <a:t>models</a:t>
            </a:r>
            <a:r>
              <a:rPr lang="fr-FR" dirty="0" smtClean="0">
                <a:sym typeface="Wingdings" panose="05000000000000000000" pitchFamily="2" charset="2"/>
              </a:rPr>
              <a:t> </a:t>
            </a:r>
            <a:r>
              <a:rPr lang="fr-FR" dirty="0">
                <a:sym typeface="Wingdings" panose="05000000000000000000" pitchFamily="2" charset="2"/>
              </a:rPr>
              <a:t>in SOLEDGE3X </a:t>
            </a:r>
            <a:endParaRPr lang="fr-FR" dirty="0" smtClean="0"/>
          </a:p>
        </p:txBody>
      </p:sp>
    </p:spTree>
    <p:extLst>
      <p:ext uri="{BB962C8B-B14F-4D97-AF65-F5344CB8AC3E}">
        <p14:creationId xmlns:p14="http://schemas.microsoft.com/office/powerpoint/2010/main" val="378505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7604" y="1347614"/>
            <a:ext cx="6336704" cy="2736304"/>
          </a:xfrm>
        </p:spPr>
        <p:txBody>
          <a:bodyPr>
            <a:normAutofit fontScale="92500" lnSpcReduction="10000"/>
          </a:bodyPr>
          <a:lstStyle/>
          <a:p>
            <a:pPr>
              <a:spcBef>
                <a:spcPts val="1200"/>
              </a:spcBef>
              <a:buFont typeface="Wingdings" panose="05000000000000000000" pitchFamily="2" charset="2"/>
              <a:buChar char="à"/>
            </a:pPr>
            <a:r>
              <a:rPr lang="en-GB" sz="2000" b="1" i="1" dirty="0" smtClean="0">
                <a:solidFill>
                  <a:srgbClr val="0070C0"/>
                </a:solidFill>
              </a:rPr>
              <a:t> treating non-stationary effects</a:t>
            </a:r>
          </a:p>
          <a:p>
            <a:pPr>
              <a:spcBef>
                <a:spcPts val="1200"/>
              </a:spcBef>
              <a:buFont typeface="Wingdings" panose="05000000000000000000" pitchFamily="2" charset="2"/>
              <a:buChar char="à"/>
            </a:pPr>
            <a:r>
              <a:rPr lang="en-GB" sz="2000" b="1" i="1" dirty="0">
                <a:solidFill>
                  <a:srgbClr val="0070C0"/>
                </a:solidFill>
              </a:rPr>
              <a:t> </a:t>
            </a:r>
            <a:r>
              <a:rPr lang="en-GB" sz="2000" b="1" i="1" dirty="0" smtClean="0">
                <a:solidFill>
                  <a:srgbClr val="0070C0"/>
                </a:solidFill>
              </a:rPr>
              <a:t>improving </a:t>
            </a:r>
            <a:r>
              <a:rPr lang="en-GB" sz="2000" b="1" i="1" dirty="0">
                <a:solidFill>
                  <a:srgbClr val="0070C0"/>
                </a:solidFill>
              </a:rPr>
              <a:t>performance for simulations on ITER and DEMO </a:t>
            </a:r>
            <a:r>
              <a:rPr lang="en-GB" sz="2000" b="1" i="1" dirty="0" smtClean="0">
                <a:solidFill>
                  <a:srgbClr val="0070C0"/>
                </a:solidFill>
              </a:rPr>
              <a:t>scales</a:t>
            </a:r>
          </a:p>
          <a:p>
            <a:pPr>
              <a:spcBef>
                <a:spcPts val="1200"/>
              </a:spcBef>
              <a:buFont typeface="Wingdings" panose="05000000000000000000" pitchFamily="2" charset="2"/>
              <a:buChar char="à"/>
            </a:pPr>
            <a:r>
              <a:rPr lang="en-GB" sz="2000" b="1" i="1" dirty="0" err="1" smtClean="0">
                <a:solidFill>
                  <a:srgbClr val="0070C0"/>
                </a:solidFill>
              </a:rPr>
              <a:t>metastables</a:t>
            </a:r>
            <a:r>
              <a:rPr lang="en-GB" sz="2000" b="1" i="1" dirty="0" smtClean="0">
                <a:solidFill>
                  <a:srgbClr val="0070C0"/>
                </a:solidFill>
              </a:rPr>
              <a:t> (MS) in atoms (e.g. He)</a:t>
            </a:r>
          </a:p>
          <a:p>
            <a:pPr>
              <a:spcBef>
                <a:spcPts val="1200"/>
              </a:spcBef>
              <a:buFont typeface="Wingdings" panose="05000000000000000000" pitchFamily="2" charset="2"/>
              <a:buChar char="à"/>
            </a:pPr>
            <a:r>
              <a:rPr lang="en-GB" sz="2000" b="1" i="1" dirty="0">
                <a:solidFill>
                  <a:srgbClr val="0070C0"/>
                </a:solidFill>
              </a:rPr>
              <a:t> </a:t>
            </a:r>
            <a:r>
              <a:rPr lang="en-GB" sz="2000" b="1" i="1" dirty="0" smtClean="0">
                <a:solidFill>
                  <a:srgbClr val="0070C0"/>
                </a:solidFill>
              </a:rPr>
              <a:t>vibrational (and rotational) states in molecules</a:t>
            </a:r>
          </a:p>
          <a:p>
            <a:pPr>
              <a:spcBef>
                <a:spcPts val="1200"/>
              </a:spcBef>
              <a:buFont typeface="Wingdings" panose="05000000000000000000" pitchFamily="2" charset="2"/>
              <a:buChar char="à"/>
            </a:pPr>
            <a:r>
              <a:rPr lang="en-GB" sz="2000" b="1" i="1" dirty="0">
                <a:solidFill>
                  <a:srgbClr val="0070C0"/>
                </a:solidFill>
              </a:rPr>
              <a:t>i</a:t>
            </a:r>
            <a:r>
              <a:rPr lang="en-GB" sz="2000" b="1" i="1" dirty="0" smtClean="0">
                <a:solidFill>
                  <a:srgbClr val="0070C0"/>
                </a:solidFill>
              </a:rPr>
              <a:t>sotopes: D</a:t>
            </a:r>
            <a:r>
              <a:rPr lang="en-GB" sz="2000" b="1" i="1" baseline="-25000" dirty="0" smtClean="0">
                <a:solidFill>
                  <a:srgbClr val="0070C0"/>
                </a:solidFill>
              </a:rPr>
              <a:t>2</a:t>
            </a:r>
            <a:r>
              <a:rPr lang="en-GB" sz="2000" b="1" i="1" dirty="0" smtClean="0">
                <a:solidFill>
                  <a:srgbClr val="0070C0"/>
                </a:solidFill>
              </a:rPr>
              <a:t>, T</a:t>
            </a:r>
            <a:r>
              <a:rPr lang="en-GB" sz="2000" b="1" i="1" baseline="-25000" dirty="0" smtClean="0">
                <a:solidFill>
                  <a:srgbClr val="0070C0"/>
                </a:solidFill>
              </a:rPr>
              <a:t>2</a:t>
            </a:r>
            <a:r>
              <a:rPr lang="en-GB" sz="2000" b="1" i="1" dirty="0" smtClean="0">
                <a:solidFill>
                  <a:srgbClr val="0070C0"/>
                </a:solidFill>
              </a:rPr>
              <a:t>, H</a:t>
            </a:r>
            <a:r>
              <a:rPr lang="en-GB" sz="2000" b="1" i="1" baseline="-25000" dirty="0" smtClean="0">
                <a:solidFill>
                  <a:srgbClr val="0070C0"/>
                </a:solidFill>
              </a:rPr>
              <a:t>2</a:t>
            </a:r>
            <a:r>
              <a:rPr lang="en-GB" sz="2000" b="1" i="1" dirty="0" smtClean="0">
                <a:solidFill>
                  <a:srgbClr val="0070C0"/>
                </a:solidFill>
              </a:rPr>
              <a:t>, DT, HD, …, Be-H/D/T, N-xxx, …</a:t>
            </a:r>
          </a:p>
          <a:p>
            <a:pPr>
              <a:spcBef>
                <a:spcPts val="1200"/>
              </a:spcBef>
              <a:buFont typeface="Wingdings" panose="05000000000000000000" pitchFamily="2" charset="2"/>
              <a:buChar char="à"/>
            </a:pPr>
            <a:r>
              <a:rPr lang="en-GB" sz="2000" b="1" i="1" dirty="0">
                <a:solidFill>
                  <a:srgbClr val="0070C0"/>
                </a:solidFill>
              </a:rPr>
              <a:t>c</a:t>
            </a:r>
            <a:r>
              <a:rPr lang="en-GB" sz="2000" b="1" i="1" dirty="0" smtClean="0">
                <a:solidFill>
                  <a:srgbClr val="0070C0"/>
                </a:solidFill>
              </a:rPr>
              <a:t>ontrol the exploding amounts of data</a:t>
            </a:r>
          </a:p>
        </p:txBody>
      </p:sp>
      <p:sp>
        <p:nvSpPr>
          <p:cNvPr id="2" name="Rectangle 1"/>
          <p:cNvSpPr/>
          <p:nvPr/>
        </p:nvSpPr>
        <p:spPr>
          <a:xfrm>
            <a:off x="107504" y="6252"/>
            <a:ext cx="8136904" cy="461665"/>
          </a:xfrm>
          <a:prstGeom prst="rect">
            <a:avLst/>
          </a:prstGeom>
        </p:spPr>
        <p:txBody>
          <a:bodyPr wrap="square">
            <a:spAutoFit/>
          </a:bodyPr>
          <a:lstStyle/>
          <a:p>
            <a:r>
              <a:rPr lang="en-GB" sz="2400" b="1" dirty="0">
                <a:solidFill>
                  <a:srgbClr val="C00000"/>
                </a:solidFill>
                <a:latin typeface="Arial" panose="020B0604020202020204" pitchFamily="34" charset="0"/>
                <a:cs typeface="Arial" panose="020B0604020202020204" pitchFamily="34" charset="0"/>
              </a:rPr>
              <a:t>EIRENE: collisional-radiative model (CRM) </a:t>
            </a:r>
            <a:r>
              <a:rPr lang="en-GB" sz="2400" b="1" dirty="0" smtClean="0">
                <a:solidFill>
                  <a:srgbClr val="C00000"/>
                </a:solidFill>
                <a:latin typeface="Arial" panose="020B0604020202020204" pitchFamily="34" charset="0"/>
                <a:cs typeface="Arial" panose="020B0604020202020204" pitchFamily="34" charset="0"/>
              </a:rPr>
              <a:t>challenges</a:t>
            </a:r>
            <a:endParaRPr lang="en-GB"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8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74" y="77321"/>
            <a:ext cx="7543800" cy="342900"/>
          </a:xfrm>
        </p:spPr>
        <p:txBody>
          <a:bodyPr/>
          <a:lstStyle/>
          <a:p>
            <a:r>
              <a:rPr lang="en-GB" dirty="0" smtClean="0">
                <a:solidFill>
                  <a:srgbClr val="C00000"/>
                </a:solidFill>
              </a:rPr>
              <a:t>CRM</a:t>
            </a:r>
            <a:r>
              <a:rPr lang="en-GB" dirty="0">
                <a:solidFill>
                  <a:srgbClr val="C00000"/>
                </a:solidFill>
              </a:rPr>
              <a:t> </a:t>
            </a:r>
            <a:r>
              <a:rPr lang="en-GB" dirty="0" smtClean="0">
                <a:solidFill>
                  <a:srgbClr val="C00000"/>
                </a:solidFill>
              </a:rPr>
              <a:t>solvers available</a:t>
            </a:r>
            <a:endParaRPr lang="en-GB" dirty="0">
              <a:solidFill>
                <a:srgbClr val="C00000"/>
              </a:solidFill>
            </a:endParaRPr>
          </a:p>
        </p:txBody>
      </p:sp>
      <p:sp>
        <p:nvSpPr>
          <p:cNvPr id="8" name="Textfeld 7"/>
          <p:cNvSpPr txBox="1"/>
          <p:nvPr/>
        </p:nvSpPr>
        <p:spPr>
          <a:xfrm>
            <a:off x="5580112" y="3643168"/>
            <a:ext cx="72008" cy="369332"/>
          </a:xfrm>
          <a:prstGeom prst="rect">
            <a:avLst/>
          </a:prstGeom>
          <a:noFill/>
        </p:spPr>
        <p:txBody>
          <a:bodyPr wrap="square" rtlCol="0">
            <a:spAutoFit/>
          </a:bodyPr>
          <a:lstStyle/>
          <a:p>
            <a:endParaRPr lang="en-GB" dirty="0"/>
          </a:p>
        </p:txBody>
      </p:sp>
      <p:sp>
        <p:nvSpPr>
          <p:cNvPr id="9" name="Rechteck 8"/>
          <p:cNvSpPr/>
          <p:nvPr/>
        </p:nvSpPr>
        <p:spPr>
          <a:xfrm>
            <a:off x="107504" y="602747"/>
            <a:ext cx="5293629" cy="400110"/>
          </a:xfrm>
          <a:prstGeom prst="rect">
            <a:avLst/>
          </a:prstGeom>
          <a:ln w="28575">
            <a:solidFill>
              <a:srgbClr val="C00000"/>
            </a:solidFill>
          </a:ln>
        </p:spPr>
        <p:txBody>
          <a:bodyPr wrap="none">
            <a:spAutoFit/>
          </a:bodyPr>
          <a:lstStyle/>
          <a:p>
            <a:r>
              <a:rPr lang="en-GB" sz="2000" dirty="0" smtClean="0">
                <a:latin typeface="Arial" panose="020B0604020202020204" pitchFamily="34" charset="0"/>
                <a:cs typeface="Arial" panose="020B0604020202020204" pitchFamily="34" charset="0"/>
              </a:rPr>
              <a:t>CRM (technically) = reaction data + SOLVER</a:t>
            </a:r>
            <a:endParaRPr lang="en-GB" sz="2000" dirty="0">
              <a:latin typeface="Arial" panose="020B0604020202020204" pitchFamily="34" charset="0"/>
              <a:cs typeface="Arial" panose="020B0604020202020204" pitchFamily="34" charset="0"/>
            </a:endParaRPr>
          </a:p>
        </p:txBody>
      </p:sp>
      <p:sp>
        <p:nvSpPr>
          <p:cNvPr id="5" name="Textfeld 4"/>
          <p:cNvSpPr txBox="1"/>
          <p:nvPr/>
        </p:nvSpPr>
        <p:spPr>
          <a:xfrm>
            <a:off x="77856" y="1122888"/>
            <a:ext cx="8598600" cy="3693319"/>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latin typeface="Arial" panose="020B0604020202020204" pitchFamily="34" charset="0"/>
                <a:cs typeface="Arial" panose="020B0604020202020204" pitchFamily="34" charset="0"/>
              </a:rPr>
              <a:t>Most solvers solve algebraic </a:t>
            </a:r>
            <a:r>
              <a:rPr lang="en-GB" b="1" dirty="0" smtClean="0">
                <a:latin typeface="Arial" panose="020B0604020202020204" pitchFamily="34" charset="0"/>
                <a:cs typeface="Arial" panose="020B0604020202020204" pitchFamily="34" charset="0"/>
              </a:rPr>
              <a:t>stationary</a:t>
            </a:r>
            <a:r>
              <a:rPr lang="en-GB" dirty="0" smtClean="0">
                <a:latin typeface="Arial" panose="020B0604020202020204" pitchFamily="34" charset="0"/>
                <a:cs typeface="Arial" panose="020B0604020202020204" pitchFamily="34" charset="0"/>
              </a:rPr>
              <a:t> system of equations</a:t>
            </a:r>
          </a:p>
          <a:p>
            <a:endParaRPr lang="en-GB" dirty="0" smtClean="0">
              <a:solidFill>
                <a:srgbClr val="0070C0"/>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en-GB" dirty="0" smtClean="0">
                <a:solidFill>
                  <a:srgbClr val="0070C0"/>
                </a:solidFill>
                <a:latin typeface="Arial" panose="020B0604020202020204" pitchFamily="34" charset="0"/>
                <a:cs typeface="Arial" panose="020B0604020202020204" pitchFamily="34" charset="0"/>
                <a:sym typeface="Wingdings" panose="05000000000000000000" pitchFamily="2" charset="2"/>
              </a:rPr>
              <a:t>in such cases the solver is much less valuable than the A&amp;M data collection</a:t>
            </a:r>
          </a:p>
          <a:p>
            <a:pPr marL="285750" indent="-285750">
              <a:buFont typeface="Wingdings" panose="05000000000000000000" pitchFamily="2" charset="2"/>
              <a:buChar char="è"/>
            </a:pPr>
            <a:r>
              <a:rPr lang="en-GB" dirty="0" smtClean="0">
                <a:solidFill>
                  <a:srgbClr val="0070C0"/>
                </a:solidFill>
                <a:latin typeface="Arial" panose="020B0604020202020204" pitchFamily="34" charset="0"/>
                <a:cs typeface="Arial" panose="020B0604020202020204" pitchFamily="34" charset="0"/>
                <a:sym typeface="Wingdings" panose="05000000000000000000" pitchFamily="2" charset="2"/>
              </a:rPr>
              <a:t>this statement is underlined even by the developers of the very well established and mostly up-to-date YACORA model</a:t>
            </a:r>
          </a:p>
          <a:p>
            <a:endParaRPr lang="en-GB" dirty="0" smtClean="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q"/>
            </a:pPr>
            <a:r>
              <a:rPr lang="en-GB" dirty="0" smtClean="0">
                <a:latin typeface="Arial" panose="020B0604020202020204" pitchFamily="34" charset="0"/>
                <a:cs typeface="Arial" panose="020B0604020202020204" pitchFamily="34" charset="0"/>
              </a:rPr>
              <a:t>CRM containing molecular species is even more complex, e.g. one needs to track more processes and more states (vibrational, rotational).</a:t>
            </a:r>
            <a:endParaRPr lang="en-GB"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è"/>
            </a:pPr>
            <a:r>
              <a:rPr lang="en-GB" dirty="0" smtClean="0">
                <a:solidFill>
                  <a:srgbClr val="0070C0"/>
                </a:solidFill>
                <a:latin typeface="Arial" panose="020B0604020202020204" pitchFamily="34" charset="0"/>
                <a:cs typeface="Arial" panose="020B0604020202020204" pitchFamily="34" charset="0"/>
              </a:rPr>
              <a:t>Tracking all the states as separate species demands enormous CPU and memory resources.</a:t>
            </a:r>
          </a:p>
          <a:p>
            <a:pPr marL="285750" indent="-285750">
              <a:buFont typeface="Wingdings" panose="05000000000000000000" pitchFamily="2" charset="2"/>
              <a:buChar char="q"/>
            </a:pPr>
            <a:r>
              <a:rPr lang="en-GB" dirty="0" smtClean="0">
                <a:latin typeface="Arial" panose="020B0604020202020204" pitchFamily="34" charset="0"/>
                <a:cs typeface="Arial" panose="020B0604020202020204" pitchFamily="34" charset="0"/>
              </a:rPr>
              <a:t>EIRENE pre-calculates rates for each volume cell. It also allows to pre-calculate values for various </a:t>
            </a:r>
            <a:r>
              <a:rPr lang="en-GB" dirty="0" err="1" smtClean="0">
                <a:latin typeface="Arial" panose="020B0604020202020204" pitchFamily="34" charset="0"/>
                <a:cs typeface="Arial" panose="020B0604020202020204" pitchFamily="34" charset="0"/>
              </a:rPr>
              <a:t>T</a:t>
            </a:r>
            <a:r>
              <a:rPr lang="en-GB" baseline="-25000" dirty="0" err="1" smtClean="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a:t>
            </a:r>
            <a:r>
              <a:rPr lang="en-GB" dirty="0" err="1" smtClean="0">
                <a:latin typeface="Arial" panose="020B0604020202020204" pitchFamily="34" charset="0"/>
                <a:cs typeface="Arial" panose="020B0604020202020204" pitchFamily="34" charset="0"/>
              </a:rPr>
              <a:t>T</a:t>
            </a:r>
            <a:r>
              <a:rPr lang="en-GB" baseline="-25000" dirty="0" err="1" smtClean="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 ratios. </a:t>
            </a:r>
            <a:endParaRPr lang="en-GB"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hteck 2"/>
              <p:cNvSpPr/>
              <p:nvPr/>
            </p:nvSpPr>
            <p:spPr>
              <a:xfrm>
                <a:off x="6590349" y="987574"/>
                <a:ext cx="103130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a:latin typeface="Cambria Math" panose="02040503050406030204" pitchFamily="18" charset="0"/>
                            </a:rPr>
                            <m:t>𝑑</m:t>
                          </m:r>
                          <m:sSub>
                            <m:sSubPr>
                              <m:ctrlPr>
                                <a:rPr lang="en-GB" i="1">
                                  <a:latin typeface="Cambria Math" panose="02040503050406030204" pitchFamily="18" charset="0"/>
                                </a:rPr>
                              </m:ctrlPr>
                            </m:sSubPr>
                            <m:e>
                              <m:r>
                                <a:rPr lang="de-DE" i="1">
                                  <a:latin typeface="Cambria Math" panose="02040503050406030204" pitchFamily="18" charset="0"/>
                                </a:rPr>
                                <m:t>𝑁</m:t>
                              </m:r>
                            </m:e>
                            <m:sub>
                              <m:r>
                                <a:rPr lang="en-GB" i="1">
                                  <a:latin typeface="Cambria Math" panose="02040503050406030204" pitchFamily="18" charset="0"/>
                                </a:rPr>
                                <m:t>𝑖</m:t>
                              </m:r>
                            </m:sub>
                          </m:sSub>
                        </m:num>
                        <m:den>
                          <m:r>
                            <a:rPr lang="en-GB" i="1">
                              <a:latin typeface="Cambria Math" panose="02040503050406030204" pitchFamily="18" charset="0"/>
                            </a:rPr>
                            <m:t>𝑑</m:t>
                          </m:r>
                          <m:r>
                            <a:rPr lang="de-DE" i="1">
                              <a:latin typeface="Cambria Math" panose="02040503050406030204" pitchFamily="18" charset="0"/>
                            </a:rPr>
                            <m:t>𝑡</m:t>
                          </m:r>
                        </m:den>
                      </m:f>
                      <m:r>
                        <a:rPr lang="ru-RU" i="1">
                          <a:latin typeface="Cambria Math" panose="02040503050406030204" pitchFamily="18" charset="0"/>
                        </a:rPr>
                        <m:t>=</m:t>
                      </m:r>
                      <m:r>
                        <a:rPr lang="en-GB" b="0" i="1" smtClean="0">
                          <a:latin typeface="Cambria Math" panose="02040503050406030204" pitchFamily="18" charset="0"/>
                        </a:rPr>
                        <m:t>0</m:t>
                      </m:r>
                    </m:oMath>
                  </m:oMathPara>
                </a14:m>
                <a:endParaRPr lang="en-GB" dirty="0"/>
              </a:p>
            </p:txBody>
          </p:sp>
        </mc:Choice>
        <mc:Fallback xmlns="">
          <p:sp>
            <p:nvSpPr>
              <p:cNvPr id="3" name="Rechteck 2"/>
              <p:cNvSpPr>
                <a:spLocks noRot="1" noChangeAspect="1" noMove="1" noResize="1" noEditPoints="1" noAdjustHandles="1" noChangeArrowheads="1" noChangeShapeType="1" noTextEdit="1"/>
              </p:cNvSpPr>
              <p:nvPr/>
            </p:nvSpPr>
            <p:spPr>
              <a:xfrm>
                <a:off x="6590349" y="987574"/>
                <a:ext cx="1031308" cy="618246"/>
              </a:xfrm>
              <a:prstGeom prst="rect">
                <a:avLst/>
              </a:prstGeom>
              <a:blipFill>
                <a:blip r:embed="rId2"/>
                <a:stretch>
                  <a:fillRect/>
                </a:stretch>
              </a:blipFill>
            </p:spPr>
            <p:txBody>
              <a:bodyPr/>
              <a:lstStyle/>
              <a:p>
                <a:r>
                  <a:rPr lang="en-GB">
                    <a:noFill/>
                  </a:rPr>
                  <a:t> </a:t>
                </a:r>
              </a:p>
            </p:txBody>
          </p:sp>
        </mc:Fallback>
      </mc:AlternateContent>
      <p:sp>
        <p:nvSpPr>
          <p:cNvPr id="7" name="Textfeld 6"/>
          <p:cNvSpPr txBox="1"/>
          <p:nvPr/>
        </p:nvSpPr>
        <p:spPr>
          <a:xfrm>
            <a:off x="4572000" y="2275016"/>
            <a:ext cx="2811776" cy="584775"/>
          </a:xfrm>
          <a:prstGeom prst="rect">
            <a:avLst/>
          </a:prstGeom>
          <a:solidFill>
            <a:schemeClr val="bg1">
              <a:lumMod val="85000"/>
            </a:schemeClr>
          </a:solidFill>
        </p:spPr>
        <p:txBody>
          <a:bodyPr wrap="square" rtlCol="0">
            <a:spAutoFit/>
          </a:bodyPr>
          <a:lstStyle/>
          <a:p>
            <a:r>
              <a:rPr lang="en-GB" sz="1600" dirty="0" smtClean="0">
                <a:latin typeface="Arial" panose="020B0604020202020204" pitchFamily="34" charset="0"/>
                <a:cs typeface="Arial" panose="020B0604020202020204" pitchFamily="34" charset="0"/>
              </a:rPr>
              <a:t>D.W</a:t>
            </a:r>
            <a:r>
              <a:rPr lang="de-DE" sz="1600" dirty="0" smtClean="0">
                <a:latin typeface="Arial" panose="020B0604020202020204" pitchFamily="34" charset="0"/>
                <a:cs typeface="Arial" panose="020B0604020202020204" pitchFamily="34" charset="0"/>
              </a:rPr>
              <a:t>ü</a:t>
            </a:r>
            <a:r>
              <a:rPr lang="en-GB" sz="1600" dirty="0" err="1" smtClean="0">
                <a:latin typeface="Arial" panose="020B0604020202020204" pitchFamily="34" charset="0"/>
                <a:cs typeface="Arial" panose="020B0604020202020204" pitchFamily="34" charset="0"/>
              </a:rPr>
              <a:t>nderlich</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and </a:t>
            </a:r>
            <a:r>
              <a:rPr lang="en-GB" sz="1600" dirty="0" err="1" smtClean="0">
                <a:latin typeface="Arial" panose="020B0604020202020204" pitchFamily="34" charset="0"/>
                <a:cs typeface="Arial" panose="020B0604020202020204" pitchFamily="34" charset="0"/>
              </a:rPr>
              <a:t>U.Fantz</a:t>
            </a:r>
            <a:r>
              <a:rPr lang="en-GB" sz="1600" dirty="0" smtClean="0">
                <a:latin typeface="Arial" panose="020B0604020202020204" pitchFamily="34" charset="0"/>
                <a:cs typeface="Arial" panose="020B0604020202020204" pitchFamily="34" charset="0"/>
              </a:rPr>
              <a:t>,</a:t>
            </a:r>
          </a:p>
          <a:p>
            <a:r>
              <a:rPr lang="en-GB" sz="1600" i="1" dirty="0" smtClean="0">
                <a:latin typeface="Arial" panose="020B0604020202020204" pitchFamily="34" charset="0"/>
                <a:cs typeface="Arial" panose="020B0604020202020204" pitchFamily="34" charset="0"/>
              </a:rPr>
              <a:t>Atoms</a:t>
            </a:r>
            <a:r>
              <a:rPr lang="en-GB" sz="1600" i="1" dirty="0">
                <a:latin typeface="Arial" panose="020B0604020202020204" pitchFamily="34" charset="0"/>
                <a:cs typeface="Arial" panose="020B0604020202020204" pitchFamily="34" charset="0"/>
              </a:rPr>
              <a:t> </a:t>
            </a:r>
            <a:r>
              <a:rPr lang="en-GB" sz="1600" b="1" i="1" dirty="0">
                <a:latin typeface="Arial" panose="020B0604020202020204" pitchFamily="34" charset="0"/>
                <a:cs typeface="Arial" panose="020B0604020202020204" pitchFamily="34" charset="0"/>
              </a:rPr>
              <a:t>2016</a:t>
            </a:r>
            <a:r>
              <a:rPr lang="en-GB" sz="1600" i="1" dirty="0">
                <a:latin typeface="Arial" panose="020B0604020202020204" pitchFamily="34" charset="0"/>
                <a:cs typeface="Arial" panose="020B0604020202020204" pitchFamily="34" charset="0"/>
              </a:rPr>
              <a:t>, 4(4), </a:t>
            </a:r>
            <a:r>
              <a:rPr lang="en-GB" sz="1600" i="1" dirty="0" smtClean="0">
                <a:latin typeface="Arial" panose="020B0604020202020204" pitchFamily="34" charset="0"/>
                <a:cs typeface="Arial" panose="020B0604020202020204" pitchFamily="34" charset="0"/>
              </a:rPr>
              <a:t>26</a:t>
            </a:r>
            <a:endParaRPr lang="de-DE"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29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92137" y="72840"/>
            <a:ext cx="7543800" cy="342900"/>
          </a:xfrm>
          <a:prstGeom prst="rect">
            <a:avLst/>
          </a:prstGeom>
        </p:spPr>
        <p:txBody>
          <a:bodyPr spcFirstLastPara="1" wrap="square" lIns="91425" tIns="45700" rIns="91425" bIns="45700" anchor="ctr" anchorCtr="0">
            <a:noAutofit/>
          </a:bodyPr>
          <a:lstStyle/>
          <a:p>
            <a:pPr lvl="0">
              <a:buClr>
                <a:srgbClr val="003399"/>
              </a:buClr>
              <a:buSzPts val="2800"/>
            </a:pPr>
            <a:r>
              <a:rPr lang="en-US" sz="2800" dirty="0" smtClean="0">
                <a:solidFill>
                  <a:srgbClr val="C00000"/>
                </a:solidFill>
              </a:rPr>
              <a:t>CRM FOR MOLECULES</a:t>
            </a:r>
            <a:endParaRPr lang="en-US" sz="2800" b="0" dirty="0">
              <a:solidFill>
                <a:srgbClr val="C00000"/>
              </a:solidFill>
            </a:endParaRPr>
          </a:p>
        </p:txBody>
      </p:sp>
      <p:cxnSp>
        <p:nvCxnSpPr>
          <p:cNvPr id="118" name="Straight Arrow Connector 74"/>
          <p:cNvCxnSpPr/>
          <p:nvPr/>
        </p:nvCxnSpPr>
        <p:spPr>
          <a:xfrm flipV="1">
            <a:off x="2216828" y="1460344"/>
            <a:ext cx="2573190" cy="709643"/>
          </a:xfrm>
          <a:prstGeom prst="straightConnector1">
            <a:avLst/>
          </a:prstGeom>
          <a:noFill/>
          <a:ln w="76200" cap="flat" cmpd="sng" algn="ctr">
            <a:solidFill>
              <a:srgbClr val="FFC000">
                <a:alpha val="80000"/>
              </a:srgbClr>
            </a:solidFill>
            <a:prstDash val="solid"/>
            <a:round/>
            <a:headEnd type="none" w="lg" len="lg"/>
            <a:tailEnd type="arrow" w="lg" len="lg"/>
          </a:ln>
          <a:effectLst/>
        </p:spPr>
      </p:cxnSp>
      <p:cxnSp>
        <p:nvCxnSpPr>
          <p:cNvPr id="119" name="Straight Arrow Connector 75"/>
          <p:cNvCxnSpPr/>
          <p:nvPr/>
        </p:nvCxnSpPr>
        <p:spPr>
          <a:xfrm>
            <a:off x="2184284" y="2648634"/>
            <a:ext cx="1922411" cy="701161"/>
          </a:xfrm>
          <a:prstGeom prst="straightConnector1">
            <a:avLst/>
          </a:prstGeom>
          <a:noFill/>
          <a:ln w="76200" cap="flat" cmpd="sng" algn="ctr">
            <a:solidFill>
              <a:srgbClr val="00B0F0">
                <a:alpha val="80000"/>
              </a:srgbClr>
            </a:solidFill>
            <a:prstDash val="solid"/>
            <a:round/>
            <a:headEnd type="none" w="lg" len="lg"/>
            <a:tailEnd type="arrow" w="lg" len="lg"/>
          </a:ln>
          <a:effectLst/>
        </p:spPr>
      </p:cxnSp>
      <p:sp>
        <p:nvSpPr>
          <p:cNvPr id="120" name="Google Shape;96;p4"/>
          <p:cNvSpPr txBox="1"/>
          <p:nvPr/>
        </p:nvSpPr>
        <p:spPr>
          <a:xfrm>
            <a:off x="2263487" y="2518546"/>
            <a:ext cx="2067121" cy="434188"/>
          </a:xfrm>
          <a:prstGeom prst="rect">
            <a:avLst/>
          </a:prstGeom>
          <a:solidFill>
            <a:srgbClr val="00B0F0">
              <a:alpha val="80000"/>
            </a:srgbClr>
          </a:solidFill>
          <a:ln w="38100">
            <a:solidFill>
              <a:srgbClr val="00B0F0"/>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2H + e</a:t>
            </a:r>
            <a:endParaRPr b="1" kern="0" dirty="0">
              <a:solidFill>
                <a:srgbClr val="FFFFFF"/>
              </a:solidFill>
              <a:latin typeface="Arial"/>
              <a:cs typeface="Arial"/>
              <a:sym typeface="Arial"/>
            </a:endParaRPr>
          </a:p>
        </p:txBody>
      </p:sp>
      <p:sp>
        <p:nvSpPr>
          <p:cNvPr id="121" name="Right Arrow 14"/>
          <p:cNvSpPr/>
          <p:nvPr/>
        </p:nvSpPr>
        <p:spPr>
          <a:xfrm>
            <a:off x="1" y="1840677"/>
            <a:ext cx="994254" cy="783452"/>
          </a:xfrm>
          <a:prstGeom prst="rightArrow">
            <a:avLst/>
          </a:prstGeom>
          <a:gradFill flip="none" rotWithShape="1">
            <a:gsLst>
              <a:gs pos="0">
                <a:srgbClr val="4F81BD">
                  <a:tint val="66000"/>
                  <a:satMod val="160000"/>
                  <a:alpha val="42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122" name="TextBox 35"/>
          <p:cNvSpPr txBox="1"/>
          <p:nvPr/>
        </p:nvSpPr>
        <p:spPr>
          <a:xfrm>
            <a:off x="7491267" y="2129750"/>
            <a:ext cx="1652733" cy="400110"/>
          </a:xfrm>
          <a:prstGeom prst="rect">
            <a:avLst/>
          </a:prstGeom>
          <a:noFill/>
        </p:spPr>
        <p:txBody>
          <a:bodyPr wrap="square" rtlCol="0">
            <a:spAutoFit/>
          </a:bodyPr>
          <a:lstStyle/>
          <a:p>
            <a:pPr>
              <a:buClr>
                <a:srgbClr val="000000"/>
              </a:buClr>
              <a:buFont typeface="Arial"/>
              <a:buNone/>
            </a:pPr>
            <a:r>
              <a:rPr lang="en-US" sz="2000" b="1" kern="0" dirty="0" smtClean="0">
                <a:solidFill>
                  <a:srgbClr val="000000"/>
                </a:solidFill>
                <a:latin typeface="Arial"/>
                <a:cs typeface="Arial"/>
                <a:sym typeface="Arial"/>
              </a:rPr>
              <a:t>background</a:t>
            </a:r>
            <a:endParaRPr lang="en-US" sz="2000" b="1" kern="0" dirty="0">
              <a:solidFill>
                <a:srgbClr val="000000"/>
              </a:solidFill>
              <a:latin typeface="Arial"/>
              <a:cs typeface="Arial"/>
              <a:sym typeface="Arial"/>
            </a:endParaRPr>
          </a:p>
        </p:txBody>
      </p:sp>
      <p:sp>
        <p:nvSpPr>
          <p:cNvPr id="123" name="Google Shape;96;p4"/>
          <p:cNvSpPr txBox="1"/>
          <p:nvPr/>
        </p:nvSpPr>
        <p:spPr>
          <a:xfrm>
            <a:off x="5816201" y="481172"/>
            <a:ext cx="765744" cy="615523"/>
          </a:xfrm>
          <a:prstGeom prst="rect">
            <a:avLst/>
          </a:prstGeom>
          <a:noFill/>
          <a:ln w="38100">
            <a:noFill/>
          </a:ln>
        </p:spPr>
        <p:txBody>
          <a:bodyPr spcFirstLastPara="1" wrap="square" lIns="91425" tIns="91425" rIns="91425" bIns="91425" anchor="t" anchorCtr="0">
            <a:spAutoFit/>
          </a:bodyPr>
          <a:lstStyle/>
          <a:p>
            <a:pPr>
              <a:buClr>
                <a:srgbClr val="000000"/>
              </a:buClr>
              <a:buFont typeface="Arial"/>
              <a:buNone/>
            </a:pPr>
            <a:r>
              <a:rPr lang="en-US" sz="2800" b="1" kern="0" dirty="0" smtClean="0">
                <a:solidFill>
                  <a:srgbClr val="000000"/>
                </a:solidFill>
                <a:latin typeface="Times New Roman"/>
                <a:ea typeface="Times New Roman"/>
                <a:cs typeface="Times New Roman"/>
                <a:sym typeface="Times New Roman"/>
              </a:rPr>
              <a:t>H</a:t>
            </a:r>
            <a:r>
              <a:rPr lang="en-US" sz="2800" b="1" kern="0" baseline="-25000" dirty="0" smtClean="0">
                <a:solidFill>
                  <a:srgbClr val="000000"/>
                </a:solidFill>
                <a:latin typeface="Times New Roman"/>
                <a:ea typeface="Times New Roman"/>
                <a:cs typeface="Times New Roman"/>
                <a:sym typeface="Times New Roman"/>
              </a:rPr>
              <a:t>2</a:t>
            </a:r>
            <a:r>
              <a:rPr lang="en-US" sz="2800" b="1" kern="0" baseline="30000" dirty="0" smtClean="0">
                <a:solidFill>
                  <a:srgbClr val="000000"/>
                </a:solidFill>
                <a:latin typeface="Times New Roman"/>
                <a:ea typeface="Times New Roman"/>
                <a:cs typeface="Times New Roman"/>
                <a:sym typeface="Times New Roman"/>
              </a:rPr>
              <a:t>+</a:t>
            </a:r>
            <a:endParaRPr sz="4800" b="1" kern="0" baseline="30000" dirty="0">
              <a:solidFill>
                <a:srgbClr val="000000"/>
              </a:solidFill>
              <a:latin typeface="Arial"/>
              <a:cs typeface="Arial"/>
              <a:sym typeface="Arial"/>
            </a:endParaRPr>
          </a:p>
        </p:txBody>
      </p:sp>
      <p:grpSp>
        <p:nvGrpSpPr>
          <p:cNvPr id="124" name="Group 15"/>
          <p:cNvGrpSpPr/>
          <p:nvPr/>
        </p:nvGrpSpPr>
        <p:grpSpPr>
          <a:xfrm>
            <a:off x="4769095" y="864291"/>
            <a:ext cx="1230020" cy="680015"/>
            <a:chOff x="3134784" y="21389826"/>
            <a:chExt cx="1836106" cy="964652"/>
          </a:xfrm>
        </p:grpSpPr>
        <p:sp>
          <p:nvSpPr>
            <p:cNvPr id="125" name="Oval 50"/>
            <p:cNvSpPr/>
            <p:nvPr/>
          </p:nvSpPr>
          <p:spPr>
            <a:xfrm>
              <a:off x="3134784" y="21389826"/>
              <a:ext cx="1062064" cy="959386"/>
            </a:xfrm>
            <a:prstGeom prst="ellipse">
              <a:avLst/>
            </a:prstGeom>
            <a:solidFill>
              <a:srgbClr val="BBE0E3">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6" name="Oval 51"/>
            <p:cNvSpPr/>
            <p:nvPr/>
          </p:nvSpPr>
          <p:spPr>
            <a:xfrm>
              <a:off x="3908826" y="21395092"/>
              <a:ext cx="1062064" cy="959386"/>
            </a:xfrm>
            <a:prstGeom prst="ellipse">
              <a:avLst/>
            </a:prstGeom>
            <a:solidFill>
              <a:srgbClr val="BBE0E3">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7" name="Oval 52"/>
            <p:cNvSpPr/>
            <p:nvPr/>
          </p:nvSpPr>
          <p:spPr>
            <a:xfrm>
              <a:off x="4350040" y="21744217"/>
              <a:ext cx="219360" cy="266056"/>
            </a:xfrm>
            <a:prstGeom prst="ellips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8" name="Oval 53"/>
            <p:cNvSpPr/>
            <p:nvPr/>
          </p:nvSpPr>
          <p:spPr>
            <a:xfrm>
              <a:off x="3529044" y="21749132"/>
              <a:ext cx="219360" cy="266056"/>
            </a:xfrm>
            <a:prstGeom prst="ellips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29" name="Oval 54"/>
            <p:cNvSpPr/>
            <p:nvPr/>
          </p:nvSpPr>
          <p:spPr>
            <a:xfrm>
              <a:off x="4031817" y="21847632"/>
              <a:ext cx="80469" cy="95158"/>
            </a:xfrm>
            <a:prstGeom prst="ellips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pSp>
      <p:grpSp>
        <p:nvGrpSpPr>
          <p:cNvPr id="130" name="Group 16"/>
          <p:cNvGrpSpPr/>
          <p:nvPr/>
        </p:nvGrpSpPr>
        <p:grpSpPr>
          <a:xfrm>
            <a:off x="4024302" y="3349795"/>
            <a:ext cx="711484" cy="676302"/>
            <a:chOff x="7631424" y="21459402"/>
            <a:chExt cx="1062064" cy="959386"/>
          </a:xfrm>
        </p:grpSpPr>
        <p:sp>
          <p:nvSpPr>
            <p:cNvPr id="131" name="Oval 47"/>
            <p:cNvSpPr/>
            <p:nvPr/>
          </p:nvSpPr>
          <p:spPr>
            <a:xfrm>
              <a:off x="7631424" y="21459402"/>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33" name="Oval 48"/>
            <p:cNvSpPr/>
            <p:nvPr/>
          </p:nvSpPr>
          <p:spPr>
            <a:xfrm>
              <a:off x="8072638" y="21808527"/>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34" name="Oval 49"/>
            <p:cNvSpPr/>
            <p:nvPr/>
          </p:nvSpPr>
          <p:spPr>
            <a:xfrm>
              <a:off x="7754415" y="21911942"/>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pSp>
      <p:cxnSp>
        <p:nvCxnSpPr>
          <p:cNvPr id="135" name="Straight Arrow Connector 17"/>
          <p:cNvCxnSpPr/>
          <p:nvPr/>
        </p:nvCxnSpPr>
        <p:spPr>
          <a:xfrm flipV="1">
            <a:off x="1584817" y="1046064"/>
            <a:ext cx="3079728" cy="721695"/>
          </a:xfrm>
          <a:prstGeom prst="straightConnector1">
            <a:avLst/>
          </a:prstGeom>
          <a:noFill/>
          <a:ln w="76200" cap="flat" cmpd="sng" algn="ctr">
            <a:solidFill>
              <a:srgbClr val="00B050">
                <a:alpha val="80000"/>
              </a:srgbClr>
            </a:solidFill>
            <a:prstDash val="solid"/>
            <a:round/>
            <a:headEnd type="none" w="lg" len="lg"/>
            <a:tailEnd type="arrow" w="lg" len="lg"/>
          </a:ln>
          <a:effectLst/>
        </p:spPr>
      </p:cxnSp>
      <p:cxnSp>
        <p:nvCxnSpPr>
          <p:cNvPr id="136" name="Straight Arrow Connector 19"/>
          <p:cNvCxnSpPr/>
          <p:nvPr/>
        </p:nvCxnSpPr>
        <p:spPr>
          <a:xfrm flipH="1">
            <a:off x="4813872" y="1600250"/>
            <a:ext cx="1239302" cy="1903686"/>
          </a:xfrm>
          <a:prstGeom prst="straightConnector1">
            <a:avLst/>
          </a:prstGeom>
          <a:noFill/>
          <a:ln w="76200" cap="flat" cmpd="sng" algn="ctr">
            <a:solidFill>
              <a:srgbClr val="FF00FF"/>
            </a:solidFill>
            <a:prstDash val="solid"/>
            <a:round/>
            <a:headEnd type="none" w="lg" len="lg"/>
            <a:tailEnd type="arrow" w="lg" len="lg"/>
          </a:ln>
          <a:effectLst/>
        </p:spPr>
      </p:cxnSp>
      <p:cxnSp>
        <p:nvCxnSpPr>
          <p:cNvPr id="137" name="Straight Arrow Connector 20"/>
          <p:cNvCxnSpPr/>
          <p:nvPr/>
        </p:nvCxnSpPr>
        <p:spPr>
          <a:xfrm flipH="1">
            <a:off x="4388561" y="1624156"/>
            <a:ext cx="869084" cy="1639054"/>
          </a:xfrm>
          <a:prstGeom prst="straightConnector1">
            <a:avLst/>
          </a:prstGeom>
          <a:noFill/>
          <a:ln w="76200" cap="flat" cmpd="sng" algn="ctr">
            <a:solidFill>
              <a:srgbClr val="7030A0"/>
            </a:solidFill>
            <a:prstDash val="solid"/>
            <a:round/>
            <a:headEnd type="none" w="lg" len="lg"/>
            <a:tailEnd type="arrow" w="lg" len="lg"/>
          </a:ln>
          <a:effectLst/>
        </p:spPr>
      </p:cxnSp>
      <p:cxnSp>
        <p:nvCxnSpPr>
          <p:cNvPr id="138" name="Straight Arrow Connector 21"/>
          <p:cNvCxnSpPr/>
          <p:nvPr/>
        </p:nvCxnSpPr>
        <p:spPr>
          <a:xfrm>
            <a:off x="1333357" y="2761385"/>
            <a:ext cx="2448453" cy="956420"/>
          </a:xfrm>
          <a:prstGeom prst="straightConnector1">
            <a:avLst/>
          </a:prstGeom>
          <a:noFill/>
          <a:ln w="76200" cap="flat" cmpd="sng" algn="ctr">
            <a:solidFill>
              <a:srgbClr val="FF0000">
                <a:alpha val="80000"/>
              </a:srgbClr>
            </a:solidFill>
            <a:prstDash val="solid"/>
            <a:round/>
            <a:headEnd type="none" w="lg" len="lg"/>
            <a:tailEnd type="arrow" w="lg" len="lg"/>
          </a:ln>
          <a:effectLst/>
        </p:spPr>
      </p:cxnSp>
      <p:sp>
        <p:nvSpPr>
          <p:cNvPr id="139" name="Google Shape;96;p4"/>
          <p:cNvSpPr txBox="1"/>
          <p:nvPr/>
        </p:nvSpPr>
        <p:spPr>
          <a:xfrm>
            <a:off x="1772936" y="960724"/>
            <a:ext cx="2222390" cy="434188"/>
          </a:xfrm>
          <a:prstGeom prst="rect">
            <a:avLst/>
          </a:prstGeom>
          <a:solidFill>
            <a:srgbClr val="00B050">
              <a:alpha val="80000"/>
            </a:srgbClr>
          </a:solidFill>
          <a:ln w="38100">
            <a:solidFill>
              <a:srgbClr val="00B050"/>
            </a:solidFill>
          </a:ln>
        </p:spPr>
        <p:txBody>
          <a:bodyPr spcFirstLastPara="1" wrap="square" lIns="91425" tIns="91425" rIns="91425" bIns="91425" anchor="t" anchorCtr="0">
            <a:spAutoFit/>
          </a:bodyPr>
          <a:lstStyle/>
          <a:p>
            <a:pPr>
              <a:buClr>
                <a:srgbClr val="000000"/>
              </a:buClr>
              <a:buFont typeface="Arial"/>
              <a:buNone/>
            </a:pP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dirty="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H</a:t>
            </a:r>
            <a:endParaRPr b="1" kern="0" dirty="0">
              <a:solidFill>
                <a:srgbClr val="FFFFFF"/>
              </a:solidFill>
              <a:latin typeface="Arial"/>
              <a:cs typeface="Arial"/>
              <a:sym typeface="Arial"/>
            </a:endParaRPr>
          </a:p>
        </p:txBody>
      </p:sp>
      <p:sp>
        <p:nvSpPr>
          <p:cNvPr id="140" name="Google Shape;96;p4"/>
          <p:cNvSpPr txBox="1"/>
          <p:nvPr/>
        </p:nvSpPr>
        <p:spPr>
          <a:xfrm>
            <a:off x="2456832" y="1756663"/>
            <a:ext cx="2098457" cy="434188"/>
          </a:xfrm>
          <a:prstGeom prst="rect">
            <a:avLst/>
          </a:prstGeom>
          <a:solidFill>
            <a:srgbClr val="FFC000">
              <a:alpha val="80000"/>
            </a:srgbClr>
          </a:solidFill>
          <a:ln w="38100">
            <a:solidFill>
              <a:srgbClr val="FFC000"/>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H</a:t>
            </a:r>
            <a:r>
              <a:rPr lang="en-US" sz="2000" b="1" kern="0" baseline="-25000" dirty="0">
                <a:solidFill>
                  <a:srgbClr val="FFFFFF"/>
                </a:solidFill>
                <a:latin typeface="Times New Roman"/>
                <a:ea typeface="Times New Roman"/>
                <a:cs typeface="Times New Roman"/>
                <a:sym typeface="Times New Roman"/>
              </a:rPr>
              <a:t>2</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+ 2e</a:t>
            </a:r>
            <a:endParaRPr b="1" kern="0" dirty="0">
              <a:solidFill>
                <a:srgbClr val="FFFFFF"/>
              </a:solidFill>
              <a:latin typeface="Arial"/>
              <a:cs typeface="Arial"/>
              <a:sym typeface="Arial"/>
            </a:endParaRPr>
          </a:p>
        </p:txBody>
      </p:sp>
      <p:sp>
        <p:nvSpPr>
          <p:cNvPr id="141" name="Google Shape;96;p4"/>
          <p:cNvSpPr txBox="1"/>
          <p:nvPr/>
        </p:nvSpPr>
        <p:spPr>
          <a:xfrm>
            <a:off x="563628" y="3090562"/>
            <a:ext cx="2573623" cy="434188"/>
          </a:xfrm>
          <a:prstGeom prst="rect">
            <a:avLst/>
          </a:prstGeom>
          <a:solidFill>
            <a:srgbClr val="FF0000">
              <a:alpha val="80000"/>
            </a:srgbClr>
          </a:solidFill>
          <a:ln w="38100">
            <a:solidFill>
              <a:srgbClr val="FF0000"/>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 + 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+ 2e</a:t>
            </a:r>
            <a:endParaRPr b="1" kern="0" dirty="0">
              <a:solidFill>
                <a:srgbClr val="FFFFFF"/>
              </a:solidFill>
              <a:latin typeface="Arial"/>
              <a:cs typeface="Arial"/>
              <a:sym typeface="Arial"/>
            </a:endParaRPr>
          </a:p>
        </p:txBody>
      </p:sp>
      <p:sp>
        <p:nvSpPr>
          <p:cNvPr id="142" name="Google Shape;96;p4"/>
          <p:cNvSpPr txBox="1"/>
          <p:nvPr/>
        </p:nvSpPr>
        <p:spPr>
          <a:xfrm>
            <a:off x="4790018" y="1756663"/>
            <a:ext cx="1708860" cy="434188"/>
          </a:xfrm>
          <a:prstGeom prst="rect">
            <a:avLst/>
          </a:prstGeom>
          <a:solidFill>
            <a:srgbClr val="7030A0">
              <a:alpha val="80000"/>
            </a:srgbClr>
          </a:solidFill>
          <a:ln w="38100">
            <a:solidFill>
              <a:srgbClr val="7030A0"/>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2H</a:t>
            </a:r>
            <a:endParaRPr b="1" kern="0" dirty="0">
              <a:solidFill>
                <a:srgbClr val="FFFFFF"/>
              </a:solidFill>
              <a:latin typeface="Arial"/>
              <a:cs typeface="Arial"/>
              <a:sym typeface="Arial"/>
            </a:endParaRPr>
          </a:p>
        </p:txBody>
      </p:sp>
      <p:sp>
        <p:nvSpPr>
          <p:cNvPr id="143" name="Google Shape;96;p4"/>
          <p:cNvSpPr txBox="1"/>
          <p:nvPr/>
        </p:nvSpPr>
        <p:spPr>
          <a:xfrm>
            <a:off x="4906880" y="2483152"/>
            <a:ext cx="2584387" cy="434188"/>
          </a:xfrm>
          <a:prstGeom prst="rect">
            <a:avLst/>
          </a:prstGeom>
          <a:solidFill>
            <a:srgbClr val="FF00FF">
              <a:alpha val="80000"/>
            </a:srgbClr>
          </a:solidFill>
          <a:ln w="38100">
            <a:solidFill>
              <a:srgbClr val="FF00FF"/>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 + 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e</a:t>
            </a:r>
            <a:endParaRPr b="1" kern="0" dirty="0">
              <a:solidFill>
                <a:srgbClr val="FFFFFF"/>
              </a:solidFill>
              <a:latin typeface="Arial"/>
              <a:cs typeface="Arial"/>
              <a:sym typeface="Arial"/>
            </a:endParaRPr>
          </a:p>
        </p:txBody>
      </p:sp>
      <p:cxnSp>
        <p:nvCxnSpPr>
          <p:cNvPr id="144" name="Straight Arrow Connector 31"/>
          <p:cNvCxnSpPr/>
          <p:nvPr/>
        </p:nvCxnSpPr>
        <p:spPr>
          <a:xfrm>
            <a:off x="6065748" y="1273897"/>
            <a:ext cx="1570189" cy="891860"/>
          </a:xfrm>
          <a:prstGeom prst="straightConnector1">
            <a:avLst/>
          </a:prstGeom>
          <a:noFill/>
          <a:ln w="76200" cap="flat" cmpd="sng" algn="ctr">
            <a:solidFill>
              <a:srgbClr val="996633"/>
            </a:solidFill>
            <a:prstDash val="solid"/>
            <a:round/>
            <a:headEnd type="none" w="lg" len="lg"/>
            <a:tailEnd type="arrow" w="lg" len="lg"/>
          </a:ln>
          <a:effectLst/>
        </p:spPr>
      </p:cxnSp>
      <p:cxnSp>
        <p:nvCxnSpPr>
          <p:cNvPr id="145" name="Straight Arrow Connector 32"/>
          <p:cNvCxnSpPr/>
          <p:nvPr/>
        </p:nvCxnSpPr>
        <p:spPr>
          <a:xfrm flipV="1">
            <a:off x="4937564" y="3051990"/>
            <a:ext cx="3012636" cy="767951"/>
          </a:xfrm>
          <a:prstGeom prst="straightConnector1">
            <a:avLst/>
          </a:prstGeom>
          <a:noFill/>
          <a:ln w="76200" cap="flat" cmpd="sng" algn="ctr">
            <a:solidFill>
              <a:srgbClr val="0070C0">
                <a:alpha val="80000"/>
              </a:srgbClr>
            </a:solidFill>
            <a:prstDash val="solid"/>
            <a:round/>
            <a:headEnd type="none" w="lg" len="lg"/>
            <a:tailEnd type="arrow" w="lg" len="lg"/>
          </a:ln>
          <a:effectLst/>
        </p:spPr>
      </p:cxnSp>
      <p:sp>
        <p:nvSpPr>
          <p:cNvPr id="147" name="Google Shape;96;p4"/>
          <p:cNvSpPr txBox="1"/>
          <p:nvPr/>
        </p:nvSpPr>
        <p:spPr>
          <a:xfrm>
            <a:off x="6363362" y="1177818"/>
            <a:ext cx="2362193" cy="434188"/>
          </a:xfrm>
          <a:prstGeom prst="rect">
            <a:avLst/>
          </a:prstGeom>
          <a:solidFill>
            <a:srgbClr val="996633">
              <a:alpha val="80000"/>
            </a:srgbClr>
          </a:solidFill>
          <a:ln w="38100">
            <a:solidFill>
              <a:srgbClr val="996633"/>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2</a:t>
            </a:r>
            <a:r>
              <a:rPr lang="en-US" sz="2000" b="1" kern="0" dirty="0" smtClean="0">
                <a:solidFill>
                  <a:srgbClr val="FFFFFF"/>
                </a:solidFill>
                <a:latin typeface="Times New Roman"/>
                <a:ea typeface="Times New Roman"/>
                <a:cs typeface="Times New Roman"/>
                <a:sym typeface="Times New Roman"/>
              </a:rPr>
              <a:t>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+ 2e</a:t>
            </a:r>
            <a:endParaRPr b="1" kern="0" dirty="0">
              <a:solidFill>
                <a:srgbClr val="FFFFFF"/>
              </a:solidFill>
              <a:latin typeface="Arial"/>
              <a:cs typeface="Arial"/>
              <a:sym typeface="Arial"/>
            </a:endParaRPr>
          </a:p>
        </p:txBody>
      </p:sp>
      <p:grpSp>
        <p:nvGrpSpPr>
          <p:cNvPr id="148" name="Group 36"/>
          <p:cNvGrpSpPr/>
          <p:nvPr/>
        </p:nvGrpSpPr>
        <p:grpSpPr>
          <a:xfrm>
            <a:off x="1018108" y="1885340"/>
            <a:ext cx="1170739" cy="680015"/>
            <a:chOff x="2978117" y="19884677"/>
            <a:chExt cx="1747615" cy="964652"/>
          </a:xfrm>
        </p:grpSpPr>
        <p:sp>
          <p:nvSpPr>
            <p:cNvPr id="149" name="Oval 41"/>
            <p:cNvSpPr/>
            <p:nvPr/>
          </p:nvSpPr>
          <p:spPr>
            <a:xfrm>
              <a:off x="3663668" y="19889943"/>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0" name="Oval 42"/>
            <p:cNvSpPr/>
            <p:nvPr/>
          </p:nvSpPr>
          <p:spPr>
            <a:xfrm>
              <a:off x="2978117" y="19884677"/>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1" name="Oval 43"/>
            <p:cNvSpPr/>
            <p:nvPr/>
          </p:nvSpPr>
          <p:spPr>
            <a:xfrm>
              <a:off x="4104882" y="20239068"/>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2" name="Oval 44"/>
            <p:cNvSpPr/>
            <p:nvPr/>
          </p:nvSpPr>
          <p:spPr>
            <a:xfrm>
              <a:off x="3372377" y="20243983"/>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3" name="Oval 45"/>
            <p:cNvSpPr/>
            <p:nvPr/>
          </p:nvSpPr>
          <p:spPr>
            <a:xfrm>
              <a:off x="3821071" y="20258907"/>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4" name="Oval 46"/>
            <p:cNvSpPr/>
            <p:nvPr/>
          </p:nvSpPr>
          <p:spPr>
            <a:xfrm>
              <a:off x="3825986" y="20440804"/>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pSp>
      <p:grpSp>
        <p:nvGrpSpPr>
          <p:cNvPr id="155" name="Group 37"/>
          <p:cNvGrpSpPr/>
          <p:nvPr/>
        </p:nvGrpSpPr>
        <p:grpSpPr>
          <a:xfrm>
            <a:off x="7789212" y="2520005"/>
            <a:ext cx="940234" cy="676302"/>
            <a:chOff x="13039803" y="21447289"/>
            <a:chExt cx="1403530" cy="959386"/>
          </a:xfrm>
        </p:grpSpPr>
        <p:sp>
          <p:nvSpPr>
            <p:cNvPr id="156" name="Oval 38"/>
            <p:cNvSpPr/>
            <p:nvPr/>
          </p:nvSpPr>
          <p:spPr>
            <a:xfrm>
              <a:off x="13381269" y="21447289"/>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7" name="Oval 39"/>
            <p:cNvSpPr/>
            <p:nvPr/>
          </p:nvSpPr>
          <p:spPr>
            <a:xfrm>
              <a:off x="13822483" y="21796414"/>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8" name="Oval 40"/>
            <p:cNvSpPr/>
            <p:nvPr/>
          </p:nvSpPr>
          <p:spPr>
            <a:xfrm>
              <a:off x="13039803" y="21899829"/>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pSp>
      <p:sp>
        <p:nvSpPr>
          <p:cNvPr id="159" name="Google Shape;96;p4"/>
          <p:cNvSpPr txBox="1"/>
          <p:nvPr/>
        </p:nvSpPr>
        <p:spPr>
          <a:xfrm>
            <a:off x="784436" y="1338680"/>
            <a:ext cx="765744" cy="542742"/>
          </a:xfrm>
          <a:prstGeom prst="rect">
            <a:avLst/>
          </a:prstGeom>
          <a:noFill/>
          <a:ln w="38100">
            <a:noFill/>
          </a:ln>
        </p:spPr>
        <p:txBody>
          <a:bodyPr spcFirstLastPara="1" wrap="square" lIns="91425" tIns="91425" rIns="91425" bIns="91425" anchor="t" anchorCtr="0">
            <a:spAutoFit/>
          </a:bodyPr>
          <a:lstStyle/>
          <a:p>
            <a:pPr>
              <a:buClr>
                <a:srgbClr val="000000"/>
              </a:buClr>
              <a:buFont typeface="Arial"/>
              <a:buNone/>
            </a:pPr>
            <a:r>
              <a:rPr lang="en-US" sz="2800" b="1" kern="0" dirty="0" smtClean="0">
                <a:solidFill>
                  <a:srgbClr val="000000"/>
                </a:solidFill>
                <a:latin typeface="Times New Roman"/>
                <a:ea typeface="Times New Roman"/>
                <a:cs typeface="Times New Roman"/>
                <a:sym typeface="Times New Roman"/>
              </a:rPr>
              <a:t>H</a:t>
            </a:r>
            <a:r>
              <a:rPr lang="en-US" sz="2800" b="1" kern="0" baseline="-25000" dirty="0" smtClean="0">
                <a:solidFill>
                  <a:srgbClr val="000000"/>
                </a:solidFill>
                <a:latin typeface="Times New Roman"/>
                <a:ea typeface="Times New Roman"/>
                <a:cs typeface="Times New Roman"/>
                <a:sym typeface="Times New Roman"/>
              </a:rPr>
              <a:t>2</a:t>
            </a:r>
            <a:endParaRPr sz="4800" b="1" kern="0" baseline="30000" dirty="0">
              <a:solidFill>
                <a:srgbClr val="000000"/>
              </a:solidFill>
              <a:latin typeface="Arial"/>
              <a:cs typeface="Arial"/>
              <a:sym typeface="Arial"/>
            </a:endParaRPr>
          </a:p>
        </p:txBody>
      </p:sp>
      <p:sp>
        <p:nvSpPr>
          <p:cNvPr id="160" name="TextBox 131"/>
          <p:cNvSpPr txBox="1"/>
          <p:nvPr/>
        </p:nvSpPr>
        <p:spPr>
          <a:xfrm>
            <a:off x="-63876" y="2067453"/>
            <a:ext cx="1214166" cy="553998"/>
          </a:xfrm>
          <a:prstGeom prst="rect">
            <a:avLst/>
          </a:prstGeom>
          <a:noFill/>
        </p:spPr>
        <p:txBody>
          <a:bodyPr wrap="square" rtlCol="0">
            <a:spAutoFit/>
          </a:bodyPr>
          <a:lstStyle/>
          <a:p>
            <a:pPr>
              <a:buClr>
                <a:srgbClr val="000000"/>
              </a:buClr>
              <a:buFont typeface="Arial"/>
              <a:buNone/>
            </a:pPr>
            <a:r>
              <a:rPr lang="en-US" sz="1600" b="1" kern="0" dirty="0">
                <a:solidFill>
                  <a:srgbClr val="000000"/>
                </a:solidFill>
                <a:latin typeface="Arial"/>
                <a:cs typeface="Arial"/>
                <a:sym typeface="Arial"/>
              </a:rPr>
              <a:t>SOURCE</a:t>
            </a:r>
          </a:p>
          <a:p>
            <a:pPr>
              <a:buClr>
                <a:srgbClr val="000000"/>
              </a:buClr>
              <a:buFont typeface="Arial"/>
              <a:buNone/>
            </a:pPr>
            <a:endParaRPr lang="en-US" sz="1400" kern="0" dirty="0">
              <a:solidFill>
                <a:srgbClr val="000000"/>
              </a:solidFill>
              <a:latin typeface="Arial"/>
              <a:cs typeface="Arial"/>
              <a:sym typeface="Arial"/>
            </a:endParaRPr>
          </a:p>
        </p:txBody>
      </p:sp>
      <p:sp>
        <p:nvSpPr>
          <p:cNvPr id="161" name="Google Shape;96;p4"/>
          <p:cNvSpPr txBox="1"/>
          <p:nvPr/>
        </p:nvSpPr>
        <p:spPr>
          <a:xfrm>
            <a:off x="4568215" y="3714833"/>
            <a:ext cx="640862" cy="542742"/>
          </a:xfrm>
          <a:prstGeom prst="rect">
            <a:avLst/>
          </a:prstGeom>
          <a:noFill/>
          <a:ln w="38100">
            <a:noFill/>
          </a:ln>
        </p:spPr>
        <p:txBody>
          <a:bodyPr spcFirstLastPara="1" wrap="square" lIns="91425" tIns="91425" rIns="91425" bIns="91425" anchor="t" anchorCtr="0">
            <a:spAutoFit/>
          </a:bodyPr>
          <a:lstStyle/>
          <a:p>
            <a:pPr>
              <a:buClr>
                <a:srgbClr val="000000"/>
              </a:buClr>
              <a:buFont typeface="Arial"/>
              <a:buNone/>
            </a:pPr>
            <a:r>
              <a:rPr lang="en-US" sz="2800" b="1" kern="0" dirty="0" smtClean="0">
                <a:solidFill>
                  <a:srgbClr val="000000"/>
                </a:solidFill>
                <a:latin typeface="Times New Roman"/>
                <a:ea typeface="Times New Roman"/>
                <a:cs typeface="Times New Roman"/>
                <a:sym typeface="Times New Roman"/>
              </a:rPr>
              <a:t>H</a:t>
            </a:r>
            <a:endParaRPr sz="4400" b="1" kern="0" dirty="0">
              <a:solidFill>
                <a:srgbClr val="000000"/>
              </a:solidFill>
              <a:latin typeface="Arial"/>
              <a:cs typeface="Arial"/>
              <a:sym typeface="Arial"/>
            </a:endParaRPr>
          </a:p>
        </p:txBody>
      </p:sp>
      <p:sp>
        <p:nvSpPr>
          <p:cNvPr id="162" name="Google Shape;96;p4"/>
          <p:cNvSpPr txBox="1"/>
          <p:nvPr/>
        </p:nvSpPr>
        <p:spPr>
          <a:xfrm>
            <a:off x="4989481" y="3444485"/>
            <a:ext cx="2033992" cy="434188"/>
          </a:xfrm>
          <a:prstGeom prst="rect">
            <a:avLst/>
          </a:prstGeom>
          <a:solidFill>
            <a:srgbClr val="0070C0">
              <a:alpha val="80000"/>
            </a:srgbClr>
          </a:solidFill>
          <a:ln w="38100">
            <a:solidFill>
              <a:srgbClr val="0070C0">
                <a:alpha val="80000"/>
              </a:srgbClr>
            </a:solidFill>
          </a:ln>
        </p:spPr>
        <p:txBody>
          <a:bodyPr spcFirstLastPara="1" wrap="square" lIns="91425" tIns="91425" rIns="91425" bIns="91425" anchor="t" anchorCtr="0">
            <a:spAutoFit/>
          </a:bodyPr>
          <a:lstStyle/>
          <a:p>
            <a:pPr>
              <a:buClr>
                <a:srgbClr val="000000"/>
              </a:buClr>
              <a:buFont typeface="Arial"/>
              <a:buNone/>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+ 2e</a:t>
            </a:r>
            <a:endParaRPr b="1" kern="0" dirty="0">
              <a:solidFill>
                <a:srgbClr val="FFFFFF"/>
              </a:solidFill>
              <a:latin typeface="Arial"/>
              <a:cs typeface="Arial"/>
              <a:sym typeface="Arial"/>
            </a:endParaRPr>
          </a:p>
        </p:txBody>
      </p:sp>
      <p:sp>
        <p:nvSpPr>
          <p:cNvPr id="163" name="TextBox 85"/>
          <p:cNvSpPr txBox="1"/>
          <p:nvPr/>
        </p:nvSpPr>
        <p:spPr>
          <a:xfrm>
            <a:off x="7059183" y="3702345"/>
            <a:ext cx="1970034" cy="1169551"/>
          </a:xfrm>
          <a:prstGeom prst="rect">
            <a:avLst/>
          </a:prstGeom>
          <a:solidFill>
            <a:srgbClr val="DDD9C3"/>
          </a:solidFill>
          <a:ln w="25400" cap="flat" cmpd="sng" algn="ctr">
            <a:solidFill>
              <a:srgbClr val="0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      </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T</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e</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T</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i</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=0.2÷30eV. </a:t>
            </a: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smtClean="0">
                <a:ln>
                  <a:noFill/>
                </a:ln>
                <a:solidFill>
                  <a:srgbClr val="000000"/>
                </a:solidFill>
                <a:effectLst/>
                <a:uLnTx/>
                <a:uFillTx/>
                <a:latin typeface="Arial"/>
                <a:ea typeface="+mn-ea"/>
                <a:cs typeface="+mn-cs"/>
                <a:sym typeface="Arial"/>
              </a:rPr>
              <a:t>e</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i</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=10</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19</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m</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-3</a:t>
            </a: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smtClean="0">
                <a:ln>
                  <a:noFill/>
                </a:ln>
                <a:solidFill>
                  <a:srgbClr val="000000"/>
                </a:solidFill>
                <a:effectLst/>
                <a:uLnTx/>
                <a:uFillTx/>
                <a:latin typeface="Arial"/>
                <a:ea typeface="+mn-ea"/>
                <a:cs typeface="+mn-cs"/>
                <a:sym typeface="Arial"/>
              </a:rPr>
              <a:t>e</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i</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=10</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21</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m</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-3</a:t>
            </a: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164" name="TextBox 86"/>
          <p:cNvSpPr txBox="1"/>
          <p:nvPr/>
        </p:nvSpPr>
        <p:spPr>
          <a:xfrm>
            <a:off x="5186806" y="4384811"/>
            <a:ext cx="1749065" cy="307777"/>
          </a:xfrm>
          <a:prstGeom prst="rect">
            <a:avLst/>
          </a:prstGeom>
          <a:solidFill>
            <a:srgbClr val="EEECE1">
              <a:lumMod val="90000"/>
            </a:srgbClr>
          </a:solidFill>
          <a:ln w="25400" cap="flat" cmpd="sng" algn="ctr">
            <a:solidFill>
              <a:srgbClr val="0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AMJUEL, HYDHEL</a:t>
            </a:r>
            <a:endPar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endParaRPr>
          </a:p>
        </p:txBody>
      </p:sp>
      <p:sp>
        <p:nvSpPr>
          <p:cNvPr id="165" name="TextBox 87"/>
          <p:cNvSpPr txBox="1"/>
          <p:nvPr/>
        </p:nvSpPr>
        <p:spPr>
          <a:xfrm>
            <a:off x="5092806" y="4104832"/>
            <a:ext cx="1906295" cy="523220"/>
          </a:xfrm>
          <a:prstGeom prst="rect">
            <a:avLst/>
          </a:prstGeom>
          <a:noFill/>
        </p:spPr>
        <p:txBody>
          <a:bodyPr wrap="square" rtlCol="0">
            <a:spAutoFit/>
          </a:bodyPr>
          <a:lstStyle/>
          <a:p>
            <a:pPr>
              <a:buClr>
                <a:srgbClr val="000000"/>
              </a:buClr>
              <a:buFont typeface="Arial"/>
              <a:buNone/>
            </a:pPr>
            <a:r>
              <a:rPr lang="en-US" sz="1400" b="1" kern="0" dirty="0" smtClean="0">
                <a:solidFill>
                  <a:srgbClr val="000000"/>
                </a:solidFill>
                <a:latin typeface="Arial"/>
                <a:cs typeface="Arial"/>
                <a:sym typeface="Arial"/>
              </a:rPr>
              <a:t>Databases:</a:t>
            </a:r>
            <a:endParaRPr lang="en-US" sz="1400" b="1" kern="0" dirty="0">
              <a:solidFill>
                <a:srgbClr val="000000"/>
              </a:solidFill>
              <a:latin typeface="Arial"/>
              <a:cs typeface="Arial"/>
              <a:sym typeface="Arial"/>
            </a:endParaRPr>
          </a:p>
          <a:p>
            <a:pPr>
              <a:buClr>
                <a:srgbClr val="000000"/>
              </a:buClr>
              <a:buFont typeface="Arial"/>
              <a:buNone/>
            </a:pPr>
            <a:endParaRPr lang="en-US" sz="1400" kern="0" dirty="0">
              <a:solidFill>
                <a:srgbClr val="000000"/>
              </a:solidFill>
              <a:latin typeface="Arial"/>
              <a:cs typeface="Arial"/>
              <a:sym typeface="Arial"/>
            </a:endParaRPr>
          </a:p>
        </p:txBody>
      </p:sp>
      <p:sp>
        <p:nvSpPr>
          <p:cNvPr id="166" name="Google Shape;121;p4"/>
          <p:cNvSpPr txBox="1"/>
          <p:nvPr/>
        </p:nvSpPr>
        <p:spPr>
          <a:xfrm>
            <a:off x="8248534" y="4344898"/>
            <a:ext cx="814601" cy="344779"/>
          </a:xfrm>
          <a:prstGeom prst="rect">
            <a:avLst/>
          </a:prstGeom>
          <a:solidFill>
            <a:srgbClr val="DB45BB"/>
          </a:solidFill>
          <a:ln>
            <a:noFill/>
          </a:ln>
        </p:spPr>
        <p:txBody>
          <a:bodyPr spcFirstLastPara="1" wrap="square" lIns="91425" tIns="90000" rIns="91425" bIns="91425" anchor="t" anchorCtr="0">
            <a:spAutoFit/>
          </a:bodyPr>
          <a:lstStyle/>
          <a:p>
            <a:pPr algn="ctr">
              <a:buClr>
                <a:srgbClr val="000000"/>
              </a:buClr>
              <a:buSzPts val="1400"/>
              <a:buFont typeface="Arial"/>
              <a:buNone/>
            </a:pPr>
            <a:r>
              <a:rPr lang="en-US" sz="1050" b="1" kern="0" dirty="0">
                <a:solidFill>
                  <a:srgbClr val="FFFFFF"/>
                </a:solidFill>
                <a:latin typeface="Arial"/>
                <a:ea typeface="Arial"/>
                <a:cs typeface="Arial"/>
                <a:sym typeface="Arial"/>
              </a:rPr>
              <a:t>EU-DEMO</a:t>
            </a:r>
            <a:endParaRPr sz="1050" b="1" kern="0" dirty="0">
              <a:solidFill>
                <a:srgbClr val="FFFFFF"/>
              </a:solidFill>
              <a:latin typeface="Arial"/>
              <a:ea typeface="Arial"/>
              <a:cs typeface="Arial"/>
              <a:sym typeface="Arial"/>
            </a:endParaRPr>
          </a:p>
        </p:txBody>
      </p:sp>
      <p:sp>
        <p:nvSpPr>
          <p:cNvPr id="167" name="Google Shape;122;p4"/>
          <p:cNvSpPr txBox="1"/>
          <p:nvPr/>
        </p:nvSpPr>
        <p:spPr>
          <a:xfrm>
            <a:off x="8248533" y="3986204"/>
            <a:ext cx="477021" cy="344779"/>
          </a:xfrm>
          <a:prstGeom prst="rect">
            <a:avLst/>
          </a:prstGeom>
          <a:solidFill>
            <a:srgbClr val="DB45BB"/>
          </a:solidFill>
          <a:ln>
            <a:noFill/>
          </a:ln>
        </p:spPr>
        <p:txBody>
          <a:bodyPr spcFirstLastPara="1" wrap="square" lIns="91425" tIns="90000" rIns="91425" bIns="91425" anchor="t" anchorCtr="0">
            <a:spAutoFit/>
          </a:bodyPr>
          <a:lstStyle/>
          <a:p>
            <a:pPr algn="ctr">
              <a:buClr>
                <a:srgbClr val="000000"/>
              </a:buClr>
              <a:buSzPts val="1400"/>
              <a:buFont typeface="Arial"/>
              <a:buNone/>
            </a:pPr>
            <a:r>
              <a:rPr lang="en-US" sz="1050" b="1" kern="0" dirty="0" smtClean="0">
                <a:solidFill>
                  <a:srgbClr val="FFFFFF"/>
                </a:solidFill>
                <a:latin typeface="Arial"/>
                <a:ea typeface="Arial"/>
                <a:cs typeface="Arial"/>
                <a:sym typeface="Arial"/>
              </a:rPr>
              <a:t>JET</a:t>
            </a:r>
            <a:endParaRPr sz="1100" b="1" kern="0" dirty="0">
              <a:solidFill>
                <a:srgbClr val="FFFFFF"/>
              </a:solidFill>
              <a:latin typeface="Arial"/>
              <a:ea typeface="Arial"/>
              <a:cs typeface="Arial"/>
              <a:sym typeface="Arial"/>
            </a:endParaRPr>
          </a:p>
        </p:txBody>
      </p:sp>
      <p:sp>
        <p:nvSpPr>
          <p:cNvPr id="168" name="TextBox 95"/>
          <p:cNvSpPr txBox="1"/>
          <p:nvPr/>
        </p:nvSpPr>
        <p:spPr>
          <a:xfrm>
            <a:off x="7101187" y="3418907"/>
            <a:ext cx="1906295" cy="523220"/>
          </a:xfrm>
          <a:prstGeom prst="rect">
            <a:avLst/>
          </a:prstGeom>
          <a:noFill/>
        </p:spPr>
        <p:txBody>
          <a:bodyPr wrap="square" rtlCol="0">
            <a:spAutoFit/>
          </a:bodyPr>
          <a:lstStyle/>
          <a:p>
            <a:pPr>
              <a:buClr>
                <a:srgbClr val="000000"/>
              </a:buClr>
              <a:buFont typeface="Arial"/>
              <a:buNone/>
            </a:pPr>
            <a:r>
              <a:rPr lang="en-US" sz="1400" b="1" kern="0" dirty="0">
                <a:solidFill>
                  <a:srgbClr val="000000"/>
                </a:solidFill>
                <a:latin typeface="Arial"/>
                <a:cs typeface="Arial"/>
                <a:sym typeface="Arial"/>
              </a:rPr>
              <a:t>Plasma parameters:</a:t>
            </a:r>
          </a:p>
          <a:p>
            <a:pPr>
              <a:buClr>
                <a:srgbClr val="000000"/>
              </a:buClr>
              <a:buFont typeface="Arial"/>
              <a:buNone/>
            </a:pP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82944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107"/>
          <p:cNvCxnSpPr/>
          <p:nvPr/>
        </p:nvCxnSpPr>
        <p:spPr>
          <a:xfrm>
            <a:off x="2184284" y="2648634"/>
            <a:ext cx="1922411" cy="701161"/>
          </a:xfrm>
          <a:prstGeom prst="straightConnector1">
            <a:avLst/>
          </a:prstGeom>
          <a:noFill/>
          <a:ln w="76200" cap="flat" cmpd="sng" algn="ctr">
            <a:solidFill>
              <a:srgbClr val="00B0F0">
                <a:alpha val="80000"/>
              </a:srgbClr>
            </a:solidFill>
            <a:prstDash val="solid"/>
            <a:round/>
            <a:headEnd type="none" w="lg" len="lg"/>
            <a:tailEnd type="arrow" w="lg" len="lg"/>
          </a:ln>
          <a:effectLst/>
        </p:spPr>
      </p:cxnSp>
      <p:grpSp>
        <p:nvGrpSpPr>
          <p:cNvPr id="85" name="Group 100"/>
          <p:cNvGrpSpPr/>
          <p:nvPr/>
        </p:nvGrpSpPr>
        <p:grpSpPr>
          <a:xfrm>
            <a:off x="291779" y="1444285"/>
            <a:ext cx="1170739" cy="680015"/>
            <a:chOff x="2978117" y="19884677"/>
            <a:chExt cx="1747615" cy="964652"/>
          </a:xfrm>
        </p:grpSpPr>
        <p:sp>
          <p:nvSpPr>
            <p:cNvPr id="86" name="Oval 101"/>
            <p:cNvSpPr/>
            <p:nvPr/>
          </p:nvSpPr>
          <p:spPr>
            <a:xfrm>
              <a:off x="3663668" y="19889943"/>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7" name="Oval 102"/>
            <p:cNvSpPr/>
            <p:nvPr/>
          </p:nvSpPr>
          <p:spPr>
            <a:xfrm>
              <a:off x="2978117" y="19884677"/>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8" name="Oval 103"/>
            <p:cNvSpPr/>
            <p:nvPr/>
          </p:nvSpPr>
          <p:spPr>
            <a:xfrm>
              <a:off x="4104882" y="20239068"/>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Oval 104"/>
            <p:cNvSpPr/>
            <p:nvPr/>
          </p:nvSpPr>
          <p:spPr>
            <a:xfrm>
              <a:off x="3372377" y="20243983"/>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Oval 105"/>
            <p:cNvSpPr/>
            <p:nvPr/>
          </p:nvSpPr>
          <p:spPr>
            <a:xfrm>
              <a:off x="3821071" y="20258907"/>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Oval 106"/>
            <p:cNvSpPr/>
            <p:nvPr/>
          </p:nvSpPr>
          <p:spPr>
            <a:xfrm>
              <a:off x="3825986" y="20440804"/>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2" name="TextBox 35"/>
          <p:cNvSpPr txBox="1"/>
          <p:nvPr/>
        </p:nvSpPr>
        <p:spPr>
          <a:xfrm>
            <a:off x="7491267" y="2129750"/>
            <a:ext cx="2204452" cy="400110"/>
          </a:xfrm>
          <a:prstGeom prst="rect">
            <a:avLst/>
          </a:prstGeom>
          <a:noFill/>
        </p:spPr>
        <p:txBody>
          <a:bodyPr wrap="square" rtlCol="0">
            <a:spAutoFit/>
          </a:bodyPr>
          <a:lstStyle/>
          <a:p>
            <a:pPr>
              <a:buClr>
                <a:srgbClr val="000000"/>
              </a:buClr>
              <a:buFont typeface="Arial"/>
              <a:buNone/>
              <a:defRPr/>
            </a:pPr>
            <a:r>
              <a:rPr lang="en-US" sz="2000" b="1" kern="0" dirty="0" smtClean="0">
                <a:solidFill>
                  <a:srgbClr val="000000"/>
                </a:solidFill>
                <a:latin typeface="Arial"/>
                <a:cs typeface="Arial"/>
                <a:sym typeface="Arial"/>
              </a:rPr>
              <a:t>background</a:t>
            </a:r>
            <a:endParaRPr lang="en-US" sz="2000" b="1" kern="0" dirty="0">
              <a:solidFill>
                <a:srgbClr val="000000"/>
              </a:solidFill>
              <a:latin typeface="Arial"/>
              <a:cs typeface="Arial"/>
              <a:sym typeface="Arial"/>
            </a:endParaRPr>
          </a:p>
        </p:txBody>
      </p:sp>
      <p:sp>
        <p:nvSpPr>
          <p:cNvPr id="93" name="Google Shape;96;p4"/>
          <p:cNvSpPr txBox="1"/>
          <p:nvPr/>
        </p:nvSpPr>
        <p:spPr>
          <a:xfrm>
            <a:off x="5816201" y="481172"/>
            <a:ext cx="765744" cy="615523"/>
          </a:xfrm>
          <a:prstGeom prst="rect">
            <a:avLst/>
          </a:prstGeom>
          <a:noFill/>
          <a:ln w="38100">
            <a:noFill/>
          </a:ln>
        </p:spPr>
        <p:txBody>
          <a:bodyPr spcFirstLastPara="1" wrap="square" lIns="91425" tIns="91425" rIns="91425" bIns="91425" anchor="t" anchorCtr="0">
            <a:spAutoFit/>
          </a:bodyPr>
          <a:lstStyle/>
          <a:p>
            <a:pPr>
              <a:buClr>
                <a:srgbClr val="000000"/>
              </a:buClr>
              <a:buFont typeface="Arial"/>
              <a:buNone/>
              <a:defRPr/>
            </a:pPr>
            <a:r>
              <a:rPr lang="en-US" sz="2800" b="1" kern="0" dirty="0" smtClean="0">
                <a:solidFill>
                  <a:srgbClr val="000000"/>
                </a:solidFill>
                <a:latin typeface="Times New Roman"/>
                <a:ea typeface="Times New Roman"/>
                <a:cs typeface="Times New Roman"/>
                <a:sym typeface="Times New Roman"/>
              </a:rPr>
              <a:t>H</a:t>
            </a:r>
            <a:r>
              <a:rPr lang="en-US" sz="2800" b="1" kern="0" baseline="-25000" dirty="0" smtClean="0">
                <a:solidFill>
                  <a:srgbClr val="000000"/>
                </a:solidFill>
                <a:latin typeface="Times New Roman"/>
                <a:ea typeface="Times New Roman"/>
                <a:cs typeface="Times New Roman"/>
                <a:sym typeface="Times New Roman"/>
              </a:rPr>
              <a:t>2</a:t>
            </a:r>
            <a:r>
              <a:rPr lang="en-US" sz="2800" b="1" kern="0" baseline="30000" dirty="0" smtClean="0">
                <a:solidFill>
                  <a:srgbClr val="000000"/>
                </a:solidFill>
                <a:latin typeface="Times New Roman"/>
                <a:ea typeface="Times New Roman"/>
                <a:cs typeface="Times New Roman"/>
                <a:sym typeface="Times New Roman"/>
              </a:rPr>
              <a:t>+</a:t>
            </a:r>
            <a:endParaRPr sz="4800" b="1" kern="0" baseline="30000" dirty="0">
              <a:solidFill>
                <a:srgbClr val="000000"/>
              </a:solidFill>
              <a:latin typeface="Arial"/>
              <a:cs typeface="Arial"/>
              <a:sym typeface="Arial"/>
            </a:endParaRPr>
          </a:p>
        </p:txBody>
      </p:sp>
      <p:grpSp>
        <p:nvGrpSpPr>
          <p:cNvPr id="94" name="Group 15"/>
          <p:cNvGrpSpPr/>
          <p:nvPr/>
        </p:nvGrpSpPr>
        <p:grpSpPr>
          <a:xfrm>
            <a:off x="4769095" y="864291"/>
            <a:ext cx="1230020" cy="680015"/>
            <a:chOff x="3134784" y="21389826"/>
            <a:chExt cx="1836106" cy="964652"/>
          </a:xfrm>
        </p:grpSpPr>
        <p:sp>
          <p:nvSpPr>
            <p:cNvPr id="95" name="Oval 50"/>
            <p:cNvSpPr/>
            <p:nvPr/>
          </p:nvSpPr>
          <p:spPr>
            <a:xfrm>
              <a:off x="3134784" y="21389826"/>
              <a:ext cx="1062064" cy="959386"/>
            </a:xfrm>
            <a:prstGeom prst="ellipse">
              <a:avLst/>
            </a:prstGeom>
            <a:solidFill>
              <a:srgbClr val="BBE0E3">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6" name="Oval 51"/>
            <p:cNvSpPr/>
            <p:nvPr/>
          </p:nvSpPr>
          <p:spPr>
            <a:xfrm>
              <a:off x="3908826" y="21395092"/>
              <a:ext cx="1062064" cy="959386"/>
            </a:xfrm>
            <a:prstGeom prst="ellipse">
              <a:avLst/>
            </a:prstGeom>
            <a:solidFill>
              <a:srgbClr val="BBE0E3">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7" name="Oval 52"/>
            <p:cNvSpPr/>
            <p:nvPr/>
          </p:nvSpPr>
          <p:spPr>
            <a:xfrm>
              <a:off x="4350040" y="21744217"/>
              <a:ext cx="219360" cy="266056"/>
            </a:xfrm>
            <a:prstGeom prst="ellips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8" name="Oval 53"/>
            <p:cNvSpPr/>
            <p:nvPr/>
          </p:nvSpPr>
          <p:spPr>
            <a:xfrm>
              <a:off x="3529044" y="21749132"/>
              <a:ext cx="219360" cy="266056"/>
            </a:xfrm>
            <a:prstGeom prst="ellips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9" name="Oval 54"/>
            <p:cNvSpPr/>
            <p:nvPr/>
          </p:nvSpPr>
          <p:spPr>
            <a:xfrm>
              <a:off x="4031817" y="21847632"/>
              <a:ext cx="80469" cy="95158"/>
            </a:xfrm>
            <a:prstGeom prst="ellips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00" name="Group 16"/>
          <p:cNvGrpSpPr/>
          <p:nvPr/>
        </p:nvGrpSpPr>
        <p:grpSpPr>
          <a:xfrm>
            <a:off x="4024302" y="3349795"/>
            <a:ext cx="711484" cy="676302"/>
            <a:chOff x="7631424" y="21459402"/>
            <a:chExt cx="1062064" cy="959386"/>
          </a:xfrm>
        </p:grpSpPr>
        <p:sp>
          <p:nvSpPr>
            <p:cNvPr id="101" name="Oval 47"/>
            <p:cNvSpPr/>
            <p:nvPr/>
          </p:nvSpPr>
          <p:spPr>
            <a:xfrm>
              <a:off x="7631424" y="21459402"/>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2" name="Oval 48"/>
            <p:cNvSpPr/>
            <p:nvPr/>
          </p:nvSpPr>
          <p:spPr>
            <a:xfrm>
              <a:off x="8072638" y="21808527"/>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3" name="Oval 49"/>
            <p:cNvSpPr/>
            <p:nvPr/>
          </p:nvSpPr>
          <p:spPr>
            <a:xfrm>
              <a:off x="7754415" y="21911942"/>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cxnSp>
        <p:nvCxnSpPr>
          <p:cNvPr id="104" name="Straight Arrow Connector 17"/>
          <p:cNvCxnSpPr/>
          <p:nvPr/>
        </p:nvCxnSpPr>
        <p:spPr>
          <a:xfrm flipV="1">
            <a:off x="1584817" y="1046064"/>
            <a:ext cx="3079728" cy="721695"/>
          </a:xfrm>
          <a:prstGeom prst="straightConnector1">
            <a:avLst/>
          </a:prstGeom>
          <a:noFill/>
          <a:ln w="76200" cap="flat" cmpd="sng" algn="ctr">
            <a:solidFill>
              <a:srgbClr val="00B050">
                <a:alpha val="80000"/>
              </a:srgbClr>
            </a:solidFill>
            <a:prstDash val="solid"/>
            <a:round/>
            <a:headEnd type="none" w="lg" len="lg"/>
            <a:tailEnd type="arrow" w="lg" len="lg"/>
          </a:ln>
          <a:effectLst/>
        </p:spPr>
      </p:cxnSp>
      <p:cxnSp>
        <p:nvCxnSpPr>
          <p:cNvPr id="105" name="Straight Arrow Connector 18"/>
          <p:cNvCxnSpPr/>
          <p:nvPr/>
        </p:nvCxnSpPr>
        <p:spPr>
          <a:xfrm flipV="1">
            <a:off x="2216828" y="1460344"/>
            <a:ext cx="2573190" cy="709643"/>
          </a:xfrm>
          <a:prstGeom prst="straightConnector1">
            <a:avLst/>
          </a:prstGeom>
          <a:noFill/>
          <a:ln w="76200" cap="flat" cmpd="sng" algn="ctr">
            <a:solidFill>
              <a:srgbClr val="FFC000">
                <a:alpha val="80000"/>
              </a:srgbClr>
            </a:solidFill>
            <a:prstDash val="solid"/>
            <a:round/>
            <a:headEnd type="none" w="lg" len="lg"/>
            <a:tailEnd type="arrow" w="lg" len="lg"/>
          </a:ln>
          <a:effectLst/>
        </p:spPr>
      </p:cxnSp>
      <p:cxnSp>
        <p:nvCxnSpPr>
          <p:cNvPr id="106" name="Straight Arrow Connector 19"/>
          <p:cNvCxnSpPr/>
          <p:nvPr/>
        </p:nvCxnSpPr>
        <p:spPr>
          <a:xfrm flipH="1">
            <a:off x="4813872" y="1600250"/>
            <a:ext cx="1239302" cy="1903686"/>
          </a:xfrm>
          <a:prstGeom prst="straightConnector1">
            <a:avLst/>
          </a:prstGeom>
          <a:noFill/>
          <a:ln w="76200" cap="flat" cmpd="sng" algn="ctr">
            <a:solidFill>
              <a:srgbClr val="FF00FF"/>
            </a:solidFill>
            <a:prstDash val="solid"/>
            <a:round/>
            <a:headEnd type="none" w="lg" len="lg"/>
            <a:tailEnd type="arrow" w="lg" len="lg"/>
          </a:ln>
          <a:effectLst/>
        </p:spPr>
      </p:cxnSp>
      <p:cxnSp>
        <p:nvCxnSpPr>
          <p:cNvPr id="107" name="Straight Arrow Connector 20"/>
          <p:cNvCxnSpPr/>
          <p:nvPr/>
        </p:nvCxnSpPr>
        <p:spPr>
          <a:xfrm flipH="1">
            <a:off x="4388561" y="1624156"/>
            <a:ext cx="869084" cy="1639054"/>
          </a:xfrm>
          <a:prstGeom prst="straightConnector1">
            <a:avLst/>
          </a:prstGeom>
          <a:noFill/>
          <a:ln w="76200" cap="flat" cmpd="sng" algn="ctr">
            <a:solidFill>
              <a:srgbClr val="7030A0"/>
            </a:solidFill>
            <a:prstDash val="solid"/>
            <a:round/>
            <a:headEnd type="none" w="lg" len="lg"/>
            <a:tailEnd type="arrow" w="lg" len="lg"/>
          </a:ln>
          <a:effectLst/>
        </p:spPr>
      </p:cxnSp>
      <p:cxnSp>
        <p:nvCxnSpPr>
          <p:cNvPr id="108" name="Straight Arrow Connector 21"/>
          <p:cNvCxnSpPr/>
          <p:nvPr/>
        </p:nvCxnSpPr>
        <p:spPr>
          <a:xfrm>
            <a:off x="1333357" y="2761385"/>
            <a:ext cx="2448453" cy="956420"/>
          </a:xfrm>
          <a:prstGeom prst="straightConnector1">
            <a:avLst/>
          </a:prstGeom>
          <a:noFill/>
          <a:ln w="76200" cap="flat" cmpd="sng" algn="ctr">
            <a:solidFill>
              <a:srgbClr val="FF0000">
                <a:alpha val="80000"/>
              </a:srgbClr>
            </a:solidFill>
            <a:prstDash val="solid"/>
            <a:round/>
            <a:headEnd type="none" w="lg" len="lg"/>
            <a:tailEnd type="arrow" w="lg" len="lg"/>
          </a:ln>
          <a:effectLst/>
        </p:spPr>
      </p:cxnSp>
      <p:sp>
        <p:nvSpPr>
          <p:cNvPr id="109" name="Google Shape;96;p4"/>
          <p:cNvSpPr txBox="1"/>
          <p:nvPr/>
        </p:nvSpPr>
        <p:spPr>
          <a:xfrm>
            <a:off x="1772936" y="960724"/>
            <a:ext cx="2222390" cy="434188"/>
          </a:xfrm>
          <a:prstGeom prst="rect">
            <a:avLst/>
          </a:prstGeom>
          <a:solidFill>
            <a:srgbClr val="00B050">
              <a:alpha val="80000"/>
            </a:srgbClr>
          </a:solidFill>
          <a:ln w="38100">
            <a:solidFill>
              <a:srgbClr val="00B050"/>
            </a:solidFill>
          </a:ln>
        </p:spPr>
        <p:txBody>
          <a:bodyPr spcFirstLastPara="1" wrap="square" lIns="91425" tIns="91425" rIns="91425" bIns="91425" anchor="t" anchorCtr="0">
            <a:spAutoFit/>
          </a:bodyPr>
          <a:lstStyle/>
          <a:p>
            <a:pPr>
              <a:buClr>
                <a:srgbClr val="000000"/>
              </a:buClr>
              <a:buFont typeface="Arial"/>
              <a:buNone/>
              <a:defRPr/>
            </a:pP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dirty="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H</a:t>
            </a:r>
            <a:endParaRPr b="1" kern="0" dirty="0">
              <a:solidFill>
                <a:srgbClr val="FFFFFF"/>
              </a:solidFill>
              <a:latin typeface="Arial"/>
              <a:cs typeface="Arial"/>
              <a:sym typeface="Arial"/>
            </a:endParaRPr>
          </a:p>
        </p:txBody>
      </p:sp>
      <p:sp>
        <p:nvSpPr>
          <p:cNvPr id="110" name="Google Shape;96;p4"/>
          <p:cNvSpPr txBox="1"/>
          <p:nvPr/>
        </p:nvSpPr>
        <p:spPr>
          <a:xfrm>
            <a:off x="2456832" y="1756663"/>
            <a:ext cx="2098457" cy="434188"/>
          </a:xfrm>
          <a:prstGeom prst="rect">
            <a:avLst/>
          </a:prstGeom>
          <a:solidFill>
            <a:srgbClr val="FFC000">
              <a:alpha val="80000"/>
            </a:srgbClr>
          </a:solidFill>
          <a:ln w="38100">
            <a:solidFill>
              <a:srgbClr val="FFC000"/>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H</a:t>
            </a:r>
            <a:r>
              <a:rPr lang="en-US" sz="2000" b="1" kern="0" baseline="-25000" dirty="0">
                <a:solidFill>
                  <a:srgbClr val="FFFFFF"/>
                </a:solidFill>
                <a:latin typeface="Times New Roman"/>
                <a:ea typeface="Times New Roman"/>
                <a:cs typeface="Times New Roman"/>
                <a:sym typeface="Times New Roman"/>
              </a:rPr>
              <a:t>2</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+ 2e</a:t>
            </a:r>
            <a:endParaRPr b="1" kern="0" dirty="0">
              <a:solidFill>
                <a:srgbClr val="FFFFFF"/>
              </a:solidFill>
              <a:latin typeface="Arial"/>
              <a:cs typeface="Arial"/>
              <a:sym typeface="Arial"/>
            </a:endParaRPr>
          </a:p>
        </p:txBody>
      </p:sp>
      <p:sp>
        <p:nvSpPr>
          <p:cNvPr id="111" name="Google Shape;96;p4"/>
          <p:cNvSpPr txBox="1"/>
          <p:nvPr/>
        </p:nvSpPr>
        <p:spPr>
          <a:xfrm>
            <a:off x="4568215" y="3714833"/>
            <a:ext cx="640862" cy="542742"/>
          </a:xfrm>
          <a:prstGeom prst="rect">
            <a:avLst/>
          </a:prstGeom>
          <a:noFill/>
          <a:ln w="38100">
            <a:noFill/>
          </a:ln>
        </p:spPr>
        <p:txBody>
          <a:bodyPr spcFirstLastPara="1" wrap="square" lIns="91425" tIns="91425" rIns="91425" bIns="91425" anchor="t" anchorCtr="0">
            <a:spAutoFit/>
          </a:bodyPr>
          <a:lstStyle/>
          <a:p>
            <a:pPr>
              <a:buClr>
                <a:srgbClr val="000000"/>
              </a:buClr>
              <a:buFont typeface="Arial"/>
              <a:buNone/>
              <a:defRPr/>
            </a:pPr>
            <a:r>
              <a:rPr lang="en-US" sz="2800" b="1" kern="0" dirty="0" smtClean="0">
                <a:solidFill>
                  <a:srgbClr val="000000"/>
                </a:solidFill>
                <a:latin typeface="Times New Roman"/>
                <a:ea typeface="Times New Roman"/>
                <a:cs typeface="Times New Roman"/>
                <a:sym typeface="Times New Roman"/>
              </a:rPr>
              <a:t>H</a:t>
            </a:r>
            <a:endParaRPr sz="4400" b="1" kern="0" dirty="0">
              <a:solidFill>
                <a:srgbClr val="000000"/>
              </a:solidFill>
              <a:latin typeface="Arial"/>
              <a:cs typeface="Arial"/>
              <a:sym typeface="Arial"/>
            </a:endParaRPr>
          </a:p>
        </p:txBody>
      </p:sp>
      <p:sp>
        <p:nvSpPr>
          <p:cNvPr id="112" name="Google Shape;96;p4"/>
          <p:cNvSpPr txBox="1"/>
          <p:nvPr/>
        </p:nvSpPr>
        <p:spPr>
          <a:xfrm>
            <a:off x="2263487" y="2518546"/>
            <a:ext cx="2067121" cy="434188"/>
          </a:xfrm>
          <a:prstGeom prst="rect">
            <a:avLst/>
          </a:prstGeom>
          <a:solidFill>
            <a:srgbClr val="00B0F0">
              <a:alpha val="80000"/>
            </a:srgbClr>
          </a:solidFill>
          <a:ln w="38100">
            <a:solidFill>
              <a:srgbClr val="00B0F0"/>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2H + e</a:t>
            </a:r>
            <a:endParaRPr b="1" kern="0" dirty="0">
              <a:solidFill>
                <a:srgbClr val="FFFFFF"/>
              </a:solidFill>
              <a:latin typeface="Arial"/>
              <a:cs typeface="Arial"/>
              <a:sym typeface="Arial"/>
            </a:endParaRPr>
          </a:p>
        </p:txBody>
      </p:sp>
      <p:sp>
        <p:nvSpPr>
          <p:cNvPr id="113" name="Google Shape;96;p4"/>
          <p:cNvSpPr txBox="1"/>
          <p:nvPr/>
        </p:nvSpPr>
        <p:spPr>
          <a:xfrm>
            <a:off x="563628" y="3090562"/>
            <a:ext cx="2573623" cy="434188"/>
          </a:xfrm>
          <a:prstGeom prst="rect">
            <a:avLst/>
          </a:prstGeom>
          <a:solidFill>
            <a:srgbClr val="FF0000">
              <a:alpha val="80000"/>
            </a:srgbClr>
          </a:solidFill>
          <a:ln w="38100">
            <a:solidFill>
              <a:srgbClr val="FF0000"/>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 + 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+ 2e</a:t>
            </a:r>
            <a:endParaRPr b="1" kern="0" dirty="0">
              <a:solidFill>
                <a:srgbClr val="FFFFFF"/>
              </a:solidFill>
              <a:latin typeface="Arial"/>
              <a:cs typeface="Arial"/>
              <a:sym typeface="Arial"/>
            </a:endParaRPr>
          </a:p>
        </p:txBody>
      </p:sp>
      <p:sp>
        <p:nvSpPr>
          <p:cNvPr id="114" name="Google Shape;96;p4"/>
          <p:cNvSpPr txBox="1"/>
          <p:nvPr/>
        </p:nvSpPr>
        <p:spPr>
          <a:xfrm>
            <a:off x="4790018" y="1756663"/>
            <a:ext cx="1708860" cy="434188"/>
          </a:xfrm>
          <a:prstGeom prst="rect">
            <a:avLst/>
          </a:prstGeom>
          <a:solidFill>
            <a:srgbClr val="7030A0">
              <a:alpha val="80000"/>
            </a:srgbClr>
          </a:solidFill>
          <a:ln w="38100">
            <a:solidFill>
              <a:srgbClr val="7030A0"/>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2H</a:t>
            </a:r>
            <a:endParaRPr b="1" kern="0" dirty="0">
              <a:solidFill>
                <a:srgbClr val="FFFFFF"/>
              </a:solidFill>
              <a:latin typeface="Arial"/>
              <a:cs typeface="Arial"/>
              <a:sym typeface="Arial"/>
            </a:endParaRPr>
          </a:p>
        </p:txBody>
      </p:sp>
      <p:sp>
        <p:nvSpPr>
          <p:cNvPr id="115" name="Google Shape;96;p4"/>
          <p:cNvSpPr txBox="1"/>
          <p:nvPr/>
        </p:nvSpPr>
        <p:spPr>
          <a:xfrm>
            <a:off x="4906880" y="2483152"/>
            <a:ext cx="2584387" cy="434188"/>
          </a:xfrm>
          <a:prstGeom prst="rect">
            <a:avLst/>
          </a:prstGeom>
          <a:solidFill>
            <a:srgbClr val="FF00FF">
              <a:alpha val="80000"/>
            </a:srgbClr>
          </a:solidFill>
          <a:ln w="38100">
            <a:solidFill>
              <a:srgbClr val="FF00FF"/>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 + 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e</a:t>
            </a:r>
            <a:endParaRPr b="1" kern="0" dirty="0">
              <a:solidFill>
                <a:srgbClr val="FFFFFF"/>
              </a:solidFill>
              <a:latin typeface="Arial"/>
              <a:cs typeface="Arial"/>
              <a:sym typeface="Arial"/>
            </a:endParaRPr>
          </a:p>
        </p:txBody>
      </p:sp>
      <p:cxnSp>
        <p:nvCxnSpPr>
          <p:cNvPr id="116" name="Straight Arrow Connector 31"/>
          <p:cNvCxnSpPr/>
          <p:nvPr/>
        </p:nvCxnSpPr>
        <p:spPr>
          <a:xfrm>
            <a:off x="6065748" y="1273897"/>
            <a:ext cx="1570189" cy="891860"/>
          </a:xfrm>
          <a:prstGeom prst="straightConnector1">
            <a:avLst/>
          </a:prstGeom>
          <a:noFill/>
          <a:ln w="76200" cap="flat" cmpd="sng" algn="ctr">
            <a:solidFill>
              <a:srgbClr val="996633"/>
            </a:solidFill>
            <a:prstDash val="solid"/>
            <a:round/>
            <a:headEnd type="none" w="lg" len="lg"/>
            <a:tailEnd type="arrow" w="lg" len="lg"/>
          </a:ln>
          <a:effectLst/>
        </p:spPr>
      </p:cxnSp>
      <p:cxnSp>
        <p:nvCxnSpPr>
          <p:cNvPr id="117" name="Straight Arrow Connector 32"/>
          <p:cNvCxnSpPr/>
          <p:nvPr/>
        </p:nvCxnSpPr>
        <p:spPr>
          <a:xfrm flipV="1">
            <a:off x="4937564" y="3051990"/>
            <a:ext cx="3012636" cy="767951"/>
          </a:xfrm>
          <a:prstGeom prst="straightConnector1">
            <a:avLst/>
          </a:prstGeom>
          <a:noFill/>
          <a:ln w="76200" cap="flat" cmpd="sng" algn="ctr">
            <a:solidFill>
              <a:srgbClr val="0070C0">
                <a:alpha val="80000"/>
              </a:srgbClr>
            </a:solidFill>
            <a:prstDash val="solid"/>
            <a:round/>
            <a:headEnd type="none" w="lg" len="lg"/>
            <a:tailEnd type="arrow" w="lg" len="lg"/>
          </a:ln>
          <a:effectLst/>
        </p:spPr>
      </p:cxnSp>
      <p:sp>
        <p:nvSpPr>
          <p:cNvPr id="118" name="Google Shape;96;p4"/>
          <p:cNvSpPr txBox="1"/>
          <p:nvPr/>
        </p:nvSpPr>
        <p:spPr>
          <a:xfrm>
            <a:off x="6363362" y="1177818"/>
            <a:ext cx="2362193" cy="434188"/>
          </a:xfrm>
          <a:prstGeom prst="rect">
            <a:avLst/>
          </a:prstGeom>
          <a:solidFill>
            <a:srgbClr val="996633">
              <a:alpha val="80000"/>
            </a:srgbClr>
          </a:solidFill>
          <a:ln w="38100">
            <a:solidFill>
              <a:srgbClr val="996633"/>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baseline="30000" dirty="0">
                <a:solidFill>
                  <a:srgbClr val="FFFFFF"/>
                </a:solidFill>
                <a:latin typeface="Times New Roman"/>
                <a:ea typeface="Times New Roman"/>
                <a:cs typeface="Times New Roman"/>
                <a:sym typeface="Times New Roman"/>
              </a:rPr>
              <a:t>+</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2</a:t>
            </a:r>
            <a:r>
              <a:rPr lang="en-US" sz="2000" b="1" kern="0" dirty="0" smtClean="0">
                <a:solidFill>
                  <a:srgbClr val="FFFFFF"/>
                </a:solidFill>
                <a:latin typeface="Times New Roman"/>
                <a:ea typeface="Times New Roman"/>
                <a:cs typeface="Times New Roman"/>
                <a:sym typeface="Times New Roman"/>
              </a:rPr>
              <a:t>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+ 2e</a:t>
            </a:r>
            <a:endParaRPr b="1" kern="0" dirty="0">
              <a:solidFill>
                <a:srgbClr val="FFFFFF"/>
              </a:solidFill>
              <a:latin typeface="Arial"/>
              <a:cs typeface="Arial"/>
              <a:sym typeface="Arial"/>
            </a:endParaRPr>
          </a:p>
        </p:txBody>
      </p:sp>
      <p:grpSp>
        <p:nvGrpSpPr>
          <p:cNvPr id="119" name="Group 37"/>
          <p:cNvGrpSpPr/>
          <p:nvPr/>
        </p:nvGrpSpPr>
        <p:grpSpPr>
          <a:xfrm>
            <a:off x="7789212" y="2520005"/>
            <a:ext cx="940234" cy="676302"/>
            <a:chOff x="13039803" y="21447289"/>
            <a:chExt cx="1403530" cy="959386"/>
          </a:xfrm>
        </p:grpSpPr>
        <p:sp>
          <p:nvSpPr>
            <p:cNvPr id="120" name="Oval 38"/>
            <p:cNvSpPr/>
            <p:nvPr/>
          </p:nvSpPr>
          <p:spPr>
            <a:xfrm>
              <a:off x="13381269" y="21447289"/>
              <a:ext cx="1062064" cy="959386"/>
            </a:xfrm>
            <a:prstGeom prst="ellipse">
              <a:avLst/>
            </a:prstGeom>
            <a:solidFill>
              <a:srgbClr val="BBE0E3">
                <a:alpha val="80000"/>
              </a:srgbClr>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1" name="Oval 39"/>
            <p:cNvSpPr/>
            <p:nvPr/>
          </p:nvSpPr>
          <p:spPr>
            <a:xfrm>
              <a:off x="13822483" y="21796414"/>
              <a:ext cx="219360" cy="266056"/>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2" name="Oval 40"/>
            <p:cNvSpPr/>
            <p:nvPr/>
          </p:nvSpPr>
          <p:spPr>
            <a:xfrm>
              <a:off x="13039803" y="21899829"/>
              <a:ext cx="80469" cy="95158"/>
            </a:xfrm>
            <a:prstGeom prst="ellipse">
              <a:avLst/>
            </a:prstGeom>
            <a:solidFill>
              <a:srgbClr val="000000"/>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23" name="Google Shape;96;p4"/>
          <p:cNvSpPr txBox="1"/>
          <p:nvPr/>
        </p:nvSpPr>
        <p:spPr>
          <a:xfrm>
            <a:off x="322603" y="890618"/>
            <a:ext cx="1087884" cy="615523"/>
          </a:xfrm>
          <a:prstGeom prst="rect">
            <a:avLst/>
          </a:prstGeom>
          <a:noFill/>
          <a:ln w="38100">
            <a:noFill/>
          </a:ln>
        </p:spPr>
        <p:txBody>
          <a:bodyPr spcFirstLastPara="1" wrap="square" lIns="91425" tIns="91425" rIns="91425" bIns="91425" anchor="t" anchorCtr="0">
            <a:spAutoFit/>
          </a:bodyPr>
          <a:lstStyle/>
          <a:p>
            <a:pPr>
              <a:buClr>
                <a:srgbClr val="000000"/>
              </a:buClr>
              <a:buFont typeface="Arial"/>
              <a:buNone/>
              <a:defRPr/>
            </a:pPr>
            <a:r>
              <a:rPr lang="en-US" sz="2800" b="1" kern="0" dirty="0" smtClean="0">
                <a:solidFill>
                  <a:srgbClr val="000000"/>
                </a:solidFill>
                <a:latin typeface="Times New Roman"/>
                <a:ea typeface="Times New Roman"/>
                <a:cs typeface="Times New Roman"/>
                <a:sym typeface="Times New Roman"/>
              </a:rPr>
              <a:t>H</a:t>
            </a:r>
            <a:r>
              <a:rPr lang="en-US" sz="2800" b="1" kern="0" baseline="-25000" dirty="0" smtClean="0">
                <a:solidFill>
                  <a:srgbClr val="000000"/>
                </a:solidFill>
                <a:latin typeface="Times New Roman"/>
                <a:ea typeface="Times New Roman"/>
                <a:cs typeface="Times New Roman"/>
                <a:sym typeface="Times New Roman"/>
              </a:rPr>
              <a:t>2</a:t>
            </a:r>
            <a:r>
              <a:rPr lang="en-US" sz="2800" b="1" kern="0" dirty="0" smtClean="0">
                <a:solidFill>
                  <a:srgbClr val="000000"/>
                </a:solidFill>
                <a:latin typeface="Times New Roman"/>
                <a:ea typeface="Times New Roman"/>
                <a:cs typeface="Times New Roman"/>
                <a:sym typeface="Times New Roman"/>
              </a:rPr>
              <a:t>(X)</a:t>
            </a:r>
            <a:endParaRPr sz="4800" b="1" kern="0" dirty="0">
              <a:solidFill>
                <a:srgbClr val="000000"/>
              </a:solidFill>
              <a:latin typeface="Arial"/>
              <a:cs typeface="Arial"/>
              <a:sym typeface="Arial"/>
            </a:endParaRPr>
          </a:p>
        </p:txBody>
      </p:sp>
      <p:sp>
        <p:nvSpPr>
          <p:cNvPr id="124" name="Rectangle 74"/>
          <p:cNvSpPr/>
          <p:nvPr/>
        </p:nvSpPr>
        <p:spPr>
          <a:xfrm>
            <a:off x="730602" y="1801353"/>
            <a:ext cx="1470036" cy="918782"/>
          </a:xfrm>
          <a:prstGeom prst="rect">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25" name="Straight Connector 75"/>
          <p:cNvCxnSpPr/>
          <p:nvPr/>
        </p:nvCxnSpPr>
        <p:spPr>
          <a:xfrm>
            <a:off x="938966" y="2610874"/>
            <a:ext cx="803620" cy="0"/>
          </a:xfrm>
          <a:prstGeom prst="line">
            <a:avLst/>
          </a:prstGeom>
          <a:noFill/>
          <a:ln w="9525" cap="flat" cmpd="sng" algn="ctr">
            <a:solidFill>
              <a:srgbClr val="4F81BD">
                <a:shade val="95000"/>
                <a:satMod val="105000"/>
              </a:srgbClr>
            </a:solidFill>
            <a:prstDash val="solid"/>
          </a:ln>
          <a:effectLst/>
        </p:spPr>
      </p:cxnSp>
      <p:cxnSp>
        <p:nvCxnSpPr>
          <p:cNvPr id="126" name="Straight Connector 76"/>
          <p:cNvCxnSpPr/>
          <p:nvPr/>
        </p:nvCxnSpPr>
        <p:spPr>
          <a:xfrm>
            <a:off x="938966" y="2448633"/>
            <a:ext cx="803620" cy="0"/>
          </a:xfrm>
          <a:prstGeom prst="line">
            <a:avLst/>
          </a:prstGeom>
          <a:noFill/>
          <a:ln w="9525" cap="flat" cmpd="sng" algn="ctr">
            <a:solidFill>
              <a:srgbClr val="4F81BD">
                <a:shade val="95000"/>
                <a:satMod val="105000"/>
              </a:srgbClr>
            </a:solidFill>
            <a:prstDash val="solid"/>
          </a:ln>
          <a:effectLst/>
        </p:spPr>
      </p:cxnSp>
      <p:cxnSp>
        <p:nvCxnSpPr>
          <p:cNvPr id="127" name="Straight Connector 77"/>
          <p:cNvCxnSpPr/>
          <p:nvPr/>
        </p:nvCxnSpPr>
        <p:spPr>
          <a:xfrm>
            <a:off x="938966" y="2302950"/>
            <a:ext cx="803620" cy="0"/>
          </a:xfrm>
          <a:prstGeom prst="line">
            <a:avLst/>
          </a:prstGeom>
          <a:noFill/>
          <a:ln w="9525" cap="flat" cmpd="sng" algn="ctr">
            <a:solidFill>
              <a:srgbClr val="4F81BD">
                <a:shade val="95000"/>
                <a:satMod val="105000"/>
              </a:srgbClr>
            </a:solidFill>
            <a:prstDash val="solid"/>
          </a:ln>
          <a:effectLst/>
        </p:spPr>
      </p:cxnSp>
      <p:cxnSp>
        <p:nvCxnSpPr>
          <p:cNvPr id="128" name="Straight Connector 78"/>
          <p:cNvCxnSpPr/>
          <p:nvPr/>
        </p:nvCxnSpPr>
        <p:spPr>
          <a:xfrm>
            <a:off x="940132" y="2167201"/>
            <a:ext cx="803620" cy="0"/>
          </a:xfrm>
          <a:prstGeom prst="line">
            <a:avLst/>
          </a:prstGeom>
          <a:noFill/>
          <a:ln w="9525" cap="flat" cmpd="sng" algn="ctr">
            <a:solidFill>
              <a:srgbClr val="4F81BD">
                <a:shade val="95000"/>
                <a:satMod val="105000"/>
              </a:srgbClr>
            </a:solidFill>
            <a:prstDash val="solid"/>
          </a:ln>
          <a:effectLst/>
        </p:spPr>
      </p:cxnSp>
      <p:cxnSp>
        <p:nvCxnSpPr>
          <p:cNvPr id="129" name="Straight Connector 79"/>
          <p:cNvCxnSpPr/>
          <p:nvPr/>
        </p:nvCxnSpPr>
        <p:spPr>
          <a:xfrm>
            <a:off x="938498" y="2021517"/>
            <a:ext cx="803620" cy="0"/>
          </a:xfrm>
          <a:prstGeom prst="line">
            <a:avLst/>
          </a:prstGeom>
          <a:noFill/>
          <a:ln w="9525" cap="flat" cmpd="sng" algn="ctr">
            <a:solidFill>
              <a:srgbClr val="4F81BD">
                <a:shade val="95000"/>
                <a:satMod val="105000"/>
              </a:srgbClr>
            </a:solidFill>
            <a:prstDash val="solid"/>
          </a:ln>
          <a:effectLst/>
        </p:spPr>
      </p:cxnSp>
      <p:cxnSp>
        <p:nvCxnSpPr>
          <p:cNvPr id="130" name="Straight Connector 80"/>
          <p:cNvCxnSpPr/>
          <p:nvPr/>
        </p:nvCxnSpPr>
        <p:spPr>
          <a:xfrm>
            <a:off x="938966" y="1915563"/>
            <a:ext cx="803620" cy="0"/>
          </a:xfrm>
          <a:prstGeom prst="line">
            <a:avLst/>
          </a:prstGeom>
          <a:noFill/>
          <a:ln w="9525" cap="flat" cmpd="sng" algn="ctr">
            <a:solidFill>
              <a:srgbClr val="4F81BD">
                <a:shade val="95000"/>
                <a:satMod val="105000"/>
              </a:srgbClr>
            </a:solidFill>
            <a:prstDash val="solid"/>
          </a:ln>
          <a:effectLst/>
        </p:spPr>
      </p:cxnSp>
      <p:sp>
        <p:nvSpPr>
          <p:cNvPr id="131" name="Up Arrow 81"/>
          <p:cNvSpPr/>
          <p:nvPr/>
        </p:nvSpPr>
        <p:spPr>
          <a:xfrm>
            <a:off x="972161" y="2465191"/>
            <a:ext cx="33320" cy="141273"/>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2" name="Up Arrow 82"/>
          <p:cNvSpPr/>
          <p:nvPr/>
        </p:nvSpPr>
        <p:spPr>
          <a:xfrm>
            <a:off x="1120824" y="2314258"/>
            <a:ext cx="33320" cy="127471"/>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3" name="Up Arrow 83"/>
          <p:cNvSpPr/>
          <p:nvPr/>
        </p:nvSpPr>
        <p:spPr>
          <a:xfrm>
            <a:off x="1428529" y="2031450"/>
            <a:ext cx="33320" cy="127471"/>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4" name="Up Arrow 84"/>
          <p:cNvSpPr/>
          <p:nvPr/>
        </p:nvSpPr>
        <p:spPr>
          <a:xfrm>
            <a:off x="1583704" y="1923842"/>
            <a:ext cx="33320" cy="89393"/>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5" name="Up Arrow 85"/>
          <p:cNvSpPr/>
          <p:nvPr/>
        </p:nvSpPr>
        <p:spPr>
          <a:xfrm>
            <a:off x="1253756" y="2183647"/>
            <a:ext cx="33320" cy="115993"/>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6" name="Up Arrow 86"/>
          <p:cNvSpPr>
            <a:spLocks noChangeAspect="1"/>
          </p:cNvSpPr>
          <p:nvPr/>
        </p:nvSpPr>
        <p:spPr>
          <a:xfrm rot="10800000">
            <a:off x="1187218" y="2319228"/>
            <a:ext cx="33320" cy="127471"/>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Up Arrow 87"/>
          <p:cNvSpPr/>
          <p:nvPr/>
        </p:nvSpPr>
        <p:spPr>
          <a:xfrm rot="10800000">
            <a:off x="1029328" y="2463535"/>
            <a:ext cx="33320" cy="141273"/>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8" name="Up Arrow 88"/>
          <p:cNvSpPr/>
          <p:nvPr/>
        </p:nvSpPr>
        <p:spPr>
          <a:xfrm rot="10800000">
            <a:off x="1645933" y="1921629"/>
            <a:ext cx="33320" cy="89393"/>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9" name="Up Arrow 89"/>
          <p:cNvSpPr/>
          <p:nvPr/>
        </p:nvSpPr>
        <p:spPr>
          <a:xfrm rot="10800000">
            <a:off x="1489940" y="2029064"/>
            <a:ext cx="33320" cy="127471"/>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0" name="Up Arrow 90"/>
          <p:cNvSpPr/>
          <p:nvPr/>
        </p:nvSpPr>
        <p:spPr>
          <a:xfrm rot="10800000">
            <a:off x="1316455" y="2183647"/>
            <a:ext cx="37848" cy="115992"/>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1" name="TextBox 92"/>
          <p:cNvSpPr txBox="1"/>
          <p:nvPr/>
        </p:nvSpPr>
        <p:spPr>
          <a:xfrm>
            <a:off x="1745381" y="2518671"/>
            <a:ext cx="450648" cy="230832"/>
          </a:xfrm>
          <a:prstGeom prst="rect">
            <a:avLst/>
          </a:prstGeom>
          <a:noFill/>
        </p:spPr>
        <p:txBody>
          <a:bodyPr wrap="square" rtlCol="0">
            <a:spAutoFit/>
          </a:bodyPr>
          <a:lstStyle/>
          <a:p>
            <a:pPr>
              <a:buClr>
                <a:srgbClr val="000000"/>
              </a:buClr>
              <a:buFont typeface="Arial"/>
              <a:buNone/>
              <a:defRPr/>
            </a:pPr>
            <a:r>
              <a:rPr lang="el-GR" sz="900" kern="0" dirty="0" smtClean="0">
                <a:solidFill>
                  <a:srgbClr val="000000"/>
                </a:solidFill>
                <a:latin typeface="Arial"/>
                <a:cs typeface="Arial"/>
                <a:sym typeface="Arial"/>
              </a:rPr>
              <a:t>ν</a:t>
            </a:r>
            <a:r>
              <a:rPr lang="en-US" sz="900" kern="0" dirty="0" smtClean="0">
                <a:solidFill>
                  <a:srgbClr val="000000"/>
                </a:solidFill>
                <a:latin typeface="Arial"/>
                <a:cs typeface="Arial"/>
                <a:sym typeface="Arial"/>
              </a:rPr>
              <a:t> = 0</a:t>
            </a:r>
            <a:endParaRPr lang="en-US" sz="900" kern="0" dirty="0">
              <a:solidFill>
                <a:srgbClr val="000000"/>
              </a:solidFill>
              <a:latin typeface="Arial"/>
              <a:cs typeface="Arial"/>
              <a:sym typeface="Arial"/>
            </a:endParaRPr>
          </a:p>
        </p:txBody>
      </p:sp>
      <p:sp>
        <p:nvSpPr>
          <p:cNvPr id="142" name="TextBox 93"/>
          <p:cNvSpPr txBox="1"/>
          <p:nvPr/>
        </p:nvSpPr>
        <p:spPr>
          <a:xfrm>
            <a:off x="1743761" y="2357796"/>
            <a:ext cx="484966" cy="230832"/>
          </a:xfrm>
          <a:prstGeom prst="rect">
            <a:avLst/>
          </a:prstGeom>
          <a:noFill/>
        </p:spPr>
        <p:txBody>
          <a:bodyPr wrap="square" rtlCol="0">
            <a:spAutoFit/>
          </a:bodyPr>
          <a:lstStyle/>
          <a:p>
            <a:pPr>
              <a:buClr>
                <a:srgbClr val="000000"/>
              </a:buClr>
              <a:buFont typeface="Arial"/>
              <a:buNone/>
              <a:defRPr/>
            </a:pPr>
            <a:r>
              <a:rPr lang="el-GR" sz="900" kern="0" dirty="0" smtClean="0">
                <a:solidFill>
                  <a:srgbClr val="000000"/>
                </a:solidFill>
                <a:latin typeface="Arial"/>
                <a:cs typeface="Arial"/>
                <a:sym typeface="Arial"/>
              </a:rPr>
              <a:t>ν</a:t>
            </a:r>
            <a:r>
              <a:rPr lang="en-US" sz="900" kern="0" dirty="0" smtClean="0">
                <a:solidFill>
                  <a:srgbClr val="000000"/>
                </a:solidFill>
                <a:latin typeface="Arial"/>
                <a:cs typeface="Arial"/>
                <a:sym typeface="Arial"/>
              </a:rPr>
              <a:t> = 1</a:t>
            </a:r>
            <a:endParaRPr lang="en-US" sz="900" kern="0" dirty="0">
              <a:solidFill>
                <a:srgbClr val="000000"/>
              </a:solidFill>
              <a:latin typeface="Arial"/>
              <a:cs typeface="Arial"/>
              <a:sym typeface="Arial"/>
            </a:endParaRPr>
          </a:p>
        </p:txBody>
      </p:sp>
      <p:sp>
        <p:nvSpPr>
          <p:cNvPr id="143" name="TextBox 94"/>
          <p:cNvSpPr txBox="1"/>
          <p:nvPr/>
        </p:nvSpPr>
        <p:spPr>
          <a:xfrm>
            <a:off x="1742140" y="2212113"/>
            <a:ext cx="453889" cy="230832"/>
          </a:xfrm>
          <a:prstGeom prst="rect">
            <a:avLst/>
          </a:prstGeom>
          <a:noFill/>
        </p:spPr>
        <p:txBody>
          <a:bodyPr wrap="square" rtlCol="0">
            <a:spAutoFit/>
          </a:bodyPr>
          <a:lstStyle/>
          <a:p>
            <a:pPr>
              <a:buClr>
                <a:srgbClr val="000000"/>
              </a:buClr>
              <a:buFont typeface="Arial"/>
              <a:buNone/>
              <a:defRPr/>
            </a:pPr>
            <a:r>
              <a:rPr lang="el-GR" sz="900" kern="0" dirty="0" smtClean="0">
                <a:solidFill>
                  <a:srgbClr val="000000"/>
                </a:solidFill>
                <a:latin typeface="Arial"/>
                <a:cs typeface="Arial"/>
                <a:sym typeface="Arial"/>
              </a:rPr>
              <a:t>ν</a:t>
            </a:r>
            <a:r>
              <a:rPr lang="en-US" sz="900" kern="0" dirty="0" smtClean="0">
                <a:solidFill>
                  <a:srgbClr val="000000"/>
                </a:solidFill>
                <a:latin typeface="Arial"/>
                <a:cs typeface="Arial"/>
                <a:sym typeface="Arial"/>
              </a:rPr>
              <a:t> = 2</a:t>
            </a:r>
            <a:endParaRPr lang="en-US" sz="900" kern="0" dirty="0">
              <a:solidFill>
                <a:srgbClr val="000000"/>
              </a:solidFill>
              <a:latin typeface="Arial"/>
              <a:cs typeface="Arial"/>
              <a:sym typeface="Arial"/>
            </a:endParaRPr>
          </a:p>
        </p:txBody>
      </p:sp>
      <p:sp>
        <p:nvSpPr>
          <p:cNvPr id="144" name="TextBox 95"/>
          <p:cNvSpPr txBox="1"/>
          <p:nvPr/>
        </p:nvSpPr>
        <p:spPr>
          <a:xfrm>
            <a:off x="1740520" y="2081399"/>
            <a:ext cx="488207" cy="230832"/>
          </a:xfrm>
          <a:prstGeom prst="rect">
            <a:avLst/>
          </a:prstGeom>
          <a:noFill/>
        </p:spPr>
        <p:txBody>
          <a:bodyPr wrap="square" rtlCol="0">
            <a:spAutoFit/>
          </a:bodyPr>
          <a:lstStyle/>
          <a:p>
            <a:pPr>
              <a:buClr>
                <a:srgbClr val="000000"/>
              </a:buClr>
              <a:buFont typeface="Arial"/>
              <a:buNone/>
              <a:defRPr/>
            </a:pPr>
            <a:r>
              <a:rPr lang="el-GR" sz="900" kern="0" dirty="0" smtClean="0">
                <a:solidFill>
                  <a:srgbClr val="000000"/>
                </a:solidFill>
                <a:latin typeface="Arial"/>
                <a:cs typeface="Arial"/>
                <a:sym typeface="Arial"/>
              </a:rPr>
              <a:t>ν</a:t>
            </a:r>
            <a:r>
              <a:rPr lang="en-US" sz="900" kern="0" dirty="0" smtClean="0">
                <a:solidFill>
                  <a:srgbClr val="000000"/>
                </a:solidFill>
                <a:latin typeface="Arial"/>
                <a:cs typeface="Arial"/>
                <a:sym typeface="Arial"/>
              </a:rPr>
              <a:t> = 3</a:t>
            </a:r>
            <a:endParaRPr lang="en-US" sz="900" kern="0" dirty="0">
              <a:solidFill>
                <a:srgbClr val="000000"/>
              </a:solidFill>
              <a:latin typeface="Arial"/>
              <a:cs typeface="Arial"/>
              <a:sym typeface="Arial"/>
            </a:endParaRPr>
          </a:p>
        </p:txBody>
      </p:sp>
      <p:sp>
        <p:nvSpPr>
          <p:cNvPr id="145" name="TextBox 96"/>
          <p:cNvSpPr txBox="1"/>
          <p:nvPr/>
        </p:nvSpPr>
        <p:spPr>
          <a:xfrm>
            <a:off x="1738899" y="1925772"/>
            <a:ext cx="489829" cy="230832"/>
          </a:xfrm>
          <a:prstGeom prst="rect">
            <a:avLst/>
          </a:prstGeom>
          <a:noFill/>
        </p:spPr>
        <p:txBody>
          <a:bodyPr wrap="square" rtlCol="0">
            <a:spAutoFit/>
          </a:bodyPr>
          <a:lstStyle/>
          <a:p>
            <a:pPr>
              <a:buClr>
                <a:srgbClr val="000000"/>
              </a:buClr>
              <a:buFont typeface="Arial"/>
              <a:buNone/>
              <a:defRPr/>
            </a:pPr>
            <a:r>
              <a:rPr lang="el-GR" sz="900" kern="0" dirty="0" smtClean="0">
                <a:solidFill>
                  <a:srgbClr val="000000"/>
                </a:solidFill>
                <a:latin typeface="Arial"/>
                <a:cs typeface="Arial"/>
                <a:sym typeface="Arial"/>
              </a:rPr>
              <a:t>ν</a:t>
            </a:r>
            <a:r>
              <a:rPr lang="en-US" sz="900" kern="0" dirty="0" smtClean="0">
                <a:solidFill>
                  <a:srgbClr val="000000"/>
                </a:solidFill>
                <a:latin typeface="Arial"/>
                <a:cs typeface="Arial"/>
                <a:sym typeface="Arial"/>
              </a:rPr>
              <a:t> = 4</a:t>
            </a:r>
            <a:endParaRPr lang="en-US" sz="900" kern="0" dirty="0">
              <a:solidFill>
                <a:srgbClr val="000000"/>
              </a:solidFill>
              <a:latin typeface="Arial"/>
              <a:cs typeface="Arial"/>
              <a:sym typeface="Arial"/>
            </a:endParaRPr>
          </a:p>
        </p:txBody>
      </p:sp>
      <p:sp>
        <p:nvSpPr>
          <p:cNvPr id="146" name="TextBox 97"/>
          <p:cNvSpPr txBox="1"/>
          <p:nvPr/>
        </p:nvSpPr>
        <p:spPr>
          <a:xfrm>
            <a:off x="1738861" y="1832131"/>
            <a:ext cx="482326" cy="230832"/>
          </a:xfrm>
          <a:prstGeom prst="rect">
            <a:avLst/>
          </a:prstGeom>
          <a:noFill/>
        </p:spPr>
        <p:txBody>
          <a:bodyPr wrap="square" rtlCol="0">
            <a:spAutoFit/>
          </a:bodyPr>
          <a:lstStyle/>
          <a:p>
            <a:pPr>
              <a:buClr>
                <a:srgbClr val="000000"/>
              </a:buClr>
              <a:buFont typeface="Arial"/>
              <a:buNone/>
              <a:defRPr/>
            </a:pPr>
            <a:r>
              <a:rPr lang="el-GR" sz="900" kern="0" dirty="0" smtClean="0">
                <a:solidFill>
                  <a:srgbClr val="000000"/>
                </a:solidFill>
                <a:latin typeface="Arial"/>
                <a:cs typeface="Arial"/>
                <a:sym typeface="Arial"/>
              </a:rPr>
              <a:t>ν</a:t>
            </a:r>
            <a:r>
              <a:rPr lang="en-US" sz="900" kern="0" dirty="0" smtClean="0">
                <a:solidFill>
                  <a:srgbClr val="000000"/>
                </a:solidFill>
                <a:latin typeface="Arial"/>
                <a:cs typeface="Arial"/>
                <a:sym typeface="Arial"/>
              </a:rPr>
              <a:t> = 5</a:t>
            </a:r>
            <a:endParaRPr lang="en-US" sz="900" kern="0" dirty="0">
              <a:solidFill>
                <a:srgbClr val="000000"/>
              </a:solidFill>
              <a:latin typeface="Arial"/>
              <a:cs typeface="Arial"/>
              <a:sym typeface="Arial"/>
            </a:endParaRPr>
          </a:p>
        </p:txBody>
      </p:sp>
      <p:sp>
        <p:nvSpPr>
          <p:cNvPr id="147" name="Right Arrow 98"/>
          <p:cNvSpPr/>
          <p:nvPr/>
        </p:nvSpPr>
        <p:spPr>
          <a:xfrm>
            <a:off x="1" y="2220119"/>
            <a:ext cx="994254" cy="783452"/>
          </a:xfrm>
          <a:prstGeom prst="rightArrow">
            <a:avLst/>
          </a:prstGeom>
          <a:gradFill flip="none" rotWithShape="1">
            <a:gsLst>
              <a:gs pos="0">
                <a:srgbClr val="4F81BD">
                  <a:tint val="66000"/>
                  <a:satMod val="160000"/>
                  <a:alpha val="42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8" name="TextBox 99"/>
          <p:cNvSpPr txBox="1"/>
          <p:nvPr/>
        </p:nvSpPr>
        <p:spPr>
          <a:xfrm>
            <a:off x="-63876" y="2434451"/>
            <a:ext cx="1214166" cy="553998"/>
          </a:xfrm>
          <a:prstGeom prst="rect">
            <a:avLst/>
          </a:prstGeom>
          <a:noFill/>
        </p:spPr>
        <p:txBody>
          <a:bodyPr wrap="square" rtlCol="0">
            <a:spAutoFit/>
          </a:bodyPr>
          <a:lstStyle/>
          <a:p>
            <a:pPr>
              <a:buClr>
                <a:srgbClr val="000000"/>
              </a:buClr>
              <a:buFont typeface="Arial"/>
              <a:buNone/>
              <a:defRPr/>
            </a:pPr>
            <a:r>
              <a:rPr lang="en-US" sz="1600" b="1" kern="0" dirty="0">
                <a:solidFill>
                  <a:srgbClr val="000000"/>
                </a:solidFill>
                <a:latin typeface="Arial"/>
                <a:cs typeface="Arial"/>
                <a:sym typeface="Arial"/>
              </a:rPr>
              <a:t>SOURCE</a:t>
            </a:r>
          </a:p>
          <a:p>
            <a:pPr>
              <a:buClr>
                <a:srgbClr val="000000"/>
              </a:buClr>
              <a:buFont typeface="Arial"/>
              <a:buNone/>
              <a:defRPr/>
            </a:pPr>
            <a:endParaRPr lang="en-US" sz="1400" kern="0" dirty="0">
              <a:solidFill>
                <a:srgbClr val="000000"/>
              </a:solidFill>
              <a:latin typeface="Arial"/>
              <a:cs typeface="Arial"/>
              <a:sym typeface="Arial"/>
            </a:endParaRPr>
          </a:p>
        </p:txBody>
      </p:sp>
      <p:grpSp>
        <p:nvGrpSpPr>
          <p:cNvPr id="149" name="Group 6"/>
          <p:cNvGrpSpPr/>
          <p:nvPr/>
        </p:nvGrpSpPr>
        <p:grpSpPr>
          <a:xfrm>
            <a:off x="118802" y="4337259"/>
            <a:ext cx="987974" cy="240882"/>
            <a:chOff x="301376" y="4347451"/>
            <a:chExt cx="804786" cy="135749"/>
          </a:xfrm>
        </p:grpSpPr>
        <p:cxnSp>
          <p:nvCxnSpPr>
            <p:cNvPr id="150" name="Straight Connector 110"/>
            <p:cNvCxnSpPr/>
            <p:nvPr/>
          </p:nvCxnSpPr>
          <p:spPr>
            <a:xfrm>
              <a:off x="301376" y="4483200"/>
              <a:ext cx="803620" cy="0"/>
            </a:xfrm>
            <a:prstGeom prst="line">
              <a:avLst/>
            </a:prstGeom>
            <a:noFill/>
            <a:ln w="9525" cap="flat" cmpd="sng" algn="ctr">
              <a:solidFill>
                <a:srgbClr val="4F81BD">
                  <a:shade val="95000"/>
                  <a:satMod val="105000"/>
                </a:srgbClr>
              </a:solidFill>
              <a:prstDash val="solid"/>
            </a:ln>
            <a:effectLst/>
          </p:spPr>
        </p:cxnSp>
        <p:cxnSp>
          <p:nvCxnSpPr>
            <p:cNvPr id="151" name="Straight Connector 111"/>
            <p:cNvCxnSpPr/>
            <p:nvPr/>
          </p:nvCxnSpPr>
          <p:spPr>
            <a:xfrm>
              <a:off x="302542" y="4347451"/>
              <a:ext cx="803620" cy="0"/>
            </a:xfrm>
            <a:prstGeom prst="line">
              <a:avLst/>
            </a:prstGeom>
            <a:noFill/>
            <a:ln w="9525" cap="flat" cmpd="sng" algn="ctr">
              <a:solidFill>
                <a:srgbClr val="4F81BD">
                  <a:shade val="95000"/>
                  <a:satMod val="105000"/>
                </a:srgbClr>
              </a:solidFill>
              <a:prstDash val="solid"/>
            </a:ln>
            <a:effectLst/>
          </p:spPr>
        </p:cxnSp>
        <p:sp>
          <p:nvSpPr>
            <p:cNvPr id="152" name="Up Arrow 112"/>
            <p:cNvSpPr/>
            <p:nvPr/>
          </p:nvSpPr>
          <p:spPr>
            <a:xfrm>
              <a:off x="616166" y="4363897"/>
              <a:ext cx="33320" cy="115993"/>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3" name="Up Arrow 113"/>
            <p:cNvSpPr/>
            <p:nvPr/>
          </p:nvSpPr>
          <p:spPr>
            <a:xfrm rot="10800000">
              <a:off x="678865" y="4363897"/>
              <a:ext cx="37848" cy="115992"/>
            </a:xfrm>
            <a:prstGeom prst="upArrow">
              <a:avLst/>
            </a:prstGeom>
            <a:gradFill flip="none" rotWithShape="1">
              <a:gsLst>
                <a:gs pos="0">
                  <a:srgbClr val="1F497D">
                    <a:lumMod val="40000"/>
                    <a:lumOff val="60000"/>
                    <a:tint val="66000"/>
                    <a:satMod val="160000"/>
                  </a:srgbClr>
                </a:gs>
                <a:gs pos="50000">
                  <a:srgbClr val="1F497D">
                    <a:lumMod val="40000"/>
                    <a:lumOff val="60000"/>
                    <a:tint val="44500"/>
                    <a:satMod val="160000"/>
                  </a:srgbClr>
                </a:gs>
                <a:gs pos="100000">
                  <a:srgbClr val="1F497D">
                    <a:lumMod val="40000"/>
                    <a:lumOff val="60000"/>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54" name="Google Shape;96;p4"/>
          <p:cNvSpPr txBox="1"/>
          <p:nvPr/>
        </p:nvSpPr>
        <p:spPr>
          <a:xfrm>
            <a:off x="1199832" y="4187877"/>
            <a:ext cx="2824470" cy="492412"/>
          </a:xfrm>
          <a:prstGeom prst="rect">
            <a:avLst/>
          </a:prstGeom>
          <a:solidFill>
            <a:srgbClr val="003399">
              <a:alpha val="80000"/>
            </a:srgbClr>
          </a:solidFill>
          <a:ln w="38100">
            <a:solidFill>
              <a:srgbClr val="003399">
                <a:alpha val="80000"/>
              </a:srgbClr>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2</a:t>
            </a:r>
            <a:r>
              <a:rPr lang="en-US" sz="2000" b="1" kern="0" dirty="0" smtClean="0">
                <a:solidFill>
                  <a:srgbClr val="FFFFFF"/>
                </a:solidFill>
                <a:latin typeface="Times New Roman"/>
                <a:ea typeface="Times New Roman"/>
                <a:cs typeface="Times New Roman"/>
                <a:sym typeface="Times New Roman"/>
              </a:rPr>
              <a:t>(</a:t>
            </a:r>
            <a:r>
              <a:rPr lang="el-GR" sz="2000" b="1" kern="0" dirty="0" smtClean="0">
                <a:solidFill>
                  <a:srgbClr val="FFFFFF"/>
                </a:solidFill>
                <a:latin typeface="Cambria Math" panose="02040503050406030204" pitchFamily="18" charset="0"/>
                <a:ea typeface="Cambria Math" panose="02040503050406030204" pitchFamily="18" charset="0"/>
                <a:cs typeface="Times New Roman"/>
                <a:sym typeface="Times New Roman"/>
              </a:rPr>
              <a:t>ν</a:t>
            </a:r>
            <a:r>
              <a:rPr lang="en-US" sz="2000" b="1" kern="0" dirty="0" smtClean="0">
                <a:solidFill>
                  <a:srgbClr val="FFFFFF"/>
                </a:solidFill>
                <a:latin typeface="Times New Roman"/>
                <a:ea typeface="Times New Roman"/>
                <a:cs typeface="Times New Roman"/>
                <a:sym typeface="Times New Roman"/>
              </a:rPr>
              <a:t>) + e </a:t>
            </a:r>
            <a:r>
              <a:rPr lang="en-US" sz="2000" b="1" kern="0" dirty="0">
                <a:solidFill>
                  <a:srgbClr val="FFFFFF"/>
                </a:solidFill>
                <a:latin typeface="Times New Roman"/>
                <a:ea typeface="Times New Roman"/>
                <a:cs typeface="Times New Roman"/>
                <a:sym typeface="Times New Roman"/>
              </a:rPr>
              <a:t>→ H</a:t>
            </a:r>
            <a:r>
              <a:rPr lang="en-US" sz="2000" b="1" kern="0" baseline="-25000" dirty="0">
                <a:solidFill>
                  <a:srgbClr val="FFFFFF"/>
                </a:solidFill>
                <a:latin typeface="Times New Roman"/>
                <a:ea typeface="Times New Roman"/>
                <a:cs typeface="Times New Roman"/>
                <a:sym typeface="Times New Roman"/>
              </a:rPr>
              <a:t>2</a:t>
            </a:r>
            <a:r>
              <a:rPr lang="en-US" sz="2000" b="1" kern="0" dirty="0">
                <a:solidFill>
                  <a:srgbClr val="FFFFFF"/>
                </a:solidFill>
                <a:latin typeface="Times New Roman"/>
                <a:ea typeface="Times New Roman"/>
                <a:cs typeface="Times New Roman"/>
                <a:sym typeface="Times New Roman"/>
              </a:rPr>
              <a:t>(</a:t>
            </a:r>
            <a:r>
              <a:rPr lang="el-GR" sz="2000" b="1" kern="0" dirty="0" smtClean="0">
                <a:solidFill>
                  <a:srgbClr val="FFFFFF"/>
                </a:solidFill>
                <a:latin typeface="Cambria Math" panose="02040503050406030204" pitchFamily="18" charset="0"/>
                <a:ea typeface="Cambria Math" panose="02040503050406030204" pitchFamily="18" charset="0"/>
                <a:cs typeface="Times New Roman"/>
                <a:sym typeface="Times New Roman"/>
              </a:rPr>
              <a:t>ν</a:t>
            </a:r>
            <a:r>
              <a:rPr lang="en-US" sz="2000" b="1" kern="0" dirty="0" smtClean="0">
                <a:solidFill>
                  <a:srgbClr val="FFFFFF"/>
                </a:solidFill>
                <a:latin typeface="Times New Roman"/>
                <a:ea typeface="Times New Roman"/>
                <a:cs typeface="Times New Roman"/>
                <a:sym typeface="Times New Roman"/>
              </a:rPr>
              <a:t>±1) </a:t>
            </a:r>
            <a:r>
              <a:rPr lang="en-US" sz="2000" b="1" kern="0" dirty="0">
                <a:solidFill>
                  <a:srgbClr val="FFFFFF"/>
                </a:solidFill>
                <a:latin typeface="Times New Roman"/>
                <a:ea typeface="Times New Roman"/>
                <a:cs typeface="Times New Roman"/>
                <a:sym typeface="Times New Roman"/>
              </a:rPr>
              <a:t>+ e </a:t>
            </a:r>
            <a:endParaRPr b="1" kern="0" dirty="0">
              <a:solidFill>
                <a:srgbClr val="FFFFFF"/>
              </a:solidFill>
              <a:latin typeface="Arial"/>
              <a:cs typeface="Arial"/>
              <a:sym typeface="Arial"/>
            </a:endParaRPr>
          </a:p>
        </p:txBody>
      </p:sp>
      <p:sp>
        <p:nvSpPr>
          <p:cNvPr id="155" name="Google Shape;96;p4"/>
          <p:cNvSpPr txBox="1"/>
          <p:nvPr/>
        </p:nvSpPr>
        <p:spPr>
          <a:xfrm>
            <a:off x="4989481" y="3444485"/>
            <a:ext cx="2033992" cy="434188"/>
          </a:xfrm>
          <a:prstGeom prst="rect">
            <a:avLst/>
          </a:prstGeom>
          <a:solidFill>
            <a:srgbClr val="0070C0">
              <a:alpha val="80000"/>
            </a:srgbClr>
          </a:solidFill>
          <a:ln w="38100">
            <a:solidFill>
              <a:srgbClr val="0070C0">
                <a:alpha val="80000"/>
              </a:srgbClr>
            </a:solidFill>
          </a:ln>
        </p:spPr>
        <p:txBody>
          <a:bodyPr spcFirstLastPara="1" wrap="square" lIns="91425" tIns="91425" rIns="91425" bIns="91425" anchor="t" anchorCtr="0">
            <a:spAutoFit/>
          </a:bodyPr>
          <a:lstStyle/>
          <a:p>
            <a:pPr>
              <a:buClr>
                <a:srgbClr val="000000"/>
              </a:buClr>
              <a:buFont typeface="Arial"/>
              <a:buNone/>
              <a:defRPr/>
            </a:pP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25000" dirty="0" smtClean="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 e </a:t>
            </a:r>
            <a:r>
              <a:rPr lang="en-US" sz="2000" b="1" kern="0" dirty="0">
                <a:solidFill>
                  <a:srgbClr val="FFFFFF"/>
                </a:solidFill>
                <a:latin typeface="Times New Roman"/>
                <a:ea typeface="Times New Roman"/>
                <a:cs typeface="Times New Roman"/>
                <a:sym typeface="Times New Roman"/>
              </a:rPr>
              <a:t>→ </a:t>
            </a:r>
            <a:r>
              <a:rPr lang="en-US" sz="2000" b="1" kern="0" dirty="0" smtClean="0">
                <a:solidFill>
                  <a:srgbClr val="FFFFFF"/>
                </a:solidFill>
                <a:latin typeface="Times New Roman"/>
                <a:ea typeface="Times New Roman"/>
                <a:cs typeface="Times New Roman"/>
                <a:sym typeface="Times New Roman"/>
              </a:rPr>
              <a:t>H</a:t>
            </a:r>
            <a:r>
              <a:rPr lang="en-US" sz="2000" b="1" kern="0" baseline="30000" dirty="0" smtClean="0">
                <a:solidFill>
                  <a:srgbClr val="FFFFFF"/>
                </a:solidFill>
                <a:latin typeface="Times New Roman"/>
                <a:ea typeface="Times New Roman"/>
                <a:cs typeface="Times New Roman"/>
                <a:sym typeface="Times New Roman"/>
              </a:rPr>
              <a:t>+</a:t>
            </a:r>
            <a:r>
              <a:rPr lang="en-US" sz="2000" b="1" kern="0" dirty="0" smtClean="0">
                <a:solidFill>
                  <a:srgbClr val="FFFFFF"/>
                </a:solidFill>
                <a:latin typeface="Times New Roman"/>
                <a:ea typeface="Times New Roman"/>
                <a:cs typeface="Times New Roman"/>
                <a:sym typeface="Times New Roman"/>
              </a:rPr>
              <a:t> + 2e</a:t>
            </a:r>
            <a:endParaRPr b="1" kern="0" dirty="0">
              <a:solidFill>
                <a:srgbClr val="FFFFFF"/>
              </a:solidFill>
              <a:latin typeface="Arial"/>
              <a:cs typeface="Arial"/>
              <a:sym typeface="Arial"/>
            </a:endParaRPr>
          </a:p>
        </p:txBody>
      </p:sp>
      <p:sp>
        <p:nvSpPr>
          <p:cNvPr id="156" name="Google Shape;108;p4"/>
          <p:cNvSpPr/>
          <p:nvPr/>
        </p:nvSpPr>
        <p:spPr>
          <a:xfrm rot="11853743">
            <a:off x="621497" y="2416595"/>
            <a:ext cx="611402" cy="1857542"/>
          </a:xfrm>
          <a:prstGeom prst="upArrow">
            <a:avLst>
              <a:gd name="adj1" fmla="val 50000"/>
              <a:gd name="adj2" fmla="val 50000"/>
            </a:avLst>
          </a:prstGeom>
          <a:solidFill>
            <a:srgbClr val="B6D7A8">
              <a:alpha val="33700"/>
            </a:srgbClr>
          </a:solidFill>
          <a:ln>
            <a:noFill/>
          </a:ln>
          <a:effectLst>
            <a:outerShdw blurRad="57150" dist="19050" dir="5400000" algn="bl" rotWithShape="0">
              <a:srgbClr val="000000">
                <a:alpha val="77000"/>
              </a:srgbClr>
            </a:outerShdw>
          </a:effectLst>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157" name="TextBox 123"/>
          <p:cNvSpPr txBox="1"/>
          <p:nvPr/>
        </p:nvSpPr>
        <p:spPr>
          <a:xfrm>
            <a:off x="7059183" y="3702345"/>
            <a:ext cx="1970034" cy="1169551"/>
          </a:xfrm>
          <a:prstGeom prst="rect">
            <a:avLst/>
          </a:prstGeom>
          <a:solidFill>
            <a:srgbClr val="DDD9C3"/>
          </a:solidFill>
          <a:ln w="25400" cap="flat" cmpd="sng" algn="ctr">
            <a:solidFill>
              <a:srgbClr val="0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      </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T</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e</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T</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i</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=0.2÷30eV</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t>
            </a: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smtClean="0">
                <a:ln>
                  <a:noFill/>
                </a:ln>
                <a:solidFill>
                  <a:srgbClr val="000000"/>
                </a:solidFill>
                <a:effectLst/>
                <a:uLnTx/>
                <a:uFillTx/>
                <a:latin typeface="Arial"/>
                <a:ea typeface="+mn-ea"/>
                <a:cs typeface="+mn-cs"/>
                <a:sym typeface="Arial"/>
              </a:rPr>
              <a:t>e</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i</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=10</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19</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m</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-3</a:t>
            </a: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smtClean="0">
                <a:ln>
                  <a:noFill/>
                </a:ln>
                <a:solidFill>
                  <a:srgbClr val="000000"/>
                </a:solidFill>
                <a:effectLst/>
                <a:uLnTx/>
                <a:uFillTx/>
                <a:latin typeface="Arial"/>
                <a:ea typeface="+mn-ea"/>
                <a:cs typeface="+mn-cs"/>
                <a:sym typeface="Arial"/>
              </a:rPr>
              <a:t>e</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t>
            </a:r>
            <a:r>
              <a:rPr kumimoji="0" lang="en-US" sz="1400" b="0" i="0" u="none" strike="noStrike" kern="0" cap="none" spc="0" normalizeH="0" baseline="0" noProof="0" dirty="0" err="1" smtClean="0">
                <a:ln>
                  <a:noFill/>
                </a:ln>
                <a:solidFill>
                  <a:srgbClr val="000000"/>
                </a:solidFill>
                <a:effectLst/>
                <a:uLnTx/>
                <a:uFillTx/>
                <a:latin typeface="Arial"/>
                <a:ea typeface="+mn-ea"/>
                <a:cs typeface="+mn-cs"/>
                <a:sym typeface="Arial"/>
              </a:rPr>
              <a:t>n</a:t>
            </a:r>
            <a:r>
              <a:rPr kumimoji="0" lang="en-US" sz="1400" b="0" i="0" u="none" strike="noStrike" kern="0" cap="none" spc="0" normalizeH="0" baseline="-25000" noProof="0" dirty="0" err="1" smtClean="0">
                <a:ln>
                  <a:noFill/>
                </a:ln>
                <a:solidFill>
                  <a:srgbClr val="000000"/>
                </a:solidFill>
                <a:effectLst/>
                <a:uLnTx/>
                <a:uFillTx/>
                <a:latin typeface="Arial"/>
                <a:ea typeface="+mn-ea"/>
                <a:cs typeface="+mn-cs"/>
                <a:sym typeface="Arial"/>
              </a:rPr>
              <a:t>i</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=10</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21</a:t>
            </a: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m</a:t>
            </a:r>
            <a:r>
              <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rPr>
              <a:t>-3</a:t>
            </a:r>
          </a:p>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endParaRPr>
          </a:p>
        </p:txBody>
      </p:sp>
      <p:sp>
        <p:nvSpPr>
          <p:cNvPr id="158" name="TextBox 124"/>
          <p:cNvSpPr txBox="1"/>
          <p:nvPr/>
        </p:nvSpPr>
        <p:spPr>
          <a:xfrm>
            <a:off x="7101187" y="3418907"/>
            <a:ext cx="1906295" cy="523220"/>
          </a:xfrm>
          <a:prstGeom prst="rect">
            <a:avLst/>
          </a:prstGeom>
          <a:noFill/>
        </p:spPr>
        <p:txBody>
          <a:bodyPr wrap="square" rtlCol="0">
            <a:spAutoFit/>
          </a:bodyPr>
          <a:lstStyle/>
          <a:p>
            <a:pPr>
              <a:buClr>
                <a:srgbClr val="000000"/>
              </a:buClr>
              <a:buFont typeface="Arial"/>
              <a:buNone/>
              <a:defRPr/>
            </a:pPr>
            <a:r>
              <a:rPr lang="en-US" sz="1400" b="1" kern="0" dirty="0">
                <a:solidFill>
                  <a:srgbClr val="000000"/>
                </a:solidFill>
                <a:latin typeface="Arial"/>
                <a:cs typeface="Arial"/>
                <a:sym typeface="Arial"/>
              </a:rPr>
              <a:t>Plasma parameters:</a:t>
            </a:r>
          </a:p>
          <a:p>
            <a:pPr>
              <a:buClr>
                <a:srgbClr val="000000"/>
              </a:buClr>
              <a:buFont typeface="Arial"/>
              <a:buNone/>
              <a:defRPr/>
            </a:pPr>
            <a:endParaRPr lang="en-US" sz="1400" kern="0" dirty="0">
              <a:solidFill>
                <a:srgbClr val="000000"/>
              </a:solidFill>
              <a:latin typeface="Arial"/>
              <a:cs typeface="Arial"/>
              <a:sym typeface="Arial"/>
            </a:endParaRPr>
          </a:p>
        </p:txBody>
      </p:sp>
      <p:sp>
        <p:nvSpPr>
          <p:cNvPr id="159" name="TextBox 125"/>
          <p:cNvSpPr txBox="1"/>
          <p:nvPr/>
        </p:nvSpPr>
        <p:spPr>
          <a:xfrm>
            <a:off x="5186806" y="4384811"/>
            <a:ext cx="1749065" cy="307777"/>
          </a:xfrm>
          <a:prstGeom prst="rect">
            <a:avLst/>
          </a:prstGeom>
          <a:solidFill>
            <a:srgbClr val="EEECE1">
              <a:lumMod val="90000"/>
            </a:srgbClr>
          </a:solidFill>
          <a:ln w="25400" cap="flat" cmpd="sng" algn="ctr">
            <a:solidFill>
              <a:srgbClr val="0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Pts val="1820"/>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a:ea typeface="+mn-ea"/>
                <a:cs typeface="+mn-cs"/>
                <a:sym typeface="Arial"/>
              </a:rPr>
              <a:t>AMJUEL, H2VIBR</a:t>
            </a:r>
            <a:endParaRPr kumimoji="0" lang="en-US" sz="1400" b="0" i="0" u="none" strike="noStrike" kern="0" cap="none" spc="0" normalizeH="0" baseline="30000" noProof="0" dirty="0" smtClean="0">
              <a:ln>
                <a:noFill/>
              </a:ln>
              <a:solidFill>
                <a:srgbClr val="000000"/>
              </a:solidFill>
              <a:effectLst/>
              <a:uLnTx/>
              <a:uFillTx/>
              <a:latin typeface="Arial"/>
              <a:ea typeface="+mn-ea"/>
              <a:cs typeface="+mn-cs"/>
              <a:sym typeface="Arial"/>
            </a:endParaRPr>
          </a:p>
        </p:txBody>
      </p:sp>
      <p:sp>
        <p:nvSpPr>
          <p:cNvPr id="160" name="TextBox 126"/>
          <p:cNvSpPr txBox="1"/>
          <p:nvPr/>
        </p:nvSpPr>
        <p:spPr>
          <a:xfrm>
            <a:off x="5092806" y="4104832"/>
            <a:ext cx="1906295" cy="523220"/>
          </a:xfrm>
          <a:prstGeom prst="rect">
            <a:avLst/>
          </a:prstGeom>
          <a:noFill/>
        </p:spPr>
        <p:txBody>
          <a:bodyPr wrap="square" rtlCol="0">
            <a:spAutoFit/>
          </a:bodyPr>
          <a:lstStyle/>
          <a:p>
            <a:pPr>
              <a:buClr>
                <a:srgbClr val="000000"/>
              </a:buClr>
              <a:buFont typeface="Arial"/>
              <a:buNone/>
              <a:defRPr/>
            </a:pPr>
            <a:r>
              <a:rPr lang="en-US" sz="1400" b="1" kern="0" dirty="0" smtClean="0">
                <a:solidFill>
                  <a:srgbClr val="000000"/>
                </a:solidFill>
                <a:latin typeface="Arial"/>
                <a:cs typeface="Arial"/>
                <a:sym typeface="Arial"/>
              </a:rPr>
              <a:t>Databases:</a:t>
            </a:r>
            <a:endParaRPr lang="en-US" sz="1400" b="1" kern="0" dirty="0">
              <a:solidFill>
                <a:srgbClr val="000000"/>
              </a:solidFill>
              <a:latin typeface="Arial"/>
              <a:cs typeface="Arial"/>
              <a:sym typeface="Arial"/>
            </a:endParaRPr>
          </a:p>
          <a:p>
            <a:pPr>
              <a:buClr>
                <a:srgbClr val="000000"/>
              </a:buClr>
              <a:buFont typeface="Arial"/>
              <a:buNone/>
              <a:defRPr/>
            </a:pPr>
            <a:endParaRPr lang="en-US" sz="1400" kern="0" dirty="0">
              <a:solidFill>
                <a:srgbClr val="000000"/>
              </a:solidFill>
              <a:latin typeface="Arial"/>
              <a:cs typeface="Arial"/>
              <a:sym typeface="Arial"/>
            </a:endParaRPr>
          </a:p>
        </p:txBody>
      </p:sp>
      <p:sp>
        <p:nvSpPr>
          <p:cNvPr id="161" name="Google Shape;121;p4"/>
          <p:cNvSpPr txBox="1"/>
          <p:nvPr/>
        </p:nvSpPr>
        <p:spPr>
          <a:xfrm>
            <a:off x="8248534" y="4344898"/>
            <a:ext cx="814601" cy="344779"/>
          </a:xfrm>
          <a:prstGeom prst="rect">
            <a:avLst/>
          </a:prstGeom>
          <a:solidFill>
            <a:srgbClr val="DB45BB"/>
          </a:solidFill>
          <a:ln>
            <a:noFill/>
          </a:ln>
        </p:spPr>
        <p:txBody>
          <a:bodyPr spcFirstLastPara="1" wrap="square" lIns="91425" tIns="90000" rIns="91425" bIns="91425" anchor="t" anchorCtr="0">
            <a:spAutoFit/>
          </a:bodyPr>
          <a:lstStyle/>
          <a:p>
            <a:pPr algn="ctr">
              <a:buClr>
                <a:srgbClr val="000000"/>
              </a:buClr>
              <a:buSzPts val="1400"/>
              <a:buFont typeface="Arial"/>
              <a:buNone/>
              <a:defRPr/>
            </a:pPr>
            <a:r>
              <a:rPr lang="en-US" sz="1050" b="1" kern="0" dirty="0">
                <a:solidFill>
                  <a:srgbClr val="FFFFFF"/>
                </a:solidFill>
                <a:latin typeface="Arial"/>
                <a:ea typeface="Arial"/>
                <a:cs typeface="Arial"/>
                <a:sym typeface="Arial"/>
              </a:rPr>
              <a:t>EU-DEMO</a:t>
            </a:r>
            <a:endParaRPr sz="1050" b="1" kern="0" dirty="0">
              <a:solidFill>
                <a:srgbClr val="FFFFFF"/>
              </a:solidFill>
              <a:latin typeface="Arial"/>
              <a:ea typeface="Arial"/>
              <a:cs typeface="Arial"/>
              <a:sym typeface="Arial"/>
            </a:endParaRPr>
          </a:p>
        </p:txBody>
      </p:sp>
      <p:sp>
        <p:nvSpPr>
          <p:cNvPr id="162" name="Google Shape;122;p4"/>
          <p:cNvSpPr txBox="1"/>
          <p:nvPr/>
        </p:nvSpPr>
        <p:spPr>
          <a:xfrm>
            <a:off x="8248533" y="3986204"/>
            <a:ext cx="477021" cy="344779"/>
          </a:xfrm>
          <a:prstGeom prst="rect">
            <a:avLst/>
          </a:prstGeom>
          <a:solidFill>
            <a:srgbClr val="DB45BB"/>
          </a:solidFill>
          <a:ln>
            <a:noFill/>
          </a:ln>
        </p:spPr>
        <p:txBody>
          <a:bodyPr spcFirstLastPara="1" wrap="square" lIns="91425" tIns="90000" rIns="91425" bIns="91425" anchor="t" anchorCtr="0">
            <a:spAutoFit/>
          </a:bodyPr>
          <a:lstStyle/>
          <a:p>
            <a:pPr algn="ctr">
              <a:buClr>
                <a:srgbClr val="000000"/>
              </a:buClr>
              <a:buSzPts val="1400"/>
              <a:buFont typeface="Arial"/>
              <a:buNone/>
              <a:defRPr/>
            </a:pPr>
            <a:r>
              <a:rPr lang="en-US" sz="1050" b="1" kern="0" dirty="0" smtClean="0">
                <a:solidFill>
                  <a:srgbClr val="FFFFFF"/>
                </a:solidFill>
                <a:latin typeface="Arial"/>
                <a:ea typeface="Arial"/>
                <a:cs typeface="Arial"/>
                <a:sym typeface="Arial"/>
              </a:rPr>
              <a:t>JET</a:t>
            </a:r>
            <a:endParaRPr sz="1100" b="1" kern="0" dirty="0">
              <a:solidFill>
                <a:srgbClr val="FFFFFF"/>
              </a:solidFill>
              <a:latin typeface="Arial"/>
              <a:ea typeface="Arial"/>
              <a:cs typeface="Arial"/>
              <a:sym typeface="Arial"/>
            </a:endParaRPr>
          </a:p>
        </p:txBody>
      </p:sp>
      <p:sp>
        <p:nvSpPr>
          <p:cNvPr id="163" name="Google Shape;146;p16"/>
          <p:cNvSpPr txBox="1">
            <a:spLocks/>
          </p:cNvSpPr>
          <p:nvPr/>
        </p:nvSpPr>
        <p:spPr>
          <a:xfrm>
            <a:off x="118802" y="64073"/>
            <a:ext cx="7543800" cy="342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3399"/>
              </a:buClr>
              <a:buSzPts val="2800"/>
              <a:buFont typeface="Arial"/>
              <a:buNone/>
              <a:tabLst/>
              <a:defRPr/>
            </a:pPr>
            <a:r>
              <a:rPr kumimoji="0" lang="en-US" sz="2800" b="1" i="0" u="none" strike="noStrike" kern="0" cap="none" spc="0" normalizeH="0" baseline="0" noProof="0" dirty="0" smtClean="0">
                <a:ln>
                  <a:noFill/>
                </a:ln>
                <a:solidFill>
                  <a:srgbClr val="C00000"/>
                </a:solidFill>
                <a:effectLst/>
                <a:uLnTx/>
                <a:uFillTx/>
                <a:latin typeface="Arial"/>
                <a:cs typeface="Arial"/>
                <a:sym typeface="Arial"/>
              </a:rPr>
              <a:t>CRM FOR MOLECULES : </a:t>
            </a:r>
            <a:r>
              <a:rPr kumimoji="0" lang="en-US" sz="2800" b="1" i="0" u="none" strike="noStrike" kern="0" cap="none" spc="0" normalizeH="0" baseline="0" noProof="0" dirty="0" err="1" smtClean="0">
                <a:ln>
                  <a:noFill/>
                </a:ln>
                <a:solidFill>
                  <a:srgbClr val="C00000"/>
                </a:solidFill>
                <a:effectLst/>
                <a:uLnTx/>
                <a:uFillTx/>
                <a:latin typeface="Arial"/>
                <a:cs typeface="Arial"/>
                <a:sym typeface="Arial"/>
              </a:rPr>
              <a:t>vibral</a:t>
            </a:r>
            <a:r>
              <a:rPr kumimoji="0" lang="en-US" sz="2800" b="1" i="0" u="none" strike="noStrike" kern="0" cap="none" spc="0" normalizeH="0" baseline="0" noProof="0" dirty="0" smtClean="0">
                <a:ln>
                  <a:noFill/>
                </a:ln>
                <a:solidFill>
                  <a:srgbClr val="C00000"/>
                </a:solidFill>
                <a:effectLst/>
                <a:uLnTx/>
                <a:uFillTx/>
                <a:latin typeface="Arial"/>
                <a:cs typeface="Arial"/>
                <a:sym typeface="Arial"/>
              </a:rPr>
              <a:t> resolution</a:t>
            </a:r>
            <a:endParaRPr kumimoji="0" lang="en-US" sz="2800" b="0"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1546496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347" y="2911458"/>
            <a:ext cx="2416340" cy="19139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133" y="636747"/>
            <a:ext cx="7496735" cy="2244429"/>
          </a:xfrm>
          <a:prstGeom prst="rect">
            <a:avLst/>
          </a:prstGeom>
        </p:spPr>
      </p:pic>
      <p:sp>
        <p:nvSpPr>
          <p:cNvPr id="43" name="Google Shape;94;p4"/>
          <p:cNvSpPr/>
          <p:nvPr/>
        </p:nvSpPr>
        <p:spPr>
          <a:xfrm>
            <a:off x="4721429" y="3548342"/>
            <a:ext cx="1986369" cy="569179"/>
          </a:xfrm>
          <a:prstGeom prst="roundRect">
            <a:avLst>
              <a:gd name="adj" fmla="val 50000"/>
            </a:avLst>
          </a:prstGeom>
          <a:solidFill>
            <a:srgbClr val="FF99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89;p4"/>
          <p:cNvSpPr/>
          <p:nvPr/>
        </p:nvSpPr>
        <p:spPr>
          <a:xfrm>
            <a:off x="4892696" y="3640843"/>
            <a:ext cx="1651336" cy="373387"/>
          </a:xfrm>
          <a:prstGeom prst="roundRect">
            <a:avLst>
              <a:gd name="adj" fmla="val 50000"/>
            </a:avLst>
          </a:prstGeom>
          <a:solidFill>
            <a:schemeClr val="bg1"/>
          </a:solidFill>
          <a:ln w="9525" cap="flat" cmpd="sng">
            <a:solidFill>
              <a:srgbClr val="595959"/>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Group 2"/>
          <p:cNvGrpSpPr/>
          <p:nvPr/>
        </p:nvGrpSpPr>
        <p:grpSpPr>
          <a:xfrm>
            <a:off x="2691136" y="3555504"/>
            <a:ext cx="1986369" cy="569179"/>
            <a:chOff x="2614246" y="2270176"/>
            <a:chExt cx="2203940" cy="613709"/>
          </a:xfrm>
        </p:grpSpPr>
        <p:sp>
          <p:nvSpPr>
            <p:cNvPr id="25" name="Google Shape;94;p4"/>
            <p:cNvSpPr/>
            <p:nvPr/>
          </p:nvSpPr>
          <p:spPr>
            <a:xfrm>
              <a:off x="2614246" y="2270176"/>
              <a:ext cx="2203940" cy="613709"/>
            </a:xfrm>
            <a:prstGeom prst="roundRect">
              <a:avLst>
                <a:gd name="adj" fmla="val 50000"/>
              </a:avLst>
            </a:prstGeom>
            <a:gradFill>
              <a:gsLst>
                <a:gs pos="0">
                  <a:srgbClr val="DCECD5"/>
                </a:gs>
                <a:gs pos="100000">
                  <a:srgbClr val="93BC81"/>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89;p4"/>
            <p:cNvSpPr/>
            <p:nvPr/>
          </p:nvSpPr>
          <p:spPr>
            <a:xfrm>
              <a:off x="2804272" y="2369914"/>
              <a:ext cx="1832210" cy="402599"/>
            </a:xfrm>
            <a:prstGeom prst="roundRect">
              <a:avLst>
                <a:gd name="adj" fmla="val 50000"/>
              </a:avLst>
            </a:prstGeom>
            <a:solidFill>
              <a:srgbClr val="FFFFFF"/>
            </a:solidFill>
            <a:ln w="9525" cap="flat" cmpd="sng">
              <a:solidFill>
                <a:srgbClr val="595959"/>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TextBox 1"/>
          <p:cNvSpPr txBox="1"/>
          <p:nvPr/>
        </p:nvSpPr>
        <p:spPr>
          <a:xfrm>
            <a:off x="77637" y="2911458"/>
            <a:ext cx="5006196" cy="553998"/>
          </a:xfrm>
          <a:prstGeom prst="rect">
            <a:avLst/>
          </a:prstGeom>
          <a:noFill/>
        </p:spPr>
        <p:txBody>
          <a:bodyPr wrap="square" rtlCol="0">
            <a:spAutoFit/>
          </a:bodyPr>
          <a:lstStyle/>
          <a:p>
            <a:r>
              <a:rPr lang="en-US" sz="1600" b="1" dirty="0">
                <a:solidFill>
                  <a:srgbClr val="FF0000"/>
                </a:solidFill>
              </a:rPr>
              <a:t>low temperature </a:t>
            </a:r>
            <a:r>
              <a:rPr lang="en-US" sz="1600" dirty="0">
                <a:solidFill>
                  <a:schemeClr val="dk1"/>
                </a:solidFill>
              </a:rPr>
              <a:t>(T &lt; 2eV)   leading reaction chains:  </a:t>
            </a:r>
            <a:endParaRPr lang="en-US" sz="1600" dirty="0">
              <a:solidFill>
                <a:schemeClr val="dk1"/>
              </a:solidFill>
              <a:latin typeface="Times New Roman"/>
              <a:ea typeface="Times New Roman"/>
              <a:cs typeface="Times New Roman"/>
              <a:sym typeface="Times New Roman"/>
            </a:endParaRPr>
          </a:p>
          <a:p>
            <a:endParaRPr lang="en-US" dirty="0"/>
          </a:p>
        </p:txBody>
      </p:sp>
      <p:sp>
        <p:nvSpPr>
          <p:cNvPr id="17" name="Google Shape;93;p4"/>
          <p:cNvSpPr txBox="1"/>
          <p:nvPr/>
        </p:nvSpPr>
        <p:spPr>
          <a:xfrm>
            <a:off x="2847309" y="3623802"/>
            <a:ext cx="7207800" cy="430857"/>
          </a:xfrm>
          <a:prstGeom prst="rect">
            <a:avLst/>
          </a:prstGeom>
          <a:noFill/>
          <a:ln>
            <a:noFill/>
          </a:ln>
        </p:spPr>
        <p:txBody>
          <a:bodyPr spcFirstLastPara="1" wrap="square" lIns="91425" tIns="91425" rIns="91425" bIns="91425" anchor="t" anchorCtr="0">
            <a:spAutoFit/>
          </a:bodyPr>
          <a:lstStyle/>
          <a:p>
            <a:pPr lvl="0">
              <a:buSzPts val="2900"/>
            </a:pP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smtClean="0">
                <a:solidFill>
                  <a:srgbClr val="000000"/>
                </a:solidFill>
                <a:latin typeface="Times New Roman"/>
                <a:ea typeface="Times New Roman"/>
                <a:cs typeface="Times New Roman"/>
                <a:sym typeface="Times New Roman"/>
              </a:rPr>
              <a:t>H</a:t>
            </a:r>
            <a:r>
              <a:rPr lang="en-US" sz="1600" b="0" i="0" u="none" strike="noStrike" cap="none" baseline="-25000" dirty="0" smtClean="0">
                <a:solidFill>
                  <a:srgbClr val="000000"/>
                </a:solidFill>
                <a:latin typeface="Times New Roman"/>
                <a:ea typeface="Times New Roman"/>
                <a:cs typeface="Times New Roman"/>
                <a:sym typeface="Times New Roman"/>
              </a:rPr>
              <a:t>2</a:t>
            </a:r>
            <a:r>
              <a:rPr lang="en-US" sz="1600" b="0" i="0" u="none" strike="noStrike" cap="none" dirty="0" smtClean="0">
                <a:solidFill>
                  <a:srgbClr val="000000"/>
                </a:solidFill>
                <a:latin typeface="Times New Roman"/>
                <a:ea typeface="Times New Roman"/>
                <a:cs typeface="Times New Roman"/>
                <a:sym typeface="Times New Roman"/>
              </a:rPr>
              <a:t>+</a:t>
            </a:r>
            <a:r>
              <a:rPr lang="en-US" sz="1600" dirty="0" smtClean="0">
                <a:latin typeface="Times New Roman"/>
                <a:ea typeface="Times New Roman"/>
                <a:cs typeface="Times New Roman"/>
                <a:sym typeface="Times New Roman"/>
              </a:rPr>
              <a:t>H</a:t>
            </a:r>
            <a:r>
              <a:rPr lang="en-US" sz="1600" baseline="30000" dirty="0" smtClean="0">
                <a:latin typeface="Times New Roman"/>
                <a:ea typeface="Times New Roman"/>
                <a:cs typeface="Times New Roman"/>
                <a:sym typeface="Times New Roman"/>
              </a:rPr>
              <a:t>+</a:t>
            </a:r>
            <a:r>
              <a:rPr lang="en-US" sz="1600" b="0" i="0" u="none" strike="noStrike" cap="none" dirty="0" smtClean="0">
                <a:solidFill>
                  <a:srgbClr val="000000"/>
                </a:solidFill>
                <a:latin typeface="Times New Roman"/>
                <a:ea typeface="Times New Roman"/>
                <a:cs typeface="Times New Roman"/>
                <a:sym typeface="Times New Roman"/>
              </a:rPr>
              <a:t>→ </a:t>
            </a:r>
            <a:r>
              <a:rPr lang="en-US" sz="1600" b="0" i="0" u="none" strike="noStrike" cap="none" dirty="0">
                <a:solidFill>
                  <a:srgbClr val="000000"/>
                </a:solidFill>
                <a:latin typeface="Times New Roman"/>
                <a:ea typeface="Times New Roman"/>
                <a:cs typeface="Times New Roman"/>
                <a:sym typeface="Times New Roman"/>
              </a:rPr>
              <a:t>H</a:t>
            </a:r>
            <a:r>
              <a:rPr lang="en-US" sz="1600" b="0" i="0" u="none" strike="noStrike" cap="none" baseline="-25000" dirty="0">
                <a:solidFill>
                  <a:srgbClr val="000000"/>
                </a:solidFill>
                <a:latin typeface="Times New Roman"/>
                <a:ea typeface="Times New Roman"/>
                <a:cs typeface="Times New Roman"/>
                <a:sym typeface="Times New Roman"/>
              </a:rPr>
              <a:t>2</a:t>
            </a:r>
            <a:r>
              <a:rPr lang="en-US" sz="1600" b="0" i="0" u="none" strike="noStrike" cap="none" baseline="30000" dirty="0">
                <a:solidFill>
                  <a:srgbClr val="000000"/>
                </a:solidFill>
                <a:latin typeface="Times New Roman"/>
                <a:ea typeface="Times New Roman"/>
                <a:cs typeface="Times New Roman"/>
                <a:sym typeface="Times New Roman"/>
              </a:rPr>
              <a:t>+</a:t>
            </a:r>
            <a:r>
              <a:rPr lang="en-US" sz="1600" b="0" i="0" u="none" strike="noStrike" cap="none" dirty="0">
                <a:solidFill>
                  <a:srgbClr val="000000"/>
                </a:solidFill>
                <a:latin typeface="Times New Roman"/>
                <a:ea typeface="Times New Roman"/>
                <a:cs typeface="Times New Roman"/>
                <a:sym typeface="Times New Roman"/>
              </a:rPr>
              <a:t>+H            </a:t>
            </a:r>
            <a:r>
              <a:rPr lang="en-US" sz="1600" b="0" i="0" u="none" strike="noStrike" cap="none" dirty="0" smtClean="0">
                <a:solidFill>
                  <a:srgbClr val="000000"/>
                </a:solidFill>
                <a:latin typeface="Times New Roman"/>
                <a:ea typeface="Times New Roman"/>
                <a:cs typeface="Times New Roman"/>
                <a:sym typeface="Times New Roman"/>
              </a:rPr>
              <a:t> H</a:t>
            </a:r>
            <a:r>
              <a:rPr lang="en-US" sz="1600" b="0" i="0" u="none" strike="noStrike" cap="none" baseline="-25000" dirty="0" smtClean="0">
                <a:solidFill>
                  <a:srgbClr val="000000"/>
                </a:solidFill>
                <a:latin typeface="Times New Roman"/>
                <a:ea typeface="Times New Roman"/>
                <a:cs typeface="Times New Roman"/>
                <a:sym typeface="Times New Roman"/>
              </a:rPr>
              <a:t>2</a:t>
            </a:r>
            <a:r>
              <a:rPr lang="en-US" sz="1600" b="0" i="0" u="none" strike="noStrike" cap="none" baseline="30000" dirty="0">
                <a:solidFill>
                  <a:srgbClr val="000000"/>
                </a:solidFill>
                <a:latin typeface="Times New Roman"/>
                <a:ea typeface="Times New Roman"/>
                <a:cs typeface="Times New Roman"/>
                <a:sym typeface="Times New Roman"/>
              </a:rPr>
              <a:t>+</a:t>
            </a:r>
            <a:r>
              <a:rPr lang="en-US" sz="1600" b="0" i="0" u="none" strike="noStrike" cap="none" dirty="0">
                <a:solidFill>
                  <a:srgbClr val="000000"/>
                </a:solidFill>
                <a:latin typeface="Times New Roman"/>
                <a:ea typeface="Times New Roman"/>
                <a:cs typeface="Times New Roman"/>
                <a:sym typeface="Times New Roman"/>
              </a:rPr>
              <a:t>+e → </a:t>
            </a:r>
            <a:r>
              <a:rPr lang="en-US" sz="1600" b="0" i="0" u="none" strike="noStrike" cap="none" dirty="0" smtClean="0">
                <a:solidFill>
                  <a:srgbClr val="000000"/>
                </a:solidFill>
                <a:latin typeface="Times New Roman"/>
                <a:ea typeface="Times New Roman"/>
                <a:cs typeface="Times New Roman"/>
                <a:sym typeface="Times New Roman"/>
              </a:rPr>
              <a:t>H+H</a:t>
            </a:r>
            <a:r>
              <a:rPr lang="en-US" sz="1600" b="0" i="0" u="none" strike="noStrike" cap="none" baseline="30000" dirty="0" smtClean="0">
                <a:solidFill>
                  <a:srgbClr val="000000"/>
                </a:solidFill>
                <a:latin typeface="Times New Roman"/>
                <a:ea typeface="Times New Roman"/>
                <a:cs typeface="Times New Roman"/>
                <a:sym typeface="Times New Roman"/>
              </a:rPr>
              <a:t>+</a:t>
            </a:r>
            <a:r>
              <a:rPr lang="en-US" sz="1600" b="0" i="0" u="none" strike="noStrike" cap="none" dirty="0" smtClean="0">
                <a:solidFill>
                  <a:srgbClr val="000000"/>
                </a:solidFill>
                <a:latin typeface="Times New Roman"/>
                <a:ea typeface="Times New Roman"/>
                <a:cs typeface="Times New Roman"/>
                <a:sym typeface="Times New Roman"/>
              </a:rPr>
              <a:t>+</a:t>
            </a:r>
            <a:r>
              <a:rPr lang="en-US" sz="1600" b="0" i="0" u="none" strike="noStrike" cap="none" dirty="0">
                <a:solidFill>
                  <a:srgbClr val="000000"/>
                </a:solidFill>
                <a:latin typeface="Times New Roman"/>
                <a:ea typeface="Times New Roman"/>
                <a:cs typeface="Times New Roman"/>
                <a:sym typeface="Times New Roman"/>
              </a:rPr>
              <a:t>e</a:t>
            </a:r>
            <a:endParaRPr sz="1600" b="0" i="0" u="none" strike="noStrike" cap="none" dirty="0">
              <a:solidFill>
                <a:srgbClr val="000000"/>
              </a:solidFill>
              <a:sym typeface="Arial"/>
            </a:endParaRPr>
          </a:p>
        </p:txBody>
      </p:sp>
      <p:sp>
        <p:nvSpPr>
          <p:cNvPr id="23" name="Google Shape;108;p4"/>
          <p:cNvSpPr txBox="1"/>
          <p:nvPr/>
        </p:nvSpPr>
        <p:spPr>
          <a:xfrm>
            <a:off x="168150" y="3693546"/>
            <a:ext cx="2365266" cy="1015632"/>
          </a:xfrm>
          <a:prstGeom prst="rect">
            <a:avLst/>
          </a:prstGeom>
          <a:solidFill>
            <a:srgbClr val="FFC000"/>
          </a:solid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1800" b="1" i="0" u="none" strike="noStrike" cap="none" dirty="0">
                <a:solidFill>
                  <a:srgbClr val="FF0000"/>
                </a:solidFill>
                <a:latin typeface="Arial"/>
                <a:ea typeface="Arial"/>
                <a:cs typeface="Arial"/>
                <a:sym typeface="Arial"/>
              </a:rPr>
              <a:t>MAR/MAD competition at very low temperature</a:t>
            </a:r>
            <a:endParaRPr sz="1800" b="1" i="0" u="none" strike="noStrike" cap="none" dirty="0">
              <a:solidFill>
                <a:srgbClr val="FF0000"/>
              </a:solidFill>
              <a:latin typeface="Arial"/>
              <a:ea typeface="Arial"/>
              <a:cs typeface="Arial"/>
              <a:sym typeface="Arial"/>
            </a:endParaRPr>
          </a:p>
        </p:txBody>
      </p:sp>
      <p:sp>
        <p:nvSpPr>
          <p:cNvPr id="36" name="Google Shape;98;p4"/>
          <p:cNvSpPr/>
          <p:nvPr/>
        </p:nvSpPr>
        <p:spPr>
          <a:xfrm>
            <a:off x="4379482" y="3703141"/>
            <a:ext cx="599192" cy="296236"/>
          </a:xfrm>
          <a:prstGeom prst="roundRect">
            <a:avLst>
              <a:gd name="adj" fmla="val 50000"/>
            </a:avLst>
          </a:prstGeom>
          <a:gradFill>
            <a:gsLst>
              <a:gs pos="0">
                <a:srgbClr val="DDDDDD"/>
              </a:gs>
              <a:gs pos="100000">
                <a:srgbClr val="919191"/>
              </a:gs>
            </a:gsLst>
            <a:lin ang="540001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107;p4"/>
          <p:cNvSpPr txBox="1"/>
          <p:nvPr/>
        </p:nvSpPr>
        <p:spPr>
          <a:xfrm>
            <a:off x="4336127" y="3611045"/>
            <a:ext cx="74770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1800" b="1" i="0" u="none" strike="noStrike" cap="none" dirty="0" smtClean="0">
                <a:solidFill>
                  <a:schemeClr val="lt1"/>
                </a:solidFill>
                <a:latin typeface="Arial"/>
                <a:ea typeface="Arial"/>
                <a:cs typeface="Arial"/>
                <a:sym typeface="Arial"/>
              </a:rPr>
              <a:t>MAD</a:t>
            </a:r>
            <a:endParaRPr sz="1800" b="1" i="0" u="none" strike="noStrike" cap="none" dirty="0">
              <a:solidFill>
                <a:schemeClr val="lt1"/>
              </a:solidFill>
              <a:latin typeface="Arial"/>
              <a:ea typeface="Arial"/>
              <a:cs typeface="Arial"/>
              <a:sym typeface="Arial"/>
            </a:endParaRPr>
          </a:p>
        </p:txBody>
      </p:sp>
      <p:sp>
        <p:nvSpPr>
          <p:cNvPr id="45" name="Google Shape;94;p4"/>
          <p:cNvSpPr/>
          <p:nvPr/>
        </p:nvSpPr>
        <p:spPr>
          <a:xfrm>
            <a:off x="4714267" y="4210108"/>
            <a:ext cx="1986369" cy="569179"/>
          </a:xfrm>
          <a:prstGeom prst="roundRect">
            <a:avLst>
              <a:gd name="adj" fmla="val 50000"/>
            </a:avLst>
          </a:prstGeom>
          <a:solidFill>
            <a:srgbClr val="7030A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89;p4"/>
          <p:cNvSpPr/>
          <p:nvPr/>
        </p:nvSpPr>
        <p:spPr>
          <a:xfrm>
            <a:off x="4885534" y="4302609"/>
            <a:ext cx="1651336" cy="373387"/>
          </a:xfrm>
          <a:prstGeom prst="roundRect">
            <a:avLst>
              <a:gd name="adj" fmla="val 50000"/>
            </a:avLst>
          </a:prstGeom>
          <a:solidFill>
            <a:schemeClr val="bg1"/>
          </a:solidFill>
          <a:ln w="9525" cap="flat" cmpd="sng">
            <a:solidFill>
              <a:srgbClr val="595959"/>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 name="Group 46"/>
          <p:cNvGrpSpPr/>
          <p:nvPr/>
        </p:nvGrpSpPr>
        <p:grpSpPr>
          <a:xfrm>
            <a:off x="2683974" y="4217270"/>
            <a:ext cx="1986369" cy="569179"/>
            <a:chOff x="2614246" y="2270176"/>
            <a:chExt cx="2203940" cy="613709"/>
          </a:xfrm>
        </p:grpSpPr>
        <p:sp>
          <p:nvSpPr>
            <p:cNvPr id="48" name="Google Shape;94;p4"/>
            <p:cNvSpPr/>
            <p:nvPr/>
          </p:nvSpPr>
          <p:spPr>
            <a:xfrm>
              <a:off x="2614246" y="2270176"/>
              <a:ext cx="2203940" cy="613709"/>
            </a:xfrm>
            <a:prstGeom prst="roundRect">
              <a:avLst>
                <a:gd name="adj" fmla="val 50000"/>
              </a:avLst>
            </a:prstGeom>
            <a:gradFill>
              <a:gsLst>
                <a:gs pos="0">
                  <a:srgbClr val="DCECD5"/>
                </a:gs>
                <a:gs pos="100000">
                  <a:srgbClr val="93BC81"/>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89;p4"/>
            <p:cNvSpPr/>
            <p:nvPr/>
          </p:nvSpPr>
          <p:spPr>
            <a:xfrm>
              <a:off x="2804272" y="2369914"/>
              <a:ext cx="1832210" cy="402599"/>
            </a:xfrm>
            <a:prstGeom prst="roundRect">
              <a:avLst>
                <a:gd name="adj" fmla="val 50000"/>
              </a:avLst>
            </a:prstGeom>
            <a:solidFill>
              <a:srgbClr val="FFFFFF"/>
            </a:solidFill>
            <a:ln w="9525" cap="flat" cmpd="sng">
              <a:solidFill>
                <a:srgbClr val="595959"/>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98;p4"/>
          <p:cNvSpPr/>
          <p:nvPr/>
        </p:nvSpPr>
        <p:spPr>
          <a:xfrm>
            <a:off x="4372320" y="4364907"/>
            <a:ext cx="599192" cy="296236"/>
          </a:xfrm>
          <a:prstGeom prst="roundRect">
            <a:avLst>
              <a:gd name="adj" fmla="val 50000"/>
            </a:avLst>
          </a:prstGeom>
          <a:gradFill>
            <a:gsLst>
              <a:gs pos="0">
                <a:srgbClr val="DDDDDD"/>
              </a:gs>
              <a:gs pos="100000">
                <a:srgbClr val="919191"/>
              </a:gs>
            </a:gsLst>
            <a:lin ang="540001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107;p4"/>
          <p:cNvSpPr txBox="1"/>
          <p:nvPr/>
        </p:nvSpPr>
        <p:spPr>
          <a:xfrm>
            <a:off x="4328965" y="4272811"/>
            <a:ext cx="74770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1800" b="1" i="0" u="none" strike="noStrike" cap="none" dirty="0" smtClean="0">
                <a:solidFill>
                  <a:schemeClr val="lt1"/>
                </a:solidFill>
                <a:latin typeface="Arial"/>
                <a:ea typeface="Arial"/>
                <a:cs typeface="Arial"/>
                <a:sym typeface="Arial"/>
              </a:rPr>
              <a:t>MAR</a:t>
            </a:r>
            <a:endParaRPr sz="1800" b="1" i="0" u="none" strike="noStrike" cap="none" dirty="0">
              <a:solidFill>
                <a:schemeClr val="lt1"/>
              </a:solidFill>
              <a:latin typeface="Arial"/>
              <a:ea typeface="Arial"/>
              <a:cs typeface="Arial"/>
              <a:sym typeface="Arial"/>
            </a:endParaRPr>
          </a:p>
        </p:txBody>
      </p:sp>
      <p:sp>
        <p:nvSpPr>
          <p:cNvPr id="20" name="Google Shape;99;p4"/>
          <p:cNvSpPr txBox="1"/>
          <p:nvPr/>
        </p:nvSpPr>
        <p:spPr>
          <a:xfrm>
            <a:off x="2815451" y="4119228"/>
            <a:ext cx="7207800" cy="631200"/>
          </a:xfrm>
          <a:prstGeom prst="rect">
            <a:avLst/>
          </a:prstGeom>
          <a:noFill/>
          <a:ln>
            <a:noFill/>
          </a:ln>
        </p:spPr>
        <p:txBody>
          <a:bodyPr spcFirstLastPara="1" wrap="square" lIns="91425" tIns="91425" rIns="91425" bIns="91425" anchor="t" anchorCtr="0">
            <a:spAutoFit/>
          </a:bodyPr>
          <a:lstStyle/>
          <a:p>
            <a:pPr lvl="0">
              <a:buSzPts val="2900"/>
            </a:pPr>
            <a:r>
              <a:rPr lang="en-US" sz="2900" b="0" i="0" u="none" strike="noStrike" cap="none" dirty="0">
                <a:solidFill>
                  <a:srgbClr val="000000"/>
                </a:solidFill>
                <a:latin typeface="Times New Roman"/>
                <a:ea typeface="Times New Roman"/>
                <a:cs typeface="Times New Roman"/>
                <a:sym typeface="Times New Roman"/>
              </a:rPr>
              <a:t> </a:t>
            </a:r>
            <a:r>
              <a:rPr lang="en-US" sz="1600" dirty="0">
                <a:latin typeface="Times New Roman"/>
                <a:ea typeface="Times New Roman"/>
                <a:cs typeface="Times New Roman"/>
                <a:sym typeface="Times New Roman"/>
              </a:rPr>
              <a:t>H</a:t>
            </a:r>
            <a:r>
              <a:rPr lang="en-US" sz="1600" baseline="-25000" dirty="0">
                <a:latin typeface="Times New Roman"/>
                <a:ea typeface="Times New Roman"/>
                <a:cs typeface="Times New Roman"/>
                <a:sym typeface="Times New Roman"/>
              </a:rPr>
              <a:t>2</a:t>
            </a:r>
            <a:r>
              <a:rPr lang="en-US" sz="1600" dirty="0">
                <a:latin typeface="Times New Roman"/>
                <a:ea typeface="Times New Roman"/>
                <a:cs typeface="Times New Roman"/>
                <a:sym typeface="Times New Roman"/>
              </a:rPr>
              <a:t>+H</a:t>
            </a:r>
            <a:r>
              <a:rPr lang="en-US" sz="1600" baseline="30000" dirty="0" smtClean="0">
                <a:latin typeface="Times New Roman"/>
                <a:ea typeface="Times New Roman"/>
                <a:cs typeface="Times New Roman"/>
                <a:sym typeface="Times New Roman"/>
              </a:rPr>
              <a:t>+</a:t>
            </a:r>
            <a:r>
              <a:rPr lang="en-US" sz="1600" b="0" i="0" u="none" strike="noStrike" cap="none" dirty="0" smtClean="0">
                <a:solidFill>
                  <a:srgbClr val="000000"/>
                </a:solidFill>
                <a:latin typeface="Times New Roman"/>
                <a:ea typeface="Times New Roman"/>
                <a:cs typeface="Times New Roman"/>
                <a:sym typeface="Times New Roman"/>
              </a:rPr>
              <a:t>→ </a:t>
            </a:r>
            <a:r>
              <a:rPr lang="en-US" sz="1600" b="0" i="0" u="none" strike="noStrike" cap="none" dirty="0">
                <a:solidFill>
                  <a:srgbClr val="000000"/>
                </a:solidFill>
                <a:latin typeface="Times New Roman"/>
                <a:ea typeface="Times New Roman"/>
                <a:cs typeface="Times New Roman"/>
                <a:sym typeface="Times New Roman"/>
              </a:rPr>
              <a:t>H</a:t>
            </a:r>
            <a:r>
              <a:rPr lang="en-US" sz="1600" b="0" i="0" u="none" strike="noStrike" cap="none" baseline="-25000" dirty="0">
                <a:solidFill>
                  <a:srgbClr val="000000"/>
                </a:solidFill>
                <a:latin typeface="Times New Roman"/>
                <a:ea typeface="Times New Roman"/>
                <a:cs typeface="Times New Roman"/>
                <a:sym typeface="Times New Roman"/>
              </a:rPr>
              <a:t>2</a:t>
            </a:r>
            <a:r>
              <a:rPr lang="en-US" sz="1600" b="0" i="0" u="none" strike="noStrike" cap="none" baseline="30000" dirty="0">
                <a:solidFill>
                  <a:srgbClr val="000000"/>
                </a:solidFill>
                <a:latin typeface="Times New Roman"/>
                <a:ea typeface="Times New Roman"/>
                <a:cs typeface="Times New Roman"/>
                <a:sym typeface="Times New Roman"/>
              </a:rPr>
              <a:t>+</a:t>
            </a:r>
            <a:r>
              <a:rPr lang="en-US" sz="1600" b="0" i="0" u="none" strike="noStrike" cap="none" dirty="0">
                <a:solidFill>
                  <a:srgbClr val="000000"/>
                </a:solidFill>
                <a:latin typeface="Times New Roman"/>
                <a:ea typeface="Times New Roman"/>
                <a:cs typeface="Times New Roman"/>
                <a:sym typeface="Times New Roman"/>
              </a:rPr>
              <a:t>+H          </a:t>
            </a:r>
            <a:r>
              <a:rPr lang="en-US" sz="1600" b="0" i="0" u="none" strike="noStrike" cap="none" dirty="0" smtClean="0">
                <a:solidFill>
                  <a:srgbClr val="000000"/>
                </a:solidFill>
                <a:latin typeface="Times New Roman"/>
                <a:ea typeface="Times New Roman"/>
                <a:cs typeface="Times New Roman"/>
                <a:sym typeface="Times New Roman"/>
              </a:rPr>
              <a:t>    H</a:t>
            </a:r>
            <a:r>
              <a:rPr lang="en-US" sz="1600" b="0" i="0" u="none" strike="noStrike" cap="none" baseline="-25000" dirty="0" smtClean="0">
                <a:solidFill>
                  <a:srgbClr val="000000"/>
                </a:solidFill>
                <a:latin typeface="Times New Roman"/>
                <a:ea typeface="Times New Roman"/>
                <a:cs typeface="Times New Roman"/>
                <a:sym typeface="Times New Roman"/>
              </a:rPr>
              <a:t>2</a:t>
            </a:r>
            <a:r>
              <a:rPr lang="en-US" sz="1600" b="0" i="0" u="none" strike="noStrike" cap="none" baseline="30000" dirty="0">
                <a:solidFill>
                  <a:srgbClr val="000000"/>
                </a:solidFill>
                <a:latin typeface="Times New Roman"/>
                <a:ea typeface="Times New Roman"/>
                <a:cs typeface="Times New Roman"/>
                <a:sym typeface="Times New Roman"/>
              </a:rPr>
              <a:t>+</a:t>
            </a:r>
            <a:r>
              <a:rPr lang="en-US" sz="1600" b="0" i="0" u="none" strike="noStrike" cap="none" dirty="0">
                <a:solidFill>
                  <a:srgbClr val="000000"/>
                </a:solidFill>
                <a:latin typeface="Times New Roman"/>
                <a:ea typeface="Times New Roman"/>
                <a:cs typeface="Times New Roman"/>
                <a:sym typeface="Times New Roman"/>
              </a:rPr>
              <a:t>+e → H+H</a:t>
            </a:r>
            <a:endParaRPr sz="1600" b="0" i="0" u="none" strike="noStrike" cap="none" dirty="0">
              <a:solidFill>
                <a:srgbClr val="000000"/>
              </a:solidFill>
              <a:sym typeface="Arial"/>
            </a:endParaRPr>
          </a:p>
        </p:txBody>
      </p:sp>
      <p:sp>
        <p:nvSpPr>
          <p:cNvPr id="11" name="Google Shape;85;p4"/>
          <p:cNvSpPr/>
          <p:nvPr/>
        </p:nvSpPr>
        <p:spPr>
          <a:xfrm>
            <a:off x="7144241" y="921640"/>
            <a:ext cx="344724" cy="354574"/>
          </a:xfrm>
          <a:prstGeom prst="roundRect">
            <a:avLst>
              <a:gd name="adj" fmla="val 16667"/>
            </a:avLst>
          </a:prstGeom>
          <a:noFill/>
          <a:ln w="38100"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86;p4"/>
          <p:cNvCxnSpPr>
            <a:stCxn id="11" idx="1"/>
          </p:cNvCxnSpPr>
          <p:nvPr/>
        </p:nvCxnSpPr>
        <p:spPr>
          <a:xfrm flipH="1">
            <a:off x="6707798" y="1098927"/>
            <a:ext cx="436443" cy="2301042"/>
          </a:xfrm>
          <a:prstGeom prst="straightConnector1">
            <a:avLst/>
          </a:prstGeom>
          <a:noFill/>
          <a:ln w="38100" cap="flat" cmpd="sng">
            <a:solidFill>
              <a:srgbClr val="1F497D"/>
            </a:solidFill>
            <a:prstDash val="solid"/>
            <a:round/>
            <a:headEnd type="none" w="sm" len="sm"/>
            <a:tailEnd type="none" w="sm" len="sm"/>
          </a:ln>
        </p:spPr>
      </p:cxnSp>
      <p:sp>
        <p:nvSpPr>
          <p:cNvPr id="56" name="Google Shape;103;p4"/>
          <p:cNvSpPr/>
          <p:nvPr/>
        </p:nvSpPr>
        <p:spPr>
          <a:xfrm rot="3946898">
            <a:off x="6621361" y="3347109"/>
            <a:ext cx="467853" cy="557188"/>
          </a:xfrm>
          <a:prstGeom prst="upArrow">
            <a:avLst>
              <a:gd name="adj1" fmla="val 50000"/>
              <a:gd name="adj2" fmla="val 50000"/>
            </a:avLst>
          </a:prstGeom>
          <a:solidFill>
            <a:srgbClr val="FF99FF">
              <a:alpha val="27450"/>
            </a:srgbClr>
          </a:solidFill>
          <a:ln>
            <a:noFill/>
          </a:ln>
          <a:effectLst>
            <a:outerShdw blurRad="57150" dist="19050" dir="5400000" algn="bl" rotWithShape="0">
              <a:srgbClr val="000000">
                <a:alpha val="7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104;p4"/>
          <p:cNvSpPr/>
          <p:nvPr/>
        </p:nvSpPr>
        <p:spPr>
          <a:xfrm rot="3985040">
            <a:off x="6852674" y="3690865"/>
            <a:ext cx="498292" cy="1050286"/>
          </a:xfrm>
          <a:prstGeom prst="upArrow">
            <a:avLst>
              <a:gd name="adj1" fmla="val 50000"/>
              <a:gd name="adj2" fmla="val 50000"/>
            </a:avLst>
          </a:prstGeom>
          <a:solidFill>
            <a:srgbClr val="6868CF">
              <a:alpha val="33333"/>
            </a:srgbClr>
          </a:solidFill>
          <a:ln>
            <a:noFill/>
          </a:ln>
          <a:effectLst>
            <a:outerShdw blurRad="57150" dist="19050" dir="5400000" algn="bl" rotWithShape="0">
              <a:srgbClr val="000000">
                <a:alpha val="7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121;p4"/>
          <p:cNvSpPr txBox="1"/>
          <p:nvPr/>
        </p:nvSpPr>
        <p:spPr>
          <a:xfrm>
            <a:off x="545600" y="1471822"/>
            <a:ext cx="1041153" cy="367863"/>
          </a:xfrm>
          <a:prstGeom prst="rect">
            <a:avLst/>
          </a:prstGeom>
          <a:solidFill>
            <a:srgbClr val="DB45BB"/>
          </a:solidFill>
          <a:ln>
            <a:noFill/>
          </a:ln>
        </p:spPr>
        <p:txBody>
          <a:bodyPr spcFirstLastPara="1" wrap="square" lIns="91425" tIns="90000"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FFFFFF"/>
                </a:solidFill>
                <a:latin typeface="Arial"/>
                <a:ea typeface="Arial"/>
                <a:cs typeface="Arial"/>
                <a:sym typeface="Arial"/>
              </a:rPr>
              <a:t>EU-DEMO</a:t>
            </a:r>
            <a:endParaRPr sz="1200" b="1" i="0" u="none" strike="noStrike" cap="none" dirty="0">
              <a:solidFill>
                <a:srgbClr val="FFFFFF"/>
              </a:solidFill>
              <a:latin typeface="Arial"/>
              <a:ea typeface="Arial"/>
              <a:cs typeface="Arial"/>
              <a:sym typeface="Arial"/>
            </a:endParaRPr>
          </a:p>
        </p:txBody>
      </p:sp>
      <p:cxnSp>
        <p:nvCxnSpPr>
          <p:cNvPr id="32" name="Google Shape;86;p4"/>
          <p:cNvCxnSpPr/>
          <p:nvPr/>
        </p:nvCxnSpPr>
        <p:spPr>
          <a:xfrm>
            <a:off x="7475809" y="1249896"/>
            <a:ext cx="1574059" cy="1855113"/>
          </a:xfrm>
          <a:prstGeom prst="straightConnector1">
            <a:avLst/>
          </a:prstGeom>
          <a:noFill/>
          <a:ln w="38100" cap="flat" cmpd="sng">
            <a:solidFill>
              <a:srgbClr val="1F497D"/>
            </a:solidFill>
            <a:prstDash val="solid"/>
            <a:round/>
            <a:headEnd type="none" w="sm" len="sm"/>
            <a:tailEnd type="none" w="sm" len="sm"/>
          </a:ln>
        </p:spPr>
      </p:cxnSp>
      <p:sp>
        <p:nvSpPr>
          <p:cNvPr id="31" name="Google Shape;146;p16"/>
          <p:cNvSpPr txBox="1">
            <a:spLocks noGrp="1"/>
          </p:cNvSpPr>
          <p:nvPr>
            <p:ph type="title"/>
          </p:nvPr>
        </p:nvSpPr>
        <p:spPr>
          <a:xfrm>
            <a:off x="131989" y="65757"/>
            <a:ext cx="7543800" cy="342900"/>
          </a:xfrm>
          <a:prstGeom prst="rect">
            <a:avLst/>
          </a:prstGeom>
        </p:spPr>
        <p:txBody>
          <a:bodyPr spcFirstLastPara="1" wrap="square" lIns="91425" tIns="45700" rIns="91425" bIns="45700" anchor="ctr" anchorCtr="0">
            <a:noAutofit/>
          </a:bodyPr>
          <a:lstStyle/>
          <a:p>
            <a:pPr lvl="0">
              <a:buClr>
                <a:srgbClr val="003399"/>
              </a:buClr>
              <a:buSzPts val="2800"/>
            </a:pPr>
            <a:r>
              <a:rPr lang="en-US" sz="2800" dirty="0" smtClean="0">
                <a:solidFill>
                  <a:srgbClr val="C00000"/>
                </a:solidFill>
              </a:rPr>
              <a:t>CRM FOR MOLECULES: leading reactions</a:t>
            </a:r>
            <a:endParaRPr lang="en-US" sz="2800" b="0" dirty="0">
              <a:solidFill>
                <a:srgbClr val="C00000"/>
              </a:solidFill>
            </a:endParaRPr>
          </a:p>
        </p:txBody>
      </p:sp>
    </p:spTree>
    <p:extLst>
      <p:ext uri="{BB962C8B-B14F-4D97-AF65-F5344CB8AC3E}">
        <p14:creationId xmlns:p14="http://schemas.microsoft.com/office/powerpoint/2010/main" val="1789654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470899" y="772972"/>
            <a:ext cx="6624736" cy="4401205"/>
          </a:xfrm>
          <a:prstGeom prst="rect">
            <a:avLst/>
          </a:prstGeom>
        </p:spPr>
        <p:txBody>
          <a:bodyPr wrap="square">
            <a:spAutoFit/>
          </a:bodyPr>
          <a:lstStyle/>
          <a:p>
            <a:pPr marL="342900" indent="-342900">
              <a:buFont typeface="+mj-lt"/>
              <a:buAutoNum type="arabicPeriod"/>
            </a:pPr>
            <a:r>
              <a:rPr lang="en-US" sz="1400" b="1" dirty="0" smtClean="0">
                <a:latin typeface="Calibri" panose="020F0502020204030204" pitchFamily="34" charset="0"/>
              </a:rPr>
              <a:t>Neutral </a:t>
            </a:r>
            <a:r>
              <a:rPr lang="en-US" sz="1400" b="1" dirty="0">
                <a:latin typeface="Calibri" panose="020F0502020204030204" pitchFamily="34" charset="0"/>
              </a:rPr>
              <a:t>gas code that allows for an efficient use of HPC resources (towards </a:t>
            </a:r>
            <a:r>
              <a:rPr lang="en-US" sz="1400" b="1" dirty="0" err="1">
                <a:latin typeface="Calibri" panose="020F0502020204030204" pitchFamily="34" charset="0"/>
              </a:rPr>
              <a:t>exascale</a:t>
            </a:r>
            <a:r>
              <a:rPr lang="en-US" sz="1400" b="1" dirty="0">
                <a:latin typeface="Calibri" panose="020F0502020204030204" pitchFamily="34" charset="0"/>
              </a:rPr>
              <a:t> systems and/or HPC booster techniques) through suitable parallelization methods.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Revised </a:t>
            </a:r>
            <a:r>
              <a:rPr lang="en-US" sz="1400" b="1" dirty="0">
                <a:latin typeface="Calibri" panose="020F0502020204030204" pitchFamily="34" charset="0"/>
              </a:rPr>
              <a:t>and extended physics basis for the neutral gas model. Further development of the underlying collision-radiative model towards the full vibrational resolution for all hydrogen isotopes and specific impurities for seeding.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Improved </a:t>
            </a:r>
            <a:r>
              <a:rPr lang="en-US" sz="1400" b="1" dirty="0">
                <a:latin typeface="Calibri" panose="020F0502020204030204" pitchFamily="34" charset="0"/>
              </a:rPr>
              <a:t>(in contents and structure) Atomic and Molecular database for volumetric and surface processes. Database access through generalized interfaces to, e.g., atomic, molecular, nuclear and surface (AMNS) physics data.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Interfaces </a:t>
            </a:r>
            <a:r>
              <a:rPr lang="en-US" sz="1400" b="1" dirty="0">
                <a:latin typeface="Calibri" panose="020F0502020204030204" pitchFamily="34" charset="0"/>
              </a:rPr>
              <a:t>and boundary conditions necessary for future applications; modularization of the neutral gas code to facilitate coupling to computation fluid dynamics (CFD) codes (2D or 3D codes, turbulence codes, time-dependent) and possibly also to gyro-kinetic/</a:t>
            </a:r>
            <a:r>
              <a:rPr lang="en-US" sz="1400" b="1" dirty="0" err="1">
                <a:latin typeface="Calibri" panose="020F0502020204030204" pitchFamily="34" charset="0"/>
              </a:rPr>
              <a:t>gyrofluid</a:t>
            </a:r>
            <a:r>
              <a:rPr lang="en-US" sz="1400" b="1" dirty="0">
                <a:latin typeface="Calibri" panose="020F0502020204030204" pitchFamily="34" charset="0"/>
              </a:rPr>
              <a:t> plasma codes. </a:t>
            </a:r>
            <a:endParaRPr lang="en-US" sz="1400" b="1" dirty="0" smtClean="0">
              <a:latin typeface="Calibri" panose="020F0502020204030204" pitchFamily="34" charset="0"/>
            </a:endParaRPr>
          </a:p>
          <a:p>
            <a:pPr marL="342900" indent="-342900">
              <a:buFont typeface="+mj-lt"/>
              <a:buAutoNum type="arabicPeriod"/>
            </a:pPr>
            <a:endParaRPr lang="en-US" sz="1400" b="1" dirty="0">
              <a:latin typeface="Calibri" panose="020F0502020204030204" pitchFamily="34" charset="0"/>
            </a:endParaRPr>
          </a:p>
          <a:p>
            <a:pPr marL="342900" indent="-342900">
              <a:buFont typeface="+mj-lt"/>
              <a:buAutoNum type="arabicPeriod"/>
            </a:pPr>
            <a:r>
              <a:rPr lang="en-US" sz="1400" b="1" dirty="0" smtClean="0">
                <a:latin typeface="Calibri" panose="020F0502020204030204" pitchFamily="34" charset="0"/>
              </a:rPr>
              <a:t>Strategy </a:t>
            </a:r>
            <a:r>
              <a:rPr lang="en-US" sz="1400" b="1" dirty="0">
                <a:latin typeface="Calibri" panose="020F0502020204030204" pitchFamily="34" charset="0"/>
              </a:rPr>
              <a:t>towards a validated predictive capability for integrated fusion reactor modelling for (semi-)detached divertor plasmas. Liaison with TSVV Tasks 3 and 4. </a:t>
            </a:r>
            <a:endParaRPr lang="en-US" sz="1400" b="1" dirty="0" smtClean="0">
              <a:latin typeface="Calibri" panose="020F0502020204030204" pitchFamily="34" charset="0"/>
            </a:endParaRPr>
          </a:p>
          <a:p>
            <a:endParaRPr lang="en-US" sz="1400" dirty="0">
              <a:latin typeface="Calibri" panose="020F0502020204030204" pitchFamily="34" charset="0"/>
            </a:endParaRPr>
          </a:p>
        </p:txBody>
      </p:sp>
      <p:sp>
        <p:nvSpPr>
          <p:cNvPr id="11" name="Rechteck 10"/>
          <p:cNvSpPr/>
          <p:nvPr/>
        </p:nvSpPr>
        <p:spPr>
          <a:xfrm>
            <a:off x="2470899" y="762833"/>
            <a:ext cx="6624736" cy="4401205"/>
          </a:xfrm>
          <a:prstGeom prst="rect">
            <a:avLst/>
          </a:prstGeom>
        </p:spPr>
        <p:txBody>
          <a:bodyPr wrap="square">
            <a:spAutoFit/>
          </a:bodyPr>
          <a:lstStyle/>
          <a:p>
            <a:pPr marL="342900" indent="-342900">
              <a:buFont typeface="+mj-lt"/>
              <a:buAutoNum type="arabicPeriod"/>
            </a:pPr>
            <a:r>
              <a:rPr lang="en-US" sz="1400" b="1" dirty="0" smtClean="0">
                <a:solidFill>
                  <a:schemeClr val="bg1">
                    <a:lumMod val="75000"/>
                  </a:schemeClr>
                </a:solidFill>
                <a:latin typeface="Calibri" panose="020F0502020204030204" pitchFamily="34" charset="0"/>
              </a:rPr>
              <a:t>Neutral </a:t>
            </a:r>
            <a:r>
              <a:rPr lang="en-US" sz="1400" b="1" dirty="0">
                <a:solidFill>
                  <a:schemeClr val="bg1">
                    <a:lumMod val="75000"/>
                  </a:schemeClr>
                </a:solidFill>
                <a:latin typeface="Calibri" panose="020F0502020204030204" pitchFamily="34" charset="0"/>
              </a:rPr>
              <a:t>gas code that allows for an efficient use of HPC resources (towards </a:t>
            </a:r>
            <a:r>
              <a:rPr lang="en-US" sz="1400" b="1" dirty="0" err="1">
                <a:solidFill>
                  <a:schemeClr val="bg1">
                    <a:lumMod val="75000"/>
                  </a:schemeClr>
                </a:solidFill>
                <a:latin typeface="Calibri" panose="020F0502020204030204" pitchFamily="34" charset="0"/>
              </a:rPr>
              <a:t>exascale</a:t>
            </a:r>
            <a:r>
              <a:rPr lang="en-US" sz="1400" b="1" dirty="0">
                <a:solidFill>
                  <a:schemeClr val="bg1">
                    <a:lumMod val="75000"/>
                  </a:schemeClr>
                </a:solidFill>
                <a:latin typeface="Calibri" panose="020F0502020204030204" pitchFamily="34" charset="0"/>
              </a:rPr>
              <a:t> systems and/or HPC booster techniques) through suitable parallelization methods.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Revised </a:t>
            </a:r>
            <a:r>
              <a:rPr lang="en-US" sz="1400" b="1" dirty="0">
                <a:solidFill>
                  <a:schemeClr val="bg1">
                    <a:lumMod val="75000"/>
                  </a:schemeClr>
                </a:solidFill>
                <a:latin typeface="Calibri" panose="020F0502020204030204" pitchFamily="34" charset="0"/>
              </a:rPr>
              <a:t>and extended physics basis for the neutral gas model. Further development of the underlying collision-radiative model towards the full vibrational resolution for all hydrogen isotopes and specific impurities for seeding.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Improved </a:t>
            </a:r>
            <a:r>
              <a:rPr lang="en-US" sz="1400" b="1" dirty="0">
                <a:solidFill>
                  <a:schemeClr val="bg1">
                    <a:lumMod val="75000"/>
                  </a:schemeClr>
                </a:solidFill>
                <a:latin typeface="Calibri" panose="020F0502020204030204" pitchFamily="34" charset="0"/>
              </a:rPr>
              <a:t>(in contents and structure) Atomic and Molecular database for volumetric and surface processes. Database access through generalized interfaces to, e.g., atomic, molecular, nuclear and surface (AMNS) physics data.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Interfaces </a:t>
            </a:r>
            <a:r>
              <a:rPr lang="en-US" sz="1400" b="1" dirty="0">
                <a:solidFill>
                  <a:schemeClr val="bg1">
                    <a:lumMod val="75000"/>
                  </a:schemeClr>
                </a:solidFill>
                <a:latin typeface="Calibri" panose="020F0502020204030204" pitchFamily="34" charset="0"/>
              </a:rPr>
              <a:t>and boundary conditions necessary for future applications; modularization of the neutral gas code to facilitate coupling to computation fluid dynamics (CFD) codes (2D or 3D codes, turbulence codes, time-dependent) and possibly also to gyro-kinetic/</a:t>
            </a:r>
            <a:r>
              <a:rPr lang="en-US" sz="1400" b="1" dirty="0" err="1">
                <a:solidFill>
                  <a:schemeClr val="bg1">
                    <a:lumMod val="75000"/>
                  </a:schemeClr>
                </a:solidFill>
                <a:latin typeface="Calibri" panose="020F0502020204030204" pitchFamily="34" charset="0"/>
              </a:rPr>
              <a:t>gyrofluid</a:t>
            </a:r>
            <a:r>
              <a:rPr lang="en-US" sz="1400" b="1" dirty="0">
                <a:solidFill>
                  <a:schemeClr val="bg1">
                    <a:lumMod val="75000"/>
                  </a:schemeClr>
                </a:solidFill>
                <a:latin typeface="Calibri" panose="020F0502020204030204" pitchFamily="34" charset="0"/>
              </a:rPr>
              <a:t> plasma codes. </a:t>
            </a:r>
            <a:endParaRPr lang="en-US" sz="1400" b="1" dirty="0" smtClean="0">
              <a:solidFill>
                <a:schemeClr val="bg1">
                  <a:lumMod val="75000"/>
                </a:schemeClr>
              </a:solidFill>
              <a:latin typeface="Calibri" panose="020F0502020204030204" pitchFamily="34" charset="0"/>
            </a:endParaRPr>
          </a:p>
          <a:p>
            <a:pPr marL="342900" indent="-342900">
              <a:buFont typeface="+mj-lt"/>
              <a:buAutoNum type="arabicPeriod"/>
            </a:pPr>
            <a:endParaRPr lang="en-US" sz="1400" b="1" dirty="0">
              <a:solidFill>
                <a:schemeClr val="bg1">
                  <a:lumMod val="75000"/>
                </a:schemeClr>
              </a:solidFill>
              <a:latin typeface="Calibri" panose="020F0502020204030204" pitchFamily="34" charset="0"/>
            </a:endParaRPr>
          </a:p>
          <a:p>
            <a:pPr marL="342900" indent="-342900">
              <a:buFont typeface="+mj-lt"/>
              <a:buAutoNum type="arabicPeriod"/>
            </a:pPr>
            <a:r>
              <a:rPr lang="en-US" sz="1400" b="1" dirty="0" smtClean="0">
                <a:solidFill>
                  <a:schemeClr val="bg1">
                    <a:lumMod val="75000"/>
                  </a:schemeClr>
                </a:solidFill>
                <a:latin typeface="Calibri" panose="020F0502020204030204" pitchFamily="34" charset="0"/>
              </a:rPr>
              <a:t>Strategy </a:t>
            </a:r>
            <a:r>
              <a:rPr lang="en-US" sz="1400" b="1" dirty="0">
                <a:solidFill>
                  <a:schemeClr val="bg1">
                    <a:lumMod val="75000"/>
                  </a:schemeClr>
                </a:solidFill>
                <a:latin typeface="Calibri" panose="020F0502020204030204" pitchFamily="34" charset="0"/>
              </a:rPr>
              <a:t>towards a validated predictive capability for integrated fusion reactor modelling for (semi-)detached divertor plasmas. Liaison with TSVV Tasks 3 and 4. </a:t>
            </a:r>
            <a:endParaRPr lang="en-US" sz="1400" b="1" dirty="0" smtClean="0">
              <a:solidFill>
                <a:schemeClr val="bg1">
                  <a:lumMod val="75000"/>
                </a:schemeClr>
              </a:solidFill>
              <a:latin typeface="Calibri" panose="020F0502020204030204" pitchFamily="34" charset="0"/>
            </a:endParaRPr>
          </a:p>
          <a:p>
            <a:endParaRPr lang="en-US" sz="1400" dirty="0">
              <a:solidFill>
                <a:schemeClr val="bg1">
                  <a:lumMod val="75000"/>
                </a:schemeClr>
              </a:solidFill>
              <a:latin typeface="Calibri" panose="020F0502020204030204" pitchFamily="34" charset="0"/>
            </a:endParaRPr>
          </a:p>
        </p:txBody>
      </p:sp>
      <p:sp>
        <p:nvSpPr>
          <p:cNvPr id="5" name="Titel 1"/>
          <p:cNvSpPr>
            <a:spLocks noGrp="1"/>
          </p:cNvSpPr>
          <p:nvPr>
            <p:ph type="title"/>
          </p:nvPr>
        </p:nvSpPr>
        <p:spPr/>
        <p:txBody>
          <a:bodyPr/>
          <a:lstStyle/>
          <a:p>
            <a:r>
              <a:rPr lang="en-GB" sz="2800" dirty="0" smtClean="0">
                <a:solidFill>
                  <a:srgbClr val="C00000"/>
                </a:solidFill>
              </a:rPr>
              <a:t>TSVV-5: Neutral </a:t>
            </a:r>
            <a:r>
              <a:rPr lang="en-GB" sz="2800" dirty="0">
                <a:solidFill>
                  <a:srgbClr val="C00000"/>
                </a:solidFill>
              </a:rPr>
              <a:t>Gas Dynamics in the Edge</a:t>
            </a:r>
            <a:endParaRPr lang="de-DE" sz="2800" dirty="0">
              <a:solidFill>
                <a:srgbClr val="C00000"/>
              </a:solidFill>
            </a:endParaRPr>
          </a:p>
        </p:txBody>
      </p:sp>
      <p:sp>
        <p:nvSpPr>
          <p:cNvPr id="2" name="Textfeld 1"/>
          <p:cNvSpPr txBox="1"/>
          <p:nvPr/>
        </p:nvSpPr>
        <p:spPr>
          <a:xfrm rot="21406431">
            <a:off x="3143078" y="779155"/>
            <a:ext cx="4849820" cy="584775"/>
          </a:xfrm>
          <a:prstGeom prst="rect">
            <a:avLst/>
          </a:prstGeom>
          <a:solidFill>
            <a:srgbClr val="FFFF00"/>
          </a:solidFill>
          <a:ln w="9525">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Code performance</a:t>
            </a:r>
            <a:r>
              <a:rPr lang="en-GB" sz="1600" b="1" dirty="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parallelization, refactoring, domain decomposition, I/O for HPC, …</a:t>
            </a:r>
            <a:endParaRPr lang="de-DE" sz="1600" b="1" dirty="0">
              <a:latin typeface="Arial" panose="020B0604020202020204" pitchFamily="34" charset="0"/>
              <a:cs typeface="Arial" panose="020B0604020202020204" pitchFamily="34" charset="0"/>
            </a:endParaRPr>
          </a:p>
        </p:txBody>
      </p:sp>
      <p:sp>
        <p:nvSpPr>
          <p:cNvPr id="6" name="Textfeld 5"/>
          <p:cNvSpPr txBox="1"/>
          <p:nvPr/>
        </p:nvSpPr>
        <p:spPr>
          <a:xfrm rot="21406431">
            <a:off x="3135519" y="1740031"/>
            <a:ext cx="5644526" cy="338554"/>
          </a:xfrm>
          <a:prstGeom prst="rect">
            <a:avLst/>
          </a:prstGeom>
          <a:solidFill>
            <a:srgbClr val="FF99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Fluid-kinetic </a:t>
            </a:r>
            <a:r>
              <a:rPr lang="en-GB" sz="1600" b="1" dirty="0" smtClean="0">
                <a:latin typeface="Arial" panose="020B0604020202020204" pitchFamily="34" charset="0"/>
                <a:cs typeface="Arial" panose="020B0604020202020204" pitchFamily="34" charset="0"/>
              </a:rPr>
              <a:t>hybridisation (FKH) and improved CRMs</a:t>
            </a:r>
            <a:endParaRPr lang="de-DE" sz="1600" b="1" dirty="0">
              <a:latin typeface="Arial" panose="020B0604020202020204" pitchFamily="34" charset="0"/>
              <a:cs typeface="Arial" panose="020B0604020202020204" pitchFamily="34" charset="0"/>
            </a:endParaRPr>
          </a:p>
        </p:txBody>
      </p:sp>
      <p:sp>
        <p:nvSpPr>
          <p:cNvPr id="7" name="Textfeld 6"/>
          <p:cNvSpPr txBox="1"/>
          <p:nvPr/>
        </p:nvSpPr>
        <p:spPr>
          <a:xfrm rot="21406431">
            <a:off x="3144112" y="2462188"/>
            <a:ext cx="3545599" cy="584775"/>
          </a:xfrm>
          <a:prstGeom prst="rect">
            <a:avLst/>
          </a:prstGeom>
          <a:solidFill>
            <a:srgbClr val="FF99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Improved AMNS data, both in structure/physics and content</a:t>
            </a:r>
            <a:endParaRPr lang="de-DE" sz="1600" b="1" dirty="0">
              <a:latin typeface="Arial" panose="020B0604020202020204" pitchFamily="34" charset="0"/>
              <a:cs typeface="Arial" panose="020B0604020202020204" pitchFamily="34" charset="0"/>
            </a:endParaRPr>
          </a:p>
        </p:txBody>
      </p:sp>
      <p:sp>
        <p:nvSpPr>
          <p:cNvPr id="8" name="Textfeld 7"/>
          <p:cNvSpPr txBox="1"/>
          <p:nvPr/>
        </p:nvSpPr>
        <p:spPr>
          <a:xfrm rot="21406431">
            <a:off x="3142735" y="3375943"/>
            <a:ext cx="5281064" cy="584775"/>
          </a:xfrm>
          <a:prstGeom prst="rect">
            <a:avLst/>
          </a:prstGeom>
          <a:solidFill>
            <a:srgbClr val="FFFF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EIRENE as NGM – restructuring, interfaces to other codes, time-dependent runs, kinetic ions </a:t>
            </a:r>
            <a:endParaRPr lang="de-DE" sz="1600" b="1" dirty="0">
              <a:latin typeface="Arial" panose="020B0604020202020204" pitchFamily="34" charset="0"/>
              <a:cs typeface="Arial" panose="020B0604020202020204" pitchFamily="34" charset="0"/>
            </a:endParaRPr>
          </a:p>
        </p:txBody>
      </p:sp>
      <p:sp>
        <p:nvSpPr>
          <p:cNvPr id="9" name="Textfeld 8"/>
          <p:cNvSpPr txBox="1"/>
          <p:nvPr/>
        </p:nvSpPr>
        <p:spPr>
          <a:xfrm rot="21406431">
            <a:off x="3143529" y="4173080"/>
            <a:ext cx="4279778" cy="584775"/>
          </a:xfrm>
          <a:prstGeom prst="rect">
            <a:avLst/>
          </a:prstGeom>
          <a:solidFill>
            <a:srgbClr val="FFFF00"/>
          </a:solidFill>
          <a:ln w="12700">
            <a:solidFill>
              <a:schemeClr val="tx1"/>
            </a:solidFill>
          </a:ln>
        </p:spPr>
        <p:txBody>
          <a:bodyPr wrap="square" rtlCol="0">
            <a:spAutoFit/>
          </a:bodyPr>
          <a:lstStyle/>
          <a:p>
            <a:r>
              <a:rPr lang="en-GB" sz="1600" b="1" dirty="0" smtClean="0">
                <a:latin typeface="Arial" panose="020B0604020202020204" pitchFamily="34" charset="0"/>
                <a:cs typeface="Arial" panose="020B0604020202020204" pitchFamily="34" charset="0"/>
              </a:rPr>
              <a:t>Validation with experiments and test of predictive capabilities for ITER and DEMO</a:t>
            </a:r>
            <a:endParaRPr lang="de-DE" sz="1600" b="1" dirty="0">
              <a:latin typeface="Arial" panose="020B0604020202020204" pitchFamily="34" charset="0"/>
              <a:cs typeface="Arial" panose="020B0604020202020204" pitchFamily="34" charset="0"/>
            </a:endParaRPr>
          </a:p>
        </p:txBody>
      </p:sp>
      <p:sp>
        <p:nvSpPr>
          <p:cNvPr id="3" name="Rechteck 2"/>
          <p:cNvSpPr/>
          <p:nvPr/>
        </p:nvSpPr>
        <p:spPr>
          <a:xfrm>
            <a:off x="86567" y="559787"/>
            <a:ext cx="2389585" cy="3108543"/>
          </a:xfrm>
          <a:prstGeom prst="rect">
            <a:avLst/>
          </a:prstGeom>
        </p:spPr>
        <p:txBody>
          <a:bodyPr wrap="square">
            <a:spAutoFit/>
          </a:bodyPr>
          <a:lstStyle/>
          <a:p>
            <a:r>
              <a:rPr lang="en-GB" sz="1400" b="1" i="1" dirty="0" smtClean="0">
                <a:solidFill>
                  <a:srgbClr val="003399"/>
                </a:solidFill>
                <a:latin typeface="Arial" panose="020B0604020202020204" pitchFamily="34" charset="0"/>
                <a:cs typeface="Arial" panose="020B0604020202020204" pitchFamily="34" charset="0"/>
              </a:rPr>
              <a:t>Main simulation tool: </a:t>
            </a:r>
          </a:p>
          <a:p>
            <a:r>
              <a:rPr lang="en-GB" sz="1400" b="1" i="1" dirty="0" smtClean="0">
                <a:solidFill>
                  <a:srgbClr val="C00000"/>
                </a:solidFill>
                <a:latin typeface="Arial" panose="020B0604020202020204" pitchFamily="34" charset="0"/>
                <a:cs typeface="Arial" panose="020B0604020202020204" pitchFamily="34" charset="0"/>
              </a:rPr>
              <a:t>EIRENE</a:t>
            </a:r>
            <a:r>
              <a:rPr lang="en-GB" sz="1400" b="1" i="1" dirty="0" smtClean="0">
                <a:solidFill>
                  <a:srgbClr val="003399"/>
                </a:solidFill>
                <a:latin typeface="Arial" panose="020B0604020202020204" pitchFamily="34" charset="0"/>
                <a:cs typeface="Arial" panose="020B0604020202020204" pitchFamily="34" charset="0"/>
              </a:rPr>
              <a:t> code (and </a:t>
            </a:r>
            <a:r>
              <a:rPr lang="en-GB" sz="1400" b="1" i="1" dirty="0" smtClean="0">
                <a:solidFill>
                  <a:srgbClr val="C00000"/>
                </a:solidFill>
                <a:latin typeface="Arial" panose="020B0604020202020204" pitchFamily="34" charset="0"/>
                <a:cs typeface="Arial" panose="020B0604020202020204" pitchFamily="34" charset="0"/>
              </a:rPr>
              <a:t>EIRENE-CFD</a:t>
            </a:r>
            <a:r>
              <a:rPr lang="en-GB" sz="1400" b="1" i="1" dirty="0" smtClean="0">
                <a:solidFill>
                  <a:srgbClr val="003399"/>
                </a:solidFill>
                <a:latin typeface="Arial" panose="020B0604020202020204" pitchFamily="34" charset="0"/>
                <a:cs typeface="Arial" panose="020B0604020202020204" pitchFamily="34" charset="0"/>
              </a:rPr>
              <a:t> packages)  </a:t>
            </a:r>
            <a:r>
              <a:rPr lang="en-GB" sz="1400" dirty="0" smtClean="0">
                <a:latin typeface="Arial" panose="020B0604020202020204" pitchFamily="34" charset="0"/>
                <a:cs typeface="Arial" panose="020B0604020202020204" pitchFamily="34" charset="0"/>
                <a:hlinkClick r:id="rId3"/>
              </a:rPr>
              <a:t>http://www.eirene.de/</a:t>
            </a:r>
            <a:endParaRPr lang="en-GB" sz="1400" dirty="0" smtClean="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We aim to transform it to IM- and HPC-ready neutral gas module (</a:t>
            </a:r>
            <a:r>
              <a:rPr lang="en-GB" sz="1400" b="1" i="1" dirty="0" smtClean="0">
                <a:solidFill>
                  <a:srgbClr val="C00000"/>
                </a:solidFill>
                <a:latin typeface="Arial" panose="020B0604020202020204" pitchFamily="34" charset="0"/>
                <a:cs typeface="Arial" panose="020B0604020202020204" pitchFamily="34" charset="0"/>
              </a:rPr>
              <a:t>EIRENE-NGM</a:t>
            </a:r>
            <a:r>
              <a:rPr lang="en-GB" sz="1400" b="1" dirty="0" smtClean="0">
                <a:latin typeface="Arial" panose="020B0604020202020204" pitchFamily="34" charset="0"/>
                <a:cs typeface="Arial" panose="020B0604020202020204" pitchFamily="34" charset="0"/>
              </a:rPr>
              <a:t>) suitable for simulations on ITER and DEMO scale with large focus on (semi)detached divertor plasmas</a:t>
            </a:r>
            <a:endParaRPr lang="en-GB" sz="1400" b="1" dirty="0">
              <a:latin typeface="Arial" panose="020B0604020202020204" pitchFamily="34" charset="0"/>
              <a:cs typeface="Arial" panose="020B0604020202020204" pitchFamily="34" charset="0"/>
            </a:endParaRPr>
          </a:p>
        </p:txBody>
      </p:sp>
      <p:sp>
        <p:nvSpPr>
          <p:cNvPr id="12" name="Textfeld 11"/>
          <p:cNvSpPr txBox="1"/>
          <p:nvPr/>
        </p:nvSpPr>
        <p:spPr>
          <a:xfrm>
            <a:off x="2832846" y="489263"/>
            <a:ext cx="2722984" cy="307777"/>
          </a:xfrm>
          <a:prstGeom prst="rect">
            <a:avLst/>
          </a:prstGeom>
          <a:noFill/>
        </p:spPr>
        <p:txBody>
          <a:bodyPr wrap="square" rtlCol="0">
            <a:spAutoFit/>
          </a:bodyPr>
          <a:lstStyle/>
          <a:p>
            <a:r>
              <a:rPr lang="en-GB" sz="1400" b="1" i="1" u="sng" dirty="0" smtClean="0">
                <a:solidFill>
                  <a:srgbClr val="003399"/>
                </a:solidFill>
                <a:latin typeface="Arial" panose="020B0604020202020204" pitchFamily="34" charset="0"/>
                <a:cs typeface="Arial" panose="020B0604020202020204" pitchFamily="34" charset="0"/>
              </a:rPr>
              <a:t>FP-9 deliverables:</a:t>
            </a:r>
            <a:endParaRPr lang="en-GB" sz="1400" b="1" i="1" u="sng" dirty="0">
              <a:solidFill>
                <a:srgbClr val="003399"/>
              </a:solidFill>
              <a:latin typeface="Arial" panose="020B0604020202020204" pitchFamily="34" charset="0"/>
              <a:cs typeface="Arial" panose="020B0604020202020204" pitchFamily="34" charset="0"/>
            </a:endParaRPr>
          </a:p>
        </p:txBody>
      </p:sp>
      <p:pic>
        <p:nvPicPr>
          <p:cNvPr id="13" name="Grafik 12"/>
          <p:cNvPicPr>
            <a:picLocks noChangeAspect="1"/>
          </p:cNvPicPr>
          <p:nvPr/>
        </p:nvPicPr>
        <p:blipFill>
          <a:blip r:embed="rId4"/>
          <a:stretch>
            <a:fillRect/>
          </a:stretch>
        </p:blipFill>
        <p:spPr>
          <a:xfrm>
            <a:off x="69855" y="3967240"/>
            <a:ext cx="930011" cy="33154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408321"/>
            <a:ext cx="1008113" cy="277231"/>
          </a:xfrm>
          <a:prstGeom prst="rect">
            <a:avLst/>
          </a:prstGeom>
        </p:spPr>
      </p:pic>
      <p:pic>
        <p:nvPicPr>
          <p:cNvPr id="15" name="Grafik 14"/>
          <p:cNvPicPr>
            <a:picLocks noChangeAspect="1"/>
          </p:cNvPicPr>
          <p:nvPr/>
        </p:nvPicPr>
        <p:blipFill>
          <a:blip r:embed="rId6"/>
          <a:stretch>
            <a:fillRect/>
          </a:stretch>
        </p:blipFill>
        <p:spPr>
          <a:xfrm>
            <a:off x="789155" y="4408321"/>
            <a:ext cx="470477" cy="314674"/>
          </a:xfrm>
          <a:prstGeom prst="rect">
            <a:avLst/>
          </a:prstGeom>
        </p:spPr>
      </p:pic>
      <p:pic>
        <p:nvPicPr>
          <p:cNvPr id="16" name="Grafik 15"/>
          <p:cNvPicPr>
            <a:picLocks noChangeAspect="1"/>
          </p:cNvPicPr>
          <p:nvPr/>
        </p:nvPicPr>
        <p:blipFill>
          <a:blip r:embed="rId7"/>
          <a:stretch>
            <a:fillRect/>
          </a:stretch>
        </p:blipFill>
        <p:spPr>
          <a:xfrm>
            <a:off x="76681" y="4408321"/>
            <a:ext cx="712474" cy="283628"/>
          </a:xfrm>
          <a:prstGeom prst="rect">
            <a:avLst/>
          </a:prstGeom>
        </p:spPr>
      </p:pic>
      <p:pic>
        <p:nvPicPr>
          <p:cNvPr id="17" name="Grafik 16"/>
          <p:cNvPicPr>
            <a:picLocks noChangeAspect="1"/>
          </p:cNvPicPr>
          <p:nvPr/>
        </p:nvPicPr>
        <p:blipFill>
          <a:blip r:embed="rId8"/>
          <a:stretch>
            <a:fillRect/>
          </a:stretch>
        </p:blipFill>
        <p:spPr>
          <a:xfrm>
            <a:off x="1063706" y="3979249"/>
            <a:ext cx="1188133" cy="319536"/>
          </a:xfrm>
          <a:prstGeom prst="rect">
            <a:avLst/>
          </a:prstGeom>
        </p:spPr>
      </p:pic>
      <p:pic>
        <p:nvPicPr>
          <p:cNvPr id="18" name="Picture 3">
            <a:extLst>
              <a:ext uri="{FF2B5EF4-FFF2-40B4-BE49-F238E27FC236}">
                <a16:creationId xmlns:a16="http://schemas.microsoft.com/office/drawing/2014/main" id="{943E25B2-CE0C-4A25-9974-13496D623333}"/>
              </a:ext>
            </a:extLst>
          </p:cNvPr>
          <p:cNvPicPr>
            <a:picLocks noChangeAspect="1"/>
          </p:cNvPicPr>
          <p:nvPr/>
        </p:nvPicPr>
        <p:blipFill>
          <a:blip r:embed="rId9"/>
          <a:stretch>
            <a:fillRect/>
          </a:stretch>
        </p:blipFill>
        <p:spPr>
          <a:xfrm>
            <a:off x="35496" y="4788055"/>
            <a:ext cx="1080120" cy="326135"/>
          </a:xfrm>
          <a:prstGeom prst="rect">
            <a:avLst/>
          </a:prstGeom>
        </p:spPr>
      </p:pic>
      <p:sp>
        <p:nvSpPr>
          <p:cNvPr id="10" name="Explosion 1 9"/>
          <p:cNvSpPr/>
          <p:nvPr/>
        </p:nvSpPr>
        <p:spPr>
          <a:xfrm>
            <a:off x="6832272" y="2063082"/>
            <a:ext cx="1913961" cy="940715"/>
          </a:xfrm>
          <a:prstGeom prst="irregularSeal1">
            <a:avLst/>
          </a:prstGeom>
          <a:solidFill>
            <a:srgbClr val="FF99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rial" panose="020B0604020202020204" pitchFamily="34" charset="0"/>
                <a:cs typeface="Arial" panose="020B0604020202020204" pitchFamily="34" charset="0"/>
              </a:rPr>
              <a:t>physics</a:t>
            </a:r>
            <a:endParaRPr lang="en-GB"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9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107504" y="-74439"/>
            <a:ext cx="8231742" cy="640303"/>
          </a:xfrm>
        </p:spPr>
        <p:txBody>
          <a:bodyPr>
            <a:normAutofit/>
          </a:bodyPr>
          <a:lstStyle/>
          <a:p>
            <a:r>
              <a:rPr lang="en-IE" sz="2400" dirty="0" smtClean="0">
                <a:solidFill>
                  <a:srgbClr val="C00000"/>
                </a:solidFill>
              </a:rPr>
              <a:t>EU-DEMO – effect of resolution by </a:t>
            </a:r>
            <a:r>
              <a:rPr lang="en-IE" sz="2400" dirty="0" err="1" smtClean="0">
                <a:solidFill>
                  <a:srgbClr val="C00000"/>
                </a:solidFill>
              </a:rPr>
              <a:t>vibrostates</a:t>
            </a:r>
            <a:endParaRPr lang="en-US" sz="2400" dirty="0">
              <a:solidFill>
                <a:srgbClr val="C00000"/>
              </a:solidFill>
            </a:endParaRPr>
          </a:p>
        </p:txBody>
      </p:sp>
      <p:sp>
        <p:nvSpPr>
          <p:cNvPr id="35" name="Textfeld 34"/>
          <p:cNvSpPr txBox="1"/>
          <p:nvPr/>
        </p:nvSpPr>
        <p:spPr>
          <a:xfrm>
            <a:off x="6516216" y="565864"/>
            <a:ext cx="2486824" cy="584775"/>
          </a:xfrm>
          <a:prstGeom prst="rect">
            <a:avLst/>
          </a:prstGeom>
          <a:solidFill>
            <a:schemeClr val="bg1">
              <a:lumMod val="85000"/>
            </a:schemeClr>
          </a:solidFill>
        </p:spPr>
        <p:txBody>
          <a:bodyPr wrap="square" rtlCol="0">
            <a:spAutoFit/>
          </a:bodyPr>
          <a:lstStyle/>
          <a:p>
            <a:r>
              <a:rPr lang="en-GB" sz="1600" dirty="0" smtClean="0">
                <a:latin typeface="Arial" panose="020B0604020202020204" pitchFamily="34" charset="0"/>
                <a:cs typeface="Arial" panose="020B0604020202020204" pitchFamily="34" charset="0"/>
              </a:rPr>
              <a:t>F.Cianfrani et al.</a:t>
            </a:r>
            <a:r>
              <a:rPr lang="en-GB" sz="1600" dirty="0" smtClean="0"/>
              <a:t>, </a:t>
            </a:r>
          </a:p>
          <a:p>
            <a:r>
              <a:rPr lang="en-GB" sz="1600" dirty="0" smtClean="0"/>
              <a:t>EPS-2022</a:t>
            </a:r>
            <a:endParaRPr lang="en-GB" sz="1600" dirty="0"/>
          </a:p>
        </p:txBody>
      </p:sp>
      <p:sp>
        <p:nvSpPr>
          <p:cNvPr id="5" name="Rectangle 9">
            <a:extLst>
              <a:ext uri="{FF2B5EF4-FFF2-40B4-BE49-F238E27FC236}">
                <a16:creationId xmlns:a16="http://schemas.microsoft.com/office/drawing/2014/main" id="{39D191FC-C713-804F-965A-83AC44048122}"/>
              </a:ext>
            </a:extLst>
          </p:cNvPr>
          <p:cNvSpPr/>
          <p:nvPr/>
        </p:nvSpPr>
        <p:spPr>
          <a:xfrm>
            <a:off x="6566247" y="3890368"/>
            <a:ext cx="2486824" cy="584775"/>
          </a:xfrm>
          <a:prstGeom prst="rect">
            <a:avLst/>
          </a:prstGeom>
          <a:solidFill>
            <a:schemeClr val="bg1">
              <a:lumMod val="85000"/>
            </a:schemeClr>
          </a:solidFill>
        </p:spPr>
        <p:txBody>
          <a:bodyPr wrap="square">
            <a:spAutoFit/>
          </a:bodyPr>
          <a:lstStyle/>
          <a:p>
            <a:r>
              <a:rPr lang="en-US" sz="1600" dirty="0" err="1" smtClean="0">
                <a:latin typeface="Arial" panose="020B0604020202020204" pitchFamily="34" charset="0"/>
                <a:cs typeface="Arial" panose="020B0604020202020204" pitchFamily="34" charset="0"/>
              </a:rPr>
              <a:t>A.Holm</a:t>
            </a:r>
            <a:r>
              <a:rPr lang="en-US" sz="1600" dirty="0" smtClean="0">
                <a:latin typeface="Arial" panose="020B0604020202020204" pitchFamily="34" charset="0"/>
                <a:cs typeface="Arial" panose="020B0604020202020204" pitchFamily="34" charset="0"/>
              </a:rPr>
              <a:t>, M.Groth, et al., </a:t>
            </a:r>
          </a:p>
          <a:p>
            <a:r>
              <a:rPr lang="en-US" sz="1600" dirty="0" smtClean="0">
                <a:latin typeface="Arial" panose="020B0604020202020204" pitchFamily="34" charset="0"/>
                <a:cs typeface="Arial" panose="020B0604020202020204" pitchFamily="34" charset="0"/>
              </a:rPr>
              <a:t>PET, CPP </a:t>
            </a:r>
            <a:r>
              <a:rPr lang="en-US" sz="1600" dirty="0">
                <a:latin typeface="Arial" panose="020B0604020202020204" pitchFamily="34" charset="0"/>
                <a:cs typeface="Arial" panose="020B0604020202020204" pitchFamily="34" charset="0"/>
              </a:rPr>
              <a:t>2021</a:t>
            </a:r>
          </a:p>
        </p:txBody>
      </p:sp>
      <p:sp>
        <p:nvSpPr>
          <p:cNvPr id="3" name="Textfeld 2"/>
          <p:cNvSpPr txBox="1"/>
          <p:nvPr/>
        </p:nvSpPr>
        <p:spPr>
          <a:xfrm>
            <a:off x="6516216" y="1419622"/>
            <a:ext cx="2536855" cy="2308324"/>
          </a:xfrm>
          <a:prstGeom prst="rect">
            <a:avLst/>
          </a:prstGeom>
          <a:noFill/>
        </p:spPr>
        <p:txBody>
          <a:bodyPr wrap="square" rtlCol="0">
            <a:spAutoFit/>
          </a:bodyPr>
          <a:lstStyle/>
          <a:p>
            <a:r>
              <a:rPr lang="en-GB" sz="1600" b="1" dirty="0" smtClean="0">
                <a:solidFill>
                  <a:srgbClr val="008000"/>
                </a:solidFill>
                <a:latin typeface="Arial" panose="020B0604020202020204" pitchFamily="34" charset="0"/>
                <a:cs typeface="Arial" panose="020B0604020202020204" pitchFamily="34" charset="0"/>
              </a:rPr>
              <a:t>Fully in line with the EIRENE and other CRMs:</a:t>
            </a:r>
          </a:p>
          <a:p>
            <a:endParaRPr lang="en-GB" sz="1600" b="1" dirty="0" smtClean="0">
              <a:solidFill>
                <a:srgbClr val="008000"/>
              </a:solidFill>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JET modelling: </a:t>
            </a:r>
          </a:p>
          <a:p>
            <a:r>
              <a:rPr lang="en-GB" sz="1600" b="1"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Up to </a:t>
            </a:r>
            <a:r>
              <a:rPr lang="en-US" sz="1600" b="1" dirty="0">
                <a:latin typeface="Arial" panose="020B0604020202020204" pitchFamily="34" charset="0"/>
                <a:cs typeface="Arial" panose="020B0604020202020204" pitchFamily="34" charset="0"/>
              </a:rPr>
              <a:t>40% reduction in effective dissociation rate </a:t>
            </a:r>
            <a:r>
              <a:rPr lang="en-US" sz="1600" dirty="0">
                <a:latin typeface="Arial" panose="020B0604020202020204" pitchFamily="34" charset="0"/>
                <a:cs typeface="Arial" panose="020B0604020202020204" pitchFamily="34" charset="0"/>
              </a:rPr>
              <a:t>due to transport of vibrational </a:t>
            </a:r>
            <a:r>
              <a:rPr lang="en-US" sz="1600" dirty="0" smtClean="0">
                <a:latin typeface="Arial" panose="020B0604020202020204" pitchFamily="34" charset="0"/>
                <a:cs typeface="Arial" panose="020B0604020202020204" pitchFamily="34" charset="0"/>
              </a:rPr>
              <a:t>states”</a:t>
            </a:r>
            <a:endParaRPr lang="en-US"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5075435" cy="3954884"/>
          </a:xfrm>
          <a:prstGeom prst="rect">
            <a:avLst/>
          </a:prstGeom>
        </p:spPr>
      </p:pic>
    </p:spTree>
    <p:extLst>
      <p:ext uri="{BB962C8B-B14F-4D97-AF65-F5344CB8AC3E}">
        <p14:creationId xmlns:p14="http://schemas.microsoft.com/office/powerpoint/2010/main" val="185108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2861539" y="2715766"/>
            <a:ext cx="2493582" cy="1915200"/>
          </a:xfrm>
          <a:prstGeom prst="rect">
            <a:avLst/>
          </a:prstGeom>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31789" y="2776966"/>
            <a:ext cx="2534400" cy="1915200"/>
          </a:xfrm>
          <a:prstGeom prst="rect">
            <a:avLst/>
          </a:prstGeom>
        </p:spPr>
      </p:pic>
      <p:pic>
        <p:nvPicPr>
          <p:cNvPr id="15" name="Google Shape;175;p14"/>
          <p:cNvPicPr preferRelativeResize="0"/>
          <p:nvPr/>
        </p:nvPicPr>
        <p:blipFill rotWithShape="1">
          <a:blip r:embed="rId5">
            <a:alphaModFix/>
          </a:blip>
          <a:srcRect t="13459" b="33196"/>
          <a:stretch/>
        </p:blipFill>
        <p:spPr>
          <a:xfrm>
            <a:off x="111538" y="630001"/>
            <a:ext cx="5752944" cy="1869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17"/>
          <p:cNvCxnSpPr/>
          <p:nvPr/>
        </p:nvCxnSpPr>
        <p:spPr>
          <a:xfrm flipV="1">
            <a:off x="927826" y="2807411"/>
            <a:ext cx="2111924" cy="14413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27826" y="4476510"/>
            <a:ext cx="2499798" cy="1381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Google Shape;45;p4"/>
          <p:cNvSpPr/>
          <p:nvPr/>
        </p:nvSpPr>
        <p:spPr>
          <a:xfrm>
            <a:off x="921249" y="4235304"/>
            <a:ext cx="480218" cy="241411"/>
          </a:xfrm>
          <a:prstGeom prst="round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80;p14"/>
          <p:cNvSpPr txBox="1"/>
          <p:nvPr/>
        </p:nvSpPr>
        <p:spPr>
          <a:xfrm>
            <a:off x="5437968" y="3211721"/>
            <a:ext cx="3605159" cy="923289"/>
          </a:xfrm>
          <a:prstGeom prst="rect">
            <a:avLst/>
          </a:prstGeom>
          <a:solidFill>
            <a:srgbClr val="FFC000"/>
          </a:solidFill>
          <a:ln w="2857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800" b="1" i="0" u="none" strike="noStrike" cap="none" dirty="0" smtClean="0">
                <a:solidFill>
                  <a:srgbClr val="FF0000"/>
                </a:solidFill>
                <a:latin typeface="Arial"/>
                <a:ea typeface="Arial"/>
                <a:cs typeface="Arial"/>
                <a:sym typeface="Arial"/>
              </a:rPr>
              <a:t>Larger molecular density (factor</a:t>
            </a:r>
            <a:r>
              <a:rPr lang="en-DE" sz="1800" b="1" i="0" u="none" strike="noStrike" cap="none" dirty="0" smtClean="0">
                <a:solidFill>
                  <a:srgbClr val="FF0000"/>
                </a:solidFill>
                <a:latin typeface="Cambria Math" panose="02040503050406030204" pitchFamily="18" charset="0"/>
                <a:ea typeface="Cambria Math" panose="02040503050406030204" pitchFamily="18" charset="0"/>
                <a:sym typeface="Arial"/>
              </a:rPr>
              <a:t>≃</a:t>
            </a:r>
            <a:r>
              <a:rPr lang="en-US" sz="1800" b="1" i="0" u="none" strike="noStrike" cap="none" dirty="0" smtClean="0">
                <a:solidFill>
                  <a:srgbClr val="FF0000"/>
                </a:solidFill>
                <a:latin typeface="Cambria Math" panose="02040503050406030204" pitchFamily="18" charset="0"/>
                <a:ea typeface="Cambria Math" panose="02040503050406030204" pitchFamily="18" charset="0"/>
                <a:sym typeface="Arial"/>
              </a:rPr>
              <a:t>2</a:t>
            </a:r>
            <a:r>
              <a:rPr lang="en-US" sz="1800" b="1" dirty="0" smtClean="0">
                <a:solidFill>
                  <a:srgbClr val="FF0000"/>
                </a:solidFill>
                <a:latin typeface="Cambria Math" panose="02040503050406030204" pitchFamily="18" charset="0"/>
                <a:ea typeface="Cambria Math" panose="02040503050406030204" pitchFamily="18" charset="0"/>
              </a:rPr>
              <a:t>∸3</a:t>
            </a:r>
            <a:r>
              <a:rPr lang="en-GB" sz="1800" b="1" i="0" u="none" strike="noStrike" cap="none" dirty="0" smtClean="0">
                <a:solidFill>
                  <a:srgbClr val="FF0000"/>
                </a:solidFill>
                <a:latin typeface="Arial"/>
                <a:ea typeface="Arial"/>
                <a:cs typeface="Arial"/>
                <a:sym typeface="Arial"/>
              </a:rPr>
              <a:t>) along the </a:t>
            </a:r>
            <a:r>
              <a:rPr lang="en-GB" sz="1800" b="1" i="0" u="none" strike="noStrike" cap="none" dirty="0" err="1" smtClean="0">
                <a:solidFill>
                  <a:srgbClr val="FF0000"/>
                </a:solidFill>
                <a:latin typeface="Arial"/>
                <a:ea typeface="Arial"/>
                <a:cs typeface="Arial"/>
                <a:sym typeface="Arial"/>
              </a:rPr>
              <a:t>separatrix</a:t>
            </a:r>
            <a:r>
              <a:rPr lang="en-GB" sz="1800" b="1" i="0" u="none" strike="noStrike" cap="none" dirty="0" smtClean="0">
                <a:solidFill>
                  <a:srgbClr val="FF0000"/>
                </a:solidFill>
                <a:latin typeface="Arial"/>
                <a:ea typeface="Arial"/>
                <a:cs typeface="Arial"/>
                <a:sym typeface="Arial"/>
              </a:rPr>
              <a:t> with </a:t>
            </a:r>
            <a:r>
              <a:rPr lang="en-GB" sz="1800" b="1" i="0" u="none" strike="noStrike" cap="none" dirty="0" err="1" smtClean="0">
                <a:solidFill>
                  <a:srgbClr val="FF0000"/>
                </a:solidFill>
                <a:latin typeface="Arial"/>
                <a:ea typeface="Arial"/>
                <a:cs typeface="Arial"/>
                <a:sym typeface="Arial"/>
              </a:rPr>
              <a:t>vibr</a:t>
            </a:r>
            <a:r>
              <a:rPr lang="en-GB" sz="1800" b="1" i="0" u="none" strike="noStrike" cap="none" dirty="0" smtClean="0">
                <a:solidFill>
                  <a:srgbClr val="FF0000"/>
                </a:solidFill>
                <a:latin typeface="Arial"/>
                <a:ea typeface="Arial"/>
                <a:cs typeface="Arial"/>
                <a:sym typeface="Arial"/>
              </a:rPr>
              <a:t>. resolution.</a:t>
            </a:r>
            <a:endParaRPr sz="1800" b="1" i="0" u="none" strike="noStrike" cap="none" dirty="0">
              <a:solidFill>
                <a:srgbClr val="FF0000"/>
              </a:solidFill>
              <a:latin typeface="Arial"/>
              <a:ea typeface="Arial"/>
              <a:cs typeface="Arial"/>
              <a:sym typeface="Arial"/>
            </a:endParaRPr>
          </a:p>
        </p:txBody>
      </p:sp>
      <p:sp>
        <p:nvSpPr>
          <p:cNvPr id="16" name="Google Shape;181;p14"/>
          <p:cNvSpPr txBox="1"/>
          <p:nvPr/>
        </p:nvSpPr>
        <p:spPr>
          <a:xfrm>
            <a:off x="6515852" y="1536774"/>
            <a:ext cx="1869387" cy="401034"/>
          </a:xfrm>
          <a:prstGeom prst="rect">
            <a:avLst/>
          </a:prstGeom>
          <a:solidFill>
            <a:srgbClr val="4A86E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AMJUEL: unresolved</a:t>
            </a:r>
            <a:endParaRPr sz="1400" b="0" i="0" u="none" strike="noStrike" cap="none">
              <a:solidFill>
                <a:schemeClr val="lt1"/>
              </a:solidFill>
              <a:latin typeface="Arial"/>
              <a:ea typeface="Arial"/>
              <a:cs typeface="Arial"/>
              <a:sym typeface="Arial"/>
            </a:endParaRPr>
          </a:p>
        </p:txBody>
      </p:sp>
      <p:sp>
        <p:nvSpPr>
          <p:cNvPr id="17" name="Google Shape;183;p14"/>
          <p:cNvSpPr txBox="1"/>
          <p:nvPr/>
        </p:nvSpPr>
        <p:spPr>
          <a:xfrm>
            <a:off x="6515852" y="560282"/>
            <a:ext cx="1615084" cy="401034"/>
          </a:xfrm>
          <a:prstGeom prst="rect">
            <a:avLst/>
          </a:prstGeom>
          <a:solidFill>
            <a:srgbClr val="7F7F7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Arial"/>
                <a:ea typeface="Arial"/>
                <a:cs typeface="Arial"/>
                <a:sym typeface="Arial"/>
              </a:rPr>
              <a:t>H2VIBR: resolved</a:t>
            </a:r>
            <a:endParaRPr sz="1400" b="0" i="0" u="none" strike="noStrike" cap="none" dirty="0">
              <a:solidFill>
                <a:schemeClr val="lt1"/>
              </a:solidFill>
              <a:latin typeface="Arial"/>
              <a:ea typeface="Arial"/>
              <a:cs typeface="Arial"/>
              <a:sym typeface="Arial"/>
            </a:endParaRPr>
          </a:p>
        </p:txBody>
      </p:sp>
      <p:cxnSp>
        <p:nvCxnSpPr>
          <p:cNvPr id="19" name="Google Shape;185;p14"/>
          <p:cNvCxnSpPr/>
          <p:nvPr/>
        </p:nvCxnSpPr>
        <p:spPr>
          <a:xfrm flipH="1">
            <a:off x="5520206" y="757448"/>
            <a:ext cx="995647" cy="296460"/>
          </a:xfrm>
          <a:prstGeom prst="straightConnector1">
            <a:avLst/>
          </a:prstGeom>
          <a:ln>
            <a:solidFill>
              <a:schemeClr val="bg1">
                <a:lumMod val="50000"/>
              </a:schemeClr>
            </a:solidFill>
            <a:headEnd type="none" w="sm" len="sm"/>
            <a:tailEnd type="triangle" w="med" len="med"/>
          </a:ln>
        </p:spPr>
        <p:style>
          <a:lnRef idx="2">
            <a:schemeClr val="dk1"/>
          </a:lnRef>
          <a:fillRef idx="0">
            <a:schemeClr val="dk1"/>
          </a:fillRef>
          <a:effectRef idx="1">
            <a:schemeClr val="dk1"/>
          </a:effectRef>
          <a:fontRef idx="minor">
            <a:schemeClr val="tx1"/>
          </a:fontRef>
        </p:style>
      </p:cxnSp>
      <p:cxnSp>
        <p:nvCxnSpPr>
          <p:cNvPr id="22" name="Google Shape;185;p14"/>
          <p:cNvCxnSpPr>
            <a:stCxn id="16" idx="1"/>
          </p:cNvCxnSpPr>
          <p:nvPr/>
        </p:nvCxnSpPr>
        <p:spPr>
          <a:xfrm flipH="1" flipV="1">
            <a:off x="5148065" y="1320304"/>
            <a:ext cx="1367787" cy="416987"/>
          </a:xfrm>
          <a:prstGeom prst="straightConnector1">
            <a:avLst/>
          </a:prstGeom>
          <a:ln>
            <a:solidFill>
              <a:srgbClr val="0070C0"/>
            </a:solidFill>
            <a:headEnd type="none" w="sm" len="sm"/>
            <a:tailEnd type="triangle" w="med" len="med"/>
          </a:ln>
        </p:spPr>
        <p:style>
          <a:lnRef idx="2">
            <a:schemeClr val="dk1"/>
          </a:lnRef>
          <a:fillRef idx="0">
            <a:schemeClr val="dk1"/>
          </a:fillRef>
          <a:effectRef idx="1">
            <a:schemeClr val="dk1"/>
          </a:effectRef>
          <a:fontRef idx="minor">
            <a:schemeClr val="tx1"/>
          </a:fontRef>
        </p:style>
      </p:cxnSp>
      <p:sp>
        <p:nvSpPr>
          <p:cNvPr id="29" name="Google Shape;184;p14"/>
          <p:cNvSpPr/>
          <p:nvPr/>
        </p:nvSpPr>
        <p:spPr>
          <a:xfrm>
            <a:off x="5355121" y="705842"/>
            <a:ext cx="165694" cy="667729"/>
          </a:xfrm>
          <a:prstGeom prst="rightBracket">
            <a:avLst>
              <a:gd name="adj" fmla="val 8333"/>
            </a:avLst>
          </a:prstGeom>
          <a:ln>
            <a:solidFill>
              <a:schemeClr val="bg1">
                <a:lumMod val="50000"/>
              </a:schemeClr>
            </a:solidFill>
            <a:headEnd type="none" w="sm" len="sm"/>
            <a:tailEnd type="none" w="sm" len="sm"/>
          </a:ln>
        </p:spPr>
        <p:style>
          <a:lnRef idx="2">
            <a:schemeClr val="dk1"/>
          </a:lnRef>
          <a:fillRef idx="0">
            <a:schemeClr val="dk1"/>
          </a:fillRef>
          <a:effectRef idx="1">
            <a:schemeClr val="dk1"/>
          </a:effectRef>
          <a:fontRef idx="minor">
            <a:schemeClr val="tx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 name="Title 1"/>
          <p:cNvSpPr>
            <a:spLocks noGrp="1"/>
          </p:cNvSpPr>
          <p:nvPr>
            <p:ph type="title"/>
          </p:nvPr>
        </p:nvSpPr>
        <p:spPr>
          <a:xfrm>
            <a:off x="107504" y="-74439"/>
            <a:ext cx="8231742" cy="640303"/>
          </a:xfrm>
        </p:spPr>
        <p:txBody>
          <a:bodyPr>
            <a:normAutofit fontScale="90000"/>
          </a:bodyPr>
          <a:lstStyle/>
          <a:p>
            <a:r>
              <a:rPr lang="en-IE" sz="2400" dirty="0" smtClean="0">
                <a:solidFill>
                  <a:srgbClr val="C00000"/>
                </a:solidFill>
              </a:rPr>
              <a:t>Resolved vs. unresolved on </a:t>
            </a:r>
            <a:r>
              <a:rPr lang="en-IE" sz="2400" dirty="0" err="1" smtClean="0">
                <a:solidFill>
                  <a:srgbClr val="C00000"/>
                </a:solidFill>
              </a:rPr>
              <a:t>vibrostates</a:t>
            </a:r>
            <a:r>
              <a:rPr lang="en-IE" sz="2400" dirty="0" smtClean="0">
                <a:solidFill>
                  <a:srgbClr val="C00000"/>
                </a:solidFill>
              </a:rPr>
              <a:t> CRM in EIRENE</a:t>
            </a:r>
            <a:endParaRPr lang="en-US" sz="2400" dirty="0">
              <a:solidFill>
                <a:srgbClr val="C00000"/>
              </a:solidFill>
            </a:endParaRPr>
          </a:p>
        </p:txBody>
      </p:sp>
    </p:spTree>
    <p:extLst>
      <p:ext uri="{BB962C8B-B14F-4D97-AF65-F5344CB8AC3E}">
        <p14:creationId xmlns:p14="http://schemas.microsoft.com/office/powerpoint/2010/main" val="1098843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9" y="1574123"/>
            <a:ext cx="6851975" cy="2833306"/>
          </a:xfrm>
          <a:prstGeom prst="rect">
            <a:avLst/>
          </a:prstGeom>
        </p:spPr>
      </p:pic>
      <p:sp>
        <p:nvSpPr>
          <p:cNvPr id="19" name="Google Shape;180;p14"/>
          <p:cNvSpPr txBox="1"/>
          <p:nvPr/>
        </p:nvSpPr>
        <p:spPr>
          <a:xfrm>
            <a:off x="6868654" y="3148612"/>
            <a:ext cx="2239032" cy="1077178"/>
          </a:xfrm>
          <a:prstGeom prst="rect">
            <a:avLst/>
          </a:prstGeom>
          <a:solidFill>
            <a:srgbClr val="FFC000"/>
          </a:solidFill>
          <a:ln w="2857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2000"/>
              <a:buFont typeface="Arial"/>
              <a:buNone/>
              <a:defRPr/>
            </a:pPr>
            <a:r>
              <a:rPr lang="en-US" sz="1600" b="1" kern="0" dirty="0">
                <a:solidFill>
                  <a:srgbClr val="FF0000"/>
                </a:solidFill>
                <a:latin typeface="Arial"/>
                <a:cs typeface="Arial"/>
                <a:sym typeface="Arial"/>
              </a:rPr>
              <a:t>CRM </a:t>
            </a:r>
            <a:r>
              <a:rPr lang="en-US" sz="1600" b="1" kern="0" dirty="0" smtClean="0">
                <a:solidFill>
                  <a:srgbClr val="FF0000"/>
                </a:solidFill>
                <a:latin typeface="Arial"/>
                <a:cs typeface="Arial"/>
                <a:sym typeface="Arial"/>
              </a:rPr>
              <a:t>underestimates </a:t>
            </a:r>
            <a:r>
              <a:rPr lang="en-US" sz="1600" b="1" kern="0" dirty="0">
                <a:solidFill>
                  <a:srgbClr val="FF0000"/>
                </a:solidFill>
                <a:latin typeface="Arial"/>
                <a:cs typeface="Arial"/>
                <a:sym typeface="Arial"/>
              </a:rPr>
              <a:t>excited state population at </a:t>
            </a:r>
            <a:r>
              <a:rPr lang="en-US" sz="1600" b="1" kern="0" dirty="0" smtClean="0">
                <a:solidFill>
                  <a:srgbClr val="FF0000"/>
                </a:solidFill>
                <a:latin typeface="Arial"/>
                <a:cs typeface="Arial"/>
                <a:sym typeface="Arial"/>
              </a:rPr>
              <a:t>large </a:t>
            </a:r>
            <a:r>
              <a:rPr lang="en-US" sz="1600" b="1" kern="0" dirty="0">
                <a:solidFill>
                  <a:srgbClr val="FF0000"/>
                </a:solidFill>
                <a:latin typeface="Arial"/>
                <a:cs typeface="Arial"/>
                <a:sym typeface="Arial"/>
              </a:rPr>
              <a:t>temperature</a:t>
            </a:r>
          </a:p>
        </p:txBody>
      </p:sp>
      <p:sp>
        <p:nvSpPr>
          <p:cNvPr id="20" name="Google Shape;166;p18"/>
          <p:cNvSpPr txBox="1">
            <a:spLocks/>
          </p:cNvSpPr>
          <p:nvPr/>
        </p:nvSpPr>
        <p:spPr>
          <a:xfrm>
            <a:off x="107504" y="50100"/>
            <a:ext cx="7543800" cy="342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1" i="0" u="none" strike="noStrike" kern="0" cap="none" spc="0" normalizeH="0" baseline="0" noProof="0" dirty="0" smtClean="0">
                <a:ln>
                  <a:noFill/>
                </a:ln>
                <a:solidFill>
                  <a:srgbClr val="C00000"/>
                </a:solidFill>
                <a:effectLst/>
                <a:uLnTx/>
                <a:uFillTx/>
                <a:latin typeface="Arial"/>
                <a:cs typeface="Arial"/>
                <a:sym typeface="Arial"/>
              </a:rPr>
              <a:t>Standalone CRM vs EIRENE – 1 (statistic</a:t>
            </a:r>
            <a:r>
              <a:rPr kumimoji="0" lang="en-US" sz="2400" b="1" i="0" u="none" strike="noStrike" kern="0" cap="none" spc="0" normalizeH="0" noProof="0" dirty="0" smtClean="0">
                <a:ln>
                  <a:noFill/>
                </a:ln>
                <a:solidFill>
                  <a:srgbClr val="C00000"/>
                </a:solidFill>
                <a:effectLst/>
                <a:uLnTx/>
                <a:uFillTx/>
                <a:latin typeface="Arial"/>
                <a:cs typeface="Arial"/>
                <a:sym typeface="Arial"/>
              </a:rPr>
              <a:t> issues)</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sp>
        <p:nvSpPr>
          <p:cNvPr id="21" name="TextBox 5"/>
          <p:cNvSpPr txBox="1"/>
          <p:nvPr/>
        </p:nvSpPr>
        <p:spPr>
          <a:xfrm>
            <a:off x="585479" y="835459"/>
            <a:ext cx="5716645" cy="338554"/>
          </a:xfrm>
          <a:prstGeom prst="rect">
            <a:avLst/>
          </a:prstGeom>
          <a:noFill/>
        </p:spPr>
        <p:txBody>
          <a:bodyPr wrap="square" rtlCol="0">
            <a:spAutoFit/>
          </a:bodyPr>
          <a:lstStyle/>
          <a:p>
            <a:pPr>
              <a:buClr>
                <a:srgbClr val="000000"/>
              </a:buClr>
              <a:buFont typeface="Arial"/>
              <a:buNone/>
              <a:defRPr/>
            </a:pPr>
            <a:r>
              <a:rPr lang="en-US" sz="1600" b="1" u="sng" kern="0" dirty="0" smtClean="0">
                <a:solidFill>
                  <a:srgbClr val="000000"/>
                </a:solidFill>
                <a:latin typeface="Arial"/>
                <a:cs typeface="Arial"/>
                <a:sym typeface="Arial"/>
              </a:rPr>
              <a:t>Simulations</a:t>
            </a:r>
            <a:r>
              <a:rPr lang="en-US" sz="1600" b="1" kern="0" dirty="0" smtClean="0">
                <a:solidFill>
                  <a:srgbClr val="000000"/>
                </a:solidFill>
                <a:latin typeface="Arial"/>
                <a:cs typeface="Arial"/>
                <a:sym typeface="Arial"/>
              </a:rPr>
              <a:t>:     </a:t>
            </a:r>
            <a:r>
              <a:rPr lang="en-US" sz="1600" b="1" kern="0" dirty="0">
                <a:solidFill>
                  <a:srgbClr val="000000"/>
                </a:solidFill>
                <a:latin typeface="Arial"/>
                <a:cs typeface="Arial"/>
                <a:sym typeface="Arial"/>
              </a:rPr>
              <a:t>SOURCE </a:t>
            </a:r>
            <a:r>
              <a:rPr lang="en-US" sz="1600" b="1" kern="0" dirty="0" smtClean="0">
                <a:solidFill>
                  <a:srgbClr val="000000"/>
                </a:solidFill>
                <a:latin typeface="Arial"/>
                <a:cs typeface="Arial"/>
                <a:sym typeface="Arial"/>
              </a:rPr>
              <a:t>v=0</a:t>
            </a:r>
            <a:endParaRPr lang="en-US" sz="1600" b="1" kern="0" dirty="0">
              <a:solidFill>
                <a:srgbClr val="000000"/>
              </a:solidFill>
              <a:latin typeface="Arial"/>
              <a:cs typeface="Arial"/>
              <a:sym typeface="Arial"/>
            </a:endParaRPr>
          </a:p>
        </p:txBody>
      </p:sp>
      <p:sp>
        <p:nvSpPr>
          <p:cNvPr id="22" name="Google Shape;180;p14"/>
          <p:cNvSpPr txBox="1"/>
          <p:nvPr/>
        </p:nvSpPr>
        <p:spPr>
          <a:xfrm>
            <a:off x="6899363" y="1628975"/>
            <a:ext cx="2080042" cy="1077178"/>
          </a:xfrm>
          <a:prstGeom prst="rect">
            <a:avLst/>
          </a:prstGeom>
          <a:solidFill>
            <a:srgbClr val="FFC000"/>
          </a:solidFill>
          <a:ln w="2857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2000"/>
              <a:buFont typeface="Arial"/>
              <a:buNone/>
              <a:defRPr/>
            </a:pPr>
            <a:r>
              <a:rPr lang="en-US" sz="1600" b="1" kern="0" dirty="0" smtClean="0">
                <a:solidFill>
                  <a:srgbClr val="FF0000"/>
                </a:solidFill>
                <a:latin typeface="Arial"/>
                <a:cs typeface="Arial"/>
                <a:sym typeface="Arial"/>
              </a:rPr>
              <a:t>CRM overestimates excited state population at low temperature</a:t>
            </a:r>
            <a:endParaRPr sz="1600" b="1" kern="0" dirty="0">
              <a:solidFill>
                <a:srgbClr val="FF0000"/>
              </a:solidFill>
              <a:latin typeface="Arial"/>
              <a:cs typeface="Arial"/>
              <a:sym typeface="Arial"/>
            </a:endParaRPr>
          </a:p>
        </p:txBody>
      </p:sp>
      <p:sp>
        <p:nvSpPr>
          <p:cNvPr id="23" name="Google Shape;116;p4"/>
          <p:cNvSpPr/>
          <p:nvPr/>
        </p:nvSpPr>
        <p:spPr>
          <a:xfrm rot="16200000">
            <a:off x="5628079" y="1023516"/>
            <a:ext cx="481847" cy="2060719"/>
          </a:xfrm>
          <a:prstGeom prst="upArrow">
            <a:avLst>
              <a:gd name="adj1" fmla="val 50000"/>
              <a:gd name="adj2" fmla="val 50000"/>
            </a:avLst>
          </a:prstGeom>
          <a:solidFill>
            <a:srgbClr val="F4CCCC">
              <a:alpha val="29019"/>
            </a:srgbClr>
          </a:solidFill>
          <a:ln>
            <a:noFill/>
          </a:ln>
          <a:effectLst>
            <a:outerShdw blurRad="57150" dist="19050" dir="5400000" algn="bl" rotWithShape="0">
              <a:srgbClr val="000000">
                <a:alpha val="76862"/>
              </a:srgbClr>
            </a:outerShdw>
          </a:effectLst>
        </p:spPr>
        <p:txBody>
          <a:bodyPr spcFirstLastPara="1" wrap="square" lIns="91425" tIns="91425" rIns="91425" bIns="91425" anchor="ctr" anchorCtr="0">
            <a:noAutofit/>
          </a:bodyPr>
          <a:lstStyle/>
          <a:p>
            <a:pPr>
              <a:buClr>
                <a:srgbClr val="000000"/>
              </a:buClr>
              <a:buSzPts val="1400"/>
              <a:buFont typeface="Arial"/>
              <a:buNone/>
              <a:defRPr/>
            </a:pPr>
            <a:endParaRPr sz="1400" kern="0">
              <a:solidFill>
                <a:srgbClr val="000000"/>
              </a:solidFill>
              <a:latin typeface="Arial"/>
              <a:ea typeface="Arial"/>
              <a:cs typeface="Arial"/>
              <a:sym typeface="Arial"/>
            </a:endParaRPr>
          </a:p>
        </p:txBody>
      </p:sp>
      <p:sp>
        <p:nvSpPr>
          <p:cNvPr id="24" name="Google Shape;116;p4"/>
          <p:cNvSpPr/>
          <p:nvPr/>
        </p:nvSpPr>
        <p:spPr>
          <a:xfrm rot="18838558">
            <a:off x="6648948" y="2689794"/>
            <a:ext cx="481847" cy="570063"/>
          </a:xfrm>
          <a:prstGeom prst="upArrow">
            <a:avLst>
              <a:gd name="adj1" fmla="val 50000"/>
              <a:gd name="adj2" fmla="val 50000"/>
            </a:avLst>
          </a:prstGeom>
          <a:solidFill>
            <a:srgbClr val="F4CCCC">
              <a:alpha val="29019"/>
            </a:srgbClr>
          </a:solidFill>
          <a:ln>
            <a:noFill/>
          </a:ln>
          <a:effectLst>
            <a:outerShdw blurRad="57150" dist="19050" dir="5400000" algn="bl" rotWithShape="0">
              <a:srgbClr val="000000">
                <a:alpha val="76862"/>
              </a:srgbClr>
            </a:outerShdw>
          </a:effectLst>
        </p:spPr>
        <p:txBody>
          <a:bodyPr spcFirstLastPara="1" wrap="square" lIns="91425" tIns="91425" rIns="91425" bIns="91425" anchor="ctr" anchorCtr="0">
            <a:noAutofit/>
          </a:bodyPr>
          <a:lstStyle/>
          <a:p>
            <a:pPr>
              <a:buClr>
                <a:srgbClr val="000000"/>
              </a:buClr>
              <a:buSzPts val="1400"/>
              <a:buFont typeface="Arial"/>
              <a:buNone/>
              <a:defRPr/>
            </a:pPr>
            <a:endParaRPr sz="1400" kern="0">
              <a:solidFill>
                <a:srgbClr val="000000"/>
              </a:solidFill>
              <a:latin typeface="Arial"/>
              <a:ea typeface="Arial"/>
              <a:cs typeface="Arial"/>
              <a:sym typeface="Arial"/>
            </a:endParaRPr>
          </a:p>
        </p:txBody>
      </p:sp>
      <p:sp>
        <p:nvSpPr>
          <p:cNvPr id="25" name="Google Shape;116;p4"/>
          <p:cNvSpPr/>
          <p:nvPr/>
        </p:nvSpPr>
        <p:spPr>
          <a:xfrm rot="16200000">
            <a:off x="6570523" y="3476169"/>
            <a:ext cx="481847" cy="175836"/>
          </a:xfrm>
          <a:prstGeom prst="upArrow">
            <a:avLst>
              <a:gd name="adj1" fmla="val 50000"/>
              <a:gd name="adj2" fmla="val 50000"/>
            </a:avLst>
          </a:prstGeom>
          <a:solidFill>
            <a:srgbClr val="F4CCCC">
              <a:alpha val="29019"/>
            </a:srgbClr>
          </a:solidFill>
          <a:ln>
            <a:noFill/>
          </a:ln>
          <a:effectLst>
            <a:outerShdw blurRad="57150" dist="19050" dir="5400000" algn="bl" rotWithShape="0">
              <a:srgbClr val="000000">
                <a:alpha val="76862"/>
              </a:srgbClr>
            </a:outerShdw>
          </a:effectLst>
        </p:spPr>
        <p:txBody>
          <a:bodyPr spcFirstLastPara="1" wrap="square" lIns="91425" tIns="91425" rIns="91425" bIns="91425" anchor="ctr" anchorCtr="0">
            <a:noAutofit/>
          </a:bodyPr>
          <a:lstStyle/>
          <a:p>
            <a:pPr>
              <a:buClr>
                <a:srgbClr val="000000"/>
              </a:buClr>
              <a:buSzPts val="1400"/>
              <a:buFont typeface="Arial"/>
              <a:buNone/>
              <a:defRPr/>
            </a:pPr>
            <a:endParaRPr sz="1400" kern="0">
              <a:solidFill>
                <a:srgbClr val="000000"/>
              </a:solidFill>
              <a:latin typeface="Arial"/>
              <a:ea typeface="Arial"/>
              <a:cs typeface="Arial"/>
              <a:sym typeface="Arial"/>
            </a:endParaRPr>
          </a:p>
        </p:txBody>
      </p:sp>
      <p:sp>
        <p:nvSpPr>
          <p:cNvPr id="26" name="Google Shape;116;p4"/>
          <p:cNvSpPr/>
          <p:nvPr/>
        </p:nvSpPr>
        <p:spPr>
          <a:xfrm rot="15065033">
            <a:off x="5620186" y="1493526"/>
            <a:ext cx="481847" cy="2362486"/>
          </a:xfrm>
          <a:prstGeom prst="upArrow">
            <a:avLst>
              <a:gd name="adj1" fmla="val 50000"/>
              <a:gd name="adj2" fmla="val 50000"/>
            </a:avLst>
          </a:prstGeom>
          <a:solidFill>
            <a:srgbClr val="F4CCCC">
              <a:alpha val="29019"/>
            </a:srgbClr>
          </a:solidFill>
          <a:ln>
            <a:noFill/>
          </a:ln>
          <a:effectLst>
            <a:outerShdw blurRad="57150" dist="19050" dir="5400000" algn="bl" rotWithShape="0">
              <a:srgbClr val="000000">
                <a:alpha val="76862"/>
              </a:srgbClr>
            </a:outerShdw>
          </a:effectLst>
        </p:spPr>
        <p:txBody>
          <a:bodyPr spcFirstLastPara="1" wrap="square" lIns="91425" tIns="91425" rIns="91425" bIns="91425" anchor="ctr" anchorCtr="0">
            <a:noAutofit/>
          </a:bodyPr>
          <a:lstStyle/>
          <a:p>
            <a:pPr>
              <a:buClr>
                <a:srgbClr val="000000"/>
              </a:buClr>
              <a:buSzPts val="1400"/>
              <a:buFont typeface="Arial"/>
              <a:buNone/>
              <a:defRPr/>
            </a:pPr>
            <a:endParaRPr sz="1400" kern="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7" name="TextBox 22"/>
              <p:cNvSpPr txBox="1"/>
              <p:nvPr/>
            </p:nvSpPr>
            <p:spPr>
              <a:xfrm rot="16200000">
                <a:off x="2845731" y="3521310"/>
                <a:ext cx="530816" cy="272767"/>
              </a:xfrm>
              <a:prstGeom prst="rect">
                <a:avLst/>
              </a:prstGeom>
              <a:noFill/>
            </p:spPr>
            <p:txBody>
              <a:bodyPr wrap="square" rtlCol="0">
                <a:spAutoFit/>
              </a:bodyPr>
              <a:lstStyle/>
              <a:p>
                <a:pPr>
                  <a:buClr>
                    <a:srgbClr val="000000"/>
                  </a:buClr>
                  <a:buFont typeface="Arial"/>
                  <a:buNone/>
                  <a:defRPr/>
                </a:pPr>
                <a14:m>
                  <m:oMathPara xmlns:m="http://schemas.openxmlformats.org/officeDocument/2006/math">
                    <m:oMathParaPr>
                      <m:jc m:val="centerGroup"/>
                    </m:oMathParaPr>
                    <m:oMath xmlns:m="http://schemas.openxmlformats.org/officeDocument/2006/math">
                      <m:r>
                        <m:rPr>
                          <m:nor/>
                        </m:rPr>
                        <a:rPr lang="en-US" sz="1200" kern="0" dirty="0">
                          <a:solidFill>
                            <a:srgbClr val="000000"/>
                          </a:solidFill>
                          <a:latin typeface="Cambria Math" panose="02040503050406030204" pitchFamily="18" charset="0"/>
                          <a:ea typeface="Cambria Math" panose="02040503050406030204" pitchFamily="18" charset="0"/>
                          <a:cs typeface="Arial"/>
                          <a:sym typeface="Arial"/>
                        </a:rPr>
                        <m:t>n</m:t>
                      </m:r>
                      <m:r>
                        <m:rPr>
                          <m:nor/>
                        </m:rPr>
                        <a:rPr lang="el-GR" sz="1200" kern="0" baseline="-25000" dirty="0">
                          <a:solidFill>
                            <a:srgbClr val="000000"/>
                          </a:solidFill>
                          <a:latin typeface="Cambria Math" panose="02040503050406030204" pitchFamily="18" charset="0"/>
                          <a:ea typeface="Cambria Math" panose="02040503050406030204" pitchFamily="18" charset="0"/>
                          <a:cs typeface="Arial"/>
                          <a:sym typeface="Arial"/>
                        </a:rPr>
                        <m:t>ν</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n</m:t>
                      </m:r>
                      <m:r>
                        <m:rPr>
                          <m:nor/>
                        </m:rPr>
                        <a:rPr lang="en-US" sz="1200" kern="0" baseline="-25000" dirty="0">
                          <a:solidFill>
                            <a:srgbClr val="000000"/>
                          </a:solidFill>
                          <a:latin typeface="Cambria Math" panose="02040503050406030204" pitchFamily="18" charset="0"/>
                          <a:ea typeface="Cambria Math" panose="02040503050406030204" pitchFamily="18" charset="0"/>
                          <a:cs typeface="Arial"/>
                          <a:sym typeface="Arial"/>
                        </a:rPr>
                        <m:t>0</m:t>
                      </m:r>
                    </m:oMath>
                  </m:oMathPara>
                </a14:m>
                <a:endParaRPr lang="en-US" sz="1200" kern="0" baseline="-25000" dirty="0">
                  <a:solidFill>
                    <a:srgbClr val="000000"/>
                  </a:solidFill>
                  <a:latin typeface="Arial"/>
                  <a:cs typeface="Arial"/>
                  <a:sym typeface="Arial"/>
                </a:endParaRPr>
              </a:p>
            </p:txBody>
          </p:sp>
        </mc:Choice>
        <mc:Fallback xmlns="">
          <p:sp>
            <p:nvSpPr>
              <p:cNvPr id="27" name="TextBox 22"/>
              <p:cNvSpPr txBox="1">
                <a:spLocks noRot="1" noChangeAspect="1" noMove="1" noResize="1" noEditPoints="1" noAdjustHandles="1" noChangeArrowheads="1" noChangeShapeType="1" noTextEdit="1"/>
              </p:cNvSpPr>
              <p:nvPr/>
            </p:nvSpPr>
            <p:spPr>
              <a:xfrm rot="16200000">
                <a:off x="2845731" y="3521310"/>
                <a:ext cx="530816" cy="272767"/>
              </a:xfrm>
              <a:prstGeom prst="rect">
                <a:avLst/>
              </a:prstGeom>
              <a:blipFill>
                <a:blip r:embed="rId3"/>
                <a:stretch>
                  <a:fillRect r="-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3"/>
              <p:cNvSpPr txBox="1"/>
              <p:nvPr/>
            </p:nvSpPr>
            <p:spPr>
              <a:xfrm rot="16200000">
                <a:off x="2846829" y="2147232"/>
                <a:ext cx="530816" cy="272767"/>
              </a:xfrm>
              <a:prstGeom prst="rect">
                <a:avLst/>
              </a:prstGeom>
              <a:noFill/>
            </p:spPr>
            <p:txBody>
              <a:bodyPr wrap="square" rtlCol="0">
                <a:spAutoFit/>
              </a:bodyPr>
              <a:lstStyle/>
              <a:p>
                <a:pPr>
                  <a:buClr>
                    <a:srgbClr val="000000"/>
                  </a:buClr>
                  <a:buFont typeface="Arial"/>
                  <a:buNone/>
                  <a:defRPr/>
                </a:pPr>
                <a14:m>
                  <m:oMathPara xmlns:m="http://schemas.openxmlformats.org/officeDocument/2006/math">
                    <m:oMathParaPr>
                      <m:jc m:val="centerGroup"/>
                    </m:oMathParaPr>
                    <m:oMath xmlns:m="http://schemas.openxmlformats.org/officeDocument/2006/math">
                      <m:r>
                        <m:rPr>
                          <m:nor/>
                        </m:rPr>
                        <a:rPr lang="en-US" sz="1200" kern="0" dirty="0">
                          <a:solidFill>
                            <a:srgbClr val="000000"/>
                          </a:solidFill>
                          <a:latin typeface="Cambria Math" panose="02040503050406030204" pitchFamily="18" charset="0"/>
                          <a:ea typeface="Cambria Math" panose="02040503050406030204" pitchFamily="18" charset="0"/>
                          <a:cs typeface="Arial"/>
                          <a:sym typeface="Arial"/>
                        </a:rPr>
                        <m:t>n</m:t>
                      </m:r>
                      <m:r>
                        <m:rPr>
                          <m:nor/>
                        </m:rPr>
                        <a:rPr lang="el-GR" sz="1200" kern="0" baseline="-25000" dirty="0">
                          <a:solidFill>
                            <a:srgbClr val="000000"/>
                          </a:solidFill>
                          <a:latin typeface="Cambria Math" panose="02040503050406030204" pitchFamily="18" charset="0"/>
                          <a:ea typeface="Cambria Math" panose="02040503050406030204" pitchFamily="18" charset="0"/>
                          <a:cs typeface="Arial"/>
                          <a:sym typeface="Arial"/>
                        </a:rPr>
                        <m:t>ν</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n</m:t>
                      </m:r>
                      <m:r>
                        <m:rPr>
                          <m:nor/>
                        </m:rPr>
                        <a:rPr lang="en-US" sz="1200" kern="0" baseline="-25000" dirty="0">
                          <a:solidFill>
                            <a:srgbClr val="000000"/>
                          </a:solidFill>
                          <a:latin typeface="Cambria Math" panose="02040503050406030204" pitchFamily="18" charset="0"/>
                          <a:ea typeface="Cambria Math" panose="02040503050406030204" pitchFamily="18" charset="0"/>
                          <a:cs typeface="Arial"/>
                          <a:sym typeface="Arial"/>
                        </a:rPr>
                        <m:t>0</m:t>
                      </m:r>
                    </m:oMath>
                  </m:oMathPara>
                </a14:m>
                <a:endParaRPr lang="en-US" sz="1200" kern="0" baseline="-25000" dirty="0">
                  <a:solidFill>
                    <a:srgbClr val="000000"/>
                  </a:solidFill>
                  <a:latin typeface="Arial"/>
                  <a:cs typeface="Arial"/>
                  <a:sym typeface="Arial"/>
                </a:endParaRPr>
              </a:p>
            </p:txBody>
          </p:sp>
        </mc:Choice>
        <mc:Fallback xmlns="">
          <p:sp>
            <p:nvSpPr>
              <p:cNvPr id="28" name="TextBox 23"/>
              <p:cNvSpPr txBox="1">
                <a:spLocks noRot="1" noChangeAspect="1" noMove="1" noResize="1" noEditPoints="1" noAdjustHandles="1" noChangeArrowheads="1" noChangeShapeType="1" noTextEdit="1"/>
              </p:cNvSpPr>
              <p:nvPr/>
            </p:nvSpPr>
            <p:spPr>
              <a:xfrm rot="16200000">
                <a:off x="2846829" y="2147232"/>
                <a:ext cx="530816" cy="272767"/>
              </a:xfrm>
              <a:prstGeom prst="rect">
                <a:avLst/>
              </a:prstGeom>
              <a:blipFill>
                <a:blip r:embed="rId4"/>
                <a:stretch>
                  <a:fillRect r="-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4"/>
              <p:cNvSpPr txBox="1"/>
              <p:nvPr/>
            </p:nvSpPr>
            <p:spPr>
              <a:xfrm rot="16200000">
                <a:off x="4709618" y="2148330"/>
                <a:ext cx="530816" cy="272767"/>
              </a:xfrm>
              <a:prstGeom prst="rect">
                <a:avLst/>
              </a:prstGeom>
              <a:noFill/>
            </p:spPr>
            <p:txBody>
              <a:bodyPr wrap="square" rtlCol="0">
                <a:spAutoFit/>
              </a:bodyPr>
              <a:lstStyle/>
              <a:p>
                <a:pPr>
                  <a:buClr>
                    <a:srgbClr val="000000"/>
                  </a:buClr>
                  <a:buFont typeface="Arial"/>
                  <a:buNone/>
                  <a:defRPr/>
                </a:pPr>
                <a14:m>
                  <m:oMathPara xmlns:m="http://schemas.openxmlformats.org/officeDocument/2006/math">
                    <m:oMathParaPr>
                      <m:jc m:val="centerGroup"/>
                    </m:oMathParaPr>
                    <m:oMath xmlns:m="http://schemas.openxmlformats.org/officeDocument/2006/math">
                      <m:r>
                        <m:rPr>
                          <m:nor/>
                        </m:rPr>
                        <a:rPr lang="en-US" sz="1200" kern="0" dirty="0">
                          <a:solidFill>
                            <a:srgbClr val="000000"/>
                          </a:solidFill>
                          <a:latin typeface="Cambria Math" panose="02040503050406030204" pitchFamily="18" charset="0"/>
                          <a:ea typeface="Cambria Math" panose="02040503050406030204" pitchFamily="18" charset="0"/>
                          <a:cs typeface="Arial"/>
                          <a:sym typeface="Arial"/>
                        </a:rPr>
                        <m:t>n</m:t>
                      </m:r>
                      <m:r>
                        <m:rPr>
                          <m:nor/>
                        </m:rPr>
                        <a:rPr lang="el-GR" sz="1200" kern="0" baseline="-25000" dirty="0">
                          <a:solidFill>
                            <a:srgbClr val="000000"/>
                          </a:solidFill>
                          <a:latin typeface="Cambria Math" panose="02040503050406030204" pitchFamily="18" charset="0"/>
                          <a:ea typeface="Cambria Math" panose="02040503050406030204" pitchFamily="18" charset="0"/>
                          <a:cs typeface="Arial"/>
                          <a:sym typeface="Arial"/>
                        </a:rPr>
                        <m:t>ν</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n</m:t>
                      </m:r>
                      <m:r>
                        <m:rPr>
                          <m:nor/>
                        </m:rPr>
                        <a:rPr lang="en-US" sz="1200" kern="0" baseline="-25000" dirty="0">
                          <a:solidFill>
                            <a:srgbClr val="000000"/>
                          </a:solidFill>
                          <a:latin typeface="Cambria Math" panose="02040503050406030204" pitchFamily="18" charset="0"/>
                          <a:ea typeface="Cambria Math" panose="02040503050406030204" pitchFamily="18" charset="0"/>
                          <a:cs typeface="Arial"/>
                          <a:sym typeface="Arial"/>
                        </a:rPr>
                        <m:t>0</m:t>
                      </m:r>
                    </m:oMath>
                  </m:oMathPara>
                </a14:m>
                <a:endParaRPr lang="en-US" sz="1200" kern="0" baseline="-25000" dirty="0">
                  <a:solidFill>
                    <a:srgbClr val="000000"/>
                  </a:solidFill>
                  <a:latin typeface="Arial"/>
                  <a:cs typeface="Arial"/>
                  <a:sym typeface="Arial"/>
                </a:endParaRPr>
              </a:p>
            </p:txBody>
          </p:sp>
        </mc:Choice>
        <mc:Fallback xmlns="">
          <p:sp>
            <p:nvSpPr>
              <p:cNvPr id="29" name="TextBox 24"/>
              <p:cNvSpPr txBox="1">
                <a:spLocks noRot="1" noChangeAspect="1" noMove="1" noResize="1" noEditPoints="1" noAdjustHandles="1" noChangeArrowheads="1" noChangeShapeType="1" noTextEdit="1"/>
              </p:cNvSpPr>
              <p:nvPr/>
            </p:nvSpPr>
            <p:spPr>
              <a:xfrm rot="16200000">
                <a:off x="4709618" y="2148330"/>
                <a:ext cx="530816" cy="272767"/>
              </a:xfrm>
              <a:prstGeom prst="rect">
                <a:avLst/>
              </a:prstGeom>
              <a:blipFill>
                <a:blip r:embed="rId5"/>
                <a:stretch>
                  <a:fillRect r="-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5"/>
              <p:cNvSpPr txBox="1"/>
              <p:nvPr/>
            </p:nvSpPr>
            <p:spPr>
              <a:xfrm rot="16200000">
                <a:off x="4710712" y="3531180"/>
                <a:ext cx="530816" cy="272767"/>
              </a:xfrm>
              <a:prstGeom prst="rect">
                <a:avLst/>
              </a:prstGeom>
              <a:noFill/>
            </p:spPr>
            <p:txBody>
              <a:bodyPr wrap="square" rtlCol="0">
                <a:spAutoFit/>
              </a:bodyPr>
              <a:lstStyle/>
              <a:p>
                <a:pPr>
                  <a:buClr>
                    <a:srgbClr val="000000"/>
                  </a:buClr>
                  <a:buFont typeface="Arial"/>
                  <a:buNone/>
                  <a:defRPr/>
                </a:pPr>
                <a14:m>
                  <m:oMathPara xmlns:m="http://schemas.openxmlformats.org/officeDocument/2006/math">
                    <m:oMathParaPr>
                      <m:jc m:val="centerGroup"/>
                    </m:oMathParaPr>
                    <m:oMath xmlns:m="http://schemas.openxmlformats.org/officeDocument/2006/math">
                      <m:r>
                        <m:rPr>
                          <m:nor/>
                        </m:rPr>
                        <a:rPr lang="en-US" sz="1200" kern="0" dirty="0">
                          <a:solidFill>
                            <a:srgbClr val="000000"/>
                          </a:solidFill>
                          <a:latin typeface="Cambria Math" panose="02040503050406030204" pitchFamily="18" charset="0"/>
                          <a:ea typeface="Cambria Math" panose="02040503050406030204" pitchFamily="18" charset="0"/>
                          <a:cs typeface="Arial"/>
                          <a:sym typeface="Arial"/>
                        </a:rPr>
                        <m:t>n</m:t>
                      </m:r>
                      <m:r>
                        <m:rPr>
                          <m:nor/>
                        </m:rPr>
                        <a:rPr lang="el-GR" sz="1200" kern="0" baseline="-25000" dirty="0">
                          <a:solidFill>
                            <a:srgbClr val="000000"/>
                          </a:solidFill>
                          <a:latin typeface="Cambria Math" panose="02040503050406030204" pitchFamily="18" charset="0"/>
                          <a:ea typeface="Cambria Math" panose="02040503050406030204" pitchFamily="18" charset="0"/>
                          <a:cs typeface="Arial"/>
                          <a:sym typeface="Arial"/>
                        </a:rPr>
                        <m:t>ν</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m:t>
                      </m:r>
                      <m:r>
                        <m:rPr>
                          <m:nor/>
                        </m:rPr>
                        <a:rPr lang="en-US" sz="1200" kern="0" dirty="0" smtClean="0">
                          <a:solidFill>
                            <a:srgbClr val="000000"/>
                          </a:solidFill>
                          <a:latin typeface="Cambria Math" panose="02040503050406030204" pitchFamily="18" charset="0"/>
                          <a:ea typeface="Cambria Math" panose="02040503050406030204" pitchFamily="18" charset="0"/>
                          <a:cs typeface="Arial"/>
                          <a:sym typeface="Arial"/>
                        </a:rPr>
                        <m:t>n</m:t>
                      </m:r>
                      <m:r>
                        <m:rPr>
                          <m:nor/>
                        </m:rPr>
                        <a:rPr lang="en-US" sz="1200" kern="0" baseline="-25000" dirty="0">
                          <a:solidFill>
                            <a:srgbClr val="000000"/>
                          </a:solidFill>
                          <a:latin typeface="Cambria Math" panose="02040503050406030204" pitchFamily="18" charset="0"/>
                          <a:ea typeface="Cambria Math" panose="02040503050406030204" pitchFamily="18" charset="0"/>
                          <a:cs typeface="Arial"/>
                          <a:sym typeface="Arial"/>
                        </a:rPr>
                        <m:t>0</m:t>
                      </m:r>
                    </m:oMath>
                  </m:oMathPara>
                </a14:m>
                <a:endParaRPr lang="en-US" sz="1200" kern="0" baseline="-25000" dirty="0">
                  <a:solidFill>
                    <a:srgbClr val="000000"/>
                  </a:solidFill>
                  <a:latin typeface="Arial"/>
                  <a:cs typeface="Arial"/>
                  <a:sym typeface="Arial"/>
                </a:endParaRPr>
              </a:p>
            </p:txBody>
          </p:sp>
        </mc:Choice>
        <mc:Fallback xmlns="">
          <p:sp>
            <p:nvSpPr>
              <p:cNvPr id="30" name="TextBox 25"/>
              <p:cNvSpPr txBox="1">
                <a:spLocks noRot="1" noChangeAspect="1" noMove="1" noResize="1" noEditPoints="1" noAdjustHandles="1" noChangeArrowheads="1" noChangeShapeType="1" noTextEdit="1"/>
              </p:cNvSpPr>
              <p:nvPr/>
            </p:nvSpPr>
            <p:spPr>
              <a:xfrm rot="16200000">
                <a:off x="4710712" y="3531180"/>
                <a:ext cx="530816" cy="272767"/>
              </a:xfrm>
              <a:prstGeom prst="rect">
                <a:avLst/>
              </a:prstGeom>
              <a:blipFill>
                <a:blip r:embed="rId5"/>
                <a:stretch>
                  <a:fillRect r="-6667"/>
                </a:stretch>
              </a:blipFill>
            </p:spPr>
            <p:txBody>
              <a:bodyPr/>
              <a:lstStyle/>
              <a:p>
                <a:r>
                  <a:rPr lang="en-GB">
                    <a:noFill/>
                  </a:rPr>
                  <a:t> </a:t>
                </a:r>
              </a:p>
            </p:txBody>
          </p:sp>
        </mc:Fallback>
      </mc:AlternateContent>
      <p:sp>
        <p:nvSpPr>
          <p:cNvPr id="31" name="TextBox 20"/>
          <p:cNvSpPr txBox="1"/>
          <p:nvPr/>
        </p:nvSpPr>
        <p:spPr>
          <a:xfrm>
            <a:off x="6098193" y="567981"/>
            <a:ext cx="2940551" cy="738664"/>
          </a:xfrm>
          <a:prstGeom prst="rect">
            <a:avLst/>
          </a:prstGeom>
          <a:solidFill>
            <a:srgbClr val="EEECE1">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EIRENE:</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793</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300</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histories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EIRENEx10:</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7</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93</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3’0</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00</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histories</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sym typeface="Arial"/>
              </a:rPr>
              <a:t>EIRENEx100:</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7</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9’</a:t>
            </a:r>
            <a:r>
              <a:rPr kumimoji="0" lang="en-DE" sz="1400" b="0" i="0" u="none" strike="noStrike" kern="0" cap="none" spc="0" normalizeH="0" baseline="0" noProof="0" dirty="0" smtClean="0">
                <a:ln>
                  <a:noFill/>
                </a:ln>
                <a:solidFill>
                  <a:srgbClr val="000000"/>
                </a:solidFill>
                <a:effectLst/>
                <a:uLnTx/>
                <a:uFillTx/>
                <a:latin typeface="Arial"/>
                <a:cs typeface="Arial"/>
                <a:sym typeface="Arial"/>
              </a:rPr>
              <a:t>3</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30’0</a:t>
            </a:r>
            <a:r>
              <a:rPr kumimoji="0" lang="en-DE" sz="1400" b="0" i="0" u="none" strike="noStrike" kern="0" cap="none" spc="0" normalizeH="0" baseline="0" noProof="0" dirty="0">
                <a:ln>
                  <a:noFill/>
                </a:ln>
                <a:solidFill>
                  <a:srgbClr val="000000"/>
                </a:solidFill>
                <a:effectLst/>
                <a:uLnTx/>
                <a:uFillTx/>
                <a:latin typeface="Arial"/>
                <a:cs typeface="Arial"/>
                <a:sym typeface="Arial"/>
              </a:rPr>
              <a:t>00</a:t>
            </a:r>
            <a:r>
              <a:rPr kumimoji="0" lang="en-US" sz="1400" b="0" i="0" u="none" strike="noStrike" kern="0" cap="none" spc="0" normalizeH="0" baseline="0" noProof="0" dirty="0" smtClean="0">
                <a:ln>
                  <a:noFill/>
                </a:ln>
                <a:solidFill>
                  <a:srgbClr val="000000"/>
                </a:solidFill>
                <a:effectLst/>
                <a:uLnTx/>
                <a:uFillTx/>
                <a:latin typeface="Arial"/>
                <a:cs typeface="Arial"/>
                <a:sym typeface="Arial"/>
              </a:rPr>
              <a:t> histories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4337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70816"/>
            <a:ext cx="7543800" cy="342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400" b="1" i="0" u="none" strike="noStrike" kern="0" cap="none" spc="0" normalizeH="0" baseline="0" noProof="0" smtClean="0">
                <a:ln>
                  <a:noFill/>
                </a:ln>
                <a:solidFill>
                  <a:srgbClr val="C00000"/>
                </a:solidFill>
                <a:effectLst/>
                <a:uLnTx/>
                <a:uFillTx/>
                <a:latin typeface="Arial"/>
                <a:cs typeface="Arial"/>
                <a:sym typeface="Arial"/>
              </a:rPr>
              <a:t>EXCITED MOLECULAR STATES</a:t>
            </a:r>
            <a:endParaRPr kumimoji="0" lang="en-US" sz="2400" b="0" i="0" u="none" strike="noStrike" kern="0" cap="none" spc="0" normalizeH="0" baseline="0" noProof="0" dirty="0">
              <a:ln>
                <a:noFill/>
              </a:ln>
              <a:solidFill>
                <a:srgbClr val="C00000"/>
              </a:solidFill>
              <a:effectLst/>
              <a:uLnTx/>
              <a:uFillTx/>
              <a:latin typeface="Arial"/>
              <a:cs typeface="Arial"/>
              <a:sym typeface="Arial"/>
            </a:endParaRPr>
          </a:p>
        </p:txBody>
      </p:sp>
      <p:sp>
        <p:nvSpPr>
          <p:cNvPr id="3" name="TextBox 4"/>
          <p:cNvSpPr txBox="1"/>
          <p:nvPr/>
        </p:nvSpPr>
        <p:spPr>
          <a:xfrm>
            <a:off x="195025" y="882731"/>
            <a:ext cx="4074416" cy="553998"/>
          </a:xfrm>
          <a:prstGeom prst="rect">
            <a:avLst/>
          </a:prstGeom>
          <a:noFill/>
        </p:spPr>
        <p:txBody>
          <a:bodyPr wrap="square" rtlCol="0">
            <a:spAutoFit/>
          </a:bodyPr>
          <a:lstStyle/>
          <a:p>
            <a:pPr marL="457200" indent="-457200">
              <a:buClr>
                <a:srgbClr val="000000"/>
              </a:buClr>
              <a:buSzPts val="1100"/>
              <a:buFont typeface="Noto Sans Symbols"/>
              <a:buChar char="❑"/>
              <a:defRPr/>
            </a:pPr>
            <a:r>
              <a:rPr lang="en-US" sz="1600" kern="0" dirty="0">
                <a:solidFill>
                  <a:srgbClr val="000000"/>
                </a:solidFill>
                <a:latin typeface="Arial"/>
                <a:cs typeface="Arial"/>
                <a:sym typeface="Arial"/>
              </a:rPr>
              <a:t>p</a:t>
            </a:r>
            <a:r>
              <a:rPr lang="en-US" sz="1600" kern="0" dirty="0" smtClean="0">
                <a:solidFill>
                  <a:srgbClr val="000000"/>
                </a:solidFill>
                <a:latin typeface="Arial"/>
                <a:cs typeface="Arial"/>
                <a:sym typeface="Arial"/>
              </a:rPr>
              <a:t>opulation </a:t>
            </a:r>
            <a:r>
              <a:rPr lang="en-US" sz="1600" kern="0" dirty="0" err="1" smtClean="0">
                <a:solidFill>
                  <a:srgbClr val="000000"/>
                </a:solidFill>
                <a:latin typeface="Arial"/>
                <a:cs typeface="Arial"/>
                <a:sym typeface="Arial"/>
              </a:rPr>
              <a:t>coeff</a:t>
            </a:r>
            <a:r>
              <a:rPr lang="en-US" sz="1600" kern="0" dirty="0" smtClean="0">
                <a:solidFill>
                  <a:srgbClr val="000000"/>
                </a:solidFill>
                <a:latin typeface="Arial"/>
                <a:cs typeface="Arial"/>
                <a:sym typeface="Arial"/>
              </a:rPr>
              <a:t>. </a:t>
            </a:r>
            <a:r>
              <a:rPr lang="en-US" sz="1600" kern="0" dirty="0">
                <a:solidFill>
                  <a:srgbClr val="000000"/>
                </a:solidFill>
                <a:latin typeface="Arial"/>
                <a:cs typeface="Arial"/>
                <a:sym typeface="Arial"/>
              </a:rPr>
              <a:t>e</a:t>
            </a:r>
            <a:r>
              <a:rPr lang="en-US" sz="1600" kern="0" dirty="0" smtClean="0">
                <a:solidFill>
                  <a:srgbClr val="000000"/>
                </a:solidFill>
                <a:latin typeface="Arial"/>
                <a:cs typeface="Arial"/>
                <a:sym typeface="Arial"/>
              </a:rPr>
              <a:t>xcited state </a:t>
            </a:r>
            <a:r>
              <a:rPr lang="en-US" sz="1600" b="1" kern="0" dirty="0">
                <a:solidFill>
                  <a:srgbClr val="000000"/>
                </a:solidFill>
                <a:latin typeface="Arial"/>
                <a:cs typeface="Arial"/>
                <a:sym typeface="Arial"/>
              </a:rPr>
              <a:t>d </a:t>
            </a:r>
            <a:r>
              <a:rPr lang="en-US" sz="1600" b="1" kern="0" baseline="30000" dirty="0">
                <a:solidFill>
                  <a:srgbClr val="000000"/>
                </a:solidFill>
                <a:latin typeface="Arial"/>
                <a:cs typeface="Arial"/>
                <a:sym typeface="Arial"/>
              </a:rPr>
              <a:t>3</a:t>
            </a:r>
            <a:r>
              <a:rPr lang="el-GR" sz="1600" b="1" kern="0" dirty="0">
                <a:solidFill>
                  <a:srgbClr val="000000"/>
                </a:solidFill>
                <a:latin typeface="Arial"/>
                <a:cs typeface="Arial"/>
                <a:sym typeface="Arial"/>
              </a:rPr>
              <a:t>Π</a:t>
            </a:r>
            <a:r>
              <a:rPr lang="en-US" sz="1600" b="1" kern="0" baseline="-25000" dirty="0">
                <a:solidFill>
                  <a:srgbClr val="000000"/>
                </a:solidFill>
                <a:latin typeface="Arial"/>
                <a:cs typeface="Arial"/>
                <a:sym typeface="Arial"/>
              </a:rPr>
              <a:t>u</a:t>
            </a:r>
            <a:r>
              <a:rPr lang="en-US" sz="1600" b="1" kern="0" dirty="0" smtClean="0">
                <a:solidFill>
                  <a:srgbClr val="000000"/>
                </a:solidFill>
                <a:latin typeface="Arial"/>
                <a:cs typeface="Arial"/>
                <a:sym typeface="Arial"/>
              </a:rPr>
              <a:t>:</a:t>
            </a:r>
            <a:endParaRPr lang="en-US" sz="1600" kern="0" dirty="0">
              <a:solidFill>
                <a:srgbClr val="000000"/>
              </a:solidFill>
              <a:latin typeface="Arial"/>
              <a:cs typeface="Arial"/>
              <a:sym typeface="Arial"/>
            </a:endParaRPr>
          </a:p>
          <a:p>
            <a:pPr>
              <a:buClr>
                <a:srgbClr val="000000"/>
              </a:buClr>
              <a:buFont typeface="Arial"/>
              <a:buNone/>
              <a:defRPr/>
            </a:pPr>
            <a:endParaRPr lang="en-US" sz="1400" kern="0" dirty="0">
              <a:solidFill>
                <a:srgbClr val="000000"/>
              </a:solidFill>
              <a:latin typeface="Arial"/>
              <a:cs typeface="Arial"/>
              <a:sym typeface="Arial"/>
            </a:endParaRPr>
          </a:p>
        </p:txBody>
      </p:sp>
      <p:sp>
        <p:nvSpPr>
          <p:cNvPr id="4" name="Rectangle 3"/>
          <p:cNvSpPr/>
          <p:nvPr/>
        </p:nvSpPr>
        <p:spPr>
          <a:xfrm>
            <a:off x="6161625" y="3442447"/>
            <a:ext cx="1839376" cy="1243853"/>
          </a:xfrm>
          <a:prstGeom prst="rect">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 name="Straight Connector 36"/>
          <p:cNvCxnSpPr/>
          <p:nvPr/>
        </p:nvCxnSpPr>
        <p:spPr>
          <a:xfrm>
            <a:off x="6443359" y="3740507"/>
            <a:ext cx="1102659" cy="0"/>
          </a:xfrm>
          <a:prstGeom prst="line">
            <a:avLst/>
          </a:prstGeom>
          <a:noFill/>
          <a:ln w="9525" cap="flat" cmpd="sng" algn="ctr">
            <a:solidFill>
              <a:srgbClr val="4F81BD">
                <a:shade val="95000"/>
                <a:satMod val="105000"/>
              </a:srgbClr>
            </a:solidFill>
            <a:prstDash val="solid"/>
          </a:ln>
          <a:effectLst/>
        </p:spPr>
      </p:cxnSp>
      <p:cxnSp>
        <p:nvCxnSpPr>
          <p:cNvPr id="6" name="Straight Connector 37"/>
          <p:cNvCxnSpPr/>
          <p:nvPr/>
        </p:nvCxnSpPr>
        <p:spPr>
          <a:xfrm>
            <a:off x="6444000" y="3597065"/>
            <a:ext cx="1102659" cy="0"/>
          </a:xfrm>
          <a:prstGeom prst="line">
            <a:avLst/>
          </a:prstGeom>
          <a:noFill/>
          <a:ln w="9525" cap="flat" cmpd="sng" algn="ctr">
            <a:solidFill>
              <a:srgbClr val="4F81BD">
                <a:shade val="95000"/>
                <a:satMod val="105000"/>
              </a:srgbClr>
            </a:solidFill>
            <a:prstDash val="solid"/>
          </a:ln>
          <a:effectLst/>
        </p:spPr>
      </p:cxnSp>
      <p:sp>
        <p:nvSpPr>
          <p:cNvPr id="7" name="TextBox 73"/>
          <p:cNvSpPr txBox="1"/>
          <p:nvPr/>
        </p:nvSpPr>
        <p:spPr>
          <a:xfrm>
            <a:off x="7550495" y="4413557"/>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0</a:t>
            </a:r>
            <a:endParaRPr lang="en-US" sz="1000" kern="0" dirty="0">
              <a:solidFill>
                <a:srgbClr val="000000"/>
              </a:solidFill>
              <a:latin typeface="Arial"/>
              <a:cs typeface="Arial"/>
              <a:sym typeface="Arial"/>
            </a:endParaRPr>
          </a:p>
        </p:txBody>
      </p:sp>
      <p:sp>
        <p:nvSpPr>
          <p:cNvPr id="8" name="TextBox 74"/>
          <p:cNvSpPr txBox="1"/>
          <p:nvPr/>
        </p:nvSpPr>
        <p:spPr>
          <a:xfrm>
            <a:off x="7548272" y="4195764"/>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1</a:t>
            </a:r>
            <a:endParaRPr lang="en-US" sz="1000" kern="0" dirty="0">
              <a:solidFill>
                <a:srgbClr val="000000"/>
              </a:solidFill>
              <a:latin typeface="Arial"/>
              <a:cs typeface="Arial"/>
              <a:sym typeface="Arial"/>
            </a:endParaRPr>
          </a:p>
        </p:txBody>
      </p:sp>
      <p:sp>
        <p:nvSpPr>
          <p:cNvPr id="9" name="TextBox 75"/>
          <p:cNvSpPr txBox="1"/>
          <p:nvPr/>
        </p:nvSpPr>
        <p:spPr>
          <a:xfrm>
            <a:off x="7546049" y="3998537"/>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2</a:t>
            </a:r>
            <a:endParaRPr lang="en-US" sz="1000" kern="0" dirty="0">
              <a:solidFill>
                <a:srgbClr val="000000"/>
              </a:solidFill>
              <a:latin typeface="Arial"/>
              <a:cs typeface="Arial"/>
              <a:sym typeface="Arial"/>
            </a:endParaRPr>
          </a:p>
        </p:txBody>
      </p:sp>
      <p:sp>
        <p:nvSpPr>
          <p:cNvPr id="10" name="TextBox 76"/>
          <p:cNvSpPr txBox="1"/>
          <p:nvPr/>
        </p:nvSpPr>
        <p:spPr>
          <a:xfrm>
            <a:off x="7543826" y="3821575"/>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3</a:t>
            </a:r>
            <a:endParaRPr lang="en-US" sz="1000" kern="0" dirty="0">
              <a:solidFill>
                <a:srgbClr val="000000"/>
              </a:solidFill>
              <a:latin typeface="Arial"/>
              <a:cs typeface="Arial"/>
              <a:sym typeface="Arial"/>
            </a:endParaRPr>
          </a:p>
        </p:txBody>
      </p:sp>
      <p:sp>
        <p:nvSpPr>
          <p:cNvPr id="11" name="TextBox 77"/>
          <p:cNvSpPr txBox="1"/>
          <p:nvPr/>
        </p:nvSpPr>
        <p:spPr>
          <a:xfrm>
            <a:off x="7541603" y="3610886"/>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4</a:t>
            </a:r>
            <a:endParaRPr lang="en-US" sz="1000" kern="0" dirty="0">
              <a:solidFill>
                <a:srgbClr val="000000"/>
              </a:solidFill>
              <a:latin typeface="Arial"/>
              <a:cs typeface="Arial"/>
              <a:sym typeface="Arial"/>
            </a:endParaRPr>
          </a:p>
        </p:txBody>
      </p:sp>
      <p:sp>
        <p:nvSpPr>
          <p:cNvPr id="12" name="TextBox 78"/>
          <p:cNvSpPr txBox="1"/>
          <p:nvPr/>
        </p:nvSpPr>
        <p:spPr>
          <a:xfrm>
            <a:off x="7538400" y="3484115"/>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5</a:t>
            </a:r>
            <a:endParaRPr lang="en-US" sz="1000" kern="0" dirty="0">
              <a:solidFill>
                <a:srgbClr val="000000"/>
              </a:solidFill>
              <a:latin typeface="Arial"/>
              <a:cs typeface="Arial"/>
              <a:sym typeface="Arial"/>
            </a:endParaRPr>
          </a:p>
        </p:txBody>
      </p:sp>
      <p:sp>
        <p:nvSpPr>
          <p:cNvPr id="13" name="Rectangle 56"/>
          <p:cNvSpPr/>
          <p:nvPr/>
        </p:nvSpPr>
        <p:spPr>
          <a:xfrm>
            <a:off x="6161624" y="921795"/>
            <a:ext cx="1839375" cy="1243853"/>
          </a:xfrm>
          <a:prstGeom prst="rect">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4" name="Straight Connector 57"/>
          <p:cNvCxnSpPr/>
          <p:nvPr/>
        </p:nvCxnSpPr>
        <p:spPr>
          <a:xfrm>
            <a:off x="6444000" y="2021538"/>
            <a:ext cx="1102659" cy="0"/>
          </a:xfrm>
          <a:prstGeom prst="line">
            <a:avLst/>
          </a:prstGeom>
          <a:noFill/>
          <a:ln w="9525" cap="flat" cmpd="sng" algn="ctr">
            <a:solidFill>
              <a:srgbClr val="4F81BD">
                <a:shade val="95000"/>
                <a:satMod val="105000"/>
              </a:srgbClr>
            </a:solidFill>
            <a:prstDash val="solid"/>
          </a:ln>
          <a:effectLst/>
        </p:spPr>
      </p:cxnSp>
      <p:cxnSp>
        <p:nvCxnSpPr>
          <p:cNvPr id="15" name="Straight Connector 58"/>
          <p:cNvCxnSpPr/>
          <p:nvPr/>
        </p:nvCxnSpPr>
        <p:spPr>
          <a:xfrm>
            <a:off x="6444000" y="1801895"/>
            <a:ext cx="1102659" cy="0"/>
          </a:xfrm>
          <a:prstGeom prst="line">
            <a:avLst/>
          </a:prstGeom>
          <a:noFill/>
          <a:ln w="9525" cap="flat" cmpd="sng" algn="ctr">
            <a:solidFill>
              <a:srgbClr val="4F81BD">
                <a:shade val="95000"/>
                <a:satMod val="105000"/>
              </a:srgbClr>
            </a:solidFill>
            <a:prstDash val="solid"/>
          </a:ln>
          <a:effectLst/>
        </p:spPr>
      </p:cxnSp>
      <p:cxnSp>
        <p:nvCxnSpPr>
          <p:cNvPr id="16" name="Straight Connector 59"/>
          <p:cNvCxnSpPr/>
          <p:nvPr/>
        </p:nvCxnSpPr>
        <p:spPr>
          <a:xfrm>
            <a:off x="6445606" y="1604668"/>
            <a:ext cx="1102659" cy="0"/>
          </a:xfrm>
          <a:prstGeom prst="line">
            <a:avLst/>
          </a:prstGeom>
          <a:noFill/>
          <a:ln w="9525" cap="flat" cmpd="sng" algn="ctr">
            <a:solidFill>
              <a:srgbClr val="4F81BD">
                <a:shade val="95000"/>
                <a:satMod val="105000"/>
              </a:srgbClr>
            </a:solidFill>
            <a:prstDash val="solid"/>
          </a:ln>
          <a:effectLst/>
        </p:spPr>
      </p:cxnSp>
      <p:cxnSp>
        <p:nvCxnSpPr>
          <p:cNvPr id="17" name="Straight Connector 60"/>
          <p:cNvCxnSpPr/>
          <p:nvPr/>
        </p:nvCxnSpPr>
        <p:spPr>
          <a:xfrm>
            <a:off x="6444000" y="1420890"/>
            <a:ext cx="1102659" cy="0"/>
          </a:xfrm>
          <a:prstGeom prst="line">
            <a:avLst/>
          </a:prstGeom>
          <a:noFill/>
          <a:ln w="9525" cap="flat" cmpd="sng" algn="ctr">
            <a:solidFill>
              <a:srgbClr val="4F81BD">
                <a:shade val="95000"/>
                <a:satMod val="105000"/>
              </a:srgbClr>
            </a:solidFill>
            <a:prstDash val="solid"/>
          </a:ln>
          <a:effectLst/>
        </p:spPr>
      </p:cxnSp>
      <p:cxnSp>
        <p:nvCxnSpPr>
          <p:cNvPr id="18" name="Straight Connector 61"/>
          <p:cNvCxnSpPr/>
          <p:nvPr/>
        </p:nvCxnSpPr>
        <p:spPr>
          <a:xfrm>
            <a:off x="6444000" y="1223663"/>
            <a:ext cx="1102659" cy="0"/>
          </a:xfrm>
          <a:prstGeom prst="line">
            <a:avLst/>
          </a:prstGeom>
          <a:noFill/>
          <a:ln w="9525" cap="flat" cmpd="sng" algn="ctr">
            <a:solidFill>
              <a:srgbClr val="4F81BD">
                <a:shade val="95000"/>
                <a:satMod val="105000"/>
              </a:srgbClr>
            </a:solidFill>
            <a:prstDash val="solid"/>
          </a:ln>
          <a:effectLst/>
        </p:spPr>
      </p:cxnSp>
      <p:cxnSp>
        <p:nvCxnSpPr>
          <p:cNvPr id="19" name="Straight Connector 62"/>
          <p:cNvCxnSpPr/>
          <p:nvPr/>
        </p:nvCxnSpPr>
        <p:spPr>
          <a:xfrm>
            <a:off x="6444000" y="1080221"/>
            <a:ext cx="1102659" cy="0"/>
          </a:xfrm>
          <a:prstGeom prst="line">
            <a:avLst/>
          </a:prstGeom>
          <a:noFill/>
          <a:ln w="9525" cap="flat" cmpd="sng" algn="ctr">
            <a:solidFill>
              <a:srgbClr val="4F81BD">
                <a:shade val="95000"/>
                <a:satMod val="105000"/>
              </a:srgbClr>
            </a:solidFill>
            <a:prstDash val="solid"/>
          </a:ln>
          <a:effectLst/>
        </p:spPr>
      </p:cxnSp>
      <p:sp>
        <p:nvSpPr>
          <p:cNvPr id="20" name="Curved Right Arrow 63"/>
          <p:cNvSpPr/>
          <p:nvPr/>
        </p:nvSpPr>
        <p:spPr>
          <a:xfrm flipH="1">
            <a:off x="8018289" y="1933506"/>
            <a:ext cx="584306" cy="947310"/>
          </a:xfrm>
          <a:prstGeom prst="curv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1" name="TextBox 64"/>
          <p:cNvSpPr txBox="1"/>
          <p:nvPr/>
        </p:nvSpPr>
        <p:spPr>
          <a:xfrm>
            <a:off x="5181885" y="2544503"/>
            <a:ext cx="939428" cy="523220"/>
          </a:xfrm>
          <a:prstGeom prst="rect">
            <a:avLst/>
          </a:prstGeom>
          <a:noFill/>
        </p:spPr>
        <p:txBody>
          <a:bodyPr wrap="square" rtlCol="0">
            <a:spAutoFit/>
          </a:bodyPr>
          <a:lstStyle/>
          <a:p>
            <a:pPr>
              <a:buClr>
                <a:srgbClr val="000000"/>
              </a:buClr>
              <a:buFont typeface="Arial"/>
              <a:buNone/>
              <a:defRPr/>
            </a:pPr>
            <a:r>
              <a:rPr lang="en-US" sz="1400" b="1" kern="0" dirty="0" smtClean="0">
                <a:solidFill>
                  <a:srgbClr val="1F497D">
                    <a:lumMod val="75000"/>
                  </a:srgbClr>
                </a:solidFill>
                <a:latin typeface="Arial"/>
                <a:cs typeface="Arial"/>
                <a:sym typeface="Arial"/>
              </a:rPr>
              <a:t>e-impact exc.</a:t>
            </a:r>
            <a:endParaRPr lang="en-US" sz="1400" b="1" kern="0" dirty="0">
              <a:solidFill>
                <a:srgbClr val="1F497D">
                  <a:lumMod val="75000"/>
                </a:srgbClr>
              </a:solidFill>
              <a:latin typeface="Arial"/>
              <a:cs typeface="Arial"/>
              <a:sym typeface="Arial"/>
            </a:endParaRPr>
          </a:p>
        </p:txBody>
      </p:sp>
      <p:sp>
        <p:nvSpPr>
          <p:cNvPr id="22" name="TextBox 86"/>
          <p:cNvSpPr txBox="1"/>
          <p:nvPr/>
        </p:nvSpPr>
        <p:spPr>
          <a:xfrm>
            <a:off x="7917399" y="2065080"/>
            <a:ext cx="1315584" cy="523220"/>
          </a:xfrm>
          <a:prstGeom prst="rect">
            <a:avLst/>
          </a:prstGeom>
          <a:noFill/>
        </p:spPr>
        <p:txBody>
          <a:bodyPr wrap="square" rtlCol="0">
            <a:spAutoFit/>
          </a:bodyPr>
          <a:lstStyle/>
          <a:p>
            <a:pPr algn="r">
              <a:buClr>
                <a:srgbClr val="000000"/>
              </a:buClr>
              <a:buFont typeface="Arial"/>
              <a:buNone/>
              <a:defRPr/>
            </a:pPr>
            <a:r>
              <a:rPr lang="en-US" sz="1400" b="1" kern="0" dirty="0" err="1">
                <a:solidFill>
                  <a:srgbClr val="1F497D">
                    <a:lumMod val="75000"/>
                  </a:srgbClr>
                </a:solidFill>
                <a:latin typeface="Arial"/>
                <a:cs typeface="Arial"/>
                <a:sym typeface="Arial"/>
              </a:rPr>
              <a:t>s</a:t>
            </a:r>
            <a:r>
              <a:rPr lang="en-US" sz="1400" b="1" kern="0" dirty="0" err="1" smtClean="0">
                <a:solidFill>
                  <a:srgbClr val="1F497D">
                    <a:lumMod val="75000"/>
                  </a:srgbClr>
                </a:solidFill>
                <a:latin typeface="Arial"/>
                <a:cs typeface="Arial"/>
                <a:sym typeface="Arial"/>
              </a:rPr>
              <a:t>pont</a:t>
            </a:r>
            <a:r>
              <a:rPr lang="en-US" sz="1400" b="1" kern="0" dirty="0" smtClean="0">
                <a:solidFill>
                  <a:srgbClr val="1F497D">
                    <a:lumMod val="75000"/>
                  </a:srgbClr>
                </a:solidFill>
                <a:latin typeface="Arial"/>
                <a:cs typeface="Arial"/>
                <a:sym typeface="Arial"/>
              </a:rPr>
              <a:t>. </a:t>
            </a:r>
          </a:p>
          <a:p>
            <a:pPr algn="r">
              <a:buClr>
                <a:srgbClr val="000000"/>
              </a:buClr>
              <a:buFont typeface="Arial"/>
              <a:buNone/>
              <a:defRPr/>
            </a:pPr>
            <a:r>
              <a:rPr lang="en-US" sz="1400" b="1" kern="0" dirty="0" smtClean="0">
                <a:solidFill>
                  <a:srgbClr val="1F497D">
                    <a:lumMod val="75000"/>
                  </a:srgbClr>
                </a:solidFill>
                <a:latin typeface="Arial"/>
                <a:cs typeface="Arial"/>
                <a:sym typeface="Arial"/>
              </a:rPr>
              <a:t>decay</a:t>
            </a:r>
            <a:endParaRPr lang="en-US" sz="1400" b="1" kern="0" dirty="0">
              <a:solidFill>
                <a:srgbClr val="1F497D">
                  <a:lumMod val="75000"/>
                </a:srgbClr>
              </a:solidFill>
              <a:latin typeface="Arial"/>
              <a:cs typeface="Arial"/>
              <a:sym typeface="Arial"/>
            </a:endParaRPr>
          </a:p>
        </p:txBody>
      </p:sp>
      <p:sp>
        <p:nvSpPr>
          <p:cNvPr id="23" name="TextBox 89"/>
          <p:cNvSpPr txBox="1"/>
          <p:nvPr/>
        </p:nvSpPr>
        <p:spPr>
          <a:xfrm>
            <a:off x="7546018" y="1887750"/>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0</a:t>
            </a:r>
            <a:endParaRPr lang="en-US" sz="1000" kern="0" dirty="0">
              <a:solidFill>
                <a:srgbClr val="000000"/>
              </a:solidFill>
              <a:latin typeface="Arial"/>
              <a:cs typeface="Arial"/>
              <a:sym typeface="Arial"/>
            </a:endParaRPr>
          </a:p>
        </p:txBody>
      </p:sp>
      <p:sp>
        <p:nvSpPr>
          <p:cNvPr id="24" name="TextBox 90"/>
          <p:cNvSpPr txBox="1"/>
          <p:nvPr/>
        </p:nvSpPr>
        <p:spPr>
          <a:xfrm>
            <a:off x="7543795" y="1669957"/>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1</a:t>
            </a:r>
            <a:endParaRPr lang="en-US" sz="1000" kern="0" dirty="0">
              <a:solidFill>
                <a:srgbClr val="000000"/>
              </a:solidFill>
              <a:latin typeface="Arial"/>
              <a:cs typeface="Arial"/>
              <a:sym typeface="Arial"/>
            </a:endParaRPr>
          </a:p>
        </p:txBody>
      </p:sp>
      <p:sp>
        <p:nvSpPr>
          <p:cNvPr id="25" name="TextBox 91"/>
          <p:cNvSpPr txBox="1"/>
          <p:nvPr/>
        </p:nvSpPr>
        <p:spPr>
          <a:xfrm>
            <a:off x="7541572" y="1472730"/>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2</a:t>
            </a:r>
            <a:endParaRPr lang="en-US" sz="1000" kern="0" dirty="0">
              <a:solidFill>
                <a:srgbClr val="000000"/>
              </a:solidFill>
              <a:latin typeface="Arial"/>
              <a:cs typeface="Arial"/>
              <a:sym typeface="Arial"/>
            </a:endParaRPr>
          </a:p>
        </p:txBody>
      </p:sp>
      <p:sp>
        <p:nvSpPr>
          <p:cNvPr id="26" name="TextBox 92"/>
          <p:cNvSpPr txBox="1"/>
          <p:nvPr/>
        </p:nvSpPr>
        <p:spPr>
          <a:xfrm>
            <a:off x="7539349" y="1295768"/>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3</a:t>
            </a:r>
            <a:endParaRPr lang="en-US" sz="1000" kern="0" dirty="0">
              <a:solidFill>
                <a:srgbClr val="000000"/>
              </a:solidFill>
              <a:latin typeface="Arial"/>
              <a:cs typeface="Arial"/>
              <a:sym typeface="Arial"/>
            </a:endParaRPr>
          </a:p>
        </p:txBody>
      </p:sp>
      <p:sp>
        <p:nvSpPr>
          <p:cNvPr id="27" name="TextBox 93"/>
          <p:cNvSpPr txBox="1"/>
          <p:nvPr/>
        </p:nvSpPr>
        <p:spPr>
          <a:xfrm>
            <a:off x="7537126" y="1085079"/>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4</a:t>
            </a:r>
            <a:endParaRPr lang="en-US" sz="1000" kern="0" dirty="0">
              <a:solidFill>
                <a:srgbClr val="000000"/>
              </a:solidFill>
              <a:latin typeface="Arial"/>
              <a:cs typeface="Arial"/>
              <a:sym typeface="Arial"/>
            </a:endParaRPr>
          </a:p>
        </p:txBody>
      </p:sp>
      <p:sp>
        <p:nvSpPr>
          <p:cNvPr id="28" name="TextBox 94"/>
          <p:cNvSpPr txBox="1"/>
          <p:nvPr/>
        </p:nvSpPr>
        <p:spPr>
          <a:xfrm>
            <a:off x="7538400" y="958308"/>
            <a:ext cx="584947" cy="246221"/>
          </a:xfrm>
          <a:prstGeom prst="rect">
            <a:avLst/>
          </a:prstGeom>
          <a:noFill/>
        </p:spPr>
        <p:txBody>
          <a:bodyPr wrap="square" rtlCol="0">
            <a:spAutoFit/>
          </a:bodyPr>
          <a:lstStyle/>
          <a:p>
            <a:pPr>
              <a:buClr>
                <a:srgbClr val="000000"/>
              </a:buClr>
              <a:buFont typeface="Arial"/>
              <a:buNone/>
              <a:defRPr/>
            </a:pPr>
            <a:r>
              <a:rPr lang="el-GR" sz="1000" kern="0" dirty="0" smtClean="0">
                <a:solidFill>
                  <a:srgbClr val="000000"/>
                </a:solidFill>
                <a:latin typeface="Arial"/>
                <a:cs typeface="Arial"/>
                <a:sym typeface="Arial"/>
              </a:rPr>
              <a:t>ν</a:t>
            </a:r>
            <a:r>
              <a:rPr lang="en-US" sz="1000" kern="0" dirty="0" smtClean="0">
                <a:solidFill>
                  <a:srgbClr val="000000"/>
                </a:solidFill>
                <a:latin typeface="Arial"/>
                <a:cs typeface="Arial"/>
                <a:sym typeface="Arial"/>
              </a:rPr>
              <a:t> = 5</a:t>
            </a:r>
            <a:endParaRPr lang="en-US" sz="1000" kern="0" dirty="0">
              <a:solidFill>
                <a:srgbClr val="000000"/>
              </a:solidFill>
              <a:latin typeface="Arial"/>
              <a:cs typeface="Arial"/>
              <a:sym typeface="Arial"/>
            </a:endParaRPr>
          </a:p>
        </p:txBody>
      </p:sp>
      <p:sp>
        <p:nvSpPr>
          <p:cNvPr id="29" name="TextBox 95"/>
          <p:cNvSpPr txBox="1"/>
          <p:nvPr/>
        </p:nvSpPr>
        <p:spPr>
          <a:xfrm>
            <a:off x="5252708" y="2983199"/>
            <a:ext cx="1514432" cy="461665"/>
          </a:xfrm>
          <a:prstGeom prst="rect">
            <a:avLst/>
          </a:prstGeom>
          <a:noFill/>
        </p:spPr>
        <p:txBody>
          <a:bodyPr wrap="square" rtlCol="0">
            <a:spAutoFit/>
          </a:bodyPr>
          <a:lstStyle/>
          <a:p>
            <a:pPr>
              <a:buClr>
                <a:srgbClr val="000000"/>
              </a:buClr>
              <a:buSzPts val="2400"/>
              <a:buFont typeface="Arial"/>
              <a:buNone/>
              <a:defRPr/>
            </a:pPr>
            <a:r>
              <a:rPr lang="it-IT" sz="1200" kern="0" dirty="0" smtClean="0">
                <a:solidFill>
                  <a:srgbClr val="9BBB59">
                    <a:lumMod val="50000"/>
                  </a:srgbClr>
                </a:solidFill>
                <a:latin typeface="Arial"/>
                <a:cs typeface="Arial"/>
                <a:sym typeface="Arial"/>
              </a:rPr>
              <a:t>MCCC database:</a:t>
            </a:r>
          </a:p>
          <a:p>
            <a:pPr>
              <a:buClr>
                <a:srgbClr val="000000"/>
              </a:buClr>
              <a:buSzPts val="2400"/>
              <a:buFont typeface="Arial"/>
              <a:buNone/>
              <a:defRPr/>
            </a:pPr>
            <a:r>
              <a:rPr lang="it-IT" sz="1200" kern="0" dirty="0" smtClean="0">
                <a:solidFill>
                  <a:srgbClr val="9BBB59">
                    <a:lumMod val="50000"/>
                  </a:srgbClr>
                </a:solidFill>
                <a:latin typeface="Arial"/>
                <a:cs typeface="Arial"/>
                <a:sym typeface="Arial"/>
              </a:rPr>
              <a:t>Scarlett ADT 2021</a:t>
            </a:r>
          </a:p>
        </p:txBody>
      </p:sp>
      <p:sp>
        <p:nvSpPr>
          <p:cNvPr id="30" name="TextBox 96"/>
          <p:cNvSpPr txBox="1"/>
          <p:nvPr/>
        </p:nvSpPr>
        <p:spPr>
          <a:xfrm>
            <a:off x="8218860" y="2512701"/>
            <a:ext cx="978012" cy="646331"/>
          </a:xfrm>
          <a:prstGeom prst="rect">
            <a:avLst/>
          </a:prstGeom>
          <a:noFill/>
        </p:spPr>
        <p:txBody>
          <a:bodyPr wrap="square" rtlCol="0">
            <a:spAutoFit/>
          </a:bodyPr>
          <a:lstStyle/>
          <a:p>
            <a:pPr algn="r">
              <a:buClr>
                <a:srgbClr val="000000"/>
              </a:buClr>
              <a:buSzPts val="2400"/>
              <a:buFont typeface="Arial"/>
              <a:buNone/>
              <a:defRPr/>
            </a:pPr>
            <a:r>
              <a:rPr lang="it-IT" sz="1200" kern="0" dirty="0" smtClean="0">
                <a:solidFill>
                  <a:srgbClr val="9BBB59">
                    <a:lumMod val="50000"/>
                  </a:srgbClr>
                </a:solidFill>
                <a:latin typeface="Arial"/>
                <a:cs typeface="Arial"/>
                <a:sym typeface="Arial"/>
              </a:rPr>
              <a:t>Fantz </a:t>
            </a:r>
          </a:p>
          <a:p>
            <a:pPr algn="r">
              <a:buClr>
                <a:srgbClr val="000000"/>
              </a:buClr>
              <a:buSzPts val="2400"/>
              <a:buFont typeface="Arial"/>
              <a:buNone/>
              <a:defRPr/>
            </a:pPr>
            <a:r>
              <a:rPr lang="it-IT" sz="1200" kern="0" dirty="0" smtClean="0">
                <a:solidFill>
                  <a:srgbClr val="9BBB59">
                    <a:lumMod val="50000"/>
                  </a:srgbClr>
                </a:solidFill>
                <a:latin typeface="Arial"/>
                <a:cs typeface="Arial"/>
                <a:sym typeface="Arial"/>
              </a:rPr>
              <a:t>Wünderlich ADT 2006</a:t>
            </a:r>
          </a:p>
        </p:txBody>
      </p:sp>
      <p:sp>
        <p:nvSpPr>
          <p:cNvPr id="31" name="Curved Right Arrow 99"/>
          <p:cNvSpPr/>
          <p:nvPr/>
        </p:nvSpPr>
        <p:spPr>
          <a:xfrm flipV="1">
            <a:off x="5204012" y="1420885"/>
            <a:ext cx="928951" cy="2700623"/>
          </a:xfrm>
          <a:prstGeom prst="curv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2" name="TextBox 100"/>
          <p:cNvSpPr txBox="1"/>
          <p:nvPr/>
        </p:nvSpPr>
        <p:spPr>
          <a:xfrm>
            <a:off x="6433723" y="484431"/>
            <a:ext cx="1056470" cy="461665"/>
          </a:xfrm>
          <a:prstGeom prst="rect">
            <a:avLst/>
          </a:prstGeom>
          <a:noFill/>
        </p:spPr>
        <p:txBody>
          <a:bodyPr wrap="square" rtlCol="0">
            <a:spAutoFit/>
          </a:bodyPr>
          <a:lstStyle/>
          <a:p>
            <a:pPr algn="ctr">
              <a:buClr>
                <a:srgbClr val="000000"/>
              </a:buClr>
              <a:buFont typeface="Arial"/>
              <a:buNone/>
              <a:defRPr/>
            </a:pPr>
            <a:r>
              <a:rPr lang="en-US" sz="2400" b="1" kern="0" dirty="0" smtClean="0">
                <a:solidFill>
                  <a:srgbClr val="000000"/>
                </a:solidFill>
                <a:latin typeface="Arial"/>
                <a:cs typeface="Arial"/>
                <a:sym typeface="Arial"/>
              </a:rPr>
              <a:t>d </a:t>
            </a:r>
            <a:r>
              <a:rPr lang="en-US" sz="2400" b="1" kern="0" baseline="30000" dirty="0" smtClean="0">
                <a:solidFill>
                  <a:srgbClr val="000000"/>
                </a:solidFill>
                <a:latin typeface="Arial"/>
                <a:cs typeface="Arial"/>
                <a:sym typeface="Arial"/>
              </a:rPr>
              <a:t>3</a:t>
            </a:r>
            <a:r>
              <a:rPr lang="el-GR" sz="2400" b="1" kern="0" dirty="0" smtClean="0">
                <a:solidFill>
                  <a:srgbClr val="000000"/>
                </a:solidFill>
                <a:latin typeface="Arial"/>
                <a:cs typeface="Arial"/>
                <a:sym typeface="Arial"/>
              </a:rPr>
              <a:t>Π</a:t>
            </a:r>
            <a:r>
              <a:rPr lang="en-US" sz="2400" b="1" kern="0" baseline="-25000" dirty="0" smtClean="0">
                <a:solidFill>
                  <a:srgbClr val="000000"/>
                </a:solidFill>
                <a:latin typeface="Arial"/>
                <a:cs typeface="Arial"/>
                <a:sym typeface="Arial"/>
              </a:rPr>
              <a:t>u</a:t>
            </a:r>
            <a:endParaRPr lang="en-US" sz="2400" b="1" kern="0" baseline="-25000" dirty="0">
              <a:solidFill>
                <a:srgbClr val="000000"/>
              </a:solidFill>
              <a:latin typeface="Arial"/>
              <a:cs typeface="Arial"/>
              <a:sym typeface="Arial"/>
            </a:endParaRPr>
          </a:p>
        </p:txBody>
      </p:sp>
      <p:sp>
        <p:nvSpPr>
          <p:cNvPr id="33" name="TextBox 101"/>
          <p:cNvSpPr txBox="1"/>
          <p:nvPr/>
        </p:nvSpPr>
        <p:spPr>
          <a:xfrm>
            <a:off x="6433904" y="2102476"/>
            <a:ext cx="1056470" cy="461665"/>
          </a:xfrm>
          <a:prstGeom prst="rect">
            <a:avLst/>
          </a:prstGeom>
          <a:noFill/>
        </p:spPr>
        <p:txBody>
          <a:bodyPr wrap="square" rtlCol="0">
            <a:spAutoFit/>
          </a:bodyPr>
          <a:lstStyle/>
          <a:p>
            <a:pPr algn="ctr">
              <a:buClr>
                <a:srgbClr val="000000"/>
              </a:buClr>
              <a:buFont typeface="Arial"/>
              <a:buNone/>
              <a:defRPr/>
            </a:pPr>
            <a:r>
              <a:rPr lang="en-US" sz="2400" b="1" kern="0" dirty="0" smtClean="0">
                <a:solidFill>
                  <a:srgbClr val="000000"/>
                </a:solidFill>
                <a:latin typeface="Arial"/>
                <a:cs typeface="Arial"/>
                <a:sym typeface="Arial"/>
              </a:rPr>
              <a:t>a </a:t>
            </a:r>
            <a:r>
              <a:rPr lang="en-US" sz="2400" b="1" kern="0" baseline="30000" dirty="0" smtClean="0">
                <a:solidFill>
                  <a:srgbClr val="000000"/>
                </a:solidFill>
                <a:latin typeface="Arial"/>
                <a:cs typeface="Arial"/>
                <a:sym typeface="Arial"/>
              </a:rPr>
              <a:t>3</a:t>
            </a:r>
            <a:r>
              <a:rPr lang="el-GR" sz="2400" b="1" kern="0" dirty="0" smtClean="0">
                <a:solidFill>
                  <a:srgbClr val="000000"/>
                </a:solidFill>
                <a:latin typeface="Arial"/>
                <a:cs typeface="Arial"/>
                <a:sym typeface="Arial"/>
              </a:rPr>
              <a:t>Σ</a:t>
            </a:r>
            <a:r>
              <a:rPr lang="en-US" sz="2400" b="1" kern="0" baseline="-25000" dirty="0" smtClean="0">
                <a:solidFill>
                  <a:srgbClr val="000000"/>
                </a:solidFill>
                <a:latin typeface="Arial"/>
                <a:cs typeface="Arial"/>
                <a:sym typeface="Arial"/>
              </a:rPr>
              <a:t>g</a:t>
            </a:r>
            <a:endParaRPr lang="en-US" sz="2400" b="1" kern="0" baseline="-25000" dirty="0">
              <a:solidFill>
                <a:srgbClr val="000000"/>
              </a:solidFill>
              <a:latin typeface="Arial"/>
              <a:cs typeface="Arial"/>
              <a:sym typeface="Arial"/>
            </a:endParaRPr>
          </a:p>
        </p:txBody>
      </p:sp>
      <p:sp>
        <p:nvSpPr>
          <p:cNvPr id="34" name="Rectangle 102"/>
          <p:cNvSpPr/>
          <p:nvPr/>
        </p:nvSpPr>
        <p:spPr>
          <a:xfrm>
            <a:off x="6161624" y="2573217"/>
            <a:ext cx="1839374" cy="448521"/>
          </a:xfrm>
          <a:prstGeom prst="rect">
            <a:avLst/>
          </a:prstGeom>
          <a:no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TextBox 104"/>
          <p:cNvSpPr txBox="1"/>
          <p:nvPr/>
        </p:nvSpPr>
        <p:spPr>
          <a:xfrm>
            <a:off x="6455341" y="3060015"/>
            <a:ext cx="1056470" cy="461665"/>
          </a:xfrm>
          <a:prstGeom prst="rect">
            <a:avLst/>
          </a:prstGeom>
          <a:noFill/>
        </p:spPr>
        <p:txBody>
          <a:bodyPr wrap="square" rtlCol="0">
            <a:spAutoFit/>
          </a:bodyPr>
          <a:lstStyle/>
          <a:p>
            <a:pPr algn="ctr">
              <a:buClr>
                <a:srgbClr val="000000"/>
              </a:buClr>
              <a:buFont typeface="Arial"/>
              <a:buNone/>
              <a:defRPr/>
            </a:pPr>
            <a:r>
              <a:rPr lang="en-US" sz="2400" b="1" kern="0" dirty="0">
                <a:solidFill>
                  <a:srgbClr val="000000"/>
                </a:solidFill>
                <a:latin typeface="Arial"/>
                <a:cs typeface="Arial"/>
                <a:sym typeface="Arial"/>
              </a:rPr>
              <a:t>X</a:t>
            </a:r>
          </a:p>
        </p:txBody>
      </p:sp>
      <p:cxnSp>
        <p:nvCxnSpPr>
          <p:cNvPr id="36" name="Straight Connector 69"/>
          <p:cNvCxnSpPr/>
          <p:nvPr/>
        </p:nvCxnSpPr>
        <p:spPr>
          <a:xfrm>
            <a:off x="6444000" y="4538382"/>
            <a:ext cx="1102659" cy="0"/>
          </a:xfrm>
          <a:prstGeom prst="line">
            <a:avLst/>
          </a:prstGeom>
          <a:noFill/>
          <a:ln w="9525" cap="flat" cmpd="sng" algn="ctr">
            <a:solidFill>
              <a:srgbClr val="4F81BD">
                <a:shade val="95000"/>
                <a:satMod val="105000"/>
              </a:srgbClr>
            </a:solidFill>
            <a:prstDash val="solid"/>
          </a:ln>
          <a:effectLst/>
        </p:spPr>
      </p:cxnSp>
      <p:cxnSp>
        <p:nvCxnSpPr>
          <p:cNvPr id="37" name="Straight Connector 70"/>
          <p:cNvCxnSpPr/>
          <p:nvPr/>
        </p:nvCxnSpPr>
        <p:spPr>
          <a:xfrm>
            <a:off x="6444000" y="4318739"/>
            <a:ext cx="1102659" cy="0"/>
          </a:xfrm>
          <a:prstGeom prst="line">
            <a:avLst/>
          </a:prstGeom>
          <a:noFill/>
          <a:ln w="9525" cap="flat" cmpd="sng" algn="ctr">
            <a:solidFill>
              <a:srgbClr val="4F81BD">
                <a:shade val="95000"/>
                <a:satMod val="105000"/>
              </a:srgbClr>
            </a:solidFill>
            <a:prstDash val="solid"/>
          </a:ln>
          <a:effectLst/>
        </p:spPr>
      </p:cxnSp>
      <p:cxnSp>
        <p:nvCxnSpPr>
          <p:cNvPr id="38" name="Straight Connector 71"/>
          <p:cNvCxnSpPr/>
          <p:nvPr/>
        </p:nvCxnSpPr>
        <p:spPr>
          <a:xfrm>
            <a:off x="6444000" y="4121512"/>
            <a:ext cx="1102659" cy="0"/>
          </a:xfrm>
          <a:prstGeom prst="line">
            <a:avLst/>
          </a:prstGeom>
          <a:noFill/>
          <a:ln w="9525" cap="flat" cmpd="sng" algn="ctr">
            <a:solidFill>
              <a:srgbClr val="4F81BD">
                <a:shade val="95000"/>
                <a:satMod val="105000"/>
              </a:srgbClr>
            </a:solidFill>
            <a:prstDash val="solid"/>
          </a:ln>
          <a:effectLst/>
        </p:spPr>
      </p:cxnSp>
      <p:cxnSp>
        <p:nvCxnSpPr>
          <p:cNvPr id="39" name="Straight Connector 72"/>
          <p:cNvCxnSpPr/>
          <p:nvPr/>
        </p:nvCxnSpPr>
        <p:spPr>
          <a:xfrm>
            <a:off x="6445601" y="3937734"/>
            <a:ext cx="1102659" cy="0"/>
          </a:xfrm>
          <a:prstGeom prst="line">
            <a:avLst/>
          </a:prstGeom>
          <a:noFill/>
          <a:ln w="9525" cap="flat" cmpd="sng" algn="ctr">
            <a:solidFill>
              <a:srgbClr val="4F81BD">
                <a:shade val="95000"/>
                <a:satMod val="105000"/>
              </a:srgbClr>
            </a:solidFill>
            <a:prstDash val="solid"/>
          </a:ln>
          <a:effectLst/>
        </p:spPr>
      </p:cxnSp>
      <p:sp>
        <p:nvSpPr>
          <p:cNvPr id="40" name="TextBox 2"/>
          <p:cNvSpPr txBox="1"/>
          <p:nvPr/>
        </p:nvSpPr>
        <p:spPr>
          <a:xfrm>
            <a:off x="8087457" y="3431527"/>
            <a:ext cx="975467" cy="461665"/>
          </a:xfrm>
          <a:prstGeom prst="rect">
            <a:avLst/>
          </a:prstGeom>
          <a:noFill/>
          <a:ln w="38100">
            <a:solidFill>
              <a:srgbClr val="C0504D"/>
            </a:solidFill>
          </a:ln>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C0504D"/>
                </a:solidFill>
                <a:effectLst/>
                <a:uLnTx/>
                <a:uFillTx/>
                <a:latin typeface="Arial"/>
                <a:cs typeface="Arial"/>
                <a:sym typeface="Arial"/>
              </a:rPr>
              <a:t>Boltzmann distr. </a:t>
            </a:r>
            <a:r>
              <a:rPr kumimoji="0" lang="en-US" sz="1200" b="1" i="0" u="none" strike="noStrike" kern="0" cap="none" spc="0" normalizeH="0" baseline="0" noProof="0" dirty="0" err="1" smtClean="0">
                <a:ln>
                  <a:noFill/>
                </a:ln>
                <a:solidFill>
                  <a:srgbClr val="C0504D"/>
                </a:solidFill>
                <a:effectLst/>
                <a:uLnTx/>
                <a:uFillTx/>
                <a:latin typeface="Arial"/>
                <a:cs typeface="Arial"/>
                <a:sym typeface="Arial"/>
              </a:rPr>
              <a:t>T</a:t>
            </a:r>
            <a:r>
              <a:rPr kumimoji="0" lang="en-US" sz="1200" b="1" i="0" u="none" strike="noStrike" kern="0" cap="none" spc="0" normalizeH="0" baseline="-25000" noProof="0" dirty="0" err="1" smtClean="0">
                <a:ln>
                  <a:noFill/>
                </a:ln>
                <a:solidFill>
                  <a:srgbClr val="C0504D"/>
                </a:solidFill>
                <a:effectLst/>
                <a:uLnTx/>
                <a:uFillTx/>
                <a:latin typeface="Arial"/>
                <a:cs typeface="Arial"/>
                <a:sym typeface="Arial"/>
              </a:rPr>
              <a:t>vibr</a:t>
            </a:r>
            <a:endParaRPr kumimoji="0" lang="en-US" sz="1200" b="1" i="0" u="none" strike="noStrike" kern="0" cap="none" spc="0" normalizeH="0" baseline="30000" noProof="0" dirty="0">
              <a:ln>
                <a:noFill/>
              </a:ln>
              <a:solidFill>
                <a:srgbClr val="C0504D"/>
              </a:solidFill>
              <a:effectLst/>
              <a:uLnTx/>
              <a:uFillTx/>
              <a:latin typeface="Arial"/>
              <a:cs typeface="Arial"/>
              <a:sym typeface="Arial"/>
            </a:endParaRPr>
          </a:p>
        </p:txBody>
      </p:sp>
      <p:sp>
        <p:nvSpPr>
          <p:cNvPr id="41" name="Google Shape;126;p4"/>
          <p:cNvSpPr/>
          <p:nvPr/>
        </p:nvSpPr>
        <p:spPr>
          <a:xfrm>
            <a:off x="82550" y="339502"/>
            <a:ext cx="5748351" cy="692314"/>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r>
              <a:rPr lang="en-US" sz="1600" kern="0" dirty="0" smtClean="0">
                <a:solidFill>
                  <a:srgbClr val="000000"/>
                </a:solidFill>
                <a:latin typeface="Arial"/>
                <a:cs typeface="Arial"/>
                <a:sym typeface="Arial"/>
              </a:rPr>
              <a:t>Model for excited states on top of ground state distribution:</a:t>
            </a:r>
            <a:endParaRPr sz="1600" kern="0" dirty="0">
              <a:solidFill>
                <a:srgbClr val="000000"/>
              </a:solidFill>
              <a:latin typeface="Arial"/>
              <a:cs typeface="Arial"/>
              <a:sym typeface="Arial"/>
            </a:endParaRPr>
          </a:p>
        </p:txBody>
      </p:sp>
      <p:pic>
        <p:nvPicPr>
          <p:cNvPr id="42" name="Picture 55"/>
          <p:cNvPicPr>
            <a:picLocks noChangeAspect="1"/>
          </p:cNvPicPr>
          <p:nvPr/>
        </p:nvPicPr>
        <p:blipFill rotWithShape="1">
          <a:blip r:embed="rId2">
            <a:extLst>
              <a:ext uri="{28A0092B-C50C-407E-A947-70E740481C1C}">
                <a14:useLocalDpi xmlns:a14="http://schemas.microsoft.com/office/drawing/2010/main" val="0"/>
              </a:ext>
            </a:extLst>
          </a:blip>
          <a:srcRect r="-833" b="-1143"/>
          <a:stretch/>
        </p:blipFill>
        <p:spPr>
          <a:xfrm>
            <a:off x="429877" y="1218390"/>
            <a:ext cx="4221235" cy="3165871"/>
          </a:xfrm>
          <a:prstGeom prst="rect">
            <a:avLst/>
          </a:prstGeom>
        </p:spPr>
      </p:pic>
      <p:sp>
        <p:nvSpPr>
          <p:cNvPr id="43" name="Right Arrow 54"/>
          <p:cNvSpPr/>
          <p:nvPr/>
        </p:nvSpPr>
        <p:spPr>
          <a:xfrm>
            <a:off x="5377883" y="4318739"/>
            <a:ext cx="1014679" cy="428073"/>
          </a:xfrm>
          <a:prstGeom prst="rightArrow">
            <a:avLst/>
          </a:prstGeom>
          <a:gradFill flip="none" rotWithShape="1">
            <a:gsLst>
              <a:gs pos="0">
                <a:srgbClr val="4F81BD">
                  <a:tint val="66000"/>
                  <a:satMod val="160000"/>
                  <a:alpha val="42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TextBox 65"/>
          <p:cNvSpPr txBox="1"/>
          <p:nvPr/>
        </p:nvSpPr>
        <p:spPr>
          <a:xfrm>
            <a:off x="5359329" y="4378523"/>
            <a:ext cx="1055594" cy="307777"/>
          </a:xfrm>
          <a:prstGeom prst="rect">
            <a:avLst/>
          </a:prstGeom>
          <a:noFill/>
        </p:spPr>
        <p:txBody>
          <a:bodyPr wrap="square" rtlCol="0">
            <a:spAutoFit/>
          </a:bodyPr>
          <a:lstStyle/>
          <a:p>
            <a:pPr>
              <a:buClr>
                <a:srgbClr val="000000"/>
              </a:buClr>
              <a:buFont typeface="Arial"/>
              <a:buNone/>
              <a:defRPr/>
            </a:pPr>
            <a:r>
              <a:rPr lang="en-US" sz="1400" b="1" kern="0" dirty="0" smtClean="0">
                <a:solidFill>
                  <a:srgbClr val="1F497D">
                    <a:lumMod val="75000"/>
                  </a:srgbClr>
                </a:solidFill>
                <a:latin typeface="Arial"/>
                <a:cs typeface="Arial"/>
                <a:sym typeface="Arial"/>
              </a:rPr>
              <a:t>SOURCE</a:t>
            </a:r>
            <a:endParaRPr lang="en-US" sz="1400" b="1" kern="0" dirty="0">
              <a:solidFill>
                <a:srgbClr val="1F497D">
                  <a:lumMod val="75000"/>
                </a:srgbClr>
              </a:solidFill>
              <a:latin typeface="Arial"/>
              <a:cs typeface="Arial"/>
              <a:sym typeface="Arial"/>
            </a:endParaRPr>
          </a:p>
        </p:txBody>
      </p:sp>
      <p:sp>
        <p:nvSpPr>
          <p:cNvPr id="45" name="Right Arrow 66"/>
          <p:cNvSpPr/>
          <p:nvPr/>
        </p:nvSpPr>
        <p:spPr>
          <a:xfrm>
            <a:off x="8029148" y="3968518"/>
            <a:ext cx="1121521" cy="798466"/>
          </a:xfrm>
          <a:prstGeom prst="rightArrow">
            <a:avLst/>
          </a:prstGeom>
          <a:gradFill flip="none" rotWithShape="1">
            <a:gsLst>
              <a:gs pos="0">
                <a:srgbClr val="4F81BD">
                  <a:tint val="66000"/>
                  <a:satMod val="160000"/>
                  <a:alpha val="42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TextBox 67"/>
          <p:cNvSpPr txBox="1"/>
          <p:nvPr/>
        </p:nvSpPr>
        <p:spPr>
          <a:xfrm>
            <a:off x="7956893" y="4117868"/>
            <a:ext cx="1315584" cy="523220"/>
          </a:xfrm>
          <a:prstGeom prst="rect">
            <a:avLst/>
          </a:prstGeom>
          <a:noFill/>
        </p:spPr>
        <p:txBody>
          <a:bodyPr wrap="square" rtlCol="0">
            <a:spAutoFit/>
          </a:bodyPr>
          <a:lstStyle/>
          <a:p>
            <a:pPr>
              <a:buClr>
                <a:srgbClr val="000000"/>
              </a:buClr>
              <a:buFont typeface="Arial"/>
              <a:buNone/>
              <a:defRPr/>
            </a:pPr>
            <a:r>
              <a:rPr lang="en-US" sz="1400" b="1" kern="0" dirty="0" err="1">
                <a:solidFill>
                  <a:srgbClr val="1F497D">
                    <a:lumMod val="75000"/>
                  </a:srgbClr>
                </a:solidFill>
                <a:latin typeface="Arial"/>
                <a:cs typeface="Arial"/>
                <a:sym typeface="Arial"/>
              </a:rPr>
              <a:t>d</a:t>
            </a:r>
            <a:r>
              <a:rPr lang="en-US" sz="1400" b="1" kern="0" dirty="0" err="1" smtClean="0">
                <a:solidFill>
                  <a:srgbClr val="1F497D">
                    <a:lumMod val="75000"/>
                  </a:srgbClr>
                </a:solidFill>
                <a:latin typeface="Arial"/>
                <a:cs typeface="Arial"/>
                <a:sym typeface="Arial"/>
              </a:rPr>
              <a:t>issociat</a:t>
            </a:r>
            <a:r>
              <a:rPr lang="en-US" sz="1400" b="1" kern="0" dirty="0" smtClean="0">
                <a:solidFill>
                  <a:srgbClr val="1F497D">
                    <a:lumMod val="75000"/>
                  </a:srgbClr>
                </a:solidFill>
                <a:latin typeface="Arial"/>
                <a:cs typeface="Arial"/>
                <a:sym typeface="Arial"/>
              </a:rPr>
              <a:t>./ ionization</a:t>
            </a:r>
            <a:endParaRPr lang="en-US" sz="1400" b="1" kern="0" dirty="0">
              <a:solidFill>
                <a:srgbClr val="1F497D">
                  <a:lumMod val="75000"/>
                </a:srgbClr>
              </a:solidFill>
              <a:latin typeface="Arial"/>
              <a:cs typeface="Arial"/>
              <a:sym typeface="Arial"/>
            </a:endParaRPr>
          </a:p>
        </p:txBody>
      </p:sp>
      <p:sp>
        <p:nvSpPr>
          <p:cNvPr id="47" name="TextBox 5"/>
          <p:cNvSpPr txBox="1"/>
          <p:nvPr/>
        </p:nvSpPr>
        <p:spPr>
          <a:xfrm>
            <a:off x="4135943" y="887177"/>
            <a:ext cx="1349147" cy="338554"/>
          </a:xfrm>
          <a:prstGeom prst="rect">
            <a:avLst/>
          </a:prstGeom>
          <a:solidFill>
            <a:srgbClr val="FFFFFF">
              <a:lumMod val="8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Arial"/>
                <a:cs typeface="Arial"/>
                <a:sym typeface="Arial"/>
              </a:rPr>
              <a:t>n</a:t>
            </a:r>
            <a:r>
              <a:rPr kumimoji="0" lang="en-US" sz="1600" b="1" i="0" u="none" strike="noStrike" kern="0" cap="none" spc="0" normalizeH="0" baseline="-25000" noProof="0" dirty="0" err="1">
                <a:ln>
                  <a:noFill/>
                </a:ln>
                <a:solidFill>
                  <a:srgbClr val="000000"/>
                </a:solidFill>
                <a:effectLst/>
                <a:uLnTx/>
                <a:uFillTx/>
                <a:latin typeface="Arial"/>
                <a:cs typeface="Arial"/>
                <a:sym typeface="Arial"/>
              </a:rPr>
              <a:t>i</a:t>
            </a:r>
            <a:r>
              <a:rPr kumimoji="0" lang="en-US" sz="1600" b="1" i="0" u="none" strike="noStrike" kern="0" cap="none" spc="0" normalizeH="0" baseline="0" noProof="0" dirty="0">
                <a:ln>
                  <a:noFill/>
                </a:ln>
                <a:solidFill>
                  <a:srgbClr val="000000"/>
                </a:solidFill>
                <a:effectLst/>
                <a:uLnTx/>
                <a:uFillTx/>
                <a:latin typeface="Arial"/>
                <a:cs typeface="Arial"/>
                <a:sym typeface="Arial"/>
              </a:rPr>
              <a:t> = n(d,</a:t>
            </a:r>
            <a:r>
              <a:rPr kumimoji="0" lang="el-GR" sz="1600" b="1"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Arial"/>
                <a:sym typeface="Arial"/>
              </a:rPr>
              <a:t>ν</a:t>
            </a:r>
            <a:r>
              <a:rPr kumimoji="0" lang="en-US" sz="1600" b="1"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Arial"/>
                <a:sym typeface="Arial"/>
              </a:rPr>
              <a:t>=</a:t>
            </a:r>
            <a:r>
              <a:rPr kumimoji="0" lang="en-US" sz="1600" b="1" i="0" u="none" strike="noStrike" kern="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cs typeface="Arial"/>
                <a:sym typeface="Arial"/>
              </a:rPr>
              <a:t>i</a:t>
            </a:r>
            <a:r>
              <a:rPr kumimoji="0" lang="en-US" sz="1600" b="1" i="0" u="none" strike="noStrike" kern="0" cap="none" spc="0" normalizeH="0" baseline="0" noProof="0" dirty="0">
                <a:ln>
                  <a:noFill/>
                </a:ln>
                <a:solidFill>
                  <a:srgbClr val="000000"/>
                </a:solidFill>
                <a:effectLst/>
                <a:uLnTx/>
                <a:uFillTx/>
                <a:latin typeface="Arial"/>
                <a:cs typeface="Arial"/>
                <a:sym typeface="Arial"/>
              </a:rPr>
              <a: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TextBox 7"/>
          <p:cNvSpPr txBox="1"/>
          <p:nvPr/>
        </p:nvSpPr>
        <p:spPr>
          <a:xfrm>
            <a:off x="899592" y="4346244"/>
            <a:ext cx="4457819" cy="584775"/>
          </a:xfrm>
          <a:prstGeom prst="rect">
            <a:avLst/>
          </a:prstGeom>
          <a:solidFill>
            <a:srgbClr val="FFC000"/>
          </a:solidFill>
          <a:ln w="28575">
            <a:solidFill>
              <a:srgbClr val="FF0000"/>
            </a:solidFill>
          </a:ln>
        </p:spPr>
        <p:txBody>
          <a:bodyPr wrap="square" rtlCol="0">
            <a:spAutoFit/>
          </a:bodyPr>
          <a:lstStyle/>
          <a:p>
            <a:pPr>
              <a:buClr>
                <a:srgbClr val="000000"/>
              </a:buClr>
              <a:buFont typeface="Arial"/>
              <a:buNone/>
              <a:defRPr/>
            </a:pPr>
            <a:r>
              <a:rPr lang="en-US" sz="1600" b="1" kern="0" dirty="0">
                <a:solidFill>
                  <a:srgbClr val="FF0000"/>
                </a:solidFill>
                <a:latin typeface="Arial"/>
                <a:ea typeface="Calibri"/>
                <a:cs typeface="Calibri"/>
                <a:sym typeface="Calibri"/>
              </a:rPr>
              <a:t>ratio of Fulcher band intensities as </a:t>
            </a:r>
            <a:r>
              <a:rPr lang="en-US" sz="1600" b="1" kern="0" dirty="0" smtClean="0">
                <a:solidFill>
                  <a:srgbClr val="FF0000"/>
                </a:solidFill>
                <a:latin typeface="Arial"/>
                <a:ea typeface="Calibri"/>
                <a:cs typeface="Calibri"/>
                <a:sym typeface="Calibri"/>
              </a:rPr>
              <a:t>a proxy </a:t>
            </a:r>
            <a:r>
              <a:rPr lang="en-US" sz="1600" b="1" kern="0" dirty="0">
                <a:solidFill>
                  <a:srgbClr val="FF0000"/>
                </a:solidFill>
                <a:latin typeface="Arial"/>
                <a:ea typeface="Calibri"/>
                <a:cs typeface="Calibri"/>
                <a:sym typeface="Calibri"/>
              </a:rPr>
              <a:t>for ground state </a:t>
            </a:r>
            <a:r>
              <a:rPr lang="en-US" sz="1600" b="1" kern="0" dirty="0" err="1">
                <a:solidFill>
                  <a:srgbClr val="FF0000"/>
                </a:solidFill>
                <a:latin typeface="Arial"/>
                <a:ea typeface="Calibri"/>
                <a:cs typeface="Calibri"/>
                <a:sym typeface="Calibri"/>
              </a:rPr>
              <a:t>vibr</a:t>
            </a:r>
            <a:r>
              <a:rPr lang="en-US" sz="1600" b="1" kern="0" dirty="0">
                <a:solidFill>
                  <a:srgbClr val="FF0000"/>
                </a:solidFill>
                <a:latin typeface="Arial"/>
                <a:ea typeface="Calibri"/>
                <a:cs typeface="Calibri"/>
                <a:sym typeface="Calibri"/>
              </a:rPr>
              <a:t>. </a:t>
            </a:r>
            <a:r>
              <a:rPr lang="en-US" sz="1600" b="1" kern="0" dirty="0" smtClean="0">
                <a:solidFill>
                  <a:srgbClr val="FF0000"/>
                </a:solidFill>
                <a:latin typeface="Arial"/>
                <a:ea typeface="Calibri"/>
                <a:cs typeface="Calibri"/>
                <a:sym typeface="Calibri"/>
              </a:rPr>
              <a:t>distribution</a:t>
            </a:r>
            <a:endParaRPr lang="en-US" sz="1600" b="1" kern="0" dirty="0">
              <a:solidFill>
                <a:srgbClr val="FF0000"/>
              </a:solidFill>
              <a:latin typeface="Arial"/>
              <a:cs typeface="Arial"/>
              <a:sym typeface="Arial"/>
            </a:endParaRPr>
          </a:p>
        </p:txBody>
      </p:sp>
    </p:spTree>
    <p:extLst>
      <p:ext uri="{BB962C8B-B14F-4D97-AF65-F5344CB8AC3E}">
        <p14:creationId xmlns:p14="http://schemas.microsoft.com/office/powerpoint/2010/main" val="3132667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716556" y="2676142"/>
            <a:ext cx="2655644" cy="1939873"/>
          </a:xfrm>
          <a:prstGeom prst="rect">
            <a:avLst/>
          </a:prstGeom>
        </p:spPr>
      </p:pic>
      <p:pic>
        <p:nvPicPr>
          <p:cNvPr id="3" name="Picture 24"/>
          <p:cNvPicPr>
            <a:picLocks/>
          </p:cNvPicPr>
          <p:nvPr/>
        </p:nvPicPr>
        <p:blipFill>
          <a:blip r:embed="rId3">
            <a:extLst>
              <a:ext uri="{28A0092B-C50C-407E-A947-70E740481C1C}">
                <a14:useLocalDpi xmlns:a14="http://schemas.microsoft.com/office/drawing/2010/main" val="0"/>
              </a:ext>
            </a:extLst>
          </a:blip>
          <a:stretch>
            <a:fillRect/>
          </a:stretch>
        </p:blipFill>
        <p:spPr>
          <a:xfrm>
            <a:off x="3735832" y="770345"/>
            <a:ext cx="2739013" cy="1857974"/>
          </a:xfrm>
          <a:prstGeom prst="rect">
            <a:avLst/>
          </a:prstGeom>
        </p:spPr>
      </p:pic>
      <p:sp>
        <p:nvSpPr>
          <p:cNvPr id="4" name="TextBox 4"/>
          <p:cNvSpPr txBox="1"/>
          <p:nvPr/>
        </p:nvSpPr>
        <p:spPr>
          <a:xfrm>
            <a:off x="73827" y="1170719"/>
            <a:ext cx="898468" cy="830997"/>
          </a:xfrm>
          <a:prstGeom prst="rect">
            <a:avLst/>
          </a:prstGeom>
          <a:noFill/>
        </p:spPr>
        <p:txBody>
          <a:bodyPr wrap="square" rtlCol="0">
            <a:spAutoFit/>
          </a:bodyPr>
          <a:lstStyle/>
          <a:p>
            <a:pPr>
              <a:buClr>
                <a:srgbClr val="000000"/>
              </a:buClr>
              <a:buSzPts val="1100"/>
              <a:defRPr/>
            </a:pPr>
            <a:r>
              <a:rPr lang="en-US" sz="1600" kern="0" dirty="0" smtClean="0">
                <a:solidFill>
                  <a:srgbClr val="000000"/>
                </a:solidFill>
                <a:latin typeface="Arial"/>
                <a:cs typeface="Arial"/>
                <a:sym typeface="Arial"/>
              </a:rPr>
              <a:t>excited </a:t>
            </a:r>
          </a:p>
          <a:p>
            <a:pPr>
              <a:buClr>
                <a:srgbClr val="000000"/>
              </a:buClr>
              <a:buSzPts val="1100"/>
              <a:defRPr/>
            </a:pPr>
            <a:r>
              <a:rPr lang="en-US" sz="1600" kern="0" dirty="0" smtClean="0">
                <a:solidFill>
                  <a:srgbClr val="000000"/>
                </a:solidFill>
                <a:latin typeface="Arial"/>
                <a:cs typeface="Arial"/>
                <a:sym typeface="Arial"/>
              </a:rPr>
              <a:t>state </a:t>
            </a:r>
          </a:p>
          <a:p>
            <a:pPr>
              <a:buClr>
                <a:srgbClr val="000000"/>
              </a:buClr>
              <a:buSzPts val="1100"/>
              <a:defRPr/>
            </a:pPr>
            <a:r>
              <a:rPr lang="en-US" sz="1600" b="1" kern="0" dirty="0" smtClean="0">
                <a:solidFill>
                  <a:srgbClr val="000000"/>
                </a:solidFill>
                <a:latin typeface="Arial"/>
                <a:cs typeface="Arial"/>
                <a:sym typeface="Arial"/>
              </a:rPr>
              <a:t>d </a:t>
            </a:r>
            <a:r>
              <a:rPr lang="en-US" sz="1600" b="1" kern="0" baseline="30000" dirty="0">
                <a:solidFill>
                  <a:srgbClr val="000000"/>
                </a:solidFill>
                <a:latin typeface="Arial"/>
                <a:cs typeface="Arial"/>
                <a:sym typeface="Arial"/>
              </a:rPr>
              <a:t>3</a:t>
            </a:r>
            <a:r>
              <a:rPr lang="el-GR" sz="1600" b="1" kern="0" dirty="0">
                <a:solidFill>
                  <a:srgbClr val="000000"/>
                </a:solidFill>
                <a:latin typeface="Arial"/>
                <a:cs typeface="Arial"/>
                <a:sym typeface="Arial"/>
              </a:rPr>
              <a:t>Π</a:t>
            </a:r>
            <a:r>
              <a:rPr lang="en-US" sz="1600" b="1" kern="0" baseline="-25000" dirty="0" smtClean="0">
                <a:solidFill>
                  <a:srgbClr val="000000"/>
                </a:solidFill>
                <a:latin typeface="Arial"/>
                <a:cs typeface="Arial"/>
                <a:sym typeface="Arial"/>
              </a:rPr>
              <a:t>u</a:t>
            </a:r>
            <a:r>
              <a:rPr lang="en-US" sz="1600" kern="0" dirty="0" smtClean="0">
                <a:solidFill>
                  <a:srgbClr val="000000"/>
                </a:solidFill>
                <a:latin typeface="Arial"/>
                <a:cs typeface="Arial"/>
                <a:sym typeface="Arial"/>
              </a:rPr>
              <a:t>:</a:t>
            </a:r>
            <a:endParaRPr lang="en-US" sz="1600" kern="0" dirty="0">
              <a:solidFill>
                <a:srgbClr val="000000"/>
              </a:solidFill>
              <a:latin typeface="Arial"/>
              <a:cs typeface="Arial"/>
              <a:sym typeface="Arial"/>
            </a:endParaRPr>
          </a:p>
        </p:txBody>
      </p:sp>
      <p:sp>
        <p:nvSpPr>
          <p:cNvPr id="5" name="Google Shape;126;p4"/>
          <p:cNvSpPr/>
          <p:nvPr/>
        </p:nvSpPr>
        <p:spPr>
          <a:xfrm>
            <a:off x="4067944" y="4425024"/>
            <a:ext cx="1829229" cy="423692"/>
          </a:xfrm>
          <a:prstGeom prst="rect">
            <a:avLst/>
          </a:prstGeom>
          <a:solidFill>
            <a:srgbClr val="FFC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r>
              <a:rPr lang="en-US" sz="1400" b="1" kern="0" dirty="0" err="1">
                <a:solidFill>
                  <a:srgbClr val="FF0000"/>
                </a:solidFill>
                <a:latin typeface="Arial"/>
                <a:cs typeface="Arial"/>
                <a:sym typeface="Arial"/>
              </a:rPr>
              <a:t>d</a:t>
            </a:r>
            <a:r>
              <a:rPr lang="en-US" sz="1400" b="1" kern="0" dirty="0" err="1" smtClean="0">
                <a:solidFill>
                  <a:srgbClr val="FF0000"/>
                </a:solidFill>
                <a:latin typeface="Arial"/>
                <a:cs typeface="Arial"/>
                <a:sym typeface="Arial"/>
              </a:rPr>
              <a:t>ivertor</a:t>
            </a:r>
            <a:r>
              <a:rPr lang="en-US" sz="1400" b="1" kern="0" dirty="0" smtClean="0">
                <a:solidFill>
                  <a:srgbClr val="FF0000"/>
                </a:solidFill>
                <a:latin typeface="Arial"/>
                <a:cs typeface="Arial"/>
                <a:sym typeface="Arial"/>
              </a:rPr>
              <a:t> population coefficients</a:t>
            </a:r>
            <a:r>
              <a:rPr lang="en-DE" sz="1400" b="1" kern="0" dirty="0" smtClean="0">
                <a:solidFill>
                  <a:srgbClr val="FF0000"/>
                </a:solidFill>
                <a:latin typeface="Cambria Math" panose="02040503050406030204" pitchFamily="18" charset="0"/>
                <a:ea typeface="Cambria Math" panose="02040503050406030204" pitchFamily="18" charset="0"/>
                <a:cs typeface="Arial"/>
                <a:sym typeface="Arial"/>
              </a:rPr>
              <a:t>≃</a:t>
            </a:r>
            <a:r>
              <a:rPr lang="en-US" sz="1400" b="1" kern="0" dirty="0" smtClean="0">
                <a:solidFill>
                  <a:srgbClr val="FF0000"/>
                </a:solidFill>
                <a:latin typeface="Arial"/>
                <a:cs typeface="Arial"/>
                <a:sym typeface="Arial"/>
              </a:rPr>
              <a:t>1.6</a:t>
            </a:r>
            <a:endParaRPr sz="1400" b="1" kern="0" dirty="0">
              <a:solidFill>
                <a:srgbClr val="FF0000"/>
              </a:solidFill>
              <a:latin typeface="Arial"/>
              <a:ea typeface="Arial"/>
              <a:cs typeface="Arial"/>
              <a:sym typeface="Arial"/>
            </a:endParaRPr>
          </a:p>
        </p:txBody>
      </p:sp>
      <p:sp>
        <p:nvSpPr>
          <p:cNvPr id="6" name="Google Shape;126;p4"/>
          <p:cNvSpPr/>
          <p:nvPr/>
        </p:nvSpPr>
        <p:spPr>
          <a:xfrm>
            <a:off x="4229100" y="563848"/>
            <a:ext cx="1577027" cy="249920"/>
          </a:xfrm>
          <a:prstGeom prst="rect">
            <a:avLst/>
          </a:prstGeom>
          <a:solidFill>
            <a:srgbClr val="FFC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r>
              <a:rPr lang="en-US" sz="1400" b="1" kern="0" dirty="0" smtClean="0">
                <a:solidFill>
                  <a:srgbClr val="FF0000"/>
                </a:solidFill>
                <a:latin typeface="Arial"/>
                <a:ea typeface="Arial"/>
                <a:cs typeface="Arial"/>
                <a:sym typeface="Arial"/>
              </a:rPr>
              <a:t>Deuterium (D)</a:t>
            </a:r>
            <a:endParaRPr sz="1400" b="1" kern="0" dirty="0">
              <a:solidFill>
                <a:srgbClr val="FF0000"/>
              </a:solidFill>
              <a:latin typeface="Arial"/>
              <a:ea typeface="Arial"/>
              <a:cs typeface="Arial"/>
              <a:sym typeface="Arial"/>
            </a:endParaRPr>
          </a:p>
        </p:txBody>
      </p:sp>
      <p:sp>
        <p:nvSpPr>
          <p:cNvPr id="7" name="Title 1"/>
          <p:cNvSpPr txBox="1">
            <a:spLocks/>
          </p:cNvSpPr>
          <p:nvPr/>
        </p:nvSpPr>
        <p:spPr>
          <a:xfrm>
            <a:off x="97052" y="56849"/>
            <a:ext cx="7737180" cy="342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400" b="1" i="0" u="none" strike="noStrike" kern="0" cap="none" spc="0" normalizeH="0" baseline="0" noProof="0" dirty="0" smtClean="0">
                <a:ln>
                  <a:noFill/>
                </a:ln>
                <a:solidFill>
                  <a:srgbClr val="C00000"/>
                </a:solidFill>
                <a:effectLst/>
                <a:uLnTx/>
                <a:uFillTx/>
                <a:latin typeface="Arial"/>
                <a:cs typeface="Arial"/>
                <a:sym typeface="Arial"/>
              </a:rPr>
              <a:t>EIRENE: excited molecular states in divertor</a:t>
            </a:r>
            <a:endParaRPr kumimoji="0" lang="en-US" sz="2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8"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851797" y="2676142"/>
            <a:ext cx="2836830" cy="1939873"/>
          </a:xfrm>
          <a:prstGeom prst="rect">
            <a:avLst/>
          </a:prstGeom>
        </p:spPr>
      </p:pic>
      <p:pic>
        <p:nvPicPr>
          <p:cNvPr id="9"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407" y="772426"/>
            <a:ext cx="2836830" cy="1937792"/>
          </a:xfrm>
          <a:prstGeom prst="rect">
            <a:avLst/>
          </a:prstGeom>
        </p:spPr>
      </p:pic>
      <p:sp>
        <p:nvSpPr>
          <p:cNvPr id="10" name="Google Shape;126;p4"/>
          <p:cNvSpPr/>
          <p:nvPr/>
        </p:nvSpPr>
        <p:spPr>
          <a:xfrm>
            <a:off x="1457485" y="563848"/>
            <a:ext cx="1577027" cy="249920"/>
          </a:xfrm>
          <a:prstGeom prst="rect">
            <a:avLst/>
          </a:prstGeom>
          <a:solidFill>
            <a:srgbClr val="FFC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r>
              <a:rPr lang="en-US" sz="1400" b="1" kern="0" dirty="0" smtClean="0">
                <a:solidFill>
                  <a:srgbClr val="FF0000"/>
                </a:solidFill>
                <a:latin typeface="Arial"/>
                <a:ea typeface="Arial"/>
                <a:cs typeface="Arial"/>
                <a:sym typeface="Arial"/>
              </a:rPr>
              <a:t>Hydrogen (H)</a:t>
            </a:r>
            <a:endParaRPr sz="1400" b="1" kern="0" dirty="0">
              <a:solidFill>
                <a:srgbClr val="FF0000"/>
              </a:solidFill>
              <a:latin typeface="Arial"/>
              <a:ea typeface="Arial"/>
              <a:cs typeface="Arial"/>
              <a:sym typeface="Arial"/>
            </a:endParaRPr>
          </a:p>
        </p:txBody>
      </p:sp>
      <p:sp>
        <p:nvSpPr>
          <p:cNvPr id="11" name="Google Shape;126;p4"/>
          <p:cNvSpPr/>
          <p:nvPr/>
        </p:nvSpPr>
        <p:spPr>
          <a:xfrm>
            <a:off x="1297771" y="4420540"/>
            <a:ext cx="1829229" cy="423692"/>
          </a:xfrm>
          <a:prstGeom prst="rect">
            <a:avLst/>
          </a:prstGeom>
          <a:solidFill>
            <a:srgbClr val="FFC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r>
              <a:rPr lang="en-US" sz="1400" b="1" kern="0" dirty="0" err="1">
                <a:solidFill>
                  <a:srgbClr val="FF0000"/>
                </a:solidFill>
                <a:latin typeface="Arial"/>
                <a:cs typeface="Arial"/>
                <a:sym typeface="Arial"/>
              </a:rPr>
              <a:t>d</a:t>
            </a:r>
            <a:r>
              <a:rPr lang="en-US" sz="1400" b="1" kern="0" dirty="0" err="1" smtClean="0">
                <a:solidFill>
                  <a:srgbClr val="FF0000"/>
                </a:solidFill>
                <a:latin typeface="Arial"/>
                <a:cs typeface="Arial"/>
                <a:sym typeface="Arial"/>
              </a:rPr>
              <a:t>ivertor</a:t>
            </a:r>
            <a:r>
              <a:rPr lang="en-US" sz="1400" b="1" kern="0" dirty="0" smtClean="0">
                <a:solidFill>
                  <a:srgbClr val="FF0000"/>
                </a:solidFill>
                <a:latin typeface="Arial"/>
                <a:cs typeface="Arial"/>
                <a:sym typeface="Arial"/>
              </a:rPr>
              <a:t> population coefficients</a:t>
            </a:r>
            <a:r>
              <a:rPr lang="en-DE" sz="1400" b="1" kern="0" dirty="0" smtClean="0">
                <a:solidFill>
                  <a:srgbClr val="FF0000"/>
                </a:solidFill>
                <a:latin typeface="Cambria Math" panose="02040503050406030204" pitchFamily="18" charset="0"/>
                <a:ea typeface="Cambria Math" panose="02040503050406030204" pitchFamily="18" charset="0"/>
                <a:cs typeface="Arial"/>
                <a:sym typeface="Arial"/>
              </a:rPr>
              <a:t>≃</a:t>
            </a:r>
            <a:r>
              <a:rPr lang="en-US" sz="1400" b="1" kern="0" dirty="0" smtClean="0">
                <a:solidFill>
                  <a:srgbClr val="FF0000"/>
                </a:solidFill>
                <a:latin typeface="Arial"/>
                <a:cs typeface="Arial"/>
                <a:sym typeface="Arial"/>
              </a:rPr>
              <a:t>1.2</a:t>
            </a:r>
            <a:endParaRPr sz="1400" b="1" kern="0" dirty="0">
              <a:solidFill>
                <a:srgbClr val="FF0000"/>
              </a:solidFill>
              <a:latin typeface="Arial"/>
              <a:ea typeface="Arial"/>
              <a:cs typeface="Arial"/>
              <a:sym typeface="Arial"/>
            </a:endParaRPr>
          </a:p>
        </p:txBody>
      </p:sp>
      <p:sp>
        <p:nvSpPr>
          <p:cNvPr id="12" name="TextBox 4"/>
          <p:cNvSpPr txBox="1"/>
          <p:nvPr/>
        </p:nvSpPr>
        <p:spPr>
          <a:xfrm>
            <a:off x="63599" y="2696358"/>
            <a:ext cx="898468" cy="1569660"/>
          </a:xfrm>
          <a:prstGeom prst="rect">
            <a:avLst/>
          </a:prstGeom>
          <a:noFill/>
        </p:spPr>
        <p:txBody>
          <a:bodyPr wrap="square" rtlCol="0">
            <a:spAutoFit/>
          </a:bodyPr>
          <a:lstStyle/>
          <a:p>
            <a:pPr>
              <a:buClr>
                <a:srgbClr val="000000"/>
              </a:buClr>
              <a:buSzPts val="1100"/>
              <a:defRPr/>
            </a:pPr>
            <a:r>
              <a:rPr lang="en-US" sz="1600" kern="0" dirty="0" err="1" smtClean="0">
                <a:solidFill>
                  <a:srgbClr val="000000"/>
                </a:solidFill>
                <a:latin typeface="Arial"/>
                <a:cs typeface="Arial"/>
                <a:sym typeface="Arial"/>
              </a:rPr>
              <a:t>Vibro</a:t>
            </a:r>
            <a:r>
              <a:rPr lang="en-US" sz="1600" kern="0" dirty="0" smtClean="0">
                <a:solidFill>
                  <a:srgbClr val="000000"/>
                </a:solidFill>
                <a:latin typeface="Arial"/>
                <a:cs typeface="Arial"/>
                <a:sym typeface="Arial"/>
              </a:rPr>
              <a:t>- </a:t>
            </a:r>
          </a:p>
          <a:p>
            <a:pPr>
              <a:buClr>
                <a:srgbClr val="000000"/>
              </a:buClr>
              <a:buSzPts val="1100"/>
              <a:defRPr/>
            </a:pPr>
            <a:r>
              <a:rPr lang="en-US" sz="1600" kern="0" dirty="0" smtClean="0">
                <a:solidFill>
                  <a:srgbClr val="000000"/>
                </a:solidFill>
                <a:latin typeface="Arial"/>
                <a:cs typeface="Arial"/>
                <a:sym typeface="Arial"/>
              </a:rPr>
              <a:t>state </a:t>
            </a:r>
          </a:p>
          <a:p>
            <a:pPr>
              <a:buClr>
                <a:srgbClr val="000000"/>
              </a:buClr>
              <a:buSzPts val="1100"/>
              <a:defRPr/>
            </a:pPr>
            <a:r>
              <a:rPr lang="en-US" sz="1600" kern="0" dirty="0" err="1" smtClean="0">
                <a:solidFill>
                  <a:srgbClr val="000000"/>
                </a:solidFill>
                <a:latin typeface="Arial"/>
                <a:cs typeface="Arial"/>
                <a:sym typeface="Arial"/>
              </a:rPr>
              <a:t>popu-lation</a:t>
            </a:r>
            <a:endParaRPr lang="en-US" sz="1600" kern="0" dirty="0" smtClean="0">
              <a:solidFill>
                <a:srgbClr val="000000"/>
              </a:solidFill>
              <a:latin typeface="Arial"/>
              <a:cs typeface="Arial"/>
              <a:sym typeface="Arial"/>
            </a:endParaRPr>
          </a:p>
          <a:p>
            <a:pPr>
              <a:buClr>
                <a:srgbClr val="000000"/>
              </a:buClr>
              <a:buSzPts val="1100"/>
              <a:defRPr/>
            </a:pPr>
            <a:r>
              <a:rPr lang="en-US" sz="1600" kern="0" dirty="0" smtClean="0">
                <a:solidFill>
                  <a:srgbClr val="000000"/>
                </a:solidFill>
                <a:latin typeface="Arial"/>
                <a:cs typeface="Arial"/>
                <a:sym typeface="Arial"/>
              </a:rPr>
              <a:t>ratio</a:t>
            </a:r>
          </a:p>
          <a:p>
            <a:pPr>
              <a:buClr>
                <a:srgbClr val="000000"/>
              </a:buClr>
              <a:buSzPts val="1100"/>
              <a:defRPr/>
            </a:pPr>
            <a:r>
              <a:rPr lang="en-GB" sz="1600" b="1" kern="0" dirty="0">
                <a:solidFill>
                  <a:srgbClr val="000000"/>
                </a:solidFill>
                <a:latin typeface="Arial"/>
                <a:cs typeface="Arial"/>
                <a:sym typeface="Arial"/>
              </a:rPr>
              <a:t>n</a:t>
            </a:r>
            <a:r>
              <a:rPr lang="en-GB" sz="1600" b="1" kern="0" baseline="-25000" dirty="0" smtClean="0">
                <a:solidFill>
                  <a:srgbClr val="000000"/>
                </a:solidFill>
                <a:latin typeface="Arial"/>
                <a:cs typeface="Arial"/>
                <a:sym typeface="Arial"/>
              </a:rPr>
              <a:t>1</a:t>
            </a:r>
            <a:r>
              <a:rPr lang="en-GB" sz="1600" b="1" kern="0" dirty="0" smtClean="0">
                <a:solidFill>
                  <a:srgbClr val="000000"/>
                </a:solidFill>
                <a:latin typeface="Arial"/>
                <a:cs typeface="Arial"/>
                <a:sym typeface="Arial"/>
              </a:rPr>
              <a:t>/n</a:t>
            </a:r>
            <a:r>
              <a:rPr lang="en-GB" sz="1600" b="1" kern="0" baseline="-25000" dirty="0" smtClean="0">
                <a:solidFill>
                  <a:srgbClr val="000000"/>
                </a:solidFill>
                <a:latin typeface="Arial"/>
                <a:cs typeface="Arial"/>
                <a:sym typeface="Arial"/>
              </a:rPr>
              <a:t>0</a:t>
            </a:r>
            <a:r>
              <a:rPr lang="en-US" sz="1600" kern="0" dirty="0" smtClean="0">
                <a:solidFill>
                  <a:srgbClr val="000000"/>
                </a:solidFill>
                <a:latin typeface="Arial"/>
                <a:cs typeface="Arial"/>
                <a:sym typeface="Arial"/>
              </a:rPr>
              <a:t>:</a:t>
            </a:r>
            <a:endParaRPr lang="en-US" sz="1600" kern="0" dirty="0">
              <a:solidFill>
                <a:srgbClr val="000000"/>
              </a:solidFill>
              <a:latin typeface="Arial"/>
              <a:cs typeface="Arial"/>
              <a:sym typeface="Arial"/>
            </a:endParaRPr>
          </a:p>
        </p:txBody>
      </p:sp>
      <p:pic>
        <p:nvPicPr>
          <p:cNvPr id="13"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6502774" y="1347614"/>
            <a:ext cx="2533721" cy="2783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Google Shape;126;p4"/>
          <p:cNvSpPr/>
          <p:nvPr/>
        </p:nvSpPr>
        <p:spPr>
          <a:xfrm>
            <a:off x="7236296" y="3363838"/>
            <a:ext cx="597936" cy="432048"/>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defRPr/>
            </a:pPr>
            <a:endParaRPr sz="1400" b="1" kern="0" dirty="0">
              <a:solidFill>
                <a:srgbClr val="FF0000"/>
              </a:solidFill>
              <a:latin typeface="Arial"/>
              <a:ea typeface="Arial"/>
              <a:cs typeface="Arial"/>
              <a:sym typeface="Arial"/>
            </a:endParaRPr>
          </a:p>
        </p:txBody>
      </p:sp>
      <p:cxnSp>
        <p:nvCxnSpPr>
          <p:cNvPr id="15" name="Gerader Verbinder 14"/>
          <p:cNvCxnSpPr/>
          <p:nvPr/>
        </p:nvCxnSpPr>
        <p:spPr>
          <a:xfrm flipH="1" flipV="1">
            <a:off x="6156176" y="2676142"/>
            <a:ext cx="1080120" cy="687696"/>
          </a:xfrm>
          <a:prstGeom prst="line">
            <a:avLst/>
          </a:prstGeom>
          <a:noFill/>
          <a:ln w="38100" cap="flat" cmpd="sng" algn="ctr">
            <a:solidFill>
              <a:srgbClr val="FF0000"/>
            </a:solidFill>
            <a:prstDash val="sysDash"/>
          </a:ln>
          <a:effectLst/>
        </p:spPr>
      </p:cxnSp>
      <p:cxnSp>
        <p:nvCxnSpPr>
          <p:cNvPr id="16" name="Gerader Verbinder 15"/>
          <p:cNvCxnSpPr/>
          <p:nvPr/>
        </p:nvCxnSpPr>
        <p:spPr>
          <a:xfrm flipH="1">
            <a:off x="6156176" y="3795886"/>
            <a:ext cx="1080120" cy="624654"/>
          </a:xfrm>
          <a:prstGeom prst="line">
            <a:avLst/>
          </a:prstGeom>
          <a:noFill/>
          <a:ln w="38100" cap="flat" cmpd="sng" algn="ctr">
            <a:solidFill>
              <a:srgbClr val="FF0000"/>
            </a:solidFill>
            <a:prstDash val="sysDash"/>
          </a:ln>
          <a:effectLst/>
        </p:spPr>
      </p:cxnSp>
      <p:sp>
        <p:nvSpPr>
          <p:cNvPr id="18" name="TextBox 4"/>
          <p:cNvSpPr txBox="1"/>
          <p:nvPr/>
        </p:nvSpPr>
        <p:spPr>
          <a:xfrm>
            <a:off x="6696236" y="653049"/>
            <a:ext cx="2196244" cy="584775"/>
          </a:xfrm>
          <a:prstGeom prst="rect">
            <a:avLst/>
          </a:prstGeom>
          <a:noFill/>
        </p:spPr>
        <p:txBody>
          <a:bodyPr wrap="square" rtlCol="0">
            <a:spAutoFit/>
          </a:bodyPr>
          <a:lstStyle/>
          <a:p>
            <a:pPr>
              <a:buClr>
                <a:srgbClr val="000000"/>
              </a:buClr>
              <a:buSzPts val="1100"/>
              <a:defRPr/>
            </a:pPr>
            <a:r>
              <a:rPr lang="en-US" sz="1600" kern="0" dirty="0" smtClean="0">
                <a:solidFill>
                  <a:srgbClr val="000000"/>
                </a:solidFill>
                <a:latin typeface="Arial"/>
                <a:cs typeface="Arial"/>
                <a:sym typeface="Arial"/>
              </a:rPr>
              <a:t>Vibrostate population ratio - 2D distribution</a:t>
            </a:r>
          </a:p>
        </p:txBody>
      </p:sp>
    </p:spTree>
    <p:extLst>
      <p:ext uri="{BB962C8B-B14F-4D97-AF65-F5344CB8AC3E}">
        <p14:creationId xmlns:p14="http://schemas.microsoft.com/office/powerpoint/2010/main" val="2499065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gfeba83e5d7_0_130"/>
          <p:cNvSpPr txBox="1"/>
          <p:nvPr/>
        </p:nvSpPr>
        <p:spPr>
          <a:xfrm>
            <a:off x="19108" y="-26288"/>
            <a:ext cx="797612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smtClean="0">
                <a:solidFill>
                  <a:srgbClr val="C00000"/>
                </a:solidFill>
                <a:latin typeface="Arial"/>
                <a:ea typeface="Arial"/>
                <a:cs typeface="Arial"/>
                <a:sym typeface="Arial"/>
              </a:rPr>
              <a:t>Standalone CRM Ploutos: what is inside?..</a:t>
            </a:r>
            <a:endParaRPr sz="2800" b="1" i="0" u="none" strike="noStrike" cap="none" dirty="0">
              <a:solidFill>
                <a:srgbClr val="C00000"/>
              </a:solidFill>
              <a:latin typeface="Arial"/>
              <a:ea typeface="Arial"/>
              <a:cs typeface="Arial"/>
              <a:sym typeface="Arial"/>
            </a:endParaRPr>
          </a:p>
        </p:txBody>
      </p:sp>
      <p:sp>
        <p:nvSpPr>
          <p:cNvPr id="11" name="Textfeld 10"/>
          <p:cNvSpPr txBox="1"/>
          <p:nvPr/>
        </p:nvSpPr>
        <p:spPr>
          <a:xfrm>
            <a:off x="30374" y="926899"/>
            <a:ext cx="8934114" cy="4054956"/>
          </a:xfrm>
          <a:prstGeom prst="rect">
            <a:avLst/>
          </a:prstGeom>
          <a:noFill/>
        </p:spPr>
        <p:txBody>
          <a:bodyPr wrap="square" rtlCol="0">
            <a:spAutoFit/>
          </a:bodyPr>
          <a:lstStyle/>
          <a:p>
            <a:pPr marL="342900" indent="-342900">
              <a:spcBef>
                <a:spcPts val="300"/>
              </a:spcBef>
              <a:buAutoNum type="arabicParenR"/>
            </a:pPr>
            <a:r>
              <a:rPr lang="en-GB" sz="1400" b="1" dirty="0" smtClean="0">
                <a:latin typeface="Arial" panose="020B0604020202020204" pitchFamily="34" charset="0"/>
                <a:cs typeface="Arial" panose="020B0604020202020204" pitchFamily="34" charset="0"/>
              </a:rPr>
              <a:t>CRM solver (transport excluded, pure A&amp;M side of the problem) with extensive features</a:t>
            </a:r>
          </a:p>
          <a:p>
            <a:pPr marL="742950" lvl="1" indent="-285750">
              <a:spcBef>
                <a:spcPts val="300"/>
              </a:spcBef>
              <a:buFont typeface="Wingdings" panose="05000000000000000000" pitchFamily="2" charset="2"/>
              <a:buChar char="è"/>
            </a:pP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Stationary and </a:t>
            </a: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non-stationary</a:t>
            </a: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 solution (assuming velocity and plasma pars)</a:t>
            </a:r>
          </a:p>
          <a:p>
            <a:pPr marL="742950" lvl="1" indent="-285750">
              <a:spcBef>
                <a:spcPts val="300"/>
              </a:spcBef>
              <a:buFont typeface="Wingdings" panose="05000000000000000000" pitchFamily="2" charset="2"/>
              <a:buChar char="è"/>
            </a:pP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Any specie can be treated as “</a:t>
            </a: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Reservoir</a:t>
            </a: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a:t>
            </a:r>
          </a:p>
          <a:p>
            <a:pPr marL="742950" lvl="1" indent="-285750">
              <a:spcBef>
                <a:spcPts val="300"/>
              </a:spcBef>
              <a:buFont typeface="Wingdings" panose="05000000000000000000" pitchFamily="2" charset="2"/>
              <a:buChar char="è"/>
            </a:pPr>
            <a:r>
              <a:rPr lang="en-GB" sz="1400" b="1" dirty="0" smtClean="0">
                <a:solidFill>
                  <a:srgbClr val="003399"/>
                </a:solidFill>
                <a:latin typeface="Arial" panose="020B0604020202020204" pitchFamily="34" charset="0"/>
                <a:cs typeface="Arial" panose="020B0604020202020204" pitchFamily="34" charset="0"/>
              </a:rPr>
              <a:t>“Spectral analysis” </a:t>
            </a:r>
            <a:r>
              <a:rPr lang="en-GB" sz="1400" dirty="0" smtClean="0">
                <a:solidFill>
                  <a:srgbClr val="003399"/>
                </a:solidFill>
                <a:latin typeface="Arial" panose="020B0604020202020204" pitchFamily="34" charset="0"/>
                <a:cs typeface="Arial" panose="020B0604020202020204" pitchFamily="34" charset="0"/>
              </a:rPr>
              <a:t>based on eigenvalue approach (which reactions are most important?)</a:t>
            </a:r>
          </a:p>
          <a:p>
            <a:pPr marL="742950" lvl="1" indent="-285750">
              <a:spcBef>
                <a:spcPts val="300"/>
              </a:spcBef>
              <a:buFont typeface="Wingdings" panose="05000000000000000000" pitchFamily="2" charset="2"/>
              <a:buChar char="è"/>
            </a:pPr>
            <a:r>
              <a:rPr lang="en-GB" sz="1400" b="1" dirty="0" smtClean="0">
                <a:solidFill>
                  <a:srgbClr val="003399"/>
                </a:solidFill>
                <a:latin typeface="Arial" panose="020B0604020202020204" pitchFamily="34" charset="0"/>
                <a:cs typeface="Arial" panose="020B0604020202020204" pitchFamily="34" charset="0"/>
              </a:rPr>
              <a:t>Sensitivity analysis</a:t>
            </a:r>
            <a:r>
              <a:rPr lang="en-GB" sz="1400" dirty="0" smtClean="0">
                <a:solidFill>
                  <a:srgbClr val="003399"/>
                </a:solidFill>
                <a:latin typeface="Arial" panose="020B0604020202020204" pitchFamily="34" charset="0"/>
                <a:cs typeface="Arial" panose="020B0604020202020204" pitchFamily="34" charset="0"/>
              </a:rPr>
              <a:t> – vary the plasma parameters, solver settings, reactions, etc.</a:t>
            </a:r>
            <a:endParaRPr lang="en-GB" sz="1400" b="1" dirty="0" smtClean="0">
              <a:latin typeface="Arial" panose="020B0604020202020204" pitchFamily="34" charset="0"/>
              <a:cs typeface="Arial" panose="020B0604020202020204" pitchFamily="34" charset="0"/>
            </a:endParaRPr>
          </a:p>
          <a:p>
            <a:pPr marL="342900" indent="-342900">
              <a:spcBef>
                <a:spcPts val="1200"/>
              </a:spcBef>
              <a:buFontTx/>
              <a:buAutoNum type="arabicParenR"/>
            </a:pPr>
            <a:r>
              <a:rPr lang="en-GB" sz="1400" b="1" dirty="0" smtClean="0">
                <a:latin typeface="Arial" panose="020B0604020202020204" pitchFamily="34" charset="0"/>
                <a:cs typeface="Arial" panose="020B0604020202020204" pitchFamily="34" charset="0"/>
              </a:rPr>
              <a:t>Plotting, solver results visualisation</a:t>
            </a:r>
          </a:p>
          <a:p>
            <a:pPr marL="742950" lvl="1" indent="-285750">
              <a:spcBef>
                <a:spcPts val="300"/>
              </a:spcBef>
              <a:buFont typeface="Wingdings" panose="05000000000000000000" pitchFamily="2" charset="2"/>
              <a:buChar char="è"/>
            </a:pP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Useful for </a:t>
            </a:r>
            <a:r>
              <a:rPr lang="en-GB" sz="1400" dirty="0">
                <a:solidFill>
                  <a:srgbClr val="003399"/>
                </a:solidFill>
                <a:latin typeface="Arial" panose="020B0604020202020204" pitchFamily="34" charset="0"/>
                <a:cs typeface="Arial" panose="020B0604020202020204" pitchFamily="34" charset="0"/>
                <a:sym typeface="Wingdings" panose="05000000000000000000" pitchFamily="2" charset="2"/>
              </a:rPr>
              <a:t>f</a:t>
            </a: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ast </a:t>
            </a: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consistency checks </a:t>
            </a: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and trivial analysis while constructing the CRMs</a:t>
            </a:r>
          </a:p>
          <a:p>
            <a:pPr marL="742950" lvl="1" indent="-285750">
              <a:spcBef>
                <a:spcPts val="300"/>
              </a:spcBef>
              <a:buFont typeface="Wingdings" panose="05000000000000000000" pitchFamily="2" charset="2"/>
              <a:buChar char="è"/>
            </a:pP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Good for physics analysis in case one follows </a:t>
            </a: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established routines</a:t>
            </a:r>
            <a:endParaRPr lang="en-GB" sz="1400" b="1" dirty="0" smtClean="0">
              <a:latin typeface="Arial" panose="020B0604020202020204" pitchFamily="34" charset="0"/>
              <a:cs typeface="Arial" panose="020B0604020202020204" pitchFamily="34" charset="0"/>
            </a:endParaRPr>
          </a:p>
          <a:p>
            <a:pPr marL="342900" indent="-342900">
              <a:spcBef>
                <a:spcPts val="1200"/>
              </a:spcBef>
              <a:buAutoNum type="arabicParenR"/>
            </a:pPr>
            <a:r>
              <a:rPr lang="en-GB" sz="1400" b="1" dirty="0" smtClean="0">
                <a:latin typeface="Arial" panose="020B0604020202020204" pitchFamily="34" charset="0"/>
                <a:cs typeface="Arial" panose="020B0604020202020204" pitchFamily="34" charset="0"/>
              </a:rPr>
              <a:t>Flexible reaction tables interconnected with the solver and plotting</a:t>
            </a:r>
          </a:p>
          <a:p>
            <a:pPr marL="742950" lvl="1" indent="-285750">
              <a:spcBef>
                <a:spcPts val="300"/>
              </a:spcBef>
              <a:buFont typeface="Wingdings" panose="05000000000000000000" pitchFamily="2" charset="2"/>
              <a:buChar char="è"/>
            </a:pP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Optimised for </a:t>
            </a: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consistency </a:t>
            </a:r>
            <a:r>
              <a:rPr lang="en-GB" sz="1400" b="1" dirty="0">
                <a:solidFill>
                  <a:srgbClr val="003399"/>
                </a:solidFill>
                <a:latin typeface="Arial" panose="020B0604020202020204" pitchFamily="34" charset="0"/>
                <a:cs typeface="Arial" panose="020B0604020202020204" pitchFamily="34" charset="0"/>
                <a:sym typeface="Wingdings" panose="05000000000000000000" pitchFamily="2" charset="2"/>
              </a:rPr>
              <a:t>checks </a:t>
            </a:r>
            <a:r>
              <a:rPr lang="en-GB" sz="1400" dirty="0">
                <a:solidFill>
                  <a:srgbClr val="003399"/>
                </a:solidFill>
                <a:latin typeface="Arial" panose="020B0604020202020204" pitchFamily="34" charset="0"/>
                <a:cs typeface="Arial" panose="020B0604020202020204" pitchFamily="34" charset="0"/>
                <a:sym typeface="Wingdings" panose="05000000000000000000" pitchFamily="2" charset="2"/>
              </a:rPr>
              <a:t>and trivial analysis while constructing the CRMs</a:t>
            </a:r>
          </a:p>
          <a:p>
            <a:pPr marL="742950" lvl="1" indent="-285750">
              <a:spcBef>
                <a:spcPts val="300"/>
              </a:spcBef>
              <a:buFont typeface="Wingdings" panose="05000000000000000000" pitchFamily="2" charset="2"/>
              <a:buChar char="è"/>
            </a:pP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Input/output </a:t>
            </a: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in various formats (new: </a:t>
            </a:r>
            <a:r>
              <a:rPr lang="en-GB" sz="1400" b="1" dirty="0" smtClean="0">
                <a:solidFill>
                  <a:srgbClr val="003399"/>
                </a:solidFill>
                <a:latin typeface="Arial" panose="020B0604020202020204" pitchFamily="34" charset="0"/>
                <a:cs typeface="Arial" panose="020B0604020202020204" pitchFamily="34" charset="0"/>
                <a:sym typeface="Wingdings" panose="05000000000000000000" pitchFamily="2" charset="2"/>
              </a:rPr>
              <a:t>JSON</a:t>
            </a:r>
            <a:r>
              <a:rPr lang="en-GB" sz="1400" dirty="0" smtClean="0">
                <a:solidFill>
                  <a:srgbClr val="003399"/>
                </a:solidFill>
                <a:latin typeface="Arial" panose="020B0604020202020204" pitchFamily="34" charset="0"/>
                <a:cs typeface="Arial" panose="020B0604020202020204" pitchFamily="34" charset="0"/>
                <a:sym typeface="Wingdings" panose="05000000000000000000" pitchFamily="2" charset="2"/>
              </a:rPr>
              <a:t>) including directly for EIRENE</a:t>
            </a:r>
          </a:p>
          <a:p>
            <a:pPr marL="742950" lvl="1" indent="-285750">
              <a:spcBef>
                <a:spcPts val="300"/>
              </a:spcBef>
              <a:buFont typeface="Wingdings" panose="05000000000000000000" pitchFamily="2" charset="2"/>
              <a:buChar char="è"/>
            </a:pPr>
            <a:r>
              <a:rPr lang="en-GB" sz="1400" dirty="0">
                <a:solidFill>
                  <a:srgbClr val="003399"/>
                </a:solidFill>
                <a:latin typeface="Arial" panose="020B0604020202020204" pitchFamily="34" charset="0"/>
                <a:cs typeface="Arial" panose="020B0604020202020204" pitchFamily="34" charset="0"/>
              </a:rPr>
              <a:t>Critical things are </a:t>
            </a:r>
            <a:r>
              <a:rPr lang="en-GB" sz="1400" dirty="0" smtClean="0">
                <a:solidFill>
                  <a:srgbClr val="003399"/>
                </a:solidFill>
                <a:latin typeface="Arial" panose="020B0604020202020204" pitchFamily="34" charset="0"/>
                <a:cs typeface="Arial" panose="020B0604020202020204" pitchFamily="34" charset="0"/>
              </a:rPr>
              <a:t>highlighted, </a:t>
            </a:r>
            <a:r>
              <a:rPr lang="en-GB" sz="1400" b="1" dirty="0" smtClean="0">
                <a:solidFill>
                  <a:srgbClr val="003399"/>
                </a:solidFill>
                <a:latin typeface="Arial" panose="020B0604020202020204" pitchFamily="34" charset="0"/>
                <a:cs typeface="Arial" panose="020B0604020202020204" pitchFamily="34" charset="0"/>
              </a:rPr>
              <a:t>level of information</a:t>
            </a:r>
            <a:r>
              <a:rPr lang="en-GB" sz="1400" dirty="0" smtClean="0">
                <a:solidFill>
                  <a:srgbClr val="003399"/>
                </a:solidFill>
                <a:latin typeface="Arial" panose="020B0604020202020204" pitchFamily="34" charset="0"/>
                <a:cs typeface="Arial" panose="020B0604020202020204" pitchFamily="34" charset="0"/>
              </a:rPr>
              <a:t> detail </a:t>
            </a:r>
            <a:r>
              <a:rPr lang="en-GB" sz="1400" b="1" dirty="0" smtClean="0">
                <a:solidFill>
                  <a:srgbClr val="003399"/>
                </a:solidFill>
                <a:latin typeface="Arial" panose="020B0604020202020204" pitchFamily="34" charset="0"/>
                <a:cs typeface="Arial" panose="020B0604020202020204" pitchFamily="34" charset="0"/>
              </a:rPr>
              <a:t>controlled</a:t>
            </a:r>
            <a:r>
              <a:rPr lang="en-GB" sz="1400" dirty="0" smtClean="0">
                <a:solidFill>
                  <a:srgbClr val="003399"/>
                </a:solidFill>
                <a:latin typeface="Arial" panose="020B0604020202020204" pitchFamily="34" charset="0"/>
                <a:cs typeface="Arial" panose="020B0604020202020204" pitchFamily="34" charset="0"/>
              </a:rPr>
              <a:t> by the user.</a:t>
            </a:r>
            <a:endParaRPr lang="en-GB" sz="1400" dirty="0">
              <a:solidFill>
                <a:srgbClr val="003399"/>
              </a:solidFill>
              <a:latin typeface="Arial" panose="020B0604020202020204" pitchFamily="34" charset="0"/>
              <a:cs typeface="Arial" panose="020B0604020202020204" pitchFamily="34" charset="0"/>
            </a:endParaRPr>
          </a:p>
          <a:p>
            <a:pPr marL="742950" lvl="1" indent="-285750">
              <a:spcBef>
                <a:spcPts val="300"/>
              </a:spcBef>
              <a:buFont typeface="Wingdings" panose="05000000000000000000" pitchFamily="2" charset="2"/>
              <a:buChar char="è"/>
            </a:pPr>
            <a:r>
              <a:rPr lang="en-GB" sz="1400" dirty="0">
                <a:solidFill>
                  <a:srgbClr val="003399"/>
                </a:solidFill>
                <a:latin typeface="Arial" panose="020B0604020202020204" pitchFamily="34" charset="0"/>
                <a:cs typeface="Arial" panose="020B0604020202020204" pitchFamily="34" charset="0"/>
              </a:rPr>
              <a:t>Data is </a:t>
            </a:r>
            <a:r>
              <a:rPr lang="en-GB" sz="1400" b="1" dirty="0">
                <a:solidFill>
                  <a:srgbClr val="003399"/>
                </a:solidFill>
                <a:latin typeface="Arial" panose="020B0604020202020204" pitchFamily="34" charset="0"/>
                <a:cs typeface="Arial" panose="020B0604020202020204" pitchFamily="34" charset="0"/>
              </a:rPr>
              <a:t>grouped by the reactions </a:t>
            </a:r>
            <a:r>
              <a:rPr lang="en-GB" sz="1400" dirty="0">
                <a:solidFill>
                  <a:srgbClr val="003399"/>
                </a:solidFill>
                <a:latin typeface="Arial" panose="020B0604020202020204" pitchFamily="34" charset="0"/>
                <a:cs typeface="Arial" panose="020B0604020202020204" pitchFamily="34" charset="0"/>
              </a:rPr>
              <a:t>(even if </a:t>
            </a:r>
            <a:r>
              <a:rPr lang="en-GB" sz="1400" dirty="0" smtClean="0">
                <a:solidFill>
                  <a:srgbClr val="003399"/>
                </a:solidFill>
                <a:latin typeface="Arial" panose="020B0604020202020204" pitchFamily="34" charset="0"/>
                <a:cs typeface="Arial" panose="020B0604020202020204" pitchFamily="34" charset="0"/>
              </a:rPr>
              <a:t>from </a:t>
            </a:r>
            <a:r>
              <a:rPr lang="en-GB" sz="1400" dirty="0">
                <a:solidFill>
                  <a:srgbClr val="003399"/>
                </a:solidFill>
                <a:latin typeface="Arial" panose="020B0604020202020204" pitchFamily="34" charset="0"/>
                <a:cs typeface="Arial" panose="020B0604020202020204" pitchFamily="34" charset="0"/>
              </a:rPr>
              <a:t>various sources).</a:t>
            </a:r>
          </a:p>
          <a:p>
            <a:pPr marL="742950" lvl="1" indent="-285750">
              <a:spcBef>
                <a:spcPts val="300"/>
              </a:spcBef>
              <a:buFont typeface="Wingdings" panose="05000000000000000000" pitchFamily="2" charset="2"/>
              <a:buChar char="è"/>
            </a:pPr>
            <a:r>
              <a:rPr lang="en-GB" sz="1400" dirty="0">
                <a:solidFill>
                  <a:srgbClr val="003399"/>
                </a:solidFill>
                <a:latin typeface="Arial" panose="020B0604020202020204" pitchFamily="34" charset="0"/>
                <a:cs typeface="Arial" panose="020B0604020202020204" pitchFamily="34" charset="0"/>
              </a:rPr>
              <a:t>S</a:t>
            </a:r>
            <a:r>
              <a:rPr lang="en-GB" sz="1400" dirty="0" smtClean="0">
                <a:solidFill>
                  <a:srgbClr val="003399"/>
                </a:solidFill>
                <a:latin typeface="Arial" panose="020B0604020202020204" pitchFamily="34" charset="0"/>
                <a:cs typeface="Arial" panose="020B0604020202020204" pitchFamily="34" charset="0"/>
              </a:rPr>
              <a:t>tandard </a:t>
            </a:r>
            <a:r>
              <a:rPr lang="en-GB" sz="1400" dirty="0">
                <a:solidFill>
                  <a:srgbClr val="003399"/>
                </a:solidFill>
                <a:latin typeface="Arial" panose="020B0604020202020204" pitchFamily="34" charset="0"/>
                <a:cs typeface="Arial" panose="020B0604020202020204" pitchFamily="34" charset="0"/>
              </a:rPr>
              <a:t>or custom </a:t>
            </a:r>
            <a:r>
              <a:rPr lang="en-GB" sz="1400" b="1" dirty="0" smtClean="0">
                <a:solidFill>
                  <a:srgbClr val="003399"/>
                </a:solidFill>
                <a:latin typeface="Arial" panose="020B0604020202020204" pitchFamily="34" charset="0"/>
                <a:cs typeface="Arial" panose="020B0604020202020204" pitchFamily="34" charset="0"/>
              </a:rPr>
              <a:t>initial configurations</a:t>
            </a:r>
          </a:p>
          <a:p>
            <a:endParaRPr lang="en-GB" sz="1400" dirty="0" smtClean="0">
              <a:solidFill>
                <a:srgbClr val="0070C0"/>
              </a:solidFill>
              <a:latin typeface="Arial" panose="020B0604020202020204" pitchFamily="34" charset="0"/>
              <a:cs typeface="Arial" panose="020B0604020202020204" pitchFamily="34" charset="0"/>
            </a:endParaRPr>
          </a:p>
        </p:txBody>
      </p:sp>
      <p:sp>
        <p:nvSpPr>
          <p:cNvPr id="2" name="Rechteck 1"/>
          <p:cNvSpPr/>
          <p:nvPr/>
        </p:nvSpPr>
        <p:spPr>
          <a:xfrm>
            <a:off x="30374" y="527229"/>
            <a:ext cx="3114955" cy="369332"/>
          </a:xfrm>
          <a:prstGeom prst="rect">
            <a:avLst/>
          </a:prstGeom>
        </p:spPr>
        <p:txBody>
          <a:bodyPr wrap="none">
            <a:spAutoFit/>
          </a:bodyPr>
          <a:lstStyle/>
          <a:p>
            <a:r>
              <a:rPr lang="en-GB" b="1" dirty="0" smtClean="0">
                <a:solidFill>
                  <a:srgbClr val="C00000"/>
                </a:solidFill>
                <a:latin typeface="Arial"/>
                <a:ea typeface="Arial"/>
                <a:cs typeface="Arial"/>
                <a:sym typeface="Arial"/>
              </a:rPr>
              <a:t>Earlier known as “HydKin”</a:t>
            </a:r>
            <a:endParaRPr lang="en-GB" dirty="0"/>
          </a:p>
        </p:txBody>
      </p:sp>
      <p:sp>
        <p:nvSpPr>
          <p:cNvPr id="5" name="Textfeld 4"/>
          <p:cNvSpPr txBox="1"/>
          <p:nvPr/>
        </p:nvSpPr>
        <p:spPr>
          <a:xfrm>
            <a:off x="7812360" y="3596411"/>
            <a:ext cx="1224136" cy="830997"/>
          </a:xfrm>
          <a:prstGeom prst="rect">
            <a:avLst/>
          </a:prstGeom>
          <a:solidFill>
            <a:srgbClr val="FFFF00"/>
          </a:solidFill>
          <a:ln w="19050">
            <a:solidFill>
              <a:srgbClr val="C00000"/>
            </a:solidFill>
          </a:ln>
        </p:spPr>
        <p:txBody>
          <a:bodyPr wrap="square" rtlCol="0">
            <a:spAutoFit/>
          </a:bodyPr>
          <a:lstStyle/>
          <a:p>
            <a:r>
              <a:rPr lang="en-GB" sz="1600" dirty="0" smtClean="0">
                <a:solidFill>
                  <a:srgbClr val="C00000"/>
                </a:solidFill>
                <a:latin typeface="Arial" panose="020B0604020202020204" pitchFamily="34" charset="0"/>
                <a:cs typeface="Arial" panose="020B0604020202020204" pitchFamily="34" charset="0"/>
              </a:rPr>
              <a:t>Power of web-based</a:t>
            </a:r>
          </a:p>
          <a:p>
            <a:r>
              <a:rPr lang="en-GB" sz="1600" dirty="0" smtClean="0">
                <a:solidFill>
                  <a:srgbClr val="C00000"/>
                </a:solidFill>
                <a:latin typeface="Arial" panose="020B0604020202020204" pitchFamily="34" charset="0"/>
                <a:cs typeface="Arial" panose="020B0604020202020204" pitchFamily="34" charset="0"/>
              </a:rPr>
              <a:t>Interface!</a:t>
            </a:r>
          </a:p>
        </p:txBody>
      </p:sp>
      <p:sp>
        <p:nvSpPr>
          <p:cNvPr id="7" name="Geschweifte Klammer rechts 6"/>
          <p:cNvSpPr/>
          <p:nvPr/>
        </p:nvSpPr>
        <p:spPr>
          <a:xfrm>
            <a:off x="7524328" y="3435846"/>
            <a:ext cx="288032" cy="1152128"/>
          </a:xfrm>
          <a:prstGeom prst="rightBrace">
            <a:avLst>
              <a:gd name="adj1" fmla="val 37865"/>
              <a:gd name="adj2" fmla="val 50000"/>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80162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p:nvPr/>
        </p:nvSpPr>
        <p:spPr>
          <a:xfrm>
            <a:off x="107504" y="-20538"/>
            <a:ext cx="7423500" cy="58500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GB" sz="3200" b="1" dirty="0">
                <a:solidFill>
                  <a:srgbClr val="C00000"/>
                </a:solidFill>
                <a:latin typeface="Arial"/>
                <a:ea typeface="Arial"/>
                <a:cs typeface="Arial"/>
                <a:sym typeface="Arial"/>
              </a:rPr>
              <a:t>PLOUTOS </a:t>
            </a:r>
            <a:r>
              <a:rPr lang="en-GB" sz="3200" b="1" i="0" u="none" strike="noStrike" cap="none" dirty="0" smtClean="0">
                <a:solidFill>
                  <a:srgbClr val="C00000"/>
                </a:solidFill>
                <a:latin typeface="Arial"/>
                <a:ea typeface="Arial"/>
                <a:cs typeface="Arial"/>
                <a:sym typeface="Arial"/>
              </a:rPr>
              <a:t>can be used to </a:t>
            </a:r>
            <a:endParaRPr sz="3200" b="1" i="0" u="none" strike="noStrike" cap="none" dirty="0">
              <a:solidFill>
                <a:srgbClr val="C00000"/>
              </a:solidFill>
              <a:latin typeface="Arial"/>
              <a:ea typeface="Arial"/>
              <a:cs typeface="Arial"/>
              <a:sym typeface="Arial"/>
            </a:endParaRPr>
          </a:p>
        </p:txBody>
      </p:sp>
      <p:sp>
        <p:nvSpPr>
          <p:cNvPr id="207" name="Google Shape;207;p7"/>
          <p:cNvSpPr txBox="1"/>
          <p:nvPr/>
        </p:nvSpPr>
        <p:spPr>
          <a:xfrm>
            <a:off x="4283968" y="864069"/>
            <a:ext cx="4680520" cy="3754834"/>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GB" sz="1400" b="1" i="0" u="none" strike="noStrike" cap="none" dirty="0" smtClean="0">
                <a:solidFill>
                  <a:schemeClr val="dk1"/>
                </a:solidFill>
                <a:latin typeface="Arial" panose="020B0604020202020204" pitchFamily="34" charset="0"/>
                <a:ea typeface="Arial"/>
                <a:cs typeface="Arial" panose="020B0604020202020204" pitchFamily="34" charset="0"/>
                <a:sym typeface="Arial"/>
              </a:rPr>
              <a:t>to </a:t>
            </a:r>
            <a:r>
              <a:rPr lang="en-GB" sz="1400" b="1" i="0" u="none" strike="noStrike" cap="none" dirty="0">
                <a:solidFill>
                  <a:schemeClr val="dk1"/>
                </a:solidFill>
                <a:latin typeface="Arial" panose="020B0604020202020204" pitchFamily="34" charset="0"/>
                <a:ea typeface="Arial"/>
                <a:cs typeface="Arial" panose="020B0604020202020204" pitchFamily="34" charset="0"/>
                <a:sym typeface="Arial"/>
              </a:rPr>
              <a:t>import/export data </a:t>
            </a:r>
            <a:r>
              <a:rPr lang="en-GB" sz="1400" b="1" i="0" u="none" strike="noStrike" cap="none" dirty="0" smtClean="0">
                <a:solidFill>
                  <a:schemeClr val="dk1"/>
                </a:solidFill>
                <a:latin typeface="Arial" panose="020B0604020202020204" pitchFamily="34" charset="0"/>
                <a:ea typeface="Arial"/>
                <a:cs typeface="Arial" panose="020B0604020202020204" pitchFamily="34" charset="0"/>
                <a:sym typeface="Arial"/>
              </a:rPr>
              <a:t>(</a:t>
            </a:r>
            <a:r>
              <a:rPr lang="en-GB" sz="1400" b="1" dirty="0" smtClean="0">
                <a:solidFill>
                  <a:schemeClr val="dk1"/>
                </a:solidFill>
                <a:latin typeface="Arial" panose="020B0604020202020204" pitchFamily="34" charset="0"/>
                <a:ea typeface="Arial"/>
                <a:cs typeface="Arial" panose="020B0604020202020204" pitchFamily="34" charset="0"/>
                <a:sym typeface="Arial"/>
              </a:rPr>
              <a:t>JSON</a:t>
            </a:r>
            <a:r>
              <a:rPr lang="en-GB" sz="1400" b="1" i="0" u="none" strike="noStrike" cap="none" dirty="0" smtClean="0">
                <a:solidFill>
                  <a:schemeClr val="dk1"/>
                </a:solidFill>
                <a:latin typeface="Arial" panose="020B0604020202020204" pitchFamily="34" charset="0"/>
                <a:ea typeface="Arial"/>
                <a:cs typeface="Arial" panose="020B0604020202020204" pitchFamily="34" charset="0"/>
                <a:sym typeface="Arial"/>
              </a:rPr>
              <a:t>, tabular, etc.)</a:t>
            </a:r>
          </a:p>
          <a:p>
            <a:pPr marL="457200" marR="0" lvl="0" indent="-355600" algn="l" rtl="0">
              <a:lnSpc>
                <a:spcPct val="100000"/>
              </a:lnSpc>
              <a:spcBef>
                <a:spcPts val="0"/>
              </a:spcBef>
              <a:spcAft>
                <a:spcPts val="0"/>
              </a:spcAft>
              <a:buClr>
                <a:srgbClr val="000000"/>
              </a:buClr>
              <a:buSzPts val="2000"/>
              <a:buFont typeface="Arial"/>
              <a:buChar char="●"/>
            </a:pP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GB" sz="1400" b="1" i="0" u="none" strike="noStrike" cap="none" dirty="0">
                <a:solidFill>
                  <a:srgbClr val="000000"/>
                </a:solidFill>
                <a:latin typeface="Arial" panose="020B0604020202020204" pitchFamily="34" charset="0"/>
                <a:ea typeface="Arial"/>
                <a:cs typeface="Arial" panose="020B0604020202020204" pitchFamily="34" charset="0"/>
                <a:sym typeface="Arial"/>
              </a:rPr>
              <a:t>to produce input data for EIRENE and </a:t>
            </a:r>
            <a:r>
              <a:rPr lang="en-GB" sz="1400" b="1" dirty="0" smtClean="0">
                <a:solidFill>
                  <a:srgbClr val="000000"/>
                </a:solidFill>
                <a:latin typeface="Arial" panose="020B0604020202020204" pitchFamily="34" charset="0"/>
                <a:ea typeface="Arial"/>
                <a:cs typeface="Arial" panose="020B0604020202020204" pitchFamily="34" charset="0"/>
                <a:sym typeface="Arial"/>
              </a:rPr>
              <a:t>for </a:t>
            </a:r>
            <a:r>
              <a:rPr lang="en-GB" sz="1400" b="1" i="0" u="none" strike="noStrike" cap="none" dirty="0" smtClean="0">
                <a:solidFill>
                  <a:srgbClr val="000000"/>
                </a:solidFill>
                <a:latin typeface="Arial" panose="020B0604020202020204" pitchFamily="34" charset="0"/>
                <a:ea typeface="Arial"/>
                <a:cs typeface="Arial" panose="020B0604020202020204" pitchFamily="34" charset="0"/>
                <a:sym typeface="Arial"/>
              </a:rPr>
              <a:t>other codes with CRMs</a:t>
            </a:r>
          </a:p>
          <a:p>
            <a:pPr marL="558800" lvl="1">
              <a:buClr>
                <a:srgbClr val="000000"/>
              </a:buClr>
              <a:buSzPts val="2000"/>
            </a:pPr>
            <a:r>
              <a:rPr lang="en-GB" sz="1400" b="1" dirty="0" smtClean="0">
                <a:solidFill>
                  <a:srgbClr val="000000"/>
                </a:solidFill>
                <a:latin typeface="Arial" panose="020B0604020202020204" pitchFamily="34" charset="0"/>
                <a:ea typeface="Arial"/>
                <a:cs typeface="Arial" panose="020B0604020202020204" pitchFamily="34" charset="0"/>
                <a:sym typeface="Wingdings" panose="05000000000000000000" pitchFamily="2" charset="2"/>
              </a:rPr>
              <a:t> </a:t>
            </a:r>
            <a:r>
              <a:rPr lang="en-GB" sz="1400" i="1" dirty="0" smtClean="0">
                <a:solidFill>
                  <a:srgbClr val="0070C0"/>
                </a:solidFill>
                <a:latin typeface="Arial" panose="020B0604020202020204" pitchFamily="34" charset="0"/>
                <a:ea typeface="Arial"/>
                <a:cs typeface="Arial" panose="020B0604020202020204" pitchFamily="34" charset="0"/>
                <a:sym typeface="Arial"/>
              </a:rPr>
              <a:t>load/improve/save </a:t>
            </a:r>
            <a:r>
              <a:rPr lang="en-GB" sz="1400" i="1" dirty="0">
                <a:solidFill>
                  <a:srgbClr val="0070C0"/>
                </a:solidFill>
                <a:latin typeface="Arial" panose="020B0604020202020204" pitchFamily="34" charset="0"/>
                <a:ea typeface="Arial"/>
                <a:cs typeface="Arial" panose="020B0604020202020204" pitchFamily="34" charset="0"/>
                <a:sym typeface="Arial"/>
              </a:rPr>
              <a:t>the developed configuration (selected reactions and parameters) including starting from the standard pre-sets</a:t>
            </a:r>
          </a:p>
          <a:p>
            <a:pPr marL="101600" marR="0" lvl="0" algn="l" rtl="0">
              <a:lnSpc>
                <a:spcPct val="100000"/>
              </a:lnSpc>
              <a:spcBef>
                <a:spcPts val="0"/>
              </a:spcBef>
              <a:spcAft>
                <a:spcPts val="0"/>
              </a:spcAft>
              <a:buClr>
                <a:srgbClr val="000000"/>
              </a:buClr>
              <a:buSzPts val="2000"/>
            </a:pPr>
            <a:endParaRPr lang="en-GB" sz="1400" b="1" i="0" u="none" strike="noStrike" cap="none" dirty="0" smtClean="0">
              <a:solidFill>
                <a:srgbClr val="000000"/>
              </a:solidFill>
              <a:latin typeface="Arial" panose="020B0604020202020204" pitchFamily="34" charset="0"/>
              <a:ea typeface="Arial"/>
              <a:cs typeface="Arial" panose="020B0604020202020204" pitchFamily="34" charset="0"/>
              <a:sym typeface="Arial"/>
            </a:endParaRPr>
          </a:p>
          <a:p>
            <a:pPr marL="457200" indent="-355600">
              <a:buSzPts val="2000"/>
              <a:buFont typeface="Arial"/>
              <a:buChar char="●"/>
            </a:pPr>
            <a:r>
              <a:rPr lang="en-US" sz="1400" b="1" dirty="0">
                <a:latin typeface="Arial" panose="020B0604020202020204" pitchFamily="34" charset="0"/>
                <a:cs typeface="Arial" panose="020B0604020202020204" pitchFamily="34" charset="0"/>
              </a:rPr>
              <a:t>to check data for </a:t>
            </a:r>
            <a:r>
              <a:rPr lang="en-US" sz="1400" b="1" dirty="0" smtClean="0">
                <a:latin typeface="Arial" panose="020B0604020202020204" pitchFamily="34" charset="0"/>
                <a:cs typeface="Arial" panose="020B0604020202020204" pitchFamily="34" charset="0"/>
              </a:rPr>
              <a:t>consistency and abnormal features</a:t>
            </a:r>
          </a:p>
          <a:p>
            <a:pPr marL="457200" indent="-355600">
              <a:buSzPts val="2000"/>
              <a:buFont typeface="Arial"/>
              <a:buChar char="●"/>
            </a:pPr>
            <a:endParaRPr lang="en-US" sz="1400" b="1" dirty="0">
              <a:latin typeface="Arial" panose="020B0604020202020204" pitchFamily="34" charset="0"/>
              <a:cs typeface="Arial" panose="020B0604020202020204" pitchFamily="34" charset="0"/>
            </a:endParaRPr>
          </a:p>
          <a:p>
            <a:pPr marL="457200" indent="-355600">
              <a:buSzPts val="2000"/>
              <a:buFont typeface="Arial"/>
              <a:buChar char="●"/>
            </a:pPr>
            <a:r>
              <a:rPr lang="en-US" sz="1400" b="1" dirty="0">
                <a:latin typeface="Arial" panose="020B0604020202020204" pitchFamily="34" charset="0"/>
                <a:cs typeface="Arial" panose="020B0604020202020204" pitchFamily="34" charset="0"/>
              </a:rPr>
              <a:t>d</a:t>
            </a:r>
            <a:r>
              <a:rPr lang="en-US" sz="1400" b="1" dirty="0" smtClean="0">
                <a:latin typeface="Arial" panose="020B0604020202020204" pitchFamily="34" charset="0"/>
                <a:cs typeface="Arial" panose="020B0604020202020204" pitchFamily="34" charset="0"/>
              </a:rPr>
              <a:t>o sensitivity studies:</a:t>
            </a:r>
          </a:p>
          <a:p>
            <a:pPr marL="558800" lvl="1">
              <a:buSzPts val="2000"/>
            </a:pPr>
            <a:r>
              <a:rPr lang="en-GB" sz="1400" b="1" dirty="0">
                <a:solidFill>
                  <a:srgbClr val="000000"/>
                </a:solidFill>
                <a:latin typeface="Arial" panose="020B0604020202020204" pitchFamily="34" charset="0"/>
                <a:ea typeface="Arial"/>
                <a:cs typeface="Arial" panose="020B0604020202020204" pitchFamily="34" charset="0"/>
                <a:sym typeface="Wingdings" panose="05000000000000000000" pitchFamily="2" charset="2"/>
              </a:rPr>
              <a:t> </a:t>
            </a:r>
            <a:r>
              <a:rPr lang="en-GB" sz="1400" i="1" dirty="0" smtClean="0">
                <a:solidFill>
                  <a:srgbClr val="0070C0"/>
                </a:solidFill>
                <a:latin typeface="Arial" panose="020B0604020202020204" pitchFamily="34" charset="0"/>
                <a:ea typeface="Arial"/>
                <a:cs typeface="Arial" panose="020B0604020202020204" pitchFamily="34" charset="0"/>
                <a:sym typeface="Arial"/>
              </a:rPr>
              <a:t>understand </a:t>
            </a:r>
            <a:r>
              <a:rPr lang="en-GB" sz="1400" i="1" dirty="0">
                <a:solidFill>
                  <a:srgbClr val="0070C0"/>
                </a:solidFill>
                <a:latin typeface="Arial" panose="020B0604020202020204" pitchFamily="34" charset="0"/>
                <a:ea typeface="Arial"/>
                <a:cs typeface="Arial" panose="020B0604020202020204" pitchFamily="34" charset="0"/>
                <a:sym typeface="Arial"/>
              </a:rPr>
              <a:t>A&amp;M side of the problem and identify the most significant processes (among the selected ones)</a:t>
            </a:r>
          </a:p>
          <a:p>
            <a:pPr marL="457200" marR="0" lvl="0" indent="-355600" algn="l" rtl="0">
              <a:lnSpc>
                <a:spcPct val="100000"/>
              </a:lnSpc>
              <a:spcBef>
                <a:spcPts val="0"/>
              </a:spcBef>
              <a:spcAft>
                <a:spcPts val="0"/>
              </a:spcAft>
              <a:buClr>
                <a:srgbClr val="000000"/>
              </a:buClr>
              <a:buSzPts val="2000"/>
              <a:buFont typeface="Arial"/>
              <a:buChar char="●"/>
            </a:pPr>
            <a:endParaRPr lang="en-GB" sz="1400" b="1"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400" b="1" i="0" u="none" strike="noStrike" cap="none" dirty="0">
              <a:solidFill>
                <a:srgbClr val="000090"/>
              </a:solidFill>
              <a:latin typeface="Arial"/>
              <a:ea typeface="Arial"/>
              <a:cs typeface="Arial"/>
              <a:sym typeface="Arial"/>
            </a:endParaRPr>
          </a:p>
        </p:txBody>
      </p:sp>
      <p:pic>
        <p:nvPicPr>
          <p:cNvPr id="1028" name="Picture 4" descr="https://www.eirene.de/eire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 y="1176442"/>
            <a:ext cx="1680121" cy="3214672"/>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links 3"/>
          <p:cNvSpPr/>
          <p:nvPr/>
        </p:nvSpPr>
        <p:spPr>
          <a:xfrm>
            <a:off x="1403648" y="1923678"/>
            <a:ext cx="457927" cy="360040"/>
          </a:xfrm>
          <a:prstGeom prst="leftArrow">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fik 1"/>
          <p:cNvPicPr>
            <a:picLocks noChangeAspect="1"/>
          </p:cNvPicPr>
          <p:nvPr/>
        </p:nvPicPr>
        <p:blipFill>
          <a:blip r:embed="rId4"/>
          <a:stretch>
            <a:fillRect/>
          </a:stretch>
        </p:blipFill>
        <p:spPr>
          <a:xfrm>
            <a:off x="1855246" y="627534"/>
            <a:ext cx="2087241" cy="2960625"/>
          </a:xfrm>
          <a:prstGeom prst="rect">
            <a:avLst/>
          </a:prstGeom>
          <a:ln w="28575">
            <a:solidFill>
              <a:schemeClr val="tx1"/>
            </a:solidFill>
          </a:ln>
        </p:spPr>
      </p:pic>
      <p:sp>
        <p:nvSpPr>
          <p:cNvPr id="5" name="Rechteck 4"/>
          <p:cNvSpPr/>
          <p:nvPr/>
        </p:nvSpPr>
        <p:spPr>
          <a:xfrm>
            <a:off x="1940303" y="3795886"/>
            <a:ext cx="1912008" cy="523220"/>
          </a:xfrm>
          <a:prstGeom prst="rect">
            <a:avLst/>
          </a:prstGeom>
        </p:spPr>
        <p:txBody>
          <a:bodyPr wrap="square">
            <a:spAutoFit/>
          </a:bodyPr>
          <a:lstStyle/>
          <a:p>
            <a:r>
              <a:rPr lang="en-GB" sz="1400" i="1" dirty="0" smtClean="0">
                <a:solidFill>
                  <a:srgbClr val="000000"/>
                </a:solidFill>
                <a:latin typeface="Arial" panose="020B0604020202020204" pitchFamily="34" charset="0"/>
              </a:rPr>
              <a:t>Both statues are at</a:t>
            </a:r>
          </a:p>
          <a:p>
            <a:r>
              <a:rPr lang="en-GB" sz="1400" i="1" dirty="0" err="1" smtClean="0">
                <a:solidFill>
                  <a:srgbClr val="000000"/>
                </a:solidFill>
                <a:latin typeface="Arial" panose="020B0604020202020204" pitchFamily="34" charset="0"/>
              </a:rPr>
              <a:t>Glyptothek</a:t>
            </a:r>
            <a:r>
              <a:rPr lang="en-GB" sz="1400" i="1" dirty="0" smtClean="0">
                <a:solidFill>
                  <a:srgbClr val="000000"/>
                </a:solidFill>
                <a:latin typeface="Arial" panose="020B0604020202020204" pitchFamily="34" charset="0"/>
              </a:rPr>
              <a:t>, Munich</a:t>
            </a:r>
            <a:r>
              <a:rPr lang="en-GB" sz="1400" i="1" dirty="0">
                <a:solidFill>
                  <a:srgbClr val="000000"/>
                </a:solidFill>
                <a:latin typeface="Arial" panose="020B0604020202020204" pitchFamily="34" charset="0"/>
              </a:rPr>
              <a:t>.</a:t>
            </a:r>
            <a:endParaRPr lang="en-GB" sz="1400" dirty="0"/>
          </a:p>
        </p:txBody>
      </p:sp>
      <p:sp>
        <p:nvSpPr>
          <p:cNvPr id="10" name="Rechteck 9"/>
          <p:cNvSpPr/>
          <p:nvPr/>
        </p:nvSpPr>
        <p:spPr>
          <a:xfrm>
            <a:off x="133791" y="682507"/>
            <a:ext cx="1575256" cy="338554"/>
          </a:xfrm>
          <a:prstGeom prst="rect">
            <a:avLst/>
          </a:prstGeom>
          <a:solidFill>
            <a:schemeClr val="bg1"/>
          </a:solidFill>
        </p:spPr>
        <p:txBody>
          <a:bodyPr wrap="square">
            <a:spAutoFit/>
          </a:bodyPr>
          <a:lstStyle/>
          <a:p>
            <a:r>
              <a:rPr lang="en-GB" sz="1600" i="1" dirty="0" smtClean="0">
                <a:solidFill>
                  <a:srgbClr val="000000"/>
                </a:solidFill>
                <a:latin typeface="Arial" panose="020B0604020202020204" pitchFamily="34" charset="0"/>
                <a:hlinkClick r:id="rId5"/>
              </a:rPr>
              <a:t>www.eirene.de</a:t>
            </a:r>
            <a:endParaRPr lang="en-GB" sz="1600" i="1" dirty="0" smtClean="0">
              <a:solidFill>
                <a:srgbClr val="000000"/>
              </a:solidFill>
              <a:latin typeface="Arial" panose="020B0604020202020204" pitchFamily="34" charset="0"/>
            </a:endParaRPr>
          </a:p>
        </p:txBody>
      </p:sp>
      <p:sp>
        <p:nvSpPr>
          <p:cNvPr id="6" name="Rechteck 5"/>
          <p:cNvSpPr/>
          <p:nvPr/>
        </p:nvSpPr>
        <p:spPr>
          <a:xfrm>
            <a:off x="359772" y="4393108"/>
            <a:ext cx="1043876" cy="369332"/>
          </a:xfrm>
          <a:prstGeom prst="rect">
            <a:avLst/>
          </a:prstGeom>
        </p:spPr>
        <p:txBody>
          <a:bodyPr wrap="none">
            <a:spAutoFit/>
          </a:bodyPr>
          <a:lstStyle/>
          <a:p>
            <a:r>
              <a:rPr lang="en-GB" b="1" dirty="0" smtClean="0">
                <a:solidFill>
                  <a:srgbClr val="C00000"/>
                </a:solidFill>
                <a:latin typeface="Arial"/>
                <a:ea typeface="Arial"/>
                <a:cs typeface="Arial"/>
                <a:sym typeface="Arial"/>
              </a:rPr>
              <a:t>EIRENE</a:t>
            </a:r>
            <a:endParaRPr lang="en-GB" dirty="0"/>
          </a:p>
        </p:txBody>
      </p:sp>
    </p:spTree>
    <p:extLst>
      <p:ext uri="{BB962C8B-B14F-4D97-AF65-F5344CB8AC3E}">
        <p14:creationId xmlns:p14="http://schemas.microsoft.com/office/powerpoint/2010/main" val="111825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274" y="77321"/>
            <a:ext cx="7975110" cy="342900"/>
          </a:xfrm>
        </p:spPr>
        <p:txBody>
          <a:bodyPr/>
          <a:lstStyle/>
          <a:p>
            <a:r>
              <a:rPr lang="en-GB" dirty="0" smtClean="0">
                <a:solidFill>
                  <a:srgbClr val="C00000"/>
                </a:solidFill>
              </a:rPr>
              <a:t>New CRM Solver for EIRENE concepted</a:t>
            </a:r>
            <a:endParaRPr lang="en-GB" dirty="0">
              <a:solidFill>
                <a:srgbClr val="C00000"/>
              </a:solidFill>
            </a:endParaRPr>
          </a:p>
        </p:txBody>
      </p:sp>
      <p:sp>
        <p:nvSpPr>
          <p:cNvPr id="8" name="Textfeld 7"/>
          <p:cNvSpPr txBox="1"/>
          <p:nvPr/>
        </p:nvSpPr>
        <p:spPr>
          <a:xfrm>
            <a:off x="5580112" y="3643168"/>
            <a:ext cx="72008" cy="369332"/>
          </a:xfrm>
          <a:prstGeom prst="rect">
            <a:avLst/>
          </a:prstGeom>
          <a:noFill/>
        </p:spPr>
        <p:txBody>
          <a:bodyPr wrap="square" rtlCol="0">
            <a:spAutoFit/>
          </a:bodyPr>
          <a:lstStyle/>
          <a:p>
            <a:endParaRPr lang="en-GB" dirty="0"/>
          </a:p>
        </p:txBody>
      </p:sp>
      <p:sp>
        <p:nvSpPr>
          <p:cNvPr id="5" name="Textfeld 4"/>
          <p:cNvSpPr txBox="1"/>
          <p:nvPr/>
        </p:nvSpPr>
        <p:spPr>
          <a:xfrm>
            <a:off x="45485" y="553669"/>
            <a:ext cx="7724211" cy="3816429"/>
          </a:xfrm>
          <a:prstGeom prst="rect">
            <a:avLst/>
          </a:prstGeom>
          <a:noFill/>
        </p:spPr>
        <p:txBody>
          <a:bodyPr wrap="square" rtlCol="0">
            <a:spAutoFit/>
          </a:bodyPr>
          <a:lstStyle/>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This CRM is aimed to precompute rate coefficients accounting for </a:t>
            </a:r>
            <a:r>
              <a:rPr lang="en-GB" sz="1500" b="1" dirty="0">
                <a:latin typeface="Arial" panose="020B0604020202020204" pitchFamily="34" charset="0"/>
                <a:cs typeface="Arial" panose="020B0604020202020204" pitchFamily="34" charset="0"/>
              </a:rPr>
              <a:t>all parametric dependences</a:t>
            </a:r>
            <a:r>
              <a:rPr lang="en-GB" sz="1500" dirty="0">
                <a:latin typeface="Arial" panose="020B0604020202020204" pitchFamily="34" charset="0"/>
                <a:cs typeface="Arial" panose="020B0604020202020204" pitchFamily="34" charset="0"/>
              </a:rPr>
              <a:t> (n</a:t>
            </a:r>
            <a:r>
              <a:rPr lang="en-GB" sz="1500" baseline="-25000"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 T</a:t>
            </a:r>
            <a:r>
              <a:rPr lang="en-GB" sz="1500" baseline="-25000" dirty="0">
                <a:latin typeface="Arial" panose="020B0604020202020204" pitchFamily="34" charset="0"/>
                <a:cs typeface="Arial" panose="020B0604020202020204" pitchFamily="34" charset="0"/>
              </a:rPr>
              <a:t>e</a:t>
            </a:r>
            <a:r>
              <a:rPr lang="en-GB" sz="1500" dirty="0">
                <a:latin typeface="Arial" panose="020B0604020202020204" pitchFamily="34" charset="0"/>
                <a:cs typeface="Arial" panose="020B0604020202020204" pitchFamily="34" charset="0"/>
              </a:rPr>
              <a:t>, but also </a:t>
            </a:r>
            <a:r>
              <a:rPr lang="en-GB" sz="1500" dirty="0" err="1">
                <a:latin typeface="Arial" panose="020B0604020202020204" pitchFamily="34" charset="0"/>
                <a:cs typeface="Arial" panose="020B0604020202020204" pitchFamily="34" charset="0"/>
              </a:rPr>
              <a:t>T</a:t>
            </a:r>
            <a:r>
              <a:rPr lang="en-GB" sz="1500" baseline="-25000" dirty="0" err="1">
                <a:latin typeface="Arial" panose="020B0604020202020204" pitchFamily="34" charset="0"/>
                <a:cs typeface="Arial" panose="020B0604020202020204" pitchFamily="34" charset="0"/>
              </a:rPr>
              <a:t>i</a:t>
            </a:r>
            <a:r>
              <a:rPr lang="en-GB" sz="1500" dirty="0">
                <a:latin typeface="Arial" panose="020B0604020202020204" pitchFamily="34" charset="0"/>
                <a:cs typeface="Arial" panose="020B0604020202020204" pitchFamily="34" charset="0"/>
              </a:rPr>
              <a:t>, …) in contrast with currently used polynomial fits (AMJUEL, …) + add a number of levels/processes not accounted for at this time</a:t>
            </a:r>
          </a:p>
          <a:p>
            <a:pPr marL="285750" indent="-285750">
              <a:buFont typeface="Wingdings" panose="05000000000000000000" pitchFamily="2" charset="2"/>
              <a:buChar char="q"/>
            </a:pPr>
            <a:endParaRPr lang="en-GB"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smtClean="0">
                <a:latin typeface="Arial" panose="020B0604020202020204" pitchFamily="34" charset="0"/>
                <a:cs typeface="Arial" panose="020B0604020202020204" pitchFamily="34" charset="0"/>
              </a:rPr>
              <a:t>The </a:t>
            </a:r>
            <a:r>
              <a:rPr lang="en-GB" sz="1500" b="1" dirty="0" smtClean="0">
                <a:latin typeface="Arial" panose="020B0604020202020204" pitchFamily="34" charset="0"/>
                <a:cs typeface="Arial" panose="020B0604020202020204" pitchFamily="34" charset="0"/>
              </a:rPr>
              <a:t>internal states</a:t>
            </a:r>
            <a:r>
              <a:rPr lang="en-GB" sz="1500" dirty="0" smtClean="0">
                <a:latin typeface="Arial" panose="020B0604020202020204" pitchFamily="34" charset="0"/>
                <a:cs typeface="Arial" panose="020B0604020202020204" pitchFamily="34" charset="0"/>
              </a:rPr>
              <a:t> (e.g. rovibrational states in molecular species) are to be tracked with a flexible a flexible control over this resolution (as separate specie or variable).</a:t>
            </a:r>
          </a:p>
          <a:p>
            <a:pPr marL="285750" indent="-285750">
              <a:buFont typeface="Wingdings" panose="05000000000000000000" pitchFamily="2" charset="2"/>
              <a:buChar char="q"/>
            </a:pPr>
            <a:endParaRPr lang="en-GB" sz="8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a:latin typeface="Arial" panose="020B0604020202020204" pitchFamily="34" charset="0"/>
                <a:cs typeface="Arial" panose="020B0604020202020204" pitchFamily="34" charset="0"/>
              </a:rPr>
              <a:t>The </a:t>
            </a:r>
            <a:r>
              <a:rPr lang="en-GB" sz="1500" b="1" dirty="0">
                <a:latin typeface="Arial" panose="020B0604020202020204" pitchFamily="34" charset="0"/>
                <a:cs typeface="Arial" panose="020B0604020202020204" pitchFamily="34" charset="0"/>
              </a:rPr>
              <a:t>nonstationary solution </a:t>
            </a:r>
            <a:r>
              <a:rPr lang="en-GB" sz="1500" dirty="0">
                <a:latin typeface="Arial" panose="020B0604020202020204" pitchFamily="34" charset="0"/>
                <a:cs typeface="Arial" panose="020B0604020202020204" pitchFamily="34" charset="0"/>
              </a:rPr>
              <a:t>for balance equations should be the default one </a:t>
            </a:r>
          </a:p>
          <a:p>
            <a:r>
              <a:rPr lang="en-GB" sz="1500" dirty="0">
                <a:latin typeface="Arial" panose="020B0604020202020204" pitchFamily="34" charset="0"/>
                <a:cs typeface="Arial" panose="020B0604020202020204" pitchFamily="34" charset="0"/>
              </a:rPr>
              <a:t>      (with the stationary only as a useful option</a:t>
            </a:r>
            <a:r>
              <a:rPr lang="en-GB" sz="1500" dirty="0" smtClean="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smtClean="0">
                <a:latin typeface="Arial" panose="020B0604020202020204" pitchFamily="34" charset="0"/>
                <a:cs typeface="Arial" panose="020B0604020202020204" pitchFamily="34" charset="0"/>
              </a:rPr>
              <a:t>The solver should be </a:t>
            </a:r>
            <a:r>
              <a:rPr lang="en-GB" sz="1500" b="1" dirty="0" smtClean="0">
                <a:latin typeface="Arial" panose="020B0604020202020204" pitchFamily="34" charset="0"/>
                <a:cs typeface="Arial" panose="020B0604020202020204" pitchFamily="34" charset="0"/>
              </a:rPr>
              <a:t>modular</a:t>
            </a:r>
            <a:r>
              <a:rPr lang="en-GB" sz="1500" dirty="0" smtClean="0">
                <a:latin typeface="Arial" panose="020B0604020202020204" pitchFamily="34" charset="0"/>
                <a:cs typeface="Arial" panose="020B0604020202020204" pitchFamily="34" charset="0"/>
              </a:rPr>
              <a:t>, thus </a:t>
            </a:r>
            <a:r>
              <a:rPr lang="en-GB" sz="1500" b="1" dirty="0" smtClean="0">
                <a:latin typeface="Arial" panose="020B0604020202020204" pitchFamily="34" charset="0"/>
                <a:cs typeface="Arial" panose="020B0604020202020204" pitchFamily="34" charset="0"/>
              </a:rPr>
              <a:t>usable standalone </a:t>
            </a:r>
            <a:r>
              <a:rPr lang="en-GB" sz="1500" dirty="0" smtClean="0">
                <a:latin typeface="Arial" panose="020B0604020202020204" pitchFamily="34" charset="0"/>
                <a:cs typeface="Arial" panose="020B0604020202020204" pitchFamily="34" charset="0"/>
              </a:rPr>
              <a:t>or even in </a:t>
            </a:r>
            <a:r>
              <a:rPr lang="en-GB" sz="1500" b="1" dirty="0" smtClean="0">
                <a:latin typeface="Arial" panose="020B0604020202020204" pitchFamily="34" charset="0"/>
                <a:cs typeface="Arial" panose="020B0604020202020204" pitchFamily="34" charset="0"/>
              </a:rPr>
              <a:t>various codes</a:t>
            </a:r>
            <a:r>
              <a:rPr lang="en-GB" sz="1500" dirty="0" smtClean="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500" dirty="0" smtClean="0">
                <a:latin typeface="Arial" panose="020B0604020202020204" pitchFamily="34" charset="0"/>
                <a:cs typeface="Arial" panose="020B0604020202020204" pitchFamily="34" charset="0"/>
              </a:rPr>
              <a:t>The </a:t>
            </a:r>
            <a:r>
              <a:rPr lang="en-GB" sz="1500" b="1" dirty="0" smtClean="0">
                <a:latin typeface="Arial" panose="020B0604020202020204" pitchFamily="34" charset="0"/>
                <a:cs typeface="Arial" panose="020B0604020202020204" pitchFamily="34" charset="0"/>
              </a:rPr>
              <a:t>improved A&amp;M data input  </a:t>
            </a:r>
            <a:r>
              <a:rPr lang="en-GB" sz="1500" dirty="0" smtClean="0">
                <a:latin typeface="Arial" panose="020B0604020202020204" pitchFamily="34" charset="0"/>
                <a:cs typeface="Arial" panose="020B0604020202020204" pitchFamily="34" charset="0"/>
              </a:rPr>
              <a:t>should  be readable and structured (for starters JSON, potentially also HDF5). It should be pre-processed mostly automatic and easily exchanged with other codes and tools. We need </a:t>
            </a:r>
            <a:r>
              <a:rPr lang="en-GB" sz="1500" b="1" dirty="0" smtClean="0">
                <a:latin typeface="Arial" panose="020B0604020202020204" pitchFamily="34" charset="0"/>
                <a:cs typeface="Arial" panose="020B0604020202020204" pitchFamily="34" charset="0"/>
              </a:rPr>
              <a:t>tools for visualisation and testing</a:t>
            </a:r>
            <a:r>
              <a:rPr lang="en-GB" sz="1500"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en-GB" sz="1500" dirty="0" smtClean="0">
                <a:solidFill>
                  <a:srgbClr val="0070C0"/>
                </a:solidFill>
                <a:latin typeface="Arial" panose="020B0604020202020204" pitchFamily="34" charset="0"/>
                <a:cs typeface="Arial" panose="020B0604020202020204" pitchFamily="34" charset="0"/>
              </a:rPr>
              <a:t>The only way to meet the exploding amounts of data from RMPS and CCC for molecules (with resolution by rovibrational states)</a:t>
            </a:r>
          </a:p>
          <a:p>
            <a:pPr marL="742950" lvl="1" indent="-285750">
              <a:buFont typeface="Wingdings" panose="05000000000000000000" pitchFamily="2" charset="2"/>
              <a:buChar char="Ø"/>
            </a:pPr>
            <a:r>
              <a:rPr lang="en-GB" sz="1500" dirty="0" smtClean="0">
                <a:solidFill>
                  <a:srgbClr val="0070C0"/>
                </a:solidFill>
                <a:latin typeface="Arial" panose="020B0604020202020204" pitchFamily="34" charset="0"/>
                <a:cs typeface="Arial" panose="020B0604020202020204" pitchFamily="34" charset="0"/>
              </a:rPr>
              <a:t>IAEA GNAMPP assists, but also reveals the challenges</a:t>
            </a:r>
            <a:endParaRPr lang="en-GB" sz="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hteck 9"/>
              <p:cNvSpPr/>
              <p:nvPr/>
            </p:nvSpPr>
            <p:spPr>
              <a:xfrm>
                <a:off x="7839205" y="601528"/>
                <a:ext cx="1224135" cy="646331"/>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𝑻</m:t>
                      </m:r>
                      <m:r>
                        <a:rPr lang="en-GB" b="1" i="1" baseline="-25000" smtClean="0">
                          <a:latin typeface="Cambria Math" panose="02040503050406030204" pitchFamily="18" charset="0"/>
                        </a:rPr>
                        <m:t>𝒊</m:t>
                      </m:r>
                      <m:r>
                        <a:rPr lang="ru-RU" b="1" i="1" smtClean="0">
                          <a:solidFill>
                            <a:srgbClr val="C00000"/>
                          </a:solidFill>
                          <a:latin typeface="Cambria Math" panose="02040503050406030204" pitchFamily="18" charset="0"/>
                          <a:ea typeface="Cambria Math" panose="02040503050406030204" pitchFamily="18" charset="0"/>
                        </a:rPr>
                        <m:t>≠</m:t>
                      </m:r>
                      <m:r>
                        <a:rPr lang="en-GB" b="1" i="1" smtClean="0">
                          <a:solidFill>
                            <a:schemeClr val="tx1"/>
                          </a:solidFill>
                          <a:latin typeface="Cambria Math" panose="02040503050406030204" pitchFamily="18" charset="0"/>
                          <a:ea typeface="Cambria Math" panose="02040503050406030204" pitchFamily="18" charset="0"/>
                        </a:rPr>
                        <m:t>𝑻</m:t>
                      </m:r>
                      <m:r>
                        <a:rPr lang="en-GB" b="1" i="1" baseline="-25000" smtClean="0">
                          <a:solidFill>
                            <a:schemeClr val="tx1"/>
                          </a:solidFill>
                          <a:latin typeface="Cambria Math" panose="02040503050406030204" pitchFamily="18" charset="0"/>
                          <a:ea typeface="Cambria Math" panose="02040503050406030204" pitchFamily="18" charset="0"/>
                        </a:rPr>
                        <m:t>𝒆</m:t>
                      </m:r>
                      <m:r>
                        <a:rPr lang="en-GB" b="1" i="1" smtClean="0">
                          <a:solidFill>
                            <a:srgbClr val="C00000"/>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i="1" dirty="0" smtClean="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𝑒𝑡𝑐</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dirty="0">
                  <a:solidFill>
                    <a:schemeClr val="tx1"/>
                  </a:solidFill>
                </a:endParaRPr>
              </a:p>
            </p:txBody>
          </p:sp>
        </mc:Choice>
        <mc:Fallback xmlns="">
          <p:sp>
            <p:nvSpPr>
              <p:cNvPr id="10" name="Rechteck 9"/>
              <p:cNvSpPr>
                <a:spLocks noRot="1" noChangeAspect="1" noMove="1" noResize="1" noEditPoints="1" noAdjustHandles="1" noChangeArrowheads="1" noChangeShapeType="1" noTextEdit="1"/>
              </p:cNvSpPr>
              <p:nvPr/>
            </p:nvSpPr>
            <p:spPr>
              <a:xfrm>
                <a:off x="7839205" y="601528"/>
                <a:ext cx="1224135" cy="646331"/>
              </a:xfrm>
              <a:prstGeom prst="rect">
                <a:avLst/>
              </a:prstGeom>
              <a:blipFill>
                <a:blip r:embed="rId2"/>
                <a:stretch>
                  <a:fillRect/>
                </a:stretch>
              </a:blipFill>
              <a:ln w="12700">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839205" y="1619923"/>
                <a:ext cx="1224135" cy="618439"/>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a:latin typeface="Cambria Math" panose="02040503050406030204" pitchFamily="18" charset="0"/>
                            </a:rPr>
                            <m:t>𝒅</m:t>
                          </m:r>
                          <m:sSub>
                            <m:sSubPr>
                              <m:ctrlPr>
                                <a:rPr lang="en-GB" b="1" i="1">
                                  <a:latin typeface="Cambria Math" panose="02040503050406030204" pitchFamily="18" charset="0"/>
                                </a:rPr>
                              </m:ctrlPr>
                            </m:sSubPr>
                            <m:e>
                              <m:r>
                                <a:rPr lang="de-DE" b="1" i="1">
                                  <a:latin typeface="Cambria Math" panose="02040503050406030204" pitchFamily="18" charset="0"/>
                                </a:rPr>
                                <m:t>𝑵</m:t>
                              </m:r>
                            </m:e>
                            <m:sub>
                              <m:r>
                                <a:rPr lang="en-GB" b="1" i="1">
                                  <a:latin typeface="Cambria Math" panose="02040503050406030204" pitchFamily="18" charset="0"/>
                                </a:rPr>
                                <m:t>𝒊</m:t>
                              </m:r>
                            </m:sub>
                          </m:sSub>
                        </m:num>
                        <m:den>
                          <m:r>
                            <a:rPr lang="en-GB" b="1" i="1">
                              <a:latin typeface="Cambria Math" panose="02040503050406030204" pitchFamily="18" charset="0"/>
                            </a:rPr>
                            <m:t>𝒅</m:t>
                          </m:r>
                          <m:r>
                            <a:rPr lang="de-DE" b="1" i="1">
                              <a:latin typeface="Cambria Math" panose="02040503050406030204" pitchFamily="18" charset="0"/>
                            </a:rPr>
                            <m:t>𝒕</m:t>
                          </m:r>
                        </m:den>
                      </m:f>
                      <m:r>
                        <a:rPr lang="ru-RU" b="1" i="1" smtClean="0">
                          <a:solidFill>
                            <a:srgbClr val="C00000"/>
                          </a:solidFill>
                          <a:latin typeface="Cambria Math" panose="02040503050406030204" pitchFamily="18" charset="0"/>
                          <a:ea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oMath>
                  </m:oMathPara>
                </a14:m>
                <a:endParaRPr lang="en-GB" b="1" dirty="0"/>
              </a:p>
            </p:txBody>
          </p:sp>
        </mc:Choice>
        <mc:Fallback xmlns="">
          <p:sp>
            <p:nvSpPr>
              <p:cNvPr id="6" name="Rechteck 5"/>
              <p:cNvSpPr>
                <a:spLocks noRot="1" noChangeAspect="1" noMove="1" noResize="1" noEditPoints="1" noAdjustHandles="1" noChangeArrowheads="1" noChangeShapeType="1" noTextEdit="1"/>
              </p:cNvSpPr>
              <p:nvPr/>
            </p:nvSpPr>
            <p:spPr>
              <a:xfrm>
                <a:off x="7839205" y="1619923"/>
                <a:ext cx="1224135" cy="618439"/>
              </a:xfrm>
              <a:prstGeom prst="rect">
                <a:avLst/>
              </a:prstGeom>
              <a:blipFill>
                <a:blip r:embed="rId3"/>
                <a:stretch>
                  <a:fillRect/>
                </a:stretch>
              </a:blipFill>
              <a:ln w="12700">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7839205" y="2412080"/>
                <a:ext cx="1224136" cy="584775"/>
              </a:xfrm>
              <a:prstGeom prst="rect">
                <a:avLst/>
              </a:prstGeom>
              <a:ln w="127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𝑾𝒉𝒚</m:t>
                      </m:r>
                      <m:r>
                        <a:rPr lang="en-GB" sz="1600" b="1" i="1" smtClean="0">
                          <a:solidFill>
                            <a:schemeClr val="tx1"/>
                          </a:solidFill>
                          <a:latin typeface="Cambria Math" panose="02040503050406030204" pitchFamily="18" charset="0"/>
                        </a:rPr>
                        <m:t> </m:t>
                      </m:r>
                      <m:r>
                        <a:rPr lang="en-GB" sz="1600" b="1" i="1" smtClean="0">
                          <a:solidFill>
                            <a:schemeClr val="tx1"/>
                          </a:solidFill>
                          <a:latin typeface="Cambria Math" panose="02040503050406030204" pitchFamily="18" charset="0"/>
                        </a:rPr>
                        <m:t>𝒏𝒐𝒕</m:t>
                      </m:r>
                    </m:oMath>
                  </m:oMathPara>
                </a14:m>
                <a:endParaRPr lang="en-GB" sz="1600" b="1" i="1" dirty="0" smtClean="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600" b="1" i="1" smtClean="0">
                          <a:solidFill>
                            <a:schemeClr val="tx1"/>
                          </a:solidFill>
                          <a:latin typeface="Cambria Math" panose="02040503050406030204" pitchFamily="18" charset="0"/>
                        </a:rPr>
                        <m:t>𝒂𝒍𝒔𝒐</m:t>
                      </m:r>
                      <m:r>
                        <a:rPr lang="en-GB" sz="1600" b="1" i="1" smtClean="0">
                          <a:solidFill>
                            <a:schemeClr val="tx1"/>
                          </a:solidFill>
                          <a:latin typeface="Cambria Math" panose="02040503050406030204" pitchFamily="18" charset="0"/>
                        </a:rPr>
                        <m:t> </m:t>
                      </m:r>
                      <m:r>
                        <a:rPr lang="en-GB" sz="1600" b="1" i="1" smtClean="0">
                          <a:solidFill>
                            <a:schemeClr val="tx1"/>
                          </a:solidFill>
                          <a:latin typeface="Cambria Math" panose="02040503050406030204" pitchFamily="18" charset="0"/>
                        </a:rPr>
                        <m:t>𝑬𝑹𝑶</m:t>
                      </m:r>
                      <m:r>
                        <a:rPr lang="en-GB" sz="1600" b="1" i="1" smtClean="0">
                          <a:solidFill>
                            <a:schemeClr val="tx1"/>
                          </a:solidFill>
                          <a:latin typeface="Cambria Math" panose="02040503050406030204" pitchFamily="18" charset="0"/>
                        </a:rPr>
                        <m:t>?..</m:t>
                      </m:r>
                    </m:oMath>
                  </m:oMathPara>
                </a14:m>
                <a:endParaRPr lang="en-GB" sz="1600" b="1" dirty="0">
                  <a:solidFill>
                    <a:schemeClr val="tx1"/>
                  </a:solidFill>
                  <a:latin typeface="Arial" panose="020B0604020202020204" pitchFamily="34" charset="0"/>
                  <a:cs typeface="Arial" panose="020B0604020202020204" pitchFamily="34" charset="0"/>
                </a:endParaRPr>
              </a:p>
            </p:txBody>
          </p:sp>
        </mc:Choice>
        <mc:Fallback xmlns="">
          <p:sp>
            <p:nvSpPr>
              <p:cNvPr id="7" name="Rechteck 6"/>
              <p:cNvSpPr>
                <a:spLocks noRot="1" noChangeAspect="1" noMove="1" noResize="1" noEditPoints="1" noAdjustHandles="1" noChangeArrowheads="1" noChangeShapeType="1" noTextEdit="1"/>
              </p:cNvSpPr>
              <p:nvPr/>
            </p:nvSpPr>
            <p:spPr>
              <a:xfrm>
                <a:off x="7839205" y="2412080"/>
                <a:ext cx="1224136" cy="584775"/>
              </a:xfrm>
              <a:prstGeom prst="rect">
                <a:avLst/>
              </a:prstGeom>
              <a:blipFill>
                <a:blip r:embed="rId4"/>
                <a:stretch>
                  <a:fillRect/>
                </a:stretch>
              </a:blipFill>
              <a:ln w="12700">
                <a:solidFill>
                  <a:srgbClr val="C00000"/>
                </a:solidFill>
              </a:ln>
            </p:spPr>
            <p:txBody>
              <a:bodyPr/>
              <a:lstStyle/>
              <a:p>
                <a:r>
                  <a:rPr lang="en-GB">
                    <a:noFill/>
                  </a:rPr>
                  <a:t> </a:t>
                </a:r>
              </a:p>
            </p:txBody>
          </p:sp>
        </mc:Fallback>
      </mc:AlternateContent>
      <p:sp>
        <p:nvSpPr>
          <p:cNvPr id="3" name="Rechteck 2"/>
          <p:cNvSpPr/>
          <p:nvPr/>
        </p:nvSpPr>
        <p:spPr>
          <a:xfrm>
            <a:off x="251520" y="4387314"/>
            <a:ext cx="8712968" cy="323165"/>
          </a:xfrm>
          <a:prstGeom prst="rect">
            <a:avLst/>
          </a:prstGeom>
        </p:spPr>
        <p:txBody>
          <a:bodyPr wrap="square">
            <a:spAutoFit/>
          </a:bodyPr>
          <a:lstStyle/>
          <a:p>
            <a:r>
              <a:rPr lang="en-GB" sz="1500" b="1" i="1" dirty="0">
                <a:solidFill>
                  <a:srgbClr val="C00000"/>
                </a:solidFill>
                <a:latin typeface="Arial" panose="020B0604020202020204" pitchFamily="34" charset="0"/>
                <a:cs typeface="Arial" panose="020B0604020202020204" pitchFamily="34" charset="0"/>
              </a:rPr>
              <a:t>Not only performance and reliability to be improved, but additional physics can be provided!</a:t>
            </a:r>
          </a:p>
        </p:txBody>
      </p:sp>
    </p:spTree>
    <p:extLst>
      <p:ext uri="{BB962C8B-B14F-4D97-AF65-F5344CB8AC3E}">
        <p14:creationId xmlns:p14="http://schemas.microsoft.com/office/powerpoint/2010/main" val="1282380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B2C5107-A5DB-6F18-AA74-A0F1E238D799}"/>
              </a:ext>
            </a:extLst>
          </p:cNvPr>
          <p:cNvSpPr txBox="1">
            <a:spLocks/>
          </p:cNvSpPr>
          <p:nvPr/>
        </p:nvSpPr>
        <p:spPr>
          <a:xfrm>
            <a:off x="251520" y="699542"/>
            <a:ext cx="1802884" cy="2016224"/>
          </a:xfrm>
          <a:prstGeom prst="rect">
            <a:avLst/>
          </a:prstGeom>
        </p:spPr>
        <p:txBody>
          <a:bodyPr lIns="0" rIns="0"/>
          <a:lstStyle>
            <a:lvl1pPr marL="0" indent="0" algn="l" defTabSz="685800" rtl="0" eaLnBrk="1" latinLnBrk="0" hangingPunct="1">
              <a:lnSpc>
                <a:spcPct val="100000"/>
              </a:lnSpc>
              <a:spcBef>
                <a:spcPts val="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defTabSz="514350">
              <a:defRPr/>
            </a:pPr>
            <a:r>
              <a:rPr lang="en-GB" sz="1600" b="0" dirty="0" smtClean="0">
                <a:solidFill>
                  <a:schemeClr val="tx1"/>
                </a:solidFill>
                <a:latin typeface="Arial" panose="020B0604020202020204" pitchFamily="34" charset="0"/>
                <a:cs typeface="Arial" panose="020B0604020202020204" pitchFamily="34" charset="0"/>
              </a:rPr>
              <a:t>Ly-</a:t>
            </a:r>
            <a:r>
              <a:rPr lang="el-GR" sz="1600" dirty="0" smtClean="0">
                <a:solidFill>
                  <a:schemeClr val="tx1"/>
                </a:solidFill>
                <a:latin typeface="Arial" panose="020B0604020202020204" pitchFamily="34" charset="0"/>
                <a:cs typeface="Arial" panose="020B0604020202020204" pitchFamily="34" charset="0"/>
              </a:rPr>
              <a:t>α</a:t>
            </a:r>
            <a:r>
              <a:rPr lang="en-GB" sz="1600" b="0" dirty="0" smtClean="0">
                <a:solidFill>
                  <a:schemeClr val="tx1"/>
                </a:solidFill>
                <a:latin typeface="Arial" panose="020B0604020202020204" pitchFamily="34" charset="0"/>
                <a:cs typeface="Arial" panose="020B0604020202020204" pitchFamily="34" charset="0"/>
              </a:rPr>
              <a:t> </a:t>
            </a:r>
            <a:r>
              <a:rPr lang="en-GB" sz="1600" b="0" dirty="0">
                <a:solidFill>
                  <a:schemeClr val="tx1"/>
                </a:solidFill>
                <a:latin typeface="Arial" panose="020B0604020202020204" pitchFamily="34" charset="0"/>
                <a:cs typeface="Arial" panose="020B0604020202020204" pitchFamily="34" charset="0"/>
              </a:rPr>
              <a:t>and </a:t>
            </a:r>
            <a:r>
              <a:rPr lang="en-GB" sz="1600" b="0" dirty="0" smtClean="0">
                <a:solidFill>
                  <a:schemeClr val="tx1"/>
                </a:solidFill>
                <a:latin typeface="Arial" panose="020B0604020202020204" pitchFamily="34" charset="0"/>
                <a:cs typeface="Arial" panose="020B0604020202020204" pitchFamily="34" charset="0"/>
              </a:rPr>
              <a:t>Ly-</a:t>
            </a:r>
            <a:r>
              <a:rPr lang="el-GR" sz="1600" dirty="0">
                <a:solidFill>
                  <a:schemeClr val="tx1"/>
                </a:solidFill>
                <a:latin typeface="Arial" panose="020B0604020202020204" pitchFamily="34" charset="0"/>
                <a:cs typeface="Arial" panose="020B0604020202020204" pitchFamily="34" charset="0"/>
              </a:rPr>
              <a:t> β</a:t>
            </a:r>
            <a:r>
              <a:rPr lang="en-GB" sz="1600" b="0" dirty="0" smtClean="0">
                <a:solidFill>
                  <a:schemeClr val="tx1"/>
                </a:solidFill>
                <a:latin typeface="Arial" panose="020B0604020202020204" pitchFamily="34" charset="0"/>
                <a:cs typeface="Arial" panose="020B0604020202020204" pitchFamily="34" charset="0"/>
              </a:rPr>
              <a:t> </a:t>
            </a:r>
            <a:r>
              <a:rPr lang="en-GB" sz="1600" b="0" dirty="0" smtClean="0">
                <a:solidFill>
                  <a:sysClr val="windowText" lastClr="000000"/>
                </a:solidFill>
                <a:latin typeface="Arial" panose="020B0604020202020204" pitchFamily="34" charset="0"/>
                <a:cs typeface="Arial" panose="020B0604020202020204" pitchFamily="34" charset="0"/>
              </a:rPr>
              <a:t>absorption</a:t>
            </a:r>
          </a:p>
          <a:p>
            <a:pPr defTabSz="514350">
              <a:defRPr/>
            </a:pPr>
            <a:endParaRPr lang="en-GB" sz="1600" b="0" dirty="0" smtClean="0">
              <a:solidFill>
                <a:sysClr val="windowText" lastClr="000000"/>
              </a:solidFill>
              <a:latin typeface="Arial" panose="020B0604020202020204" pitchFamily="34" charset="0"/>
              <a:cs typeface="Arial" panose="020B0604020202020204" pitchFamily="34" charset="0"/>
            </a:endParaRPr>
          </a:p>
          <a:p>
            <a:pPr defTabSz="514350">
              <a:defRPr/>
            </a:pPr>
            <a:r>
              <a:rPr lang="en-GB" sz="1600" b="0" dirty="0" smtClean="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GB" sz="1600" b="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extra ionisation</a:t>
            </a:r>
            <a:endParaRPr lang="en-GB" sz="1600" b="0" dirty="0">
              <a:solidFill>
                <a:sysClr val="windowText" lastClr="000000"/>
              </a:solidFill>
              <a:latin typeface="Arial" panose="020B0604020202020204" pitchFamily="34" charset="0"/>
              <a:cs typeface="Arial" panose="020B0604020202020204" pitchFamily="34" charset="0"/>
            </a:endParaRPr>
          </a:p>
          <a:p>
            <a:pPr defTabSz="514350">
              <a:defRPr/>
            </a:pPr>
            <a:endParaRPr lang="en-GB" sz="1600" b="0" dirty="0" smtClean="0">
              <a:solidFill>
                <a:sysClr val="windowText" lastClr="000000"/>
              </a:solidFill>
              <a:latin typeface="Arial" panose="020B0604020202020204" pitchFamily="34" charset="0"/>
              <a:cs typeface="Arial" panose="020B0604020202020204" pitchFamily="34" charset="0"/>
            </a:endParaRPr>
          </a:p>
          <a:p>
            <a:pPr defTabSz="514350">
              <a:defRPr/>
            </a:pPr>
            <a:r>
              <a:rPr lang="en-GB" sz="1600" b="0" dirty="0" smtClean="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GB" sz="1600" b="0" dirty="0" smtClean="0">
                <a:solidFill>
                  <a:sysClr val="windowText" lastClr="000000"/>
                </a:solidFill>
                <a:latin typeface="Arial" panose="020B0604020202020204" pitchFamily="34" charset="0"/>
                <a:cs typeface="Arial" panose="020B0604020202020204" pitchFamily="34" charset="0"/>
              </a:rPr>
              <a:t>increases population of </a:t>
            </a:r>
            <a:r>
              <a:rPr lang="en-GB" sz="1600" b="0" dirty="0">
                <a:solidFill>
                  <a:sysClr val="windowText" lastClr="000000"/>
                </a:solidFill>
                <a:latin typeface="Arial" panose="020B0604020202020204" pitchFamily="34" charset="0"/>
                <a:cs typeface="Arial" panose="020B0604020202020204" pitchFamily="34" charset="0"/>
              </a:rPr>
              <a:t>excited D </a:t>
            </a:r>
            <a:r>
              <a:rPr lang="en-GB" sz="1600" b="0" dirty="0" smtClean="0">
                <a:solidFill>
                  <a:sysClr val="windowText" lastClr="000000"/>
                </a:solidFill>
                <a:latin typeface="Arial" panose="020B0604020202020204" pitchFamily="34" charset="0"/>
                <a:cs typeface="Arial" panose="020B0604020202020204" pitchFamily="34" charset="0"/>
              </a:rPr>
              <a:t>neutrals</a:t>
            </a:r>
          </a:p>
        </p:txBody>
      </p:sp>
      <mc:AlternateContent xmlns:mc="http://schemas.openxmlformats.org/markup-compatibility/2006" xmlns:a14="http://schemas.microsoft.com/office/drawing/2010/main">
        <mc:Choice Requires="a14">
          <p:sp>
            <p:nvSpPr>
              <p:cNvPr id="7" name="TextBox 4">
                <a:extLst>
                  <a:ext uri="{FF2B5EF4-FFF2-40B4-BE49-F238E27FC236}">
                    <a16:creationId xmlns:a16="http://schemas.microsoft.com/office/drawing/2014/main" id="{4BF24382-1610-FEEE-C96A-3DDB3D892315}"/>
                  </a:ext>
                </a:extLst>
              </p:cNvPr>
              <p:cNvSpPr txBox="1"/>
              <p:nvPr/>
            </p:nvSpPr>
            <p:spPr>
              <a:xfrm>
                <a:off x="2146328" y="3736155"/>
                <a:ext cx="6811608" cy="600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𝑆</m:t>
                          </m:r>
                        </m:e>
                        <m:sub>
                          <m:r>
                            <a:rPr lang="en-US" sz="1500" i="1">
                              <a:latin typeface="Cambria Math" panose="02040503050406030204" pitchFamily="18" charset="0"/>
                            </a:rPr>
                            <m:t>𝑒𝑓𝑓</m:t>
                          </m:r>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𝑆</m:t>
                          </m:r>
                        </m:e>
                        <m:sub>
                          <m:r>
                            <a:rPr lang="en-US" sz="1500" i="1">
                              <a:latin typeface="Cambria Math" panose="02040503050406030204" pitchFamily="18" charset="0"/>
                            </a:rPr>
                            <m:t>(1)</m:t>
                          </m:r>
                        </m:sub>
                      </m:sSub>
                      <m:r>
                        <a:rPr lang="en-US" sz="1500" i="1">
                          <a:latin typeface="Cambria Math" panose="02040503050406030204" pitchFamily="18" charset="0"/>
                        </a:rPr>
                        <m:t>+</m:t>
                      </m:r>
                      <m:nary>
                        <m:naryPr>
                          <m:chr m:val="∑"/>
                          <m:supHide m:val="on"/>
                          <m:ctrlPr>
                            <a:rPr lang="en-US" sz="1500" i="1">
                              <a:latin typeface="Cambria Math" panose="02040503050406030204" pitchFamily="18" charset="0"/>
                            </a:rPr>
                          </m:ctrlPr>
                        </m:naryPr>
                        <m:sub>
                          <m:r>
                            <a:rPr lang="en-US" sz="1500" i="1">
                              <a:latin typeface="Cambria Math" panose="02040503050406030204" pitchFamily="18" charset="0"/>
                            </a:rPr>
                            <m:t>𝑝</m:t>
                          </m:r>
                        </m:sub>
                        <m:sup/>
                        <m:e>
                          <m:d>
                            <m:dPr>
                              <m:ctrlPr>
                                <a:rPr lang="en-US" sz="1500" i="1">
                                  <a:latin typeface="Cambria Math" panose="02040503050406030204" pitchFamily="18" charset="0"/>
                                </a:rPr>
                              </m:ctrlPr>
                            </m:dPr>
                            <m:e>
                              <m:sSub>
                                <m:sSubPr>
                                  <m:ctrlPr>
                                    <a:rPr lang="en-US" sz="1500" i="1">
                                      <a:latin typeface="Cambria Math" panose="02040503050406030204" pitchFamily="18" charset="0"/>
                                    </a:rPr>
                                  </m:ctrlPr>
                                </m:sSubPr>
                                <m:e>
                                  <m:r>
                                    <a:rPr lang="en-US" sz="1500" i="1">
                                      <a:latin typeface="Cambria Math" panose="02040503050406030204" pitchFamily="18" charset="0"/>
                                    </a:rPr>
                                    <m:t>𝐶</m:t>
                                  </m:r>
                                </m:e>
                                <m:sub>
                                  <m:r>
                                    <a:rPr lang="en-US" sz="1500" i="1">
                                      <a:latin typeface="Cambria Math" panose="02040503050406030204" pitchFamily="18" charset="0"/>
                                    </a:rPr>
                                    <m:t>(1,</m:t>
                                  </m:r>
                                  <m:r>
                                    <a:rPr lang="en-US" sz="1500" i="1">
                                      <a:latin typeface="Cambria Math" panose="02040503050406030204" pitchFamily="18" charset="0"/>
                                    </a:rPr>
                                    <m:t>𝑝</m:t>
                                  </m:r>
                                  <m:r>
                                    <a:rPr lang="en-US" sz="1500" i="1">
                                      <a:latin typeface="Cambria Math" panose="02040503050406030204" pitchFamily="18" charset="0"/>
                                    </a:rPr>
                                    <m:t>)</m:t>
                                  </m:r>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𝑅</m:t>
                                  </m:r>
                                </m:e>
                                <m:sub>
                                  <m:r>
                                    <a:rPr lang="en-US" sz="1500" i="1">
                                      <a:latin typeface="Cambria Math" panose="02040503050406030204" pitchFamily="18" charset="0"/>
                                    </a:rPr>
                                    <m:t>1</m:t>
                                  </m:r>
                                  <m:d>
                                    <m:dPr>
                                      <m:ctrlPr>
                                        <a:rPr lang="en-US" sz="1500" i="1">
                                          <a:latin typeface="Cambria Math" panose="02040503050406030204" pitchFamily="18" charset="0"/>
                                        </a:rPr>
                                      </m:ctrlPr>
                                    </m:dPr>
                                    <m:e>
                                      <m:r>
                                        <a:rPr lang="en-US" sz="1500" i="1">
                                          <a:latin typeface="Cambria Math" panose="02040503050406030204" pitchFamily="18" charset="0"/>
                                        </a:rPr>
                                        <m:t>𝑝</m:t>
                                      </m:r>
                                    </m:e>
                                  </m:d>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𝐹</m:t>
                                  </m:r>
                                </m:e>
                                <m:sub>
                                  <m:d>
                                    <m:dPr>
                                      <m:ctrlPr>
                                        <a:rPr lang="en-US" sz="1500" i="1">
                                          <a:latin typeface="Cambria Math" panose="02040503050406030204" pitchFamily="18" charset="0"/>
                                        </a:rPr>
                                      </m:ctrlPr>
                                    </m:dPr>
                                    <m:e>
                                      <m:r>
                                        <a:rPr lang="en-US" sz="1500" i="1">
                                          <a:latin typeface="Cambria Math" panose="02040503050406030204" pitchFamily="18" charset="0"/>
                                        </a:rPr>
                                        <m:t>𝑝</m:t>
                                      </m:r>
                                      <m:r>
                                        <a:rPr lang="en-US" sz="1500" i="1">
                                          <a:latin typeface="Cambria Math" panose="02040503050406030204" pitchFamily="18" charset="0"/>
                                        </a:rPr>
                                        <m:t>,1</m:t>
                                      </m:r>
                                    </m:e>
                                  </m:d>
                                </m:sub>
                              </m:sSub>
                              <m:r>
                                <a:rPr lang="en-US" sz="1500" i="1">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𝐴</m:t>
                                      </m:r>
                                    </m:e>
                                    <m:sub>
                                      <m:r>
                                        <a:rPr lang="en-US" sz="1500" i="1">
                                          <a:latin typeface="Cambria Math" panose="02040503050406030204" pitchFamily="18" charset="0"/>
                                        </a:rPr>
                                        <m:t>1</m:t>
                                      </m:r>
                                    </m:sub>
                                  </m:sSub>
                                </m:num>
                                <m:den>
                                  <m:sSub>
                                    <m:sSubPr>
                                      <m:ctrlPr>
                                        <a:rPr lang="en-US" sz="1500" i="1">
                                          <a:latin typeface="Cambria Math" panose="02040503050406030204" pitchFamily="18" charset="0"/>
                                        </a:rPr>
                                      </m:ctrlPr>
                                    </m:sSubPr>
                                    <m:e>
                                      <m:r>
                                        <a:rPr lang="en-US" sz="1500" i="1">
                                          <a:latin typeface="Cambria Math" panose="02040503050406030204" pitchFamily="18" charset="0"/>
                                        </a:rPr>
                                        <m:t>𝑛</m:t>
                                      </m:r>
                                    </m:e>
                                    <m:sub>
                                      <m:r>
                                        <a:rPr lang="en-US" sz="1500" i="1">
                                          <a:latin typeface="Cambria Math" panose="02040503050406030204" pitchFamily="18" charset="0"/>
                                        </a:rPr>
                                        <m:t>𝑒</m:t>
                                      </m:r>
                                    </m:sub>
                                  </m:sSub>
                                </m:den>
                              </m:f>
                              <m:r>
                                <a:rPr lang="en-US" sz="1500" i="1">
                                  <a:latin typeface="Cambria Math" panose="02040503050406030204" pitchFamily="18" charset="0"/>
                                </a:rPr>
                                <m:t>)</m:t>
                              </m:r>
                            </m:e>
                          </m:d>
                          <m:r>
                            <a:rPr lang="en-US" sz="1500" i="1">
                              <a:latin typeface="Cambria Math" panose="02040503050406030204" pitchFamily="18" charset="0"/>
                            </a:rPr>
                            <m:t>+</m:t>
                          </m:r>
                          <m:nary>
                            <m:naryPr>
                              <m:chr m:val="∑"/>
                              <m:supHide m:val="on"/>
                              <m:ctrlPr>
                                <a:rPr lang="en-US" sz="1500" i="1">
                                  <a:solidFill>
                                    <a:srgbClr val="0303BD"/>
                                  </a:solidFill>
                                  <a:latin typeface="Cambria Math" panose="02040503050406030204" pitchFamily="18" charset="0"/>
                                </a:rPr>
                              </m:ctrlPr>
                            </m:naryPr>
                            <m:sub>
                              <m:r>
                                <a:rPr lang="en-US" sz="1500" i="1">
                                  <a:solidFill>
                                    <a:srgbClr val="0303BD"/>
                                  </a:solidFill>
                                  <a:latin typeface="Cambria Math" panose="02040503050406030204" pitchFamily="18" charset="0"/>
                                </a:rPr>
                                <m:t>𝑝</m:t>
                              </m:r>
                            </m:sub>
                            <m:sup/>
                            <m:e>
                              <m:d>
                                <m:dPr>
                                  <m:ctrlPr>
                                    <a:rPr lang="en-US" sz="1500" i="1">
                                      <a:solidFill>
                                        <a:srgbClr val="0303BD"/>
                                      </a:solidFill>
                                      <a:latin typeface="Cambria Math" panose="02040503050406030204" pitchFamily="18" charset="0"/>
                                    </a:rPr>
                                  </m:ctrlPr>
                                </m:dPr>
                                <m:e>
                                  <m:sSub>
                                    <m:sSubPr>
                                      <m:ctrlPr>
                                        <a:rPr lang="en-US" sz="1500" i="1">
                                          <a:solidFill>
                                            <a:srgbClr val="0303BD"/>
                                          </a:solidFill>
                                          <a:latin typeface="Cambria Math" panose="02040503050406030204" pitchFamily="18" charset="0"/>
                                        </a:rPr>
                                      </m:ctrlPr>
                                    </m:sSubPr>
                                    <m:e>
                                      <m:r>
                                        <m:rPr>
                                          <m:sty m:val="p"/>
                                        </m:rPr>
                                        <a:rPr lang="en-US" sz="1500">
                                          <a:solidFill>
                                            <a:srgbClr val="0303BD"/>
                                          </a:solidFill>
                                          <a:latin typeface="Cambria Math" panose="02040503050406030204" pitchFamily="18" charset="0"/>
                                        </a:rPr>
                                        <m:t>Γ</m:t>
                                      </m:r>
                                    </m:e>
                                    <m:sub>
                                      <m:r>
                                        <a:rPr lang="en-US" sz="1500" i="1">
                                          <a:solidFill>
                                            <a:srgbClr val="0303BD"/>
                                          </a:solidFill>
                                          <a:latin typeface="Cambria Math" panose="02040503050406030204" pitchFamily="18" charset="0"/>
                                        </a:rPr>
                                        <m:t>(1,</m:t>
                                      </m:r>
                                      <m:r>
                                        <a:rPr lang="en-US" sz="1500" i="1">
                                          <a:solidFill>
                                            <a:srgbClr val="0303BD"/>
                                          </a:solidFill>
                                          <a:latin typeface="Cambria Math" panose="02040503050406030204" pitchFamily="18" charset="0"/>
                                        </a:rPr>
                                        <m:t>𝑝</m:t>
                                      </m:r>
                                      <m:r>
                                        <a:rPr lang="en-US" sz="1500" i="1">
                                          <a:solidFill>
                                            <a:srgbClr val="0303BD"/>
                                          </a:solidFill>
                                          <a:latin typeface="Cambria Math" panose="02040503050406030204" pitchFamily="18" charset="0"/>
                                        </a:rPr>
                                        <m:t>)</m:t>
                                      </m:r>
                                    </m:sub>
                                  </m:sSub>
                                  <m:r>
                                    <a:rPr lang="en-US" sz="1500" i="1">
                                      <a:solidFill>
                                        <a:srgbClr val="0303BD"/>
                                      </a:solidFill>
                                      <a:latin typeface="Cambria Math" panose="02040503050406030204" pitchFamily="18" charset="0"/>
                                    </a:rPr>
                                    <m:t>−</m:t>
                                  </m:r>
                                  <m:sSub>
                                    <m:sSubPr>
                                      <m:ctrlPr>
                                        <a:rPr lang="en-US" sz="1500" i="1">
                                          <a:solidFill>
                                            <a:srgbClr val="0303BD"/>
                                          </a:solidFill>
                                          <a:latin typeface="Cambria Math" panose="02040503050406030204" pitchFamily="18" charset="0"/>
                                        </a:rPr>
                                      </m:ctrlPr>
                                    </m:sSubPr>
                                    <m:e>
                                      <m:r>
                                        <a:rPr lang="en-US" sz="1500" i="1">
                                          <a:solidFill>
                                            <a:srgbClr val="0303BD"/>
                                          </a:solidFill>
                                          <a:latin typeface="Cambria Math" panose="02040503050406030204" pitchFamily="18" charset="0"/>
                                        </a:rPr>
                                        <m:t>𝑅</m:t>
                                      </m:r>
                                    </m:e>
                                    <m:sub>
                                      <m:r>
                                        <a:rPr lang="en-US" sz="1500" i="1">
                                          <a:solidFill>
                                            <a:srgbClr val="0303BD"/>
                                          </a:solidFill>
                                          <a:latin typeface="Cambria Math" panose="02040503050406030204" pitchFamily="18" charset="0"/>
                                        </a:rPr>
                                        <m:t>𝑒𝑥𝑡</m:t>
                                      </m:r>
                                      <m:d>
                                        <m:dPr>
                                          <m:ctrlPr>
                                            <a:rPr lang="en-US" sz="1500" i="1">
                                              <a:solidFill>
                                                <a:srgbClr val="0303BD"/>
                                              </a:solidFill>
                                              <a:latin typeface="Cambria Math" panose="02040503050406030204" pitchFamily="18" charset="0"/>
                                            </a:rPr>
                                          </m:ctrlPr>
                                        </m:dPr>
                                        <m:e>
                                          <m:r>
                                            <a:rPr lang="en-US" sz="1500" i="1">
                                              <a:solidFill>
                                                <a:srgbClr val="0303BD"/>
                                              </a:solidFill>
                                              <a:latin typeface="Cambria Math" panose="02040503050406030204" pitchFamily="18" charset="0"/>
                                            </a:rPr>
                                            <m:t>𝑝</m:t>
                                          </m:r>
                                        </m:e>
                                      </m:d>
                                    </m:sub>
                                  </m:sSub>
                                  <m:r>
                                    <a:rPr lang="en-US" sz="1500" i="1">
                                      <a:solidFill>
                                        <a:srgbClr val="0303BD"/>
                                      </a:solidFill>
                                      <a:latin typeface="Cambria Math" panose="02040503050406030204" pitchFamily="18" charset="0"/>
                                    </a:rPr>
                                    <m:t>(</m:t>
                                  </m:r>
                                  <m:sSub>
                                    <m:sSubPr>
                                      <m:ctrlPr>
                                        <a:rPr lang="en-US" sz="1500" i="1">
                                          <a:solidFill>
                                            <a:srgbClr val="0303BD"/>
                                          </a:solidFill>
                                          <a:latin typeface="Cambria Math" panose="02040503050406030204" pitchFamily="18" charset="0"/>
                                        </a:rPr>
                                      </m:ctrlPr>
                                    </m:sSubPr>
                                    <m:e>
                                      <m:r>
                                        <a:rPr lang="en-US" sz="1500" i="1">
                                          <a:solidFill>
                                            <a:srgbClr val="0303BD"/>
                                          </a:solidFill>
                                          <a:latin typeface="Cambria Math" panose="02040503050406030204" pitchFamily="18" charset="0"/>
                                        </a:rPr>
                                        <m:t>𝐹</m:t>
                                      </m:r>
                                    </m:e>
                                    <m:sub>
                                      <m:d>
                                        <m:dPr>
                                          <m:ctrlPr>
                                            <a:rPr lang="en-US" sz="1500" i="1">
                                              <a:solidFill>
                                                <a:srgbClr val="0303BD"/>
                                              </a:solidFill>
                                              <a:latin typeface="Cambria Math" panose="02040503050406030204" pitchFamily="18" charset="0"/>
                                            </a:rPr>
                                          </m:ctrlPr>
                                        </m:dPr>
                                        <m:e>
                                          <m:r>
                                            <a:rPr lang="en-US" sz="1500" i="1">
                                              <a:solidFill>
                                                <a:srgbClr val="0303BD"/>
                                              </a:solidFill>
                                              <a:latin typeface="Cambria Math" panose="02040503050406030204" pitchFamily="18" charset="0"/>
                                            </a:rPr>
                                            <m:t>𝑝</m:t>
                                          </m:r>
                                          <m:r>
                                            <a:rPr lang="en-US" sz="1500" i="1">
                                              <a:solidFill>
                                                <a:srgbClr val="0303BD"/>
                                              </a:solidFill>
                                              <a:latin typeface="Cambria Math" panose="02040503050406030204" pitchFamily="18" charset="0"/>
                                            </a:rPr>
                                            <m:t>,1</m:t>
                                          </m:r>
                                        </m:e>
                                      </m:d>
                                    </m:sub>
                                  </m:sSub>
                                  <m:r>
                                    <a:rPr lang="en-US" sz="1500" i="1">
                                      <a:solidFill>
                                        <a:srgbClr val="0303BD"/>
                                      </a:solidFill>
                                      <a:latin typeface="Cambria Math" panose="02040503050406030204" pitchFamily="18" charset="0"/>
                                    </a:rPr>
                                    <m:t>+</m:t>
                                  </m:r>
                                  <m:f>
                                    <m:fPr>
                                      <m:ctrlPr>
                                        <a:rPr lang="en-US" sz="1500" i="1">
                                          <a:solidFill>
                                            <a:srgbClr val="0303BD"/>
                                          </a:solidFill>
                                          <a:latin typeface="Cambria Math" panose="02040503050406030204" pitchFamily="18" charset="0"/>
                                        </a:rPr>
                                      </m:ctrlPr>
                                    </m:fPr>
                                    <m:num>
                                      <m:sSub>
                                        <m:sSubPr>
                                          <m:ctrlPr>
                                            <a:rPr lang="en-US" sz="1500" i="1">
                                              <a:solidFill>
                                                <a:srgbClr val="0303BD"/>
                                              </a:solidFill>
                                              <a:latin typeface="Cambria Math" panose="02040503050406030204" pitchFamily="18" charset="0"/>
                                            </a:rPr>
                                          </m:ctrlPr>
                                        </m:sSubPr>
                                        <m:e>
                                          <m:r>
                                            <a:rPr lang="en-US" sz="1500" i="1">
                                              <a:solidFill>
                                                <a:srgbClr val="0303BD"/>
                                              </a:solidFill>
                                              <a:latin typeface="Cambria Math" panose="02040503050406030204" pitchFamily="18" charset="0"/>
                                            </a:rPr>
                                            <m:t>𝐴</m:t>
                                          </m:r>
                                        </m:e>
                                        <m:sub>
                                          <m:r>
                                            <a:rPr lang="en-US" sz="1500" i="1">
                                              <a:solidFill>
                                                <a:srgbClr val="0303BD"/>
                                              </a:solidFill>
                                              <a:latin typeface="Cambria Math" panose="02040503050406030204" pitchFamily="18" charset="0"/>
                                            </a:rPr>
                                            <m:t>1</m:t>
                                          </m:r>
                                        </m:sub>
                                      </m:sSub>
                                    </m:num>
                                    <m:den>
                                      <m:sSub>
                                        <m:sSubPr>
                                          <m:ctrlPr>
                                            <a:rPr lang="en-US" sz="1500" i="1">
                                              <a:solidFill>
                                                <a:srgbClr val="0303BD"/>
                                              </a:solidFill>
                                              <a:latin typeface="Cambria Math" panose="02040503050406030204" pitchFamily="18" charset="0"/>
                                            </a:rPr>
                                          </m:ctrlPr>
                                        </m:sSubPr>
                                        <m:e>
                                          <m:r>
                                            <a:rPr lang="en-US" sz="1500" i="1">
                                              <a:solidFill>
                                                <a:srgbClr val="0303BD"/>
                                              </a:solidFill>
                                              <a:latin typeface="Cambria Math" panose="02040503050406030204" pitchFamily="18" charset="0"/>
                                            </a:rPr>
                                            <m:t>𝑛</m:t>
                                          </m:r>
                                        </m:e>
                                        <m:sub>
                                          <m:r>
                                            <a:rPr lang="en-US" sz="1500" i="1">
                                              <a:solidFill>
                                                <a:srgbClr val="0303BD"/>
                                              </a:solidFill>
                                              <a:latin typeface="Cambria Math" panose="02040503050406030204" pitchFamily="18" charset="0"/>
                                            </a:rPr>
                                            <m:t>𝑒</m:t>
                                          </m:r>
                                        </m:sub>
                                      </m:sSub>
                                    </m:den>
                                  </m:f>
                                  <m:r>
                                    <a:rPr lang="en-US" sz="1500" i="1">
                                      <a:solidFill>
                                        <a:srgbClr val="0303BD"/>
                                      </a:solidFill>
                                      <a:latin typeface="Cambria Math" panose="02040503050406030204" pitchFamily="18" charset="0"/>
                                    </a:rPr>
                                    <m:t>)</m:t>
                                  </m:r>
                                </m:e>
                              </m:d>
                              <m:r>
                                <a:rPr lang="en-US" sz="1500" i="1">
                                  <a:solidFill>
                                    <a:srgbClr val="0303BD"/>
                                  </a:solidFill>
                                  <a:latin typeface="Cambria Math" panose="02040503050406030204" pitchFamily="18" charset="0"/>
                                </a:rPr>
                                <m:t> </m:t>
                              </m:r>
                            </m:e>
                          </m:nary>
                        </m:e>
                      </m:nary>
                    </m:oMath>
                  </m:oMathPara>
                </a14:m>
                <a:endParaRPr lang="en-US" sz="1500" dirty="0"/>
              </a:p>
            </p:txBody>
          </p:sp>
        </mc:Choice>
        <mc:Fallback xmlns="">
          <p:sp>
            <p:nvSpPr>
              <p:cNvPr id="7" name="TextBox 4">
                <a:extLst>
                  <a:ext uri="{FF2B5EF4-FFF2-40B4-BE49-F238E27FC236}">
                    <a16:creationId xmlns:a16="http://schemas.microsoft.com/office/drawing/2014/main" id="{4BF24382-1610-FEEE-C96A-3DDB3D892315}"/>
                  </a:ext>
                </a:extLst>
              </p:cNvPr>
              <p:cNvSpPr txBox="1">
                <a:spLocks noRot="1" noChangeAspect="1" noMove="1" noResize="1" noEditPoints="1" noAdjustHandles="1" noChangeArrowheads="1" noChangeShapeType="1" noTextEdit="1"/>
              </p:cNvSpPr>
              <p:nvPr/>
            </p:nvSpPr>
            <p:spPr>
              <a:xfrm>
                <a:off x="2146328" y="3736155"/>
                <a:ext cx="6811608" cy="600036"/>
              </a:xfrm>
              <a:prstGeom prst="rect">
                <a:avLst/>
              </a:prstGeom>
              <a:blipFill>
                <a:blip r:embed="rId4"/>
                <a:stretch>
                  <a:fillRect/>
                </a:stretch>
              </a:blipFill>
            </p:spPr>
            <p:txBody>
              <a:bodyPr/>
              <a:lstStyle/>
              <a:p>
                <a:r>
                  <a:rPr lang="en-GB">
                    <a:noFill/>
                  </a:rPr>
                  <a:t> </a:t>
                </a:r>
              </a:p>
            </p:txBody>
          </p:sp>
        </mc:Fallback>
      </mc:AlternateContent>
      <p:grpSp>
        <p:nvGrpSpPr>
          <p:cNvPr id="8" name="Group 17">
            <a:extLst>
              <a:ext uri="{FF2B5EF4-FFF2-40B4-BE49-F238E27FC236}">
                <a16:creationId xmlns:a16="http://schemas.microsoft.com/office/drawing/2014/main" id="{83047D2F-B34B-6A3C-8E70-5CD76907A974}"/>
              </a:ext>
            </a:extLst>
          </p:cNvPr>
          <p:cNvGrpSpPr/>
          <p:nvPr/>
        </p:nvGrpSpPr>
        <p:grpSpPr>
          <a:xfrm>
            <a:off x="2882711" y="4336271"/>
            <a:ext cx="2899611" cy="150395"/>
            <a:chOff x="2037347" y="2887579"/>
            <a:chExt cx="3866148" cy="200526"/>
          </a:xfrm>
        </p:grpSpPr>
        <p:cxnSp>
          <p:nvCxnSpPr>
            <p:cNvPr id="9" name="Straight Connector 8">
              <a:extLst>
                <a:ext uri="{FF2B5EF4-FFF2-40B4-BE49-F238E27FC236}">
                  <a16:creationId xmlns:a16="http://schemas.microsoft.com/office/drawing/2014/main" id="{6F3091C6-C731-1ADE-19B7-1CE3765D50C7}"/>
                </a:ext>
              </a:extLst>
            </p:cNvPr>
            <p:cNvCxnSpPr>
              <a:cxnSpLocks/>
            </p:cNvCxnSpPr>
            <p:nvPr/>
          </p:nvCxnSpPr>
          <p:spPr>
            <a:xfrm>
              <a:off x="2037347" y="3088105"/>
              <a:ext cx="3866148"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12">
              <a:extLst>
                <a:ext uri="{FF2B5EF4-FFF2-40B4-BE49-F238E27FC236}">
                  <a16:creationId xmlns:a16="http://schemas.microsoft.com/office/drawing/2014/main" id="{C9DBE05C-A833-8217-FE78-A1198A39ED38}"/>
                </a:ext>
              </a:extLst>
            </p:cNvPr>
            <p:cNvCxnSpPr>
              <a:cxnSpLocks/>
            </p:cNvCxnSpPr>
            <p:nvPr/>
          </p:nvCxnSpPr>
          <p:spPr>
            <a:xfrm>
              <a:off x="2037347" y="2887579"/>
              <a:ext cx="0" cy="20052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4">
              <a:extLst>
                <a:ext uri="{FF2B5EF4-FFF2-40B4-BE49-F238E27FC236}">
                  <a16:creationId xmlns:a16="http://schemas.microsoft.com/office/drawing/2014/main" id="{71BAD2A3-84E9-8F0D-C65F-CA77D5B801DD}"/>
                </a:ext>
              </a:extLst>
            </p:cNvPr>
            <p:cNvCxnSpPr>
              <a:cxnSpLocks/>
            </p:cNvCxnSpPr>
            <p:nvPr/>
          </p:nvCxnSpPr>
          <p:spPr>
            <a:xfrm>
              <a:off x="5903495" y="2887579"/>
              <a:ext cx="0" cy="20052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8">
            <a:extLst>
              <a:ext uri="{FF2B5EF4-FFF2-40B4-BE49-F238E27FC236}">
                <a16:creationId xmlns:a16="http://schemas.microsoft.com/office/drawing/2014/main" id="{ED9A4817-8E2D-21B5-8EE0-E9ACAFF71686}"/>
              </a:ext>
            </a:extLst>
          </p:cNvPr>
          <p:cNvGrpSpPr/>
          <p:nvPr/>
        </p:nvGrpSpPr>
        <p:grpSpPr>
          <a:xfrm>
            <a:off x="6160844" y="4321899"/>
            <a:ext cx="2629153" cy="150395"/>
            <a:chOff x="2037347" y="2887579"/>
            <a:chExt cx="3505537" cy="200526"/>
          </a:xfrm>
        </p:grpSpPr>
        <p:cxnSp>
          <p:nvCxnSpPr>
            <p:cNvPr id="13" name="Straight Connector 19">
              <a:extLst>
                <a:ext uri="{FF2B5EF4-FFF2-40B4-BE49-F238E27FC236}">
                  <a16:creationId xmlns:a16="http://schemas.microsoft.com/office/drawing/2014/main" id="{89726185-014A-2E12-C456-542C2E18EF6D}"/>
                </a:ext>
              </a:extLst>
            </p:cNvPr>
            <p:cNvCxnSpPr>
              <a:cxnSpLocks/>
            </p:cNvCxnSpPr>
            <p:nvPr/>
          </p:nvCxnSpPr>
          <p:spPr>
            <a:xfrm>
              <a:off x="2037347" y="3088105"/>
              <a:ext cx="3505537" cy="0"/>
            </a:xfrm>
            <a:prstGeom prst="line">
              <a:avLst/>
            </a:prstGeom>
            <a:ln>
              <a:solidFill>
                <a:srgbClr val="0303BD"/>
              </a:solidFill>
            </a:ln>
          </p:spPr>
          <p:style>
            <a:lnRef idx="1">
              <a:schemeClr val="dk1"/>
            </a:lnRef>
            <a:fillRef idx="0">
              <a:schemeClr val="dk1"/>
            </a:fillRef>
            <a:effectRef idx="0">
              <a:schemeClr val="dk1"/>
            </a:effectRef>
            <a:fontRef idx="minor">
              <a:schemeClr val="tx1"/>
            </a:fontRef>
          </p:style>
        </p:cxnSp>
        <p:cxnSp>
          <p:nvCxnSpPr>
            <p:cNvPr id="14" name="Straight Connector 20">
              <a:extLst>
                <a:ext uri="{FF2B5EF4-FFF2-40B4-BE49-F238E27FC236}">
                  <a16:creationId xmlns:a16="http://schemas.microsoft.com/office/drawing/2014/main" id="{33D81F01-11B8-61B2-F321-39C3024EDBEC}"/>
                </a:ext>
              </a:extLst>
            </p:cNvPr>
            <p:cNvCxnSpPr>
              <a:cxnSpLocks/>
            </p:cNvCxnSpPr>
            <p:nvPr/>
          </p:nvCxnSpPr>
          <p:spPr>
            <a:xfrm>
              <a:off x="2037347" y="2887579"/>
              <a:ext cx="0" cy="200526"/>
            </a:xfrm>
            <a:prstGeom prst="line">
              <a:avLst/>
            </a:prstGeom>
            <a:ln>
              <a:solidFill>
                <a:srgbClr val="0303BD"/>
              </a:solidFill>
            </a:ln>
          </p:spPr>
          <p:style>
            <a:lnRef idx="1">
              <a:schemeClr val="dk1"/>
            </a:lnRef>
            <a:fillRef idx="0">
              <a:schemeClr val="dk1"/>
            </a:fillRef>
            <a:effectRef idx="0">
              <a:schemeClr val="dk1"/>
            </a:effectRef>
            <a:fontRef idx="minor">
              <a:schemeClr val="tx1"/>
            </a:fontRef>
          </p:style>
        </p:cxnSp>
        <p:cxnSp>
          <p:nvCxnSpPr>
            <p:cNvPr id="15" name="Straight Connector 21">
              <a:extLst>
                <a:ext uri="{FF2B5EF4-FFF2-40B4-BE49-F238E27FC236}">
                  <a16:creationId xmlns:a16="http://schemas.microsoft.com/office/drawing/2014/main" id="{F1023872-2E0D-2C4D-424B-92E2316FA85B}"/>
                </a:ext>
              </a:extLst>
            </p:cNvPr>
            <p:cNvCxnSpPr>
              <a:cxnSpLocks/>
            </p:cNvCxnSpPr>
            <p:nvPr/>
          </p:nvCxnSpPr>
          <p:spPr>
            <a:xfrm>
              <a:off x="5542884" y="2887579"/>
              <a:ext cx="0" cy="200526"/>
            </a:xfrm>
            <a:prstGeom prst="line">
              <a:avLst/>
            </a:prstGeom>
            <a:ln>
              <a:solidFill>
                <a:srgbClr val="0303BD"/>
              </a:solidFill>
            </a:ln>
          </p:spPr>
          <p:style>
            <a:lnRef idx="1">
              <a:schemeClr val="dk1"/>
            </a:lnRef>
            <a:fillRef idx="0">
              <a:schemeClr val="dk1"/>
            </a:fillRef>
            <a:effectRef idx="0">
              <a:schemeClr val="dk1"/>
            </a:effectRef>
            <a:fontRef idx="minor">
              <a:schemeClr val="tx1"/>
            </a:fontRef>
          </p:style>
        </p:cxnSp>
      </p:grpSp>
      <p:sp>
        <p:nvSpPr>
          <p:cNvPr id="16" name="TextBox 23">
            <a:extLst>
              <a:ext uri="{FF2B5EF4-FFF2-40B4-BE49-F238E27FC236}">
                <a16:creationId xmlns:a16="http://schemas.microsoft.com/office/drawing/2014/main" id="{03A75FBD-518D-02E2-1D7A-5353FDF6D69F}"/>
              </a:ext>
            </a:extLst>
          </p:cNvPr>
          <p:cNvSpPr txBox="1"/>
          <p:nvPr/>
        </p:nvSpPr>
        <p:spPr>
          <a:xfrm>
            <a:off x="2146328" y="4486586"/>
            <a:ext cx="3713221" cy="276999"/>
          </a:xfrm>
          <a:prstGeom prst="rect">
            <a:avLst/>
          </a:prstGeom>
          <a:noFill/>
        </p:spPr>
        <p:txBody>
          <a:bodyPr wrap="square" rtlCol="0">
            <a:spAutoFit/>
          </a:bodyPr>
          <a:lstStyle/>
          <a:p>
            <a:r>
              <a:rPr lang="en-US" baseline="-25000" dirty="0">
                <a:latin typeface="Arial" panose="020B0604020202020204" pitchFamily="34" charset="0"/>
                <a:cs typeface="Arial" panose="020B0604020202020204" pitchFamily="34" charset="0"/>
              </a:rPr>
              <a:t>Eff. Ionization rate from </a:t>
            </a:r>
            <a:r>
              <a:rPr lang="en-US" baseline="-25000" dirty="0" smtClean="0">
                <a:latin typeface="Arial" panose="020B0604020202020204" pitchFamily="34" charset="0"/>
                <a:cs typeface="Arial" panose="020B0604020202020204" pitchFamily="34" charset="0"/>
              </a:rPr>
              <a:t>collisional-radiative process</a:t>
            </a:r>
            <a:endParaRPr lang="en-GB" baseline="-25000" dirty="0">
              <a:latin typeface="Arial" panose="020B0604020202020204" pitchFamily="34" charset="0"/>
              <a:cs typeface="Arial" panose="020B0604020202020204" pitchFamily="34" charset="0"/>
            </a:endParaRPr>
          </a:p>
        </p:txBody>
      </p:sp>
      <p:sp>
        <p:nvSpPr>
          <p:cNvPr id="17" name="TextBox 24">
            <a:extLst>
              <a:ext uri="{FF2B5EF4-FFF2-40B4-BE49-F238E27FC236}">
                <a16:creationId xmlns:a16="http://schemas.microsoft.com/office/drawing/2014/main" id="{726F64BC-11EB-3580-2FD1-3CDC1F548D9F}"/>
              </a:ext>
            </a:extLst>
          </p:cNvPr>
          <p:cNvSpPr txBox="1"/>
          <p:nvPr/>
        </p:nvSpPr>
        <p:spPr>
          <a:xfrm>
            <a:off x="6088836" y="4486586"/>
            <a:ext cx="3054063" cy="276999"/>
          </a:xfrm>
          <a:prstGeom prst="rect">
            <a:avLst/>
          </a:prstGeom>
          <a:noFill/>
        </p:spPr>
        <p:txBody>
          <a:bodyPr wrap="square" rtlCol="0">
            <a:spAutoFit/>
          </a:bodyPr>
          <a:lstStyle/>
          <a:p>
            <a:r>
              <a:rPr lang="en-US" baseline="-25000" dirty="0">
                <a:solidFill>
                  <a:srgbClr val="0303BD"/>
                </a:solidFill>
                <a:latin typeface="Arial" panose="020B0604020202020204" pitchFamily="34" charset="0"/>
                <a:cs typeface="Arial" panose="020B0604020202020204" pitchFamily="34" charset="0"/>
              </a:rPr>
              <a:t>Eff. Ionization rate from photon absorption</a:t>
            </a:r>
            <a:endParaRPr lang="en-GB" baseline="-25000" dirty="0">
              <a:solidFill>
                <a:srgbClr val="0303BD"/>
              </a:solidFill>
              <a:latin typeface="Arial" panose="020B0604020202020204" pitchFamily="34" charset="0"/>
              <a:cs typeface="Arial" panose="020B0604020202020204" pitchFamily="34" charset="0"/>
            </a:endParaRPr>
          </a:p>
        </p:txBody>
      </p:sp>
      <p:sp>
        <p:nvSpPr>
          <p:cNvPr id="18" name="Textfeld 17"/>
          <p:cNvSpPr txBox="1"/>
          <p:nvPr/>
        </p:nvSpPr>
        <p:spPr>
          <a:xfrm>
            <a:off x="0" y="-34475"/>
            <a:ext cx="7344816" cy="523220"/>
          </a:xfrm>
          <a:prstGeom prst="rect">
            <a:avLst/>
          </a:prstGeom>
          <a:noFill/>
        </p:spPr>
        <p:txBody>
          <a:bodyPr wrap="square" rtlCol="0">
            <a:spAutoFit/>
          </a:bodyPr>
          <a:lstStyle/>
          <a:p>
            <a:r>
              <a:rPr lang="en-GB" sz="2800" b="1" dirty="0" smtClean="0">
                <a:solidFill>
                  <a:srgbClr val="C00000"/>
                </a:solidFill>
              </a:rPr>
              <a:t>Ly-</a:t>
            </a:r>
            <a:r>
              <a:rPr lang="el-GR" sz="2800" b="1" dirty="0" smtClean="0">
                <a:solidFill>
                  <a:srgbClr val="C00000"/>
                </a:solidFill>
              </a:rPr>
              <a:t>α</a:t>
            </a:r>
            <a:r>
              <a:rPr lang="en-GB" sz="2800" b="1" dirty="0">
                <a:solidFill>
                  <a:srgbClr val="C00000"/>
                </a:solidFill>
              </a:rPr>
              <a:t> </a:t>
            </a:r>
            <a:r>
              <a:rPr lang="en-GB" sz="2800" b="1" dirty="0" smtClean="0">
                <a:solidFill>
                  <a:srgbClr val="C00000"/>
                </a:solidFill>
              </a:rPr>
              <a:t>and Ly-</a:t>
            </a:r>
            <a:r>
              <a:rPr lang="el-GR" sz="2800" b="1" dirty="0" smtClean="0">
                <a:solidFill>
                  <a:srgbClr val="C00000"/>
                </a:solidFill>
              </a:rPr>
              <a:t>β</a:t>
            </a:r>
            <a:r>
              <a:rPr lang="en-GB" sz="2800" b="1" dirty="0" smtClean="0">
                <a:solidFill>
                  <a:srgbClr val="C00000"/>
                </a:solidFill>
              </a:rPr>
              <a:t> opacity -1  </a:t>
            </a:r>
            <a:r>
              <a:rPr lang="en-GB" sz="2000" dirty="0" smtClean="0"/>
              <a:t>(</a:t>
            </a:r>
            <a:r>
              <a:rPr lang="en-GB" sz="2000" dirty="0" err="1" smtClean="0"/>
              <a:t>R.Chandra</a:t>
            </a:r>
            <a:r>
              <a:rPr lang="en-GB" sz="2000" dirty="0" smtClean="0"/>
              <a:t>, M.Groth - Aalto)</a:t>
            </a:r>
            <a:endParaRPr lang="en-GB" sz="2000" dirty="0"/>
          </a:p>
        </p:txBody>
      </p:sp>
      <p:pic>
        <p:nvPicPr>
          <p:cNvPr id="19" name="Picture 6" descr="A picture containing screenshot, electric blue, plot, diagram&#10;&#10;Description automatically generated">
            <a:extLst>
              <a:ext uri="{FF2B5EF4-FFF2-40B4-BE49-F238E27FC236}">
                <a16:creationId xmlns:a16="http://schemas.microsoft.com/office/drawing/2014/main" id="{82F30702-5DB5-173E-AC50-2B9A6B15F3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4976" y="2067694"/>
            <a:ext cx="6766445" cy="1691611"/>
          </a:xfrm>
          <a:prstGeom prst="rect">
            <a:avLst/>
          </a:prstGeom>
        </p:spPr>
      </p:pic>
      <p:pic>
        <p:nvPicPr>
          <p:cNvPr id="20" name="Picture 3" descr="A picture containing plot, diagram, screenshot, electric blue&#10;&#10;Description automatically generated">
            <a:extLst>
              <a:ext uri="{FF2B5EF4-FFF2-40B4-BE49-F238E27FC236}">
                <a16:creationId xmlns:a16="http://schemas.microsoft.com/office/drawing/2014/main" id="{4B9F07B2-572C-1ADF-6872-433D763359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542296"/>
            <a:ext cx="6783677" cy="1695919"/>
          </a:xfrm>
          <a:prstGeom prst="rect">
            <a:avLst/>
          </a:prstGeom>
        </p:spPr>
      </p:pic>
      <p:sp>
        <p:nvSpPr>
          <p:cNvPr id="2" name="Rechteck 1"/>
          <p:cNvSpPr/>
          <p:nvPr/>
        </p:nvSpPr>
        <p:spPr>
          <a:xfrm>
            <a:off x="2843808" y="462264"/>
            <a:ext cx="5296643" cy="307777"/>
          </a:xfrm>
          <a:prstGeom prst="rect">
            <a:avLst/>
          </a:prstGeom>
        </p:spPr>
        <p:txBody>
          <a:bodyPr wrap="none">
            <a:spAutoFit/>
          </a:bodyPr>
          <a:lstStyle/>
          <a:p>
            <a:r>
              <a:rPr lang="en-GB" sz="1400" dirty="0" smtClean="0">
                <a:latin typeface="Arial" panose="020B0604020202020204" pitchFamily="34" charset="0"/>
                <a:cs typeface="Arial" panose="020B0604020202020204" pitchFamily="34" charset="0"/>
              </a:rPr>
              <a:t>low-recycling</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high-recycling                     detached</a:t>
            </a:r>
            <a:endParaRPr lang="en-GB" sz="1400" dirty="0"/>
          </a:p>
        </p:txBody>
      </p:sp>
      <p:sp>
        <p:nvSpPr>
          <p:cNvPr id="3" name="Rechteck 2"/>
          <p:cNvSpPr/>
          <p:nvPr/>
        </p:nvSpPr>
        <p:spPr>
          <a:xfrm>
            <a:off x="122719" y="3901811"/>
            <a:ext cx="1721946" cy="584775"/>
          </a:xfrm>
          <a:prstGeom prst="rect">
            <a:avLst/>
          </a:prstGeom>
        </p:spPr>
        <p:txBody>
          <a:bodyPr wrap="none">
            <a:spAutoFit/>
          </a:bodyPr>
          <a:lstStyle/>
          <a:p>
            <a:r>
              <a:rPr lang="en-US" sz="1600" b="1" dirty="0">
                <a:solidFill>
                  <a:srgbClr val="C00000"/>
                </a:solidFill>
                <a:latin typeface="Arial" panose="020B0604020202020204"/>
              </a:rPr>
              <a:t>JET81472 </a:t>
            </a:r>
            <a:r>
              <a:rPr lang="en-US" sz="1600" b="1" dirty="0" err="1" smtClean="0">
                <a:solidFill>
                  <a:srgbClr val="C00000"/>
                </a:solidFill>
                <a:latin typeface="Arial" panose="020B0604020202020204"/>
              </a:rPr>
              <a:t>D+Be</a:t>
            </a:r>
            <a:endParaRPr lang="en-US" sz="1600" b="1" dirty="0" smtClean="0">
              <a:solidFill>
                <a:srgbClr val="C00000"/>
              </a:solidFill>
              <a:latin typeface="Arial" panose="020B0604020202020204"/>
            </a:endParaRPr>
          </a:p>
          <a:p>
            <a:r>
              <a:rPr lang="en-US" sz="1600" b="1" dirty="0" smtClean="0">
                <a:solidFill>
                  <a:srgbClr val="C00000"/>
                </a:solidFill>
                <a:latin typeface="Arial" panose="020B0604020202020204"/>
              </a:rPr>
              <a:t>EDGE2D-Eirene</a:t>
            </a:r>
            <a:endParaRPr lang="en-GB" sz="1600" dirty="0">
              <a:solidFill>
                <a:srgbClr val="C00000"/>
              </a:solidFill>
            </a:endParaRPr>
          </a:p>
        </p:txBody>
      </p:sp>
    </p:spTree>
    <p:extLst>
      <p:ext uri="{BB962C8B-B14F-4D97-AF65-F5344CB8AC3E}">
        <p14:creationId xmlns:p14="http://schemas.microsoft.com/office/powerpoint/2010/main" val="530911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FE5C2C68-0E28-A986-09C7-97A684F659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528" y="3899443"/>
            <a:ext cx="2173658" cy="907736"/>
          </a:xfrm>
          <a:prstGeom prst="rect">
            <a:avLst/>
          </a:prstGeom>
        </p:spPr>
      </p:pic>
      <p:sp>
        <p:nvSpPr>
          <p:cNvPr id="5" name="Text Placeholder 1">
            <a:extLst>
              <a:ext uri="{FF2B5EF4-FFF2-40B4-BE49-F238E27FC236}">
                <a16:creationId xmlns:a16="http://schemas.microsoft.com/office/drawing/2014/main" id="{1B2C5107-A5DB-6F18-AA74-A0F1E238D799}"/>
              </a:ext>
            </a:extLst>
          </p:cNvPr>
          <p:cNvSpPr txBox="1">
            <a:spLocks/>
          </p:cNvSpPr>
          <p:nvPr/>
        </p:nvSpPr>
        <p:spPr>
          <a:xfrm>
            <a:off x="181786" y="545025"/>
            <a:ext cx="8278737" cy="533724"/>
          </a:xfrm>
          <a:prstGeom prst="rect">
            <a:avLst/>
          </a:prstGeom>
        </p:spPr>
        <p:txBody>
          <a:bodyPr lIns="0" rIns="0"/>
          <a:lstStyle>
            <a:lvl1pPr marL="0" indent="0" algn="l" defTabSz="685800" rtl="0" eaLnBrk="1" latinLnBrk="0" hangingPunct="1">
              <a:lnSpc>
                <a:spcPct val="100000"/>
              </a:lnSpc>
              <a:spcBef>
                <a:spcPts val="0"/>
              </a:spcBef>
              <a:buFont typeface="Arial"/>
              <a:buNone/>
              <a:defRPr sz="40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defTabSz="514350">
              <a:defRPr/>
            </a:pPr>
            <a:r>
              <a:rPr lang="en-US" sz="2100" dirty="0">
                <a:solidFill>
                  <a:sysClr val="windowText" lastClr="000000"/>
                </a:solidFill>
                <a:latin typeface="Arial" panose="020B0604020202020204"/>
              </a:rPr>
              <a:t>Photon absorption adds up to ~20% of total CR ionization rate in detached conditions</a:t>
            </a:r>
          </a:p>
        </p:txBody>
      </p:sp>
      <p:pic>
        <p:nvPicPr>
          <p:cNvPr id="6" name="Graphic 3">
            <a:extLst>
              <a:ext uri="{FF2B5EF4-FFF2-40B4-BE49-F238E27FC236}">
                <a16:creationId xmlns:a16="http://schemas.microsoft.com/office/drawing/2014/main" id="{9B1F8DD2-6F52-9732-0C50-B5F17B94C7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44008" y="1059131"/>
            <a:ext cx="4293394" cy="3756719"/>
          </a:xfrm>
          <a:prstGeom prst="rect">
            <a:avLst/>
          </a:prstGeom>
        </p:spPr>
      </p:pic>
      <p:sp>
        <p:nvSpPr>
          <p:cNvPr id="7" name="TextBox 6">
            <a:extLst>
              <a:ext uri="{FF2B5EF4-FFF2-40B4-BE49-F238E27FC236}">
                <a16:creationId xmlns:a16="http://schemas.microsoft.com/office/drawing/2014/main" id="{1D70F399-0AF1-A722-F33B-E6D25A10AE2C}"/>
              </a:ext>
            </a:extLst>
          </p:cNvPr>
          <p:cNvSpPr txBox="1"/>
          <p:nvPr/>
        </p:nvSpPr>
        <p:spPr>
          <a:xfrm>
            <a:off x="181867" y="1491630"/>
            <a:ext cx="3972975" cy="2585323"/>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Ionization rate integrated over the whole plasma volume</a:t>
            </a:r>
          </a:p>
          <a:p>
            <a:pPr marL="257175" indent="-25717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No effect in low recycling regimes</a:t>
            </a:r>
          </a:p>
          <a:p>
            <a:pPr marL="257175" indent="-25717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New plasma solution required with modified S</a:t>
            </a:r>
            <a:r>
              <a:rPr lang="en-US" baseline="-25000" dirty="0">
                <a:latin typeface="Arial" panose="020B0604020202020204" pitchFamily="34" charset="0"/>
                <a:cs typeface="Arial" panose="020B0604020202020204" pitchFamily="34" charset="0"/>
              </a:rPr>
              <a:t>ion </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Wingdings" panose="05000000000000000000" pitchFamily="2" charset="2"/>
              </a:rPr>
              <a:t> future coupling to plasma codes</a:t>
            </a:r>
            <a:endParaRPr lang="en-US" baseline="-250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8" name="Textfeld 7"/>
          <p:cNvSpPr txBox="1"/>
          <p:nvPr/>
        </p:nvSpPr>
        <p:spPr>
          <a:xfrm>
            <a:off x="0" y="-34475"/>
            <a:ext cx="7344816" cy="523220"/>
          </a:xfrm>
          <a:prstGeom prst="rect">
            <a:avLst/>
          </a:prstGeom>
          <a:noFill/>
        </p:spPr>
        <p:txBody>
          <a:bodyPr wrap="square" rtlCol="0">
            <a:spAutoFit/>
          </a:bodyPr>
          <a:lstStyle/>
          <a:p>
            <a:r>
              <a:rPr lang="en-GB" sz="2800" b="1" dirty="0" smtClean="0">
                <a:solidFill>
                  <a:srgbClr val="C00000"/>
                </a:solidFill>
              </a:rPr>
              <a:t>Ly-</a:t>
            </a:r>
            <a:r>
              <a:rPr lang="el-GR" sz="2800" b="1" dirty="0" smtClean="0">
                <a:solidFill>
                  <a:srgbClr val="C00000"/>
                </a:solidFill>
              </a:rPr>
              <a:t>α</a:t>
            </a:r>
            <a:r>
              <a:rPr lang="en-GB" sz="2800" b="1" dirty="0">
                <a:solidFill>
                  <a:srgbClr val="C00000"/>
                </a:solidFill>
              </a:rPr>
              <a:t> </a:t>
            </a:r>
            <a:r>
              <a:rPr lang="en-GB" sz="2800" b="1" dirty="0" smtClean="0">
                <a:solidFill>
                  <a:srgbClr val="C00000"/>
                </a:solidFill>
              </a:rPr>
              <a:t>and Ly-</a:t>
            </a:r>
            <a:r>
              <a:rPr lang="el-GR" sz="2800" b="1" dirty="0" smtClean="0">
                <a:solidFill>
                  <a:srgbClr val="C00000"/>
                </a:solidFill>
              </a:rPr>
              <a:t>β</a:t>
            </a:r>
            <a:r>
              <a:rPr lang="en-GB" sz="2800" b="1" dirty="0" smtClean="0">
                <a:solidFill>
                  <a:srgbClr val="C00000"/>
                </a:solidFill>
              </a:rPr>
              <a:t> opacity -2  </a:t>
            </a:r>
            <a:r>
              <a:rPr lang="en-GB" sz="2000" dirty="0" smtClean="0"/>
              <a:t>(</a:t>
            </a:r>
            <a:r>
              <a:rPr lang="en-GB" sz="2000" dirty="0" err="1" smtClean="0"/>
              <a:t>R.Chandra</a:t>
            </a:r>
            <a:r>
              <a:rPr lang="en-GB" sz="2000" dirty="0" smtClean="0"/>
              <a:t>, M.Groth - Aalto)</a:t>
            </a:r>
            <a:endParaRPr lang="en-GB" sz="2000" dirty="0"/>
          </a:p>
        </p:txBody>
      </p:sp>
    </p:spTree>
    <p:extLst>
      <p:ext uri="{BB962C8B-B14F-4D97-AF65-F5344CB8AC3E}">
        <p14:creationId xmlns:p14="http://schemas.microsoft.com/office/powerpoint/2010/main" val="96960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C00000"/>
                </a:solidFill>
              </a:rPr>
              <a:t>EIRENE-NGM-DEVELOPERS </a:t>
            </a:r>
            <a:r>
              <a:rPr lang="de-DE" dirty="0" smtClean="0">
                <a:solidFill>
                  <a:srgbClr val="00B0F0"/>
                </a:solidFill>
              </a:rPr>
              <a:t>(TSVV-5)</a:t>
            </a:r>
            <a:endParaRPr lang="en-GB" dirty="0">
              <a:solidFill>
                <a:srgbClr val="00B0F0"/>
              </a:solidFill>
            </a:endParaRPr>
          </a:p>
        </p:txBody>
      </p:sp>
      <p:sp>
        <p:nvSpPr>
          <p:cNvPr id="4" name="Rechteck 3"/>
          <p:cNvSpPr/>
          <p:nvPr/>
        </p:nvSpPr>
        <p:spPr>
          <a:xfrm>
            <a:off x="115728" y="519609"/>
            <a:ext cx="6912768" cy="4339650"/>
          </a:xfrm>
          <a:prstGeom prst="rect">
            <a:avLst/>
          </a:prstGeom>
        </p:spPr>
        <p:txBody>
          <a:bodyPr wrap="square">
            <a:spAutoFit/>
          </a:bodyPr>
          <a:lstStyle/>
          <a:p>
            <a:pPr>
              <a:spcAft>
                <a:spcPts val="0"/>
              </a:spcAft>
            </a:pPr>
            <a:r>
              <a:rPr lang="de-DE" sz="1200" b="1" dirty="0">
                <a:latin typeface="Times New Roman" panose="02020603050405020304" pitchFamily="18" charset="0"/>
                <a:ea typeface="Times New Roman" panose="02020603050405020304" pitchFamily="18" charset="0"/>
              </a:rPr>
              <a:t>D.V. </a:t>
            </a:r>
            <a:r>
              <a:rPr lang="de-DE" sz="1200" b="1" dirty="0" smtClean="0">
                <a:latin typeface="Times New Roman" panose="02020603050405020304" pitchFamily="18" charset="0"/>
                <a:ea typeface="Times New Roman" panose="02020603050405020304" pitchFamily="18" charset="0"/>
              </a:rPr>
              <a:t>BORODIN</a:t>
            </a:r>
            <a:r>
              <a:rPr lang="de-DE" sz="1200" b="1" dirty="0">
                <a:latin typeface="Times New Roman" panose="02020603050405020304" pitchFamily="18" charset="0"/>
                <a:ea typeface="Times New Roman" panose="02020603050405020304" pitchFamily="18" charset="0"/>
              </a:rPr>
              <a:t>, </a:t>
            </a:r>
            <a:r>
              <a:rPr lang="de-DE" sz="1200" b="1" strike="sngStrike" cap="all" dirty="0" smtClean="0">
                <a:solidFill>
                  <a:srgbClr val="0070C0"/>
                </a:solidFill>
                <a:latin typeface="Times New Roman" panose="02020603050405020304" pitchFamily="18" charset="0"/>
                <a:ea typeface="Times New Roman" panose="02020603050405020304" pitchFamily="18" charset="0"/>
              </a:rPr>
              <a:t>F</a:t>
            </a:r>
            <a:r>
              <a:rPr lang="de-DE" sz="1200" b="1" strike="sngStrike" cap="all" dirty="0">
                <a:solidFill>
                  <a:srgbClr val="0070C0"/>
                </a:solidFill>
                <a:latin typeface="Times New Roman" panose="02020603050405020304" pitchFamily="18" charset="0"/>
                <a:ea typeface="Times New Roman" panose="02020603050405020304" pitchFamily="18" charset="0"/>
              </a:rPr>
              <a:t>. </a:t>
            </a:r>
            <a:r>
              <a:rPr lang="de-DE" sz="1200" b="1" strike="sngStrike" cap="all" dirty="0" smtClean="0">
                <a:solidFill>
                  <a:srgbClr val="0070C0"/>
                </a:solidFill>
                <a:latin typeface="Times New Roman" panose="02020603050405020304" pitchFamily="18" charset="0"/>
                <a:ea typeface="Times New Roman" panose="02020603050405020304" pitchFamily="18" charset="0"/>
              </a:rPr>
              <a:t>Cianfrani</a:t>
            </a:r>
            <a:r>
              <a:rPr lang="de-DE" sz="1200" b="1" cap="all" dirty="0" smtClean="0">
                <a:latin typeface="Times New Roman" panose="02020603050405020304" pitchFamily="18" charset="0"/>
                <a:ea typeface="Times New Roman" panose="02020603050405020304" pitchFamily="18" charset="0"/>
              </a:rPr>
              <a:t>,</a:t>
            </a:r>
            <a:r>
              <a:rPr lang="de-DE" sz="1200" b="1" cap="all" dirty="0" smtClean="0">
                <a:solidFill>
                  <a:srgbClr val="FF33CC"/>
                </a:solidFill>
                <a:latin typeface="Times New Roman" panose="02020603050405020304" pitchFamily="18" charset="0"/>
                <a:ea typeface="Times New Roman" panose="02020603050405020304" pitchFamily="18" charset="0"/>
              </a:rPr>
              <a:t> </a:t>
            </a:r>
            <a:r>
              <a:rPr lang="de-DE" sz="1200" b="1" cap="all" dirty="0" smtClean="0">
                <a:solidFill>
                  <a:srgbClr val="008000"/>
                </a:solidFill>
                <a:latin typeface="Times New Roman" panose="02020603050405020304" pitchFamily="18" charset="0"/>
                <a:ea typeface="Times New Roman" panose="02020603050405020304" pitchFamily="18" charset="0"/>
              </a:rPr>
              <a:t>S</a:t>
            </a:r>
            <a:r>
              <a:rPr lang="de-DE" sz="1200" b="1" cap="all" dirty="0">
                <a:solidFill>
                  <a:srgbClr val="008000"/>
                </a:solidFill>
                <a:latin typeface="Times New Roman" panose="02020603050405020304" pitchFamily="18" charset="0"/>
                <a:ea typeface="Times New Roman" panose="02020603050405020304" pitchFamily="18" charset="0"/>
              </a:rPr>
              <a:t>. Wiesen, </a:t>
            </a:r>
            <a:r>
              <a:rPr lang="de-DE" sz="1200" b="1" cap="all" dirty="0">
                <a:solidFill>
                  <a:srgbClr val="FF33CC"/>
                </a:solidFill>
                <a:latin typeface="Times New Roman" panose="02020603050405020304" pitchFamily="18" charset="0"/>
                <a:ea typeface="Times New Roman" panose="02020603050405020304" pitchFamily="18" charset="0"/>
              </a:rPr>
              <a:t>D. Harting</a:t>
            </a:r>
            <a:r>
              <a:rPr lang="de-DE" sz="1200" b="1" cap="all" dirty="0">
                <a:latin typeface="Times New Roman" panose="02020603050405020304" pitchFamily="18" charset="0"/>
                <a:ea typeface="Times New Roman" panose="02020603050405020304" pitchFamily="18" charset="0"/>
              </a:rPr>
              <a:t>, </a:t>
            </a:r>
            <a:r>
              <a:rPr lang="de-DE" sz="1200" b="1" strike="sngStrike" cap="all" dirty="0" err="1" smtClean="0">
                <a:solidFill>
                  <a:srgbClr val="0070C0"/>
                </a:solidFill>
                <a:latin typeface="Times New Roman" panose="02020603050405020304" pitchFamily="18" charset="0"/>
                <a:ea typeface="Times New Roman" panose="02020603050405020304" pitchFamily="18" charset="0"/>
              </a:rPr>
              <a:t>P.Börner</a:t>
            </a:r>
            <a:r>
              <a:rPr lang="de-DE" sz="1200" b="1" cap="all" dirty="0" smtClean="0">
                <a:solidFill>
                  <a:srgbClr val="FF33CC"/>
                </a:solidFill>
                <a:latin typeface="Times New Roman" panose="02020603050405020304" pitchFamily="18" charset="0"/>
                <a:ea typeface="Times New Roman" panose="02020603050405020304" pitchFamily="18" charset="0"/>
              </a:rPr>
              <a:t>, </a:t>
            </a:r>
            <a:r>
              <a:rPr lang="de-DE" sz="1200" b="1" cap="all" dirty="0" err="1" smtClean="0">
                <a:solidFill>
                  <a:srgbClr val="FF33CC"/>
                </a:solidFill>
                <a:latin typeface="Times New Roman" panose="02020603050405020304" pitchFamily="18" charset="0"/>
                <a:ea typeface="Times New Roman" panose="02020603050405020304" pitchFamily="18" charset="0"/>
              </a:rPr>
              <a:t>B.Küppers</a:t>
            </a:r>
            <a:endParaRPr lang="de-DE" sz="1200" b="1" cap="all" dirty="0" smtClean="0">
              <a:solidFill>
                <a:srgbClr val="FF33CC"/>
              </a:solidFill>
              <a:latin typeface="Times New Roman" panose="02020603050405020304" pitchFamily="18" charset="0"/>
              <a:ea typeface="Times New Roman" panose="02020603050405020304" pitchFamily="18" charset="0"/>
            </a:endParaRPr>
          </a:p>
          <a:p>
            <a:pPr>
              <a:spcAft>
                <a:spcPts val="0"/>
              </a:spcAft>
            </a:pPr>
            <a:r>
              <a:rPr lang="de-DE" sz="1200" dirty="0" smtClean="0">
                <a:latin typeface="Times New Roman" panose="02020603050405020304" pitchFamily="18" charset="0"/>
                <a:ea typeface="Times New Roman" panose="02020603050405020304" pitchFamily="18" charset="0"/>
              </a:rPr>
              <a:t>Forschungszentrum </a:t>
            </a:r>
            <a:r>
              <a:rPr lang="de-DE" sz="1200" dirty="0">
                <a:latin typeface="Times New Roman" panose="02020603050405020304" pitchFamily="18" charset="0"/>
                <a:ea typeface="Times New Roman" panose="02020603050405020304" pitchFamily="18" charset="0"/>
              </a:rPr>
              <a:t>Jülich, Institut für Energie- und Klimaforschung – Plasmaphysik, </a:t>
            </a:r>
            <a:r>
              <a:rPr lang="en-GB" sz="1200" dirty="0" smtClean="0">
                <a:latin typeface="Times New Roman" panose="02020603050405020304" pitchFamily="18" charset="0"/>
                <a:ea typeface="Times New Roman" panose="02020603050405020304" pitchFamily="18" charset="0"/>
              </a:rPr>
              <a:t>Germany</a:t>
            </a:r>
          </a:p>
          <a:p>
            <a:pPr algn="just">
              <a:spcAft>
                <a:spcPts val="0"/>
              </a:spcAft>
            </a:pPr>
            <a:r>
              <a:rPr lang="en-GB" sz="1200" dirty="0" smtClean="0">
                <a:latin typeface="Times New Roman" panose="02020603050405020304" pitchFamily="18" charset="0"/>
                <a:ea typeface="Times New Roman" panose="02020603050405020304" pitchFamily="18" charset="0"/>
              </a:rPr>
              <a:t> </a:t>
            </a:r>
          </a:p>
          <a:p>
            <a:pPr algn="just">
              <a:spcAft>
                <a:spcPts val="0"/>
              </a:spcAft>
            </a:pPr>
            <a:r>
              <a:rPr lang="nl-BE" sz="1200" b="1" dirty="0" smtClean="0">
                <a:latin typeface="Times New Roman" panose="02020603050405020304" pitchFamily="18" charset="0"/>
                <a:ea typeface="Times New Roman" panose="02020603050405020304" pitchFamily="18" charset="0"/>
              </a:rPr>
              <a:t>W. DEKEYSER</a:t>
            </a:r>
            <a:r>
              <a:rPr lang="nl-BE" sz="1200" b="1" dirty="0">
                <a:latin typeface="Times New Roman" panose="02020603050405020304" pitchFamily="18" charset="0"/>
                <a:ea typeface="Times New Roman" panose="02020603050405020304" pitchFamily="18" charset="0"/>
              </a:rPr>
              <a:t>, </a:t>
            </a:r>
            <a:r>
              <a:rPr lang="nl-BE" sz="1200" b="1" strike="sngStrike" dirty="0" smtClean="0">
                <a:solidFill>
                  <a:srgbClr val="0070C0"/>
                </a:solidFill>
                <a:latin typeface="Times New Roman" panose="02020603050405020304" pitchFamily="18" charset="0"/>
                <a:ea typeface="Times New Roman" panose="02020603050405020304" pitchFamily="18" charset="0"/>
              </a:rPr>
              <a:t>S. CARLI</a:t>
            </a:r>
            <a:r>
              <a:rPr lang="nl-BE" sz="1200" b="1" dirty="0">
                <a:latin typeface="Times New Roman" panose="02020603050405020304" pitchFamily="18" charset="0"/>
                <a:ea typeface="Times New Roman" panose="02020603050405020304" pitchFamily="18" charset="0"/>
              </a:rPr>
              <a:t>, </a:t>
            </a:r>
            <a:r>
              <a:rPr lang="nl-BE" sz="1200" b="1" dirty="0" smtClean="0">
                <a:latin typeface="Times New Roman" panose="02020603050405020304" pitchFamily="18" charset="0"/>
                <a:ea typeface="Times New Roman" panose="02020603050405020304" pitchFamily="18" charset="0"/>
              </a:rPr>
              <a:t>M. BLOMMAERT</a:t>
            </a:r>
            <a:r>
              <a:rPr lang="nl-BE" sz="1200" b="1" dirty="0">
                <a:latin typeface="Times New Roman" panose="02020603050405020304" pitchFamily="18" charset="0"/>
                <a:ea typeface="Times New Roman" panose="02020603050405020304" pitchFamily="18" charset="0"/>
              </a:rPr>
              <a:t>, </a:t>
            </a:r>
            <a:r>
              <a:rPr lang="nl-BE" sz="1200" b="1" dirty="0" smtClean="0">
                <a:latin typeface="Times New Roman" panose="02020603050405020304" pitchFamily="18" charset="0"/>
                <a:ea typeface="Times New Roman" panose="02020603050405020304" pitchFamily="18" charset="0"/>
              </a:rPr>
              <a:t>N. HORSTEN, W</a:t>
            </a:r>
            <a:r>
              <a:rPr lang="nl-BE" sz="1200" b="1" dirty="0">
                <a:latin typeface="Times New Roman" panose="02020603050405020304" pitchFamily="18" charset="0"/>
                <a:ea typeface="Times New Roman" panose="02020603050405020304" pitchFamily="18" charset="0"/>
              </a:rPr>
              <a:t>. VAN UYTVEN, </a:t>
            </a:r>
            <a:r>
              <a:rPr lang="nl-BE" sz="1200" b="1" dirty="0" smtClean="0">
                <a:latin typeface="Times New Roman" panose="02020603050405020304" pitchFamily="18" charset="0"/>
                <a:ea typeface="Times New Roman" panose="02020603050405020304" pitchFamily="18" charset="0"/>
              </a:rPr>
              <a:t>M. BAELMANS </a:t>
            </a:r>
            <a:endParaRPr lang="en-GB" sz="1200" b="1" dirty="0">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KU Leuven, Department of Mechanical Engineering, </a:t>
            </a:r>
            <a:r>
              <a:rPr lang="de-DE" sz="1200" dirty="0" err="1" smtClean="0">
                <a:latin typeface="Times New Roman" panose="02020603050405020304" pitchFamily="18" charset="0"/>
                <a:ea typeface="Times New Roman" panose="02020603050405020304" pitchFamily="18" charset="0"/>
              </a:rPr>
              <a:t>Belgium</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b="1" strike="sngStrike" dirty="0" smtClean="0">
                <a:solidFill>
                  <a:srgbClr val="0070C0"/>
                </a:solidFill>
                <a:latin typeface="Times New Roman" panose="02020603050405020304" pitchFamily="18" charset="0"/>
                <a:ea typeface="Times New Roman" panose="02020603050405020304" pitchFamily="18" charset="0"/>
              </a:rPr>
              <a:t>B. MORTIER</a:t>
            </a:r>
            <a:r>
              <a:rPr lang="de-DE" sz="1200" b="1" dirty="0">
                <a:latin typeface="Times New Roman" panose="02020603050405020304" pitchFamily="18" charset="0"/>
                <a:ea typeface="Times New Roman" panose="02020603050405020304" pitchFamily="18" charset="0"/>
              </a:rPr>
              <a:t>, </a:t>
            </a:r>
            <a:r>
              <a:rPr lang="de-DE" sz="1200" b="1" dirty="0" smtClean="0">
                <a:latin typeface="Times New Roman" panose="02020603050405020304" pitchFamily="18" charset="0"/>
                <a:ea typeface="Times New Roman" panose="02020603050405020304" pitchFamily="18" charset="0"/>
              </a:rPr>
              <a:t>G. </a:t>
            </a:r>
            <a:r>
              <a:rPr lang="de-DE" sz="1200" b="1" dirty="0">
                <a:latin typeface="Times New Roman" panose="02020603050405020304" pitchFamily="18" charset="0"/>
                <a:ea typeface="Times New Roman" panose="02020603050405020304" pitchFamily="18" charset="0"/>
              </a:rPr>
              <a:t>SAMAEY, </a:t>
            </a:r>
            <a:r>
              <a:rPr lang="de-DE" sz="1200" b="1" dirty="0">
                <a:solidFill>
                  <a:srgbClr val="FF33CC"/>
                </a:solidFill>
                <a:latin typeface="Times New Roman" panose="02020603050405020304" pitchFamily="18" charset="0"/>
                <a:ea typeface="Times New Roman" panose="02020603050405020304" pitchFamily="18" charset="0"/>
              </a:rPr>
              <a:t> </a:t>
            </a:r>
            <a:r>
              <a:rPr lang="de-DE" sz="1200" b="1" dirty="0" smtClean="0">
                <a:solidFill>
                  <a:srgbClr val="FF33CC"/>
                </a:solidFill>
                <a:latin typeface="Times New Roman" panose="02020603050405020304" pitchFamily="18" charset="0"/>
                <a:ea typeface="Times New Roman" panose="02020603050405020304" pitchFamily="18" charset="0"/>
              </a:rPr>
              <a:t>E. L</a:t>
            </a:r>
            <a:r>
              <a:rPr lang="en-GB" sz="1200" b="1" dirty="0" smtClean="0">
                <a:solidFill>
                  <a:srgbClr val="FF33CC"/>
                </a:solidFill>
                <a:latin typeface="Times New Roman" panose="02020603050405020304" pitchFamily="18" charset="0"/>
                <a:ea typeface="Times New Roman" panose="02020603050405020304" pitchFamily="18" charset="0"/>
              </a:rPr>
              <a:t>OEVBACK (with ACH-MPG)</a:t>
            </a:r>
            <a:endParaRPr lang="en-GB" sz="1200" b="1" dirty="0">
              <a:solidFill>
                <a:srgbClr val="FF33CC"/>
              </a:solidFill>
              <a:latin typeface="Times New Roman" panose="02020603050405020304" pitchFamily="18" charset="0"/>
              <a:ea typeface="Times New Roman" panose="02020603050405020304" pitchFamily="18" charset="0"/>
            </a:endParaRPr>
          </a:p>
          <a:p>
            <a:pPr algn="just">
              <a:spcAft>
                <a:spcPts val="0"/>
              </a:spcAft>
            </a:pPr>
            <a:r>
              <a:rPr lang="en-US" sz="1200" dirty="0">
                <a:latin typeface="Times New Roman" panose="02020603050405020304" pitchFamily="18" charset="0"/>
                <a:ea typeface="Times New Roman" panose="02020603050405020304" pitchFamily="18" charset="0"/>
              </a:rPr>
              <a:t>KU Leuven, Department of Computer </a:t>
            </a:r>
            <a:r>
              <a:rPr lang="en-US" sz="1200" dirty="0" smtClean="0">
                <a:latin typeface="Times New Roman" panose="02020603050405020304" pitchFamily="18" charset="0"/>
                <a:ea typeface="Times New Roman" panose="02020603050405020304" pitchFamily="18" charset="0"/>
              </a:rPr>
              <a:t>Science, </a:t>
            </a:r>
            <a:r>
              <a:rPr lang="de-DE" sz="1200" dirty="0" err="1" smtClean="0">
                <a:latin typeface="Times New Roman" panose="02020603050405020304" pitchFamily="18" charset="0"/>
                <a:ea typeface="Times New Roman" panose="02020603050405020304" pitchFamily="18" charset="0"/>
              </a:rPr>
              <a:t>Belgium</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b="1" cap="all" dirty="0" smtClean="0">
                <a:latin typeface="Times New Roman" panose="02020603050405020304" pitchFamily="18" charset="0"/>
                <a:ea typeface="Times New Roman" panose="02020603050405020304" pitchFamily="18" charset="0"/>
              </a:rPr>
              <a:t>Y. </a:t>
            </a:r>
            <a:r>
              <a:rPr lang="de-DE" sz="1200" b="1" cap="all" dirty="0" err="1" smtClean="0">
                <a:latin typeface="Times New Roman" panose="02020603050405020304" pitchFamily="18" charset="0"/>
                <a:ea typeface="Times New Roman" panose="02020603050405020304" pitchFamily="18" charset="0"/>
              </a:rPr>
              <a:t>Marandet</a:t>
            </a:r>
            <a:r>
              <a:rPr lang="de-DE" sz="1200" b="1" cap="all" dirty="0">
                <a:latin typeface="Times New Roman" panose="02020603050405020304" pitchFamily="18" charset="0"/>
                <a:ea typeface="Times New Roman" panose="02020603050405020304" pitchFamily="18" charset="0"/>
              </a:rPr>
              <a:t>, </a:t>
            </a:r>
            <a:r>
              <a:rPr lang="de-DE" sz="1200" b="1" cap="all" dirty="0" smtClean="0">
                <a:latin typeface="Times New Roman" panose="02020603050405020304" pitchFamily="18" charset="0"/>
                <a:ea typeface="Times New Roman" panose="02020603050405020304" pitchFamily="18" charset="0"/>
              </a:rPr>
              <a:t>P. </a:t>
            </a:r>
            <a:r>
              <a:rPr lang="de-DE" sz="1200" b="1" cap="all" dirty="0" err="1" smtClean="0">
                <a:latin typeface="Times New Roman" panose="02020603050405020304" pitchFamily="18" charset="0"/>
                <a:ea typeface="Times New Roman" panose="02020603050405020304" pitchFamily="18" charset="0"/>
              </a:rPr>
              <a:t>Genesio</a:t>
            </a:r>
            <a:endParaRPr lang="en-GB" sz="1200" b="1" dirty="0">
              <a:latin typeface="Times New Roman" panose="02020603050405020304" pitchFamily="18" charset="0"/>
              <a:ea typeface="Times New Roman" panose="02020603050405020304" pitchFamily="18" charset="0"/>
            </a:endParaRPr>
          </a:p>
          <a:p>
            <a:pPr algn="just">
              <a:spcAft>
                <a:spcPts val="0"/>
              </a:spcAft>
            </a:pPr>
            <a:r>
              <a:rPr lang="de-DE" sz="1200" dirty="0" err="1">
                <a:latin typeface="Times New Roman" panose="02020603050405020304" pitchFamily="18" charset="0"/>
                <a:ea typeface="Times New Roman" panose="02020603050405020304" pitchFamily="18" charset="0"/>
              </a:rPr>
              <a:t>Aix</a:t>
            </a:r>
            <a:r>
              <a:rPr lang="de-DE" sz="1200" dirty="0">
                <a:latin typeface="Times New Roman" panose="02020603050405020304" pitchFamily="18" charset="0"/>
                <a:ea typeface="Times New Roman" panose="02020603050405020304" pitchFamily="18" charset="0"/>
              </a:rPr>
              <a:t>-Marseille Univ</a:t>
            </a:r>
            <a:r>
              <a:rPr lang="de-DE" sz="1200" dirty="0" smtClean="0">
                <a:latin typeface="Times New Roman" panose="02020603050405020304" pitchFamily="18" charset="0"/>
                <a:ea typeface="Times New Roman" panose="02020603050405020304" pitchFamily="18" charset="0"/>
              </a:rPr>
              <a:t>., </a:t>
            </a:r>
            <a:r>
              <a:rPr lang="de-DE" sz="1200" dirty="0">
                <a:latin typeface="Times New Roman" panose="02020603050405020304" pitchFamily="18" charset="0"/>
                <a:ea typeface="Times New Roman" panose="02020603050405020304" pitchFamily="18" charset="0"/>
              </a:rPr>
              <a:t>France</a:t>
            </a:r>
            <a:endParaRPr lang="en-GB" sz="1200" dirty="0">
              <a:latin typeface="Times New Roman" panose="02020603050405020304" pitchFamily="18" charset="0"/>
              <a:ea typeface="Times New Roman" panose="02020603050405020304" pitchFamily="18" charset="0"/>
            </a:endParaRPr>
          </a:p>
          <a:p>
            <a:pPr algn="just">
              <a:spcAft>
                <a:spcPts val="0"/>
              </a:spcAft>
            </a:pPr>
            <a:r>
              <a:rPr lang="de-DE" sz="1200"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a:spcAft>
                <a:spcPts val="0"/>
              </a:spcAft>
            </a:pPr>
            <a:r>
              <a:rPr lang="en-GB" sz="1200" b="1" cap="all" dirty="0" smtClean="0">
                <a:latin typeface="Times New Roman" panose="02020603050405020304" pitchFamily="18" charset="0"/>
                <a:ea typeface="Times New Roman" panose="02020603050405020304" pitchFamily="18" charset="0"/>
              </a:rPr>
              <a:t>H. </a:t>
            </a:r>
            <a:r>
              <a:rPr lang="en-GB" sz="1200" b="1" cap="all" dirty="0" err="1" smtClean="0">
                <a:latin typeface="Times New Roman" panose="02020603050405020304" pitchFamily="18" charset="0"/>
                <a:ea typeface="Times New Roman" panose="02020603050405020304" pitchFamily="18" charset="0"/>
              </a:rPr>
              <a:t>Bufferand</a:t>
            </a:r>
            <a:endParaRPr lang="en-GB" sz="1200" b="1" dirty="0">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CEA, IRFM, </a:t>
            </a:r>
            <a:r>
              <a:rPr lang="en-GB" sz="1200" dirty="0" smtClean="0">
                <a:latin typeface="Times New Roman" panose="02020603050405020304" pitchFamily="18" charset="0"/>
                <a:ea typeface="Times New Roman" panose="02020603050405020304" pitchFamily="18" charset="0"/>
              </a:rPr>
              <a:t>France</a:t>
            </a:r>
            <a:endParaRPr lang="en-GB" sz="1200" dirty="0">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 </a:t>
            </a:r>
          </a:p>
          <a:p>
            <a:pPr algn="just">
              <a:spcAft>
                <a:spcPts val="0"/>
              </a:spcAft>
            </a:pPr>
            <a:r>
              <a:rPr lang="en-GB" sz="1200" b="1" dirty="0" smtClean="0">
                <a:latin typeface="Times New Roman" panose="02020603050405020304" pitchFamily="18" charset="0"/>
                <a:ea typeface="Times New Roman" panose="02020603050405020304" pitchFamily="18" charset="0"/>
              </a:rPr>
              <a:t>E. WESTERHOF</a:t>
            </a:r>
            <a:r>
              <a:rPr lang="en-GB" sz="1200" b="1" dirty="0">
                <a:latin typeface="Times New Roman" panose="02020603050405020304" pitchFamily="18" charset="0"/>
                <a:ea typeface="Times New Roman" panose="02020603050405020304" pitchFamily="18" charset="0"/>
              </a:rPr>
              <a:t>, </a:t>
            </a:r>
            <a:r>
              <a:rPr lang="en-GB" sz="1200" b="1" strike="sngStrike" dirty="0">
                <a:solidFill>
                  <a:srgbClr val="003399"/>
                </a:solidFill>
                <a:latin typeface="Times New Roman" panose="02020603050405020304" pitchFamily="18" charset="0"/>
                <a:ea typeface="Times New Roman" panose="02020603050405020304" pitchFamily="18" charset="0"/>
              </a:rPr>
              <a:t>J.G. </a:t>
            </a:r>
            <a:r>
              <a:rPr lang="en-GB" sz="1200" b="1" strike="sngStrike" dirty="0" smtClean="0">
                <a:solidFill>
                  <a:srgbClr val="003399"/>
                </a:solidFill>
                <a:latin typeface="Times New Roman" panose="02020603050405020304" pitchFamily="18" charset="0"/>
                <a:ea typeface="Times New Roman" panose="02020603050405020304" pitchFamily="18" charset="0"/>
              </a:rPr>
              <a:t>MUNOZ,</a:t>
            </a:r>
            <a:r>
              <a:rPr lang="en-GB" sz="1200" b="1" dirty="0" smtClean="0">
                <a:solidFill>
                  <a:srgbClr val="003399"/>
                </a:solidFill>
                <a:latin typeface="Times New Roman" panose="02020603050405020304" pitchFamily="18" charset="0"/>
                <a:ea typeface="Times New Roman" panose="02020603050405020304" pitchFamily="18" charset="0"/>
              </a:rPr>
              <a:t> </a:t>
            </a:r>
            <a:r>
              <a:rPr lang="en-GB" sz="1200" b="1" dirty="0" smtClean="0">
                <a:solidFill>
                  <a:srgbClr val="FF33CC"/>
                </a:solidFill>
                <a:latin typeface="Times New Roman" panose="02020603050405020304" pitchFamily="18" charset="0"/>
                <a:ea typeface="Times New Roman" panose="02020603050405020304" pitchFamily="18" charset="0"/>
              </a:rPr>
              <a:t>P.W. GROEN</a:t>
            </a:r>
            <a:endParaRPr lang="en-GB" sz="1200" b="1" strike="sngStrike" dirty="0">
              <a:solidFill>
                <a:srgbClr val="FF33CC"/>
              </a:solidFill>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DIFFER - Dutch Institute for Fundamental Energy Research, </a:t>
            </a:r>
            <a:endParaRPr lang="en-GB" sz="1200" dirty="0" smtClean="0">
              <a:latin typeface="Times New Roman" panose="02020603050405020304" pitchFamily="18" charset="0"/>
              <a:ea typeface="Times New Roman" panose="02020603050405020304" pitchFamily="18" charset="0"/>
            </a:endParaRPr>
          </a:p>
          <a:p>
            <a:pPr algn="just">
              <a:spcAft>
                <a:spcPts val="0"/>
              </a:spcAft>
            </a:pPr>
            <a:r>
              <a:rPr lang="en-GB" sz="1200" dirty="0" smtClean="0">
                <a:latin typeface="Times New Roman" panose="02020603050405020304" pitchFamily="18" charset="0"/>
                <a:ea typeface="Times New Roman" panose="02020603050405020304" pitchFamily="18" charset="0"/>
              </a:rPr>
              <a:t>Eindhoven</a:t>
            </a:r>
            <a:r>
              <a:rPr lang="en-GB" sz="1200" dirty="0">
                <a:latin typeface="Times New Roman" panose="02020603050405020304" pitchFamily="18" charset="0"/>
                <a:ea typeface="Times New Roman" panose="02020603050405020304" pitchFamily="18" charset="0"/>
              </a:rPr>
              <a:t>, the Netherlands</a:t>
            </a:r>
          </a:p>
          <a:p>
            <a:pPr algn="just">
              <a:spcAft>
                <a:spcPts val="0"/>
              </a:spcAft>
            </a:pPr>
            <a:r>
              <a:rPr lang="en-GB" sz="1200" dirty="0">
                <a:latin typeface="Times New Roman" panose="02020603050405020304" pitchFamily="18" charset="0"/>
                <a:ea typeface="Times New Roman" panose="02020603050405020304" pitchFamily="18" charset="0"/>
              </a:rPr>
              <a:t> </a:t>
            </a:r>
          </a:p>
          <a:p>
            <a:pPr algn="just">
              <a:spcAft>
                <a:spcPts val="0"/>
              </a:spcAft>
            </a:pPr>
            <a:r>
              <a:rPr lang="en-GB" sz="1200" b="1" dirty="0" smtClean="0">
                <a:latin typeface="Times New Roman" panose="02020603050405020304" pitchFamily="18" charset="0"/>
                <a:ea typeface="Times New Roman" panose="02020603050405020304" pitchFamily="18" charset="0"/>
              </a:rPr>
              <a:t>M. GROTH</a:t>
            </a:r>
            <a:r>
              <a:rPr lang="en-GB" sz="1200" b="1" dirty="0">
                <a:latin typeface="Times New Roman" panose="02020603050405020304" pitchFamily="18" charset="0"/>
                <a:ea typeface="Times New Roman" panose="02020603050405020304" pitchFamily="18" charset="0"/>
              </a:rPr>
              <a:t>, </a:t>
            </a:r>
            <a:r>
              <a:rPr lang="en-GB" sz="1200" b="1" strike="sngStrike" dirty="0" smtClean="0">
                <a:solidFill>
                  <a:srgbClr val="0070C0"/>
                </a:solidFill>
                <a:latin typeface="Times New Roman" panose="02020603050405020304" pitchFamily="18" charset="0"/>
                <a:ea typeface="Times New Roman" panose="02020603050405020304" pitchFamily="18" charset="0"/>
              </a:rPr>
              <a:t>A. HOLM , </a:t>
            </a:r>
            <a:r>
              <a:rPr lang="de-DE" sz="1200" b="1" cap="all" dirty="0" err="1" smtClean="0">
                <a:solidFill>
                  <a:srgbClr val="FF33CC"/>
                </a:solidFill>
                <a:latin typeface="Times New Roman" panose="02020603050405020304" pitchFamily="18" charset="0"/>
                <a:ea typeface="Times New Roman" panose="02020603050405020304" pitchFamily="18" charset="0"/>
              </a:rPr>
              <a:t>A.CHanDRA</a:t>
            </a:r>
            <a:endParaRPr lang="en-GB" sz="1200" b="1" strike="sngStrike"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en-GB" sz="1200" dirty="0">
                <a:latin typeface="Times New Roman" panose="02020603050405020304" pitchFamily="18" charset="0"/>
                <a:ea typeface="Times New Roman" panose="02020603050405020304" pitchFamily="18" charset="0"/>
              </a:rPr>
              <a:t>Department of Applied Physics, Aalto University, </a:t>
            </a:r>
            <a:endParaRPr lang="en-GB" sz="1200" dirty="0" smtClean="0">
              <a:latin typeface="Times New Roman" panose="02020603050405020304" pitchFamily="18" charset="0"/>
              <a:ea typeface="Times New Roman" panose="02020603050405020304" pitchFamily="18" charset="0"/>
            </a:endParaRPr>
          </a:p>
          <a:p>
            <a:pPr algn="just">
              <a:spcAft>
                <a:spcPts val="0"/>
              </a:spcAft>
            </a:pPr>
            <a:r>
              <a:rPr lang="en-GB" sz="1200" dirty="0" smtClean="0">
                <a:latin typeface="Times New Roman" panose="02020603050405020304" pitchFamily="18" charset="0"/>
                <a:ea typeface="Times New Roman" panose="02020603050405020304" pitchFamily="18" charset="0"/>
              </a:rPr>
              <a:t>Espoo</a:t>
            </a:r>
            <a:r>
              <a:rPr lang="en-GB" sz="1200" dirty="0">
                <a:latin typeface="Times New Roman" panose="02020603050405020304" pitchFamily="18" charset="0"/>
                <a:ea typeface="Times New Roman" panose="02020603050405020304" pitchFamily="18" charset="0"/>
              </a:rPr>
              <a:t>, Finland</a:t>
            </a:r>
          </a:p>
          <a:p>
            <a:pPr algn="just">
              <a:spcAft>
                <a:spcPts val="0"/>
              </a:spcAft>
            </a:pPr>
            <a:r>
              <a:rPr lang="en-GB" sz="1200" dirty="0">
                <a:latin typeface="Times New Roman" panose="02020603050405020304" pitchFamily="18" charset="0"/>
                <a:ea typeface="Times New Roman" panose="02020603050405020304" pitchFamily="18" charset="0"/>
              </a:rPr>
              <a:t> </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3885" t="972" r="5570" b="1386"/>
          <a:stretch/>
        </p:blipFill>
        <p:spPr>
          <a:xfrm>
            <a:off x="6804248" y="555526"/>
            <a:ext cx="2304256" cy="4272061"/>
          </a:xfrm>
          <a:prstGeom prst="rect">
            <a:avLst/>
          </a:prstGeom>
        </p:spPr>
      </p:pic>
      <p:sp>
        <p:nvSpPr>
          <p:cNvPr id="6" name="Rechteck 5"/>
          <p:cNvSpPr/>
          <p:nvPr/>
        </p:nvSpPr>
        <p:spPr>
          <a:xfrm>
            <a:off x="7975268" y="4077619"/>
            <a:ext cx="1120811" cy="738664"/>
          </a:xfrm>
          <a:prstGeom prst="rect">
            <a:avLst/>
          </a:prstGeom>
          <a:solidFill>
            <a:srgbClr val="FFFF00"/>
          </a:solidFill>
          <a:ln w="28575">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Eirene </a:t>
            </a:r>
            <a:r>
              <a:rPr lang="en-US" sz="1400" dirty="0">
                <a:latin typeface="Arial" panose="020B0604020202020204" pitchFamily="34" charset="0"/>
                <a:cs typeface="Arial" panose="020B0604020202020204" pitchFamily="34" charset="0"/>
              </a:rPr>
              <a:t>with the infant </a:t>
            </a:r>
            <a:r>
              <a:rPr lang="en-US" sz="1400" dirty="0" err="1" smtClean="0">
                <a:latin typeface="Arial" panose="020B0604020202020204" pitchFamily="34" charset="0"/>
                <a:cs typeface="Arial" panose="020B0604020202020204" pitchFamily="34" charset="0"/>
              </a:rPr>
              <a:t>Ploutos</a:t>
            </a:r>
            <a:endParaRPr lang="en-US" sz="1400" dirty="0" smtClean="0">
              <a:latin typeface="Arial" panose="020B0604020202020204" pitchFamily="34" charset="0"/>
              <a:cs typeface="Arial" panose="020B0604020202020204" pitchFamily="34" charset="0"/>
            </a:endParaRPr>
          </a:p>
        </p:txBody>
      </p:sp>
      <p:sp>
        <p:nvSpPr>
          <p:cNvPr id="7" name="Rechteck 6"/>
          <p:cNvSpPr/>
          <p:nvPr/>
        </p:nvSpPr>
        <p:spPr>
          <a:xfrm>
            <a:off x="5292080" y="1553214"/>
            <a:ext cx="1224136" cy="830997"/>
          </a:xfrm>
          <a:prstGeom prst="rect">
            <a:avLst/>
          </a:prstGeom>
          <a:solidFill>
            <a:schemeClr val="accent3">
              <a:lumMod val="40000"/>
              <a:lumOff val="60000"/>
            </a:schemeClr>
          </a:solidFill>
          <a:ln w="28575">
            <a:solidFill>
              <a:srgbClr val="002060"/>
            </a:solidFill>
          </a:ln>
        </p:spPr>
        <p:txBody>
          <a:bodyPr wrap="square">
            <a:spAutoFit/>
          </a:bodyPr>
          <a:lstStyle/>
          <a:p>
            <a:pPr algn="just"/>
            <a:r>
              <a:rPr lang="en-GB" sz="1200" dirty="0" smtClean="0">
                <a:solidFill>
                  <a:prstClr val="black"/>
                </a:solidFill>
                <a:latin typeface="Times New Roman" panose="02020603050405020304" pitchFamily="18" charset="0"/>
                <a:ea typeface="Times New Roman" panose="02020603050405020304" pitchFamily="18" charset="0"/>
              </a:rPr>
              <a:t>ACH-VTT:</a:t>
            </a:r>
          </a:p>
          <a:p>
            <a:pPr algn="just"/>
            <a:r>
              <a:rPr lang="en-GB" sz="1200" b="1" cap="all" dirty="0" err="1">
                <a:solidFill>
                  <a:prstClr val="black"/>
                </a:solidFill>
                <a:latin typeface="Times New Roman" panose="02020603050405020304" pitchFamily="18" charset="0"/>
                <a:ea typeface="Times New Roman" panose="02020603050405020304" pitchFamily="18" charset="0"/>
              </a:rPr>
              <a:t>O.LaPPI</a:t>
            </a:r>
            <a:endParaRPr lang="en-GB" sz="1200" b="1" dirty="0">
              <a:solidFill>
                <a:prstClr val="black"/>
              </a:solidFill>
              <a:latin typeface="Times New Roman" panose="02020603050405020304" pitchFamily="18" charset="0"/>
              <a:ea typeface="Times New Roman" panose="02020603050405020304" pitchFamily="18" charset="0"/>
            </a:endParaRPr>
          </a:p>
          <a:p>
            <a:pPr algn="just"/>
            <a:r>
              <a:rPr lang="en-GB" sz="1200" b="1" cap="all" dirty="0" smtClean="0">
                <a:solidFill>
                  <a:prstClr val="black"/>
                </a:solidFill>
                <a:latin typeface="Times New Roman" panose="02020603050405020304" pitchFamily="18" charset="0"/>
                <a:ea typeface="Times New Roman" panose="02020603050405020304" pitchFamily="18" charset="0"/>
              </a:rPr>
              <a:t>F. </a:t>
            </a:r>
            <a:r>
              <a:rPr lang="en-GB" sz="1200" b="1" cap="all" dirty="0" err="1" smtClean="0">
                <a:solidFill>
                  <a:prstClr val="black"/>
                </a:solidFill>
                <a:latin typeface="Times New Roman" panose="02020603050405020304" pitchFamily="18" charset="0"/>
                <a:ea typeface="Times New Roman" panose="02020603050405020304" pitchFamily="18" charset="0"/>
              </a:rPr>
              <a:t>Granberg</a:t>
            </a:r>
            <a:r>
              <a:rPr lang="en-GB" sz="1200" b="1" cap="all" dirty="0" smtClean="0">
                <a:solidFill>
                  <a:prstClr val="black"/>
                </a:solidFill>
                <a:latin typeface="Times New Roman" panose="02020603050405020304" pitchFamily="18" charset="0"/>
                <a:ea typeface="Times New Roman" panose="02020603050405020304" pitchFamily="18" charset="0"/>
              </a:rPr>
              <a:t> J. </a:t>
            </a:r>
            <a:r>
              <a:rPr lang="en-GB" sz="1200" b="1" cap="all" dirty="0" err="1" smtClean="0">
                <a:solidFill>
                  <a:prstClr val="black"/>
                </a:solidFill>
                <a:latin typeface="Times New Roman" panose="02020603050405020304" pitchFamily="18" charset="0"/>
                <a:ea typeface="Times New Roman" panose="02020603050405020304" pitchFamily="18" charset="0"/>
              </a:rPr>
              <a:t>Åström</a:t>
            </a:r>
            <a:r>
              <a:rPr lang="en-GB" sz="1200" b="1" cap="all" dirty="0" smtClean="0">
                <a:solidFill>
                  <a:prstClr val="black"/>
                </a:solidFill>
                <a:latin typeface="Times New Roman" panose="02020603050405020304" pitchFamily="18" charset="0"/>
                <a:ea typeface="Times New Roman" panose="02020603050405020304" pitchFamily="18" charset="0"/>
              </a:rPr>
              <a:t> </a:t>
            </a:r>
          </a:p>
        </p:txBody>
      </p:sp>
      <p:sp>
        <p:nvSpPr>
          <p:cNvPr id="8" name="Plus 7"/>
          <p:cNvSpPr/>
          <p:nvPr/>
        </p:nvSpPr>
        <p:spPr>
          <a:xfrm>
            <a:off x="4644008" y="1658903"/>
            <a:ext cx="576064" cy="619618"/>
          </a:xfrm>
          <a:prstGeom prst="mathPlus">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p:cNvSpPr/>
          <p:nvPr/>
        </p:nvSpPr>
        <p:spPr>
          <a:xfrm>
            <a:off x="4932040" y="2578169"/>
            <a:ext cx="1584176" cy="646331"/>
          </a:xfrm>
          <a:prstGeom prst="rect">
            <a:avLst/>
          </a:prstGeom>
          <a:solidFill>
            <a:schemeClr val="accent3">
              <a:lumMod val="40000"/>
              <a:lumOff val="60000"/>
            </a:schemeClr>
          </a:solidFill>
          <a:ln w="28575">
            <a:solidFill>
              <a:srgbClr val="002060"/>
            </a:solidFill>
          </a:ln>
        </p:spPr>
        <p:txBody>
          <a:bodyPr wrap="square">
            <a:spAutoFit/>
          </a:bodyPr>
          <a:lstStyle/>
          <a:p>
            <a:pPr algn="just"/>
            <a:r>
              <a:rPr lang="en-GB" sz="1200" dirty="0">
                <a:solidFill>
                  <a:prstClr val="black"/>
                </a:solidFill>
                <a:latin typeface="Times New Roman" panose="02020603050405020304" pitchFamily="18" charset="0"/>
                <a:ea typeface="Times New Roman" panose="02020603050405020304" pitchFamily="18" charset="0"/>
              </a:rPr>
              <a:t>ACH-IPPLM:</a:t>
            </a:r>
            <a:endParaRPr lang="en-GB" sz="1200" dirty="0" smtClean="0">
              <a:solidFill>
                <a:prstClr val="black"/>
              </a:solidFill>
              <a:latin typeface="Times New Roman" panose="02020603050405020304" pitchFamily="18" charset="0"/>
              <a:ea typeface="Times New Roman" panose="02020603050405020304" pitchFamily="18" charset="0"/>
            </a:endParaRPr>
          </a:p>
          <a:p>
            <a:pPr algn="just"/>
            <a:r>
              <a:rPr lang="en-GB" sz="1200" b="1" cap="all" dirty="0" err="1" smtClean="0">
                <a:solidFill>
                  <a:prstClr val="black"/>
                </a:solidFill>
                <a:latin typeface="Times New Roman" panose="02020603050405020304" pitchFamily="18" charset="0"/>
                <a:ea typeface="Times New Roman" panose="02020603050405020304" pitchFamily="18" charset="0"/>
              </a:rPr>
              <a:t>D.Yadykin</a:t>
            </a:r>
            <a:endParaRPr lang="en-GB" sz="1200" b="1" cap="all" dirty="0" smtClean="0">
              <a:solidFill>
                <a:prstClr val="black"/>
              </a:solidFill>
              <a:latin typeface="Times New Roman" panose="02020603050405020304" pitchFamily="18" charset="0"/>
              <a:ea typeface="Times New Roman" panose="02020603050405020304" pitchFamily="18" charset="0"/>
            </a:endParaRPr>
          </a:p>
          <a:p>
            <a:pPr algn="just"/>
            <a:r>
              <a:rPr lang="en-GB" sz="1200" b="1" strike="sngStrike" cap="all" dirty="0" err="1" smtClean="0">
                <a:solidFill>
                  <a:srgbClr val="003399"/>
                </a:solidFill>
                <a:latin typeface="Times New Roman" panose="02020603050405020304" pitchFamily="18" charset="0"/>
                <a:ea typeface="Times New Roman" panose="02020603050405020304" pitchFamily="18" charset="0"/>
              </a:rPr>
              <a:t>Yu.Yakovenko</a:t>
            </a:r>
            <a:endParaRPr lang="en-GB" sz="1200" b="1" strike="sngStrike" cap="all" dirty="0" smtClean="0">
              <a:solidFill>
                <a:srgbClr val="003399"/>
              </a:solidFill>
              <a:latin typeface="Times New Roman" panose="02020603050405020304" pitchFamily="18" charset="0"/>
              <a:ea typeface="Times New Roman" panose="02020603050405020304" pitchFamily="18" charset="0"/>
            </a:endParaRPr>
          </a:p>
        </p:txBody>
      </p:sp>
      <p:sp>
        <p:nvSpPr>
          <p:cNvPr id="10" name="Plus 9"/>
          <p:cNvSpPr/>
          <p:nvPr/>
        </p:nvSpPr>
        <p:spPr>
          <a:xfrm>
            <a:off x="4283968" y="2591526"/>
            <a:ext cx="576064" cy="619618"/>
          </a:xfrm>
          <a:prstGeom prst="mathPlus">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p:cNvSpPr/>
          <p:nvPr/>
        </p:nvSpPr>
        <p:spPr>
          <a:xfrm>
            <a:off x="4932040" y="3458563"/>
            <a:ext cx="1584176" cy="461665"/>
          </a:xfrm>
          <a:prstGeom prst="rect">
            <a:avLst/>
          </a:prstGeom>
          <a:solidFill>
            <a:schemeClr val="accent3">
              <a:lumMod val="40000"/>
              <a:lumOff val="60000"/>
            </a:schemeClr>
          </a:solidFill>
          <a:ln w="28575">
            <a:solidFill>
              <a:srgbClr val="002060"/>
            </a:solidFill>
          </a:ln>
        </p:spPr>
        <p:txBody>
          <a:bodyPr wrap="square">
            <a:spAutoFit/>
          </a:bodyPr>
          <a:lstStyle/>
          <a:p>
            <a:pPr algn="just"/>
            <a:r>
              <a:rPr lang="en-GB" sz="1200" dirty="0" smtClean="0">
                <a:solidFill>
                  <a:prstClr val="black"/>
                </a:solidFill>
                <a:latin typeface="Times New Roman" panose="02020603050405020304" pitchFamily="18" charset="0"/>
                <a:ea typeface="Times New Roman" panose="02020603050405020304" pitchFamily="18" charset="0"/>
              </a:rPr>
              <a:t>ACH-MPG:</a:t>
            </a:r>
          </a:p>
          <a:p>
            <a:pPr algn="just"/>
            <a:r>
              <a:rPr lang="en-GB" sz="1200" b="1" cap="all" dirty="0" err="1" smtClean="0">
                <a:solidFill>
                  <a:prstClr val="black"/>
                </a:solidFill>
                <a:latin typeface="Times New Roman" panose="02020603050405020304" pitchFamily="18" charset="0"/>
                <a:ea typeface="Times New Roman" panose="02020603050405020304" pitchFamily="18" charset="0"/>
              </a:rPr>
              <a:t>H.LEGGate</a:t>
            </a:r>
            <a:endParaRPr lang="en-GB" sz="1200" b="1" strike="sngStrike" cap="all" dirty="0" smtClean="0">
              <a:solidFill>
                <a:srgbClr val="003399"/>
              </a:solidFill>
              <a:latin typeface="Times New Roman" panose="02020603050405020304" pitchFamily="18" charset="0"/>
              <a:ea typeface="Times New Roman" panose="02020603050405020304" pitchFamily="18" charset="0"/>
            </a:endParaRPr>
          </a:p>
        </p:txBody>
      </p:sp>
      <p:sp>
        <p:nvSpPr>
          <p:cNvPr id="12" name="Plus 11"/>
          <p:cNvSpPr/>
          <p:nvPr/>
        </p:nvSpPr>
        <p:spPr>
          <a:xfrm>
            <a:off x="4283968" y="3410853"/>
            <a:ext cx="576064" cy="619618"/>
          </a:xfrm>
          <a:prstGeom prst="mathPlus">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p:cNvSpPr/>
          <p:nvPr/>
        </p:nvSpPr>
        <p:spPr>
          <a:xfrm>
            <a:off x="4932040" y="4203636"/>
            <a:ext cx="1584176" cy="461665"/>
          </a:xfrm>
          <a:prstGeom prst="rect">
            <a:avLst/>
          </a:prstGeom>
          <a:solidFill>
            <a:srgbClr val="FFC000"/>
          </a:solidFill>
          <a:ln w="28575">
            <a:solidFill>
              <a:srgbClr val="002060"/>
            </a:solidFill>
          </a:ln>
        </p:spPr>
        <p:txBody>
          <a:bodyPr wrap="square">
            <a:spAutoFit/>
          </a:bodyPr>
          <a:lstStyle/>
          <a:p>
            <a:pPr algn="just"/>
            <a:r>
              <a:rPr lang="en-GB" sz="1200" dirty="0" smtClean="0">
                <a:solidFill>
                  <a:prstClr val="black"/>
                </a:solidFill>
                <a:latin typeface="Times New Roman" panose="02020603050405020304" pitchFamily="18" charset="0"/>
                <a:ea typeface="Times New Roman" panose="02020603050405020304" pitchFamily="18" charset="0"/>
              </a:rPr>
              <a:t>ITER Organisation:</a:t>
            </a:r>
          </a:p>
          <a:p>
            <a:pPr algn="just"/>
            <a:r>
              <a:rPr lang="en-GB" sz="1200" b="1" cap="all" dirty="0" err="1" smtClean="0">
                <a:solidFill>
                  <a:prstClr val="black"/>
                </a:solidFill>
                <a:latin typeface="Times New Roman" panose="02020603050405020304" pitchFamily="18" charset="0"/>
                <a:ea typeface="Times New Roman" panose="02020603050405020304" pitchFamily="18" charset="0"/>
              </a:rPr>
              <a:t>X.Bonnin</a:t>
            </a:r>
            <a:endParaRPr lang="en-GB" sz="1200" b="1" strike="sngStrike" cap="all" dirty="0" smtClean="0">
              <a:solidFill>
                <a:srgbClr val="003399"/>
              </a:solidFill>
              <a:latin typeface="Times New Roman" panose="02020603050405020304" pitchFamily="18" charset="0"/>
              <a:ea typeface="Times New Roman" panose="02020603050405020304" pitchFamily="18" charset="0"/>
            </a:endParaRPr>
          </a:p>
        </p:txBody>
      </p:sp>
      <p:sp>
        <p:nvSpPr>
          <p:cNvPr id="14" name="Plus 13"/>
          <p:cNvSpPr/>
          <p:nvPr/>
        </p:nvSpPr>
        <p:spPr>
          <a:xfrm>
            <a:off x="4283968" y="4155926"/>
            <a:ext cx="576064" cy="619618"/>
          </a:xfrm>
          <a:prstGeom prst="math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1827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Summary: TSVV-5 progress and plans</a:t>
            </a:r>
            <a:endParaRPr lang="en-GB" sz="2400" dirty="0">
              <a:solidFill>
                <a:srgbClr val="C00000"/>
              </a:solidFill>
            </a:endParaRPr>
          </a:p>
        </p:txBody>
      </p:sp>
      <p:sp>
        <p:nvSpPr>
          <p:cNvPr id="5" name="Rechteck 4"/>
          <p:cNvSpPr/>
          <p:nvPr/>
        </p:nvSpPr>
        <p:spPr>
          <a:xfrm>
            <a:off x="2219095" y="483518"/>
            <a:ext cx="6912768" cy="4493538"/>
          </a:xfrm>
          <a:prstGeom prst="rect">
            <a:avLst/>
          </a:prstGeom>
        </p:spPr>
        <p:txBody>
          <a:bodyPr wrap="square">
            <a:spAutoFit/>
          </a:bodyPr>
          <a:lstStyle/>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Physics</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F</a:t>
            </a:r>
            <a:r>
              <a:rPr lang="en-GB" sz="1400" i="1" dirty="0" smtClean="0">
                <a:solidFill>
                  <a:srgbClr val="0070C0"/>
                </a:solidFill>
                <a:latin typeface="Arial" panose="020B0604020202020204" pitchFamily="34" charset="0"/>
                <a:ea typeface="Calibri" panose="020F0502020204030204" pitchFamily="34" charset="0"/>
              </a:rPr>
              <a:t>luid-</a:t>
            </a:r>
            <a:r>
              <a:rPr lang="en-GB" sz="1400" b="1" i="1" dirty="0" smtClean="0">
                <a:solidFill>
                  <a:srgbClr val="0070C0"/>
                </a:solidFill>
                <a:latin typeface="Arial" panose="020B0604020202020204" pitchFamily="34" charset="0"/>
                <a:ea typeface="Calibri" panose="020F0502020204030204" pitchFamily="34" charset="0"/>
              </a:rPr>
              <a:t>k</a:t>
            </a:r>
            <a:r>
              <a:rPr lang="en-GB" sz="1400" i="1" dirty="0" smtClean="0">
                <a:solidFill>
                  <a:srgbClr val="0070C0"/>
                </a:solidFill>
                <a:latin typeface="Arial" panose="020B0604020202020204" pitchFamily="34" charset="0"/>
                <a:ea typeface="Calibri" panose="020F0502020204030204" pitchFamily="34" charset="0"/>
              </a:rPr>
              <a:t>inetic </a:t>
            </a:r>
            <a:r>
              <a:rPr lang="en-GB" sz="1400" b="1" i="1" dirty="0" smtClean="0">
                <a:solidFill>
                  <a:srgbClr val="0070C0"/>
                </a:solidFill>
                <a:latin typeface="Arial" panose="020B0604020202020204" pitchFamily="34" charset="0"/>
                <a:ea typeface="Calibri" panose="020F0502020204030204" pitchFamily="34" charset="0"/>
              </a:rPr>
              <a:t>h</a:t>
            </a:r>
            <a:r>
              <a:rPr lang="en-GB" sz="1400" i="1" dirty="0" smtClean="0">
                <a:solidFill>
                  <a:srgbClr val="0070C0"/>
                </a:solidFill>
                <a:latin typeface="Arial" panose="020B0604020202020204" pitchFamily="34" charset="0"/>
                <a:ea typeface="Calibri" panose="020F0502020204030204" pitchFamily="34" charset="0"/>
              </a:rPr>
              <a:t>ybridisation </a:t>
            </a:r>
            <a:r>
              <a:rPr lang="en-GB" sz="1400" b="1" i="1" dirty="0" smtClean="0">
                <a:solidFill>
                  <a:srgbClr val="0070C0"/>
                </a:solidFill>
                <a:latin typeface="Arial" panose="020B0604020202020204" pitchFamily="34" charset="0"/>
                <a:ea typeface="Calibri" panose="020F0502020204030204" pitchFamily="34" charset="0"/>
              </a:rPr>
              <a:t>(FKH)</a:t>
            </a:r>
            <a:r>
              <a:rPr lang="en-GB" sz="1400" i="1" dirty="0" smtClean="0">
                <a:solidFill>
                  <a:srgbClr val="0070C0"/>
                </a:solidFill>
                <a:latin typeface="Arial" panose="020B0604020202020204" pitchFamily="34" charset="0"/>
                <a:ea typeface="Calibri" panose="020F0502020204030204" pitchFamily="34" charset="0"/>
              </a:rPr>
              <a:t> development successfully </a:t>
            </a:r>
            <a:r>
              <a:rPr lang="en-GB" sz="1400" i="1" dirty="0" smtClean="0">
                <a:solidFill>
                  <a:srgbClr val="C00000"/>
                </a:solidFill>
                <a:latin typeface="Arial" panose="020B0604020202020204" pitchFamily="34" charset="0"/>
                <a:ea typeface="Calibri" panose="020F0502020204030204" pitchFamily="34" charset="0"/>
              </a:rPr>
              <a:t>continues</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A&amp;M CRM </a:t>
            </a:r>
            <a:r>
              <a:rPr lang="en-GB" sz="1400" i="1" dirty="0" smtClean="0">
                <a:solidFill>
                  <a:srgbClr val="0070C0"/>
                </a:solidFill>
                <a:latin typeface="Arial" panose="020B0604020202020204" pitchFamily="34" charset="0"/>
                <a:ea typeface="Calibri" panose="020F0502020204030204" pitchFamily="34" charset="0"/>
              </a:rPr>
              <a:t>extension and refinement (</a:t>
            </a:r>
            <a:r>
              <a:rPr lang="en-GB" sz="1400" i="1" dirty="0" smtClean="0">
                <a:solidFill>
                  <a:srgbClr val="C00000"/>
                </a:solidFill>
                <a:latin typeface="Arial" panose="020B0604020202020204" pitchFamily="34" charset="0"/>
                <a:ea typeface="Calibri" panose="020F0502020204030204" pitchFamily="34" charset="0"/>
              </a:rPr>
              <a:t>large focus on standalone so </a:t>
            </a:r>
            <a:r>
              <a:rPr lang="en-GB" sz="1400" i="1" dirty="0">
                <a:solidFill>
                  <a:srgbClr val="C00000"/>
                </a:solidFill>
                <a:latin typeface="Arial" panose="020B0604020202020204" pitchFamily="34" charset="0"/>
                <a:ea typeface="Calibri" panose="020F0502020204030204" pitchFamily="34" charset="0"/>
              </a:rPr>
              <a:t>far…</a:t>
            </a:r>
            <a:r>
              <a:rPr lang="en-GB" sz="1400" i="1" dirty="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Establishing </a:t>
            </a:r>
            <a:r>
              <a:rPr lang="en-GB" sz="1400" b="1" i="1" dirty="0" smtClean="0">
                <a:solidFill>
                  <a:srgbClr val="0070C0"/>
                </a:solidFill>
                <a:latin typeface="Arial" panose="020B0604020202020204" pitchFamily="34" charset="0"/>
                <a:ea typeface="Calibri" panose="020F0502020204030204" pitchFamily="34" charset="0"/>
              </a:rPr>
              <a:t>simulation cases </a:t>
            </a:r>
            <a:r>
              <a:rPr lang="en-GB" sz="1400" i="1" dirty="0" smtClean="0">
                <a:solidFill>
                  <a:srgbClr val="0070C0"/>
                </a:solidFill>
                <a:latin typeface="Arial" panose="020B0604020202020204" pitchFamily="34" charset="0"/>
                <a:ea typeface="Calibri" panose="020F0502020204030204" pitchFamily="34" charset="0"/>
              </a:rPr>
              <a:t>(validation, ITER, DEMO) – </a:t>
            </a:r>
            <a:r>
              <a:rPr lang="en-GB" sz="1400" i="1" dirty="0" smtClean="0">
                <a:solidFill>
                  <a:srgbClr val="C00000"/>
                </a:solidFill>
                <a:latin typeface="Arial" panose="020B0604020202020204" pitchFamily="34" charset="0"/>
                <a:ea typeface="Calibri" panose="020F0502020204030204" pitchFamily="34" charset="0"/>
              </a:rPr>
              <a:t>in progress</a:t>
            </a:r>
            <a:endParaRPr lang="en-GB" sz="800" dirty="0">
              <a:solidFill>
                <a:prstClr val="black"/>
              </a:solidFill>
              <a:latin typeface="Arial" panose="020B0604020202020204" pitchFamily="34" charset="0"/>
              <a:ea typeface="Calibri" panose="020F0502020204030204" pitchFamily="34" charset="0"/>
            </a:endParaRPr>
          </a:p>
          <a:p>
            <a:pPr lvl="1">
              <a:buClr>
                <a:srgbClr val="C00000"/>
              </a:buClr>
            </a:pPr>
            <a:endParaRPr lang="en-GB" sz="8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Code development</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Parallelisation:</a:t>
            </a:r>
            <a:r>
              <a:rPr lang="en-GB" sz="1400" i="1" dirty="0" smtClean="0">
                <a:solidFill>
                  <a:srgbClr val="0070C0"/>
                </a:solidFill>
                <a:latin typeface="Arial" panose="020B0604020202020204" pitchFamily="34" charset="0"/>
                <a:ea typeface="Calibri" panose="020F0502020204030204" pitchFamily="34" charset="0"/>
              </a:rPr>
              <a:t> OpenMP-MPI hybrid (related code refactoring done; </a:t>
            </a:r>
            <a:r>
              <a:rPr lang="en-GB" sz="1400" b="1" i="1" dirty="0" smtClean="0">
                <a:solidFill>
                  <a:srgbClr val="0070C0"/>
                </a:solidFill>
                <a:latin typeface="Arial" panose="020B0604020202020204" pitchFamily="34" charset="0"/>
                <a:ea typeface="Calibri" panose="020F0502020204030204" pitchFamily="34" charset="0"/>
              </a:rPr>
              <a:t>EIRON</a:t>
            </a:r>
            <a:r>
              <a:rPr lang="en-GB" sz="1400" i="1" dirty="0" smtClean="0">
                <a:solidFill>
                  <a:srgbClr val="0070C0"/>
                </a:solidFill>
                <a:latin typeface="Arial" panose="020B0604020202020204" pitchFamily="34" charset="0"/>
                <a:ea typeface="Calibri" panose="020F0502020204030204" pitchFamily="34" charset="0"/>
              </a:rPr>
              <a:t> </a:t>
            </a:r>
            <a:r>
              <a:rPr lang="en-GB" sz="1400" i="1" dirty="0" smtClean="0">
                <a:solidFill>
                  <a:srgbClr val="0070C0"/>
                </a:solidFill>
                <a:latin typeface="Arial" panose="020B0604020202020204" pitchFamily="34" charset="0"/>
                <a:ea typeface="Calibri" panose="020F0502020204030204" pitchFamily="34" charset="0"/>
              </a:rPr>
              <a:t>“toy”-model </a:t>
            </a:r>
            <a:r>
              <a:rPr lang="en-GB" sz="1400" i="1" dirty="0" smtClean="0">
                <a:solidFill>
                  <a:srgbClr val="0070C0"/>
                </a:solidFill>
                <a:latin typeface="Arial" panose="020B0604020202020204" pitchFamily="34" charset="0"/>
                <a:ea typeface="Calibri" panose="020F0502020204030204" pitchFamily="34" charset="0"/>
              </a:rPr>
              <a:t>allows testing CPU loading and domain decomposition approaches)</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Code streamlining </a:t>
            </a:r>
            <a:r>
              <a:rPr lang="en-GB" sz="1400" i="1" dirty="0" smtClean="0">
                <a:solidFill>
                  <a:srgbClr val="0070C0"/>
                </a:solidFill>
                <a:latin typeface="Arial" panose="020B0604020202020204" pitchFamily="34" charset="0"/>
                <a:ea typeface="Calibri" panose="020F0502020204030204" pitchFamily="34" charset="0"/>
              </a:rPr>
              <a:t>(Segregation of the numeric core, etc.) </a:t>
            </a:r>
            <a:r>
              <a:rPr lang="en-GB" sz="1400" i="1" dirty="0" smtClean="0">
                <a:solidFill>
                  <a:srgbClr val="C00000"/>
                </a:solidFill>
                <a:latin typeface="Arial" panose="020B0604020202020204" pitchFamily="34" charset="0"/>
                <a:ea typeface="Calibri" panose="020F0502020204030204" pitchFamily="34" charset="0"/>
              </a:rPr>
              <a:t>– concepted</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Merging all existing versions into first milestone one (</a:t>
            </a:r>
            <a:r>
              <a:rPr lang="en-GB" sz="1400" b="1" i="1" dirty="0" err="1" smtClean="0">
                <a:solidFill>
                  <a:srgbClr val="0070C0"/>
                </a:solidFill>
                <a:latin typeface="Arial" panose="020B0604020202020204" pitchFamily="34" charset="0"/>
                <a:ea typeface="Calibri" panose="020F0502020204030204" pitchFamily="34" charset="0"/>
              </a:rPr>
              <a:t>MsV</a:t>
            </a:r>
            <a:r>
              <a:rPr lang="en-GB" sz="1400" i="1" dirty="0" smtClean="0">
                <a:solidFill>
                  <a:srgbClr val="0070C0"/>
                </a:solidFill>
                <a:latin typeface="Arial" panose="020B0604020202020204" pitchFamily="34" charset="0"/>
                <a:ea typeface="Calibri" panose="020F0502020204030204" pitchFamily="34" charset="0"/>
              </a:rPr>
              <a:t>) </a:t>
            </a:r>
            <a:r>
              <a:rPr lang="en-GB" sz="1400" i="1" dirty="0" smtClean="0">
                <a:solidFill>
                  <a:srgbClr val="C00000"/>
                </a:solidFill>
                <a:latin typeface="Arial" panose="020B0604020202020204" pitchFamily="34" charset="0"/>
                <a:ea typeface="Calibri" panose="020F0502020204030204" pitchFamily="34" charset="0"/>
              </a:rPr>
              <a:t>– 99% complete</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Improved I/O (JSON/HDF5), visualisation, </a:t>
            </a:r>
            <a:r>
              <a:rPr lang="en-GB" sz="1400" b="1" i="1" dirty="0" err="1" smtClean="0">
                <a:solidFill>
                  <a:srgbClr val="0070C0"/>
                </a:solidFill>
                <a:latin typeface="Arial" panose="020B0604020202020204" pitchFamily="34" charset="0"/>
                <a:ea typeface="Calibri" panose="020F0502020204030204" pitchFamily="34" charset="0"/>
              </a:rPr>
              <a:t>IMAS</a:t>
            </a:r>
            <a:r>
              <a:rPr lang="en-GB" sz="1400" i="1" dirty="0" err="1" smtClean="0">
                <a:solidFill>
                  <a:srgbClr val="0070C0"/>
                </a:solidFill>
                <a:latin typeface="Arial" panose="020B0604020202020204" pitchFamily="34" charset="0"/>
                <a:ea typeface="Calibri" panose="020F0502020204030204" pitchFamily="34" charset="0"/>
              </a:rPr>
              <a:t>ification</a:t>
            </a:r>
            <a:r>
              <a:rPr lang="en-GB" sz="1400" i="1" dirty="0" smtClean="0">
                <a:solidFill>
                  <a:srgbClr val="0070C0"/>
                </a:solidFill>
                <a:latin typeface="Arial" panose="020B0604020202020204" pitchFamily="34" charset="0"/>
                <a:ea typeface="Calibri" panose="020F0502020204030204" pitchFamily="34" charset="0"/>
              </a:rPr>
              <a:t>, etc. – </a:t>
            </a:r>
            <a:r>
              <a:rPr lang="en-GB" sz="1400" i="1" dirty="0" smtClean="0">
                <a:solidFill>
                  <a:srgbClr val="C00000"/>
                </a:solidFill>
                <a:latin typeface="Arial" panose="020B0604020202020204" pitchFamily="34" charset="0"/>
                <a:ea typeface="Calibri" panose="020F0502020204030204" pitchFamily="34" charset="0"/>
              </a:rPr>
              <a:t>in progress</a:t>
            </a:r>
            <a:endParaRPr lang="en-GB" sz="800" i="1" dirty="0" smtClean="0">
              <a:solidFill>
                <a:srgbClr val="0070C0"/>
              </a:solidFill>
              <a:latin typeface="Arial" panose="020B0604020202020204" pitchFamily="34" charset="0"/>
              <a:ea typeface="Calibri" panose="020F0502020204030204" pitchFamily="34" charset="0"/>
            </a:endParaRPr>
          </a:p>
          <a:p>
            <a:pPr lvl="1">
              <a:buClr>
                <a:srgbClr val="C00000"/>
              </a:buClr>
            </a:pPr>
            <a:r>
              <a:rPr lang="en-GB" sz="800" i="1" dirty="0" smtClean="0">
                <a:solidFill>
                  <a:srgbClr val="0070C0"/>
                </a:solidFill>
                <a:latin typeface="Arial" panose="020B0604020202020204" pitchFamily="34" charset="0"/>
                <a:ea typeface="Calibri" panose="020F0502020204030204" pitchFamily="34" charset="0"/>
              </a:rPr>
              <a:t> </a:t>
            </a:r>
            <a:endParaRPr lang="en-GB" sz="8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Organisational items</a:t>
            </a:r>
            <a:endParaRPr lang="en-GB" sz="2000" b="1" dirty="0" smtClean="0">
              <a:latin typeface="Calibri" panose="020F0502020204030204" pitchFamily="34" charset="0"/>
              <a:ea typeface="Calibri" panose="020F0502020204030204" pitchFamily="34" charset="0"/>
            </a:endParaRP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Repository for simulations </a:t>
            </a:r>
            <a:r>
              <a:rPr lang="en-GB" sz="1400" i="1" dirty="0" smtClean="0">
                <a:solidFill>
                  <a:srgbClr val="0070C0"/>
                </a:solidFill>
                <a:latin typeface="Arial" panose="020B0604020202020204" pitchFamily="34" charset="0"/>
                <a:ea typeface="Calibri" panose="020F0502020204030204" pitchFamily="34" charset="0"/>
              </a:rPr>
              <a:t>(EUDAT?..) – </a:t>
            </a:r>
            <a:r>
              <a:rPr lang="en-GB" sz="1400" i="1" dirty="0" smtClean="0">
                <a:solidFill>
                  <a:srgbClr val="C00000"/>
                </a:solidFill>
                <a:latin typeface="Arial" panose="020B0604020202020204" pitchFamily="34" charset="0"/>
                <a:ea typeface="Calibri" panose="020F0502020204030204" pitchFamily="34" charset="0"/>
              </a:rPr>
              <a:t>TSVV side is clear, waiting for ACH support.</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New EIRENE license</a:t>
            </a:r>
            <a:r>
              <a:rPr lang="en-GB" sz="1400" i="1" dirty="0" smtClean="0">
                <a:solidFill>
                  <a:srgbClr val="0070C0"/>
                </a:solidFill>
                <a:latin typeface="Arial" panose="020B0604020202020204" pitchFamily="34" charset="0"/>
                <a:ea typeface="Calibri" panose="020F0502020204030204" pitchFamily="34" charset="0"/>
              </a:rPr>
              <a:t>, “infectious open source”, flexible for later updates -  </a:t>
            </a:r>
            <a:r>
              <a:rPr lang="en-GB" sz="1400" i="1" dirty="0" smtClean="0">
                <a:solidFill>
                  <a:srgbClr val="C00000"/>
                </a:solidFill>
                <a:latin typeface="Arial" panose="020B0604020202020204" pitchFamily="34" charset="0"/>
                <a:ea typeface="Calibri" panose="020F0502020204030204" pitchFamily="34" charset="0"/>
              </a:rPr>
              <a:t>available at </a:t>
            </a:r>
            <a:r>
              <a:rPr lang="en-GB" sz="1400" i="1" dirty="0" smtClean="0">
                <a:solidFill>
                  <a:srgbClr val="C00000"/>
                </a:solidFill>
                <a:latin typeface="Arial" panose="020B0604020202020204" pitchFamily="34" charset="0"/>
                <a:ea typeface="Calibri" panose="020F0502020204030204" pitchFamily="34" charset="0"/>
                <a:hlinkClick r:id="rId3"/>
              </a:rPr>
              <a:t>www.Eirene.de/EPL</a:t>
            </a:r>
            <a:r>
              <a:rPr lang="en-GB" sz="1400" i="1" dirty="0" smtClean="0">
                <a:solidFill>
                  <a:srgbClr val="C00000"/>
                </a:solidFill>
                <a:latin typeface="Arial" panose="020B0604020202020204" pitchFamily="34" charset="0"/>
                <a:ea typeface="Calibri" panose="020F0502020204030204" pitchFamily="34" charset="0"/>
              </a:rPr>
              <a:t>, accepting ongoing</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Regular VCs and annual Code Camps</a:t>
            </a:r>
            <a:r>
              <a:rPr lang="en-GB" sz="1400" i="1" dirty="0" smtClean="0">
                <a:solidFill>
                  <a:srgbClr val="C00000"/>
                </a:solidFill>
                <a:latin typeface="Arial" panose="020B0604020202020204" pitchFamily="34" charset="0"/>
                <a:ea typeface="Calibri" panose="020F0502020204030204" pitchFamily="34" charset="0"/>
              </a:rPr>
              <a:t> – next agreed NOV 2023</a:t>
            </a:r>
            <a:endParaRPr lang="en-GB" sz="1400" i="1" dirty="0" smtClean="0">
              <a:solidFill>
                <a:srgbClr val="0070C0"/>
              </a:solidFill>
              <a:latin typeface="Arial" panose="020B0604020202020204" pitchFamily="34" charset="0"/>
              <a:ea typeface="Calibri" panose="020F0502020204030204" pitchFamily="34" charset="0"/>
            </a:endParaRPr>
          </a:p>
          <a:p>
            <a:pPr lvl="1">
              <a:buClr>
                <a:srgbClr val="C00000"/>
              </a:buClr>
            </a:pPr>
            <a:endParaRPr lang="en-GB" sz="1400" i="1" dirty="0" smtClean="0">
              <a:solidFill>
                <a:srgbClr val="FF33CC"/>
              </a:solidFill>
              <a:latin typeface="Arial" panose="020B0604020202020204" pitchFamily="34" charset="0"/>
              <a:ea typeface="Calibri" panose="020F0502020204030204" pitchFamily="34" charset="0"/>
              <a:sym typeface="Wingdings" panose="05000000000000000000" pitchFamily="2" charset="2"/>
            </a:endParaRPr>
          </a:p>
        </p:txBody>
      </p:sp>
      <p:sp>
        <p:nvSpPr>
          <p:cNvPr id="2" name="Textfeld 1"/>
          <p:cNvSpPr txBox="1"/>
          <p:nvPr/>
        </p:nvSpPr>
        <p:spPr>
          <a:xfrm>
            <a:off x="7380312" y="918884"/>
            <a:ext cx="1440160" cy="648072"/>
          </a:xfrm>
          <a:prstGeom prst="rect">
            <a:avLst/>
          </a:prstGeom>
          <a:noFill/>
        </p:spPr>
        <p:txBody>
          <a:bodyPr wrap="square" rtlCol="0">
            <a:spAutoFit/>
          </a:bodyPr>
          <a:lstStyle/>
          <a:p>
            <a:endParaRPr lang="en-GB" dirty="0"/>
          </a:p>
        </p:txBody>
      </p:sp>
      <p:grpSp>
        <p:nvGrpSpPr>
          <p:cNvPr id="22" name="Gruppieren 21"/>
          <p:cNvGrpSpPr/>
          <p:nvPr/>
        </p:nvGrpSpPr>
        <p:grpSpPr>
          <a:xfrm>
            <a:off x="107504" y="843558"/>
            <a:ext cx="2648064" cy="3184818"/>
            <a:chOff x="107504" y="771550"/>
            <a:chExt cx="2648064" cy="3184818"/>
          </a:xfrm>
        </p:grpSpPr>
        <p:sp>
          <p:nvSpPr>
            <p:cNvPr id="20" name="Pfeil nach rechts 19"/>
            <p:cNvSpPr/>
            <p:nvPr/>
          </p:nvSpPr>
          <p:spPr>
            <a:xfrm>
              <a:off x="1613722" y="3747376"/>
              <a:ext cx="1141846" cy="20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feil nach rechts 17"/>
            <p:cNvSpPr/>
            <p:nvPr/>
          </p:nvSpPr>
          <p:spPr>
            <a:xfrm>
              <a:off x="1151113" y="2886401"/>
              <a:ext cx="1587158"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uppieren 16"/>
            <p:cNvGrpSpPr/>
            <p:nvPr/>
          </p:nvGrpSpPr>
          <p:grpSpPr>
            <a:xfrm>
              <a:off x="107504" y="771550"/>
              <a:ext cx="2632462" cy="3148790"/>
              <a:chOff x="144015" y="890418"/>
              <a:chExt cx="2632462" cy="3148790"/>
            </a:xfrm>
          </p:grpSpPr>
          <p:sp>
            <p:nvSpPr>
              <p:cNvPr id="11" name="Pfeil nach rechts 10"/>
              <p:cNvSpPr/>
              <p:nvPr/>
            </p:nvSpPr>
            <p:spPr>
              <a:xfrm rot="16200000">
                <a:off x="325265" y="2552370"/>
                <a:ext cx="2709238" cy="264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feil nach rechts 7"/>
              <p:cNvSpPr/>
              <p:nvPr/>
            </p:nvSpPr>
            <p:spPr>
              <a:xfrm>
                <a:off x="1619672" y="1329970"/>
                <a:ext cx="1141846" cy="21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bgerundetes Rechteck 2"/>
              <p:cNvSpPr/>
              <p:nvPr/>
            </p:nvSpPr>
            <p:spPr>
              <a:xfrm>
                <a:off x="144015" y="890418"/>
                <a:ext cx="1835697" cy="720080"/>
              </a:xfrm>
              <a:prstGeom prst="roundRect">
                <a:avLst>
                  <a:gd name="adj" fmla="val 12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Requires communication with other TSVVs</a:t>
                </a:r>
                <a:endParaRPr lang="en-GB" sz="1600" dirty="0">
                  <a:latin typeface="Arial" panose="020B0604020202020204" pitchFamily="34" charset="0"/>
                  <a:cs typeface="Arial" panose="020B0604020202020204" pitchFamily="34" charset="0"/>
                </a:endParaRPr>
              </a:p>
            </p:txBody>
          </p:sp>
          <p:sp>
            <p:nvSpPr>
              <p:cNvPr id="9" name="Pfeil nach rechts 8"/>
              <p:cNvSpPr/>
              <p:nvPr/>
            </p:nvSpPr>
            <p:spPr>
              <a:xfrm>
                <a:off x="1619672" y="2199871"/>
                <a:ext cx="1141846"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feil nach rechts 12"/>
              <p:cNvSpPr/>
              <p:nvPr/>
            </p:nvSpPr>
            <p:spPr>
              <a:xfrm>
                <a:off x="1632936" y="2613859"/>
                <a:ext cx="1141846"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feil nach rechts 13"/>
              <p:cNvSpPr/>
              <p:nvPr/>
            </p:nvSpPr>
            <p:spPr>
              <a:xfrm>
                <a:off x="1182946" y="3706426"/>
                <a:ext cx="1593531" cy="232138"/>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feil nach rechts 15"/>
              <p:cNvSpPr/>
              <p:nvPr/>
            </p:nvSpPr>
            <p:spPr>
              <a:xfrm rot="16200000">
                <a:off x="596164" y="3126573"/>
                <a:ext cx="1261366" cy="235938"/>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bgerundetes Rechteck 5"/>
              <p:cNvSpPr/>
              <p:nvPr/>
            </p:nvSpPr>
            <p:spPr>
              <a:xfrm>
                <a:off x="144015" y="2151612"/>
                <a:ext cx="1835697" cy="720080"/>
              </a:xfrm>
              <a:prstGeom prst="roundRect">
                <a:avLst>
                  <a:gd name="adj" fmla="val 12196"/>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Requires ACH support</a:t>
                </a:r>
                <a:endParaRPr lang="en-GB"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441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a:t>
            </a:r>
            <a:r>
              <a:rPr lang="en-GB" sz="2800" dirty="0" smtClean="0">
                <a:solidFill>
                  <a:srgbClr val="C00000"/>
                </a:solidFill>
              </a:rPr>
              <a:t>2021 </a:t>
            </a:r>
            <a:endParaRPr lang="de-DE" sz="2800" dirty="0">
              <a:solidFill>
                <a:srgbClr val="C00000"/>
              </a:solidFill>
            </a:endParaRPr>
          </a:p>
        </p:txBody>
      </p:sp>
      <p:sp>
        <p:nvSpPr>
          <p:cNvPr id="10" name="Rechteck 9"/>
          <p:cNvSpPr/>
          <p:nvPr/>
        </p:nvSpPr>
        <p:spPr>
          <a:xfrm>
            <a:off x="107504" y="649877"/>
            <a:ext cx="7200800" cy="4154984"/>
          </a:xfrm>
          <a:prstGeom prst="rect">
            <a:avLst/>
          </a:prstGeom>
        </p:spPr>
        <p:txBody>
          <a:bodyPr wrap="square">
            <a:spAutoFit/>
          </a:bodyPr>
          <a:lstStyle/>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A dedicated </a:t>
            </a:r>
            <a:r>
              <a:rPr lang="en-GB" sz="1200" b="1" dirty="0">
                <a:solidFill>
                  <a:srgbClr val="C00000"/>
                </a:solidFill>
                <a:latin typeface="Arial" panose="020B0604020202020204" pitchFamily="34" charset="0"/>
                <a:cs typeface="Arial" panose="020B0604020202020204" pitchFamily="34" charset="0"/>
              </a:rPr>
              <a:t>event similar to a code camp</a:t>
            </a:r>
            <a:r>
              <a:rPr lang="en-GB" sz="1200" dirty="0">
                <a:solidFill>
                  <a:srgbClr val="000000"/>
                </a:solidFill>
                <a:latin typeface="Arial" panose="020B0604020202020204" pitchFamily="34" charset="0"/>
                <a:cs typeface="Arial" panose="020B0604020202020204" pitchFamily="34" charset="0"/>
              </a:rPr>
              <a:t> for a short circle of the involved developers is necessary to start over with the code leaning. The concerting including selection of particular coding techniques, code reorganization schemes </a:t>
            </a:r>
            <a:r>
              <a:rPr lang="en-GB" sz="1200" dirty="0" err="1">
                <a:solidFill>
                  <a:srgbClr val="000000"/>
                </a:solidFill>
                <a:latin typeface="Arial" panose="020B0604020202020204" pitchFamily="34" charset="0"/>
                <a:cs typeface="Arial" panose="020B0604020202020204" pitchFamily="34" charset="0"/>
              </a:rPr>
              <a:t>etc</a:t>
            </a:r>
            <a:r>
              <a:rPr lang="en-GB" sz="1200" dirty="0">
                <a:solidFill>
                  <a:srgbClr val="000000"/>
                </a:solidFill>
                <a:latin typeface="Arial" panose="020B0604020202020204" pitchFamily="34" charset="0"/>
                <a:cs typeface="Arial" panose="020B0604020202020204" pitchFamily="34" charset="0"/>
              </a:rPr>
              <a:t> will begin already by the preparation of this event and will continue after it with application to a single case to be selected.</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The structured list of the "portfolio" cases is already developed as a draft to be reviewed and finalized by the task members during the year. We expect the </a:t>
            </a:r>
            <a:r>
              <a:rPr lang="en-GB" sz="1200" b="1" i="1" dirty="0">
                <a:solidFill>
                  <a:srgbClr val="C00000"/>
                </a:solidFill>
                <a:latin typeface="Arial" panose="020B0604020202020204" pitchFamily="34" charset="0"/>
                <a:cs typeface="Arial" panose="020B0604020202020204" pitchFamily="34" charset="0"/>
              </a:rPr>
              <a:t>ACH D to provide assistance </a:t>
            </a:r>
            <a:r>
              <a:rPr lang="en-GB" sz="1200" dirty="0">
                <a:solidFill>
                  <a:srgbClr val="000000"/>
                </a:solidFill>
                <a:latin typeface="Arial" panose="020B0604020202020204" pitchFamily="34" charset="0"/>
                <a:cs typeface="Arial" panose="020B0604020202020204" pitchFamily="34" charset="0"/>
              </a:rPr>
              <a:t>in organising the commonly accessible and linkable to HPC resources catalogue of the simulations (e.g. EUDAT-based</a:t>
            </a:r>
            <a:r>
              <a:rPr lang="en-GB" sz="1200" dirty="0" smtClean="0">
                <a:solidFill>
                  <a:srgbClr val="000000"/>
                </a:solidFill>
                <a:latin typeface="Arial" panose="020B0604020202020204" pitchFamily="34" charset="0"/>
                <a:cs typeface="Arial" panose="020B0604020202020204" pitchFamily="34" charset="0"/>
              </a:rPr>
              <a:t>).</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The FEM FW model should be coded and tested by first application to a selected MAGNUM-PSI experiment. </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Also establishing the work on the CRM improvement and FKH is expected: definition of the related simulation cases, incorporating new data formats and parameters for CRMs, agreeing on “test bed” cases for FKH approaches etc. This needs status review at regular task meetings.</a:t>
            </a:r>
          </a:p>
          <a:p>
            <a:pPr marL="180975" indent="-180975">
              <a:buFont typeface="Arial" panose="020B0604020202020204" pitchFamily="34" charset="0"/>
              <a:buChar char="•"/>
              <a:tabLst>
                <a:tab pos="1614488" algn="l"/>
              </a:tabLst>
            </a:pPr>
            <a:endParaRPr lang="en-GB" sz="1200" dirty="0">
              <a:solidFill>
                <a:srgbClr val="000000"/>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614488" algn="l"/>
              </a:tabLst>
            </a:pPr>
            <a:r>
              <a:rPr lang="en-GB" sz="1200" dirty="0">
                <a:solidFill>
                  <a:srgbClr val="000000"/>
                </a:solidFill>
                <a:latin typeface="Arial" panose="020B0604020202020204" pitchFamily="34" charset="0"/>
                <a:cs typeface="Arial" panose="020B0604020202020204" pitchFamily="34" charset="0"/>
              </a:rPr>
              <a:t>Assessment of fundamental data (cross-sections and rates) in AMJUEL (AMJUEL, HYDHEL, H2VIBR) against fundamental data used by and derived from other CRMs (e.g., YACORA) using slab models will take place. Development/exploitation of </a:t>
            </a:r>
            <a:r>
              <a:rPr lang="en-GB" sz="1200" b="1" dirty="0">
                <a:solidFill>
                  <a:srgbClr val="C00000"/>
                </a:solidFill>
                <a:latin typeface="Arial" panose="020B0604020202020204" pitchFamily="34" charset="0"/>
                <a:cs typeface="Arial" panose="020B0604020202020204" pitchFamily="34" charset="0"/>
              </a:rPr>
              <a:t>CRM post-processing tools </a:t>
            </a:r>
            <a:r>
              <a:rPr lang="en-GB" sz="1200" dirty="0">
                <a:solidFill>
                  <a:srgbClr val="000000"/>
                </a:solidFill>
                <a:latin typeface="Arial" panose="020B0604020202020204" pitchFamily="34" charset="0"/>
                <a:cs typeface="Arial" panose="020B0604020202020204" pitchFamily="34" charset="0"/>
              </a:rPr>
              <a:t>for comparison to JET and MAGNUM-PSI experimental data (e.g., Fulcher band measurements). Assessment of availability of fundamental data for hydrogen isotopes and compare cross-sections and rates.</a:t>
            </a:r>
            <a:endParaRPr lang="en-GB" sz="1200" b="0" i="0" dirty="0">
              <a:solidFill>
                <a:srgbClr val="000000"/>
              </a:solidFill>
              <a:effectLst/>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662794036"/>
              </p:ext>
            </p:extLst>
          </p:nvPr>
        </p:nvGraphicFramePr>
        <p:xfrm>
          <a:off x="8046615" y="694522"/>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115052483"/>
              </p:ext>
            </p:extLst>
          </p:nvPr>
        </p:nvGraphicFramePr>
        <p:xfrm>
          <a:off x="8046615" y="1576666"/>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36524071"/>
              </p:ext>
            </p:extLst>
          </p:nvPr>
        </p:nvGraphicFramePr>
        <p:xfrm>
          <a:off x="8047135" y="3060257"/>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266933">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42997856"/>
              </p:ext>
            </p:extLst>
          </p:nvPr>
        </p:nvGraphicFramePr>
        <p:xfrm>
          <a:off x="8001000" y="3847965"/>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sp>
        <p:nvSpPr>
          <p:cNvPr id="3" name="Plus 2"/>
          <p:cNvSpPr/>
          <p:nvPr/>
        </p:nvSpPr>
        <p:spPr>
          <a:xfrm>
            <a:off x="7420148" y="4278620"/>
            <a:ext cx="388316" cy="360292"/>
          </a:xfrm>
          <a:prstGeom prst="mathPlus">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elle 8"/>
          <p:cNvGraphicFramePr>
            <a:graphicFrameLocks noGrp="1"/>
          </p:cNvGraphicFramePr>
          <p:nvPr>
            <p:extLst>
              <p:ext uri="{D42A27DB-BD31-4B8C-83A1-F6EECF244321}">
                <p14:modId xmlns:p14="http://schemas.microsoft.com/office/powerpoint/2010/main" val="2496260548"/>
              </p:ext>
            </p:extLst>
          </p:nvPr>
        </p:nvGraphicFramePr>
        <p:xfrm>
          <a:off x="8046615" y="2489971"/>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sp>
        <p:nvSpPr>
          <p:cNvPr id="11" name="Textfeld 10"/>
          <p:cNvSpPr txBox="1"/>
          <p:nvPr/>
        </p:nvSpPr>
        <p:spPr>
          <a:xfrm>
            <a:off x="7839841" y="4227933"/>
            <a:ext cx="1228031" cy="461665"/>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Ploutos </a:t>
            </a:r>
            <a:r>
              <a:rPr lang="en-GB" sz="1200" dirty="0" smtClean="0">
                <a:latin typeface="Arial" panose="020B0604020202020204" pitchFamily="34" charset="0"/>
                <a:cs typeface="Arial" panose="020B0604020202020204" pitchFamily="34" charset="0"/>
              </a:rPr>
              <a:t>web-based tool</a:t>
            </a:r>
            <a:endParaRPr lang="en-GB" sz="1200" dirty="0">
              <a:latin typeface="Arial" panose="020B0604020202020204" pitchFamily="34" charset="0"/>
              <a:cs typeface="Arial" panose="020B0604020202020204" pitchFamily="34" charset="0"/>
            </a:endParaRPr>
          </a:p>
        </p:txBody>
      </p:sp>
      <p:sp>
        <p:nvSpPr>
          <p:cNvPr id="13" name="Textfeld 12"/>
          <p:cNvSpPr txBox="1"/>
          <p:nvPr/>
        </p:nvSpPr>
        <p:spPr>
          <a:xfrm>
            <a:off x="7703840" y="993559"/>
            <a:ext cx="1440160" cy="276999"/>
          </a:xfrm>
          <a:prstGeom prst="rect">
            <a:avLst/>
          </a:prstGeom>
          <a:noFill/>
        </p:spPr>
        <p:txBody>
          <a:bodyPr wrap="square" rtlCol="0">
            <a:spAutoFit/>
          </a:bodyPr>
          <a:lstStyle/>
          <a:p>
            <a:r>
              <a:rPr lang="en-GB" sz="1200" b="1" i="1" dirty="0" smtClean="0">
                <a:latin typeface="Arial" panose="020B0604020202020204" pitchFamily="34" charset="0"/>
                <a:cs typeface="Arial" panose="020B0604020202020204" pitchFamily="34" charset="0"/>
              </a:rPr>
              <a:t>Code Camp 2021</a:t>
            </a:r>
            <a:endParaRPr lang="en-GB" sz="1200" b="1" i="1" dirty="0">
              <a:latin typeface="Arial" panose="020B0604020202020204" pitchFamily="34" charset="0"/>
              <a:cs typeface="Arial" panose="020B0604020202020204" pitchFamily="34" charset="0"/>
            </a:endParaRPr>
          </a:p>
        </p:txBody>
      </p:sp>
      <p:sp>
        <p:nvSpPr>
          <p:cNvPr id="14" name="Stern mit 5 Zacken 13"/>
          <p:cNvSpPr/>
          <p:nvPr/>
        </p:nvSpPr>
        <p:spPr>
          <a:xfrm>
            <a:off x="7420148" y="1003731"/>
            <a:ext cx="288032" cy="234756"/>
          </a:xfrm>
          <a:prstGeom prst="star5">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feld 14"/>
          <p:cNvSpPr txBox="1"/>
          <p:nvPr/>
        </p:nvSpPr>
        <p:spPr>
          <a:xfrm>
            <a:off x="7236296" y="1831452"/>
            <a:ext cx="1972642" cy="461665"/>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TSVV-5 requirements and focus group are clear . . .</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90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a:t>
            </a:r>
            <a:r>
              <a:rPr lang="en-GB" sz="2800" dirty="0" smtClean="0">
                <a:solidFill>
                  <a:srgbClr val="C00000"/>
                </a:solidFill>
              </a:rPr>
              <a:t>2022 </a:t>
            </a:r>
            <a:endParaRPr lang="de-DE" sz="2800" dirty="0">
              <a:solidFill>
                <a:srgbClr val="C00000"/>
              </a:solidFill>
            </a:endParaRPr>
          </a:p>
        </p:txBody>
      </p:sp>
      <p:sp>
        <p:nvSpPr>
          <p:cNvPr id="10" name="Rechteck 9"/>
          <p:cNvSpPr/>
          <p:nvPr/>
        </p:nvSpPr>
        <p:spPr>
          <a:xfrm>
            <a:off x="35496" y="483518"/>
            <a:ext cx="7416824" cy="4339650"/>
          </a:xfrm>
          <a:prstGeom prst="rect">
            <a:avLst/>
          </a:prstGeom>
        </p:spPr>
        <p:txBody>
          <a:bodyPr wrap="square">
            <a:spAutoFit/>
          </a:bodyPr>
          <a:lstStyle/>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Theory/algorithmic development work on </a:t>
            </a:r>
            <a:r>
              <a:rPr lang="en-GB" sz="1200" b="1" dirty="0">
                <a:solidFill>
                  <a:srgbClr val="000000"/>
                </a:solidFill>
                <a:latin typeface="Arial" panose="020B0604020202020204" pitchFamily="34" charset="0"/>
                <a:cs typeface="Arial" panose="020B0604020202020204" pitchFamily="34" charset="0"/>
              </a:rPr>
              <a:t>FKH combined with application to verification (mostly slab) cases</a:t>
            </a:r>
            <a:r>
              <a:rPr lang="en-GB" sz="1200" dirty="0">
                <a:solidFill>
                  <a:srgbClr val="000000"/>
                </a:solidFill>
                <a:latin typeface="Arial" panose="020B0604020202020204" pitchFamily="34" charset="0"/>
                <a:cs typeface="Arial" panose="020B0604020202020204" pitchFamily="34" charset="0"/>
              </a:rPr>
              <a:t>: generalization AFN model for drifts and n-n collisions; Overview and assessment of techniques to reduce bias, cancellation and modelling errors; etc.</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Coding and data management effort on CRMs:  new molecular data formats (</a:t>
            </a:r>
            <a:r>
              <a:rPr lang="en-GB" sz="1200" dirty="0">
                <a:solidFill>
                  <a:srgbClr val="C00000"/>
                </a:solidFill>
                <a:latin typeface="Arial" panose="020B0604020202020204" pitchFamily="34" charset="0"/>
                <a:cs typeface="Arial" panose="020B0604020202020204" pitchFamily="34" charset="0"/>
              </a:rPr>
              <a:t>e.g. ADAS “</a:t>
            </a:r>
            <a:r>
              <a:rPr lang="en-GB" sz="1200" dirty="0" err="1">
                <a:solidFill>
                  <a:srgbClr val="C00000"/>
                </a:solidFill>
                <a:latin typeface="Arial" panose="020B0604020202020204" pitchFamily="34" charset="0"/>
                <a:cs typeface="Arial" panose="020B0604020202020204" pitchFamily="34" charset="0"/>
              </a:rPr>
              <a:t>mdf</a:t>
            </a:r>
            <a:r>
              <a:rPr lang="en-GB" sz="1200" dirty="0">
                <a:solidFill>
                  <a:srgbClr val="000000"/>
                </a:solidFill>
                <a:latin typeface="Arial" panose="020B0604020202020204" pitchFamily="34" charset="0"/>
                <a:cs typeface="Arial" panose="020B0604020202020204" pitchFamily="34" charset="0"/>
              </a:rPr>
              <a:t>”) and recent RMPS or CCC data including for various H/D/T isotopes; move on using the IMAS; </a:t>
            </a:r>
            <a:r>
              <a:rPr lang="en-GB" sz="1200" dirty="0">
                <a:solidFill>
                  <a:srgbClr val="C00000"/>
                </a:solidFill>
                <a:latin typeface="Arial" panose="020B0604020202020204" pitchFamily="34" charset="0"/>
                <a:cs typeface="Arial" panose="020B0604020202020204" pitchFamily="34" charset="0"/>
              </a:rPr>
              <a:t>compile ITER/DEMO-relevant data</a:t>
            </a:r>
            <a:r>
              <a:rPr lang="en-GB" sz="1200" dirty="0">
                <a:solidFill>
                  <a:srgbClr val="000000"/>
                </a:solidFill>
                <a:latin typeface="Arial" panose="020B0604020202020204" pitchFamily="34" charset="0"/>
                <a:cs typeface="Arial" panose="020B0604020202020204" pitchFamily="34" charset="0"/>
              </a:rPr>
              <a:t>. A contact with data providing groups for instance through the framework provided by the IAEA A&amp;M data unit (GNAMPP). </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Code reorganisation:  test correctness of the “</a:t>
            </a:r>
            <a:r>
              <a:rPr lang="en-GB" sz="1200" dirty="0">
                <a:solidFill>
                  <a:srgbClr val="C00000"/>
                </a:solidFill>
                <a:latin typeface="Arial" panose="020B0604020202020204" pitchFamily="34" charset="0"/>
                <a:cs typeface="Arial" panose="020B0604020202020204" pitchFamily="34" charset="0"/>
              </a:rPr>
              <a:t>starter-core”</a:t>
            </a:r>
            <a:r>
              <a:rPr lang="en-GB" sz="1200" dirty="0">
                <a:solidFill>
                  <a:srgbClr val="000000"/>
                </a:solidFill>
                <a:latin typeface="Arial" panose="020B0604020202020204" pitchFamily="34" charset="0"/>
                <a:cs typeface="Arial" panose="020B0604020202020204" pitchFamily="34" charset="0"/>
              </a:rPr>
              <a:t> modular EIRENE-NGM version for various geometries. Continue applying the modulated version to further CI and “portfolio” cases, provide necessary bug fixes and code generalisations.</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Start over with HPC-related optimisation for the core (load balancing schemes, domain decomposition </a:t>
            </a:r>
            <a:r>
              <a:rPr lang="en-GB" sz="1200" dirty="0" err="1">
                <a:solidFill>
                  <a:srgbClr val="000000"/>
                </a:solidFill>
                <a:latin typeface="Arial" panose="020B0604020202020204" pitchFamily="34" charset="0"/>
                <a:cs typeface="Arial" panose="020B0604020202020204" pitchFamily="34" charset="0"/>
              </a:rPr>
              <a:t>etc</a:t>
            </a:r>
            <a:r>
              <a:rPr lang="en-GB" sz="1200" dirty="0">
                <a:solidFill>
                  <a:srgbClr val="000000"/>
                </a:solidFill>
                <a:latin typeface="Arial" panose="020B0604020202020204" pitchFamily="34" charset="0"/>
                <a:cs typeface="Arial" panose="020B0604020202020204" pitchFamily="34" charset="0"/>
              </a:rPr>
              <a:t>). Some ACH support is expected in particular for HPC code-performance optimisation.</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Execute SOLPS-ITER with vibrationally excited hydrogen molecules for and assess their impact on the state of the divertor plasma (JET L-mode). Assess impact of hydrogen isotopes on state of divertor plasma. Utilise CRM post-processors to predict spectroscopic signature of molecules (Fulcher band), for hydrogen, deuterium and tritium.</a:t>
            </a:r>
          </a:p>
          <a:p>
            <a:pPr marL="285750" indent="-285750">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Assess state of photon tracing model in current EIRENE version, reactivate photon tracing model in standalone EIRENE simulations, execute simple test runs (slab) and actual tokamak geometries (JET).</a:t>
            </a:r>
            <a:endParaRPr lang="en-GB" sz="1200" b="0" i="0" dirty="0">
              <a:solidFill>
                <a:srgbClr val="000000"/>
              </a:solidFill>
              <a:effectLst/>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871548435"/>
              </p:ext>
            </p:extLst>
          </p:nvPr>
        </p:nvGraphicFramePr>
        <p:xfrm>
          <a:off x="8166818" y="641246"/>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939842956"/>
              </p:ext>
            </p:extLst>
          </p:nvPr>
        </p:nvGraphicFramePr>
        <p:xfrm>
          <a:off x="8172400" y="2139702"/>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161117275"/>
              </p:ext>
            </p:extLst>
          </p:nvPr>
        </p:nvGraphicFramePr>
        <p:xfrm>
          <a:off x="8166818" y="2919784"/>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871522413"/>
              </p:ext>
            </p:extLst>
          </p:nvPr>
        </p:nvGraphicFramePr>
        <p:xfrm>
          <a:off x="8166818" y="3736737"/>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3971769384"/>
              </p:ext>
            </p:extLst>
          </p:nvPr>
        </p:nvGraphicFramePr>
        <p:xfrm>
          <a:off x="8193234" y="4371950"/>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extLst>
                  <a:ext uri="{0D108BD9-81ED-4DB2-BD59-A6C34878D82A}">
                    <a16:rowId xmlns:a16="http://schemas.microsoft.com/office/drawing/2014/main" val="4144945946"/>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3473524780"/>
              </p:ext>
            </p:extLst>
          </p:nvPr>
        </p:nvGraphicFramePr>
        <p:xfrm>
          <a:off x="8166818" y="1276459"/>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extLst>
                  <a:ext uri="{0D108BD9-81ED-4DB2-BD59-A6C34878D82A}">
                    <a16:rowId xmlns:a16="http://schemas.microsoft.com/office/drawing/2014/main" val="4144945946"/>
                  </a:ext>
                </a:extLst>
              </a:tr>
            </a:tbl>
          </a:graphicData>
        </a:graphic>
      </p:graphicFrame>
      <p:sp>
        <p:nvSpPr>
          <p:cNvPr id="13" name="Plus 12"/>
          <p:cNvSpPr/>
          <p:nvPr/>
        </p:nvSpPr>
        <p:spPr>
          <a:xfrm>
            <a:off x="7728794" y="3194104"/>
            <a:ext cx="388316" cy="359129"/>
          </a:xfrm>
          <a:prstGeom prst="mathPlus">
            <a:avLst/>
          </a:prstGeom>
          <a:solidFill>
            <a:srgbClr val="008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p:cNvSpPr txBox="1"/>
          <p:nvPr/>
        </p:nvSpPr>
        <p:spPr>
          <a:xfrm>
            <a:off x="8100392" y="3162153"/>
            <a:ext cx="1082329" cy="461665"/>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EIRON </a:t>
            </a:r>
          </a:p>
          <a:p>
            <a:r>
              <a:rPr lang="en-GB" sz="1200" dirty="0" smtClean="0">
                <a:latin typeface="Arial" panose="020B0604020202020204" pitchFamily="34" charset="0"/>
                <a:cs typeface="Arial" panose="020B0604020202020204" pitchFamily="34" charset="0"/>
              </a:rPr>
              <a:t>toy-model</a:t>
            </a:r>
            <a:endParaRPr lang="en-GB" sz="1200" dirty="0">
              <a:latin typeface="Arial" panose="020B0604020202020204" pitchFamily="34" charset="0"/>
              <a:cs typeface="Arial" panose="020B0604020202020204" pitchFamily="34" charset="0"/>
            </a:endParaRPr>
          </a:p>
        </p:txBody>
      </p:sp>
      <p:sp>
        <p:nvSpPr>
          <p:cNvPr id="15" name="Textfeld 14"/>
          <p:cNvSpPr txBox="1"/>
          <p:nvPr/>
        </p:nvSpPr>
        <p:spPr>
          <a:xfrm>
            <a:off x="7812360" y="2425211"/>
            <a:ext cx="1331640"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Goals redefined</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55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GB" sz="2800" dirty="0" smtClean="0">
                <a:solidFill>
                  <a:srgbClr val="C00000"/>
                </a:solidFill>
              </a:rPr>
              <a:t>TSVV-5: IMS WP for </a:t>
            </a:r>
            <a:r>
              <a:rPr lang="en-GB" sz="2800" dirty="0" smtClean="0">
                <a:solidFill>
                  <a:srgbClr val="C00000"/>
                </a:solidFill>
              </a:rPr>
              <a:t>2023 </a:t>
            </a:r>
            <a:r>
              <a:rPr lang="en-GB" sz="2800" b="0" i="1" dirty="0" smtClean="0"/>
              <a:t>(</a:t>
            </a:r>
            <a:r>
              <a:rPr lang="en-GB" sz="2800" b="0" i="1" dirty="0" smtClean="0"/>
              <a:t>still </a:t>
            </a:r>
            <a:r>
              <a:rPr lang="en-GB" sz="2800" b="0" i="1" dirty="0" smtClean="0"/>
              <a:t>ongoing!..) </a:t>
            </a:r>
            <a:endParaRPr lang="de-DE" sz="2800" b="0" i="1" dirty="0"/>
          </a:p>
        </p:txBody>
      </p:sp>
      <p:sp>
        <p:nvSpPr>
          <p:cNvPr id="10" name="Rechteck 9"/>
          <p:cNvSpPr/>
          <p:nvPr/>
        </p:nvSpPr>
        <p:spPr>
          <a:xfrm>
            <a:off x="107504" y="577922"/>
            <a:ext cx="6480720" cy="3046988"/>
          </a:xfrm>
          <a:prstGeom prst="rect">
            <a:avLst/>
          </a:prstGeom>
          <a:ln>
            <a:solidFill>
              <a:schemeClr val="bg1"/>
            </a:solidFill>
          </a:ln>
        </p:spPr>
        <p:txBody>
          <a:bodyPr wrap="square">
            <a:spAutoFit/>
          </a:bodyPr>
          <a:lstStyle/>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Begin with development of the universal framework for the CFD-EIRENE and other interfaces (e.g. with codes inside TSVV-3, 4, 7). </a:t>
            </a:r>
            <a:r>
              <a:rPr lang="en-GB" sz="1200" dirty="0">
                <a:solidFill>
                  <a:srgbClr val="C00000"/>
                </a:solidFill>
                <a:latin typeface="Arial" panose="020B0604020202020204" pitchFamily="34" charset="0"/>
                <a:cs typeface="Arial" panose="020B0604020202020204" pitchFamily="34" charset="0"/>
              </a:rPr>
              <a:t>Demonstrate workable schemes </a:t>
            </a:r>
            <a:r>
              <a:rPr lang="en-GB" sz="1200" dirty="0">
                <a:solidFill>
                  <a:srgbClr val="000000"/>
                </a:solidFill>
                <a:latin typeface="Arial" panose="020B0604020202020204" pitchFamily="34" charset="0"/>
                <a:cs typeface="Arial" panose="020B0604020202020204" pitchFamily="34" charset="0"/>
              </a:rPr>
              <a:t>on particular examples.</a:t>
            </a:r>
            <a:br>
              <a:rPr lang="en-GB" sz="1200" dirty="0">
                <a:solidFill>
                  <a:srgbClr val="000000"/>
                </a:solidFill>
                <a:latin typeface="Arial" panose="020B0604020202020204" pitchFamily="34" charset="0"/>
                <a:cs typeface="Arial" panose="020B0604020202020204" pitchFamily="34" charset="0"/>
              </a:rPr>
            </a:b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Provide adjoint (AD) approach in Eirene through interfacing with Tapenade in for-/back- ward AD mode. Assess bottlenecks for use of AD with EIRENE, focusing on the context of SOLPS-ITER.</a:t>
            </a:r>
            <a:br>
              <a:rPr lang="en-GB" sz="1200" dirty="0">
                <a:solidFill>
                  <a:srgbClr val="000000"/>
                </a:solidFill>
                <a:latin typeface="Arial" panose="020B0604020202020204" pitchFamily="34" charset="0"/>
                <a:cs typeface="Arial" panose="020B0604020202020204" pitchFamily="34" charset="0"/>
              </a:rPr>
            </a:b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Demonstrate time-dependent simulations for the new modular code including the new features (FKH, CRMs). Consider algorithmic improvements (including theory work if needed) to optimise the performance for the </a:t>
            </a:r>
            <a:r>
              <a:rPr lang="en-GB" sz="1200" dirty="0">
                <a:solidFill>
                  <a:srgbClr val="C00000"/>
                </a:solidFill>
                <a:latin typeface="Arial" panose="020B0604020202020204" pitchFamily="34" charset="0"/>
                <a:cs typeface="Arial" panose="020B0604020202020204" pitchFamily="34" charset="0"/>
              </a:rPr>
              <a:t>time-dependent runs</a:t>
            </a:r>
            <a:r>
              <a:rPr lang="en-GB" sz="1200" dirty="0">
                <a:solidFill>
                  <a:srgbClr val="000000"/>
                </a:solidFill>
                <a:latin typeface="Arial" panose="020B0604020202020204" pitchFamily="34" charset="0"/>
                <a:cs typeface="Arial" panose="020B0604020202020204" pitchFamily="34" charset="0"/>
              </a:rPr>
              <a:t>.</a:t>
            </a:r>
            <a:br>
              <a:rPr lang="en-GB" sz="1200" dirty="0">
                <a:solidFill>
                  <a:srgbClr val="000000"/>
                </a:solidFill>
                <a:latin typeface="Arial" panose="020B0604020202020204" pitchFamily="34" charset="0"/>
                <a:cs typeface="Arial" panose="020B0604020202020204" pitchFamily="34" charset="0"/>
              </a:rPr>
            </a:br>
            <a:endParaRPr lang="en-GB"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Apply modular EIRENE-NGM with the new version FEM for the FW to MAGNUM-PSI: simulate MAGMUM-PSI plasmas with various degree of detachment as independent snap shots. Validate those with spectroscopy and other diagnostics. Assess performance and other requirements for related </a:t>
            </a:r>
            <a:r>
              <a:rPr lang="en-GB" sz="1200" dirty="0">
                <a:solidFill>
                  <a:srgbClr val="C00000"/>
                </a:solidFill>
                <a:latin typeface="Arial" panose="020B0604020202020204" pitchFamily="34" charset="0"/>
                <a:cs typeface="Arial" panose="020B0604020202020204" pitchFamily="34" charset="0"/>
              </a:rPr>
              <a:t>time-dependent runs</a:t>
            </a:r>
            <a:r>
              <a:rPr lang="en-GB" sz="1200" dirty="0">
                <a:solidFill>
                  <a:srgbClr val="000000"/>
                </a:solidFill>
                <a:latin typeface="Arial" panose="020B0604020202020204" pitchFamily="34" charset="0"/>
                <a:cs typeface="Arial" panose="020B0604020202020204" pitchFamily="34" charset="0"/>
              </a:rPr>
              <a:t>.</a:t>
            </a:r>
            <a:endParaRPr lang="en-GB" sz="1200" b="0" i="0" dirty="0">
              <a:solidFill>
                <a:srgbClr val="000000"/>
              </a:solidFill>
              <a:effectLst/>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349578964"/>
              </p:ext>
            </p:extLst>
          </p:nvPr>
        </p:nvGraphicFramePr>
        <p:xfrm>
          <a:off x="8172473" y="679356"/>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solidFill>
                          <a:srgbClr val="C00000"/>
                        </a:solidFill>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655048648"/>
              </p:ext>
            </p:extLst>
          </p:nvPr>
        </p:nvGraphicFramePr>
        <p:xfrm>
          <a:off x="8172400" y="2139702"/>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320927630"/>
              </p:ext>
            </p:extLst>
          </p:nvPr>
        </p:nvGraphicFramePr>
        <p:xfrm>
          <a:off x="8166818" y="2919784"/>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FFFF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C00000"/>
                    </a:solidFill>
                  </a:tcPr>
                </a:tc>
                <a:extLst>
                  <a:ext uri="{0D108BD9-81ED-4DB2-BD59-A6C34878D82A}">
                    <a16:rowId xmlns:a16="http://schemas.microsoft.com/office/drawing/2014/main" val="414494594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347530573"/>
              </p:ext>
            </p:extLst>
          </p:nvPr>
        </p:nvGraphicFramePr>
        <p:xfrm>
          <a:off x="8150199" y="1405439"/>
          <a:ext cx="864096" cy="2743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1752445138"/>
                    </a:ext>
                  </a:extLst>
                </a:gridCol>
                <a:gridCol w="288032">
                  <a:extLst>
                    <a:ext uri="{9D8B030D-6E8A-4147-A177-3AD203B41FA5}">
                      <a16:colId xmlns:a16="http://schemas.microsoft.com/office/drawing/2014/main" val="2885295059"/>
                    </a:ext>
                  </a:extLst>
                </a:gridCol>
                <a:gridCol w="288032">
                  <a:extLst>
                    <a:ext uri="{9D8B030D-6E8A-4147-A177-3AD203B41FA5}">
                      <a16:colId xmlns:a16="http://schemas.microsoft.com/office/drawing/2014/main" val="3414104929"/>
                    </a:ext>
                  </a:extLst>
                </a:gridCol>
              </a:tblGrid>
              <a:tr h="149736">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tc>
                  <a:txBody>
                    <a:bodyPr/>
                    <a:lstStyle/>
                    <a:p>
                      <a:endParaRPr lang="en-GB" sz="1200" dirty="0">
                        <a:latin typeface="Arial" panose="020B0604020202020204" pitchFamily="34" charset="0"/>
                        <a:cs typeface="Arial" panose="020B0604020202020204" pitchFamily="34" charset="0"/>
                      </a:endParaRPr>
                    </a:p>
                  </a:txBody>
                  <a:tcPr>
                    <a:cell3D prstMaterial="dkEdge">
                      <a:bevel w="25400" h="25400" prst="angle"/>
                      <a:lightRig rig="flood" dir="t"/>
                    </a:cell3D>
                    <a:solidFill>
                      <a:srgbClr val="008000"/>
                    </a:solidFill>
                  </a:tcPr>
                </a:tc>
                <a:extLst>
                  <a:ext uri="{0D108BD9-81ED-4DB2-BD59-A6C34878D82A}">
                    <a16:rowId xmlns:a16="http://schemas.microsoft.com/office/drawing/2014/main" val="4144945946"/>
                  </a:ext>
                </a:extLst>
              </a:tr>
            </a:tbl>
          </a:graphicData>
        </a:graphic>
      </p:graphicFrame>
      <p:sp>
        <p:nvSpPr>
          <p:cNvPr id="13" name="Plus 12"/>
          <p:cNvSpPr/>
          <p:nvPr/>
        </p:nvSpPr>
        <p:spPr>
          <a:xfrm>
            <a:off x="179512" y="4299942"/>
            <a:ext cx="388316" cy="359129"/>
          </a:xfrm>
          <a:prstGeom prst="mathPlus">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inus 1"/>
          <p:cNvSpPr/>
          <p:nvPr/>
        </p:nvSpPr>
        <p:spPr>
          <a:xfrm>
            <a:off x="204583" y="3802783"/>
            <a:ext cx="338174" cy="367015"/>
          </a:xfrm>
          <a:prstGeom prst="mathMinu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p:cNvSpPr txBox="1"/>
          <p:nvPr/>
        </p:nvSpPr>
        <p:spPr>
          <a:xfrm>
            <a:off x="582016" y="3829496"/>
            <a:ext cx="6654280" cy="461665"/>
          </a:xfrm>
          <a:prstGeom prst="rect">
            <a:avLst/>
          </a:prstGeom>
          <a:noFill/>
        </p:spPr>
        <p:txBody>
          <a:bodyPr wrap="square" rtlCol="0">
            <a:spAutoFit/>
          </a:bodyPr>
          <a:lstStyle/>
          <a:p>
            <a:r>
              <a:rPr lang="en-GB" sz="1200" b="1" i="1" dirty="0" smtClean="0">
                <a:solidFill>
                  <a:srgbClr val="D60093"/>
                </a:solidFill>
                <a:latin typeface="Arial" panose="020B0604020202020204" pitchFamily="34" charset="0"/>
                <a:cs typeface="Arial" panose="020B0604020202020204" pitchFamily="34" charset="0"/>
              </a:rPr>
              <a:t>Setbacks due to COVID, colleagues missing or changing field etc. Some items were reached later than initially planned. </a:t>
            </a:r>
            <a:endParaRPr lang="en-GB" sz="1200" b="1" i="1" dirty="0">
              <a:solidFill>
                <a:srgbClr val="D60093"/>
              </a:solidFill>
              <a:latin typeface="Arial" panose="020B0604020202020204" pitchFamily="34" charset="0"/>
              <a:cs typeface="Arial" panose="020B0604020202020204" pitchFamily="34" charset="0"/>
            </a:endParaRPr>
          </a:p>
        </p:txBody>
      </p:sp>
      <p:sp>
        <p:nvSpPr>
          <p:cNvPr id="15" name="Textfeld 14"/>
          <p:cNvSpPr txBox="1"/>
          <p:nvPr/>
        </p:nvSpPr>
        <p:spPr>
          <a:xfrm>
            <a:off x="567828" y="4291161"/>
            <a:ext cx="6150223" cy="461665"/>
          </a:xfrm>
          <a:prstGeom prst="rect">
            <a:avLst/>
          </a:prstGeom>
          <a:noFill/>
        </p:spPr>
        <p:txBody>
          <a:bodyPr wrap="square" rtlCol="0">
            <a:spAutoFit/>
          </a:bodyPr>
          <a:lstStyle/>
          <a:p>
            <a:r>
              <a:rPr lang="en-GB" sz="1200" b="1" i="1" dirty="0" smtClean="0">
                <a:solidFill>
                  <a:srgbClr val="D60093"/>
                </a:solidFill>
                <a:latin typeface="Arial" panose="020B0604020202020204" pitchFamily="34" charset="0"/>
                <a:cs typeface="Arial" panose="020B0604020202020204" pitchFamily="34" charset="0"/>
              </a:rPr>
              <a:t>EIRON, PLOUTOS, Code Camps, </a:t>
            </a:r>
            <a:r>
              <a:rPr lang="en-GB" sz="1200" b="1" i="1" dirty="0" err="1" smtClean="0">
                <a:solidFill>
                  <a:srgbClr val="D60093"/>
                </a:solidFill>
                <a:latin typeface="Arial" panose="020B0604020202020204" pitchFamily="34" charset="0"/>
                <a:cs typeface="Arial" panose="020B0604020202020204" pitchFamily="34" charset="0"/>
              </a:rPr>
              <a:t>MsV</a:t>
            </a:r>
            <a:r>
              <a:rPr lang="en-GB" sz="1200" b="1" i="1" dirty="0" smtClean="0">
                <a:solidFill>
                  <a:srgbClr val="D60093"/>
                </a:solidFill>
                <a:latin typeface="Arial" panose="020B0604020202020204" pitchFamily="34" charset="0"/>
                <a:cs typeface="Arial" panose="020B0604020202020204" pitchFamily="34" charset="0"/>
              </a:rPr>
              <a:t>, established work with ACHs and ITER, EPL, new </a:t>
            </a:r>
            <a:r>
              <a:rPr lang="en-GB" sz="1200" b="1" i="1" dirty="0" smtClean="0">
                <a:solidFill>
                  <a:srgbClr val="D60093"/>
                </a:solidFill>
                <a:latin typeface="Arial" panose="020B0604020202020204" pitchFamily="34" charset="0"/>
                <a:cs typeface="Arial" panose="020B0604020202020204" pitchFamily="34" charset="0"/>
                <a:hlinkClick r:id="rId3"/>
              </a:rPr>
              <a:t>www.Eirene.de</a:t>
            </a:r>
            <a:r>
              <a:rPr lang="en-GB" sz="1200" b="1" i="1" dirty="0" smtClean="0">
                <a:solidFill>
                  <a:srgbClr val="D60093"/>
                </a:solidFill>
                <a:latin typeface="Arial" panose="020B0604020202020204" pitchFamily="34" charset="0"/>
                <a:cs typeface="Arial" panose="020B0604020202020204" pitchFamily="34" charset="0"/>
              </a:rPr>
              <a:t>, joining with IAEA GNAMPP,….</a:t>
            </a:r>
            <a:endParaRPr lang="en-GB" sz="1200" b="1" i="1" dirty="0">
              <a:solidFill>
                <a:srgbClr val="D600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596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2211710"/>
            <a:ext cx="8229600" cy="936104"/>
          </a:xfrm>
        </p:spPr>
        <p:txBody>
          <a:bodyPr>
            <a:normAutofit/>
          </a:bodyPr>
          <a:lstStyle/>
          <a:p>
            <a:pPr marL="0" indent="0" algn="ctr">
              <a:buNone/>
            </a:pPr>
            <a:r>
              <a:rPr lang="en-GB" sz="3600" b="1" dirty="0" smtClean="0"/>
              <a:t>Thanks for the attention!</a:t>
            </a:r>
            <a:endParaRPr lang="en-GB" sz="3600" dirty="0" smtClean="0"/>
          </a:p>
        </p:txBody>
      </p:sp>
    </p:spTree>
    <p:extLst>
      <p:ext uri="{BB962C8B-B14F-4D97-AF65-F5344CB8AC3E}">
        <p14:creationId xmlns:p14="http://schemas.microsoft.com/office/powerpoint/2010/main" val="2829250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p:nvPr/>
        </p:nvSpPr>
        <p:spPr>
          <a:xfrm>
            <a:off x="179512" y="11240"/>
            <a:ext cx="74235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b="1" i="0" u="none" strike="noStrike" cap="none" dirty="0" smtClean="0">
                <a:solidFill>
                  <a:srgbClr val="C00000"/>
                </a:solidFill>
                <a:latin typeface="Arial"/>
                <a:ea typeface="Arial"/>
                <a:cs typeface="Arial"/>
                <a:sym typeface="Arial"/>
              </a:rPr>
              <a:t>PLOUTOS – (H</a:t>
            </a:r>
            <a:r>
              <a:rPr lang="en-GB" sz="2800" b="1" i="0" u="none" strike="noStrike" cap="none" baseline="-25000" dirty="0" smtClean="0">
                <a:solidFill>
                  <a:srgbClr val="C00000"/>
                </a:solidFill>
                <a:latin typeface="Arial"/>
                <a:ea typeface="Arial"/>
                <a:cs typeface="Arial"/>
                <a:sym typeface="Arial"/>
              </a:rPr>
              <a:t>2</a:t>
            </a:r>
            <a:r>
              <a:rPr lang="en-GB" sz="2800" b="1" i="0" u="none" strike="noStrike" cap="none" dirty="0" smtClean="0">
                <a:solidFill>
                  <a:srgbClr val="C00000"/>
                </a:solidFill>
                <a:latin typeface="Arial"/>
                <a:ea typeface="Arial"/>
                <a:cs typeface="Arial"/>
                <a:sym typeface="Arial"/>
              </a:rPr>
              <a:t> 2022/23 case)</a:t>
            </a:r>
            <a:endParaRPr sz="2800" b="1" i="0" u="none" strike="noStrike" cap="none" dirty="0">
              <a:solidFill>
                <a:srgbClr val="C00000"/>
              </a:solidFill>
              <a:latin typeface="Arial"/>
              <a:ea typeface="Arial"/>
              <a:cs typeface="Arial"/>
              <a:sym typeface="Arial"/>
            </a:endParaRPr>
          </a:p>
        </p:txBody>
      </p:sp>
      <p:pic>
        <p:nvPicPr>
          <p:cNvPr id="4" name="Grafik 3"/>
          <p:cNvPicPr>
            <a:picLocks noChangeAspect="1"/>
          </p:cNvPicPr>
          <p:nvPr/>
        </p:nvPicPr>
        <p:blipFill>
          <a:blip r:embed="rId3"/>
          <a:stretch>
            <a:fillRect/>
          </a:stretch>
        </p:blipFill>
        <p:spPr>
          <a:xfrm>
            <a:off x="28600" y="534420"/>
            <a:ext cx="7180654" cy="4269578"/>
          </a:xfrm>
          <a:prstGeom prst="rect">
            <a:avLst/>
          </a:prstGeom>
        </p:spPr>
      </p:pic>
      <p:pic>
        <p:nvPicPr>
          <p:cNvPr id="2" name="Grafik 1"/>
          <p:cNvPicPr>
            <a:picLocks noChangeAspect="1"/>
          </p:cNvPicPr>
          <p:nvPr/>
        </p:nvPicPr>
        <p:blipFill>
          <a:blip r:embed="rId4"/>
          <a:stretch>
            <a:fillRect/>
          </a:stretch>
        </p:blipFill>
        <p:spPr>
          <a:xfrm>
            <a:off x="5292080" y="873237"/>
            <a:ext cx="3732531" cy="3685058"/>
          </a:xfrm>
          <a:prstGeom prst="rect">
            <a:avLst/>
          </a:prstGeom>
          <a:ln w="38100">
            <a:solidFill>
              <a:schemeClr val="accent1"/>
            </a:solidFill>
          </a:ln>
        </p:spPr>
      </p:pic>
      <p:sp>
        <p:nvSpPr>
          <p:cNvPr id="6" name="Textfeld 5"/>
          <p:cNvSpPr txBox="1"/>
          <p:nvPr/>
        </p:nvSpPr>
        <p:spPr>
          <a:xfrm>
            <a:off x="7812360" y="966351"/>
            <a:ext cx="1080120" cy="1077218"/>
          </a:xfrm>
          <a:prstGeom prst="rect">
            <a:avLst/>
          </a:prstGeom>
          <a:solidFill>
            <a:schemeClr val="bg1"/>
          </a:solidFill>
          <a:ln w="317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GB" sz="1600" b="1" dirty="0" smtClean="0">
                <a:solidFill>
                  <a:srgbClr val="C00000"/>
                </a:solidFill>
                <a:latin typeface="Arial" panose="020B0604020202020204" pitchFamily="34" charset="0"/>
                <a:cs typeface="Arial" panose="020B0604020202020204" pitchFamily="34" charset="0"/>
              </a:rPr>
              <a:t>Buttons to adjust table content</a:t>
            </a:r>
            <a:endParaRPr lang="en-GB"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2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p:nvPr/>
        </p:nvSpPr>
        <p:spPr>
          <a:xfrm>
            <a:off x="7153676" y="555526"/>
            <a:ext cx="1990324" cy="20162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None/>
            </a:pPr>
            <a:r>
              <a:rPr lang="en-GB" sz="1400" b="0" strike="noStrike" spc="-1" dirty="0" smtClean="0">
                <a:solidFill>
                  <a:srgbClr val="000000"/>
                </a:solidFill>
                <a:latin typeface="Arial"/>
                <a:ea typeface="DejaVu Sans"/>
              </a:rPr>
              <a:t>Surface </a:t>
            </a:r>
            <a:r>
              <a:rPr lang="en-GB" sz="1400" b="0" strike="noStrike" spc="-1" dirty="0">
                <a:solidFill>
                  <a:srgbClr val="000000"/>
                </a:solidFill>
                <a:latin typeface="Arial"/>
                <a:ea typeface="DejaVu Sans"/>
              </a:rPr>
              <a:t>temperature from SOLPS-FEM (solid line) and pyrometer measurements at the target centre (dashed line) for different neutral pressures in the target chamber.</a:t>
            </a:r>
            <a:endParaRPr lang="en-GB" sz="1400" b="0" strike="noStrike" spc="-1" dirty="0">
              <a:latin typeface="Arial"/>
            </a:endParaRPr>
          </a:p>
        </p:txBody>
      </p:sp>
      <p:sp>
        <p:nvSpPr>
          <p:cNvPr id="5" name="Textfeld 4"/>
          <p:cNvSpPr txBox="1"/>
          <p:nvPr/>
        </p:nvSpPr>
        <p:spPr>
          <a:xfrm>
            <a:off x="5287" y="0"/>
            <a:ext cx="8149962" cy="461665"/>
          </a:xfrm>
          <a:prstGeom prst="rect">
            <a:avLst/>
          </a:prstGeom>
          <a:noFill/>
        </p:spPr>
        <p:txBody>
          <a:bodyPr wrap="square" rtlCol="0">
            <a:spAutoFit/>
          </a:bodyPr>
          <a:lstStyle/>
          <a:p>
            <a:r>
              <a:rPr lang="en-GB" sz="2400" b="1" dirty="0" smtClean="0">
                <a:solidFill>
                  <a:srgbClr val="C00000"/>
                </a:solidFill>
              </a:rPr>
              <a:t>DIFFER </a:t>
            </a:r>
            <a:r>
              <a:rPr lang="en-GB" sz="2400" b="1" dirty="0" smtClean="0">
                <a:solidFill>
                  <a:srgbClr val="C00000"/>
                </a:solidFill>
                <a:latin typeface="Arial" panose="020B0604020202020204" pitchFamily="34" charset="0"/>
                <a:cs typeface="Arial" panose="020B0604020202020204" pitchFamily="34" charset="0"/>
              </a:rPr>
              <a:t>contribution</a:t>
            </a:r>
            <a:r>
              <a:rPr lang="en-GB" dirty="0" smtClean="0"/>
              <a:t> (mostly </a:t>
            </a:r>
            <a:r>
              <a:rPr lang="en-GB" b="1" dirty="0" err="1" smtClean="0"/>
              <a:t>J.Gonzalez</a:t>
            </a:r>
            <a:r>
              <a:rPr lang="en-GB" dirty="0" smtClean="0"/>
              <a:t>, left the field)</a:t>
            </a:r>
            <a:endParaRPr lang="en-GB" dirty="0"/>
          </a:p>
        </p:txBody>
      </p:sp>
      <p:pic>
        <p:nvPicPr>
          <p:cNvPr id="7" name="Picture 3"/>
          <p:cNvPicPr/>
          <p:nvPr/>
        </p:nvPicPr>
        <p:blipFill>
          <a:blip r:embed="rId2"/>
          <a:stretch/>
        </p:blipFill>
        <p:spPr>
          <a:xfrm>
            <a:off x="2987824" y="555526"/>
            <a:ext cx="4068648" cy="2160240"/>
          </a:xfrm>
          <a:prstGeom prst="rect">
            <a:avLst/>
          </a:prstGeom>
          <a:ln w="0">
            <a:noFill/>
          </a:ln>
        </p:spPr>
      </p:pic>
      <p:sp>
        <p:nvSpPr>
          <p:cNvPr id="9" name="Textfeld 8"/>
          <p:cNvSpPr txBox="1"/>
          <p:nvPr/>
        </p:nvSpPr>
        <p:spPr>
          <a:xfrm>
            <a:off x="283310" y="2809627"/>
            <a:ext cx="8113990"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2) </a:t>
            </a:r>
            <a:r>
              <a:rPr lang="en-GB" b="1" dirty="0" smtClean="0">
                <a:latin typeface="Arial" panose="020B0604020202020204" pitchFamily="34" charset="0"/>
                <a:cs typeface="Arial" panose="020B0604020202020204" pitchFamily="34" charset="0"/>
              </a:rPr>
              <a:t>Simulations for </a:t>
            </a:r>
            <a:r>
              <a:rPr lang="en-GB" b="1" dirty="0" err="1" smtClean="0">
                <a:latin typeface="Arial" panose="020B0604020202020204" pitchFamily="34" charset="0"/>
                <a:cs typeface="Arial" panose="020B0604020202020204" pitchFamily="34" charset="0"/>
              </a:rPr>
              <a:t>Magmum</a:t>
            </a:r>
            <a:r>
              <a:rPr lang="en-GB" b="1" dirty="0" smtClean="0">
                <a:latin typeface="Arial" panose="020B0604020202020204" pitchFamily="34" charset="0"/>
                <a:cs typeface="Arial" panose="020B0604020202020204" pitchFamily="34" charset="0"/>
              </a:rPr>
              <a:t>-PSI</a:t>
            </a:r>
          </a:p>
          <a:p>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sym typeface="Wingdings" panose="05000000000000000000" pitchFamily="2" charset="2"/>
              </a:rPr>
              <a:t> </a:t>
            </a:r>
            <a:r>
              <a:rPr lang="en-GB" dirty="0" smtClean="0">
                <a:latin typeface="Arial" panose="020B0604020202020204" pitchFamily="34" charset="0"/>
                <a:cs typeface="Arial" panose="020B0604020202020204" pitchFamily="34" charset="0"/>
              </a:rPr>
              <a:t>Testing CRM data, reproducing density </a:t>
            </a:r>
            <a:r>
              <a:rPr lang="en-GB" dirty="0" err="1" smtClean="0">
                <a:latin typeface="Arial" panose="020B0604020202020204" pitchFamily="34" charset="0"/>
                <a:cs typeface="Arial" panose="020B0604020202020204" pitchFamily="34" charset="0"/>
              </a:rPr>
              <a:t>etc</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sym typeface="Wingdings" panose="05000000000000000000" pitchFamily="2" charset="2"/>
              </a:rPr>
              <a:t> </a:t>
            </a:r>
            <a:r>
              <a:rPr lang="en-GB" dirty="0" smtClean="0">
                <a:latin typeface="Arial" panose="020B0604020202020204" pitchFamily="34" charset="0"/>
                <a:cs typeface="Arial" panose="020B0604020202020204" pitchFamily="34" charset="0"/>
              </a:rPr>
              <a:t>EIRENE vs EUNOMIA</a:t>
            </a:r>
          </a:p>
        </p:txBody>
      </p:sp>
      <p:sp>
        <p:nvSpPr>
          <p:cNvPr id="10" name="Textfeld 9"/>
          <p:cNvSpPr txBox="1"/>
          <p:nvPr/>
        </p:nvSpPr>
        <p:spPr>
          <a:xfrm>
            <a:off x="283310" y="1418714"/>
            <a:ext cx="2808312" cy="646331"/>
          </a:xfrm>
          <a:prstGeom prst="rect">
            <a:avLst/>
          </a:prstGeom>
          <a:noFill/>
        </p:spPr>
        <p:txBody>
          <a:bodyPr wrap="square" rtlCol="0">
            <a:spAutoFit/>
          </a:bodyPr>
          <a:lstStyle/>
          <a:p>
            <a:pPr marL="342900" indent="-342900">
              <a:buAutoNum type="arabicParenR"/>
            </a:pPr>
            <a:r>
              <a:rPr lang="en-GB" b="1" dirty="0" smtClean="0">
                <a:latin typeface="Arial" panose="020B0604020202020204" pitchFamily="34" charset="0"/>
                <a:cs typeface="Arial" panose="020B0604020202020204" pitchFamily="34" charset="0"/>
              </a:rPr>
              <a:t>FEM model for PSI</a:t>
            </a:r>
          </a:p>
          <a:p>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based on </a:t>
            </a:r>
            <a:r>
              <a:rPr lang="en-GB" i="1" dirty="0" err="1">
                <a:latin typeface="Arial" panose="020B0604020202020204" pitchFamily="34" charset="0"/>
                <a:cs typeface="Arial" panose="020B0604020202020204" pitchFamily="34" charset="0"/>
              </a:rPr>
              <a:t>FreeFem</a:t>
            </a:r>
            <a:r>
              <a:rPr lang="en-GB" i="1" dirty="0">
                <a:latin typeface="Arial" panose="020B0604020202020204" pitchFamily="34" charset="0"/>
                <a:cs typeface="Arial" panose="020B0604020202020204" pitchFamily="34" charset="0"/>
              </a:rPr>
              <a:t>++)</a:t>
            </a:r>
          </a:p>
        </p:txBody>
      </p:sp>
      <p:sp>
        <p:nvSpPr>
          <p:cNvPr id="11" name="Textfeld 10"/>
          <p:cNvSpPr txBox="1"/>
          <p:nvPr/>
        </p:nvSpPr>
        <p:spPr>
          <a:xfrm>
            <a:off x="238750" y="4011910"/>
            <a:ext cx="811399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 </a:t>
            </a:r>
            <a:r>
              <a:rPr lang="en-GB" b="1" dirty="0" smtClean="0">
                <a:latin typeface="Arial" panose="020B0604020202020204" pitchFamily="34" charset="0"/>
                <a:cs typeface="Arial" panose="020B0604020202020204" pitchFamily="34" charset="0"/>
              </a:rPr>
              <a:t>General code development</a:t>
            </a:r>
          </a:p>
          <a:p>
            <a:r>
              <a:rPr lang="en-GB" dirty="0" smtClean="0">
                <a:latin typeface="Arial" panose="020B0604020202020204" pitchFamily="34" charset="0"/>
                <a:cs typeface="Arial" panose="020B0604020202020204" pitchFamily="34" charset="0"/>
                <a:sym typeface="Wingdings" panose="05000000000000000000" pitchFamily="2" charset="2"/>
              </a:rPr>
              <a:t>                regrouping of main variables (data </a:t>
            </a:r>
            <a:r>
              <a:rPr lang="en-GB" dirty="0" err="1" smtClean="0">
                <a:latin typeface="Arial" panose="020B0604020202020204" pitchFamily="34" charset="0"/>
                <a:cs typeface="Arial" panose="020B0604020202020204" pitchFamily="34" charset="0"/>
                <a:sym typeface="Wingdings" panose="05000000000000000000" pitchFamily="2" charset="2"/>
              </a:rPr>
              <a:t>stuctures</a:t>
            </a:r>
            <a:r>
              <a:rPr lang="en-GB" dirty="0" smtClean="0">
                <a:latin typeface="Arial" panose="020B0604020202020204" pitchFamily="34" charset="0"/>
                <a:cs typeface="Arial" panose="020B0604020202020204" pitchFamily="34" charset="0"/>
                <a:sym typeface="Wingdings" panose="05000000000000000000" pitchFamily="2" charset="2"/>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773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60" y="56689"/>
            <a:ext cx="7543800" cy="342900"/>
          </a:xfrm>
        </p:spPr>
        <p:txBody>
          <a:bodyPr/>
          <a:lstStyle/>
          <a:p>
            <a:r>
              <a:rPr lang="en-GB" dirty="0" smtClean="0">
                <a:solidFill>
                  <a:srgbClr val="C00000"/>
                </a:solidFill>
              </a:rPr>
              <a:t>Rules of thumb – Knudsen number</a:t>
            </a:r>
            <a:endParaRPr lang="en-GB" dirty="0">
              <a:solidFill>
                <a:srgbClr val="C00000"/>
              </a:solidFill>
            </a:endParaRPr>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0" y="843558"/>
            <a:ext cx="1920549" cy="837123"/>
          </a:xfrm>
          <a:prstGeom prst="rect">
            <a:avLst/>
          </a:prstGeom>
        </p:spPr>
      </p:pic>
      <p:sp>
        <p:nvSpPr>
          <p:cNvPr id="5" name="TextBox 7"/>
          <p:cNvSpPr txBox="1"/>
          <p:nvPr/>
        </p:nvSpPr>
        <p:spPr>
          <a:xfrm>
            <a:off x="3007467" y="571039"/>
            <a:ext cx="4982546"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average CX mean-free path of neutral atoms</a:t>
            </a:r>
          </a:p>
        </p:txBody>
      </p:sp>
      <p:sp>
        <p:nvSpPr>
          <p:cNvPr id="6" name="TextBox 8"/>
          <p:cNvSpPr txBox="1"/>
          <p:nvPr/>
        </p:nvSpPr>
        <p:spPr>
          <a:xfrm>
            <a:off x="3012794" y="1252617"/>
            <a:ext cx="4982546"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macroscopic length scale of the problem</a:t>
            </a:r>
          </a:p>
        </p:txBody>
      </p:sp>
      <p:cxnSp>
        <p:nvCxnSpPr>
          <p:cNvPr id="7" name="Straight Arrow Connector 11"/>
          <p:cNvCxnSpPr>
            <a:stCxn id="5" idx="1"/>
          </p:cNvCxnSpPr>
          <p:nvPr/>
        </p:nvCxnSpPr>
        <p:spPr>
          <a:xfrm flipH="1">
            <a:off x="2093067" y="755705"/>
            <a:ext cx="914400" cy="275767"/>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p:cNvCxnSpPr>
            <a:stCxn id="6" idx="1"/>
          </p:cNvCxnSpPr>
          <p:nvPr/>
        </p:nvCxnSpPr>
        <p:spPr>
          <a:xfrm flipH="1">
            <a:off x="2098394" y="1437283"/>
            <a:ext cx="914400" cy="91101"/>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7"/>
          <p:cNvSpPr txBox="1"/>
          <p:nvPr/>
        </p:nvSpPr>
        <p:spPr>
          <a:xfrm>
            <a:off x="323528" y="2643758"/>
            <a:ext cx="6634066" cy="1754326"/>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Rules of </a:t>
            </a:r>
            <a:r>
              <a:rPr lang="nl-BE" dirty="0" err="1"/>
              <a:t>thumb</a:t>
            </a:r>
            <a:r>
              <a:rPr lang="nl-BE" dirty="0"/>
              <a:t>:</a:t>
            </a:r>
          </a:p>
          <a:p>
            <a:pPr marL="285750" indent="-285750">
              <a:buFont typeface="Arial" panose="020B0604020202020204" pitchFamily="34" charset="0"/>
              <a:buChar char="•"/>
            </a:pPr>
            <a:r>
              <a:rPr lang="nl-BE" dirty="0">
                <a:solidFill>
                  <a:srgbClr val="00008F"/>
                </a:solidFill>
              </a:rPr>
              <a:t>Kn &lt; 0.01</a:t>
            </a:r>
            <a:r>
              <a:rPr lang="nl-BE" dirty="0"/>
              <a:t>	</a:t>
            </a:r>
            <a:r>
              <a:rPr lang="nl-BE" dirty="0" smtClean="0"/>
              <a:t>strict </a:t>
            </a:r>
            <a:r>
              <a:rPr lang="nl-BE" dirty="0"/>
              <a:t>validity fluid approach</a:t>
            </a:r>
          </a:p>
          <a:p>
            <a:pPr marL="285750" indent="-285750">
              <a:buFont typeface="Arial" panose="020B0604020202020204" pitchFamily="34" charset="0"/>
              <a:buChar char="•"/>
            </a:pPr>
            <a:r>
              <a:rPr lang="nl-BE" dirty="0">
                <a:solidFill>
                  <a:srgbClr val="0040FF"/>
                </a:solidFill>
              </a:rPr>
              <a:t>0.01 &lt; </a:t>
            </a:r>
            <a:r>
              <a:rPr lang="nl-BE" dirty="0" err="1">
                <a:solidFill>
                  <a:srgbClr val="0040FF"/>
                </a:solidFill>
              </a:rPr>
              <a:t>Kn</a:t>
            </a:r>
            <a:r>
              <a:rPr lang="nl-BE" dirty="0">
                <a:solidFill>
                  <a:srgbClr val="0040FF"/>
                </a:solidFill>
              </a:rPr>
              <a:t> &lt; 0.1</a:t>
            </a:r>
            <a:r>
              <a:rPr lang="nl-BE" dirty="0"/>
              <a:t>	</a:t>
            </a:r>
            <a:r>
              <a:rPr lang="nl-BE" dirty="0" err="1"/>
              <a:t>good</a:t>
            </a:r>
            <a:r>
              <a:rPr lang="nl-BE" dirty="0"/>
              <a:t> </a:t>
            </a:r>
            <a:r>
              <a:rPr lang="nl-BE" dirty="0" err="1"/>
              <a:t>validity</a:t>
            </a:r>
            <a:r>
              <a:rPr lang="nl-BE" dirty="0"/>
              <a:t> </a:t>
            </a:r>
            <a:r>
              <a:rPr lang="nl-BE" dirty="0" err="1"/>
              <a:t>fluid</a:t>
            </a:r>
            <a:r>
              <a:rPr lang="nl-BE" dirty="0"/>
              <a:t> approach</a:t>
            </a:r>
          </a:p>
          <a:p>
            <a:pPr marL="285750" indent="-285750">
              <a:buFont typeface="Arial" panose="020B0604020202020204" pitchFamily="34" charset="0"/>
              <a:buChar char="•"/>
            </a:pPr>
            <a:r>
              <a:rPr lang="nl-BE" dirty="0">
                <a:solidFill>
                  <a:srgbClr val="20FFDF"/>
                </a:solidFill>
              </a:rPr>
              <a:t>0.1  &lt; Kn &lt; 1	</a:t>
            </a:r>
            <a:r>
              <a:rPr lang="nl-BE" dirty="0" smtClean="0"/>
              <a:t>transition </a:t>
            </a:r>
            <a:r>
              <a:rPr lang="nl-BE" dirty="0"/>
              <a:t>to kinetic</a:t>
            </a:r>
          </a:p>
          <a:p>
            <a:pPr marL="285750" indent="-285750">
              <a:buFont typeface="Arial" panose="020B0604020202020204" pitchFamily="34" charset="0"/>
              <a:buChar char="•"/>
            </a:pPr>
            <a:r>
              <a:rPr lang="nl-BE" dirty="0">
                <a:solidFill>
                  <a:srgbClr val="FFC000"/>
                </a:solidFill>
              </a:rPr>
              <a:t>Kn &gt; 1</a:t>
            </a:r>
            <a:r>
              <a:rPr lang="nl-BE" dirty="0"/>
              <a:t>		strong kinetic </a:t>
            </a:r>
            <a:r>
              <a:rPr lang="nl-BE" dirty="0" smtClean="0"/>
              <a:t>effects</a:t>
            </a:r>
          </a:p>
          <a:p>
            <a:pPr marL="285750" indent="-285750">
              <a:buFont typeface="Arial" panose="020B0604020202020204" pitchFamily="34" charset="0"/>
              <a:buChar char="•"/>
            </a:pPr>
            <a:r>
              <a:rPr lang="nl-BE" dirty="0" smtClean="0">
                <a:solidFill>
                  <a:srgbClr val="FF1000"/>
                </a:solidFill>
              </a:rPr>
              <a:t>Kn &gt; 10                          </a:t>
            </a:r>
            <a:r>
              <a:rPr lang="nl-BE" dirty="0" smtClean="0"/>
              <a:t>fully kinetic</a:t>
            </a:r>
            <a:r>
              <a:rPr lang="nl-BE" dirty="0"/>
              <a:t>		 </a:t>
            </a:r>
          </a:p>
        </p:txBody>
      </p:sp>
      <p:pic>
        <p:nvPicPr>
          <p:cNvPr id="10" name="Picture 13"/>
          <p:cNvPicPr>
            <a:picLocks noChangeAspect="1"/>
          </p:cNvPicPr>
          <p:nvPr/>
        </p:nvPicPr>
        <p:blipFill>
          <a:blip r:embed="rId3"/>
          <a:stretch>
            <a:fillRect/>
          </a:stretch>
        </p:blipFill>
        <p:spPr>
          <a:xfrm>
            <a:off x="4992809" y="1621949"/>
            <a:ext cx="4317432" cy="3238074"/>
          </a:xfrm>
          <a:prstGeom prst="rect">
            <a:avLst/>
          </a:prstGeom>
        </p:spPr>
      </p:pic>
    </p:spTree>
    <p:extLst>
      <p:ext uri="{BB962C8B-B14F-4D97-AF65-F5344CB8AC3E}">
        <p14:creationId xmlns:p14="http://schemas.microsoft.com/office/powerpoint/2010/main" val="2340551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0" y="571533"/>
            <a:ext cx="2018681" cy="3923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hteckige Legende 4"/>
          <p:cNvSpPr/>
          <p:nvPr/>
        </p:nvSpPr>
        <p:spPr>
          <a:xfrm>
            <a:off x="1331640" y="3148310"/>
            <a:ext cx="1932020" cy="1346837"/>
          </a:xfrm>
          <a:prstGeom prst="wedgeRectCallout">
            <a:avLst>
              <a:gd name="adj1" fmla="val -95057"/>
              <a:gd name="adj2" fmla="val 11404"/>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Gerader Verbinder 5"/>
          <p:cNvCxnSpPr/>
          <p:nvPr/>
        </p:nvCxnSpPr>
        <p:spPr>
          <a:xfrm>
            <a:off x="6290213" y="1944237"/>
            <a:ext cx="586041" cy="141019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Wolke 6"/>
          <p:cNvSpPr/>
          <p:nvPr/>
        </p:nvSpPr>
        <p:spPr>
          <a:xfrm>
            <a:off x="3350321" y="3148310"/>
            <a:ext cx="3847583" cy="1283209"/>
          </a:xfrm>
          <a:prstGeom prst="cloud">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cxnSp>
        <p:nvCxnSpPr>
          <p:cNvPr id="8" name="Gerader Verbinder 7"/>
          <p:cNvCxnSpPr/>
          <p:nvPr/>
        </p:nvCxnSpPr>
        <p:spPr>
          <a:xfrm flipH="1">
            <a:off x="4182806" y="2026236"/>
            <a:ext cx="905772" cy="125868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 Box 6"/>
          <p:cNvSpPr txBox="1">
            <a:spLocks noChangeArrowheads="1"/>
          </p:cNvSpPr>
          <p:nvPr/>
        </p:nvSpPr>
        <p:spPr bwMode="auto">
          <a:xfrm>
            <a:off x="4329165" y="729768"/>
            <a:ext cx="2636827" cy="291255"/>
          </a:xfrm>
          <a:prstGeom prst="rect">
            <a:avLst/>
          </a:prstGeom>
          <a:solidFill>
            <a:schemeClr val="tx2">
              <a:lumMod val="20000"/>
              <a:lumOff val="80000"/>
            </a:schemeClr>
          </a:solidFill>
          <a:ln w="28575">
            <a:solidFill>
              <a:srgbClr val="0000FF"/>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solidFill>
                  <a:srgbClr val="122468"/>
                </a:solidFill>
              </a:rPr>
              <a:t>Plasma </a:t>
            </a:r>
            <a:r>
              <a:rPr lang="en-GB" altLang="en-US" sz="1400" dirty="0" smtClean="0">
                <a:solidFill>
                  <a:srgbClr val="122468"/>
                </a:solidFill>
              </a:rPr>
              <a:t>flow parameters</a:t>
            </a:r>
            <a:endParaRPr lang="en-GB" altLang="en-US" sz="1400" dirty="0">
              <a:solidFill>
                <a:srgbClr val="122468"/>
              </a:solidFill>
            </a:endParaRPr>
          </a:p>
        </p:txBody>
      </p:sp>
      <p:sp>
        <p:nvSpPr>
          <p:cNvPr id="10" name="Text Box 7"/>
          <p:cNvSpPr txBox="1">
            <a:spLocks noChangeArrowheads="1"/>
          </p:cNvSpPr>
          <p:nvPr/>
        </p:nvSpPr>
        <p:spPr bwMode="auto">
          <a:xfrm>
            <a:off x="4549191" y="2525516"/>
            <a:ext cx="2403516" cy="491630"/>
          </a:xfrm>
          <a:prstGeom prst="rect">
            <a:avLst/>
          </a:prstGeom>
          <a:solidFill>
            <a:srgbClr val="FFFF00"/>
          </a:solidFill>
          <a:ln w="28575">
            <a:solidFill>
              <a:srgbClr val="FF0000"/>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t>Source terms (Particle, Momentum</a:t>
            </a:r>
            <a:r>
              <a:rPr lang="en-GB" altLang="en-US" sz="1400" dirty="0" smtClean="0"/>
              <a:t>, </a:t>
            </a:r>
            <a:r>
              <a:rPr lang="en-GB" altLang="en-US" sz="1400" dirty="0"/>
              <a:t>Energy)</a:t>
            </a:r>
          </a:p>
        </p:txBody>
      </p:sp>
      <p:sp>
        <p:nvSpPr>
          <p:cNvPr id="11" name="Rechteck 10"/>
          <p:cNvSpPr/>
          <p:nvPr/>
        </p:nvSpPr>
        <p:spPr>
          <a:xfrm>
            <a:off x="7570873" y="549207"/>
            <a:ext cx="1111651" cy="292709"/>
          </a:xfrm>
          <a:prstGeom prst="rect">
            <a:avLst/>
          </a:prstGeom>
        </p:spPr>
        <p:txBody>
          <a:bodyPr wrap="none">
            <a:spAutoFit/>
          </a:bodyPr>
          <a:lstStyle/>
          <a:p>
            <a:pPr>
              <a:lnSpc>
                <a:spcPct val="93000"/>
              </a:lnSpc>
              <a:buClr>
                <a:srgbClr val="122468"/>
              </a:buClr>
              <a:buSzPct val="100000"/>
            </a:pPr>
            <a:r>
              <a:rPr lang="en-GB" altLang="en-US" sz="1400" u="sng" dirty="0"/>
              <a:t>M</a:t>
            </a:r>
            <a:r>
              <a:rPr lang="en-GB" altLang="en-US" sz="1400" b="1" u="sng" dirty="0">
                <a:solidFill>
                  <a:srgbClr val="FF0000"/>
                </a:solidFill>
              </a:rPr>
              <a:t>i</a:t>
            </a:r>
            <a:r>
              <a:rPr lang="en-GB" altLang="en-US" sz="1400" u="sng" dirty="0"/>
              <a:t>croscopic:</a:t>
            </a:r>
          </a:p>
        </p:txBody>
      </p:sp>
      <p:sp>
        <p:nvSpPr>
          <p:cNvPr id="12" name="Rechteck 11"/>
          <p:cNvSpPr/>
          <p:nvPr/>
        </p:nvSpPr>
        <p:spPr>
          <a:xfrm>
            <a:off x="2466423" y="555420"/>
            <a:ext cx="1195007" cy="292709"/>
          </a:xfrm>
          <a:prstGeom prst="rect">
            <a:avLst/>
          </a:prstGeom>
        </p:spPr>
        <p:txBody>
          <a:bodyPr wrap="none">
            <a:spAutoFit/>
          </a:bodyPr>
          <a:lstStyle/>
          <a:p>
            <a:pPr>
              <a:lnSpc>
                <a:spcPct val="93000"/>
              </a:lnSpc>
              <a:buClr>
                <a:srgbClr val="122468"/>
              </a:buClr>
              <a:buSzPct val="100000"/>
            </a:pPr>
            <a:r>
              <a:rPr lang="en-GB" altLang="en-US" sz="1400" u="sng" dirty="0"/>
              <a:t>M</a:t>
            </a:r>
            <a:r>
              <a:rPr lang="en-GB" altLang="en-US" sz="1400" b="1" u="sng" dirty="0">
                <a:solidFill>
                  <a:srgbClr val="0070C0"/>
                </a:solidFill>
              </a:rPr>
              <a:t>a</a:t>
            </a:r>
            <a:r>
              <a:rPr lang="en-GB" altLang="en-US" sz="1400" u="sng" dirty="0"/>
              <a:t>croscopic: </a:t>
            </a:r>
          </a:p>
        </p:txBody>
      </p:sp>
      <p:sp>
        <p:nvSpPr>
          <p:cNvPr id="13" name="Wolke 12"/>
          <p:cNvSpPr/>
          <p:nvPr/>
        </p:nvSpPr>
        <p:spPr>
          <a:xfrm>
            <a:off x="4716258" y="1382113"/>
            <a:ext cx="2006988" cy="721977"/>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3D EIRENE volume cell</a:t>
            </a:r>
            <a:endParaRPr lang="en-GB" sz="1400" b="1" dirty="0">
              <a:solidFill>
                <a:schemeClr val="tx1"/>
              </a:solidFill>
            </a:endParaRPr>
          </a:p>
        </p:txBody>
      </p:sp>
      <p:sp>
        <p:nvSpPr>
          <p:cNvPr id="14" name="Textfeld 13"/>
          <p:cNvSpPr txBox="1"/>
          <p:nvPr/>
        </p:nvSpPr>
        <p:spPr>
          <a:xfrm>
            <a:off x="6206486" y="2124588"/>
            <a:ext cx="65" cy="215444"/>
          </a:xfrm>
          <a:prstGeom prst="rect">
            <a:avLst/>
          </a:prstGeom>
          <a:noFill/>
        </p:spPr>
        <p:txBody>
          <a:bodyPr wrap="none" lIns="0" tIns="0" rIns="0" bIns="0" rtlCol="0">
            <a:spAutoFit/>
          </a:bodyPr>
          <a:lstStyle/>
          <a:p>
            <a:endParaRPr lang="en-GB" sz="1400" dirty="0"/>
          </a:p>
        </p:txBody>
      </p:sp>
      <p:sp>
        <p:nvSpPr>
          <p:cNvPr id="15" name="Pfeil nach unten 14"/>
          <p:cNvSpPr/>
          <p:nvPr/>
        </p:nvSpPr>
        <p:spPr>
          <a:xfrm rot="5400000">
            <a:off x="6967209" y="2552803"/>
            <a:ext cx="250138" cy="43204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ext Box 10"/>
          <p:cNvSpPr txBox="1">
            <a:spLocks noChangeArrowheads="1"/>
          </p:cNvSpPr>
          <p:nvPr/>
        </p:nvSpPr>
        <p:spPr bwMode="auto">
          <a:xfrm>
            <a:off x="7308302" y="2528763"/>
            <a:ext cx="1753065" cy="1871538"/>
          </a:xfrm>
          <a:prstGeom prst="rect">
            <a:avLst/>
          </a:prstGeom>
          <a:solidFill>
            <a:srgbClr val="FFC000"/>
          </a:solidFill>
          <a:ln w="38100">
            <a:solidFill>
              <a:srgbClr val="FF0000"/>
            </a:solidFill>
            <a:round/>
            <a:headEnd/>
            <a:tailEnd/>
          </a:ln>
          <a:effectLst/>
          <a:extLst/>
        </p:spPr>
        <p:txBody>
          <a:bodyPr wrap="square" lIns="67500" tIns="33750" rIns="67500" bIns="33750">
            <a:spAutoFit/>
          </a:bodyPr>
          <a:lstStyle>
            <a:lvl1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1pPr>
            <a:lvl2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2pPr>
            <a:lvl3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3pPr>
            <a:lvl4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4pPr>
            <a:lvl5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9pPr>
          </a:lstStyle>
          <a:p>
            <a:pPr>
              <a:lnSpc>
                <a:spcPct val="93000"/>
              </a:lnSpc>
              <a:buClr>
                <a:srgbClr val="122468"/>
              </a:buClr>
              <a:buSzPct val="100000"/>
            </a:pPr>
            <a:r>
              <a:rPr lang="en-GB" altLang="de-DE" sz="1400" dirty="0">
                <a:cs typeface="Arial" panose="020B0604020202020204" pitchFamily="34" charset="0"/>
              </a:rPr>
              <a:t>CRMs </a:t>
            </a:r>
            <a:endParaRPr lang="en-GB" altLang="de-DE" sz="1400" dirty="0" smtClean="0">
              <a:cs typeface="Arial" panose="020B0604020202020204" pitchFamily="34" charset="0"/>
            </a:endParaRPr>
          </a:p>
          <a:p>
            <a:pPr>
              <a:lnSpc>
                <a:spcPct val="93000"/>
              </a:lnSpc>
              <a:buClr>
                <a:srgbClr val="122468"/>
              </a:buClr>
              <a:buSzPct val="100000"/>
            </a:pPr>
            <a:r>
              <a:rPr lang="en-GB" altLang="de-DE" sz="1400" dirty="0" smtClean="0">
                <a:cs typeface="Arial" panose="020B0604020202020204" pitchFamily="34" charset="0"/>
              </a:rPr>
              <a:t>(</a:t>
            </a:r>
            <a:r>
              <a:rPr lang="en-GB" altLang="de-DE" sz="1400" dirty="0">
                <a:cs typeface="Arial" panose="020B0604020202020204" pitchFamily="34" charset="0"/>
              </a:rPr>
              <a:t>HYDKIN, AMJUEL, ADAS, </a:t>
            </a:r>
            <a:r>
              <a:rPr lang="en-GB" altLang="de-DE" sz="1400" dirty="0" smtClean="0">
                <a:cs typeface="Arial" panose="020B0604020202020204" pitchFamily="34" charset="0"/>
              </a:rPr>
              <a:t>…)</a:t>
            </a:r>
          </a:p>
          <a:p>
            <a:pPr>
              <a:lnSpc>
                <a:spcPct val="93000"/>
              </a:lnSpc>
              <a:buClr>
                <a:srgbClr val="122468"/>
              </a:buClr>
              <a:buSzPct val="100000"/>
            </a:pPr>
            <a:r>
              <a:rPr lang="en-GB" altLang="en-US" sz="1400" dirty="0">
                <a:sym typeface="Wingdings" panose="05000000000000000000" pitchFamily="2" charset="2"/>
              </a:rPr>
              <a:t>f</a:t>
            </a:r>
            <a:r>
              <a:rPr lang="en-GB" altLang="en-US" sz="1400" dirty="0" smtClean="0">
                <a:sym typeface="Wingdings" panose="05000000000000000000" pitchFamily="2" charset="2"/>
              </a:rPr>
              <a:t>or atomic and molecular neutrals       </a:t>
            </a:r>
            <a:r>
              <a:rPr lang="en-GB" altLang="en-US" sz="1400" dirty="0" smtClean="0"/>
              <a:t>H,H</a:t>
            </a:r>
            <a:r>
              <a:rPr lang="en-GB" altLang="en-US" sz="1400" dirty="0"/>
              <a:t>*,H</a:t>
            </a:r>
            <a:r>
              <a:rPr lang="en-GB" altLang="en-US" sz="1400" baseline="-25000" dirty="0"/>
              <a:t>2</a:t>
            </a:r>
            <a:r>
              <a:rPr lang="en-GB" altLang="en-US" sz="1400" dirty="0"/>
              <a:t>,H</a:t>
            </a:r>
            <a:r>
              <a:rPr lang="en-GB" altLang="en-US" sz="1400" baseline="-25000" dirty="0"/>
              <a:t>2</a:t>
            </a:r>
            <a:r>
              <a:rPr lang="en-GB" altLang="en-US" sz="1400" dirty="0"/>
              <a:t>(v),H</a:t>
            </a:r>
            <a:r>
              <a:rPr lang="en-GB" altLang="en-US" sz="1400" baseline="-25000" dirty="0"/>
              <a:t>2</a:t>
            </a:r>
            <a:r>
              <a:rPr lang="en-GB" altLang="en-US" sz="1400" dirty="0"/>
              <a:t>*,H</a:t>
            </a:r>
            <a:r>
              <a:rPr lang="en-GB" altLang="en-US" sz="1400" baseline="30000" dirty="0"/>
              <a:t>-</a:t>
            </a:r>
            <a:r>
              <a:rPr lang="en-GB" altLang="en-US" sz="1400" dirty="0"/>
              <a:t>,H</a:t>
            </a:r>
            <a:r>
              <a:rPr lang="en-GB" altLang="en-US" sz="1400" baseline="-25000" dirty="0"/>
              <a:t>2</a:t>
            </a:r>
            <a:r>
              <a:rPr lang="en-GB" altLang="en-US" sz="1400" baseline="30000" dirty="0" smtClean="0"/>
              <a:t>+</a:t>
            </a:r>
            <a:r>
              <a:rPr lang="en-GB" altLang="en-US" sz="1400" dirty="0" smtClean="0"/>
              <a:t>,…, impurities</a:t>
            </a:r>
          </a:p>
          <a:p>
            <a:pPr>
              <a:lnSpc>
                <a:spcPct val="93000"/>
              </a:lnSpc>
              <a:buClr>
                <a:srgbClr val="122468"/>
              </a:buClr>
              <a:buSzPct val="100000"/>
            </a:pPr>
            <a:r>
              <a:rPr lang="en-GB" altLang="en-US" sz="1400" dirty="0" smtClean="0"/>
              <a:t>Ionisation, CX, recombination etc.</a:t>
            </a:r>
            <a:endParaRPr lang="en-GB" altLang="en-US" sz="1400" dirty="0"/>
          </a:p>
        </p:txBody>
      </p:sp>
      <p:sp>
        <p:nvSpPr>
          <p:cNvPr id="17" name="Text Box 10"/>
          <p:cNvSpPr txBox="1">
            <a:spLocks noChangeArrowheads="1"/>
          </p:cNvSpPr>
          <p:nvPr/>
        </p:nvSpPr>
        <p:spPr bwMode="auto">
          <a:xfrm>
            <a:off x="2046125" y="2147485"/>
            <a:ext cx="2111323" cy="869661"/>
          </a:xfrm>
          <a:prstGeom prst="rect">
            <a:avLst/>
          </a:prstGeom>
          <a:solidFill>
            <a:schemeClr val="tx2">
              <a:lumMod val="20000"/>
              <a:lumOff val="80000"/>
            </a:schemeClr>
          </a:solidFill>
          <a:ln w="38100">
            <a:solidFill>
              <a:schemeClr val="tx1"/>
            </a:solidFill>
            <a:round/>
            <a:headEnd/>
            <a:tailEnd/>
          </a:ln>
          <a:effectLst/>
          <a:extLst/>
        </p:spPr>
        <p:txBody>
          <a:bodyPr wrap="square" lIns="67500" tIns="33750" rIns="67500" bIns="33750">
            <a:spAutoFit/>
          </a:bodyPr>
          <a:lstStyle>
            <a:lvl1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1pPr>
            <a:lvl2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2pPr>
            <a:lvl3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3pPr>
            <a:lvl4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4pPr>
            <a:lvl5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9pPr>
          </a:lstStyle>
          <a:p>
            <a:pPr>
              <a:lnSpc>
                <a:spcPct val="93000"/>
              </a:lnSpc>
              <a:buClr>
                <a:srgbClr val="122468"/>
              </a:buClr>
              <a:buSzPct val="100000"/>
            </a:pPr>
            <a:r>
              <a:rPr lang="en-GB" altLang="en-US" sz="1400" dirty="0" smtClean="0">
                <a:cs typeface="Arial" panose="020B0604020202020204" pitchFamily="34" charset="0"/>
              </a:rPr>
              <a:t>2D or 3D Volume grid (e.g. tetraeder) adopted for current magnetic configuration </a:t>
            </a:r>
            <a:endParaRPr lang="en-GB" altLang="en-US" sz="1400" dirty="0"/>
          </a:p>
        </p:txBody>
      </p:sp>
      <p:pic>
        <p:nvPicPr>
          <p:cNvPr id="18" name="Grafik 17"/>
          <p:cNvPicPr>
            <a:picLocks noChangeAspect="1"/>
          </p:cNvPicPr>
          <p:nvPr/>
        </p:nvPicPr>
        <p:blipFill>
          <a:blip r:embed="rId3"/>
          <a:stretch>
            <a:fillRect/>
          </a:stretch>
        </p:blipFill>
        <p:spPr>
          <a:xfrm>
            <a:off x="1517538" y="3192569"/>
            <a:ext cx="1124189" cy="864555"/>
          </a:xfrm>
          <a:prstGeom prst="rect">
            <a:avLst/>
          </a:prstGeom>
        </p:spPr>
      </p:pic>
      <p:grpSp>
        <p:nvGrpSpPr>
          <p:cNvPr id="19" name="Gruppieren 18"/>
          <p:cNvGrpSpPr/>
          <p:nvPr/>
        </p:nvGrpSpPr>
        <p:grpSpPr>
          <a:xfrm>
            <a:off x="3833105" y="3367077"/>
            <a:ext cx="1056776" cy="779552"/>
            <a:chOff x="3443199" y="3234219"/>
            <a:chExt cx="1099255" cy="894173"/>
          </a:xfrm>
        </p:grpSpPr>
        <p:cxnSp>
          <p:nvCxnSpPr>
            <p:cNvPr id="20" name="Gerader Verbinder 19"/>
            <p:cNvCxnSpPr/>
            <p:nvPr/>
          </p:nvCxnSpPr>
          <p:spPr>
            <a:xfrm flipH="1">
              <a:off x="3869188" y="3234219"/>
              <a:ext cx="128046" cy="609367"/>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flipH="1">
              <a:off x="3458968" y="3522416"/>
              <a:ext cx="103663" cy="589597"/>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H="1">
              <a:off x="3443199" y="4123706"/>
              <a:ext cx="980023"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flipH="1">
              <a:off x="4407094" y="3517986"/>
              <a:ext cx="121527" cy="610406"/>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flipH="1">
              <a:off x="3443770" y="3843586"/>
              <a:ext cx="433243" cy="284806"/>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flipV="1">
              <a:off x="3872091" y="3836057"/>
              <a:ext cx="551850" cy="289993"/>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H="1">
              <a:off x="3562429" y="3530391"/>
              <a:ext cx="980023"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H="1">
              <a:off x="3562429" y="3253114"/>
              <a:ext cx="433243" cy="284806"/>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H="1" flipV="1">
              <a:off x="3994972" y="3240342"/>
              <a:ext cx="547482" cy="282521"/>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a:xfrm rot="21418751">
            <a:off x="2038124" y="4038550"/>
            <a:ext cx="996999" cy="284806"/>
            <a:chOff x="2540822" y="4550300"/>
            <a:chExt cx="989388" cy="284806"/>
          </a:xfrm>
        </p:grpSpPr>
        <p:cxnSp>
          <p:nvCxnSpPr>
            <p:cNvPr id="30" name="Gerader Verbinder 29"/>
            <p:cNvCxnSpPr/>
            <p:nvPr/>
          </p:nvCxnSpPr>
          <p:spPr>
            <a:xfrm flipH="1">
              <a:off x="2540822" y="4827577"/>
              <a:ext cx="980023"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a:off x="2540822" y="4550300"/>
              <a:ext cx="433243" cy="284806"/>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flipV="1">
              <a:off x="2975605" y="4551186"/>
              <a:ext cx="554605" cy="262220"/>
            </a:xfrm>
            <a:prstGeom prst="line">
              <a:avLst/>
            </a:prstGeom>
            <a:ln w="19050">
              <a:solidFill>
                <a:srgbClr val="003399"/>
              </a:solidFill>
              <a:prstDash val="dash"/>
            </a:ln>
          </p:spPr>
          <p:style>
            <a:lnRef idx="1">
              <a:schemeClr val="accent1"/>
            </a:lnRef>
            <a:fillRef idx="0">
              <a:schemeClr val="accent1"/>
            </a:fillRef>
            <a:effectRef idx="0">
              <a:schemeClr val="accent1"/>
            </a:effectRef>
            <a:fontRef idx="minor">
              <a:schemeClr val="tx1"/>
            </a:fontRef>
          </p:style>
        </p:cxnSp>
      </p:grpSp>
      <p:sp>
        <p:nvSpPr>
          <p:cNvPr id="33" name="Ellipse 32"/>
          <p:cNvSpPr/>
          <p:nvPr/>
        </p:nvSpPr>
        <p:spPr>
          <a:xfrm>
            <a:off x="5986151" y="3756853"/>
            <a:ext cx="648072" cy="395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uppieren 33"/>
          <p:cNvGrpSpPr/>
          <p:nvPr/>
        </p:nvGrpSpPr>
        <p:grpSpPr>
          <a:xfrm>
            <a:off x="4933270" y="3357533"/>
            <a:ext cx="928816" cy="745529"/>
            <a:chOff x="5874774" y="3364745"/>
            <a:chExt cx="1001480" cy="924260"/>
          </a:xfrm>
        </p:grpSpPr>
        <p:cxnSp>
          <p:nvCxnSpPr>
            <p:cNvPr id="35" name="Gerader Verbinder 34"/>
            <p:cNvCxnSpPr/>
            <p:nvPr/>
          </p:nvCxnSpPr>
          <p:spPr>
            <a:xfrm flipH="1">
              <a:off x="6300192" y="3394832"/>
              <a:ext cx="128046" cy="609367"/>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a:off x="5886455" y="3364745"/>
              <a:ext cx="541783" cy="916731"/>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flipH="1">
              <a:off x="5874774" y="4281476"/>
              <a:ext cx="980023"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6428239" y="3372274"/>
              <a:ext cx="448015" cy="909202"/>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5874774" y="4004199"/>
              <a:ext cx="433243" cy="284806"/>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flipV="1">
              <a:off x="6300192" y="4011728"/>
              <a:ext cx="554605" cy="26222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41" name="Gruppieren 40"/>
          <p:cNvGrpSpPr/>
          <p:nvPr/>
        </p:nvGrpSpPr>
        <p:grpSpPr>
          <a:xfrm>
            <a:off x="5888499" y="3357320"/>
            <a:ext cx="755664" cy="671341"/>
            <a:chOff x="4104279" y="3364745"/>
            <a:chExt cx="1331817" cy="935197"/>
          </a:xfrm>
        </p:grpSpPr>
        <p:cxnSp>
          <p:nvCxnSpPr>
            <p:cNvPr id="42" name="Gerader Verbinder 41"/>
            <p:cNvCxnSpPr/>
            <p:nvPr/>
          </p:nvCxnSpPr>
          <p:spPr>
            <a:xfrm>
              <a:off x="4321437" y="3372274"/>
              <a:ext cx="1106931"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4321851" y="4008403"/>
              <a:ext cx="1114245" cy="8007"/>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a:off x="4327693" y="3364745"/>
              <a:ext cx="527" cy="639454"/>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5428368" y="3364745"/>
              <a:ext cx="6785" cy="639454"/>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a:off x="4104280" y="4011728"/>
              <a:ext cx="223940" cy="28175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4104808" y="3646028"/>
              <a:ext cx="1106931"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4104279" y="4281476"/>
              <a:ext cx="1114245" cy="8007"/>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4104279" y="3650029"/>
              <a:ext cx="527" cy="639454"/>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a:off x="5204954" y="3650029"/>
              <a:ext cx="6785" cy="639454"/>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flipH="1">
              <a:off x="4107734" y="3368250"/>
              <a:ext cx="223940" cy="28175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flipH="1">
              <a:off x="5200974" y="3374058"/>
              <a:ext cx="223940" cy="28175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flipH="1">
              <a:off x="5209008" y="4018187"/>
              <a:ext cx="223940" cy="28175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54" name="Nach unten gekrümmter Pfeil 53"/>
          <p:cNvSpPr/>
          <p:nvPr/>
        </p:nvSpPr>
        <p:spPr>
          <a:xfrm flipV="1">
            <a:off x="4056007" y="1801211"/>
            <a:ext cx="3036274" cy="692498"/>
          </a:xfrm>
          <a:prstGeom prst="curvedDownArrow">
            <a:avLst>
              <a:gd name="adj1" fmla="val 25509"/>
              <a:gd name="adj2" fmla="val 50043"/>
              <a:gd name="adj3" fmla="val 25000"/>
            </a:avLst>
          </a:prstGeom>
          <a:solidFill>
            <a:srgbClr val="00B0F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C00000"/>
              </a:solidFill>
            </a:endParaRPr>
          </a:p>
        </p:txBody>
      </p:sp>
      <p:sp>
        <p:nvSpPr>
          <p:cNvPr id="55" name="Nach unten gekrümmter Pfeil 54"/>
          <p:cNvSpPr/>
          <p:nvPr/>
        </p:nvSpPr>
        <p:spPr>
          <a:xfrm>
            <a:off x="3947728" y="1021023"/>
            <a:ext cx="3144552" cy="635329"/>
          </a:xfrm>
          <a:prstGeom prst="curvedDownArrow">
            <a:avLst>
              <a:gd name="adj1" fmla="val 34215"/>
              <a:gd name="adj2" fmla="val 50000"/>
              <a:gd name="adj3" fmla="val 25000"/>
            </a:avLst>
          </a:prstGeom>
          <a:solidFill>
            <a:schemeClr val="tx2">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Pfeil nach unten 55"/>
          <p:cNvSpPr/>
          <p:nvPr/>
        </p:nvSpPr>
        <p:spPr>
          <a:xfrm>
            <a:off x="2936865" y="1810356"/>
            <a:ext cx="235364" cy="375727"/>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7" name="Nach unten gekrümmter Pfeil 56"/>
          <p:cNvSpPr/>
          <p:nvPr/>
        </p:nvSpPr>
        <p:spPr>
          <a:xfrm flipH="1" flipV="1">
            <a:off x="4157447" y="1619579"/>
            <a:ext cx="3290427" cy="911879"/>
          </a:xfrm>
          <a:prstGeom prst="curvedDownArrow">
            <a:avLst>
              <a:gd name="adj1" fmla="val 26615"/>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C00000"/>
              </a:solidFill>
            </a:endParaRPr>
          </a:p>
        </p:txBody>
      </p:sp>
      <p:sp>
        <p:nvSpPr>
          <p:cNvPr id="58" name="Text Box 5"/>
          <p:cNvSpPr txBox="1">
            <a:spLocks noChangeArrowheads="1"/>
          </p:cNvSpPr>
          <p:nvPr/>
        </p:nvSpPr>
        <p:spPr bwMode="auto">
          <a:xfrm>
            <a:off x="7164288" y="822711"/>
            <a:ext cx="1899946" cy="1293131"/>
          </a:xfrm>
          <a:prstGeom prst="rect">
            <a:avLst/>
          </a:prstGeom>
          <a:solidFill>
            <a:srgbClr val="FFFF00"/>
          </a:solidFill>
          <a:ln w="38100">
            <a:solidFill>
              <a:srgbClr val="FF0000"/>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FF0000"/>
                </a:solidFill>
              </a:rPr>
              <a:t>EIRENE-NGM: </a:t>
            </a:r>
            <a:r>
              <a:rPr lang="en-GB" altLang="en-US" sz="1400" dirty="0"/>
              <a:t>a</a:t>
            </a:r>
            <a:r>
              <a:rPr lang="en-GB" altLang="en-US" sz="1400" b="1" dirty="0"/>
              <a:t> </a:t>
            </a:r>
            <a:r>
              <a:rPr lang="en-GB" altLang="en-US" sz="1400" dirty="0" smtClean="0"/>
              <a:t>3D3v</a:t>
            </a:r>
            <a:r>
              <a:rPr lang="en-GB" altLang="en-US" sz="1400" b="1" dirty="0" smtClean="0"/>
              <a:t> </a:t>
            </a:r>
            <a:r>
              <a:rPr lang="en-GB" altLang="en-US" sz="1400" dirty="0" smtClean="0"/>
              <a:t>MC </a:t>
            </a:r>
            <a:r>
              <a:rPr lang="en-GB" altLang="en-US" sz="1400" dirty="0"/>
              <a:t>multi-species transport </a:t>
            </a:r>
            <a:r>
              <a:rPr lang="en-GB" altLang="en-US" sz="1400" dirty="0" smtClean="0"/>
              <a:t>code incl</a:t>
            </a:r>
            <a:r>
              <a:rPr lang="en-GB" altLang="en-US" sz="1400" dirty="0"/>
              <a:t>. radiation transfer</a:t>
            </a:r>
            <a:r>
              <a:rPr lang="en-GB" altLang="en-US" sz="1400" dirty="0" smtClean="0"/>
              <a:t>, </a:t>
            </a:r>
            <a:r>
              <a:rPr lang="en-GB" altLang="en-US" sz="1400" b="1" u="sng" dirty="0" smtClean="0">
                <a:solidFill>
                  <a:srgbClr val="FF0000"/>
                </a:solidFill>
              </a:rPr>
              <a:t>kinetic</a:t>
            </a:r>
            <a:r>
              <a:rPr lang="en-GB" altLang="en-US" sz="1400" dirty="0" smtClean="0">
                <a:solidFill>
                  <a:srgbClr val="FF0000"/>
                </a:solidFill>
              </a:rPr>
              <a:t> </a:t>
            </a:r>
          </a:p>
          <a:p>
            <a:pPr eaLnBrk="1" hangingPunct="1">
              <a:lnSpc>
                <a:spcPct val="93000"/>
              </a:lnSpc>
              <a:buClr>
                <a:srgbClr val="122468"/>
              </a:buClr>
              <a:buSzPct val="100000"/>
              <a:buFont typeface="Arial" pitchFamily="34" charset="0"/>
              <a:buNone/>
            </a:pPr>
            <a:r>
              <a:rPr lang="en-GB" altLang="en-US" sz="1400" dirty="0" smtClean="0"/>
              <a:t>or </a:t>
            </a:r>
            <a:r>
              <a:rPr lang="en-GB" altLang="en-US" sz="1400" b="1" dirty="0" smtClean="0">
                <a:solidFill>
                  <a:srgbClr val="0070C0"/>
                </a:solidFill>
              </a:rPr>
              <a:t>F-</a:t>
            </a:r>
            <a:r>
              <a:rPr lang="en-GB" altLang="en-US" sz="1400" b="1" dirty="0" smtClean="0">
                <a:solidFill>
                  <a:srgbClr val="FF0000"/>
                </a:solidFill>
              </a:rPr>
              <a:t>K</a:t>
            </a:r>
            <a:r>
              <a:rPr lang="en-GB" altLang="en-US" sz="1400" dirty="0" smtClean="0"/>
              <a:t> hybrid</a:t>
            </a:r>
            <a:r>
              <a:rPr lang="en-GB" altLang="en-US" sz="1400" dirty="0" smtClean="0">
                <a:solidFill>
                  <a:srgbClr val="122468"/>
                </a:solidFill>
              </a:rPr>
              <a:t>.</a:t>
            </a:r>
          </a:p>
        </p:txBody>
      </p:sp>
      <p:sp>
        <p:nvSpPr>
          <p:cNvPr id="59" name="Text Box 4"/>
          <p:cNvSpPr txBox="1">
            <a:spLocks noChangeArrowheads="1"/>
          </p:cNvSpPr>
          <p:nvPr/>
        </p:nvSpPr>
        <p:spPr bwMode="auto">
          <a:xfrm>
            <a:off x="2053087" y="844986"/>
            <a:ext cx="2122039" cy="1092756"/>
          </a:xfrm>
          <a:prstGeom prst="rect">
            <a:avLst/>
          </a:prstGeom>
          <a:solidFill>
            <a:schemeClr val="tx2">
              <a:lumMod val="20000"/>
              <a:lumOff val="80000"/>
            </a:schemeClr>
          </a:solidFill>
          <a:ln w="38100">
            <a:solidFill>
              <a:srgbClr val="0000FF"/>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0070C0"/>
                </a:solidFill>
              </a:rPr>
              <a:t>CFD</a:t>
            </a:r>
            <a:r>
              <a:rPr lang="en-GB" altLang="en-US" sz="1400" b="1" dirty="0" smtClean="0"/>
              <a:t> </a:t>
            </a:r>
            <a:r>
              <a:rPr lang="en-GB" altLang="en-US" sz="1400" dirty="0" smtClean="0"/>
              <a:t>codes (computational </a:t>
            </a:r>
            <a:r>
              <a:rPr lang="en-GB" altLang="en-US" sz="1400" b="1" u="sng" dirty="0" smtClean="0">
                <a:solidFill>
                  <a:srgbClr val="0070C0"/>
                </a:solidFill>
              </a:rPr>
              <a:t>fluid</a:t>
            </a:r>
            <a:r>
              <a:rPr lang="en-GB" altLang="en-US" sz="1400" dirty="0" smtClean="0"/>
              <a:t> dynamic): </a:t>
            </a:r>
          </a:p>
          <a:p>
            <a:pPr eaLnBrk="1" hangingPunct="1">
              <a:lnSpc>
                <a:spcPct val="93000"/>
              </a:lnSpc>
              <a:buClr>
                <a:srgbClr val="122468"/>
              </a:buClr>
              <a:buSzPct val="100000"/>
              <a:buFont typeface="Arial" pitchFamily="34" charset="0"/>
              <a:buNone/>
            </a:pPr>
            <a:r>
              <a:rPr lang="en-GB" altLang="en-US" sz="1400" dirty="0" smtClean="0"/>
              <a:t>B2, Edge2D, EMC3, SOLEdge3X, etc…</a:t>
            </a:r>
            <a:endParaRPr lang="en-GB" altLang="en-US" sz="1400" dirty="0"/>
          </a:p>
        </p:txBody>
      </p:sp>
      <p:sp>
        <p:nvSpPr>
          <p:cNvPr id="60" name="Pfeil nach oben und unten 59"/>
          <p:cNvSpPr/>
          <p:nvPr/>
        </p:nvSpPr>
        <p:spPr>
          <a:xfrm>
            <a:off x="8037853" y="2067694"/>
            <a:ext cx="216024" cy="504056"/>
          </a:xfrm>
          <a:prstGeom prst="up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66" name="Gerader Verbinder 65"/>
          <p:cNvCxnSpPr/>
          <p:nvPr/>
        </p:nvCxnSpPr>
        <p:spPr>
          <a:xfrm flipH="1">
            <a:off x="2473287" y="3978465"/>
            <a:ext cx="585060" cy="58553"/>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flipH="1">
            <a:off x="3038136" y="3978465"/>
            <a:ext cx="20211" cy="296686"/>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68" name="Stern mit 5 Zacken 67"/>
          <p:cNvSpPr/>
          <p:nvPr/>
        </p:nvSpPr>
        <p:spPr>
          <a:xfrm>
            <a:off x="2389258" y="4142544"/>
            <a:ext cx="187527" cy="113049"/>
          </a:xfrm>
          <a:prstGeom prst="star5">
            <a:avLst/>
          </a:prstGeom>
          <a:solidFill>
            <a:srgbClr val="FF33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ern mit 5 Zacken 68"/>
          <p:cNvSpPr/>
          <p:nvPr/>
        </p:nvSpPr>
        <p:spPr>
          <a:xfrm>
            <a:off x="4176164" y="3978465"/>
            <a:ext cx="187527" cy="113049"/>
          </a:xfrm>
          <a:prstGeom prst="star5">
            <a:avLst/>
          </a:prstGeom>
          <a:solidFill>
            <a:srgbClr val="FF33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ihandform 69"/>
          <p:cNvSpPr/>
          <p:nvPr/>
        </p:nvSpPr>
        <p:spPr>
          <a:xfrm>
            <a:off x="4259766" y="1935728"/>
            <a:ext cx="1071748" cy="577013"/>
          </a:xfrm>
          <a:custGeom>
            <a:avLst/>
            <a:gdLst>
              <a:gd name="connsiteX0" fmla="*/ 1063083 w 1071748"/>
              <a:gd name="connsiteY0" fmla="*/ 577013 h 577013"/>
              <a:gd name="connsiteX1" fmla="*/ 1048214 w 1071748"/>
              <a:gd name="connsiteY1" fmla="*/ 517540 h 577013"/>
              <a:gd name="connsiteX2" fmla="*/ 862361 w 1071748"/>
              <a:gd name="connsiteY2" fmla="*/ 287082 h 577013"/>
              <a:gd name="connsiteX3" fmla="*/ 297366 w 1071748"/>
              <a:gd name="connsiteY3" fmla="*/ 547277 h 577013"/>
              <a:gd name="connsiteX4" fmla="*/ 431180 w 1071748"/>
              <a:gd name="connsiteY4" fmla="*/ 4584 h 577013"/>
              <a:gd name="connsiteX5" fmla="*/ 0 w 1071748"/>
              <a:gd name="connsiteY5" fmla="*/ 331687 h 57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748" h="577013">
                <a:moveTo>
                  <a:pt x="1063083" y="577013"/>
                </a:moveTo>
                <a:cubicBezTo>
                  <a:pt x="1072375" y="571437"/>
                  <a:pt x="1081668" y="565862"/>
                  <a:pt x="1048214" y="517540"/>
                </a:cubicBezTo>
                <a:cubicBezTo>
                  <a:pt x="1014760" y="469218"/>
                  <a:pt x="987502" y="282126"/>
                  <a:pt x="862361" y="287082"/>
                </a:cubicBezTo>
                <a:cubicBezTo>
                  <a:pt x="737220" y="292038"/>
                  <a:pt x="369229" y="594360"/>
                  <a:pt x="297366" y="547277"/>
                </a:cubicBezTo>
                <a:cubicBezTo>
                  <a:pt x="225502" y="500194"/>
                  <a:pt x="480741" y="40516"/>
                  <a:pt x="431180" y="4584"/>
                </a:cubicBezTo>
                <a:cubicBezTo>
                  <a:pt x="381619" y="-31348"/>
                  <a:pt x="190809" y="150169"/>
                  <a:pt x="0" y="331687"/>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ihandform 70"/>
          <p:cNvSpPr/>
          <p:nvPr/>
        </p:nvSpPr>
        <p:spPr>
          <a:xfrm>
            <a:off x="6035888" y="2041519"/>
            <a:ext cx="1130629" cy="463788"/>
          </a:xfrm>
          <a:custGeom>
            <a:avLst/>
            <a:gdLst>
              <a:gd name="connsiteX0" fmla="*/ 639 w 1130629"/>
              <a:gd name="connsiteY0" fmla="*/ 463788 h 463788"/>
              <a:gd name="connsiteX1" fmla="*/ 141888 w 1130629"/>
              <a:gd name="connsiteY1" fmla="*/ 173857 h 463788"/>
              <a:gd name="connsiteX2" fmla="*/ 877868 w 1130629"/>
              <a:gd name="connsiteY2" fmla="*/ 434052 h 463788"/>
              <a:gd name="connsiteX3" fmla="*/ 617673 w 1130629"/>
              <a:gd name="connsiteY3" fmla="*/ 2871 h 463788"/>
              <a:gd name="connsiteX4" fmla="*/ 1130629 w 1130629"/>
              <a:gd name="connsiteY4" fmla="*/ 240764 h 46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29" h="463788">
                <a:moveTo>
                  <a:pt x="639" y="463788"/>
                </a:moveTo>
                <a:cubicBezTo>
                  <a:pt x="-1839" y="321300"/>
                  <a:pt x="-4317" y="178813"/>
                  <a:pt x="141888" y="173857"/>
                </a:cubicBezTo>
                <a:cubicBezTo>
                  <a:pt x="288093" y="168901"/>
                  <a:pt x="798571" y="462550"/>
                  <a:pt x="877868" y="434052"/>
                </a:cubicBezTo>
                <a:cubicBezTo>
                  <a:pt x="957166" y="405554"/>
                  <a:pt x="575546" y="35086"/>
                  <a:pt x="617673" y="2871"/>
                </a:cubicBezTo>
                <a:cubicBezTo>
                  <a:pt x="659800" y="-29344"/>
                  <a:pt x="1043897" y="219700"/>
                  <a:pt x="1130629" y="240764"/>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itel 1"/>
          <p:cNvSpPr>
            <a:spLocks noGrp="1"/>
          </p:cNvSpPr>
          <p:nvPr>
            <p:ph type="title"/>
          </p:nvPr>
        </p:nvSpPr>
        <p:spPr>
          <a:xfrm>
            <a:off x="31820" y="53209"/>
            <a:ext cx="8222057" cy="342900"/>
          </a:xfrm>
        </p:spPr>
        <p:txBody>
          <a:bodyPr/>
          <a:lstStyle/>
          <a:p>
            <a:r>
              <a:rPr lang="en-GB" sz="2800" dirty="0" smtClean="0">
                <a:solidFill>
                  <a:srgbClr val="C00000"/>
                </a:solidFill>
              </a:rPr>
              <a:t>What is EIRENE in a nutshell (e.g. in SOLPS)?..</a:t>
            </a:r>
            <a:endParaRPr lang="de-DE" sz="2800" dirty="0">
              <a:solidFill>
                <a:srgbClr val="C00000"/>
              </a:solidFill>
            </a:endParaRPr>
          </a:p>
        </p:txBody>
      </p:sp>
    </p:spTree>
    <p:extLst>
      <p:ext uri="{BB962C8B-B14F-4D97-AF65-F5344CB8AC3E}">
        <p14:creationId xmlns:p14="http://schemas.microsoft.com/office/powerpoint/2010/main" val="5018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54" grpId="0" animBg="1"/>
      <p:bldP spid="56" grpId="0" animBg="1"/>
      <p:bldP spid="60" grpId="0" animBg="1"/>
      <p:bldP spid="68"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3" name="Group 42">
            <a:extLst>
              <a:ext uri="{FF2B5EF4-FFF2-40B4-BE49-F238E27FC236}">
                <a16:creationId xmlns:a16="http://schemas.microsoft.com/office/drawing/2014/main" id="{DCA55278-18CB-45A2-BB45-60DB95F60EB6}"/>
              </a:ext>
            </a:extLst>
          </p:cNvPr>
          <p:cNvGrpSpPr/>
          <p:nvPr/>
        </p:nvGrpSpPr>
        <p:grpSpPr>
          <a:xfrm>
            <a:off x="1041882" y="2695737"/>
            <a:ext cx="3170078" cy="1126898"/>
            <a:chOff x="243388" y="2912615"/>
            <a:chExt cx="4208387" cy="554895"/>
          </a:xfrm>
        </p:grpSpPr>
        <p:sp>
          <p:nvSpPr>
            <p:cNvPr id="34" name="Textfeld 45">
              <a:extLst>
                <a:ext uri="{FF2B5EF4-FFF2-40B4-BE49-F238E27FC236}">
                  <a16:creationId xmlns:a16="http://schemas.microsoft.com/office/drawing/2014/main" id="{A8F8A32F-0665-4C73-91E4-7047C2F3A1F1}"/>
                </a:ext>
              </a:extLst>
            </p:cNvPr>
            <p:cNvSpPr>
              <a:spLocks/>
            </p:cNvSpPr>
            <p:nvPr/>
          </p:nvSpPr>
          <p:spPr bwMode="auto">
            <a:xfrm>
              <a:off x="243388" y="2912615"/>
              <a:ext cx="4208387" cy="370800"/>
            </a:xfrm>
            <a:prstGeom prst="rect">
              <a:avLst/>
            </a:prstGeom>
            <a:solidFill>
              <a:srgbClr val="FFFF00"/>
            </a:solidFill>
            <a:ln w="28575">
              <a:solidFill>
                <a:schemeClr val="tx1"/>
              </a:solidFill>
            </a:ln>
          </p:spPr>
          <p:txBody>
            <a:bodyPr wrap="square" rtlCol="0">
              <a:spAutoFit/>
            </a:bodyPr>
            <a:lstStyle/>
            <a:p>
              <a:pPr>
                <a:defRPr/>
              </a:pPr>
              <a:r>
                <a:rPr lang="en-GB" dirty="0"/>
                <a:t>Spatial FKH</a:t>
              </a:r>
              <a:endParaRPr lang="en-GB" sz="1400" dirty="0">
                <a:cs typeface="Arial"/>
              </a:endParaRPr>
            </a:p>
          </p:txBody>
        </p:sp>
        <p:sp>
          <p:nvSpPr>
            <p:cNvPr id="41" name="Textfeld 45">
              <a:extLst>
                <a:ext uri="{FF2B5EF4-FFF2-40B4-BE49-F238E27FC236}">
                  <a16:creationId xmlns:a16="http://schemas.microsoft.com/office/drawing/2014/main" id="{AB7D5EF5-FEAE-44D7-9B1A-9819A9D065C2}"/>
                </a:ext>
              </a:extLst>
            </p:cNvPr>
            <p:cNvSpPr>
              <a:spLocks/>
            </p:cNvSpPr>
            <p:nvPr/>
          </p:nvSpPr>
          <p:spPr bwMode="auto">
            <a:xfrm>
              <a:off x="260128" y="3265320"/>
              <a:ext cx="4176464" cy="2021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28575">
              <a:noFill/>
            </a:ln>
          </p:spPr>
          <p:txBody>
            <a:bodyPr wrap="square" rtlCol="0">
              <a:spAutoFit/>
            </a:bodyPr>
            <a:lstStyle/>
            <a:p>
              <a:pPr>
                <a:defRPr/>
              </a:pPr>
              <a:endParaRPr lang="en-GB" sz="100" dirty="0">
                <a:cs typeface="Arial"/>
              </a:endParaRPr>
            </a:p>
          </p:txBody>
        </p:sp>
      </p:grpSp>
      <p:sp>
        <p:nvSpPr>
          <p:cNvPr id="4" name="Title 1"/>
          <p:cNvSpPr>
            <a:spLocks noGrp="1"/>
          </p:cNvSpPr>
          <p:nvPr>
            <p:ph type="title"/>
          </p:nvPr>
        </p:nvSpPr>
        <p:spPr bwMode="auto">
          <a:xfrm>
            <a:off x="16311" y="-7062"/>
            <a:ext cx="8334000" cy="491512"/>
          </a:xfrm>
        </p:spPr>
        <p:txBody>
          <a:bodyPr>
            <a:normAutofit fontScale="90000"/>
          </a:bodyPr>
          <a:lstStyle/>
          <a:p>
            <a:pPr>
              <a:defRPr/>
            </a:pPr>
            <a:r>
              <a:rPr lang="en-US" dirty="0" smtClean="0">
                <a:solidFill>
                  <a:srgbClr val="C00000"/>
                </a:solidFill>
              </a:rPr>
              <a:t>Fluid-kinetic hybridization (FKH)</a:t>
            </a:r>
            <a:endParaRPr lang="en-US" dirty="0">
              <a:solidFill>
                <a:srgbClr val="C00000"/>
              </a:solidFill>
            </a:endParaRPr>
          </a:p>
        </p:txBody>
      </p:sp>
      <p:sp>
        <p:nvSpPr>
          <p:cNvPr id="7" name="TextBox 11"/>
          <p:cNvSpPr>
            <a:spLocks/>
          </p:cNvSpPr>
          <p:nvPr/>
        </p:nvSpPr>
        <p:spPr bwMode="auto">
          <a:xfrm>
            <a:off x="2840931" y="4938722"/>
            <a:ext cx="2664295" cy="369332"/>
          </a:xfrm>
          <a:prstGeom prst="rect">
            <a:avLst/>
          </a:prstGeom>
          <a:noFill/>
        </p:spPr>
        <p:txBody>
          <a:bodyPr wrap="square" rtlCol="0">
            <a:spAutoFit/>
          </a:bodyPr>
          <a:lstStyle/>
          <a:p>
            <a:pPr>
              <a:defRPr/>
            </a:pPr>
            <a:endParaRPr lang="en-US"/>
          </a:p>
        </p:txBody>
      </p:sp>
      <p:sp>
        <p:nvSpPr>
          <p:cNvPr id="8" name="Trapezoid 32"/>
          <p:cNvSpPr/>
          <p:nvPr/>
        </p:nvSpPr>
        <p:spPr bwMode="auto">
          <a:xfrm rot="16199999">
            <a:off x="4451806" y="-3428736"/>
            <a:ext cx="240387" cy="8928994"/>
          </a:xfrm>
          <a:prstGeom prst="trapezoid">
            <a:avLst>
              <a:gd name="adj" fmla="val 42823"/>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en-GB" dirty="0">
                <a:solidFill>
                  <a:schemeClr val="tx1"/>
                </a:solidFill>
                <a:latin typeface="Arial"/>
                <a:cs typeface="Arial"/>
              </a:rPr>
              <a:t>                                                  Accuracy</a:t>
            </a:r>
          </a:p>
        </p:txBody>
      </p:sp>
      <p:sp>
        <p:nvSpPr>
          <p:cNvPr id="9" name="Trapezoid 39"/>
          <p:cNvSpPr/>
          <p:nvPr/>
        </p:nvSpPr>
        <p:spPr bwMode="auto">
          <a:xfrm rot="5400000" flipV="1">
            <a:off x="4469203" y="1124212"/>
            <a:ext cx="216024" cy="7045442"/>
          </a:xfrm>
          <a:prstGeom prst="trapezoid">
            <a:avLst>
              <a:gd name="adj" fmla="val 44037"/>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en-GB" dirty="0" smtClean="0">
                <a:solidFill>
                  <a:schemeClr val="tx1"/>
                </a:solidFill>
                <a:latin typeface="Arial"/>
                <a:cs typeface="Arial"/>
              </a:rPr>
              <a:t>                                Seamless in volume</a:t>
            </a:r>
            <a:endParaRPr lang="en-GB" dirty="0">
              <a:solidFill>
                <a:schemeClr val="tx1"/>
              </a:solidFill>
              <a:latin typeface="Arial"/>
              <a:cs typeface="Arial"/>
            </a:endParaRPr>
          </a:p>
        </p:txBody>
      </p:sp>
      <p:sp>
        <p:nvSpPr>
          <p:cNvPr id="11" name="Textfeld 41"/>
          <p:cNvSpPr>
            <a:spLocks/>
          </p:cNvSpPr>
          <p:nvPr/>
        </p:nvSpPr>
        <p:spPr bwMode="auto">
          <a:xfrm>
            <a:off x="1041881" y="1491042"/>
            <a:ext cx="7308429" cy="369332"/>
          </a:xfrm>
          <a:prstGeom prst="rect">
            <a:avLst/>
          </a:prstGeom>
          <a:solidFill>
            <a:srgbClr val="FFFF00"/>
          </a:solidFill>
          <a:ln w="38100">
            <a:solidFill>
              <a:schemeClr val="tx1"/>
            </a:solidFill>
          </a:ln>
        </p:spPr>
        <p:txBody>
          <a:bodyPr wrap="square" rtlCol="0">
            <a:spAutoFit/>
          </a:bodyPr>
          <a:lstStyle/>
          <a:p>
            <a:pPr>
              <a:defRPr/>
            </a:pPr>
            <a:r>
              <a:rPr lang="en-GB" dirty="0"/>
              <a:t>Hybrid Fluid-Kinetic approach (FKH)</a:t>
            </a:r>
            <a:endParaRPr dirty="0"/>
          </a:p>
        </p:txBody>
      </p:sp>
      <p:sp>
        <p:nvSpPr>
          <p:cNvPr id="13" name="Textfeld 43"/>
          <p:cNvSpPr>
            <a:spLocks/>
          </p:cNvSpPr>
          <p:nvPr/>
        </p:nvSpPr>
        <p:spPr bwMode="auto">
          <a:xfrm>
            <a:off x="1041882" y="3324729"/>
            <a:ext cx="2384396" cy="369332"/>
          </a:xfrm>
          <a:prstGeom prst="rect">
            <a:avLst/>
          </a:prstGeom>
          <a:solidFill>
            <a:srgbClr val="FFFF00"/>
          </a:solidFill>
          <a:ln w="28575">
            <a:solidFill>
              <a:schemeClr val="tx1"/>
            </a:solidFill>
          </a:ln>
        </p:spPr>
        <p:txBody>
          <a:bodyPr wrap="square" rtlCol="0">
            <a:spAutoFit/>
          </a:bodyPr>
          <a:lstStyle/>
          <a:p>
            <a:pPr>
              <a:defRPr/>
            </a:pPr>
            <a:r>
              <a:rPr lang="en-GB" dirty="0"/>
              <a:t>Firm domain allocation</a:t>
            </a:r>
            <a:endParaRPr dirty="0"/>
          </a:p>
        </p:txBody>
      </p:sp>
      <p:sp>
        <p:nvSpPr>
          <p:cNvPr id="14" name="Textfeld 44"/>
          <p:cNvSpPr>
            <a:spLocks/>
          </p:cNvSpPr>
          <p:nvPr/>
        </p:nvSpPr>
        <p:spPr bwMode="auto">
          <a:xfrm>
            <a:off x="2258857" y="4067314"/>
            <a:ext cx="1953103" cy="369332"/>
          </a:xfrm>
          <a:prstGeom prst="rect">
            <a:avLst/>
          </a:prstGeom>
          <a:solidFill>
            <a:srgbClr val="FFFF00"/>
          </a:solidFill>
          <a:ln w="28575">
            <a:solidFill>
              <a:schemeClr val="tx1"/>
            </a:solidFill>
          </a:ln>
        </p:spPr>
        <p:txBody>
          <a:bodyPr wrap="square" rtlCol="0">
            <a:spAutoFit/>
          </a:bodyPr>
          <a:lstStyle/>
          <a:p>
            <a:pPr>
              <a:defRPr/>
            </a:pPr>
            <a:r>
              <a:rPr lang="en-GB" dirty="0" err="1"/>
              <a:t>Evapor</a:t>
            </a:r>
            <a:r>
              <a:rPr lang="en-GB" dirty="0"/>
              <a:t>./</a:t>
            </a:r>
            <a:r>
              <a:rPr lang="en-GB" dirty="0" err="1"/>
              <a:t>condens</a:t>
            </a:r>
            <a:r>
              <a:rPr lang="en-GB" dirty="0"/>
              <a:t>.</a:t>
            </a:r>
            <a:endParaRPr dirty="0"/>
          </a:p>
        </p:txBody>
      </p:sp>
      <p:sp>
        <p:nvSpPr>
          <p:cNvPr id="15" name="Textfeld 45"/>
          <p:cNvSpPr>
            <a:spLocks/>
          </p:cNvSpPr>
          <p:nvPr/>
        </p:nvSpPr>
        <p:spPr bwMode="auto">
          <a:xfrm>
            <a:off x="4355976" y="2705380"/>
            <a:ext cx="3743959" cy="800219"/>
          </a:xfrm>
          <a:prstGeom prst="rect">
            <a:avLst/>
          </a:prstGeom>
          <a:solidFill>
            <a:srgbClr val="FFFF00"/>
          </a:solidFill>
          <a:ln w="28575">
            <a:solidFill>
              <a:schemeClr val="tx1"/>
            </a:solidFill>
          </a:ln>
        </p:spPr>
        <p:txBody>
          <a:bodyPr wrap="square" rtlCol="0">
            <a:spAutoFit/>
          </a:bodyPr>
          <a:lstStyle/>
          <a:p>
            <a:pPr>
              <a:defRPr/>
            </a:pPr>
            <a:r>
              <a:rPr lang="en-GB" dirty="0"/>
              <a:t>Micro-macro FKH (mMH)</a:t>
            </a:r>
          </a:p>
          <a:p>
            <a:pPr marL="285750" indent="-285750">
              <a:buFontTx/>
              <a:buChar char="-"/>
              <a:defRPr/>
            </a:pPr>
            <a:r>
              <a:rPr lang="en-GB" sz="1400" b="1" dirty="0" smtClean="0">
                <a:solidFill>
                  <a:srgbClr val="FF0000"/>
                </a:solidFill>
                <a:cs typeface="Arial"/>
              </a:rPr>
              <a:t>Cancellation error</a:t>
            </a:r>
            <a:r>
              <a:rPr lang="en-GB" sz="1400" dirty="0" smtClean="0">
                <a:cs typeface="Arial"/>
              </a:rPr>
              <a:t> </a:t>
            </a:r>
            <a:r>
              <a:rPr lang="en-GB" sz="1400" dirty="0">
                <a:cs typeface="Arial"/>
              </a:rPr>
              <a:t>(</a:t>
            </a:r>
            <a:r>
              <a:rPr lang="en-GB" sz="1400" dirty="0" smtClean="0">
                <a:cs typeface="Arial"/>
              </a:rPr>
              <a:t>can be suppressed </a:t>
            </a:r>
            <a:r>
              <a:rPr lang="en-GB" sz="1400" dirty="0">
                <a:cs typeface="Arial"/>
              </a:rPr>
              <a:t>by enforcing positivity)</a:t>
            </a:r>
          </a:p>
        </p:txBody>
      </p:sp>
      <p:sp>
        <p:nvSpPr>
          <p:cNvPr id="16" name="Trapezoid 47"/>
          <p:cNvSpPr/>
          <p:nvPr/>
        </p:nvSpPr>
        <p:spPr bwMode="auto">
          <a:xfrm rot="5400000">
            <a:off x="4452447" y="-3213354"/>
            <a:ext cx="239105" cy="8928993"/>
          </a:xfrm>
          <a:prstGeom prst="trapezoid">
            <a:avLst>
              <a:gd name="adj" fmla="val 42822"/>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defRPr/>
            </a:pPr>
            <a:r>
              <a:rPr lang="en-GB" dirty="0">
                <a:solidFill>
                  <a:schemeClr val="tx1"/>
                </a:solidFill>
                <a:latin typeface="Arial"/>
                <a:cs typeface="Arial"/>
              </a:rPr>
              <a:t>        Code performance</a:t>
            </a:r>
          </a:p>
        </p:txBody>
      </p:sp>
      <p:sp>
        <p:nvSpPr>
          <p:cNvPr id="17" name="Textfeld 48"/>
          <p:cNvSpPr>
            <a:spLocks/>
          </p:cNvSpPr>
          <p:nvPr/>
        </p:nvSpPr>
        <p:spPr bwMode="auto">
          <a:xfrm>
            <a:off x="4355976" y="2042508"/>
            <a:ext cx="3888432" cy="369332"/>
          </a:xfrm>
          <a:prstGeom prst="rect">
            <a:avLst/>
          </a:prstGeom>
          <a:solidFill>
            <a:srgbClr val="FFC000"/>
          </a:solidFill>
          <a:ln w="38100">
            <a:solidFill>
              <a:schemeClr val="tx1"/>
            </a:solidFill>
          </a:ln>
        </p:spPr>
        <p:txBody>
          <a:bodyPr wrap="square" rtlCol="0">
            <a:spAutoFit/>
          </a:bodyPr>
          <a:lstStyle/>
          <a:p>
            <a:pPr>
              <a:defRPr/>
            </a:pPr>
            <a:r>
              <a:rPr lang="en-GB" dirty="0" smtClean="0"/>
              <a:t>Asymptotic-Preserving MC </a:t>
            </a:r>
            <a:r>
              <a:rPr lang="en-GB" dirty="0"/>
              <a:t>(APMC)</a:t>
            </a:r>
          </a:p>
        </p:txBody>
      </p:sp>
      <p:sp>
        <p:nvSpPr>
          <p:cNvPr id="19" name="Textfeld 50"/>
          <p:cNvSpPr>
            <a:spLocks/>
          </p:cNvSpPr>
          <p:nvPr/>
        </p:nvSpPr>
        <p:spPr bwMode="auto">
          <a:xfrm>
            <a:off x="4355976" y="3637460"/>
            <a:ext cx="3743959" cy="800219"/>
          </a:xfrm>
          <a:prstGeom prst="rect">
            <a:avLst/>
          </a:prstGeom>
          <a:solidFill>
            <a:srgbClr val="FFC000"/>
          </a:solidFill>
          <a:ln w="28575">
            <a:solidFill>
              <a:schemeClr val="tx1"/>
            </a:solidFill>
          </a:ln>
        </p:spPr>
        <p:txBody>
          <a:bodyPr wrap="square" rtlCol="0">
            <a:spAutoFit/>
          </a:bodyPr>
          <a:lstStyle/>
          <a:p>
            <a:pPr>
              <a:defRPr/>
            </a:pPr>
            <a:r>
              <a:rPr lang="en-GB" dirty="0" smtClean="0">
                <a:cs typeface="Arial"/>
              </a:rPr>
              <a:t>Micro-macro kinetic diffusion (KDMC)</a:t>
            </a:r>
            <a:endParaRPr lang="en-GB" sz="1800" dirty="0">
              <a:cs typeface="Arial"/>
            </a:endParaRPr>
          </a:p>
          <a:p>
            <a:pPr marL="180000" indent="-180000">
              <a:buFontTx/>
              <a:buChar char="-"/>
              <a:defRPr/>
            </a:pPr>
            <a:r>
              <a:rPr lang="en-GB" sz="1400" b="1" dirty="0">
                <a:solidFill>
                  <a:srgbClr val="FF0000"/>
                </a:solidFill>
                <a:cs typeface="Arial"/>
              </a:rPr>
              <a:t>Bias </a:t>
            </a:r>
            <a:r>
              <a:rPr lang="en-GB" sz="1400" b="1" dirty="0" smtClean="0">
                <a:solidFill>
                  <a:srgbClr val="FF0000"/>
                </a:solidFill>
                <a:cs typeface="Arial"/>
              </a:rPr>
              <a:t>error</a:t>
            </a:r>
            <a:r>
              <a:rPr lang="en-GB" sz="1400" dirty="0" smtClean="0">
                <a:cs typeface="Arial"/>
              </a:rPr>
              <a:t> (can be suppressed </a:t>
            </a:r>
            <a:r>
              <a:rPr lang="en-GB" sz="1400" dirty="0">
                <a:cs typeface="Arial"/>
              </a:rPr>
              <a:t>via </a:t>
            </a:r>
            <a:r>
              <a:rPr lang="en-GB" sz="1400" dirty="0" smtClean="0">
                <a:cs typeface="Arial"/>
              </a:rPr>
              <a:t>multi-level)</a:t>
            </a:r>
            <a:endParaRPr lang="en-GB" sz="1400" dirty="0">
              <a:cs typeface="Arial"/>
            </a:endParaRPr>
          </a:p>
          <a:p>
            <a:pPr marL="180000" indent="-180000">
              <a:buFontTx/>
              <a:buChar char="-"/>
              <a:defRPr/>
            </a:pPr>
            <a:r>
              <a:rPr lang="nl-NL" sz="1400" dirty="0" smtClean="0">
                <a:cs typeface="Arial"/>
              </a:rPr>
              <a:t>No coupling with CFD needed</a:t>
            </a:r>
            <a:endParaRPr sz="1400" dirty="0">
              <a:cs typeface="Arial"/>
            </a:endParaRPr>
          </a:p>
        </p:txBody>
      </p:sp>
      <p:sp>
        <p:nvSpPr>
          <p:cNvPr id="20" name="Textfeld 17"/>
          <p:cNvSpPr>
            <a:spLocks/>
          </p:cNvSpPr>
          <p:nvPr/>
        </p:nvSpPr>
        <p:spPr bwMode="auto">
          <a:xfrm>
            <a:off x="1618808" y="3701088"/>
            <a:ext cx="2161104" cy="369332"/>
          </a:xfrm>
          <a:prstGeom prst="rect">
            <a:avLst/>
          </a:prstGeom>
          <a:solidFill>
            <a:srgbClr val="FFFF00"/>
          </a:solidFill>
          <a:ln w="28575">
            <a:solidFill>
              <a:schemeClr val="tx1"/>
            </a:solidFill>
          </a:ln>
        </p:spPr>
        <p:txBody>
          <a:bodyPr wrap="square" rtlCol="0">
            <a:spAutoFit/>
          </a:bodyPr>
          <a:lstStyle/>
          <a:p>
            <a:pPr>
              <a:defRPr/>
            </a:pPr>
            <a:r>
              <a:rPr lang="en-GB" dirty="0"/>
              <a:t>Spatial by source</a:t>
            </a:r>
          </a:p>
        </p:txBody>
      </p:sp>
      <p:sp>
        <p:nvSpPr>
          <p:cNvPr id="10" name="Textfeld 37"/>
          <p:cNvSpPr>
            <a:spLocks/>
          </p:cNvSpPr>
          <p:nvPr/>
        </p:nvSpPr>
        <p:spPr bwMode="auto">
          <a:xfrm>
            <a:off x="107046" y="1489490"/>
            <a:ext cx="936562" cy="923330"/>
          </a:xfrm>
          <a:prstGeom prst="rect">
            <a:avLst/>
          </a:prstGeom>
          <a:solidFill>
            <a:schemeClr val="tx2">
              <a:lumMod val="40000"/>
              <a:lumOff val="60000"/>
            </a:schemeClr>
          </a:solidFill>
          <a:ln w="38100">
            <a:solidFill>
              <a:schemeClr val="tx1"/>
            </a:solidFill>
          </a:ln>
        </p:spPr>
        <p:txBody>
          <a:bodyPr wrap="square" rtlCol="0">
            <a:spAutoFit/>
          </a:bodyPr>
          <a:lstStyle/>
          <a:p>
            <a:pPr>
              <a:defRPr/>
            </a:pPr>
            <a:r>
              <a:rPr lang="en-GB" b="1" dirty="0" smtClean="0"/>
              <a:t>Fluid,</a:t>
            </a:r>
          </a:p>
          <a:p>
            <a:pPr>
              <a:defRPr/>
            </a:pPr>
            <a:r>
              <a:rPr lang="en-GB" dirty="0" smtClean="0"/>
              <a:t>AFN</a:t>
            </a:r>
          </a:p>
          <a:p>
            <a:pPr>
              <a:defRPr/>
            </a:pPr>
            <a:endParaRPr lang="en-GB" dirty="0"/>
          </a:p>
        </p:txBody>
      </p:sp>
      <p:sp>
        <p:nvSpPr>
          <p:cNvPr id="30" name="Textfeld 37">
            <a:extLst>
              <a:ext uri="{FF2B5EF4-FFF2-40B4-BE49-F238E27FC236}">
                <a16:creationId xmlns:a16="http://schemas.microsoft.com/office/drawing/2014/main" id="{F2620C86-E94B-492E-9E06-6A0AB9F6E557}"/>
              </a:ext>
            </a:extLst>
          </p:cNvPr>
          <p:cNvSpPr>
            <a:spLocks/>
          </p:cNvSpPr>
          <p:nvPr/>
        </p:nvSpPr>
        <p:spPr bwMode="auto">
          <a:xfrm>
            <a:off x="8099934" y="1489490"/>
            <a:ext cx="936563" cy="923330"/>
          </a:xfrm>
          <a:prstGeom prst="rect">
            <a:avLst/>
          </a:prstGeom>
          <a:solidFill>
            <a:srgbClr val="FF0000"/>
          </a:solidFill>
          <a:ln w="38100">
            <a:solidFill>
              <a:schemeClr val="tx1"/>
            </a:solidFill>
          </a:ln>
        </p:spPr>
        <p:txBody>
          <a:bodyPr wrap="square" rtlCol="0">
            <a:spAutoFit/>
          </a:bodyPr>
          <a:lstStyle/>
          <a:p>
            <a:pPr>
              <a:defRPr/>
            </a:pPr>
            <a:r>
              <a:rPr lang="en-GB" b="1" dirty="0" smtClean="0"/>
              <a:t>kinetic,</a:t>
            </a:r>
          </a:p>
          <a:p>
            <a:pPr>
              <a:defRPr/>
            </a:pPr>
            <a:r>
              <a:rPr lang="en-GB" dirty="0" smtClean="0"/>
              <a:t>MC</a:t>
            </a:r>
          </a:p>
          <a:p>
            <a:pPr>
              <a:defRPr/>
            </a:pPr>
            <a:endParaRPr lang="en-GB" dirty="0" smtClean="0"/>
          </a:p>
        </p:txBody>
      </p:sp>
      <p:cxnSp>
        <p:nvCxnSpPr>
          <p:cNvPr id="3" name="Gerader Verbinder 2"/>
          <p:cNvCxnSpPr/>
          <p:nvPr/>
        </p:nvCxnSpPr>
        <p:spPr>
          <a:xfrm>
            <a:off x="179512" y="2553720"/>
            <a:ext cx="864096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83448" y="513045"/>
            <a:ext cx="3480440" cy="369332"/>
          </a:xfrm>
          <a:prstGeom prst="rect">
            <a:avLst/>
          </a:prstGeom>
        </p:spPr>
        <p:txBody>
          <a:bodyPr wrap="none">
            <a:spAutoFit/>
          </a:bodyPr>
          <a:lstStyle/>
          <a:p>
            <a:r>
              <a:rPr lang="en-US" b="1" u="sng" dirty="0" smtClean="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hierarchy of neutral </a:t>
            </a:r>
            <a:r>
              <a:rPr lang="en-US" b="1" u="sng" dirty="0" smtClean="0">
                <a:latin typeface="Arial" panose="020B0604020202020204" pitchFamily="34" charset="0"/>
                <a:cs typeface="Arial" panose="020B0604020202020204" pitchFamily="34" charset="0"/>
              </a:rPr>
              <a:t>models</a:t>
            </a:r>
            <a:r>
              <a:rPr lang="en-GB" b="1" u="sng" dirty="0" smtClean="0">
                <a:latin typeface="Arial" panose="020B0604020202020204" pitchFamily="34" charset="0"/>
                <a:cs typeface="Arial" panose="020B0604020202020204" pitchFamily="34" charset="0"/>
              </a:rPr>
              <a:t>:</a:t>
            </a:r>
            <a:endParaRPr lang="en-GB" b="1" u="sng" dirty="0">
              <a:latin typeface="Arial" panose="020B0604020202020204" pitchFamily="34" charset="0"/>
              <a:cs typeface="Arial" panose="020B0604020202020204" pitchFamily="34" charset="0"/>
            </a:endParaRPr>
          </a:p>
        </p:txBody>
      </p:sp>
      <p:sp>
        <p:nvSpPr>
          <p:cNvPr id="21" name="Rechteck 20"/>
          <p:cNvSpPr/>
          <p:nvPr/>
        </p:nvSpPr>
        <p:spPr>
          <a:xfrm>
            <a:off x="5827811" y="548391"/>
            <a:ext cx="3208685" cy="307777"/>
          </a:xfrm>
          <a:prstGeom prst="rect">
            <a:avLst/>
          </a:prstGeom>
          <a:solidFill>
            <a:schemeClr val="bg1">
              <a:lumMod val="85000"/>
            </a:schemeClr>
          </a:solidFill>
        </p:spPr>
        <p:txBody>
          <a:bodyPr wrap="square">
            <a:spAutoFit/>
          </a:bodyPr>
          <a:lstStyle/>
          <a:p>
            <a:r>
              <a:rPr lang="en-GB" sz="1400" dirty="0" smtClean="0"/>
              <a:t>D.V. Borodin et al., FEC-2020, NF (2022)</a:t>
            </a:r>
            <a:endParaRPr lang="en-GB" sz="1400" dirty="0"/>
          </a:p>
        </p:txBody>
      </p:sp>
    </p:spTree>
    <p:extLst>
      <p:ext uri="{BB962C8B-B14F-4D97-AF65-F5344CB8AC3E}">
        <p14:creationId xmlns:p14="http://schemas.microsoft.com/office/powerpoint/2010/main" val="35212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7"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348" y="94412"/>
            <a:ext cx="8180257" cy="342900"/>
          </a:xfrm>
        </p:spPr>
        <p:txBody>
          <a:bodyPr/>
          <a:lstStyle/>
          <a:p>
            <a:r>
              <a:rPr lang="en-GB" sz="2400" dirty="0" smtClean="0">
                <a:solidFill>
                  <a:srgbClr val="C00000"/>
                </a:solidFill>
              </a:rPr>
              <a:t>F-K </a:t>
            </a:r>
            <a:r>
              <a:rPr lang="en-GB" sz="2400" dirty="0">
                <a:solidFill>
                  <a:srgbClr val="C00000"/>
                </a:solidFill>
              </a:rPr>
              <a:t>H</a:t>
            </a:r>
            <a:r>
              <a:rPr lang="en-GB" sz="2400" dirty="0" smtClean="0">
                <a:solidFill>
                  <a:srgbClr val="C00000"/>
                </a:solidFill>
              </a:rPr>
              <a:t>ybridisation approaches utilized in EIRENE-NGM</a:t>
            </a:r>
            <a:endParaRPr lang="en-GB" sz="2400" dirty="0">
              <a:solidFill>
                <a:srgbClr val="C00000"/>
              </a:solidFill>
            </a:endParaRPr>
          </a:p>
        </p:txBody>
      </p:sp>
      <p:sp>
        <p:nvSpPr>
          <p:cNvPr id="5" name="Legende mit Linie 2 4"/>
          <p:cNvSpPr/>
          <p:nvPr/>
        </p:nvSpPr>
        <p:spPr>
          <a:xfrm>
            <a:off x="170644" y="3062969"/>
            <a:ext cx="6082236" cy="1669021"/>
          </a:xfrm>
          <a:prstGeom prst="borderCallout2">
            <a:avLst>
              <a:gd name="adj1" fmla="val -897"/>
              <a:gd name="adj2" fmla="val 84855"/>
              <a:gd name="adj3" fmla="val -15735"/>
              <a:gd name="adj4" fmla="val 91823"/>
              <a:gd name="adj5" fmla="val -40405"/>
              <a:gd name="adj6" fmla="val 91372"/>
            </a:avLst>
          </a:prstGeom>
          <a:solidFill>
            <a:srgbClr val="FFC0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463526" y="3086182"/>
            <a:ext cx="3902030" cy="954107"/>
          </a:xfrm>
          <a:prstGeom prst="rect">
            <a:avLst/>
          </a:prstGeom>
        </p:spPr>
        <p:txBody>
          <a:bodyPr wrap="none">
            <a:spAutoFit/>
          </a:bodyPr>
          <a:lstStyle/>
          <a:p>
            <a:r>
              <a:rPr lang="en-GB" sz="3200" dirty="0">
                <a:latin typeface="Arial" panose="020B0604020202020204" pitchFamily="34" charset="0"/>
                <a:cs typeface="Arial" panose="020B0604020202020204" pitchFamily="34" charset="0"/>
              </a:rPr>
              <a:t>f</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f</a:t>
            </a:r>
            <a:r>
              <a:rPr lang="en-GB" sz="3200" baseline="-25000" dirty="0" err="1" smtClean="0">
                <a:latin typeface="Arial" panose="020B0604020202020204" pitchFamily="34" charset="0"/>
                <a:cs typeface="Arial" panose="020B0604020202020204" pitchFamily="34" charset="0"/>
              </a:rPr>
              <a:t>F</a:t>
            </a:r>
            <a:r>
              <a:rPr lang="en-GB" sz="3200" baseline="-25000"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f</a:t>
            </a:r>
            <a:r>
              <a:rPr lang="en-GB" sz="3200" baseline="-25000" dirty="0" err="1" smtClean="0">
                <a:latin typeface="Arial" panose="020B0604020202020204" pitchFamily="34" charset="0"/>
                <a:cs typeface="Arial" panose="020B0604020202020204" pitchFamily="34" charset="0"/>
              </a:rPr>
              <a:t>K</a:t>
            </a:r>
            <a:r>
              <a:rPr lang="en-GB" sz="32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optionally with </a:t>
            </a:r>
          </a:p>
          <a:p>
            <a:r>
              <a:rPr lang="en-GB" sz="2400" dirty="0" smtClean="0">
                <a:latin typeface="Arial" panose="020B0604020202020204" pitchFamily="34" charset="0"/>
                <a:cs typeface="Arial" panose="020B0604020202020204" pitchFamily="34" charset="0"/>
              </a:rPr>
              <a:t>evaporation/condensation:</a:t>
            </a:r>
            <a:endParaRPr lang="en-GB" sz="2400" baseline="-25000"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a:stretch>
            <a:fillRect/>
          </a:stretch>
        </p:blipFill>
        <p:spPr>
          <a:xfrm>
            <a:off x="368643" y="4008472"/>
            <a:ext cx="5686238" cy="643629"/>
          </a:xfrm>
          <a:prstGeom prst="rect">
            <a:avLst/>
          </a:prstGeom>
        </p:spPr>
      </p:pic>
      <p:sp>
        <p:nvSpPr>
          <p:cNvPr id="34" name="Legende mit Linie 2 33"/>
          <p:cNvSpPr/>
          <p:nvPr/>
        </p:nvSpPr>
        <p:spPr>
          <a:xfrm>
            <a:off x="6545763" y="3054098"/>
            <a:ext cx="2490734" cy="1677892"/>
          </a:xfrm>
          <a:prstGeom prst="borderCallout2">
            <a:avLst>
              <a:gd name="adj1" fmla="val -897"/>
              <a:gd name="adj2" fmla="val 84855"/>
              <a:gd name="adj3" fmla="val -15083"/>
              <a:gd name="adj4" fmla="val 85365"/>
              <a:gd name="adj5" fmla="val -20839"/>
              <a:gd name="adj6" fmla="val 72419"/>
            </a:avLst>
          </a:prstGeom>
          <a:solidFill>
            <a:srgbClr val="FFFF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hteck 34"/>
          <p:cNvSpPr/>
          <p:nvPr/>
        </p:nvSpPr>
        <p:spPr>
          <a:xfrm>
            <a:off x="6545763" y="3119705"/>
            <a:ext cx="2598238" cy="1477328"/>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Kinetic step</a:t>
            </a:r>
            <a:r>
              <a:rPr lang="en-GB" dirty="0" smtClean="0">
                <a:latin typeface="Arial" panose="020B0604020202020204" pitchFamily="34" charset="0"/>
                <a:cs typeface="Arial" panose="020B0604020202020204" pitchFamily="34" charset="0"/>
              </a:rPr>
              <a:t> with constant velocity followed by </a:t>
            </a:r>
            <a:r>
              <a:rPr lang="en-GB" b="1" dirty="0" smtClean="0">
                <a:latin typeface="Arial" panose="020B0604020202020204" pitchFamily="34" charset="0"/>
                <a:cs typeface="Arial" panose="020B0604020202020204" pitchFamily="34" charset="0"/>
              </a:rPr>
              <a:t>random walk</a:t>
            </a:r>
            <a:r>
              <a:rPr lang="en-GB" dirty="0" smtClean="0">
                <a:latin typeface="Arial" panose="020B0604020202020204" pitchFamily="34" charset="0"/>
                <a:cs typeface="Arial" panose="020B0604020202020204" pitchFamily="34" charset="0"/>
              </a:rPr>
              <a:t> with appropriate parameters</a:t>
            </a:r>
            <a:endParaRPr lang="en-GB" baseline="-25000" dirty="0">
              <a:latin typeface="Arial" panose="020B0604020202020204" pitchFamily="34" charset="0"/>
              <a:cs typeface="Arial" panose="020B0604020202020204" pitchFamily="34" charset="0"/>
            </a:endParaRPr>
          </a:p>
        </p:txBody>
      </p:sp>
      <p:sp>
        <p:nvSpPr>
          <p:cNvPr id="44" name="Nach oben gebogener Pfeil 43"/>
          <p:cNvSpPr/>
          <p:nvPr/>
        </p:nvSpPr>
        <p:spPr>
          <a:xfrm rot="5400000">
            <a:off x="3995700" y="1354833"/>
            <a:ext cx="345762" cy="1643428"/>
          </a:xfrm>
          <a:prstGeom prst="bentUpArrow">
            <a:avLst>
              <a:gd name="adj1" fmla="val 25000"/>
              <a:gd name="adj2" fmla="val 25906"/>
              <a:gd name="adj3" fmla="val 2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 Box 6"/>
          <p:cNvSpPr txBox="1">
            <a:spLocks noChangeArrowheads="1"/>
          </p:cNvSpPr>
          <p:nvPr/>
        </p:nvSpPr>
        <p:spPr bwMode="auto">
          <a:xfrm>
            <a:off x="359101" y="1081507"/>
            <a:ext cx="2117966" cy="291255"/>
          </a:xfrm>
          <a:prstGeom prst="rect">
            <a:avLst/>
          </a:prstGeom>
          <a:solidFill>
            <a:schemeClr val="tx2">
              <a:lumMod val="20000"/>
              <a:lumOff val="80000"/>
            </a:schemeClr>
          </a:solidFill>
          <a:ln w="28575">
            <a:solidFill>
              <a:srgbClr val="0000FF"/>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solidFill>
                  <a:srgbClr val="122468"/>
                </a:solidFill>
              </a:rPr>
              <a:t>Plasma </a:t>
            </a:r>
            <a:r>
              <a:rPr lang="en-GB" altLang="en-US" sz="1400" dirty="0" smtClean="0">
                <a:solidFill>
                  <a:srgbClr val="122468"/>
                </a:solidFill>
              </a:rPr>
              <a:t>flow parameters</a:t>
            </a:r>
            <a:endParaRPr lang="en-GB" altLang="en-US" sz="1400" dirty="0">
              <a:solidFill>
                <a:srgbClr val="122468"/>
              </a:solidFill>
            </a:endParaRPr>
          </a:p>
        </p:txBody>
      </p:sp>
      <p:sp>
        <p:nvSpPr>
          <p:cNvPr id="51" name="Nach unten gekrümmter Pfeil 50"/>
          <p:cNvSpPr/>
          <p:nvPr/>
        </p:nvSpPr>
        <p:spPr>
          <a:xfrm>
            <a:off x="273305" y="1379174"/>
            <a:ext cx="1800200" cy="489701"/>
          </a:xfrm>
          <a:prstGeom prst="curvedDownArrow">
            <a:avLst>
              <a:gd name="adj1" fmla="val 34215"/>
              <a:gd name="adj2" fmla="val 50000"/>
              <a:gd name="adj3" fmla="val 25000"/>
            </a:avLst>
          </a:prstGeom>
          <a:solidFill>
            <a:schemeClr val="tx2">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Nach unten gekrümmter Pfeil 51"/>
          <p:cNvSpPr/>
          <p:nvPr/>
        </p:nvSpPr>
        <p:spPr>
          <a:xfrm flipH="1" flipV="1">
            <a:off x="643689" y="2049229"/>
            <a:ext cx="1675574" cy="511735"/>
          </a:xfrm>
          <a:prstGeom prst="curvedDownArrow">
            <a:avLst>
              <a:gd name="adj1" fmla="val 26615"/>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C00000"/>
              </a:solidFill>
            </a:endParaRPr>
          </a:p>
        </p:txBody>
      </p:sp>
      <p:sp>
        <p:nvSpPr>
          <p:cNvPr id="53" name="Text Box 5"/>
          <p:cNvSpPr txBox="1">
            <a:spLocks noChangeArrowheads="1"/>
          </p:cNvSpPr>
          <p:nvPr/>
        </p:nvSpPr>
        <p:spPr bwMode="auto">
          <a:xfrm>
            <a:off x="2133771" y="1770857"/>
            <a:ext cx="608910" cy="291255"/>
          </a:xfrm>
          <a:prstGeom prst="rect">
            <a:avLst/>
          </a:prstGeom>
          <a:solidFill>
            <a:srgbClr val="FFFF00"/>
          </a:solidFill>
          <a:ln w="38100">
            <a:solidFill>
              <a:srgbClr val="FF0000"/>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FF0000"/>
                </a:solidFill>
              </a:rPr>
              <a:t>NGM</a:t>
            </a:r>
            <a:endParaRPr lang="en-GB" altLang="en-US" sz="1400" dirty="0" smtClean="0">
              <a:solidFill>
                <a:srgbClr val="122468"/>
              </a:solidFill>
            </a:endParaRPr>
          </a:p>
        </p:txBody>
      </p:sp>
      <p:sp>
        <p:nvSpPr>
          <p:cNvPr id="54" name="Text Box 4"/>
          <p:cNvSpPr txBox="1">
            <a:spLocks noChangeArrowheads="1"/>
          </p:cNvSpPr>
          <p:nvPr/>
        </p:nvSpPr>
        <p:spPr bwMode="auto">
          <a:xfrm>
            <a:off x="35749" y="1794070"/>
            <a:ext cx="646704" cy="291255"/>
          </a:xfrm>
          <a:prstGeom prst="rect">
            <a:avLst/>
          </a:prstGeom>
          <a:solidFill>
            <a:schemeClr val="tx2">
              <a:lumMod val="20000"/>
              <a:lumOff val="80000"/>
            </a:schemeClr>
          </a:solidFill>
          <a:ln w="38100">
            <a:solidFill>
              <a:srgbClr val="0000FF"/>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0070C0"/>
                </a:solidFill>
              </a:rPr>
              <a:t>CFD</a:t>
            </a:r>
            <a:endParaRPr lang="en-GB" altLang="en-US" sz="1400" dirty="0"/>
          </a:p>
        </p:txBody>
      </p:sp>
      <p:sp>
        <p:nvSpPr>
          <p:cNvPr id="55" name="Textfeld 54"/>
          <p:cNvSpPr txBox="1"/>
          <p:nvPr/>
        </p:nvSpPr>
        <p:spPr>
          <a:xfrm>
            <a:off x="359101" y="614092"/>
            <a:ext cx="2098576" cy="318924"/>
          </a:xfrm>
          <a:prstGeom prst="rect">
            <a:avLst/>
          </a:prstGeom>
          <a:solidFill>
            <a:srgbClr val="CCFF99"/>
          </a:solidFill>
          <a:ln w="28575">
            <a:solidFill>
              <a:schemeClr val="tx1"/>
            </a:solidFill>
            <a:prstDash val="solid"/>
          </a:ln>
        </p:spPr>
        <p:txBody>
          <a:bodyPr wrap="square" lIns="36000" tIns="36000" rIns="36000" bIns="36000" rtlCol="0">
            <a:spAutoFit/>
          </a:bodyPr>
          <a:lstStyle/>
          <a:p>
            <a:pPr algn="ctr"/>
            <a:r>
              <a:rPr lang="en-GB" sz="1600" b="1" dirty="0" smtClean="0"/>
              <a:t>A) Full kinetic </a:t>
            </a:r>
            <a:endParaRPr lang="en-GB" sz="1600" b="1" dirty="0"/>
          </a:p>
        </p:txBody>
      </p:sp>
      <p:sp>
        <p:nvSpPr>
          <p:cNvPr id="56" name="Wolke 55"/>
          <p:cNvSpPr/>
          <p:nvPr/>
        </p:nvSpPr>
        <p:spPr>
          <a:xfrm>
            <a:off x="920009" y="1608233"/>
            <a:ext cx="873031" cy="6138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3D</a:t>
            </a:r>
          </a:p>
          <a:p>
            <a:pPr algn="ctr"/>
            <a:r>
              <a:rPr lang="en-GB" sz="1400" b="1" dirty="0" smtClean="0">
                <a:solidFill>
                  <a:schemeClr val="tx1"/>
                </a:solidFill>
              </a:rPr>
              <a:t>cell</a:t>
            </a:r>
            <a:endParaRPr lang="en-GB" sz="1400" b="1" dirty="0">
              <a:solidFill>
                <a:schemeClr val="tx1"/>
              </a:solidFill>
            </a:endParaRPr>
          </a:p>
        </p:txBody>
      </p:sp>
      <p:sp>
        <p:nvSpPr>
          <p:cNvPr id="57" name="Text Box 7"/>
          <p:cNvSpPr txBox="1">
            <a:spLocks noChangeArrowheads="1"/>
          </p:cNvSpPr>
          <p:nvPr/>
        </p:nvSpPr>
        <p:spPr bwMode="auto">
          <a:xfrm>
            <a:off x="525057" y="2560965"/>
            <a:ext cx="1576106" cy="291255"/>
          </a:xfrm>
          <a:prstGeom prst="rect">
            <a:avLst/>
          </a:prstGeom>
          <a:solidFill>
            <a:srgbClr val="FFFF00"/>
          </a:solidFill>
          <a:ln w="28575">
            <a:solidFill>
              <a:srgbClr val="FF0000"/>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t>Source </a:t>
            </a:r>
            <a:r>
              <a:rPr lang="en-GB" altLang="en-US" sz="1400" dirty="0" smtClean="0"/>
              <a:t>terms</a:t>
            </a:r>
          </a:p>
        </p:txBody>
      </p:sp>
      <p:sp>
        <p:nvSpPr>
          <p:cNvPr id="58" name="Text Box 6"/>
          <p:cNvSpPr txBox="1">
            <a:spLocks noChangeArrowheads="1"/>
          </p:cNvSpPr>
          <p:nvPr/>
        </p:nvSpPr>
        <p:spPr bwMode="auto">
          <a:xfrm>
            <a:off x="3210049" y="1077307"/>
            <a:ext cx="2117966" cy="291255"/>
          </a:xfrm>
          <a:prstGeom prst="rect">
            <a:avLst/>
          </a:prstGeom>
          <a:solidFill>
            <a:schemeClr val="tx2">
              <a:lumMod val="20000"/>
              <a:lumOff val="80000"/>
            </a:schemeClr>
          </a:solidFill>
          <a:ln w="28575">
            <a:solidFill>
              <a:srgbClr val="0000FF"/>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solidFill>
                  <a:srgbClr val="122468"/>
                </a:solidFill>
              </a:rPr>
              <a:t>Plasma </a:t>
            </a:r>
            <a:r>
              <a:rPr lang="en-GB" altLang="en-US" sz="1400" dirty="0" smtClean="0">
                <a:solidFill>
                  <a:srgbClr val="122468"/>
                </a:solidFill>
              </a:rPr>
              <a:t>flow parameters</a:t>
            </a:r>
            <a:endParaRPr lang="en-GB" altLang="en-US" sz="1400" dirty="0">
              <a:solidFill>
                <a:srgbClr val="122468"/>
              </a:solidFill>
            </a:endParaRPr>
          </a:p>
        </p:txBody>
      </p:sp>
      <p:sp>
        <p:nvSpPr>
          <p:cNvPr id="60" name="Nach unten gekrümmter Pfeil 59"/>
          <p:cNvSpPr/>
          <p:nvPr/>
        </p:nvSpPr>
        <p:spPr>
          <a:xfrm>
            <a:off x="3124253" y="1374974"/>
            <a:ext cx="1800200" cy="489701"/>
          </a:xfrm>
          <a:prstGeom prst="curvedDownArrow">
            <a:avLst>
              <a:gd name="adj1" fmla="val 34215"/>
              <a:gd name="adj2" fmla="val 50000"/>
              <a:gd name="adj3" fmla="val 25000"/>
            </a:avLst>
          </a:prstGeom>
          <a:solidFill>
            <a:schemeClr val="tx2">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Nach unten gekrümmter Pfeil 61"/>
          <p:cNvSpPr/>
          <p:nvPr/>
        </p:nvSpPr>
        <p:spPr>
          <a:xfrm flipH="1" flipV="1">
            <a:off x="3533400" y="2045025"/>
            <a:ext cx="1759442" cy="511735"/>
          </a:xfrm>
          <a:prstGeom prst="curvedDownArrow">
            <a:avLst>
              <a:gd name="adj1" fmla="val 35195"/>
              <a:gd name="adj2" fmla="val 50000"/>
              <a:gd name="adj3" fmla="val 2500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C00000"/>
              </a:solidFill>
            </a:endParaRPr>
          </a:p>
        </p:txBody>
      </p:sp>
      <p:sp>
        <p:nvSpPr>
          <p:cNvPr id="66" name="Text Box 5"/>
          <p:cNvSpPr txBox="1">
            <a:spLocks noChangeArrowheads="1"/>
          </p:cNvSpPr>
          <p:nvPr/>
        </p:nvSpPr>
        <p:spPr bwMode="auto">
          <a:xfrm>
            <a:off x="4984718" y="1766657"/>
            <a:ext cx="775957" cy="692006"/>
          </a:xfrm>
          <a:prstGeom prst="rect">
            <a:avLst/>
          </a:prstGeom>
          <a:solidFill>
            <a:srgbClr val="FFFF00"/>
          </a:solidFill>
          <a:ln w="38100">
            <a:solidFill>
              <a:srgbClr val="FF0000"/>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FF0000"/>
                </a:solidFill>
              </a:rPr>
              <a:t>NGM</a:t>
            </a:r>
          </a:p>
          <a:p>
            <a:pPr eaLnBrk="1" hangingPunct="1">
              <a:lnSpc>
                <a:spcPct val="93000"/>
              </a:lnSpc>
              <a:buClr>
                <a:srgbClr val="122468"/>
              </a:buClr>
              <a:buSzPct val="100000"/>
              <a:buFont typeface="Arial" pitchFamily="34" charset="0"/>
              <a:buNone/>
            </a:pPr>
            <a:endParaRPr lang="en-GB" altLang="en-US" sz="1400" b="1" dirty="0">
              <a:solidFill>
                <a:srgbClr val="FF0000"/>
              </a:solidFill>
            </a:endParaRPr>
          </a:p>
          <a:p>
            <a:pPr eaLnBrk="1" hangingPunct="1">
              <a:lnSpc>
                <a:spcPct val="93000"/>
              </a:lnSpc>
              <a:buClr>
                <a:srgbClr val="122468"/>
              </a:buClr>
              <a:buSzPct val="100000"/>
              <a:buFont typeface="Arial" pitchFamily="34" charset="0"/>
              <a:buNone/>
            </a:pPr>
            <a:endParaRPr lang="en-GB" altLang="en-US" sz="1400" dirty="0" smtClean="0">
              <a:solidFill>
                <a:srgbClr val="122468"/>
              </a:solidFill>
            </a:endParaRPr>
          </a:p>
        </p:txBody>
      </p:sp>
      <p:sp>
        <p:nvSpPr>
          <p:cNvPr id="68" name="Text Box 4"/>
          <p:cNvSpPr txBox="1">
            <a:spLocks noChangeArrowheads="1"/>
          </p:cNvSpPr>
          <p:nvPr/>
        </p:nvSpPr>
        <p:spPr bwMode="auto">
          <a:xfrm>
            <a:off x="2886697" y="1789870"/>
            <a:ext cx="646704" cy="291255"/>
          </a:xfrm>
          <a:prstGeom prst="rect">
            <a:avLst/>
          </a:prstGeom>
          <a:solidFill>
            <a:schemeClr val="tx2">
              <a:lumMod val="20000"/>
              <a:lumOff val="80000"/>
            </a:schemeClr>
          </a:solidFill>
          <a:ln w="38100">
            <a:solidFill>
              <a:srgbClr val="0000FF"/>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0070C0"/>
                </a:solidFill>
              </a:rPr>
              <a:t>CFD</a:t>
            </a:r>
            <a:endParaRPr lang="en-GB" altLang="en-US" sz="1400" dirty="0"/>
          </a:p>
        </p:txBody>
      </p:sp>
      <p:sp>
        <p:nvSpPr>
          <p:cNvPr id="69" name="Textfeld 68"/>
          <p:cNvSpPr txBox="1"/>
          <p:nvPr/>
        </p:nvSpPr>
        <p:spPr>
          <a:xfrm>
            <a:off x="2886696" y="618847"/>
            <a:ext cx="2765423" cy="318924"/>
          </a:xfrm>
          <a:prstGeom prst="rect">
            <a:avLst/>
          </a:prstGeom>
          <a:solidFill>
            <a:srgbClr val="CCFF99"/>
          </a:solidFill>
          <a:ln w="28575">
            <a:solidFill>
              <a:schemeClr val="tx1"/>
            </a:solidFill>
            <a:prstDash val="solid"/>
          </a:ln>
        </p:spPr>
        <p:txBody>
          <a:bodyPr wrap="square" lIns="36000" tIns="36000" rIns="36000" bIns="36000" rtlCol="0">
            <a:spAutoFit/>
          </a:bodyPr>
          <a:lstStyle/>
          <a:p>
            <a:pPr algn="ctr"/>
            <a:r>
              <a:rPr lang="en-GB" sz="1600" b="1" dirty="0" smtClean="0"/>
              <a:t>B) Spatial, “micro-Macro” </a:t>
            </a:r>
            <a:r>
              <a:rPr lang="en-GB" sz="1600" b="1" dirty="0" err="1" smtClean="0"/>
              <a:t>hybr</a:t>
            </a:r>
            <a:r>
              <a:rPr lang="en-GB" sz="1600" b="1" dirty="0" smtClean="0"/>
              <a:t>.</a:t>
            </a:r>
            <a:endParaRPr lang="en-GB" sz="1600" b="1" dirty="0"/>
          </a:p>
        </p:txBody>
      </p:sp>
      <p:sp>
        <p:nvSpPr>
          <p:cNvPr id="70" name="Wolke 69"/>
          <p:cNvSpPr/>
          <p:nvPr/>
        </p:nvSpPr>
        <p:spPr>
          <a:xfrm>
            <a:off x="3770957" y="1604033"/>
            <a:ext cx="873031" cy="6138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3D</a:t>
            </a:r>
          </a:p>
          <a:p>
            <a:pPr algn="ctr"/>
            <a:r>
              <a:rPr lang="en-GB" sz="1400" b="1" dirty="0" smtClean="0">
                <a:solidFill>
                  <a:schemeClr val="tx1"/>
                </a:solidFill>
              </a:rPr>
              <a:t>cell</a:t>
            </a:r>
            <a:endParaRPr lang="en-GB" sz="1400" b="1" dirty="0">
              <a:solidFill>
                <a:schemeClr val="tx1"/>
              </a:solidFill>
            </a:endParaRPr>
          </a:p>
        </p:txBody>
      </p:sp>
      <p:sp>
        <p:nvSpPr>
          <p:cNvPr id="71" name="Text Box 7"/>
          <p:cNvSpPr txBox="1">
            <a:spLocks noChangeArrowheads="1"/>
          </p:cNvSpPr>
          <p:nvPr/>
        </p:nvSpPr>
        <p:spPr bwMode="auto">
          <a:xfrm>
            <a:off x="3376005" y="2556765"/>
            <a:ext cx="1576106" cy="291255"/>
          </a:xfrm>
          <a:prstGeom prst="rect">
            <a:avLst/>
          </a:prstGeom>
          <a:solidFill>
            <a:srgbClr val="FFFF00"/>
          </a:solidFill>
          <a:ln w="28575">
            <a:solidFill>
              <a:srgbClr val="FF0000"/>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t>Source </a:t>
            </a:r>
            <a:r>
              <a:rPr lang="en-GB" altLang="en-US" sz="1400" dirty="0" smtClean="0"/>
              <a:t>terms</a:t>
            </a:r>
          </a:p>
        </p:txBody>
      </p:sp>
      <p:sp>
        <p:nvSpPr>
          <p:cNvPr id="72" name="Textfeld 71"/>
          <p:cNvSpPr txBox="1"/>
          <p:nvPr/>
        </p:nvSpPr>
        <p:spPr>
          <a:xfrm>
            <a:off x="6545763" y="630320"/>
            <a:ext cx="1637852" cy="318924"/>
          </a:xfrm>
          <a:prstGeom prst="rect">
            <a:avLst/>
          </a:prstGeom>
          <a:solidFill>
            <a:srgbClr val="CCFF99"/>
          </a:solidFill>
          <a:ln w="28575">
            <a:solidFill>
              <a:schemeClr val="tx1"/>
            </a:solidFill>
            <a:prstDash val="solid"/>
          </a:ln>
        </p:spPr>
        <p:txBody>
          <a:bodyPr wrap="square" lIns="36000" tIns="36000" rIns="36000" bIns="36000" rtlCol="0">
            <a:spAutoFit/>
          </a:bodyPr>
          <a:lstStyle/>
          <a:p>
            <a:pPr algn="ctr"/>
            <a:r>
              <a:rPr lang="en-GB" sz="1600" b="1" dirty="0" smtClean="0"/>
              <a:t>C) APMC: KDMC</a:t>
            </a:r>
            <a:endParaRPr lang="en-GB" sz="1600" b="1" dirty="0"/>
          </a:p>
        </p:txBody>
      </p:sp>
      <p:sp>
        <p:nvSpPr>
          <p:cNvPr id="73" name="Textfeld 72"/>
          <p:cNvSpPr txBox="1"/>
          <p:nvPr/>
        </p:nvSpPr>
        <p:spPr>
          <a:xfrm>
            <a:off x="4984718" y="2083762"/>
            <a:ext cx="552775" cy="369332"/>
          </a:xfrm>
          <a:prstGeom prst="rect">
            <a:avLst/>
          </a:prstGeom>
          <a:solidFill>
            <a:srgbClr val="FFC000"/>
          </a:solidFill>
          <a:ln w="28575">
            <a:solidFill>
              <a:srgbClr val="FF0000"/>
            </a:solidFill>
          </a:ln>
        </p:spPr>
        <p:txBody>
          <a:bodyPr wrap="square" rtlCol="0">
            <a:spAutoFit/>
          </a:bodyPr>
          <a:lstStyle/>
          <a:p>
            <a:r>
              <a:rPr lang="en-GB" dirty="0" smtClean="0"/>
              <a:t>FKH</a:t>
            </a:r>
            <a:endParaRPr lang="en-GB" dirty="0"/>
          </a:p>
        </p:txBody>
      </p:sp>
      <p:sp>
        <p:nvSpPr>
          <p:cNvPr id="74" name="Freihandform 73"/>
          <p:cNvSpPr/>
          <p:nvPr/>
        </p:nvSpPr>
        <p:spPr>
          <a:xfrm>
            <a:off x="3370011" y="1658339"/>
            <a:ext cx="302779" cy="426043"/>
          </a:xfrm>
          <a:custGeom>
            <a:avLst/>
            <a:gdLst>
              <a:gd name="connsiteX0" fmla="*/ 310661 w 323069"/>
              <a:gd name="connsiteY0" fmla="*/ 373290 h 426043"/>
              <a:gd name="connsiteX1" fmla="*/ 310661 w 323069"/>
              <a:gd name="connsiteY1" fmla="*/ 50905 h 426043"/>
              <a:gd name="connsiteX2" fmla="*/ 181707 w 323069"/>
              <a:gd name="connsiteY2" fmla="*/ 39182 h 426043"/>
              <a:gd name="connsiteX3" fmla="*/ 0 w 323069"/>
              <a:gd name="connsiteY3" fmla="*/ 426043 h 426043"/>
            </a:gdLst>
            <a:ahLst/>
            <a:cxnLst>
              <a:cxn ang="0">
                <a:pos x="connsiteX0" y="connsiteY0"/>
              </a:cxn>
              <a:cxn ang="0">
                <a:pos x="connsiteX1" y="connsiteY1"/>
              </a:cxn>
              <a:cxn ang="0">
                <a:pos x="connsiteX2" y="connsiteY2"/>
              </a:cxn>
              <a:cxn ang="0">
                <a:pos x="connsiteX3" y="connsiteY3"/>
              </a:cxn>
            </a:cxnLst>
            <a:rect l="l" t="t" r="r" b="b"/>
            <a:pathLst>
              <a:path w="323069" h="426043">
                <a:moveTo>
                  <a:pt x="310661" y="373290"/>
                </a:moveTo>
                <a:cubicBezTo>
                  <a:pt x="321407" y="239940"/>
                  <a:pt x="332153" y="106590"/>
                  <a:pt x="310661" y="50905"/>
                </a:cubicBezTo>
                <a:cubicBezTo>
                  <a:pt x="289169" y="-4780"/>
                  <a:pt x="233484" y="-23341"/>
                  <a:pt x="181707" y="39182"/>
                </a:cubicBezTo>
                <a:cubicBezTo>
                  <a:pt x="129930" y="101705"/>
                  <a:pt x="34192" y="343981"/>
                  <a:pt x="0" y="426043"/>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 Box 6"/>
          <p:cNvSpPr txBox="1">
            <a:spLocks noChangeArrowheads="1"/>
          </p:cNvSpPr>
          <p:nvPr/>
        </p:nvSpPr>
        <p:spPr bwMode="auto">
          <a:xfrm>
            <a:off x="6291043" y="1077307"/>
            <a:ext cx="2117966" cy="291255"/>
          </a:xfrm>
          <a:prstGeom prst="rect">
            <a:avLst/>
          </a:prstGeom>
          <a:solidFill>
            <a:schemeClr val="tx2">
              <a:lumMod val="20000"/>
              <a:lumOff val="80000"/>
            </a:schemeClr>
          </a:solidFill>
          <a:ln w="28575">
            <a:solidFill>
              <a:srgbClr val="0000FF"/>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solidFill>
                  <a:srgbClr val="122468"/>
                </a:solidFill>
              </a:rPr>
              <a:t>Plasma </a:t>
            </a:r>
            <a:r>
              <a:rPr lang="en-GB" altLang="en-US" sz="1400" dirty="0" smtClean="0">
                <a:solidFill>
                  <a:srgbClr val="122468"/>
                </a:solidFill>
              </a:rPr>
              <a:t>flow parameters</a:t>
            </a:r>
            <a:endParaRPr lang="en-GB" altLang="en-US" sz="1400" dirty="0">
              <a:solidFill>
                <a:srgbClr val="122468"/>
              </a:solidFill>
            </a:endParaRPr>
          </a:p>
        </p:txBody>
      </p:sp>
      <p:sp>
        <p:nvSpPr>
          <p:cNvPr id="76" name="Nach unten gekrümmter Pfeil 75"/>
          <p:cNvSpPr/>
          <p:nvPr/>
        </p:nvSpPr>
        <p:spPr>
          <a:xfrm>
            <a:off x="6205248" y="1374974"/>
            <a:ext cx="1428510" cy="308519"/>
          </a:xfrm>
          <a:prstGeom prst="curvedDownArrow">
            <a:avLst>
              <a:gd name="adj1" fmla="val 34215"/>
              <a:gd name="adj2" fmla="val 50000"/>
              <a:gd name="adj3" fmla="val 25000"/>
            </a:avLst>
          </a:prstGeom>
          <a:solidFill>
            <a:schemeClr val="tx2">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Text Box 4"/>
          <p:cNvSpPr txBox="1">
            <a:spLocks noChangeArrowheads="1"/>
          </p:cNvSpPr>
          <p:nvPr/>
        </p:nvSpPr>
        <p:spPr bwMode="auto">
          <a:xfrm>
            <a:off x="5924532" y="1683493"/>
            <a:ext cx="646704" cy="291255"/>
          </a:xfrm>
          <a:prstGeom prst="rect">
            <a:avLst/>
          </a:prstGeom>
          <a:solidFill>
            <a:schemeClr val="tx2">
              <a:lumMod val="20000"/>
              <a:lumOff val="80000"/>
            </a:schemeClr>
          </a:solidFill>
          <a:ln w="38100">
            <a:solidFill>
              <a:srgbClr val="0000FF"/>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0070C0"/>
                </a:solidFill>
              </a:rPr>
              <a:t>CFD</a:t>
            </a:r>
            <a:endParaRPr lang="en-GB" altLang="en-US" sz="1400" dirty="0"/>
          </a:p>
        </p:txBody>
      </p:sp>
      <p:sp>
        <p:nvSpPr>
          <p:cNvPr id="78" name="Wolke 77"/>
          <p:cNvSpPr/>
          <p:nvPr/>
        </p:nvSpPr>
        <p:spPr>
          <a:xfrm>
            <a:off x="6604953" y="1493755"/>
            <a:ext cx="873031" cy="6138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3D</a:t>
            </a:r>
          </a:p>
          <a:p>
            <a:pPr algn="ctr"/>
            <a:r>
              <a:rPr lang="en-GB" sz="1400" b="1" dirty="0" smtClean="0">
                <a:solidFill>
                  <a:schemeClr val="tx1"/>
                </a:solidFill>
              </a:rPr>
              <a:t>cell</a:t>
            </a:r>
            <a:endParaRPr lang="en-GB" sz="1400" b="1" dirty="0">
              <a:solidFill>
                <a:schemeClr val="tx1"/>
              </a:solidFill>
            </a:endParaRPr>
          </a:p>
        </p:txBody>
      </p:sp>
      <p:sp>
        <p:nvSpPr>
          <p:cNvPr id="79" name="Text Box 7"/>
          <p:cNvSpPr txBox="1">
            <a:spLocks noChangeArrowheads="1"/>
          </p:cNvSpPr>
          <p:nvPr/>
        </p:nvSpPr>
        <p:spPr bwMode="auto">
          <a:xfrm>
            <a:off x="6187428" y="2302652"/>
            <a:ext cx="1332154" cy="291255"/>
          </a:xfrm>
          <a:prstGeom prst="rect">
            <a:avLst/>
          </a:prstGeom>
          <a:solidFill>
            <a:srgbClr val="FFFF00"/>
          </a:solidFill>
          <a:ln w="28575">
            <a:solidFill>
              <a:srgbClr val="FF0000"/>
            </a:solidFill>
            <a:prstDash val="sysDash"/>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algn="ctr" eaLnBrk="1" hangingPunct="1">
              <a:lnSpc>
                <a:spcPct val="93000"/>
              </a:lnSpc>
              <a:buClr>
                <a:srgbClr val="122468"/>
              </a:buClr>
              <a:buSzPct val="100000"/>
              <a:buFont typeface="Arial" pitchFamily="34" charset="0"/>
              <a:buNone/>
            </a:pPr>
            <a:r>
              <a:rPr lang="en-GB" altLang="en-US" sz="1400" dirty="0"/>
              <a:t>Source </a:t>
            </a:r>
            <a:r>
              <a:rPr lang="en-GB" altLang="en-US" sz="1400" dirty="0" smtClean="0"/>
              <a:t>terms</a:t>
            </a:r>
          </a:p>
        </p:txBody>
      </p:sp>
      <p:sp>
        <p:nvSpPr>
          <p:cNvPr id="80" name="Nach unten gekrümmter Pfeil 79"/>
          <p:cNvSpPr/>
          <p:nvPr/>
        </p:nvSpPr>
        <p:spPr>
          <a:xfrm rot="20808658" flipH="1" flipV="1">
            <a:off x="6565457" y="1882388"/>
            <a:ext cx="1311514" cy="404400"/>
          </a:xfrm>
          <a:prstGeom prst="curvedDownArrow">
            <a:avLst>
              <a:gd name="adj1" fmla="val 26615"/>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C00000"/>
              </a:solidFill>
            </a:endParaRPr>
          </a:p>
        </p:txBody>
      </p:sp>
      <p:sp>
        <p:nvSpPr>
          <p:cNvPr id="81" name="Text Box 5"/>
          <p:cNvSpPr txBox="1">
            <a:spLocks noChangeArrowheads="1"/>
          </p:cNvSpPr>
          <p:nvPr/>
        </p:nvSpPr>
        <p:spPr bwMode="auto">
          <a:xfrm>
            <a:off x="7658149" y="1554669"/>
            <a:ext cx="1394781" cy="1293131"/>
          </a:xfrm>
          <a:prstGeom prst="rect">
            <a:avLst/>
          </a:prstGeom>
          <a:solidFill>
            <a:srgbClr val="FFFF00"/>
          </a:solidFill>
          <a:ln w="38100">
            <a:solidFill>
              <a:srgbClr val="FF0000"/>
            </a:solidFill>
            <a:round/>
            <a:headEnd/>
            <a:tailEnd/>
          </a:ln>
          <a:effectLst/>
          <a:extLst/>
        </p:spPr>
        <p:txBody>
          <a:bodyPr wrap="square" lIns="90000" tIns="45000" rIns="90000" bIns="450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ea typeface="ＭＳ Ｐゴシック" pitchFamily="34" charset="-128"/>
              </a:defRPr>
            </a:lvl9pPr>
          </a:lstStyle>
          <a:p>
            <a:pPr eaLnBrk="1" hangingPunct="1">
              <a:lnSpc>
                <a:spcPct val="93000"/>
              </a:lnSpc>
              <a:buClr>
                <a:srgbClr val="122468"/>
              </a:buClr>
              <a:buSzPct val="100000"/>
              <a:buFont typeface="Arial" pitchFamily="34" charset="0"/>
              <a:buNone/>
            </a:pPr>
            <a:r>
              <a:rPr lang="en-GB" altLang="en-US" sz="1400" b="1" dirty="0" smtClean="0">
                <a:solidFill>
                  <a:srgbClr val="FF0000"/>
                </a:solidFill>
              </a:rPr>
              <a:t>       NGM</a:t>
            </a:r>
          </a:p>
          <a:p>
            <a:pPr eaLnBrk="1" hangingPunct="1">
              <a:lnSpc>
                <a:spcPct val="93000"/>
              </a:lnSpc>
              <a:buClr>
                <a:srgbClr val="122468"/>
              </a:buClr>
              <a:buSzPct val="100000"/>
              <a:buFont typeface="Arial" pitchFamily="34" charset="0"/>
              <a:buNone/>
            </a:pPr>
            <a:r>
              <a:rPr lang="ru-RU" altLang="en-US" sz="1400" b="1" dirty="0" smtClean="0">
                <a:solidFill>
                  <a:srgbClr val="FF0000"/>
                </a:solidFill>
              </a:rPr>
              <a:t>1) </a:t>
            </a:r>
            <a:r>
              <a:rPr lang="en-GB" altLang="en-US" sz="1400" b="1" dirty="0" smtClean="0">
                <a:solidFill>
                  <a:srgbClr val="FF0000"/>
                </a:solidFill>
              </a:rPr>
              <a:t>Kinetic</a:t>
            </a:r>
            <a:endParaRPr lang="ru-RU" altLang="en-US" sz="1400" b="1" dirty="0" smtClean="0">
              <a:solidFill>
                <a:srgbClr val="FF0000"/>
              </a:solidFill>
            </a:endParaRPr>
          </a:p>
          <a:p>
            <a:pPr eaLnBrk="1" hangingPunct="1">
              <a:lnSpc>
                <a:spcPct val="93000"/>
              </a:lnSpc>
              <a:buClr>
                <a:srgbClr val="122468"/>
              </a:buClr>
              <a:buSzPct val="100000"/>
            </a:pPr>
            <a:r>
              <a:rPr lang="en-GB" altLang="en-US" sz="1400" dirty="0"/>
              <a:t>Mean, </a:t>
            </a:r>
            <a:r>
              <a:rPr lang="en-GB" altLang="en-US" sz="1400" dirty="0" smtClean="0"/>
              <a:t>covariance</a:t>
            </a:r>
            <a:endParaRPr lang="ru-RU" altLang="en-US" sz="1400" b="1" dirty="0">
              <a:solidFill>
                <a:srgbClr val="FF0000"/>
              </a:solidFill>
            </a:endParaRPr>
          </a:p>
          <a:p>
            <a:pPr eaLnBrk="1" hangingPunct="1">
              <a:lnSpc>
                <a:spcPct val="93000"/>
              </a:lnSpc>
              <a:buClr>
                <a:srgbClr val="122468"/>
              </a:buClr>
              <a:buSzPct val="100000"/>
            </a:pPr>
            <a:r>
              <a:rPr lang="ru-RU" altLang="en-US" sz="1400" b="1" dirty="0" smtClean="0">
                <a:solidFill>
                  <a:srgbClr val="FF0000"/>
                </a:solidFill>
              </a:rPr>
              <a:t>2) </a:t>
            </a:r>
            <a:r>
              <a:rPr lang="en-GB" altLang="en-US" sz="1400" b="1" dirty="0" smtClean="0">
                <a:solidFill>
                  <a:srgbClr val="FF0000"/>
                </a:solidFill>
              </a:rPr>
              <a:t>Diffusive</a:t>
            </a:r>
            <a:br>
              <a:rPr lang="en-GB" altLang="en-US" sz="1400" b="1" dirty="0" smtClean="0">
                <a:solidFill>
                  <a:srgbClr val="FF0000"/>
                </a:solidFill>
              </a:rPr>
            </a:br>
            <a:r>
              <a:rPr lang="en-GB" altLang="en-US" sz="1400" dirty="0"/>
              <a:t>x(t</a:t>
            </a:r>
            <a:r>
              <a:rPr lang="en-GB" altLang="en-US" sz="1400" baseline="-25000" dirty="0"/>
              <a:t>n+1</a:t>
            </a:r>
            <a:r>
              <a:rPr lang="en-GB" altLang="en-US" sz="1400" dirty="0"/>
              <a:t>), v(t</a:t>
            </a:r>
            <a:r>
              <a:rPr lang="en-GB" altLang="en-US" sz="1400" baseline="-25000" dirty="0"/>
              <a:t>n+1</a:t>
            </a:r>
            <a:r>
              <a:rPr lang="en-GB" altLang="en-US" sz="1400" dirty="0" smtClean="0"/>
              <a:t>)</a:t>
            </a:r>
            <a:endParaRPr lang="en-GB" altLang="en-US" sz="1400" b="1" dirty="0" smtClean="0">
              <a:solidFill>
                <a:srgbClr val="FF0000"/>
              </a:solidFill>
            </a:endParaRPr>
          </a:p>
        </p:txBody>
      </p:sp>
      <p:sp>
        <p:nvSpPr>
          <p:cNvPr id="82" name="Pfeil nach unten 81"/>
          <p:cNvSpPr/>
          <p:nvPr/>
        </p:nvSpPr>
        <p:spPr>
          <a:xfrm>
            <a:off x="8819028" y="1797417"/>
            <a:ext cx="164832" cy="957632"/>
          </a:xfrm>
          <a:prstGeom prst="downArrow">
            <a:avLst/>
          </a:prstGeom>
          <a:solidFill>
            <a:srgbClr val="FCD9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389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876256" y="637198"/>
            <a:ext cx="1721350" cy="1169551"/>
          </a:xfrm>
          <a:prstGeom prst="rect">
            <a:avLst/>
          </a:prstGeom>
          <a:solidFill>
            <a:srgbClr val="FFFF00"/>
          </a:solidFill>
        </p:spPr>
        <p:txBody>
          <a:bodyPr wrap="square">
            <a:spAutoFit/>
          </a:bodyPr>
          <a:lstStyle/>
          <a:p>
            <a:r>
              <a:rPr lang="en-GB" sz="1400" b="1" dirty="0"/>
              <a:t>Purely micro-macro (</a:t>
            </a:r>
            <a:r>
              <a:rPr lang="en-GB" sz="1400" b="1" dirty="0" err="1"/>
              <a:t>mM</a:t>
            </a:r>
            <a:r>
              <a:rPr lang="en-GB" sz="1400" b="1" dirty="0"/>
              <a:t>) approach for rectangular slab geometry with fixed background plasma</a:t>
            </a:r>
          </a:p>
        </p:txBody>
      </p:sp>
      <p:sp>
        <p:nvSpPr>
          <p:cNvPr id="6" name="Rechteck 5"/>
          <p:cNvSpPr/>
          <p:nvPr/>
        </p:nvSpPr>
        <p:spPr>
          <a:xfrm>
            <a:off x="5860751" y="2715766"/>
            <a:ext cx="3240360" cy="1815882"/>
          </a:xfrm>
          <a:prstGeom prst="rect">
            <a:avLst/>
          </a:prstGeom>
          <a:solidFill>
            <a:srgbClr val="92D050"/>
          </a:solidFill>
        </p:spPr>
        <p:txBody>
          <a:bodyPr wrap="square">
            <a:spAutoFit/>
          </a:bodyPr>
          <a:lstStyle/>
          <a:p>
            <a:r>
              <a:rPr lang="en-GB" sz="1400" b="1" dirty="0" smtClean="0">
                <a:latin typeface="Arial" panose="020B0604020202020204" pitchFamily="34" charset="0"/>
                <a:cs typeface="Arial" panose="020B0604020202020204" pitchFamily="34" charset="0"/>
              </a:rPr>
              <a:t>Micro-macro combined </a:t>
            </a:r>
            <a:r>
              <a:rPr lang="en-GB" sz="1400" b="1" dirty="0">
                <a:latin typeface="Arial" panose="020B0604020202020204" pitchFamily="34" charset="0"/>
                <a:cs typeface="Arial" panose="020B0604020202020204" pitchFamily="34" charset="0"/>
              </a:rPr>
              <a:t>with spatially hybrid approach </a:t>
            </a:r>
            <a:r>
              <a:rPr lang="en-GB" sz="1400" b="1" dirty="0" smtClean="0">
                <a:latin typeface="Arial" panose="020B0604020202020204" pitchFamily="34" charset="0"/>
                <a:cs typeface="Arial" panose="020B0604020202020204" pitchFamily="34" charset="0"/>
              </a:rPr>
              <a:t>(</a:t>
            </a:r>
            <a:r>
              <a:rPr lang="en-GB" sz="1400" b="1" dirty="0" err="1" smtClean="0">
                <a:latin typeface="Arial" panose="020B0604020202020204" pitchFamily="34" charset="0"/>
                <a:cs typeface="Arial" panose="020B0604020202020204" pitchFamily="34" charset="0"/>
              </a:rPr>
              <a:t>Sp-mM</a:t>
            </a:r>
            <a:r>
              <a:rPr lang="en-GB" sz="1400" b="1" dirty="0" smtClean="0">
                <a:latin typeface="Arial" panose="020B0604020202020204" pitchFamily="34" charset="0"/>
                <a:cs typeface="Arial" panose="020B0604020202020204" pitchFamily="34" charset="0"/>
              </a:rPr>
              <a:t>)</a:t>
            </a:r>
          </a:p>
          <a:p>
            <a:r>
              <a:rPr lang="en-GB" sz="1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GB" sz="1400" b="1" dirty="0" smtClean="0">
                <a:solidFill>
                  <a:srgbClr val="C00000"/>
                </a:solidFill>
                <a:latin typeface="Arial" panose="020B0604020202020204" pitchFamily="34" charset="0"/>
                <a:cs typeface="Arial" panose="020B0604020202020204" pitchFamily="34" charset="0"/>
              </a:rPr>
              <a:t>factor 5-10 faster than full kinetic!</a:t>
            </a:r>
          </a:p>
          <a:p>
            <a:endParaRPr lang="en-GB" sz="1400" b="1" dirty="0" smtClean="0">
              <a:latin typeface="Arial" panose="020B0604020202020204" pitchFamily="34" charset="0"/>
              <a:cs typeface="Arial" panose="020B0604020202020204" pitchFamily="34" charset="0"/>
            </a:endParaRPr>
          </a:p>
          <a:p>
            <a:pPr marL="87313" indent="-87313"/>
            <a:r>
              <a:rPr lang="en-GB" sz="1400" b="1" dirty="0" smtClean="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Realistic </a:t>
            </a:r>
            <a:r>
              <a:rPr lang="en-GB" sz="1400" b="1" dirty="0" smtClean="0">
                <a:latin typeface="Arial" panose="020B0604020202020204" pitchFamily="34" charset="0"/>
                <a:cs typeface="Arial" panose="020B0604020202020204" pitchFamily="34" charset="0"/>
              </a:rPr>
              <a:t>geometry, void </a:t>
            </a:r>
            <a:r>
              <a:rPr lang="en-GB" sz="1400" b="1" dirty="0">
                <a:latin typeface="Arial" panose="020B0604020202020204" pitchFamily="34" charset="0"/>
                <a:cs typeface="Arial" panose="020B0604020202020204" pitchFamily="34" charset="0"/>
              </a:rPr>
              <a:t>regions </a:t>
            </a:r>
            <a:endParaRPr lang="en-GB" sz="1400" b="1" dirty="0" smtClean="0">
              <a:latin typeface="Arial" panose="020B0604020202020204" pitchFamily="34" charset="0"/>
              <a:cs typeface="Arial" panose="020B0604020202020204" pitchFamily="34" charset="0"/>
            </a:endParaRPr>
          </a:p>
          <a:p>
            <a:pPr marL="87313" indent="-87313"/>
            <a:r>
              <a:rPr lang="en-GB" sz="1400" b="1" dirty="0" smtClean="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Coupling to kinetic molecules </a:t>
            </a:r>
            <a:endParaRPr lang="en-GB" sz="1400" b="1" dirty="0" smtClean="0">
              <a:latin typeface="Arial" panose="020B0604020202020204" pitchFamily="34" charset="0"/>
              <a:cs typeface="Arial" panose="020B0604020202020204" pitchFamily="34" charset="0"/>
            </a:endParaRPr>
          </a:p>
          <a:p>
            <a:pPr marL="87313" indent="-87313"/>
            <a:r>
              <a:rPr lang="en-GB" sz="1400" b="1" dirty="0" smtClean="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Coupled </a:t>
            </a:r>
            <a:r>
              <a:rPr lang="en-GB" sz="1400" b="1" dirty="0" smtClean="0">
                <a:latin typeface="Arial" panose="020B0604020202020204" pitchFamily="34" charset="0"/>
                <a:cs typeface="Arial" panose="020B0604020202020204" pitchFamily="34" charset="0"/>
              </a:rPr>
              <a:t>plasma-neutral simulations </a:t>
            </a:r>
            <a:endParaRPr lang="en-GB" sz="1400" b="1" dirty="0">
              <a:latin typeface="Arial" panose="020B0604020202020204" pitchFamily="34" charset="0"/>
              <a:cs typeface="Arial" panose="020B0604020202020204" pitchFamily="34" charset="0"/>
            </a:endParaRPr>
          </a:p>
        </p:txBody>
      </p:sp>
      <p:sp>
        <p:nvSpPr>
          <p:cNvPr id="7" name="Titel 1"/>
          <p:cNvSpPr>
            <a:spLocks noGrp="1"/>
          </p:cNvSpPr>
          <p:nvPr>
            <p:ph type="title"/>
          </p:nvPr>
        </p:nvSpPr>
        <p:spPr>
          <a:xfrm>
            <a:off x="0" y="0"/>
            <a:ext cx="8375683" cy="452953"/>
          </a:xfrm>
        </p:spPr>
        <p:txBody>
          <a:bodyPr/>
          <a:lstStyle/>
          <a:p>
            <a:r>
              <a:rPr lang="en-GB" sz="2400" dirty="0" smtClean="0">
                <a:solidFill>
                  <a:srgbClr val="C00000"/>
                </a:solidFill>
              </a:rPr>
              <a:t>Recent progress with micro-Macro (JET L-mode case)</a:t>
            </a:r>
            <a:endParaRPr lang="en-GB" sz="2400" dirty="0">
              <a:solidFill>
                <a:srgbClr val="C00000"/>
              </a:solidFill>
            </a:endParaRPr>
          </a:p>
        </p:txBody>
      </p:sp>
      <p:pic>
        <p:nvPicPr>
          <p:cNvPr id="9" name="Grafik 8"/>
          <p:cNvPicPr>
            <a:picLocks noChangeAspect="1"/>
          </p:cNvPicPr>
          <p:nvPr/>
        </p:nvPicPr>
        <p:blipFill>
          <a:blip r:embed="rId2"/>
          <a:stretch>
            <a:fillRect/>
          </a:stretch>
        </p:blipFill>
        <p:spPr>
          <a:xfrm>
            <a:off x="-6175" y="1087310"/>
            <a:ext cx="5802311" cy="3654340"/>
          </a:xfrm>
          <a:prstGeom prst="rect">
            <a:avLst/>
          </a:prstGeom>
        </p:spPr>
      </p:pic>
      <p:pic>
        <p:nvPicPr>
          <p:cNvPr id="10" name="Grafik 9"/>
          <p:cNvPicPr>
            <a:picLocks noChangeAspect="1"/>
          </p:cNvPicPr>
          <p:nvPr/>
        </p:nvPicPr>
        <p:blipFill>
          <a:blip r:embed="rId3"/>
          <a:stretch>
            <a:fillRect/>
          </a:stretch>
        </p:blipFill>
        <p:spPr>
          <a:xfrm>
            <a:off x="5080109" y="510183"/>
            <a:ext cx="1509019" cy="1701527"/>
          </a:xfrm>
          <a:prstGeom prst="rect">
            <a:avLst/>
          </a:prstGeom>
        </p:spPr>
      </p:pic>
      <p:sp>
        <p:nvSpPr>
          <p:cNvPr id="11" name="Rechteck 10"/>
          <p:cNvSpPr/>
          <p:nvPr/>
        </p:nvSpPr>
        <p:spPr>
          <a:xfrm>
            <a:off x="395536" y="585465"/>
            <a:ext cx="2708914" cy="369332"/>
          </a:xfrm>
          <a:prstGeom prst="rect">
            <a:avLst/>
          </a:prstGeom>
          <a:solidFill>
            <a:schemeClr val="bg1">
              <a:lumMod val="85000"/>
            </a:schemeClr>
          </a:solidFill>
        </p:spPr>
        <p:txBody>
          <a:bodyPr wrap="square">
            <a:spAutoFit/>
          </a:bodyPr>
          <a:lstStyle/>
          <a:p>
            <a:r>
              <a:rPr lang="en-GB" dirty="0" err="1" smtClean="0"/>
              <a:t>N.Horsten</a:t>
            </a:r>
            <a:r>
              <a:rPr lang="en-GB" dirty="0" smtClean="0"/>
              <a:t> et al., PET-2021</a:t>
            </a:r>
            <a:endParaRPr lang="en-GB" dirty="0"/>
          </a:p>
        </p:txBody>
      </p:sp>
      <p:sp>
        <p:nvSpPr>
          <p:cNvPr id="12" name="Pfeil nach unten 11"/>
          <p:cNvSpPr/>
          <p:nvPr/>
        </p:nvSpPr>
        <p:spPr>
          <a:xfrm>
            <a:off x="6980141" y="1902962"/>
            <a:ext cx="139554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2021</a:t>
            </a:r>
            <a:endParaRPr lang="en-GB" dirty="0"/>
          </a:p>
        </p:txBody>
      </p:sp>
    </p:spTree>
    <p:extLst>
      <p:ext uri="{BB962C8B-B14F-4D97-AF65-F5344CB8AC3E}">
        <p14:creationId xmlns:p14="http://schemas.microsoft.com/office/powerpoint/2010/main" val="427989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760" y="51470"/>
            <a:ext cx="8310672" cy="414908"/>
          </a:xfrm>
        </p:spPr>
        <p:txBody>
          <a:bodyPr/>
          <a:lstStyle/>
          <a:p>
            <a:r>
              <a:rPr lang="de-DE" sz="2800" dirty="0" err="1" smtClean="0">
                <a:solidFill>
                  <a:srgbClr val="C00000"/>
                </a:solidFill>
              </a:rPr>
              <a:t>Recent</a:t>
            </a:r>
            <a:r>
              <a:rPr lang="de-DE" sz="2800" dirty="0" smtClean="0">
                <a:solidFill>
                  <a:srgbClr val="C00000"/>
                </a:solidFill>
              </a:rPr>
              <a:t> FKH Progress 2022</a:t>
            </a:r>
            <a:r>
              <a:rPr lang="en-GB" sz="2800" dirty="0" smtClean="0">
                <a:solidFill>
                  <a:srgbClr val="C00000"/>
                </a:solidFill>
              </a:rPr>
              <a:t>/23 </a:t>
            </a:r>
            <a:r>
              <a:rPr lang="en-GB" sz="2800" dirty="0" smtClean="0"/>
              <a:t>(KU Leuven)</a:t>
            </a:r>
            <a:r>
              <a:rPr lang="de-DE" sz="2800" dirty="0" smtClean="0"/>
              <a:t> </a:t>
            </a:r>
            <a:endParaRPr lang="en-GB" sz="2800" dirty="0"/>
          </a:p>
        </p:txBody>
      </p:sp>
      <p:sp>
        <p:nvSpPr>
          <p:cNvPr id="7" name="Rechteck 6"/>
          <p:cNvSpPr/>
          <p:nvPr/>
        </p:nvSpPr>
        <p:spPr>
          <a:xfrm>
            <a:off x="149760" y="555526"/>
            <a:ext cx="8719576" cy="4270400"/>
          </a:xfrm>
          <a:prstGeom prst="rect">
            <a:avLst/>
          </a:prstGeom>
        </p:spPr>
        <p:txBody>
          <a:bodyPr wrap="square">
            <a:spAutoFit/>
          </a:bodyPr>
          <a:lstStyle/>
          <a:p>
            <a:pPr marL="342900" lvl="0" indent="-342900">
              <a:lnSpc>
                <a:spcPct val="115000"/>
              </a:lnSpc>
              <a:buFont typeface="Symbol" panose="05050102010706020507" pitchFamily="18" charset="2"/>
              <a:buChar char=""/>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The fluid, (</a:t>
            </a:r>
            <a:r>
              <a:rPr lang="en-GB" sz="1400" b="1" dirty="0" err="1">
                <a:solidFill>
                  <a:prstClr val="black"/>
                </a:solidFill>
                <a:latin typeface="Arial" panose="020B0604020202020204" pitchFamily="34" charset="0"/>
                <a:ea typeface="Calibri" panose="020F0502020204030204" pitchFamily="34" charset="0"/>
                <a:cs typeface="Arial" panose="020B0604020202020204" pitchFamily="34" charset="0"/>
              </a:rPr>
              <a:t>SpH</a:t>
            </a: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 hybrid and kinetic neutral models were validated with a realistic JET ILW L-mode plasmas cases [2] </a:t>
            </a:r>
          </a:p>
          <a:p>
            <a:pPr marL="742950" lvl="1" indent="-285750">
              <a:lnSpc>
                <a:spcPct val="115000"/>
              </a:lnSpc>
              <a:buFont typeface="Courier New" panose="02070309020205020404" pitchFamily="49" charset="0"/>
              <a:buChar char="o"/>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This not a slab, but a realistic tokamak configuration, incl. voids, molecules, …</a:t>
            </a:r>
          </a:p>
          <a:p>
            <a:pPr marL="742950" lvl="1" indent="-285750">
              <a:lnSpc>
                <a:spcPct val="115000"/>
              </a:lnSpc>
              <a:buFont typeface="Courier New" panose="02070309020205020404" pitchFamily="49" charset="0"/>
              <a:buChar char="o"/>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Large fluid-kinetic discrepancies at low density (factor 2), but smaller discrepancies at higher density (50%)  </a:t>
            </a:r>
          </a:p>
          <a:p>
            <a:pPr marL="742950" lvl="1" indent="-285750">
              <a:lnSpc>
                <a:spcPct val="115000"/>
              </a:lnSpc>
              <a:buFont typeface="Courier New" panose="02070309020205020404" pitchFamily="49" charset="0"/>
              <a:buChar char="o"/>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Fluid-kinetic discrepancies in both density regimes successfully corrected by hybrid approach </a:t>
            </a:r>
          </a:p>
          <a:p>
            <a:pPr marL="342900" lvl="0" indent="-342900">
              <a:lnSpc>
                <a:spcPct val="115000"/>
              </a:lnSpc>
              <a:spcBef>
                <a:spcPts val="600"/>
              </a:spcBef>
              <a:buFont typeface="Symbol" panose="05050102010706020507" pitchFamily="18" charset="2"/>
              <a:buChar char=""/>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Drift and n-n effects are successfully </a:t>
            </a: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introduced</a:t>
            </a:r>
          </a:p>
          <a:p>
            <a:pPr marL="342900" lvl="0" indent="-342900">
              <a:lnSpc>
                <a:spcPct val="115000"/>
              </a:lnSpc>
              <a:spcBef>
                <a:spcPts val="600"/>
              </a:spcBef>
              <a:buFont typeface="Symbol" panose="05050102010706020507" pitchFamily="18" charset="2"/>
              <a:buChar char=""/>
            </a:pP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ITER W/Be case with/without drifts – AFN/kinetic</a:t>
            </a:r>
          </a:p>
          <a:p>
            <a:pPr marL="342900" lvl="0" indent="-342900">
              <a:lnSpc>
                <a:spcPct val="115000"/>
              </a:lnSpc>
              <a:spcBef>
                <a:spcPts val="600"/>
              </a:spcBef>
              <a:buFont typeface="Symbol" panose="05050102010706020507" pitchFamily="18" charset="2"/>
              <a:buChar char=""/>
            </a:pPr>
            <a:r>
              <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More work on algorithmic differentiation - AD (TAPENADE) is actively ongoing in 2023</a:t>
            </a:r>
            <a:endPar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buFont typeface="Symbol" panose="05050102010706020507" pitchFamily="18" charset="2"/>
              <a:buChar char=""/>
            </a:pPr>
            <a:r>
              <a:rPr lang="en-GB" sz="1400" b="1" dirty="0">
                <a:solidFill>
                  <a:prstClr val="black"/>
                </a:solidFill>
                <a:latin typeface="Arial" panose="020B0604020202020204" pitchFamily="34" charset="0"/>
                <a:ea typeface="Calibri" panose="020F0502020204030204" pitchFamily="34" charset="0"/>
                <a:cs typeface="Arial" panose="020B0604020202020204" pitchFamily="34" charset="0"/>
              </a:rPr>
              <a:t>Alternative hybrid approach that avoids cancellation errors by construction under development. Hilbert expansion based fluid model derived; both diffusive &amp; hydrodynamic scaling investigated </a:t>
            </a:r>
            <a:endParaRPr lang="en-GB" sz="14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buFont typeface="Symbol" panose="05050102010706020507" pitchFamily="18" charset="2"/>
              <a:buChar char=""/>
            </a:pPr>
            <a:r>
              <a:rPr lang="en-GB" sz="1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Release </a:t>
            </a:r>
            <a:r>
              <a:rPr lang="en-GB" sz="1400" b="1" dirty="0">
                <a:solidFill>
                  <a:srgbClr val="C00000"/>
                </a:solidFill>
                <a:latin typeface="Arial" panose="020B0604020202020204" pitchFamily="34" charset="0"/>
                <a:ea typeface="Calibri" panose="020F0502020204030204" pitchFamily="34" charset="0"/>
                <a:cs typeface="Arial" panose="020B0604020202020204" pitchFamily="34" charset="0"/>
              </a:rPr>
              <a:t>of fluid and hybrid approaches in extended grids version of SOLPS-ITER to the community during dedicated workshop hosted in KU Leuven, November </a:t>
            </a:r>
            <a:r>
              <a:rPr lang="en-GB" sz="1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2022</a:t>
            </a:r>
          </a:p>
          <a:p>
            <a:pPr marL="266700" lvl="0" indent="-266700">
              <a:lnSpc>
                <a:spcPct val="115000"/>
              </a:lnSpc>
              <a:spcBef>
                <a:spcPts val="600"/>
              </a:spcBef>
            </a:pPr>
            <a:r>
              <a:rPr lang="en-GB" sz="1400" b="1" i="1" dirty="0" smtClean="0">
                <a:solidFill>
                  <a:srgbClr val="0070C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FKH is also contributed from CEA/AMU with parallelisation for CRMs,    “condensation/evaporation”, links to SOLEDGE and TSVV-3 etc.</a:t>
            </a:r>
            <a:endParaRPr lang="en-GB" sz="1400" b="1" i="1"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5490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51470"/>
            <a:ext cx="7543800" cy="342900"/>
          </a:xfrm>
        </p:spPr>
        <p:txBody>
          <a:bodyPr/>
          <a:lstStyle/>
          <a:p>
            <a:r>
              <a:rPr lang="en-GB" dirty="0" smtClean="0">
                <a:solidFill>
                  <a:srgbClr val="C00000"/>
                </a:solidFill>
              </a:rPr>
              <a:t>EIRENE application to Magnum-PSI</a:t>
            </a:r>
            <a:endParaRPr lang="en-GB" dirty="0">
              <a:solidFill>
                <a:srgbClr val="C00000"/>
              </a:solidFill>
            </a:endParaRPr>
          </a:p>
        </p:txBody>
      </p:sp>
      <p:sp>
        <p:nvSpPr>
          <p:cNvPr id="4" name="Rechteck 3"/>
          <p:cNvSpPr/>
          <p:nvPr/>
        </p:nvSpPr>
        <p:spPr>
          <a:xfrm>
            <a:off x="3635896" y="1133205"/>
            <a:ext cx="1072252" cy="9557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Arial" panose="020B0604020202020204" pitchFamily="34" charset="0"/>
                <a:ea typeface="DejaVu Sans"/>
                <a:cs typeface="Arial" panose="020B0604020202020204" pitchFamily="34" charset="0"/>
              </a:rPr>
              <a:t>High Density Case</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hteck 4"/>
          <p:cNvSpPr/>
          <p:nvPr/>
        </p:nvSpPr>
        <p:spPr>
          <a:xfrm>
            <a:off x="3630081" y="2710949"/>
            <a:ext cx="792088" cy="86409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Arial" panose="020B0604020202020204" pitchFamily="34" charset="0"/>
                <a:ea typeface="DejaVu Sans"/>
                <a:cs typeface="Arial" panose="020B0604020202020204" pitchFamily="34" charset="0"/>
              </a:rPr>
              <a:t>Low Density Case</a:t>
            </a:r>
            <a:r>
              <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hteck 5"/>
          <p:cNvSpPr/>
          <p:nvPr/>
        </p:nvSpPr>
        <p:spPr>
          <a:xfrm>
            <a:off x="4463480" y="566009"/>
            <a:ext cx="468052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Arial"/>
                <a:ea typeface="DejaVu Sans"/>
                <a:cs typeface="+mn-cs"/>
              </a:rPr>
              <a:t>Comparison with TS profiles near the target</a:t>
            </a:r>
            <a:endParaRPr kumimoji="0" lang="en-US" sz="1600" b="0" i="0" u="none" strike="noStrike" kern="1200" cap="none" spc="-1" normalizeH="0" baseline="0" noProof="0" dirty="0">
              <a:ln>
                <a:noFill/>
              </a:ln>
              <a:solidFill>
                <a:prstClr val="black"/>
              </a:solidFill>
              <a:effectLst/>
              <a:uLnTx/>
              <a:uFillTx/>
              <a:latin typeface="Arial"/>
              <a:ea typeface="+mn-ea"/>
              <a:cs typeface="+mn-cs"/>
            </a:endParaRPr>
          </a:p>
        </p:txBody>
      </p:sp>
      <p:pic>
        <p:nvPicPr>
          <p:cNvPr id="7" name="Grafik 6"/>
          <p:cNvPicPr>
            <a:picLocks noChangeAspect="1"/>
          </p:cNvPicPr>
          <p:nvPr/>
        </p:nvPicPr>
        <p:blipFill>
          <a:blip r:embed="rId2"/>
          <a:stretch>
            <a:fillRect/>
          </a:stretch>
        </p:blipFill>
        <p:spPr>
          <a:xfrm>
            <a:off x="4335631" y="944678"/>
            <a:ext cx="4762013" cy="2923216"/>
          </a:xfrm>
          <a:prstGeom prst="rect">
            <a:avLst/>
          </a:prstGeom>
        </p:spPr>
      </p:pic>
      <p:sp>
        <p:nvSpPr>
          <p:cNvPr id="8" name="Rectangle 9">
            <a:extLst>
              <a:ext uri="{FF2B5EF4-FFF2-40B4-BE49-F238E27FC236}">
                <a16:creationId xmlns:a16="http://schemas.microsoft.com/office/drawing/2014/main" id="{39D191FC-C713-804F-965A-83AC44048122}"/>
              </a:ext>
            </a:extLst>
          </p:cNvPr>
          <p:cNvSpPr/>
          <p:nvPr/>
        </p:nvSpPr>
        <p:spPr>
          <a:xfrm>
            <a:off x="4841304" y="4083918"/>
            <a:ext cx="3384376" cy="584775"/>
          </a:xfrm>
          <a:prstGeom prst="rect">
            <a:avLst/>
          </a:prstGeom>
          <a:solidFill>
            <a:schemeClr val="bg1">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Gonzalez, E.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Westerhof, et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PET 2021, CPP</a:t>
            </a:r>
            <a:r>
              <a:rPr kumimoji="0" lang="en-US"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(2022)</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108991" y="566009"/>
            <a:ext cx="3382889" cy="427809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6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Comparison</a:t>
            </a: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de-DE" sz="16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of</a:t>
            </a: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SOLPS-ITER (B2.5-EIRENE) </a:t>
            </a:r>
            <a:r>
              <a:rPr kumimoji="0" lang="de-DE" sz="16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with</a:t>
            </a: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1200" cap="none" spc="-1" normalizeH="0" baseline="0" noProof="0" dirty="0" smtClean="0">
                <a:ln>
                  <a:noFill/>
                </a:ln>
                <a:solidFill>
                  <a:srgbClr val="000000"/>
                </a:solidFill>
                <a:effectLst/>
                <a:uLnTx/>
                <a:uFillTx/>
                <a:latin typeface="Arial" panose="020B0604020202020204" pitchFamily="34" charset="0"/>
                <a:ea typeface="Noto Sans CJK SC"/>
                <a:cs typeface="Arial" panose="020B0604020202020204" pitchFamily="34" charset="0"/>
              </a:rPr>
              <a:t>B2.5</a:t>
            </a: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-ENOMIA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1" i="1" u="none" strike="noStrike" kern="1200" cap="none" spc="0" normalizeH="0" baseline="0" noProof="0" dirty="0" err="1" smtClean="0">
                <a:ln>
                  <a:noFill/>
                </a:ln>
                <a:solidFill>
                  <a:srgbClr val="0070C0"/>
                </a:solidFill>
                <a:effectLst/>
                <a:uLnTx/>
                <a:uFillTx/>
                <a:latin typeface="Arial" panose="020B0604020202020204" pitchFamily="34" charset="0"/>
                <a:cs typeface="Arial" panose="020B0604020202020204" pitchFamily="34" charset="0"/>
              </a:rPr>
              <a:t>Aim</a:t>
            </a:r>
            <a:r>
              <a:rPr kumimoji="0" lang="en-GB" sz="1600" b="1" i="1"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 </a:t>
            </a:r>
            <a:r>
              <a:rPr kumimoji="0" lang="en-GB" sz="1600" b="0" i="1"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transfer all the useful development into EIRENE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1"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Main differences are identified to be in </a:t>
            </a:r>
            <a:r>
              <a:rPr kumimoji="0" lang="en-GB" sz="1600" b="1" i="1"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CRMs (MAR, EI, EC) </a:t>
            </a:r>
            <a:r>
              <a:rPr kumimoji="0" lang="en-GB" sz="1600" b="0" i="1"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 direct comparison is often not possible. </a:t>
            </a:r>
            <a:endParaRPr kumimoji="0" lang="de-DE" sz="1600" b="0"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de-DE"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New FEM </a:t>
            </a:r>
            <a:r>
              <a:rPr kumimoji="0" lang="de-DE" sz="16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model</a:t>
            </a: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de-DE" sz="16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for</a:t>
            </a:r>
            <a:r>
              <a:rPr kumimoji="0" lang="de-DE"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PWI in EIRENE</a:t>
            </a:r>
            <a:r>
              <a:rPr kumimoji="0" lang="de-DE" sz="16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lang="de-DE" sz="1600" i="1" dirty="0" smtClean="0">
                <a:solidFill>
                  <a:prstClr val="black"/>
                </a:solidFill>
                <a:latin typeface="Arial" panose="020B0604020202020204" pitchFamily="34" charset="0"/>
                <a:cs typeface="Arial" panose="020B0604020202020204" pitchFamily="34" charset="0"/>
              </a:rPr>
              <a:t>(</a:t>
            </a:r>
            <a:r>
              <a:rPr lang="de-DE" sz="1600" i="1" dirty="0" err="1" smtClean="0">
                <a:solidFill>
                  <a:prstClr val="black"/>
                </a:solidFill>
                <a:latin typeface="Arial" panose="020B0604020202020204" pitchFamily="34" charset="0"/>
                <a:cs typeface="Arial" panose="020B0604020202020204" pitchFamily="34" charset="0"/>
              </a:rPr>
              <a:t>based</a:t>
            </a:r>
            <a:r>
              <a:rPr lang="de-DE" sz="1600" i="1" dirty="0" smtClean="0">
                <a:solidFill>
                  <a:prstClr val="black"/>
                </a:solidFill>
                <a:latin typeface="Arial" panose="020B0604020202020204" pitchFamily="34" charset="0"/>
                <a:cs typeface="Arial" panose="020B0604020202020204" pitchFamily="34" charset="0"/>
              </a:rPr>
              <a:t> </a:t>
            </a:r>
            <a:r>
              <a:rPr lang="de-DE" sz="1600" i="1" dirty="0">
                <a:solidFill>
                  <a:prstClr val="black"/>
                </a:solidFill>
                <a:latin typeface="Arial" panose="020B0604020202020204" pitchFamily="34" charset="0"/>
                <a:cs typeface="Arial" panose="020B0604020202020204" pitchFamily="34" charset="0"/>
              </a:rPr>
              <a:t>on </a:t>
            </a:r>
            <a:r>
              <a:rPr lang="de-DE" sz="1600" i="1" dirty="0" err="1">
                <a:solidFill>
                  <a:prstClr val="black"/>
                </a:solidFill>
                <a:latin typeface="Arial" panose="020B0604020202020204" pitchFamily="34" charset="0"/>
                <a:cs typeface="Arial" panose="020B0604020202020204" pitchFamily="34" charset="0"/>
              </a:rPr>
              <a:t>FreeFem</a:t>
            </a:r>
            <a:r>
              <a:rPr lang="de-DE" sz="1600" i="1" dirty="0" smtClean="0">
                <a:solidFill>
                  <a:prstClr val="black"/>
                </a:solidFill>
                <a:latin typeface="Arial" panose="020B0604020202020204" pitchFamily="34" charset="0"/>
                <a:cs typeface="Arial" panose="020B0604020202020204" pitchFamily="34" charset="0"/>
              </a:rPr>
              <a:t>++)</a:t>
            </a:r>
          </a:p>
          <a:p>
            <a:pPr marL="266700" lvl="1">
              <a:buFont typeface="Wingdings" panose="05000000000000000000" pitchFamily="2" charset="2"/>
              <a:buChar char="Ø"/>
            </a:pPr>
            <a:r>
              <a:rPr lang="de-DE" sz="1600" b="1" i="1" dirty="0" err="1" smtClean="0">
                <a:solidFill>
                  <a:srgbClr val="0070C0"/>
                </a:solidFill>
                <a:latin typeface="Arial" panose="020B0604020202020204" pitchFamily="34" charset="0"/>
                <a:cs typeface="Arial" panose="020B0604020202020204" pitchFamily="34" charset="0"/>
              </a:rPr>
              <a:t>Aim</a:t>
            </a:r>
            <a:r>
              <a:rPr lang="en-GB" sz="1600" b="1" i="1" dirty="0">
                <a:solidFill>
                  <a:srgbClr val="0070C0"/>
                </a:solidFill>
                <a:latin typeface="Arial" panose="020B0604020202020204" pitchFamily="34" charset="0"/>
                <a:cs typeface="Arial" panose="020B0604020202020204" pitchFamily="34" charset="0"/>
              </a:rPr>
              <a:t>: </a:t>
            </a:r>
            <a:r>
              <a:rPr lang="en-GB" sz="1600" i="1" dirty="0">
                <a:solidFill>
                  <a:srgbClr val="0070C0"/>
                </a:solidFill>
                <a:latin typeface="Arial" panose="020B0604020202020204" pitchFamily="34" charset="0"/>
                <a:cs typeface="Arial" panose="020B0604020202020204" pitchFamily="34" charset="0"/>
              </a:rPr>
              <a:t>treat self-consistently temperature and sputtering, absorption and outgassing, recycling, transients (time-dependent simulations</a:t>
            </a:r>
            <a:r>
              <a:rPr lang="en-GB" sz="1600" i="1"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587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ROfusion6x9_5_3_2019 [Read-Only]" id="{4FA7D1A4-291D-482A-B5DE-8C6DF9C8AE24}" vid="{D585476B-6F94-4416-A937-50A74B4E569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ROfusion6x9_5_3_2019 [Read-Only]" id="{4FA7D1A4-291D-482A-B5DE-8C6DF9C8AE24}" vid="{D585476B-6F94-4416-A937-50A74B4E56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4667</Words>
  <Application>Microsoft Office PowerPoint</Application>
  <PresentationFormat>Bildschirmpräsentation (16:9)</PresentationFormat>
  <Paragraphs>541</Paragraphs>
  <Slides>37</Slides>
  <Notes>13</Notes>
  <HiddenSlides>0</HiddenSlides>
  <MMClips>0</MMClips>
  <ScaleCrop>false</ScaleCrop>
  <HeadingPairs>
    <vt:vector size="6" baseType="variant">
      <vt:variant>
        <vt:lpstr>Verwendete Schriftarten</vt:lpstr>
      </vt:variant>
      <vt:variant>
        <vt:i4>13</vt:i4>
      </vt:variant>
      <vt:variant>
        <vt:lpstr>Design</vt:lpstr>
      </vt:variant>
      <vt:variant>
        <vt:i4>3</vt:i4>
      </vt:variant>
      <vt:variant>
        <vt:lpstr>Folientitel</vt:lpstr>
      </vt:variant>
      <vt:variant>
        <vt:i4>37</vt:i4>
      </vt:variant>
    </vt:vector>
  </HeadingPairs>
  <TitlesOfParts>
    <vt:vector size="53" baseType="lpstr">
      <vt:lpstr>Microsoft YaHei</vt:lpstr>
      <vt:lpstr>ＭＳ Ｐゴシック</vt:lpstr>
      <vt:lpstr>Arial</vt:lpstr>
      <vt:lpstr>Calibri</vt:lpstr>
      <vt:lpstr>Cambria Math</vt:lpstr>
      <vt:lpstr>Courier New</vt:lpstr>
      <vt:lpstr>DejaVu Sans</vt:lpstr>
      <vt:lpstr>Liberation Sans</vt:lpstr>
      <vt:lpstr>Noto Sans CJK SC</vt:lpstr>
      <vt:lpstr>Noto Sans Symbols</vt:lpstr>
      <vt:lpstr>Symbol</vt:lpstr>
      <vt:lpstr>Times New Roman</vt:lpstr>
      <vt:lpstr>Wingdings</vt:lpstr>
      <vt:lpstr>Office Theme</vt:lpstr>
      <vt:lpstr>1_Office Theme</vt:lpstr>
      <vt:lpstr>2_Office Theme</vt:lpstr>
      <vt:lpstr> TSVV Task 5:  “Neutral Gas Dynamics in the Edge” 12.09.2023</vt:lpstr>
      <vt:lpstr>TSVV-5: Neutral Gas Dynamics in the Edge</vt:lpstr>
      <vt:lpstr>EIRENE-NGM-DEVELOPERS (TSVV-5)</vt:lpstr>
      <vt:lpstr>What is EIRENE in a nutshell (e.g. in SOLPS)?..</vt:lpstr>
      <vt:lpstr>Fluid-kinetic hybridization (FKH)</vt:lpstr>
      <vt:lpstr>F-K Hybridisation approaches utilized in EIRENE-NGM</vt:lpstr>
      <vt:lpstr>Recent progress with micro-Macro (JET L-mode case)</vt:lpstr>
      <vt:lpstr>Recent FKH Progress 2022/23 (KU Leuven) </vt:lpstr>
      <vt:lpstr>EIRENE application to Magnum-PSI</vt:lpstr>
      <vt:lpstr>PowerPoint-Präsentation</vt:lpstr>
      <vt:lpstr>Code development – version merging</vt:lpstr>
      <vt:lpstr>Code development - priorities</vt:lpstr>
      <vt:lpstr>PowerPoint-Präsentation</vt:lpstr>
      <vt:lpstr>AMU/CEA contribution (Y.Marandet, P.Genesio, N.Rivals, …)</vt:lpstr>
      <vt:lpstr>PowerPoint-Präsentation</vt:lpstr>
      <vt:lpstr>CRM solvers available</vt:lpstr>
      <vt:lpstr>CRM FOR MOLECULES</vt:lpstr>
      <vt:lpstr>PowerPoint-Präsentation</vt:lpstr>
      <vt:lpstr>CRM FOR MOLECULES: leading reactions</vt:lpstr>
      <vt:lpstr>EU-DEMO – effect of resolution by vibrostates</vt:lpstr>
      <vt:lpstr>Resolved vs. unresolved on vibrostates CRM in EIRENE</vt:lpstr>
      <vt:lpstr>PowerPoint-Präsentation</vt:lpstr>
      <vt:lpstr>PowerPoint-Präsentation</vt:lpstr>
      <vt:lpstr>PowerPoint-Präsentation</vt:lpstr>
      <vt:lpstr>PowerPoint-Präsentation</vt:lpstr>
      <vt:lpstr>PowerPoint-Präsentation</vt:lpstr>
      <vt:lpstr>New CRM Solver for EIRENE concepted</vt:lpstr>
      <vt:lpstr>PowerPoint-Präsentation</vt:lpstr>
      <vt:lpstr>PowerPoint-Präsentation</vt:lpstr>
      <vt:lpstr>PowerPoint-Präsentation</vt:lpstr>
      <vt:lpstr>TSVV-5: IMS WP for 2021 </vt:lpstr>
      <vt:lpstr>TSVV-5: IMS WP for 2022 </vt:lpstr>
      <vt:lpstr>TSVV-5: IMS WP for 2023 (still ongoing!..) </vt:lpstr>
      <vt:lpstr>PowerPoint-Präsentation</vt:lpstr>
      <vt:lpstr>PowerPoint-Präsentation</vt:lpstr>
      <vt:lpstr>PowerPoint-Präsentation</vt:lpstr>
      <vt:lpstr>Rules of thumb – Knudsen number</vt:lpstr>
    </vt:vector>
  </TitlesOfParts>
  <Company>Forschungszentrum Jülich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studies in preparation of JET-ILW TT and DT operation: insight and extrapolation to ITER by the ERO2.0 modelling</dc:title>
  <dc:creator>Dmitry Borodin</dc:creator>
  <cp:lastModifiedBy>Borodin</cp:lastModifiedBy>
  <cp:revision>965</cp:revision>
  <cp:lastPrinted>2014-10-16T14:51:28Z</cp:lastPrinted>
  <dcterms:created xsi:type="dcterms:W3CDTF">2019-10-05T18:10:40Z</dcterms:created>
  <dcterms:modified xsi:type="dcterms:W3CDTF">2023-09-12T06:50:53Z</dcterms:modified>
</cp:coreProperties>
</file>