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256" r:id="rId5"/>
    <p:sldId id="284" r:id="rId6"/>
    <p:sldId id="295" r:id="rId7"/>
    <p:sldId id="293" r:id="rId8"/>
    <p:sldId id="294" r:id="rId9"/>
    <p:sldId id="270" r:id="rId10"/>
    <p:sldId id="262" r:id="rId11"/>
    <p:sldId id="268" r:id="rId12"/>
    <p:sldId id="260" r:id="rId13"/>
    <p:sldId id="288" r:id="rId14"/>
    <p:sldId id="292" r:id="rId15"/>
    <p:sldId id="277" r:id="rId16"/>
    <p:sldId id="269" r:id="rId17"/>
    <p:sldId id="291" r:id="rId18"/>
    <p:sldId id="280" r:id="rId19"/>
    <p:sldId id="265" r:id="rId20"/>
    <p:sldId id="300" r:id="rId21"/>
    <p:sldId id="278" r:id="rId22"/>
    <p:sldId id="267" r:id="rId23"/>
    <p:sldId id="259" r:id="rId24"/>
    <p:sldId id="263" r:id="rId25"/>
    <p:sldId id="287" r:id="rId26"/>
    <p:sldId id="286" r:id="rId27"/>
    <p:sldId id="264" r:id="rId28"/>
    <p:sldId id="274" r:id="rId29"/>
    <p:sldId id="275" r:id="rId30"/>
    <p:sldId id="266" r:id="rId31"/>
    <p:sldId id="258" r:id="rId32"/>
    <p:sldId id="282" r:id="rId33"/>
    <p:sldId id="301" r:id="rId34"/>
    <p:sldId id="296" r:id="rId35"/>
    <p:sldId id="297" r:id="rId36"/>
    <p:sldId id="281" r:id="rId37"/>
    <p:sldId id="273" r:id="rId38"/>
    <p:sldId id="271" r:id="rId39"/>
    <p:sldId id="298" r:id="rId40"/>
    <p:sldId id="276" r:id="rId41"/>
    <p:sldId id="289" r:id="rId42"/>
    <p:sldId id="290" r:id="rId43"/>
    <p:sldId id="272" r:id="rId44"/>
    <p:sldId id="305" r:id="rId45"/>
    <p:sldId id="299" r:id="rId46"/>
    <p:sldId id="303" r:id="rId47"/>
    <p:sldId id="304" r:id="rId48"/>
    <p:sldId id="306" r:id="rId49"/>
    <p:sldId id="302" r:id="rId50"/>
    <p:sldId id="307" r:id="rId5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6327" autoAdjust="0"/>
  </p:normalViewPr>
  <p:slideViewPr>
    <p:cSldViewPr showGuides="1">
      <p:cViewPr varScale="1">
        <p:scale>
          <a:sx n="163" d="100"/>
          <a:sy n="163" d="100"/>
        </p:scale>
        <p:origin x="948" y="1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11/09/2023</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11/09/2023</a:t>
            </a:fld>
            <a:endParaRPr lang="en-GB"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Bild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61" t="476" r="10161" b="28351"/>
          <a:stretch/>
        </p:blipFill>
        <p:spPr>
          <a:xfrm>
            <a:off x="0" y="252000"/>
            <a:ext cx="9144000" cy="5184000"/>
          </a:xfrm>
          <a:prstGeom prst="rect">
            <a:avLst/>
          </a:prstGeom>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5661248"/>
            <a:ext cx="3168352"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Bild 7" descr="EU_und_Tex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072" y="5832313"/>
            <a:ext cx="3456384" cy="649203"/>
          </a:xfrm>
          <a:prstGeom prst="rect">
            <a:avLst/>
          </a:prstGeom>
        </p:spPr>
      </p:pic>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p:nvPr>
        </p:nvSpPr>
        <p:spPr>
          <a:xfrm>
            <a:off x="457200" y="76200"/>
            <a:ext cx="7543800" cy="4572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GB"/>
              <a:t>Click to edit Master text styles</a:t>
            </a:r>
          </a:p>
          <a:p>
            <a:pPr lvl="1"/>
            <a:r>
              <a:rPr lang="en-GB"/>
              <a:t>Second level</a:t>
            </a:r>
          </a:p>
          <a:p>
            <a:pPr lvl="2"/>
            <a:r>
              <a:rPr lang="en-GB"/>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Matthias Hoelzl | Thrust Meeting | Virtual | Jun 29</a:t>
            </a:r>
            <a:r>
              <a:rPr lang="en-GB" baseline="30000" dirty="0"/>
              <a:t>th</a:t>
            </a:r>
            <a:r>
              <a:rPr lang="en-GB" dirty="0"/>
              <a:t> 2023 | Page </a:t>
            </a:r>
            <a:fld id="{6A6D9FA1-99C7-4910-8E32-B85D378B0060}" type="slidenum">
              <a:rPr lang="en-GB" smtClean="0"/>
              <a:pPr algn="r"/>
              <a:t>‹#›</a:t>
            </a:fld>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408" y="116632"/>
            <a:ext cx="458197" cy="465708"/>
          </a:xfrm>
          <a:prstGeom prst="rect">
            <a:avLst/>
          </a:prstGeom>
        </p:spPr>
      </p:pic>
    </p:spTree>
    <p:extLst>
      <p:ext uri="{BB962C8B-B14F-4D97-AF65-F5344CB8AC3E}">
        <p14:creationId xmlns:p14="http://schemas.microsoft.com/office/powerpoint/2010/main" val="199697516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11/09/2023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research.tue.nl/files/217976833/1000549_Bogaarts_T.J._MSc_thesis_Thesis_NF.pdf" TargetMode="External"/><Relationship Id="rId2" Type="http://schemas.openxmlformats.org/officeDocument/2006/relationships/hyperlink" Target="https://pure.tue.nl/ws/portalfiles/portal/210104346/0968579_Strien_K._MSc_thesis_report_MAP.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ure.mpg.de/rest/items/item_3347751_2/component/file_3347752/content" TargetMode="External"/><Relationship Id="rId2" Type="http://schemas.openxmlformats.org/officeDocument/2006/relationships/hyperlink" Target="https://pure.mpg.de/rest/items/item_3344034_3/component/file_3344037/content" TargetMode="External"/><Relationship Id="rId1" Type="http://schemas.openxmlformats.org/officeDocument/2006/relationships/slideLayout" Target="../slideLayouts/slideLayout2.xml"/><Relationship Id="rId4" Type="http://schemas.openxmlformats.org/officeDocument/2006/relationships/hyperlink" Target="https://pure.tue.nl/ws/portalfiles/portal/268417590/1498509_Meier_L.D._MSc_thesis_report_NF.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hdl.handle.net/21.11116/0000-000B-FD50-E" TargetMode="External"/><Relationship Id="rId2" Type="http://schemas.openxmlformats.org/officeDocument/2006/relationships/hyperlink" Target="https://pure.mpg.de/rest/items/item_3359934_3/component/file_3359935/conte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3.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jorek.eu/" TargetMode="External"/><Relationship Id="rId2" Type="http://schemas.openxmlformats.org/officeDocument/2006/relationships/hyperlink" Target="mailto:admin@jorek.e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74D3E4-2B23-4A4F-9DFB-D28AB985E8E0}"/>
              </a:ext>
            </a:extLst>
          </p:cNvPr>
          <p:cNvPicPr>
            <a:picLocks noChangeAspect="1"/>
          </p:cNvPicPr>
          <p:nvPr/>
        </p:nvPicPr>
        <p:blipFill>
          <a:blip r:embed="rId2"/>
          <a:stretch>
            <a:fillRect/>
          </a:stretch>
        </p:blipFill>
        <p:spPr>
          <a:xfrm>
            <a:off x="5546083" y="363135"/>
            <a:ext cx="3500740" cy="3065866"/>
          </a:xfrm>
          <a:prstGeom prst="rect">
            <a:avLst/>
          </a:prstGeom>
          <a:effectLst>
            <a:outerShdw blurRad="50800" dist="139700" dir="8100000" algn="tr" rotWithShape="0">
              <a:prstClr val="black">
                <a:alpha val="25000"/>
              </a:prstClr>
            </a:outerShdw>
          </a:effectLst>
        </p:spPr>
      </p:pic>
      <p:sp>
        <p:nvSpPr>
          <p:cNvPr id="2" name="Title 1"/>
          <p:cNvSpPr>
            <a:spLocks noGrp="1"/>
          </p:cNvSpPr>
          <p:nvPr>
            <p:ph type="ctrTitle"/>
          </p:nvPr>
        </p:nvSpPr>
        <p:spPr>
          <a:effectLst/>
        </p:spPr>
        <p:txBody>
          <a:bodyPr/>
          <a:lstStyle/>
          <a:p>
            <a:r>
              <a:rPr lang="en-US" sz="1800" dirty="0"/>
              <a:t>Midterm report for TSVV 8:</a:t>
            </a:r>
            <a:br>
              <a:rPr lang="en-US" dirty="0"/>
            </a:br>
            <a:r>
              <a:rPr lang="en-US" dirty="0"/>
              <a:t>MHD transients</a:t>
            </a:r>
          </a:p>
        </p:txBody>
      </p:sp>
      <p:sp>
        <p:nvSpPr>
          <p:cNvPr id="3" name="Subtitle 2"/>
          <p:cNvSpPr>
            <a:spLocks noGrp="1"/>
          </p:cNvSpPr>
          <p:nvPr>
            <p:ph type="subTitle" idx="1"/>
          </p:nvPr>
        </p:nvSpPr>
        <p:spPr>
          <a:xfrm>
            <a:off x="395536" y="4293096"/>
            <a:ext cx="4392488" cy="1080120"/>
          </a:xfrm>
        </p:spPr>
        <p:txBody>
          <a:bodyPr>
            <a:normAutofit/>
          </a:bodyPr>
          <a:lstStyle/>
          <a:p>
            <a:r>
              <a:rPr lang="en-US" u="sng" dirty="0"/>
              <a:t>Matthias Hoelzl</a:t>
            </a:r>
            <a:br>
              <a:rPr lang="en-US" u="sng" dirty="0"/>
            </a:br>
            <a:r>
              <a:rPr lang="en-US" dirty="0"/>
              <a:t>for the project team</a:t>
            </a:r>
          </a:p>
        </p:txBody>
      </p:sp>
      <p:sp>
        <p:nvSpPr>
          <p:cNvPr id="4" name="Rectangle 3">
            <a:extLst>
              <a:ext uri="{FF2B5EF4-FFF2-40B4-BE49-F238E27FC236}">
                <a16:creationId xmlns:a16="http://schemas.microsoft.com/office/drawing/2014/main" id="{95C75F33-CB09-D147-B2D7-8FEE82D28D13}"/>
              </a:ext>
            </a:extLst>
          </p:cNvPr>
          <p:cNvSpPr/>
          <p:nvPr/>
        </p:nvSpPr>
        <p:spPr>
          <a:xfrm>
            <a:off x="5032833" y="5809796"/>
            <a:ext cx="3890885" cy="68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5" name="Picture 4">
            <a:extLst>
              <a:ext uri="{FF2B5EF4-FFF2-40B4-BE49-F238E27FC236}">
                <a16:creationId xmlns:a16="http://schemas.microsoft.com/office/drawing/2014/main" id="{76D9ADA9-0577-3147-8976-B84ED78CF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434" y="5661248"/>
            <a:ext cx="4329823" cy="888170"/>
          </a:xfrm>
          <a:prstGeom prst="rect">
            <a:avLst/>
          </a:prstGeom>
        </p:spPr>
      </p:pic>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5E70B9-7DBA-41F1-979C-40F00A7E7D1D}"/>
              </a:ext>
            </a:extLst>
          </p:cNvPr>
          <p:cNvPicPr>
            <a:picLocks noChangeAspect="1"/>
          </p:cNvPicPr>
          <p:nvPr/>
        </p:nvPicPr>
        <p:blipFill>
          <a:blip r:embed="rId2"/>
          <a:stretch>
            <a:fillRect/>
          </a:stretch>
        </p:blipFill>
        <p:spPr>
          <a:xfrm>
            <a:off x="3920349" y="1196752"/>
            <a:ext cx="3675987" cy="2588158"/>
          </a:xfrm>
          <a:prstGeom prst="rect">
            <a:avLst/>
          </a:prstGeom>
        </p:spPr>
      </p:pic>
      <p:sp>
        <p:nvSpPr>
          <p:cNvPr id="2" name="Title 1">
            <a:extLst>
              <a:ext uri="{FF2B5EF4-FFF2-40B4-BE49-F238E27FC236}">
                <a16:creationId xmlns:a16="http://schemas.microsoft.com/office/drawing/2014/main" id="{EFCBCC11-C05A-4475-B135-02FE6D3F9801}"/>
              </a:ext>
            </a:extLst>
          </p:cNvPr>
          <p:cNvSpPr>
            <a:spLocks noGrp="1"/>
          </p:cNvSpPr>
          <p:nvPr>
            <p:ph type="title"/>
          </p:nvPr>
        </p:nvSpPr>
        <p:spPr/>
        <p:txBody>
          <a:bodyPr/>
          <a:lstStyle/>
          <a:p>
            <a:r>
              <a:rPr lang="en-US" dirty="0"/>
              <a:t>Highlight: Solver developments</a:t>
            </a:r>
            <a:endParaRPr lang="de-DE" dirty="0"/>
          </a:p>
        </p:txBody>
      </p:sp>
      <p:sp>
        <p:nvSpPr>
          <p:cNvPr id="5" name="Rectangle 4">
            <a:extLst>
              <a:ext uri="{FF2B5EF4-FFF2-40B4-BE49-F238E27FC236}">
                <a16:creationId xmlns:a16="http://schemas.microsoft.com/office/drawing/2014/main" id="{32421818-836D-4909-9C15-2A2913664FF7}"/>
              </a:ext>
            </a:extLst>
          </p:cNvPr>
          <p:cNvSpPr/>
          <p:nvPr/>
        </p:nvSpPr>
        <p:spPr>
          <a:xfrm>
            <a:off x="5004048" y="714609"/>
            <a:ext cx="4211960" cy="461665"/>
          </a:xfrm>
          <a:prstGeom prst="rect">
            <a:avLst/>
          </a:prstGeom>
        </p:spPr>
        <p:txBody>
          <a:bodyPr wrap="square">
            <a:spAutoFit/>
          </a:bodyPr>
          <a:lstStyle/>
          <a:p>
            <a:r>
              <a:rPr lang="en-US" sz="800" dirty="0">
                <a:solidFill>
                  <a:schemeClr val="accent1">
                    <a:lumMod val="75000"/>
                  </a:schemeClr>
                </a:solidFill>
              </a:rPr>
              <a:t>Holod I., Hoelzl M., Verma P.S., </a:t>
            </a:r>
            <a:r>
              <a:rPr lang="en-US" sz="800" dirty="0" err="1">
                <a:solidFill>
                  <a:schemeClr val="accent1">
                    <a:lumMod val="75000"/>
                  </a:schemeClr>
                </a:solidFill>
              </a:rPr>
              <a:t>Huijsmans</a:t>
            </a:r>
            <a:r>
              <a:rPr lang="en-US" sz="800" dirty="0">
                <a:solidFill>
                  <a:schemeClr val="accent1">
                    <a:lumMod val="75000"/>
                  </a:schemeClr>
                </a:solidFill>
              </a:rPr>
              <a:t> G.T.A., </a:t>
            </a:r>
            <a:r>
              <a:rPr lang="en-US" sz="800" dirty="0" err="1">
                <a:solidFill>
                  <a:schemeClr val="accent1">
                    <a:lumMod val="75000"/>
                  </a:schemeClr>
                </a:solidFill>
              </a:rPr>
              <a:t>Nies</a:t>
            </a:r>
            <a:r>
              <a:rPr lang="en-US" sz="800" dirty="0">
                <a:solidFill>
                  <a:schemeClr val="accent1">
                    <a:lumMod val="75000"/>
                  </a:schemeClr>
                </a:solidFill>
              </a:rPr>
              <a:t> R., JOREK Team. Enhanced preconditioner for JOREK MHD solver. Plasma Physics and Controlled Fusion 63, 114002 (2021) doi:10.1088/1361-6587/ac206b</a:t>
            </a:r>
          </a:p>
        </p:txBody>
      </p:sp>
      <p:pic>
        <p:nvPicPr>
          <p:cNvPr id="7" name="Picture 6">
            <a:extLst>
              <a:ext uri="{FF2B5EF4-FFF2-40B4-BE49-F238E27FC236}">
                <a16:creationId xmlns:a16="http://schemas.microsoft.com/office/drawing/2014/main" id="{2C85EA1F-78F3-4BEA-8FF9-8702377C5BD7}"/>
              </a:ext>
            </a:extLst>
          </p:cNvPr>
          <p:cNvPicPr>
            <a:picLocks noChangeAspect="1"/>
          </p:cNvPicPr>
          <p:nvPr/>
        </p:nvPicPr>
        <p:blipFill>
          <a:blip r:embed="rId3"/>
          <a:stretch>
            <a:fillRect/>
          </a:stretch>
        </p:blipFill>
        <p:spPr>
          <a:xfrm>
            <a:off x="7020272" y="3864420"/>
            <a:ext cx="2028244" cy="2512372"/>
          </a:xfrm>
          <a:prstGeom prst="rect">
            <a:avLst/>
          </a:prstGeom>
        </p:spPr>
      </p:pic>
      <p:sp>
        <p:nvSpPr>
          <p:cNvPr id="8" name="Rectangle 7">
            <a:extLst>
              <a:ext uri="{FF2B5EF4-FFF2-40B4-BE49-F238E27FC236}">
                <a16:creationId xmlns:a16="http://schemas.microsoft.com/office/drawing/2014/main" id="{8AFDF665-D351-410A-9003-3E34B47C15F5}"/>
              </a:ext>
            </a:extLst>
          </p:cNvPr>
          <p:cNvSpPr/>
          <p:nvPr/>
        </p:nvSpPr>
        <p:spPr>
          <a:xfrm>
            <a:off x="520032" y="1364570"/>
            <a:ext cx="3259880" cy="4708981"/>
          </a:xfrm>
          <a:prstGeom prst="rect">
            <a:avLst/>
          </a:prstGeom>
        </p:spPr>
        <p:txBody>
          <a:bodyPr wrap="square">
            <a:spAutoFit/>
          </a:bodyPr>
          <a:lstStyle/>
          <a:p>
            <a:pPr marL="285750" indent="-285750" algn="just">
              <a:buFont typeface="Arial" panose="020B0604020202020204" pitchFamily="34" charset="0"/>
              <a:buChar char="•"/>
            </a:pPr>
            <a:r>
              <a:rPr lang="en-US" sz="2000" b="1" dirty="0"/>
              <a:t>Implicit time stepping: Solve a sparse matrix system in every time step</a:t>
            </a:r>
          </a:p>
          <a:p>
            <a:pPr marL="285750" indent="-285750" algn="just">
              <a:buFont typeface="Arial" panose="020B0604020202020204" pitchFamily="34" charset="0"/>
              <a:buChar char="•"/>
            </a:pPr>
            <a:r>
              <a:rPr lang="de-DE" sz="2000" dirty="0"/>
              <a:t>Dimension ~40 </a:t>
            </a:r>
            <a:r>
              <a:rPr lang="de-DE" sz="2000" dirty="0" err="1"/>
              <a:t>million</a:t>
            </a:r>
            <a:r>
              <a:rPr lang="de-DE" sz="2000" dirty="0"/>
              <a:t> </a:t>
            </a:r>
            <a:r>
              <a:rPr lang="de-DE" sz="2000" dirty="0" err="1"/>
              <a:t>for</a:t>
            </a:r>
            <a:r>
              <a:rPr lang="de-DE" sz="2000" dirty="0"/>
              <a:t> a large </a:t>
            </a:r>
            <a:r>
              <a:rPr lang="de-DE" sz="2000" dirty="0" err="1"/>
              <a:t>problem</a:t>
            </a:r>
            <a:r>
              <a:rPr lang="de-DE" sz="2000" dirty="0"/>
              <a:t> </a:t>
            </a:r>
            <a:r>
              <a:rPr lang="de-DE" sz="2000" dirty="0" err="1"/>
              <a:t>with</a:t>
            </a:r>
            <a:r>
              <a:rPr lang="de-DE" sz="2000" dirty="0"/>
              <a:t> ~500 </a:t>
            </a:r>
            <a:r>
              <a:rPr lang="de-DE" sz="2000" dirty="0" err="1"/>
              <a:t>billion</a:t>
            </a:r>
            <a:r>
              <a:rPr lang="de-DE" sz="2000" dirty="0"/>
              <a:t> non-zero </a:t>
            </a:r>
            <a:r>
              <a:rPr lang="de-DE" sz="2000" dirty="0" err="1"/>
              <a:t>entries</a:t>
            </a:r>
            <a:endParaRPr lang="de-DE" sz="2000" dirty="0"/>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Iterative solver</a:t>
            </a:r>
          </a:p>
          <a:p>
            <a:pPr marL="285750" indent="-285750" algn="just">
              <a:buFont typeface="Arial" panose="020B0604020202020204" pitchFamily="34" charset="0"/>
              <a:buChar char="•"/>
            </a:pPr>
            <a:r>
              <a:rPr lang="en-US" sz="2000" dirty="0"/>
              <a:t>Preconditioner adapted to capture some of the non-linear interactions</a:t>
            </a:r>
          </a:p>
          <a:p>
            <a:pPr marL="285750" indent="-285750" algn="just">
              <a:buFont typeface="Arial" panose="020B0604020202020204" pitchFamily="34" charset="0"/>
              <a:buChar char="•"/>
            </a:pPr>
            <a:r>
              <a:rPr lang="en-US" sz="2000" b="1" dirty="0"/>
              <a:t>Speed-up of ~3 for some applications</a:t>
            </a:r>
            <a:r>
              <a:rPr lang="en-US" sz="2000" dirty="0"/>
              <a:t>, e.g., post-TQ ITER simulation with fully realistic parameters</a:t>
            </a:r>
            <a:endParaRPr lang="de-DE" sz="2000" dirty="0"/>
          </a:p>
        </p:txBody>
      </p:sp>
      <p:sp>
        <p:nvSpPr>
          <p:cNvPr id="9" name="Footer Placeholder 3">
            <a:extLst>
              <a:ext uri="{FF2B5EF4-FFF2-40B4-BE49-F238E27FC236}">
                <a16:creationId xmlns:a16="http://schemas.microsoft.com/office/drawing/2014/main" id="{CC6F65C8-C2A1-4B8E-807F-2E9C4EDC6455}"/>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10</a:t>
            </a:fld>
            <a:endParaRPr lang="en-GB" dirty="0"/>
          </a:p>
        </p:txBody>
      </p:sp>
      <p:sp>
        <p:nvSpPr>
          <p:cNvPr id="3" name="Arrow: Right 2">
            <a:extLst>
              <a:ext uri="{FF2B5EF4-FFF2-40B4-BE49-F238E27FC236}">
                <a16:creationId xmlns:a16="http://schemas.microsoft.com/office/drawing/2014/main" id="{B177BB4F-FC21-4A36-8D0C-36C43B583512}"/>
              </a:ext>
            </a:extLst>
          </p:cNvPr>
          <p:cNvSpPr/>
          <p:nvPr/>
        </p:nvSpPr>
        <p:spPr>
          <a:xfrm rot="1995607">
            <a:off x="5818194" y="4091842"/>
            <a:ext cx="93610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09058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D86D-14FE-4124-9D40-829FFDEBEE89}"/>
              </a:ext>
            </a:extLst>
          </p:cNvPr>
          <p:cNvSpPr>
            <a:spLocks noGrp="1"/>
          </p:cNvSpPr>
          <p:nvPr>
            <p:ph type="title"/>
          </p:nvPr>
        </p:nvSpPr>
        <p:spPr>
          <a:xfrm>
            <a:off x="457200" y="76200"/>
            <a:ext cx="7643192" cy="457200"/>
          </a:xfrm>
        </p:spPr>
        <p:txBody>
          <a:bodyPr/>
          <a:lstStyle/>
          <a:p>
            <a:r>
              <a:rPr lang="en-US" dirty="0"/>
              <a:t>Highlight: Higher order finite elements</a:t>
            </a:r>
            <a:endParaRPr lang="de-DE" dirty="0"/>
          </a:p>
        </p:txBody>
      </p:sp>
      <p:sp>
        <p:nvSpPr>
          <p:cNvPr id="5" name="Rectangle 4">
            <a:extLst>
              <a:ext uri="{FF2B5EF4-FFF2-40B4-BE49-F238E27FC236}">
                <a16:creationId xmlns:a16="http://schemas.microsoft.com/office/drawing/2014/main" id="{1FB15672-7C81-4DB7-A2B5-D48ECFECA21F}"/>
              </a:ext>
            </a:extLst>
          </p:cNvPr>
          <p:cNvSpPr/>
          <p:nvPr/>
        </p:nvSpPr>
        <p:spPr>
          <a:xfrm>
            <a:off x="4860032" y="692696"/>
            <a:ext cx="4572000" cy="461665"/>
          </a:xfrm>
          <a:prstGeom prst="rect">
            <a:avLst/>
          </a:prstGeom>
        </p:spPr>
        <p:txBody>
          <a:bodyPr>
            <a:spAutoFit/>
          </a:bodyPr>
          <a:lstStyle/>
          <a:p>
            <a:r>
              <a:rPr lang="en-US" sz="800" dirty="0">
                <a:solidFill>
                  <a:schemeClr val="accent1">
                    <a:lumMod val="75000"/>
                  </a:schemeClr>
                </a:solidFill>
              </a:rPr>
              <a:t>Pamela S.J.P., </a:t>
            </a:r>
            <a:r>
              <a:rPr lang="en-US" sz="800" dirty="0" err="1">
                <a:solidFill>
                  <a:schemeClr val="accent1">
                    <a:lumMod val="75000"/>
                  </a:schemeClr>
                </a:solidFill>
              </a:rPr>
              <a:t>Huijsmans</a:t>
            </a:r>
            <a:r>
              <a:rPr lang="en-US" sz="800" dirty="0">
                <a:solidFill>
                  <a:schemeClr val="accent1">
                    <a:lumMod val="75000"/>
                  </a:schemeClr>
                </a:solidFill>
              </a:rPr>
              <a:t> G.T.A., Hoelzl M., JOREK Team. A </a:t>
            </a:r>
            <a:r>
              <a:rPr lang="en-US" sz="800" dirty="0" err="1">
                <a:solidFill>
                  <a:schemeClr val="accent1">
                    <a:lumMod val="75000"/>
                  </a:schemeClr>
                </a:solidFill>
              </a:rPr>
              <a:t>Generalised</a:t>
            </a:r>
            <a:r>
              <a:rPr lang="en-US" sz="800" dirty="0">
                <a:solidFill>
                  <a:schemeClr val="accent1">
                    <a:lumMod val="75000"/>
                  </a:schemeClr>
                </a:solidFill>
              </a:rPr>
              <a:t> Formulation of G-continuous Bezier Elements Applied to Non-linear MHD Simulations. Journal of Computational Physics , 111101 (2022) doi:10.1016/j.jcp.2022.111101</a:t>
            </a:r>
          </a:p>
        </p:txBody>
      </p:sp>
      <p:pic>
        <p:nvPicPr>
          <p:cNvPr id="8" name="Picture 7">
            <a:extLst>
              <a:ext uri="{FF2B5EF4-FFF2-40B4-BE49-F238E27FC236}">
                <a16:creationId xmlns:a16="http://schemas.microsoft.com/office/drawing/2014/main" id="{4D6627E1-B07C-4E1C-A9A0-1418D29FD12B}"/>
              </a:ext>
            </a:extLst>
          </p:cNvPr>
          <p:cNvPicPr>
            <a:picLocks noChangeAspect="1"/>
          </p:cNvPicPr>
          <p:nvPr/>
        </p:nvPicPr>
        <p:blipFill>
          <a:blip r:embed="rId2"/>
          <a:stretch>
            <a:fillRect/>
          </a:stretch>
        </p:blipFill>
        <p:spPr>
          <a:xfrm>
            <a:off x="5203591" y="1196930"/>
            <a:ext cx="3884881" cy="3140968"/>
          </a:xfrm>
          <a:prstGeom prst="rect">
            <a:avLst/>
          </a:prstGeom>
        </p:spPr>
      </p:pic>
      <p:pic>
        <p:nvPicPr>
          <p:cNvPr id="6" name="Picture 5">
            <a:extLst>
              <a:ext uri="{FF2B5EF4-FFF2-40B4-BE49-F238E27FC236}">
                <a16:creationId xmlns:a16="http://schemas.microsoft.com/office/drawing/2014/main" id="{59DEFD95-2EDF-4FC7-89F2-D1F6143F74BF}"/>
              </a:ext>
            </a:extLst>
          </p:cNvPr>
          <p:cNvPicPr>
            <a:picLocks noChangeAspect="1"/>
          </p:cNvPicPr>
          <p:nvPr/>
        </p:nvPicPr>
        <p:blipFill rotWithShape="1">
          <a:blip r:embed="rId3"/>
          <a:srcRect t="3266"/>
          <a:stretch/>
        </p:blipFill>
        <p:spPr>
          <a:xfrm>
            <a:off x="2339752" y="3965238"/>
            <a:ext cx="3529011" cy="2579999"/>
          </a:xfrm>
          <a:prstGeom prst="rect">
            <a:avLst/>
          </a:prstGeom>
        </p:spPr>
      </p:pic>
      <p:pic>
        <p:nvPicPr>
          <p:cNvPr id="9" name="Picture 8">
            <a:extLst>
              <a:ext uri="{FF2B5EF4-FFF2-40B4-BE49-F238E27FC236}">
                <a16:creationId xmlns:a16="http://schemas.microsoft.com/office/drawing/2014/main" id="{A56C12F0-7FC7-4607-823A-8654180DC4AA}"/>
              </a:ext>
            </a:extLst>
          </p:cNvPr>
          <p:cNvPicPr>
            <a:picLocks noChangeAspect="1"/>
          </p:cNvPicPr>
          <p:nvPr/>
        </p:nvPicPr>
        <p:blipFill>
          <a:blip r:embed="rId4"/>
          <a:stretch>
            <a:fillRect/>
          </a:stretch>
        </p:blipFill>
        <p:spPr>
          <a:xfrm>
            <a:off x="0" y="1534480"/>
            <a:ext cx="2604229" cy="5323520"/>
          </a:xfrm>
          <a:prstGeom prst="rect">
            <a:avLst/>
          </a:prstGeom>
        </p:spPr>
      </p:pic>
      <p:sp>
        <p:nvSpPr>
          <p:cNvPr id="10" name="Rectangle 9">
            <a:extLst>
              <a:ext uri="{FF2B5EF4-FFF2-40B4-BE49-F238E27FC236}">
                <a16:creationId xmlns:a16="http://schemas.microsoft.com/office/drawing/2014/main" id="{97577BDB-CF40-464B-9877-02B2740851C7}"/>
              </a:ext>
            </a:extLst>
          </p:cNvPr>
          <p:cNvSpPr/>
          <p:nvPr/>
        </p:nvSpPr>
        <p:spPr>
          <a:xfrm>
            <a:off x="946107" y="923528"/>
            <a:ext cx="3884880" cy="1015663"/>
          </a:xfrm>
          <a:prstGeom prst="rect">
            <a:avLst/>
          </a:prstGeom>
        </p:spPr>
        <p:txBody>
          <a:bodyPr wrap="square">
            <a:spAutoFit/>
          </a:bodyPr>
          <a:lstStyle/>
          <a:p>
            <a:pPr marL="285750" indent="-285750" algn="just">
              <a:buFont typeface="Arial" panose="020B0604020202020204" pitchFamily="34" charset="0"/>
              <a:buChar char="•"/>
            </a:pPr>
            <a:r>
              <a:rPr lang="en-US" sz="2000" b="1" dirty="0"/>
              <a:t>Derivation and implementation of higher order Bezier finite elements</a:t>
            </a:r>
            <a:endParaRPr lang="de-DE" sz="2000" b="1" dirty="0"/>
          </a:p>
        </p:txBody>
      </p:sp>
      <p:sp>
        <p:nvSpPr>
          <p:cNvPr id="11" name="Footer Placeholder 3">
            <a:extLst>
              <a:ext uri="{FF2B5EF4-FFF2-40B4-BE49-F238E27FC236}">
                <a16:creationId xmlns:a16="http://schemas.microsoft.com/office/drawing/2014/main" id="{E8FDF84A-D061-4485-8A90-A2BE73CFFD0A}"/>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11</a:t>
            </a:fld>
            <a:endParaRPr lang="en-GB" dirty="0"/>
          </a:p>
        </p:txBody>
      </p:sp>
    </p:spTree>
    <p:extLst>
      <p:ext uri="{BB962C8B-B14F-4D97-AF65-F5344CB8AC3E}">
        <p14:creationId xmlns:p14="http://schemas.microsoft.com/office/powerpoint/2010/main" val="256711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2BF6-6A8B-4003-B1DC-F795CEA0605B}"/>
              </a:ext>
            </a:extLst>
          </p:cNvPr>
          <p:cNvSpPr>
            <a:spLocks noGrp="1"/>
          </p:cNvSpPr>
          <p:nvPr>
            <p:ph type="title"/>
          </p:nvPr>
        </p:nvSpPr>
        <p:spPr/>
        <p:txBody>
          <a:bodyPr/>
          <a:lstStyle/>
          <a:p>
            <a:r>
              <a:rPr lang="en-US" dirty="0"/>
              <a:t>Highlight: Full MHD disruptions</a:t>
            </a:r>
            <a:endParaRPr lang="de-DE" dirty="0"/>
          </a:p>
        </p:txBody>
      </p:sp>
      <p:sp>
        <p:nvSpPr>
          <p:cNvPr id="3" name="Content Placeholder 2">
            <a:extLst>
              <a:ext uri="{FF2B5EF4-FFF2-40B4-BE49-F238E27FC236}">
                <a16:creationId xmlns:a16="http://schemas.microsoft.com/office/drawing/2014/main" id="{4173F992-BF06-4BAB-A3D0-8674562DDA62}"/>
              </a:ext>
            </a:extLst>
          </p:cNvPr>
          <p:cNvSpPr>
            <a:spLocks noGrp="1"/>
          </p:cNvSpPr>
          <p:nvPr>
            <p:ph idx="1"/>
          </p:nvPr>
        </p:nvSpPr>
        <p:spPr/>
        <p:txBody>
          <a:bodyPr>
            <a:normAutofit/>
          </a:bodyPr>
          <a:lstStyle/>
          <a:p>
            <a:r>
              <a:rPr lang="en-US" sz="2000" b="1" dirty="0"/>
              <a:t>Strongly improved full MHD including neutrals and impurities</a:t>
            </a:r>
            <a:endParaRPr lang="de-DE" sz="2000" b="1" dirty="0"/>
          </a:p>
          <a:p>
            <a:endParaRPr lang="de-DE" sz="2000" b="1" dirty="0"/>
          </a:p>
          <a:p>
            <a:r>
              <a:rPr lang="de-DE" sz="2000" b="1" dirty="0"/>
              <a:t>Shock </a:t>
            </a:r>
            <a:r>
              <a:rPr lang="de-DE" sz="2000" b="1" dirty="0" err="1"/>
              <a:t>capturing</a:t>
            </a:r>
            <a:r>
              <a:rPr lang="de-DE" sz="2000" b="1" dirty="0"/>
              <a:t> </a:t>
            </a:r>
            <a:r>
              <a:rPr lang="de-DE" sz="2000" dirty="0" err="1"/>
              <a:t>for</a:t>
            </a:r>
            <a:r>
              <a:rPr lang="de-DE" sz="2000" dirty="0"/>
              <a:t> </a:t>
            </a:r>
            <a:r>
              <a:rPr lang="de-DE" sz="2000" dirty="0" err="1"/>
              <a:t>highly</a:t>
            </a:r>
            <a:r>
              <a:rPr lang="de-DE" sz="2000" dirty="0"/>
              <a:t> non-linear </a:t>
            </a:r>
            <a:r>
              <a:rPr lang="de-DE" sz="2000" dirty="0" err="1"/>
              <a:t>scenarios</a:t>
            </a:r>
            <a:endParaRPr lang="de-DE" sz="2000" dirty="0"/>
          </a:p>
          <a:p>
            <a:r>
              <a:rPr lang="de-DE" sz="2000" dirty="0" err="1"/>
              <a:t>Example</a:t>
            </a:r>
            <a:r>
              <a:rPr lang="de-DE" sz="2000" dirty="0"/>
              <a:t>: </a:t>
            </a:r>
            <a:r>
              <a:rPr lang="de-DE" sz="2000" dirty="0" err="1"/>
              <a:t>Mitigated</a:t>
            </a:r>
            <a:r>
              <a:rPr lang="de-DE" sz="2000" dirty="0"/>
              <a:t> </a:t>
            </a:r>
            <a:r>
              <a:rPr lang="de-DE" sz="2000" dirty="0" err="1"/>
              <a:t>disruption</a:t>
            </a:r>
            <a:r>
              <a:rPr lang="de-DE" sz="2000" dirty="0"/>
              <a:t> in JET</a:t>
            </a:r>
          </a:p>
        </p:txBody>
      </p:sp>
      <p:sp>
        <p:nvSpPr>
          <p:cNvPr id="6" name="Rectangle 5">
            <a:extLst>
              <a:ext uri="{FF2B5EF4-FFF2-40B4-BE49-F238E27FC236}">
                <a16:creationId xmlns:a16="http://schemas.microsoft.com/office/drawing/2014/main" id="{39EF9344-7617-4456-AA5E-0F3B1EA9E3AA}"/>
              </a:ext>
            </a:extLst>
          </p:cNvPr>
          <p:cNvSpPr/>
          <p:nvPr/>
        </p:nvSpPr>
        <p:spPr>
          <a:xfrm>
            <a:off x="4606132" y="679387"/>
            <a:ext cx="4572000" cy="584775"/>
          </a:xfrm>
          <a:prstGeom prst="rect">
            <a:avLst/>
          </a:prstGeom>
        </p:spPr>
        <p:txBody>
          <a:bodyPr>
            <a:spAutoFit/>
          </a:bodyPr>
          <a:lstStyle/>
          <a:p>
            <a:r>
              <a:rPr lang="en-US" sz="800" dirty="0">
                <a:solidFill>
                  <a:schemeClr val="accent1">
                    <a:lumMod val="75000"/>
                  </a:schemeClr>
                </a:solidFill>
              </a:rPr>
              <a:t>Bhole A, </a:t>
            </a:r>
            <a:r>
              <a:rPr lang="en-US" sz="800" dirty="0" err="1">
                <a:solidFill>
                  <a:schemeClr val="accent1">
                    <a:lumMod val="75000"/>
                  </a:schemeClr>
                </a:solidFill>
              </a:rPr>
              <a:t>Nkonga</a:t>
            </a:r>
            <a:r>
              <a:rPr lang="en-US" sz="800" dirty="0">
                <a:solidFill>
                  <a:schemeClr val="accent1">
                    <a:lumMod val="75000"/>
                  </a:schemeClr>
                </a:solidFill>
              </a:rPr>
              <a:t> B, Costa J, </a:t>
            </a:r>
            <a:r>
              <a:rPr lang="en-US" sz="800" dirty="0" err="1">
                <a:solidFill>
                  <a:schemeClr val="accent1">
                    <a:lumMod val="75000"/>
                  </a:schemeClr>
                </a:solidFill>
              </a:rPr>
              <a:t>Huijsmans</a:t>
            </a:r>
            <a:r>
              <a:rPr lang="en-US" sz="800" dirty="0">
                <a:solidFill>
                  <a:schemeClr val="accent1">
                    <a:lumMod val="75000"/>
                  </a:schemeClr>
                </a:solidFill>
              </a:rPr>
              <a:t> GTA, Pamela SJP, Hoelzl M. Stabilized bi-cubic Hermite </a:t>
            </a:r>
            <a:r>
              <a:rPr lang="en-US" sz="800" dirty="0" err="1">
                <a:solidFill>
                  <a:schemeClr val="accent1">
                    <a:lumMod val="75000"/>
                  </a:schemeClr>
                </a:solidFill>
              </a:rPr>
              <a:t>Bézier</a:t>
            </a:r>
            <a:r>
              <a:rPr lang="en-US" sz="800" dirty="0">
                <a:solidFill>
                  <a:schemeClr val="accent1">
                    <a:lumMod val="75000"/>
                  </a:schemeClr>
                </a:solidFill>
              </a:rPr>
              <a:t> finite element method with application to gas-plasma interactions occurring during massive material injection in tokamaks. Computers &amp; Mathematics with Applications Volume 142, 225 (2023) doi:10.1016/j.camwa.2023.04.034</a:t>
            </a:r>
          </a:p>
        </p:txBody>
      </p:sp>
      <p:pic>
        <p:nvPicPr>
          <p:cNvPr id="4" name="Picture 3">
            <a:extLst>
              <a:ext uri="{FF2B5EF4-FFF2-40B4-BE49-F238E27FC236}">
                <a16:creationId xmlns:a16="http://schemas.microsoft.com/office/drawing/2014/main" id="{889EC772-22CA-45CC-8284-F2F58517C7B1}"/>
              </a:ext>
            </a:extLst>
          </p:cNvPr>
          <p:cNvPicPr>
            <a:picLocks noChangeAspect="1"/>
          </p:cNvPicPr>
          <p:nvPr/>
        </p:nvPicPr>
        <p:blipFill>
          <a:blip r:embed="rId2"/>
          <a:stretch>
            <a:fillRect/>
          </a:stretch>
        </p:blipFill>
        <p:spPr>
          <a:xfrm>
            <a:off x="899592" y="3073673"/>
            <a:ext cx="8148836" cy="3442794"/>
          </a:xfrm>
          <a:prstGeom prst="rect">
            <a:avLst/>
          </a:prstGeom>
        </p:spPr>
      </p:pic>
      <p:sp>
        <p:nvSpPr>
          <p:cNvPr id="7" name="Footer Placeholder 3">
            <a:extLst>
              <a:ext uri="{FF2B5EF4-FFF2-40B4-BE49-F238E27FC236}">
                <a16:creationId xmlns:a16="http://schemas.microsoft.com/office/drawing/2014/main" id="{7483D38D-2E59-4BB8-ACED-0D871D9B7B84}"/>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12</a:t>
            </a:fld>
            <a:endParaRPr lang="en-GB" dirty="0"/>
          </a:p>
        </p:txBody>
      </p:sp>
    </p:spTree>
    <p:extLst>
      <p:ext uri="{BB962C8B-B14F-4D97-AF65-F5344CB8AC3E}">
        <p14:creationId xmlns:p14="http://schemas.microsoft.com/office/powerpoint/2010/main" val="48724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Work package</a:t>
            </a:r>
          </a:p>
          <a:p>
            <a:pPr marL="0" indent="0" algn="ctr">
              <a:buNone/>
            </a:pPr>
            <a:r>
              <a:rPr lang="en-US" sz="6000" dirty="0"/>
              <a:t>Kinetics</a:t>
            </a:r>
            <a:endParaRPr lang="de-DE" sz="6000" dirty="0"/>
          </a:p>
        </p:txBody>
      </p:sp>
    </p:spTree>
    <p:extLst>
      <p:ext uri="{BB962C8B-B14F-4D97-AF65-F5344CB8AC3E}">
        <p14:creationId xmlns:p14="http://schemas.microsoft.com/office/powerpoint/2010/main" val="1076622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E9E6-4A15-46FD-8ECD-E6F100E710C5}"/>
              </a:ext>
            </a:extLst>
          </p:cNvPr>
          <p:cNvSpPr>
            <a:spLocks noGrp="1"/>
          </p:cNvSpPr>
          <p:nvPr>
            <p:ph type="title"/>
          </p:nvPr>
        </p:nvSpPr>
        <p:spPr/>
        <p:txBody>
          <a:bodyPr/>
          <a:lstStyle/>
          <a:p>
            <a:r>
              <a:rPr lang="en-US" dirty="0"/>
              <a:t>Work package Kinetics</a:t>
            </a:r>
            <a:endParaRPr lang="de-DE" dirty="0"/>
          </a:p>
        </p:txBody>
      </p:sp>
      <p:sp>
        <p:nvSpPr>
          <p:cNvPr id="6" name="Content Placeholder 2">
            <a:extLst>
              <a:ext uri="{FF2B5EF4-FFF2-40B4-BE49-F238E27FC236}">
                <a16:creationId xmlns:a16="http://schemas.microsoft.com/office/drawing/2014/main" id="{6B70830B-DD7E-4E43-9392-989949DF1CE8}"/>
              </a:ext>
            </a:extLst>
          </p:cNvPr>
          <p:cNvSpPr>
            <a:spLocks noGrp="1"/>
          </p:cNvSpPr>
          <p:nvPr>
            <p:ph idx="1"/>
          </p:nvPr>
        </p:nvSpPr>
        <p:spPr>
          <a:xfrm>
            <a:off x="457200" y="1412776"/>
            <a:ext cx="4186808" cy="4896544"/>
          </a:xfrm>
        </p:spPr>
        <p:txBody>
          <a:bodyPr numCol="1">
            <a:normAutofit/>
          </a:bodyPr>
          <a:lstStyle/>
          <a:p>
            <a:r>
              <a:rPr lang="en-US" sz="2000" dirty="0">
                <a:solidFill>
                  <a:schemeClr val="bg1">
                    <a:lumMod val="50000"/>
                  </a:schemeClr>
                </a:solidFill>
              </a:rPr>
              <a:t>Kinetic neutrals and impurities (see WG ELMs)</a:t>
            </a:r>
          </a:p>
          <a:p>
            <a:r>
              <a:rPr lang="en-US" sz="2000" dirty="0"/>
              <a:t>Kinetic MHD on the way</a:t>
            </a:r>
          </a:p>
          <a:p>
            <a:r>
              <a:rPr lang="en-US" sz="2000" b="1" dirty="0"/>
              <a:t>GK EM methods in TRIMEG</a:t>
            </a:r>
            <a:r>
              <a:rPr lang="en-US" sz="2000" dirty="0"/>
              <a:t> </a:t>
            </a:r>
            <a:r>
              <a:rPr lang="en-US" sz="2000" dirty="0">
                <a:solidFill>
                  <a:srgbClr val="C00000"/>
                </a:solidFill>
              </a:rPr>
              <a:t>►</a:t>
            </a:r>
            <a:r>
              <a:rPr lang="en-US" sz="2000" dirty="0"/>
              <a:t> </a:t>
            </a:r>
          </a:p>
          <a:p>
            <a:r>
              <a:rPr lang="en-US" sz="2000" b="1" dirty="0"/>
              <a:t>Electrostatic ITG and TEM </a:t>
            </a:r>
            <a:r>
              <a:rPr lang="en-US" sz="2000" dirty="0">
                <a:solidFill>
                  <a:srgbClr val="C00000"/>
                </a:solidFill>
              </a:rPr>
              <a:t>►</a:t>
            </a:r>
            <a:r>
              <a:rPr lang="en-US" sz="2000" dirty="0"/>
              <a:t> </a:t>
            </a:r>
          </a:p>
          <a:p>
            <a:r>
              <a:rPr lang="en-US" sz="2000" b="1" dirty="0"/>
              <a:t>Energetic particle models</a:t>
            </a:r>
            <a:r>
              <a:rPr lang="en-US" sz="2000" dirty="0">
                <a:solidFill>
                  <a:srgbClr val="C00000"/>
                </a:solidFill>
              </a:rPr>
              <a:t>►</a:t>
            </a:r>
            <a:r>
              <a:rPr lang="en-US" sz="2000" dirty="0"/>
              <a:t> </a:t>
            </a:r>
          </a:p>
          <a:p>
            <a:endParaRPr lang="en-US" sz="2000" dirty="0"/>
          </a:p>
        </p:txBody>
      </p:sp>
      <p:sp>
        <p:nvSpPr>
          <p:cNvPr id="7" name="Content Placeholder 2">
            <a:extLst>
              <a:ext uri="{FF2B5EF4-FFF2-40B4-BE49-F238E27FC236}">
                <a16:creationId xmlns:a16="http://schemas.microsoft.com/office/drawing/2014/main" id="{759E764B-FC69-4E53-9419-12A914998608}"/>
              </a:ext>
            </a:extLst>
          </p:cNvPr>
          <p:cNvSpPr txBox="1">
            <a:spLocks/>
          </p:cNvSpPr>
          <p:nvPr/>
        </p:nvSpPr>
        <p:spPr>
          <a:xfrm>
            <a:off x="5004048" y="1412776"/>
            <a:ext cx="4114800" cy="4896544"/>
          </a:xfrm>
          <a:prstGeom prst="rect">
            <a:avLst/>
          </a:prstGeom>
        </p:spPr>
        <p:txBody>
          <a:bodyPr vert="horz" lIns="91440" tIns="45720" rIns="91440" bIns="45720" numCol="1" rtlCol="0">
            <a:normAutofit fontScale="925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romanUcPeriod"/>
            </a:pPr>
            <a:r>
              <a:rPr lang="en-US" sz="1000" i="1" dirty="0" err="1"/>
              <a:t>Strien</a:t>
            </a:r>
            <a:r>
              <a:rPr lang="en-US" sz="1000" i="1" dirty="0"/>
              <a:t> KA. Particle Model for Impurities in Magnetohydrodynamics Simulations of Shattered Pellet Injection. Master Thesis (2022). </a:t>
            </a:r>
            <a:r>
              <a:rPr lang="en-US" sz="600" i="1" dirty="0">
                <a:hlinkClick r:id="rId2"/>
              </a:rPr>
              <a:t>https://pure.tue.nl/ws/portalfiles/portal/210104346/0968579_Strien_K._MSc_thesis_report_MAP.pdf</a:t>
            </a:r>
            <a:endParaRPr lang="en-US" sz="600" i="1" dirty="0"/>
          </a:p>
          <a:p>
            <a:pPr>
              <a:buFont typeface="+mj-lt"/>
              <a:buAutoNum type="romanUcPeriod"/>
            </a:pPr>
            <a:r>
              <a:rPr lang="en-US" sz="1000" i="1" dirty="0" err="1"/>
              <a:t>Bogaarts</a:t>
            </a:r>
            <a:r>
              <a:rPr lang="en-US" sz="1000" i="1" dirty="0"/>
              <a:t> TJ. Hybrid MHD-kinetic simulations of energetic particle driven instabilities in JOREK: development and applications. Master Thesis (2022). </a:t>
            </a:r>
            <a:r>
              <a:rPr lang="en-US" sz="600" i="1" dirty="0">
                <a:hlinkClick r:id="rId3"/>
              </a:rPr>
              <a:t>https://research.tue.nl/files/217976833/1000549_Bogaarts_T.J._MSc_thesis_Thesis_NF.pdf</a:t>
            </a:r>
            <a:r>
              <a:rPr lang="en-US" sz="600" i="1" dirty="0"/>
              <a:t> </a:t>
            </a:r>
          </a:p>
          <a:p>
            <a:pPr marL="0" indent="0">
              <a:buNone/>
            </a:pPr>
            <a:endParaRPr lang="en-US" sz="1000" dirty="0"/>
          </a:p>
          <a:p>
            <a:pPr>
              <a:buFont typeface="+mj-lt"/>
              <a:buAutoNum type="arabicPeriod"/>
            </a:pPr>
            <a:r>
              <a:rPr lang="en-US" sz="1000" b="1" dirty="0"/>
              <a:t>Lu ZX., Meng G., Hoelzl M., Lauber </a:t>
            </a:r>
            <a:r>
              <a:rPr lang="en-US" sz="1000" b="1" dirty="0" err="1"/>
              <a:t>Ph.The</a:t>
            </a:r>
            <a:r>
              <a:rPr lang="en-US" sz="1000" b="1" dirty="0"/>
              <a:t> development of an implicit full f method for electromagnetic particle simulations of Alfven waves and energetic particles. Journal of Computational Physics 440, 110384 (2021)</a:t>
            </a:r>
          </a:p>
          <a:p>
            <a:pPr>
              <a:buFont typeface="+mj-lt"/>
              <a:buAutoNum type="arabicPeriod"/>
            </a:pPr>
            <a:r>
              <a:rPr lang="en-US" sz="1000" b="1" dirty="0"/>
              <a:t>Rosen M., Lu ZX., Hoelzl M. An E&amp;B Gyrokinetic Simulation Model for Kinetic Alfven Waves in Tokamak Plasmas. Physics of Plasmas 29, 022502 (2022)</a:t>
            </a:r>
          </a:p>
          <a:p>
            <a:pPr>
              <a:buFont typeface="+mj-lt"/>
              <a:buAutoNum type="arabicPeriod"/>
            </a:pPr>
            <a:r>
              <a:rPr lang="en-US" sz="1000" b="1" dirty="0" err="1"/>
              <a:t>Bogaarts</a:t>
            </a:r>
            <a:r>
              <a:rPr lang="en-US" sz="1000" b="1" dirty="0"/>
              <a:t> T.J., Hoelzl M., </a:t>
            </a:r>
            <a:r>
              <a:rPr lang="en-US" sz="1000" b="1" dirty="0" err="1"/>
              <a:t>Huijsmans</a:t>
            </a:r>
            <a:r>
              <a:rPr lang="en-US" sz="1000" b="1" dirty="0"/>
              <a:t> G.T.A., Wang X., JOREK Team. Development and application of a hybrid MHD-kinetic model in JOREK. Physics of Plasmas 29, 122501 (2022) doi:10.1063/5.0119435</a:t>
            </a:r>
          </a:p>
          <a:p>
            <a:pPr>
              <a:buFont typeface="+mj-lt"/>
              <a:buAutoNum type="arabicPeriod"/>
            </a:pPr>
            <a:r>
              <a:rPr lang="en-US" sz="1000" b="1" dirty="0"/>
              <a:t>Lu ZX, Meng G, Hatzky R, Hoelzl M, Lauber Ph. Full f and </a:t>
            </a:r>
            <a:r>
              <a:rPr lang="en-US" sz="1000" b="1" dirty="0" err="1"/>
              <a:t>deltaf</a:t>
            </a:r>
            <a:r>
              <a:rPr lang="en-US" sz="1000" b="1" dirty="0"/>
              <a:t> gyrokinetic particle simulations of Alfven waves and energetic particle physics. Plasma Physics and Controlled Fusion 65, 034004 (2023)</a:t>
            </a:r>
          </a:p>
          <a:p>
            <a:pPr>
              <a:buFont typeface="+mj-lt"/>
              <a:buAutoNum type="arabicPeriod"/>
            </a:pPr>
            <a:r>
              <a:rPr lang="en-US" sz="1000" b="1" dirty="0"/>
              <a:t>Rekhviashvili L., Lu ZX., Hoelzl M., Bergmann A., Lauber P. Gyrokinetic simulations of neoclassical electron transport and bootstrap current generation in tokamak plasmas in the TRIMEG code. Physics of Plasmas 30, 072103 (2023) doi:10.1063/5.0148138</a:t>
            </a:r>
          </a:p>
          <a:p>
            <a:pPr>
              <a:buFont typeface="+mj-lt"/>
              <a:buAutoNum type="arabicPeriod"/>
            </a:pPr>
            <a:r>
              <a:rPr lang="en-US" sz="1000" b="1" dirty="0" err="1"/>
              <a:t>Huijsmans</a:t>
            </a:r>
            <a:r>
              <a:rPr lang="en-US" sz="1000" b="1" dirty="0"/>
              <a:t> GTA, Becoulet M, Lu ZX, JOREK Team. Comparing linear stability of electrostatic kinetic and gyro-kinetic ITG modes. EPS 2023 + to be submitted to PPCF</a:t>
            </a:r>
          </a:p>
          <a:p>
            <a:pPr>
              <a:buFont typeface="+mj-lt"/>
              <a:buAutoNum type="arabicPeriod"/>
            </a:pPr>
            <a:r>
              <a:rPr lang="en-US" sz="1000" b="1" dirty="0"/>
              <a:t>Becoulet M, </a:t>
            </a:r>
            <a:r>
              <a:rPr lang="en-US" sz="1000" b="1" dirty="0" err="1"/>
              <a:t>Huijsmans</a:t>
            </a:r>
            <a:r>
              <a:rPr lang="en-US" sz="1000" b="1" dirty="0"/>
              <a:t> GTA, </a:t>
            </a:r>
            <a:r>
              <a:rPr lang="en-US" sz="1000" b="1" dirty="0" err="1"/>
              <a:t>Garbet</a:t>
            </a:r>
            <a:r>
              <a:rPr lang="en-US" sz="1000" b="1" dirty="0"/>
              <a:t> X, </a:t>
            </a:r>
            <a:r>
              <a:rPr lang="en-US" sz="1000" b="1" dirty="0" err="1"/>
              <a:t>Donnel</a:t>
            </a:r>
            <a:r>
              <a:rPr lang="en-US" sz="1000" b="1" dirty="0"/>
              <a:t> P, Wang L, et al, Non-linear gyro-kinetic ITG and TEM turbulence modelling in X-point geometry with RMPs. EPS 2023</a:t>
            </a:r>
            <a:endParaRPr lang="de-DE" sz="1000" b="1" dirty="0"/>
          </a:p>
          <a:p>
            <a:pPr>
              <a:buFont typeface="+mj-lt"/>
              <a:buAutoNum type="arabicPeriod"/>
            </a:pPr>
            <a:endParaRPr lang="en-US" sz="1000" b="1" dirty="0"/>
          </a:p>
        </p:txBody>
      </p:sp>
      <p:sp>
        <p:nvSpPr>
          <p:cNvPr id="9" name="TextBox 8">
            <a:extLst>
              <a:ext uri="{FF2B5EF4-FFF2-40B4-BE49-F238E27FC236}">
                <a16:creationId xmlns:a16="http://schemas.microsoft.com/office/drawing/2014/main" id="{A6461526-8713-4D92-B382-5E7792A9CB73}"/>
              </a:ext>
            </a:extLst>
          </p:cNvPr>
          <p:cNvSpPr txBox="1"/>
          <p:nvPr/>
        </p:nvSpPr>
        <p:spPr>
          <a:xfrm>
            <a:off x="179512" y="6309974"/>
            <a:ext cx="6496266"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exchange</a:t>
            </a:r>
            <a:r>
              <a:rPr lang="de-DE" sz="2000" dirty="0">
                <a:solidFill>
                  <a:srgbClr val="C00000"/>
                </a:solidFill>
              </a:rPr>
              <a:t> and </a:t>
            </a:r>
            <a:r>
              <a:rPr lang="de-DE" sz="2000" dirty="0" err="1">
                <a:solidFill>
                  <a:srgbClr val="C00000"/>
                </a:solidFill>
              </a:rPr>
              <a:t>collaboration</a:t>
            </a:r>
            <a:r>
              <a:rPr lang="de-DE" sz="2000" dirty="0">
                <a:solidFill>
                  <a:srgbClr val="C00000"/>
                </a:solidFill>
              </a:rPr>
              <a:t> </a:t>
            </a:r>
            <a:r>
              <a:rPr lang="de-DE" sz="2000" dirty="0" err="1">
                <a:solidFill>
                  <a:srgbClr val="C00000"/>
                </a:solidFill>
              </a:rPr>
              <a:t>with</a:t>
            </a:r>
            <a:r>
              <a:rPr lang="de-DE" sz="2000" dirty="0">
                <a:solidFill>
                  <a:srgbClr val="C00000"/>
                </a:solidFill>
              </a:rPr>
              <a:t> TSVVs 1, 4, 9, 10 &amp; </a:t>
            </a:r>
            <a:r>
              <a:rPr lang="de-DE" sz="2000" dirty="0" err="1">
                <a:solidFill>
                  <a:srgbClr val="C00000"/>
                </a:solidFill>
              </a:rPr>
              <a:t>EnRs</a:t>
            </a:r>
            <a:endParaRPr lang="de-DE" sz="2000" dirty="0">
              <a:solidFill>
                <a:srgbClr val="C00000"/>
              </a:solidFill>
            </a:endParaRPr>
          </a:p>
        </p:txBody>
      </p:sp>
      <p:sp>
        <p:nvSpPr>
          <p:cNvPr id="10" name="TextBox 9">
            <a:extLst>
              <a:ext uri="{FF2B5EF4-FFF2-40B4-BE49-F238E27FC236}">
                <a16:creationId xmlns:a16="http://schemas.microsoft.com/office/drawing/2014/main" id="{655342E5-E0B7-4077-B520-0BD6F5348205}"/>
              </a:ext>
            </a:extLst>
          </p:cNvPr>
          <p:cNvSpPr txBox="1"/>
          <p:nvPr/>
        </p:nvSpPr>
        <p:spPr>
          <a:xfrm>
            <a:off x="6351211" y="148208"/>
            <a:ext cx="1752403" cy="400110"/>
          </a:xfrm>
          <a:prstGeom prst="rect">
            <a:avLst/>
          </a:prstGeom>
          <a:noFill/>
        </p:spPr>
        <p:txBody>
          <a:bodyPr wrap="none" rtlCol="0">
            <a:spAutoFit/>
          </a:bodyPr>
          <a:lstStyle/>
          <a:p>
            <a:r>
              <a:rPr lang="en-US" sz="2000" dirty="0">
                <a:solidFill>
                  <a:srgbClr val="C00000"/>
                </a:solidFill>
              </a:rPr>
              <a:t>11% of funding</a:t>
            </a:r>
            <a:endParaRPr lang="de-DE" sz="2000" dirty="0">
              <a:solidFill>
                <a:srgbClr val="C00000"/>
              </a:solidFill>
            </a:endParaRPr>
          </a:p>
        </p:txBody>
      </p:sp>
      <p:sp>
        <p:nvSpPr>
          <p:cNvPr id="8" name="Rectangle: Rounded Corners 7">
            <a:extLst>
              <a:ext uri="{FF2B5EF4-FFF2-40B4-BE49-F238E27FC236}">
                <a16:creationId xmlns:a16="http://schemas.microsoft.com/office/drawing/2014/main" id="{43AD655C-BFB9-46A9-BE78-1141A45D61D0}"/>
              </a:ext>
            </a:extLst>
          </p:cNvPr>
          <p:cNvSpPr/>
          <p:nvPr/>
        </p:nvSpPr>
        <p:spPr>
          <a:xfrm>
            <a:off x="6228184" y="76200"/>
            <a:ext cx="1944216" cy="544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5346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zgdatashare\2023\eftc\Piecewise field aligned finite element\torus2bgrid.jpg">
            <a:extLst>
              <a:ext uri="{FF2B5EF4-FFF2-40B4-BE49-F238E27FC236}">
                <a16:creationId xmlns:a16="http://schemas.microsoft.com/office/drawing/2014/main" id="{53968441-254E-47B8-B31B-BA8B0AEEEAC6}"/>
              </a:ext>
            </a:extLst>
          </p:cNvPr>
          <p:cNvPicPr/>
          <p:nvPr/>
        </p:nvPicPr>
        <p:blipFill rotWithShape="1">
          <a:blip r:embed="rId2">
            <a:extLst>
              <a:ext uri="{28A0092B-C50C-407E-A947-70E740481C1C}">
                <a14:useLocalDpi xmlns:a14="http://schemas.microsoft.com/office/drawing/2010/main" val="0"/>
              </a:ext>
            </a:extLst>
          </a:blip>
          <a:srcRect l="23043" t="12335" r="16867" b="18794"/>
          <a:stretch/>
        </p:blipFill>
        <p:spPr bwMode="auto">
          <a:xfrm>
            <a:off x="4842681" y="3532232"/>
            <a:ext cx="4252131" cy="3137128"/>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8DAD8334-8142-41C7-8606-23FFD5D4071E}"/>
              </a:ext>
            </a:extLst>
          </p:cNvPr>
          <p:cNvSpPr>
            <a:spLocks noGrp="1"/>
          </p:cNvSpPr>
          <p:nvPr>
            <p:ph type="title"/>
          </p:nvPr>
        </p:nvSpPr>
        <p:spPr/>
        <p:txBody>
          <a:bodyPr/>
          <a:lstStyle/>
          <a:p>
            <a:r>
              <a:rPr lang="en-US" dirty="0"/>
              <a:t>Highlight: Efficient </a:t>
            </a:r>
            <a:r>
              <a:rPr lang="en-US" dirty="0" err="1"/>
              <a:t>PiC</a:t>
            </a:r>
            <a:r>
              <a:rPr lang="en-US" dirty="0"/>
              <a:t> methods</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4E553A-7426-4F80-9D91-A0D6956CA770}"/>
                  </a:ext>
                </a:extLst>
              </p:cNvPr>
              <p:cNvSpPr>
                <a:spLocks noGrp="1"/>
              </p:cNvSpPr>
              <p:nvPr>
                <p:ph idx="1"/>
              </p:nvPr>
            </p:nvSpPr>
            <p:spPr>
              <a:xfrm>
                <a:off x="457200" y="1412776"/>
                <a:ext cx="5050904" cy="4896544"/>
              </a:xfrm>
            </p:spPr>
            <p:txBody>
              <a:bodyPr>
                <a:normAutofit/>
              </a:bodyPr>
              <a:lstStyle/>
              <a:p>
                <a:pPr marL="285750" indent="-285750">
                  <a:spcBef>
                    <a:spcPts val="1200"/>
                  </a:spcBef>
                </a:pPr>
                <a:r>
                  <a:rPr lang="en-US" altLang="zh-CN" sz="2000" b="1" dirty="0"/>
                  <a:t>Electromagnetic implicit full-</a:t>
                </a:r>
                <a14:m>
                  <m:oMath xmlns:m="http://schemas.openxmlformats.org/officeDocument/2006/math">
                    <m:r>
                      <a:rPr lang="en-US" altLang="zh-CN" sz="2000" b="1" i="1" dirty="0">
                        <a:latin typeface="Cambria Math" panose="02040503050406030204" pitchFamily="18" charset="0"/>
                      </a:rPr>
                      <m:t>𝐟</m:t>
                    </m:r>
                  </m:oMath>
                </a14:m>
                <a:r>
                  <a:rPr lang="en-US" sz="2000" b="1" dirty="0"/>
                  <a:t> PiC </a:t>
                </a:r>
                <a:r>
                  <a:rPr lang="en-US" sz="2000" dirty="0"/>
                  <a:t>[1]</a:t>
                </a:r>
              </a:p>
              <a:p>
                <a:pPr marL="285750" indent="-285750">
                  <a:spcBef>
                    <a:spcPts val="1200"/>
                  </a:spcBef>
                </a:pPr>
                <a:r>
                  <a:rPr lang="en-US" altLang="zh-CN" sz="2000" b="1" dirty="0"/>
                  <a:t>GK E&amp;B model in torus </a:t>
                </a:r>
                <a:r>
                  <a:rPr lang="en-US" altLang="zh-CN" sz="2000" dirty="0"/>
                  <a:t>derived &amp; tested for challenging parameters</a:t>
                </a:r>
                <a:r>
                  <a:rPr lang="en-US" sz="2000" dirty="0"/>
                  <a:t> [2]</a:t>
                </a:r>
              </a:p>
              <a:p>
                <a:pPr marL="285750" indent="-285750">
                  <a:spcBef>
                    <a:spcPts val="1200"/>
                  </a:spcBef>
                </a:pPr>
                <a:r>
                  <a:rPr lang="en-US" sz="2000" dirty="0"/>
                  <a:t>Formulation and implementation of </a:t>
                </a:r>
                <a:r>
                  <a:rPr lang="en-US" sz="2000" b="1" dirty="0"/>
                  <a:t>pullback-mixed variable scheme </a:t>
                </a:r>
                <a:r>
                  <a:rPr lang="en-US" sz="2000" dirty="0"/>
                  <a:t>for </a:t>
                </a:r>
                <a14:m>
                  <m:oMath xmlns:m="http://schemas.openxmlformats.org/officeDocument/2006/math">
                    <m:r>
                      <a:rPr lang="en-US" sz="2000" b="0" i="1">
                        <a:latin typeface="Cambria Math" panose="02040503050406030204" pitchFamily="18" charset="0"/>
                      </a:rPr>
                      <m:t>𝛿</m:t>
                    </m:r>
                    <m:r>
                      <a:rPr lang="en-US" sz="2000" b="0" i="1">
                        <a:latin typeface="Cambria Math" panose="02040503050406030204" pitchFamily="18" charset="0"/>
                      </a:rPr>
                      <m:t>𝑓</m:t>
                    </m:r>
                  </m:oMath>
                </a14:m>
                <a:r>
                  <a:rPr lang="en-US" sz="2000" dirty="0"/>
                  <a:t> and full </a:t>
                </a:r>
                <a14:m>
                  <m:oMath xmlns:m="http://schemas.openxmlformats.org/officeDocument/2006/math">
                    <m:r>
                      <a:rPr lang="en-US" sz="2000" b="0" i="1">
                        <a:latin typeface="Cambria Math" panose="02040503050406030204" pitchFamily="18" charset="0"/>
                      </a:rPr>
                      <m:t>𝑓</m:t>
                    </m:r>
                  </m:oMath>
                </a14:m>
                <a:r>
                  <a:rPr lang="en-US" sz="2000" dirty="0"/>
                  <a:t> GK EM simulations [3]</a:t>
                </a:r>
              </a:p>
              <a:p>
                <a:pPr marL="285750" indent="-285750">
                  <a:spcBef>
                    <a:spcPts val="1200"/>
                  </a:spcBef>
                </a:pPr>
                <a:r>
                  <a:rPr lang="en-US" altLang="zh-CN" sz="2000" b="1" dirty="0"/>
                  <a:t>Lorentz collisions </a:t>
                </a:r>
                <a:r>
                  <a:rPr lang="en-US" altLang="zh-CN" sz="2000" dirty="0"/>
                  <a:t>for neoclassical electron transport &amp; bootstrap current [4]</a:t>
                </a:r>
              </a:p>
              <a:p>
                <a:pPr marL="285750" indent="-285750">
                  <a:spcBef>
                    <a:spcPts val="1200"/>
                  </a:spcBef>
                </a:pPr>
                <a:r>
                  <a:rPr lang="en-US" sz="2000" b="1" dirty="0"/>
                  <a:t>Ongoing:</a:t>
                </a:r>
                <a:r>
                  <a:rPr lang="en-US" sz="2000" dirty="0"/>
                  <a:t> Field aligned FEs</a:t>
                </a:r>
                <a:br>
                  <a:rPr lang="en-US" sz="2000" dirty="0"/>
                </a:br>
                <a:r>
                  <a:rPr lang="en-US" sz="2000" dirty="0"/>
                  <a:t>→ multi-</a:t>
                </a:r>
                <a14:m>
                  <m:oMath xmlns:m="http://schemas.openxmlformats.org/officeDocument/2006/math">
                    <m:r>
                      <a:rPr lang="en-US" sz="2000" b="0" i="1">
                        <a:latin typeface="Cambria Math" panose="02040503050406030204" pitchFamily="18" charset="0"/>
                      </a:rPr>
                      <m:t>𝑛</m:t>
                    </m:r>
                  </m:oMath>
                </a14:m>
                <a:r>
                  <a:rPr lang="en-US" sz="2000" dirty="0"/>
                  <a:t> nonlinear simulations</a:t>
                </a:r>
              </a:p>
            </p:txBody>
          </p:sp>
        </mc:Choice>
        <mc:Fallback xmlns="">
          <p:sp>
            <p:nvSpPr>
              <p:cNvPr id="3" name="Content Placeholder 2">
                <a:extLst>
                  <a:ext uri="{FF2B5EF4-FFF2-40B4-BE49-F238E27FC236}">
                    <a16:creationId xmlns:a16="http://schemas.microsoft.com/office/drawing/2014/main" id="{D04E553A-7426-4F80-9D91-A0D6956CA770}"/>
                  </a:ext>
                </a:extLst>
              </p:cNvPr>
              <p:cNvSpPr>
                <a:spLocks noGrp="1" noRot="1" noChangeAspect="1" noMove="1" noResize="1" noEditPoints="1" noAdjustHandles="1" noChangeArrowheads="1" noChangeShapeType="1" noTextEdit="1"/>
              </p:cNvSpPr>
              <p:nvPr>
                <p:ph idx="1"/>
              </p:nvPr>
            </p:nvSpPr>
            <p:spPr>
              <a:xfrm>
                <a:off x="457200" y="1412776"/>
                <a:ext cx="5050904" cy="4896544"/>
              </a:xfrm>
              <a:blipFill>
                <a:blip r:embed="rId3"/>
                <a:stretch>
                  <a:fillRect l="-1086" t="-623" r="-603"/>
                </a:stretch>
              </a:blipFill>
            </p:spPr>
            <p:txBody>
              <a:bodyPr/>
              <a:lstStyle/>
              <a:p>
                <a:r>
                  <a:rPr lang="de-DE">
                    <a:noFill/>
                  </a:rPr>
                  <a:t> </a:t>
                </a:r>
              </a:p>
            </p:txBody>
          </p:sp>
        </mc:Fallback>
      </mc:AlternateContent>
      <p:sp>
        <p:nvSpPr>
          <p:cNvPr id="6" name="Rectangle 5">
            <a:extLst>
              <a:ext uri="{FF2B5EF4-FFF2-40B4-BE49-F238E27FC236}">
                <a16:creationId xmlns:a16="http://schemas.microsoft.com/office/drawing/2014/main" id="{25523BAF-0F1F-4119-BD51-E7514C18768B}"/>
              </a:ext>
            </a:extLst>
          </p:cNvPr>
          <p:cNvSpPr/>
          <p:nvPr/>
        </p:nvSpPr>
        <p:spPr>
          <a:xfrm>
            <a:off x="4716016" y="692696"/>
            <a:ext cx="4572000" cy="584775"/>
          </a:xfrm>
          <a:prstGeom prst="rect">
            <a:avLst/>
          </a:prstGeom>
        </p:spPr>
        <p:txBody>
          <a:bodyPr>
            <a:spAutoFit/>
          </a:bodyPr>
          <a:lstStyle/>
          <a:p>
            <a:pPr lvl="1"/>
            <a:r>
              <a:rPr lang="en-US" sz="800" dirty="0">
                <a:solidFill>
                  <a:schemeClr val="tx2">
                    <a:lumMod val="75000"/>
                  </a:schemeClr>
                </a:solidFill>
                <a:latin typeface="+mj-lt"/>
                <a:cs typeface="Times New Roman" panose="02020603050405020304" pitchFamily="18" charset="0"/>
              </a:rPr>
              <a:t>[1] Lu ZX, Meng G, Hoelzl M, Lauber Ph, Journal </a:t>
            </a:r>
            <a:r>
              <a:rPr lang="en-US" sz="800" dirty="0" err="1">
                <a:solidFill>
                  <a:schemeClr val="tx2">
                    <a:lumMod val="75000"/>
                  </a:schemeClr>
                </a:solidFill>
                <a:latin typeface="+mj-lt"/>
                <a:cs typeface="Times New Roman" panose="02020603050405020304" pitchFamily="18" charset="0"/>
              </a:rPr>
              <a:t>Comput</a:t>
            </a:r>
            <a:r>
              <a:rPr lang="en-US" sz="800" dirty="0">
                <a:solidFill>
                  <a:schemeClr val="tx2">
                    <a:lumMod val="75000"/>
                  </a:schemeClr>
                </a:solidFill>
                <a:latin typeface="+mj-lt"/>
                <a:cs typeface="Times New Roman" panose="02020603050405020304" pitchFamily="18" charset="0"/>
              </a:rPr>
              <a:t>. Phys. 440 (2021) 110384</a:t>
            </a:r>
          </a:p>
          <a:p>
            <a:pPr lvl="1"/>
            <a:r>
              <a:rPr lang="en-US" altLang="zh-CN" sz="800" dirty="0">
                <a:solidFill>
                  <a:schemeClr val="tx2">
                    <a:lumMod val="75000"/>
                  </a:schemeClr>
                </a:solidFill>
                <a:latin typeface="+mj-lt"/>
                <a:cs typeface="Times New Roman" panose="02020603050405020304" pitchFamily="18" charset="0"/>
              </a:rPr>
              <a:t>[2] Rosen M, Lu ZX, Hoelzl M, Phys. Plasmas, 022502 (2022)</a:t>
            </a:r>
          </a:p>
          <a:p>
            <a:pPr lvl="1"/>
            <a:r>
              <a:rPr lang="en-US" altLang="zh-CN" sz="800" dirty="0">
                <a:solidFill>
                  <a:schemeClr val="tx2">
                    <a:lumMod val="75000"/>
                  </a:schemeClr>
                </a:solidFill>
                <a:latin typeface="+mj-lt"/>
                <a:cs typeface="Times New Roman" panose="02020603050405020304" pitchFamily="18" charset="0"/>
              </a:rPr>
              <a:t>[3] Lu ZX, Meng G, Hatzky R, Hoelzl M, Lauber Ph, PPCF (2023)</a:t>
            </a:r>
          </a:p>
          <a:p>
            <a:pPr lvl="1"/>
            <a:r>
              <a:rPr lang="en-US" altLang="zh-CN" sz="800" dirty="0">
                <a:solidFill>
                  <a:schemeClr val="tx2">
                    <a:lumMod val="75000"/>
                  </a:schemeClr>
                </a:solidFill>
                <a:latin typeface="+mj-lt"/>
                <a:cs typeface="Times New Roman" panose="02020603050405020304" pitchFamily="18" charset="0"/>
              </a:rPr>
              <a:t>[4] Rekhviashvili L., Lu ZX., Hoelzl M., et al, Physics of Plasmas 30, 072103 (2023)</a:t>
            </a:r>
          </a:p>
        </p:txBody>
      </p:sp>
      <p:sp>
        <p:nvSpPr>
          <p:cNvPr id="8" name="Footer Placeholder 3">
            <a:extLst>
              <a:ext uri="{FF2B5EF4-FFF2-40B4-BE49-F238E27FC236}">
                <a16:creationId xmlns:a16="http://schemas.microsoft.com/office/drawing/2014/main" id="{E3EC6C6B-7771-4EB7-A083-79A0826EDA8F}"/>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15</a:t>
            </a:fld>
            <a:endParaRPr lang="en-GB" dirty="0"/>
          </a:p>
        </p:txBody>
      </p:sp>
      <p:sp>
        <p:nvSpPr>
          <p:cNvPr id="4" name="TextBox 3">
            <a:extLst>
              <a:ext uri="{FF2B5EF4-FFF2-40B4-BE49-F238E27FC236}">
                <a16:creationId xmlns:a16="http://schemas.microsoft.com/office/drawing/2014/main" id="{0E252017-1121-4E3C-A8AE-3FD723EE4821}"/>
              </a:ext>
            </a:extLst>
          </p:cNvPr>
          <p:cNvSpPr txBox="1"/>
          <p:nvPr/>
        </p:nvSpPr>
        <p:spPr>
          <a:xfrm>
            <a:off x="-23192" y="603756"/>
            <a:ext cx="2304256" cy="369332"/>
          </a:xfrm>
          <a:prstGeom prst="rect">
            <a:avLst/>
          </a:prstGeom>
          <a:noFill/>
        </p:spPr>
        <p:txBody>
          <a:bodyPr wrap="square" rtlCol="0">
            <a:spAutoFit/>
          </a:bodyPr>
          <a:lstStyle/>
          <a:p>
            <a:r>
              <a:rPr lang="en-US" dirty="0">
                <a:solidFill>
                  <a:schemeClr val="accent1">
                    <a:lumMod val="50000"/>
                  </a:schemeClr>
                </a:solidFill>
              </a:rPr>
              <a:t>TRIMEG code</a:t>
            </a:r>
            <a:endParaRPr lang="de-DE" dirty="0">
              <a:solidFill>
                <a:schemeClr val="accent1">
                  <a:lumMod val="50000"/>
                </a:schemeClr>
              </a:solidFill>
            </a:endParaRPr>
          </a:p>
        </p:txBody>
      </p:sp>
    </p:spTree>
    <p:extLst>
      <p:ext uri="{BB962C8B-B14F-4D97-AF65-F5344CB8AC3E}">
        <p14:creationId xmlns:p14="http://schemas.microsoft.com/office/powerpoint/2010/main" val="65334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910B-E450-498F-A063-A4657E685AEB}"/>
              </a:ext>
            </a:extLst>
          </p:cNvPr>
          <p:cNvSpPr>
            <a:spLocks noGrp="1"/>
          </p:cNvSpPr>
          <p:nvPr>
            <p:ph type="title"/>
          </p:nvPr>
        </p:nvSpPr>
        <p:spPr/>
        <p:txBody>
          <a:bodyPr/>
          <a:lstStyle/>
          <a:p>
            <a:r>
              <a:rPr lang="en-US" dirty="0"/>
              <a:t>Highlight: ITG and TEM turbulence (1)</a:t>
            </a:r>
            <a:endParaRPr lang="de-DE" dirty="0"/>
          </a:p>
        </p:txBody>
      </p:sp>
      <p:pic>
        <p:nvPicPr>
          <p:cNvPr id="8" name="Picture 7">
            <a:extLst>
              <a:ext uri="{FF2B5EF4-FFF2-40B4-BE49-F238E27FC236}">
                <a16:creationId xmlns:a16="http://schemas.microsoft.com/office/drawing/2014/main" id="{F9692D94-6239-4516-B6DC-3D5A209501F4}"/>
              </a:ext>
            </a:extLst>
          </p:cNvPr>
          <p:cNvPicPr>
            <a:picLocks noChangeAspect="1"/>
          </p:cNvPicPr>
          <p:nvPr/>
        </p:nvPicPr>
        <p:blipFill>
          <a:blip r:embed="rId2"/>
          <a:stretch>
            <a:fillRect/>
          </a:stretch>
        </p:blipFill>
        <p:spPr>
          <a:xfrm>
            <a:off x="107504" y="5157192"/>
            <a:ext cx="8966764" cy="1071618"/>
          </a:xfrm>
          <a:prstGeom prst="rect">
            <a:avLst/>
          </a:prstGeom>
        </p:spPr>
      </p:pic>
      <p:sp>
        <p:nvSpPr>
          <p:cNvPr id="9" name="Arrow: Left-Right 8">
            <a:extLst>
              <a:ext uri="{FF2B5EF4-FFF2-40B4-BE49-F238E27FC236}">
                <a16:creationId xmlns:a16="http://schemas.microsoft.com/office/drawing/2014/main" id="{D45D00D5-16AB-4877-B18D-C4108F21AD21}"/>
              </a:ext>
            </a:extLst>
          </p:cNvPr>
          <p:cNvSpPr/>
          <p:nvPr/>
        </p:nvSpPr>
        <p:spPr>
          <a:xfrm rot="16200000">
            <a:off x="1064303" y="4675999"/>
            <a:ext cx="532506" cy="285864"/>
          </a:xfrm>
          <a:prstGeom prst="lef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pic>
        <p:nvPicPr>
          <p:cNvPr id="10" name="Picture 9">
            <a:extLst>
              <a:ext uri="{FF2B5EF4-FFF2-40B4-BE49-F238E27FC236}">
                <a16:creationId xmlns:a16="http://schemas.microsoft.com/office/drawing/2014/main" id="{118DA5BA-6AEB-444F-ACC3-D5DA3BEAF322}"/>
              </a:ext>
            </a:extLst>
          </p:cNvPr>
          <p:cNvPicPr>
            <a:picLocks noChangeAspect="1"/>
          </p:cNvPicPr>
          <p:nvPr/>
        </p:nvPicPr>
        <p:blipFill>
          <a:blip r:embed="rId3"/>
          <a:stretch>
            <a:fillRect/>
          </a:stretch>
        </p:blipFill>
        <p:spPr>
          <a:xfrm>
            <a:off x="179512" y="3989828"/>
            <a:ext cx="8629788" cy="275446"/>
          </a:xfrm>
          <a:prstGeom prst="rect">
            <a:avLst/>
          </a:prstGeom>
        </p:spPr>
      </p:pic>
      <p:sp>
        <p:nvSpPr>
          <p:cNvPr id="11" name="Arrow: Left-Right 10">
            <a:extLst>
              <a:ext uri="{FF2B5EF4-FFF2-40B4-BE49-F238E27FC236}">
                <a16:creationId xmlns:a16="http://schemas.microsoft.com/office/drawing/2014/main" id="{CED6346C-63D9-45B4-BE5C-5775D1902E1C}"/>
              </a:ext>
            </a:extLst>
          </p:cNvPr>
          <p:cNvSpPr/>
          <p:nvPr/>
        </p:nvSpPr>
        <p:spPr>
          <a:xfrm rot="16200000">
            <a:off x="6320887" y="4672981"/>
            <a:ext cx="532506" cy="285864"/>
          </a:xfrm>
          <a:prstGeom prst="lef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2" name="TextBox 11">
            <a:extLst>
              <a:ext uri="{FF2B5EF4-FFF2-40B4-BE49-F238E27FC236}">
                <a16:creationId xmlns:a16="http://schemas.microsoft.com/office/drawing/2014/main" id="{31E3ED4B-8DC7-4472-A293-7F0C15B0FA75}"/>
              </a:ext>
            </a:extLst>
          </p:cNvPr>
          <p:cNvSpPr txBox="1"/>
          <p:nvPr/>
        </p:nvSpPr>
        <p:spPr>
          <a:xfrm>
            <a:off x="5635038" y="4233788"/>
            <a:ext cx="2897402" cy="275332"/>
          </a:xfrm>
          <a:prstGeom prst="rect">
            <a:avLst/>
          </a:prstGeom>
          <a:noFill/>
        </p:spPr>
        <p:txBody>
          <a:bodyPr wrap="square" lIns="0" tIns="0" rIns="0" bIns="0" rtlCol="0" anchor="t" anchorCtr="0">
            <a:spAutoFit/>
          </a:bodyPr>
          <a:lstStyle/>
          <a:p>
            <a:pPr algn="l">
              <a:lnSpc>
                <a:spcPts val="2300"/>
              </a:lnSpc>
              <a:spcBef>
                <a:spcPts val="1150"/>
              </a:spcBef>
            </a:pPr>
            <a:r>
              <a:rPr lang="en-US" sz="1600" dirty="0"/>
              <a:t>(Heavy electrons: m</a:t>
            </a:r>
            <a:r>
              <a:rPr lang="en-US" sz="1600" baseline="-25000" dirty="0"/>
              <a:t>i</a:t>
            </a:r>
            <a:r>
              <a:rPr lang="en-US" sz="1600" dirty="0"/>
              <a:t>/m</a:t>
            </a:r>
            <a:r>
              <a:rPr lang="en-US" sz="1600" baseline="-25000" dirty="0"/>
              <a:t>e</a:t>
            </a:r>
            <a:r>
              <a:rPr lang="en-US" sz="1600" dirty="0"/>
              <a:t>=100)</a:t>
            </a:r>
            <a:endParaRPr lang="de-DE" sz="1600" dirty="0" err="1"/>
          </a:p>
        </p:txBody>
      </p:sp>
      <p:pic>
        <p:nvPicPr>
          <p:cNvPr id="13" name="Content Placeholder 3">
            <a:extLst>
              <a:ext uri="{FF2B5EF4-FFF2-40B4-BE49-F238E27FC236}">
                <a16:creationId xmlns:a16="http://schemas.microsoft.com/office/drawing/2014/main" id="{6F93F268-1501-4284-902E-5B1D7612F0DE}"/>
              </a:ext>
            </a:extLst>
          </p:cNvPr>
          <p:cNvPicPr>
            <a:picLocks noChangeAspect="1"/>
          </p:cNvPicPr>
          <p:nvPr/>
        </p:nvPicPr>
        <p:blipFill rotWithShape="1">
          <a:blip r:embed="rId4"/>
          <a:srcRect t="146" b="16201"/>
          <a:stretch/>
        </p:blipFill>
        <p:spPr>
          <a:xfrm>
            <a:off x="107504" y="908721"/>
            <a:ext cx="5760640" cy="1956263"/>
          </a:xfrm>
          <a:prstGeom prst="rect">
            <a:avLst/>
          </a:prstGeom>
        </p:spPr>
      </p:pic>
      <p:pic>
        <p:nvPicPr>
          <p:cNvPr id="14" name="Image 18">
            <a:extLst>
              <a:ext uri="{FF2B5EF4-FFF2-40B4-BE49-F238E27FC236}">
                <a16:creationId xmlns:a16="http://schemas.microsoft.com/office/drawing/2014/main" id="{30727CB8-DC59-4189-9F86-9EAEE5AFE3AB}"/>
              </a:ext>
            </a:extLst>
          </p:cNvPr>
          <p:cNvPicPr>
            <a:picLocks noChangeAspect="1"/>
          </p:cNvPicPr>
          <p:nvPr/>
        </p:nvPicPr>
        <p:blipFill rotWithShape="1">
          <a:blip r:embed="rId5"/>
          <a:srcRect t="6177" r="3789"/>
          <a:stretch/>
        </p:blipFill>
        <p:spPr>
          <a:xfrm>
            <a:off x="5220072" y="1489721"/>
            <a:ext cx="3816424" cy="2489743"/>
          </a:xfrm>
          <a:prstGeom prst="rect">
            <a:avLst/>
          </a:prstGeom>
        </p:spPr>
      </p:pic>
      <p:sp>
        <p:nvSpPr>
          <p:cNvPr id="6" name="TextBox 5">
            <a:extLst>
              <a:ext uri="{FF2B5EF4-FFF2-40B4-BE49-F238E27FC236}">
                <a16:creationId xmlns:a16="http://schemas.microsoft.com/office/drawing/2014/main" id="{FF2A00BF-3B4A-4AD9-9E7E-2B187A25F733}"/>
              </a:ext>
            </a:extLst>
          </p:cNvPr>
          <p:cNvSpPr txBox="1"/>
          <p:nvPr/>
        </p:nvSpPr>
        <p:spPr>
          <a:xfrm>
            <a:off x="4860032" y="620688"/>
            <a:ext cx="4417640" cy="707886"/>
          </a:xfrm>
          <a:prstGeom prst="rect">
            <a:avLst/>
          </a:prstGeom>
          <a:noFill/>
        </p:spPr>
        <p:txBody>
          <a:bodyPr wrap="square" rtlCol="0">
            <a:spAutoFit/>
          </a:bodyPr>
          <a:lstStyle/>
          <a:p>
            <a:r>
              <a:rPr lang="en-US" sz="800" dirty="0" err="1">
                <a:solidFill>
                  <a:schemeClr val="accent1">
                    <a:lumMod val="75000"/>
                  </a:schemeClr>
                </a:solidFill>
              </a:rPr>
              <a:t>Huijsmans</a:t>
            </a:r>
            <a:r>
              <a:rPr lang="en-US" sz="800" dirty="0">
                <a:solidFill>
                  <a:schemeClr val="accent1">
                    <a:lumMod val="75000"/>
                  </a:schemeClr>
                </a:solidFill>
              </a:rPr>
              <a:t> GTA, Becoulet M, Lu ZX, JOREK Team. Comparing linear stability of electrostatic kinetic and gyro-kinetic ITG modes. EPS 2023</a:t>
            </a:r>
          </a:p>
          <a:p>
            <a:endParaRPr lang="en-US" sz="800" dirty="0">
              <a:solidFill>
                <a:schemeClr val="accent1">
                  <a:lumMod val="75000"/>
                </a:schemeClr>
              </a:solidFill>
            </a:endParaRPr>
          </a:p>
          <a:p>
            <a:r>
              <a:rPr lang="en-US" sz="800" dirty="0">
                <a:solidFill>
                  <a:schemeClr val="accent1">
                    <a:lumMod val="75000"/>
                  </a:schemeClr>
                </a:solidFill>
              </a:rPr>
              <a:t>Becoulet M, </a:t>
            </a:r>
            <a:r>
              <a:rPr lang="en-US" sz="800" dirty="0" err="1">
                <a:solidFill>
                  <a:schemeClr val="accent1">
                    <a:lumMod val="75000"/>
                  </a:schemeClr>
                </a:solidFill>
              </a:rPr>
              <a:t>Huijsmans</a:t>
            </a:r>
            <a:r>
              <a:rPr lang="en-US" sz="800" dirty="0">
                <a:solidFill>
                  <a:schemeClr val="accent1">
                    <a:lumMod val="75000"/>
                  </a:schemeClr>
                </a:solidFill>
              </a:rPr>
              <a:t> GTA, </a:t>
            </a:r>
            <a:r>
              <a:rPr lang="en-US" sz="800" dirty="0" err="1">
                <a:solidFill>
                  <a:schemeClr val="accent1">
                    <a:lumMod val="75000"/>
                  </a:schemeClr>
                </a:solidFill>
              </a:rPr>
              <a:t>Garbet</a:t>
            </a:r>
            <a:r>
              <a:rPr lang="en-US" sz="800" dirty="0">
                <a:solidFill>
                  <a:schemeClr val="accent1">
                    <a:lumMod val="75000"/>
                  </a:schemeClr>
                </a:solidFill>
              </a:rPr>
              <a:t> X, </a:t>
            </a:r>
            <a:r>
              <a:rPr lang="en-US" sz="800" dirty="0" err="1">
                <a:solidFill>
                  <a:schemeClr val="accent1">
                    <a:lumMod val="75000"/>
                  </a:schemeClr>
                </a:solidFill>
              </a:rPr>
              <a:t>Donnel</a:t>
            </a:r>
            <a:r>
              <a:rPr lang="en-US" sz="800" dirty="0">
                <a:solidFill>
                  <a:schemeClr val="accent1">
                    <a:lumMod val="75000"/>
                  </a:schemeClr>
                </a:solidFill>
              </a:rPr>
              <a:t> P, Wang L, et al, Non-linear gyro-kinetic ITG and TEM turbulence modelling in X-point geometry with RMPs. EPS 2023</a:t>
            </a:r>
            <a:endParaRPr lang="de-DE" sz="800" dirty="0">
              <a:solidFill>
                <a:schemeClr val="accent1">
                  <a:lumMod val="75000"/>
                </a:schemeClr>
              </a:solidFill>
            </a:endParaRPr>
          </a:p>
        </p:txBody>
      </p:sp>
      <p:sp>
        <p:nvSpPr>
          <p:cNvPr id="15" name="Footer Placeholder 3">
            <a:extLst>
              <a:ext uri="{FF2B5EF4-FFF2-40B4-BE49-F238E27FC236}">
                <a16:creationId xmlns:a16="http://schemas.microsoft.com/office/drawing/2014/main" id="{F013A746-D54B-4CD1-8980-720B198CFC52}"/>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16</a:t>
            </a:fld>
            <a:endParaRPr lang="en-GB" dirty="0"/>
          </a:p>
        </p:txBody>
      </p:sp>
      <p:sp>
        <p:nvSpPr>
          <p:cNvPr id="16" name="TextBox 15">
            <a:extLst>
              <a:ext uri="{FF2B5EF4-FFF2-40B4-BE49-F238E27FC236}">
                <a16:creationId xmlns:a16="http://schemas.microsoft.com/office/drawing/2014/main" id="{E5073911-AB2F-44C0-8E8A-65C4F7E81655}"/>
              </a:ext>
            </a:extLst>
          </p:cNvPr>
          <p:cNvSpPr txBox="1"/>
          <p:nvPr/>
        </p:nvSpPr>
        <p:spPr>
          <a:xfrm>
            <a:off x="-23192" y="603756"/>
            <a:ext cx="2304256" cy="369332"/>
          </a:xfrm>
          <a:prstGeom prst="rect">
            <a:avLst/>
          </a:prstGeom>
          <a:noFill/>
        </p:spPr>
        <p:txBody>
          <a:bodyPr wrap="square" rtlCol="0">
            <a:spAutoFit/>
          </a:bodyPr>
          <a:lstStyle/>
          <a:p>
            <a:r>
              <a:rPr lang="en-US" dirty="0">
                <a:solidFill>
                  <a:schemeClr val="accent1">
                    <a:lumMod val="50000"/>
                  </a:schemeClr>
                </a:solidFill>
              </a:rPr>
              <a:t>JOREK code</a:t>
            </a:r>
            <a:endParaRPr lang="de-DE" dirty="0">
              <a:solidFill>
                <a:schemeClr val="accent1">
                  <a:lumMod val="50000"/>
                </a:schemeClr>
              </a:solidFill>
            </a:endParaRPr>
          </a:p>
        </p:txBody>
      </p:sp>
      <p:pic>
        <p:nvPicPr>
          <p:cNvPr id="3" name="Picture 2">
            <a:extLst>
              <a:ext uri="{FF2B5EF4-FFF2-40B4-BE49-F238E27FC236}">
                <a16:creationId xmlns:a16="http://schemas.microsoft.com/office/drawing/2014/main" id="{37C6C431-575B-46DE-B816-57B45BC16441}"/>
              </a:ext>
            </a:extLst>
          </p:cNvPr>
          <p:cNvPicPr>
            <a:picLocks noChangeAspect="1"/>
          </p:cNvPicPr>
          <p:nvPr/>
        </p:nvPicPr>
        <p:blipFill>
          <a:blip r:embed="rId6"/>
          <a:stretch>
            <a:fillRect/>
          </a:stretch>
        </p:blipFill>
        <p:spPr>
          <a:xfrm>
            <a:off x="6739908" y="2441852"/>
            <a:ext cx="1080120" cy="1043278"/>
          </a:xfrm>
          <a:prstGeom prst="rect">
            <a:avLst/>
          </a:prstGeom>
        </p:spPr>
      </p:pic>
      <p:cxnSp>
        <p:nvCxnSpPr>
          <p:cNvPr id="17" name="Straight Arrow Connector 16">
            <a:extLst>
              <a:ext uri="{FF2B5EF4-FFF2-40B4-BE49-F238E27FC236}">
                <a16:creationId xmlns:a16="http://schemas.microsoft.com/office/drawing/2014/main" id="{B074C2B9-A7E4-4C3B-8022-B2B2326DF7F3}"/>
              </a:ext>
            </a:extLst>
          </p:cNvPr>
          <p:cNvCxnSpPr>
            <a:cxnSpLocks/>
          </p:cNvCxnSpPr>
          <p:nvPr/>
        </p:nvCxnSpPr>
        <p:spPr>
          <a:xfrm flipH="1" flipV="1">
            <a:off x="7045478" y="1976646"/>
            <a:ext cx="167390" cy="454842"/>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008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910B-E450-498F-A063-A4657E685AEB}"/>
              </a:ext>
            </a:extLst>
          </p:cNvPr>
          <p:cNvSpPr>
            <a:spLocks noGrp="1"/>
          </p:cNvSpPr>
          <p:nvPr>
            <p:ph type="title"/>
          </p:nvPr>
        </p:nvSpPr>
        <p:spPr/>
        <p:txBody>
          <a:bodyPr/>
          <a:lstStyle/>
          <a:p>
            <a:r>
              <a:rPr lang="en-US" dirty="0"/>
              <a:t>Highlight: ITG and TEM turbulence (2)</a:t>
            </a:r>
            <a:endParaRPr lang="de-DE" dirty="0"/>
          </a:p>
        </p:txBody>
      </p:sp>
      <p:pic>
        <p:nvPicPr>
          <p:cNvPr id="15" name="Picture 14">
            <a:extLst>
              <a:ext uri="{FF2B5EF4-FFF2-40B4-BE49-F238E27FC236}">
                <a16:creationId xmlns:a16="http://schemas.microsoft.com/office/drawing/2014/main" id="{5AFDCF44-95C7-4EA3-8830-277C5070A457}"/>
              </a:ext>
            </a:extLst>
          </p:cNvPr>
          <p:cNvPicPr>
            <a:picLocks noChangeAspect="1"/>
          </p:cNvPicPr>
          <p:nvPr/>
        </p:nvPicPr>
        <p:blipFill rotWithShape="1">
          <a:blip r:embed="rId2"/>
          <a:srcRect b="271"/>
          <a:stretch/>
        </p:blipFill>
        <p:spPr>
          <a:xfrm>
            <a:off x="82013" y="2492896"/>
            <a:ext cx="8979974" cy="4087331"/>
          </a:xfrm>
          <a:prstGeom prst="rect">
            <a:avLst/>
          </a:prstGeom>
        </p:spPr>
      </p:pic>
      <p:sp>
        <p:nvSpPr>
          <p:cNvPr id="16" name="TextBox 15">
            <a:extLst>
              <a:ext uri="{FF2B5EF4-FFF2-40B4-BE49-F238E27FC236}">
                <a16:creationId xmlns:a16="http://schemas.microsoft.com/office/drawing/2014/main" id="{0C4FF143-F84D-459E-8291-A4F12E723FDC}"/>
              </a:ext>
            </a:extLst>
          </p:cNvPr>
          <p:cNvSpPr txBox="1"/>
          <p:nvPr/>
        </p:nvSpPr>
        <p:spPr>
          <a:xfrm>
            <a:off x="251520" y="1196752"/>
            <a:ext cx="5040560" cy="942181"/>
          </a:xfrm>
          <a:prstGeom prst="rect">
            <a:avLst/>
          </a:prstGeom>
          <a:noFill/>
        </p:spPr>
        <p:txBody>
          <a:bodyPr wrap="square" lIns="0" tIns="0" rIns="0" bIns="0" rtlCol="0" anchor="t" anchorCtr="0">
            <a:spAutoFit/>
          </a:bodyPr>
          <a:lstStyle/>
          <a:p>
            <a:pPr algn="l">
              <a:lnSpc>
                <a:spcPts val="2300"/>
              </a:lnSpc>
              <a:spcBef>
                <a:spcPts val="300"/>
              </a:spcBef>
            </a:pPr>
            <a:r>
              <a:rPr lang="de-DE" sz="1600" b="1" dirty="0"/>
              <a:t>COMPASS L-mode:</a:t>
            </a:r>
          </a:p>
          <a:p>
            <a:pPr marL="285750" indent="-285750" algn="l">
              <a:lnSpc>
                <a:spcPts val="2300"/>
              </a:lnSpc>
              <a:spcBef>
                <a:spcPts val="300"/>
              </a:spcBef>
              <a:buFont typeface="Arial" panose="020B0604020202020204" pitchFamily="34" charset="0"/>
              <a:buChar char="•"/>
            </a:pPr>
            <a:r>
              <a:rPr lang="de-DE" sz="1600" b="1" dirty="0"/>
              <a:t>Larger </a:t>
            </a:r>
            <a:r>
              <a:rPr lang="de-DE" sz="1600" b="1" dirty="0" err="1"/>
              <a:t>turbulence</a:t>
            </a:r>
            <a:r>
              <a:rPr lang="de-DE" sz="1600" b="1" dirty="0"/>
              <a:t> in </a:t>
            </a:r>
            <a:r>
              <a:rPr lang="de-DE" sz="1600" b="1" dirty="0" err="1"/>
              <a:t>presence</a:t>
            </a:r>
            <a:r>
              <a:rPr lang="de-DE" sz="1600" b="1" dirty="0"/>
              <a:t> </a:t>
            </a:r>
            <a:r>
              <a:rPr lang="de-DE" sz="1600" b="1" dirty="0" err="1"/>
              <a:t>of</a:t>
            </a:r>
            <a:r>
              <a:rPr lang="de-DE" sz="1600" b="1" dirty="0"/>
              <a:t> RMP </a:t>
            </a:r>
            <a:r>
              <a:rPr lang="de-DE" sz="1600" b="1" dirty="0" err="1"/>
              <a:t>fields</a:t>
            </a:r>
            <a:endParaRPr lang="de-DE" sz="1600" b="1" dirty="0"/>
          </a:p>
          <a:p>
            <a:pPr marL="285750" indent="-285750" algn="l">
              <a:lnSpc>
                <a:spcPts val="2300"/>
              </a:lnSpc>
              <a:spcBef>
                <a:spcPts val="300"/>
              </a:spcBef>
              <a:buFont typeface="Arial" panose="020B0604020202020204" pitchFamily="34" charset="0"/>
              <a:buChar char="•"/>
            </a:pPr>
            <a:r>
              <a:rPr lang="de-DE" sz="1600" b="1" dirty="0"/>
              <a:t>TEM+ITG </a:t>
            </a:r>
            <a:r>
              <a:rPr lang="de-DE" sz="1600" b="1" dirty="0" err="1"/>
              <a:t>turbulence</a:t>
            </a:r>
            <a:r>
              <a:rPr lang="de-DE" sz="1600" b="1" dirty="0"/>
              <a:t> </a:t>
            </a:r>
            <a:r>
              <a:rPr lang="de-DE" sz="1600" b="1" dirty="0" err="1"/>
              <a:t>stronger</a:t>
            </a:r>
            <a:r>
              <a:rPr lang="de-DE" sz="1600" b="1" dirty="0"/>
              <a:t> </a:t>
            </a:r>
            <a:r>
              <a:rPr lang="de-DE" sz="1600" b="1" dirty="0" err="1"/>
              <a:t>than</a:t>
            </a:r>
            <a:r>
              <a:rPr lang="de-DE" sz="1600" b="1" dirty="0"/>
              <a:t> ITG </a:t>
            </a:r>
            <a:r>
              <a:rPr lang="de-DE" sz="1600" b="1" dirty="0" err="1"/>
              <a:t>only</a:t>
            </a:r>
            <a:endParaRPr lang="de-DE" sz="1600" b="1" dirty="0"/>
          </a:p>
        </p:txBody>
      </p:sp>
      <p:sp>
        <p:nvSpPr>
          <p:cNvPr id="17" name="TextBox 16">
            <a:extLst>
              <a:ext uri="{FF2B5EF4-FFF2-40B4-BE49-F238E27FC236}">
                <a16:creationId xmlns:a16="http://schemas.microsoft.com/office/drawing/2014/main" id="{0F450BBC-29E5-49CA-A398-58971E8E8E47}"/>
              </a:ext>
            </a:extLst>
          </p:cNvPr>
          <p:cNvSpPr txBox="1"/>
          <p:nvPr/>
        </p:nvSpPr>
        <p:spPr>
          <a:xfrm>
            <a:off x="4860032" y="620688"/>
            <a:ext cx="4417640" cy="707886"/>
          </a:xfrm>
          <a:prstGeom prst="rect">
            <a:avLst/>
          </a:prstGeom>
          <a:noFill/>
        </p:spPr>
        <p:txBody>
          <a:bodyPr wrap="square" rtlCol="0">
            <a:spAutoFit/>
          </a:bodyPr>
          <a:lstStyle/>
          <a:p>
            <a:r>
              <a:rPr lang="en-US" sz="800" dirty="0" err="1">
                <a:solidFill>
                  <a:schemeClr val="accent1">
                    <a:lumMod val="75000"/>
                  </a:schemeClr>
                </a:solidFill>
              </a:rPr>
              <a:t>Huijsmans</a:t>
            </a:r>
            <a:r>
              <a:rPr lang="en-US" sz="800" dirty="0">
                <a:solidFill>
                  <a:schemeClr val="accent1">
                    <a:lumMod val="75000"/>
                  </a:schemeClr>
                </a:solidFill>
              </a:rPr>
              <a:t> GTA, Becoulet M, Lu ZX, JOREK Team. Comparing linear stability of electrostatic kinetic and gyro-kinetic ITG modes. EPS 2023</a:t>
            </a:r>
          </a:p>
          <a:p>
            <a:endParaRPr lang="en-US" sz="800" dirty="0">
              <a:solidFill>
                <a:schemeClr val="accent1">
                  <a:lumMod val="75000"/>
                </a:schemeClr>
              </a:solidFill>
            </a:endParaRPr>
          </a:p>
          <a:p>
            <a:r>
              <a:rPr lang="en-US" sz="800" dirty="0">
                <a:solidFill>
                  <a:schemeClr val="accent1">
                    <a:lumMod val="75000"/>
                  </a:schemeClr>
                </a:solidFill>
              </a:rPr>
              <a:t>Becoulet M, </a:t>
            </a:r>
            <a:r>
              <a:rPr lang="en-US" sz="800" dirty="0" err="1">
                <a:solidFill>
                  <a:schemeClr val="accent1">
                    <a:lumMod val="75000"/>
                  </a:schemeClr>
                </a:solidFill>
              </a:rPr>
              <a:t>Huijsmans</a:t>
            </a:r>
            <a:r>
              <a:rPr lang="en-US" sz="800" dirty="0">
                <a:solidFill>
                  <a:schemeClr val="accent1">
                    <a:lumMod val="75000"/>
                  </a:schemeClr>
                </a:solidFill>
              </a:rPr>
              <a:t> GTA, </a:t>
            </a:r>
            <a:r>
              <a:rPr lang="en-US" sz="800" dirty="0" err="1">
                <a:solidFill>
                  <a:schemeClr val="accent1">
                    <a:lumMod val="75000"/>
                  </a:schemeClr>
                </a:solidFill>
              </a:rPr>
              <a:t>Garbet</a:t>
            </a:r>
            <a:r>
              <a:rPr lang="en-US" sz="800" dirty="0">
                <a:solidFill>
                  <a:schemeClr val="accent1">
                    <a:lumMod val="75000"/>
                  </a:schemeClr>
                </a:solidFill>
              </a:rPr>
              <a:t> X, </a:t>
            </a:r>
            <a:r>
              <a:rPr lang="en-US" sz="800" dirty="0" err="1">
                <a:solidFill>
                  <a:schemeClr val="accent1">
                    <a:lumMod val="75000"/>
                  </a:schemeClr>
                </a:solidFill>
              </a:rPr>
              <a:t>Donnel</a:t>
            </a:r>
            <a:r>
              <a:rPr lang="en-US" sz="800" dirty="0">
                <a:solidFill>
                  <a:schemeClr val="accent1">
                    <a:lumMod val="75000"/>
                  </a:schemeClr>
                </a:solidFill>
              </a:rPr>
              <a:t> P, Wang L, et al, Non-linear gyro-kinetic ITG and TEM turbulence modelling in X-point geometry with RMPs. EPS 2023</a:t>
            </a:r>
            <a:endParaRPr lang="de-DE" sz="800" dirty="0">
              <a:solidFill>
                <a:schemeClr val="accent1">
                  <a:lumMod val="75000"/>
                </a:schemeClr>
              </a:solidFill>
            </a:endParaRPr>
          </a:p>
        </p:txBody>
      </p:sp>
      <p:sp>
        <p:nvSpPr>
          <p:cNvPr id="7" name="Footer Placeholder 3">
            <a:extLst>
              <a:ext uri="{FF2B5EF4-FFF2-40B4-BE49-F238E27FC236}">
                <a16:creationId xmlns:a16="http://schemas.microsoft.com/office/drawing/2014/main" id="{07A38B5D-424D-4A7F-9B38-2B254B11BB0A}"/>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17</a:t>
            </a:fld>
            <a:endParaRPr lang="en-GB" dirty="0"/>
          </a:p>
        </p:txBody>
      </p:sp>
      <p:sp>
        <p:nvSpPr>
          <p:cNvPr id="8" name="TextBox 7">
            <a:extLst>
              <a:ext uri="{FF2B5EF4-FFF2-40B4-BE49-F238E27FC236}">
                <a16:creationId xmlns:a16="http://schemas.microsoft.com/office/drawing/2014/main" id="{72BF6114-505C-41F5-8875-BE5D1D3BCB7C}"/>
              </a:ext>
            </a:extLst>
          </p:cNvPr>
          <p:cNvSpPr txBox="1"/>
          <p:nvPr/>
        </p:nvSpPr>
        <p:spPr>
          <a:xfrm>
            <a:off x="-23192" y="603756"/>
            <a:ext cx="2304256" cy="369332"/>
          </a:xfrm>
          <a:prstGeom prst="rect">
            <a:avLst/>
          </a:prstGeom>
          <a:noFill/>
        </p:spPr>
        <p:txBody>
          <a:bodyPr wrap="square" rtlCol="0">
            <a:spAutoFit/>
          </a:bodyPr>
          <a:lstStyle/>
          <a:p>
            <a:r>
              <a:rPr lang="en-US" dirty="0">
                <a:solidFill>
                  <a:schemeClr val="accent1">
                    <a:lumMod val="50000"/>
                  </a:schemeClr>
                </a:solidFill>
              </a:rPr>
              <a:t>JOREK code</a:t>
            </a:r>
            <a:endParaRPr lang="de-DE" dirty="0">
              <a:solidFill>
                <a:schemeClr val="accent1">
                  <a:lumMod val="50000"/>
                </a:schemeClr>
              </a:solidFill>
            </a:endParaRPr>
          </a:p>
        </p:txBody>
      </p:sp>
      <p:sp>
        <p:nvSpPr>
          <p:cNvPr id="9" name="TextBox 8">
            <a:extLst>
              <a:ext uri="{FF2B5EF4-FFF2-40B4-BE49-F238E27FC236}">
                <a16:creationId xmlns:a16="http://schemas.microsoft.com/office/drawing/2014/main" id="{0458E470-72F1-4C7C-9059-13A83E59E027}"/>
              </a:ext>
            </a:extLst>
          </p:cNvPr>
          <p:cNvSpPr txBox="1"/>
          <p:nvPr/>
        </p:nvSpPr>
        <p:spPr>
          <a:xfrm>
            <a:off x="179512" y="6485274"/>
            <a:ext cx="3625993"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Discussed</a:t>
            </a:r>
            <a:r>
              <a:rPr lang="de-DE" sz="2000" dirty="0">
                <a:solidFill>
                  <a:srgbClr val="C00000"/>
                </a:solidFill>
              </a:rPr>
              <a:t> </a:t>
            </a:r>
            <a:r>
              <a:rPr lang="de-DE" sz="2000" dirty="0" err="1">
                <a:solidFill>
                  <a:srgbClr val="C00000"/>
                </a:solidFill>
              </a:rPr>
              <a:t>with</a:t>
            </a:r>
            <a:r>
              <a:rPr lang="de-DE" sz="2000" dirty="0">
                <a:solidFill>
                  <a:srgbClr val="C00000"/>
                </a:solidFill>
              </a:rPr>
              <a:t> TSVVs 1 and 4</a:t>
            </a:r>
          </a:p>
        </p:txBody>
      </p:sp>
    </p:spTree>
    <p:extLst>
      <p:ext uri="{BB962C8B-B14F-4D97-AF65-F5344CB8AC3E}">
        <p14:creationId xmlns:p14="http://schemas.microsoft.com/office/powerpoint/2010/main" val="4246363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5B8B0-F355-4087-8B30-93ED6F8451BB}"/>
              </a:ext>
            </a:extLst>
          </p:cNvPr>
          <p:cNvSpPr>
            <a:spLocks noGrp="1"/>
          </p:cNvSpPr>
          <p:nvPr>
            <p:ph type="title"/>
          </p:nvPr>
        </p:nvSpPr>
        <p:spPr/>
        <p:txBody>
          <a:bodyPr/>
          <a:lstStyle/>
          <a:p>
            <a:r>
              <a:rPr lang="en-US" dirty="0"/>
              <a:t>Highlight: Energetic particle model</a:t>
            </a:r>
            <a:endParaRPr lang="de-DE" dirty="0"/>
          </a:p>
        </p:txBody>
      </p:sp>
      <p:sp>
        <p:nvSpPr>
          <p:cNvPr id="3" name="Content Placeholder 2">
            <a:extLst>
              <a:ext uri="{FF2B5EF4-FFF2-40B4-BE49-F238E27FC236}">
                <a16:creationId xmlns:a16="http://schemas.microsoft.com/office/drawing/2014/main" id="{E06F558D-EA2D-4F7E-92C5-08813D055096}"/>
              </a:ext>
            </a:extLst>
          </p:cNvPr>
          <p:cNvSpPr>
            <a:spLocks noGrp="1"/>
          </p:cNvSpPr>
          <p:nvPr>
            <p:ph idx="1"/>
          </p:nvPr>
        </p:nvSpPr>
        <p:spPr/>
        <p:txBody>
          <a:bodyPr>
            <a:normAutofit/>
          </a:bodyPr>
          <a:lstStyle/>
          <a:p>
            <a:r>
              <a:rPr lang="en-US" sz="2000" b="1" dirty="0"/>
              <a:t>Full-f </a:t>
            </a:r>
            <a:r>
              <a:rPr lang="en-US" sz="2000" b="1" dirty="0" err="1"/>
              <a:t>PiC</a:t>
            </a:r>
            <a:r>
              <a:rPr lang="en-US" sz="2000" b="1" dirty="0"/>
              <a:t> energetic particle model</a:t>
            </a:r>
            <a:br>
              <a:rPr lang="en-US" sz="2000" b="1" dirty="0"/>
            </a:br>
            <a:r>
              <a:rPr lang="en-US" sz="2000" dirty="0"/>
              <a:t>with anisotropic pressure coupling to reduced &amp; full MHD</a:t>
            </a:r>
          </a:p>
          <a:p>
            <a:r>
              <a:rPr lang="en-US" sz="2000" dirty="0"/>
              <a:t>Benchmarked for TAEs (ITPA case)</a:t>
            </a:r>
          </a:p>
          <a:p>
            <a:r>
              <a:rPr lang="en-US" sz="2000" dirty="0"/>
              <a:t>Comprehensive phase-space diagnostics</a:t>
            </a:r>
          </a:p>
          <a:p>
            <a:r>
              <a:rPr lang="en-US" sz="2000" dirty="0"/>
              <a:t>AUG interpretative simulations for NLED case</a:t>
            </a:r>
          </a:p>
          <a:p>
            <a:endParaRPr lang="en-US" sz="1100" dirty="0"/>
          </a:p>
          <a:p>
            <a:r>
              <a:rPr lang="en-US" sz="2000" b="1" dirty="0"/>
              <a:t>Non-linear fishbone </a:t>
            </a:r>
            <a:r>
              <a:rPr lang="en-US" sz="2000" dirty="0"/>
              <a:t>simulations on the way</a:t>
            </a:r>
            <a:br>
              <a:rPr lang="en-US" sz="2000" dirty="0"/>
            </a:br>
            <a:r>
              <a:rPr lang="en-US" sz="2000" dirty="0"/>
              <a:t>+ New model with kinetic thermal ions in development</a:t>
            </a:r>
            <a:endParaRPr lang="de-DE" sz="2000" dirty="0"/>
          </a:p>
        </p:txBody>
      </p:sp>
      <p:sp>
        <p:nvSpPr>
          <p:cNvPr id="6" name="Rectangle 5">
            <a:extLst>
              <a:ext uri="{FF2B5EF4-FFF2-40B4-BE49-F238E27FC236}">
                <a16:creationId xmlns:a16="http://schemas.microsoft.com/office/drawing/2014/main" id="{9822BC2A-0458-4B58-8BBD-7C49E2AE9647}"/>
              </a:ext>
            </a:extLst>
          </p:cNvPr>
          <p:cNvSpPr/>
          <p:nvPr/>
        </p:nvSpPr>
        <p:spPr>
          <a:xfrm>
            <a:off x="4572000" y="692696"/>
            <a:ext cx="4572000" cy="584775"/>
          </a:xfrm>
          <a:prstGeom prst="rect">
            <a:avLst/>
          </a:prstGeom>
        </p:spPr>
        <p:txBody>
          <a:bodyPr>
            <a:spAutoFit/>
          </a:bodyPr>
          <a:lstStyle/>
          <a:p>
            <a:r>
              <a:rPr lang="en-US" sz="800" dirty="0" err="1">
                <a:solidFill>
                  <a:schemeClr val="accent1">
                    <a:lumMod val="75000"/>
                  </a:schemeClr>
                </a:solidFill>
              </a:rPr>
              <a:t>Bogaarts</a:t>
            </a:r>
            <a:r>
              <a:rPr lang="en-US" sz="800" dirty="0">
                <a:solidFill>
                  <a:schemeClr val="accent1">
                    <a:lumMod val="75000"/>
                  </a:schemeClr>
                </a:solidFill>
              </a:rPr>
              <a:t> T.J., Hoelzl M., </a:t>
            </a:r>
            <a:r>
              <a:rPr lang="en-US" sz="800" dirty="0" err="1">
                <a:solidFill>
                  <a:schemeClr val="accent1">
                    <a:lumMod val="75000"/>
                  </a:schemeClr>
                </a:solidFill>
              </a:rPr>
              <a:t>Huijsmans</a:t>
            </a:r>
            <a:r>
              <a:rPr lang="en-US" sz="800" dirty="0">
                <a:solidFill>
                  <a:schemeClr val="accent1">
                    <a:lumMod val="75000"/>
                  </a:schemeClr>
                </a:solidFill>
              </a:rPr>
              <a:t> G.T.A., Wang X., JOREK Team. Development and application of a hybrid MHD-kinetic model in JOREK. Physics of Plasmas 29, 122501 (2022) doi:10.1063/5.0119435</a:t>
            </a:r>
          </a:p>
          <a:p>
            <a:endParaRPr lang="en-US" sz="800" dirty="0">
              <a:solidFill>
                <a:schemeClr val="accent1">
                  <a:lumMod val="75000"/>
                </a:schemeClr>
              </a:solidFill>
            </a:endParaRPr>
          </a:p>
          <a:p>
            <a:r>
              <a:rPr lang="en-US" sz="800" dirty="0" err="1">
                <a:solidFill>
                  <a:schemeClr val="accent1">
                    <a:lumMod val="75000"/>
                  </a:schemeClr>
                </a:solidFill>
              </a:rPr>
              <a:t>Antlitz</a:t>
            </a:r>
            <a:r>
              <a:rPr lang="en-US" sz="800" dirty="0">
                <a:solidFill>
                  <a:schemeClr val="accent1">
                    <a:lumMod val="75000"/>
                  </a:schemeClr>
                </a:solidFill>
              </a:rPr>
              <a:t> F et al, in progress</a:t>
            </a:r>
          </a:p>
        </p:txBody>
      </p:sp>
      <p:pic>
        <p:nvPicPr>
          <p:cNvPr id="8" name="Picture 7">
            <a:extLst>
              <a:ext uri="{FF2B5EF4-FFF2-40B4-BE49-F238E27FC236}">
                <a16:creationId xmlns:a16="http://schemas.microsoft.com/office/drawing/2014/main" id="{35C0A908-729B-44B3-A3DB-F6C3390C4D9C}"/>
              </a:ext>
            </a:extLst>
          </p:cNvPr>
          <p:cNvPicPr>
            <a:picLocks noChangeAspect="1"/>
          </p:cNvPicPr>
          <p:nvPr/>
        </p:nvPicPr>
        <p:blipFill>
          <a:blip r:embed="rId2"/>
          <a:stretch>
            <a:fillRect/>
          </a:stretch>
        </p:blipFill>
        <p:spPr>
          <a:xfrm>
            <a:off x="6300192" y="4318784"/>
            <a:ext cx="2796941" cy="2077114"/>
          </a:xfrm>
          <a:prstGeom prst="rect">
            <a:avLst/>
          </a:prstGeom>
        </p:spPr>
      </p:pic>
      <p:sp>
        <p:nvSpPr>
          <p:cNvPr id="9" name="Footer Placeholder 3">
            <a:extLst>
              <a:ext uri="{FF2B5EF4-FFF2-40B4-BE49-F238E27FC236}">
                <a16:creationId xmlns:a16="http://schemas.microsoft.com/office/drawing/2014/main" id="{AF9BBAB1-20EA-4E73-A399-BB2D2FC7E420}"/>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18</a:t>
            </a:fld>
            <a:endParaRPr lang="en-GB" dirty="0"/>
          </a:p>
        </p:txBody>
      </p:sp>
      <p:sp>
        <p:nvSpPr>
          <p:cNvPr id="11" name="TextBox 10">
            <a:extLst>
              <a:ext uri="{FF2B5EF4-FFF2-40B4-BE49-F238E27FC236}">
                <a16:creationId xmlns:a16="http://schemas.microsoft.com/office/drawing/2014/main" id="{511F7177-6FE2-439A-AE35-1269112DBC9D}"/>
              </a:ext>
            </a:extLst>
          </p:cNvPr>
          <p:cNvSpPr txBox="1"/>
          <p:nvPr/>
        </p:nvSpPr>
        <p:spPr>
          <a:xfrm>
            <a:off x="179512" y="6309974"/>
            <a:ext cx="3290388"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Coordinated</a:t>
            </a:r>
            <a:r>
              <a:rPr lang="de-DE" sz="2000" dirty="0">
                <a:solidFill>
                  <a:srgbClr val="C00000"/>
                </a:solidFill>
              </a:rPr>
              <a:t> </a:t>
            </a:r>
            <a:r>
              <a:rPr lang="de-DE" sz="2000" dirty="0" err="1">
                <a:solidFill>
                  <a:srgbClr val="C00000"/>
                </a:solidFill>
              </a:rPr>
              <a:t>with</a:t>
            </a:r>
            <a:r>
              <a:rPr lang="de-DE" sz="2000" dirty="0">
                <a:solidFill>
                  <a:srgbClr val="C00000"/>
                </a:solidFill>
              </a:rPr>
              <a:t> TSVV 10</a:t>
            </a:r>
          </a:p>
        </p:txBody>
      </p:sp>
      <p:pic>
        <p:nvPicPr>
          <p:cNvPr id="12" name="Picture 11">
            <a:extLst>
              <a:ext uri="{FF2B5EF4-FFF2-40B4-BE49-F238E27FC236}">
                <a16:creationId xmlns:a16="http://schemas.microsoft.com/office/drawing/2014/main" id="{C4643DBB-B055-4A1B-9495-BDA43325ADFD}"/>
              </a:ext>
            </a:extLst>
          </p:cNvPr>
          <p:cNvPicPr>
            <a:picLocks noChangeAspect="1"/>
          </p:cNvPicPr>
          <p:nvPr/>
        </p:nvPicPr>
        <p:blipFill>
          <a:blip r:embed="rId3"/>
          <a:stretch>
            <a:fillRect/>
          </a:stretch>
        </p:blipFill>
        <p:spPr>
          <a:xfrm>
            <a:off x="2123728" y="4077072"/>
            <a:ext cx="2908579" cy="2267505"/>
          </a:xfrm>
          <a:prstGeom prst="rect">
            <a:avLst/>
          </a:prstGeom>
        </p:spPr>
      </p:pic>
      <p:sp>
        <p:nvSpPr>
          <p:cNvPr id="13" name="TextBox 12">
            <a:extLst>
              <a:ext uri="{FF2B5EF4-FFF2-40B4-BE49-F238E27FC236}">
                <a16:creationId xmlns:a16="http://schemas.microsoft.com/office/drawing/2014/main" id="{D0C87B25-E747-4756-B6E7-DD021E124F9B}"/>
              </a:ext>
            </a:extLst>
          </p:cNvPr>
          <p:cNvSpPr txBox="1"/>
          <p:nvPr/>
        </p:nvSpPr>
        <p:spPr>
          <a:xfrm>
            <a:off x="5032307" y="4449330"/>
            <a:ext cx="1255152" cy="1000274"/>
          </a:xfrm>
          <a:prstGeom prst="rect">
            <a:avLst/>
          </a:prstGeom>
          <a:noFill/>
        </p:spPr>
        <p:txBody>
          <a:bodyPr wrap="none" lIns="0" tIns="0" rIns="0" bIns="0" rtlCol="0" anchor="t" anchorCtr="0">
            <a:spAutoFit/>
          </a:bodyPr>
          <a:lstStyle/>
          <a:p>
            <a:pPr algn="l">
              <a:spcBef>
                <a:spcPts val="600"/>
              </a:spcBef>
            </a:pPr>
            <a:r>
              <a:rPr lang="en-US" sz="1000" dirty="0">
                <a:solidFill>
                  <a:srgbClr val="00B050"/>
                </a:solidFill>
              </a:rPr>
              <a:t>ORB5</a:t>
            </a:r>
          </a:p>
          <a:p>
            <a:pPr algn="l">
              <a:spcBef>
                <a:spcPts val="600"/>
              </a:spcBef>
            </a:pPr>
            <a:r>
              <a:rPr lang="en-US" sz="1000" dirty="0">
                <a:solidFill>
                  <a:srgbClr val="CC3399"/>
                </a:solidFill>
              </a:rPr>
              <a:t>JOREK (two variants</a:t>
            </a:r>
            <a:br>
              <a:rPr lang="en-US" sz="1000" dirty="0">
                <a:solidFill>
                  <a:srgbClr val="CC3399"/>
                </a:solidFill>
              </a:rPr>
            </a:br>
            <a:r>
              <a:rPr lang="en-US" sz="1000" dirty="0">
                <a:solidFill>
                  <a:srgbClr val="CC3399"/>
                </a:solidFill>
              </a:rPr>
              <a:t>due to full-f modelling)</a:t>
            </a:r>
          </a:p>
          <a:p>
            <a:pPr algn="l">
              <a:spcBef>
                <a:spcPts val="600"/>
              </a:spcBef>
            </a:pPr>
            <a:r>
              <a:rPr lang="en-US" sz="1000" dirty="0">
                <a:solidFill>
                  <a:srgbClr val="FF0000"/>
                </a:solidFill>
              </a:rPr>
              <a:t>MEGA</a:t>
            </a:r>
          </a:p>
          <a:p>
            <a:pPr algn="l">
              <a:spcBef>
                <a:spcPts val="600"/>
              </a:spcBef>
            </a:pPr>
            <a:r>
              <a:rPr lang="en-US" sz="1000" dirty="0"/>
              <a:t>HYMAGYC</a:t>
            </a:r>
            <a:endParaRPr lang="de-DE" sz="1000" dirty="0" err="1"/>
          </a:p>
        </p:txBody>
      </p:sp>
      <p:sp>
        <p:nvSpPr>
          <p:cNvPr id="10" name="TextBox 9">
            <a:extLst>
              <a:ext uri="{FF2B5EF4-FFF2-40B4-BE49-F238E27FC236}">
                <a16:creationId xmlns:a16="http://schemas.microsoft.com/office/drawing/2014/main" id="{98DB4C6F-10EE-40EE-8BC9-4EAE0321F2B0}"/>
              </a:ext>
            </a:extLst>
          </p:cNvPr>
          <p:cNvSpPr txBox="1"/>
          <p:nvPr/>
        </p:nvSpPr>
        <p:spPr>
          <a:xfrm>
            <a:off x="-23192" y="603756"/>
            <a:ext cx="2304256" cy="369332"/>
          </a:xfrm>
          <a:prstGeom prst="rect">
            <a:avLst/>
          </a:prstGeom>
          <a:noFill/>
        </p:spPr>
        <p:txBody>
          <a:bodyPr wrap="square" rtlCol="0">
            <a:spAutoFit/>
          </a:bodyPr>
          <a:lstStyle/>
          <a:p>
            <a:r>
              <a:rPr lang="en-US" dirty="0">
                <a:solidFill>
                  <a:schemeClr val="accent1">
                    <a:lumMod val="50000"/>
                  </a:schemeClr>
                </a:solidFill>
              </a:rPr>
              <a:t>JOREK code</a:t>
            </a:r>
            <a:endParaRPr lang="de-DE" dirty="0">
              <a:solidFill>
                <a:schemeClr val="accent1">
                  <a:lumMod val="50000"/>
                </a:schemeClr>
              </a:solidFill>
            </a:endParaRPr>
          </a:p>
        </p:txBody>
      </p:sp>
    </p:spTree>
    <p:extLst>
      <p:ext uri="{BB962C8B-B14F-4D97-AF65-F5344CB8AC3E}">
        <p14:creationId xmlns:p14="http://schemas.microsoft.com/office/powerpoint/2010/main" val="2122471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Work package</a:t>
            </a:r>
            <a:br>
              <a:rPr lang="en-US" sz="6000" dirty="0"/>
            </a:br>
            <a:r>
              <a:rPr lang="en-US" sz="6000" dirty="0"/>
              <a:t>ELMs</a:t>
            </a:r>
            <a:endParaRPr lang="de-DE" sz="6000" dirty="0"/>
          </a:p>
        </p:txBody>
      </p:sp>
    </p:spTree>
    <p:extLst>
      <p:ext uri="{BB962C8B-B14F-4D97-AF65-F5344CB8AC3E}">
        <p14:creationId xmlns:p14="http://schemas.microsoft.com/office/powerpoint/2010/main" val="1347981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11C9-7E0E-44A3-B9BD-3434C11F949A}"/>
              </a:ext>
            </a:extLst>
          </p:cNvPr>
          <p:cNvSpPr>
            <a:spLocks noGrp="1"/>
          </p:cNvSpPr>
          <p:nvPr>
            <p:ph type="title"/>
          </p:nvPr>
        </p:nvSpPr>
        <p:spPr/>
        <p:txBody>
          <a:bodyPr/>
          <a:lstStyle/>
          <a:p>
            <a:r>
              <a:rPr lang="en-US" dirty="0"/>
              <a:t>The TSVV 8 Team </a:t>
            </a:r>
            <a:r>
              <a:rPr lang="en-US" sz="2000" dirty="0"/>
              <a:t>(at present)</a:t>
            </a:r>
            <a:endParaRPr lang="de-DE" dirty="0"/>
          </a:p>
        </p:txBody>
      </p:sp>
      <p:sp>
        <p:nvSpPr>
          <p:cNvPr id="3" name="Content Placeholder 2">
            <a:extLst>
              <a:ext uri="{FF2B5EF4-FFF2-40B4-BE49-F238E27FC236}">
                <a16:creationId xmlns:a16="http://schemas.microsoft.com/office/drawing/2014/main" id="{FF15238A-67CE-4E6B-B8D6-FF2BE0723E7B}"/>
              </a:ext>
            </a:extLst>
          </p:cNvPr>
          <p:cNvSpPr>
            <a:spLocks noGrp="1"/>
          </p:cNvSpPr>
          <p:nvPr>
            <p:ph idx="1"/>
          </p:nvPr>
        </p:nvSpPr>
        <p:spPr>
          <a:xfrm>
            <a:off x="457200" y="692696"/>
            <a:ext cx="8229600" cy="6165304"/>
          </a:xfrm>
        </p:spPr>
        <p:txBody>
          <a:bodyPr>
            <a:normAutofit fontScale="47500" lnSpcReduction="20000"/>
          </a:bodyPr>
          <a:lstStyle/>
          <a:p>
            <a:pPr marL="0" indent="0">
              <a:buNone/>
            </a:pPr>
            <a:r>
              <a:rPr lang="de-DE" b="1" u="sng" dirty="0" err="1"/>
              <a:t>Contributors</a:t>
            </a:r>
            <a:r>
              <a:rPr lang="de-DE" b="1" u="sng" dirty="0"/>
              <a:t> </a:t>
            </a:r>
            <a:r>
              <a:rPr lang="de-DE" u="sng" dirty="0"/>
              <a:t>(</a:t>
            </a:r>
            <a:r>
              <a:rPr lang="de-DE" u="sng" dirty="0" err="1">
                <a:solidFill>
                  <a:srgbClr val="C00000"/>
                </a:solidFill>
              </a:rPr>
              <a:t>with</a:t>
            </a:r>
            <a:r>
              <a:rPr lang="de-DE" u="sng" dirty="0">
                <a:solidFill>
                  <a:srgbClr val="C00000"/>
                </a:solidFill>
              </a:rPr>
              <a:t> and </a:t>
            </a:r>
            <a:r>
              <a:rPr lang="de-DE" u="sng" dirty="0" err="1">
                <a:solidFill>
                  <a:srgbClr val="C00000"/>
                </a:solidFill>
              </a:rPr>
              <a:t>without</a:t>
            </a:r>
            <a:r>
              <a:rPr lang="de-DE" u="sng" dirty="0">
                <a:solidFill>
                  <a:srgbClr val="C00000"/>
                </a:solidFill>
              </a:rPr>
              <a:t> </a:t>
            </a:r>
            <a:r>
              <a:rPr lang="de-DE" u="sng" dirty="0" err="1">
                <a:solidFill>
                  <a:srgbClr val="C00000"/>
                </a:solidFill>
              </a:rPr>
              <a:t>funding</a:t>
            </a:r>
            <a:r>
              <a:rPr lang="de-DE" u="sng" dirty="0"/>
              <a:t>):</a:t>
            </a:r>
          </a:p>
          <a:p>
            <a:pPr>
              <a:buFont typeface="Courier New" panose="02070309020205020404" pitchFamily="49" charset="0"/>
              <a:buChar char="o"/>
            </a:pPr>
            <a:r>
              <a:rPr lang="de-DE" b="1" dirty="0"/>
              <a:t>Calin Atanasiu (IFA-NILPRP)</a:t>
            </a:r>
          </a:p>
          <a:p>
            <a:pPr>
              <a:buFont typeface="Courier New" panose="02070309020205020404" pitchFamily="49" charset="0"/>
              <a:buChar char="o"/>
            </a:pPr>
            <a:r>
              <a:rPr lang="de-DE" b="1" dirty="0"/>
              <a:t>Marina Becoulet (CEA)</a:t>
            </a:r>
          </a:p>
          <a:p>
            <a:pPr>
              <a:buFont typeface="Courier New" panose="02070309020205020404" pitchFamily="49" charset="0"/>
              <a:buChar char="o"/>
            </a:pPr>
            <a:r>
              <a:rPr lang="de-DE" b="1" dirty="0"/>
              <a:t>Daniele </a:t>
            </a:r>
            <a:r>
              <a:rPr lang="de-DE" b="1" dirty="0" err="1"/>
              <a:t>Bonfiglio</a:t>
            </a:r>
            <a:r>
              <a:rPr lang="de-DE" b="1" dirty="0"/>
              <a:t> (ENEA-RFX)</a:t>
            </a:r>
          </a:p>
          <a:p>
            <a:pPr>
              <a:buFont typeface="Courier New" panose="02070309020205020404" pitchFamily="49" charset="0"/>
              <a:buChar char="o"/>
            </a:pPr>
            <a:r>
              <a:rPr lang="de-DE" b="1" dirty="0"/>
              <a:t>Andres Cathey (MPG)</a:t>
            </a:r>
          </a:p>
          <a:p>
            <a:pPr>
              <a:buFont typeface="Courier New" panose="02070309020205020404" pitchFamily="49" charset="0"/>
              <a:buChar char="o"/>
            </a:pPr>
            <a:r>
              <a:rPr lang="de-DE" b="1" dirty="0"/>
              <a:t>Shimpei Futatani (CIEMAT-UPC)</a:t>
            </a:r>
          </a:p>
          <a:p>
            <a:pPr>
              <a:buFont typeface="Courier New" panose="02070309020205020404" pitchFamily="49" charset="0"/>
              <a:buChar char="o"/>
            </a:pPr>
            <a:r>
              <a:rPr lang="de-DE" b="1" dirty="0"/>
              <a:t>Herve </a:t>
            </a:r>
            <a:r>
              <a:rPr lang="de-DE" b="1" dirty="0" err="1"/>
              <a:t>Guillard</a:t>
            </a:r>
            <a:r>
              <a:rPr lang="de-DE" b="1" dirty="0"/>
              <a:t> (CEA-INRIA)</a:t>
            </a:r>
          </a:p>
          <a:p>
            <a:pPr>
              <a:buFont typeface="Courier New" panose="02070309020205020404" pitchFamily="49" charset="0"/>
              <a:buChar char="o"/>
            </a:pPr>
            <a:r>
              <a:rPr lang="de-DE" b="1" dirty="0"/>
              <a:t>Matthias Hölzl (MPG)</a:t>
            </a:r>
          </a:p>
          <a:p>
            <a:pPr>
              <a:buFont typeface="Courier New" panose="02070309020205020404" pitchFamily="49" charset="0"/>
              <a:buChar char="o"/>
            </a:pPr>
            <a:r>
              <a:rPr lang="de-DE" b="1" dirty="0"/>
              <a:t>Guido </a:t>
            </a:r>
            <a:r>
              <a:rPr lang="de-DE" b="1" dirty="0" err="1"/>
              <a:t>Huijsmans</a:t>
            </a:r>
            <a:r>
              <a:rPr lang="de-DE" b="1" dirty="0"/>
              <a:t> (CEA)</a:t>
            </a:r>
          </a:p>
          <a:p>
            <a:pPr>
              <a:buFont typeface="Courier New" panose="02070309020205020404" pitchFamily="49" charset="0"/>
              <a:buChar char="o"/>
            </a:pPr>
            <a:r>
              <a:rPr lang="de-DE" b="1" dirty="0"/>
              <a:t>Mengdi Kong (</a:t>
            </a:r>
            <a:r>
              <a:rPr lang="de-DE" b="1" strike="sngStrike" dirty="0">
                <a:solidFill>
                  <a:schemeClr val="bg1">
                    <a:lumMod val="65000"/>
                  </a:schemeClr>
                </a:solidFill>
              </a:rPr>
              <a:t>UKAEA</a:t>
            </a:r>
            <a:r>
              <a:rPr lang="de-DE" b="1" dirty="0"/>
              <a:t>→</a:t>
            </a:r>
            <a:r>
              <a:rPr lang="de-DE" b="1" dirty="0">
                <a:solidFill>
                  <a:srgbClr val="00B050"/>
                </a:solidFill>
              </a:rPr>
              <a:t>EPFL</a:t>
            </a:r>
            <a:r>
              <a:rPr lang="de-DE" b="1" dirty="0"/>
              <a:t>)</a:t>
            </a:r>
          </a:p>
          <a:p>
            <a:pPr>
              <a:buFont typeface="Courier New" panose="02070309020205020404" pitchFamily="49" charset="0"/>
              <a:buChar char="o"/>
            </a:pPr>
            <a:r>
              <a:rPr lang="de-DE" b="1" dirty="0"/>
              <a:t>Sven Korving (DIFFER-TU/e)</a:t>
            </a:r>
          </a:p>
          <a:p>
            <a:pPr>
              <a:buFont typeface="Courier New" panose="02070309020205020404" pitchFamily="49" charset="0"/>
              <a:buChar char="o"/>
            </a:pPr>
            <a:r>
              <a:rPr lang="de-DE" b="1" dirty="0"/>
              <a:t>Leon Kos (JSI-UNILJ)</a:t>
            </a:r>
          </a:p>
          <a:p>
            <a:pPr>
              <a:buFont typeface="Courier New" panose="02070309020205020404" pitchFamily="49" charset="0"/>
              <a:buChar char="o"/>
            </a:pPr>
            <a:r>
              <a:rPr lang="de-DE" b="1" dirty="0"/>
              <a:t>Zhixin Lu (MPG)</a:t>
            </a:r>
          </a:p>
          <a:p>
            <a:pPr>
              <a:buFont typeface="Courier New" panose="02070309020205020404" pitchFamily="49" charset="0"/>
              <a:buChar char="o"/>
            </a:pPr>
            <a:r>
              <a:rPr lang="de-DE" b="1" dirty="0"/>
              <a:t>Verena Mitterauer (MPG)</a:t>
            </a:r>
          </a:p>
          <a:p>
            <a:pPr>
              <a:buFont typeface="Courier New" panose="02070309020205020404" pitchFamily="49" charset="0"/>
              <a:buChar char="o"/>
            </a:pPr>
            <a:r>
              <a:rPr lang="de-DE" b="1" dirty="0">
                <a:solidFill>
                  <a:srgbClr val="00B050"/>
                </a:solidFill>
              </a:rPr>
              <a:t>John Morris (UKAEA)</a:t>
            </a:r>
          </a:p>
          <a:p>
            <a:pPr>
              <a:buFont typeface="Courier New" panose="02070309020205020404" pitchFamily="49" charset="0"/>
              <a:buChar char="o"/>
            </a:pPr>
            <a:r>
              <a:rPr lang="de-DE" b="1" dirty="0"/>
              <a:t>Boniface </a:t>
            </a:r>
            <a:r>
              <a:rPr lang="de-DE" b="1" dirty="0" err="1"/>
              <a:t>Nkonga</a:t>
            </a:r>
            <a:r>
              <a:rPr lang="de-DE" b="1" dirty="0"/>
              <a:t> (CEA-COTE D'AZUR)</a:t>
            </a:r>
          </a:p>
          <a:p>
            <a:pPr>
              <a:buFont typeface="Courier New" panose="02070309020205020404" pitchFamily="49" charset="0"/>
              <a:buChar char="o"/>
            </a:pPr>
            <a:r>
              <a:rPr lang="de-DE" b="1" dirty="0"/>
              <a:t>Stanislas Pamela (UKAEA)</a:t>
            </a:r>
          </a:p>
          <a:p>
            <a:pPr>
              <a:buFont typeface="Courier New" panose="02070309020205020404" pitchFamily="49" charset="0"/>
              <a:buChar char="o"/>
            </a:pPr>
            <a:r>
              <a:rPr lang="de-DE" b="1" dirty="0"/>
              <a:t>Guglielmo Rubinacci (ENEA-CREATE)</a:t>
            </a:r>
          </a:p>
          <a:p>
            <a:pPr>
              <a:buFont typeface="Courier New" panose="02070309020205020404" pitchFamily="49" charset="0"/>
              <a:buChar char="o"/>
            </a:pPr>
            <a:r>
              <a:rPr lang="de-DE" b="1" dirty="0"/>
              <a:t>Nina Schwarz (MPG)</a:t>
            </a:r>
          </a:p>
          <a:p>
            <a:pPr>
              <a:buFont typeface="Courier New" panose="02070309020205020404" pitchFamily="49" charset="0"/>
              <a:buChar char="o"/>
            </a:pPr>
            <a:r>
              <a:rPr lang="en-US" b="1" dirty="0">
                <a:solidFill>
                  <a:srgbClr val="00B050"/>
                </a:solidFill>
              </a:rPr>
              <a:t>W</a:t>
            </a:r>
            <a:r>
              <a:rPr lang="de-DE" b="1" dirty="0" err="1">
                <a:solidFill>
                  <a:srgbClr val="00B050"/>
                </a:solidFill>
              </a:rPr>
              <a:t>eikang</a:t>
            </a:r>
            <a:r>
              <a:rPr lang="de-DE" b="1" dirty="0">
                <a:solidFill>
                  <a:srgbClr val="00B050"/>
                </a:solidFill>
              </a:rPr>
              <a:t> Tang (MPG)</a:t>
            </a:r>
          </a:p>
          <a:p>
            <a:pPr>
              <a:buFont typeface="Courier New" panose="02070309020205020404" pitchFamily="49" charset="0"/>
              <a:buChar char="o"/>
            </a:pPr>
            <a:r>
              <a:rPr lang="de-DE" b="1" dirty="0">
                <a:solidFill>
                  <a:srgbClr val="00B050"/>
                </a:solidFill>
              </a:rPr>
              <a:t>Francesco Vannini (MPG)</a:t>
            </a:r>
          </a:p>
          <a:p>
            <a:pPr>
              <a:buFont typeface="Courier New" panose="02070309020205020404" pitchFamily="49" charset="0"/>
              <a:buChar char="o"/>
            </a:pPr>
            <a:r>
              <a:rPr lang="de-DE" b="1" dirty="0"/>
              <a:t>Fabio Villone (ENEA)</a:t>
            </a:r>
          </a:p>
          <a:p>
            <a:pPr>
              <a:buFont typeface="Courier New" panose="02070309020205020404" pitchFamily="49" charset="0"/>
              <a:buChar char="o"/>
            </a:pPr>
            <a:r>
              <a:rPr lang="en-US" strike="sngStrike" dirty="0">
                <a:solidFill>
                  <a:schemeClr val="bg1">
                    <a:lumMod val="65000"/>
                  </a:schemeClr>
                </a:solidFill>
              </a:rPr>
              <a:t>Javier Artola (MPG)</a:t>
            </a:r>
            <a:r>
              <a:rPr lang="en-US" dirty="0">
                <a:solidFill>
                  <a:schemeClr val="bg1">
                    <a:lumMod val="65000"/>
                  </a:schemeClr>
                </a:solidFill>
              </a:rPr>
              <a:t> </a:t>
            </a:r>
            <a:r>
              <a:rPr lang="en-US" i="1" dirty="0">
                <a:solidFill>
                  <a:schemeClr val="tx1">
                    <a:lumMod val="65000"/>
                    <a:lumOff val="35000"/>
                  </a:schemeClr>
                </a:solidFill>
              </a:rPr>
              <a:t>→ now collaborating from IO</a:t>
            </a:r>
            <a:endParaRPr lang="de-DE" i="1" strike="sngStrike" dirty="0">
              <a:solidFill>
                <a:schemeClr val="tx1">
                  <a:lumMod val="65000"/>
                  <a:lumOff val="35000"/>
                </a:schemeClr>
              </a:solidFill>
            </a:endParaRPr>
          </a:p>
          <a:p>
            <a:pPr>
              <a:buFont typeface="Courier New" panose="02070309020205020404" pitchFamily="49" charset="0"/>
              <a:buChar char="o"/>
            </a:pPr>
            <a:r>
              <a:rPr lang="en-US" strike="sngStrike" dirty="0">
                <a:solidFill>
                  <a:schemeClr val="bg1">
                    <a:lumMod val="65000"/>
                  </a:schemeClr>
                </a:solidFill>
              </a:rPr>
              <a:t>O</a:t>
            </a:r>
            <a:r>
              <a:rPr lang="de-DE" strike="sngStrike" dirty="0" err="1">
                <a:solidFill>
                  <a:schemeClr val="bg1">
                    <a:lumMod val="65000"/>
                  </a:schemeClr>
                </a:solidFill>
              </a:rPr>
              <a:t>liver</a:t>
            </a:r>
            <a:r>
              <a:rPr lang="de-DE" strike="sngStrike" dirty="0">
                <a:solidFill>
                  <a:schemeClr val="bg1">
                    <a:lumMod val="65000"/>
                  </a:schemeClr>
                </a:solidFill>
              </a:rPr>
              <a:t> </a:t>
            </a:r>
            <a:r>
              <a:rPr lang="de-DE" strike="sngStrike" dirty="0" err="1">
                <a:solidFill>
                  <a:schemeClr val="bg1">
                    <a:lumMod val="65000"/>
                  </a:schemeClr>
                </a:solidFill>
              </a:rPr>
              <a:t>Bardsley</a:t>
            </a:r>
            <a:r>
              <a:rPr lang="de-DE" strike="sngStrike" dirty="0">
                <a:solidFill>
                  <a:schemeClr val="bg1">
                    <a:lumMod val="65000"/>
                  </a:schemeClr>
                </a:solidFill>
              </a:rPr>
              <a:t> (UKAEA)</a:t>
            </a:r>
          </a:p>
          <a:p>
            <a:pPr>
              <a:buFont typeface="Courier New" panose="02070309020205020404" pitchFamily="49" charset="0"/>
              <a:buChar char="o"/>
            </a:pPr>
            <a:r>
              <a:rPr lang="en-US" strike="sngStrike" dirty="0">
                <a:solidFill>
                  <a:schemeClr val="bg1">
                    <a:lumMod val="65000"/>
                  </a:schemeClr>
                </a:solidFill>
              </a:rPr>
              <a:t>Ashish Bhole (CEA-INRIA)</a:t>
            </a:r>
            <a:r>
              <a:rPr lang="de-DE" i="1" dirty="0">
                <a:solidFill>
                  <a:schemeClr val="bg1">
                    <a:lumMod val="65000"/>
                  </a:schemeClr>
                </a:solidFill>
              </a:rPr>
              <a:t> </a:t>
            </a:r>
            <a:r>
              <a:rPr lang="en-US" i="1" dirty="0">
                <a:solidFill>
                  <a:schemeClr val="tx1">
                    <a:lumMod val="65000"/>
                    <a:lumOff val="35000"/>
                  </a:schemeClr>
                </a:solidFill>
              </a:rPr>
              <a:t>→ </a:t>
            </a:r>
            <a:r>
              <a:rPr lang="de-DE" i="1" dirty="0">
                <a:solidFill>
                  <a:schemeClr val="tx1">
                    <a:lumMod val="65000"/>
                    <a:lumOff val="35000"/>
                  </a:schemeClr>
                </a:solidFill>
              </a:rPr>
              <a:t>still </a:t>
            </a:r>
            <a:r>
              <a:rPr lang="de-DE" i="1" dirty="0" err="1">
                <a:solidFill>
                  <a:schemeClr val="tx1">
                    <a:lumMod val="65000"/>
                    <a:lumOff val="35000"/>
                  </a:schemeClr>
                </a:solidFill>
              </a:rPr>
              <a:t>collaborating</a:t>
            </a:r>
            <a:endParaRPr lang="en-US" strike="sngStrike" dirty="0">
              <a:solidFill>
                <a:schemeClr val="tx1">
                  <a:lumMod val="65000"/>
                  <a:lumOff val="35000"/>
                </a:schemeClr>
              </a:solidFill>
            </a:endParaRPr>
          </a:p>
          <a:p>
            <a:pPr>
              <a:buFont typeface="Courier New" panose="02070309020205020404" pitchFamily="49" charset="0"/>
              <a:buChar char="o"/>
            </a:pPr>
            <a:r>
              <a:rPr lang="en-US" strike="sngStrike" dirty="0">
                <a:solidFill>
                  <a:schemeClr val="bg1">
                    <a:lumMod val="65000"/>
                  </a:schemeClr>
                </a:solidFill>
              </a:rPr>
              <a:t>Alexandre Fil (UKAEA)</a:t>
            </a:r>
            <a:r>
              <a:rPr lang="de-DE" i="1" dirty="0">
                <a:solidFill>
                  <a:schemeClr val="bg1">
                    <a:lumMod val="65000"/>
                  </a:schemeClr>
                </a:solidFill>
              </a:rPr>
              <a:t> </a:t>
            </a:r>
            <a:r>
              <a:rPr lang="en-US" i="1" dirty="0">
                <a:solidFill>
                  <a:schemeClr val="tx1">
                    <a:lumMod val="65000"/>
                    <a:lumOff val="35000"/>
                  </a:schemeClr>
                </a:solidFill>
              </a:rPr>
              <a:t>→ </a:t>
            </a:r>
            <a:r>
              <a:rPr lang="de-DE" i="1" dirty="0" err="1">
                <a:solidFill>
                  <a:schemeClr val="tx1">
                    <a:lumMod val="65000"/>
                    <a:lumOff val="35000"/>
                  </a:schemeClr>
                </a:solidFill>
              </a:rPr>
              <a:t>soon</a:t>
            </a:r>
            <a:r>
              <a:rPr lang="de-DE" i="1" dirty="0">
                <a:solidFill>
                  <a:schemeClr val="tx1">
                    <a:lumMod val="65000"/>
                    <a:lumOff val="35000"/>
                  </a:schemeClr>
                </a:solidFill>
              </a:rPr>
              <a:t> CEA/IRFM</a:t>
            </a:r>
            <a:endParaRPr lang="de-DE" strike="sngStrike" dirty="0">
              <a:solidFill>
                <a:schemeClr val="tx1">
                  <a:lumMod val="65000"/>
                  <a:lumOff val="35000"/>
                </a:schemeClr>
              </a:solidFill>
            </a:endParaRPr>
          </a:p>
          <a:p>
            <a:pPr>
              <a:buFont typeface="Courier New" panose="02070309020205020404" pitchFamily="49" charset="0"/>
              <a:buChar char="o"/>
            </a:pPr>
            <a:r>
              <a:rPr lang="en-US" strike="sngStrike" dirty="0">
                <a:solidFill>
                  <a:schemeClr val="bg1">
                    <a:lumMod val="65000"/>
                  </a:schemeClr>
                </a:solidFill>
              </a:rPr>
              <a:t>M</a:t>
            </a:r>
            <a:r>
              <a:rPr lang="de-DE" strike="sngStrike" dirty="0" err="1">
                <a:solidFill>
                  <a:schemeClr val="bg1">
                    <a:lumMod val="65000"/>
                  </a:schemeClr>
                </a:solidFill>
              </a:rPr>
              <a:t>arta</a:t>
            </a:r>
            <a:r>
              <a:rPr lang="de-DE" strike="sngStrike" dirty="0">
                <a:solidFill>
                  <a:schemeClr val="bg1">
                    <a:lumMod val="65000"/>
                  </a:schemeClr>
                </a:solidFill>
              </a:rPr>
              <a:t> </a:t>
            </a:r>
            <a:r>
              <a:rPr lang="de-DE" strike="sngStrike" dirty="0" err="1">
                <a:solidFill>
                  <a:schemeClr val="bg1">
                    <a:lumMod val="65000"/>
                  </a:schemeClr>
                </a:solidFill>
              </a:rPr>
              <a:t>Gruca</a:t>
            </a:r>
            <a:r>
              <a:rPr lang="de-DE" strike="sngStrike" dirty="0">
                <a:solidFill>
                  <a:schemeClr val="bg1">
                    <a:lumMod val="65000"/>
                  </a:schemeClr>
                </a:solidFill>
              </a:rPr>
              <a:t> (IPPLM)</a:t>
            </a:r>
          </a:p>
          <a:p>
            <a:pPr>
              <a:buFont typeface="Courier New" panose="02070309020205020404" pitchFamily="49" charset="0"/>
              <a:buChar char="o"/>
            </a:pPr>
            <a:r>
              <a:rPr lang="en-US" strike="sngStrike" dirty="0">
                <a:solidFill>
                  <a:schemeClr val="bg1">
                    <a:lumMod val="65000"/>
                  </a:schemeClr>
                </a:solidFill>
              </a:rPr>
              <a:t>I</a:t>
            </a:r>
            <a:r>
              <a:rPr lang="de-DE" strike="sngStrike" dirty="0" err="1">
                <a:solidFill>
                  <a:schemeClr val="bg1">
                    <a:lumMod val="65000"/>
                  </a:schemeClr>
                </a:solidFill>
              </a:rPr>
              <a:t>sabel</a:t>
            </a:r>
            <a:r>
              <a:rPr lang="de-DE" strike="sngStrike" dirty="0">
                <a:solidFill>
                  <a:schemeClr val="bg1">
                    <a:lumMod val="65000"/>
                  </a:schemeClr>
                </a:solidFill>
              </a:rPr>
              <a:t> Krebs (DIFFER)</a:t>
            </a:r>
            <a:r>
              <a:rPr lang="de-DE" i="1" dirty="0">
                <a:solidFill>
                  <a:schemeClr val="bg1">
                    <a:lumMod val="65000"/>
                  </a:schemeClr>
                </a:solidFill>
              </a:rPr>
              <a:t> </a:t>
            </a:r>
            <a:r>
              <a:rPr lang="en-US" i="1" dirty="0">
                <a:solidFill>
                  <a:schemeClr val="tx1">
                    <a:lumMod val="65000"/>
                    <a:lumOff val="35000"/>
                  </a:schemeClr>
                </a:solidFill>
              </a:rPr>
              <a:t>→ </a:t>
            </a:r>
            <a:r>
              <a:rPr lang="de-DE" i="1" dirty="0">
                <a:solidFill>
                  <a:schemeClr val="tx1">
                    <a:lumMod val="65000"/>
                    <a:lumOff val="35000"/>
                  </a:schemeClr>
                </a:solidFill>
              </a:rPr>
              <a:t>still </a:t>
            </a:r>
            <a:r>
              <a:rPr lang="de-DE" i="1" dirty="0" err="1">
                <a:solidFill>
                  <a:schemeClr val="tx1">
                    <a:lumMod val="65000"/>
                    <a:lumOff val="35000"/>
                  </a:schemeClr>
                </a:solidFill>
              </a:rPr>
              <a:t>collaborating</a:t>
            </a:r>
            <a:endParaRPr lang="de-DE" i="1" dirty="0">
              <a:solidFill>
                <a:schemeClr val="tx1">
                  <a:lumMod val="65000"/>
                  <a:lumOff val="35000"/>
                </a:schemeClr>
              </a:solidFill>
            </a:endParaRPr>
          </a:p>
          <a:p>
            <a:pPr>
              <a:buFont typeface="Courier New" panose="02070309020205020404" pitchFamily="49" charset="0"/>
              <a:buChar char="o"/>
            </a:pPr>
            <a:r>
              <a:rPr lang="en-US" strike="sngStrike" dirty="0">
                <a:solidFill>
                  <a:schemeClr val="bg1">
                    <a:lumMod val="65000"/>
                  </a:schemeClr>
                </a:solidFill>
              </a:rPr>
              <a:t>S</a:t>
            </a:r>
            <a:r>
              <a:rPr lang="de-DE" strike="sngStrike" dirty="0" err="1">
                <a:solidFill>
                  <a:schemeClr val="bg1">
                    <a:lumMod val="65000"/>
                  </a:schemeClr>
                </a:solidFill>
              </a:rPr>
              <a:t>arah</a:t>
            </a:r>
            <a:r>
              <a:rPr lang="de-DE" strike="sngStrike" dirty="0">
                <a:solidFill>
                  <a:schemeClr val="bg1">
                    <a:lumMod val="65000"/>
                  </a:schemeClr>
                </a:solidFill>
              </a:rPr>
              <a:t> </a:t>
            </a:r>
            <a:r>
              <a:rPr lang="de-DE" strike="sngStrike" dirty="0" err="1">
                <a:solidFill>
                  <a:schemeClr val="bg1">
                    <a:lumMod val="65000"/>
                  </a:schemeClr>
                </a:solidFill>
              </a:rPr>
              <a:t>Sadouni</a:t>
            </a:r>
            <a:r>
              <a:rPr lang="de-DE" strike="sngStrike" dirty="0">
                <a:solidFill>
                  <a:schemeClr val="bg1">
                    <a:lumMod val="65000"/>
                  </a:schemeClr>
                </a:solidFill>
              </a:rPr>
              <a:t> (CEA)</a:t>
            </a:r>
          </a:p>
          <a:p>
            <a:pPr>
              <a:buFont typeface="Courier New" panose="02070309020205020404" pitchFamily="49" charset="0"/>
              <a:buChar char="o"/>
            </a:pPr>
            <a:r>
              <a:rPr lang="en-US" strike="sngStrike" dirty="0">
                <a:solidFill>
                  <a:schemeClr val="bg1">
                    <a:lumMod val="65000"/>
                  </a:schemeClr>
                </a:solidFill>
              </a:rPr>
              <a:t>F</a:t>
            </a:r>
            <a:r>
              <a:rPr lang="de-DE" strike="sngStrike" dirty="0" err="1">
                <a:solidFill>
                  <a:schemeClr val="bg1">
                    <a:lumMod val="65000"/>
                  </a:schemeClr>
                </a:solidFill>
              </a:rPr>
              <a:t>abian</a:t>
            </a:r>
            <a:r>
              <a:rPr lang="de-DE" strike="sngStrike" dirty="0">
                <a:solidFill>
                  <a:schemeClr val="bg1">
                    <a:lumMod val="65000"/>
                  </a:schemeClr>
                </a:solidFill>
              </a:rPr>
              <a:t> Wieschollek (MPG)</a:t>
            </a:r>
          </a:p>
          <a:p>
            <a:pPr marL="0" indent="0">
              <a:buNone/>
            </a:pPr>
            <a:endParaRPr lang="de-DE" dirty="0"/>
          </a:p>
          <a:p>
            <a:pPr marL="0" indent="0">
              <a:buNone/>
            </a:pPr>
            <a:r>
              <a:rPr lang="de-DE" b="1" u="sng" dirty="0"/>
              <a:t>ACH </a:t>
            </a:r>
            <a:r>
              <a:rPr lang="de-DE" b="1" u="sng" dirty="0" err="1"/>
              <a:t>contributors</a:t>
            </a:r>
            <a:r>
              <a:rPr lang="de-DE" b="1" u="sng" dirty="0"/>
              <a:t>:</a:t>
            </a:r>
          </a:p>
          <a:p>
            <a:pPr>
              <a:buFont typeface="Courier New" panose="02070309020205020404" pitchFamily="49" charset="0"/>
              <a:buChar char="o"/>
            </a:pPr>
            <a:r>
              <a:rPr lang="de-DE" b="1" dirty="0">
                <a:solidFill>
                  <a:srgbClr val="00B050"/>
                </a:solidFill>
              </a:rPr>
              <a:t>Federico </a:t>
            </a:r>
            <a:r>
              <a:rPr lang="de-DE" b="1" dirty="0" err="1">
                <a:solidFill>
                  <a:srgbClr val="00B050"/>
                </a:solidFill>
              </a:rPr>
              <a:t>Cipolletta</a:t>
            </a:r>
            <a:endParaRPr lang="de-DE" b="1" dirty="0">
              <a:solidFill>
                <a:srgbClr val="00B050"/>
              </a:solidFill>
            </a:endParaRPr>
          </a:p>
          <a:p>
            <a:pPr>
              <a:buFont typeface="Courier New" panose="02070309020205020404" pitchFamily="49" charset="0"/>
              <a:buChar char="o"/>
            </a:pPr>
            <a:r>
              <a:rPr lang="de-DE" b="1" dirty="0"/>
              <a:t>Ludovic Fleury</a:t>
            </a:r>
          </a:p>
          <a:p>
            <a:pPr>
              <a:buFont typeface="Courier New" panose="02070309020205020404" pitchFamily="49" charset="0"/>
              <a:buChar char="o"/>
            </a:pPr>
            <a:r>
              <a:rPr lang="de-DE" b="1" dirty="0"/>
              <a:t>Ihor Holod</a:t>
            </a:r>
          </a:p>
          <a:p>
            <a:pPr>
              <a:buFont typeface="Courier New" panose="02070309020205020404" pitchFamily="49" charset="0"/>
              <a:buChar char="o"/>
            </a:pPr>
            <a:r>
              <a:rPr lang="en-US" strike="sngStrike" dirty="0">
                <a:solidFill>
                  <a:schemeClr val="bg1">
                    <a:lumMod val="65000"/>
                  </a:schemeClr>
                </a:solidFill>
              </a:rPr>
              <a:t>H</a:t>
            </a:r>
            <a:r>
              <a:rPr lang="de-DE" strike="sngStrike" dirty="0" err="1">
                <a:solidFill>
                  <a:schemeClr val="bg1">
                    <a:lumMod val="65000"/>
                  </a:schemeClr>
                </a:solidFill>
              </a:rPr>
              <a:t>uw</a:t>
            </a:r>
            <a:r>
              <a:rPr lang="de-DE" strike="sngStrike" dirty="0">
                <a:solidFill>
                  <a:schemeClr val="bg1">
                    <a:lumMod val="65000"/>
                  </a:schemeClr>
                </a:solidFill>
              </a:rPr>
              <a:t> </a:t>
            </a:r>
            <a:r>
              <a:rPr lang="de-DE" strike="sngStrike" dirty="0" err="1">
                <a:solidFill>
                  <a:schemeClr val="bg1">
                    <a:lumMod val="65000"/>
                  </a:schemeClr>
                </a:solidFill>
              </a:rPr>
              <a:t>Leggate</a:t>
            </a:r>
            <a:endParaRPr lang="de-DE" strike="sngStrike" dirty="0">
              <a:solidFill>
                <a:schemeClr val="bg1">
                  <a:lumMod val="65000"/>
                </a:schemeClr>
              </a:solidFill>
            </a:endParaRPr>
          </a:p>
        </p:txBody>
      </p:sp>
      <p:sp>
        <p:nvSpPr>
          <p:cNvPr id="4" name="Footer Placeholder 3">
            <a:extLst>
              <a:ext uri="{FF2B5EF4-FFF2-40B4-BE49-F238E27FC236}">
                <a16:creationId xmlns:a16="http://schemas.microsoft.com/office/drawing/2014/main" id="{8221EC86-DBFC-4B1B-909C-EF150EBAD0EE}"/>
              </a:ext>
            </a:extLst>
          </p:cNvPr>
          <p:cNvSpPr>
            <a:spLocks noGrp="1"/>
          </p:cNvSpPr>
          <p:nvPr>
            <p:ph type="ftr" sz="quarter" idx="11"/>
          </p:nvPr>
        </p:nvSpPr>
        <p:spPr/>
        <p:txBody>
          <a:bodyPr/>
          <a:lstStyle/>
          <a:p>
            <a:pPr algn="r"/>
            <a:r>
              <a:rPr lang="en-GB" dirty="0"/>
              <a:t>Matthias Hoelzl | TSVV midterm review | Sep 2023 | Page </a:t>
            </a:r>
            <a:fld id="{6A6D9FA1-99C7-4910-8E32-B85D378B0060}" type="slidenum">
              <a:rPr lang="en-GB" smtClean="0"/>
              <a:pPr algn="r"/>
              <a:t>2</a:t>
            </a:fld>
            <a:endParaRPr lang="en-GB" dirty="0"/>
          </a:p>
        </p:txBody>
      </p:sp>
      <p:pic>
        <p:nvPicPr>
          <p:cNvPr id="5" name="Picture 4">
            <a:extLst>
              <a:ext uri="{FF2B5EF4-FFF2-40B4-BE49-F238E27FC236}">
                <a16:creationId xmlns:a16="http://schemas.microsoft.com/office/drawing/2014/main" id="{66F6BD87-B174-45E1-AB55-F98CC9581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607" y="677422"/>
            <a:ext cx="4294393" cy="3541373"/>
          </a:xfrm>
          <a:prstGeom prst="rect">
            <a:avLst/>
          </a:prstGeom>
        </p:spPr>
      </p:pic>
      <p:sp>
        <p:nvSpPr>
          <p:cNvPr id="6" name="TextBox 5">
            <a:extLst>
              <a:ext uri="{FF2B5EF4-FFF2-40B4-BE49-F238E27FC236}">
                <a16:creationId xmlns:a16="http://schemas.microsoft.com/office/drawing/2014/main" id="{8CDC0CD4-3F0F-468C-81EF-1F2A263EBE7F}"/>
              </a:ext>
            </a:extLst>
          </p:cNvPr>
          <p:cNvSpPr txBox="1"/>
          <p:nvPr/>
        </p:nvSpPr>
        <p:spPr>
          <a:xfrm>
            <a:off x="4427984" y="4454446"/>
            <a:ext cx="5760640" cy="3416320"/>
          </a:xfrm>
          <a:prstGeom prst="rect">
            <a:avLst/>
          </a:prstGeom>
          <a:noFill/>
        </p:spPr>
        <p:txBody>
          <a:bodyPr wrap="square" numCol="2" rtlCol="0">
            <a:spAutoFit/>
          </a:bodyPr>
          <a:lstStyle/>
          <a:p>
            <a:r>
              <a:rPr lang="en-US" b="1" dirty="0">
                <a:solidFill>
                  <a:schemeClr val="tx1">
                    <a:lumMod val="65000"/>
                    <a:lumOff val="35000"/>
                  </a:schemeClr>
                </a:solidFill>
              </a:rPr>
              <a:t>JOREK community</a:t>
            </a:r>
          </a:p>
          <a:p>
            <a:r>
              <a:rPr lang="en-US" b="1" dirty="0">
                <a:solidFill>
                  <a:schemeClr val="tx1">
                    <a:lumMod val="65000"/>
                    <a:lumOff val="35000"/>
                  </a:schemeClr>
                </a:solidFill>
              </a:rPr>
              <a:t>TSVV 9</a:t>
            </a:r>
          </a:p>
          <a:p>
            <a:r>
              <a:rPr lang="en-US" b="1" dirty="0">
                <a:solidFill>
                  <a:schemeClr val="tx1">
                    <a:lumMod val="65000"/>
                    <a:lumOff val="35000"/>
                  </a:schemeClr>
                </a:solidFill>
              </a:rPr>
              <a:t>WP TE</a:t>
            </a:r>
          </a:p>
          <a:p>
            <a:r>
              <a:rPr lang="en-US" b="1" dirty="0">
                <a:solidFill>
                  <a:schemeClr val="tx1">
                    <a:lumMod val="65000"/>
                    <a:lumOff val="35000"/>
                  </a:schemeClr>
                </a:solidFill>
              </a:rPr>
              <a:t>ITER</a:t>
            </a:r>
          </a:p>
          <a:p>
            <a:r>
              <a:rPr lang="en-US" b="1" dirty="0">
                <a:solidFill>
                  <a:schemeClr val="tx1">
                    <a:lumMod val="65000"/>
                    <a:lumOff val="35000"/>
                  </a:schemeClr>
                </a:solidFill>
              </a:rPr>
              <a:t>AUG</a:t>
            </a:r>
          </a:p>
          <a:p>
            <a:r>
              <a:rPr lang="en-US" b="1" dirty="0">
                <a:solidFill>
                  <a:schemeClr val="tx1">
                    <a:lumMod val="65000"/>
                    <a:lumOff val="35000"/>
                  </a:schemeClr>
                </a:solidFill>
              </a:rPr>
              <a:t>JET</a:t>
            </a: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r>
              <a:rPr lang="en-US" dirty="0">
                <a:solidFill>
                  <a:schemeClr val="tx1">
                    <a:lumMod val="65000"/>
                    <a:lumOff val="35000"/>
                  </a:schemeClr>
                </a:solidFill>
              </a:rPr>
              <a:t>WP SA</a:t>
            </a:r>
          </a:p>
          <a:p>
            <a:r>
              <a:rPr lang="en-US" dirty="0">
                <a:solidFill>
                  <a:schemeClr val="tx1">
                    <a:lumMod val="65000"/>
                    <a:lumOff val="35000"/>
                  </a:schemeClr>
                </a:solidFill>
              </a:rPr>
              <a:t>TSVVs 10, 1, 4</a:t>
            </a:r>
          </a:p>
          <a:p>
            <a:r>
              <a:rPr lang="en-US" dirty="0">
                <a:solidFill>
                  <a:schemeClr val="tx1">
                    <a:lumMod val="65000"/>
                    <a:lumOff val="35000"/>
                  </a:schemeClr>
                </a:solidFill>
              </a:rPr>
              <a:t>DEMO</a:t>
            </a:r>
          </a:p>
          <a:p>
            <a:r>
              <a:rPr lang="en-US" dirty="0">
                <a:solidFill>
                  <a:schemeClr val="tx1">
                    <a:lumMod val="65000"/>
                    <a:lumOff val="35000"/>
                  </a:schemeClr>
                </a:solidFill>
              </a:rPr>
              <a:t>DTT</a:t>
            </a:r>
          </a:p>
          <a:p>
            <a:r>
              <a:rPr lang="en-US" dirty="0">
                <a:solidFill>
                  <a:schemeClr val="tx1">
                    <a:lumMod val="65000"/>
                    <a:lumOff val="35000"/>
                  </a:schemeClr>
                </a:solidFill>
              </a:rPr>
              <a:t>WEST</a:t>
            </a:r>
          </a:p>
          <a:p>
            <a:r>
              <a:rPr lang="en-US" dirty="0">
                <a:solidFill>
                  <a:schemeClr val="tx1">
                    <a:lumMod val="65000"/>
                    <a:lumOff val="35000"/>
                  </a:schemeClr>
                </a:solidFill>
              </a:rPr>
              <a:t>…</a:t>
            </a:r>
          </a:p>
        </p:txBody>
      </p:sp>
      <p:sp>
        <p:nvSpPr>
          <p:cNvPr id="7" name="TextBox 6">
            <a:extLst>
              <a:ext uri="{FF2B5EF4-FFF2-40B4-BE49-F238E27FC236}">
                <a16:creationId xmlns:a16="http://schemas.microsoft.com/office/drawing/2014/main" id="{51F5A4C7-BEA9-455A-8206-9F749215CA54}"/>
              </a:ext>
            </a:extLst>
          </p:cNvPr>
          <p:cNvSpPr txBox="1"/>
          <p:nvPr/>
        </p:nvSpPr>
        <p:spPr>
          <a:xfrm>
            <a:off x="3851920" y="4941168"/>
            <a:ext cx="439544" cy="707886"/>
          </a:xfrm>
          <a:prstGeom prst="rect">
            <a:avLst/>
          </a:prstGeom>
          <a:noFill/>
        </p:spPr>
        <p:txBody>
          <a:bodyPr wrap="none" rtlCol="0">
            <a:spAutoFit/>
          </a:bodyPr>
          <a:lstStyle/>
          <a:p>
            <a:r>
              <a:rPr lang="en-US" sz="4000" b="1" dirty="0">
                <a:solidFill>
                  <a:schemeClr val="tx1">
                    <a:lumMod val="65000"/>
                    <a:lumOff val="35000"/>
                  </a:schemeClr>
                </a:solidFill>
              </a:rPr>
              <a:t>+</a:t>
            </a:r>
            <a:endParaRPr lang="de-DE" sz="4000" b="1" dirty="0">
              <a:solidFill>
                <a:schemeClr val="tx1">
                  <a:lumMod val="65000"/>
                  <a:lumOff val="35000"/>
                </a:schemeClr>
              </a:solidFill>
            </a:endParaRPr>
          </a:p>
        </p:txBody>
      </p:sp>
      <p:sp>
        <p:nvSpPr>
          <p:cNvPr id="8" name="TextBox 7">
            <a:extLst>
              <a:ext uri="{FF2B5EF4-FFF2-40B4-BE49-F238E27FC236}">
                <a16:creationId xmlns:a16="http://schemas.microsoft.com/office/drawing/2014/main" id="{4E38370D-A942-4C97-A9CD-E186664ACA4A}"/>
              </a:ext>
            </a:extLst>
          </p:cNvPr>
          <p:cNvSpPr txBox="1"/>
          <p:nvPr/>
        </p:nvSpPr>
        <p:spPr>
          <a:xfrm>
            <a:off x="6557259" y="4941168"/>
            <a:ext cx="439544" cy="707886"/>
          </a:xfrm>
          <a:prstGeom prst="rect">
            <a:avLst/>
          </a:prstGeom>
          <a:noFill/>
        </p:spPr>
        <p:txBody>
          <a:bodyPr wrap="none" rtlCol="0">
            <a:spAutoFit/>
          </a:bodyPr>
          <a:lstStyle/>
          <a:p>
            <a:r>
              <a:rPr lang="en-US" sz="4000" dirty="0">
                <a:solidFill>
                  <a:schemeClr val="tx1">
                    <a:lumMod val="65000"/>
                    <a:lumOff val="35000"/>
                  </a:schemeClr>
                </a:solidFill>
              </a:rPr>
              <a:t>+</a:t>
            </a:r>
            <a:endParaRPr lang="de-DE" sz="4000" dirty="0">
              <a:solidFill>
                <a:schemeClr val="tx1">
                  <a:lumMod val="65000"/>
                  <a:lumOff val="35000"/>
                </a:schemeClr>
              </a:solidFill>
            </a:endParaRPr>
          </a:p>
        </p:txBody>
      </p:sp>
    </p:spTree>
    <p:extLst>
      <p:ext uri="{BB962C8B-B14F-4D97-AF65-F5344CB8AC3E}">
        <p14:creationId xmlns:p14="http://schemas.microsoft.com/office/powerpoint/2010/main" val="294291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1BDF-48F2-43AC-B552-A49BC56F0746}"/>
              </a:ext>
            </a:extLst>
          </p:cNvPr>
          <p:cNvSpPr>
            <a:spLocks noGrp="1"/>
          </p:cNvSpPr>
          <p:nvPr>
            <p:ph type="title"/>
          </p:nvPr>
        </p:nvSpPr>
        <p:spPr/>
        <p:txBody>
          <a:bodyPr/>
          <a:lstStyle/>
          <a:p>
            <a:r>
              <a:rPr lang="en-US" dirty="0"/>
              <a:t>Work package ELMs</a:t>
            </a:r>
            <a:endParaRPr lang="de-DE" dirty="0"/>
          </a:p>
        </p:txBody>
      </p:sp>
      <p:sp>
        <p:nvSpPr>
          <p:cNvPr id="6" name="Content Placeholder 2">
            <a:extLst>
              <a:ext uri="{FF2B5EF4-FFF2-40B4-BE49-F238E27FC236}">
                <a16:creationId xmlns:a16="http://schemas.microsoft.com/office/drawing/2014/main" id="{95A13DD9-D826-4727-BE69-DDA55A2D74E0}"/>
              </a:ext>
            </a:extLst>
          </p:cNvPr>
          <p:cNvSpPr>
            <a:spLocks noGrp="1"/>
          </p:cNvSpPr>
          <p:nvPr>
            <p:ph idx="1"/>
          </p:nvPr>
        </p:nvSpPr>
        <p:spPr>
          <a:xfrm>
            <a:off x="457200" y="1412776"/>
            <a:ext cx="4546848" cy="4896544"/>
          </a:xfrm>
        </p:spPr>
        <p:txBody>
          <a:bodyPr numCol="1">
            <a:normAutofit/>
          </a:bodyPr>
          <a:lstStyle/>
          <a:p>
            <a:r>
              <a:rPr lang="en-US" sz="2000" dirty="0"/>
              <a:t>RMP ELM suppression in ITER</a:t>
            </a:r>
          </a:p>
          <a:p>
            <a:r>
              <a:rPr lang="en-US" sz="2000" dirty="0"/>
              <a:t>RMP density pump-out</a:t>
            </a:r>
          </a:p>
          <a:p>
            <a:r>
              <a:rPr lang="en-US" sz="2000" dirty="0"/>
              <a:t>ITG &amp; TEM turbulence with RMPs (see WP kinetics)</a:t>
            </a:r>
          </a:p>
          <a:p>
            <a:r>
              <a:rPr lang="en-US" sz="2000" dirty="0"/>
              <a:t>ELM electron acceleration</a:t>
            </a:r>
          </a:p>
          <a:p>
            <a:r>
              <a:rPr lang="en-US" sz="2000" b="1" dirty="0"/>
              <a:t>SOL/divertor models </a:t>
            </a:r>
            <a:r>
              <a:rPr lang="en-US" sz="2000" dirty="0">
                <a:solidFill>
                  <a:srgbClr val="C00000"/>
                </a:solidFill>
              </a:rPr>
              <a:t>►</a:t>
            </a:r>
            <a:endParaRPr lang="en-US" sz="2000" dirty="0"/>
          </a:p>
          <a:p>
            <a:r>
              <a:rPr lang="en-US" sz="2000" b="1" dirty="0"/>
              <a:t>Pellet-ELM triggering </a:t>
            </a:r>
            <a:r>
              <a:rPr lang="en-US" sz="2000" dirty="0">
                <a:solidFill>
                  <a:srgbClr val="C00000"/>
                </a:solidFill>
              </a:rPr>
              <a:t>►</a:t>
            </a:r>
            <a:r>
              <a:rPr lang="en-US" sz="2000" dirty="0"/>
              <a:t> </a:t>
            </a:r>
          </a:p>
          <a:p>
            <a:r>
              <a:rPr lang="en-US" sz="2000" b="1" dirty="0"/>
              <a:t>Free boundary RMPs </a:t>
            </a:r>
            <a:r>
              <a:rPr lang="en-US" sz="2000" dirty="0">
                <a:solidFill>
                  <a:srgbClr val="C00000"/>
                </a:solidFill>
              </a:rPr>
              <a:t>►</a:t>
            </a:r>
            <a:r>
              <a:rPr lang="en-US" sz="2000" dirty="0"/>
              <a:t> </a:t>
            </a:r>
          </a:p>
          <a:p>
            <a:r>
              <a:rPr lang="en-US" sz="2000" b="1" dirty="0"/>
              <a:t>Island at pedestal top </a:t>
            </a:r>
            <a:r>
              <a:rPr lang="en-US" sz="2000" dirty="0">
                <a:solidFill>
                  <a:srgbClr val="C00000"/>
                </a:solidFill>
              </a:rPr>
              <a:t>►</a:t>
            </a:r>
          </a:p>
          <a:p>
            <a:r>
              <a:rPr lang="en-US" sz="2000" b="1" dirty="0"/>
              <a:t>Small ELMs</a:t>
            </a:r>
            <a:r>
              <a:rPr lang="en-US" sz="2000" dirty="0">
                <a:solidFill>
                  <a:srgbClr val="C00000"/>
                </a:solidFill>
              </a:rPr>
              <a:t>►</a:t>
            </a:r>
            <a:r>
              <a:rPr lang="en-US" sz="2000" dirty="0"/>
              <a:t> </a:t>
            </a:r>
          </a:p>
          <a:p>
            <a:r>
              <a:rPr lang="en-US" sz="2000" b="1" dirty="0"/>
              <a:t>QH-mode </a:t>
            </a:r>
            <a:r>
              <a:rPr lang="en-US" sz="2000" dirty="0">
                <a:solidFill>
                  <a:srgbClr val="C00000"/>
                </a:solidFill>
              </a:rPr>
              <a:t>►</a:t>
            </a:r>
            <a:r>
              <a:rPr lang="en-US" sz="2000" dirty="0"/>
              <a:t> </a:t>
            </a:r>
          </a:p>
        </p:txBody>
      </p:sp>
      <p:sp>
        <p:nvSpPr>
          <p:cNvPr id="7" name="Content Placeholder 2">
            <a:extLst>
              <a:ext uri="{FF2B5EF4-FFF2-40B4-BE49-F238E27FC236}">
                <a16:creationId xmlns:a16="http://schemas.microsoft.com/office/drawing/2014/main" id="{46F8575C-3589-4D87-A100-98D3E65D02BE}"/>
              </a:ext>
            </a:extLst>
          </p:cNvPr>
          <p:cNvSpPr txBox="1">
            <a:spLocks/>
          </p:cNvSpPr>
          <p:nvPr/>
        </p:nvSpPr>
        <p:spPr>
          <a:xfrm>
            <a:off x="5004048" y="692697"/>
            <a:ext cx="4114800" cy="5852540"/>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romanUcPeriod"/>
            </a:pPr>
            <a:r>
              <a:rPr lang="en-US" sz="600" b="1" i="1" dirty="0"/>
              <a:t>Cathey A. Non-linear magnetohydrodynamic simulations of edge </a:t>
            </a:r>
            <a:r>
              <a:rPr lang="en-US" sz="600" b="1" i="1" dirty="0" err="1"/>
              <a:t>localised</a:t>
            </a:r>
            <a:r>
              <a:rPr lang="en-US" sz="600" b="1" i="1" dirty="0"/>
              <a:t> modes (ELMs). PhD Thesis (2021). </a:t>
            </a:r>
            <a:r>
              <a:rPr lang="en-US" sz="600" b="1" i="1" dirty="0">
                <a:hlinkClick r:id="rId2"/>
              </a:rPr>
              <a:t>https://pure.mpg.de/rest/items/item_3344034_3/component/file_3344037/content</a:t>
            </a:r>
            <a:endParaRPr lang="en-US" sz="600" b="1" i="1" dirty="0"/>
          </a:p>
          <a:p>
            <a:pPr>
              <a:buFont typeface="+mj-lt"/>
              <a:buAutoNum type="romanUcPeriod"/>
            </a:pPr>
            <a:r>
              <a:rPr lang="en-US" sz="600" b="1" i="1" dirty="0"/>
              <a:t>Mitterauer V. Non-linear simulations of the penetration of error fields into tokamak plasmas. master Thesis (2021). </a:t>
            </a:r>
            <a:r>
              <a:rPr lang="en-US" sz="600" b="1" i="1" dirty="0">
                <a:hlinkClick r:id="rId3"/>
              </a:rPr>
              <a:t>https://pure.mpg.de/rest/items/item_3347751_2/component/file_3347752/content</a:t>
            </a:r>
            <a:r>
              <a:rPr lang="en-US" sz="600" b="1" i="1" dirty="0"/>
              <a:t> </a:t>
            </a:r>
          </a:p>
          <a:p>
            <a:pPr>
              <a:buFont typeface="+mj-lt"/>
              <a:buAutoNum type="romanUcPeriod"/>
            </a:pPr>
            <a:r>
              <a:rPr lang="en-US" sz="600" i="1" dirty="0"/>
              <a:t>Meier L. Numerical simulations of the access to QH-Mode in ASDEX Upgrade. master Thesis (2022). </a:t>
            </a:r>
            <a:r>
              <a:rPr lang="en-US" sz="600" i="1" dirty="0">
                <a:hlinkClick r:id="rId4"/>
              </a:rPr>
              <a:t>https://pure.tue.nl/ws/portalfiles/portal/268417590/1498509_Meier_L.D._MSc_thesis_report_NF.pdf</a:t>
            </a:r>
            <a:r>
              <a:rPr lang="en-US" sz="600" i="1" dirty="0"/>
              <a:t> </a:t>
            </a:r>
          </a:p>
          <a:p>
            <a:endParaRPr lang="en-US" sz="700" i="1" dirty="0"/>
          </a:p>
          <a:p>
            <a:pPr>
              <a:buFont typeface="+mj-lt"/>
              <a:buAutoNum type="arabicPeriod"/>
            </a:pPr>
            <a:r>
              <a:rPr lang="en-US" sz="700" b="1" dirty="0"/>
              <a:t>Futatani S, Cathey A, Hoelzl M, et al. Transition from no-ELM response to pellet ELM triggering during pedestal build-up - insights from extended MHD simulations.. Nuclear Fusion 61, 046043 (2021) doi:10.1088/1741-4326/abdfb4</a:t>
            </a:r>
          </a:p>
          <a:p>
            <a:pPr>
              <a:buFont typeface="+mj-lt"/>
              <a:buAutoNum type="arabicPeriod"/>
            </a:pPr>
            <a:r>
              <a:rPr lang="en-US" sz="700" b="1" dirty="0"/>
              <a:t>Cathey A., Hoelzl M., Futatani S., Lang P.T., Lackner K., et al. Comparing spontaneous and pellet-triggered ELMs via non-linear extended MHD simulations. PPCF 63, 075016 (2021) doi:10.1088/1361-6587/abf80b</a:t>
            </a:r>
          </a:p>
          <a:p>
            <a:pPr>
              <a:buFont typeface="+mj-lt"/>
              <a:buAutoNum type="arabicPeriod"/>
            </a:pPr>
            <a:r>
              <a:rPr lang="en-US" sz="700" b="1" dirty="0"/>
              <a:t>Becoulet M., </a:t>
            </a:r>
            <a:r>
              <a:rPr lang="en-US" sz="700" b="1" dirty="0" err="1"/>
              <a:t>Huijsmans</a:t>
            </a:r>
            <a:r>
              <a:rPr lang="en-US" sz="700" b="1" dirty="0"/>
              <a:t> G.T.A., </a:t>
            </a:r>
            <a:r>
              <a:rPr lang="en-US" sz="700" b="1" dirty="0" err="1"/>
              <a:t>Passeron</a:t>
            </a:r>
            <a:r>
              <a:rPr lang="en-US" sz="700" b="1" dirty="0"/>
              <a:t> C., Liu Y.Q., Evans T.E., et al. Non-linear MHD modelling of edge localized modes suppression by resonant magnetic perturbations in ITER. Nuclear Fusion 62, 066022 (2022) doi:10.1088/1741-4326/ac47af</a:t>
            </a:r>
          </a:p>
          <a:p>
            <a:pPr>
              <a:buFont typeface="+mj-lt"/>
              <a:buAutoNum type="arabicPeriod"/>
            </a:pPr>
            <a:r>
              <a:rPr lang="en-US" sz="700" b="1" dirty="0"/>
              <a:t>Cathey A., Hoelzl M., Harrer G., Wolfrum E., Lackner K., et al. MHD simulations of small ELMs at low triangularity in ASDEX Upgrade. Plasma Physics and Controlled Fusion 64, 054011 (2022) doi:10.1088/1361-6587/ac5b4b</a:t>
            </a:r>
          </a:p>
          <a:p>
            <a:pPr>
              <a:buFont typeface="+mj-lt"/>
              <a:buAutoNum type="arabicPeriod"/>
            </a:pPr>
            <a:r>
              <a:rPr lang="en-US" sz="700" b="1" dirty="0"/>
              <a:t>Kim S.K., Pamela S., Logan N.C., Na Y.-S., Lee C.Y., et al. Nonlinear MHD modeling of n = 1 RMP-induced pedestal transport and mode coupling effects on ELM suppression in KSTAR. Nuclear Fusion 62, 106021 (2022) doi:10.1088/1741-4326/ac84ef</a:t>
            </a:r>
          </a:p>
          <a:p>
            <a:pPr>
              <a:buFont typeface="+mj-lt"/>
              <a:buAutoNum type="arabicPeriod"/>
            </a:pPr>
            <a:r>
              <a:rPr lang="en-US" sz="700" b="1" dirty="0"/>
              <a:t>Isliker H, Cathey A, Hoelzl M, Pamela SJP, Vlahos L. Filamentary plasma eruptions and the heating and acceleration of electrons. Physics of Plasmas 29, 112306 (2022) doi:10.1063/5.0115754</a:t>
            </a:r>
          </a:p>
          <a:p>
            <a:pPr>
              <a:buFont typeface="+mj-lt"/>
              <a:buAutoNum type="arabicPeriod"/>
            </a:pPr>
            <a:r>
              <a:rPr lang="en-US" sz="700" b="1" dirty="0"/>
              <a:t>Mitterauer V., Hoelzl M., Schwarz N., Artola J., Willensdorfer M., et al. Non-linear free boundary simulations of the plasma response to resonant magnetic perturbations in ASDEX Upgrade plasmas. Journal of Physics: Conference Series 2397, 012008 (2022) doi:10.1088/1742-6596/2397/1/012008</a:t>
            </a:r>
          </a:p>
          <a:p>
            <a:pPr>
              <a:buFont typeface="+mj-lt"/>
              <a:buAutoNum type="arabicPeriod"/>
            </a:pPr>
            <a:r>
              <a:rPr lang="en-US" sz="700" b="1" dirty="0"/>
              <a:t>Korving S.Q., </a:t>
            </a:r>
            <a:r>
              <a:rPr lang="en-US" sz="700" b="1" dirty="0" err="1"/>
              <a:t>Huijsmans</a:t>
            </a:r>
            <a:r>
              <a:rPr lang="en-US" sz="700" b="1" dirty="0"/>
              <a:t> G.T.A., Park J.-S., Loarte A., JOREK Team. Development of the neutral model in the nonlinear MHD code JOREK: Application to </a:t>
            </a:r>
            <a:r>
              <a:rPr lang="en-US" sz="700" b="1" dirty="0" err="1"/>
              <a:t>ExB</a:t>
            </a:r>
            <a:r>
              <a:rPr lang="en-US" sz="700" b="1" dirty="0"/>
              <a:t> drifts in ITER PFPO-1 plasmas. Physics of Plasmas 30, 042509 (2023) doi:10.1063/5.0135318</a:t>
            </a:r>
          </a:p>
          <a:p>
            <a:pPr>
              <a:buFont typeface="+mj-lt"/>
              <a:buAutoNum type="arabicPeriod"/>
            </a:pPr>
            <a:r>
              <a:rPr lang="en-US" sz="700" b="1" dirty="0"/>
              <a:t>Cathey A, Hoelzl M, Gil L, Dunne MG, Harrer GF, et al, EUROfusion MST1 Team. Probing non-linear MHD stability of the EDA H-mode in ASDEX Upgrade. Nuclear Fusion 63, 062001 (2023) doi:10.1088/1741-4326/acc818</a:t>
            </a:r>
          </a:p>
          <a:p>
            <a:pPr>
              <a:buFont typeface="+mj-lt"/>
              <a:buAutoNum type="arabicPeriod"/>
            </a:pPr>
            <a:r>
              <a:rPr lang="en-US" sz="700" b="1" dirty="0"/>
              <a:t>Meier L, Hoelzl M, Cathey A, </a:t>
            </a:r>
            <a:r>
              <a:rPr lang="en-US" sz="700" b="1" dirty="0" err="1"/>
              <a:t>Huijsmans</a:t>
            </a:r>
            <a:r>
              <a:rPr lang="en-US" sz="700" b="1" dirty="0"/>
              <a:t> GTA, Viezzer E, et al. MHD simulations of formation, sustainment and loss of Quiescent H-mode in the all-tungsten ASDEX Upgrade. Nuclear Fusion 63, 086026 (2023) doi:10.1088/1741-4326/acd5e2</a:t>
            </a:r>
          </a:p>
          <a:p>
            <a:pPr>
              <a:buFont typeface="+mj-lt"/>
              <a:buAutoNum type="arabicPeriod"/>
            </a:pPr>
            <a:r>
              <a:rPr lang="de-DE" sz="700" b="1" dirty="0"/>
              <a:t>Kim S.K., Logan N.C., Becoulet M., Hoelzl M., Hu Q., </a:t>
            </a:r>
            <a:r>
              <a:rPr lang="de-DE" sz="700" b="1" dirty="0" err="1"/>
              <a:t>Huijsmans</a:t>
            </a:r>
            <a:r>
              <a:rPr lang="de-DE" sz="700" b="1" dirty="0"/>
              <a:t> G.T.A., Pamela S., Yu Q., Yang S.M., </a:t>
            </a:r>
            <a:r>
              <a:rPr lang="de-DE" sz="700" b="1" dirty="0" err="1"/>
              <a:t>Kolemen</a:t>
            </a:r>
            <a:r>
              <a:rPr lang="de-DE" sz="700" b="1" dirty="0"/>
              <a:t> E., Park J.-K. </a:t>
            </a:r>
            <a:r>
              <a:rPr lang="de-DE" sz="700" b="1" dirty="0" err="1"/>
              <a:t>Bifurcation</a:t>
            </a:r>
            <a:r>
              <a:rPr lang="de-DE" sz="700" b="1" dirty="0"/>
              <a:t> in </a:t>
            </a:r>
            <a:r>
              <a:rPr lang="de-DE" sz="700" b="1" dirty="0" err="1"/>
              <a:t>particle</a:t>
            </a:r>
            <a:r>
              <a:rPr lang="de-DE" sz="700" b="1" dirty="0"/>
              <a:t> </a:t>
            </a:r>
            <a:r>
              <a:rPr lang="de-DE" sz="700" b="1" dirty="0" err="1"/>
              <a:t>transport</a:t>
            </a:r>
            <a:r>
              <a:rPr lang="de-DE" sz="700" b="1" dirty="0"/>
              <a:t> </a:t>
            </a:r>
            <a:r>
              <a:rPr lang="de-DE" sz="700" b="1" dirty="0" err="1"/>
              <a:t>under</a:t>
            </a:r>
            <a:r>
              <a:rPr lang="de-DE" sz="700" b="1" dirty="0"/>
              <a:t> resonant </a:t>
            </a:r>
            <a:r>
              <a:rPr lang="de-DE" sz="700" b="1" dirty="0" err="1"/>
              <a:t>magnetic</a:t>
            </a:r>
            <a:r>
              <a:rPr lang="de-DE" sz="700" b="1" dirty="0"/>
              <a:t> </a:t>
            </a:r>
            <a:r>
              <a:rPr lang="de-DE" sz="700" b="1" dirty="0" err="1"/>
              <a:t>perturbations</a:t>
            </a:r>
            <a:r>
              <a:rPr lang="de-DE" sz="700" b="1" dirty="0"/>
              <a:t> in a </a:t>
            </a:r>
            <a:r>
              <a:rPr lang="de-DE" sz="700" b="1" dirty="0" err="1"/>
              <a:t>tokamak</a:t>
            </a:r>
            <a:r>
              <a:rPr lang="de-DE" sz="700" b="1" dirty="0"/>
              <a:t>. Nuclear Fusion (</a:t>
            </a:r>
            <a:r>
              <a:rPr lang="de-DE" sz="700" b="1" dirty="0" err="1"/>
              <a:t>accepted</a:t>
            </a:r>
            <a:r>
              <a:rPr lang="de-DE" sz="700" b="1" dirty="0"/>
              <a:t>) doi:10.1088/1741-4326/acef3c</a:t>
            </a:r>
            <a:endParaRPr lang="en-US" sz="700" b="1" dirty="0"/>
          </a:p>
          <a:p>
            <a:pPr>
              <a:buFont typeface="+mj-lt"/>
              <a:buAutoNum type="arabicPeriod"/>
            </a:pPr>
            <a:r>
              <a:rPr lang="en-US" sz="700" b="1" dirty="0"/>
              <a:t>Wang H </a:t>
            </a:r>
            <a:r>
              <a:rPr lang="en-US" sz="700" b="1" dirty="0" err="1"/>
              <a:t>H</a:t>
            </a:r>
            <a:r>
              <a:rPr lang="en-US" sz="700" b="1" dirty="0"/>
              <a:t>, Becoulet M, Sun Y-W, </a:t>
            </a:r>
            <a:r>
              <a:rPr lang="en-US" sz="700" b="1" dirty="0" err="1"/>
              <a:t>Huijsmans</a:t>
            </a:r>
            <a:r>
              <a:rPr lang="en-US" sz="700" b="1" dirty="0"/>
              <a:t> GTA et al. Nonlinear simulation on edge localized mode mitigation using n=1 and n=4 resonant magnetic perturbations in EAST. Physics of Plasmas (submitted)</a:t>
            </a:r>
          </a:p>
          <a:p>
            <a:pPr>
              <a:buFont typeface="+mj-lt"/>
              <a:buAutoNum type="arabicPeriod"/>
            </a:pPr>
            <a:r>
              <a:rPr lang="en-US" sz="700" b="1" dirty="0"/>
              <a:t>Willensdorfer M, Mitterauer V, Hoelzl M, Suttrop W, et al. Magnetic islands in 3D tokamak plasmas during suppression of edge </a:t>
            </a:r>
            <a:r>
              <a:rPr lang="en-US" sz="700" b="1" dirty="0" err="1"/>
              <a:t>localised</a:t>
            </a:r>
            <a:r>
              <a:rPr lang="en-US" sz="700" b="1" dirty="0"/>
              <a:t> modes. Nature Physics (submitted)</a:t>
            </a:r>
          </a:p>
        </p:txBody>
      </p:sp>
      <p:sp>
        <p:nvSpPr>
          <p:cNvPr id="9" name="TextBox 8">
            <a:extLst>
              <a:ext uri="{FF2B5EF4-FFF2-40B4-BE49-F238E27FC236}">
                <a16:creationId xmlns:a16="http://schemas.microsoft.com/office/drawing/2014/main" id="{C6A59D6F-B394-4F14-B480-15ACB7407E76}"/>
              </a:ext>
            </a:extLst>
          </p:cNvPr>
          <p:cNvSpPr txBox="1"/>
          <p:nvPr/>
        </p:nvSpPr>
        <p:spPr>
          <a:xfrm>
            <a:off x="179512" y="6309974"/>
            <a:ext cx="4180119"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close</a:t>
            </a:r>
            <a:r>
              <a:rPr lang="de-DE" sz="2000" dirty="0">
                <a:solidFill>
                  <a:srgbClr val="C00000"/>
                </a:solidFill>
              </a:rPr>
              <a:t> </a:t>
            </a:r>
            <a:r>
              <a:rPr lang="de-DE" sz="2000" dirty="0" err="1">
                <a:solidFill>
                  <a:srgbClr val="C00000"/>
                </a:solidFill>
              </a:rPr>
              <a:t>work</a:t>
            </a:r>
            <a:r>
              <a:rPr lang="de-DE" sz="2000" dirty="0">
                <a:solidFill>
                  <a:srgbClr val="C00000"/>
                </a:solidFill>
              </a:rPr>
              <a:t> </a:t>
            </a:r>
            <a:r>
              <a:rPr lang="de-DE" sz="2000" dirty="0" err="1">
                <a:solidFill>
                  <a:srgbClr val="C00000"/>
                </a:solidFill>
              </a:rPr>
              <a:t>with</a:t>
            </a:r>
            <a:r>
              <a:rPr lang="de-DE" sz="2000" dirty="0">
                <a:solidFill>
                  <a:srgbClr val="C00000"/>
                </a:solidFill>
              </a:rPr>
              <a:t> WPs TE &amp; SA, AUG</a:t>
            </a:r>
          </a:p>
        </p:txBody>
      </p:sp>
      <p:sp>
        <p:nvSpPr>
          <p:cNvPr id="10" name="TextBox 9">
            <a:extLst>
              <a:ext uri="{FF2B5EF4-FFF2-40B4-BE49-F238E27FC236}">
                <a16:creationId xmlns:a16="http://schemas.microsoft.com/office/drawing/2014/main" id="{69D36BC5-271B-4D70-A324-1464351D444A}"/>
              </a:ext>
            </a:extLst>
          </p:cNvPr>
          <p:cNvSpPr txBox="1"/>
          <p:nvPr/>
        </p:nvSpPr>
        <p:spPr>
          <a:xfrm>
            <a:off x="6334297" y="133290"/>
            <a:ext cx="1752403" cy="400110"/>
          </a:xfrm>
          <a:prstGeom prst="rect">
            <a:avLst/>
          </a:prstGeom>
          <a:noFill/>
        </p:spPr>
        <p:txBody>
          <a:bodyPr wrap="none" rtlCol="0">
            <a:spAutoFit/>
          </a:bodyPr>
          <a:lstStyle/>
          <a:p>
            <a:r>
              <a:rPr lang="en-US" sz="2000" dirty="0">
                <a:solidFill>
                  <a:srgbClr val="C00000"/>
                </a:solidFill>
              </a:rPr>
              <a:t>25% of funding</a:t>
            </a:r>
            <a:endParaRPr lang="de-DE" sz="2000" dirty="0">
              <a:solidFill>
                <a:srgbClr val="C00000"/>
              </a:solidFill>
            </a:endParaRPr>
          </a:p>
        </p:txBody>
      </p:sp>
      <p:sp>
        <p:nvSpPr>
          <p:cNvPr id="8" name="Rectangle: Rounded Corners 7">
            <a:extLst>
              <a:ext uri="{FF2B5EF4-FFF2-40B4-BE49-F238E27FC236}">
                <a16:creationId xmlns:a16="http://schemas.microsoft.com/office/drawing/2014/main" id="{75AB6E19-9371-4775-BD06-862273EE4FE8}"/>
              </a:ext>
            </a:extLst>
          </p:cNvPr>
          <p:cNvSpPr/>
          <p:nvPr/>
        </p:nvSpPr>
        <p:spPr>
          <a:xfrm>
            <a:off x="6228184" y="76200"/>
            <a:ext cx="1944216" cy="544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4666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4274-FB3A-41DE-A3C7-9F27F47F8A80}"/>
              </a:ext>
            </a:extLst>
          </p:cNvPr>
          <p:cNvSpPr>
            <a:spLocks noGrp="1"/>
          </p:cNvSpPr>
          <p:nvPr>
            <p:ph type="title"/>
          </p:nvPr>
        </p:nvSpPr>
        <p:spPr/>
        <p:txBody>
          <a:bodyPr/>
          <a:lstStyle/>
          <a:p>
            <a:r>
              <a:rPr lang="en-US" dirty="0"/>
              <a:t>Highlight: SOL &amp; divertor modeling</a:t>
            </a:r>
            <a:endParaRPr lang="de-DE" dirty="0"/>
          </a:p>
        </p:txBody>
      </p:sp>
      <p:sp>
        <p:nvSpPr>
          <p:cNvPr id="8" name="Rectangle 7">
            <a:extLst>
              <a:ext uri="{FF2B5EF4-FFF2-40B4-BE49-F238E27FC236}">
                <a16:creationId xmlns:a16="http://schemas.microsoft.com/office/drawing/2014/main" id="{57165A15-4E17-4B22-937D-DCE95DD1BB9D}"/>
              </a:ext>
            </a:extLst>
          </p:cNvPr>
          <p:cNvSpPr/>
          <p:nvPr/>
        </p:nvSpPr>
        <p:spPr>
          <a:xfrm>
            <a:off x="4597179" y="692696"/>
            <a:ext cx="4572000" cy="1077218"/>
          </a:xfrm>
          <a:prstGeom prst="rect">
            <a:avLst/>
          </a:prstGeom>
        </p:spPr>
        <p:txBody>
          <a:bodyPr>
            <a:spAutoFit/>
          </a:bodyPr>
          <a:lstStyle/>
          <a:p>
            <a:r>
              <a:rPr lang="en-US" sz="800" dirty="0">
                <a:solidFill>
                  <a:schemeClr val="accent1">
                    <a:lumMod val="75000"/>
                  </a:schemeClr>
                </a:solidFill>
              </a:rPr>
              <a:t>Korving SQ, </a:t>
            </a:r>
            <a:r>
              <a:rPr lang="en-US" sz="800" dirty="0" err="1">
                <a:solidFill>
                  <a:schemeClr val="accent1">
                    <a:lumMod val="75000"/>
                  </a:schemeClr>
                </a:solidFill>
              </a:rPr>
              <a:t>Huijsmans</a:t>
            </a:r>
            <a:r>
              <a:rPr lang="en-US" sz="800" dirty="0">
                <a:solidFill>
                  <a:schemeClr val="accent1">
                    <a:lumMod val="75000"/>
                  </a:schemeClr>
                </a:solidFill>
              </a:rPr>
              <a:t> GTA, Park J-S, Loarte A, JOREK Team. Development of the neutral model in the nonlinear MHD code JOREK: Application to </a:t>
            </a:r>
            <a:r>
              <a:rPr lang="en-US" sz="800" dirty="0" err="1">
                <a:solidFill>
                  <a:schemeClr val="accent1">
                    <a:lumMod val="75000"/>
                  </a:schemeClr>
                </a:solidFill>
              </a:rPr>
              <a:t>ExB</a:t>
            </a:r>
            <a:r>
              <a:rPr lang="en-US" sz="800" dirty="0">
                <a:solidFill>
                  <a:schemeClr val="accent1">
                    <a:lumMod val="75000"/>
                  </a:schemeClr>
                </a:solidFill>
              </a:rPr>
              <a:t> drifts in ITER PFPO-1 plasmas. Physics of Plasmas 30, 042509 (2023) doi:10.1063/5.0135318</a:t>
            </a:r>
          </a:p>
          <a:p>
            <a:endParaRPr lang="en-US" sz="800" dirty="0">
              <a:solidFill>
                <a:schemeClr val="accent1">
                  <a:lumMod val="75000"/>
                </a:schemeClr>
              </a:solidFill>
            </a:endParaRPr>
          </a:p>
          <a:p>
            <a:r>
              <a:rPr lang="en-US" sz="800" dirty="0" err="1">
                <a:solidFill>
                  <a:schemeClr val="accent1">
                    <a:lumMod val="75000"/>
                  </a:schemeClr>
                </a:solidFill>
              </a:rPr>
              <a:t>Koving</a:t>
            </a:r>
            <a:r>
              <a:rPr lang="en-US" sz="800" dirty="0">
                <a:solidFill>
                  <a:schemeClr val="accent1">
                    <a:lumMod val="75000"/>
                  </a:schemeClr>
                </a:solidFill>
              </a:rPr>
              <a:t> SQ, </a:t>
            </a:r>
            <a:r>
              <a:rPr lang="en-US" sz="800" dirty="0" err="1">
                <a:solidFill>
                  <a:schemeClr val="accent1">
                    <a:lumMod val="75000"/>
                  </a:schemeClr>
                </a:solidFill>
              </a:rPr>
              <a:t>Huijsmans</a:t>
            </a:r>
            <a:r>
              <a:rPr lang="en-US" sz="800" dirty="0">
                <a:solidFill>
                  <a:schemeClr val="accent1">
                    <a:lumMod val="75000"/>
                  </a:schemeClr>
                </a:solidFill>
              </a:rPr>
              <a:t> GTA, Mitterauer V, Loarte A et al. Simulation of neoclassical heavy impurity transport in AUG with applied 3D magnetic fields with the nonlinear MHD code JOREK. EPS 2023</a:t>
            </a:r>
          </a:p>
          <a:p>
            <a:endParaRPr lang="en-US" sz="800" dirty="0">
              <a:solidFill>
                <a:schemeClr val="accent1">
                  <a:lumMod val="75000"/>
                </a:schemeClr>
              </a:solidFill>
            </a:endParaRPr>
          </a:p>
          <a:p>
            <a:r>
              <a:rPr lang="en-US" sz="800" dirty="0">
                <a:solidFill>
                  <a:schemeClr val="accent1">
                    <a:lumMod val="75000"/>
                  </a:schemeClr>
                </a:solidFill>
              </a:rPr>
              <a:t>van Tongeren J et al, master thesis (ongoing)</a:t>
            </a:r>
          </a:p>
        </p:txBody>
      </p:sp>
      <p:sp>
        <p:nvSpPr>
          <p:cNvPr id="11" name="Content Placeholder 2">
            <a:extLst>
              <a:ext uri="{FF2B5EF4-FFF2-40B4-BE49-F238E27FC236}">
                <a16:creationId xmlns:a16="http://schemas.microsoft.com/office/drawing/2014/main" id="{C50A4471-D3EF-4536-BCEC-4B3217690D3D}"/>
              </a:ext>
            </a:extLst>
          </p:cNvPr>
          <p:cNvSpPr>
            <a:spLocks noGrp="1"/>
          </p:cNvSpPr>
          <p:nvPr>
            <p:ph idx="1"/>
          </p:nvPr>
        </p:nvSpPr>
        <p:spPr>
          <a:xfrm>
            <a:off x="457200" y="1412776"/>
            <a:ext cx="8229600" cy="4896544"/>
          </a:xfrm>
        </p:spPr>
        <p:txBody>
          <a:bodyPr>
            <a:normAutofit/>
          </a:bodyPr>
          <a:lstStyle/>
          <a:p>
            <a:endParaRPr lang="en-US" sz="2000" dirty="0"/>
          </a:p>
          <a:p>
            <a:r>
              <a:rPr lang="en-US" sz="2000" b="1" dirty="0"/>
              <a:t>Kinetic neutrals and impurities</a:t>
            </a:r>
            <a:r>
              <a:rPr lang="en-US" sz="2000" dirty="0"/>
              <a:t> implemented incl. collisions for </a:t>
            </a:r>
            <a:r>
              <a:rPr lang="en-US" sz="2000" dirty="0" err="1"/>
              <a:t>neoclassics</a:t>
            </a:r>
            <a:r>
              <a:rPr lang="en-US" sz="2000" dirty="0"/>
              <a:t> (molecular physics under development)</a:t>
            </a:r>
          </a:p>
          <a:p>
            <a:r>
              <a:rPr lang="en-US" sz="2000" dirty="0"/>
              <a:t>Benchmarked to SOLPS-ITER</a:t>
            </a:r>
          </a:p>
        </p:txBody>
      </p:sp>
      <p:pic>
        <p:nvPicPr>
          <p:cNvPr id="12" name="Picture 11">
            <a:extLst>
              <a:ext uri="{FF2B5EF4-FFF2-40B4-BE49-F238E27FC236}">
                <a16:creationId xmlns:a16="http://schemas.microsoft.com/office/drawing/2014/main" id="{E21E78ED-66D4-4BCC-9F4F-5CEDFBCEB185}"/>
              </a:ext>
            </a:extLst>
          </p:cNvPr>
          <p:cNvPicPr>
            <a:picLocks noChangeAspect="1"/>
          </p:cNvPicPr>
          <p:nvPr/>
        </p:nvPicPr>
        <p:blipFill>
          <a:blip r:embed="rId2"/>
          <a:stretch>
            <a:fillRect/>
          </a:stretch>
        </p:blipFill>
        <p:spPr>
          <a:xfrm>
            <a:off x="25802" y="3501008"/>
            <a:ext cx="3601170" cy="2016224"/>
          </a:xfrm>
          <a:prstGeom prst="rect">
            <a:avLst/>
          </a:prstGeom>
        </p:spPr>
      </p:pic>
      <p:pic>
        <p:nvPicPr>
          <p:cNvPr id="16" name="Content Placeholder 7">
            <a:extLst>
              <a:ext uri="{FF2B5EF4-FFF2-40B4-BE49-F238E27FC236}">
                <a16:creationId xmlns:a16="http://schemas.microsoft.com/office/drawing/2014/main" id="{D4BEAF0E-DFD7-4004-B9F6-0847B0BCD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353" y="4191940"/>
            <a:ext cx="4109825" cy="2549428"/>
          </a:xfrm>
          <a:prstGeom prst="rect">
            <a:avLst/>
          </a:prstGeom>
        </p:spPr>
      </p:pic>
      <p:pic>
        <p:nvPicPr>
          <p:cNvPr id="21" name="Picture 20">
            <a:extLst>
              <a:ext uri="{FF2B5EF4-FFF2-40B4-BE49-F238E27FC236}">
                <a16:creationId xmlns:a16="http://schemas.microsoft.com/office/drawing/2014/main" id="{37F72029-701E-43AF-9E49-2AEFE2017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1338" y="3569571"/>
            <a:ext cx="2668040" cy="1915658"/>
          </a:xfrm>
          <a:prstGeom prst="rect">
            <a:avLst/>
          </a:prstGeom>
        </p:spPr>
      </p:pic>
      <p:sp>
        <p:nvSpPr>
          <p:cNvPr id="22" name="TextBox 21">
            <a:extLst>
              <a:ext uri="{FF2B5EF4-FFF2-40B4-BE49-F238E27FC236}">
                <a16:creationId xmlns:a16="http://schemas.microsoft.com/office/drawing/2014/main" id="{8E2171B9-B08E-47AC-8E41-480D368F09A7}"/>
              </a:ext>
            </a:extLst>
          </p:cNvPr>
          <p:cNvSpPr txBox="1"/>
          <p:nvPr/>
        </p:nvSpPr>
        <p:spPr>
          <a:xfrm>
            <a:off x="7282031" y="3398803"/>
            <a:ext cx="1106393" cy="246221"/>
          </a:xfrm>
          <a:prstGeom prst="rect">
            <a:avLst/>
          </a:prstGeom>
          <a:noFill/>
        </p:spPr>
        <p:txBody>
          <a:bodyPr wrap="none" rtlCol="0">
            <a:spAutoFit/>
          </a:bodyPr>
          <a:lstStyle/>
          <a:p>
            <a:r>
              <a:rPr lang="en-US" sz="1000" dirty="0">
                <a:solidFill>
                  <a:schemeClr val="bg1">
                    <a:lumMod val="50000"/>
                  </a:schemeClr>
                </a:solidFill>
              </a:rPr>
              <a:t>Preliminary result</a:t>
            </a:r>
            <a:endParaRPr lang="de-DE" sz="1000" dirty="0">
              <a:solidFill>
                <a:schemeClr val="bg1">
                  <a:lumMod val="50000"/>
                </a:schemeClr>
              </a:solidFill>
            </a:endParaRPr>
          </a:p>
        </p:txBody>
      </p:sp>
      <p:sp>
        <p:nvSpPr>
          <p:cNvPr id="10" name="Footer Placeholder 3">
            <a:extLst>
              <a:ext uri="{FF2B5EF4-FFF2-40B4-BE49-F238E27FC236}">
                <a16:creationId xmlns:a16="http://schemas.microsoft.com/office/drawing/2014/main" id="{E713C61E-0AE4-4304-855E-436DEF28E809}"/>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21</a:t>
            </a:fld>
            <a:endParaRPr lang="en-GB" dirty="0"/>
          </a:p>
        </p:txBody>
      </p:sp>
      <p:sp>
        <p:nvSpPr>
          <p:cNvPr id="3" name="Rectangle 2">
            <a:extLst>
              <a:ext uri="{FF2B5EF4-FFF2-40B4-BE49-F238E27FC236}">
                <a16:creationId xmlns:a16="http://schemas.microsoft.com/office/drawing/2014/main" id="{756F3ECF-6BB0-4BE7-AEBB-4D194CA0FEF2}"/>
              </a:ext>
            </a:extLst>
          </p:cNvPr>
          <p:cNvSpPr/>
          <p:nvPr/>
        </p:nvSpPr>
        <p:spPr>
          <a:xfrm>
            <a:off x="179512" y="5554695"/>
            <a:ext cx="2211609" cy="584775"/>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HFSHD in ITER</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(and AUG on the way) </a:t>
            </a:r>
            <a:endParaRPr lang="de-DE" sz="1600" i="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50C2D82-B7BB-486C-8946-8337A7DFD8C1}"/>
              </a:ext>
            </a:extLst>
          </p:cNvPr>
          <p:cNvSpPr/>
          <p:nvPr/>
        </p:nvSpPr>
        <p:spPr>
          <a:xfrm>
            <a:off x="4127677" y="3899552"/>
            <a:ext cx="1980141" cy="584775"/>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tungsten transport with RMPs in AUG </a:t>
            </a:r>
            <a:endParaRPr lang="de-DE" sz="1600"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E1F1168-CD71-447C-BE54-4DACC7CB8873}"/>
              </a:ext>
            </a:extLst>
          </p:cNvPr>
          <p:cNvSpPr/>
          <p:nvPr/>
        </p:nvSpPr>
        <p:spPr>
          <a:xfrm>
            <a:off x="7014504" y="5085295"/>
            <a:ext cx="1556968" cy="830997"/>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X-point radiator in AUG </a:t>
            </a:r>
            <a:endParaRPr lang="de-DE"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029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40A8-F91C-47E4-B16A-D89B69F145C6}"/>
              </a:ext>
            </a:extLst>
          </p:cNvPr>
          <p:cNvSpPr>
            <a:spLocks noGrp="1"/>
          </p:cNvSpPr>
          <p:nvPr>
            <p:ph type="title"/>
          </p:nvPr>
        </p:nvSpPr>
        <p:spPr/>
        <p:txBody>
          <a:bodyPr/>
          <a:lstStyle/>
          <a:p>
            <a:r>
              <a:rPr lang="en-US" dirty="0"/>
              <a:t>Highlight: Pellet ELM triggering</a:t>
            </a:r>
            <a:endParaRPr lang="de-DE" dirty="0"/>
          </a:p>
        </p:txBody>
      </p:sp>
      <p:sp>
        <p:nvSpPr>
          <p:cNvPr id="3" name="Content Placeholder 2">
            <a:extLst>
              <a:ext uri="{FF2B5EF4-FFF2-40B4-BE49-F238E27FC236}">
                <a16:creationId xmlns:a16="http://schemas.microsoft.com/office/drawing/2014/main" id="{57F62845-E44B-4643-95C4-B4BAB87FA739}"/>
              </a:ext>
            </a:extLst>
          </p:cNvPr>
          <p:cNvSpPr>
            <a:spLocks noGrp="1"/>
          </p:cNvSpPr>
          <p:nvPr>
            <p:ph idx="1"/>
          </p:nvPr>
        </p:nvSpPr>
        <p:spPr>
          <a:xfrm>
            <a:off x="457200" y="1556792"/>
            <a:ext cx="8229600" cy="4752528"/>
          </a:xfrm>
        </p:spPr>
        <p:txBody>
          <a:bodyPr>
            <a:normAutofit/>
          </a:bodyPr>
          <a:lstStyle/>
          <a:p>
            <a:r>
              <a:rPr lang="en-US" sz="2000" dirty="0"/>
              <a:t>AUG pellet simulations with realistic parameters and plasma flows </a:t>
            </a:r>
            <a:r>
              <a:rPr lang="en-US" sz="2000" b="1" dirty="0"/>
              <a:t>reproduce experimental inter-ELM lag-time </a:t>
            </a:r>
            <a:r>
              <a:rPr lang="en-US" sz="2000" dirty="0"/>
              <a:t>during which ELM triggering is not possible</a:t>
            </a:r>
          </a:p>
          <a:p>
            <a:r>
              <a:rPr lang="en-US" sz="2000" dirty="0"/>
              <a:t>Pellet-triggered ELMs are smaller, but with narrower deposition leading to moderate peak heat flux mitigation</a:t>
            </a:r>
          </a:p>
          <a:p>
            <a:endParaRPr lang="de-DE" sz="2000" dirty="0"/>
          </a:p>
        </p:txBody>
      </p:sp>
      <p:sp>
        <p:nvSpPr>
          <p:cNvPr id="4" name="Rectangle 3">
            <a:extLst>
              <a:ext uri="{FF2B5EF4-FFF2-40B4-BE49-F238E27FC236}">
                <a16:creationId xmlns:a16="http://schemas.microsoft.com/office/drawing/2014/main" id="{5B76C5C7-1C05-4C3D-987F-9DC7003D8942}"/>
              </a:ext>
            </a:extLst>
          </p:cNvPr>
          <p:cNvSpPr/>
          <p:nvPr/>
        </p:nvSpPr>
        <p:spPr>
          <a:xfrm>
            <a:off x="4572000" y="692696"/>
            <a:ext cx="4572000" cy="954107"/>
          </a:xfrm>
          <a:prstGeom prst="rect">
            <a:avLst/>
          </a:prstGeom>
        </p:spPr>
        <p:txBody>
          <a:bodyPr>
            <a:spAutoFit/>
          </a:bodyPr>
          <a:lstStyle/>
          <a:p>
            <a:r>
              <a:rPr lang="en-US" sz="800" dirty="0">
                <a:solidFill>
                  <a:schemeClr val="accent1">
                    <a:lumMod val="75000"/>
                  </a:schemeClr>
                </a:solidFill>
              </a:rPr>
              <a:t>Futatani S, Cathey A, Hoelzl M, et al. Transition from no-ELM response to pellet ELM triggering during pedestal build-up - insights from extended MHD simulations.. Nuclear Fusion 61, 046043 (2021) doi:10.1088/1741-4326/abdfb4</a:t>
            </a:r>
          </a:p>
          <a:p>
            <a:endParaRPr lang="en-US" sz="800" dirty="0">
              <a:solidFill>
                <a:schemeClr val="accent1">
                  <a:lumMod val="75000"/>
                </a:schemeClr>
              </a:solidFill>
            </a:endParaRPr>
          </a:p>
          <a:p>
            <a:r>
              <a:rPr lang="en-US" sz="800" dirty="0">
                <a:solidFill>
                  <a:schemeClr val="accent1">
                    <a:lumMod val="75000"/>
                  </a:schemeClr>
                </a:solidFill>
              </a:rPr>
              <a:t>Cathey A., Hoelzl M., Futatani S., Lang P.T., Lackner K., </a:t>
            </a:r>
            <a:r>
              <a:rPr lang="en-US" sz="800" dirty="0" err="1">
                <a:solidFill>
                  <a:schemeClr val="accent1">
                    <a:lumMod val="75000"/>
                  </a:schemeClr>
                </a:solidFill>
              </a:rPr>
              <a:t>Huijsmans</a:t>
            </a:r>
            <a:r>
              <a:rPr lang="en-US" sz="800" dirty="0">
                <a:solidFill>
                  <a:schemeClr val="accent1">
                    <a:lumMod val="75000"/>
                  </a:schemeClr>
                </a:solidFill>
              </a:rPr>
              <a:t> G.T.A., Pamela S.J.P., Günter S., JOREK Team, ASDEX Upgrade Team, EUROfusion MST1 Team. Comparing spontaneous and pellet-triggered ELMs via non-linear extended MHD simulations. PPCF 63, 075016 (2021) doi:10.1088/1361-6587/abf80b</a:t>
            </a:r>
          </a:p>
        </p:txBody>
      </p:sp>
      <p:pic>
        <p:nvPicPr>
          <p:cNvPr id="6" name="Picture 5">
            <a:extLst>
              <a:ext uri="{FF2B5EF4-FFF2-40B4-BE49-F238E27FC236}">
                <a16:creationId xmlns:a16="http://schemas.microsoft.com/office/drawing/2014/main" id="{71A42FC6-4CA5-4ACB-8FD2-BD90C7C2DEB7}"/>
              </a:ext>
            </a:extLst>
          </p:cNvPr>
          <p:cNvPicPr>
            <a:picLocks noChangeAspect="1"/>
          </p:cNvPicPr>
          <p:nvPr/>
        </p:nvPicPr>
        <p:blipFill>
          <a:blip r:embed="rId2"/>
          <a:stretch>
            <a:fillRect/>
          </a:stretch>
        </p:blipFill>
        <p:spPr>
          <a:xfrm>
            <a:off x="0" y="3313296"/>
            <a:ext cx="3672176" cy="3068032"/>
          </a:xfrm>
          <a:prstGeom prst="rect">
            <a:avLst/>
          </a:prstGeom>
        </p:spPr>
      </p:pic>
      <p:pic>
        <p:nvPicPr>
          <p:cNvPr id="7" name="Picture 6">
            <a:extLst>
              <a:ext uri="{FF2B5EF4-FFF2-40B4-BE49-F238E27FC236}">
                <a16:creationId xmlns:a16="http://schemas.microsoft.com/office/drawing/2014/main" id="{953E6390-34A9-4221-BBF4-C4AB8AFFD4AA}"/>
              </a:ext>
            </a:extLst>
          </p:cNvPr>
          <p:cNvPicPr>
            <a:picLocks noChangeAspect="1"/>
          </p:cNvPicPr>
          <p:nvPr/>
        </p:nvPicPr>
        <p:blipFill>
          <a:blip r:embed="rId3"/>
          <a:stretch>
            <a:fillRect/>
          </a:stretch>
        </p:blipFill>
        <p:spPr>
          <a:xfrm>
            <a:off x="3757456" y="3573016"/>
            <a:ext cx="5350816" cy="2592288"/>
          </a:xfrm>
          <a:prstGeom prst="rect">
            <a:avLst/>
          </a:prstGeom>
        </p:spPr>
      </p:pic>
      <p:sp>
        <p:nvSpPr>
          <p:cNvPr id="8" name="Footer Placeholder 3">
            <a:extLst>
              <a:ext uri="{FF2B5EF4-FFF2-40B4-BE49-F238E27FC236}">
                <a16:creationId xmlns:a16="http://schemas.microsoft.com/office/drawing/2014/main" id="{5431F711-1A9A-41D0-B0CD-7B3990019955}"/>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22</a:t>
            </a:fld>
            <a:endParaRPr lang="en-GB" dirty="0"/>
          </a:p>
        </p:txBody>
      </p:sp>
    </p:spTree>
    <p:extLst>
      <p:ext uri="{BB962C8B-B14F-4D97-AF65-F5344CB8AC3E}">
        <p14:creationId xmlns:p14="http://schemas.microsoft.com/office/powerpoint/2010/main" val="1042200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40A8-F91C-47E4-B16A-D89B69F145C6}"/>
              </a:ext>
            </a:extLst>
          </p:cNvPr>
          <p:cNvSpPr>
            <a:spLocks noGrp="1"/>
          </p:cNvSpPr>
          <p:nvPr>
            <p:ph type="title"/>
          </p:nvPr>
        </p:nvSpPr>
        <p:spPr/>
        <p:txBody>
          <a:bodyPr/>
          <a:lstStyle/>
          <a:p>
            <a:r>
              <a:rPr lang="en-US" dirty="0"/>
              <a:t>Highlight: Free boundary RMPs</a:t>
            </a:r>
            <a:endParaRPr lang="de-DE" dirty="0"/>
          </a:p>
        </p:txBody>
      </p:sp>
      <p:sp>
        <p:nvSpPr>
          <p:cNvPr id="3" name="Content Placeholder 2">
            <a:extLst>
              <a:ext uri="{FF2B5EF4-FFF2-40B4-BE49-F238E27FC236}">
                <a16:creationId xmlns:a16="http://schemas.microsoft.com/office/drawing/2014/main" id="{57F62845-E44B-4643-95C4-B4BAB87FA739}"/>
              </a:ext>
            </a:extLst>
          </p:cNvPr>
          <p:cNvSpPr>
            <a:spLocks noGrp="1"/>
          </p:cNvSpPr>
          <p:nvPr>
            <p:ph idx="1"/>
          </p:nvPr>
        </p:nvSpPr>
        <p:spPr>
          <a:xfrm>
            <a:off x="457200" y="1412776"/>
            <a:ext cx="4258816" cy="4896544"/>
          </a:xfrm>
        </p:spPr>
        <p:txBody>
          <a:bodyPr>
            <a:normAutofit/>
          </a:bodyPr>
          <a:lstStyle/>
          <a:p>
            <a:r>
              <a:rPr lang="en-US" sz="2000" dirty="0"/>
              <a:t>Self-consistent RMP model includes the plasma response up to the simulation boundary</a:t>
            </a:r>
          </a:p>
          <a:p>
            <a:r>
              <a:rPr lang="en-US" sz="2000" b="1" dirty="0"/>
              <a:t>Validated against AUG</a:t>
            </a:r>
          </a:p>
          <a:p>
            <a:r>
              <a:rPr lang="en-US" sz="2000" b="1" dirty="0"/>
              <a:t>Allows to capture external kink response accurately</a:t>
            </a:r>
          </a:p>
        </p:txBody>
      </p:sp>
      <p:sp>
        <p:nvSpPr>
          <p:cNvPr id="4" name="Rectangle 3">
            <a:extLst>
              <a:ext uri="{FF2B5EF4-FFF2-40B4-BE49-F238E27FC236}">
                <a16:creationId xmlns:a16="http://schemas.microsoft.com/office/drawing/2014/main" id="{5B396726-90CA-49BF-9423-1A31481C64C3}"/>
              </a:ext>
            </a:extLst>
          </p:cNvPr>
          <p:cNvSpPr/>
          <p:nvPr/>
        </p:nvSpPr>
        <p:spPr>
          <a:xfrm>
            <a:off x="4572000" y="683985"/>
            <a:ext cx="4572000" cy="584775"/>
          </a:xfrm>
          <a:prstGeom prst="rect">
            <a:avLst/>
          </a:prstGeom>
        </p:spPr>
        <p:txBody>
          <a:bodyPr>
            <a:spAutoFit/>
          </a:bodyPr>
          <a:lstStyle/>
          <a:p>
            <a:r>
              <a:rPr lang="en-US" sz="800" dirty="0">
                <a:solidFill>
                  <a:schemeClr val="accent1">
                    <a:lumMod val="75000"/>
                  </a:schemeClr>
                </a:solidFill>
              </a:rPr>
              <a:t>Mitterauer V., Hoelzl M., Schwarz N., Artola J., Willensdorfer M., Dunne M., JOREK Team, ASDEX Upgrade Team, EUROfusion MST1 Team. Non-linear free boundary simulations of the plasma response to resonant magnetic perturbations in ASDEX Upgrade plasmas. Journal of Physics: Conference Series 2397, 012008 (2022) doi:10.1088/1742-6596/2397/1/012008</a:t>
            </a:r>
          </a:p>
        </p:txBody>
      </p:sp>
      <p:pic>
        <p:nvPicPr>
          <p:cNvPr id="6" name="Picture 5">
            <a:extLst>
              <a:ext uri="{FF2B5EF4-FFF2-40B4-BE49-F238E27FC236}">
                <a16:creationId xmlns:a16="http://schemas.microsoft.com/office/drawing/2014/main" id="{562DFBA2-D32C-4911-9113-E38BB6E138CC}"/>
              </a:ext>
            </a:extLst>
          </p:cNvPr>
          <p:cNvPicPr>
            <a:picLocks noChangeAspect="1"/>
          </p:cNvPicPr>
          <p:nvPr/>
        </p:nvPicPr>
        <p:blipFill>
          <a:blip r:embed="rId2"/>
          <a:stretch>
            <a:fillRect/>
          </a:stretch>
        </p:blipFill>
        <p:spPr>
          <a:xfrm>
            <a:off x="0" y="4026843"/>
            <a:ext cx="9144000" cy="2498501"/>
          </a:xfrm>
          <a:prstGeom prst="rect">
            <a:avLst/>
          </a:prstGeom>
        </p:spPr>
      </p:pic>
      <p:pic>
        <p:nvPicPr>
          <p:cNvPr id="7" name="Picture 6">
            <a:extLst>
              <a:ext uri="{FF2B5EF4-FFF2-40B4-BE49-F238E27FC236}">
                <a16:creationId xmlns:a16="http://schemas.microsoft.com/office/drawing/2014/main" id="{97B96514-9412-44A7-9C97-9310D9770A59}"/>
              </a:ext>
            </a:extLst>
          </p:cNvPr>
          <p:cNvPicPr>
            <a:picLocks noChangeAspect="1"/>
          </p:cNvPicPr>
          <p:nvPr/>
        </p:nvPicPr>
        <p:blipFill>
          <a:blip r:embed="rId3"/>
          <a:stretch>
            <a:fillRect/>
          </a:stretch>
        </p:blipFill>
        <p:spPr>
          <a:xfrm>
            <a:off x="4736284" y="1489844"/>
            <a:ext cx="4416326" cy="2227188"/>
          </a:xfrm>
          <a:prstGeom prst="rect">
            <a:avLst/>
          </a:prstGeom>
        </p:spPr>
      </p:pic>
      <p:cxnSp>
        <p:nvCxnSpPr>
          <p:cNvPr id="8" name="Straight Arrow Connector 7">
            <a:extLst>
              <a:ext uri="{FF2B5EF4-FFF2-40B4-BE49-F238E27FC236}">
                <a16:creationId xmlns:a16="http://schemas.microsoft.com/office/drawing/2014/main" id="{AD6227B0-78BB-4604-AC8C-50F42530A8E1}"/>
              </a:ext>
            </a:extLst>
          </p:cNvPr>
          <p:cNvCxnSpPr>
            <a:cxnSpLocks/>
          </p:cNvCxnSpPr>
          <p:nvPr/>
        </p:nvCxnSpPr>
        <p:spPr>
          <a:xfrm flipH="1" flipV="1">
            <a:off x="3739662" y="2590800"/>
            <a:ext cx="1248349" cy="321276"/>
          </a:xfrm>
          <a:prstGeom prst="straightConnector1">
            <a:avLst/>
          </a:prstGeom>
          <a:ln w="50800" cmpd="sng">
            <a:solidFill>
              <a:srgbClr val="C00000"/>
            </a:solidFill>
            <a:prstDash val="solid"/>
            <a:headEnd type="none" w="med" len="med"/>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6694D7-041D-4B04-9D71-260C5DA418D9}"/>
              </a:ext>
            </a:extLst>
          </p:cNvPr>
          <p:cNvCxnSpPr>
            <a:cxnSpLocks/>
          </p:cNvCxnSpPr>
          <p:nvPr/>
        </p:nvCxnSpPr>
        <p:spPr>
          <a:xfrm flipH="1" flipV="1">
            <a:off x="2339752" y="3501008"/>
            <a:ext cx="216024" cy="1224136"/>
          </a:xfrm>
          <a:prstGeom prst="straightConnector1">
            <a:avLst/>
          </a:prstGeom>
          <a:ln w="50800" cmpd="sng">
            <a:solidFill>
              <a:srgbClr val="C00000"/>
            </a:solidFill>
            <a:prstDash val="solid"/>
            <a:headEnd type="none" w="med" len="med"/>
            <a:tailEnd type="ova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6EB19A4-E3F2-4EBC-83FE-37B9878989AD}"/>
              </a:ext>
            </a:extLst>
          </p:cNvPr>
          <p:cNvSpPr/>
          <p:nvPr/>
        </p:nvSpPr>
        <p:spPr>
          <a:xfrm rot="2063808">
            <a:off x="1955827" y="3918999"/>
            <a:ext cx="896092" cy="22322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Box 15">
            <a:extLst>
              <a:ext uri="{FF2B5EF4-FFF2-40B4-BE49-F238E27FC236}">
                <a16:creationId xmlns:a16="http://schemas.microsoft.com/office/drawing/2014/main" id="{A11C9F5A-69CB-4088-95E2-5F42278379F0}"/>
              </a:ext>
            </a:extLst>
          </p:cNvPr>
          <p:cNvSpPr txBox="1"/>
          <p:nvPr/>
        </p:nvSpPr>
        <p:spPr>
          <a:xfrm>
            <a:off x="539552" y="3822284"/>
            <a:ext cx="1556580" cy="369332"/>
          </a:xfrm>
          <a:prstGeom prst="rect">
            <a:avLst/>
          </a:prstGeom>
          <a:noFill/>
        </p:spPr>
        <p:txBody>
          <a:bodyPr wrap="none" rtlCol="0">
            <a:spAutoFit/>
          </a:bodyPr>
          <a:lstStyle/>
          <a:p>
            <a:r>
              <a:rPr lang="en-US" dirty="0"/>
              <a:t>Free boundary</a:t>
            </a:r>
            <a:endParaRPr lang="de-DE" dirty="0"/>
          </a:p>
        </p:txBody>
      </p:sp>
      <p:sp>
        <p:nvSpPr>
          <p:cNvPr id="17" name="TextBox 16">
            <a:extLst>
              <a:ext uri="{FF2B5EF4-FFF2-40B4-BE49-F238E27FC236}">
                <a16:creationId xmlns:a16="http://schemas.microsoft.com/office/drawing/2014/main" id="{F9509A26-5D36-46F8-8976-4D1D69E028EF}"/>
              </a:ext>
            </a:extLst>
          </p:cNvPr>
          <p:cNvSpPr txBox="1"/>
          <p:nvPr/>
        </p:nvSpPr>
        <p:spPr>
          <a:xfrm>
            <a:off x="5076056" y="3822284"/>
            <a:ext cx="1632050" cy="369332"/>
          </a:xfrm>
          <a:prstGeom prst="rect">
            <a:avLst/>
          </a:prstGeom>
          <a:noFill/>
        </p:spPr>
        <p:txBody>
          <a:bodyPr wrap="none" rtlCol="0">
            <a:spAutoFit/>
          </a:bodyPr>
          <a:lstStyle/>
          <a:p>
            <a:r>
              <a:rPr lang="en-US" dirty="0"/>
              <a:t>Fixed boundary</a:t>
            </a:r>
            <a:endParaRPr lang="de-DE" dirty="0"/>
          </a:p>
        </p:txBody>
      </p:sp>
      <p:sp>
        <p:nvSpPr>
          <p:cNvPr id="13" name="Footer Placeholder 3">
            <a:extLst>
              <a:ext uri="{FF2B5EF4-FFF2-40B4-BE49-F238E27FC236}">
                <a16:creationId xmlns:a16="http://schemas.microsoft.com/office/drawing/2014/main" id="{539DE468-02CB-40B4-AEA9-CCBA87391E15}"/>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23</a:t>
            </a:fld>
            <a:endParaRPr lang="en-GB" dirty="0"/>
          </a:p>
        </p:txBody>
      </p:sp>
    </p:spTree>
    <p:extLst>
      <p:ext uri="{BB962C8B-B14F-4D97-AF65-F5344CB8AC3E}">
        <p14:creationId xmlns:p14="http://schemas.microsoft.com/office/powerpoint/2010/main" val="4235170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923D-3F5B-41DC-B49B-3D586EA7F357}"/>
              </a:ext>
            </a:extLst>
          </p:cNvPr>
          <p:cNvSpPr>
            <a:spLocks noGrp="1"/>
          </p:cNvSpPr>
          <p:nvPr>
            <p:ph type="title"/>
          </p:nvPr>
        </p:nvSpPr>
        <p:spPr/>
        <p:txBody>
          <a:bodyPr/>
          <a:lstStyle/>
          <a:p>
            <a:r>
              <a:rPr lang="en-US" dirty="0"/>
              <a:t>Highlight: Pedestal Island w/ RMPs</a:t>
            </a:r>
            <a:endParaRPr lang="de-DE" dirty="0"/>
          </a:p>
        </p:txBody>
      </p:sp>
      <p:sp>
        <p:nvSpPr>
          <p:cNvPr id="6" name="Rectangle 5">
            <a:extLst>
              <a:ext uri="{FF2B5EF4-FFF2-40B4-BE49-F238E27FC236}">
                <a16:creationId xmlns:a16="http://schemas.microsoft.com/office/drawing/2014/main" id="{240AA9C6-EB88-426A-A5AC-8A2F763BB686}"/>
              </a:ext>
            </a:extLst>
          </p:cNvPr>
          <p:cNvSpPr/>
          <p:nvPr/>
        </p:nvSpPr>
        <p:spPr>
          <a:xfrm>
            <a:off x="4572000" y="692696"/>
            <a:ext cx="4572000" cy="338554"/>
          </a:xfrm>
          <a:prstGeom prst="rect">
            <a:avLst/>
          </a:prstGeom>
        </p:spPr>
        <p:txBody>
          <a:bodyPr>
            <a:spAutoFit/>
          </a:bodyPr>
          <a:lstStyle/>
          <a:p>
            <a:r>
              <a:rPr lang="en-US" sz="800" dirty="0">
                <a:solidFill>
                  <a:schemeClr val="accent1">
                    <a:lumMod val="75000"/>
                  </a:schemeClr>
                </a:solidFill>
              </a:rPr>
              <a:t>Willensdorfer M, Mitterauer V, Hoelzl M, Suttrop W, et al. Magnetic islands in 3D tokamak plasmas during suppression of edge </a:t>
            </a:r>
            <a:r>
              <a:rPr lang="en-US" sz="800" dirty="0" err="1">
                <a:solidFill>
                  <a:schemeClr val="accent1">
                    <a:lumMod val="75000"/>
                  </a:schemeClr>
                </a:solidFill>
              </a:rPr>
              <a:t>localised</a:t>
            </a:r>
            <a:r>
              <a:rPr lang="en-US" sz="800" dirty="0">
                <a:solidFill>
                  <a:schemeClr val="accent1">
                    <a:lumMod val="75000"/>
                  </a:schemeClr>
                </a:solidFill>
              </a:rPr>
              <a:t> modes. Nature Physics (submitted)</a:t>
            </a:r>
          </a:p>
        </p:txBody>
      </p:sp>
      <p:sp>
        <p:nvSpPr>
          <p:cNvPr id="9" name="Content Placeholder 2">
            <a:extLst>
              <a:ext uri="{FF2B5EF4-FFF2-40B4-BE49-F238E27FC236}">
                <a16:creationId xmlns:a16="http://schemas.microsoft.com/office/drawing/2014/main" id="{4FE65E43-AC4D-43D1-B7DE-69DE277E82BB}"/>
              </a:ext>
            </a:extLst>
          </p:cNvPr>
          <p:cNvSpPr txBox="1">
            <a:spLocks/>
          </p:cNvSpPr>
          <p:nvPr/>
        </p:nvSpPr>
        <p:spPr>
          <a:xfrm>
            <a:off x="457200" y="1412776"/>
            <a:ext cx="3754760"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First of a kind evidence for a 7/2 island at the pedestal top in RMP ELM suppression at AUG</a:t>
            </a:r>
          </a:p>
          <a:p>
            <a:r>
              <a:rPr lang="en-US" dirty="0"/>
              <a:t>JOREK simulations reproduce the corresponding “bump” in the displacement for penetrated islands</a:t>
            </a:r>
          </a:p>
        </p:txBody>
      </p:sp>
      <p:pic>
        <p:nvPicPr>
          <p:cNvPr id="3" name="Picture 2">
            <a:extLst>
              <a:ext uri="{FF2B5EF4-FFF2-40B4-BE49-F238E27FC236}">
                <a16:creationId xmlns:a16="http://schemas.microsoft.com/office/drawing/2014/main" id="{139EF759-7D0F-4FC1-B5D3-7B3718A42D05}"/>
              </a:ext>
            </a:extLst>
          </p:cNvPr>
          <p:cNvPicPr>
            <a:picLocks noChangeAspect="1"/>
          </p:cNvPicPr>
          <p:nvPr/>
        </p:nvPicPr>
        <p:blipFill>
          <a:blip r:embed="rId2"/>
          <a:stretch>
            <a:fillRect/>
          </a:stretch>
        </p:blipFill>
        <p:spPr>
          <a:xfrm>
            <a:off x="4211960" y="1210030"/>
            <a:ext cx="4883483" cy="4797152"/>
          </a:xfrm>
          <a:prstGeom prst="rect">
            <a:avLst/>
          </a:prstGeom>
        </p:spPr>
      </p:pic>
      <p:cxnSp>
        <p:nvCxnSpPr>
          <p:cNvPr id="7" name="Straight Arrow Connector 6">
            <a:extLst>
              <a:ext uri="{FF2B5EF4-FFF2-40B4-BE49-F238E27FC236}">
                <a16:creationId xmlns:a16="http://schemas.microsoft.com/office/drawing/2014/main" id="{F93107EF-C8CE-478B-A34C-F34B9DC41F46}"/>
              </a:ext>
            </a:extLst>
          </p:cNvPr>
          <p:cNvCxnSpPr>
            <a:cxnSpLocks/>
            <a:stCxn id="8" idx="2"/>
          </p:cNvCxnSpPr>
          <p:nvPr/>
        </p:nvCxnSpPr>
        <p:spPr>
          <a:xfrm flipH="1" flipV="1">
            <a:off x="3059832" y="3933057"/>
            <a:ext cx="4536504" cy="234926"/>
          </a:xfrm>
          <a:prstGeom prst="straightConnector1">
            <a:avLst/>
          </a:prstGeom>
          <a:ln w="50800" cmpd="sng">
            <a:solidFill>
              <a:srgbClr val="C00000"/>
            </a:solidFill>
            <a:prstDash val="solid"/>
            <a:headEnd type="none" w="med" len="med"/>
            <a:tailEnd type="ova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B43492E-0890-4AF1-B136-1043AF0E5F42}"/>
              </a:ext>
            </a:extLst>
          </p:cNvPr>
          <p:cNvSpPr/>
          <p:nvPr/>
        </p:nvSpPr>
        <p:spPr>
          <a:xfrm>
            <a:off x="7596336" y="3806700"/>
            <a:ext cx="896092" cy="7225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9">
            <a:extLst>
              <a:ext uri="{FF2B5EF4-FFF2-40B4-BE49-F238E27FC236}">
                <a16:creationId xmlns:a16="http://schemas.microsoft.com/office/drawing/2014/main" id="{5373DA2A-FF43-4508-A0BC-A9F617A32D21}"/>
              </a:ext>
            </a:extLst>
          </p:cNvPr>
          <p:cNvSpPr txBox="1"/>
          <p:nvPr/>
        </p:nvSpPr>
        <p:spPr>
          <a:xfrm>
            <a:off x="4661799" y="920493"/>
            <a:ext cx="1631216" cy="369332"/>
          </a:xfrm>
          <a:prstGeom prst="rect">
            <a:avLst/>
          </a:prstGeom>
          <a:noFill/>
        </p:spPr>
        <p:txBody>
          <a:bodyPr wrap="none" rtlCol="0">
            <a:spAutoFit/>
          </a:bodyPr>
          <a:lstStyle/>
          <a:p>
            <a:r>
              <a:rPr lang="en-US" dirty="0"/>
              <a:t>Not penetrated</a:t>
            </a:r>
            <a:endParaRPr lang="de-DE" dirty="0"/>
          </a:p>
        </p:txBody>
      </p:sp>
      <p:sp>
        <p:nvSpPr>
          <p:cNvPr id="11" name="TextBox 10">
            <a:extLst>
              <a:ext uri="{FF2B5EF4-FFF2-40B4-BE49-F238E27FC236}">
                <a16:creationId xmlns:a16="http://schemas.microsoft.com/office/drawing/2014/main" id="{220FC515-1339-478E-96B0-0C1B22EBFA98}"/>
              </a:ext>
            </a:extLst>
          </p:cNvPr>
          <p:cNvSpPr txBox="1"/>
          <p:nvPr/>
        </p:nvSpPr>
        <p:spPr>
          <a:xfrm>
            <a:off x="7020272" y="930945"/>
            <a:ext cx="1222642" cy="369332"/>
          </a:xfrm>
          <a:prstGeom prst="rect">
            <a:avLst/>
          </a:prstGeom>
          <a:noFill/>
        </p:spPr>
        <p:txBody>
          <a:bodyPr wrap="none" rtlCol="0">
            <a:spAutoFit/>
          </a:bodyPr>
          <a:lstStyle/>
          <a:p>
            <a:r>
              <a:rPr lang="en-US" dirty="0"/>
              <a:t>Penetrated</a:t>
            </a:r>
            <a:endParaRPr lang="de-DE" dirty="0"/>
          </a:p>
        </p:txBody>
      </p:sp>
      <p:sp>
        <p:nvSpPr>
          <p:cNvPr id="12" name="Footer Placeholder 3">
            <a:extLst>
              <a:ext uri="{FF2B5EF4-FFF2-40B4-BE49-F238E27FC236}">
                <a16:creationId xmlns:a16="http://schemas.microsoft.com/office/drawing/2014/main" id="{D678AA2A-4EE9-4656-B4E6-1674371E7A01}"/>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24</a:t>
            </a:fld>
            <a:endParaRPr lang="en-GB" dirty="0"/>
          </a:p>
        </p:txBody>
      </p:sp>
    </p:spTree>
    <p:extLst>
      <p:ext uri="{BB962C8B-B14F-4D97-AF65-F5344CB8AC3E}">
        <p14:creationId xmlns:p14="http://schemas.microsoft.com/office/powerpoint/2010/main" val="3524193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943-227D-4860-A4BD-A62732C358F7}"/>
              </a:ext>
            </a:extLst>
          </p:cNvPr>
          <p:cNvSpPr>
            <a:spLocks noGrp="1"/>
          </p:cNvSpPr>
          <p:nvPr>
            <p:ph type="title"/>
          </p:nvPr>
        </p:nvSpPr>
        <p:spPr/>
        <p:txBody>
          <a:bodyPr/>
          <a:lstStyle/>
          <a:p>
            <a:r>
              <a:rPr lang="en-US" dirty="0"/>
              <a:t>Highlight: Small-ELM regimes</a:t>
            </a:r>
            <a:endParaRPr lang="de-DE" dirty="0"/>
          </a:p>
        </p:txBody>
      </p:sp>
      <p:sp>
        <p:nvSpPr>
          <p:cNvPr id="3" name="Content Placeholder 2">
            <a:extLst>
              <a:ext uri="{FF2B5EF4-FFF2-40B4-BE49-F238E27FC236}">
                <a16:creationId xmlns:a16="http://schemas.microsoft.com/office/drawing/2014/main" id="{B793B686-69D7-435B-9794-DA1D7D41E475}"/>
              </a:ext>
            </a:extLst>
          </p:cNvPr>
          <p:cNvSpPr>
            <a:spLocks noGrp="1"/>
          </p:cNvSpPr>
          <p:nvPr>
            <p:ph idx="1"/>
          </p:nvPr>
        </p:nvSpPr>
        <p:spPr>
          <a:xfrm>
            <a:off x="457200" y="1556792"/>
            <a:ext cx="8435280" cy="4752528"/>
          </a:xfrm>
        </p:spPr>
        <p:txBody>
          <a:bodyPr>
            <a:normAutofit/>
          </a:bodyPr>
          <a:lstStyle/>
          <a:p>
            <a:r>
              <a:rPr lang="en-US" sz="1800" b="1" dirty="0"/>
              <a:t>QCE in AUG:</a:t>
            </a:r>
            <a:r>
              <a:rPr lang="en-US" sz="1800" dirty="0"/>
              <a:t> peeling-ballooning turbulence stops pedestal build-up to ELMs; transition to large ELMs at higher heating power or lower density (left)</a:t>
            </a:r>
          </a:p>
          <a:p>
            <a:endParaRPr lang="en-US" sz="1800" b="1" dirty="0"/>
          </a:p>
          <a:p>
            <a:r>
              <a:rPr lang="en-US" sz="1800" b="1" dirty="0"/>
              <a:t>EDA H-mode in AUG:</a:t>
            </a:r>
            <a:r>
              <a:rPr lang="en-US" sz="1800" dirty="0"/>
              <a:t> Resistive ballooning</a:t>
            </a:r>
            <a:br>
              <a:rPr lang="en-US" sz="1800" dirty="0"/>
            </a:br>
            <a:r>
              <a:rPr lang="en-US" sz="1800" dirty="0"/>
              <a:t>mode turbulence; structure and rotation is</a:t>
            </a:r>
            <a:br>
              <a:rPr lang="en-US" sz="1800" dirty="0"/>
            </a:br>
            <a:r>
              <a:rPr lang="en-US" sz="1800" dirty="0"/>
              <a:t>comparable to experiment (right)</a:t>
            </a:r>
          </a:p>
          <a:p>
            <a:endParaRPr lang="de-DE" sz="1800" dirty="0"/>
          </a:p>
        </p:txBody>
      </p:sp>
      <p:sp>
        <p:nvSpPr>
          <p:cNvPr id="4" name="Rectangle 3">
            <a:extLst>
              <a:ext uri="{FF2B5EF4-FFF2-40B4-BE49-F238E27FC236}">
                <a16:creationId xmlns:a16="http://schemas.microsoft.com/office/drawing/2014/main" id="{E625D5CB-C454-4A5F-8BD3-CF0041AAFD19}"/>
              </a:ext>
            </a:extLst>
          </p:cNvPr>
          <p:cNvSpPr/>
          <p:nvPr/>
        </p:nvSpPr>
        <p:spPr>
          <a:xfrm>
            <a:off x="4499992" y="699805"/>
            <a:ext cx="4644008" cy="830997"/>
          </a:xfrm>
          <a:prstGeom prst="rect">
            <a:avLst/>
          </a:prstGeom>
        </p:spPr>
        <p:txBody>
          <a:bodyPr wrap="square">
            <a:spAutoFit/>
          </a:bodyPr>
          <a:lstStyle/>
          <a:p>
            <a:r>
              <a:rPr lang="de-DE" sz="800" dirty="0">
                <a:solidFill>
                  <a:schemeClr val="accent1">
                    <a:lumMod val="75000"/>
                  </a:schemeClr>
                </a:solidFill>
              </a:rPr>
              <a:t>Cathey A., Hoelzl M., Harrer G., Wolfrum E., Lackner K., et al. MHD </a:t>
            </a:r>
            <a:r>
              <a:rPr lang="de-DE" sz="800" dirty="0" err="1">
                <a:solidFill>
                  <a:schemeClr val="accent1">
                    <a:lumMod val="75000"/>
                  </a:schemeClr>
                </a:solidFill>
              </a:rPr>
              <a:t>simulations</a:t>
            </a:r>
            <a:r>
              <a:rPr lang="de-DE" sz="800" dirty="0">
                <a:solidFill>
                  <a:schemeClr val="accent1">
                    <a:lumMod val="75000"/>
                  </a:schemeClr>
                </a:solidFill>
              </a:rPr>
              <a:t> </a:t>
            </a:r>
            <a:r>
              <a:rPr lang="de-DE" sz="800" dirty="0" err="1">
                <a:solidFill>
                  <a:schemeClr val="accent1">
                    <a:lumMod val="75000"/>
                  </a:schemeClr>
                </a:solidFill>
              </a:rPr>
              <a:t>of</a:t>
            </a:r>
            <a:r>
              <a:rPr lang="de-DE" sz="800" dirty="0">
                <a:solidFill>
                  <a:schemeClr val="accent1">
                    <a:lumMod val="75000"/>
                  </a:schemeClr>
                </a:solidFill>
              </a:rPr>
              <a:t> </a:t>
            </a:r>
            <a:r>
              <a:rPr lang="de-DE" sz="800" dirty="0" err="1">
                <a:solidFill>
                  <a:schemeClr val="accent1">
                    <a:lumMod val="75000"/>
                  </a:schemeClr>
                </a:solidFill>
              </a:rPr>
              <a:t>small</a:t>
            </a:r>
            <a:r>
              <a:rPr lang="de-DE" sz="800" dirty="0">
                <a:solidFill>
                  <a:schemeClr val="accent1">
                    <a:lumMod val="75000"/>
                  </a:schemeClr>
                </a:solidFill>
              </a:rPr>
              <a:t> ELMs at </a:t>
            </a:r>
            <a:r>
              <a:rPr lang="de-DE" sz="800" dirty="0" err="1">
                <a:solidFill>
                  <a:schemeClr val="accent1">
                    <a:lumMod val="75000"/>
                  </a:schemeClr>
                </a:solidFill>
              </a:rPr>
              <a:t>low</a:t>
            </a:r>
            <a:r>
              <a:rPr lang="de-DE" sz="800" dirty="0">
                <a:solidFill>
                  <a:schemeClr val="accent1">
                    <a:lumMod val="75000"/>
                  </a:schemeClr>
                </a:solidFill>
              </a:rPr>
              <a:t> </a:t>
            </a:r>
            <a:r>
              <a:rPr lang="de-DE" sz="800" dirty="0" err="1">
                <a:solidFill>
                  <a:schemeClr val="accent1">
                    <a:lumMod val="75000"/>
                  </a:schemeClr>
                </a:solidFill>
              </a:rPr>
              <a:t>triangularity</a:t>
            </a:r>
            <a:r>
              <a:rPr lang="de-DE" sz="800" dirty="0">
                <a:solidFill>
                  <a:schemeClr val="accent1">
                    <a:lumMod val="75000"/>
                  </a:schemeClr>
                </a:solidFill>
              </a:rPr>
              <a:t> in AUG. Plasma Physics and </a:t>
            </a:r>
            <a:r>
              <a:rPr lang="de-DE" sz="800" dirty="0" err="1">
                <a:solidFill>
                  <a:schemeClr val="accent1">
                    <a:lumMod val="75000"/>
                  </a:schemeClr>
                </a:solidFill>
              </a:rPr>
              <a:t>Controlled</a:t>
            </a:r>
            <a:r>
              <a:rPr lang="de-DE" sz="800" dirty="0">
                <a:solidFill>
                  <a:schemeClr val="accent1">
                    <a:lumMod val="75000"/>
                  </a:schemeClr>
                </a:solidFill>
              </a:rPr>
              <a:t> Fusion 64, 054011 (2022) doi:10.1088/1361-6587/ac5b4b</a:t>
            </a:r>
          </a:p>
          <a:p>
            <a:endParaRPr lang="de-DE" sz="800" dirty="0">
              <a:solidFill>
                <a:schemeClr val="accent1">
                  <a:lumMod val="75000"/>
                </a:schemeClr>
              </a:solidFill>
            </a:endParaRPr>
          </a:p>
          <a:p>
            <a:r>
              <a:rPr lang="de-DE" sz="800" dirty="0">
                <a:solidFill>
                  <a:schemeClr val="accent1">
                    <a:lumMod val="75000"/>
                  </a:schemeClr>
                </a:solidFill>
              </a:rPr>
              <a:t>Cathey A, Hoelzl M, Gil L, Dunne MG, Harrer GF,. </a:t>
            </a:r>
            <a:r>
              <a:rPr lang="de-DE" sz="800" dirty="0" err="1">
                <a:solidFill>
                  <a:schemeClr val="accent1">
                    <a:lumMod val="75000"/>
                  </a:schemeClr>
                </a:solidFill>
              </a:rPr>
              <a:t>Probing</a:t>
            </a:r>
            <a:r>
              <a:rPr lang="de-DE" sz="800" dirty="0">
                <a:solidFill>
                  <a:schemeClr val="accent1">
                    <a:lumMod val="75000"/>
                  </a:schemeClr>
                </a:solidFill>
              </a:rPr>
              <a:t> non-linear MHD </a:t>
            </a:r>
            <a:r>
              <a:rPr lang="de-DE" sz="800" dirty="0" err="1">
                <a:solidFill>
                  <a:schemeClr val="accent1">
                    <a:lumMod val="75000"/>
                  </a:schemeClr>
                </a:solidFill>
              </a:rPr>
              <a:t>stability</a:t>
            </a:r>
            <a:r>
              <a:rPr lang="de-DE" sz="800" dirty="0">
                <a:solidFill>
                  <a:schemeClr val="accent1">
                    <a:lumMod val="75000"/>
                  </a:schemeClr>
                </a:solidFill>
              </a:rPr>
              <a:t> </a:t>
            </a:r>
            <a:r>
              <a:rPr lang="de-DE" sz="800" dirty="0" err="1">
                <a:solidFill>
                  <a:schemeClr val="accent1">
                    <a:lumMod val="75000"/>
                  </a:schemeClr>
                </a:solidFill>
              </a:rPr>
              <a:t>of</a:t>
            </a:r>
            <a:r>
              <a:rPr lang="de-DE" sz="800" dirty="0">
                <a:solidFill>
                  <a:schemeClr val="accent1">
                    <a:lumMod val="75000"/>
                  </a:schemeClr>
                </a:solidFill>
              </a:rPr>
              <a:t> </a:t>
            </a:r>
            <a:r>
              <a:rPr lang="de-DE" sz="800" dirty="0" err="1">
                <a:solidFill>
                  <a:schemeClr val="accent1">
                    <a:lumMod val="75000"/>
                  </a:schemeClr>
                </a:solidFill>
              </a:rPr>
              <a:t>the</a:t>
            </a:r>
            <a:r>
              <a:rPr lang="de-DE" sz="800" dirty="0">
                <a:solidFill>
                  <a:schemeClr val="accent1">
                    <a:lumMod val="75000"/>
                  </a:schemeClr>
                </a:solidFill>
              </a:rPr>
              <a:t> EDA H-mode in ASDEX Upgrade. </a:t>
            </a:r>
            <a:r>
              <a:rPr lang="de-DE" sz="800" dirty="0" err="1">
                <a:solidFill>
                  <a:schemeClr val="accent1">
                    <a:lumMod val="75000"/>
                  </a:schemeClr>
                </a:solidFill>
              </a:rPr>
              <a:t>Nuclear</a:t>
            </a:r>
            <a:r>
              <a:rPr lang="de-DE" sz="800" dirty="0">
                <a:solidFill>
                  <a:schemeClr val="accent1">
                    <a:lumMod val="75000"/>
                  </a:schemeClr>
                </a:solidFill>
              </a:rPr>
              <a:t> Fusion 63, 062001 (2023) doi:10.1088/1741-4326/acc818</a:t>
            </a:r>
          </a:p>
        </p:txBody>
      </p:sp>
      <p:pic>
        <p:nvPicPr>
          <p:cNvPr id="6" name="Picture 5">
            <a:extLst>
              <a:ext uri="{FF2B5EF4-FFF2-40B4-BE49-F238E27FC236}">
                <a16:creationId xmlns:a16="http://schemas.microsoft.com/office/drawing/2014/main" id="{A8B5CF7E-6635-4851-887E-DB220E8484A8}"/>
              </a:ext>
            </a:extLst>
          </p:cNvPr>
          <p:cNvPicPr>
            <a:picLocks noChangeAspect="1"/>
          </p:cNvPicPr>
          <p:nvPr/>
        </p:nvPicPr>
        <p:blipFill>
          <a:blip r:embed="rId2"/>
          <a:stretch>
            <a:fillRect/>
          </a:stretch>
        </p:blipFill>
        <p:spPr>
          <a:xfrm>
            <a:off x="0" y="3671722"/>
            <a:ext cx="5292080" cy="2637598"/>
          </a:xfrm>
          <a:prstGeom prst="rect">
            <a:avLst/>
          </a:prstGeom>
        </p:spPr>
      </p:pic>
      <p:pic>
        <p:nvPicPr>
          <p:cNvPr id="7" name="Picture 6">
            <a:extLst>
              <a:ext uri="{FF2B5EF4-FFF2-40B4-BE49-F238E27FC236}">
                <a16:creationId xmlns:a16="http://schemas.microsoft.com/office/drawing/2014/main" id="{8EFDD6D1-858D-4C3E-B129-79D9040F2F92}"/>
              </a:ext>
            </a:extLst>
          </p:cNvPr>
          <p:cNvPicPr>
            <a:picLocks noChangeAspect="1"/>
          </p:cNvPicPr>
          <p:nvPr/>
        </p:nvPicPr>
        <p:blipFill>
          <a:blip r:embed="rId3"/>
          <a:stretch>
            <a:fillRect/>
          </a:stretch>
        </p:blipFill>
        <p:spPr>
          <a:xfrm>
            <a:off x="5652120" y="2342671"/>
            <a:ext cx="3456870" cy="4182673"/>
          </a:xfrm>
          <a:prstGeom prst="rect">
            <a:avLst/>
          </a:prstGeom>
        </p:spPr>
      </p:pic>
      <p:sp>
        <p:nvSpPr>
          <p:cNvPr id="8" name="Footer Placeholder 3">
            <a:extLst>
              <a:ext uri="{FF2B5EF4-FFF2-40B4-BE49-F238E27FC236}">
                <a16:creationId xmlns:a16="http://schemas.microsoft.com/office/drawing/2014/main" id="{F2C0995A-1C83-4D8D-8511-C7163995DAB3}"/>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25</a:t>
            </a:fld>
            <a:endParaRPr lang="en-GB" dirty="0"/>
          </a:p>
        </p:txBody>
      </p:sp>
    </p:spTree>
    <p:extLst>
      <p:ext uri="{BB962C8B-B14F-4D97-AF65-F5344CB8AC3E}">
        <p14:creationId xmlns:p14="http://schemas.microsoft.com/office/powerpoint/2010/main" val="407993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F1D-178E-48E6-A1A0-7598316B2B34}"/>
              </a:ext>
            </a:extLst>
          </p:cNvPr>
          <p:cNvSpPr>
            <a:spLocks noGrp="1"/>
          </p:cNvSpPr>
          <p:nvPr>
            <p:ph type="title"/>
          </p:nvPr>
        </p:nvSpPr>
        <p:spPr/>
        <p:txBody>
          <a:bodyPr/>
          <a:lstStyle/>
          <a:p>
            <a:r>
              <a:rPr lang="en-US" dirty="0"/>
              <a:t>Highlight: ELM free QH-mode</a:t>
            </a:r>
            <a:endParaRPr lang="de-DE" dirty="0"/>
          </a:p>
        </p:txBody>
      </p:sp>
      <p:sp>
        <p:nvSpPr>
          <p:cNvPr id="3" name="Content Placeholder 2">
            <a:extLst>
              <a:ext uri="{FF2B5EF4-FFF2-40B4-BE49-F238E27FC236}">
                <a16:creationId xmlns:a16="http://schemas.microsoft.com/office/drawing/2014/main" id="{AC322747-E29D-4932-84BE-DAACDDE3667B}"/>
              </a:ext>
            </a:extLst>
          </p:cNvPr>
          <p:cNvSpPr>
            <a:spLocks noGrp="1"/>
          </p:cNvSpPr>
          <p:nvPr>
            <p:ph idx="1"/>
          </p:nvPr>
        </p:nvSpPr>
        <p:spPr/>
        <p:txBody>
          <a:bodyPr>
            <a:normAutofit/>
          </a:bodyPr>
          <a:lstStyle/>
          <a:p>
            <a:pPr marL="0" indent="0">
              <a:buNone/>
            </a:pPr>
            <a:r>
              <a:rPr lang="en-US" sz="2000" b="1" dirty="0"/>
              <a:t>AUG QH-mode simulations reproduce experimental observations and provide insights into mechanisms</a:t>
            </a:r>
          </a:p>
          <a:p>
            <a:r>
              <a:rPr lang="en-US" sz="2000" dirty="0"/>
              <a:t>Saturated n=1 external kink modes</a:t>
            </a:r>
          </a:p>
          <a:p>
            <a:r>
              <a:rPr lang="en-US" sz="2000" dirty="0"/>
              <a:t>Edge harmonic oscillation in the density</a:t>
            </a:r>
          </a:p>
          <a:p>
            <a:r>
              <a:rPr lang="en-US" sz="2000" dirty="0"/>
              <a:t>q95 windows &amp; non-linear q95 evolution contributes to saturation</a:t>
            </a:r>
          </a:p>
          <a:p>
            <a:r>
              <a:rPr lang="en-US" sz="2000" dirty="0"/>
              <a:t>Transition to ELMs at increased density &amp; limit cycle oscillations</a:t>
            </a:r>
            <a:endParaRPr lang="de-DE" sz="2000" dirty="0"/>
          </a:p>
        </p:txBody>
      </p:sp>
      <p:sp>
        <p:nvSpPr>
          <p:cNvPr id="4" name="Rectangle 3">
            <a:extLst>
              <a:ext uri="{FF2B5EF4-FFF2-40B4-BE49-F238E27FC236}">
                <a16:creationId xmlns:a16="http://schemas.microsoft.com/office/drawing/2014/main" id="{F1C681FF-C126-4494-BFF1-424D60ACD395}"/>
              </a:ext>
            </a:extLst>
          </p:cNvPr>
          <p:cNvSpPr/>
          <p:nvPr/>
        </p:nvSpPr>
        <p:spPr>
          <a:xfrm>
            <a:off x="4572000" y="692696"/>
            <a:ext cx="4572000" cy="461665"/>
          </a:xfrm>
          <a:prstGeom prst="rect">
            <a:avLst/>
          </a:prstGeom>
        </p:spPr>
        <p:txBody>
          <a:bodyPr>
            <a:spAutoFit/>
          </a:bodyPr>
          <a:lstStyle/>
          <a:p>
            <a:r>
              <a:rPr lang="en-US" sz="800" dirty="0">
                <a:solidFill>
                  <a:schemeClr val="accent1">
                    <a:lumMod val="75000"/>
                  </a:schemeClr>
                </a:solidFill>
              </a:rPr>
              <a:t>Meier L, Hoelzl M, Cathey A, </a:t>
            </a:r>
            <a:r>
              <a:rPr lang="en-US" sz="800" dirty="0" err="1">
                <a:solidFill>
                  <a:schemeClr val="accent1">
                    <a:lumMod val="75000"/>
                  </a:schemeClr>
                </a:solidFill>
              </a:rPr>
              <a:t>Huijsmans</a:t>
            </a:r>
            <a:r>
              <a:rPr lang="en-US" sz="800" dirty="0">
                <a:solidFill>
                  <a:schemeClr val="accent1">
                    <a:lumMod val="75000"/>
                  </a:schemeClr>
                </a:solidFill>
              </a:rPr>
              <a:t> GTA, Viezzer E, Dunne M, van Dijk J. et al. MHD simulations of formation, sustainment and loss of Quiescent H-mode in the all-tungsten ASDEX Upgrade. Nuclear Fusion 63, 086026 (2023)</a:t>
            </a:r>
          </a:p>
        </p:txBody>
      </p:sp>
      <p:pic>
        <p:nvPicPr>
          <p:cNvPr id="8" name="Picture 7">
            <a:extLst>
              <a:ext uri="{FF2B5EF4-FFF2-40B4-BE49-F238E27FC236}">
                <a16:creationId xmlns:a16="http://schemas.microsoft.com/office/drawing/2014/main" id="{6E993B98-67C4-4FCB-85C1-AB823D7AA7FB}"/>
              </a:ext>
            </a:extLst>
          </p:cNvPr>
          <p:cNvPicPr>
            <a:picLocks noChangeAspect="1"/>
          </p:cNvPicPr>
          <p:nvPr/>
        </p:nvPicPr>
        <p:blipFill>
          <a:blip r:embed="rId2"/>
          <a:stretch>
            <a:fillRect/>
          </a:stretch>
        </p:blipFill>
        <p:spPr>
          <a:xfrm>
            <a:off x="4828970" y="3861048"/>
            <a:ext cx="4315030" cy="2604338"/>
          </a:xfrm>
          <a:prstGeom prst="rect">
            <a:avLst/>
          </a:prstGeom>
        </p:spPr>
      </p:pic>
      <p:sp>
        <p:nvSpPr>
          <p:cNvPr id="9" name="Footer Placeholder 3">
            <a:extLst>
              <a:ext uri="{FF2B5EF4-FFF2-40B4-BE49-F238E27FC236}">
                <a16:creationId xmlns:a16="http://schemas.microsoft.com/office/drawing/2014/main" id="{DD3C2979-0FC8-424D-B984-99A029247A94}"/>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26</a:t>
            </a:fld>
            <a:endParaRPr lang="en-GB" dirty="0"/>
          </a:p>
        </p:txBody>
      </p:sp>
      <p:pic>
        <p:nvPicPr>
          <p:cNvPr id="10" name="Picture 9">
            <a:extLst>
              <a:ext uri="{FF2B5EF4-FFF2-40B4-BE49-F238E27FC236}">
                <a16:creationId xmlns:a16="http://schemas.microsoft.com/office/drawing/2014/main" id="{869DDFEA-9669-4128-9535-3878A7A31E12}"/>
              </a:ext>
            </a:extLst>
          </p:cNvPr>
          <p:cNvPicPr>
            <a:picLocks noChangeAspect="1"/>
          </p:cNvPicPr>
          <p:nvPr/>
        </p:nvPicPr>
        <p:blipFill>
          <a:blip r:embed="rId3"/>
          <a:stretch>
            <a:fillRect/>
          </a:stretch>
        </p:blipFill>
        <p:spPr>
          <a:xfrm>
            <a:off x="7333" y="4437112"/>
            <a:ext cx="4810967" cy="2420888"/>
          </a:xfrm>
          <a:prstGeom prst="rect">
            <a:avLst/>
          </a:prstGeom>
        </p:spPr>
      </p:pic>
      <p:sp>
        <p:nvSpPr>
          <p:cNvPr id="11" name="Arrow: Down 10">
            <a:extLst>
              <a:ext uri="{FF2B5EF4-FFF2-40B4-BE49-F238E27FC236}">
                <a16:creationId xmlns:a16="http://schemas.microsoft.com/office/drawing/2014/main" id="{E84F4C7A-B681-43B3-BFB7-E570DA8F9F37}"/>
              </a:ext>
            </a:extLst>
          </p:cNvPr>
          <p:cNvSpPr/>
          <p:nvPr/>
        </p:nvSpPr>
        <p:spPr>
          <a:xfrm>
            <a:off x="3707904" y="5877272"/>
            <a:ext cx="144016" cy="454360"/>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Tree>
    <p:extLst>
      <p:ext uri="{BB962C8B-B14F-4D97-AF65-F5344CB8AC3E}">
        <p14:creationId xmlns:p14="http://schemas.microsoft.com/office/powerpoint/2010/main" val="248679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Work package Disruptions</a:t>
            </a:r>
            <a:endParaRPr lang="de-DE" sz="6000" dirty="0"/>
          </a:p>
        </p:txBody>
      </p:sp>
    </p:spTree>
    <p:extLst>
      <p:ext uri="{BB962C8B-B14F-4D97-AF65-F5344CB8AC3E}">
        <p14:creationId xmlns:p14="http://schemas.microsoft.com/office/powerpoint/2010/main" val="336454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B406-8D33-47D1-90E0-1FCE2DDDE55B}"/>
              </a:ext>
            </a:extLst>
          </p:cNvPr>
          <p:cNvSpPr>
            <a:spLocks noGrp="1"/>
          </p:cNvSpPr>
          <p:nvPr>
            <p:ph type="title"/>
          </p:nvPr>
        </p:nvSpPr>
        <p:spPr/>
        <p:txBody>
          <a:bodyPr/>
          <a:lstStyle/>
          <a:p>
            <a:r>
              <a:rPr lang="en-US" dirty="0"/>
              <a:t>Work package Disruptions</a:t>
            </a:r>
            <a:endParaRPr lang="de-DE" dirty="0"/>
          </a:p>
        </p:txBody>
      </p:sp>
      <p:sp>
        <p:nvSpPr>
          <p:cNvPr id="6" name="Content Placeholder 2">
            <a:extLst>
              <a:ext uri="{FF2B5EF4-FFF2-40B4-BE49-F238E27FC236}">
                <a16:creationId xmlns:a16="http://schemas.microsoft.com/office/drawing/2014/main" id="{0FA98D65-B3CA-472B-8528-F035D08A902D}"/>
              </a:ext>
            </a:extLst>
          </p:cNvPr>
          <p:cNvSpPr>
            <a:spLocks noGrp="1"/>
          </p:cNvSpPr>
          <p:nvPr>
            <p:ph idx="1"/>
          </p:nvPr>
        </p:nvSpPr>
        <p:spPr>
          <a:xfrm>
            <a:off x="457200" y="1412776"/>
            <a:ext cx="4474840" cy="4896544"/>
          </a:xfrm>
        </p:spPr>
        <p:txBody>
          <a:bodyPr numCol="1">
            <a:normAutofit/>
          </a:bodyPr>
          <a:lstStyle/>
          <a:p>
            <a:r>
              <a:rPr lang="en-US" sz="2200" dirty="0"/>
              <a:t>3D CQ in ITER + Trapped REs</a:t>
            </a:r>
          </a:p>
          <a:p>
            <a:r>
              <a:rPr lang="en-US" sz="2200" b="1" dirty="0"/>
              <a:t>Enhanced impurity model </a:t>
            </a:r>
            <a:r>
              <a:rPr lang="en-US" sz="2200" dirty="0">
                <a:solidFill>
                  <a:srgbClr val="C00000"/>
                </a:solidFill>
              </a:rPr>
              <a:t>►</a:t>
            </a:r>
            <a:endParaRPr lang="en-US" sz="2200" dirty="0"/>
          </a:p>
          <a:p>
            <a:r>
              <a:rPr lang="en-US" sz="2200" b="1" dirty="0"/>
              <a:t>SPI in JET, ITER &amp; AUG</a:t>
            </a:r>
            <a:r>
              <a:rPr lang="en-US" sz="2200" b="1" dirty="0">
                <a:solidFill>
                  <a:srgbClr val="C00000"/>
                </a:solidFill>
              </a:rPr>
              <a:t> </a:t>
            </a:r>
            <a:r>
              <a:rPr lang="en-US" sz="2200" dirty="0">
                <a:solidFill>
                  <a:srgbClr val="C00000"/>
                </a:solidFill>
              </a:rPr>
              <a:t>►</a:t>
            </a:r>
            <a:endParaRPr lang="en-US" sz="2200" dirty="0"/>
          </a:p>
          <a:p>
            <a:r>
              <a:rPr lang="en-US" sz="2200" b="1" dirty="0"/>
              <a:t>Ion saturation current limit</a:t>
            </a:r>
            <a:r>
              <a:rPr lang="en-US" sz="2200" dirty="0">
                <a:solidFill>
                  <a:srgbClr val="C00000"/>
                </a:solidFill>
              </a:rPr>
              <a:t> ►</a:t>
            </a:r>
            <a:endParaRPr lang="en-US" sz="2200" dirty="0"/>
          </a:p>
          <a:p>
            <a:r>
              <a:rPr lang="en-US" sz="2200" b="1" dirty="0"/>
              <a:t>Unmitigated VDEs in AUG</a:t>
            </a:r>
            <a:r>
              <a:rPr lang="en-US" sz="2200" dirty="0">
                <a:solidFill>
                  <a:srgbClr val="C00000"/>
                </a:solidFill>
              </a:rPr>
              <a:t> ►</a:t>
            </a:r>
            <a:endParaRPr lang="en-US" sz="2200" dirty="0"/>
          </a:p>
          <a:p>
            <a:r>
              <a:rPr lang="en-US" sz="2200" b="1" dirty="0"/>
              <a:t>Vertical force mitigation</a:t>
            </a:r>
            <a:r>
              <a:rPr lang="en-US" sz="2200" b="1" dirty="0">
                <a:solidFill>
                  <a:srgbClr val="C00000"/>
                </a:solidFill>
              </a:rPr>
              <a:t> </a:t>
            </a:r>
            <a:r>
              <a:rPr lang="en-US" sz="2200" dirty="0">
                <a:solidFill>
                  <a:srgbClr val="C00000"/>
                </a:solidFill>
              </a:rPr>
              <a:t>►</a:t>
            </a:r>
            <a:endParaRPr lang="en-US" sz="2200" dirty="0"/>
          </a:p>
          <a:p>
            <a:r>
              <a:rPr lang="en-US" sz="2200" b="1" dirty="0"/>
              <a:t>JOREK-CARIDDI coupling</a:t>
            </a:r>
            <a:r>
              <a:rPr lang="en-US" sz="2200" b="1" dirty="0">
                <a:solidFill>
                  <a:srgbClr val="C00000"/>
                </a:solidFill>
              </a:rPr>
              <a:t> </a:t>
            </a:r>
            <a:r>
              <a:rPr lang="en-US" sz="2200" dirty="0">
                <a:solidFill>
                  <a:srgbClr val="C00000"/>
                </a:solidFill>
              </a:rPr>
              <a:t>►</a:t>
            </a:r>
            <a:endParaRPr lang="en-US" sz="2200" dirty="0"/>
          </a:p>
          <a:p>
            <a:r>
              <a:rPr lang="en-US" sz="2200" b="1" dirty="0"/>
              <a:t>Benign RE termination</a:t>
            </a:r>
            <a:r>
              <a:rPr lang="en-US" sz="2200" dirty="0">
                <a:solidFill>
                  <a:srgbClr val="C00000"/>
                </a:solidFill>
              </a:rPr>
              <a:t> ►</a:t>
            </a:r>
            <a:endParaRPr lang="en-US" sz="2200" dirty="0"/>
          </a:p>
          <a:p>
            <a:r>
              <a:rPr lang="en-US" sz="2200" b="1" dirty="0"/>
              <a:t>3D ITER RE termination</a:t>
            </a:r>
            <a:r>
              <a:rPr lang="en-US" sz="2200" dirty="0"/>
              <a:t> </a:t>
            </a:r>
            <a:r>
              <a:rPr lang="en-US" sz="2200" dirty="0">
                <a:solidFill>
                  <a:srgbClr val="C00000"/>
                </a:solidFill>
              </a:rPr>
              <a:t>►</a:t>
            </a:r>
            <a:endParaRPr lang="en-US" sz="2200" dirty="0"/>
          </a:p>
        </p:txBody>
      </p:sp>
      <p:sp>
        <p:nvSpPr>
          <p:cNvPr id="7" name="Content Placeholder 2">
            <a:extLst>
              <a:ext uri="{FF2B5EF4-FFF2-40B4-BE49-F238E27FC236}">
                <a16:creationId xmlns:a16="http://schemas.microsoft.com/office/drawing/2014/main" id="{EB92E325-60B0-44DA-A57A-4A441B9DF3CF}"/>
              </a:ext>
            </a:extLst>
          </p:cNvPr>
          <p:cNvSpPr txBox="1">
            <a:spLocks/>
          </p:cNvSpPr>
          <p:nvPr/>
        </p:nvSpPr>
        <p:spPr>
          <a:xfrm>
            <a:off x="5004048" y="692695"/>
            <a:ext cx="4114800" cy="585254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romanUcPeriod"/>
            </a:pPr>
            <a:r>
              <a:rPr lang="en-US" sz="600" b="1" i="1" dirty="0"/>
              <a:t>Wieschollek F. Non-linear Simulations of Natural and Mitigated Disruptions. PhD Thesis (</a:t>
            </a:r>
            <a:r>
              <a:rPr lang="en-US" sz="600" b="1" i="1" dirty="0" err="1"/>
              <a:t>subm</a:t>
            </a:r>
            <a:r>
              <a:rPr lang="en-US" sz="600" b="1" i="1" dirty="0"/>
              <a:t>.)</a:t>
            </a:r>
          </a:p>
          <a:p>
            <a:endParaRPr lang="en-US" sz="600" dirty="0"/>
          </a:p>
          <a:p>
            <a:pPr>
              <a:buFont typeface="+mj-lt"/>
              <a:buAutoNum type="arabicPeriod"/>
            </a:pPr>
            <a:r>
              <a:rPr lang="en-US" sz="600" b="1" dirty="0"/>
              <a:t>Hu D, </a:t>
            </a:r>
            <a:r>
              <a:rPr lang="en-US" sz="600" b="1" dirty="0" err="1"/>
              <a:t>Nardon</a:t>
            </a:r>
            <a:r>
              <a:rPr lang="en-US" sz="600" b="1" dirty="0"/>
              <a:t> E, Hoelzl M, Wieschollek F, </a:t>
            </a:r>
            <a:r>
              <a:rPr lang="en-US" sz="600" b="1" dirty="0" err="1"/>
              <a:t>Lehnen</a:t>
            </a:r>
            <a:r>
              <a:rPr lang="en-US" sz="600" b="1" dirty="0"/>
              <a:t> </a:t>
            </a:r>
            <a:r>
              <a:rPr lang="en-US" sz="600" b="1" dirty="0" err="1"/>
              <a:t>M,et</a:t>
            </a:r>
            <a:r>
              <a:rPr lang="en-US" sz="600" b="1" dirty="0"/>
              <a:t> al. Radiation asymmetry and MHD destabilization during the thermal quench after impurity shattered pellet injection. Nuclear Fusion 61, 026015 (2021) doi:10.1088/1741-4326/</a:t>
            </a:r>
            <a:r>
              <a:rPr lang="en-US" sz="600" b="1" dirty="0" err="1"/>
              <a:t>abcbcb</a:t>
            </a:r>
            <a:endParaRPr lang="en-US" sz="600" b="1" dirty="0"/>
          </a:p>
          <a:p>
            <a:pPr>
              <a:buFont typeface="+mj-lt"/>
              <a:buAutoNum type="arabicPeriod"/>
            </a:pPr>
            <a:r>
              <a:rPr lang="en-US" sz="600" b="1" dirty="0"/>
              <a:t>Bandaru V, Hoelzl M, </a:t>
            </a:r>
            <a:r>
              <a:rPr lang="en-US" sz="600" b="1" dirty="0" err="1"/>
              <a:t>Reux</a:t>
            </a:r>
            <a:r>
              <a:rPr lang="en-US" sz="600" b="1" dirty="0"/>
              <a:t> C, </a:t>
            </a:r>
            <a:r>
              <a:rPr lang="en-US" sz="600" b="1" dirty="0" err="1"/>
              <a:t>Ficker</a:t>
            </a:r>
            <a:r>
              <a:rPr lang="en-US" sz="600" b="1" dirty="0"/>
              <a:t> O, Silburn S, et al. Magnetohydrodynamic simulations of runaway electron beam termination in JET. Plasma Physics and Controlled Fusion 63, 035024 (2021) doi:10.1088/1361-6587/</a:t>
            </a:r>
            <a:r>
              <a:rPr lang="en-US" sz="600" b="1" dirty="0" err="1"/>
              <a:t>abdbcf</a:t>
            </a:r>
            <a:endParaRPr lang="en-US" sz="600" b="1" dirty="0"/>
          </a:p>
          <a:p>
            <a:pPr>
              <a:buFont typeface="+mj-lt"/>
              <a:buAutoNum type="arabicPeriod"/>
            </a:pPr>
            <a:r>
              <a:rPr lang="en-US" sz="600" dirty="0" err="1"/>
              <a:t>Reux</a:t>
            </a:r>
            <a:r>
              <a:rPr lang="en-US" sz="600" dirty="0"/>
              <a:t> C, Paz-</a:t>
            </a:r>
            <a:r>
              <a:rPr lang="en-US" sz="600" dirty="0" err="1"/>
              <a:t>Soldan</a:t>
            </a:r>
            <a:r>
              <a:rPr lang="en-US" sz="600" dirty="0"/>
              <a:t> C, Aleynikov P, Bandaru V, </a:t>
            </a:r>
            <a:r>
              <a:rPr lang="en-US" sz="600" dirty="0" err="1"/>
              <a:t>Ficker</a:t>
            </a:r>
            <a:r>
              <a:rPr lang="en-US" sz="600" dirty="0"/>
              <a:t> O, et al. Demonstration of Safe Termination of Megaampere Relativistic Electron Beams in Tokamaks. PRL 126, 175001 (2021) doi:10.1103/PhysRevLett.126.175001</a:t>
            </a:r>
          </a:p>
          <a:p>
            <a:pPr>
              <a:buFont typeface="+mj-lt"/>
              <a:buAutoNum type="arabicPeriod"/>
            </a:pPr>
            <a:r>
              <a:rPr lang="en-US" sz="600" b="1" dirty="0"/>
              <a:t>Artola F.J., Loarte A., Matveeva E., </a:t>
            </a:r>
            <a:r>
              <a:rPr lang="en-US" sz="600" b="1" dirty="0" err="1"/>
              <a:t>Havlicek</a:t>
            </a:r>
            <a:r>
              <a:rPr lang="en-US" sz="600" b="1" dirty="0"/>
              <a:t> J., Markovic T., et al. Simulations of COMPASS vertical displacement events with a self-consistent model for halo currents including neutrals and sheath boundary conditions. PPCF 63, 064004 (2021) doi:10.1088/1361-6587/abf620</a:t>
            </a:r>
          </a:p>
          <a:p>
            <a:pPr>
              <a:buFont typeface="+mj-lt"/>
              <a:buAutoNum type="arabicPeriod"/>
            </a:pPr>
            <a:r>
              <a:rPr lang="en-US" sz="600" b="1" dirty="0"/>
              <a:t>Artola F.J.,</a:t>
            </a:r>
            <a:r>
              <a:rPr lang="en-US" sz="600" b="1" dirty="0" err="1"/>
              <a:t>Sovinec</a:t>
            </a:r>
            <a:r>
              <a:rPr lang="en-US" sz="600" b="1" dirty="0"/>
              <a:t> C.R., Jardin S.C., Hoelzl M., Krebs I., Clauser C. 3D simulations of vertical displacement events in tokamaks: A benchmark of M3D-C1, NIMROD, and JOREK. </a:t>
            </a:r>
            <a:r>
              <a:rPr lang="en-US" sz="600" b="1" dirty="0" err="1"/>
              <a:t>PoP</a:t>
            </a:r>
            <a:r>
              <a:rPr lang="en-US" sz="600" b="1" dirty="0"/>
              <a:t> 28, 052511 (2021) doi:10.1063/5.0037115</a:t>
            </a:r>
          </a:p>
          <a:p>
            <a:pPr>
              <a:buFont typeface="+mj-lt"/>
              <a:buAutoNum type="arabicPeriod"/>
            </a:pPr>
            <a:r>
              <a:rPr lang="en-US" sz="600" b="1" dirty="0" err="1"/>
              <a:t>Nardon</a:t>
            </a:r>
            <a:r>
              <a:rPr lang="en-US" sz="600" b="1" dirty="0"/>
              <a:t> E., Hu D., Artola F.J., </a:t>
            </a:r>
            <a:r>
              <a:rPr lang="en-US" sz="600" b="1" dirty="0" err="1"/>
              <a:t>Bonfiglio</a:t>
            </a:r>
            <a:r>
              <a:rPr lang="en-US" sz="600" b="1" dirty="0"/>
              <a:t> D., Hoelzl M., et al. Thermal quench and current profile relaxation dynamics in massive-material-injection-triggered tokamak disruptions. Plasma Physics and Controlled Fusion 63, 115006 (2021) doi:10.1088/1361-6587/ac234b</a:t>
            </a:r>
          </a:p>
          <a:p>
            <a:pPr>
              <a:buFont typeface="+mj-lt"/>
              <a:buAutoNum type="arabicPeriod"/>
            </a:pPr>
            <a:r>
              <a:rPr lang="en-US" sz="600" b="1" dirty="0"/>
              <a:t>Hu D., </a:t>
            </a:r>
            <a:r>
              <a:rPr lang="en-US" sz="600" b="1" dirty="0" err="1"/>
              <a:t>Huijsmans</a:t>
            </a:r>
            <a:r>
              <a:rPr lang="en-US" sz="600" b="1" dirty="0"/>
              <a:t> G.T.A., </a:t>
            </a:r>
            <a:r>
              <a:rPr lang="en-US" sz="600" b="1" dirty="0" err="1"/>
              <a:t>Nardon</a:t>
            </a:r>
            <a:r>
              <a:rPr lang="en-US" sz="600" b="1" dirty="0"/>
              <a:t> E., Hoelzl M., </a:t>
            </a:r>
            <a:r>
              <a:rPr lang="en-US" sz="600" b="1" dirty="0" err="1"/>
              <a:t>Lehnen</a:t>
            </a:r>
            <a:r>
              <a:rPr lang="en-US" sz="600" b="1" dirty="0"/>
              <a:t> M., et al. Collisional-radiative non-equilibrium impurity treatment for JOREK simulations. Plasma Physics and Controlled Fusion 63, 125003 (2021) doi:10.1088/1361-6587/ac2afb</a:t>
            </a:r>
          </a:p>
          <a:p>
            <a:pPr>
              <a:buFont typeface="+mj-lt"/>
              <a:buAutoNum type="arabicPeriod"/>
            </a:pPr>
            <a:r>
              <a:rPr lang="en-US" sz="600" b="1" dirty="0"/>
              <a:t>Wieschollek F., Hoelzl M., </a:t>
            </a:r>
            <a:r>
              <a:rPr lang="en-US" sz="600" b="1" dirty="0" err="1"/>
              <a:t>Nardon</a:t>
            </a:r>
            <a:r>
              <a:rPr lang="en-US" sz="600" b="1" dirty="0"/>
              <a:t> E., JOREK Team, ASDEX Upgrade Team, EUROfusion MST1 Team. On the role of preexisting MHD activity for the plasma response to massive deuterium injection. Physics of Plasmas 29, 032509 (2022) doi:10.1063/5.0075473</a:t>
            </a:r>
          </a:p>
          <a:p>
            <a:pPr>
              <a:buFont typeface="+mj-lt"/>
              <a:buAutoNum type="arabicPeriod"/>
            </a:pPr>
            <a:r>
              <a:rPr lang="en-US" sz="600" b="1" dirty="0"/>
              <a:t>Artola F.J., Loarte A., Hoelzl M., </a:t>
            </a:r>
            <a:r>
              <a:rPr lang="en-US" sz="600" b="1" dirty="0" err="1"/>
              <a:t>Lehnen</a:t>
            </a:r>
            <a:r>
              <a:rPr lang="en-US" sz="600" b="1" dirty="0"/>
              <a:t> M., Schwarz N., JOREK Team. Non-axisymmetric MHD simulations of the current quench phase of ITER mitigated disruptions. Nuclear Fusion 62, 056023 (2022) doi:10.1088/1741-4326/ac55ba</a:t>
            </a:r>
          </a:p>
          <a:p>
            <a:pPr>
              <a:buFont typeface="+mj-lt"/>
              <a:buAutoNum type="arabicPeriod"/>
            </a:pPr>
            <a:r>
              <a:rPr lang="en-US" sz="600" b="1" dirty="0" err="1"/>
              <a:t>Särkimäki</a:t>
            </a:r>
            <a:r>
              <a:rPr lang="en-US" sz="600" b="1" dirty="0"/>
              <a:t> K., Artola F.J., Hoelzl M. Confinement of passing and trapped runaway electrons in simulation of ITER current quench. Nuclear Fusion 62, 086033 (2022) doi:10.1088/1741-4326/ac75fd</a:t>
            </a:r>
          </a:p>
          <a:p>
            <a:pPr>
              <a:buFont typeface="+mj-lt"/>
              <a:buAutoNum type="arabicPeriod"/>
            </a:pPr>
            <a:r>
              <a:rPr lang="en-US" sz="600" b="1" dirty="0"/>
              <a:t>Schwarz N, Artola FJ, Hoelzl M, Bernert M, Brida D, et al. Experiments and non-linear MHD simulations of hot vertical displacement events in ASDEX-Upgrade. Plasma Physics and Controlled Fusion 65, 054003 (2023) doi:10.1088/1361-6587/acc358</a:t>
            </a:r>
          </a:p>
          <a:p>
            <a:pPr>
              <a:buFont typeface="+mj-lt"/>
              <a:buAutoNum type="arabicPeriod"/>
            </a:pPr>
            <a:r>
              <a:rPr lang="en-US" sz="600" b="1" dirty="0" err="1"/>
              <a:t>Nardon</a:t>
            </a:r>
            <a:r>
              <a:rPr lang="en-US" sz="600" b="1" dirty="0"/>
              <a:t> E., </a:t>
            </a:r>
            <a:r>
              <a:rPr lang="en-US" sz="600" b="1" dirty="0" err="1"/>
              <a:t>Särkimäki</a:t>
            </a:r>
            <a:r>
              <a:rPr lang="en-US" sz="600" b="1" dirty="0"/>
              <a:t> K., Artola F.J., </a:t>
            </a:r>
            <a:r>
              <a:rPr lang="en-US" sz="600" b="1" dirty="0" err="1"/>
              <a:t>Sadouni</a:t>
            </a:r>
            <a:r>
              <a:rPr lang="en-US" sz="600" b="1" dirty="0"/>
              <a:t> </a:t>
            </a:r>
            <a:r>
              <a:rPr lang="en-US" sz="600" b="1" dirty="0" err="1"/>
              <a:t>S.,et</a:t>
            </a:r>
            <a:r>
              <a:rPr lang="en-US" sz="600" b="1" dirty="0"/>
              <a:t> al. On the origin of the plasma current spike during a tokamak disruption and its relation with magnetic stochasticity. Nuclear Fusion 63, 056011 (2023) doi:10.1088/1741-4326/acc417</a:t>
            </a:r>
          </a:p>
          <a:p>
            <a:pPr>
              <a:buFont typeface="+mj-lt"/>
              <a:buAutoNum type="arabicPeriod"/>
            </a:pPr>
            <a:r>
              <a:rPr lang="en-US" sz="600" b="1" dirty="0"/>
              <a:t>Hu D., </a:t>
            </a:r>
            <a:r>
              <a:rPr lang="en-US" sz="600" b="1" dirty="0" err="1"/>
              <a:t>Nardon</a:t>
            </a:r>
            <a:r>
              <a:rPr lang="en-US" sz="600" b="1" dirty="0"/>
              <a:t> E., Artola F.J., </a:t>
            </a:r>
            <a:r>
              <a:rPr lang="en-US" sz="600" b="1" dirty="0" err="1"/>
              <a:t>Lehnen</a:t>
            </a:r>
            <a:r>
              <a:rPr lang="en-US" sz="600" b="1" dirty="0"/>
              <a:t> M., </a:t>
            </a:r>
            <a:r>
              <a:rPr lang="en-US" sz="600" b="1" dirty="0" err="1"/>
              <a:t>Bonfiglio</a:t>
            </a:r>
            <a:r>
              <a:rPr lang="en-US" sz="600" b="1" dirty="0"/>
              <a:t> D., et al. Collisional-radiative simulation of impurity assimilation, radiative collapse and MHD dynamics after ITER Shattered Pellet Injection. Nuclear Fusion 63, 066008 (2023) doi:10.1088/1741-4326/acc8e9</a:t>
            </a:r>
          </a:p>
          <a:p>
            <a:pPr>
              <a:buFont typeface="+mj-lt"/>
              <a:buAutoNum type="arabicPeriod"/>
            </a:pPr>
            <a:r>
              <a:rPr lang="en-US" sz="600" b="1" dirty="0" err="1"/>
              <a:t>Nardon</a:t>
            </a:r>
            <a:r>
              <a:rPr lang="en-US" sz="600" b="1" dirty="0"/>
              <a:t> E., </a:t>
            </a:r>
            <a:r>
              <a:rPr lang="en-US" sz="600" b="1" dirty="0" err="1"/>
              <a:t>Särkimäki</a:t>
            </a:r>
            <a:r>
              <a:rPr lang="en-US" sz="600" b="1" dirty="0"/>
              <a:t> K., Artola F.J., </a:t>
            </a:r>
            <a:r>
              <a:rPr lang="en-US" sz="600" b="1" dirty="0" err="1"/>
              <a:t>Sadouni</a:t>
            </a:r>
            <a:r>
              <a:rPr lang="en-US" sz="600" b="1" dirty="0"/>
              <a:t> S., JOREK Team, JET contributors. On the origin of the plasma current spike during a tokamak disruption and its relation with magnetic stochasticity. Physics of Plasmas 63, 056011 (2023) doi:10.1088/1741-4326/acc417</a:t>
            </a:r>
          </a:p>
          <a:p>
            <a:pPr>
              <a:buFont typeface="+mj-lt"/>
              <a:buAutoNum type="arabicPeriod"/>
            </a:pPr>
            <a:r>
              <a:rPr lang="en-US" sz="600" b="1" dirty="0"/>
              <a:t>Schwarz N, Artola FJ, Vannini F, Hoelzl M, Bernert M, et al. The mechanism of the global vertical force reduction in disruptions mitigated by massive material injection. Nuclear Fusion (accepted) doi:10.1088/1741-4326/acf50a</a:t>
            </a:r>
          </a:p>
          <a:p>
            <a:pPr>
              <a:buFont typeface="+mj-lt"/>
              <a:buAutoNum type="arabicPeriod"/>
            </a:pPr>
            <a:r>
              <a:rPr lang="en-US" sz="600" b="1" dirty="0" err="1"/>
              <a:t>Nardon</a:t>
            </a:r>
            <a:r>
              <a:rPr lang="en-US" sz="600" b="1" dirty="0"/>
              <a:t> E., Bandaru V., Hoelzl M., Artola F.J., the JOREK team, JET contributors. Non-linear dynamics of the double tearing mode. Physics of Plasmas (accepted)</a:t>
            </a:r>
          </a:p>
          <a:p>
            <a:pPr>
              <a:buFont typeface="+mj-lt"/>
              <a:buAutoNum type="arabicPeriod"/>
            </a:pPr>
            <a:r>
              <a:rPr lang="en-US" sz="600" b="1" dirty="0"/>
              <a:t>Bandaru V, Hoelzl M. Tokamak equilibria with relativistic runaway electrons. Physics of Plasmas (accepted)</a:t>
            </a:r>
          </a:p>
          <a:p>
            <a:pPr>
              <a:buFont typeface="+mj-lt"/>
              <a:buAutoNum type="arabicPeriod"/>
            </a:pPr>
            <a:r>
              <a:rPr lang="en-US" sz="600" b="1" dirty="0"/>
              <a:t>Isernia N, Schwarz N, Artola FJ, Ventre S, Hoelzl M, Rubinacci G, Villone F. Self-consistent coupling of JOREK and CARIDDI: On the electromagnetic interaction of 3D tokamak plasmas with 3D volumetric conductors. Physics of Plasmas (submitted)</a:t>
            </a:r>
          </a:p>
          <a:p>
            <a:pPr>
              <a:buFont typeface="+mj-lt"/>
              <a:buAutoNum type="arabicPeriod"/>
            </a:pPr>
            <a:r>
              <a:rPr lang="en-US" sz="600" b="1" dirty="0"/>
              <a:t>Bandaru V, Hoelzl M, Bergstroem H, Artola FJ, S</a:t>
            </a:r>
            <a:r>
              <a:rPr lang="de-DE" sz="600" b="1" dirty="0" err="1"/>
              <a:t>ärkimäki</a:t>
            </a:r>
            <a:r>
              <a:rPr lang="de-DE" sz="600" b="1" dirty="0"/>
              <a:t> K, Lehnen M. Assessment </a:t>
            </a:r>
            <a:r>
              <a:rPr lang="de-DE" sz="600" b="1" dirty="0" err="1"/>
              <a:t>of</a:t>
            </a:r>
            <a:r>
              <a:rPr lang="de-DE" sz="600" b="1" dirty="0"/>
              <a:t> </a:t>
            </a:r>
            <a:r>
              <a:rPr lang="de-DE" sz="600" b="1" dirty="0" err="1"/>
              <a:t>runaway</a:t>
            </a:r>
            <a:r>
              <a:rPr lang="de-DE" sz="600" b="1" dirty="0"/>
              <a:t> </a:t>
            </a:r>
            <a:r>
              <a:rPr lang="de-DE" sz="600" b="1" dirty="0" err="1"/>
              <a:t>electron</a:t>
            </a:r>
            <a:r>
              <a:rPr lang="de-DE" sz="600" b="1" dirty="0"/>
              <a:t> beam </a:t>
            </a:r>
            <a:r>
              <a:rPr lang="de-DE" sz="600" b="1" dirty="0" err="1"/>
              <a:t>termination</a:t>
            </a:r>
            <a:r>
              <a:rPr lang="de-DE" sz="600" b="1" dirty="0"/>
              <a:t> and </a:t>
            </a:r>
            <a:r>
              <a:rPr lang="de-DE" sz="600" b="1" dirty="0" err="1"/>
              <a:t>impact</a:t>
            </a:r>
            <a:r>
              <a:rPr lang="de-DE" sz="600" b="1" dirty="0"/>
              <a:t> in ITER. Nuclear Fusion (</a:t>
            </a:r>
            <a:r>
              <a:rPr lang="de-DE" sz="600" b="1" dirty="0" err="1"/>
              <a:t>submitted</a:t>
            </a:r>
            <a:r>
              <a:rPr lang="de-DE" sz="600" b="1" dirty="0"/>
              <a:t>)</a:t>
            </a:r>
            <a:endParaRPr lang="en-US" sz="600" b="1" dirty="0"/>
          </a:p>
          <a:p>
            <a:pPr>
              <a:buFont typeface="+mj-lt"/>
              <a:buAutoNum type="arabicPeriod"/>
            </a:pPr>
            <a:r>
              <a:rPr lang="en-US" sz="600" b="1" dirty="0"/>
              <a:t>Kong M, </a:t>
            </a:r>
            <a:r>
              <a:rPr lang="en-US" sz="600" b="1" dirty="0" err="1"/>
              <a:t>Nardon</a:t>
            </a:r>
            <a:r>
              <a:rPr lang="en-US" sz="600" b="1" dirty="0"/>
              <a:t> E, Hoelzl M, </a:t>
            </a:r>
            <a:r>
              <a:rPr lang="en-US" sz="600" b="1" dirty="0" err="1"/>
              <a:t>Bonfiglio</a:t>
            </a:r>
            <a:r>
              <a:rPr lang="en-US" sz="600" b="1" dirty="0"/>
              <a:t> D, Hu D et al, Interpretative 3D MHD modelling of deuterium shattered pellet injection into a JET H-mode plasma (in preparation)</a:t>
            </a:r>
          </a:p>
          <a:p>
            <a:pPr>
              <a:buFont typeface="+mj-lt"/>
              <a:buAutoNum type="arabicPeriod"/>
            </a:pPr>
            <a:r>
              <a:rPr lang="en-US" sz="600" b="1" dirty="0" err="1"/>
              <a:t>Bonfiglio</a:t>
            </a:r>
            <a:r>
              <a:rPr lang="en-US" sz="600" b="1" dirty="0"/>
              <a:t> D et al, 3D non-linear simulations of Neon and mixed SPI in JET (in preparation)</a:t>
            </a:r>
          </a:p>
          <a:p>
            <a:pPr>
              <a:buFont typeface="+mj-lt"/>
              <a:buAutoNum type="arabicPeriod"/>
            </a:pPr>
            <a:r>
              <a:rPr lang="en-US" sz="600" b="1" dirty="0"/>
              <a:t>Tang W, et al, 3D non-linear simulations of shattered pellet injection in AUG (in preparation)</a:t>
            </a:r>
          </a:p>
          <a:p>
            <a:endParaRPr lang="en-US" sz="600" dirty="0"/>
          </a:p>
        </p:txBody>
      </p:sp>
      <p:sp>
        <p:nvSpPr>
          <p:cNvPr id="9" name="TextBox 8">
            <a:extLst>
              <a:ext uri="{FF2B5EF4-FFF2-40B4-BE49-F238E27FC236}">
                <a16:creationId xmlns:a16="http://schemas.microsoft.com/office/drawing/2014/main" id="{D44BEEA3-28BD-4B5D-8958-F7C1508E2E6A}"/>
              </a:ext>
            </a:extLst>
          </p:cNvPr>
          <p:cNvSpPr txBox="1"/>
          <p:nvPr/>
        </p:nvSpPr>
        <p:spPr>
          <a:xfrm>
            <a:off x="179512" y="6309974"/>
            <a:ext cx="4969374" cy="400110"/>
          </a:xfrm>
          <a:prstGeom prst="rect">
            <a:avLst/>
          </a:prstGeom>
          <a:noFill/>
        </p:spPr>
        <p:txBody>
          <a:bodyPr wrap="none" rtlCol="0">
            <a:spAutoFit/>
          </a:bodyPr>
          <a:lstStyle/>
          <a:p>
            <a:r>
              <a:rPr lang="de-DE" sz="2000" dirty="0">
                <a:solidFill>
                  <a:srgbClr val="C00000"/>
                </a:solidFill>
              </a:rPr>
              <a:t>↔ TSVV 9, WPs TE &amp; DES, ITER, DTT, JET, AUG</a:t>
            </a:r>
          </a:p>
        </p:txBody>
      </p:sp>
      <p:sp>
        <p:nvSpPr>
          <p:cNvPr id="10" name="TextBox 9">
            <a:extLst>
              <a:ext uri="{FF2B5EF4-FFF2-40B4-BE49-F238E27FC236}">
                <a16:creationId xmlns:a16="http://schemas.microsoft.com/office/drawing/2014/main" id="{3F1E3C69-CB81-4E43-9575-1ADE70A6672C}"/>
              </a:ext>
            </a:extLst>
          </p:cNvPr>
          <p:cNvSpPr txBox="1"/>
          <p:nvPr/>
        </p:nvSpPr>
        <p:spPr>
          <a:xfrm>
            <a:off x="6351211" y="112528"/>
            <a:ext cx="1752403" cy="400110"/>
          </a:xfrm>
          <a:prstGeom prst="rect">
            <a:avLst/>
          </a:prstGeom>
          <a:noFill/>
        </p:spPr>
        <p:txBody>
          <a:bodyPr wrap="none" rtlCol="0">
            <a:spAutoFit/>
          </a:bodyPr>
          <a:lstStyle/>
          <a:p>
            <a:r>
              <a:rPr lang="en-US" sz="2000" dirty="0">
                <a:solidFill>
                  <a:srgbClr val="C00000"/>
                </a:solidFill>
              </a:rPr>
              <a:t>32% of funding</a:t>
            </a:r>
            <a:endParaRPr lang="de-DE" sz="2000" dirty="0">
              <a:solidFill>
                <a:srgbClr val="C00000"/>
              </a:solidFill>
            </a:endParaRPr>
          </a:p>
        </p:txBody>
      </p:sp>
      <p:sp>
        <p:nvSpPr>
          <p:cNvPr id="8" name="Rectangle: Rounded Corners 7">
            <a:extLst>
              <a:ext uri="{FF2B5EF4-FFF2-40B4-BE49-F238E27FC236}">
                <a16:creationId xmlns:a16="http://schemas.microsoft.com/office/drawing/2014/main" id="{978D9D50-7BA9-469D-AC7F-CE86C27DB722}"/>
              </a:ext>
            </a:extLst>
          </p:cNvPr>
          <p:cNvSpPr/>
          <p:nvPr/>
        </p:nvSpPr>
        <p:spPr>
          <a:xfrm>
            <a:off x="6228184" y="40520"/>
            <a:ext cx="1944216" cy="544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88023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19AD-4FCE-4980-9E10-DE08BFBB24F9}"/>
              </a:ext>
            </a:extLst>
          </p:cNvPr>
          <p:cNvSpPr>
            <a:spLocks noGrp="1"/>
          </p:cNvSpPr>
          <p:nvPr>
            <p:ph type="title"/>
          </p:nvPr>
        </p:nvSpPr>
        <p:spPr>
          <a:xfrm>
            <a:off x="457200" y="76200"/>
            <a:ext cx="7931224" cy="457200"/>
          </a:xfrm>
        </p:spPr>
        <p:txBody>
          <a:bodyPr/>
          <a:lstStyle/>
          <a:p>
            <a:r>
              <a:rPr lang="en-US" dirty="0"/>
              <a:t>Highlight: Impurity model</a:t>
            </a:r>
            <a:endParaRPr lang="de-DE" dirty="0"/>
          </a:p>
        </p:txBody>
      </p:sp>
      <p:sp>
        <p:nvSpPr>
          <p:cNvPr id="3" name="Content Placeholder 2">
            <a:extLst>
              <a:ext uri="{FF2B5EF4-FFF2-40B4-BE49-F238E27FC236}">
                <a16:creationId xmlns:a16="http://schemas.microsoft.com/office/drawing/2014/main" id="{B3461F3A-5BFD-4256-BC2D-A5D8051F163F}"/>
              </a:ext>
            </a:extLst>
          </p:cNvPr>
          <p:cNvSpPr>
            <a:spLocks noGrp="1"/>
          </p:cNvSpPr>
          <p:nvPr>
            <p:ph idx="1"/>
          </p:nvPr>
        </p:nvSpPr>
        <p:spPr>
          <a:xfrm>
            <a:off x="457200" y="1412776"/>
            <a:ext cx="4059644" cy="4896544"/>
          </a:xfrm>
        </p:spPr>
        <p:txBody>
          <a:bodyPr>
            <a:normAutofit/>
          </a:bodyPr>
          <a:lstStyle/>
          <a:p>
            <a:r>
              <a:rPr lang="en-US" sz="2000" b="1" dirty="0"/>
              <a:t>An impurity treatment without coronal equilibrium assumption </a:t>
            </a:r>
            <a:r>
              <a:rPr lang="en-US" sz="2000" dirty="0"/>
              <a:t>was implemented and benchmarked</a:t>
            </a:r>
          </a:p>
          <a:p>
            <a:r>
              <a:rPr lang="en-US" sz="2000" dirty="0"/>
              <a:t>Captures, e.g., early radiation more accurately for ITER and other devices</a:t>
            </a:r>
            <a:endParaRPr lang="de-DE" sz="2000" dirty="0"/>
          </a:p>
        </p:txBody>
      </p:sp>
      <p:sp>
        <p:nvSpPr>
          <p:cNvPr id="6" name="Rectangle 5">
            <a:extLst>
              <a:ext uri="{FF2B5EF4-FFF2-40B4-BE49-F238E27FC236}">
                <a16:creationId xmlns:a16="http://schemas.microsoft.com/office/drawing/2014/main" id="{9D45035C-01DF-4CCA-92E6-1B41AF5390D7}"/>
              </a:ext>
            </a:extLst>
          </p:cNvPr>
          <p:cNvSpPr/>
          <p:nvPr/>
        </p:nvSpPr>
        <p:spPr>
          <a:xfrm>
            <a:off x="4572000" y="692696"/>
            <a:ext cx="4572000" cy="1077218"/>
          </a:xfrm>
          <a:prstGeom prst="rect">
            <a:avLst/>
          </a:prstGeom>
        </p:spPr>
        <p:txBody>
          <a:bodyPr>
            <a:spAutoFit/>
          </a:bodyPr>
          <a:lstStyle/>
          <a:p>
            <a:r>
              <a:rPr lang="en-US" sz="800" dirty="0">
                <a:solidFill>
                  <a:schemeClr val="accent1">
                    <a:lumMod val="75000"/>
                  </a:schemeClr>
                </a:solidFill>
              </a:rPr>
              <a:t>Hu D, </a:t>
            </a:r>
            <a:r>
              <a:rPr lang="en-US" sz="800" dirty="0" err="1">
                <a:solidFill>
                  <a:schemeClr val="accent1">
                    <a:lumMod val="75000"/>
                  </a:schemeClr>
                </a:solidFill>
              </a:rPr>
              <a:t>Huijsmans</a:t>
            </a:r>
            <a:r>
              <a:rPr lang="en-US" sz="800" dirty="0">
                <a:solidFill>
                  <a:schemeClr val="accent1">
                    <a:lumMod val="75000"/>
                  </a:schemeClr>
                </a:solidFill>
              </a:rPr>
              <a:t> GTA, </a:t>
            </a:r>
            <a:r>
              <a:rPr lang="en-US" sz="800" dirty="0" err="1">
                <a:solidFill>
                  <a:schemeClr val="accent1">
                    <a:lumMod val="75000"/>
                  </a:schemeClr>
                </a:solidFill>
              </a:rPr>
              <a:t>Nardon</a:t>
            </a:r>
            <a:r>
              <a:rPr lang="en-US" sz="800" dirty="0">
                <a:solidFill>
                  <a:schemeClr val="accent1">
                    <a:lumMod val="75000"/>
                  </a:schemeClr>
                </a:solidFill>
              </a:rPr>
              <a:t> E, Hoelzl M et al. Collisional-radiative non-equilibrium impurity treatment for JOREK simulations. Plasma Physics and Controlled Fusion 63, 125003 (2021) doi:10.1088/1361-6587/ac2afb </a:t>
            </a:r>
          </a:p>
          <a:p>
            <a:endParaRPr lang="en-US" sz="800" dirty="0">
              <a:solidFill>
                <a:schemeClr val="accent1">
                  <a:lumMod val="75000"/>
                </a:schemeClr>
              </a:solidFill>
            </a:endParaRPr>
          </a:p>
          <a:p>
            <a:r>
              <a:rPr lang="en-US" sz="800" dirty="0">
                <a:solidFill>
                  <a:schemeClr val="accent1">
                    <a:lumMod val="75000"/>
                  </a:schemeClr>
                </a:solidFill>
              </a:rPr>
              <a:t>Hu D, </a:t>
            </a:r>
            <a:r>
              <a:rPr lang="en-US" sz="800" dirty="0" err="1">
                <a:solidFill>
                  <a:schemeClr val="accent1">
                    <a:lumMod val="75000"/>
                  </a:schemeClr>
                </a:solidFill>
              </a:rPr>
              <a:t>Nardon</a:t>
            </a:r>
            <a:r>
              <a:rPr lang="en-US" sz="800" dirty="0">
                <a:solidFill>
                  <a:schemeClr val="accent1">
                    <a:lumMod val="75000"/>
                  </a:schemeClr>
                </a:solidFill>
              </a:rPr>
              <a:t> E, Artola FJ, </a:t>
            </a:r>
            <a:r>
              <a:rPr lang="en-US" sz="800" dirty="0" err="1">
                <a:solidFill>
                  <a:schemeClr val="accent1">
                    <a:lumMod val="75000"/>
                  </a:schemeClr>
                </a:solidFill>
              </a:rPr>
              <a:t>Lehnen</a:t>
            </a:r>
            <a:r>
              <a:rPr lang="en-US" sz="800" dirty="0">
                <a:solidFill>
                  <a:schemeClr val="accent1">
                    <a:lumMod val="75000"/>
                  </a:schemeClr>
                </a:solidFill>
              </a:rPr>
              <a:t> M et al. Collisional-radiative simulation of impurity assimilation, radiative collapse and MHD dynamics after ITER Shattered Pellet Injection. Nuclear Fusion 63, 066008 (2023) doi:10.1088/1741-4326/acc8e9</a:t>
            </a:r>
          </a:p>
          <a:p>
            <a:endParaRPr lang="en-US" sz="800" dirty="0">
              <a:solidFill>
                <a:schemeClr val="accent1">
                  <a:lumMod val="75000"/>
                </a:schemeClr>
              </a:solidFill>
            </a:endParaRPr>
          </a:p>
        </p:txBody>
      </p:sp>
      <p:pic>
        <p:nvPicPr>
          <p:cNvPr id="7" name="Picture 6">
            <a:extLst>
              <a:ext uri="{FF2B5EF4-FFF2-40B4-BE49-F238E27FC236}">
                <a16:creationId xmlns:a16="http://schemas.microsoft.com/office/drawing/2014/main" id="{6139809F-9586-43CE-BEC9-1AF4FB960126}"/>
              </a:ext>
            </a:extLst>
          </p:cNvPr>
          <p:cNvPicPr>
            <a:picLocks noChangeAspect="1"/>
          </p:cNvPicPr>
          <p:nvPr/>
        </p:nvPicPr>
        <p:blipFill>
          <a:blip r:embed="rId2"/>
          <a:stretch>
            <a:fillRect/>
          </a:stretch>
        </p:blipFill>
        <p:spPr>
          <a:xfrm>
            <a:off x="4622026" y="1772815"/>
            <a:ext cx="4416792" cy="4660441"/>
          </a:xfrm>
          <a:prstGeom prst="rect">
            <a:avLst/>
          </a:prstGeom>
        </p:spPr>
      </p:pic>
      <p:pic>
        <p:nvPicPr>
          <p:cNvPr id="8" name="Picture 7">
            <a:extLst>
              <a:ext uri="{FF2B5EF4-FFF2-40B4-BE49-F238E27FC236}">
                <a16:creationId xmlns:a16="http://schemas.microsoft.com/office/drawing/2014/main" id="{4A0844CD-7B3B-4A6C-A165-2EB23B0FCA12}"/>
              </a:ext>
            </a:extLst>
          </p:cNvPr>
          <p:cNvPicPr>
            <a:picLocks noChangeAspect="1"/>
          </p:cNvPicPr>
          <p:nvPr/>
        </p:nvPicPr>
        <p:blipFill>
          <a:blip r:embed="rId3">
            <a:duotone>
              <a:prstClr val="black"/>
              <a:schemeClr val="accent1">
                <a:tint val="45000"/>
                <a:satMod val="400000"/>
              </a:schemeClr>
            </a:duotone>
          </a:blip>
          <a:stretch>
            <a:fillRect/>
          </a:stretch>
        </p:blipFill>
        <p:spPr>
          <a:xfrm>
            <a:off x="7020272" y="69005"/>
            <a:ext cx="1088712" cy="518414"/>
          </a:xfrm>
          <a:prstGeom prst="rect">
            <a:avLst/>
          </a:prstGeom>
        </p:spPr>
      </p:pic>
      <p:sp>
        <p:nvSpPr>
          <p:cNvPr id="9" name="Footer Placeholder 3">
            <a:extLst>
              <a:ext uri="{FF2B5EF4-FFF2-40B4-BE49-F238E27FC236}">
                <a16:creationId xmlns:a16="http://schemas.microsoft.com/office/drawing/2014/main" id="{A7AACD86-F0B8-4647-B903-069ACCF09BD5}"/>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29</a:t>
            </a:fld>
            <a:endParaRPr lang="en-GB" dirty="0"/>
          </a:p>
        </p:txBody>
      </p:sp>
    </p:spTree>
    <p:extLst>
      <p:ext uri="{BB962C8B-B14F-4D97-AF65-F5344CB8AC3E}">
        <p14:creationId xmlns:p14="http://schemas.microsoft.com/office/powerpoint/2010/main" val="256210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3288-487E-4AD7-AE6A-9D6D8B5F809A}"/>
              </a:ext>
            </a:extLst>
          </p:cNvPr>
          <p:cNvSpPr>
            <a:spLocks noGrp="1"/>
          </p:cNvSpPr>
          <p:nvPr>
            <p:ph type="title"/>
          </p:nvPr>
        </p:nvSpPr>
        <p:spPr/>
        <p:txBody>
          <a:bodyPr/>
          <a:lstStyle/>
          <a:p>
            <a:r>
              <a:rPr lang="en-US" dirty="0"/>
              <a:t>Main codes developed and used</a:t>
            </a:r>
            <a:endParaRPr lang="de-DE" dirty="0"/>
          </a:p>
        </p:txBody>
      </p:sp>
      <p:sp>
        <p:nvSpPr>
          <p:cNvPr id="6" name="Rectangle 5">
            <a:extLst>
              <a:ext uri="{FF2B5EF4-FFF2-40B4-BE49-F238E27FC236}">
                <a16:creationId xmlns:a16="http://schemas.microsoft.com/office/drawing/2014/main" id="{FCFC3043-5184-4AFB-9153-DE43AF1B8DFF}"/>
              </a:ext>
            </a:extLst>
          </p:cNvPr>
          <p:cNvSpPr/>
          <p:nvPr/>
        </p:nvSpPr>
        <p:spPr>
          <a:xfrm>
            <a:off x="5076056" y="1196752"/>
            <a:ext cx="3600400" cy="1008112"/>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STARWALL</a:t>
            </a:r>
            <a:br>
              <a:rPr lang="en-US" b="1" dirty="0">
                <a:solidFill>
                  <a:srgbClr val="FFFF00"/>
                </a:solidFill>
              </a:rPr>
            </a:br>
            <a:r>
              <a:rPr lang="en-US" dirty="0"/>
              <a:t>3D thin resistive walls</a:t>
            </a:r>
            <a:endParaRPr lang="de-DE" dirty="0"/>
          </a:p>
        </p:txBody>
      </p:sp>
      <p:sp>
        <p:nvSpPr>
          <p:cNvPr id="7" name="Rectangle 6">
            <a:extLst>
              <a:ext uri="{FF2B5EF4-FFF2-40B4-BE49-F238E27FC236}">
                <a16:creationId xmlns:a16="http://schemas.microsoft.com/office/drawing/2014/main" id="{15DDF3B6-E77D-4875-BD1C-199C774C8D33}"/>
              </a:ext>
            </a:extLst>
          </p:cNvPr>
          <p:cNvSpPr/>
          <p:nvPr/>
        </p:nvSpPr>
        <p:spPr>
          <a:xfrm>
            <a:off x="5076056" y="2487218"/>
            <a:ext cx="3600400" cy="1229813"/>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CARIDDI</a:t>
            </a:r>
            <a:br>
              <a:rPr lang="en-US" b="1" dirty="0">
                <a:solidFill>
                  <a:srgbClr val="FFFF00"/>
                </a:solidFill>
              </a:rPr>
            </a:br>
            <a:r>
              <a:rPr lang="en-US" dirty="0"/>
              <a:t>3D volumetric resistive walls</a:t>
            </a:r>
            <a:endParaRPr lang="de-DE" dirty="0"/>
          </a:p>
        </p:txBody>
      </p:sp>
      <p:sp>
        <p:nvSpPr>
          <p:cNvPr id="8" name="Rectangle 7">
            <a:extLst>
              <a:ext uri="{FF2B5EF4-FFF2-40B4-BE49-F238E27FC236}">
                <a16:creationId xmlns:a16="http://schemas.microsoft.com/office/drawing/2014/main" id="{0FBD1016-BE3D-4D7D-A67E-5F98F94BCCE2}"/>
              </a:ext>
            </a:extLst>
          </p:cNvPr>
          <p:cNvSpPr/>
          <p:nvPr/>
        </p:nvSpPr>
        <p:spPr>
          <a:xfrm>
            <a:off x="755576" y="4005064"/>
            <a:ext cx="3960440" cy="1229813"/>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TRIMEG</a:t>
            </a:r>
          </a:p>
          <a:p>
            <a:pPr marL="285750" indent="-285750">
              <a:buFont typeface="Arial" panose="020B0604020202020204" pitchFamily="34" charset="0"/>
              <a:buChar char="•"/>
            </a:pPr>
            <a:r>
              <a:rPr lang="en-US" dirty="0"/>
              <a:t>GK full-device simulations</a:t>
            </a:r>
          </a:p>
          <a:p>
            <a:pPr marL="285750" indent="-285750">
              <a:buFont typeface="Arial" panose="020B0604020202020204" pitchFamily="34" charset="0"/>
              <a:buChar char="•"/>
            </a:pPr>
            <a:r>
              <a:rPr lang="en-US" dirty="0"/>
              <a:t>Advanced </a:t>
            </a:r>
            <a:r>
              <a:rPr lang="en-US" dirty="0" err="1"/>
              <a:t>PiC</a:t>
            </a:r>
            <a:r>
              <a:rPr lang="en-US" dirty="0"/>
              <a:t> methods</a:t>
            </a:r>
            <a:endParaRPr lang="de-DE" dirty="0"/>
          </a:p>
        </p:txBody>
      </p:sp>
      <p:cxnSp>
        <p:nvCxnSpPr>
          <p:cNvPr id="10" name="Straight Connector 9">
            <a:extLst>
              <a:ext uri="{FF2B5EF4-FFF2-40B4-BE49-F238E27FC236}">
                <a16:creationId xmlns:a16="http://schemas.microsoft.com/office/drawing/2014/main" id="{1E4B22AE-8A8B-4AC7-8C4A-59C0294E5960}"/>
              </a:ext>
            </a:extLst>
          </p:cNvPr>
          <p:cNvCxnSpPr>
            <a:cxnSpLocks/>
          </p:cNvCxnSpPr>
          <p:nvPr/>
        </p:nvCxnSpPr>
        <p:spPr>
          <a:xfrm>
            <a:off x="4716016" y="1700808"/>
            <a:ext cx="349697" cy="0"/>
          </a:xfrm>
          <a:prstGeom prst="line">
            <a:avLst/>
          </a:prstGeom>
          <a:ln w="57150"/>
          <a:effectLst>
            <a:outerShdw blurRad="50800" dist="165100" dir="8100000" algn="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AD88EB-1DE9-49DA-80D3-EBEC9DB6B7C0}"/>
              </a:ext>
            </a:extLst>
          </p:cNvPr>
          <p:cNvCxnSpPr>
            <a:cxnSpLocks/>
          </p:cNvCxnSpPr>
          <p:nvPr/>
        </p:nvCxnSpPr>
        <p:spPr>
          <a:xfrm>
            <a:off x="4716016" y="3065025"/>
            <a:ext cx="348109" cy="0"/>
          </a:xfrm>
          <a:prstGeom prst="line">
            <a:avLst/>
          </a:prstGeom>
          <a:ln w="57150"/>
          <a:effectLst>
            <a:outerShdw blurRad="50800" dist="165100" dir="8100000" algn="tr"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F83C7B64-398E-431F-8757-2BDC97D26577}"/>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a:t>
            </a:fld>
            <a:endParaRPr lang="en-GB" dirty="0"/>
          </a:p>
        </p:txBody>
      </p:sp>
      <p:sp>
        <p:nvSpPr>
          <p:cNvPr id="5" name="Rectangle 4">
            <a:extLst>
              <a:ext uri="{FF2B5EF4-FFF2-40B4-BE49-F238E27FC236}">
                <a16:creationId xmlns:a16="http://schemas.microsoft.com/office/drawing/2014/main" id="{A3E3E04E-2B90-48A6-96A8-E4FF20510FD2}"/>
              </a:ext>
            </a:extLst>
          </p:cNvPr>
          <p:cNvSpPr/>
          <p:nvPr/>
        </p:nvSpPr>
        <p:spPr>
          <a:xfrm>
            <a:off x="755576" y="1196752"/>
            <a:ext cx="3960440" cy="2520280"/>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JOREK</a:t>
            </a:r>
          </a:p>
          <a:p>
            <a:pPr marL="285750" indent="-285750">
              <a:buFont typeface="Arial" panose="020B0604020202020204" pitchFamily="34" charset="0"/>
              <a:buChar char="•"/>
            </a:pPr>
            <a:r>
              <a:rPr lang="en-US" b="1" dirty="0"/>
              <a:t>non-linear reduced &amp; full MHD</a:t>
            </a:r>
          </a:p>
          <a:p>
            <a:pPr marL="285750" indent="-285750">
              <a:buFont typeface="Arial" panose="020B0604020202020204" pitchFamily="34" charset="0"/>
              <a:buChar char="•"/>
            </a:pPr>
            <a:r>
              <a:rPr lang="en-US" dirty="0"/>
              <a:t>hybrid and kinetic models</a:t>
            </a:r>
          </a:p>
          <a:p>
            <a:pPr marL="285750" indent="-285750">
              <a:buFont typeface="Arial" panose="020B0604020202020204" pitchFamily="34" charset="0"/>
              <a:buChar char="•"/>
            </a:pPr>
            <a:r>
              <a:rPr lang="en-US" dirty="0"/>
              <a:t>Disruptions, pedestal, core, SOL/divertor, turbulence</a:t>
            </a:r>
          </a:p>
          <a:p>
            <a:pPr marL="285750" indent="-285750">
              <a:buFont typeface="Arial" panose="020B0604020202020204" pitchFamily="34" charset="0"/>
              <a:buChar char="•"/>
            </a:pPr>
            <a:r>
              <a:rPr lang="en-US" dirty="0"/>
              <a:t>Neutrals, impurities, runaway electrons, energetic particles, …</a:t>
            </a:r>
            <a:endParaRPr lang="de-DE" dirty="0"/>
          </a:p>
        </p:txBody>
      </p:sp>
    </p:spTree>
    <p:extLst>
      <p:ext uri="{BB962C8B-B14F-4D97-AF65-F5344CB8AC3E}">
        <p14:creationId xmlns:p14="http://schemas.microsoft.com/office/powerpoint/2010/main" val="3202269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D95-DEDA-44B2-800B-DE7DC8887059}"/>
              </a:ext>
            </a:extLst>
          </p:cNvPr>
          <p:cNvSpPr>
            <a:spLocks noGrp="1"/>
          </p:cNvSpPr>
          <p:nvPr>
            <p:ph type="title"/>
          </p:nvPr>
        </p:nvSpPr>
        <p:spPr/>
        <p:txBody>
          <a:bodyPr/>
          <a:lstStyle/>
          <a:p>
            <a:r>
              <a:rPr lang="en-US" dirty="0"/>
              <a:t>Highlight: SPI in JET</a:t>
            </a:r>
            <a:endParaRPr lang="de-DE" dirty="0"/>
          </a:p>
        </p:txBody>
      </p:sp>
      <p:pic>
        <p:nvPicPr>
          <p:cNvPr id="8" name="Content Placeholder 7">
            <a:extLst>
              <a:ext uri="{FF2B5EF4-FFF2-40B4-BE49-F238E27FC236}">
                <a16:creationId xmlns:a16="http://schemas.microsoft.com/office/drawing/2014/main" id="{B043E90C-C205-4A9B-AB28-6E4135C487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21" y="692696"/>
            <a:ext cx="3024950" cy="2265512"/>
          </a:xfrm>
        </p:spPr>
      </p:pic>
      <p:sp>
        <p:nvSpPr>
          <p:cNvPr id="4" name="Rectangle 3">
            <a:extLst>
              <a:ext uri="{FF2B5EF4-FFF2-40B4-BE49-F238E27FC236}">
                <a16:creationId xmlns:a16="http://schemas.microsoft.com/office/drawing/2014/main" id="{55741373-59E3-4B0E-A6A0-7FFDD94C4ED4}"/>
              </a:ext>
            </a:extLst>
          </p:cNvPr>
          <p:cNvSpPr/>
          <p:nvPr/>
        </p:nvSpPr>
        <p:spPr>
          <a:xfrm>
            <a:off x="4860032" y="683985"/>
            <a:ext cx="4572000" cy="584775"/>
          </a:xfrm>
          <a:prstGeom prst="rect">
            <a:avLst/>
          </a:prstGeom>
        </p:spPr>
        <p:txBody>
          <a:bodyPr>
            <a:spAutoFit/>
          </a:bodyPr>
          <a:lstStyle/>
          <a:p>
            <a:r>
              <a:rPr lang="en-US" sz="800" dirty="0">
                <a:solidFill>
                  <a:schemeClr val="accent1">
                    <a:lumMod val="75000"/>
                  </a:schemeClr>
                </a:solidFill>
              </a:rPr>
              <a:t>Kong M, </a:t>
            </a:r>
            <a:r>
              <a:rPr lang="en-US" sz="800" dirty="0" err="1">
                <a:solidFill>
                  <a:schemeClr val="accent1">
                    <a:lumMod val="75000"/>
                  </a:schemeClr>
                </a:solidFill>
              </a:rPr>
              <a:t>Nardon</a:t>
            </a:r>
            <a:r>
              <a:rPr lang="en-US" sz="800" dirty="0">
                <a:solidFill>
                  <a:schemeClr val="accent1">
                    <a:lumMod val="75000"/>
                  </a:schemeClr>
                </a:solidFill>
              </a:rPr>
              <a:t> E, Hoelzl M, </a:t>
            </a:r>
            <a:r>
              <a:rPr lang="en-US" sz="800" dirty="0" err="1">
                <a:solidFill>
                  <a:schemeClr val="accent1">
                    <a:lumMod val="75000"/>
                  </a:schemeClr>
                </a:solidFill>
              </a:rPr>
              <a:t>Bonfiglio</a:t>
            </a:r>
            <a:r>
              <a:rPr lang="en-US" sz="800" dirty="0">
                <a:solidFill>
                  <a:schemeClr val="accent1">
                    <a:lumMod val="75000"/>
                  </a:schemeClr>
                </a:solidFill>
              </a:rPr>
              <a:t> D, Hu D et al, Interpretative 3D MHD modelling of deuterium shattered pellet injection into a JET H-mode plasma. In preparation</a:t>
            </a:r>
          </a:p>
          <a:p>
            <a:endParaRPr lang="en-US" sz="800" dirty="0">
              <a:solidFill>
                <a:schemeClr val="accent1">
                  <a:lumMod val="75000"/>
                </a:schemeClr>
              </a:solidFill>
            </a:endParaRPr>
          </a:p>
          <a:p>
            <a:r>
              <a:rPr lang="en-US" sz="800" dirty="0" err="1">
                <a:solidFill>
                  <a:schemeClr val="accent1">
                    <a:lumMod val="75000"/>
                  </a:schemeClr>
                </a:solidFill>
              </a:rPr>
              <a:t>Bonfiglio</a:t>
            </a:r>
            <a:r>
              <a:rPr lang="en-US" sz="800" dirty="0">
                <a:solidFill>
                  <a:schemeClr val="accent1">
                    <a:lumMod val="75000"/>
                  </a:schemeClr>
                </a:solidFill>
              </a:rPr>
              <a:t> D et al, 3D non-linear simulations of Neon and mixed SPI in JET. In preparation</a:t>
            </a:r>
          </a:p>
        </p:txBody>
      </p:sp>
      <p:sp>
        <p:nvSpPr>
          <p:cNvPr id="9" name="Content Placeholder 2">
            <a:extLst>
              <a:ext uri="{FF2B5EF4-FFF2-40B4-BE49-F238E27FC236}">
                <a16:creationId xmlns:a16="http://schemas.microsoft.com/office/drawing/2014/main" id="{264538AC-5369-45C5-84F3-35E36AE67EE2}"/>
              </a:ext>
            </a:extLst>
          </p:cNvPr>
          <p:cNvSpPr txBox="1">
            <a:spLocks/>
          </p:cNvSpPr>
          <p:nvPr/>
        </p:nvSpPr>
        <p:spPr>
          <a:xfrm>
            <a:off x="2843808" y="1340768"/>
            <a:ext cx="4663380" cy="1584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000" b="1" dirty="0"/>
              <a:t>Pure D-SPI:</a:t>
            </a:r>
            <a:r>
              <a:rPr lang="de-DE" sz="2000" dirty="0"/>
              <a:t> </a:t>
            </a:r>
            <a:r>
              <a:rPr lang="de-DE" sz="2000" dirty="0" err="1"/>
              <a:t>plasmoid</a:t>
            </a:r>
            <a:r>
              <a:rPr lang="de-DE" sz="2000" dirty="0"/>
              <a:t> </a:t>
            </a:r>
            <a:r>
              <a:rPr lang="de-DE" sz="2000" dirty="0" err="1"/>
              <a:t>drift</a:t>
            </a:r>
            <a:r>
              <a:rPr lang="de-DE" sz="2000" dirty="0"/>
              <a:t> essential </a:t>
            </a:r>
            <a:r>
              <a:rPr lang="de-DE" sz="2000" dirty="0" err="1"/>
              <a:t>to</a:t>
            </a:r>
            <a:r>
              <a:rPr lang="de-DE" sz="2000" dirty="0"/>
              <a:t> </a:t>
            </a:r>
            <a:r>
              <a:rPr lang="de-DE" sz="2000" dirty="0" err="1"/>
              <a:t>reproduce</a:t>
            </a:r>
            <a:r>
              <a:rPr lang="de-DE" sz="2000" dirty="0"/>
              <a:t> experimental material </a:t>
            </a:r>
            <a:r>
              <a:rPr lang="de-DE" sz="2000" dirty="0" err="1"/>
              <a:t>assimilation</a:t>
            </a:r>
            <a:r>
              <a:rPr lang="de-DE" sz="2000" dirty="0"/>
              <a:t> and </a:t>
            </a:r>
            <a:r>
              <a:rPr lang="de-DE" sz="2000" dirty="0" err="1"/>
              <a:t>radiation</a:t>
            </a:r>
            <a:r>
              <a:rPr lang="de-DE" sz="2000" dirty="0"/>
              <a:t> (</a:t>
            </a:r>
            <a:r>
              <a:rPr lang="de-DE" sz="2000" dirty="0" err="1"/>
              <a:t>left</a:t>
            </a:r>
            <a:r>
              <a:rPr lang="de-DE" sz="2000" dirty="0"/>
              <a:t>)</a:t>
            </a:r>
          </a:p>
        </p:txBody>
      </p:sp>
      <p:pic>
        <p:nvPicPr>
          <p:cNvPr id="10" name="Picture 9">
            <a:extLst>
              <a:ext uri="{FF2B5EF4-FFF2-40B4-BE49-F238E27FC236}">
                <a16:creationId xmlns:a16="http://schemas.microsoft.com/office/drawing/2014/main" id="{22C4468A-95E8-4237-96DC-7B3AC12D86F7}"/>
              </a:ext>
            </a:extLst>
          </p:cNvPr>
          <p:cNvPicPr>
            <a:picLocks noChangeAspect="1"/>
          </p:cNvPicPr>
          <p:nvPr/>
        </p:nvPicPr>
        <p:blipFill>
          <a:blip r:embed="rId3"/>
          <a:stretch>
            <a:fillRect/>
          </a:stretch>
        </p:blipFill>
        <p:spPr>
          <a:xfrm>
            <a:off x="3983736" y="3356992"/>
            <a:ext cx="5128853" cy="3159641"/>
          </a:xfrm>
          <a:prstGeom prst="rect">
            <a:avLst/>
          </a:prstGeom>
        </p:spPr>
      </p:pic>
      <p:sp>
        <p:nvSpPr>
          <p:cNvPr id="11" name="Content Placeholder 2">
            <a:extLst>
              <a:ext uri="{FF2B5EF4-FFF2-40B4-BE49-F238E27FC236}">
                <a16:creationId xmlns:a16="http://schemas.microsoft.com/office/drawing/2014/main" id="{BD86DFC9-35D8-4864-BC6F-8809574D59A9}"/>
              </a:ext>
            </a:extLst>
          </p:cNvPr>
          <p:cNvSpPr txBox="1">
            <a:spLocks/>
          </p:cNvSpPr>
          <p:nvPr/>
        </p:nvSpPr>
        <p:spPr>
          <a:xfrm>
            <a:off x="164808" y="5013176"/>
            <a:ext cx="3903136" cy="15805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000" b="1" dirty="0"/>
              <a:t>Neon and </a:t>
            </a:r>
            <a:r>
              <a:rPr lang="de-DE" sz="2000" b="1" dirty="0" err="1"/>
              <a:t>mixed</a:t>
            </a:r>
            <a:r>
              <a:rPr lang="de-DE" sz="2000" b="1" dirty="0"/>
              <a:t> SPI:</a:t>
            </a:r>
            <a:r>
              <a:rPr lang="de-DE" sz="2000" dirty="0"/>
              <a:t> </a:t>
            </a:r>
            <a:r>
              <a:rPr lang="de-DE" sz="2000" dirty="0" err="1"/>
              <a:t>simulations</a:t>
            </a:r>
            <a:r>
              <a:rPr lang="de-DE" sz="2000" dirty="0"/>
              <a:t> </a:t>
            </a:r>
            <a:r>
              <a:rPr lang="de-DE" sz="2000" dirty="0" err="1"/>
              <a:t>agree</a:t>
            </a:r>
            <a:r>
              <a:rPr lang="de-DE" sz="2000" dirty="0"/>
              <a:t> </a:t>
            </a:r>
            <a:r>
              <a:rPr lang="de-DE" sz="2000" dirty="0" err="1"/>
              <a:t>well</a:t>
            </a:r>
            <a:r>
              <a:rPr lang="de-DE" sz="2000" dirty="0"/>
              <a:t> </a:t>
            </a:r>
            <a:r>
              <a:rPr lang="de-DE" sz="2000" dirty="0" err="1"/>
              <a:t>with</a:t>
            </a:r>
            <a:r>
              <a:rPr lang="de-DE" sz="2000" dirty="0"/>
              <a:t> </a:t>
            </a:r>
            <a:r>
              <a:rPr lang="de-DE" sz="2000" dirty="0" err="1"/>
              <a:t>experiments</a:t>
            </a:r>
            <a:br>
              <a:rPr lang="de-DE" dirty="0"/>
            </a:br>
            <a:r>
              <a:rPr lang="de-DE" sz="1800" dirty="0"/>
              <a:t>(</a:t>
            </a:r>
            <a:r>
              <a:rPr lang="de-DE" sz="1800" dirty="0" err="1"/>
              <a:t>Ip</a:t>
            </a:r>
            <a:r>
              <a:rPr lang="de-DE" sz="1800" dirty="0"/>
              <a:t> </a:t>
            </a:r>
            <a:r>
              <a:rPr lang="de-DE" sz="1800" dirty="0" err="1"/>
              <a:t>spike</a:t>
            </a:r>
            <a:r>
              <a:rPr lang="de-DE" sz="1800" dirty="0"/>
              <a:t> </a:t>
            </a:r>
            <a:r>
              <a:rPr lang="de-DE" sz="1800" dirty="0" err="1"/>
              <a:t>under</a:t>
            </a:r>
            <a:r>
              <a:rPr lang="de-DE" sz="1800" dirty="0"/>
              <a:t> </a:t>
            </a:r>
            <a:r>
              <a:rPr lang="de-DE" sz="1800" dirty="0" err="1"/>
              <a:t>investigation</a:t>
            </a:r>
            <a:r>
              <a:rPr lang="de-DE" sz="1800" dirty="0"/>
              <a:t>)</a:t>
            </a:r>
            <a:endParaRPr lang="de-DE" dirty="0"/>
          </a:p>
        </p:txBody>
      </p:sp>
      <p:pic>
        <p:nvPicPr>
          <p:cNvPr id="13" name="Picture 12">
            <a:extLst>
              <a:ext uri="{FF2B5EF4-FFF2-40B4-BE49-F238E27FC236}">
                <a16:creationId xmlns:a16="http://schemas.microsoft.com/office/drawing/2014/main" id="{B308D50C-7845-46BE-8767-0B824BA3F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 y="2649951"/>
            <a:ext cx="3024950" cy="2265512"/>
          </a:xfrm>
          <a:prstGeom prst="rect">
            <a:avLst/>
          </a:prstGeom>
        </p:spPr>
      </p:pic>
      <p:sp>
        <p:nvSpPr>
          <p:cNvPr id="12" name="Footer Placeholder 3">
            <a:extLst>
              <a:ext uri="{FF2B5EF4-FFF2-40B4-BE49-F238E27FC236}">
                <a16:creationId xmlns:a16="http://schemas.microsoft.com/office/drawing/2014/main" id="{3056E6F3-9EE4-4213-892A-5488D97E1AD6}"/>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30</a:t>
            </a:fld>
            <a:endParaRPr lang="en-GB" dirty="0"/>
          </a:p>
        </p:txBody>
      </p:sp>
    </p:spTree>
    <p:extLst>
      <p:ext uri="{BB962C8B-B14F-4D97-AF65-F5344CB8AC3E}">
        <p14:creationId xmlns:p14="http://schemas.microsoft.com/office/powerpoint/2010/main" val="55390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D95-DEDA-44B2-800B-DE7DC8887059}"/>
              </a:ext>
            </a:extLst>
          </p:cNvPr>
          <p:cNvSpPr>
            <a:spLocks noGrp="1"/>
          </p:cNvSpPr>
          <p:nvPr>
            <p:ph type="title"/>
          </p:nvPr>
        </p:nvSpPr>
        <p:spPr/>
        <p:txBody>
          <a:bodyPr/>
          <a:lstStyle/>
          <a:p>
            <a:r>
              <a:rPr lang="en-US" dirty="0"/>
              <a:t>Highlight: SPI in AUG</a:t>
            </a:r>
            <a:endParaRPr lang="de-DE" dirty="0"/>
          </a:p>
        </p:txBody>
      </p:sp>
      <p:sp>
        <p:nvSpPr>
          <p:cNvPr id="3" name="Content Placeholder 2">
            <a:extLst>
              <a:ext uri="{FF2B5EF4-FFF2-40B4-BE49-F238E27FC236}">
                <a16:creationId xmlns:a16="http://schemas.microsoft.com/office/drawing/2014/main" id="{85F7F184-9A53-4AB2-9F8F-529710612333}"/>
              </a:ext>
            </a:extLst>
          </p:cNvPr>
          <p:cNvSpPr>
            <a:spLocks noGrp="1"/>
          </p:cNvSpPr>
          <p:nvPr>
            <p:ph idx="1"/>
          </p:nvPr>
        </p:nvSpPr>
        <p:spPr>
          <a:xfrm>
            <a:off x="457200" y="4725144"/>
            <a:ext cx="8229600" cy="1584176"/>
          </a:xfrm>
        </p:spPr>
        <p:txBody>
          <a:bodyPr>
            <a:normAutofit/>
          </a:bodyPr>
          <a:lstStyle/>
          <a:p>
            <a:r>
              <a:rPr lang="de-DE" sz="2000" b="1" dirty="0"/>
              <a:t>SPI </a:t>
            </a:r>
            <a:r>
              <a:rPr lang="de-DE" sz="2000" b="1" dirty="0" err="1"/>
              <a:t>with</a:t>
            </a:r>
            <a:r>
              <a:rPr lang="de-DE" sz="2000" b="1" dirty="0"/>
              <a:t> </a:t>
            </a:r>
            <a:r>
              <a:rPr lang="de-DE" sz="2000" b="1" dirty="0" err="1"/>
              <a:t>low</a:t>
            </a:r>
            <a:r>
              <a:rPr lang="de-DE" sz="2000" b="1" dirty="0"/>
              <a:t> Neon </a:t>
            </a:r>
            <a:r>
              <a:rPr lang="de-DE" sz="2000" b="1" dirty="0" err="1"/>
              <a:t>content</a:t>
            </a:r>
            <a:r>
              <a:rPr lang="de-DE" sz="2000" b="1" dirty="0"/>
              <a:t> </a:t>
            </a:r>
            <a:r>
              <a:rPr lang="de-DE" sz="2000" b="1" dirty="0" err="1"/>
              <a:t>shows</a:t>
            </a:r>
            <a:r>
              <a:rPr lang="de-DE" sz="2000" b="1" dirty="0"/>
              <a:t> a double </a:t>
            </a:r>
            <a:r>
              <a:rPr lang="de-DE" sz="2000" b="1" dirty="0" err="1"/>
              <a:t>radiation</a:t>
            </a:r>
            <a:r>
              <a:rPr lang="de-DE" sz="2000" b="1" dirty="0"/>
              <a:t> </a:t>
            </a:r>
            <a:r>
              <a:rPr lang="de-DE" sz="2000" b="1" dirty="0" err="1"/>
              <a:t>peak</a:t>
            </a:r>
            <a:r>
              <a:rPr lang="de-DE" sz="2000" b="1" dirty="0"/>
              <a:t> </a:t>
            </a:r>
            <a:r>
              <a:rPr lang="de-DE" sz="2000" dirty="0"/>
              <a:t>like </a:t>
            </a:r>
            <a:r>
              <a:rPr lang="de-DE" sz="2000" dirty="0" err="1"/>
              <a:t>experiment</a:t>
            </a:r>
            <a:r>
              <a:rPr lang="de-DE" sz="2000" dirty="0"/>
              <a:t>, </a:t>
            </a:r>
            <a:r>
              <a:rPr lang="de-DE" sz="2000" dirty="0" err="1"/>
              <a:t>originating</a:t>
            </a:r>
            <a:r>
              <a:rPr lang="de-DE" sz="2000" dirty="0"/>
              <a:t> </a:t>
            </a:r>
            <a:r>
              <a:rPr lang="de-DE" sz="2000" dirty="0" err="1"/>
              <a:t>from</a:t>
            </a:r>
            <a:r>
              <a:rPr lang="de-DE" sz="2000" dirty="0"/>
              <a:t> different </a:t>
            </a:r>
            <a:r>
              <a:rPr lang="de-DE" sz="2000" dirty="0" err="1"/>
              <a:t>locations</a:t>
            </a:r>
            <a:endParaRPr lang="de-DE" sz="2000" dirty="0"/>
          </a:p>
          <a:p>
            <a:r>
              <a:rPr lang="de-DE" sz="2000" dirty="0" err="1"/>
              <a:t>Detailed</a:t>
            </a:r>
            <a:r>
              <a:rPr lang="de-DE" sz="2000" dirty="0"/>
              <a:t> </a:t>
            </a:r>
            <a:r>
              <a:rPr lang="de-DE" sz="2000" dirty="0" err="1"/>
              <a:t>comparisons</a:t>
            </a:r>
            <a:r>
              <a:rPr lang="de-DE" sz="2000" dirty="0"/>
              <a:t> on </a:t>
            </a:r>
            <a:r>
              <a:rPr lang="de-DE" sz="2000" dirty="0" err="1"/>
              <a:t>the</a:t>
            </a:r>
            <a:r>
              <a:rPr lang="de-DE" sz="2000" dirty="0"/>
              <a:t> </a:t>
            </a:r>
            <a:r>
              <a:rPr lang="de-DE" sz="2000" dirty="0" err="1"/>
              <a:t>way</a:t>
            </a:r>
            <a:endParaRPr lang="de-DE" sz="2000" dirty="0"/>
          </a:p>
        </p:txBody>
      </p:sp>
      <p:sp>
        <p:nvSpPr>
          <p:cNvPr id="4" name="Rectangle 3">
            <a:extLst>
              <a:ext uri="{FF2B5EF4-FFF2-40B4-BE49-F238E27FC236}">
                <a16:creationId xmlns:a16="http://schemas.microsoft.com/office/drawing/2014/main" id="{1AAB4CC4-8D7A-4E1B-B5D0-7ABB828B8F9C}"/>
              </a:ext>
            </a:extLst>
          </p:cNvPr>
          <p:cNvSpPr/>
          <p:nvPr/>
        </p:nvSpPr>
        <p:spPr>
          <a:xfrm>
            <a:off x="5148599" y="692696"/>
            <a:ext cx="4014192" cy="338554"/>
          </a:xfrm>
          <a:prstGeom prst="rect">
            <a:avLst/>
          </a:prstGeom>
        </p:spPr>
        <p:txBody>
          <a:bodyPr wrap="square">
            <a:spAutoFit/>
          </a:bodyPr>
          <a:lstStyle/>
          <a:p>
            <a:r>
              <a:rPr lang="en-US" sz="800" dirty="0">
                <a:solidFill>
                  <a:schemeClr val="accent1">
                    <a:lumMod val="75000"/>
                  </a:schemeClr>
                </a:solidFill>
              </a:rPr>
              <a:t>Tang W, et al, 3D non-linear simulations of shattered pellet injection in the ASDEX Upgrade tokamak. In preparation</a:t>
            </a:r>
          </a:p>
        </p:txBody>
      </p:sp>
      <p:pic>
        <p:nvPicPr>
          <p:cNvPr id="7" name="Picture 6">
            <a:extLst>
              <a:ext uri="{FF2B5EF4-FFF2-40B4-BE49-F238E27FC236}">
                <a16:creationId xmlns:a16="http://schemas.microsoft.com/office/drawing/2014/main" id="{7F1F9C62-7225-402B-9240-DAB33F5272A0}"/>
              </a:ext>
            </a:extLst>
          </p:cNvPr>
          <p:cNvPicPr>
            <a:picLocks noChangeAspect="1"/>
          </p:cNvPicPr>
          <p:nvPr/>
        </p:nvPicPr>
        <p:blipFill>
          <a:blip r:embed="rId2"/>
          <a:stretch>
            <a:fillRect/>
          </a:stretch>
        </p:blipFill>
        <p:spPr>
          <a:xfrm>
            <a:off x="0" y="1556792"/>
            <a:ext cx="9144000" cy="3049699"/>
          </a:xfrm>
          <a:prstGeom prst="rect">
            <a:avLst/>
          </a:prstGeom>
        </p:spPr>
      </p:pic>
      <p:pic>
        <p:nvPicPr>
          <p:cNvPr id="8" name="Picture 7">
            <a:extLst>
              <a:ext uri="{FF2B5EF4-FFF2-40B4-BE49-F238E27FC236}">
                <a16:creationId xmlns:a16="http://schemas.microsoft.com/office/drawing/2014/main" id="{557659D3-4B04-4BC6-8D3F-700E2B4C1BAA}"/>
              </a:ext>
            </a:extLst>
          </p:cNvPr>
          <p:cNvPicPr>
            <a:picLocks noChangeAspect="1"/>
          </p:cNvPicPr>
          <p:nvPr/>
        </p:nvPicPr>
        <p:blipFill>
          <a:blip r:embed="rId3"/>
          <a:stretch>
            <a:fillRect/>
          </a:stretch>
        </p:blipFill>
        <p:spPr>
          <a:xfrm>
            <a:off x="9059" y="692696"/>
            <a:ext cx="3491880" cy="841319"/>
          </a:xfrm>
          <a:prstGeom prst="rect">
            <a:avLst/>
          </a:prstGeom>
        </p:spPr>
      </p:pic>
      <p:pic>
        <p:nvPicPr>
          <p:cNvPr id="9" name="Picture 8">
            <a:extLst>
              <a:ext uri="{FF2B5EF4-FFF2-40B4-BE49-F238E27FC236}">
                <a16:creationId xmlns:a16="http://schemas.microsoft.com/office/drawing/2014/main" id="{DF00E91A-3090-4C63-8A8A-8520FBA037E2}"/>
              </a:ext>
            </a:extLst>
          </p:cNvPr>
          <p:cNvPicPr>
            <a:picLocks noChangeAspect="1"/>
          </p:cNvPicPr>
          <p:nvPr/>
        </p:nvPicPr>
        <p:blipFill>
          <a:blip r:embed="rId4">
            <a:duotone>
              <a:prstClr val="black"/>
              <a:schemeClr val="accent1">
                <a:tint val="45000"/>
                <a:satMod val="400000"/>
              </a:schemeClr>
            </a:duotone>
          </a:blip>
          <a:stretch>
            <a:fillRect/>
          </a:stretch>
        </p:blipFill>
        <p:spPr>
          <a:xfrm>
            <a:off x="7020272" y="69005"/>
            <a:ext cx="1088712" cy="518414"/>
          </a:xfrm>
          <a:prstGeom prst="rect">
            <a:avLst/>
          </a:prstGeom>
        </p:spPr>
      </p:pic>
      <p:sp>
        <p:nvSpPr>
          <p:cNvPr id="10" name="Footer Placeholder 3">
            <a:extLst>
              <a:ext uri="{FF2B5EF4-FFF2-40B4-BE49-F238E27FC236}">
                <a16:creationId xmlns:a16="http://schemas.microsoft.com/office/drawing/2014/main" id="{4D5BCCA2-9233-4177-A971-383668EF2E70}"/>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31</a:t>
            </a:fld>
            <a:endParaRPr lang="en-GB" dirty="0"/>
          </a:p>
        </p:txBody>
      </p:sp>
    </p:spTree>
    <p:extLst>
      <p:ext uri="{BB962C8B-B14F-4D97-AF65-F5344CB8AC3E}">
        <p14:creationId xmlns:p14="http://schemas.microsoft.com/office/powerpoint/2010/main" val="791917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D95-DEDA-44B2-800B-DE7DC8887059}"/>
              </a:ext>
            </a:extLst>
          </p:cNvPr>
          <p:cNvSpPr>
            <a:spLocks noGrp="1"/>
          </p:cNvSpPr>
          <p:nvPr>
            <p:ph type="title"/>
          </p:nvPr>
        </p:nvSpPr>
        <p:spPr/>
        <p:txBody>
          <a:bodyPr/>
          <a:lstStyle/>
          <a:p>
            <a:r>
              <a:rPr lang="en-US" dirty="0"/>
              <a:t>Highlight: Ion saturation current</a:t>
            </a:r>
            <a:endParaRPr lang="de-DE" dirty="0"/>
          </a:p>
        </p:txBody>
      </p:sp>
      <p:sp>
        <p:nvSpPr>
          <p:cNvPr id="3" name="Content Placeholder 2">
            <a:extLst>
              <a:ext uri="{FF2B5EF4-FFF2-40B4-BE49-F238E27FC236}">
                <a16:creationId xmlns:a16="http://schemas.microsoft.com/office/drawing/2014/main" id="{85F7F184-9A53-4AB2-9F8F-529710612333}"/>
              </a:ext>
            </a:extLst>
          </p:cNvPr>
          <p:cNvSpPr>
            <a:spLocks noGrp="1"/>
          </p:cNvSpPr>
          <p:nvPr>
            <p:ph idx="1"/>
          </p:nvPr>
        </p:nvSpPr>
        <p:spPr>
          <a:xfrm>
            <a:off x="457200" y="1412776"/>
            <a:ext cx="3610744" cy="4896544"/>
          </a:xfrm>
        </p:spPr>
        <p:txBody>
          <a:bodyPr>
            <a:normAutofit/>
          </a:bodyPr>
          <a:lstStyle/>
          <a:p>
            <a:r>
              <a:rPr lang="en-US" sz="2000" dirty="0"/>
              <a:t>COMPASS studies show the </a:t>
            </a:r>
            <a:r>
              <a:rPr lang="en-US" sz="2000" b="1" dirty="0"/>
              <a:t>ion saturation current is essential to capture halo current distribution </a:t>
            </a:r>
            <a:r>
              <a:rPr lang="en-US" sz="2000" dirty="0"/>
              <a:t>(+ anisotropic heat transport, impurities, neutrals etc.)</a:t>
            </a:r>
          </a:p>
          <a:p>
            <a:r>
              <a:rPr lang="en-US" sz="2000" dirty="0"/>
              <a:t>Simulations reproduce this effect and agree well with experiments</a:t>
            </a:r>
            <a:endParaRPr lang="de-DE" sz="2000" dirty="0"/>
          </a:p>
        </p:txBody>
      </p:sp>
      <p:sp>
        <p:nvSpPr>
          <p:cNvPr id="4" name="Rectangle 3">
            <a:extLst>
              <a:ext uri="{FF2B5EF4-FFF2-40B4-BE49-F238E27FC236}">
                <a16:creationId xmlns:a16="http://schemas.microsoft.com/office/drawing/2014/main" id="{224D4BF6-7C65-4610-991F-CF6C531616EE}"/>
              </a:ext>
            </a:extLst>
          </p:cNvPr>
          <p:cNvSpPr/>
          <p:nvPr/>
        </p:nvSpPr>
        <p:spPr>
          <a:xfrm>
            <a:off x="4932040" y="715194"/>
            <a:ext cx="4211960" cy="461665"/>
          </a:xfrm>
          <a:prstGeom prst="rect">
            <a:avLst/>
          </a:prstGeom>
        </p:spPr>
        <p:txBody>
          <a:bodyPr wrap="square">
            <a:spAutoFit/>
          </a:bodyPr>
          <a:lstStyle/>
          <a:p>
            <a:r>
              <a:rPr lang="en-US" sz="800" dirty="0">
                <a:solidFill>
                  <a:schemeClr val="accent1">
                    <a:lumMod val="75000"/>
                  </a:schemeClr>
                </a:solidFill>
              </a:rPr>
              <a:t>Artola F.J., Loarte A., Matveeva E., </a:t>
            </a:r>
            <a:r>
              <a:rPr lang="en-US" sz="800" dirty="0" err="1">
                <a:solidFill>
                  <a:schemeClr val="accent1">
                    <a:lumMod val="75000"/>
                  </a:schemeClr>
                </a:solidFill>
              </a:rPr>
              <a:t>Havlicek</a:t>
            </a:r>
            <a:r>
              <a:rPr lang="en-US" sz="800" dirty="0">
                <a:solidFill>
                  <a:schemeClr val="accent1">
                    <a:lumMod val="75000"/>
                  </a:schemeClr>
                </a:solidFill>
              </a:rPr>
              <a:t> J., Markovic T., et al. Simulations of COMPASS vertical displacement events with a self-consistent model for halo currents including neutrals and sheath boundary conditions. PPCF 63, 064004 (2021) doi:10.1088/1361-6587/abf620</a:t>
            </a:r>
          </a:p>
        </p:txBody>
      </p:sp>
      <p:pic>
        <p:nvPicPr>
          <p:cNvPr id="7" name="Picture 6">
            <a:extLst>
              <a:ext uri="{FF2B5EF4-FFF2-40B4-BE49-F238E27FC236}">
                <a16:creationId xmlns:a16="http://schemas.microsoft.com/office/drawing/2014/main" id="{9BD7D9F3-DF3B-47F7-BD9E-63032FAD14B5}"/>
              </a:ext>
            </a:extLst>
          </p:cNvPr>
          <p:cNvPicPr>
            <a:picLocks noChangeAspect="1"/>
          </p:cNvPicPr>
          <p:nvPr/>
        </p:nvPicPr>
        <p:blipFill>
          <a:blip r:embed="rId2"/>
          <a:stretch>
            <a:fillRect/>
          </a:stretch>
        </p:blipFill>
        <p:spPr>
          <a:xfrm>
            <a:off x="4215647" y="1628800"/>
            <a:ext cx="4928353" cy="4104456"/>
          </a:xfrm>
          <a:prstGeom prst="rect">
            <a:avLst/>
          </a:prstGeom>
        </p:spPr>
      </p:pic>
      <p:pic>
        <p:nvPicPr>
          <p:cNvPr id="9" name="Picture 8">
            <a:extLst>
              <a:ext uri="{FF2B5EF4-FFF2-40B4-BE49-F238E27FC236}">
                <a16:creationId xmlns:a16="http://schemas.microsoft.com/office/drawing/2014/main" id="{14803F35-1189-4653-9399-492B4B618A77}"/>
              </a:ext>
            </a:extLst>
          </p:cNvPr>
          <p:cNvPicPr>
            <a:picLocks noChangeAspect="1"/>
          </p:cNvPicPr>
          <p:nvPr/>
        </p:nvPicPr>
        <p:blipFill>
          <a:blip r:embed="rId3">
            <a:duotone>
              <a:prstClr val="black"/>
              <a:schemeClr val="accent1">
                <a:tint val="45000"/>
                <a:satMod val="400000"/>
              </a:schemeClr>
            </a:duotone>
          </a:blip>
          <a:stretch>
            <a:fillRect/>
          </a:stretch>
        </p:blipFill>
        <p:spPr>
          <a:xfrm>
            <a:off x="7020272" y="69005"/>
            <a:ext cx="1088712" cy="518414"/>
          </a:xfrm>
          <a:prstGeom prst="rect">
            <a:avLst/>
          </a:prstGeom>
        </p:spPr>
      </p:pic>
      <p:sp>
        <p:nvSpPr>
          <p:cNvPr id="8" name="Footer Placeholder 3">
            <a:extLst>
              <a:ext uri="{FF2B5EF4-FFF2-40B4-BE49-F238E27FC236}">
                <a16:creationId xmlns:a16="http://schemas.microsoft.com/office/drawing/2014/main" id="{65241922-1F2C-4472-8690-40671709B1FE}"/>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32</a:t>
            </a:fld>
            <a:endParaRPr lang="en-GB" dirty="0"/>
          </a:p>
        </p:txBody>
      </p:sp>
    </p:spTree>
    <p:extLst>
      <p:ext uri="{BB962C8B-B14F-4D97-AF65-F5344CB8AC3E}">
        <p14:creationId xmlns:p14="http://schemas.microsoft.com/office/powerpoint/2010/main" val="2700676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FE7E-D156-4621-9DDC-C2F69AF5B896}"/>
              </a:ext>
            </a:extLst>
          </p:cNvPr>
          <p:cNvSpPr>
            <a:spLocks noGrp="1"/>
          </p:cNvSpPr>
          <p:nvPr>
            <p:ph type="title"/>
          </p:nvPr>
        </p:nvSpPr>
        <p:spPr/>
        <p:txBody>
          <a:bodyPr/>
          <a:lstStyle/>
          <a:p>
            <a:r>
              <a:rPr lang="en-US" dirty="0"/>
              <a:t>Highlight: Unmitigated VDEs in AUG</a:t>
            </a:r>
            <a:endParaRPr lang="de-DE" dirty="0"/>
          </a:p>
        </p:txBody>
      </p:sp>
      <p:sp>
        <p:nvSpPr>
          <p:cNvPr id="3" name="Content Placeholder 2">
            <a:extLst>
              <a:ext uri="{FF2B5EF4-FFF2-40B4-BE49-F238E27FC236}">
                <a16:creationId xmlns:a16="http://schemas.microsoft.com/office/drawing/2014/main" id="{1102D1FC-0786-47C8-8F25-A03606FE1688}"/>
              </a:ext>
            </a:extLst>
          </p:cNvPr>
          <p:cNvSpPr>
            <a:spLocks noGrp="1"/>
          </p:cNvSpPr>
          <p:nvPr>
            <p:ph idx="1"/>
          </p:nvPr>
        </p:nvSpPr>
        <p:spPr/>
        <p:txBody>
          <a:bodyPr>
            <a:normAutofit/>
          </a:bodyPr>
          <a:lstStyle/>
          <a:p>
            <a:r>
              <a:rPr lang="de-DE" sz="2000" dirty="0" err="1"/>
              <a:t>Dedicated</a:t>
            </a:r>
            <a:r>
              <a:rPr lang="de-DE" sz="2000" dirty="0"/>
              <a:t> AUG </a:t>
            </a:r>
            <a:r>
              <a:rPr lang="de-DE" sz="2000" dirty="0" err="1"/>
              <a:t>experiments</a:t>
            </a:r>
            <a:r>
              <a:rPr lang="de-DE" sz="2000" dirty="0"/>
              <a:t> &amp; </a:t>
            </a:r>
            <a:r>
              <a:rPr lang="de-DE" sz="2000" dirty="0" err="1"/>
              <a:t>simulations</a:t>
            </a:r>
            <a:endParaRPr lang="de-DE" sz="2000" dirty="0"/>
          </a:p>
          <a:p>
            <a:r>
              <a:rPr lang="de-DE" sz="2000" dirty="0" err="1"/>
              <a:t>Simulations</a:t>
            </a:r>
            <a:r>
              <a:rPr lang="de-DE" sz="2000" dirty="0"/>
              <a:t> </a:t>
            </a:r>
            <a:r>
              <a:rPr lang="de-DE" sz="2000" dirty="0" err="1"/>
              <a:t>reproduce</a:t>
            </a:r>
            <a:r>
              <a:rPr lang="de-DE" sz="2000" dirty="0"/>
              <a:t> </a:t>
            </a:r>
            <a:r>
              <a:rPr lang="de-DE" sz="2000" dirty="0" err="1"/>
              <a:t>key</a:t>
            </a:r>
            <a:r>
              <a:rPr lang="de-DE" sz="2000" dirty="0"/>
              <a:t> </a:t>
            </a:r>
            <a:r>
              <a:rPr lang="de-DE" sz="2000" dirty="0" err="1"/>
              <a:t>aspects</a:t>
            </a:r>
            <a:endParaRPr lang="de-DE" sz="2000" dirty="0"/>
          </a:p>
          <a:p>
            <a:pPr lvl="1"/>
            <a:r>
              <a:rPr lang="de-DE" sz="1600" b="1" dirty="0" err="1"/>
              <a:t>Vertical</a:t>
            </a:r>
            <a:r>
              <a:rPr lang="de-DE" sz="1600" b="1" dirty="0"/>
              <a:t> </a:t>
            </a:r>
            <a:r>
              <a:rPr lang="de-DE" sz="1600" b="1" dirty="0" err="1"/>
              <a:t>plasma</a:t>
            </a:r>
            <a:r>
              <a:rPr lang="de-DE" sz="1600" b="1" dirty="0"/>
              <a:t> </a:t>
            </a:r>
            <a:r>
              <a:rPr lang="de-DE" sz="1600" b="1" dirty="0" err="1"/>
              <a:t>motion</a:t>
            </a:r>
            <a:endParaRPr lang="de-DE" sz="1600" b="1" dirty="0"/>
          </a:p>
          <a:p>
            <a:pPr lvl="1"/>
            <a:r>
              <a:rPr lang="de-DE" sz="1600" b="1" dirty="0"/>
              <a:t>Magnitude </a:t>
            </a:r>
            <a:r>
              <a:rPr lang="de-DE" sz="1600" b="1" dirty="0" err="1"/>
              <a:t>of</a:t>
            </a:r>
            <a:r>
              <a:rPr lang="de-DE" sz="1600" b="1" dirty="0"/>
              <a:t> </a:t>
            </a:r>
            <a:r>
              <a:rPr lang="de-DE" sz="1600" b="1" dirty="0" err="1"/>
              <a:t>halo</a:t>
            </a:r>
            <a:r>
              <a:rPr lang="de-DE" sz="1600" b="1" dirty="0"/>
              <a:t> </a:t>
            </a:r>
            <a:r>
              <a:rPr lang="de-DE" sz="1600" b="1" dirty="0" err="1"/>
              <a:t>currents</a:t>
            </a:r>
            <a:endParaRPr lang="de-DE" sz="1600" b="1" dirty="0"/>
          </a:p>
          <a:p>
            <a:pPr lvl="1"/>
            <a:r>
              <a:rPr lang="de-DE" sz="1600" b="1" dirty="0"/>
              <a:t>Magnitude </a:t>
            </a:r>
            <a:r>
              <a:rPr lang="de-DE" sz="1600" b="1" dirty="0" err="1"/>
              <a:t>of</a:t>
            </a:r>
            <a:r>
              <a:rPr lang="de-DE" sz="1600" b="1" dirty="0"/>
              <a:t> </a:t>
            </a:r>
            <a:r>
              <a:rPr lang="de-DE" sz="1600" b="1" dirty="0" err="1"/>
              <a:t>vertical</a:t>
            </a:r>
            <a:r>
              <a:rPr lang="de-DE" sz="1600" b="1" dirty="0"/>
              <a:t> </a:t>
            </a:r>
            <a:r>
              <a:rPr lang="de-DE" sz="1600" b="1" dirty="0" err="1"/>
              <a:t>force</a:t>
            </a:r>
            <a:endParaRPr lang="de-DE" sz="1600" b="1" dirty="0"/>
          </a:p>
          <a:p>
            <a:pPr lvl="1"/>
            <a:r>
              <a:rPr lang="de-DE" sz="1600" b="1" dirty="0"/>
              <a:t>TQ </a:t>
            </a:r>
            <a:r>
              <a:rPr lang="de-DE" sz="1600" b="1" dirty="0" err="1"/>
              <a:t>onset</a:t>
            </a:r>
            <a:r>
              <a:rPr lang="de-DE" sz="1600" b="1" dirty="0"/>
              <a:t> </a:t>
            </a:r>
            <a:r>
              <a:rPr lang="de-DE" sz="1600" b="1" dirty="0" err="1"/>
              <a:t>point</a:t>
            </a:r>
            <a:endParaRPr lang="de-DE" sz="1600" b="1" dirty="0"/>
          </a:p>
        </p:txBody>
      </p:sp>
      <p:sp>
        <p:nvSpPr>
          <p:cNvPr id="6" name="Rectangle 5">
            <a:extLst>
              <a:ext uri="{FF2B5EF4-FFF2-40B4-BE49-F238E27FC236}">
                <a16:creationId xmlns:a16="http://schemas.microsoft.com/office/drawing/2014/main" id="{A2E1DCE4-AFC5-4F63-B7CD-9D351F77BBA8}"/>
              </a:ext>
            </a:extLst>
          </p:cNvPr>
          <p:cNvSpPr/>
          <p:nvPr/>
        </p:nvSpPr>
        <p:spPr>
          <a:xfrm>
            <a:off x="4572000" y="683295"/>
            <a:ext cx="4572000" cy="461665"/>
          </a:xfrm>
          <a:prstGeom prst="rect">
            <a:avLst/>
          </a:prstGeom>
        </p:spPr>
        <p:txBody>
          <a:bodyPr>
            <a:spAutoFit/>
          </a:bodyPr>
          <a:lstStyle/>
          <a:p>
            <a:r>
              <a:rPr lang="en-US" sz="800" dirty="0">
                <a:solidFill>
                  <a:schemeClr val="accent1">
                    <a:lumMod val="75000"/>
                  </a:schemeClr>
                </a:solidFill>
              </a:rPr>
              <a:t>Schwarz N, Artola FJ, Hoelzl M, Bernert M, et al. Experiments and non-linear MHD simulations of hot vertical displacement events in ASDEX-Upgrade. Plasma Physics and Controlled Fusion 65, 054003 (2023) doi:10.1088/1361-6587/acc358</a:t>
            </a:r>
          </a:p>
        </p:txBody>
      </p:sp>
      <p:pic>
        <p:nvPicPr>
          <p:cNvPr id="8" name="Picture 7">
            <a:extLst>
              <a:ext uri="{FF2B5EF4-FFF2-40B4-BE49-F238E27FC236}">
                <a16:creationId xmlns:a16="http://schemas.microsoft.com/office/drawing/2014/main" id="{20FD4900-C3E5-4F0C-9F27-77C7397A62A8}"/>
              </a:ext>
            </a:extLst>
          </p:cNvPr>
          <p:cNvPicPr>
            <a:picLocks noChangeAspect="1"/>
          </p:cNvPicPr>
          <p:nvPr/>
        </p:nvPicPr>
        <p:blipFill>
          <a:blip r:embed="rId2"/>
          <a:stretch>
            <a:fillRect/>
          </a:stretch>
        </p:blipFill>
        <p:spPr>
          <a:xfrm>
            <a:off x="0" y="3861048"/>
            <a:ext cx="7045310" cy="2664296"/>
          </a:xfrm>
          <a:prstGeom prst="rect">
            <a:avLst/>
          </a:prstGeom>
        </p:spPr>
      </p:pic>
      <p:pic>
        <p:nvPicPr>
          <p:cNvPr id="7" name="Picture 6">
            <a:extLst>
              <a:ext uri="{FF2B5EF4-FFF2-40B4-BE49-F238E27FC236}">
                <a16:creationId xmlns:a16="http://schemas.microsoft.com/office/drawing/2014/main" id="{53368582-5352-42AD-8E26-FB0524785D57}"/>
              </a:ext>
            </a:extLst>
          </p:cNvPr>
          <p:cNvPicPr>
            <a:picLocks noChangeAspect="1"/>
          </p:cNvPicPr>
          <p:nvPr/>
        </p:nvPicPr>
        <p:blipFill>
          <a:blip r:embed="rId3"/>
          <a:stretch>
            <a:fillRect/>
          </a:stretch>
        </p:blipFill>
        <p:spPr>
          <a:xfrm>
            <a:off x="5364088" y="2132856"/>
            <a:ext cx="3706287" cy="2774526"/>
          </a:xfrm>
          <a:prstGeom prst="rect">
            <a:avLst/>
          </a:prstGeom>
        </p:spPr>
      </p:pic>
      <p:sp>
        <p:nvSpPr>
          <p:cNvPr id="9" name="Footer Placeholder 3">
            <a:extLst>
              <a:ext uri="{FF2B5EF4-FFF2-40B4-BE49-F238E27FC236}">
                <a16:creationId xmlns:a16="http://schemas.microsoft.com/office/drawing/2014/main" id="{7B56B107-BADF-4435-B7B7-CED250E128C1}"/>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33</a:t>
            </a:fld>
            <a:endParaRPr lang="en-GB" dirty="0"/>
          </a:p>
        </p:txBody>
      </p:sp>
    </p:spTree>
    <p:extLst>
      <p:ext uri="{BB962C8B-B14F-4D97-AF65-F5344CB8AC3E}">
        <p14:creationId xmlns:p14="http://schemas.microsoft.com/office/powerpoint/2010/main" val="287761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3EAE-38DE-4220-9088-0BC2546F9B8D}"/>
              </a:ext>
            </a:extLst>
          </p:cNvPr>
          <p:cNvSpPr>
            <a:spLocks noGrp="1"/>
          </p:cNvSpPr>
          <p:nvPr>
            <p:ph type="title"/>
          </p:nvPr>
        </p:nvSpPr>
        <p:spPr>
          <a:xfrm>
            <a:off x="457200" y="76200"/>
            <a:ext cx="7715200" cy="457200"/>
          </a:xfrm>
        </p:spPr>
        <p:txBody>
          <a:bodyPr/>
          <a:lstStyle/>
          <a:p>
            <a:r>
              <a:rPr lang="en-US" dirty="0"/>
              <a:t>Highlight: Force mitigation</a:t>
            </a:r>
            <a:endParaRPr lang="de-DE" dirty="0"/>
          </a:p>
        </p:txBody>
      </p:sp>
      <p:sp>
        <p:nvSpPr>
          <p:cNvPr id="6" name="Rectangle 5">
            <a:extLst>
              <a:ext uri="{FF2B5EF4-FFF2-40B4-BE49-F238E27FC236}">
                <a16:creationId xmlns:a16="http://schemas.microsoft.com/office/drawing/2014/main" id="{16944B2F-9ED3-4F34-B747-6BDA9A3E1259}"/>
              </a:ext>
            </a:extLst>
          </p:cNvPr>
          <p:cNvSpPr/>
          <p:nvPr/>
        </p:nvSpPr>
        <p:spPr>
          <a:xfrm>
            <a:off x="4572000" y="692696"/>
            <a:ext cx="4572000" cy="338554"/>
          </a:xfrm>
          <a:prstGeom prst="rect">
            <a:avLst/>
          </a:prstGeom>
        </p:spPr>
        <p:txBody>
          <a:bodyPr>
            <a:spAutoFit/>
          </a:bodyPr>
          <a:lstStyle/>
          <a:p>
            <a:r>
              <a:rPr lang="en-US" sz="800" dirty="0">
                <a:solidFill>
                  <a:schemeClr val="accent1">
                    <a:lumMod val="75000"/>
                  </a:schemeClr>
                </a:solidFill>
              </a:rPr>
              <a:t>Schwarz N, Artola FJ, Vannini F, Hoelzl M, et al. The mechanism of the global vertical force reduction in disruptions mitigated by massive material injection. Nuclear Fusion (accepted)</a:t>
            </a:r>
          </a:p>
        </p:txBody>
      </p:sp>
      <mc:AlternateContent xmlns:mc="http://schemas.openxmlformats.org/markup-compatibility/2006" xmlns:a14="http://schemas.microsoft.com/office/drawing/2010/main">
        <mc:Choice Requires="a14">
          <p:sp>
            <p:nvSpPr>
              <p:cNvPr id="7" name="Inhaltsplatzhalter 1">
                <a:extLst>
                  <a:ext uri="{FF2B5EF4-FFF2-40B4-BE49-F238E27FC236}">
                    <a16:creationId xmlns:a16="http://schemas.microsoft.com/office/drawing/2014/main" id="{4D5DD79A-FA92-47E2-9F15-E5C6CDAFCA37}"/>
                  </a:ext>
                </a:extLst>
              </p:cNvPr>
              <p:cNvSpPr txBox="1">
                <a:spLocks/>
              </p:cNvSpPr>
              <p:nvPr/>
            </p:nvSpPr>
            <p:spPr>
              <a:xfrm>
                <a:off x="467698" y="1296785"/>
                <a:ext cx="4536350" cy="5084965"/>
              </a:xfrm>
              <a:prstGeom prst="rect">
                <a:avLst/>
              </a:prstGeom>
            </p:spPr>
            <p:txBody>
              <a:bodyPr>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GB" dirty="0">
                    <a:latin typeface="Arial" panose="020B0604020202020204" pitchFamily="34" charset="0"/>
                    <a:cs typeface="Arial" panose="020B0604020202020204" pitchFamily="34" charset="0"/>
                  </a:rPr>
                  <a:t>Previously: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force reduction explained by reduction of poloidal halo currents</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New theory:</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Impurity injection leads to a flattening of the current profile beyond the separatrix</a:t>
                </a: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Current centroid </a:t>
                </a:r>
                <a:r>
                  <a:rPr lang="en-GB" b="1" dirty="0">
                    <a:latin typeface="Arial" panose="020B0604020202020204" pitchFamily="34" charset="0"/>
                    <a:cs typeface="Arial" panose="020B0604020202020204" pitchFamily="34" charset="0"/>
                    <a:sym typeface="Wingdings" panose="05000000000000000000" pitchFamily="2" charset="2"/>
                  </a:rPr>
                  <a:t>decouples from axis motion reducing vertical force</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𝑧</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𝑝</m:t>
                          </m:r>
                        </m:sub>
                      </m:sSub>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𝑐𝑢𝑟𝑟</m:t>
                          </m:r>
                        </m:sub>
                      </m:sSub>
                    </m:oMath>
                  </m:oMathPara>
                </a14:m>
                <a:endParaRPr lang="en-GB" b="1" dirty="0">
                  <a:latin typeface="Arial" panose="020B0604020202020204" pitchFamily="34" charset="0"/>
                  <a:cs typeface="Arial" panose="020B0604020202020204" pitchFamily="34" charset="0"/>
                  <a:sym typeface="Wingdings" panose="05000000000000000000" pitchFamily="2" charset="2"/>
                </a:endParaRPr>
              </a:p>
            </p:txBody>
          </p:sp>
        </mc:Choice>
        <mc:Fallback xmlns="">
          <p:sp>
            <p:nvSpPr>
              <p:cNvPr id="7" name="Inhaltsplatzhalter 1">
                <a:extLst>
                  <a:ext uri="{FF2B5EF4-FFF2-40B4-BE49-F238E27FC236}">
                    <a16:creationId xmlns:a16="http://schemas.microsoft.com/office/drawing/2014/main" id="{4D5DD79A-FA92-47E2-9F15-E5C6CDAFCA37}"/>
                  </a:ext>
                </a:extLst>
              </p:cNvPr>
              <p:cNvSpPr txBox="1">
                <a:spLocks noRot="1" noChangeAspect="1" noMove="1" noResize="1" noEditPoints="1" noAdjustHandles="1" noChangeArrowheads="1" noChangeShapeType="1" noTextEdit="1"/>
              </p:cNvSpPr>
              <p:nvPr/>
            </p:nvSpPr>
            <p:spPr>
              <a:xfrm>
                <a:off x="467698" y="1296785"/>
                <a:ext cx="4536350" cy="5084965"/>
              </a:xfrm>
              <a:prstGeom prst="rect">
                <a:avLst/>
              </a:prstGeom>
              <a:blipFill>
                <a:blip r:embed="rId2"/>
                <a:stretch>
                  <a:fillRect l="-1210" t="-120" r="-2151"/>
                </a:stretch>
              </a:blipFill>
            </p:spPr>
            <p:txBody>
              <a:bodyPr/>
              <a:lstStyle/>
              <a:p>
                <a:r>
                  <a:rPr lang="de-DE">
                    <a:noFill/>
                  </a:rPr>
                  <a:t> </a:t>
                </a:r>
              </a:p>
            </p:txBody>
          </p:sp>
        </mc:Fallback>
      </mc:AlternateContent>
      <p:pic>
        <p:nvPicPr>
          <p:cNvPr id="8" name="Picture 7">
            <a:extLst>
              <a:ext uri="{FF2B5EF4-FFF2-40B4-BE49-F238E27FC236}">
                <a16:creationId xmlns:a16="http://schemas.microsoft.com/office/drawing/2014/main" id="{353BFFE8-DB0E-4526-A8E5-70B7ECDC9008}"/>
              </a:ext>
            </a:extLst>
          </p:cNvPr>
          <p:cNvPicPr>
            <a:picLocks noChangeAspect="1"/>
          </p:cNvPicPr>
          <p:nvPr/>
        </p:nvPicPr>
        <p:blipFill rotWithShape="1">
          <a:blip r:embed="rId3"/>
          <a:srcRect l="15448" t="4722" r="33986" b="7834"/>
          <a:stretch/>
        </p:blipFill>
        <p:spPr>
          <a:xfrm>
            <a:off x="5580112" y="1937511"/>
            <a:ext cx="2309554" cy="3701464"/>
          </a:xfrm>
          <a:prstGeom prst="rect">
            <a:avLst/>
          </a:prstGeom>
        </p:spPr>
      </p:pic>
      <p:cxnSp>
        <p:nvCxnSpPr>
          <p:cNvPr id="9" name="Straight Connector 8">
            <a:extLst>
              <a:ext uri="{FF2B5EF4-FFF2-40B4-BE49-F238E27FC236}">
                <a16:creationId xmlns:a16="http://schemas.microsoft.com/office/drawing/2014/main" id="{A6DDD7FC-17AB-4D40-9161-13EB8B4C300A}"/>
              </a:ext>
            </a:extLst>
          </p:cNvPr>
          <p:cNvCxnSpPr>
            <a:cxnSpLocks/>
          </p:cNvCxnSpPr>
          <p:nvPr/>
        </p:nvCxnSpPr>
        <p:spPr>
          <a:xfrm>
            <a:off x="6858000" y="4313783"/>
            <a:ext cx="1184031" cy="445786"/>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680ABC-5108-41C1-A095-A3BBAF1FF96C}"/>
              </a:ext>
            </a:extLst>
          </p:cNvPr>
          <p:cNvCxnSpPr>
            <a:cxnSpLocks/>
          </p:cNvCxnSpPr>
          <p:nvPr/>
        </p:nvCxnSpPr>
        <p:spPr>
          <a:xfrm>
            <a:off x="5297452" y="3130921"/>
            <a:ext cx="1467489" cy="558826"/>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F4DC45-4601-4D4C-BF48-BC746C984248}"/>
              </a:ext>
            </a:extLst>
          </p:cNvPr>
          <p:cNvSpPr txBox="1"/>
          <p:nvPr/>
        </p:nvSpPr>
        <p:spPr>
          <a:xfrm>
            <a:off x="8108984" y="4439525"/>
            <a:ext cx="1051014" cy="551241"/>
          </a:xfrm>
          <a:prstGeom prst="rect">
            <a:avLst/>
          </a:prstGeom>
          <a:noFill/>
        </p:spPr>
        <p:txBody>
          <a:bodyPr wrap="square" lIns="0" tIns="0" rIns="0" bIns="0" rtlCol="0" anchor="t" anchorCtr="0">
            <a:spAutoFit/>
          </a:bodyPr>
          <a:lstStyle/>
          <a:p>
            <a:pPr algn="l">
              <a:lnSpc>
                <a:spcPts val="2300"/>
              </a:lnSpc>
              <a:spcBef>
                <a:spcPts val="1150"/>
              </a:spcBef>
            </a:pPr>
            <a:r>
              <a:rPr lang="en-US" sz="1200" dirty="0"/>
              <a:t>Trajectory of magnetic axis</a:t>
            </a:r>
            <a:endParaRPr lang="de-DE" sz="1200" dirty="0" err="1"/>
          </a:p>
        </p:txBody>
      </p:sp>
      <p:sp>
        <p:nvSpPr>
          <p:cNvPr id="12" name="TextBox 11">
            <a:extLst>
              <a:ext uri="{FF2B5EF4-FFF2-40B4-BE49-F238E27FC236}">
                <a16:creationId xmlns:a16="http://schemas.microsoft.com/office/drawing/2014/main" id="{6F927AC3-43C9-48D1-9193-35FE1A6EC403}"/>
              </a:ext>
            </a:extLst>
          </p:cNvPr>
          <p:cNvSpPr txBox="1"/>
          <p:nvPr/>
        </p:nvSpPr>
        <p:spPr>
          <a:xfrm>
            <a:off x="4379342" y="2820058"/>
            <a:ext cx="1200770" cy="551241"/>
          </a:xfrm>
          <a:prstGeom prst="rect">
            <a:avLst/>
          </a:prstGeom>
          <a:noFill/>
        </p:spPr>
        <p:txBody>
          <a:bodyPr wrap="square" lIns="0" tIns="0" rIns="0" bIns="0" rtlCol="0" anchor="t" anchorCtr="0">
            <a:spAutoFit/>
          </a:bodyPr>
          <a:lstStyle/>
          <a:p>
            <a:pPr algn="l">
              <a:lnSpc>
                <a:spcPts val="2300"/>
              </a:lnSpc>
              <a:spcBef>
                <a:spcPts val="1150"/>
              </a:spcBef>
            </a:pPr>
            <a:r>
              <a:rPr lang="en-US" sz="1200" dirty="0"/>
              <a:t>Trajectory of current centroid</a:t>
            </a:r>
            <a:endParaRPr lang="de-DE" sz="1200" dirty="0" err="1"/>
          </a:p>
        </p:txBody>
      </p:sp>
      <p:sp>
        <p:nvSpPr>
          <p:cNvPr id="15" name="Oval 14">
            <a:extLst>
              <a:ext uri="{FF2B5EF4-FFF2-40B4-BE49-F238E27FC236}">
                <a16:creationId xmlns:a16="http://schemas.microsoft.com/office/drawing/2014/main" id="{FF8D029A-732F-4348-AE48-4C9ADA9B3CDF}"/>
              </a:ext>
            </a:extLst>
          </p:cNvPr>
          <p:cNvSpPr/>
          <p:nvPr/>
        </p:nvSpPr>
        <p:spPr>
          <a:xfrm>
            <a:off x="6725929" y="4076037"/>
            <a:ext cx="112362" cy="112362"/>
          </a:xfrm>
          <a:prstGeom prst="ellipse">
            <a:avLst/>
          </a:prstGeom>
          <a:solidFill>
            <a:schemeClr val="accent4">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6" name="Oval 15">
            <a:extLst>
              <a:ext uri="{FF2B5EF4-FFF2-40B4-BE49-F238E27FC236}">
                <a16:creationId xmlns:a16="http://schemas.microsoft.com/office/drawing/2014/main" id="{466F8DB8-B7E4-4975-938B-A3DBABBE83C4}"/>
              </a:ext>
            </a:extLst>
          </p:cNvPr>
          <p:cNvSpPr/>
          <p:nvPr/>
        </p:nvSpPr>
        <p:spPr>
          <a:xfrm>
            <a:off x="6611524" y="5043742"/>
            <a:ext cx="112362" cy="11236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pic>
        <p:nvPicPr>
          <p:cNvPr id="17" name="Picture 16">
            <a:extLst>
              <a:ext uri="{FF2B5EF4-FFF2-40B4-BE49-F238E27FC236}">
                <a16:creationId xmlns:a16="http://schemas.microsoft.com/office/drawing/2014/main" id="{6F1FDB61-72CA-43F8-A604-BC4C6881CA67}"/>
              </a:ext>
            </a:extLst>
          </p:cNvPr>
          <p:cNvPicPr>
            <a:picLocks noChangeAspect="1"/>
          </p:cNvPicPr>
          <p:nvPr/>
        </p:nvPicPr>
        <p:blipFill>
          <a:blip r:embed="rId4">
            <a:duotone>
              <a:prstClr val="black"/>
              <a:schemeClr val="accent1">
                <a:tint val="45000"/>
                <a:satMod val="400000"/>
              </a:schemeClr>
            </a:duotone>
          </a:blip>
          <a:stretch>
            <a:fillRect/>
          </a:stretch>
        </p:blipFill>
        <p:spPr>
          <a:xfrm>
            <a:off x="7020272" y="69005"/>
            <a:ext cx="1088712" cy="518414"/>
          </a:xfrm>
          <a:prstGeom prst="rect">
            <a:avLst/>
          </a:prstGeom>
        </p:spPr>
      </p:pic>
      <p:sp>
        <p:nvSpPr>
          <p:cNvPr id="18" name="Footer Placeholder 3">
            <a:extLst>
              <a:ext uri="{FF2B5EF4-FFF2-40B4-BE49-F238E27FC236}">
                <a16:creationId xmlns:a16="http://schemas.microsoft.com/office/drawing/2014/main" id="{6A31EB77-DFAE-4278-9DF5-45DEF3B9B9EB}"/>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34</a:t>
            </a:fld>
            <a:endParaRPr lang="en-GB" dirty="0"/>
          </a:p>
        </p:txBody>
      </p:sp>
    </p:spTree>
    <p:extLst>
      <p:ext uri="{BB962C8B-B14F-4D97-AF65-F5344CB8AC3E}">
        <p14:creationId xmlns:p14="http://schemas.microsoft.com/office/powerpoint/2010/main" val="2308188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AD36-021A-4C4D-894C-36C354AA76B7}"/>
              </a:ext>
            </a:extLst>
          </p:cNvPr>
          <p:cNvSpPr>
            <a:spLocks noGrp="1"/>
          </p:cNvSpPr>
          <p:nvPr>
            <p:ph type="title"/>
          </p:nvPr>
        </p:nvSpPr>
        <p:spPr/>
        <p:txBody>
          <a:bodyPr/>
          <a:lstStyle/>
          <a:p>
            <a:r>
              <a:rPr lang="en-US" dirty="0"/>
              <a:t>Highlight: JOREK-CARIDDI coupling</a:t>
            </a:r>
            <a:endParaRPr lang="de-DE" dirty="0"/>
          </a:p>
        </p:txBody>
      </p:sp>
      <p:sp>
        <p:nvSpPr>
          <p:cNvPr id="6" name="Rectangle 5">
            <a:extLst>
              <a:ext uri="{FF2B5EF4-FFF2-40B4-BE49-F238E27FC236}">
                <a16:creationId xmlns:a16="http://schemas.microsoft.com/office/drawing/2014/main" id="{C1EC6F8D-8AF1-4BCF-A8A2-333FFE252DAF}"/>
              </a:ext>
            </a:extLst>
          </p:cNvPr>
          <p:cNvSpPr/>
          <p:nvPr/>
        </p:nvSpPr>
        <p:spPr>
          <a:xfrm>
            <a:off x="4572000" y="692696"/>
            <a:ext cx="4572000" cy="461665"/>
          </a:xfrm>
          <a:prstGeom prst="rect">
            <a:avLst/>
          </a:prstGeom>
        </p:spPr>
        <p:txBody>
          <a:bodyPr>
            <a:spAutoFit/>
          </a:bodyPr>
          <a:lstStyle/>
          <a:p>
            <a:r>
              <a:rPr lang="en-US" sz="800" dirty="0">
                <a:solidFill>
                  <a:schemeClr val="accent1">
                    <a:lumMod val="75000"/>
                  </a:schemeClr>
                </a:solidFill>
              </a:rPr>
              <a:t>Isernia N, Schwarz N, Artola FJ, Ventre S, Hoelzl M, Rubinacci G, Villone F. Self-consistent coupling of JOREK and CARIDDI: On the electromagnetic interaction of 3D tokamak plasmas with 3D volumetric conductors. Physics of Plasmas (submitted)</a:t>
            </a:r>
          </a:p>
        </p:txBody>
      </p:sp>
      <p:pic>
        <p:nvPicPr>
          <p:cNvPr id="7" name="Picture 6">
            <a:extLst>
              <a:ext uri="{FF2B5EF4-FFF2-40B4-BE49-F238E27FC236}">
                <a16:creationId xmlns:a16="http://schemas.microsoft.com/office/drawing/2014/main" id="{08204232-90CB-4C7B-94E1-D7A4962069F7}"/>
              </a:ext>
            </a:extLst>
          </p:cNvPr>
          <p:cNvPicPr>
            <a:picLocks noChangeAspect="1"/>
          </p:cNvPicPr>
          <p:nvPr/>
        </p:nvPicPr>
        <p:blipFill>
          <a:blip r:embed="rId2"/>
          <a:stretch>
            <a:fillRect/>
          </a:stretch>
        </p:blipFill>
        <p:spPr>
          <a:xfrm>
            <a:off x="3347864" y="1268760"/>
            <a:ext cx="5728579" cy="5016955"/>
          </a:xfrm>
          <a:prstGeom prst="rect">
            <a:avLst/>
          </a:prstGeom>
          <a:effectLst>
            <a:outerShdw blurRad="50800" dist="165100" dir="8100000" algn="tr" rotWithShape="0">
              <a:prstClr val="black">
                <a:alpha val="25000"/>
              </a:prstClr>
            </a:outerShdw>
          </a:effectLst>
        </p:spPr>
      </p:pic>
      <p:sp>
        <p:nvSpPr>
          <p:cNvPr id="9" name="Content Placeholder 2">
            <a:extLst>
              <a:ext uri="{FF2B5EF4-FFF2-40B4-BE49-F238E27FC236}">
                <a16:creationId xmlns:a16="http://schemas.microsoft.com/office/drawing/2014/main" id="{2C0F8017-0D15-41B0-83E5-F4E37CFDF1CB}"/>
              </a:ext>
            </a:extLst>
          </p:cNvPr>
          <p:cNvSpPr>
            <a:spLocks noGrp="1"/>
          </p:cNvSpPr>
          <p:nvPr>
            <p:ph idx="1"/>
          </p:nvPr>
        </p:nvSpPr>
        <p:spPr>
          <a:xfrm>
            <a:off x="457200" y="1412776"/>
            <a:ext cx="2962672" cy="4896544"/>
          </a:xfrm>
        </p:spPr>
        <p:txBody>
          <a:bodyPr numCol="1">
            <a:normAutofit/>
          </a:bodyPr>
          <a:lstStyle/>
          <a:p>
            <a:r>
              <a:rPr lang="en-US" sz="2000" b="1" dirty="0"/>
              <a:t>JOREK-CARIDDI eddy current coupling completed</a:t>
            </a:r>
          </a:p>
          <a:p>
            <a:r>
              <a:rPr lang="en-US" sz="2000" dirty="0"/>
              <a:t>Enables studies of 3D plasma &amp; 3D wall</a:t>
            </a:r>
          </a:p>
          <a:p>
            <a:r>
              <a:rPr lang="en-US" sz="2000" dirty="0"/>
              <a:t>First application:</a:t>
            </a:r>
            <a:br>
              <a:rPr lang="en-US" sz="2000" dirty="0"/>
            </a:br>
            <a:r>
              <a:rPr lang="en-US" sz="2000" dirty="0"/>
              <a:t>3D VDE in AUG</a:t>
            </a:r>
          </a:p>
          <a:p>
            <a:endParaRPr lang="en-US" sz="2000" dirty="0"/>
          </a:p>
          <a:p>
            <a:r>
              <a:rPr lang="en-US" sz="2000" dirty="0"/>
              <a:t>Halo current coupling is future work</a:t>
            </a:r>
          </a:p>
          <a:p>
            <a:endParaRPr lang="en-US" sz="2000" dirty="0"/>
          </a:p>
        </p:txBody>
      </p:sp>
      <p:sp>
        <p:nvSpPr>
          <p:cNvPr id="8" name="Footer Placeholder 3">
            <a:extLst>
              <a:ext uri="{FF2B5EF4-FFF2-40B4-BE49-F238E27FC236}">
                <a16:creationId xmlns:a16="http://schemas.microsoft.com/office/drawing/2014/main" id="{9A20F700-45D3-4DD8-9F07-CE8840BD656F}"/>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35</a:t>
            </a:fld>
            <a:endParaRPr lang="en-GB" dirty="0"/>
          </a:p>
        </p:txBody>
      </p:sp>
      <p:sp>
        <p:nvSpPr>
          <p:cNvPr id="10" name="TextBox 9">
            <a:extLst>
              <a:ext uri="{FF2B5EF4-FFF2-40B4-BE49-F238E27FC236}">
                <a16:creationId xmlns:a16="http://schemas.microsoft.com/office/drawing/2014/main" id="{9BFF1853-4460-4A73-875F-247F9F89A936}"/>
              </a:ext>
            </a:extLst>
          </p:cNvPr>
          <p:cNvSpPr txBox="1"/>
          <p:nvPr/>
        </p:nvSpPr>
        <p:spPr>
          <a:xfrm>
            <a:off x="179512" y="6309974"/>
            <a:ext cx="3279937" cy="400110"/>
          </a:xfrm>
          <a:prstGeom prst="rect">
            <a:avLst/>
          </a:prstGeom>
          <a:noFill/>
        </p:spPr>
        <p:txBody>
          <a:bodyPr wrap="none" rtlCol="0">
            <a:spAutoFit/>
          </a:bodyPr>
          <a:lstStyle/>
          <a:p>
            <a:r>
              <a:rPr lang="de-DE" sz="2000" dirty="0">
                <a:solidFill>
                  <a:srgbClr val="C00000"/>
                </a:solidFill>
              </a:rPr>
              <a:t>↔ ACH </a:t>
            </a:r>
            <a:r>
              <a:rPr lang="de-DE" sz="2000" dirty="0" err="1">
                <a:solidFill>
                  <a:srgbClr val="C00000"/>
                </a:solidFill>
              </a:rPr>
              <a:t>optimization</a:t>
            </a:r>
            <a:r>
              <a:rPr lang="de-DE" sz="2000" dirty="0">
                <a:solidFill>
                  <a:srgbClr val="C00000"/>
                </a:solidFill>
              </a:rPr>
              <a:t> </a:t>
            </a:r>
            <a:r>
              <a:rPr lang="de-DE" sz="2000" dirty="0" err="1">
                <a:solidFill>
                  <a:srgbClr val="C00000"/>
                </a:solidFill>
              </a:rPr>
              <a:t>ongoing</a:t>
            </a:r>
            <a:endParaRPr lang="de-DE" sz="2000" dirty="0">
              <a:solidFill>
                <a:srgbClr val="C00000"/>
              </a:solidFill>
            </a:endParaRPr>
          </a:p>
        </p:txBody>
      </p:sp>
    </p:spTree>
    <p:extLst>
      <p:ext uri="{BB962C8B-B14F-4D97-AF65-F5344CB8AC3E}">
        <p14:creationId xmlns:p14="http://schemas.microsoft.com/office/powerpoint/2010/main" val="3667024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1A17-D85F-4049-845F-67E67B3BCBE5}"/>
              </a:ext>
            </a:extLst>
          </p:cNvPr>
          <p:cNvSpPr>
            <a:spLocks noGrp="1"/>
          </p:cNvSpPr>
          <p:nvPr>
            <p:ph type="title"/>
          </p:nvPr>
        </p:nvSpPr>
        <p:spPr>
          <a:xfrm>
            <a:off x="457200" y="76200"/>
            <a:ext cx="7787208" cy="457200"/>
          </a:xfrm>
        </p:spPr>
        <p:txBody>
          <a:bodyPr/>
          <a:lstStyle/>
          <a:p>
            <a:r>
              <a:rPr lang="en-US" dirty="0"/>
              <a:t>Highlight: Benign RE termination</a:t>
            </a:r>
            <a:endParaRPr lang="de-DE" dirty="0"/>
          </a:p>
        </p:txBody>
      </p:sp>
      <p:sp>
        <p:nvSpPr>
          <p:cNvPr id="3" name="Content Placeholder 2">
            <a:extLst>
              <a:ext uri="{FF2B5EF4-FFF2-40B4-BE49-F238E27FC236}">
                <a16:creationId xmlns:a16="http://schemas.microsoft.com/office/drawing/2014/main" id="{A6B0851F-5CC0-4782-BC85-8601E5013247}"/>
              </a:ext>
            </a:extLst>
          </p:cNvPr>
          <p:cNvSpPr>
            <a:spLocks noGrp="1"/>
          </p:cNvSpPr>
          <p:nvPr>
            <p:ph idx="1"/>
          </p:nvPr>
        </p:nvSpPr>
        <p:spPr/>
        <p:txBody>
          <a:bodyPr>
            <a:normAutofit/>
          </a:bodyPr>
          <a:lstStyle/>
          <a:p>
            <a:r>
              <a:rPr lang="en-US" sz="2000" b="1" dirty="0"/>
              <a:t>Double TM instability after secondary D-SPI proposed to help with benign termination</a:t>
            </a:r>
          </a:p>
          <a:p>
            <a:r>
              <a:rPr lang="en-US" sz="2000" dirty="0"/>
              <a:t>Important role of </a:t>
            </a:r>
            <a:r>
              <a:rPr lang="en-US" sz="2000" dirty="0" err="1"/>
              <a:t>stochastization</a:t>
            </a:r>
            <a:r>
              <a:rPr lang="en-US" sz="2000" dirty="0"/>
              <a:t> front moving inwards from the edge towards the core</a:t>
            </a:r>
            <a:endParaRPr lang="de-DE" sz="2000" dirty="0"/>
          </a:p>
        </p:txBody>
      </p:sp>
      <p:pic>
        <p:nvPicPr>
          <p:cNvPr id="6" name="Picture 5">
            <a:extLst>
              <a:ext uri="{FF2B5EF4-FFF2-40B4-BE49-F238E27FC236}">
                <a16:creationId xmlns:a16="http://schemas.microsoft.com/office/drawing/2014/main" id="{DEC8D3D6-CBAC-49E4-8D2A-9B7E89A9634D}"/>
              </a:ext>
            </a:extLst>
          </p:cNvPr>
          <p:cNvPicPr>
            <a:picLocks noChangeAspect="1"/>
          </p:cNvPicPr>
          <p:nvPr/>
        </p:nvPicPr>
        <p:blipFill>
          <a:blip r:embed="rId2"/>
          <a:stretch>
            <a:fillRect/>
          </a:stretch>
        </p:blipFill>
        <p:spPr>
          <a:xfrm>
            <a:off x="2843808" y="2852936"/>
            <a:ext cx="6300191" cy="3664817"/>
          </a:xfrm>
          <a:prstGeom prst="rect">
            <a:avLst/>
          </a:prstGeom>
        </p:spPr>
      </p:pic>
      <p:sp>
        <p:nvSpPr>
          <p:cNvPr id="7" name="Rectangle 6">
            <a:extLst>
              <a:ext uri="{FF2B5EF4-FFF2-40B4-BE49-F238E27FC236}">
                <a16:creationId xmlns:a16="http://schemas.microsoft.com/office/drawing/2014/main" id="{7CE4803B-6FDB-4C16-B9F8-B250F3D47C12}"/>
              </a:ext>
            </a:extLst>
          </p:cNvPr>
          <p:cNvSpPr/>
          <p:nvPr/>
        </p:nvSpPr>
        <p:spPr>
          <a:xfrm>
            <a:off x="5148064" y="716514"/>
            <a:ext cx="4032448" cy="707886"/>
          </a:xfrm>
          <a:prstGeom prst="rect">
            <a:avLst/>
          </a:prstGeom>
        </p:spPr>
        <p:txBody>
          <a:bodyPr wrap="square">
            <a:spAutoFit/>
          </a:bodyPr>
          <a:lstStyle/>
          <a:p>
            <a:r>
              <a:rPr lang="en-US" sz="800" dirty="0">
                <a:solidFill>
                  <a:schemeClr val="accent1">
                    <a:lumMod val="75000"/>
                  </a:schemeClr>
                </a:solidFill>
              </a:rPr>
              <a:t>Bandaru V, Hoelzl M, </a:t>
            </a:r>
            <a:r>
              <a:rPr lang="en-US" sz="800" dirty="0" err="1">
                <a:solidFill>
                  <a:schemeClr val="accent1">
                    <a:lumMod val="75000"/>
                  </a:schemeClr>
                </a:solidFill>
              </a:rPr>
              <a:t>Reux</a:t>
            </a:r>
            <a:r>
              <a:rPr lang="en-US" sz="800" dirty="0">
                <a:solidFill>
                  <a:schemeClr val="accent1">
                    <a:lumMod val="75000"/>
                  </a:schemeClr>
                </a:solidFill>
              </a:rPr>
              <a:t> C, </a:t>
            </a:r>
            <a:r>
              <a:rPr lang="en-US" sz="800" dirty="0" err="1">
                <a:solidFill>
                  <a:schemeClr val="accent1">
                    <a:lumMod val="75000"/>
                  </a:schemeClr>
                </a:solidFill>
              </a:rPr>
              <a:t>Ficker</a:t>
            </a:r>
            <a:r>
              <a:rPr lang="en-US" sz="800" dirty="0">
                <a:solidFill>
                  <a:schemeClr val="accent1">
                    <a:lumMod val="75000"/>
                  </a:schemeClr>
                </a:solidFill>
              </a:rPr>
              <a:t> O, Silburn S, et al. Magnetohydrodynamic simulations of runaway electron beam termination in JET. Plasma Physics and Controlled Fusion 63, 035024 (2021) doi:10.1088/1361-6587/</a:t>
            </a:r>
            <a:r>
              <a:rPr lang="en-US" sz="800" dirty="0" err="1">
                <a:solidFill>
                  <a:schemeClr val="accent1">
                    <a:lumMod val="75000"/>
                  </a:schemeClr>
                </a:solidFill>
              </a:rPr>
              <a:t>abdbcf</a:t>
            </a:r>
            <a:endParaRPr lang="en-US" sz="800" dirty="0">
              <a:solidFill>
                <a:schemeClr val="accent1">
                  <a:lumMod val="75000"/>
                </a:schemeClr>
              </a:solidFill>
            </a:endParaRPr>
          </a:p>
          <a:p>
            <a:endParaRPr lang="en-US" sz="800" dirty="0">
              <a:solidFill>
                <a:schemeClr val="accent1">
                  <a:lumMod val="75000"/>
                </a:schemeClr>
              </a:solidFill>
            </a:endParaRPr>
          </a:p>
          <a:p>
            <a:endParaRPr lang="en-US" sz="800" dirty="0">
              <a:solidFill>
                <a:schemeClr val="accent1">
                  <a:lumMod val="75000"/>
                </a:schemeClr>
              </a:solidFill>
            </a:endParaRPr>
          </a:p>
        </p:txBody>
      </p:sp>
      <p:sp>
        <p:nvSpPr>
          <p:cNvPr id="8" name="Footer Placeholder 3">
            <a:extLst>
              <a:ext uri="{FF2B5EF4-FFF2-40B4-BE49-F238E27FC236}">
                <a16:creationId xmlns:a16="http://schemas.microsoft.com/office/drawing/2014/main" id="{2DDE7812-C420-4EA7-AB31-2BBFF66C0B93}"/>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36</a:t>
            </a:fld>
            <a:endParaRPr lang="en-GB" dirty="0"/>
          </a:p>
        </p:txBody>
      </p:sp>
      <p:sp>
        <p:nvSpPr>
          <p:cNvPr id="9" name="TextBox 8">
            <a:extLst>
              <a:ext uri="{FF2B5EF4-FFF2-40B4-BE49-F238E27FC236}">
                <a16:creationId xmlns:a16="http://schemas.microsoft.com/office/drawing/2014/main" id="{7FB71F5E-0E25-431F-9665-2580FEFE5849}"/>
              </a:ext>
            </a:extLst>
          </p:cNvPr>
          <p:cNvSpPr txBox="1"/>
          <p:nvPr/>
        </p:nvSpPr>
        <p:spPr>
          <a:xfrm>
            <a:off x="179512" y="6309974"/>
            <a:ext cx="3275384"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Collaboration</a:t>
            </a:r>
            <a:r>
              <a:rPr lang="de-DE" sz="2000" dirty="0">
                <a:solidFill>
                  <a:srgbClr val="C00000"/>
                </a:solidFill>
              </a:rPr>
              <a:t> </a:t>
            </a:r>
            <a:r>
              <a:rPr lang="de-DE" sz="2000" dirty="0" err="1">
                <a:solidFill>
                  <a:srgbClr val="C00000"/>
                </a:solidFill>
              </a:rPr>
              <a:t>with</a:t>
            </a:r>
            <a:r>
              <a:rPr lang="de-DE" sz="2000" dirty="0">
                <a:solidFill>
                  <a:srgbClr val="C00000"/>
                </a:solidFill>
              </a:rPr>
              <a:t> TSVV 9</a:t>
            </a:r>
          </a:p>
        </p:txBody>
      </p:sp>
    </p:spTree>
    <p:extLst>
      <p:ext uri="{BB962C8B-B14F-4D97-AF65-F5344CB8AC3E}">
        <p14:creationId xmlns:p14="http://schemas.microsoft.com/office/powerpoint/2010/main" val="117891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5D95-DEDA-44B2-800B-DE7DC8887059}"/>
              </a:ext>
            </a:extLst>
          </p:cNvPr>
          <p:cNvSpPr>
            <a:spLocks noGrp="1"/>
          </p:cNvSpPr>
          <p:nvPr>
            <p:ph type="title"/>
          </p:nvPr>
        </p:nvSpPr>
        <p:spPr/>
        <p:txBody>
          <a:bodyPr/>
          <a:lstStyle/>
          <a:p>
            <a:r>
              <a:rPr lang="en-US" dirty="0"/>
              <a:t>Highlight: ITER 3D RE studies</a:t>
            </a:r>
            <a:endParaRPr lang="de-DE" dirty="0"/>
          </a:p>
        </p:txBody>
      </p:sp>
      <p:sp>
        <p:nvSpPr>
          <p:cNvPr id="3" name="Content Placeholder 2">
            <a:extLst>
              <a:ext uri="{FF2B5EF4-FFF2-40B4-BE49-F238E27FC236}">
                <a16:creationId xmlns:a16="http://schemas.microsoft.com/office/drawing/2014/main" id="{85F7F184-9A53-4AB2-9F8F-529710612333}"/>
              </a:ext>
            </a:extLst>
          </p:cNvPr>
          <p:cNvSpPr>
            <a:spLocks noGrp="1"/>
          </p:cNvSpPr>
          <p:nvPr>
            <p:ph idx="1"/>
          </p:nvPr>
        </p:nvSpPr>
        <p:spPr>
          <a:xfrm>
            <a:off x="4644008" y="1412776"/>
            <a:ext cx="4320480" cy="4896544"/>
          </a:xfrm>
        </p:spPr>
        <p:txBody>
          <a:bodyPr>
            <a:normAutofit/>
          </a:bodyPr>
          <a:lstStyle/>
          <a:p>
            <a:r>
              <a:rPr lang="en-US" sz="2000" dirty="0"/>
              <a:t>2D validation against DINA &amp; GO</a:t>
            </a:r>
          </a:p>
          <a:p>
            <a:r>
              <a:rPr lang="en-US" sz="2000" b="1" dirty="0"/>
              <a:t>3D RE termination in ITER</a:t>
            </a:r>
          </a:p>
          <a:p>
            <a:r>
              <a:rPr lang="en-US" sz="2000" dirty="0"/>
              <a:t>Also re-formation observed</a:t>
            </a:r>
          </a:p>
          <a:p>
            <a:r>
              <a:rPr lang="en-US" sz="2000" b="1" dirty="0"/>
              <a:t>Load to 3D walls locally exceeding melt limit</a:t>
            </a:r>
            <a:endParaRPr lang="en-US" sz="2000" dirty="0"/>
          </a:p>
          <a:p>
            <a:r>
              <a:rPr lang="en-US" sz="2000" dirty="0"/>
              <a:t>Important role of high resistivity and low density (recombination)</a:t>
            </a:r>
          </a:p>
          <a:p>
            <a:endParaRPr lang="en-US" sz="2000" dirty="0"/>
          </a:p>
          <a:p>
            <a:r>
              <a:rPr lang="en-US" sz="2000" dirty="0"/>
              <a:t>DEMO and DTT studies started</a:t>
            </a:r>
            <a:endParaRPr lang="de-DE" sz="2000" dirty="0"/>
          </a:p>
        </p:txBody>
      </p:sp>
      <p:pic>
        <p:nvPicPr>
          <p:cNvPr id="7" name="Picture 6">
            <a:extLst>
              <a:ext uri="{FF2B5EF4-FFF2-40B4-BE49-F238E27FC236}">
                <a16:creationId xmlns:a16="http://schemas.microsoft.com/office/drawing/2014/main" id="{DD7B7ACA-416F-4C5F-B1ED-2C172E51818D}"/>
              </a:ext>
            </a:extLst>
          </p:cNvPr>
          <p:cNvPicPr>
            <a:picLocks noChangeAspect="1"/>
          </p:cNvPicPr>
          <p:nvPr/>
        </p:nvPicPr>
        <p:blipFill>
          <a:blip r:embed="rId2"/>
          <a:stretch>
            <a:fillRect/>
          </a:stretch>
        </p:blipFill>
        <p:spPr>
          <a:xfrm>
            <a:off x="-547" y="716817"/>
            <a:ext cx="4436168" cy="3356992"/>
          </a:xfrm>
          <a:prstGeom prst="rect">
            <a:avLst/>
          </a:prstGeom>
        </p:spPr>
      </p:pic>
      <p:sp>
        <p:nvSpPr>
          <p:cNvPr id="8" name="Rectangle 7">
            <a:extLst>
              <a:ext uri="{FF2B5EF4-FFF2-40B4-BE49-F238E27FC236}">
                <a16:creationId xmlns:a16="http://schemas.microsoft.com/office/drawing/2014/main" id="{DBF04562-8E67-4224-8887-0772AA875743}"/>
              </a:ext>
            </a:extLst>
          </p:cNvPr>
          <p:cNvSpPr/>
          <p:nvPr/>
        </p:nvSpPr>
        <p:spPr>
          <a:xfrm>
            <a:off x="6084168" y="716817"/>
            <a:ext cx="3131840" cy="707886"/>
          </a:xfrm>
          <a:prstGeom prst="rect">
            <a:avLst/>
          </a:prstGeom>
        </p:spPr>
        <p:txBody>
          <a:bodyPr wrap="square">
            <a:spAutoFit/>
          </a:bodyPr>
          <a:lstStyle/>
          <a:p>
            <a:r>
              <a:rPr lang="en-US" sz="800" dirty="0">
                <a:solidFill>
                  <a:schemeClr val="accent1">
                    <a:lumMod val="75000"/>
                  </a:schemeClr>
                </a:solidFill>
              </a:rPr>
              <a:t>Bandaru V, Hoelzl M, Bergstroem H, Artola FJ, S</a:t>
            </a:r>
            <a:r>
              <a:rPr lang="de-DE" sz="800" dirty="0" err="1">
                <a:solidFill>
                  <a:schemeClr val="accent1">
                    <a:lumMod val="75000"/>
                  </a:schemeClr>
                </a:solidFill>
              </a:rPr>
              <a:t>ärkimäki</a:t>
            </a:r>
            <a:r>
              <a:rPr lang="de-DE" sz="800" dirty="0">
                <a:solidFill>
                  <a:schemeClr val="accent1">
                    <a:lumMod val="75000"/>
                  </a:schemeClr>
                </a:solidFill>
              </a:rPr>
              <a:t> K, Lehnen M. Assessment </a:t>
            </a:r>
            <a:r>
              <a:rPr lang="de-DE" sz="800" dirty="0" err="1">
                <a:solidFill>
                  <a:schemeClr val="accent1">
                    <a:lumMod val="75000"/>
                  </a:schemeClr>
                </a:solidFill>
              </a:rPr>
              <a:t>of</a:t>
            </a:r>
            <a:r>
              <a:rPr lang="de-DE" sz="800" dirty="0">
                <a:solidFill>
                  <a:schemeClr val="accent1">
                    <a:lumMod val="75000"/>
                  </a:schemeClr>
                </a:solidFill>
              </a:rPr>
              <a:t> </a:t>
            </a:r>
            <a:r>
              <a:rPr lang="de-DE" sz="800" dirty="0" err="1">
                <a:solidFill>
                  <a:schemeClr val="accent1">
                    <a:lumMod val="75000"/>
                  </a:schemeClr>
                </a:solidFill>
              </a:rPr>
              <a:t>runaway</a:t>
            </a:r>
            <a:r>
              <a:rPr lang="de-DE" sz="800" dirty="0">
                <a:solidFill>
                  <a:schemeClr val="accent1">
                    <a:lumMod val="75000"/>
                  </a:schemeClr>
                </a:solidFill>
              </a:rPr>
              <a:t> </a:t>
            </a:r>
            <a:r>
              <a:rPr lang="de-DE" sz="800" dirty="0" err="1">
                <a:solidFill>
                  <a:schemeClr val="accent1">
                    <a:lumMod val="75000"/>
                  </a:schemeClr>
                </a:solidFill>
              </a:rPr>
              <a:t>electron</a:t>
            </a:r>
            <a:r>
              <a:rPr lang="de-DE" sz="800" dirty="0">
                <a:solidFill>
                  <a:schemeClr val="accent1">
                    <a:lumMod val="75000"/>
                  </a:schemeClr>
                </a:solidFill>
              </a:rPr>
              <a:t> beam </a:t>
            </a:r>
            <a:r>
              <a:rPr lang="de-DE" sz="800" dirty="0" err="1">
                <a:solidFill>
                  <a:schemeClr val="accent1">
                    <a:lumMod val="75000"/>
                  </a:schemeClr>
                </a:solidFill>
              </a:rPr>
              <a:t>termination</a:t>
            </a:r>
            <a:r>
              <a:rPr lang="de-DE" sz="800" dirty="0">
                <a:solidFill>
                  <a:schemeClr val="accent1">
                    <a:lumMod val="75000"/>
                  </a:schemeClr>
                </a:solidFill>
              </a:rPr>
              <a:t> and </a:t>
            </a:r>
            <a:r>
              <a:rPr lang="de-DE" sz="800" dirty="0" err="1">
                <a:solidFill>
                  <a:schemeClr val="accent1">
                    <a:lumMod val="75000"/>
                  </a:schemeClr>
                </a:solidFill>
              </a:rPr>
              <a:t>impact</a:t>
            </a:r>
            <a:r>
              <a:rPr lang="de-DE" sz="800" dirty="0">
                <a:solidFill>
                  <a:schemeClr val="accent1">
                    <a:lumMod val="75000"/>
                  </a:schemeClr>
                </a:solidFill>
              </a:rPr>
              <a:t> in ITER. Nuclear Fusion (</a:t>
            </a:r>
            <a:r>
              <a:rPr lang="de-DE" sz="800" dirty="0" err="1">
                <a:solidFill>
                  <a:schemeClr val="accent1">
                    <a:lumMod val="75000"/>
                  </a:schemeClr>
                </a:solidFill>
              </a:rPr>
              <a:t>submitted</a:t>
            </a:r>
            <a:r>
              <a:rPr lang="de-DE" sz="800" dirty="0">
                <a:solidFill>
                  <a:schemeClr val="accent1">
                    <a:lumMod val="75000"/>
                  </a:schemeClr>
                </a:solidFill>
              </a:rPr>
              <a:t>)</a:t>
            </a:r>
          </a:p>
          <a:p>
            <a:endParaRPr lang="en-US" sz="800" dirty="0">
              <a:solidFill>
                <a:schemeClr val="accent1">
                  <a:lumMod val="75000"/>
                </a:schemeClr>
              </a:solidFill>
            </a:endParaRPr>
          </a:p>
          <a:p>
            <a:r>
              <a:rPr lang="en-US" sz="800" dirty="0">
                <a:solidFill>
                  <a:schemeClr val="accent1">
                    <a:lumMod val="75000"/>
                  </a:schemeClr>
                </a:solidFill>
              </a:rPr>
              <a:t>B</a:t>
            </a:r>
            <a:r>
              <a:rPr lang="de-DE" sz="800" dirty="0" err="1">
                <a:solidFill>
                  <a:schemeClr val="accent1">
                    <a:lumMod val="75000"/>
                  </a:schemeClr>
                </a:solidFill>
              </a:rPr>
              <a:t>ergstroem</a:t>
            </a:r>
            <a:r>
              <a:rPr lang="de-DE" sz="800" dirty="0">
                <a:solidFill>
                  <a:schemeClr val="accent1">
                    <a:lumMod val="75000"/>
                  </a:schemeClr>
                </a:solidFill>
              </a:rPr>
              <a:t> H, Saerkimaeki K, et al, in </a:t>
            </a:r>
            <a:r>
              <a:rPr lang="de-DE" sz="800" dirty="0" err="1">
                <a:solidFill>
                  <a:schemeClr val="accent1">
                    <a:lumMod val="75000"/>
                  </a:schemeClr>
                </a:solidFill>
              </a:rPr>
              <a:t>preparation</a:t>
            </a:r>
            <a:endParaRPr lang="en-US" sz="800" dirty="0">
              <a:solidFill>
                <a:schemeClr val="accent1">
                  <a:lumMod val="75000"/>
                </a:schemeClr>
              </a:solidFill>
            </a:endParaRPr>
          </a:p>
        </p:txBody>
      </p:sp>
      <p:pic>
        <p:nvPicPr>
          <p:cNvPr id="10" name="Picture 9">
            <a:extLst>
              <a:ext uri="{FF2B5EF4-FFF2-40B4-BE49-F238E27FC236}">
                <a16:creationId xmlns:a16="http://schemas.microsoft.com/office/drawing/2014/main" id="{24929EEA-70F7-4A72-A14B-2065F9855153}"/>
              </a:ext>
            </a:extLst>
          </p:cNvPr>
          <p:cNvPicPr>
            <a:picLocks noChangeAspect="1"/>
          </p:cNvPicPr>
          <p:nvPr/>
        </p:nvPicPr>
        <p:blipFill>
          <a:blip r:embed="rId3"/>
          <a:stretch>
            <a:fillRect/>
          </a:stretch>
        </p:blipFill>
        <p:spPr>
          <a:xfrm>
            <a:off x="0" y="4073809"/>
            <a:ext cx="2812754" cy="2784191"/>
          </a:xfrm>
          <a:prstGeom prst="rect">
            <a:avLst/>
          </a:prstGeom>
        </p:spPr>
      </p:pic>
      <p:pic>
        <p:nvPicPr>
          <p:cNvPr id="11" name="Picture 10">
            <a:extLst>
              <a:ext uri="{FF2B5EF4-FFF2-40B4-BE49-F238E27FC236}">
                <a16:creationId xmlns:a16="http://schemas.microsoft.com/office/drawing/2014/main" id="{006196B9-B7E8-417F-A338-A9C25810BAC4}"/>
              </a:ext>
            </a:extLst>
          </p:cNvPr>
          <p:cNvPicPr>
            <a:picLocks noChangeAspect="1"/>
          </p:cNvPicPr>
          <p:nvPr/>
        </p:nvPicPr>
        <p:blipFill>
          <a:blip r:embed="rId4">
            <a:duotone>
              <a:prstClr val="black"/>
              <a:schemeClr val="accent1">
                <a:tint val="45000"/>
                <a:satMod val="400000"/>
              </a:schemeClr>
            </a:duotone>
          </a:blip>
          <a:stretch>
            <a:fillRect/>
          </a:stretch>
        </p:blipFill>
        <p:spPr>
          <a:xfrm>
            <a:off x="7020272" y="69005"/>
            <a:ext cx="1088712" cy="518414"/>
          </a:xfrm>
          <a:prstGeom prst="rect">
            <a:avLst/>
          </a:prstGeom>
        </p:spPr>
      </p:pic>
      <p:sp>
        <p:nvSpPr>
          <p:cNvPr id="9" name="Footer Placeholder 3">
            <a:extLst>
              <a:ext uri="{FF2B5EF4-FFF2-40B4-BE49-F238E27FC236}">
                <a16:creationId xmlns:a16="http://schemas.microsoft.com/office/drawing/2014/main" id="{29379D3F-316A-4BBF-AA49-0B9F035D0124}"/>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37</a:t>
            </a:fld>
            <a:endParaRPr lang="en-GB" dirty="0"/>
          </a:p>
        </p:txBody>
      </p:sp>
      <p:sp>
        <p:nvSpPr>
          <p:cNvPr id="12" name="TextBox 11">
            <a:extLst>
              <a:ext uri="{FF2B5EF4-FFF2-40B4-BE49-F238E27FC236}">
                <a16:creationId xmlns:a16="http://schemas.microsoft.com/office/drawing/2014/main" id="{762ABA74-F322-42BF-8A32-A8283A424F08}"/>
              </a:ext>
            </a:extLst>
          </p:cNvPr>
          <p:cNvSpPr txBox="1"/>
          <p:nvPr/>
        </p:nvSpPr>
        <p:spPr>
          <a:xfrm>
            <a:off x="2812754" y="6091004"/>
            <a:ext cx="3973139" cy="400110"/>
          </a:xfrm>
          <a:prstGeom prst="rect">
            <a:avLst/>
          </a:prstGeom>
          <a:noFill/>
        </p:spPr>
        <p:txBody>
          <a:bodyPr wrap="none" rtlCol="0">
            <a:spAutoFit/>
          </a:bodyPr>
          <a:lstStyle/>
          <a:p>
            <a:r>
              <a:rPr lang="de-DE" sz="2000" dirty="0">
                <a:solidFill>
                  <a:srgbClr val="C00000"/>
                </a:solidFill>
              </a:rPr>
              <a:t>↔ Close </a:t>
            </a:r>
            <a:r>
              <a:rPr lang="de-DE" sz="2000" dirty="0" err="1">
                <a:solidFill>
                  <a:srgbClr val="C00000"/>
                </a:solidFill>
              </a:rPr>
              <a:t>work</a:t>
            </a:r>
            <a:r>
              <a:rPr lang="de-DE" sz="2000" dirty="0">
                <a:solidFill>
                  <a:srgbClr val="C00000"/>
                </a:solidFill>
              </a:rPr>
              <a:t> </a:t>
            </a:r>
            <a:r>
              <a:rPr lang="de-DE" sz="2000" dirty="0" err="1">
                <a:solidFill>
                  <a:srgbClr val="C00000"/>
                </a:solidFill>
              </a:rPr>
              <a:t>with</a:t>
            </a:r>
            <a:r>
              <a:rPr lang="de-DE" sz="2000" dirty="0">
                <a:solidFill>
                  <a:srgbClr val="C00000"/>
                </a:solidFill>
              </a:rPr>
              <a:t> ITER and TSVV 9</a:t>
            </a:r>
          </a:p>
        </p:txBody>
      </p:sp>
    </p:spTree>
    <p:extLst>
      <p:ext uri="{BB962C8B-B14F-4D97-AF65-F5344CB8AC3E}">
        <p14:creationId xmlns:p14="http://schemas.microsoft.com/office/powerpoint/2010/main" val="148954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Further</a:t>
            </a:r>
            <a:br>
              <a:rPr lang="en-US" sz="6000" dirty="0"/>
            </a:br>
            <a:r>
              <a:rPr lang="en-US" sz="6000" dirty="0"/>
              <a:t>activities</a:t>
            </a:r>
            <a:endParaRPr lang="de-DE" sz="6000" dirty="0"/>
          </a:p>
        </p:txBody>
      </p:sp>
    </p:spTree>
    <p:extLst>
      <p:ext uri="{BB962C8B-B14F-4D97-AF65-F5344CB8AC3E}">
        <p14:creationId xmlns:p14="http://schemas.microsoft.com/office/powerpoint/2010/main" val="4186111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B406-8D33-47D1-90E0-1FCE2DDDE55B}"/>
              </a:ext>
            </a:extLst>
          </p:cNvPr>
          <p:cNvSpPr>
            <a:spLocks noGrp="1"/>
          </p:cNvSpPr>
          <p:nvPr>
            <p:ph type="title"/>
          </p:nvPr>
        </p:nvSpPr>
        <p:spPr/>
        <p:txBody>
          <a:bodyPr/>
          <a:lstStyle/>
          <a:p>
            <a:r>
              <a:rPr lang="en-US" dirty="0"/>
              <a:t>Further Activities</a:t>
            </a:r>
            <a:endParaRPr lang="de-DE" dirty="0"/>
          </a:p>
        </p:txBody>
      </p:sp>
      <p:sp>
        <p:nvSpPr>
          <p:cNvPr id="6" name="Content Placeholder 2">
            <a:extLst>
              <a:ext uri="{FF2B5EF4-FFF2-40B4-BE49-F238E27FC236}">
                <a16:creationId xmlns:a16="http://schemas.microsoft.com/office/drawing/2014/main" id="{0FA98D65-B3CA-472B-8528-F035D08A902D}"/>
              </a:ext>
            </a:extLst>
          </p:cNvPr>
          <p:cNvSpPr>
            <a:spLocks noGrp="1"/>
          </p:cNvSpPr>
          <p:nvPr>
            <p:ph idx="1"/>
          </p:nvPr>
        </p:nvSpPr>
        <p:spPr>
          <a:xfrm>
            <a:off x="457200" y="1412776"/>
            <a:ext cx="4186808" cy="4896544"/>
          </a:xfrm>
        </p:spPr>
        <p:txBody>
          <a:bodyPr numCol="1"/>
          <a:lstStyle/>
          <a:p>
            <a:r>
              <a:rPr lang="en-US" b="1" dirty="0"/>
              <a:t>Supporting development of </a:t>
            </a:r>
            <a:r>
              <a:rPr lang="en-US" b="1" dirty="0" err="1"/>
              <a:t>stellarator</a:t>
            </a:r>
            <a:r>
              <a:rPr lang="en-US" b="1" dirty="0"/>
              <a:t> MHD </a:t>
            </a:r>
            <a:r>
              <a:rPr lang="en-US" dirty="0">
                <a:solidFill>
                  <a:srgbClr val="C00000"/>
                </a:solidFill>
              </a:rPr>
              <a:t>►</a:t>
            </a:r>
          </a:p>
          <a:p>
            <a:r>
              <a:rPr lang="en-US" dirty="0"/>
              <a:t>Flux pumping</a:t>
            </a:r>
          </a:p>
        </p:txBody>
      </p:sp>
      <p:sp>
        <p:nvSpPr>
          <p:cNvPr id="7" name="Content Placeholder 2">
            <a:extLst>
              <a:ext uri="{FF2B5EF4-FFF2-40B4-BE49-F238E27FC236}">
                <a16:creationId xmlns:a16="http://schemas.microsoft.com/office/drawing/2014/main" id="{EB92E325-60B0-44DA-A57A-4A441B9DF3CF}"/>
              </a:ext>
            </a:extLst>
          </p:cNvPr>
          <p:cNvSpPr txBox="1">
            <a:spLocks/>
          </p:cNvSpPr>
          <p:nvPr/>
        </p:nvSpPr>
        <p:spPr>
          <a:xfrm>
            <a:off x="5004048" y="1412776"/>
            <a:ext cx="4114800" cy="5040560"/>
          </a:xfrm>
          <a:prstGeom prst="rect">
            <a:avLst/>
          </a:prstGeom>
        </p:spPr>
        <p:txBody>
          <a:bodyPr vert="horz" lIns="91440" tIns="45720" rIns="91440" bIns="45720" numCol="1"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romanUcPeriod"/>
            </a:pPr>
            <a:r>
              <a:rPr lang="en-US" sz="1000" i="1" dirty="0"/>
              <a:t>Nikulsin N. Models and methods for nonlinear magnetohydrodynamic simulations of stellarators. PhD Thesis (2021). </a:t>
            </a:r>
            <a:r>
              <a:rPr lang="en-US" sz="800" i="1" dirty="0">
                <a:hlinkClick r:id="rId2"/>
              </a:rPr>
              <a:t>https://pure.mpg.de/rest/items/item_3359934_3/component/file_3359935/content</a:t>
            </a:r>
            <a:r>
              <a:rPr lang="en-US" sz="800" i="1" dirty="0"/>
              <a:t> </a:t>
            </a:r>
          </a:p>
          <a:p>
            <a:pPr>
              <a:buFont typeface="+mj-lt"/>
              <a:buAutoNum type="romanUcPeriod"/>
            </a:pPr>
            <a:r>
              <a:rPr lang="en-US" sz="1000" i="1" dirty="0"/>
              <a:t>Ramasamy R. Equilibrium and initial value problem simulation studies of nonlinear magnetohydrodynamics in stellarators. PhD Thesis (2022). </a:t>
            </a:r>
            <a:r>
              <a:rPr lang="en-US" sz="1000" i="1" dirty="0">
                <a:hlinkClick r:id="rId3"/>
              </a:rPr>
              <a:t>https://hdl.handle.net/21.11116/0000-000B-FD50-E</a:t>
            </a:r>
            <a:r>
              <a:rPr lang="en-US" sz="1000" i="1" dirty="0"/>
              <a:t> </a:t>
            </a:r>
          </a:p>
          <a:p>
            <a:endParaRPr lang="en-US" sz="1000" dirty="0"/>
          </a:p>
          <a:p>
            <a:pPr>
              <a:buFont typeface="+mj-lt"/>
              <a:buAutoNum type="arabicPeriod"/>
            </a:pPr>
            <a:r>
              <a:rPr lang="en-US" sz="1000" b="1" dirty="0"/>
              <a:t>Nikulsin N., Hoelzl M., </a:t>
            </a:r>
            <a:r>
              <a:rPr lang="en-US" sz="1000" b="1" dirty="0" err="1"/>
              <a:t>Zocco</a:t>
            </a:r>
            <a:r>
              <a:rPr lang="en-US" sz="1000" b="1" dirty="0"/>
              <a:t> A., Lackner K., Günter S., JOREK Team. Testing of the new JOREK </a:t>
            </a:r>
            <a:r>
              <a:rPr lang="en-US" sz="1000" b="1" dirty="0" err="1"/>
              <a:t>stellarator</a:t>
            </a:r>
            <a:r>
              <a:rPr lang="en-US" sz="1000" b="1" dirty="0"/>
              <a:t>-capable model in the tokamak limit. JPP 87, 855870301 (2021) doi:10.1017/S0022377821000477</a:t>
            </a:r>
          </a:p>
          <a:p>
            <a:pPr>
              <a:buFont typeface="+mj-lt"/>
              <a:buAutoNum type="arabicPeriod"/>
            </a:pPr>
            <a:r>
              <a:rPr lang="en-US" sz="1000" b="1" dirty="0"/>
              <a:t>Ramasamy R., Hoelzl M., Strumberger E., Lackner K., Günter S.. Nonlinear MHD simulations of external kinks in quasi-axisymmetric stellarators using an axisymmetric external rotational transform approximation. Nuclear Fusion 61, 076017 (2021) doi:10.1088/1741-4326/</a:t>
            </a:r>
            <a:r>
              <a:rPr lang="en-US" sz="1000" b="1" dirty="0" err="1"/>
              <a:t>abffdf</a:t>
            </a:r>
            <a:endParaRPr lang="en-US" sz="1000" b="1" dirty="0"/>
          </a:p>
          <a:p>
            <a:pPr>
              <a:buFont typeface="+mj-lt"/>
              <a:buAutoNum type="arabicPeriod"/>
            </a:pPr>
            <a:r>
              <a:rPr lang="en-US" sz="1000" b="1" dirty="0"/>
              <a:t>Nikulsin N., Ramasamy R., Hoelzl M., Hindenlang F., Strumberger E., et al. JOREK3D: An extension of the JOREK nonlinear MHD code to stellarators. Physics of Plasmas 29, 063901 (2022) </a:t>
            </a:r>
            <a:r>
              <a:rPr lang="en-US" sz="1000" b="1" dirty="0" err="1"/>
              <a:t>doi:https</a:t>
            </a:r>
            <a:r>
              <a:rPr lang="en-US" sz="1000" b="1" dirty="0"/>
              <a:t>://doi.org/10.1063/5.0087104</a:t>
            </a:r>
          </a:p>
          <a:p>
            <a:pPr>
              <a:buFont typeface="+mj-lt"/>
              <a:buAutoNum type="arabicPeriod"/>
            </a:pPr>
            <a:r>
              <a:rPr lang="en-US" sz="1000" b="1" dirty="0"/>
              <a:t>Ramasamy R., Bustos Ramirez G., Hoelzl M., Graves J., Suarez Lopez G., et al. Modeling of saturated external MHD instabilities in tokamaks: A comparison of 3D free boundary equilibria and nonlinear stability calculations. Physics of Plasmas 29, 072303 (2022) doi:10.1063/5.0090008</a:t>
            </a:r>
          </a:p>
          <a:p>
            <a:pPr>
              <a:buFont typeface="+mj-lt"/>
              <a:buAutoNum type="arabicPeriod"/>
            </a:pPr>
            <a:r>
              <a:rPr lang="en-US" sz="1000" b="1" dirty="0"/>
              <a:t>Ramasamy R., Hoelzl M., Henneberg S., Strumberger E., Lackner K., Guenter S. How well can VMEC predict the initial saturation of external kink modes in near circular tokamaks and l=2 stellarators? Physics of Plasmas 30, 062506 (2023)</a:t>
            </a:r>
          </a:p>
          <a:p>
            <a:pPr>
              <a:buFont typeface="+mj-lt"/>
              <a:buAutoNum type="arabicPeriod"/>
            </a:pPr>
            <a:r>
              <a:rPr lang="en-US" sz="1000" dirty="0" err="1"/>
              <a:t>Aleynikova</a:t>
            </a:r>
            <a:r>
              <a:rPr lang="en-US" sz="1000" dirty="0"/>
              <a:t> K, Ramasamy R, Nikulsin N, Hindenlang F, Hoelzl M. Nonlinear tearing mode evolution and sawtooth crashes in a stellarators. EPS 2023</a:t>
            </a:r>
          </a:p>
          <a:p>
            <a:pPr>
              <a:buFont typeface="+mj-lt"/>
              <a:buAutoNum type="arabicPeriod"/>
            </a:pPr>
            <a:r>
              <a:rPr lang="en-US" sz="1000" dirty="0"/>
              <a:t>Ramasamy R, et al, in prep.</a:t>
            </a:r>
          </a:p>
          <a:p>
            <a:pPr>
              <a:buFont typeface="+mj-lt"/>
              <a:buAutoNum type="arabicPeriod"/>
            </a:pPr>
            <a:r>
              <a:rPr lang="de-DE" sz="1000" dirty="0"/>
              <a:t>Burckhart A, Bock A, Fischer R, Krebs I, Guenter S, </a:t>
            </a:r>
            <a:r>
              <a:rPr lang="de-DE" sz="1000" dirty="0" err="1"/>
              <a:t>Gude</a:t>
            </a:r>
            <a:r>
              <a:rPr lang="de-DE" sz="1000" dirty="0"/>
              <a:t> A, Hoelzl M, </a:t>
            </a:r>
            <a:r>
              <a:rPr lang="de-DE" sz="1000" dirty="0" err="1"/>
              <a:t>Hobirk</a:t>
            </a:r>
            <a:r>
              <a:rPr lang="de-DE" sz="1000" dirty="0"/>
              <a:t> J, Igochine V, Maraschek M, Puetterich T, Reisner M, Schramm M, Stober J, Zohm H, ASDEX Upgrade Team. Experimental </a:t>
            </a:r>
            <a:r>
              <a:rPr lang="de-DE" sz="1000" dirty="0" err="1"/>
              <a:t>Evidence</a:t>
            </a:r>
            <a:r>
              <a:rPr lang="de-DE" sz="1000" dirty="0"/>
              <a:t> </a:t>
            </a:r>
            <a:r>
              <a:rPr lang="de-DE" sz="1000" dirty="0" err="1"/>
              <a:t>of</a:t>
            </a:r>
            <a:r>
              <a:rPr lang="de-DE" sz="1000" dirty="0"/>
              <a:t> </a:t>
            </a:r>
            <a:r>
              <a:rPr lang="de-DE" sz="1000" dirty="0" err="1"/>
              <a:t>Magnetic</a:t>
            </a:r>
            <a:r>
              <a:rPr lang="de-DE" sz="1000" dirty="0"/>
              <a:t> </a:t>
            </a:r>
            <a:r>
              <a:rPr lang="de-DE" sz="1000" dirty="0" err="1"/>
              <a:t>Flux</a:t>
            </a:r>
            <a:r>
              <a:rPr lang="de-DE" sz="1000" dirty="0"/>
              <a:t> </a:t>
            </a:r>
            <a:r>
              <a:rPr lang="de-DE" sz="1000" dirty="0" err="1"/>
              <a:t>Pumping</a:t>
            </a:r>
            <a:r>
              <a:rPr lang="de-DE" sz="1000" dirty="0"/>
              <a:t> in ASDEX Upgrade (</a:t>
            </a:r>
            <a:r>
              <a:rPr lang="de-DE" sz="1000" dirty="0" err="1"/>
              <a:t>submitted</a:t>
            </a:r>
            <a:r>
              <a:rPr lang="de-DE" sz="1000" dirty="0"/>
              <a:t>)</a:t>
            </a:r>
          </a:p>
          <a:p>
            <a:pPr>
              <a:buFont typeface="+mj-lt"/>
              <a:buAutoNum type="arabicPeriod"/>
            </a:pPr>
            <a:endParaRPr lang="en-US" sz="1000" dirty="0"/>
          </a:p>
          <a:p>
            <a:endParaRPr lang="en-US" sz="1000" dirty="0"/>
          </a:p>
          <a:p>
            <a:endParaRPr lang="en-US" sz="1000" dirty="0"/>
          </a:p>
          <a:p>
            <a:endParaRPr lang="en-US" sz="1000" dirty="0"/>
          </a:p>
          <a:p>
            <a:endParaRPr lang="en-US" sz="1000" dirty="0"/>
          </a:p>
          <a:p>
            <a:endParaRPr lang="en-US" sz="1000" dirty="0"/>
          </a:p>
        </p:txBody>
      </p:sp>
      <p:sp>
        <p:nvSpPr>
          <p:cNvPr id="9" name="TextBox 8">
            <a:extLst>
              <a:ext uri="{FF2B5EF4-FFF2-40B4-BE49-F238E27FC236}">
                <a16:creationId xmlns:a16="http://schemas.microsoft.com/office/drawing/2014/main" id="{AD0F623E-9D48-410B-99A0-924F9ADE1F53}"/>
              </a:ext>
            </a:extLst>
          </p:cNvPr>
          <p:cNvSpPr txBox="1"/>
          <p:nvPr/>
        </p:nvSpPr>
        <p:spPr>
          <a:xfrm>
            <a:off x="179512" y="6309974"/>
            <a:ext cx="5185459"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future</a:t>
            </a:r>
            <a:r>
              <a:rPr lang="de-DE" sz="2000" dirty="0">
                <a:solidFill>
                  <a:srgbClr val="C00000"/>
                </a:solidFill>
              </a:rPr>
              <a:t> </a:t>
            </a:r>
            <a:r>
              <a:rPr lang="de-DE" sz="2000" dirty="0" err="1">
                <a:solidFill>
                  <a:srgbClr val="C00000"/>
                </a:solidFill>
              </a:rPr>
              <a:t>input</a:t>
            </a:r>
            <a:r>
              <a:rPr lang="de-DE" sz="2000" dirty="0">
                <a:solidFill>
                  <a:srgbClr val="C00000"/>
                </a:solidFill>
              </a:rPr>
              <a:t> </a:t>
            </a:r>
            <a:r>
              <a:rPr lang="de-DE" sz="2000" dirty="0" err="1">
                <a:solidFill>
                  <a:srgbClr val="C00000"/>
                </a:solidFill>
              </a:rPr>
              <a:t>for</a:t>
            </a:r>
            <a:r>
              <a:rPr lang="de-DE" sz="2000" dirty="0">
                <a:solidFill>
                  <a:srgbClr val="C00000"/>
                </a:solidFill>
              </a:rPr>
              <a:t> EUROfusion </a:t>
            </a:r>
            <a:r>
              <a:rPr lang="de-DE" sz="2000" dirty="0" err="1">
                <a:solidFill>
                  <a:srgbClr val="C00000"/>
                </a:solidFill>
              </a:rPr>
              <a:t>stellarator</a:t>
            </a:r>
            <a:r>
              <a:rPr lang="de-DE" sz="2000" dirty="0">
                <a:solidFill>
                  <a:srgbClr val="C00000"/>
                </a:solidFill>
              </a:rPr>
              <a:t> </a:t>
            </a:r>
            <a:r>
              <a:rPr lang="de-DE" sz="2000" dirty="0" err="1">
                <a:solidFill>
                  <a:srgbClr val="C00000"/>
                </a:solidFill>
              </a:rPr>
              <a:t>work</a:t>
            </a:r>
            <a:endParaRPr lang="de-DE" sz="2000" dirty="0">
              <a:solidFill>
                <a:srgbClr val="C00000"/>
              </a:solidFill>
            </a:endParaRPr>
          </a:p>
        </p:txBody>
      </p:sp>
      <p:sp>
        <p:nvSpPr>
          <p:cNvPr id="10" name="TextBox 9">
            <a:extLst>
              <a:ext uri="{FF2B5EF4-FFF2-40B4-BE49-F238E27FC236}">
                <a16:creationId xmlns:a16="http://schemas.microsoft.com/office/drawing/2014/main" id="{F335AA93-C142-48FC-8BA9-220575110FB0}"/>
              </a:ext>
            </a:extLst>
          </p:cNvPr>
          <p:cNvSpPr txBox="1"/>
          <p:nvPr/>
        </p:nvSpPr>
        <p:spPr>
          <a:xfrm>
            <a:off x="6228184" y="148208"/>
            <a:ext cx="1899623" cy="400110"/>
          </a:xfrm>
          <a:prstGeom prst="rect">
            <a:avLst/>
          </a:prstGeom>
          <a:noFill/>
        </p:spPr>
        <p:txBody>
          <a:bodyPr wrap="none" rtlCol="0">
            <a:spAutoFit/>
          </a:bodyPr>
          <a:lstStyle/>
          <a:p>
            <a:r>
              <a:rPr lang="en-US" sz="2000" dirty="0">
                <a:solidFill>
                  <a:srgbClr val="C00000"/>
                </a:solidFill>
              </a:rPr>
              <a:t>no TSVV funding</a:t>
            </a:r>
            <a:endParaRPr lang="de-DE" sz="2000" dirty="0">
              <a:solidFill>
                <a:srgbClr val="C00000"/>
              </a:solidFill>
            </a:endParaRPr>
          </a:p>
        </p:txBody>
      </p:sp>
      <p:sp>
        <p:nvSpPr>
          <p:cNvPr id="8" name="Rectangle: Rounded Corners 7">
            <a:extLst>
              <a:ext uri="{FF2B5EF4-FFF2-40B4-BE49-F238E27FC236}">
                <a16:creationId xmlns:a16="http://schemas.microsoft.com/office/drawing/2014/main" id="{AEE6B721-60D8-4159-B8B9-F2EC3F8C6571}"/>
              </a:ext>
            </a:extLst>
          </p:cNvPr>
          <p:cNvSpPr/>
          <p:nvPr/>
        </p:nvSpPr>
        <p:spPr>
          <a:xfrm>
            <a:off x="6228184" y="76200"/>
            <a:ext cx="1944216" cy="544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793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AEE0-AB05-44BA-BCE7-F9D505982EBE}"/>
              </a:ext>
            </a:extLst>
          </p:cNvPr>
          <p:cNvSpPr>
            <a:spLocks noGrp="1"/>
          </p:cNvSpPr>
          <p:nvPr>
            <p:ph type="title"/>
          </p:nvPr>
        </p:nvSpPr>
        <p:spPr/>
        <p:txBody>
          <a:bodyPr/>
          <a:lstStyle/>
          <a:p>
            <a:r>
              <a:rPr lang="en-US" dirty="0"/>
              <a:t>Work package structure</a:t>
            </a:r>
            <a:endParaRPr lang="de-DE" dirty="0"/>
          </a:p>
        </p:txBody>
      </p:sp>
      <p:sp>
        <p:nvSpPr>
          <p:cNvPr id="5" name="Rectangle 4">
            <a:extLst>
              <a:ext uri="{FF2B5EF4-FFF2-40B4-BE49-F238E27FC236}">
                <a16:creationId xmlns:a16="http://schemas.microsoft.com/office/drawing/2014/main" id="{FF096F8C-604B-44CD-B4AF-56317FDC59B5}"/>
              </a:ext>
            </a:extLst>
          </p:cNvPr>
          <p:cNvSpPr/>
          <p:nvPr/>
        </p:nvSpPr>
        <p:spPr>
          <a:xfrm>
            <a:off x="107504" y="4899791"/>
            <a:ext cx="2088232" cy="1296144"/>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a:t>Usability</a:t>
            </a:r>
            <a:endParaRPr lang="de-DE" b="1" dirty="0"/>
          </a:p>
        </p:txBody>
      </p:sp>
      <p:sp>
        <p:nvSpPr>
          <p:cNvPr id="6" name="Rectangle 5">
            <a:extLst>
              <a:ext uri="{FF2B5EF4-FFF2-40B4-BE49-F238E27FC236}">
                <a16:creationId xmlns:a16="http://schemas.microsoft.com/office/drawing/2014/main" id="{AB678899-A527-429C-AAFD-0C26B6C3216B}"/>
              </a:ext>
            </a:extLst>
          </p:cNvPr>
          <p:cNvSpPr/>
          <p:nvPr/>
        </p:nvSpPr>
        <p:spPr>
          <a:xfrm>
            <a:off x="2411760" y="4896318"/>
            <a:ext cx="2088232" cy="1296144"/>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err="1"/>
              <a:t>Numerics</a:t>
            </a:r>
            <a:endParaRPr lang="de-DE" b="1" dirty="0"/>
          </a:p>
        </p:txBody>
      </p:sp>
      <p:sp>
        <p:nvSpPr>
          <p:cNvPr id="7" name="Rectangle 6">
            <a:extLst>
              <a:ext uri="{FF2B5EF4-FFF2-40B4-BE49-F238E27FC236}">
                <a16:creationId xmlns:a16="http://schemas.microsoft.com/office/drawing/2014/main" id="{D799FA02-6EAE-4DF4-8DC0-6BF57B75F521}"/>
              </a:ext>
            </a:extLst>
          </p:cNvPr>
          <p:cNvSpPr/>
          <p:nvPr/>
        </p:nvSpPr>
        <p:spPr>
          <a:xfrm>
            <a:off x="4716016" y="4896318"/>
            <a:ext cx="2088232" cy="1296144"/>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a:t>Kinetics</a:t>
            </a:r>
            <a:endParaRPr lang="de-DE" b="1" dirty="0"/>
          </a:p>
        </p:txBody>
      </p:sp>
      <p:cxnSp>
        <p:nvCxnSpPr>
          <p:cNvPr id="12" name="Straight Connector 11">
            <a:extLst>
              <a:ext uri="{FF2B5EF4-FFF2-40B4-BE49-F238E27FC236}">
                <a16:creationId xmlns:a16="http://schemas.microsoft.com/office/drawing/2014/main" id="{B37535B9-C20A-45E3-9B0A-41361255E7BE}"/>
              </a:ext>
            </a:extLst>
          </p:cNvPr>
          <p:cNvCxnSpPr/>
          <p:nvPr/>
        </p:nvCxnSpPr>
        <p:spPr>
          <a:xfrm>
            <a:off x="107504" y="4437112"/>
            <a:ext cx="66967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8AAB4FF-97B9-47AF-B947-2D11EA010533}"/>
              </a:ext>
            </a:extLst>
          </p:cNvPr>
          <p:cNvCxnSpPr/>
          <p:nvPr/>
        </p:nvCxnSpPr>
        <p:spPr>
          <a:xfrm flipV="1">
            <a:off x="7956376" y="5002575"/>
            <a:ext cx="0" cy="5146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BC09714E-A3AC-4CF1-8047-3C5A197C8A23}"/>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4</a:t>
            </a:fld>
            <a:endParaRPr lang="en-GB" dirty="0"/>
          </a:p>
        </p:txBody>
      </p:sp>
      <p:sp>
        <p:nvSpPr>
          <p:cNvPr id="14" name="TextBox 13">
            <a:extLst>
              <a:ext uri="{FF2B5EF4-FFF2-40B4-BE49-F238E27FC236}">
                <a16:creationId xmlns:a16="http://schemas.microsoft.com/office/drawing/2014/main" id="{BF58D981-5F15-4EC1-8EE1-BBC38E831340}"/>
              </a:ext>
            </a:extLst>
          </p:cNvPr>
          <p:cNvSpPr txBox="1"/>
          <p:nvPr/>
        </p:nvSpPr>
        <p:spPr>
          <a:xfrm>
            <a:off x="7434198" y="5624785"/>
            <a:ext cx="1042273" cy="369332"/>
          </a:xfrm>
          <a:prstGeom prst="rect">
            <a:avLst/>
          </a:prstGeom>
          <a:noFill/>
        </p:spPr>
        <p:txBody>
          <a:bodyPr wrap="none" rtlCol="0">
            <a:spAutoFit/>
          </a:bodyPr>
          <a:lstStyle/>
          <a:p>
            <a:r>
              <a:rPr lang="en-US" b="1" dirty="0"/>
              <a:t>Methods</a:t>
            </a:r>
            <a:endParaRPr lang="de-DE" b="1" dirty="0"/>
          </a:p>
        </p:txBody>
      </p:sp>
      <p:sp>
        <p:nvSpPr>
          <p:cNvPr id="16" name="TextBox 15">
            <a:extLst>
              <a:ext uri="{FF2B5EF4-FFF2-40B4-BE49-F238E27FC236}">
                <a16:creationId xmlns:a16="http://schemas.microsoft.com/office/drawing/2014/main" id="{DAA206A7-EB9E-44CB-94B1-AF56CF6A604C}"/>
              </a:ext>
            </a:extLst>
          </p:cNvPr>
          <p:cNvSpPr txBox="1"/>
          <p:nvPr/>
        </p:nvSpPr>
        <p:spPr>
          <a:xfrm>
            <a:off x="7354567" y="4139736"/>
            <a:ext cx="1812637" cy="646331"/>
          </a:xfrm>
          <a:prstGeom prst="rect">
            <a:avLst/>
          </a:prstGeom>
          <a:noFill/>
        </p:spPr>
        <p:txBody>
          <a:bodyPr wrap="square" rtlCol="0">
            <a:spAutoFit/>
          </a:bodyPr>
          <a:lstStyle/>
          <a:p>
            <a:r>
              <a:rPr lang="en-US" b="1" dirty="0"/>
              <a:t>Models</a:t>
            </a:r>
            <a:r>
              <a:rPr lang="en-US" dirty="0"/>
              <a:t> and verification</a:t>
            </a:r>
            <a:endParaRPr lang="de-DE" dirty="0"/>
          </a:p>
        </p:txBody>
      </p:sp>
    </p:spTree>
    <p:extLst>
      <p:ext uri="{BB962C8B-B14F-4D97-AF65-F5344CB8AC3E}">
        <p14:creationId xmlns:p14="http://schemas.microsoft.com/office/powerpoint/2010/main" val="1027559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764C-C035-4955-B877-C69CE8C23C30}"/>
              </a:ext>
            </a:extLst>
          </p:cNvPr>
          <p:cNvSpPr>
            <a:spLocks noGrp="1"/>
          </p:cNvSpPr>
          <p:nvPr>
            <p:ph type="title"/>
          </p:nvPr>
        </p:nvSpPr>
        <p:spPr/>
        <p:txBody>
          <a:bodyPr/>
          <a:lstStyle/>
          <a:p>
            <a:r>
              <a:rPr lang="en-US" dirty="0"/>
              <a:t>Highlight: </a:t>
            </a:r>
            <a:r>
              <a:rPr lang="en-US" dirty="0" err="1"/>
              <a:t>Stellarator</a:t>
            </a:r>
            <a:r>
              <a:rPr lang="en-US" dirty="0"/>
              <a:t> MHD</a:t>
            </a:r>
            <a:endParaRPr lang="de-DE" dirty="0"/>
          </a:p>
        </p:txBody>
      </p:sp>
      <p:pic>
        <p:nvPicPr>
          <p:cNvPr id="9" name="Picture 8">
            <a:extLst>
              <a:ext uri="{FF2B5EF4-FFF2-40B4-BE49-F238E27FC236}">
                <a16:creationId xmlns:a16="http://schemas.microsoft.com/office/drawing/2014/main" id="{72DD6C33-1EF0-47FB-A4C3-BDF4683C1E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60" y="3589648"/>
            <a:ext cx="4581044" cy="3031124"/>
          </a:xfrm>
          <a:prstGeom prst="rect">
            <a:avLst/>
          </a:prstGeom>
        </p:spPr>
      </p:pic>
      <p:sp>
        <p:nvSpPr>
          <p:cNvPr id="11" name="Content Placeholder 2">
            <a:extLst>
              <a:ext uri="{FF2B5EF4-FFF2-40B4-BE49-F238E27FC236}">
                <a16:creationId xmlns:a16="http://schemas.microsoft.com/office/drawing/2014/main" id="{263C3A0B-349A-4483-B220-3D95B39E282B}"/>
              </a:ext>
            </a:extLst>
          </p:cNvPr>
          <p:cNvSpPr txBox="1">
            <a:spLocks/>
          </p:cNvSpPr>
          <p:nvPr/>
        </p:nvSpPr>
        <p:spPr>
          <a:xfrm>
            <a:off x="107504" y="980728"/>
            <a:ext cx="2093321" cy="4896544"/>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Non-linear dynamics of double TM </a:t>
            </a:r>
            <a:r>
              <a:rPr lang="en-US" sz="2000" dirty="0"/>
              <a:t>instability in W7-A</a:t>
            </a:r>
            <a:endParaRPr lang="en-US" sz="2000" b="1" dirty="0"/>
          </a:p>
        </p:txBody>
      </p:sp>
      <p:sp>
        <p:nvSpPr>
          <p:cNvPr id="12" name="Rectangle 11">
            <a:extLst>
              <a:ext uri="{FF2B5EF4-FFF2-40B4-BE49-F238E27FC236}">
                <a16:creationId xmlns:a16="http://schemas.microsoft.com/office/drawing/2014/main" id="{C25F5450-D605-44A6-A953-82B66CD7FB7D}"/>
              </a:ext>
            </a:extLst>
          </p:cNvPr>
          <p:cNvSpPr/>
          <p:nvPr/>
        </p:nvSpPr>
        <p:spPr>
          <a:xfrm>
            <a:off x="4412660" y="3693766"/>
            <a:ext cx="4678612" cy="1015663"/>
          </a:xfrm>
          <a:prstGeom prst="rect">
            <a:avLst/>
          </a:prstGeom>
        </p:spPr>
        <p:txBody>
          <a:bodyPr wrap="square">
            <a:spAutoFit/>
          </a:bodyPr>
          <a:lstStyle/>
          <a:p>
            <a:pPr marL="342900" indent="-342900">
              <a:buFont typeface="Arial" panose="020B0604020202020204" pitchFamily="34" charset="0"/>
              <a:buChar char="•"/>
            </a:pPr>
            <a:r>
              <a:rPr lang="en-US" sz="2000" b="1" dirty="0"/>
              <a:t>Successful benchmark for TM in W7-AS geometry + ballooning mode tests </a:t>
            </a:r>
            <a:r>
              <a:rPr lang="en-US" sz="2000" dirty="0"/>
              <a:t>(first applications to advanced stellarators)</a:t>
            </a:r>
          </a:p>
        </p:txBody>
      </p:sp>
      <p:sp>
        <p:nvSpPr>
          <p:cNvPr id="13" name="Rectangle 12">
            <a:extLst>
              <a:ext uri="{FF2B5EF4-FFF2-40B4-BE49-F238E27FC236}">
                <a16:creationId xmlns:a16="http://schemas.microsoft.com/office/drawing/2014/main" id="{725B3624-7E19-4EFE-9A8A-2FECC3DE510E}"/>
              </a:ext>
            </a:extLst>
          </p:cNvPr>
          <p:cNvSpPr/>
          <p:nvPr/>
        </p:nvSpPr>
        <p:spPr>
          <a:xfrm>
            <a:off x="5148064" y="716514"/>
            <a:ext cx="4032448" cy="584775"/>
          </a:xfrm>
          <a:prstGeom prst="rect">
            <a:avLst/>
          </a:prstGeom>
        </p:spPr>
        <p:txBody>
          <a:bodyPr wrap="square">
            <a:spAutoFit/>
          </a:bodyPr>
          <a:lstStyle/>
          <a:p>
            <a:r>
              <a:rPr lang="en-US" sz="800" dirty="0" err="1">
                <a:solidFill>
                  <a:schemeClr val="accent1">
                    <a:lumMod val="75000"/>
                  </a:schemeClr>
                </a:solidFill>
              </a:rPr>
              <a:t>Aleynikova</a:t>
            </a:r>
            <a:r>
              <a:rPr lang="en-US" sz="800" dirty="0">
                <a:solidFill>
                  <a:schemeClr val="accent1">
                    <a:lumMod val="75000"/>
                  </a:schemeClr>
                </a:solidFill>
              </a:rPr>
              <a:t> K, Ramasamy R, Nikulsin N, Hindenlang F, Hoelzl M. Nonlinear tearing mode evolution and sawtooth crashes in a stellarators. EPS 2023</a:t>
            </a:r>
          </a:p>
          <a:p>
            <a:endParaRPr lang="en-US" sz="800" dirty="0">
              <a:solidFill>
                <a:schemeClr val="accent1">
                  <a:lumMod val="75000"/>
                </a:schemeClr>
              </a:solidFill>
            </a:endParaRPr>
          </a:p>
          <a:p>
            <a:r>
              <a:rPr lang="en-US" sz="800" dirty="0">
                <a:solidFill>
                  <a:schemeClr val="accent1">
                    <a:lumMod val="75000"/>
                  </a:schemeClr>
                </a:solidFill>
              </a:rPr>
              <a:t>Ramasamy R et al, in preparation</a:t>
            </a:r>
          </a:p>
        </p:txBody>
      </p:sp>
      <p:pic>
        <p:nvPicPr>
          <p:cNvPr id="17" name="Picture 16">
            <a:extLst>
              <a:ext uri="{FF2B5EF4-FFF2-40B4-BE49-F238E27FC236}">
                <a16:creationId xmlns:a16="http://schemas.microsoft.com/office/drawing/2014/main" id="{30CC3397-6B0A-4A03-9E72-8501CC61D16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61458" y="4306888"/>
            <a:ext cx="2022310" cy="2551112"/>
          </a:xfrm>
          <a:prstGeom prst="rect">
            <a:avLst/>
          </a:prstGeom>
        </p:spPr>
      </p:pic>
      <p:pic>
        <p:nvPicPr>
          <p:cNvPr id="8" name="Picture 7">
            <a:extLst>
              <a:ext uri="{FF2B5EF4-FFF2-40B4-BE49-F238E27FC236}">
                <a16:creationId xmlns:a16="http://schemas.microsoft.com/office/drawing/2014/main" id="{26D016E1-312E-4B19-9153-6F66ED414FAC}"/>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109000"/>
                    </a14:imgEffect>
                    <a14:imgEffect>
                      <a14:brightnessContrast bright="9000" contrast="24000"/>
                    </a14:imgEffect>
                  </a14:imgLayer>
                </a14:imgProps>
              </a:ext>
              <a:ext uri="{28A0092B-C50C-407E-A947-70E740481C1C}">
                <a14:useLocalDpi xmlns:a14="http://schemas.microsoft.com/office/drawing/2010/main" val="0"/>
              </a:ext>
            </a:extLst>
          </a:blip>
          <a:stretch>
            <a:fillRect/>
          </a:stretch>
        </p:blipFill>
        <p:spPr>
          <a:xfrm>
            <a:off x="3762444" y="1687831"/>
            <a:ext cx="5328828" cy="1957193"/>
          </a:xfrm>
          <a:prstGeom prst="rect">
            <a:avLst/>
          </a:prstGeom>
        </p:spPr>
      </p:pic>
      <p:pic>
        <p:nvPicPr>
          <p:cNvPr id="4" name="Picture 3">
            <a:extLst>
              <a:ext uri="{FF2B5EF4-FFF2-40B4-BE49-F238E27FC236}">
                <a16:creationId xmlns:a16="http://schemas.microsoft.com/office/drawing/2014/main" id="{A25460DD-AE47-417B-B5FE-9A6A0C14F1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4068" y="701975"/>
            <a:ext cx="3086974" cy="1860726"/>
          </a:xfrm>
          <a:prstGeom prst="rect">
            <a:avLst/>
          </a:prstGeom>
        </p:spPr>
      </p:pic>
      <p:sp>
        <p:nvSpPr>
          <p:cNvPr id="15" name="TextBox 14">
            <a:extLst>
              <a:ext uri="{FF2B5EF4-FFF2-40B4-BE49-F238E27FC236}">
                <a16:creationId xmlns:a16="http://schemas.microsoft.com/office/drawing/2014/main" id="{E676F738-9F00-441D-9B60-CC3427C5D5BA}"/>
              </a:ext>
            </a:extLst>
          </p:cNvPr>
          <p:cNvSpPr txBox="1"/>
          <p:nvPr/>
        </p:nvSpPr>
        <p:spPr>
          <a:xfrm>
            <a:off x="5796136" y="1604895"/>
            <a:ext cx="2263454" cy="369332"/>
          </a:xfrm>
          <a:prstGeom prst="rect">
            <a:avLst/>
          </a:prstGeom>
          <a:noFill/>
        </p:spPr>
        <p:txBody>
          <a:bodyPr wrap="square" rtlCol="0">
            <a:spAutoFit/>
          </a:bodyPr>
          <a:lstStyle/>
          <a:p>
            <a:r>
              <a:rPr lang="en-US" dirty="0">
                <a:solidFill>
                  <a:schemeClr val="bg1"/>
                </a:solidFill>
              </a:rPr>
              <a:t>Current density</a:t>
            </a:r>
            <a:endParaRPr lang="de-DE" dirty="0">
              <a:solidFill>
                <a:schemeClr val="bg1"/>
              </a:solidFill>
            </a:endParaRPr>
          </a:p>
        </p:txBody>
      </p:sp>
      <p:pic>
        <p:nvPicPr>
          <p:cNvPr id="14" name="Picture 2">
            <a:extLst>
              <a:ext uri="{FF2B5EF4-FFF2-40B4-BE49-F238E27FC236}">
                <a16:creationId xmlns:a16="http://schemas.microsoft.com/office/drawing/2014/main" id="{3DD22221-0D80-4683-A82A-2DCBBA93A8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3014" y="4964923"/>
            <a:ext cx="2465290" cy="158031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3">
            <a:extLst>
              <a:ext uri="{FF2B5EF4-FFF2-40B4-BE49-F238E27FC236}">
                <a16:creationId xmlns:a16="http://schemas.microsoft.com/office/drawing/2014/main" id="{CC9ECC6F-92D4-4E3F-905D-F40FD38138BA}"/>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40</a:t>
            </a:fld>
            <a:endParaRPr lang="en-GB" dirty="0"/>
          </a:p>
        </p:txBody>
      </p:sp>
    </p:spTree>
    <p:extLst>
      <p:ext uri="{BB962C8B-B14F-4D97-AF65-F5344CB8AC3E}">
        <p14:creationId xmlns:p14="http://schemas.microsoft.com/office/powerpoint/2010/main" val="2153156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Conclusions</a:t>
            </a:r>
            <a:endParaRPr lang="de-DE" sz="6000" dirty="0"/>
          </a:p>
        </p:txBody>
      </p:sp>
    </p:spTree>
    <p:extLst>
      <p:ext uri="{BB962C8B-B14F-4D97-AF65-F5344CB8AC3E}">
        <p14:creationId xmlns:p14="http://schemas.microsoft.com/office/powerpoint/2010/main" val="2362977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58FD-61A1-4107-AB88-2E66188A6E3B}"/>
              </a:ext>
            </a:extLst>
          </p:cNvPr>
          <p:cNvSpPr>
            <a:spLocks noGrp="1"/>
          </p:cNvSpPr>
          <p:nvPr>
            <p:ph type="title"/>
          </p:nvPr>
        </p:nvSpPr>
        <p:spPr/>
        <p:txBody>
          <a:bodyPr/>
          <a:lstStyle/>
          <a:p>
            <a:r>
              <a:rPr lang="en-US" dirty="0"/>
              <a:t>Conclusions</a:t>
            </a:r>
            <a:endParaRPr lang="de-DE" dirty="0"/>
          </a:p>
        </p:txBody>
      </p:sp>
      <p:sp>
        <p:nvSpPr>
          <p:cNvPr id="3" name="Content Placeholder 2">
            <a:extLst>
              <a:ext uri="{FF2B5EF4-FFF2-40B4-BE49-F238E27FC236}">
                <a16:creationId xmlns:a16="http://schemas.microsoft.com/office/drawing/2014/main" id="{9276AD42-79E1-455A-A582-DF2FD6167713}"/>
              </a:ext>
            </a:extLst>
          </p:cNvPr>
          <p:cNvSpPr>
            <a:spLocks noGrp="1"/>
          </p:cNvSpPr>
          <p:nvPr>
            <p:ph idx="1"/>
          </p:nvPr>
        </p:nvSpPr>
        <p:spPr>
          <a:xfrm>
            <a:off x="457200" y="1412776"/>
            <a:ext cx="8229600" cy="5369024"/>
          </a:xfrm>
        </p:spPr>
        <p:txBody>
          <a:bodyPr>
            <a:normAutofit lnSpcReduction="10000"/>
          </a:bodyPr>
          <a:lstStyle/>
          <a:p>
            <a:pPr marL="0" indent="0">
              <a:buNone/>
            </a:pPr>
            <a:r>
              <a:rPr lang="en-US" sz="2000" b="1" dirty="0"/>
              <a:t>Excellent progress in all work packages</a:t>
            </a:r>
          </a:p>
          <a:p>
            <a:r>
              <a:rPr lang="en-US" sz="1800" dirty="0"/>
              <a:t>Documentation, </a:t>
            </a:r>
            <a:r>
              <a:rPr lang="en-US" sz="1800" dirty="0" err="1"/>
              <a:t>IMASification</a:t>
            </a:r>
            <a:r>
              <a:rPr lang="en-US" sz="1800" dirty="0"/>
              <a:t>, automatic testing</a:t>
            </a:r>
          </a:p>
          <a:p>
            <a:r>
              <a:rPr lang="en-US" sz="1800" dirty="0"/>
              <a:t>Major model and </a:t>
            </a:r>
            <a:r>
              <a:rPr lang="en-US" sz="1800" dirty="0" err="1"/>
              <a:t>numerics</a:t>
            </a:r>
            <a:r>
              <a:rPr lang="en-US" sz="1800" dirty="0"/>
              <a:t> developments</a:t>
            </a:r>
          </a:p>
          <a:p>
            <a:r>
              <a:rPr lang="en-US" sz="1800" dirty="0"/>
              <a:t>Good progress regarding experiment validation</a:t>
            </a:r>
          </a:p>
          <a:p>
            <a:r>
              <a:rPr lang="en-US" sz="1800" dirty="0"/>
              <a:t>Increasing progress with predictions</a:t>
            </a:r>
          </a:p>
          <a:p>
            <a:r>
              <a:rPr lang="en-US" sz="1800" dirty="0"/>
              <a:t>High relevance for WPs TE/SA/DES, ITER, DTT, etc.</a:t>
            </a:r>
          </a:p>
          <a:p>
            <a:endParaRPr lang="en-US" sz="2000" b="1" dirty="0"/>
          </a:p>
          <a:p>
            <a:pPr marL="0" indent="0">
              <a:buNone/>
            </a:pPr>
            <a:r>
              <a:rPr lang="en-US" sz="2000" b="1" dirty="0"/>
              <a:t>About 50 refereed articles </a:t>
            </a:r>
            <a:r>
              <a:rPr lang="en-US" sz="2000" dirty="0"/>
              <a:t>published, accepted or submitted,</a:t>
            </a:r>
            <a:br>
              <a:rPr lang="en-US" sz="2000" dirty="0"/>
            </a:br>
            <a:r>
              <a:rPr lang="en-US" sz="2000" dirty="0"/>
              <a:t>where the 1</a:t>
            </a:r>
            <a:r>
              <a:rPr lang="en-US" sz="2000" baseline="30000" dirty="0"/>
              <a:t>st</a:t>
            </a:r>
            <a:r>
              <a:rPr lang="en-US" sz="2000" dirty="0"/>
              <a:t>/2</a:t>
            </a:r>
            <a:r>
              <a:rPr lang="en-US" sz="2000" baseline="30000" dirty="0"/>
              <a:t>nd</a:t>
            </a:r>
            <a:r>
              <a:rPr lang="en-US" sz="2000" dirty="0"/>
              <a:t>/3</a:t>
            </a:r>
            <a:r>
              <a:rPr lang="en-US" sz="2000" baseline="30000" dirty="0"/>
              <a:t>rd</a:t>
            </a:r>
            <a:r>
              <a:rPr lang="en-US" sz="2000" dirty="0"/>
              <a:t> author is a project contributor</a:t>
            </a:r>
          </a:p>
          <a:p>
            <a:endParaRPr lang="en-US" sz="2000" dirty="0"/>
          </a:p>
          <a:p>
            <a:pPr marL="0" indent="0">
              <a:buNone/>
            </a:pPr>
            <a:r>
              <a:rPr lang="en-US" sz="2000" b="1" dirty="0"/>
              <a:t>Milestones:</a:t>
            </a:r>
          </a:p>
          <a:p>
            <a:r>
              <a:rPr lang="en-US" sz="1800" b="1" dirty="0"/>
              <a:t>48% completed</a:t>
            </a:r>
          </a:p>
          <a:p>
            <a:r>
              <a:rPr lang="en-US" sz="1800" b="1" dirty="0"/>
              <a:t>16% almost completed</a:t>
            </a:r>
          </a:p>
          <a:p>
            <a:r>
              <a:rPr lang="en-US" sz="1800" dirty="0"/>
              <a:t>24% half way</a:t>
            </a:r>
          </a:p>
          <a:p>
            <a:r>
              <a:rPr lang="en-US" sz="1800" dirty="0"/>
              <a:t>8% started</a:t>
            </a:r>
          </a:p>
          <a:p>
            <a:r>
              <a:rPr lang="en-US" sz="1800" dirty="0"/>
              <a:t>4% not started</a:t>
            </a:r>
          </a:p>
        </p:txBody>
      </p:sp>
      <p:pic>
        <p:nvPicPr>
          <p:cNvPr id="7" name="Picture 6">
            <a:extLst>
              <a:ext uri="{FF2B5EF4-FFF2-40B4-BE49-F238E27FC236}">
                <a16:creationId xmlns:a16="http://schemas.microsoft.com/office/drawing/2014/main" id="{43899066-D9FC-4D7C-A2E4-CBE2B58CE0BE}"/>
              </a:ext>
            </a:extLst>
          </p:cNvPr>
          <p:cNvPicPr>
            <a:picLocks noChangeAspect="1"/>
          </p:cNvPicPr>
          <p:nvPr/>
        </p:nvPicPr>
        <p:blipFill>
          <a:blip r:embed="rId2"/>
          <a:stretch>
            <a:fillRect/>
          </a:stretch>
        </p:blipFill>
        <p:spPr>
          <a:xfrm>
            <a:off x="6948264" y="1196752"/>
            <a:ext cx="1800200" cy="1576573"/>
          </a:xfrm>
          <a:prstGeom prst="rect">
            <a:avLst/>
          </a:prstGeom>
        </p:spPr>
      </p:pic>
      <p:pic>
        <p:nvPicPr>
          <p:cNvPr id="4" name="Picture 3">
            <a:extLst>
              <a:ext uri="{FF2B5EF4-FFF2-40B4-BE49-F238E27FC236}">
                <a16:creationId xmlns:a16="http://schemas.microsoft.com/office/drawing/2014/main" id="{AFC478CA-DAE4-47B1-84EA-9EEA30BDD097}"/>
              </a:ext>
            </a:extLst>
          </p:cNvPr>
          <p:cNvPicPr>
            <a:picLocks noChangeAspect="1"/>
          </p:cNvPicPr>
          <p:nvPr/>
        </p:nvPicPr>
        <p:blipFill>
          <a:blip r:embed="rId3"/>
          <a:stretch>
            <a:fillRect/>
          </a:stretch>
        </p:blipFill>
        <p:spPr>
          <a:xfrm>
            <a:off x="3491880" y="4467631"/>
            <a:ext cx="4176464" cy="2387234"/>
          </a:xfrm>
          <a:prstGeom prst="rect">
            <a:avLst/>
          </a:prstGeom>
        </p:spPr>
      </p:pic>
    </p:spTree>
    <p:extLst>
      <p:ext uri="{BB962C8B-B14F-4D97-AF65-F5344CB8AC3E}">
        <p14:creationId xmlns:p14="http://schemas.microsoft.com/office/powerpoint/2010/main" val="1061977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Backup slides</a:t>
            </a:r>
            <a:endParaRPr lang="de-DE" sz="6000" dirty="0"/>
          </a:p>
        </p:txBody>
      </p:sp>
    </p:spTree>
    <p:extLst>
      <p:ext uri="{BB962C8B-B14F-4D97-AF65-F5344CB8AC3E}">
        <p14:creationId xmlns:p14="http://schemas.microsoft.com/office/powerpoint/2010/main" val="1541085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2DBF-9301-4A9A-A34B-69A3C8DF0CCE}"/>
              </a:ext>
            </a:extLst>
          </p:cNvPr>
          <p:cNvSpPr>
            <a:spLocks noGrp="1"/>
          </p:cNvSpPr>
          <p:nvPr>
            <p:ph type="title"/>
          </p:nvPr>
        </p:nvSpPr>
        <p:spPr/>
        <p:txBody>
          <a:bodyPr/>
          <a:lstStyle/>
          <a:p>
            <a:r>
              <a:rPr lang="en-US" dirty="0"/>
              <a:t>ACH support</a:t>
            </a:r>
            <a:endParaRPr lang="de-DE" dirty="0"/>
          </a:p>
        </p:txBody>
      </p:sp>
      <p:graphicFrame>
        <p:nvGraphicFramePr>
          <p:cNvPr id="5" name="Content Placeholder 4">
            <a:extLst>
              <a:ext uri="{FF2B5EF4-FFF2-40B4-BE49-F238E27FC236}">
                <a16:creationId xmlns:a16="http://schemas.microsoft.com/office/drawing/2014/main" id="{43E6AB19-8689-47D3-8E8A-E1AE22C4E469}"/>
              </a:ext>
            </a:extLst>
          </p:cNvPr>
          <p:cNvGraphicFramePr>
            <a:graphicFrameLocks noGrp="1"/>
          </p:cNvGraphicFramePr>
          <p:nvPr>
            <p:ph idx="1"/>
            <p:extLst>
              <p:ext uri="{D42A27DB-BD31-4B8C-83A1-F6EECF244321}">
                <p14:modId xmlns:p14="http://schemas.microsoft.com/office/powerpoint/2010/main" val="2841725397"/>
              </p:ext>
            </p:extLst>
          </p:nvPr>
        </p:nvGraphicFramePr>
        <p:xfrm>
          <a:off x="434174" y="843723"/>
          <a:ext cx="8507288" cy="5135988"/>
        </p:xfrm>
        <a:graphic>
          <a:graphicData uri="http://schemas.openxmlformats.org/drawingml/2006/table">
            <a:tbl>
              <a:tblPr firstRow="1" bandRow="1">
                <a:tableStyleId>{5C22544A-7EE6-4342-B048-85BDC9FD1C3A}</a:tableStyleId>
              </a:tblPr>
              <a:tblGrid>
                <a:gridCol w="897466">
                  <a:extLst>
                    <a:ext uri="{9D8B030D-6E8A-4147-A177-3AD203B41FA5}">
                      <a16:colId xmlns:a16="http://schemas.microsoft.com/office/drawing/2014/main" val="257588397"/>
                    </a:ext>
                  </a:extLst>
                </a:gridCol>
                <a:gridCol w="2232248">
                  <a:extLst>
                    <a:ext uri="{9D8B030D-6E8A-4147-A177-3AD203B41FA5}">
                      <a16:colId xmlns:a16="http://schemas.microsoft.com/office/drawing/2014/main" val="1934182521"/>
                    </a:ext>
                  </a:extLst>
                </a:gridCol>
                <a:gridCol w="2520280">
                  <a:extLst>
                    <a:ext uri="{9D8B030D-6E8A-4147-A177-3AD203B41FA5}">
                      <a16:colId xmlns:a16="http://schemas.microsoft.com/office/drawing/2014/main" val="2199929"/>
                    </a:ext>
                  </a:extLst>
                </a:gridCol>
                <a:gridCol w="2857294">
                  <a:extLst>
                    <a:ext uri="{9D8B030D-6E8A-4147-A177-3AD203B41FA5}">
                      <a16:colId xmlns:a16="http://schemas.microsoft.com/office/drawing/2014/main" val="2401852201"/>
                    </a:ext>
                  </a:extLst>
                </a:gridCol>
              </a:tblGrid>
              <a:tr h="621057">
                <a:tc>
                  <a:txBody>
                    <a:bodyPr/>
                    <a:lstStyle/>
                    <a:p>
                      <a:pPr algn="ctr"/>
                      <a:endParaRPr lang="de-DE" dirty="0"/>
                    </a:p>
                  </a:txBody>
                  <a:tcPr anchor="ctr"/>
                </a:tc>
                <a:tc>
                  <a:txBody>
                    <a:bodyPr/>
                    <a:lstStyle/>
                    <a:p>
                      <a:pPr algn="ctr"/>
                      <a:r>
                        <a:rPr lang="en-US" dirty="0"/>
                        <a:t>2021</a:t>
                      </a:r>
                      <a:endParaRPr lang="de-DE" dirty="0"/>
                    </a:p>
                  </a:txBody>
                  <a:tcPr anchor="ctr"/>
                </a:tc>
                <a:tc>
                  <a:txBody>
                    <a:bodyPr/>
                    <a:lstStyle/>
                    <a:p>
                      <a:pPr algn="ctr"/>
                      <a:r>
                        <a:rPr lang="en-US"/>
                        <a:t>2022</a:t>
                      </a:r>
                      <a:endParaRPr lang="de-DE" dirty="0"/>
                    </a:p>
                  </a:txBody>
                  <a:tcPr anchor="ctr"/>
                </a:tc>
                <a:tc>
                  <a:txBody>
                    <a:bodyPr/>
                    <a:lstStyle/>
                    <a:p>
                      <a:pPr algn="ctr"/>
                      <a:r>
                        <a:rPr lang="en-US" dirty="0"/>
                        <a:t>2023</a:t>
                      </a:r>
                      <a:endParaRPr lang="de-DE" dirty="0"/>
                    </a:p>
                  </a:txBody>
                  <a:tcPr anchor="ctr"/>
                </a:tc>
                <a:extLst>
                  <a:ext uri="{0D108BD9-81ED-4DB2-BD59-A6C34878D82A}">
                    <a16:rowId xmlns:a16="http://schemas.microsoft.com/office/drawing/2014/main" val="3070394772"/>
                  </a:ext>
                </a:extLst>
              </a:tr>
              <a:tr h="621057">
                <a:tc rowSpan="2">
                  <a:txBody>
                    <a:bodyPr/>
                    <a:lstStyle/>
                    <a:p>
                      <a:r>
                        <a:rPr lang="en-US" dirty="0"/>
                        <a:t>MPG</a:t>
                      </a:r>
                      <a:endParaRPr lang="de-DE" dirty="0"/>
                    </a:p>
                  </a:txBody>
                  <a:tcPr anchor="ctr">
                    <a:solidFill>
                      <a:schemeClr val="bg1">
                        <a:lumMod val="85000"/>
                      </a:schemeClr>
                    </a:solidFill>
                  </a:tcPr>
                </a:tc>
                <a:tc>
                  <a:txBody>
                    <a:bodyPr/>
                    <a:lstStyle/>
                    <a:p>
                      <a:r>
                        <a:rPr lang="en-US" b="1" dirty="0"/>
                        <a:t>9 pm: </a:t>
                      </a:r>
                      <a:r>
                        <a:rPr lang="en-US" b="0" dirty="0"/>
                        <a:t>non-linear preconditioner</a:t>
                      </a:r>
                      <a:endParaRPr lang="de-DE" b="0" dirty="0"/>
                    </a:p>
                  </a:txBody>
                  <a:tcPr anchor="ctr">
                    <a:solidFill>
                      <a:schemeClr val="accent3"/>
                    </a:solidFill>
                  </a:tcPr>
                </a:tc>
                <a:tc>
                  <a:txBody>
                    <a:bodyPr/>
                    <a:lstStyle/>
                    <a:p>
                      <a:r>
                        <a:rPr lang="en-US" b="1" dirty="0"/>
                        <a:t>12 pm:</a:t>
                      </a:r>
                      <a:r>
                        <a:rPr lang="en-US" dirty="0"/>
                        <a:t> iterative solver &amp; solver interfaces</a:t>
                      </a:r>
                      <a:endParaRPr lang="de-DE" b="0" dirty="0"/>
                    </a:p>
                  </a:txBody>
                  <a:tcPr anchor="ctr">
                    <a:solidFill>
                      <a:schemeClr val="accent3"/>
                    </a:solidFill>
                  </a:tcPr>
                </a:tc>
                <a:tc>
                  <a:txBody>
                    <a:bodyPr/>
                    <a:lstStyle/>
                    <a:p>
                      <a:r>
                        <a:rPr lang="en-US" b="1" dirty="0"/>
                        <a:t>12 pm:</a:t>
                      </a:r>
                      <a:r>
                        <a:rPr lang="en-US" dirty="0"/>
                        <a:t> memory </a:t>
                      </a:r>
                      <a:r>
                        <a:rPr lang="en-US" dirty="0" err="1"/>
                        <a:t>optimiza-tion</a:t>
                      </a:r>
                      <a:r>
                        <a:rPr lang="en-US" dirty="0"/>
                        <a:t>, solver on GPUs</a:t>
                      </a:r>
                      <a:endParaRPr lang="de-DE" dirty="0"/>
                    </a:p>
                  </a:txBody>
                  <a:tcPr anchor="ctr">
                    <a:solidFill>
                      <a:schemeClr val="accent3"/>
                    </a:solidFill>
                  </a:tcPr>
                </a:tc>
                <a:extLst>
                  <a:ext uri="{0D108BD9-81ED-4DB2-BD59-A6C34878D82A}">
                    <a16:rowId xmlns:a16="http://schemas.microsoft.com/office/drawing/2014/main" val="3221771934"/>
                  </a:ext>
                </a:extLst>
              </a:tr>
              <a:tr h="621057">
                <a:tc vMerge="1">
                  <a:txBody>
                    <a:bodyPr/>
                    <a:lstStyle/>
                    <a:p>
                      <a:endParaRPr lang="de-DE" dirty="0"/>
                    </a:p>
                  </a:txBody>
                  <a:tcPr anchor="ctr">
                    <a:solidFill>
                      <a:schemeClr val="bg1">
                        <a:lumMod val="85000"/>
                      </a:schemeClr>
                    </a:solidFill>
                  </a:tcPr>
                </a:tc>
                <a:tc gridSpan="2">
                  <a:txBody>
                    <a:bodyPr/>
                    <a:lstStyle/>
                    <a:p>
                      <a:pPr algn="ctr"/>
                      <a:r>
                        <a:rPr lang="en-US" b="1" dirty="0"/>
                        <a:t>12 pm:</a:t>
                      </a:r>
                      <a:r>
                        <a:rPr lang="en-US" dirty="0"/>
                        <a:t> GPU porting attempt</a:t>
                      </a:r>
                      <a:endParaRPr lang="de-DE" dirty="0"/>
                    </a:p>
                  </a:txBody>
                  <a:tcPr anchor="ctr">
                    <a:solidFill>
                      <a:srgbClr val="FFC000"/>
                    </a:solidFill>
                  </a:tcPr>
                </a:tc>
                <a:tc hMerge="1">
                  <a:txBody>
                    <a:bodyPr/>
                    <a:lstStyle/>
                    <a:p>
                      <a:endParaRPr lang="de-DE"/>
                    </a:p>
                  </a:txBody>
                  <a:tcPr/>
                </a:tc>
                <a:tc>
                  <a:txBody>
                    <a:bodyPr/>
                    <a:lstStyle/>
                    <a:p>
                      <a:endParaRPr lang="de-DE" dirty="0"/>
                    </a:p>
                  </a:txBody>
                  <a:tcPr anchor="ctr">
                    <a:solidFill>
                      <a:schemeClr val="bg1">
                        <a:lumMod val="85000"/>
                      </a:schemeClr>
                    </a:solidFill>
                  </a:tcPr>
                </a:tc>
                <a:extLst>
                  <a:ext uri="{0D108BD9-81ED-4DB2-BD59-A6C34878D82A}">
                    <a16:rowId xmlns:a16="http://schemas.microsoft.com/office/drawing/2014/main" val="3579499978"/>
                  </a:ext>
                </a:extLst>
              </a:tr>
              <a:tr h="621057">
                <a:tc>
                  <a:txBody>
                    <a:bodyPr/>
                    <a:lstStyle/>
                    <a:p>
                      <a:r>
                        <a:rPr lang="en-US" dirty="0"/>
                        <a:t>BSC</a:t>
                      </a:r>
                      <a:endParaRPr lang="de-DE" dirty="0"/>
                    </a:p>
                  </a:txBody>
                  <a:tcPr anchor="ctr">
                    <a:solidFill>
                      <a:schemeClr val="bg1">
                        <a:lumMod val="85000"/>
                      </a:schemeClr>
                    </a:solidFill>
                  </a:tcPr>
                </a:tc>
                <a:tc>
                  <a:txBody>
                    <a:bodyPr/>
                    <a:lstStyle/>
                    <a:p>
                      <a:endParaRPr lang="de-DE" dirty="0"/>
                    </a:p>
                  </a:txBody>
                  <a:tcPr anchor="ctr">
                    <a:solidFill>
                      <a:schemeClr val="bg1">
                        <a:lumMod val="85000"/>
                      </a:schemeClr>
                    </a:solidFill>
                  </a:tcPr>
                </a:tc>
                <a:tc>
                  <a:txBody>
                    <a:bodyPr/>
                    <a:lstStyle/>
                    <a:p>
                      <a:endParaRPr lang="de-DE" dirty="0"/>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 pm:</a:t>
                      </a:r>
                      <a:r>
                        <a:rPr lang="en-US" dirty="0"/>
                        <a:t> free boundary optimization</a:t>
                      </a:r>
                      <a:endParaRPr lang="de-DE" dirty="0"/>
                    </a:p>
                  </a:txBody>
                  <a:tcPr anchor="ctr">
                    <a:solidFill>
                      <a:schemeClr val="accent3"/>
                    </a:solidFill>
                  </a:tcPr>
                </a:tc>
                <a:extLst>
                  <a:ext uri="{0D108BD9-81ED-4DB2-BD59-A6C34878D82A}">
                    <a16:rowId xmlns:a16="http://schemas.microsoft.com/office/drawing/2014/main" val="3065281752"/>
                  </a:ext>
                </a:extLst>
              </a:tr>
              <a:tr h="621057">
                <a:tc>
                  <a:txBody>
                    <a:bodyPr/>
                    <a:lstStyle/>
                    <a:p>
                      <a:r>
                        <a:rPr lang="en-US" dirty="0"/>
                        <a:t>Poznan</a:t>
                      </a:r>
                      <a:endParaRPr lang="de-DE" dirty="0"/>
                    </a:p>
                  </a:txBody>
                  <a:tcPr anchor="ctr">
                    <a:solidFill>
                      <a:schemeClr val="bg1">
                        <a:lumMod val="85000"/>
                      </a:schemeClr>
                    </a:solidFill>
                  </a:tcPr>
                </a:tc>
                <a:tc>
                  <a:txBody>
                    <a:bodyPr/>
                    <a:lstStyle/>
                    <a:p>
                      <a:endParaRPr lang="de-DE" dirty="0"/>
                    </a:p>
                  </a:txBody>
                  <a:tcPr anchor="ctr">
                    <a:solidFill>
                      <a:schemeClr val="bg1">
                        <a:lumMod val="85000"/>
                      </a:schemeClr>
                    </a:solidFill>
                  </a:tcPr>
                </a:tc>
                <a:tc gridSpan="2">
                  <a:txBody>
                    <a:bodyPr/>
                    <a:lstStyle/>
                    <a:p>
                      <a:pPr algn="ctr"/>
                      <a:r>
                        <a:rPr lang="en-US" b="1" dirty="0"/>
                        <a:t>8 pm:</a:t>
                      </a:r>
                      <a:r>
                        <a:rPr lang="en-US" dirty="0"/>
                        <a:t> Contribution to IMAS adaptations</a:t>
                      </a:r>
                      <a:endParaRPr lang="de-DE" dirty="0"/>
                    </a:p>
                  </a:txBody>
                  <a:tcPr anchor="ctr">
                    <a:solidFill>
                      <a:srgbClr val="FFC000"/>
                    </a:solidFill>
                  </a:tcPr>
                </a:tc>
                <a:tc hMerge="1">
                  <a:txBody>
                    <a:bodyPr/>
                    <a:lstStyle/>
                    <a:p>
                      <a:endParaRPr lang="de-DE" dirty="0"/>
                    </a:p>
                  </a:txBody>
                  <a:tcPr anchor="ctr">
                    <a:solidFill>
                      <a:srgbClr val="FFC000"/>
                    </a:solidFill>
                  </a:tcPr>
                </a:tc>
                <a:extLst>
                  <a:ext uri="{0D108BD9-81ED-4DB2-BD59-A6C34878D82A}">
                    <a16:rowId xmlns:a16="http://schemas.microsoft.com/office/drawing/2014/main" val="2786263489"/>
                  </a:ext>
                </a:extLst>
              </a:tr>
              <a:tr h="621057">
                <a:tc>
                  <a:txBody>
                    <a:bodyPr/>
                    <a:lstStyle/>
                    <a:p>
                      <a:r>
                        <a:rPr lang="en-US" dirty="0"/>
                        <a:t>VTT</a:t>
                      </a:r>
                      <a:endParaRPr lang="de-DE" dirty="0"/>
                    </a:p>
                  </a:txBody>
                  <a:tcPr anchor="ctr">
                    <a:solidFill>
                      <a:schemeClr val="bg1">
                        <a:lumMod val="85000"/>
                      </a:schemeClr>
                    </a:solidFill>
                  </a:tcPr>
                </a:tc>
                <a:tc>
                  <a:txBody>
                    <a:bodyPr/>
                    <a:lstStyle/>
                    <a:p>
                      <a:endParaRPr lang="de-DE" dirty="0"/>
                    </a:p>
                  </a:txBody>
                  <a:tcPr anchor="ctr">
                    <a:solidFill>
                      <a:schemeClr val="bg1">
                        <a:lumMod val="85000"/>
                      </a:schemeClr>
                    </a:solidFill>
                  </a:tcPr>
                </a:tc>
                <a:tc>
                  <a:txBody>
                    <a:bodyPr/>
                    <a:lstStyle/>
                    <a:p>
                      <a:endParaRPr lang="de-DE" dirty="0"/>
                    </a:p>
                  </a:txBody>
                  <a:tcPr anchor="ctr">
                    <a:solidFill>
                      <a:schemeClr val="bg1">
                        <a:lumMod val="85000"/>
                      </a:schemeClr>
                    </a:solidFill>
                  </a:tcPr>
                </a:tc>
                <a:tc>
                  <a:txBody>
                    <a:bodyPr/>
                    <a:lstStyle/>
                    <a:p>
                      <a:r>
                        <a:rPr lang="en-US" b="1" dirty="0"/>
                        <a:t>4 pm:</a:t>
                      </a:r>
                      <a:r>
                        <a:rPr lang="en-US" dirty="0"/>
                        <a:t> simulation database</a:t>
                      </a:r>
                      <a:endParaRPr lang="de-DE" dirty="0"/>
                    </a:p>
                  </a:txBody>
                  <a:tcPr anchor="ctr">
                    <a:solidFill>
                      <a:srgbClr val="C00000"/>
                    </a:solidFill>
                  </a:tcPr>
                </a:tc>
                <a:extLst>
                  <a:ext uri="{0D108BD9-81ED-4DB2-BD59-A6C34878D82A}">
                    <a16:rowId xmlns:a16="http://schemas.microsoft.com/office/drawing/2014/main" val="3139144705"/>
                  </a:ext>
                </a:extLst>
              </a:tr>
              <a:tr h="336147">
                <a:tc>
                  <a:txBody>
                    <a:bodyPr/>
                    <a:lstStyle/>
                    <a:p>
                      <a:endParaRPr lang="de-DE" dirty="0"/>
                    </a:p>
                  </a:txBody>
                  <a:tcPr anchor="ctr">
                    <a:solidFill>
                      <a:schemeClr val="bg1"/>
                    </a:solidFill>
                  </a:tcPr>
                </a:tc>
                <a:tc>
                  <a:txBody>
                    <a:bodyPr/>
                    <a:lstStyle/>
                    <a:p>
                      <a:pPr algn="ctr"/>
                      <a:r>
                        <a:rPr lang="en-US" b="1" dirty="0"/>
                        <a:t>12 pm</a:t>
                      </a:r>
                      <a:endParaRPr lang="de-DE" b="1" dirty="0"/>
                    </a:p>
                  </a:txBody>
                  <a:tcPr anchor="ctr">
                    <a:solidFill>
                      <a:schemeClr val="bg1"/>
                    </a:solidFill>
                  </a:tcPr>
                </a:tc>
                <a:tc>
                  <a:txBody>
                    <a:bodyPr/>
                    <a:lstStyle/>
                    <a:p>
                      <a:pPr algn="ctr"/>
                      <a:r>
                        <a:rPr lang="en-US" b="1" dirty="0"/>
                        <a:t>22 pm</a:t>
                      </a:r>
                      <a:endParaRPr lang="de-DE" b="1" dirty="0"/>
                    </a:p>
                  </a:txBody>
                  <a:tcPr anchor="ctr">
                    <a:solidFill>
                      <a:schemeClr val="bg1"/>
                    </a:solidFill>
                  </a:tcPr>
                </a:tc>
                <a:tc>
                  <a:txBody>
                    <a:bodyPr/>
                    <a:lstStyle/>
                    <a:p>
                      <a:pPr algn="ctr"/>
                      <a:r>
                        <a:rPr lang="en-US" b="1" dirty="0"/>
                        <a:t>32 pm</a:t>
                      </a:r>
                      <a:endParaRPr lang="de-DE" b="1" dirty="0"/>
                    </a:p>
                  </a:txBody>
                  <a:tcPr anchor="ctr">
                    <a:solidFill>
                      <a:schemeClr val="bg1"/>
                    </a:solidFill>
                  </a:tcPr>
                </a:tc>
                <a:extLst>
                  <a:ext uri="{0D108BD9-81ED-4DB2-BD59-A6C34878D82A}">
                    <a16:rowId xmlns:a16="http://schemas.microsoft.com/office/drawing/2014/main" val="3816539966"/>
                  </a:ext>
                </a:extLst>
              </a:tr>
              <a:tr h="336147">
                <a:tc>
                  <a:txBody>
                    <a:bodyPr/>
                    <a:lstStyle/>
                    <a:p>
                      <a:endParaRPr lang="de-DE" dirty="0"/>
                    </a:p>
                  </a:txBody>
                  <a:tcPr anchor="ctr">
                    <a:solidFill>
                      <a:schemeClr val="bg1"/>
                    </a:solidFill>
                  </a:tcPr>
                </a:tc>
                <a:tc>
                  <a:txBody>
                    <a:bodyPr/>
                    <a:lstStyle/>
                    <a:p>
                      <a:endParaRPr lang="de-DE" dirty="0"/>
                    </a:p>
                  </a:txBody>
                  <a:tcPr anchor="ctr">
                    <a:solidFill>
                      <a:schemeClr val="bg1"/>
                    </a:solidFill>
                  </a:tcPr>
                </a:tc>
                <a:tc>
                  <a:txBody>
                    <a:bodyPr/>
                    <a:lstStyle/>
                    <a:p>
                      <a:endParaRPr lang="de-DE" dirty="0"/>
                    </a:p>
                  </a:txBody>
                  <a:tcPr anchor="ctr">
                    <a:solidFill>
                      <a:schemeClr val="bg1"/>
                    </a:solidFill>
                  </a:tcPr>
                </a:tc>
                <a:tc>
                  <a:txBody>
                    <a:bodyPr/>
                    <a:lstStyle/>
                    <a:p>
                      <a:endParaRPr lang="de-DE" dirty="0"/>
                    </a:p>
                  </a:txBody>
                  <a:tcPr anchor="ctr">
                    <a:solidFill>
                      <a:schemeClr val="bg1"/>
                    </a:solidFill>
                  </a:tcPr>
                </a:tc>
                <a:extLst>
                  <a:ext uri="{0D108BD9-81ED-4DB2-BD59-A6C34878D82A}">
                    <a16:rowId xmlns:a16="http://schemas.microsoft.com/office/drawing/2014/main" val="3312264914"/>
                  </a:ext>
                </a:extLst>
              </a:tr>
              <a:tr h="621057">
                <a:tc>
                  <a:txBody>
                    <a:bodyPr/>
                    <a:lstStyle/>
                    <a:p>
                      <a:endParaRPr lang="de-DE" dirty="0"/>
                    </a:p>
                  </a:txBody>
                  <a:tcPr anchor="ctr">
                    <a:solidFill>
                      <a:schemeClr val="bg1"/>
                    </a:solidFill>
                  </a:tcPr>
                </a:tc>
                <a:tc>
                  <a:txBody>
                    <a:bodyPr/>
                    <a:lstStyle/>
                    <a:p>
                      <a:pPr algn="ctr"/>
                      <a:r>
                        <a:rPr lang="en-US" dirty="0"/>
                        <a:t>Strong contribution to the project</a:t>
                      </a:r>
                      <a:endParaRPr lang="de-DE" dirty="0"/>
                    </a:p>
                  </a:txBody>
                  <a:tcPr anchor="ctr">
                    <a:solidFill>
                      <a:schemeClr val="accent3"/>
                    </a:solidFill>
                  </a:tcPr>
                </a:tc>
                <a:tc>
                  <a:txBody>
                    <a:bodyPr/>
                    <a:lstStyle/>
                    <a:p>
                      <a:pPr algn="ctr"/>
                      <a:r>
                        <a:rPr lang="en-US" dirty="0"/>
                        <a:t>Limited outcome (so far)</a:t>
                      </a:r>
                      <a:endParaRPr lang="de-DE" dirty="0"/>
                    </a:p>
                  </a:txBody>
                  <a:tcPr anchor="ctr">
                    <a:solidFill>
                      <a:srgbClr val="FFC000"/>
                    </a:solidFill>
                  </a:tcPr>
                </a:tc>
                <a:tc>
                  <a:txBody>
                    <a:bodyPr/>
                    <a:lstStyle/>
                    <a:p>
                      <a:pPr algn="ctr"/>
                      <a:r>
                        <a:rPr lang="en-US" dirty="0"/>
                        <a:t>Can’t be done yet as there is no EUROfusion solution</a:t>
                      </a:r>
                      <a:endParaRPr lang="de-DE" dirty="0"/>
                    </a:p>
                  </a:txBody>
                  <a:tcPr anchor="ctr">
                    <a:solidFill>
                      <a:srgbClr val="C00000"/>
                    </a:solidFill>
                  </a:tcPr>
                </a:tc>
                <a:extLst>
                  <a:ext uri="{0D108BD9-81ED-4DB2-BD59-A6C34878D82A}">
                    <a16:rowId xmlns:a16="http://schemas.microsoft.com/office/drawing/2014/main" val="1339223348"/>
                  </a:ext>
                </a:extLst>
              </a:tr>
            </a:tbl>
          </a:graphicData>
        </a:graphic>
      </p:graphicFrame>
      <p:sp>
        <p:nvSpPr>
          <p:cNvPr id="4" name="Footer Placeholder 3">
            <a:extLst>
              <a:ext uri="{FF2B5EF4-FFF2-40B4-BE49-F238E27FC236}">
                <a16:creationId xmlns:a16="http://schemas.microsoft.com/office/drawing/2014/main" id="{DACCBCAA-298A-401D-8391-80F0912D1577}"/>
              </a:ext>
            </a:extLst>
          </p:cNvPr>
          <p:cNvSpPr>
            <a:spLocks noGrp="1"/>
          </p:cNvSpPr>
          <p:nvPr>
            <p:ph type="ftr" sz="quarter" idx="11"/>
          </p:nvPr>
        </p:nvSpPr>
        <p:spPr/>
        <p:txBody>
          <a:bodyPr/>
          <a:lstStyle/>
          <a:p>
            <a:pPr algn="r"/>
            <a:r>
              <a:rPr lang="en-GB"/>
              <a:t>Matthias Hoelzl | Thrust Meeting | Virtual | Jun 29</a:t>
            </a:r>
            <a:r>
              <a:rPr lang="en-GB" baseline="30000"/>
              <a:t>th</a:t>
            </a:r>
            <a:r>
              <a:rPr lang="en-GB"/>
              <a:t> 2023 | Page </a:t>
            </a:r>
            <a:fld id="{6A6D9FA1-99C7-4910-8E32-B85D378B0060}" type="slidenum">
              <a:rPr lang="en-GB" smtClean="0"/>
              <a:pPr algn="r"/>
              <a:t>44</a:t>
            </a:fld>
            <a:endParaRPr lang="en-GB" dirty="0"/>
          </a:p>
        </p:txBody>
      </p:sp>
    </p:spTree>
    <p:extLst>
      <p:ext uri="{BB962C8B-B14F-4D97-AF65-F5344CB8AC3E}">
        <p14:creationId xmlns:p14="http://schemas.microsoft.com/office/powerpoint/2010/main" val="939176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EBF2-3684-4BD0-8782-2A407638566E}"/>
              </a:ext>
            </a:extLst>
          </p:cNvPr>
          <p:cNvSpPr>
            <a:spLocks noGrp="1"/>
          </p:cNvSpPr>
          <p:nvPr>
            <p:ph type="title"/>
          </p:nvPr>
        </p:nvSpPr>
        <p:spPr/>
        <p:txBody>
          <a:bodyPr/>
          <a:lstStyle/>
          <a:p>
            <a:r>
              <a:rPr lang="en-US" dirty="0"/>
              <a:t>Code management</a:t>
            </a:r>
            <a:endParaRPr lang="de-DE" dirty="0"/>
          </a:p>
        </p:txBody>
      </p:sp>
      <p:sp>
        <p:nvSpPr>
          <p:cNvPr id="3" name="Content Placeholder 2">
            <a:extLst>
              <a:ext uri="{FF2B5EF4-FFF2-40B4-BE49-F238E27FC236}">
                <a16:creationId xmlns:a16="http://schemas.microsoft.com/office/drawing/2014/main" id="{B7A6ED1F-4BE2-415A-81E3-ABB5E2D8E7E9}"/>
              </a:ext>
            </a:extLst>
          </p:cNvPr>
          <p:cNvSpPr>
            <a:spLocks noGrp="1"/>
          </p:cNvSpPr>
          <p:nvPr>
            <p:ph idx="1"/>
          </p:nvPr>
        </p:nvSpPr>
        <p:spPr/>
        <p:txBody>
          <a:bodyPr>
            <a:normAutofit lnSpcReduction="10000"/>
          </a:bodyPr>
          <a:lstStyle/>
          <a:p>
            <a:r>
              <a:rPr lang="en-US" b="1" dirty="0"/>
              <a:t>JOREK, STARWALL and CARIDDI_J</a:t>
            </a:r>
            <a:r>
              <a:rPr lang="en-US" dirty="0"/>
              <a:t> codes are hosted in git repositories at ITER</a:t>
            </a:r>
          </a:p>
          <a:p>
            <a:pPr lvl="1"/>
            <a:r>
              <a:rPr lang="en-US" dirty="0"/>
              <a:t>Organized by TSVV 8</a:t>
            </a:r>
          </a:p>
          <a:p>
            <a:pPr lvl="1"/>
            <a:r>
              <a:rPr lang="en-US" dirty="0"/>
              <a:t>Regular developers meetings</a:t>
            </a:r>
          </a:p>
          <a:p>
            <a:pPr lvl="1"/>
            <a:r>
              <a:rPr lang="en-US" dirty="0"/>
              <a:t>Regular release versions</a:t>
            </a:r>
          </a:p>
          <a:p>
            <a:pPr lvl="1"/>
            <a:r>
              <a:rPr lang="en-US" dirty="0"/>
              <a:t>&gt;&gt; 100 pull requests per year</a:t>
            </a:r>
          </a:p>
          <a:p>
            <a:pPr lvl="2"/>
            <a:r>
              <a:rPr lang="en-US" dirty="0"/>
              <a:t>Reviewing of pull requests</a:t>
            </a:r>
          </a:p>
          <a:p>
            <a:pPr lvl="2"/>
            <a:r>
              <a:rPr lang="en-US" dirty="0"/>
              <a:t>&gt;&gt; 50 automatic regression tests</a:t>
            </a:r>
          </a:p>
          <a:p>
            <a:pPr lvl="1"/>
            <a:r>
              <a:rPr lang="en-US" dirty="0"/>
              <a:t>Significant progress with </a:t>
            </a:r>
            <a:r>
              <a:rPr lang="en-US" dirty="0" err="1"/>
              <a:t>IMASification</a:t>
            </a:r>
            <a:endParaRPr lang="en-US" dirty="0"/>
          </a:p>
          <a:p>
            <a:pPr lvl="1"/>
            <a:r>
              <a:rPr lang="en-US" dirty="0"/>
              <a:t>Documentation in Wiki and review publications</a:t>
            </a:r>
          </a:p>
          <a:p>
            <a:pPr lvl="1"/>
            <a:r>
              <a:rPr lang="en-US" dirty="0"/>
              <a:t>Mailing lists for internal communication</a:t>
            </a:r>
          </a:p>
          <a:p>
            <a:pPr lvl="1"/>
            <a:r>
              <a:rPr lang="en-US" dirty="0"/>
              <a:t>Outreach to community via public website and LinkedIn</a:t>
            </a:r>
          </a:p>
          <a:p>
            <a:pPr lvl="1"/>
            <a:r>
              <a:rPr lang="en-US" dirty="0"/>
              <a:t>Access upon reasonable request to </a:t>
            </a:r>
            <a:r>
              <a:rPr lang="en-US" dirty="0">
                <a:hlinkClick r:id="rId2"/>
              </a:rPr>
              <a:t>admin@jorek.eu</a:t>
            </a:r>
            <a:endParaRPr lang="en-US" dirty="0"/>
          </a:p>
          <a:p>
            <a:pPr lvl="1"/>
            <a:r>
              <a:rPr lang="en-US" dirty="0"/>
              <a:t>For details, refer to </a:t>
            </a:r>
            <a:r>
              <a:rPr lang="en-US" dirty="0">
                <a:hlinkClick r:id="rId3"/>
              </a:rPr>
              <a:t>https://www.jorek.eu</a:t>
            </a:r>
            <a:r>
              <a:rPr lang="en-US" dirty="0"/>
              <a:t> </a:t>
            </a:r>
          </a:p>
        </p:txBody>
      </p:sp>
      <p:sp>
        <p:nvSpPr>
          <p:cNvPr id="4" name="Footer Placeholder 3">
            <a:extLst>
              <a:ext uri="{FF2B5EF4-FFF2-40B4-BE49-F238E27FC236}">
                <a16:creationId xmlns:a16="http://schemas.microsoft.com/office/drawing/2014/main" id="{9F1E0AC5-C648-49F7-8E29-ECB5A2A6B7D0}"/>
              </a:ext>
            </a:extLst>
          </p:cNvPr>
          <p:cNvSpPr>
            <a:spLocks noGrp="1"/>
          </p:cNvSpPr>
          <p:nvPr>
            <p:ph type="ftr" sz="quarter" idx="11"/>
          </p:nvPr>
        </p:nvSpPr>
        <p:spPr/>
        <p:txBody>
          <a:bodyPr/>
          <a:lstStyle/>
          <a:p>
            <a:pPr algn="r"/>
            <a:r>
              <a:rPr lang="en-GB"/>
              <a:t>Matthias Hoelzl | Thrust Meeting | Virtual | Jun 29</a:t>
            </a:r>
            <a:r>
              <a:rPr lang="en-GB" baseline="30000"/>
              <a:t>th</a:t>
            </a:r>
            <a:r>
              <a:rPr lang="en-GB"/>
              <a:t> 2023 | Page </a:t>
            </a:r>
            <a:fld id="{6A6D9FA1-99C7-4910-8E32-B85D378B0060}" type="slidenum">
              <a:rPr lang="en-GB" smtClean="0"/>
              <a:pPr algn="r"/>
              <a:t>45</a:t>
            </a:fld>
            <a:endParaRPr lang="en-GB" dirty="0"/>
          </a:p>
        </p:txBody>
      </p:sp>
    </p:spTree>
    <p:extLst>
      <p:ext uri="{BB962C8B-B14F-4D97-AF65-F5344CB8AC3E}">
        <p14:creationId xmlns:p14="http://schemas.microsoft.com/office/powerpoint/2010/main" val="3178913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099DC8-EAF0-452B-8A13-6B1F4516619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4">
            <a:extLst>
              <a:ext uri="{FF2B5EF4-FFF2-40B4-BE49-F238E27FC236}">
                <a16:creationId xmlns:a16="http://schemas.microsoft.com/office/drawing/2014/main" id="{B18C7E76-374B-43E1-A0E2-DF1377CC0609}"/>
              </a:ext>
            </a:extLst>
          </p:cNvPr>
          <p:cNvPicPr>
            <a:picLocks noChangeAspect="1"/>
          </p:cNvPicPr>
          <p:nvPr/>
        </p:nvPicPr>
        <p:blipFill rotWithShape="1">
          <a:blip r:embed="rId2"/>
          <a:srcRect b="8000"/>
          <a:stretch/>
        </p:blipFill>
        <p:spPr>
          <a:xfrm>
            <a:off x="107504" y="0"/>
            <a:ext cx="8262875" cy="6862548"/>
          </a:xfrm>
          <a:prstGeom prst="rect">
            <a:avLst/>
          </a:prstGeom>
        </p:spPr>
      </p:pic>
    </p:spTree>
    <p:extLst>
      <p:ext uri="{BB962C8B-B14F-4D97-AF65-F5344CB8AC3E}">
        <p14:creationId xmlns:p14="http://schemas.microsoft.com/office/powerpoint/2010/main" val="4066221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0B3B-B3D8-49CD-86A6-80ED309B340C}"/>
              </a:ext>
            </a:extLst>
          </p:cNvPr>
          <p:cNvSpPr>
            <a:spLocks noGrp="1"/>
          </p:cNvSpPr>
          <p:nvPr>
            <p:ph type="title"/>
          </p:nvPr>
        </p:nvSpPr>
        <p:spPr/>
        <p:txBody>
          <a:bodyPr/>
          <a:lstStyle/>
          <a:p>
            <a:r>
              <a:rPr lang="en-US" dirty="0"/>
              <a:t>ITG GK vs. kinetic</a:t>
            </a:r>
            <a:endParaRPr lang="de-DE" dirty="0"/>
          </a:p>
        </p:txBody>
      </p:sp>
      <p:sp>
        <p:nvSpPr>
          <p:cNvPr id="4" name="Footer Placeholder 3">
            <a:extLst>
              <a:ext uri="{FF2B5EF4-FFF2-40B4-BE49-F238E27FC236}">
                <a16:creationId xmlns:a16="http://schemas.microsoft.com/office/drawing/2014/main" id="{AD95E694-BF1C-429C-B049-91A52C380CEF}"/>
              </a:ext>
            </a:extLst>
          </p:cNvPr>
          <p:cNvSpPr>
            <a:spLocks noGrp="1"/>
          </p:cNvSpPr>
          <p:nvPr>
            <p:ph type="ftr" sz="quarter" idx="11"/>
          </p:nvPr>
        </p:nvSpPr>
        <p:spPr/>
        <p:txBody>
          <a:bodyPr/>
          <a:lstStyle/>
          <a:p>
            <a:pPr algn="r"/>
            <a:r>
              <a:rPr lang="en-GB"/>
              <a:t>Matthias Hoelzl | Thrust Meeting | Virtual | Jun 29</a:t>
            </a:r>
            <a:r>
              <a:rPr lang="en-GB" baseline="30000"/>
              <a:t>th</a:t>
            </a:r>
            <a:r>
              <a:rPr lang="en-GB"/>
              <a:t> 2023 | Page </a:t>
            </a:r>
            <a:fld id="{6A6D9FA1-99C7-4910-8E32-B85D378B0060}" type="slidenum">
              <a:rPr lang="en-GB" smtClean="0"/>
              <a:pPr algn="r"/>
              <a:t>47</a:t>
            </a:fld>
            <a:endParaRPr lang="en-GB" dirty="0"/>
          </a:p>
        </p:txBody>
      </p:sp>
      <p:pic>
        <p:nvPicPr>
          <p:cNvPr id="5" name="Picture 4">
            <a:extLst>
              <a:ext uri="{FF2B5EF4-FFF2-40B4-BE49-F238E27FC236}">
                <a16:creationId xmlns:a16="http://schemas.microsoft.com/office/drawing/2014/main" id="{E15AECAA-3505-4600-B031-676FA8737BC3}"/>
              </a:ext>
            </a:extLst>
          </p:cNvPr>
          <p:cNvPicPr>
            <a:picLocks noChangeAspect="1"/>
          </p:cNvPicPr>
          <p:nvPr/>
        </p:nvPicPr>
        <p:blipFill>
          <a:blip r:embed="rId2"/>
          <a:stretch>
            <a:fillRect/>
          </a:stretch>
        </p:blipFill>
        <p:spPr>
          <a:xfrm>
            <a:off x="0" y="1069258"/>
            <a:ext cx="5548609" cy="2863798"/>
          </a:xfrm>
          <a:prstGeom prst="rect">
            <a:avLst/>
          </a:prstGeom>
        </p:spPr>
      </p:pic>
      <p:sp>
        <p:nvSpPr>
          <p:cNvPr id="6" name="Rectangle 5">
            <a:extLst>
              <a:ext uri="{FF2B5EF4-FFF2-40B4-BE49-F238E27FC236}">
                <a16:creationId xmlns:a16="http://schemas.microsoft.com/office/drawing/2014/main" id="{2572C4EF-A945-4016-82B1-0D9DD6BB88B7}"/>
              </a:ext>
            </a:extLst>
          </p:cNvPr>
          <p:cNvSpPr/>
          <p:nvPr/>
        </p:nvSpPr>
        <p:spPr>
          <a:xfrm>
            <a:off x="4716016" y="654322"/>
            <a:ext cx="4572000" cy="430887"/>
          </a:xfrm>
          <a:prstGeom prst="rect">
            <a:avLst/>
          </a:prstGeom>
        </p:spPr>
        <p:txBody>
          <a:bodyPr>
            <a:spAutoFit/>
          </a:bodyPr>
          <a:lstStyle/>
          <a:p>
            <a:r>
              <a:rPr lang="en-US" sz="1050" dirty="0" err="1">
                <a:solidFill>
                  <a:schemeClr val="accent1">
                    <a:lumMod val="75000"/>
                  </a:schemeClr>
                </a:solidFill>
              </a:rPr>
              <a:t>Huijsmans</a:t>
            </a:r>
            <a:r>
              <a:rPr lang="en-US" sz="1050" dirty="0">
                <a:solidFill>
                  <a:schemeClr val="accent1">
                    <a:lumMod val="75000"/>
                  </a:schemeClr>
                </a:solidFill>
              </a:rPr>
              <a:t> GTA, Becoulet M, Lu ZX, JOREK Team. Comparing linear stability of electrostatic kinetic and gyro-kinetic ITG modes. EPS 2023</a:t>
            </a:r>
          </a:p>
        </p:txBody>
      </p:sp>
      <p:pic>
        <p:nvPicPr>
          <p:cNvPr id="7" name="Picture 6">
            <a:extLst>
              <a:ext uri="{FF2B5EF4-FFF2-40B4-BE49-F238E27FC236}">
                <a16:creationId xmlns:a16="http://schemas.microsoft.com/office/drawing/2014/main" id="{8113DE18-E54F-41E3-9BE2-46BB2086FB7E}"/>
              </a:ext>
            </a:extLst>
          </p:cNvPr>
          <p:cNvPicPr>
            <a:picLocks noChangeAspect="1"/>
          </p:cNvPicPr>
          <p:nvPr/>
        </p:nvPicPr>
        <p:blipFill>
          <a:blip r:embed="rId3"/>
          <a:stretch>
            <a:fillRect/>
          </a:stretch>
        </p:blipFill>
        <p:spPr>
          <a:xfrm>
            <a:off x="3161136" y="4173343"/>
            <a:ext cx="5982864" cy="2684657"/>
          </a:xfrm>
          <a:prstGeom prst="rect">
            <a:avLst/>
          </a:prstGeom>
        </p:spPr>
      </p:pic>
    </p:spTree>
    <p:extLst>
      <p:ext uri="{BB962C8B-B14F-4D97-AF65-F5344CB8AC3E}">
        <p14:creationId xmlns:p14="http://schemas.microsoft.com/office/powerpoint/2010/main" val="397807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AEE0-AB05-44BA-BCE7-F9D505982EBE}"/>
              </a:ext>
            </a:extLst>
          </p:cNvPr>
          <p:cNvSpPr>
            <a:spLocks noGrp="1"/>
          </p:cNvSpPr>
          <p:nvPr>
            <p:ph type="title"/>
          </p:nvPr>
        </p:nvSpPr>
        <p:spPr/>
        <p:txBody>
          <a:bodyPr/>
          <a:lstStyle/>
          <a:p>
            <a:r>
              <a:rPr lang="en-US" dirty="0"/>
              <a:t>Work package structure</a:t>
            </a:r>
            <a:endParaRPr lang="de-DE" dirty="0"/>
          </a:p>
        </p:txBody>
      </p:sp>
      <p:sp>
        <p:nvSpPr>
          <p:cNvPr id="5" name="Rectangle 4">
            <a:extLst>
              <a:ext uri="{FF2B5EF4-FFF2-40B4-BE49-F238E27FC236}">
                <a16:creationId xmlns:a16="http://schemas.microsoft.com/office/drawing/2014/main" id="{FF096F8C-604B-44CD-B4AF-56317FDC59B5}"/>
              </a:ext>
            </a:extLst>
          </p:cNvPr>
          <p:cNvSpPr/>
          <p:nvPr/>
        </p:nvSpPr>
        <p:spPr>
          <a:xfrm>
            <a:off x="107504" y="4899791"/>
            <a:ext cx="2088232" cy="1296144"/>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a:t>Usability</a:t>
            </a:r>
            <a:endParaRPr lang="de-DE" b="1" dirty="0"/>
          </a:p>
        </p:txBody>
      </p:sp>
      <p:sp>
        <p:nvSpPr>
          <p:cNvPr id="6" name="Rectangle 5">
            <a:extLst>
              <a:ext uri="{FF2B5EF4-FFF2-40B4-BE49-F238E27FC236}">
                <a16:creationId xmlns:a16="http://schemas.microsoft.com/office/drawing/2014/main" id="{AB678899-A527-429C-AAFD-0C26B6C3216B}"/>
              </a:ext>
            </a:extLst>
          </p:cNvPr>
          <p:cNvSpPr/>
          <p:nvPr/>
        </p:nvSpPr>
        <p:spPr>
          <a:xfrm>
            <a:off x="2411760" y="4896318"/>
            <a:ext cx="2088232" cy="1296144"/>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err="1"/>
              <a:t>Numerics</a:t>
            </a:r>
            <a:endParaRPr lang="de-DE" b="1" dirty="0"/>
          </a:p>
        </p:txBody>
      </p:sp>
      <p:sp>
        <p:nvSpPr>
          <p:cNvPr id="7" name="Rectangle 6">
            <a:extLst>
              <a:ext uri="{FF2B5EF4-FFF2-40B4-BE49-F238E27FC236}">
                <a16:creationId xmlns:a16="http://schemas.microsoft.com/office/drawing/2014/main" id="{D799FA02-6EAE-4DF4-8DC0-6BF57B75F521}"/>
              </a:ext>
            </a:extLst>
          </p:cNvPr>
          <p:cNvSpPr/>
          <p:nvPr/>
        </p:nvSpPr>
        <p:spPr>
          <a:xfrm>
            <a:off x="4716016" y="4896318"/>
            <a:ext cx="2088232" cy="1296144"/>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a:t>Kinetics</a:t>
            </a:r>
            <a:endParaRPr lang="de-DE" b="1" dirty="0"/>
          </a:p>
        </p:txBody>
      </p:sp>
      <p:sp>
        <p:nvSpPr>
          <p:cNvPr id="8" name="Rectangle 7">
            <a:extLst>
              <a:ext uri="{FF2B5EF4-FFF2-40B4-BE49-F238E27FC236}">
                <a16:creationId xmlns:a16="http://schemas.microsoft.com/office/drawing/2014/main" id="{3468145B-2496-46F0-9DE8-269BE94C6ABD}"/>
              </a:ext>
            </a:extLst>
          </p:cNvPr>
          <p:cNvSpPr/>
          <p:nvPr/>
        </p:nvSpPr>
        <p:spPr>
          <a:xfrm>
            <a:off x="107504" y="764714"/>
            <a:ext cx="2808312" cy="3240350"/>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a:t>
            </a:r>
            <a:br>
              <a:rPr lang="en-US" b="1" dirty="0"/>
            </a:br>
            <a:r>
              <a:rPr lang="en-US" b="1" dirty="0"/>
              <a:t>ELMs</a:t>
            </a:r>
            <a:endParaRPr lang="de-DE" b="1" dirty="0"/>
          </a:p>
        </p:txBody>
      </p:sp>
      <p:sp>
        <p:nvSpPr>
          <p:cNvPr id="9" name="Rectangle 8">
            <a:extLst>
              <a:ext uri="{FF2B5EF4-FFF2-40B4-BE49-F238E27FC236}">
                <a16:creationId xmlns:a16="http://schemas.microsoft.com/office/drawing/2014/main" id="{05F6DA03-DC81-42FF-AA3A-E3A3F987F358}"/>
              </a:ext>
            </a:extLst>
          </p:cNvPr>
          <p:cNvSpPr/>
          <p:nvPr/>
        </p:nvSpPr>
        <p:spPr>
          <a:xfrm>
            <a:off x="3129639" y="764714"/>
            <a:ext cx="2524690" cy="3240350"/>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package </a:t>
            </a:r>
            <a:r>
              <a:rPr lang="en-US" b="1" dirty="0"/>
              <a:t>Disruptions</a:t>
            </a:r>
            <a:endParaRPr lang="de-DE" b="1" dirty="0"/>
          </a:p>
        </p:txBody>
      </p:sp>
      <p:sp>
        <p:nvSpPr>
          <p:cNvPr id="10" name="Rectangle 9">
            <a:extLst>
              <a:ext uri="{FF2B5EF4-FFF2-40B4-BE49-F238E27FC236}">
                <a16:creationId xmlns:a16="http://schemas.microsoft.com/office/drawing/2014/main" id="{54F37E60-A806-4E13-9845-4F5F7675CC18}"/>
              </a:ext>
            </a:extLst>
          </p:cNvPr>
          <p:cNvSpPr/>
          <p:nvPr/>
        </p:nvSpPr>
        <p:spPr>
          <a:xfrm>
            <a:off x="5868150" y="764714"/>
            <a:ext cx="938300" cy="3240350"/>
          </a:xfrm>
          <a:prstGeom prst="rect">
            <a:avLst/>
          </a:prstGeom>
          <a:effectLst>
            <a:outerShdw blurRad="50800" dist="165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 of </a:t>
            </a:r>
            <a:r>
              <a:rPr lang="en-US" b="1" dirty="0"/>
              <a:t>related work</a:t>
            </a:r>
            <a:endParaRPr lang="de-DE" b="1" dirty="0"/>
          </a:p>
        </p:txBody>
      </p:sp>
      <p:cxnSp>
        <p:nvCxnSpPr>
          <p:cNvPr id="12" name="Straight Connector 11">
            <a:extLst>
              <a:ext uri="{FF2B5EF4-FFF2-40B4-BE49-F238E27FC236}">
                <a16:creationId xmlns:a16="http://schemas.microsoft.com/office/drawing/2014/main" id="{B37535B9-C20A-45E3-9B0A-41361255E7BE}"/>
              </a:ext>
            </a:extLst>
          </p:cNvPr>
          <p:cNvCxnSpPr/>
          <p:nvPr/>
        </p:nvCxnSpPr>
        <p:spPr>
          <a:xfrm>
            <a:off x="107504" y="4437112"/>
            <a:ext cx="66967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5D8CB6-98CC-4C15-B00D-EA16B2CBF3D6}"/>
              </a:ext>
            </a:extLst>
          </p:cNvPr>
          <p:cNvSpPr txBox="1"/>
          <p:nvPr/>
        </p:nvSpPr>
        <p:spPr>
          <a:xfrm>
            <a:off x="7434198" y="5624785"/>
            <a:ext cx="1042273" cy="369332"/>
          </a:xfrm>
          <a:prstGeom prst="rect">
            <a:avLst/>
          </a:prstGeom>
          <a:noFill/>
        </p:spPr>
        <p:txBody>
          <a:bodyPr wrap="none" rtlCol="0">
            <a:spAutoFit/>
          </a:bodyPr>
          <a:lstStyle/>
          <a:p>
            <a:r>
              <a:rPr lang="en-US" b="1" dirty="0"/>
              <a:t>Methods</a:t>
            </a:r>
            <a:endParaRPr lang="de-DE" b="1" dirty="0"/>
          </a:p>
        </p:txBody>
      </p:sp>
      <p:sp>
        <p:nvSpPr>
          <p:cNvPr id="14" name="TextBox 13">
            <a:extLst>
              <a:ext uri="{FF2B5EF4-FFF2-40B4-BE49-F238E27FC236}">
                <a16:creationId xmlns:a16="http://schemas.microsoft.com/office/drawing/2014/main" id="{A9E0C44A-2402-4335-8406-AF39D98236C5}"/>
              </a:ext>
            </a:extLst>
          </p:cNvPr>
          <p:cNvSpPr txBox="1"/>
          <p:nvPr/>
        </p:nvSpPr>
        <p:spPr>
          <a:xfrm>
            <a:off x="7020272" y="692696"/>
            <a:ext cx="2027286" cy="1477328"/>
          </a:xfrm>
          <a:prstGeom prst="rect">
            <a:avLst/>
          </a:prstGeom>
          <a:noFill/>
        </p:spPr>
        <p:txBody>
          <a:bodyPr wrap="none" rtlCol="0">
            <a:spAutoFit/>
          </a:bodyPr>
          <a:lstStyle/>
          <a:p>
            <a:r>
              <a:rPr lang="en-US" b="1" dirty="0"/>
              <a:t>Predictions</a:t>
            </a:r>
          </a:p>
          <a:p>
            <a:pPr marL="285750" indent="-285750">
              <a:buFont typeface="Arial" panose="020B0604020202020204" pitchFamily="34" charset="0"/>
              <a:buChar char="•"/>
            </a:pPr>
            <a:r>
              <a:rPr lang="en-US" dirty="0"/>
              <a:t>Reduced models</a:t>
            </a:r>
            <a:endParaRPr lang="de-DE" dirty="0"/>
          </a:p>
          <a:p>
            <a:pPr marL="285750" indent="-285750">
              <a:buFont typeface="Arial" panose="020B0604020202020204" pitchFamily="34" charset="0"/>
              <a:buChar char="•"/>
            </a:pPr>
            <a:r>
              <a:rPr lang="en-US" dirty="0"/>
              <a:t>Understanding</a:t>
            </a:r>
          </a:p>
          <a:p>
            <a:pPr marL="285750" indent="-285750">
              <a:buFont typeface="Arial" panose="020B0604020202020204" pitchFamily="34" charset="0"/>
              <a:buChar char="•"/>
            </a:pPr>
            <a:r>
              <a:rPr lang="en-US" dirty="0"/>
              <a:t>Experiment</a:t>
            </a:r>
            <a:br>
              <a:rPr lang="en-US" dirty="0"/>
            </a:br>
            <a:r>
              <a:rPr lang="en-US" dirty="0"/>
              <a:t>interpretation</a:t>
            </a:r>
          </a:p>
        </p:txBody>
      </p:sp>
      <p:sp>
        <p:nvSpPr>
          <p:cNvPr id="15" name="TextBox 14">
            <a:extLst>
              <a:ext uri="{FF2B5EF4-FFF2-40B4-BE49-F238E27FC236}">
                <a16:creationId xmlns:a16="http://schemas.microsoft.com/office/drawing/2014/main" id="{DDAC71BC-A2D3-4EB0-A3AA-2D670A3CC8EA}"/>
              </a:ext>
            </a:extLst>
          </p:cNvPr>
          <p:cNvSpPr txBox="1"/>
          <p:nvPr/>
        </p:nvSpPr>
        <p:spPr>
          <a:xfrm>
            <a:off x="7354567" y="4139736"/>
            <a:ext cx="1812637" cy="646331"/>
          </a:xfrm>
          <a:prstGeom prst="rect">
            <a:avLst/>
          </a:prstGeom>
          <a:noFill/>
        </p:spPr>
        <p:txBody>
          <a:bodyPr wrap="square" rtlCol="0">
            <a:spAutoFit/>
          </a:bodyPr>
          <a:lstStyle/>
          <a:p>
            <a:r>
              <a:rPr lang="en-US" b="1" dirty="0"/>
              <a:t>Models</a:t>
            </a:r>
            <a:r>
              <a:rPr lang="en-US" dirty="0"/>
              <a:t> and verification</a:t>
            </a:r>
            <a:endParaRPr lang="de-DE" dirty="0"/>
          </a:p>
        </p:txBody>
      </p:sp>
      <p:sp>
        <p:nvSpPr>
          <p:cNvPr id="17" name="TextBox 16">
            <a:extLst>
              <a:ext uri="{FF2B5EF4-FFF2-40B4-BE49-F238E27FC236}">
                <a16:creationId xmlns:a16="http://schemas.microsoft.com/office/drawing/2014/main" id="{B63D5D8D-5793-44DE-875D-67590337427E}"/>
              </a:ext>
            </a:extLst>
          </p:cNvPr>
          <p:cNvSpPr txBox="1"/>
          <p:nvPr/>
        </p:nvSpPr>
        <p:spPr>
          <a:xfrm>
            <a:off x="7020272" y="2782669"/>
            <a:ext cx="1870127" cy="646331"/>
          </a:xfrm>
          <a:prstGeom prst="rect">
            <a:avLst/>
          </a:prstGeom>
          <a:noFill/>
        </p:spPr>
        <p:txBody>
          <a:bodyPr wrap="none" rtlCol="0">
            <a:spAutoFit/>
          </a:bodyPr>
          <a:lstStyle/>
          <a:p>
            <a:r>
              <a:rPr lang="en-US" b="1" dirty="0"/>
              <a:t>Validation</a:t>
            </a:r>
            <a:r>
              <a:rPr lang="en-US" dirty="0"/>
              <a:t> against</a:t>
            </a:r>
            <a:br>
              <a:rPr lang="en-US" dirty="0"/>
            </a:br>
            <a:r>
              <a:rPr lang="en-US" dirty="0"/>
              <a:t>experiment</a:t>
            </a:r>
            <a:endParaRPr lang="de-DE" dirty="0"/>
          </a:p>
        </p:txBody>
      </p:sp>
      <p:cxnSp>
        <p:nvCxnSpPr>
          <p:cNvPr id="19" name="Straight Arrow Connector 18">
            <a:extLst>
              <a:ext uri="{FF2B5EF4-FFF2-40B4-BE49-F238E27FC236}">
                <a16:creationId xmlns:a16="http://schemas.microsoft.com/office/drawing/2014/main" id="{B8AAB4FF-97B9-47AF-B947-2D11EA010533}"/>
              </a:ext>
            </a:extLst>
          </p:cNvPr>
          <p:cNvCxnSpPr/>
          <p:nvPr/>
        </p:nvCxnSpPr>
        <p:spPr>
          <a:xfrm flipV="1">
            <a:off x="7956376" y="5002575"/>
            <a:ext cx="0" cy="5146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AF3E7E9-1297-40C0-8C06-F6C975ECA12A}"/>
              </a:ext>
            </a:extLst>
          </p:cNvPr>
          <p:cNvCxnSpPr/>
          <p:nvPr/>
        </p:nvCxnSpPr>
        <p:spPr>
          <a:xfrm flipV="1">
            <a:off x="7918177" y="3490407"/>
            <a:ext cx="0" cy="5146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8F5008-8B08-4003-9AED-2DAA338A9F62}"/>
              </a:ext>
            </a:extLst>
          </p:cNvPr>
          <p:cNvCxnSpPr/>
          <p:nvPr/>
        </p:nvCxnSpPr>
        <p:spPr>
          <a:xfrm flipV="1">
            <a:off x="7918861" y="2268012"/>
            <a:ext cx="0" cy="5146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3F8969DC-E680-4BFA-BB1B-5BC25C4F1962}"/>
              </a:ext>
            </a:extLst>
          </p:cNvPr>
          <p:cNvPicPr>
            <a:picLocks noChangeAspect="1"/>
          </p:cNvPicPr>
          <p:nvPr/>
        </p:nvPicPr>
        <p:blipFill>
          <a:blip r:embed="rId2"/>
          <a:stretch>
            <a:fillRect/>
          </a:stretch>
        </p:blipFill>
        <p:spPr>
          <a:xfrm>
            <a:off x="1564142" y="2424278"/>
            <a:ext cx="2487311" cy="1978114"/>
          </a:xfrm>
          <a:prstGeom prst="rect">
            <a:avLst/>
          </a:prstGeom>
          <a:effectLst>
            <a:outerShdw blurRad="50800" dist="165100" dir="8100000" algn="tr" rotWithShape="0">
              <a:prstClr val="black">
                <a:alpha val="25000"/>
              </a:prstClr>
            </a:outerShdw>
          </a:effectLst>
        </p:spPr>
      </p:pic>
      <p:pic>
        <p:nvPicPr>
          <p:cNvPr id="45" name="Picture 44">
            <a:extLst>
              <a:ext uri="{FF2B5EF4-FFF2-40B4-BE49-F238E27FC236}">
                <a16:creationId xmlns:a16="http://schemas.microsoft.com/office/drawing/2014/main" id="{6A34173D-D507-4077-A34F-80EB6F6B9481}"/>
              </a:ext>
            </a:extLst>
          </p:cNvPr>
          <p:cNvPicPr>
            <a:picLocks noChangeAspect="1"/>
          </p:cNvPicPr>
          <p:nvPr/>
        </p:nvPicPr>
        <p:blipFill>
          <a:blip r:embed="rId3"/>
          <a:stretch>
            <a:fillRect/>
          </a:stretch>
        </p:blipFill>
        <p:spPr>
          <a:xfrm>
            <a:off x="5837438" y="3605590"/>
            <a:ext cx="1758898" cy="457187"/>
          </a:xfrm>
          <a:prstGeom prst="rect">
            <a:avLst/>
          </a:prstGeom>
          <a:effectLst>
            <a:outerShdw blurRad="50800" dist="165100" dir="8100000" algn="tr" rotWithShape="0">
              <a:prstClr val="black">
                <a:alpha val="25000"/>
              </a:prstClr>
            </a:outerShdw>
          </a:effectLst>
        </p:spPr>
      </p:pic>
      <p:sp>
        <p:nvSpPr>
          <p:cNvPr id="22" name="Footer Placeholder 3">
            <a:extLst>
              <a:ext uri="{FF2B5EF4-FFF2-40B4-BE49-F238E27FC236}">
                <a16:creationId xmlns:a16="http://schemas.microsoft.com/office/drawing/2014/main" id="{4E742BF0-DE78-466D-937D-989D936AFEF3}"/>
              </a:ext>
            </a:extLst>
          </p:cNvPr>
          <p:cNvSpPr>
            <a:spLocks noGrp="1"/>
          </p:cNvSpPr>
          <p:nvPr>
            <p:ph type="ftr" sz="quarter" idx="11"/>
          </p:nvPr>
        </p:nvSpPr>
        <p:spPr>
          <a:xfrm>
            <a:off x="467544" y="6545237"/>
            <a:ext cx="8240228" cy="268139"/>
          </a:xfrm>
        </p:spPr>
        <p:txBody>
          <a:bodyPr/>
          <a:lstStyle/>
          <a:p>
            <a:pPr algn="r"/>
            <a:r>
              <a:rPr lang="en-GB" dirty="0"/>
              <a:t>Matthias Hoelzl | TSVV midterm review | Sep 2023 | Page </a:t>
            </a:r>
            <a:fld id="{6A6D9FA1-99C7-4910-8E32-B85D378B0060}" type="slidenum">
              <a:rPr lang="en-GB" smtClean="0"/>
              <a:pPr algn="r"/>
              <a:t>5</a:t>
            </a:fld>
            <a:endParaRPr lang="en-GB" dirty="0"/>
          </a:p>
        </p:txBody>
      </p:sp>
      <p:sp>
        <p:nvSpPr>
          <p:cNvPr id="28" name="Arrow: Curved Left 27">
            <a:extLst>
              <a:ext uri="{FF2B5EF4-FFF2-40B4-BE49-F238E27FC236}">
                <a16:creationId xmlns:a16="http://schemas.microsoft.com/office/drawing/2014/main" id="{E0E1B3F9-4D0D-4B33-A65F-4E6464068DD1}"/>
              </a:ext>
            </a:extLst>
          </p:cNvPr>
          <p:cNvSpPr/>
          <p:nvPr/>
        </p:nvSpPr>
        <p:spPr>
          <a:xfrm>
            <a:off x="8422821" y="3288329"/>
            <a:ext cx="209429" cy="864096"/>
          </a:xfrm>
          <a:prstGeom prst="curvedLeftArrow">
            <a:avLst>
              <a:gd name="adj1" fmla="val 33215"/>
              <a:gd name="adj2" fmla="val 97243"/>
              <a:gd name="adj3" fmla="val 3510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Arrow: Curved Left 30">
            <a:extLst>
              <a:ext uri="{FF2B5EF4-FFF2-40B4-BE49-F238E27FC236}">
                <a16:creationId xmlns:a16="http://schemas.microsoft.com/office/drawing/2014/main" id="{74C3FFDE-1B92-4054-9B61-548A61FF8DAD}"/>
              </a:ext>
            </a:extLst>
          </p:cNvPr>
          <p:cNvSpPr/>
          <p:nvPr/>
        </p:nvSpPr>
        <p:spPr>
          <a:xfrm>
            <a:off x="8409967" y="3240437"/>
            <a:ext cx="410505" cy="2444927"/>
          </a:xfrm>
          <a:prstGeom prst="curvedLef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14144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Work package</a:t>
            </a:r>
            <a:br>
              <a:rPr lang="en-US" sz="6000" dirty="0"/>
            </a:br>
            <a:r>
              <a:rPr lang="en-US" sz="6000" dirty="0"/>
              <a:t>Usability</a:t>
            </a:r>
            <a:endParaRPr lang="de-DE" sz="6000" dirty="0"/>
          </a:p>
        </p:txBody>
      </p:sp>
    </p:spTree>
    <p:extLst>
      <p:ext uri="{BB962C8B-B14F-4D97-AF65-F5344CB8AC3E}">
        <p14:creationId xmlns:p14="http://schemas.microsoft.com/office/powerpoint/2010/main" val="2781719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19FC-43A3-47C3-8885-33E28A337F2E}"/>
              </a:ext>
            </a:extLst>
          </p:cNvPr>
          <p:cNvSpPr>
            <a:spLocks noGrp="1"/>
          </p:cNvSpPr>
          <p:nvPr>
            <p:ph type="title"/>
          </p:nvPr>
        </p:nvSpPr>
        <p:spPr/>
        <p:txBody>
          <a:bodyPr/>
          <a:lstStyle/>
          <a:p>
            <a:pPr>
              <a:lnSpc>
                <a:spcPct val="100000"/>
              </a:lnSpc>
            </a:pPr>
            <a:r>
              <a:rPr lang="en-US" dirty="0"/>
              <a:t>Work package Usability</a:t>
            </a:r>
            <a:br>
              <a:rPr lang="en-US" dirty="0"/>
            </a:br>
            <a:r>
              <a:rPr lang="en-US" sz="2000" dirty="0"/>
              <a:t>(&amp; management)</a:t>
            </a:r>
            <a:endParaRPr lang="de-DE" dirty="0"/>
          </a:p>
        </p:txBody>
      </p:sp>
      <p:sp>
        <p:nvSpPr>
          <p:cNvPr id="3" name="Content Placeholder 2">
            <a:extLst>
              <a:ext uri="{FF2B5EF4-FFF2-40B4-BE49-F238E27FC236}">
                <a16:creationId xmlns:a16="http://schemas.microsoft.com/office/drawing/2014/main" id="{1B45FFEB-518A-4A55-9BD5-0D269B00F883}"/>
              </a:ext>
            </a:extLst>
          </p:cNvPr>
          <p:cNvSpPr>
            <a:spLocks noGrp="1"/>
          </p:cNvSpPr>
          <p:nvPr>
            <p:ph idx="1"/>
          </p:nvPr>
        </p:nvSpPr>
        <p:spPr>
          <a:xfrm>
            <a:off x="457200" y="1772816"/>
            <a:ext cx="4464496" cy="4536504"/>
          </a:xfrm>
        </p:spPr>
        <p:txBody>
          <a:bodyPr numCol="1">
            <a:normAutofit/>
          </a:bodyPr>
          <a:lstStyle/>
          <a:p>
            <a:r>
              <a:rPr lang="en-US" sz="1600" b="1" dirty="0"/>
              <a:t>Organize meetings</a:t>
            </a:r>
          </a:p>
          <a:p>
            <a:pPr lvl="1"/>
            <a:r>
              <a:rPr lang="en-US" sz="1100" b="1" dirty="0"/>
              <a:t>Three in person meetings including the international JOREK community </a:t>
            </a:r>
            <a:r>
              <a:rPr lang="en-US" sz="1100" dirty="0"/>
              <a:t>– last one at ITER with 33 on site participants plus 23 remote</a:t>
            </a:r>
          </a:p>
          <a:p>
            <a:pPr lvl="1"/>
            <a:r>
              <a:rPr lang="en-US" sz="1100" dirty="0"/>
              <a:t>About ~50 meetings per year in person and remote</a:t>
            </a:r>
          </a:p>
          <a:p>
            <a:r>
              <a:rPr lang="en-US" sz="1600" b="1" dirty="0"/>
              <a:t>Coordinate code development </a:t>
            </a:r>
            <a:r>
              <a:rPr lang="en-US" sz="1600" dirty="0"/>
              <a:t>for</a:t>
            </a:r>
            <a:br>
              <a:rPr lang="en-US" sz="1600" dirty="0"/>
            </a:br>
            <a:r>
              <a:rPr lang="en-US" sz="1600" dirty="0"/>
              <a:t>JOREK, STARWALL &amp; CARIDDI_J with &gt;&gt;100 pull requests per year</a:t>
            </a:r>
          </a:p>
          <a:p>
            <a:r>
              <a:rPr lang="en-US" sz="1600" b="1" dirty="0"/>
              <a:t>Coordinate with int. community</a:t>
            </a:r>
          </a:p>
          <a:p>
            <a:r>
              <a:rPr lang="en-US" sz="1600" b="1" dirty="0"/>
              <a:t>Coordinate HPC access</a:t>
            </a:r>
          </a:p>
          <a:p>
            <a:r>
              <a:rPr lang="en-US" sz="1600" b="1" dirty="0"/>
              <a:t>Train new users </a:t>
            </a:r>
            <a:r>
              <a:rPr lang="en-US" sz="1600" dirty="0"/>
              <a:t>and students</a:t>
            </a:r>
          </a:p>
          <a:p>
            <a:r>
              <a:rPr lang="en-US" sz="1600" b="1" dirty="0"/>
              <a:t>Administrate </a:t>
            </a:r>
            <a:r>
              <a:rPr lang="en-US" sz="1600" dirty="0"/>
              <a:t>wiki, mailing lists, website</a:t>
            </a:r>
          </a:p>
          <a:p>
            <a:r>
              <a:rPr lang="en-US" sz="1600" b="1" dirty="0"/>
              <a:t>Document, report, review, …</a:t>
            </a:r>
          </a:p>
          <a:p>
            <a:endParaRPr lang="en-US" sz="1600" b="1" dirty="0"/>
          </a:p>
          <a:p>
            <a:r>
              <a:rPr lang="en-US" sz="1600" b="1" dirty="0" err="1"/>
              <a:t>IMASification</a:t>
            </a:r>
            <a:r>
              <a:rPr lang="en-US" sz="1600" b="1" dirty="0"/>
              <a:t> </a:t>
            </a:r>
            <a:r>
              <a:rPr lang="en-US" sz="1600" dirty="0"/>
              <a:t>(with ITER + ACH)</a:t>
            </a:r>
          </a:p>
          <a:p>
            <a:r>
              <a:rPr lang="en-US" sz="1600" b="1" dirty="0"/>
              <a:t>Combination of model extensions</a:t>
            </a:r>
            <a:endParaRPr lang="en-US" sz="1600" dirty="0"/>
          </a:p>
          <a:p>
            <a:r>
              <a:rPr lang="en-US" sz="1600" b="1" dirty="0"/>
              <a:t>Automatic code testing</a:t>
            </a:r>
            <a:endParaRPr lang="en-US" sz="1600" dirty="0"/>
          </a:p>
        </p:txBody>
      </p:sp>
      <p:sp>
        <p:nvSpPr>
          <p:cNvPr id="6" name="Content Placeholder 2">
            <a:extLst>
              <a:ext uri="{FF2B5EF4-FFF2-40B4-BE49-F238E27FC236}">
                <a16:creationId xmlns:a16="http://schemas.microsoft.com/office/drawing/2014/main" id="{F371D412-0ECC-437A-9104-FF032920821B}"/>
              </a:ext>
            </a:extLst>
          </p:cNvPr>
          <p:cNvSpPr txBox="1">
            <a:spLocks/>
          </p:cNvSpPr>
          <p:nvPr/>
        </p:nvSpPr>
        <p:spPr>
          <a:xfrm>
            <a:off x="5004048" y="1412776"/>
            <a:ext cx="4114800" cy="4896544"/>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rabicPeriod"/>
            </a:pPr>
            <a:r>
              <a:rPr lang="en-US" sz="1000" b="1" dirty="0"/>
              <a:t>Hoelzl M., </a:t>
            </a:r>
            <a:r>
              <a:rPr lang="en-US" sz="1000" b="1" dirty="0" err="1"/>
              <a:t>Huijsmans</a:t>
            </a:r>
            <a:r>
              <a:rPr lang="en-US" sz="1000" b="1" dirty="0"/>
              <a:t> G.T.A., Pamela S.J.P., Becoulet M., </a:t>
            </a:r>
            <a:r>
              <a:rPr lang="en-US" sz="1000" b="1" dirty="0" err="1"/>
              <a:t>Nardon</a:t>
            </a:r>
            <a:r>
              <a:rPr lang="en-US" sz="1000" b="1" dirty="0"/>
              <a:t> E., Artola F.J., </a:t>
            </a:r>
            <a:r>
              <a:rPr lang="en-US" sz="1000" b="1" dirty="0" err="1"/>
              <a:t>Nkonga</a:t>
            </a:r>
            <a:r>
              <a:rPr lang="en-US" sz="1000" b="1" dirty="0"/>
              <a:t> B., et al. The JOREK non-linear extended MHD code and applications to large-scale instabilities and their control in magnetically confined fusion plasmas. Nuclear Fusion 61, 065001 (2021)</a:t>
            </a:r>
          </a:p>
          <a:p>
            <a:pPr>
              <a:buFont typeface="+mj-lt"/>
              <a:buAutoNum type="arabicPeriod"/>
            </a:pPr>
            <a:endParaRPr lang="en-US" sz="1000" b="1" dirty="0"/>
          </a:p>
          <a:p>
            <a:pPr>
              <a:buFont typeface="+mj-lt"/>
              <a:buAutoNum type="arabicPeriod"/>
            </a:pPr>
            <a:r>
              <a:rPr lang="en-US" sz="1000" b="1" dirty="0"/>
              <a:t>Hoelzl M, </a:t>
            </a:r>
            <a:r>
              <a:rPr lang="en-US" sz="1000" b="1" dirty="0" err="1"/>
              <a:t>Huijsmans</a:t>
            </a:r>
            <a:r>
              <a:rPr lang="en-US" sz="1000" b="1" dirty="0"/>
              <a:t> GTA, Artola FJ, </a:t>
            </a:r>
            <a:r>
              <a:rPr lang="en-US" sz="1000" b="1" dirty="0" err="1"/>
              <a:t>Nardon</a:t>
            </a:r>
            <a:r>
              <a:rPr lang="en-US" sz="1000" b="1" dirty="0"/>
              <a:t> E, Becoulet M, Schwarz N, Cathey A, Pamela SJP et al. Non-linear MHD modelling of transients in Tokamaks: Recent advances with the JOREK code </a:t>
            </a:r>
            <a:r>
              <a:rPr lang="en-US" sz="1000" b="1" i="1" dirty="0"/>
              <a:t>(to be presented at IAEA-FEC 2023 &amp; to be submitted to Nuclear Fusion &amp; </a:t>
            </a:r>
            <a:r>
              <a:rPr lang="en-US" sz="1000" b="1" i="1" u="sng" dirty="0"/>
              <a:t>on the pinboard</a:t>
            </a:r>
            <a:r>
              <a:rPr lang="en-US" sz="1000" b="1" i="1" dirty="0"/>
              <a:t>)</a:t>
            </a:r>
          </a:p>
          <a:p>
            <a:pPr>
              <a:buFont typeface="+mj-lt"/>
              <a:buAutoNum type="arabicPeriod"/>
            </a:pPr>
            <a:endParaRPr lang="en-US" sz="1000" dirty="0"/>
          </a:p>
          <a:p>
            <a:pPr>
              <a:buFont typeface="+mj-lt"/>
              <a:buAutoNum type="arabicPeriod"/>
            </a:pPr>
            <a:r>
              <a:rPr lang="en-US" sz="1000" i="1" dirty="0"/>
              <a:t>(Various contribution to ITPA review articles)</a:t>
            </a:r>
          </a:p>
        </p:txBody>
      </p:sp>
      <p:sp>
        <p:nvSpPr>
          <p:cNvPr id="7" name="Rectangle 6">
            <a:extLst>
              <a:ext uri="{FF2B5EF4-FFF2-40B4-BE49-F238E27FC236}">
                <a16:creationId xmlns:a16="http://schemas.microsoft.com/office/drawing/2014/main" id="{813B7B5C-A7DE-4D5D-93A0-AB53069CD9B5}"/>
              </a:ext>
            </a:extLst>
          </p:cNvPr>
          <p:cNvSpPr/>
          <p:nvPr/>
        </p:nvSpPr>
        <p:spPr>
          <a:xfrm>
            <a:off x="4921694" y="836712"/>
            <a:ext cx="4114801" cy="576064"/>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Selection of papers</a:t>
            </a:r>
          </a:p>
          <a:p>
            <a:pPr marL="285750" indent="-285750">
              <a:buFont typeface="Arial" panose="020B0604020202020204" pitchFamily="34" charset="0"/>
              <a:buChar char="•"/>
            </a:pPr>
            <a:r>
              <a:rPr lang="en-US" sz="1200" b="1" dirty="0">
                <a:solidFill>
                  <a:schemeClr val="tx1"/>
                </a:solidFill>
              </a:rPr>
              <a:t>Bold </a:t>
            </a:r>
            <a:r>
              <a:rPr lang="en-US" sz="1200" dirty="0">
                <a:solidFill>
                  <a:schemeClr val="tx1"/>
                </a:solidFill>
              </a:rPr>
              <a:t>where 1</a:t>
            </a:r>
            <a:r>
              <a:rPr lang="en-US" sz="1200" baseline="30000" dirty="0">
                <a:solidFill>
                  <a:schemeClr val="tx1"/>
                </a:solidFill>
              </a:rPr>
              <a:t>st</a:t>
            </a:r>
            <a:r>
              <a:rPr lang="en-US" sz="1200" dirty="0">
                <a:solidFill>
                  <a:schemeClr val="tx1"/>
                </a:solidFill>
              </a:rPr>
              <a:t>/2</a:t>
            </a:r>
            <a:r>
              <a:rPr lang="en-US" sz="1200" baseline="30000" dirty="0">
                <a:solidFill>
                  <a:schemeClr val="tx1"/>
                </a:solidFill>
              </a:rPr>
              <a:t>nd</a:t>
            </a:r>
            <a:r>
              <a:rPr lang="en-US" sz="1200" dirty="0">
                <a:solidFill>
                  <a:schemeClr val="tx1"/>
                </a:solidFill>
              </a:rPr>
              <a:t>/3</a:t>
            </a:r>
            <a:r>
              <a:rPr lang="en-US" sz="1200" baseline="30000" dirty="0">
                <a:solidFill>
                  <a:schemeClr val="tx1"/>
                </a:solidFill>
              </a:rPr>
              <a:t>rd</a:t>
            </a:r>
            <a:r>
              <a:rPr lang="en-US" sz="1200" dirty="0">
                <a:solidFill>
                  <a:schemeClr val="tx1"/>
                </a:solidFill>
              </a:rPr>
              <a:t> author is a project contributor</a:t>
            </a:r>
          </a:p>
          <a:p>
            <a:pPr marL="285750" indent="-285750">
              <a:buFont typeface="Arial" panose="020B0604020202020204" pitchFamily="34" charset="0"/>
              <a:buChar char="•"/>
            </a:pPr>
            <a:r>
              <a:rPr lang="en-US" sz="1200" dirty="0">
                <a:solidFill>
                  <a:schemeClr val="tx1"/>
                </a:solidFill>
              </a:rPr>
              <a:t>Conferences only included if no other reference available</a:t>
            </a:r>
            <a:endParaRPr lang="de-DE" sz="1200" dirty="0">
              <a:solidFill>
                <a:schemeClr val="tx1"/>
              </a:solidFill>
            </a:endParaRPr>
          </a:p>
        </p:txBody>
      </p:sp>
      <p:sp>
        <p:nvSpPr>
          <p:cNvPr id="9" name="TextBox 8">
            <a:extLst>
              <a:ext uri="{FF2B5EF4-FFF2-40B4-BE49-F238E27FC236}">
                <a16:creationId xmlns:a16="http://schemas.microsoft.com/office/drawing/2014/main" id="{0A49C69B-AEBA-4CD1-ACCA-CB573A711208}"/>
              </a:ext>
            </a:extLst>
          </p:cNvPr>
          <p:cNvSpPr txBox="1"/>
          <p:nvPr/>
        </p:nvSpPr>
        <p:spPr>
          <a:xfrm>
            <a:off x="179512" y="6309974"/>
            <a:ext cx="4687373" cy="400110"/>
          </a:xfrm>
          <a:prstGeom prst="rect">
            <a:avLst/>
          </a:prstGeom>
          <a:noFill/>
        </p:spPr>
        <p:txBody>
          <a:bodyPr wrap="none" rtlCol="0">
            <a:spAutoFit/>
          </a:bodyPr>
          <a:lstStyle/>
          <a:p>
            <a:r>
              <a:rPr lang="de-DE" sz="2000" dirty="0">
                <a:solidFill>
                  <a:srgbClr val="C00000"/>
                </a:solidFill>
              </a:rPr>
              <a:t>↔ ITER, </a:t>
            </a:r>
            <a:r>
              <a:rPr lang="de-DE" sz="2000" dirty="0" err="1">
                <a:solidFill>
                  <a:srgbClr val="C00000"/>
                </a:solidFill>
              </a:rPr>
              <a:t>some</a:t>
            </a:r>
            <a:r>
              <a:rPr lang="de-DE" sz="2000" dirty="0">
                <a:solidFill>
                  <a:srgbClr val="C00000"/>
                </a:solidFill>
              </a:rPr>
              <a:t> </a:t>
            </a:r>
            <a:r>
              <a:rPr lang="de-DE" sz="2000" dirty="0" err="1">
                <a:solidFill>
                  <a:srgbClr val="C00000"/>
                </a:solidFill>
              </a:rPr>
              <a:t>contribution</a:t>
            </a:r>
            <a:r>
              <a:rPr lang="de-DE" sz="2000" dirty="0">
                <a:solidFill>
                  <a:srgbClr val="C00000"/>
                </a:solidFill>
              </a:rPr>
              <a:t> </a:t>
            </a:r>
            <a:r>
              <a:rPr lang="de-DE" sz="2000" dirty="0" err="1">
                <a:solidFill>
                  <a:srgbClr val="C00000"/>
                </a:solidFill>
              </a:rPr>
              <a:t>by</a:t>
            </a:r>
            <a:r>
              <a:rPr lang="de-DE" sz="2000" dirty="0">
                <a:solidFill>
                  <a:srgbClr val="C00000"/>
                </a:solidFill>
              </a:rPr>
              <a:t> ACH </a:t>
            </a:r>
            <a:r>
              <a:rPr lang="de-DE" sz="2000" dirty="0" err="1">
                <a:solidFill>
                  <a:srgbClr val="C00000"/>
                </a:solidFill>
              </a:rPr>
              <a:t>Poznan</a:t>
            </a:r>
            <a:endParaRPr lang="de-DE" sz="2000" dirty="0">
              <a:solidFill>
                <a:srgbClr val="C00000"/>
              </a:solidFill>
            </a:endParaRPr>
          </a:p>
        </p:txBody>
      </p:sp>
      <p:sp>
        <p:nvSpPr>
          <p:cNvPr id="4" name="TextBox 3">
            <a:extLst>
              <a:ext uri="{FF2B5EF4-FFF2-40B4-BE49-F238E27FC236}">
                <a16:creationId xmlns:a16="http://schemas.microsoft.com/office/drawing/2014/main" id="{07DDDE9E-9924-439D-B48D-A526614825C6}"/>
              </a:ext>
            </a:extLst>
          </p:cNvPr>
          <p:cNvSpPr txBox="1"/>
          <p:nvPr/>
        </p:nvSpPr>
        <p:spPr>
          <a:xfrm>
            <a:off x="6351211" y="5135"/>
            <a:ext cx="1752403" cy="615553"/>
          </a:xfrm>
          <a:prstGeom prst="rect">
            <a:avLst/>
          </a:prstGeom>
          <a:noFill/>
        </p:spPr>
        <p:txBody>
          <a:bodyPr wrap="none" rtlCol="0">
            <a:spAutoFit/>
          </a:bodyPr>
          <a:lstStyle/>
          <a:p>
            <a:r>
              <a:rPr lang="en-US" sz="2000" dirty="0">
                <a:solidFill>
                  <a:srgbClr val="C00000"/>
                </a:solidFill>
              </a:rPr>
              <a:t>12% of funding</a:t>
            </a:r>
          </a:p>
          <a:p>
            <a:r>
              <a:rPr lang="en-US" sz="1400" dirty="0">
                <a:solidFill>
                  <a:srgbClr val="C00000"/>
                </a:solidFill>
              </a:rPr>
              <a:t>(incl. ACHs)</a:t>
            </a:r>
            <a:endParaRPr lang="de-DE" sz="1400" dirty="0">
              <a:solidFill>
                <a:srgbClr val="C00000"/>
              </a:solidFill>
            </a:endParaRPr>
          </a:p>
        </p:txBody>
      </p:sp>
      <p:sp>
        <p:nvSpPr>
          <p:cNvPr id="5" name="Rectangle: Rounded Corners 4">
            <a:extLst>
              <a:ext uri="{FF2B5EF4-FFF2-40B4-BE49-F238E27FC236}">
                <a16:creationId xmlns:a16="http://schemas.microsoft.com/office/drawing/2014/main" id="{22F12182-D69D-4FDB-B101-1609DA7BB638}"/>
              </a:ext>
            </a:extLst>
          </p:cNvPr>
          <p:cNvSpPr/>
          <p:nvPr/>
        </p:nvSpPr>
        <p:spPr>
          <a:xfrm>
            <a:off x="6228184" y="57562"/>
            <a:ext cx="1944216" cy="544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9">
            <a:extLst>
              <a:ext uri="{FF2B5EF4-FFF2-40B4-BE49-F238E27FC236}">
                <a16:creationId xmlns:a16="http://schemas.microsoft.com/office/drawing/2014/main" id="{CE33866D-81E9-47EF-BAD6-EEB558C9B86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10000"/>
                    </a14:imgEffect>
                  </a14:imgLayer>
                </a14:imgProps>
              </a:ext>
              <a:ext uri="{28A0092B-C50C-407E-A947-70E740481C1C}">
                <a14:useLocalDpi xmlns:a14="http://schemas.microsoft.com/office/drawing/2010/main" val="0"/>
              </a:ext>
            </a:extLst>
          </a:blip>
          <a:srcRect l="7476" t="32500" r="12500" b="29000"/>
          <a:stretch/>
        </p:blipFill>
        <p:spPr>
          <a:xfrm>
            <a:off x="0" y="689338"/>
            <a:ext cx="4866885" cy="1053649"/>
          </a:xfrm>
          <a:prstGeom prst="rect">
            <a:avLst/>
          </a:prstGeom>
          <a:ln>
            <a:noFill/>
          </a:ln>
          <a:effectLst>
            <a:softEdge rad="112500"/>
          </a:effectLst>
        </p:spPr>
      </p:pic>
    </p:spTree>
    <p:extLst>
      <p:ext uri="{BB962C8B-B14F-4D97-AF65-F5344CB8AC3E}">
        <p14:creationId xmlns:p14="http://schemas.microsoft.com/office/powerpoint/2010/main" val="106771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819528F-EB1A-4068-A2BC-2F2DBB635F49}"/>
              </a:ext>
            </a:extLst>
          </p:cNvPr>
          <p:cNvSpPr>
            <a:spLocks noGrp="1"/>
          </p:cNvSpPr>
          <p:nvPr>
            <p:ph idx="1"/>
          </p:nvPr>
        </p:nvSpPr>
        <p:spPr>
          <a:xfrm>
            <a:off x="457200" y="2564904"/>
            <a:ext cx="8229600" cy="3744416"/>
          </a:xfrm>
        </p:spPr>
        <p:txBody>
          <a:bodyPr>
            <a:normAutofit/>
          </a:bodyPr>
          <a:lstStyle/>
          <a:p>
            <a:pPr marL="0" indent="0" algn="ctr">
              <a:buNone/>
            </a:pPr>
            <a:r>
              <a:rPr lang="en-US" sz="6000" dirty="0"/>
              <a:t>Work package </a:t>
            </a:r>
            <a:r>
              <a:rPr lang="en-US" sz="6000" dirty="0" err="1"/>
              <a:t>Numerics</a:t>
            </a:r>
            <a:endParaRPr lang="de-DE" sz="6000" dirty="0"/>
          </a:p>
        </p:txBody>
      </p:sp>
    </p:spTree>
    <p:extLst>
      <p:ext uri="{BB962C8B-B14F-4D97-AF65-F5344CB8AC3E}">
        <p14:creationId xmlns:p14="http://schemas.microsoft.com/office/powerpoint/2010/main" val="8635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E9E6-4A15-46FD-8ECD-E6F100E710C5}"/>
              </a:ext>
            </a:extLst>
          </p:cNvPr>
          <p:cNvSpPr>
            <a:spLocks noGrp="1"/>
          </p:cNvSpPr>
          <p:nvPr>
            <p:ph type="title"/>
          </p:nvPr>
        </p:nvSpPr>
        <p:spPr/>
        <p:txBody>
          <a:bodyPr/>
          <a:lstStyle/>
          <a:p>
            <a:r>
              <a:rPr lang="en-US" dirty="0"/>
              <a:t>Work package </a:t>
            </a:r>
            <a:r>
              <a:rPr lang="en-US" dirty="0" err="1"/>
              <a:t>Numerics</a:t>
            </a:r>
            <a:endParaRPr lang="de-DE" dirty="0"/>
          </a:p>
        </p:txBody>
      </p:sp>
      <p:sp>
        <p:nvSpPr>
          <p:cNvPr id="6" name="Content Placeholder 2">
            <a:extLst>
              <a:ext uri="{FF2B5EF4-FFF2-40B4-BE49-F238E27FC236}">
                <a16:creationId xmlns:a16="http://schemas.microsoft.com/office/drawing/2014/main" id="{6B70830B-DD7E-4E43-9392-989949DF1CE8}"/>
              </a:ext>
            </a:extLst>
          </p:cNvPr>
          <p:cNvSpPr>
            <a:spLocks noGrp="1"/>
          </p:cNvSpPr>
          <p:nvPr>
            <p:ph idx="1"/>
          </p:nvPr>
        </p:nvSpPr>
        <p:spPr>
          <a:xfrm>
            <a:off x="457200" y="1412776"/>
            <a:ext cx="4258816" cy="4608512"/>
          </a:xfrm>
        </p:spPr>
        <p:txBody>
          <a:bodyPr numCol="1">
            <a:noAutofit/>
          </a:bodyPr>
          <a:lstStyle/>
          <a:p>
            <a:r>
              <a:rPr lang="en-US" sz="2000" dirty="0"/>
              <a:t>Re-write of solver framework</a:t>
            </a:r>
          </a:p>
          <a:p>
            <a:r>
              <a:rPr lang="en-US" sz="2000" dirty="0"/>
              <a:t>New solver interfaces</a:t>
            </a:r>
          </a:p>
          <a:p>
            <a:r>
              <a:rPr lang="en-US" sz="2000" dirty="0" err="1"/>
              <a:t>BiCGstab</a:t>
            </a:r>
            <a:r>
              <a:rPr lang="en-US" sz="2000" dirty="0"/>
              <a:t> solver</a:t>
            </a:r>
          </a:p>
          <a:p>
            <a:r>
              <a:rPr lang="en-US" sz="2000" dirty="0"/>
              <a:t>Non-linear time stepping</a:t>
            </a:r>
          </a:p>
          <a:p>
            <a:r>
              <a:rPr lang="en-US" sz="2000" dirty="0"/>
              <a:t>Grid center regularization</a:t>
            </a:r>
          </a:p>
          <a:p>
            <a:r>
              <a:rPr lang="en-US" sz="2000" dirty="0"/>
              <a:t>Compression for free boundary</a:t>
            </a:r>
          </a:p>
          <a:p>
            <a:r>
              <a:rPr lang="en-US" sz="2000" b="1" dirty="0"/>
              <a:t>Preconditioner for highly non-linear scenarios </a:t>
            </a:r>
            <a:r>
              <a:rPr lang="en-US" sz="2000" dirty="0">
                <a:solidFill>
                  <a:srgbClr val="C00000"/>
                </a:solidFill>
              </a:rPr>
              <a:t>►</a:t>
            </a:r>
          </a:p>
          <a:p>
            <a:r>
              <a:rPr lang="en-US" sz="2000" b="1" dirty="0"/>
              <a:t>Higher order FEs </a:t>
            </a:r>
            <a:r>
              <a:rPr lang="en-US" sz="2000" dirty="0">
                <a:solidFill>
                  <a:srgbClr val="C00000"/>
                </a:solidFill>
              </a:rPr>
              <a:t>►</a:t>
            </a:r>
            <a:endParaRPr lang="en-US" sz="2000" dirty="0"/>
          </a:p>
          <a:p>
            <a:r>
              <a:rPr lang="en-US" sz="2000" b="1" dirty="0"/>
              <a:t>Shock capturing </a:t>
            </a:r>
            <a:r>
              <a:rPr lang="en-US" sz="2000" dirty="0">
                <a:solidFill>
                  <a:srgbClr val="C00000"/>
                </a:solidFill>
              </a:rPr>
              <a:t>►</a:t>
            </a:r>
            <a:endParaRPr lang="en-US" sz="2000" dirty="0"/>
          </a:p>
        </p:txBody>
      </p:sp>
      <p:sp>
        <p:nvSpPr>
          <p:cNvPr id="7" name="Content Placeholder 2">
            <a:extLst>
              <a:ext uri="{FF2B5EF4-FFF2-40B4-BE49-F238E27FC236}">
                <a16:creationId xmlns:a16="http://schemas.microsoft.com/office/drawing/2014/main" id="{759E764B-FC69-4E53-9419-12A914998608}"/>
              </a:ext>
            </a:extLst>
          </p:cNvPr>
          <p:cNvSpPr txBox="1">
            <a:spLocks/>
          </p:cNvSpPr>
          <p:nvPr/>
        </p:nvSpPr>
        <p:spPr>
          <a:xfrm>
            <a:off x="5004048" y="1412776"/>
            <a:ext cx="4114800" cy="4896544"/>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rabicPeriod"/>
            </a:pPr>
            <a:r>
              <a:rPr lang="en-US" sz="1000" b="1" dirty="0"/>
              <a:t>Holod I., Hoelzl M., Verma P.S., </a:t>
            </a:r>
            <a:r>
              <a:rPr lang="en-US" sz="1000" b="1" dirty="0" err="1"/>
              <a:t>Huijsmans</a:t>
            </a:r>
            <a:r>
              <a:rPr lang="en-US" sz="1000" b="1" dirty="0"/>
              <a:t> G.T.A., </a:t>
            </a:r>
            <a:r>
              <a:rPr lang="en-US" sz="1000" b="1" dirty="0" err="1"/>
              <a:t>Nies</a:t>
            </a:r>
            <a:r>
              <a:rPr lang="en-US" sz="1000" b="1" dirty="0"/>
              <a:t> R., JOREK Team. Enhanced preconditioner for JOREK MHD solver. Plasma Physics and Controlled Fusion 63, 114002 (2021) doi:10.1088/1361-6587/ac206b</a:t>
            </a:r>
          </a:p>
          <a:p>
            <a:pPr>
              <a:buFont typeface="+mj-lt"/>
              <a:buAutoNum type="arabicPeriod"/>
            </a:pPr>
            <a:r>
              <a:rPr lang="en-US" sz="1000" b="1" dirty="0"/>
              <a:t>Pamela S.J.P., </a:t>
            </a:r>
            <a:r>
              <a:rPr lang="en-US" sz="1000" b="1" dirty="0" err="1"/>
              <a:t>Huijsmans</a:t>
            </a:r>
            <a:r>
              <a:rPr lang="en-US" sz="1000" b="1" dirty="0"/>
              <a:t> G.T.A., Hoelzl M., JOREK Team. A </a:t>
            </a:r>
            <a:r>
              <a:rPr lang="en-US" sz="1000" b="1" dirty="0" err="1"/>
              <a:t>Generalised</a:t>
            </a:r>
            <a:r>
              <a:rPr lang="en-US" sz="1000" b="1" dirty="0"/>
              <a:t> Formulation of G-continuous Bezier Elements Applied to Non-linear MHD Simulations. Journal of Computational Physics , 111101 (2022) doi:10.1016/j.jcp.2022.111101</a:t>
            </a:r>
          </a:p>
          <a:p>
            <a:pPr>
              <a:buFont typeface="+mj-lt"/>
              <a:buAutoNum type="arabicPeriod"/>
            </a:pPr>
            <a:r>
              <a:rPr lang="en-US" sz="1000" b="1" dirty="0"/>
              <a:t>Bhole A., </a:t>
            </a:r>
            <a:r>
              <a:rPr lang="en-US" sz="1000" b="1" dirty="0" err="1"/>
              <a:t>Nkonga</a:t>
            </a:r>
            <a:r>
              <a:rPr lang="en-US" sz="1000" b="1" dirty="0"/>
              <a:t> B., Pamela S.J.P., </a:t>
            </a:r>
            <a:r>
              <a:rPr lang="en-US" sz="1000" b="1" dirty="0" err="1"/>
              <a:t>Huijsmans</a:t>
            </a:r>
            <a:r>
              <a:rPr lang="en-US" sz="1000" b="1" dirty="0"/>
              <a:t> G.T.A., Hoelzl M., JOREK Team. Treatment of polar grid singularities in the bi-cubic Hermite-</a:t>
            </a:r>
            <a:r>
              <a:rPr lang="en-US" sz="1000" b="1" dirty="0" err="1"/>
              <a:t>Bézier</a:t>
            </a:r>
            <a:r>
              <a:rPr lang="en-US" sz="1000" b="1" dirty="0"/>
              <a:t> approximations: </a:t>
            </a:r>
            <a:r>
              <a:rPr lang="en-US" sz="1000" b="1" dirty="0" err="1"/>
              <a:t>Isoparametric</a:t>
            </a:r>
            <a:r>
              <a:rPr lang="en-US" sz="1000" b="1" dirty="0"/>
              <a:t> finite element framework. Journal of Computational Physics 471, 111611 (2022) doi:10.1016/j.jcp.2022.111611</a:t>
            </a:r>
          </a:p>
          <a:p>
            <a:pPr>
              <a:buFont typeface="+mj-lt"/>
              <a:buAutoNum type="arabicPeriod"/>
            </a:pPr>
            <a:r>
              <a:rPr lang="en-US" sz="1000" b="1" dirty="0"/>
              <a:t>Bhole A., </a:t>
            </a:r>
            <a:r>
              <a:rPr lang="en-US" sz="1000" b="1" dirty="0" err="1"/>
              <a:t>Nkonga</a:t>
            </a:r>
            <a:r>
              <a:rPr lang="en-US" sz="1000" b="1" dirty="0"/>
              <a:t> B., Costa J., </a:t>
            </a:r>
            <a:r>
              <a:rPr lang="en-US" sz="1000" b="1" dirty="0" err="1"/>
              <a:t>Huijsmans</a:t>
            </a:r>
            <a:r>
              <a:rPr lang="en-US" sz="1000" b="1" dirty="0"/>
              <a:t> G.T.A., Pamela S.J.P., Hoelzl M. Stabilized bi-cubic Hermite </a:t>
            </a:r>
            <a:r>
              <a:rPr lang="en-US" sz="1000" b="1" dirty="0" err="1"/>
              <a:t>Bézier</a:t>
            </a:r>
            <a:r>
              <a:rPr lang="en-US" sz="1000" b="1" dirty="0"/>
              <a:t> finite element method with application to gas-plasma interactions occurring during massive material injection in tokamaks. Computers &amp; Mathematics with Applications Volume 142, 225 (2023) doi:10.1016/j.camwa.2023.04.034</a:t>
            </a:r>
          </a:p>
        </p:txBody>
      </p:sp>
      <p:sp>
        <p:nvSpPr>
          <p:cNvPr id="8" name="Rectangle 7">
            <a:extLst>
              <a:ext uri="{FF2B5EF4-FFF2-40B4-BE49-F238E27FC236}">
                <a16:creationId xmlns:a16="http://schemas.microsoft.com/office/drawing/2014/main" id="{05EAADD6-DB1E-4949-9691-CEB7DD917E5F}"/>
              </a:ext>
            </a:extLst>
          </p:cNvPr>
          <p:cNvSpPr/>
          <p:nvPr/>
        </p:nvSpPr>
        <p:spPr>
          <a:xfrm>
            <a:off x="3995936" y="5661248"/>
            <a:ext cx="3384376" cy="432048"/>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Symbols indicate that details are shown as highlight on one of the following slides</a:t>
            </a:r>
            <a:endParaRPr lang="de-DE" sz="1400" dirty="0">
              <a:solidFill>
                <a:schemeClr val="tx1"/>
              </a:solidFill>
            </a:endParaRPr>
          </a:p>
        </p:txBody>
      </p:sp>
      <p:cxnSp>
        <p:nvCxnSpPr>
          <p:cNvPr id="9" name="Straight Arrow Connector 8">
            <a:extLst>
              <a:ext uri="{FF2B5EF4-FFF2-40B4-BE49-F238E27FC236}">
                <a16:creationId xmlns:a16="http://schemas.microsoft.com/office/drawing/2014/main" id="{3B4B6371-DA35-4B53-8679-EAF0C8825268}"/>
              </a:ext>
            </a:extLst>
          </p:cNvPr>
          <p:cNvCxnSpPr>
            <a:cxnSpLocks/>
          </p:cNvCxnSpPr>
          <p:nvPr/>
        </p:nvCxnSpPr>
        <p:spPr>
          <a:xfrm flipH="1" flipV="1">
            <a:off x="3275856" y="4725144"/>
            <a:ext cx="720080" cy="936104"/>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302D006C-5BFD-49B2-B8EC-3AA5BB40C3BD}"/>
              </a:ext>
            </a:extLst>
          </p:cNvPr>
          <p:cNvSpPr txBox="1"/>
          <p:nvPr/>
        </p:nvSpPr>
        <p:spPr>
          <a:xfrm>
            <a:off x="179512" y="6309974"/>
            <a:ext cx="5122941" cy="400110"/>
          </a:xfrm>
          <a:prstGeom prst="rect">
            <a:avLst/>
          </a:prstGeom>
          <a:noFill/>
        </p:spPr>
        <p:txBody>
          <a:bodyPr wrap="none" rtlCol="0">
            <a:spAutoFit/>
          </a:bodyPr>
          <a:lstStyle/>
          <a:p>
            <a:r>
              <a:rPr lang="de-DE" sz="2000" dirty="0">
                <a:solidFill>
                  <a:srgbClr val="C00000"/>
                </a:solidFill>
              </a:rPr>
              <a:t>↔ </a:t>
            </a:r>
            <a:r>
              <a:rPr lang="de-DE" sz="2000" dirty="0" err="1">
                <a:solidFill>
                  <a:srgbClr val="C00000"/>
                </a:solidFill>
              </a:rPr>
              <a:t>close</a:t>
            </a:r>
            <a:r>
              <a:rPr lang="de-DE" sz="2000" dirty="0">
                <a:solidFill>
                  <a:srgbClr val="C00000"/>
                </a:solidFill>
              </a:rPr>
              <a:t> </a:t>
            </a:r>
            <a:r>
              <a:rPr lang="de-DE" sz="2000" dirty="0" err="1">
                <a:solidFill>
                  <a:srgbClr val="C00000"/>
                </a:solidFill>
              </a:rPr>
              <a:t>work</a:t>
            </a:r>
            <a:r>
              <a:rPr lang="de-DE" sz="2000" dirty="0">
                <a:solidFill>
                  <a:srgbClr val="C00000"/>
                </a:solidFill>
              </a:rPr>
              <a:t> </a:t>
            </a:r>
            <a:r>
              <a:rPr lang="de-DE" sz="2000" dirty="0" err="1">
                <a:solidFill>
                  <a:srgbClr val="C00000"/>
                </a:solidFill>
              </a:rPr>
              <a:t>with</a:t>
            </a:r>
            <a:r>
              <a:rPr lang="de-DE" sz="2000" dirty="0">
                <a:solidFill>
                  <a:srgbClr val="C00000"/>
                </a:solidFill>
              </a:rPr>
              <a:t> ACHs Garching &amp; Barcelona</a:t>
            </a:r>
          </a:p>
        </p:txBody>
      </p:sp>
      <p:sp>
        <p:nvSpPr>
          <p:cNvPr id="12" name="TextBox 11">
            <a:extLst>
              <a:ext uri="{FF2B5EF4-FFF2-40B4-BE49-F238E27FC236}">
                <a16:creationId xmlns:a16="http://schemas.microsoft.com/office/drawing/2014/main" id="{B631A66B-C6BA-4CAE-8535-2C48A9D1B4CD}"/>
              </a:ext>
            </a:extLst>
          </p:cNvPr>
          <p:cNvSpPr txBox="1"/>
          <p:nvPr/>
        </p:nvSpPr>
        <p:spPr>
          <a:xfrm>
            <a:off x="6351211" y="5135"/>
            <a:ext cx="1752403" cy="615553"/>
          </a:xfrm>
          <a:prstGeom prst="rect">
            <a:avLst/>
          </a:prstGeom>
          <a:noFill/>
        </p:spPr>
        <p:txBody>
          <a:bodyPr wrap="none" rtlCol="0">
            <a:spAutoFit/>
          </a:bodyPr>
          <a:lstStyle/>
          <a:p>
            <a:r>
              <a:rPr lang="en-US" sz="2000" dirty="0">
                <a:solidFill>
                  <a:srgbClr val="C00000"/>
                </a:solidFill>
              </a:rPr>
              <a:t>20% of funding</a:t>
            </a:r>
          </a:p>
          <a:p>
            <a:r>
              <a:rPr lang="en-US" sz="1400" dirty="0">
                <a:solidFill>
                  <a:srgbClr val="C00000"/>
                </a:solidFill>
              </a:rPr>
              <a:t>(incl. ACHs)</a:t>
            </a:r>
            <a:endParaRPr lang="de-DE" sz="1400" dirty="0">
              <a:solidFill>
                <a:srgbClr val="C00000"/>
              </a:solidFill>
            </a:endParaRPr>
          </a:p>
        </p:txBody>
      </p:sp>
      <p:sp>
        <p:nvSpPr>
          <p:cNvPr id="13" name="Rectangle: Rounded Corners 12">
            <a:extLst>
              <a:ext uri="{FF2B5EF4-FFF2-40B4-BE49-F238E27FC236}">
                <a16:creationId xmlns:a16="http://schemas.microsoft.com/office/drawing/2014/main" id="{E0EEF888-F26D-408E-B49C-F1A9B690735D}"/>
              </a:ext>
            </a:extLst>
          </p:cNvPr>
          <p:cNvSpPr/>
          <p:nvPr/>
        </p:nvSpPr>
        <p:spPr>
          <a:xfrm>
            <a:off x="6228184" y="57562"/>
            <a:ext cx="1944216" cy="5444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89112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702075-58ec-4252-9c56-dec18612703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1BD9EDFF55BB42A6EEAC2C51FA774D" ma:contentTypeVersion="9" ma:contentTypeDescription="Create a new document." ma:contentTypeScope="" ma:versionID="4002395d368b17bf1424bc9141c1aa84">
  <xsd:schema xmlns:xsd="http://www.w3.org/2001/XMLSchema" xmlns:xs="http://www.w3.org/2001/XMLSchema" xmlns:p="http://schemas.microsoft.com/office/2006/metadata/properties" xmlns:ns2="50702075-58ec-4252-9c56-dec18612703d" xmlns:ns3="0d046b3d-3bdc-4d4f-ad23-a564d7008775" targetNamespace="http://schemas.microsoft.com/office/2006/metadata/properties" ma:root="true" ma:fieldsID="73ce6b2e4a2e2f04d0da93a74c377531" ns2:_="" ns3:_="">
    <xsd:import namespace="50702075-58ec-4252-9c56-dec18612703d"/>
    <xsd:import namespace="0d046b3d-3bdc-4d4f-ad23-a564d70087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02075-58ec-4252-9c56-dec1861270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046b3d-3bdc-4d4f-ad23-a564d70087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7C1B4B-61F7-46CE-87F5-146639AFE917}">
  <ds:schemaRefs>
    <ds:schemaRef ds:uri="http://schemas.microsoft.com/sharepoint/v3/contenttype/forms"/>
  </ds:schemaRefs>
</ds:datastoreItem>
</file>

<file path=customXml/itemProps2.xml><?xml version="1.0" encoding="utf-8"?>
<ds:datastoreItem xmlns:ds="http://schemas.openxmlformats.org/officeDocument/2006/customXml" ds:itemID="{399ADEBC-A7C6-4DCD-B783-AB22D08A1B79}">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 ds:uri="50702075-58ec-4252-9c56-dec18612703d"/>
    <ds:schemaRef ds:uri="http://purl.org/dc/dcmitype/"/>
    <ds:schemaRef ds:uri="http://schemas.microsoft.com/office/2006/metadata/properties"/>
    <ds:schemaRef ds:uri="0d046b3d-3bdc-4d4f-ad23-a564d7008775"/>
    <ds:schemaRef ds:uri="http://purl.org/dc/terms/"/>
  </ds:schemaRefs>
</ds:datastoreItem>
</file>

<file path=customXml/itemProps3.xml><?xml version="1.0" encoding="utf-8"?>
<ds:datastoreItem xmlns:ds="http://schemas.openxmlformats.org/officeDocument/2006/customXml" ds:itemID="{12C757F0-B555-41F4-BD6B-925A69D998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702075-58ec-4252-9c56-dec18612703d"/>
    <ds:schemaRef ds:uri="0d046b3d-3bdc-4d4f-ad23-a564d70087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6495</Words>
  <Application>Microsoft Office PowerPoint</Application>
  <PresentationFormat>On-screen Show (4:3)</PresentationFormat>
  <Paragraphs>505</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宋体</vt:lpstr>
      <vt:lpstr>Arial</vt:lpstr>
      <vt:lpstr>Calibri</vt:lpstr>
      <vt:lpstr>Cambria Math</vt:lpstr>
      <vt:lpstr>Courier New</vt:lpstr>
      <vt:lpstr>Times New Roman</vt:lpstr>
      <vt:lpstr>Wingdings</vt:lpstr>
      <vt:lpstr>Office Theme</vt:lpstr>
      <vt:lpstr>Midterm report for TSVV 8: MHD transients</vt:lpstr>
      <vt:lpstr>The TSVV 8 Team (at present)</vt:lpstr>
      <vt:lpstr>Main codes developed and used</vt:lpstr>
      <vt:lpstr>Work package structure</vt:lpstr>
      <vt:lpstr>Work package structure</vt:lpstr>
      <vt:lpstr>PowerPoint Presentation</vt:lpstr>
      <vt:lpstr>Work package Usability (&amp; management)</vt:lpstr>
      <vt:lpstr>PowerPoint Presentation</vt:lpstr>
      <vt:lpstr>Work package Numerics</vt:lpstr>
      <vt:lpstr>Highlight: Solver developments</vt:lpstr>
      <vt:lpstr>Highlight: Higher order finite elements</vt:lpstr>
      <vt:lpstr>Highlight: Full MHD disruptions</vt:lpstr>
      <vt:lpstr>PowerPoint Presentation</vt:lpstr>
      <vt:lpstr>Work package Kinetics</vt:lpstr>
      <vt:lpstr>Highlight: Efficient PiC methods</vt:lpstr>
      <vt:lpstr>Highlight: ITG and TEM turbulence (1)</vt:lpstr>
      <vt:lpstr>Highlight: ITG and TEM turbulence (2)</vt:lpstr>
      <vt:lpstr>Highlight: Energetic particle model</vt:lpstr>
      <vt:lpstr>PowerPoint Presentation</vt:lpstr>
      <vt:lpstr>Work package ELMs</vt:lpstr>
      <vt:lpstr>Highlight: SOL &amp; divertor modeling</vt:lpstr>
      <vt:lpstr>Highlight: Pellet ELM triggering</vt:lpstr>
      <vt:lpstr>Highlight: Free boundary RMPs</vt:lpstr>
      <vt:lpstr>Highlight: Pedestal Island w/ RMPs</vt:lpstr>
      <vt:lpstr>Highlight: Small-ELM regimes</vt:lpstr>
      <vt:lpstr>Highlight: ELM free QH-mode</vt:lpstr>
      <vt:lpstr>PowerPoint Presentation</vt:lpstr>
      <vt:lpstr>Work package Disruptions</vt:lpstr>
      <vt:lpstr>Highlight: Impurity model</vt:lpstr>
      <vt:lpstr>Highlight: SPI in JET</vt:lpstr>
      <vt:lpstr>Highlight: SPI in AUG</vt:lpstr>
      <vt:lpstr>Highlight: Ion saturation current</vt:lpstr>
      <vt:lpstr>Highlight: Unmitigated VDEs in AUG</vt:lpstr>
      <vt:lpstr>Highlight: Force mitigation</vt:lpstr>
      <vt:lpstr>Highlight: JOREK-CARIDDI coupling</vt:lpstr>
      <vt:lpstr>Highlight: Benign RE termination</vt:lpstr>
      <vt:lpstr>Highlight: ITER 3D RE studies</vt:lpstr>
      <vt:lpstr>PowerPoint Presentation</vt:lpstr>
      <vt:lpstr>Further Activities</vt:lpstr>
      <vt:lpstr>Highlight: Stellarator MHD</vt:lpstr>
      <vt:lpstr>PowerPoint Presentation</vt:lpstr>
      <vt:lpstr>Conclusions</vt:lpstr>
      <vt:lpstr>PowerPoint Presentation</vt:lpstr>
      <vt:lpstr>ACH support</vt:lpstr>
      <vt:lpstr>Code management</vt:lpstr>
      <vt:lpstr>PowerPoint Presentation</vt:lpstr>
      <vt:lpstr>ITG GK vs. kinetic</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Beaton,Will</dc:creator>
  <cp:lastModifiedBy>Matthias Hoelzl</cp:lastModifiedBy>
  <cp:revision>227</cp:revision>
  <cp:lastPrinted>2014-10-16T14:51:28Z</cp:lastPrinted>
  <dcterms:created xsi:type="dcterms:W3CDTF">2021-12-22T14:33:06Z</dcterms:created>
  <dcterms:modified xsi:type="dcterms:W3CDTF">2023-09-11T12:31:20Z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0x010100431BD9EDFF55BB42A6EEAC2C51FA774D</vt:lpwstr>
  </property>
  <property fmtid="{D5CDD505-2E9C-101B-9397-08002B2CF9AE}" pid="3" name="MediaServiceImageTags">
    <vt:lpwstr/>
  </property>
</Properties>
</file>