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9" r:id="rId3"/>
    <p:sldId id="309" r:id="rId4"/>
    <p:sldId id="310" r:id="rId5"/>
    <p:sldId id="308" r:id="rId6"/>
    <p:sldId id="294" r:id="rId7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 showGuides="1">
      <p:cViewPr varScale="1">
        <p:scale>
          <a:sx n="86" d="100"/>
          <a:sy n="86" d="100"/>
        </p:scale>
        <p:origin x="720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16/11/2022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‹N°›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16/11/2022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294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4997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4414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54425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855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</a:t>
            </a:r>
            <a:r>
              <a:rPr lang="en-US" smtClean="0"/>
              <a:t>of presenter</a:t>
            </a:r>
            <a:endParaRPr lang="en-US" dirty="0" smtClean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 smtClean="0"/>
              <a:t>Name of presenter | Conference | Venue | Date </a:t>
            </a:r>
            <a:r>
              <a:rPr lang="en-GB" smtClean="0"/>
              <a:t>| Page </a:t>
            </a:r>
            <a:fld id="{6A6D9FA1-99C7-4910-8E32-B85D378B0060}" type="slidenum">
              <a:rPr lang="en-GB" smtClean="0"/>
              <a:pPr algn="r"/>
              <a:t>‹N°›</a:t>
            </a:fld>
            <a:endParaRPr lang="en-GB" dirty="0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16/11/2022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dico.euro-fusion.org/event/2237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TSVV3 – Regular advancement meeting</a:t>
            </a:r>
            <a:br>
              <a:rPr lang="en-GB" dirty="0" smtClean="0"/>
            </a:br>
            <a:r>
              <a:rPr lang="en-GB" sz="2800" b="0" dirty="0" smtClean="0"/>
              <a:t>16/11/2022 </a:t>
            </a:r>
            <a:r>
              <a:rPr lang="en-GB" sz="2800" b="0" dirty="0" smtClean="0"/>
              <a:t>– Task </a:t>
            </a:r>
            <a:r>
              <a:rPr lang="en-GB" sz="2800" b="0" dirty="0" smtClean="0"/>
              <a:t>2: boundary conditions</a:t>
            </a:r>
            <a:br>
              <a:rPr lang="en-GB" sz="2800" b="0" dirty="0" smtClean="0"/>
            </a:br>
            <a:r>
              <a:rPr lang="en-GB" sz="2800" b="0" i="1" dirty="0" smtClean="0"/>
              <a:t>Project </a:t>
            </a:r>
            <a:r>
              <a:rPr lang="en-GB" sz="2800" b="0" i="1" dirty="0" smtClean="0"/>
              <a:t>news</a:t>
            </a:r>
            <a:endParaRPr lang="en-GB" b="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P. Tamain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Today’s meeting agenda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TSVV3 regular advancement meeting – Task 2 | 16/11/2022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2</a:t>
            </a:fld>
            <a:endParaRPr lang="en-GB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14" y="628229"/>
            <a:ext cx="7513687" cy="4108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37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MARCONI call and report</a:t>
            </a:r>
            <a:endParaRPr lang="en-US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179512" y="771550"/>
            <a:ext cx="8784976" cy="3888431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u="sng" dirty="0" smtClean="0">
                <a:latin typeface="+mn-lt"/>
              </a:rPr>
              <a:t>Marconi </a:t>
            </a:r>
            <a:r>
              <a:rPr lang="en-US" u="sng" dirty="0" smtClean="0">
                <a:latin typeface="+mn-lt"/>
              </a:rPr>
              <a:t>call:</a:t>
            </a:r>
            <a:endParaRPr lang="en-US" dirty="0">
              <a:latin typeface="+mn-lt"/>
            </a:endParaRP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+mn-lt"/>
              </a:rPr>
              <a:t>Proposal in answer to MARCONI call submitted last Friday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+mn-lt"/>
              </a:rPr>
              <a:t>20% increase for only 10 months =&gt; cuts are likely</a:t>
            </a:r>
            <a:endParaRPr lang="en-US" sz="2000" dirty="0" smtClean="0">
              <a:latin typeface="+mn-lt"/>
            </a:endParaRP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sz="2000" dirty="0">
              <a:latin typeface="+mn-lt"/>
            </a:endParaRP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dirty="0" smtClean="0">
              <a:latin typeface="+mn-lt"/>
            </a:endParaRP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sz="1400" dirty="0" smtClean="0">
              <a:latin typeface="+mn-lt"/>
            </a:endParaRP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u="sng" dirty="0" smtClean="0">
              <a:latin typeface="+mn-lt"/>
            </a:endParaRP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u="sng" dirty="0" smtClean="0">
                <a:latin typeface="+mn-lt"/>
              </a:rPr>
              <a:t>Marconi report:</a:t>
            </a:r>
            <a:endParaRPr lang="en-US" u="sng" dirty="0">
              <a:latin typeface="+mn-lt"/>
            </a:endParaRP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latin typeface="+mn-lt"/>
              </a:rPr>
              <a:t>Warning: cycle 5 (</a:t>
            </a:r>
            <a:r>
              <a:rPr lang="en-US" dirty="0" err="1" smtClean="0">
                <a:latin typeface="+mn-lt"/>
              </a:rPr>
              <a:t>ie</a:t>
            </a:r>
            <a:r>
              <a:rPr lang="en-US" dirty="0" smtClean="0">
                <a:latin typeface="+mn-lt"/>
              </a:rPr>
              <a:t>, 03/2021-02/2022)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latin typeface="+mn-lt"/>
              </a:rPr>
              <a:t>Expecting feedback (see instructions in e-mail) by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Monday November 21</a:t>
            </a:r>
            <a:r>
              <a:rPr lang="en-US" b="1" baseline="30000" dirty="0" smtClean="0">
                <a:solidFill>
                  <a:srgbClr val="FF0000"/>
                </a:solidFill>
                <a:latin typeface="+mn-lt"/>
              </a:rPr>
              <a:t>st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dirty="0" smtClean="0">
                <a:latin typeface="+mn-lt"/>
              </a:rPr>
              <a:t>latest</a:t>
            </a:r>
            <a:endParaRPr lang="en-US" dirty="0">
              <a:latin typeface="+mn-lt"/>
            </a:endParaRP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dirty="0">
              <a:latin typeface="+mn-lt"/>
            </a:endParaRPr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TSVV3 regular advancement meeting – Task 2 | 16/11/2022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3</a:t>
            </a:fld>
            <a:endParaRPr lang="en-GB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153819"/>
              </p:ext>
            </p:extLst>
          </p:nvPr>
        </p:nvGraphicFramePr>
        <p:xfrm>
          <a:off x="395538" y="2054435"/>
          <a:ext cx="8250934" cy="6591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0118">
                  <a:extLst>
                    <a:ext uri="{9D8B030D-6E8A-4147-A177-3AD203B41FA5}">
                      <a16:colId xmlns:a16="http://schemas.microsoft.com/office/drawing/2014/main" val="3091040373"/>
                    </a:ext>
                  </a:extLst>
                </a:gridCol>
                <a:gridCol w="896352">
                  <a:extLst>
                    <a:ext uri="{9D8B030D-6E8A-4147-A177-3AD203B41FA5}">
                      <a16:colId xmlns:a16="http://schemas.microsoft.com/office/drawing/2014/main" val="2361179502"/>
                    </a:ext>
                  </a:extLst>
                </a:gridCol>
                <a:gridCol w="896352">
                  <a:extLst>
                    <a:ext uri="{9D8B030D-6E8A-4147-A177-3AD203B41FA5}">
                      <a16:colId xmlns:a16="http://schemas.microsoft.com/office/drawing/2014/main" val="1233564441"/>
                    </a:ext>
                  </a:extLst>
                </a:gridCol>
                <a:gridCol w="896352">
                  <a:extLst>
                    <a:ext uri="{9D8B030D-6E8A-4147-A177-3AD203B41FA5}">
                      <a16:colId xmlns:a16="http://schemas.microsoft.com/office/drawing/2014/main" val="2791841698"/>
                    </a:ext>
                  </a:extLst>
                </a:gridCol>
                <a:gridCol w="896352">
                  <a:extLst>
                    <a:ext uri="{9D8B030D-6E8A-4147-A177-3AD203B41FA5}">
                      <a16:colId xmlns:a16="http://schemas.microsoft.com/office/drawing/2014/main" val="2646671795"/>
                    </a:ext>
                  </a:extLst>
                </a:gridCol>
                <a:gridCol w="896352">
                  <a:extLst>
                    <a:ext uri="{9D8B030D-6E8A-4147-A177-3AD203B41FA5}">
                      <a16:colId xmlns:a16="http://schemas.microsoft.com/office/drawing/2014/main" val="83590099"/>
                    </a:ext>
                  </a:extLst>
                </a:gridCol>
                <a:gridCol w="896352">
                  <a:extLst>
                    <a:ext uri="{9D8B030D-6E8A-4147-A177-3AD203B41FA5}">
                      <a16:colId xmlns:a16="http://schemas.microsoft.com/office/drawing/2014/main" val="2952131426"/>
                    </a:ext>
                  </a:extLst>
                </a:gridCol>
                <a:gridCol w="896352">
                  <a:extLst>
                    <a:ext uri="{9D8B030D-6E8A-4147-A177-3AD203B41FA5}">
                      <a16:colId xmlns:a16="http://schemas.microsoft.com/office/drawing/2014/main" val="2801846432"/>
                    </a:ext>
                  </a:extLst>
                </a:gridCol>
                <a:gridCol w="896352">
                  <a:extLst>
                    <a:ext uri="{9D8B030D-6E8A-4147-A177-3AD203B41FA5}">
                      <a16:colId xmlns:a16="http://schemas.microsoft.com/office/drawing/2014/main" val="156622381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1" u="none" strike="noStrike" dirty="0">
                          <a:effectLst/>
                        </a:rPr>
                        <a:t> </a:t>
                      </a:r>
                      <a:r>
                        <a:rPr lang="fr-FR" sz="1400" b="0" i="1" u="none" strike="noStrike" dirty="0" smtClean="0">
                          <a:effectLst/>
                        </a:rPr>
                        <a:t>(</a:t>
                      </a:r>
                      <a:r>
                        <a:rPr lang="fr-FR" sz="1400" b="0" i="1" u="none" strike="noStrike" dirty="0" err="1" smtClean="0">
                          <a:effectLst/>
                        </a:rPr>
                        <a:t>knode.hours</a:t>
                      </a:r>
                      <a:r>
                        <a:rPr lang="fr-FR" sz="1400" b="0" i="1" u="none" strike="noStrike" dirty="0" smtClean="0">
                          <a:effectLst/>
                        </a:rPr>
                        <a:t>)</a:t>
                      </a:r>
                      <a:endParaRPr lang="fr-FR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 smtClean="0">
                          <a:effectLst/>
                        </a:rPr>
                        <a:t>EBC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BIT1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FELTOR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GBS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GRILLIX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SOLEDGE3X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 smtClean="0">
                          <a:effectLst/>
                        </a:rPr>
                        <a:t>ACH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TOTAL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3059157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dirty="0" err="1">
                          <a:effectLst/>
                        </a:rPr>
                        <a:t>Skylake</a:t>
                      </a:r>
                      <a:r>
                        <a:rPr lang="fr-FR" sz="1400" b="1" u="none" strike="noStrike" dirty="0">
                          <a:effectLst/>
                        </a:rPr>
                        <a:t> (A3)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 smtClean="0">
                          <a:effectLst/>
                        </a:rPr>
                        <a:t>25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 smtClean="0">
                          <a:effectLst/>
                        </a:rPr>
                        <a:t>450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 smtClean="0">
                          <a:effectLst/>
                        </a:rPr>
                        <a:t>180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 smtClean="0">
                          <a:effectLst/>
                        </a:rPr>
                        <a:t>400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 smtClean="0">
                          <a:effectLst/>
                        </a:rPr>
                        <a:t>300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 smtClean="0">
                          <a:effectLst/>
                        </a:rPr>
                        <a:t>20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 smtClean="0">
                          <a:effectLst/>
                        </a:rPr>
                        <a:t>1375</a:t>
                      </a:r>
                      <a:endParaRPr lang="fr-FR" sz="14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140410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dirty="0">
                          <a:effectLst/>
                        </a:rPr>
                        <a:t>GPU (C1)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 </a:t>
                      </a:r>
                      <a:endParaRPr lang="fr-FR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endParaRPr lang="fr-F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            </a:t>
                      </a:r>
                      <a:r>
                        <a:rPr lang="fr-FR" sz="1400" u="none" strike="noStrike" dirty="0" smtClean="0">
                          <a:effectLst/>
                        </a:rPr>
                        <a:t>40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 smtClean="0">
                          <a:effectLst/>
                        </a:rPr>
                        <a:t>5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endParaRPr lang="fr-F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 smtClean="0">
                          <a:effectLst/>
                        </a:rPr>
                        <a:t>50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 smtClean="0">
                          <a:effectLst/>
                        </a:rPr>
                        <a:t>95</a:t>
                      </a:r>
                      <a:endParaRPr lang="fr-FR" sz="14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2320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797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sz="2800" dirty="0" smtClean="0"/>
              <a:t>Missions 2023</a:t>
            </a:r>
            <a:endParaRPr lang="en-US" sz="2800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TSVV3 regular advancement meeting – Task 2 | 16/11/2022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4</a:t>
            </a:fld>
            <a:endParaRPr lang="en-GB" dirty="0"/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179512" y="699541"/>
            <a:ext cx="8784976" cy="4053679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>
                <a:latin typeface="+mn-lt"/>
              </a:rPr>
              <a:t>PMU requested missions planning for 2023</a:t>
            </a: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>
                <a:latin typeface="+mn-lt"/>
              </a:rPr>
              <a:t>Feedback expected by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Monday November 21</a:t>
            </a:r>
            <a:r>
              <a:rPr lang="en-US" b="1" baseline="30000" dirty="0" smtClean="0">
                <a:solidFill>
                  <a:srgbClr val="FF0000"/>
                </a:solidFill>
                <a:latin typeface="+mn-lt"/>
              </a:rPr>
              <a:t>st</a:t>
            </a:r>
            <a:endParaRPr lang="en-US" b="1" dirty="0" smtClean="0">
              <a:solidFill>
                <a:srgbClr val="FF0000"/>
              </a:solidFill>
              <a:latin typeface="+mn-lt"/>
            </a:endParaRP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>
                <a:latin typeface="+mn-lt"/>
              </a:rPr>
              <a:t>Proposal to discuss:</a:t>
            </a:r>
            <a:endParaRPr lang="en-US" dirty="0" smtClean="0">
              <a:latin typeface="+mn-lt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286213"/>
              </p:ext>
            </p:extLst>
          </p:nvPr>
        </p:nvGraphicFramePr>
        <p:xfrm>
          <a:off x="467545" y="1899914"/>
          <a:ext cx="835293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3">
                  <a:extLst>
                    <a:ext uri="{9D8B030D-6E8A-4147-A177-3AD203B41FA5}">
                      <a16:colId xmlns:a16="http://schemas.microsoft.com/office/drawing/2014/main" val="346488207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59924165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61327467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458314933"/>
                    </a:ext>
                  </a:extLst>
                </a:gridCol>
                <a:gridCol w="3024339">
                  <a:extLst>
                    <a:ext uri="{9D8B030D-6E8A-4147-A177-3AD203B41FA5}">
                      <a16:colId xmlns:a16="http://schemas.microsoft.com/office/drawing/2014/main" val="29934373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Purpose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Location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# </a:t>
                      </a:r>
                      <a:r>
                        <a:rPr lang="fr-FR" dirty="0" err="1" smtClean="0"/>
                        <a:t>days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# people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Priority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293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Numerical</a:t>
                      </a:r>
                      <a:r>
                        <a:rPr lang="fr-FR" dirty="0" smtClean="0"/>
                        <a:t> workshop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Garching</a:t>
                      </a:r>
                      <a:r>
                        <a:rPr lang="fr-FR" dirty="0" smtClean="0"/>
                        <a:t>?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High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831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Individual</a:t>
                      </a:r>
                      <a:r>
                        <a:rPr lang="fr-FR" baseline="0" dirty="0" smtClean="0"/>
                        <a:t> ACH collaboration trips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Medium</a:t>
                      </a:r>
                      <a:r>
                        <a:rPr lang="fr-FR" baseline="0" dirty="0" smtClean="0"/>
                        <a:t> (</a:t>
                      </a:r>
                      <a:r>
                        <a:rPr lang="fr-FR" baseline="0" dirty="0" err="1" smtClean="0"/>
                        <a:t>could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be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covered</a:t>
                      </a:r>
                      <a:r>
                        <a:rPr lang="fr-FR" baseline="0" dirty="0" smtClean="0"/>
                        <a:t> by ACH money)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096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General </a:t>
                      </a:r>
                      <a:r>
                        <a:rPr lang="fr-FR" dirty="0" err="1" smtClean="0"/>
                        <a:t>project</a:t>
                      </a:r>
                      <a:r>
                        <a:rPr lang="fr-FR" dirty="0" smtClean="0"/>
                        <a:t> meeting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?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High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0686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TCV </a:t>
                      </a:r>
                      <a:r>
                        <a:rPr lang="fr-FR" dirty="0" err="1" smtClean="0"/>
                        <a:t>exp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modelling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Lausanne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Low</a:t>
                      </a:r>
                      <a:r>
                        <a:rPr lang="fr-FR" dirty="0" smtClean="0"/>
                        <a:t> (not </a:t>
                      </a:r>
                      <a:r>
                        <a:rPr lang="fr-FR" dirty="0" err="1" smtClean="0"/>
                        <a:t>absolutely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necessary</a:t>
                      </a:r>
                      <a:r>
                        <a:rPr lang="fr-FR" dirty="0" smtClean="0"/>
                        <a:t>,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could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be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covered</a:t>
                      </a:r>
                      <a:r>
                        <a:rPr lang="fr-FR" baseline="0" dirty="0" smtClean="0"/>
                        <a:t> by WPTE)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9675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70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sz="2800" dirty="0" smtClean="0"/>
              <a:t>Reporting 2022</a:t>
            </a:r>
            <a:endParaRPr lang="en-US" sz="2800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TSVV3 regular advancement meeting – Task 2 | 16/11/2022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5</a:t>
            </a:fld>
            <a:endParaRPr lang="en-GB" dirty="0"/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179512" y="699541"/>
            <a:ext cx="8784976" cy="4053679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>
                <a:latin typeface="+mn-lt"/>
              </a:rPr>
              <a:t>Report 2022 expected for end of the year</a:t>
            </a:r>
            <a:endParaRPr lang="en-US" b="1" dirty="0" smtClean="0">
              <a:solidFill>
                <a:srgbClr val="FF0000"/>
              </a:solidFill>
              <a:latin typeface="+mn-lt"/>
            </a:endParaRP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dirty="0" smtClean="0">
              <a:latin typeface="+mn-lt"/>
            </a:endParaRP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>
                <a:latin typeface="+mn-lt"/>
              </a:rPr>
              <a:t>Will send instructions this week for its preparation together with list of deliverables</a:t>
            </a:r>
            <a:endParaRPr lang="en-US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3524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Today’s meeting agenda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TSVV3 regular advancement meeting – Task 2 | 16/11/2022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6</a:t>
            </a:fld>
            <a:endParaRPr lang="en-GB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14" y="628229"/>
            <a:ext cx="7513687" cy="4108876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587658" y="4175394"/>
            <a:ext cx="446449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Upload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presentations</a:t>
            </a:r>
            <a:r>
              <a:rPr lang="fr-FR" dirty="0"/>
              <a:t> on </a:t>
            </a:r>
            <a:r>
              <a:rPr lang="fr-FR" dirty="0">
                <a:hlinkClick r:id="rId4"/>
              </a:rPr>
              <a:t>https://</a:t>
            </a:r>
            <a:r>
              <a:rPr lang="fr-FR" dirty="0" smtClean="0">
                <a:hlinkClick r:id="rId4"/>
              </a:rPr>
              <a:t>indico.euro-fusion.org/event/2430/</a:t>
            </a:r>
            <a:r>
              <a:rPr lang="fr-FR" dirty="0" smtClean="0"/>
              <a:t> </a:t>
            </a:r>
            <a:r>
              <a:rPr lang="fr-FR" dirty="0" smtClean="0"/>
              <a:t>or </a:t>
            </a:r>
            <a:r>
              <a:rPr lang="fr-FR" dirty="0" err="1" smtClean="0"/>
              <a:t>send</a:t>
            </a:r>
            <a:r>
              <a:rPr lang="fr-FR" dirty="0" smtClean="0"/>
              <a:t> to me </a:t>
            </a:r>
            <a:r>
              <a:rPr lang="fr-FR" dirty="0" err="1" smtClean="0"/>
              <a:t>please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995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 (1)</Template>
  <TotalTime>3694</TotalTime>
  <Words>303</Words>
  <Application>Microsoft Office PowerPoint</Application>
  <PresentationFormat>Affichage à l'écran (16:9)</PresentationFormat>
  <Paragraphs>86</Paragraphs>
  <Slides>6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Thème Office</vt:lpstr>
      <vt:lpstr>TSVV3 – Regular advancement meeting 16/11/2022 – Task 2: boundary conditions Project news</vt:lpstr>
      <vt:lpstr>Today’s meeting agenda</vt:lpstr>
      <vt:lpstr>MARCONI call and report</vt:lpstr>
      <vt:lpstr>Missions 2023</vt:lpstr>
      <vt:lpstr>Reporting 2022</vt:lpstr>
      <vt:lpstr>Today’s meeting agenda</vt:lpstr>
    </vt:vector>
  </TitlesOfParts>
  <Company>CEA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TAMAIN Patrick</dc:creator>
  <cp:lastModifiedBy>TAMAIN Patrick 207314</cp:lastModifiedBy>
  <cp:revision>201</cp:revision>
  <cp:lastPrinted>2014-10-16T14:51:28Z</cp:lastPrinted>
  <dcterms:created xsi:type="dcterms:W3CDTF">2021-03-22T08:41:36Z</dcterms:created>
  <dcterms:modified xsi:type="dcterms:W3CDTF">2022-11-16T12:56:15Z</dcterms:modified>
</cp:coreProperties>
</file>