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1020" userDrawn="1">
          <p15:clr>
            <a:srgbClr val="A4A3A4"/>
          </p15:clr>
        </p15:guide>
        <p15:guide id="4" pos="49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71" autoAdjust="0"/>
    <p:restoredTop sz="95465" autoAdjust="0"/>
  </p:normalViewPr>
  <p:slideViewPr>
    <p:cSldViewPr showGuides="1">
      <p:cViewPr varScale="1">
        <p:scale>
          <a:sx n="170" d="100"/>
          <a:sy n="170" d="100"/>
        </p:scale>
        <p:origin x="606" y="78"/>
      </p:cViewPr>
      <p:guideLst>
        <p:guide orient="horz" pos="486"/>
        <p:guide pos="2880"/>
        <p:guide pos="1020"/>
        <p:guide pos="4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16/11/2022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16/11/2022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46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37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14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4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61A0936-9B05-4C93-A57C-7963E33F80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95602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>
                <a:solidFill>
                  <a:srgbClr val="FF0000"/>
                </a:solidFill>
              </a:rPr>
              <a:t>YOUR NAME </a:t>
            </a:r>
            <a:r>
              <a:rPr lang="en-GB" dirty="0"/>
              <a:t>| WPPWIE Project Meeting  | Zoom | 24.01.2022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dirty="0">
                <a:solidFill>
                  <a:srgbClr val="FF0000"/>
                </a:solidFill>
              </a:rPr>
              <a:t>YOUR NAME</a:t>
            </a:r>
            <a:r>
              <a:rPr lang="en-GB" dirty="0"/>
              <a:t>| Project Board WP PWIE  | Zoom | 22.06.2021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486" y="1848826"/>
            <a:ext cx="8776514" cy="972108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US" sz="2500" dirty="0" smtClean="0"/>
              <a:t>WP PWIE: SP D and SP E meeting on possible modelling of erosion/deposition post-mortem data of JET</a:t>
            </a:r>
            <a:br>
              <a:rPr lang="en-US" sz="2500" dirty="0" smtClean="0"/>
            </a:br>
            <a:r>
              <a:rPr lang="en-US" sz="800" dirty="0" smtClean="0"/>
              <a:t> 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i="1" dirty="0" smtClean="0"/>
              <a:t>Introduction</a:t>
            </a:r>
            <a:endParaRPr lang="en-US" sz="25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435846"/>
            <a:ext cx="8064896" cy="43204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Andreas Kirschner &amp; </a:t>
            </a:r>
            <a:r>
              <a:rPr lang="en-US" sz="2000" dirty="0" err="1" smtClean="0">
                <a:solidFill>
                  <a:schemeClr val="tx1"/>
                </a:solidFill>
              </a:rPr>
              <a:t>Jari</a:t>
            </a:r>
            <a:r>
              <a:rPr lang="en-US" sz="2000" dirty="0" smtClean="0">
                <a:solidFill>
                  <a:schemeClr val="tx1"/>
                </a:solidFill>
              </a:rPr>
              <a:t> Likonen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9098105" cy="342900"/>
          </a:xfrm>
        </p:spPr>
        <p:txBody>
          <a:bodyPr/>
          <a:lstStyle/>
          <a:p>
            <a:r>
              <a:rPr lang="de-DE" sz="2500" dirty="0" err="1" smtClean="0"/>
              <a:t>Modelling</a:t>
            </a:r>
            <a:r>
              <a:rPr lang="de-DE" sz="2500" dirty="0" smtClean="0"/>
              <a:t> </a:t>
            </a:r>
            <a:r>
              <a:rPr lang="de-DE" sz="2500" dirty="0" err="1" smtClean="0"/>
              <a:t>of</a:t>
            </a:r>
            <a:r>
              <a:rPr lang="de-DE" sz="2500" dirty="0" smtClean="0"/>
              <a:t> JET post-</a:t>
            </a:r>
            <a:r>
              <a:rPr lang="de-DE" sz="2500" dirty="0" err="1" smtClean="0"/>
              <a:t>mortem</a:t>
            </a:r>
            <a:r>
              <a:rPr lang="de-DE" sz="2500" dirty="0" smtClean="0"/>
              <a:t> </a:t>
            </a:r>
            <a:r>
              <a:rPr lang="de-DE" sz="2500" dirty="0" err="1" smtClean="0"/>
              <a:t>erosion</a:t>
            </a:r>
            <a:r>
              <a:rPr lang="de-DE" sz="2500" dirty="0" smtClean="0"/>
              <a:t>/</a:t>
            </a:r>
            <a:r>
              <a:rPr lang="de-DE" sz="2500" dirty="0" err="1" smtClean="0"/>
              <a:t>deposition</a:t>
            </a:r>
            <a:r>
              <a:rPr lang="de-DE" sz="2500" dirty="0" smtClean="0"/>
              <a:t> </a:t>
            </a:r>
            <a:r>
              <a:rPr lang="de-DE" sz="2500" dirty="0" err="1" smtClean="0"/>
              <a:t>data</a:t>
            </a:r>
            <a:r>
              <a:rPr lang="de-DE" sz="2500" dirty="0" smtClean="0"/>
              <a:t>  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A. Kirschner &amp; J. Likonen </a:t>
            </a:r>
            <a:r>
              <a:rPr lang="en-GB" dirty="0"/>
              <a:t>| </a:t>
            </a:r>
            <a:r>
              <a:rPr lang="en-GB" dirty="0" smtClean="0"/>
              <a:t>JET Post-Mortem Data | </a:t>
            </a:r>
            <a:r>
              <a:rPr lang="en-GB" dirty="0"/>
              <a:t>Zoom | </a:t>
            </a:r>
            <a:r>
              <a:rPr lang="en-GB" dirty="0" smtClean="0"/>
              <a:t>17.11.2022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7525" y="627534"/>
            <a:ext cx="856895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Motivation: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/>
              <a:t>SP E includes post-mortem data of erosion and deposition at JET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 smtClean="0"/>
              <a:t>SP D includes the modelling of erosion/deposition and material migration</a:t>
            </a:r>
          </a:p>
          <a:p>
            <a:pPr>
              <a:spcAft>
                <a:spcPts val="600"/>
              </a:spcAft>
              <a:tabLst>
                <a:tab pos="269875" algn="l"/>
              </a:tabLst>
            </a:pPr>
            <a:r>
              <a:rPr lang="en-GB" dirty="0" smtClean="0"/>
              <a:t>	=&gt; strong link between SP D and SP E is desirable</a:t>
            </a:r>
          </a:p>
          <a:p>
            <a:pPr>
              <a:spcAft>
                <a:spcPts val="600"/>
              </a:spcAft>
              <a:tabLst>
                <a:tab pos="269875" algn="l"/>
              </a:tabLst>
            </a:pPr>
            <a:endParaRPr lang="en-GB" sz="800" dirty="0" smtClean="0"/>
          </a:p>
          <a:p>
            <a:pPr marL="269875" indent="-269875">
              <a:spcAft>
                <a:spcPts val="600"/>
              </a:spcAft>
              <a:buFont typeface="+mj-lt"/>
              <a:buAutoNum type="romanUcPeriod"/>
            </a:pPr>
            <a:r>
              <a:rPr lang="en-GB" dirty="0" smtClean="0"/>
              <a:t>Need an overview of available post-mortem data and modelling</a:t>
            </a:r>
          </a:p>
          <a:p>
            <a:pPr marL="269875" indent="-269875">
              <a:spcAft>
                <a:spcPts val="600"/>
              </a:spcAft>
              <a:buFont typeface="+mj-lt"/>
              <a:buAutoNum type="romanUcPeriod"/>
            </a:pPr>
            <a:r>
              <a:rPr lang="en-GB" dirty="0" smtClean="0"/>
              <a:t>Identify open questions, lack of understanding or interpretation of measurements</a:t>
            </a:r>
          </a:p>
          <a:p>
            <a:pPr>
              <a:spcAft>
                <a:spcPts val="600"/>
              </a:spcAft>
              <a:tabLst>
                <a:tab pos="269875" algn="l"/>
                <a:tab pos="449263" algn="l"/>
              </a:tabLst>
            </a:pPr>
            <a:r>
              <a:rPr lang="en-GB" dirty="0" smtClean="0"/>
              <a:t>	- 	trigger according modelling activities for JET</a:t>
            </a:r>
          </a:p>
          <a:p>
            <a:pPr>
              <a:spcAft>
                <a:spcPts val="600"/>
              </a:spcAft>
              <a:tabLst>
                <a:tab pos="269875" algn="l"/>
                <a:tab pos="449263" algn="l"/>
              </a:tabLst>
            </a:pPr>
            <a:r>
              <a:rPr lang="en-GB" dirty="0"/>
              <a:t>	</a:t>
            </a:r>
            <a:r>
              <a:rPr lang="en-GB" dirty="0" smtClean="0"/>
              <a:t>- 	identify measurement locations to be included e.g. as diagnostic areas in the 			erosion/deposition/migration modelling</a:t>
            </a:r>
          </a:p>
          <a:p>
            <a:pPr>
              <a:tabLst>
                <a:tab pos="269875" algn="l"/>
                <a:tab pos="449263" algn="l"/>
              </a:tabLst>
            </a:pPr>
            <a:r>
              <a:rPr lang="en-GB" dirty="0"/>
              <a:t>	</a:t>
            </a:r>
            <a:r>
              <a:rPr lang="en-GB" dirty="0" smtClean="0"/>
              <a:t>- 	define missing plasma backgrounds &amp; sheath characteristics (considering campaign-			integrated nature of post-mortem data, role of non-steady state conditions, 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9098105" cy="342900"/>
          </a:xfrm>
        </p:spPr>
        <p:txBody>
          <a:bodyPr/>
          <a:lstStyle/>
          <a:p>
            <a:r>
              <a:rPr lang="de-DE" sz="2500" dirty="0" err="1" smtClean="0"/>
              <a:t>Modelling</a:t>
            </a:r>
            <a:r>
              <a:rPr lang="de-DE" sz="2500" dirty="0" smtClean="0"/>
              <a:t> </a:t>
            </a:r>
            <a:r>
              <a:rPr lang="de-DE" sz="2500" dirty="0" err="1" smtClean="0"/>
              <a:t>of</a:t>
            </a:r>
            <a:r>
              <a:rPr lang="de-DE" sz="2500" dirty="0" smtClean="0"/>
              <a:t> JET post-</a:t>
            </a:r>
            <a:r>
              <a:rPr lang="de-DE" sz="2500" dirty="0" err="1" smtClean="0"/>
              <a:t>mortem</a:t>
            </a:r>
            <a:r>
              <a:rPr lang="de-DE" sz="2500" dirty="0" smtClean="0"/>
              <a:t> </a:t>
            </a:r>
            <a:r>
              <a:rPr lang="de-DE" sz="2500" dirty="0" err="1" smtClean="0"/>
              <a:t>erosion</a:t>
            </a:r>
            <a:r>
              <a:rPr lang="de-DE" sz="2500" dirty="0" smtClean="0"/>
              <a:t>/</a:t>
            </a:r>
            <a:r>
              <a:rPr lang="de-DE" sz="2500" dirty="0" err="1" smtClean="0"/>
              <a:t>deposition</a:t>
            </a:r>
            <a:r>
              <a:rPr lang="de-DE" sz="2500" dirty="0" smtClean="0"/>
              <a:t> </a:t>
            </a:r>
            <a:r>
              <a:rPr lang="de-DE" sz="2500" dirty="0" err="1" smtClean="0"/>
              <a:t>data</a:t>
            </a:r>
            <a:r>
              <a:rPr lang="de-DE" sz="2500" dirty="0" smtClean="0"/>
              <a:t>  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A. Kirschner &amp; J. Likonen </a:t>
            </a:r>
            <a:r>
              <a:rPr lang="en-GB" dirty="0"/>
              <a:t>| </a:t>
            </a:r>
            <a:r>
              <a:rPr lang="en-GB" dirty="0" smtClean="0"/>
              <a:t>JET Post-Mortem Data | </a:t>
            </a:r>
            <a:r>
              <a:rPr lang="en-GB" dirty="0"/>
              <a:t>Zoom | </a:t>
            </a:r>
            <a:r>
              <a:rPr lang="en-GB" dirty="0" smtClean="0"/>
              <a:t>17.11.2022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98178" y="555526"/>
            <a:ext cx="5040560" cy="43396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Tracer experiments (</a:t>
            </a:r>
            <a:r>
              <a:rPr lang="en-GB" sz="1200" b="1" baseline="30000" dirty="0" smtClean="0"/>
              <a:t>13</a:t>
            </a:r>
            <a:r>
              <a:rPr lang="en-GB" sz="1200" b="1" dirty="0" smtClean="0"/>
              <a:t>C, </a:t>
            </a:r>
            <a:r>
              <a:rPr lang="en-GB" sz="1200" b="1" baseline="30000" dirty="0" smtClean="0"/>
              <a:t>10</a:t>
            </a:r>
            <a:r>
              <a:rPr lang="en-GB" sz="1200" b="1" dirty="0" smtClean="0"/>
              <a:t>Be, </a:t>
            </a:r>
            <a:r>
              <a:rPr lang="en-GB" sz="1200" b="1" baseline="30000" dirty="0" smtClean="0"/>
              <a:t>15</a:t>
            </a:r>
            <a:r>
              <a:rPr lang="en-GB" sz="1200" b="1" dirty="0" smtClean="0"/>
              <a:t>N</a:t>
            </a:r>
            <a:r>
              <a:rPr lang="en-GB" sz="1200" b="1" dirty="0" smtClean="0"/>
              <a:t>)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J. Strachan et al., EDGE2D-EIRENE, JET-C</a:t>
            </a:r>
          </a:p>
          <a:p>
            <a:pPr marL="179388" indent="-179388">
              <a:buFont typeface="Wingdings" panose="05000000000000000000" pitchFamily="2" charset="2"/>
              <a:buChar char="Ø"/>
              <a:tabLst>
                <a:tab pos="179388" algn="l"/>
              </a:tabLst>
            </a:pPr>
            <a:r>
              <a:rPr lang="en-GB" sz="1200" dirty="0" smtClean="0"/>
              <a:t>M. Airila, L. Aho-Mantila, et al., ERO, JET-C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J. Miettunen et al., JET-ILW, </a:t>
            </a:r>
            <a:r>
              <a:rPr lang="en-GB" sz="1200" dirty="0" smtClean="0"/>
              <a:t>ASCOT, ERO2.0 </a:t>
            </a:r>
            <a:r>
              <a:rPr lang="en-GB" sz="1200" dirty="0" smtClean="0"/>
              <a:t>…</a:t>
            </a:r>
          </a:p>
          <a:p>
            <a:endParaRPr lang="en-GB" sz="800" dirty="0"/>
          </a:p>
          <a:p>
            <a:r>
              <a:rPr lang="en-GB" sz="1200" b="1" dirty="0" smtClean="0"/>
              <a:t>Rotating collector probe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J. Beal et al, simplified model, JET-C and JET-ILW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N. </a:t>
            </a:r>
            <a:r>
              <a:rPr lang="en-GB" sz="1200" dirty="0" err="1" smtClean="0"/>
              <a:t>Catarino</a:t>
            </a:r>
            <a:r>
              <a:rPr lang="en-GB" sz="1200" dirty="0" smtClean="0"/>
              <a:t> et al., simplified model, JET-ILW</a:t>
            </a:r>
          </a:p>
          <a:p>
            <a:endParaRPr lang="en-GB" sz="800" dirty="0"/>
          </a:p>
          <a:p>
            <a:r>
              <a:rPr lang="en-GB" sz="1200" b="1" dirty="0" smtClean="0"/>
              <a:t>QMB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A. Kirschner et al., ERO, JET-C (focus on shot-resolved data)</a:t>
            </a:r>
          </a:p>
          <a:p>
            <a:pPr marL="342900" indent="-342900">
              <a:buAutoNum type="alphaUcPeriod"/>
            </a:pPr>
            <a:endParaRPr lang="en-GB" sz="800" dirty="0"/>
          </a:p>
          <a:p>
            <a:r>
              <a:rPr lang="en-GB" sz="1200" b="1" dirty="0" smtClean="0"/>
              <a:t>Erosion, deposition on wall, divertor tiles – global transport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K. Schmid et al., </a:t>
            </a:r>
            <a:r>
              <a:rPr lang="en-GB" sz="1200" dirty="0" err="1" smtClean="0"/>
              <a:t>WallDyn</a:t>
            </a:r>
            <a:r>
              <a:rPr lang="en-GB" sz="1200" dirty="0" smtClean="0"/>
              <a:t>, JET-C, JET-ILW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J. Romazanov et al., ERO2.0, JET-ILW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800" dirty="0"/>
          </a:p>
          <a:p>
            <a:r>
              <a:rPr lang="en-GB" sz="1200" b="1" dirty="0" smtClean="0"/>
              <a:t>Mirrors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S. Rode, J. Romazanov, et al., ERO2.0, ongoing work for JET-ILW</a:t>
            </a:r>
          </a:p>
          <a:p>
            <a:endParaRPr lang="en-GB" sz="800" dirty="0"/>
          </a:p>
          <a:p>
            <a:r>
              <a:rPr lang="en-GB" sz="1200" b="1" dirty="0" smtClean="0"/>
              <a:t>Gaps, </a:t>
            </a:r>
            <a:r>
              <a:rPr lang="en-GB" sz="1200" b="1" dirty="0" err="1" smtClean="0"/>
              <a:t>castellations</a:t>
            </a:r>
            <a:endParaRPr lang="en-GB" sz="1200" b="1" dirty="0" smtClean="0"/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R. Dejarnac, M. Komm, J. Gunn, </a:t>
            </a:r>
            <a:r>
              <a:rPr lang="en-GB" sz="1200" dirty="0" smtClean="0"/>
              <a:t>D. Tskhakaya, D</a:t>
            </a:r>
            <a:r>
              <a:rPr lang="en-GB" sz="1200" dirty="0" smtClean="0"/>
              <a:t>. Matveev, et al., PIC plasma deposition, 3D-GAPS, JET-C, JET-ILW</a:t>
            </a:r>
          </a:p>
          <a:p>
            <a:endParaRPr lang="en-GB" sz="800" dirty="0"/>
          </a:p>
          <a:p>
            <a:r>
              <a:rPr lang="en-GB" sz="1200" b="1" dirty="0" smtClean="0"/>
              <a:t>In-situ spectroscopy</a:t>
            </a:r>
          </a:p>
          <a:p>
            <a:pPr marL="179388" indent="-179388">
              <a:buFont typeface="Wingdings" panose="05000000000000000000" pitchFamily="2" charset="2"/>
              <a:buChar char="Ø"/>
            </a:pPr>
            <a:r>
              <a:rPr lang="en-GB" sz="1200" dirty="0" smtClean="0"/>
              <a:t>J. Romazanov, A. Kirschner et al., JET-ILW, W and Be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-16830" y="555526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Some examples of erosion/ deposition modelling for JET: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0543" y="1851670"/>
            <a:ext cx="2952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8000"/>
                </a:solidFill>
              </a:rPr>
              <a:t>this list is not exhaustive …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sym typeface="Symbol" panose="05050102010706020507" pitchFamily="18" charset="2"/>
              </a:rPr>
              <a:t></a:t>
            </a:r>
          </a:p>
          <a:p>
            <a:pPr algn="ctr"/>
            <a:r>
              <a:rPr lang="en-GB" i="1" dirty="0" smtClean="0"/>
              <a:t>the following talks will provide more insight in measurements and modelling 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800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A. Kirschner &amp; J. Likonen </a:t>
            </a:r>
            <a:r>
              <a:rPr lang="en-GB" dirty="0"/>
              <a:t>| </a:t>
            </a:r>
            <a:r>
              <a:rPr lang="en-GB" dirty="0" smtClean="0"/>
              <a:t>JET Post-Mortem Data | </a:t>
            </a:r>
            <a:r>
              <a:rPr lang="en-GB" dirty="0"/>
              <a:t>Zoom | </a:t>
            </a:r>
            <a:r>
              <a:rPr lang="en-GB" dirty="0" smtClean="0"/>
              <a:t>17.11.2022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367644" y="627534"/>
            <a:ext cx="6408712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2000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Agenda:</a:t>
            </a: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endParaRPr lang="en-GB" sz="13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9:00 - 9:10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VTT/FZJ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J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Likonen, A. Kirschner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Overview of available post-mortem data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9:10 - 9:30	Divertor (CCFE)		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Coad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9:30 - 9:50	Remote areas at divertor corners (CCFE)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Widdowson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9:50 - 10:10	Main chamber (CCFE)	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I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Jepu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10:10 - 10:20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Break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Modelling of post-mortem results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10:20 - 10:40	Erosion/deposition: </a:t>
            </a:r>
            <a:r>
              <a:rPr lang="en-GB" sz="13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WallDYN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(MPG)		K. Schmid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10:40 - 11:00	Erosion/deposition: ERO2.0 (FZJ)	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Romazanov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11:00 - 11:20 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Plasma 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sheath: PIC (IPP.CR)	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Tskhakaya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1076325" algn="l"/>
              </a:tabLs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11:20 - 11:40	Plasma simulation: SOLPS, ... (VTT)		H. </a:t>
            </a:r>
            <a:r>
              <a:rPr lang="en-GB" sz="13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Kumpulainen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endParaRPr lang="en-US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GB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11:40 - 12:15					</a:t>
            </a:r>
            <a:r>
              <a:rPr lang="en-GB" sz="13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n-US" sz="1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9098105" cy="342900"/>
          </a:xfrm>
        </p:spPr>
        <p:txBody>
          <a:bodyPr/>
          <a:lstStyle/>
          <a:p>
            <a:r>
              <a:rPr lang="de-DE" sz="2500" dirty="0" err="1" smtClean="0"/>
              <a:t>Modelling</a:t>
            </a:r>
            <a:r>
              <a:rPr lang="de-DE" sz="2500" dirty="0" smtClean="0"/>
              <a:t> </a:t>
            </a:r>
            <a:r>
              <a:rPr lang="de-DE" sz="2500" dirty="0" err="1" smtClean="0"/>
              <a:t>of</a:t>
            </a:r>
            <a:r>
              <a:rPr lang="de-DE" sz="2500" dirty="0" smtClean="0"/>
              <a:t> JET post-</a:t>
            </a:r>
            <a:r>
              <a:rPr lang="de-DE" sz="2500" dirty="0" err="1" smtClean="0"/>
              <a:t>mortem</a:t>
            </a:r>
            <a:r>
              <a:rPr lang="de-DE" sz="2500" dirty="0" smtClean="0"/>
              <a:t> </a:t>
            </a:r>
            <a:r>
              <a:rPr lang="de-DE" sz="2500" dirty="0" err="1" smtClean="0"/>
              <a:t>erosion</a:t>
            </a:r>
            <a:r>
              <a:rPr lang="de-DE" sz="2500" dirty="0" smtClean="0"/>
              <a:t>/</a:t>
            </a:r>
            <a:r>
              <a:rPr lang="de-DE" sz="2500" dirty="0" err="1" smtClean="0"/>
              <a:t>deposition</a:t>
            </a:r>
            <a:r>
              <a:rPr lang="de-DE" sz="2500" dirty="0" smtClean="0"/>
              <a:t> </a:t>
            </a:r>
            <a:r>
              <a:rPr lang="de-DE" sz="2500" dirty="0" err="1" smtClean="0"/>
              <a:t>data</a:t>
            </a:r>
            <a:r>
              <a:rPr lang="de-DE" sz="2500" dirty="0" smtClean="0"/>
              <a:t>  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24903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342</Words>
  <Application>Microsoft Office PowerPoint</Application>
  <PresentationFormat>On-screen Show (16:9)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Wingdings</vt:lpstr>
      <vt:lpstr>Office</vt:lpstr>
      <vt:lpstr>WP PWIE: SP D and SP E meeting on possible modelling of erosion/deposition post-mortem data of JET    Introduction</vt:lpstr>
      <vt:lpstr>Modelling of JET post-mortem erosion/deposition data  </vt:lpstr>
      <vt:lpstr>Modelling of JET post-mortem erosion/deposition data  </vt:lpstr>
      <vt:lpstr>Modelling of JET post-mortem erosion/deposition data  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kirschner</cp:lastModifiedBy>
  <cp:revision>379</cp:revision>
  <cp:lastPrinted>2014-10-16T14:51:28Z</cp:lastPrinted>
  <dcterms:created xsi:type="dcterms:W3CDTF">2020-10-16T13:52:18Z</dcterms:created>
  <dcterms:modified xsi:type="dcterms:W3CDTF">2022-11-16T09:35:27Z</dcterms:modified>
</cp:coreProperties>
</file>