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9" r:id="rId4"/>
    <p:sldId id="258" r:id="rId5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6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pos="1020" userDrawn="1">
          <p15:clr>
            <a:srgbClr val="A4A3A4"/>
          </p15:clr>
        </p15:guide>
        <p15:guide id="4" pos="496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CC"/>
    <a:srgbClr val="E3E3E3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971" autoAdjust="0"/>
    <p:restoredTop sz="95465" autoAdjust="0"/>
  </p:normalViewPr>
  <p:slideViewPr>
    <p:cSldViewPr showGuides="1">
      <p:cViewPr varScale="1">
        <p:scale>
          <a:sx n="170" d="100"/>
          <a:sy n="170" d="100"/>
        </p:scale>
        <p:origin x="606" y="78"/>
      </p:cViewPr>
      <p:guideLst>
        <p:guide orient="horz" pos="486"/>
        <p:guide pos="2880"/>
        <p:guide pos="1020"/>
        <p:guide pos="49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16/11/2022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‹#›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16/11/2022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34644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83750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51492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5648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661A0936-9B05-4C93-A57C-7963E33F80A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295602"/>
            <a:ext cx="3627746" cy="744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1609" y="82253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2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4135"/>
            <a:ext cx="8229600" cy="3672408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>
                <a:solidFill>
                  <a:srgbClr val="FF0000"/>
                </a:solidFill>
              </a:rPr>
              <a:t>YOUR NAME </a:t>
            </a:r>
            <a:r>
              <a:rPr lang="en-GB" dirty="0"/>
              <a:t>| WPPWIE Project Meeting  | Zoom | 24.01.2022 | Page </a:t>
            </a:r>
            <a:fld id="{6A6D9FA1-99C7-4910-8E32-B85D378B0060}" type="slidenum">
              <a:rPr lang="en-GB" smtClean="0"/>
              <a:pPr algn="r"/>
              <a:t>‹#›</a:t>
            </a:fld>
            <a:endParaRPr lang="en-GB" dirty="0"/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9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467544" y="4908928"/>
            <a:ext cx="8240228" cy="201104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dirty="0">
                <a:solidFill>
                  <a:srgbClr val="FF0000"/>
                </a:solidFill>
              </a:rPr>
              <a:t>YOUR NAME</a:t>
            </a:r>
            <a:r>
              <a:rPr lang="en-GB" dirty="0"/>
              <a:t>| Project Board WP PWIE  | Zoom | 22.06.2021 | Page </a:t>
            </a:r>
            <a:fld id="{6A6D9FA1-99C7-4910-8E32-B85D378B0060}" type="slidenum">
              <a:rPr lang="en-GB" smtClean="0"/>
              <a:pPr algn="r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7486" y="1848826"/>
            <a:ext cx="8776514" cy="972108"/>
          </a:xfrm>
        </p:spPr>
        <p:txBody>
          <a:bodyPr/>
          <a:lstStyle/>
          <a:p>
            <a:pPr algn="ctr">
              <a:spcBef>
                <a:spcPts val="1200"/>
              </a:spcBef>
            </a:pPr>
            <a:r>
              <a:rPr lang="en-US" sz="2500" dirty="0" smtClean="0"/>
              <a:t>WP PWIE: SP D and SP E meeting on possible modelling of erosion/deposition post-mortem data of JET</a:t>
            </a:r>
            <a:br>
              <a:rPr lang="en-US" sz="2500" dirty="0" smtClean="0"/>
            </a:br>
            <a:r>
              <a:rPr lang="en-US" sz="800" dirty="0" smtClean="0"/>
              <a:t>  </a:t>
            </a:r>
            <a:r>
              <a:rPr lang="en-US" sz="2500" dirty="0" smtClean="0"/>
              <a:t/>
            </a:r>
            <a:br>
              <a:rPr lang="en-US" sz="2500" dirty="0" smtClean="0"/>
            </a:br>
            <a:r>
              <a:rPr lang="en-US" sz="2500" i="1" dirty="0" smtClean="0"/>
              <a:t>Introduction</a:t>
            </a:r>
            <a:endParaRPr lang="en-US" sz="25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3435846"/>
            <a:ext cx="8064896" cy="432048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Andreas Kirschner &amp; </a:t>
            </a:r>
            <a:r>
              <a:rPr lang="en-US" sz="2000" dirty="0" err="1" smtClean="0">
                <a:solidFill>
                  <a:schemeClr val="tx1"/>
                </a:solidFill>
              </a:rPr>
              <a:t>Jari</a:t>
            </a:r>
            <a:r>
              <a:rPr lang="en-US" sz="2000" dirty="0" smtClean="0">
                <a:solidFill>
                  <a:schemeClr val="tx1"/>
                </a:solidFill>
              </a:rPr>
              <a:t> Likonen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61610" y="82253"/>
            <a:ext cx="9098105" cy="342900"/>
          </a:xfrm>
        </p:spPr>
        <p:txBody>
          <a:bodyPr/>
          <a:lstStyle/>
          <a:p>
            <a:r>
              <a:rPr lang="de-DE" sz="2500" dirty="0" err="1" smtClean="0"/>
              <a:t>Modelling</a:t>
            </a:r>
            <a:r>
              <a:rPr lang="de-DE" sz="2500" dirty="0" smtClean="0"/>
              <a:t> </a:t>
            </a:r>
            <a:r>
              <a:rPr lang="de-DE" sz="2500" dirty="0" err="1" smtClean="0"/>
              <a:t>of</a:t>
            </a:r>
            <a:r>
              <a:rPr lang="de-DE" sz="2500" dirty="0" smtClean="0"/>
              <a:t> JET post-</a:t>
            </a:r>
            <a:r>
              <a:rPr lang="de-DE" sz="2500" dirty="0" err="1" smtClean="0"/>
              <a:t>mortem</a:t>
            </a:r>
            <a:r>
              <a:rPr lang="de-DE" sz="2500" dirty="0" smtClean="0"/>
              <a:t> </a:t>
            </a:r>
            <a:r>
              <a:rPr lang="de-DE" sz="2500" dirty="0" err="1" smtClean="0"/>
              <a:t>erosion</a:t>
            </a:r>
            <a:r>
              <a:rPr lang="de-DE" sz="2500" dirty="0" smtClean="0"/>
              <a:t>/</a:t>
            </a:r>
            <a:r>
              <a:rPr lang="de-DE" sz="2500" dirty="0" err="1" smtClean="0"/>
              <a:t>deposition</a:t>
            </a:r>
            <a:r>
              <a:rPr lang="de-DE" sz="2500" dirty="0" smtClean="0"/>
              <a:t> </a:t>
            </a:r>
            <a:r>
              <a:rPr lang="de-DE" sz="2500" dirty="0" err="1" smtClean="0"/>
              <a:t>data</a:t>
            </a:r>
            <a:r>
              <a:rPr lang="de-DE" sz="2500" dirty="0" smtClean="0"/>
              <a:t>  </a:t>
            </a:r>
            <a:endParaRPr lang="de-DE" sz="25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 smtClean="0"/>
              <a:t>A. Kirschner &amp; J. Likonen </a:t>
            </a:r>
            <a:r>
              <a:rPr lang="en-GB" dirty="0"/>
              <a:t>| </a:t>
            </a:r>
            <a:r>
              <a:rPr lang="en-GB" dirty="0" smtClean="0"/>
              <a:t>JET Post-Mortem Data | </a:t>
            </a:r>
            <a:r>
              <a:rPr lang="en-GB" dirty="0"/>
              <a:t>Zoom | </a:t>
            </a:r>
            <a:r>
              <a:rPr lang="en-GB" dirty="0" smtClean="0"/>
              <a:t>17.11.2022 </a:t>
            </a:r>
            <a:r>
              <a:rPr lang="en-GB" dirty="0"/>
              <a:t>| Page </a:t>
            </a:r>
            <a:fld id="{6A6D9FA1-99C7-4910-8E32-B85D378B0060}" type="slidenum">
              <a:rPr lang="en-GB" smtClean="0"/>
              <a:pPr algn="r"/>
              <a:t>2</a:t>
            </a:fld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87525" y="627534"/>
            <a:ext cx="856895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u="sng" dirty="0" smtClean="0"/>
              <a:t>Motivation: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GB" dirty="0" smtClean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dirty="0" smtClean="0"/>
              <a:t>SP E includes post-mortem data of erosion and deposition at JET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dirty="0" smtClean="0"/>
              <a:t>SP D includes the modelling of erosion/deposition and material migration</a:t>
            </a:r>
          </a:p>
          <a:p>
            <a:pPr>
              <a:spcAft>
                <a:spcPts val="600"/>
              </a:spcAft>
              <a:tabLst>
                <a:tab pos="269875" algn="l"/>
              </a:tabLst>
            </a:pPr>
            <a:r>
              <a:rPr lang="en-GB" dirty="0" smtClean="0"/>
              <a:t>	=&gt; strong link between SP D and SP E is desirable</a:t>
            </a:r>
          </a:p>
          <a:p>
            <a:pPr>
              <a:spcAft>
                <a:spcPts val="600"/>
              </a:spcAft>
              <a:tabLst>
                <a:tab pos="269875" algn="l"/>
              </a:tabLst>
            </a:pPr>
            <a:endParaRPr lang="en-GB" sz="800" dirty="0" smtClean="0"/>
          </a:p>
          <a:p>
            <a:pPr marL="269875" indent="-269875">
              <a:spcAft>
                <a:spcPts val="600"/>
              </a:spcAft>
              <a:buFont typeface="+mj-lt"/>
              <a:buAutoNum type="romanUcPeriod"/>
            </a:pPr>
            <a:r>
              <a:rPr lang="en-GB" dirty="0" smtClean="0"/>
              <a:t>Need an overview of available post-mortem data and modelling</a:t>
            </a:r>
          </a:p>
          <a:p>
            <a:pPr marL="269875" indent="-269875">
              <a:spcAft>
                <a:spcPts val="600"/>
              </a:spcAft>
              <a:buFont typeface="+mj-lt"/>
              <a:buAutoNum type="romanUcPeriod"/>
            </a:pPr>
            <a:r>
              <a:rPr lang="en-GB" dirty="0" smtClean="0"/>
              <a:t>Identify open questions, lack of understanding or interpretation of measurements</a:t>
            </a:r>
          </a:p>
          <a:p>
            <a:pPr>
              <a:spcAft>
                <a:spcPts val="600"/>
              </a:spcAft>
              <a:tabLst>
                <a:tab pos="269875" algn="l"/>
                <a:tab pos="449263" algn="l"/>
              </a:tabLst>
            </a:pPr>
            <a:r>
              <a:rPr lang="en-GB" dirty="0" smtClean="0"/>
              <a:t>	- 	trigger according modelling activities for JET</a:t>
            </a:r>
          </a:p>
          <a:p>
            <a:pPr>
              <a:spcAft>
                <a:spcPts val="600"/>
              </a:spcAft>
              <a:tabLst>
                <a:tab pos="269875" algn="l"/>
                <a:tab pos="449263" algn="l"/>
              </a:tabLst>
            </a:pPr>
            <a:r>
              <a:rPr lang="en-GB" dirty="0"/>
              <a:t>	</a:t>
            </a:r>
            <a:r>
              <a:rPr lang="en-GB" dirty="0" smtClean="0"/>
              <a:t>- 	identify measurement locations to be included e.g. as diagnostic areas in the 			erosion/deposition/migration modelling</a:t>
            </a:r>
          </a:p>
          <a:p>
            <a:pPr>
              <a:tabLst>
                <a:tab pos="269875" algn="l"/>
                <a:tab pos="449263" algn="l"/>
              </a:tabLst>
            </a:pPr>
            <a:r>
              <a:rPr lang="en-GB" dirty="0"/>
              <a:t>	</a:t>
            </a:r>
            <a:r>
              <a:rPr lang="en-GB" dirty="0" smtClean="0"/>
              <a:t>- 	define missing plasma backgrounds &amp; sheath characteristics (considering campaign-			integrated nature of post-mortem data, role of non-steady state conditions, …)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693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61610" y="82253"/>
            <a:ext cx="9098105" cy="342900"/>
          </a:xfrm>
        </p:spPr>
        <p:txBody>
          <a:bodyPr/>
          <a:lstStyle/>
          <a:p>
            <a:r>
              <a:rPr lang="de-DE" sz="2500" dirty="0" err="1" smtClean="0"/>
              <a:t>Modelling</a:t>
            </a:r>
            <a:r>
              <a:rPr lang="de-DE" sz="2500" dirty="0" smtClean="0"/>
              <a:t> </a:t>
            </a:r>
            <a:r>
              <a:rPr lang="de-DE" sz="2500" dirty="0" err="1" smtClean="0"/>
              <a:t>of</a:t>
            </a:r>
            <a:r>
              <a:rPr lang="de-DE" sz="2500" dirty="0" smtClean="0"/>
              <a:t> JET post-</a:t>
            </a:r>
            <a:r>
              <a:rPr lang="de-DE" sz="2500" dirty="0" err="1" smtClean="0"/>
              <a:t>mortem</a:t>
            </a:r>
            <a:r>
              <a:rPr lang="de-DE" sz="2500" dirty="0" smtClean="0"/>
              <a:t> </a:t>
            </a:r>
            <a:r>
              <a:rPr lang="de-DE" sz="2500" dirty="0" err="1" smtClean="0"/>
              <a:t>erosion</a:t>
            </a:r>
            <a:r>
              <a:rPr lang="de-DE" sz="2500" dirty="0" smtClean="0"/>
              <a:t>/</a:t>
            </a:r>
            <a:r>
              <a:rPr lang="de-DE" sz="2500" dirty="0" err="1" smtClean="0"/>
              <a:t>deposition</a:t>
            </a:r>
            <a:r>
              <a:rPr lang="de-DE" sz="2500" dirty="0" smtClean="0"/>
              <a:t> </a:t>
            </a:r>
            <a:r>
              <a:rPr lang="de-DE" sz="2500" dirty="0" err="1" smtClean="0"/>
              <a:t>data</a:t>
            </a:r>
            <a:r>
              <a:rPr lang="de-DE" sz="2500" dirty="0" smtClean="0"/>
              <a:t>  </a:t>
            </a:r>
            <a:endParaRPr lang="de-DE" sz="25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 smtClean="0"/>
              <a:t>A. Kirschner &amp; J. Likonen </a:t>
            </a:r>
            <a:r>
              <a:rPr lang="en-GB" dirty="0"/>
              <a:t>| </a:t>
            </a:r>
            <a:r>
              <a:rPr lang="en-GB" dirty="0" smtClean="0"/>
              <a:t>JET Post-Mortem Data | </a:t>
            </a:r>
            <a:r>
              <a:rPr lang="en-GB" dirty="0"/>
              <a:t>Zoom | </a:t>
            </a:r>
            <a:r>
              <a:rPr lang="en-GB" dirty="0" smtClean="0"/>
              <a:t>17.11.2022 </a:t>
            </a:r>
            <a:r>
              <a:rPr lang="en-GB" dirty="0"/>
              <a:t>| Page </a:t>
            </a:r>
            <a:fld id="{6A6D9FA1-99C7-4910-8E32-B85D378B0060}" type="slidenum">
              <a:rPr lang="en-GB" smtClean="0"/>
              <a:pPr algn="r"/>
              <a:t>3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598178" y="555526"/>
            <a:ext cx="5040560" cy="433965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Tracer experiments (</a:t>
            </a:r>
            <a:r>
              <a:rPr lang="en-GB" sz="1200" b="1" baseline="30000" dirty="0" smtClean="0"/>
              <a:t>13</a:t>
            </a:r>
            <a:r>
              <a:rPr lang="en-GB" sz="1200" b="1" dirty="0" smtClean="0"/>
              <a:t>C, </a:t>
            </a:r>
            <a:r>
              <a:rPr lang="en-GB" sz="1200" b="1" baseline="30000" dirty="0" smtClean="0"/>
              <a:t>10</a:t>
            </a:r>
            <a:r>
              <a:rPr lang="en-GB" sz="1200" b="1" dirty="0" smtClean="0"/>
              <a:t>Be, </a:t>
            </a:r>
            <a:r>
              <a:rPr lang="en-GB" sz="1200" b="1" baseline="30000" dirty="0" smtClean="0"/>
              <a:t>15</a:t>
            </a:r>
            <a:r>
              <a:rPr lang="en-GB" sz="1200" b="1" dirty="0" smtClean="0"/>
              <a:t>N</a:t>
            </a:r>
            <a:r>
              <a:rPr lang="en-GB" sz="1200" b="1" dirty="0" smtClean="0"/>
              <a:t>)</a:t>
            </a:r>
          </a:p>
          <a:p>
            <a:pPr marL="179388" indent="-179388">
              <a:buFont typeface="Wingdings" panose="05000000000000000000" pitchFamily="2" charset="2"/>
              <a:buChar char="Ø"/>
            </a:pPr>
            <a:r>
              <a:rPr lang="en-GB" sz="1200" dirty="0" smtClean="0"/>
              <a:t>J. Strachan et al., EDGE2D-EIRENE, JET-C</a:t>
            </a:r>
          </a:p>
          <a:p>
            <a:pPr marL="179388" indent="-179388">
              <a:buFont typeface="Wingdings" panose="05000000000000000000" pitchFamily="2" charset="2"/>
              <a:buChar char="Ø"/>
              <a:tabLst>
                <a:tab pos="179388" algn="l"/>
              </a:tabLst>
            </a:pPr>
            <a:r>
              <a:rPr lang="en-GB" sz="1200" dirty="0" smtClean="0"/>
              <a:t>M. Airila, L. Aho-Mantila, et al., ERO, JET-C</a:t>
            </a:r>
          </a:p>
          <a:p>
            <a:pPr marL="179388" indent="-179388">
              <a:buFont typeface="Wingdings" panose="05000000000000000000" pitchFamily="2" charset="2"/>
              <a:buChar char="Ø"/>
            </a:pPr>
            <a:r>
              <a:rPr lang="en-GB" sz="1200" dirty="0" smtClean="0"/>
              <a:t>J. Miettunen et al., JET-ILW, </a:t>
            </a:r>
            <a:r>
              <a:rPr lang="en-GB" sz="1200" dirty="0" smtClean="0"/>
              <a:t>ASCOT, ERO2.0 </a:t>
            </a:r>
            <a:r>
              <a:rPr lang="en-GB" sz="1200" dirty="0" smtClean="0"/>
              <a:t>…</a:t>
            </a:r>
          </a:p>
          <a:p>
            <a:endParaRPr lang="en-GB" sz="800" dirty="0"/>
          </a:p>
          <a:p>
            <a:r>
              <a:rPr lang="en-GB" sz="1200" b="1" dirty="0" smtClean="0"/>
              <a:t>Rotating collector probe</a:t>
            </a:r>
          </a:p>
          <a:p>
            <a:pPr marL="179388" indent="-179388">
              <a:buFont typeface="Wingdings" panose="05000000000000000000" pitchFamily="2" charset="2"/>
              <a:buChar char="Ø"/>
            </a:pPr>
            <a:r>
              <a:rPr lang="en-GB" sz="1200" dirty="0" smtClean="0"/>
              <a:t>J. Beal et al, simplified model, JET-C and JET-ILW</a:t>
            </a:r>
          </a:p>
          <a:p>
            <a:pPr marL="179388" indent="-179388">
              <a:buFont typeface="Wingdings" panose="05000000000000000000" pitchFamily="2" charset="2"/>
              <a:buChar char="Ø"/>
            </a:pPr>
            <a:r>
              <a:rPr lang="en-GB" sz="1200" dirty="0" smtClean="0"/>
              <a:t>N. </a:t>
            </a:r>
            <a:r>
              <a:rPr lang="en-GB" sz="1200" dirty="0" err="1" smtClean="0"/>
              <a:t>Catarino</a:t>
            </a:r>
            <a:r>
              <a:rPr lang="en-GB" sz="1200" dirty="0" smtClean="0"/>
              <a:t> et al., simplified model, JET-ILW</a:t>
            </a:r>
          </a:p>
          <a:p>
            <a:endParaRPr lang="en-GB" sz="800" dirty="0"/>
          </a:p>
          <a:p>
            <a:r>
              <a:rPr lang="en-GB" sz="1200" b="1" dirty="0" smtClean="0"/>
              <a:t>QMB</a:t>
            </a:r>
          </a:p>
          <a:p>
            <a:pPr marL="179388" indent="-179388">
              <a:buFont typeface="Wingdings" panose="05000000000000000000" pitchFamily="2" charset="2"/>
              <a:buChar char="Ø"/>
            </a:pPr>
            <a:r>
              <a:rPr lang="en-GB" sz="1200" dirty="0" smtClean="0"/>
              <a:t>A. Kirschner et al., ERO, JET-C (focus on shot-resolved data)</a:t>
            </a:r>
          </a:p>
          <a:p>
            <a:pPr marL="342900" indent="-342900">
              <a:buAutoNum type="alphaUcPeriod"/>
            </a:pPr>
            <a:endParaRPr lang="en-GB" sz="800" dirty="0"/>
          </a:p>
          <a:p>
            <a:r>
              <a:rPr lang="en-GB" sz="1200" b="1" dirty="0" smtClean="0"/>
              <a:t>Erosion, deposition on wall, divertor tiles – global transport</a:t>
            </a:r>
          </a:p>
          <a:p>
            <a:pPr marL="179388" indent="-179388">
              <a:buFont typeface="Wingdings" panose="05000000000000000000" pitchFamily="2" charset="2"/>
              <a:buChar char="Ø"/>
            </a:pPr>
            <a:r>
              <a:rPr lang="en-GB" sz="1200" dirty="0" smtClean="0"/>
              <a:t>K. Schmid et al., </a:t>
            </a:r>
            <a:r>
              <a:rPr lang="en-GB" sz="1200" dirty="0" err="1" smtClean="0"/>
              <a:t>WallDyn</a:t>
            </a:r>
            <a:r>
              <a:rPr lang="en-GB" sz="1200" dirty="0" smtClean="0"/>
              <a:t>, JET-C, JET-ILW</a:t>
            </a:r>
          </a:p>
          <a:p>
            <a:pPr marL="179388" indent="-179388">
              <a:buFont typeface="Wingdings" panose="05000000000000000000" pitchFamily="2" charset="2"/>
              <a:buChar char="Ø"/>
            </a:pPr>
            <a:r>
              <a:rPr lang="en-GB" sz="1200" dirty="0" smtClean="0"/>
              <a:t>J. Romazanov et al., ERO2.0, JET-ILW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GB" sz="800" dirty="0"/>
          </a:p>
          <a:p>
            <a:r>
              <a:rPr lang="en-GB" sz="1200" b="1" dirty="0" smtClean="0"/>
              <a:t>Mirrors</a:t>
            </a:r>
          </a:p>
          <a:p>
            <a:pPr marL="179388" indent="-179388">
              <a:buFont typeface="Wingdings" panose="05000000000000000000" pitchFamily="2" charset="2"/>
              <a:buChar char="Ø"/>
            </a:pPr>
            <a:r>
              <a:rPr lang="en-GB" sz="1200" dirty="0" smtClean="0"/>
              <a:t>S. Rode, J. Romazanov, et al., ERO2.0, ongoing work for JET-ILW</a:t>
            </a:r>
          </a:p>
          <a:p>
            <a:endParaRPr lang="en-GB" sz="800" dirty="0"/>
          </a:p>
          <a:p>
            <a:r>
              <a:rPr lang="en-GB" sz="1200" b="1" dirty="0" smtClean="0"/>
              <a:t>Gaps, </a:t>
            </a:r>
            <a:r>
              <a:rPr lang="en-GB" sz="1200" b="1" dirty="0" err="1" smtClean="0"/>
              <a:t>castellations</a:t>
            </a:r>
            <a:endParaRPr lang="en-GB" sz="1200" b="1" dirty="0" smtClean="0"/>
          </a:p>
          <a:p>
            <a:pPr marL="179388" indent="-179388">
              <a:buFont typeface="Wingdings" panose="05000000000000000000" pitchFamily="2" charset="2"/>
              <a:buChar char="Ø"/>
            </a:pPr>
            <a:r>
              <a:rPr lang="en-GB" sz="1200" dirty="0" smtClean="0"/>
              <a:t>R. Dejarnac, M. Komm, J. Gunn, </a:t>
            </a:r>
            <a:r>
              <a:rPr lang="en-GB" sz="1200" dirty="0" smtClean="0"/>
              <a:t>D. Tskhakaya, D</a:t>
            </a:r>
            <a:r>
              <a:rPr lang="en-GB" sz="1200" dirty="0" smtClean="0"/>
              <a:t>. Matveev, et al., PIC plasma deposition, 3D-GAPS, JET-C, JET-ILW</a:t>
            </a:r>
          </a:p>
          <a:p>
            <a:endParaRPr lang="en-GB" sz="800" dirty="0"/>
          </a:p>
          <a:p>
            <a:r>
              <a:rPr lang="en-GB" sz="1200" b="1" dirty="0" smtClean="0"/>
              <a:t>In-situ spectroscopy</a:t>
            </a:r>
          </a:p>
          <a:p>
            <a:pPr marL="179388" indent="-179388">
              <a:buFont typeface="Wingdings" panose="05000000000000000000" pitchFamily="2" charset="2"/>
              <a:buChar char="Ø"/>
            </a:pPr>
            <a:r>
              <a:rPr lang="en-GB" sz="1200" dirty="0" smtClean="0"/>
              <a:t>J. Romazanov, A. Kirschner et al., JET-ILW, W and Be</a:t>
            </a:r>
            <a:endParaRPr lang="en-GB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-16830" y="555526"/>
            <a:ext cx="3275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Some examples of erosion/ deposition modelling for JET:</a:t>
            </a:r>
            <a:endParaRPr lang="en-GB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50543" y="1851670"/>
            <a:ext cx="295232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 smtClean="0">
                <a:solidFill>
                  <a:srgbClr val="008000"/>
                </a:solidFill>
              </a:rPr>
              <a:t>this list is not exhaustive …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GB" dirty="0" smtClean="0">
                <a:sym typeface="Symbol" panose="05050102010706020507" pitchFamily="18" charset="2"/>
              </a:rPr>
              <a:t></a:t>
            </a:r>
          </a:p>
          <a:p>
            <a:pPr algn="ctr"/>
            <a:r>
              <a:rPr lang="en-GB" i="1" dirty="0" smtClean="0"/>
              <a:t>the following talks will provide more insight in measurements and modelling 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98004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 smtClean="0"/>
              <a:t>A. Kirschner &amp; J. Likonen </a:t>
            </a:r>
            <a:r>
              <a:rPr lang="en-GB" dirty="0"/>
              <a:t>| </a:t>
            </a:r>
            <a:r>
              <a:rPr lang="en-GB" dirty="0" smtClean="0"/>
              <a:t>JET Post-Mortem Data | </a:t>
            </a:r>
            <a:r>
              <a:rPr lang="en-GB" dirty="0"/>
              <a:t>Zoom | </a:t>
            </a:r>
            <a:r>
              <a:rPr lang="en-GB" dirty="0" smtClean="0"/>
              <a:t>17.11.2022 </a:t>
            </a:r>
            <a:r>
              <a:rPr lang="en-GB" dirty="0"/>
              <a:t>| Page </a:t>
            </a:r>
            <a:fld id="{6A6D9FA1-99C7-4910-8E32-B85D378B0060}" type="slidenum">
              <a:rPr lang="en-GB" smtClean="0"/>
              <a:pPr algn="r"/>
              <a:t>4</a:t>
            </a:fld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1367644" y="627534"/>
            <a:ext cx="6408712" cy="42088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  <a:tabLst>
                <a:tab pos="1076325" algn="l"/>
              </a:tabLst>
            </a:pPr>
            <a:r>
              <a:rPr lang="en-GB" sz="2000" b="1" u="sng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Agenda:</a:t>
            </a:r>
          </a:p>
          <a:p>
            <a:pPr>
              <a:spcAft>
                <a:spcPts val="300"/>
              </a:spcAft>
              <a:tabLst>
                <a:tab pos="1076325" algn="l"/>
              </a:tabLst>
            </a:pPr>
            <a:endParaRPr lang="en-GB" sz="13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  <a:tabLst>
                <a:tab pos="1076325" algn="l"/>
              </a:tabLst>
            </a:pPr>
            <a:r>
              <a:rPr lang="en-GB" sz="13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Introduction</a:t>
            </a:r>
            <a:endParaRPr lang="en-US" sz="13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  <a:tabLst>
                <a:tab pos="1076325" algn="l"/>
              </a:tabLst>
            </a:pPr>
            <a:r>
              <a:rPr lang="en-GB" sz="13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9:00 - 9:10	</a:t>
            </a:r>
            <a:r>
              <a:rPr lang="en-GB" sz="13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VTT/FZJ</a:t>
            </a:r>
            <a:r>
              <a:rPr lang="en-GB" sz="13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GB" sz="13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	J</a:t>
            </a:r>
            <a:r>
              <a:rPr lang="en-GB" sz="13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Likonen, A. Kirschner</a:t>
            </a:r>
            <a:endParaRPr lang="en-US" sz="13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GB" sz="13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Overview of available post-mortem data</a:t>
            </a:r>
            <a:endParaRPr lang="en-US" sz="13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  <a:tabLst>
                <a:tab pos="1076325" algn="l"/>
              </a:tabLst>
            </a:pPr>
            <a:r>
              <a:rPr lang="en-GB" sz="13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9:10 - 9:30	Divertor (CCFE)			</a:t>
            </a:r>
            <a:r>
              <a:rPr lang="en-GB" sz="13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GB" sz="13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Coad</a:t>
            </a:r>
            <a:endParaRPr lang="en-US" sz="13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  <a:tabLst>
                <a:tab pos="1076325" algn="l"/>
              </a:tabLst>
            </a:pPr>
            <a:r>
              <a:rPr lang="en-GB" sz="13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9:30 - 9:50	Remote areas at divertor corners (CCFE)	</a:t>
            </a:r>
            <a:r>
              <a:rPr lang="en-GB" sz="13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GB" sz="13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GB" sz="13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Widdowson</a:t>
            </a:r>
            <a:endParaRPr lang="en-US" sz="13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  <a:tabLst>
                <a:tab pos="1076325" algn="l"/>
              </a:tabLst>
            </a:pPr>
            <a:r>
              <a:rPr lang="en-GB" sz="13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9:50 - 10:10	Main chamber (CCFE)		</a:t>
            </a:r>
            <a:r>
              <a:rPr lang="en-GB" sz="13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	I</a:t>
            </a:r>
            <a:r>
              <a:rPr lang="en-GB" sz="13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Jepu</a:t>
            </a:r>
            <a:endParaRPr lang="en-US" sz="13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  <a:tabLst>
                <a:tab pos="1076325" algn="l"/>
              </a:tabLst>
            </a:pPr>
            <a:r>
              <a:rPr lang="en-GB" sz="13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10:10 - 10:20	</a:t>
            </a:r>
            <a:r>
              <a:rPr lang="en-GB" sz="13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Break</a:t>
            </a:r>
            <a:endParaRPr lang="en-US" sz="13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GB" sz="13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Modelling of post-mortem results</a:t>
            </a:r>
            <a:endParaRPr lang="en-US" sz="13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  <a:tabLst>
                <a:tab pos="1076325" algn="l"/>
              </a:tabLst>
            </a:pPr>
            <a:r>
              <a:rPr lang="en-GB" sz="13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10:20 - 10:40	Erosion/deposition: </a:t>
            </a:r>
            <a:r>
              <a:rPr lang="en-GB" sz="13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WallDYN</a:t>
            </a:r>
            <a:r>
              <a:rPr lang="en-GB" sz="13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(MPG)		K. Schmid</a:t>
            </a:r>
            <a:endParaRPr lang="en-US" sz="13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  <a:tabLst>
                <a:tab pos="1076325" algn="l"/>
              </a:tabLst>
            </a:pPr>
            <a:r>
              <a:rPr lang="en-GB" sz="13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10:40 - 11:00	Erosion/deposition: ERO2.0 (FZJ)		</a:t>
            </a:r>
            <a:r>
              <a:rPr lang="en-GB" sz="13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en-GB" sz="13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Romazanov</a:t>
            </a:r>
            <a:endParaRPr lang="en-US" sz="13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  <a:tabLst>
                <a:tab pos="1076325" algn="l"/>
              </a:tabLst>
            </a:pPr>
            <a:r>
              <a:rPr lang="en-GB" sz="13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11:00 - 11:20 </a:t>
            </a:r>
            <a:r>
              <a:rPr lang="en-GB" sz="13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	Plasma </a:t>
            </a:r>
            <a:r>
              <a:rPr lang="en-GB" sz="13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sheath: PIC (IPP.CR)		</a:t>
            </a:r>
            <a:r>
              <a:rPr lang="en-GB" sz="13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D. </a:t>
            </a:r>
            <a:r>
              <a:rPr lang="en-GB" sz="13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Tskhakaya</a:t>
            </a:r>
            <a:endParaRPr lang="en-US" sz="13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  <a:tabLst>
                <a:tab pos="1076325" algn="l"/>
              </a:tabLst>
            </a:pPr>
            <a:r>
              <a:rPr lang="en-GB" sz="13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11:20 - 11:40	Plasma simulation: SOLPS, ... (VTT)		H. </a:t>
            </a:r>
            <a:r>
              <a:rPr lang="en-GB" sz="13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Kumpulainen</a:t>
            </a:r>
            <a:endParaRPr lang="en-US" sz="13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GB" sz="13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Discussion</a:t>
            </a:r>
            <a:endParaRPr lang="en-US" sz="13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</a:pPr>
            <a:r>
              <a:rPr lang="en-GB" sz="13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11:40 - 12:15					</a:t>
            </a:r>
            <a:r>
              <a:rPr lang="en-GB" sz="13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All</a:t>
            </a:r>
            <a:endParaRPr lang="en-US" sz="13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-61610" y="82253"/>
            <a:ext cx="9098105" cy="342900"/>
          </a:xfrm>
        </p:spPr>
        <p:txBody>
          <a:bodyPr/>
          <a:lstStyle/>
          <a:p>
            <a:r>
              <a:rPr lang="de-DE" sz="2500" dirty="0" err="1" smtClean="0"/>
              <a:t>Modelling</a:t>
            </a:r>
            <a:r>
              <a:rPr lang="de-DE" sz="2500" dirty="0" smtClean="0"/>
              <a:t> </a:t>
            </a:r>
            <a:r>
              <a:rPr lang="de-DE" sz="2500" dirty="0" err="1" smtClean="0"/>
              <a:t>of</a:t>
            </a:r>
            <a:r>
              <a:rPr lang="de-DE" sz="2500" dirty="0" smtClean="0"/>
              <a:t> JET post-</a:t>
            </a:r>
            <a:r>
              <a:rPr lang="de-DE" sz="2500" dirty="0" err="1" smtClean="0"/>
              <a:t>mortem</a:t>
            </a:r>
            <a:r>
              <a:rPr lang="de-DE" sz="2500" dirty="0" smtClean="0"/>
              <a:t> </a:t>
            </a:r>
            <a:r>
              <a:rPr lang="de-DE" sz="2500" dirty="0" err="1" smtClean="0"/>
              <a:t>erosion</a:t>
            </a:r>
            <a:r>
              <a:rPr lang="de-DE" sz="2500" dirty="0" smtClean="0"/>
              <a:t>/</a:t>
            </a:r>
            <a:r>
              <a:rPr lang="de-DE" sz="2500" dirty="0" err="1" smtClean="0"/>
              <a:t>deposition</a:t>
            </a:r>
            <a:r>
              <a:rPr lang="de-DE" sz="2500" dirty="0" smtClean="0"/>
              <a:t> </a:t>
            </a:r>
            <a:r>
              <a:rPr lang="de-DE" sz="2500" dirty="0" err="1" smtClean="0"/>
              <a:t>data</a:t>
            </a:r>
            <a:r>
              <a:rPr lang="de-DE" sz="2500" dirty="0" smtClean="0"/>
              <a:t>  </a:t>
            </a:r>
            <a:endParaRPr lang="de-DE" sz="2500" dirty="0"/>
          </a:p>
        </p:txBody>
      </p:sp>
    </p:spTree>
    <p:extLst>
      <p:ext uri="{BB962C8B-B14F-4D97-AF65-F5344CB8AC3E}">
        <p14:creationId xmlns:p14="http://schemas.microsoft.com/office/powerpoint/2010/main" val="249031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</Template>
  <TotalTime>0</TotalTime>
  <Words>342</Words>
  <Application>Microsoft Office PowerPoint</Application>
  <PresentationFormat>On-screen Show (16:9)</PresentationFormat>
  <Paragraphs>67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Symbol</vt:lpstr>
      <vt:lpstr>Times New Roman</vt:lpstr>
      <vt:lpstr>Wingdings</vt:lpstr>
      <vt:lpstr>Office</vt:lpstr>
      <vt:lpstr>WP PWIE: SP D and SP E meeting on possible modelling of erosion/deposition post-mortem data of JET    Introduction</vt:lpstr>
      <vt:lpstr>Modelling of JET post-mortem erosion/deposition data  </vt:lpstr>
      <vt:lpstr>Modelling of JET post-mortem erosion/deposition data  </vt:lpstr>
      <vt:lpstr>Modelling of JET post-mortem erosion/deposition data  </vt:lpstr>
    </vt:vector>
  </TitlesOfParts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Brezinse</dc:creator>
  <cp:lastModifiedBy>kirschner</cp:lastModifiedBy>
  <cp:revision>379</cp:revision>
  <cp:lastPrinted>2014-10-16T14:51:28Z</cp:lastPrinted>
  <dcterms:created xsi:type="dcterms:W3CDTF">2020-10-16T13:52:18Z</dcterms:created>
  <dcterms:modified xsi:type="dcterms:W3CDTF">2022-11-16T09:35:27Z</dcterms:modified>
</cp:coreProperties>
</file>