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9"/>
  </p:notesMasterIdLst>
  <p:sldIdLst>
    <p:sldId id="256" r:id="rId2"/>
    <p:sldId id="326" r:id="rId3"/>
    <p:sldId id="329" r:id="rId4"/>
    <p:sldId id="331" r:id="rId5"/>
    <p:sldId id="338" r:id="rId6"/>
    <p:sldId id="337" r:id="rId7"/>
    <p:sldId id="332" r:id="rId8"/>
  </p:sldIdLst>
  <p:sldSz cx="12188825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SimSun" panose="02010600030101010101" pitchFamily="2" charset="-122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kub Seidl" initials="" lastIdx="7" clrIdx="0"/>
  <p:cmAuthor id="1" name="Lukas Kripner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B3B"/>
    <a:srgbClr val="20A2C6"/>
    <a:srgbClr val="1A829E"/>
    <a:srgbClr val="00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08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91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74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29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430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63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" preserve="1">
  <p:cSld name="First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1572" y="6001200"/>
            <a:ext cx="1065682" cy="5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1037161" y="4526757"/>
            <a:ext cx="1011450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>
                <a:solidFill>
                  <a:schemeClr val="lt1"/>
                </a:solidFill>
              </a:defRPr>
            </a:lvl1pPr>
            <a:lvl2pPr marL="914400" lvl="1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2"/>
          </p:nvPr>
        </p:nvSpPr>
        <p:spPr>
          <a:xfrm>
            <a:off x="1037161" y="3951288"/>
            <a:ext cx="1011450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037161" y="1647032"/>
            <a:ext cx="10114503" cy="210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99"/>
              <a:buFont typeface="Century Gothic"/>
              <a:buNone/>
              <a:defRPr sz="4999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26" name="Google Shape;26;p2"/>
          <p:cNvPicPr preferRelativeResize="0"/>
          <p:nvPr/>
        </p:nvPicPr>
        <p:blipFill rotWithShape="1">
          <a:blip r:embed="rId4">
            <a:alphaModFix/>
          </a:blip>
          <a:srcRect l="3548" t="14843" r="4453" b="18553"/>
          <a:stretch/>
        </p:blipFill>
        <p:spPr>
          <a:xfrm>
            <a:off x="3410182" y="836076"/>
            <a:ext cx="5368461" cy="681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420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3">
          <p15:clr>
            <a:srgbClr val="FBAE40"/>
          </p15:clr>
        </p15:guide>
        <p15:guide id="2" pos="7025">
          <p15:clr>
            <a:srgbClr val="FBAE40"/>
          </p15:clr>
        </p15:guide>
        <p15:guide id="3" orient="horz" pos="1038">
          <p15:clr>
            <a:srgbClr val="FBAE40"/>
          </p15:clr>
        </p15:guide>
        <p15:guide id="4" orient="horz" pos="2364">
          <p15:clr>
            <a:srgbClr val="FBAE40"/>
          </p15:clr>
        </p15:guide>
        <p15:guide id="5" orient="horz" pos="2489">
          <p15:clr>
            <a:srgbClr val="FBAE40"/>
          </p15:clr>
        </p15:guide>
        <p15:guide id="6" orient="horz" pos="2852">
          <p15:clr>
            <a:srgbClr val="FBAE40"/>
          </p15:clr>
        </p15:guide>
        <p15:guide id="7" orient="horz" pos="3646">
          <p15:clr>
            <a:srgbClr val="FBAE40"/>
          </p15:clr>
        </p15:guide>
        <p15:guide id="8" orient="horz" pos="27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s" preserve="1" userDrawn="1">
  <p:cSld name="Title and conten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515010" y="2348706"/>
            <a:ext cx="11158806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807BC-5766-4AFE-BF20-B074D037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352C-E118-452F-BEFD-9F927D91FDFC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6779D-E425-497C-93A1-6F2B17FC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IBA    6.12.2021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9C6F9-EEB4-4DDD-8BC1-843AB654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‹#›</a:t>
            </a:fld>
            <a:r>
              <a:rPr lang="en-US" dirty="0"/>
              <a:t>/14</a:t>
            </a:r>
          </a:p>
        </p:txBody>
      </p:sp>
    </p:spTree>
    <p:extLst>
      <p:ext uri="{BB962C8B-B14F-4D97-AF65-F5344CB8AC3E}">
        <p14:creationId xmlns:p14="http://schemas.microsoft.com/office/powerpoint/2010/main" val="248576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48984"/>
            <a:ext cx="12188826" cy="50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88825" cy="106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94177" y="311472"/>
            <a:ext cx="1638178" cy="44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5009" y="311400"/>
            <a:ext cx="1464160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515010" y="1448593"/>
            <a:ext cx="11158806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99"/>
              <a:buFont typeface="Century Gothic"/>
              <a:buNone/>
              <a:defRPr sz="3599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693B5-3B92-4963-A3E2-512E5C317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B352C-E118-452F-BEFD-9F927D91FDF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D933F-EDD0-4FD7-9E8E-7B4DCD7D1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IBA   6.12.2021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02D66-3126-436C-972C-24FC8D869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094E5-78AC-43DE-BB71-B38AD6ABE6BB}" type="slidenum">
              <a:rPr lang="en-US" smtClean="0"/>
              <a:pPr/>
              <a:t>‹#›</a:t>
            </a:fld>
            <a:r>
              <a:rPr lang="en-US" dirty="0"/>
              <a:t>/14</a:t>
            </a:r>
          </a:p>
        </p:txBody>
      </p:sp>
    </p:spTree>
    <p:extLst>
      <p:ext uri="{BB962C8B-B14F-4D97-AF65-F5344CB8AC3E}">
        <p14:creationId xmlns:p14="http://schemas.microsoft.com/office/powerpoint/2010/main" val="1070058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53">
          <p15:clr>
            <a:srgbClr val="F26B43"/>
          </p15:clr>
        </p15:guide>
        <p15:guide id="2" pos="3839">
          <p15:clr>
            <a:srgbClr val="F26B43"/>
          </p15:clr>
        </p15:guide>
        <p15:guide id="3" pos="324">
          <p15:clr>
            <a:srgbClr val="F26B43"/>
          </p15:clr>
        </p15:guide>
        <p15:guide id="4" pos="7354">
          <p15:clr>
            <a:srgbClr val="F26B43"/>
          </p15:clr>
        </p15:guide>
        <p15:guide id="5" orient="horz" pos="3771">
          <p15:clr>
            <a:srgbClr val="F26B43"/>
          </p15:clr>
        </p15:guide>
        <p15:guide id="6" orient="horz" pos="913">
          <p15:clr>
            <a:srgbClr val="F26B43"/>
          </p15:clr>
        </p15:guide>
        <p15:guide id="7" orient="horz" pos="1480">
          <p15:clr>
            <a:srgbClr val="F26B43"/>
          </p15:clr>
        </p15:guide>
        <p15:guide id="8" pos="3612">
          <p15:clr>
            <a:srgbClr val="F26B43"/>
          </p15:clr>
        </p15:guide>
        <p15:guide id="9" pos="40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ubTitle" idx="2"/>
          </p:nvPr>
        </p:nvSpPr>
        <p:spPr>
          <a:xfrm>
            <a:off x="1115315" y="4437115"/>
            <a:ext cx="10114500" cy="151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dirty="0"/>
              <a:t>D. Tskhakaya</a:t>
            </a:r>
          </a:p>
          <a:p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Plasma Physics of the CAS, Prague, Czech Republic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lang="de-DE" dirty="0"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/>
          </p:nvPr>
        </p:nvSpPr>
        <p:spPr>
          <a:xfrm>
            <a:off x="1115315" y="3142445"/>
            <a:ext cx="10114503" cy="823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0" dirty="0"/>
              <a:t>PIC modelling of the plasma sheath 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025922" y="6442869"/>
            <a:ext cx="2742486" cy="365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 smtClean="0">
                <a:solidFill>
                  <a:schemeClr val="bg1"/>
                </a:solidFill>
              </a:rPr>
              <a:t>2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7576515" y="281970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Our tools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D4198A-CBD8-4BF6-B169-0E1A0F356D89}"/>
              </a:ext>
            </a:extLst>
          </p:cNvPr>
          <p:cNvSpPr/>
          <p:nvPr/>
        </p:nvSpPr>
        <p:spPr>
          <a:xfrm>
            <a:off x="430092" y="6464324"/>
            <a:ext cx="5577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chemeClr val="bg1"/>
                </a:solidFill>
              </a:rPr>
              <a:t>D. Tskhakaya				WP-PWIE 17.11.2022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688562-B56A-415B-A182-38C22F3A4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00329"/>
              </p:ext>
            </p:extLst>
          </p:nvPr>
        </p:nvGraphicFramePr>
        <p:xfrm>
          <a:off x="430252" y="3221763"/>
          <a:ext cx="1132831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739">
                  <a:extLst>
                    <a:ext uri="{9D8B030D-6E8A-4147-A177-3AD203B41FA5}">
                      <a16:colId xmlns:a16="http://schemas.microsoft.com/office/drawing/2014/main" val="2613804954"/>
                    </a:ext>
                  </a:extLst>
                </a:gridCol>
                <a:gridCol w="1382958">
                  <a:extLst>
                    <a:ext uri="{9D8B030D-6E8A-4147-A177-3AD203B41FA5}">
                      <a16:colId xmlns:a16="http://schemas.microsoft.com/office/drawing/2014/main" val="1666188120"/>
                    </a:ext>
                  </a:extLst>
                </a:gridCol>
                <a:gridCol w="1605600">
                  <a:extLst>
                    <a:ext uri="{9D8B030D-6E8A-4147-A177-3AD203B41FA5}">
                      <a16:colId xmlns:a16="http://schemas.microsoft.com/office/drawing/2014/main" val="3215928099"/>
                    </a:ext>
                  </a:extLst>
                </a:gridCol>
                <a:gridCol w="2702029">
                  <a:extLst>
                    <a:ext uri="{9D8B030D-6E8A-4147-A177-3AD203B41FA5}">
                      <a16:colId xmlns:a16="http://schemas.microsoft.com/office/drawing/2014/main" val="2276381634"/>
                    </a:ext>
                  </a:extLst>
                </a:gridCol>
                <a:gridCol w="1433997">
                  <a:extLst>
                    <a:ext uri="{9D8B030D-6E8A-4147-A177-3AD203B41FA5}">
                      <a16:colId xmlns:a16="http://schemas.microsoft.com/office/drawing/2014/main" val="2953744096"/>
                    </a:ext>
                  </a:extLst>
                </a:gridCol>
                <a:gridCol w="1374393">
                  <a:extLst>
                    <a:ext uri="{9D8B030D-6E8A-4147-A177-3AD203B41FA5}">
                      <a16:colId xmlns:a16="http://schemas.microsoft.com/office/drawing/2014/main" val="2367849111"/>
                    </a:ext>
                  </a:extLst>
                </a:gridCol>
                <a:gridCol w="2046603">
                  <a:extLst>
                    <a:ext uri="{9D8B030D-6E8A-4147-A177-3AD203B41FA5}">
                      <a16:colId xmlns:a16="http://schemas.microsoft.com/office/drawing/2014/main" val="4027269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Dimentionaliy / geometry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Collisions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Plasma-wall interaction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simulates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scaling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status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9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BIT1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1D / simple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Coulomb, A@M, DCSM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Plasma recycling, impurity sputtering, secondary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Flux tube in the 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 – 10 kCores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active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969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SPIC2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2D / complex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Thermionic and secondary 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Plasma sheath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100 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active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7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SPIC3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3D / complex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noProof="0" dirty="0"/>
                        <a:t>Thermionic and secondary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Plasma sheath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100 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active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705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BIT2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Coulomb, A@M,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Plasma recycling, impurity sputtering, secondary 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&gt; 10 kCores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Frosen (no manpower)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45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BIT3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Coulomb, A@M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Plasma recycling, impurity sputtering, secondary 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divertor plasma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&gt; 10 kCores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Slow startup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909623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0989461-3E71-4AAF-AEC8-42E053F40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842764"/>
              </p:ext>
            </p:extLst>
          </p:nvPr>
        </p:nvGraphicFramePr>
        <p:xfrm>
          <a:off x="744573" y="1384378"/>
          <a:ext cx="5048815" cy="1837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Bitmap Image" r:id="rId4" imgW="7582958" imgH="2771429" progId="Paint.Picture">
                  <p:embed/>
                </p:oleObj>
              </mc:Choice>
              <mc:Fallback>
                <p:oleObj name="Bitmap Image" r:id="rId4" imgW="7582958" imgH="27714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73" y="1384378"/>
                        <a:ext cx="5048815" cy="1837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9">
            <a:extLst>
              <a:ext uri="{FF2B5EF4-FFF2-40B4-BE49-F238E27FC236}">
                <a16:creationId xmlns:a16="http://schemas.microsoft.com/office/drawing/2014/main" id="{8E85EEB1-0190-41AA-B8A2-4C0EC7C4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73" y="1007609"/>
            <a:ext cx="2230448" cy="4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altLang="en-US" sz="2000" b="1" dirty="0"/>
              <a:t>BIT1-3 geometry </a:t>
            </a:r>
            <a:endParaRPr lang="en-GB" altLang="en-US" sz="2000" dirty="0"/>
          </a:p>
        </p:txBody>
      </p:sp>
      <p:sp>
        <p:nvSpPr>
          <p:cNvPr id="10" name="Text Box 99">
            <a:extLst>
              <a:ext uri="{FF2B5EF4-FFF2-40B4-BE49-F238E27FC236}">
                <a16:creationId xmlns:a16="http://schemas.microsoft.com/office/drawing/2014/main" id="{5BA4DBF0-D05F-4262-9F4E-0431942EA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267" y="1037450"/>
            <a:ext cx="3253672" cy="4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altLang="en-US" sz="2000" b="1" dirty="0"/>
              <a:t>SPICE2,3 geometry </a:t>
            </a:r>
            <a:endParaRPr lang="en-GB" altLang="en-US" sz="2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013A63-D785-4F4C-BCBB-6771AE5869C8}"/>
              </a:ext>
            </a:extLst>
          </p:cNvPr>
          <p:cNvGrpSpPr/>
          <p:nvPr/>
        </p:nvGrpSpPr>
        <p:grpSpPr>
          <a:xfrm>
            <a:off x="7357574" y="1627031"/>
            <a:ext cx="3434920" cy="1203189"/>
            <a:chOff x="7576515" y="1588394"/>
            <a:chExt cx="3434920" cy="120318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A27AAB-A48F-4D9C-86E0-C2660E834E35}"/>
                </a:ext>
              </a:extLst>
            </p:cNvPr>
            <p:cNvCxnSpPr>
              <a:cxnSpLocks/>
            </p:cNvCxnSpPr>
            <p:nvPr/>
          </p:nvCxnSpPr>
          <p:spPr>
            <a:xfrm>
              <a:off x="7576515" y="1588395"/>
              <a:ext cx="0" cy="12000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782EE3-2A13-40E1-8D6B-4A09AB07569F}"/>
                </a:ext>
              </a:extLst>
            </p:cNvPr>
            <p:cNvCxnSpPr/>
            <p:nvPr/>
          </p:nvCxnSpPr>
          <p:spPr>
            <a:xfrm>
              <a:off x="7576515" y="1592688"/>
              <a:ext cx="24046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FAAFAE-6BA6-4B7D-BF77-94D2167E44E1}"/>
                </a:ext>
              </a:extLst>
            </p:cNvPr>
            <p:cNvCxnSpPr/>
            <p:nvPr/>
          </p:nvCxnSpPr>
          <p:spPr>
            <a:xfrm>
              <a:off x="7576515" y="2788419"/>
              <a:ext cx="24046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AF39C260-4F59-4306-937D-2C05B2EBF948}"/>
                </a:ext>
              </a:extLst>
            </p:cNvPr>
            <p:cNvSpPr/>
            <p:nvPr/>
          </p:nvSpPr>
          <p:spPr>
            <a:xfrm>
              <a:off x="7650440" y="1993978"/>
              <a:ext cx="295825" cy="309093"/>
            </a:xfrm>
            <a:prstGeom prst="rightArrow">
              <a:avLst/>
            </a:prstGeom>
            <a:solidFill>
              <a:srgbClr val="20A2C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FC8E2963-BFAC-4899-B824-294F093A1C45}"/>
                </a:ext>
              </a:extLst>
            </p:cNvPr>
            <p:cNvSpPr/>
            <p:nvPr/>
          </p:nvSpPr>
          <p:spPr>
            <a:xfrm rot="10800000">
              <a:off x="9655000" y="1993978"/>
              <a:ext cx="295825" cy="309093"/>
            </a:xfrm>
            <a:prstGeom prst="rightArrow">
              <a:avLst/>
            </a:prstGeom>
            <a:solidFill>
              <a:srgbClr val="20A2C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47E3B9-17B7-482A-A1DC-017B5AF98E73}"/>
                </a:ext>
              </a:extLst>
            </p:cNvPr>
            <p:cNvSpPr/>
            <p:nvPr/>
          </p:nvSpPr>
          <p:spPr>
            <a:xfrm>
              <a:off x="9981126" y="1588394"/>
              <a:ext cx="1030309" cy="1200024"/>
            </a:xfrm>
            <a:prstGeom prst="rect">
              <a:avLst/>
            </a:prstGeom>
            <a:solidFill>
              <a:srgbClr val="FF3B3B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C3595F-81BE-414F-83A2-F3CE091BF037}"/>
                </a:ext>
              </a:extLst>
            </p:cNvPr>
            <p:cNvSpPr/>
            <p:nvPr/>
          </p:nvSpPr>
          <p:spPr>
            <a:xfrm>
              <a:off x="10073423" y="1886914"/>
              <a:ext cx="8457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Plasma source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72D13B-E3B6-4D31-8D0A-4B2EDDB6BD77}"/>
                </a:ext>
              </a:extLst>
            </p:cNvPr>
            <p:cNvSpPr/>
            <p:nvPr/>
          </p:nvSpPr>
          <p:spPr>
            <a:xfrm>
              <a:off x="7621883" y="2329918"/>
              <a:ext cx="11231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/>
                <a:t>Electron emission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12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025922" y="6442869"/>
            <a:ext cx="2742486" cy="365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 smtClean="0">
                <a:solidFill>
                  <a:schemeClr val="bg1"/>
                </a:solidFill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7108438" y="281970"/>
            <a:ext cx="27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SOL modelling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D4198A-CBD8-4BF6-B169-0E1A0F356D89}"/>
              </a:ext>
            </a:extLst>
          </p:cNvPr>
          <p:cNvSpPr/>
          <p:nvPr/>
        </p:nvSpPr>
        <p:spPr>
          <a:xfrm>
            <a:off x="430092" y="6464324"/>
            <a:ext cx="5577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chemeClr val="bg1"/>
                </a:solidFill>
              </a:rPr>
              <a:t>D. Tskhakaya				WP-PWIE 17.11.2022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F69E86-11DB-4F09-8713-C0F5726960F3}"/>
              </a:ext>
            </a:extLst>
          </p:cNvPr>
          <p:cNvSpPr/>
          <p:nvPr/>
        </p:nvSpPr>
        <p:spPr>
          <a:xfrm>
            <a:off x="430092" y="5024877"/>
            <a:ext cx="6092825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pc="-15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Original</a:t>
            </a:r>
            <a:r>
              <a:rPr lang="en-US" spc="-15" baseline="300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[1]</a:t>
            </a:r>
            <a:r>
              <a:rPr lang="en-US" spc="-15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: only Ne</a:t>
            </a:r>
            <a:r>
              <a:rPr lang="en-US" spc="-15" baseline="300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+</a:t>
            </a:r>
            <a:r>
              <a:rPr lang="en-US" spc="-15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, ~ </a:t>
            </a:r>
            <a:r>
              <a:rPr lang="en-US" b="1" spc="-15" dirty="0">
                <a:solidFill>
                  <a:srgbClr val="0000FF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10</a:t>
            </a:r>
            <a:r>
              <a:rPr lang="en-US" spc="-15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atomic collision channels</a:t>
            </a:r>
            <a:endParaRPr lang="de-DE" spc="-15" dirty="0">
              <a:latin typeface="+mn-lt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>
                <a:latin typeface="+mn-lt"/>
              </a:rPr>
              <a:t>Ne</a:t>
            </a:r>
            <a:r>
              <a:rPr lang="de-DE" baseline="30000" dirty="0">
                <a:latin typeface="+mn-lt"/>
              </a:rPr>
              <a:t>+i</a:t>
            </a:r>
            <a:r>
              <a:rPr lang="de-DE" dirty="0">
                <a:latin typeface="+mn-lt"/>
              </a:rPr>
              <a:t>: i= 0, ... 4,  ~ </a:t>
            </a:r>
            <a:r>
              <a:rPr lang="de-DE" b="1" dirty="0">
                <a:solidFill>
                  <a:schemeClr val="accent6"/>
                </a:solidFill>
                <a:latin typeface="+mn-lt"/>
              </a:rPr>
              <a:t>1000</a:t>
            </a:r>
            <a:r>
              <a:rPr lang="de-DE" dirty="0">
                <a:latin typeface="+mn-lt"/>
              </a:rPr>
              <a:t> </a:t>
            </a:r>
            <a:r>
              <a:rPr lang="en-US" spc="-15" dirty="0">
                <a:ea typeface="SimSun" panose="02010600030101010101" pitchFamily="2" charset="-122"/>
                <a:cs typeface="Calibri" panose="020F0502020204030204" pitchFamily="34" charset="0"/>
              </a:rPr>
              <a:t>atomic collision channels</a:t>
            </a:r>
            <a:endParaRPr lang="de-DE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>
                <a:latin typeface="+mn-lt"/>
              </a:rPr>
              <a:t>Ne</a:t>
            </a:r>
            <a:r>
              <a:rPr lang="de-DE" baseline="30000" dirty="0">
                <a:latin typeface="+mn-lt"/>
              </a:rPr>
              <a:t>+i</a:t>
            </a:r>
            <a:r>
              <a:rPr lang="de-DE" dirty="0">
                <a:latin typeface="+mn-lt"/>
              </a:rPr>
              <a:t>, DCSM</a:t>
            </a:r>
            <a:r>
              <a:rPr lang="de-DE" baseline="-25000" dirty="0">
                <a:latin typeface="+mn-lt"/>
              </a:rPr>
              <a:t>D</a:t>
            </a:r>
            <a:r>
              <a:rPr lang="de-DE" baseline="30000" dirty="0">
                <a:latin typeface="+mn-lt"/>
              </a:rPr>
              <a:t>[2]</a:t>
            </a:r>
            <a:r>
              <a:rPr lang="de-DE" dirty="0">
                <a:latin typeface="+mn-lt"/>
              </a:rPr>
              <a:t>: RCM for D,  &gt;&gt; </a:t>
            </a:r>
            <a:r>
              <a:rPr lang="de-DE" b="1" dirty="0">
                <a:solidFill>
                  <a:srgbClr val="FF0000"/>
                </a:solidFill>
              </a:rPr>
              <a:t>1000</a:t>
            </a:r>
            <a:r>
              <a:rPr lang="de-DE" dirty="0"/>
              <a:t> </a:t>
            </a:r>
            <a:r>
              <a:rPr lang="en-US" spc="-15" dirty="0">
                <a:ea typeface="SimSun" panose="02010600030101010101" pitchFamily="2" charset="-122"/>
                <a:cs typeface="Calibri" panose="020F0502020204030204" pitchFamily="34" charset="0"/>
              </a:rPr>
              <a:t>atomic collision channels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/>
              <a:t>Ne</a:t>
            </a:r>
            <a:r>
              <a:rPr lang="de-DE" baseline="30000" dirty="0"/>
              <a:t>+i</a:t>
            </a:r>
            <a:r>
              <a:rPr lang="de-DE" dirty="0"/>
              <a:t>, DCSM</a:t>
            </a:r>
            <a:r>
              <a:rPr lang="de-DE" baseline="-25000" dirty="0"/>
              <a:t>D, Ne</a:t>
            </a:r>
            <a:r>
              <a:rPr lang="de-DE" dirty="0"/>
              <a:t>: RCM for D and Ne,  &gt;&gt; </a:t>
            </a:r>
            <a:r>
              <a:rPr lang="de-DE" b="1" dirty="0">
                <a:solidFill>
                  <a:srgbClr val="FF0000"/>
                </a:solidFill>
              </a:rPr>
              <a:t>1000</a:t>
            </a:r>
            <a:r>
              <a:rPr lang="de-DE" dirty="0"/>
              <a:t> </a:t>
            </a:r>
            <a:r>
              <a:rPr lang="en-US" spc="-15" dirty="0">
                <a:ea typeface="SimSun" panose="02010600030101010101" pitchFamily="2" charset="-122"/>
                <a:cs typeface="Calibri" panose="020F0502020204030204" pitchFamily="34" charset="0"/>
              </a:rPr>
              <a:t>atomic collision channels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F3E8B-3D80-45AC-872E-0FAB7FEA6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67397"/>
            <a:ext cx="6432062" cy="3487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D5DCD-037C-4A53-B77F-DB632F8EE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354" y="1148696"/>
            <a:ext cx="6223019" cy="33740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FB5691-57E5-4A03-A9FB-C0BD57DE164C}"/>
              </a:ext>
            </a:extLst>
          </p:cNvPr>
          <p:cNvSpPr/>
          <p:nvPr/>
        </p:nvSpPr>
        <p:spPr>
          <a:xfrm>
            <a:off x="7433831" y="6019125"/>
            <a:ext cx="4324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spc="-15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[1] D. Tskhakaya, PPCF 2017  </a:t>
            </a:r>
            <a:r>
              <a:rPr lang="de-DE" sz="1200" i="1" spc="-15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[</a:t>
            </a:r>
            <a:r>
              <a:rPr lang="en-US" sz="1200" i="1" spc="-15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2] D. Tskhakaya, 12</a:t>
            </a:r>
            <a:r>
              <a:rPr lang="en-US" sz="1200" i="1" spc="-15" baseline="30000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</a:t>
            </a:r>
            <a:r>
              <a:rPr lang="en-US" sz="1200" i="1" spc="-15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ICAMDATA 2022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5BC8B3-C203-4D63-A7CC-BDAD02501A82}"/>
              </a:ext>
            </a:extLst>
          </p:cNvPr>
          <p:cNvSpPr/>
          <p:nvPr/>
        </p:nvSpPr>
        <p:spPr>
          <a:xfrm>
            <a:off x="1959429" y="4579947"/>
            <a:ext cx="8794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Electron density and temperature profiles in the JET SOL obtaned from BIT1 with different atomic models</a:t>
            </a:r>
            <a:endParaRPr lang="en-US" sz="1600" i="1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58127DD-0B4A-444D-B371-8C5EB56EF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233807"/>
              </p:ext>
            </p:extLst>
          </p:nvPr>
        </p:nvGraphicFramePr>
        <p:xfrm>
          <a:off x="7608539" y="5005263"/>
          <a:ext cx="33797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Equation" r:id="rId6" imgW="1714320" imgH="469800" progId="Equation.DSMT4">
                  <p:embed/>
                </p:oleObj>
              </mc:Choice>
              <mc:Fallback>
                <p:oleObj name="Equation" r:id="rId6" imgW="1714320" imgH="469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FF41B18-70B6-465C-B271-1B24C6228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08539" y="5005263"/>
                        <a:ext cx="3379788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9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025922" y="6442869"/>
            <a:ext cx="2742486" cy="365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 smtClean="0">
                <a:solidFill>
                  <a:schemeClr val="bg1"/>
                </a:solidFill>
              </a:rPr>
              <a:t>4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5281126" y="251588"/>
            <a:ext cx="6197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800" b="1" dirty="0">
                <a:solidFill>
                  <a:schemeClr val="bg1"/>
                </a:solidFill>
              </a:rPr>
              <a:t>Divertor sheath in a stationary SOL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D4198A-CBD8-4BF6-B169-0E1A0F356D89}"/>
              </a:ext>
            </a:extLst>
          </p:cNvPr>
          <p:cNvSpPr/>
          <p:nvPr/>
        </p:nvSpPr>
        <p:spPr>
          <a:xfrm>
            <a:off x="430092" y="6464324"/>
            <a:ext cx="5577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chemeClr val="bg1"/>
                </a:solidFill>
              </a:rPr>
              <a:t>D. Tskhakaya				WP-PWIE 17.11.2022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189F8-35EA-4F1E-BB3F-17E791FCD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60" y="1076298"/>
            <a:ext cx="6197531" cy="28445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3F8B91-A69F-4A90-A64E-1886CF286E7B}"/>
              </a:ext>
            </a:extLst>
          </p:cNvPr>
          <p:cNvSpPr/>
          <p:nvPr/>
        </p:nvSpPr>
        <p:spPr>
          <a:xfrm>
            <a:off x="7262694" y="3968004"/>
            <a:ext cx="3987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ADFs of D</a:t>
            </a:r>
            <a:r>
              <a:rPr lang="de-DE" sz="1600" i="1" spc="-15" baseline="30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+</a:t>
            </a:r>
            <a:r>
              <a:rPr lang="de-DE" sz="1600" i="1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ions impinging on the divertor plate</a:t>
            </a:r>
            <a:endParaRPr lang="en-US" sz="16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9CC2CB-C815-4A99-8266-C20E6A48B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0868"/>
            <a:ext cx="6307879" cy="28952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8BAE73-2D24-4A96-B150-D5C6979BC3E5}"/>
              </a:ext>
            </a:extLst>
          </p:cNvPr>
          <p:cNvSpPr/>
          <p:nvPr/>
        </p:nvSpPr>
        <p:spPr>
          <a:xfrm>
            <a:off x="6307880" y="6402769"/>
            <a:ext cx="5219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spc="-15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EDFs of D</a:t>
            </a:r>
            <a:r>
              <a:rPr lang="de-DE" sz="1600" i="1" spc="-15" baseline="300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+</a:t>
            </a:r>
            <a:r>
              <a:rPr lang="de-DE" sz="1600" i="1" spc="-15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ions impinging on the divertor plate</a:t>
            </a:r>
            <a:endParaRPr lang="en-US" sz="1600" i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6A146A-BBE2-47E6-8212-2D88EA1B4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1653"/>
            <a:ext cx="6307880" cy="28952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27BFA85-4044-492C-8046-DD3EAF3E5A46}"/>
              </a:ext>
            </a:extLst>
          </p:cNvPr>
          <p:cNvSpPr/>
          <p:nvPr/>
        </p:nvSpPr>
        <p:spPr>
          <a:xfrm>
            <a:off x="1293843" y="1012376"/>
            <a:ext cx="3987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Mach number profiles in the divertor plasma</a:t>
            </a:r>
            <a:endParaRPr lang="en-US" sz="1600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AEEE9E-328C-4CDB-A319-D6A41FB524D6}"/>
              </a:ext>
            </a:extLst>
          </p:cNvPr>
          <p:cNvSpPr/>
          <p:nvPr/>
        </p:nvSpPr>
        <p:spPr>
          <a:xfrm>
            <a:off x="6189938" y="4305407"/>
            <a:ext cx="619753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800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JET divertor sheath is </a:t>
            </a:r>
            <a:r>
              <a:rPr lang="en-US" sz="1800" b="1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classical, </a:t>
            </a:r>
            <a:r>
              <a:rPr lang="en-US" sz="1800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except: </a:t>
            </a:r>
          </a:p>
          <a:p>
            <a:pPr marL="514350" indent="-514350">
              <a:spcAft>
                <a:spcPts val="300"/>
              </a:spcAft>
              <a:buAutoNum type="romanLcPeriod"/>
            </a:pPr>
            <a:r>
              <a:rPr lang="en-US" sz="1800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super-thermal </a:t>
            </a:r>
            <a:r>
              <a:rPr lang="en-US" sz="1800" b="1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non-Maxwellian electrons </a:t>
            </a:r>
            <a:r>
              <a:rPr lang="en-US" sz="1800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carry significant fraction of the </a:t>
            </a:r>
            <a:r>
              <a:rPr lang="en-US" sz="1800" b="1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hea</a:t>
            </a:r>
            <a:r>
              <a:rPr lang="en-US" sz="1800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 to the divertor,  </a:t>
            </a:r>
          </a:p>
          <a:p>
            <a:pPr marL="514350" indent="-514350">
              <a:spcAft>
                <a:spcPts val="300"/>
              </a:spcAft>
              <a:buAutoNum type="romanLcPeriod"/>
            </a:pPr>
            <a:r>
              <a:rPr lang="en-US" sz="1800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A-EDF </a:t>
            </a:r>
            <a:r>
              <a:rPr lang="en-US" sz="1800" b="1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differ</a:t>
            </a:r>
            <a:r>
              <a:rPr lang="en-US" sz="1800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from the classical one</a:t>
            </a:r>
          </a:p>
          <a:p>
            <a:pPr>
              <a:spcAft>
                <a:spcPts val="300"/>
              </a:spcAft>
            </a:pPr>
            <a:r>
              <a:rPr lang="en-US" sz="1800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Prompt </a:t>
            </a:r>
            <a:r>
              <a:rPr lang="en-US" sz="1800" b="1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re-deposition</a:t>
            </a:r>
            <a:r>
              <a:rPr lang="en-US" sz="1800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is influenced by exact n and </a:t>
            </a:r>
            <a:r>
              <a:rPr lang="en-US" sz="1800" spc="-15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</a:t>
            </a:r>
            <a:r>
              <a:rPr lang="en-US" sz="1800" spc="-15" baseline="-25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</a:t>
            </a:r>
            <a:r>
              <a:rPr lang="en-US" sz="1800" spc="-15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shapes        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i="1" spc="-15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en-US" i="1" spc="-15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                [A. Kirschner PPCF 2018, D. Tskhakaya PPCF 2017]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1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025922" y="6442869"/>
            <a:ext cx="2742486" cy="365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 smtClean="0">
                <a:solidFill>
                  <a:schemeClr val="bg1"/>
                </a:solidFill>
              </a:rPr>
              <a:t>5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6030497" y="201894"/>
            <a:ext cx="4556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i="1" dirty="0">
                <a:solidFill>
                  <a:schemeClr val="bg1"/>
                </a:solidFill>
              </a:rPr>
              <a:t>Type-I 60 kJ ELM (ASDEX)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D4198A-CBD8-4BF6-B169-0E1A0F356D89}"/>
              </a:ext>
            </a:extLst>
          </p:cNvPr>
          <p:cNvSpPr/>
          <p:nvPr/>
        </p:nvSpPr>
        <p:spPr>
          <a:xfrm>
            <a:off x="430092" y="6464324"/>
            <a:ext cx="5577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chemeClr val="bg1"/>
                </a:solidFill>
              </a:rPr>
              <a:t>D. Tskhakaya				WP-PWIE 17.11.2022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7F121-F81E-4180-9256-754880D3A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60" y="1127734"/>
            <a:ext cx="8462865" cy="3774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C98A7-039C-42FE-95DB-4BC4953C7753}"/>
              </a:ext>
            </a:extLst>
          </p:cNvPr>
          <p:cNvSpPr txBox="1"/>
          <p:nvPr/>
        </p:nvSpPr>
        <p:spPr>
          <a:xfrm>
            <a:off x="4858691" y="5099518"/>
            <a:ext cx="665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Strong buffering caused by (too) high divertor Z</a:t>
            </a:r>
            <a:r>
              <a:rPr lang="en-US" sz="1600" i="1" baseline="-25000" dirty="0"/>
              <a:t>eff</a:t>
            </a:r>
            <a:r>
              <a:rPr lang="en-US" sz="1600" i="1" dirty="0"/>
              <a:t> as well as by high density pre-ELM divertor plasma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6BB845-666A-44AF-9581-6AB38357B704}"/>
              </a:ext>
            </a:extLst>
          </p:cNvPr>
          <p:cNvCxnSpPr/>
          <p:nvPr/>
        </p:nvCxnSpPr>
        <p:spPr>
          <a:xfrm flipH="1" flipV="1">
            <a:off x="6363478" y="4217437"/>
            <a:ext cx="289249" cy="783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7B1EC3-614B-4C52-8C8C-AEAD35CFBA79}"/>
              </a:ext>
            </a:extLst>
          </p:cNvPr>
          <p:cNvCxnSpPr/>
          <p:nvPr/>
        </p:nvCxnSpPr>
        <p:spPr>
          <a:xfrm>
            <a:off x="2475723" y="3993502"/>
            <a:ext cx="914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5FABD0-50E7-4D27-8485-EC451912F9A1}"/>
              </a:ext>
            </a:extLst>
          </p:cNvPr>
          <p:cNvCxnSpPr/>
          <p:nvPr/>
        </p:nvCxnSpPr>
        <p:spPr>
          <a:xfrm>
            <a:off x="746449" y="3993502"/>
            <a:ext cx="914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495DA9-1E43-41C8-AC2D-B53D525D7A7B}"/>
              </a:ext>
            </a:extLst>
          </p:cNvPr>
          <p:cNvCxnSpPr>
            <a:cxnSpLocks/>
          </p:cNvCxnSpPr>
          <p:nvPr/>
        </p:nvCxnSpPr>
        <p:spPr>
          <a:xfrm flipV="1">
            <a:off x="1660849" y="3060441"/>
            <a:ext cx="0" cy="93306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CEEFB1-DA0F-4932-BA6F-10A71B1A5E39}"/>
              </a:ext>
            </a:extLst>
          </p:cNvPr>
          <p:cNvCxnSpPr>
            <a:cxnSpLocks/>
          </p:cNvCxnSpPr>
          <p:nvPr/>
        </p:nvCxnSpPr>
        <p:spPr>
          <a:xfrm flipV="1">
            <a:off x="2475723" y="3060441"/>
            <a:ext cx="0" cy="93306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8CBC66-6F53-4DE3-B8E7-F71501ABCDE0}"/>
              </a:ext>
            </a:extLst>
          </p:cNvPr>
          <p:cNvCxnSpPr>
            <a:cxnSpLocks/>
          </p:cNvCxnSpPr>
          <p:nvPr/>
        </p:nvCxnSpPr>
        <p:spPr>
          <a:xfrm>
            <a:off x="1660849" y="3060441"/>
            <a:ext cx="81487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09F300-4999-4302-9CB0-D3B58E858A35}"/>
              </a:ext>
            </a:extLst>
          </p:cNvPr>
          <p:cNvCxnSpPr>
            <a:cxnSpLocks/>
          </p:cNvCxnSpPr>
          <p:nvPr/>
        </p:nvCxnSpPr>
        <p:spPr>
          <a:xfrm flipV="1">
            <a:off x="663358" y="2015412"/>
            <a:ext cx="0" cy="21557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34ED47-90FB-4B8C-B414-B589FD0C8749}"/>
              </a:ext>
            </a:extLst>
          </p:cNvPr>
          <p:cNvCxnSpPr>
            <a:cxnSpLocks/>
          </p:cNvCxnSpPr>
          <p:nvPr/>
        </p:nvCxnSpPr>
        <p:spPr>
          <a:xfrm flipV="1">
            <a:off x="663358" y="4171122"/>
            <a:ext cx="2891605" cy="3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D6D8BF6-7BF3-4119-A2C3-9A2B703148EA}"/>
              </a:ext>
            </a:extLst>
          </p:cNvPr>
          <p:cNvSpPr/>
          <p:nvPr/>
        </p:nvSpPr>
        <p:spPr>
          <a:xfrm>
            <a:off x="5757559" y="5898965"/>
            <a:ext cx="5652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[R.A. Pitts, NF 2007, D. Tskhakaya, JNM 2009,  2011, A. Huber, DS 2021]  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853F64-C451-48E7-8CEF-0FCB895A4FC7}"/>
              </a:ext>
            </a:extLst>
          </p:cNvPr>
          <p:cNvSpPr/>
          <p:nvPr/>
        </p:nvSpPr>
        <p:spPr>
          <a:xfrm>
            <a:off x="2422161" y="4177384"/>
            <a:ext cx="369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i="1" dirty="0"/>
              <a:t>t</a:t>
            </a:r>
            <a:endParaRPr lang="en-US" sz="1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8BFD8E-9635-4B94-A2A2-A3279FB5D398}"/>
              </a:ext>
            </a:extLst>
          </p:cNvPr>
          <p:cNvSpPr/>
          <p:nvPr/>
        </p:nvSpPr>
        <p:spPr>
          <a:xfrm>
            <a:off x="720924" y="1735653"/>
            <a:ext cx="7669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i="1" dirty="0">
                <a:latin typeface="Symbol" panose="05050102010706020507" pitchFamily="18" charset="2"/>
              </a:rPr>
              <a:t>G</a:t>
            </a:r>
            <a:r>
              <a:rPr lang="de-DE" sz="1800" i="1" baseline="-25000" dirty="0">
                <a:latin typeface="+mn-lt"/>
              </a:rPr>
              <a:t>e,D+</a:t>
            </a:r>
            <a:r>
              <a:rPr lang="de-DE" sz="1800" i="1" dirty="0">
                <a:latin typeface="+mn-lt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i="1" dirty="0">
                <a:latin typeface="+mn-lt"/>
              </a:rPr>
              <a:t>T</a:t>
            </a:r>
            <a:r>
              <a:rPr lang="de-DE" sz="1800" i="1" baseline="-25000" dirty="0">
                <a:latin typeface="+mn-lt"/>
              </a:rPr>
              <a:t>sep</a:t>
            </a:r>
            <a:endParaRPr lang="en-US" sz="1800" baseline="-25000" dirty="0">
              <a:latin typeface="Symbol" panose="05050102010706020507" pitchFamily="18" charset="2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FCC60-1E58-466A-B388-C124C59605EC}"/>
              </a:ext>
            </a:extLst>
          </p:cNvPr>
          <p:cNvSpPr/>
          <p:nvPr/>
        </p:nvSpPr>
        <p:spPr>
          <a:xfrm>
            <a:off x="794048" y="361372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i="1" dirty="0"/>
              <a:t>Pre-</a:t>
            </a:r>
            <a:endParaRPr lang="en-US" sz="18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9CD32F-121C-4E9E-879D-7DC90A212D1F}"/>
              </a:ext>
            </a:extLst>
          </p:cNvPr>
          <p:cNvSpPr/>
          <p:nvPr/>
        </p:nvSpPr>
        <p:spPr>
          <a:xfrm>
            <a:off x="1713060" y="267834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i="1" dirty="0"/>
              <a:t>intra-</a:t>
            </a:r>
            <a:endParaRPr lang="en-US" sz="18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69AB15-BF6B-4E92-A632-3BA48FEBEBA9}"/>
              </a:ext>
            </a:extLst>
          </p:cNvPr>
          <p:cNvSpPr/>
          <p:nvPr/>
        </p:nvSpPr>
        <p:spPr>
          <a:xfrm>
            <a:off x="2635690" y="3540894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i="1" dirty="0"/>
              <a:t>after-ELM</a:t>
            </a:r>
            <a:endParaRPr lang="en-US" sz="1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088AA9-D344-46E1-A4E8-27347EAB0B9A}"/>
              </a:ext>
            </a:extLst>
          </p:cNvPr>
          <p:cNvSpPr txBox="1"/>
          <p:nvPr/>
        </p:nvSpPr>
        <p:spPr>
          <a:xfrm>
            <a:off x="579768" y="4546716"/>
            <a:ext cx="3146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Schematic of the ELM modelling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9EEECF-E033-4719-8BF0-8F6069132FB4}"/>
              </a:ext>
            </a:extLst>
          </p:cNvPr>
          <p:cNvSpPr/>
          <p:nvPr/>
        </p:nvSpPr>
        <p:spPr>
          <a:xfrm>
            <a:off x="5164504" y="1581764"/>
            <a:ext cx="1859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OD power loads</a:t>
            </a:r>
          </a:p>
        </p:txBody>
      </p:sp>
    </p:spTree>
    <p:extLst>
      <p:ext uri="{BB962C8B-B14F-4D97-AF65-F5344CB8AC3E}">
        <p14:creationId xmlns:p14="http://schemas.microsoft.com/office/powerpoint/2010/main" val="112455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025922" y="6442869"/>
            <a:ext cx="2742486" cy="365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 smtClean="0">
                <a:solidFill>
                  <a:schemeClr val="bg1"/>
                </a:solidFill>
              </a:rPr>
              <a:t>6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D4198A-CBD8-4BF6-B169-0E1A0F356D89}"/>
              </a:ext>
            </a:extLst>
          </p:cNvPr>
          <p:cNvSpPr/>
          <p:nvPr/>
        </p:nvSpPr>
        <p:spPr>
          <a:xfrm>
            <a:off x="430092" y="6464324"/>
            <a:ext cx="5577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chemeClr val="bg1"/>
                </a:solidFill>
              </a:rPr>
              <a:t>D. Tskhakaya				WP-PWIE 17.11.2022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5AD7C-C267-4964-A2F4-96699B0FCB45}"/>
              </a:ext>
            </a:extLst>
          </p:cNvPr>
          <p:cNvSpPr/>
          <p:nvPr/>
        </p:nvSpPr>
        <p:spPr>
          <a:xfrm>
            <a:off x="5322806" y="251588"/>
            <a:ext cx="6114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800" b="1" dirty="0">
                <a:solidFill>
                  <a:schemeClr val="bg1"/>
                </a:solidFill>
              </a:rPr>
              <a:t>Divertor sheath in an ELM-ing SOL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74D5A-E23A-4AF8-8553-0A897B0C7BAC}"/>
              </a:ext>
            </a:extLst>
          </p:cNvPr>
          <p:cNvSpPr/>
          <p:nvPr/>
        </p:nvSpPr>
        <p:spPr>
          <a:xfrm>
            <a:off x="1243011" y="4532878"/>
            <a:ext cx="107859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dirty="0"/>
              <a:t>E</a:t>
            </a:r>
            <a:r>
              <a:rPr lang="en-US" sz="1600" i="1" dirty="0"/>
              <a:t>DF for electrons and ions from </a:t>
            </a:r>
            <a:r>
              <a:rPr lang="en-US" sz="1600" i="1" dirty="0" err="1"/>
              <a:t>ELMy</a:t>
            </a:r>
            <a:r>
              <a:rPr lang="en-US" sz="1600" i="1" dirty="0"/>
              <a:t> SOL modelling of ASDEX-tokamak SOL with Type-I 60 kJ ELM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CC74D-94A3-4812-B733-4A09E035D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4153"/>
            <a:ext cx="6418982" cy="3480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0B40D2-46D2-438D-A5C6-DF551EE96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907" y="1074152"/>
            <a:ext cx="6340829" cy="34379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1CB0B9-5341-421D-A977-6A8805E54312}"/>
              </a:ext>
            </a:extLst>
          </p:cNvPr>
          <p:cNvSpPr/>
          <p:nvPr/>
        </p:nvSpPr>
        <p:spPr>
          <a:xfrm>
            <a:off x="1205946" y="5287818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EDFs are far from the Maxwellian at any time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818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025922" y="6442869"/>
            <a:ext cx="2742486" cy="365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 smtClean="0">
                <a:solidFill>
                  <a:schemeClr val="bg1"/>
                </a:solidFill>
              </a:rPr>
              <a:t>7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7326445" y="281970"/>
            <a:ext cx="2281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D4198A-CBD8-4BF6-B169-0E1A0F356D89}"/>
              </a:ext>
            </a:extLst>
          </p:cNvPr>
          <p:cNvSpPr/>
          <p:nvPr/>
        </p:nvSpPr>
        <p:spPr>
          <a:xfrm>
            <a:off x="430092" y="6464324"/>
            <a:ext cx="5577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chemeClr val="bg1"/>
                </a:solidFill>
              </a:rPr>
              <a:t>D. Tskhakaya				WP-PWIE 17.11.2022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D6269C-7DE4-43D8-9A88-E303A67F6564}"/>
              </a:ext>
            </a:extLst>
          </p:cNvPr>
          <p:cNvSpPr/>
          <p:nvPr/>
        </p:nvSpPr>
        <p:spPr>
          <a:xfrm>
            <a:off x="1022227" y="1744822"/>
            <a:ext cx="101443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run 1D SOL flux tube modelling routinely (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M21-03 D-T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many kinetic effects identified </a:t>
            </a:r>
          </a:p>
          <a:p>
            <a:pPr marL="274320" indent="-27432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colisionless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 and 3D sheath models with complex wall shape are (can be) modelled</a:t>
            </a:r>
          </a:p>
          <a:p>
            <a:pPr marL="274320" indent="-27432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kinetic SOL code is „on hold“ (no manpower)</a:t>
            </a:r>
          </a:p>
          <a:p>
            <a:pPr marL="274320" indent="-27432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divertor code – 1</a:t>
            </a:r>
            <a:r>
              <a:rPr lang="en-US" alt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runs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completed in 2022</a:t>
            </a:r>
          </a:p>
          <a:p>
            <a:pPr marL="274320" indent="-27432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 we can provide: background plasma inside and outside divertor sheath, effective sputtering yields (prompt redeposition is self-consistently included)</a:t>
            </a:r>
          </a:p>
          <a:p>
            <a:pPr marL="274320" indent="-27432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price we pay for full kinetic simulations: 	simplified SOL geometry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CPU time (~1-10 M core hours per model)</a:t>
            </a:r>
          </a:p>
        </p:txBody>
      </p:sp>
    </p:spTree>
    <p:extLst>
      <p:ext uri="{BB962C8B-B14F-4D97-AF65-F5344CB8AC3E}">
        <p14:creationId xmlns:p14="http://schemas.microsoft.com/office/powerpoint/2010/main" val="445747702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IPP">
      <a:dk1>
        <a:srgbClr val="000000"/>
      </a:dk1>
      <a:lt1>
        <a:srgbClr val="FFFFFF"/>
      </a:lt1>
      <a:dk2>
        <a:srgbClr val="02267E"/>
      </a:dk2>
      <a:lt2>
        <a:srgbClr val="DDDDDD"/>
      </a:lt2>
      <a:accent1>
        <a:srgbClr val="02267E"/>
      </a:accent1>
      <a:accent2>
        <a:srgbClr val="FF0098"/>
      </a:accent2>
      <a:accent3>
        <a:srgbClr val="418AB3"/>
      </a:accent3>
      <a:accent4>
        <a:srgbClr val="A6B727"/>
      </a:accent4>
      <a:accent5>
        <a:srgbClr val="F69200"/>
      </a:accent5>
      <a:accent6>
        <a:srgbClr val="DF5327"/>
      </a:accent6>
      <a:hlink>
        <a:srgbClr val="02267E"/>
      </a:hlink>
      <a:folHlink>
        <a:srgbClr val="0226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EB849B9-4001-41B5-A94C-2805A40BFE3D}" vid="{EDA0486A-D5AB-42E0-962E-997A6AACA9C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6503</TotalTime>
  <Words>610</Words>
  <Application>Microsoft Office PowerPoint</Application>
  <PresentationFormat>Custom</PresentationFormat>
  <Paragraphs>105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Symbol</vt:lpstr>
      <vt:lpstr>Arial</vt:lpstr>
      <vt:lpstr>Calibri</vt:lpstr>
      <vt:lpstr>SimSun</vt:lpstr>
      <vt:lpstr>Times New Roman</vt:lpstr>
      <vt:lpstr>Century Gothic</vt:lpstr>
      <vt:lpstr>Wingdings</vt:lpstr>
      <vt:lpstr>1_Theme1</vt:lpstr>
      <vt:lpstr>Bitmap Image</vt:lpstr>
      <vt:lpstr>Equation</vt:lpstr>
      <vt:lpstr>PIC modelling of the plasma sheath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 template  for python projects</dc:title>
  <dc:creator>tskhakaya</dc:creator>
  <cp:lastModifiedBy>tskhakaya</cp:lastModifiedBy>
  <cp:revision>284</cp:revision>
  <dcterms:modified xsi:type="dcterms:W3CDTF">2022-11-18T07:30:28Z</dcterms:modified>
</cp:coreProperties>
</file>