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55"/>
  </p:notesMasterIdLst>
  <p:handoutMasterIdLst>
    <p:handoutMasterId r:id="rId56"/>
  </p:handoutMasterIdLst>
  <p:sldIdLst>
    <p:sldId id="290" r:id="rId2"/>
    <p:sldId id="286" r:id="rId3"/>
    <p:sldId id="327" r:id="rId4"/>
    <p:sldId id="324" r:id="rId5"/>
    <p:sldId id="325" r:id="rId6"/>
    <p:sldId id="326" r:id="rId7"/>
    <p:sldId id="288" r:id="rId8"/>
    <p:sldId id="345" r:id="rId9"/>
    <p:sldId id="347" r:id="rId10"/>
    <p:sldId id="348" r:id="rId11"/>
    <p:sldId id="349" r:id="rId12"/>
    <p:sldId id="389" r:id="rId13"/>
    <p:sldId id="390" r:id="rId14"/>
    <p:sldId id="392" r:id="rId15"/>
    <p:sldId id="393" r:id="rId16"/>
    <p:sldId id="394" r:id="rId17"/>
    <p:sldId id="395" r:id="rId18"/>
    <p:sldId id="396" r:id="rId19"/>
    <p:sldId id="397" r:id="rId20"/>
    <p:sldId id="399" r:id="rId21"/>
    <p:sldId id="401" r:id="rId22"/>
    <p:sldId id="402" r:id="rId23"/>
    <p:sldId id="364" r:id="rId24"/>
    <p:sldId id="365" r:id="rId25"/>
    <p:sldId id="366" r:id="rId26"/>
    <p:sldId id="367" r:id="rId27"/>
    <p:sldId id="368" r:id="rId28"/>
    <p:sldId id="370" r:id="rId29"/>
    <p:sldId id="403" r:id="rId30"/>
    <p:sldId id="404" r:id="rId31"/>
    <p:sldId id="405" r:id="rId32"/>
    <p:sldId id="380" r:id="rId33"/>
    <p:sldId id="410" r:id="rId34"/>
    <p:sldId id="407" r:id="rId35"/>
    <p:sldId id="408" r:id="rId36"/>
    <p:sldId id="409" r:id="rId37"/>
    <p:sldId id="406" r:id="rId38"/>
    <p:sldId id="379" r:id="rId39"/>
    <p:sldId id="312" r:id="rId40"/>
    <p:sldId id="381" r:id="rId41"/>
    <p:sldId id="314" r:id="rId42"/>
    <p:sldId id="298" r:id="rId43"/>
    <p:sldId id="267" r:id="rId44"/>
    <p:sldId id="294" r:id="rId45"/>
    <p:sldId id="273" r:id="rId46"/>
    <p:sldId id="272" r:id="rId47"/>
    <p:sldId id="274" r:id="rId48"/>
    <p:sldId id="295" r:id="rId49"/>
    <p:sldId id="387" r:id="rId50"/>
    <p:sldId id="382" r:id="rId51"/>
    <p:sldId id="386" r:id="rId52"/>
    <p:sldId id="385" r:id="rId53"/>
    <p:sldId id="384" r:id="rId54"/>
  </p:sldIdLst>
  <p:sldSz cx="9144000" cy="5145088"/>
  <p:notesSz cx="6796088"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B3D0330-6378-4157-BAEF-27D65E6480E8}">
          <p14:sldIdLst>
            <p14:sldId id="290"/>
            <p14:sldId id="286"/>
            <p14:sldId id="327"/>
            <p14:sldId id="324"/>
            <p14:sldId id="325"/>
            <p14:sldId id="326"/>
            <p14:sldId id="288"/>
            <p14:sldId id="345"/>
            <p14:sldId id="347"/>
            <p14:sldId id="348"/>
            <p14:sldId id="349"/>
            <p14:sldId id="389"/>
            <p14:sldId id="390"/>
            <p14:sldId id="392"/>
            <p14:sldId id="393"/>
            <p14:sldId id="394"/>
            <p14:sldId id="395"/>
            <p14:sldId id="396"/>
            <p14:sldId id="397"/>
            <p14:sldId id="399"/>
            <p14:sldId id="401"/>
            <p14:sldId id="402"/>
            <p14:sldId id="364"/>
            <p14:sldId id="365"/>
            <p14:sldId id="366"/>
            <p14:sldId id="367"/>
            <p14:sldId id="368"/>
            <p14:sldId id="370"/>
            <p14:sldId id="403"/>
            <p14:sldId id="404"/>
            <p14:sldId id="405"/>
            <p14:sldId id="380"/>
            <p14:sldId id="410"/>
          </p14:sldIdLst>
        </p14:section>
        <p14:section name="Backup Slides" id="{17923069-0028-4005-9DEC-92B3311A0074}">
          <p14:sldIdLst>
            <p14:sldId id="407"/>
            <p14:sldId id="408"/>
            <p14:sldId id="409"/>
            <p14:sldId id="406"/>
            <p14:sldId id="379"/>
            <p14:sldId id="312"/>
            <p14:sldId id="381"/>
            <p14:sldId id="314"/>
            <p14:sldId id="298"/>
            <p14:sldId id="267"/>
            <p14:sldId id="294"/>
            <p14:sldId id="273"/>
            <p14:sldId id="272"/>
            <p14:sldId id="274"/>
            <p14:sldId id="295"/>
            <p14:sldId id="387"/>
            <p14:sldId id="382"/>
            <p14:sldId id="386"/>
            <p14:sldId id="385"/>
            <p14:sldId id="384"/>
          </p14:sldIdLst>
        </p14:section>
      </p14:sectionLst>
    </p:ext>
    <p:ext uri="{EFAFB233-063F-42B5-8137-9DF3F51BA10A}">
      <p15:sldGuideLst xmlns="" xmlns:p15="http://schemas.microsoft.com/office/powerpoint/2012/main">
        <p15:guide id="1" orient="horz" pos="1620">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AB9"/>
    <a:srgbClr val="FF0000"/>
    <a:srgbClr val="FFFFFF"/>
    <a:srgbClr val="0000FF"/>
    <a:srgbClr val="567EE3"/>
    <a:srgbClr val="979A9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26" autoAdjust="0"/>
    <p:restoredTop sz="96807" autoAdjust="0"/>
  </p:normalViewPr>
  <p:slideViewPr>
    <p:cSldViewPr snapToGrid="0">
      <p:cViewPr>
        <p:scale>
          <a:sx n="150" d="100"/>
          <a:sy n="150" d="100"/>
        </p:scale>
        <p:origin x="-691" y="-518"/>
      </p:cViewPr>
      <p:guideLst>
        <p:guide orient="horz" pos="1620"/>
        <p:guide pos="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501"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49000" y="0"/>
            <a:ext cx="2945501" cy="496888"/>
          </a:xfrm>
          <a:prstGeom prst="rect">
            <a:avLst/>
          </a:prstGeom>
        </p:spPr>
        <p:txBody>
          <a:bodyPr vert="horz" lIns="91440" tIns="45720" rIns="91440" bIns="45720" rtlCol="0"/>
          <a:lstStyle>
            <a:lvl1pPr algn="r">
              <a:defRPr sz="1200"/>
            </a:lvl1pPr>
          </a:lstStyle>
          <a:p>
            <a:fld id="{BDC64449-BFD9-4177-AA7A-B31A2DF18E37}" type="datetimeFigureOut">
              <a:rPr lang="en-US" smtClean="0"/>
              <a:t>2/6/2023</a:t>
            </a:fld>
            <a:endParaRPr lang="en-US"/>
          </a:p>
        </p:txBody>
      </p:sp>
      <p:sp>
        <p:nvSpPr>
          <p:cNvPr id="4" name="Fußzeilenplatzhalter 3"/>
          <p:cNvSpPr>
            <a:spLocks noGrp="1"/>
          </p:cNvSpPr>
          <p:nvPr>
            <p:ph type="ftr" sz="quarter" idx="2"/>
          </p:nvPr>
        </p:nvSpPr>
        <p:spPr>
          <a:xfrm>
            <a:off x="1" y="9426575"/>
            <a:ext cx="2945501" cy="496888"/>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49000" y="9426575"/>
            <a:ext cx="2945501" cy="496888"/>
          </a:xfrm>
          <a:prstGeom prst="rect">
            <a:avLst/>
          </a:prstGeom>
        </p:spPr>
        <p:txBody>
          <a:bodyPr vert="horz" lIns="91440" tIns="45720" rIns="91440" bIns="45720" rtlCol="0" anchor="b"/>
          <a:lstStyle>
            <a:lvl1pPr algn="r">
              <a:defRPr sz="1200"/>
            </a:lvl1pPr>
          </a:lstStyle>
          <a:p>
            <a:fld id="{BDCF2418-505F-4CF7-A8B2-4B5454DC15AC}" type="slidenum">
              <a:rPr lang="en-US" smtClean="0"/>
              <a:t>‹Nr.›</a:t>
            </a:fld>
            <a:endParaRPr lang="en-US"/>
          </a:p>
        </p:txBody>
      </p:sp>
    </p:spTree>
    <p:extLst>
      <p:ext uri="{BB962C8B-B14F-4D97-AF65-F5344CB8AC3E}">
        <p14:creationId xmlns:p14="http://schemas.microsoft.com/office/powerpoint/2010/main" val="13712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971" cy="4979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545" y="0"/>
            <a:ext cx="2944971" cy="497976"/>
          </a:xfrm>
          <a:prstGeom prst="rect">
            <a:avLst/>
          </a:prstGeom>
        </p:spPr>
        <p:txBody>
          <a:bodyPr vert="horz" lIns="91440" tIns="45720" rIns="91440" bIns="45720" rtlCol="0"/>
          <a:lstStyle>
            <a:lvl1pPr algn="r">
              <a:defRPr sz="1200"/>
            </a:lvl1pPr>
          </a:lstStyle>
          <a:p>
            <a:fld id="{FA8F02CA-77CB-4E54-B712-21E588799EE8}" type="datetimeFigureOut">
              <a:rPr lang="de-DE" smtClean="0"/>
              <a:t>6.2.2023</a:t>
            </a:fld>
            <a:endParaRPr lang="de-DE"/>
          </a:p>
        </p:txBody>
      </p:sp>
      <p:sp>
        <p:nvSpPr>
          <p:cNvPr id="4" name="Folienbildplatzhalter 3"/>
          <p:cNvSpPr>
            <a:spLocks noGrp="1" noRot="1" noChangeAspect="1"/>
          </p:cNvSpPr>
          <p:nvPr>
            <p:ph type="sldImg" idx="2"/>
          </p:nvPr>
        </p:nvSpPr>
        <p:spPr>
          <a:xfrm>
            <a:off x="420688" y="1239838"/>
            <a:ext cx="5954712"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609" y="4776431"/>
            <a:ext cx="5436870" cy="39079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7077"/>
            <a:ext cx="2944971" cy="4979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545" y="9427077"/>
            <a:ext cx="2944971" cy="497975"/>
          </a:xfrm>
          <a:prstGeom prst="rect">
            <a:avLst/>
          </a:prstGeom>
        </p:spPr>
        <p:txBody>
          <a:bodyPr vert="horz" lIns="91440" tIns="45720" rIns="91440" bIns="45720" rtlCol="0" anchor="b"/>
          <a:lstStyle>
            <a:lvl1pPr algn="r">
              <a:defRPr sz="1200"/>
            </a:lvl1pPr>
          </a:lstStyle>
          <a:p>
            <a:fld id="{E13F729A-0AF0-4995-B32B-9504BC68960C}" type="slidenum">
              <a:rPr lang="de-DE" smtClean="0"/>
              <a:t>‹Nr.›</a:t>
            </a:fld>
            <a:endParaRPr lang="de-DE"/>
          </a:p>
        </p:txBody>
      </p:sp>
    </p:spTree>
    <p:extLst>
      <p:ext uri="{BB962C8B-B14F-4D97-AF65-F5344CB8AC3E}">
        <p14:creationId xmlns:p14="http://schemas.microsoft.com/office/powerpoint/2010/main" val="2810794510"/>
      </p:ext>
    </p:extLst>
  </p:cSld>
  <p:clrMap bg1="lt1" tx1="dk1" bg2="lt2" tx2="dk2" accent1="accent1" accent2="accent2" accent3="accent3" accent4="accent4" accent5="accent5" accent6="accent6" hlink="hlink" folHlink="folHlink"/>
  <p:notesStyle>
    <a:lvl1pPr marL="0" algn="l" defTabSz="685680" rtl="0" eaLnBrk="1" latinLnBrk="0" hangingPunct="1">
      <a:defRPr sz="900" kern="1200">
        <a:solidFill>
          <a:schemeClr val="tx1"/>
        </a:solidFill>
        <a:latin typeface="+mn-lt"/>
        <a:ea typeface="+mn-ea"/>
        <a:cs typeface="+mn-cs"/>
      </a:defRPr>
    </a:lvl1pPr>
    <a:lvl2pPr marL="342840" algn="l" defTabSz="685680" rtl="0" eaLnBrk="1" latinLnBrk="0" hangingPunct="1">
      <a:defRPr sz="900" kern="1200">
        <a:solidFill>
          <a:schemeClr val="tx1"/>
        </a:solidFill>
        <a:latin typeface="+mn-lt"/>
        <a:ea typeface="+mn-ea"/>
        <a:cs typeface="+mn-cs"/>
      </a:defRPr>
    </a:lvl2pPr>
    <a:lvl3pPr marL="685680" algn="l" defTabSz="685680" rtl="0" eaLnBrk="1" latinLnBrk="0" hangingPunct="1">
      <a:defRPr sz="900" kern="1200">
        <a:solidFill>
          <a:schemeClr val="tx1"/>
        </a:solidFill>
        <a:latin typeface="+mn-lt"/>
        <a:ea typeface="+mn-ea"/>
        <a:cs typeface="+mn-cs"/>
      </a:defRPr>
    </a:lvl3pPr>
    <a:lvl4pPr marL="1028520" algn="l" defTabSz="685680" rtl="0" eaLnBrk="1" latinLnBrk="0" hangingPunct="1">
      <a:defRPr sz="900" kern="1200">
        <a:solidFill>
          <a:schemeClr val="tx1"/>
        </a:solidFill>
        <a:latin typeface="+mn-lt"/>
        <a:ea typeface="+mn-ea"/>
        <a:cs typeface="+mn-cs"/>
      </a:defRPr>
    </a:lvl4pPr>
    <a:lvl5pPr marL="1371360" algn="l" defTabSz="685680" rtl="0" eaLnBrk="1" latinLnBrk="0" hangingPunct="1">
      <a:defRPr sz="900" kern="1200">
        <a:solidFill>
          <a:schemeClr val="tx1"/>
        </a:solidFill>
        <a:latin typeface="+mn-lt"/>
        <a:ea typeface="+mn-ea"/>
        <a:cs typeface="+mn-cs"/>
      </a:defRPr>
    </a:lvl5pPr>
    <a:lvl6pPr marL="1714200" algn="l" defTabSz="685680" rtl="0" eaLnBrk="1" latinLnBrk="0" hangingPunct="1">
      <a:defRPr sz="900" kern="1200">
        <a:solidFill>
          <a:schemeClr val="tx1"/>
        </a:solidFill>
        <a:latin typeface="+mn-lt"/>
        <a:ea typeface="+mn-ea"/>
        <a:cs typeface="+mn-cs"/>
      </a:defRPr>
    </a:lvl6pPr>
    <a:lvl7pPr marL="2057040" algn="l" defTabSz="685680" rtl="0" eaLnBrk="1" latinLnBrk="0" hangingPunct="1">
      <a:defRPr sz="900" kern="1200">
        <a:solidFill>
          <a:schemeClr val="tx1"/>
        </a:solidFill>
        <a:latin typeface="+mn-lt"/>
        <a:ea typeface="+mn-ea"/>
        <a:cs typeface="+mn-cs"/>
      </a:defRPr>
    </a:lvl7pPr>
    <a:lvl8pPr marL="2399880" algn="l" defTabSz="685680" rtl="0" eaLnBrk="1" latinLnBrk="0" hangingPunct="1">
      <a:defRPr sz="900" kern="1200">
        <a:solidFill>
          <a:schemeClr val="tx1"/>
        </a:solidFill>
        <a:latin typeface="+mn-lt"/>
        <a:ea typeface="+mn-ea"/>
        <a:cs typeface="+mn-cs"/>
      </a:defRPr>
    </a:lvl8pPr>
    <a:lvl9pPr marL="2742720" algn="l" defTabSz="68568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3F729A-0AF0-4995-B32B-9504BC68960C}" type="slidenum">
              <a:rPr lang="de-DE" smtClean="0"/>
              <a:t>13</a:t>
            </a:fld>
            <a:endParaRPr lang="de-DE"/>
          </a:p>
        </p:txBody>
      </p:sp>
    </p:spTree>
    <p:extLst>
      <p:ext uri="{BB962C8B-B14F-4D97-AF65-F5344CB8AC3E}">
        <p14:creationId xmlns:p14="http://schemas.microsoft.com/office/powerpoint/2010/main" val="238459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13F729A-0AF0-4995-B32B-9504BC68960C}" type="slidenum">
              <a:rPr lang="de-DE" smtClean="0"/>
              <a:t>20</a:t>
            </a:fld>
            <a:endParaRPr lang="de-DE"/>
          </a:p>
        </p:txBody>
      </p:sp>
    </p:spTree>
    <p:extLst>
      <p:ext uri="{BB962C8B-B14F-4D97-AF65-F5344CB8AC3E}">
        <p14:creationId xmlns:p14="http://schemas.microsoft.com/office/powerpoint/2010/main" val="225053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13F729A-0AF0-4995-B32B-9504BC68960C}" type="slidenum">
              <a:rPr lang="de-DE" smtClean="0"/>
              <a:t>21</a:t>
            </a:fld>
            <a:endParaRPr lang="de-DE"/>
          </a:p>
        </p:txBody>
      </p:sp>
    </p:spTree>
    <p:extLst>
      <p:ext uri="{BB962C8B-B14F-4D97-AF65-F5344CB8AC3E}">
        <p14:creationId xmlns:p14="http://schemas.microsoft.com/office/powerpoint/2010/main" val="32871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13F729A-0AF0-4995-B32B-9504BC68960C}" type="slidenum">
              <a:rPr lang="de-DE" smtClean="0"/>
              <a:t>37</a:t>
            </a:fld>
            <a:endParaRPr lang="de-DE"/>
          </a:p>
        </p:txBody>
      </p:sp>
    </p:spTree>
    <p:extLst>
      <p:ext uri="{BB962C8B-B14F-4D97-AF65-F5344CB8AC3E}">
        <p14:creationId xmlns:p14="http://schemas.microsoft.com/office/powerpoint/2010/main" val="2216126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Textplatzhalter 18"/>
          <p:cNvSpPr>
            <a:spLocks noGrp="1"/>
          </p:cNvSpPr>
          <p:nvPr>
            <p:ph type="body" sz="quarter" idx="11" hasCustomPrompt="1"/>
          </p:nvPr>
        </p:nvSpPr>
        <p:spPr>
          <a:xfrm>
            <a:off x="365443" y="1445896"/>
            <a:ext cx="8524557" cy="285114"/>
          </a:xfrm>
        </p:spPr>
        <p:txBody>
          <a:bodyPr>
            <a:normAutofit/>
          </a:bodyPr>
          <a:lstStyle>
            <a:lvl1pPr marL="0" indent="0">
              <a:buFont typeface="Arial" panose="020B0604020202020204" pitchFamily="34" charset="0"/>
              <a:buNone/>
              <a:defRPr sz="2600" b="1"/>
            </a:lvl1pPr>
            <a:lvl2pPr marL="355600" indent="0">
              <a:buFont typeface="Arial" panose="020B0604020202020204" pitchFamily="34" charset="0"/>
              <a:buNone/>
              <a:defRPr sz="2600" b="1"/>
            </a:lvl2pPr>
            <a:lvl3pPr marL="717550" indent="0">
              <a:buFont typeface="Arial" panose="020B0604020202020204" pitchFamily="34" charset="0"/>
              <a:buNone/>
              <a:defRPr sz="2600" b="1"/>
            </a:lvl3pPr>
            <a:lvl4pPr marL="1073150" indent="0">
              <a:buFont typeface="Arial" panose="020B0604020202020204" pitchFamily="34" charset="0"/>
              <a:buNone/>
              <a:defRPr sz="2600" b="1"/>
            </a:lvl4pPr>
            <a:lvl5pPr marL="1435100" indent="0">
              <a:buFont typeface="Arial" panose="020B0604020202020204" pitchFamily="34" charset="0"/>
              <a:buNone/>
              <a:defRPr sz="2600" b="1"/>
            </a:lvl5pPr>
          </a:lstStyle>
          <a:p>
            <a:pPr lvl="0"/>
            <a:r>
              <a:rPr lang="de-DE" dirty="0"/>
              <a:t>Click </a:t>
            </a:r>
            <a:r>
              <a:rPr lang="de-DE" dirty="0" err="1"/>
              <a:t>to</a:t>
            </a:r>
            <a:r>
              <a:rPr lang="de-DE" dirty="0"/>
              <a:t> </a:t>
            </a:r>
            <a:r>
              <a:rPr lang="de-DE" dirty="0" err="1"/>
              <a:t>add</a:t>
            </a:r>
            <a:endParaRPr lang="de-DE" dirty="0"/>
          </a:p>
        </p:txBody>
      </p:sp>
      <p:sp>
        <p:nvSpPr>
          <p:cNvPr id="9" name="Textplatzhalter 25"/>
          <p:cNvSpPr>
            <a:spLocks noGrp="1"/>
          </p:cNvSpPr>
          <p:nvPr>
            <p:ph type="body" sz="quarter" idx="13" hasCustomPrompt="1"/>
          </p:nvPr>
        </p:nvSpPr>
        <p:spPr>
          <a:xfrm>
            <a:off x="380675" y="1979930"/>
            <a:ext cx="8515675" cy="509905"/>
          </a:xfrm>
        </p:spPr>
        <p:txBody>
          <a:bodyPr>
            <a:normAutofit/>
          </a:bodyPr>
          <a:lstStyle>
            <a:lvl1pPr marL="0" indent="0">
              <a:buFont typeface="Arial" panose="020B0604020202020204" pitchFamily="34" charset="0"/>
              <a:buNone/>
              <a:defRPr sz="1800" b="1" i="0" baseline="0"/>
            </a:lvl1pPr>
            <a:lvl2pPr marL="355600" indent="0">
              <a:buFont typeface="Arial" panose="020B0604020202020204" pitchFamily="34" charset="0"/>
              <a:buNone/>
              <a:defRPr sz="1800" b="1" i="0"/>
            </a:lvl2pPr>
            <a:lvl3pPr marL="717550" indent="0">
              <a:buFont typeface="Arial" panose="020B0604020202020204" pitchFamily="34" charset="0"/>
              <a:buNone/>
              <a:defRPr sz="1800" b="1" i="0"/>
            </a:lvl3pPr>
            <a:lvl4pPr marL="1073150" indent="0">
              <a:buFont typeface="Arial" panose="020B0604020202020204" pitchFamily="34" charset="0"/>
              <a:buNone/>
              <a:defRPr sz="1800" b="1" i="0"/>
            </a:lvl4pPr>
            <a:lvl5pPr marL="1435100" indent="0">
              <a:buFont typeface="Arial" panose="020B0604020202020204" pitchFamily="34" charset="0"/>
              <a:buNone/>
              <a:defRPr sz="1800" b="1" i="0"/>
            </a:lvl5pPr>
          </a:lstStyle>
          <a:p>
            <a:pPr lvl="0"/>
            <a:r>
              <a:rPr lang="de-DE" dirty="0"/>
              <a:t>Click </a:t>
            </a:r>
            <a:r>
              <a:rPr lang="de-DE" dirty="0" err="1"/>
              <a:t>to</a:t>
            </a:r>
            <a:r>
              <a:rPr lang="de-DE" dirty="0"/>
              <a:t> </a:t>
            </a:r>
            <a:r>
              <a:rPr lang="de-DE" dirty="0" err="1"/>
              <a:t>add</a:t>
            </a:r>
            <a:r>
              <a:rPr lang="de-DE" dirty="0"/>
              <a:t> </a:t>
            </a:r>
            <a:r>
              <a:rPr lang="de-DE" dirty="0" err="1"/>
              <a:t>subline</a:t>
            </a:r>
            <a:r>
              <a:rPr lang="de-DE" dirty="0"/>
              <a:t/>
            </a:r>
            <a:br>
              <a:rPr lang="de-DE" dirty="0"/>
            </a:br>
            <a:r>
              <a:rPr lang="de-DE" dirty="0"/>
              <a:t>(</a:t>
            </a:r>
            <a:r>
              <a:rPr lang="en-US" dirty="0"/>
              <a:t>Also possible in two columns</a:t>
            </a:r>
            <a:r>
              <a:rPr lang="de-DE" dirty="0"/>
              <a:t>)</a:t>
            </a:r>
          </a:p>
        </p:txBody>
      </p:sp>
      <p:sp>
        <p:nvSpPr>
          <p:cNvPr id="10" name="Text Box 14">
            <a:extLst>
              <a:ext uri="{FF2B5EF4-FFF2-40B4-BE49-F238E27FC236}">
                <a16:creationId xmlns="" xmlns:a16="http://schemas.microsoft.com/office/drawing/2014/main" id="{537A5579-09BA-4663-B67D-33B154205799}"/>
              </a:ext>
            </a:extLst>
          </p:cNvPr>
          <p:cNvSpPr txBox="1">
            <a:spLocks noChangeArrowheads="1"/>
          </p:cNvSpPr>
          <p:nvPr userDrawn="1"/>
        </p:nvSpPr>
        <p:spPr bwMode="auto">
          <a:xfrm>
            <a:off x="116600" y="4895776"/>
            <a:ext cx="3606670" cy="126958"/>
          </a:xfrm>
          <a:prstGeom prst="rect">
            <a:avLst/>
          </a:prstGeom>
          <a:noFill/>
          <a:ln w="9525">
            <a:noFill/>
            <a:miter lim="800000"/>
            <a:headEnd/>
            <a:tailEnd/>
          </a:ln>
          <a:effectLst/>
        </p:spPr>
        <p:txBody>
          <a:bodyPr wrap="square" lIns="0" tIns="0" rIns="0" bIns="0">
            <a:spAutoFit/>
          </a:bodyPr>
          <a:lstStyle/>
          <a:p>
            <a:r>
              <a:rPr lang="en-US" sz="825" noProof="0" dirty="0"/>
              <a:t>KIT – The Research University in the Helmholtz Association</a:t>
            </a:r>
          </a:p>
        </p:txBody>
      </p:sp>
      <p:sp>
        <p:nvSpPr>
          <p:cNvPr id="11" name="Text Box 14">
            <a:extLst>
              <a:ext uri="{FF2B5EF4-FFF2-40B4-BE49-F238E27FC236}">
                <a16:creationId xmlns="" xmlns:a16="http://schemas.microsoft.com/office/drawing/2014/main" id="{6C188393-F356-4F5D-80C7-5DAA7302CAFB}"/>
              </a:ext>
            </a:extLst>
          </p:cNvPr>
          <p:cNvSpPr txBox="1">
            <a:spLocks noChangeArrowheads="1"/>
          </p:cNvSpPr>
          <p:nvPr userDrawn="1"/>
        </p:nvSpPr>
        <p:spPr bwMode="auto">
          <a:xfrm>
            <a:off x="7318375" y="4826105"/>
            <a:ext cx="172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1600" b="1" dirty="0">
                <a:solidFill>
                  <a:schemeClr val="tx1"/>
                </a:solidFill>
              </a:rPr>
              <a:t>www.kit.edu</a:t>
            </a:r>
          </a:p>
        </p:txBody>
      </p:sp>
      <p:pic>
        <p:nvPicPr>
          <p:cNvPr id="12" name="Grafik 11">
            <a:extLst>
              <a:ext uri="{FF2B5EF4-FFF2-40B4-BE49-F238E27FC236}">
                <a16:creationId xmlns="" xmlns:a16="http://schemas.microsoft.com/office/drawing/2014/main" id="{F170E65B-29E8-4B34-8C2D-4A01E1FD9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360000"/>
            <a:ext cx="1621550" cy="751280"/>
          </a:xfrm>
          <a:prstGeom prst="rect">
            <a:avLst/>
          </a:prstGeom>
        </p:spPr>
      </p:pic>
      <p:pic>
        <p:nvPicPr>
          <p:cNvPr id="17" name="Grafik 16">
            <a:extLst>
              <a:ext uri="{FF2B5EF4-FFF2-40B4-BE49-F238E27FC236}">
                <a16:creationId xmlns="" xmlns:a16="http://schemas.microsoft.com/office/drawing/2014/main" id="{9B2890A8-35DC-4A27-BCC2-36C335012E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117231" y="2711631"/>
            <a:ext cx="8929424" cy="2034199"/>
          </a:xfrm>
          <a:prstGeom prst="round2DiagRect">
            <a:avLst>
              <a:gd name="adj1" fmla="val 8482"/>
              <a:gd name="adj2" fmla="val 0"/>
            </a:avLst>
          </a:prstGeom>
        </p:spPr>
      </p:pic>
    </p:spTree>
    <p:extLst>
      <p:ext uri="{BB962C8B-B14F-4D97-AF65-F5344CB8AC3E}">
        <p14:creationId xmlns:p14="http://schemas.microsoft.com/office/powerpoint/2010/main" val="190524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7234" y="4748824"/>
            <a:ext cx="1027755" cy="396264"/>
          </a:xfrm>
          <a:prstGeom prst="rect">
            <a:avLst/>
          </a:prstGeom>
        </p:spPr>
        <p:txBody>
          <a:bodyPr/>
          <a:lstStyle/>
          <a:p>
            <a:r>
              <a:rPr lang="en-US" smtClean="0"/>
              <a:t>2023-02-06</a:t>
            </a:r>
            <a:endParaRPr lang="de-DE" dirty="0"/>
          </a:p>
        </p:txBody>
      </p:sp>
      <p:sp>
        <p:nvSpPr>
          <p:cNvPr id="4" name="Slide Number Placeholder 3"/>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Tree>
    <p:extLst>
      <p:ext uri="{BB962C8B-B14F-4D97-AF65-F5344CB8AC3E}">
        <p14:creationId xmlns:p14="http://schemas.microsoft.com/office/powerpoint/2010/main" val="20602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61640" y="1188000"/>
            <a:ext cx="4882310" cy="3209146"/>
          </a:xfrm>
        </p:spPr>
        <p:txBody>
          <a:bodyPr/>
          <a:lstStyle>
            <a:lvl1pPr>
              <a:defRPr sz="1500"/>
            </a:lvl1pPr>
            <a:lvl2pPr>
              <a:defRPr sz="1350"/>
            </a:lvl2pPr>
            <a:lvl3pPr>
              <a:defRPr sz="1200"/>
            </a:lvl3pPr>
            <a:lvl4pPr>
              <a:defRPr sz="1200"/>
            </a:lvl4pPr>
            <a:lvl5pPr marL="1076612" indent="0">
              <a:buNone/>
              <a:defRPr sz="1200"/>
            </a:lvl5pPr>
            <a:lvl6pPr>
              <a:defRPr sz="1500"/>
            </a:lvl6pPr>
            <a:lvl7pPr>
              <a:defRPr sz="1500"/>
            </a:lvl7pPr>
            <a:lvl8pPr>
              <a:defRPr sz="1500"/>
            </a:lvl8pPr>
            <a:lvl9pPr>
              <a:defRPr sz="1500"/>
            </a:lvl9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Text Placeholder 3"/>
          <p:cNvSpPr>
            <a:spLocks noGrp="1"/>
          </p:cNvSpPr>
          <p:nvPr>
            <p:ph type="body" sz="half" idx="2" hasCustomPrompt="1"/>
          </p:nvPr>
        </p:nvSpPr>
        <p:spPr>
          <a:xfrm>
            <a:off x="400051" y="1188001"/>
            <a:ext cx="3178969" cy="3209146"/>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ltLang="de-DE" dirty="0"/>
              <a:t>Click to add text</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9" name="Title Placeholder 1">
            <a:extLst>
              <a:ext uri="{FF2B5EF4-FFF2-40B4-BE49-F238E27FC236}">
                <a16:creationId xmlns="" xmlns:a16="http://schemas.microsoft.com/office/drawing/2014/main" id="{5F47D9EC-E3C8-4173-84B3-DB5A91069C3D}"/>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117002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43915" y="468662"/>
            <a:ext cx="5471285" cy="3112861"/>
          </a:xfrm>
        </p:spPr>
        <p:txBody>
          <a:bodyPr anchor="t"/>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de-DE" dirty="0"/>
              <a:t>Bild</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8" name="Title 1">
            <a:extLst>
              <a:ext uri="{FF2B5EF4-FFF2-40B4-BE49-F238E27FC236}">
                <a16:creationId xmlns="" xmlns:a16="http://schemas.microsoft.com/office/drawing/2014/main" id="{874D6481-F98B-45EE-B6D0-BF8C42A11F43}"/>
              </a:ext>
            </a:extLst>
          </p:cNvPr>
          <p:cNvSpPr>
            <a:spLocks noGrp="1"/>
          </p:cNvSpPr>
          <p:nvPr>
            <p:ph type="title" hasCustomPrompt="1"/>
          </p:nvPr>
        </p:nvSpPr>
        <p:spPr>
          <a:xfrm>
            <a:off x="1843914" y="3628492"/>
            <a:ext cx="5468677" cy="425214"/>
          </a:xfrm>
          <a:prstGeom prst="rect">
            <a:avLst/>
          </a:prstGeom>
        </p:spPr>
        <p:txBody>
          <a:bodyPr anchor="b">
            <a:normAutofit/>
          </a:bodyPr>
          <a:lstStyle>
            <a:lvl1pPr>
              <a:defRPr sz="1500"/>
            </a:lvl1pPr>
          </a:lstStyle>
          <a:p>
            <a:r>
              <a:rPr lang="en-US" altLang="de-DE" dirty="0"/>
              <a:t>Click to add title</a:t>
            </a:r>
            <a:endParaRPr lang="en-US" dirty="0"/>
          </a:p>
        </p:txBody>
      </p:sp>
      <p:sp>
        <p:nvSpPr>
          <p:cNvPr id="9" name="Text Placeholder 3">
            <a:extLst>
              <a:ext uri="{FF2B5EF4-FFF2-40B4-BE49-F238E27FC236}">
                <a16:creationId xmlns="" xmlns:a16="http://schemas.microsoft.com/office/drawing/2014/main" id="{85119134-5DDA-43C1-B0D4-2BD9056B0DD6}"/>
              </a:ext>
            </a:extLst>
          </p:cNvPr>
          <p:cNvSpPr>
            <a:spLocks noGrp="1"/>
          </p:cNvSpPr>
          <p:nvPr>
            <p:ph type="body" sz="half" idx="2"/>
          </p:nvPr>
        </p:nvSpPr>
        <p:spPr>
          <a:xfrm>
            <a:off x="1846522" y="4099062"/>
            <a:ext cx="5468677" cy="577364"/>
          </a:xfrm>
        </p:spPr>
        <p:txBody>
          <a:bodyPr>
            <a:normAutofit/>
          </a:bodyPr>
          <a:lstStyle>
            <a:lvl1pPr marL="0" indent="0">
              <a:buNone/>
              <a:defRPr sz="105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ltLang="de-DE" dirty="0" err="1"/>
              <a:t>Mastertextformat</a:t>
            </a:r>
            <a:r>
              <a:rPr lang="en-US" altLang="de-DE" dirty="0"/>
              <a:t> </a:t>
            </a:r>
            <a:r>
              <a:rPr lang="en-US" altLang="de-DE" dirty="0" err="1"/>
              <a:t>bearbeiten</a:t>
            </a:r>
            <a:endParaRPr lang="en-US" altLang="de-DE" dirty="0"/>
          </a:p>
        </p:txBody>
      </p:sp>
    </p:spTree>
    <p:extLst>
      <p:ext uri="{BB962C8B-B14F-4D97-AF65-F5344CB8AC3E}">
        <p14:creationId xmlns:p14="http://schemas.microsoft.com/office/powerpoint/2010/main" val="143674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400050" y="1068308"/>
            <a:ext cx="8343900" cy="3512663"/>
          </a:xfrm>
        </p:spPr>
        <p:txBody>
          <a:bodyPr vert="eaVert"/>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8" name="Title Placeholder 1">
            <a:extLst>
              <a:ext uri="{FF2B5EF4-FFF2-40B4-BE49-F238E27FC236}">
                <a16:creationId xmlns="" xmlns:a16="http://schemas.microsoft.com/office/drawing/2014/main" id="{A0AF9471-6F4B-417A-9B82-1D3AC42AE952}"/>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15526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770387" y="273928"/>
            <a:ext cx="1971675" cy="4360224"/>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401940" y="273928"/>
            <a:ext cx="6225572" cy="4360224"/>
          </a:xfrm>
        </p:spPr>
        <p:txBody>
          <a:bodyPr vert="eaVert"/>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p>
            <a:r>
              <a:rPr lang="en-US" smtClean="0"/>
              <a:t>2023-02-06</a:t>
            </a:r>
            <a:endParaRPr lang="de-DE" dirty="0"/>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Tree>
    <p:extLst>
      <p:ext uri="{BB962C8B-B14F-4D97-AF65-F5344CB8AC3E}">
        <p14:creationId xmlns:p14="http://schemas.microsoft.com/office/powerpoint/2010/main" val="192236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0050" y="1188000"/>
            <a:ext cx="8343900" cy="3365893"/>
          </a:xfrm>
        </p:spPr>
        <p:txBody>
          <a:bodyPr/>
          <a:lstStyle>
            <a:lvl1pPr>
              <a:defRPr/>
            </a:lvl1pPr>
            <a:lvl2pPr>
              <a:defRPr/>
            </a:lvl2pPr>
            <a:lvl3pPr>
              <a:defRPr/>
            </a:lvl3pPr>
            <a:lvl4pPr>
              <a:defRPr/>
            </a:lvl4pPr>
            <a:lvl5pPr>
              <a:defRPr sz="16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627234" y="4748824"/>
            <a:ext cx="1027755" cy="396264"/>
          </a:xfrm>
          <a:prstGeom prst="rect">
            <a:avLst/>
          </a:prstGeom>
        </p:spPr>
        <p:txBody>
          <a:bodyPr/>
          <a:lstStyle>
            <a:lvl1pPr>
              <a:defRPr/>
            </a:lvl1pPr>
          </a:lstStyle>
          <a:p>
            <a:r>
              <a:rPr lang="en-US" smtClean="0"/>
              <a:t>2023-02-06</a:t>
            </a:r>
            <a:endParaRPr lang="en-US" dirty="0"/>
          </a:p>
        </p:txBody>
      </p:sp>
      <p:sp>
        <p:nvSpPr>
          <p:cNvPr id="6" name="Slide Number Placeholder 5"/>
          <p:cNvSpPr>
            <a:spLocks noGrp="1"/>
          </p:cNvSpPr>
          <p:nvPr>
            <p:ph type="sldNum" sz="quarter" idx="12"/>
          </p:nvPr>
        </p:nvSpPr>
        <p:spPr>
          <a:xfrm>
            <a:off x="216000" y="4748824"/>
            <a:ext cx="326368" cy="396264"/>
          </a:xfrm>
          <a:prstGeom prst="rect">
            <a:avLst/>
          </a:prstGeom>
        </p:spPr>
        <p:txBody>
          <a:bodyPr/>
          <a:lstStyle>
            <a:lvl1pPr>
              <a:defRPr/>
            </a:lvl1pPr>
          </a:lstStyle>
          <a:p>
            <a:fld id="{61696EC4-B4CF-4701-AD06-A8439D6D8E12}" type="slidenum">
              <a:rPr lang="en-US" noProof="0" smtClean="0"/>
              <a:t>‹Nr.›</a:t>
            </a:fld>
            <a:endParaRPr lang="en-US" noProof="0" dirty="0"/>
          </a:p>
        </p:txBody>
      </p:sp>
      <p:sp>
        <p:nvSpPr>
          <p:cNvPr id="5" name="Titel 4"/>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409139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0050" y="1188000"/>
            <a:ext cx="4114800" cy="3446153"/>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Content Placeholder 3"/>
          <p:cNvSpPr>
            <a:spLocks noGrp="1"/>
          </p:cNvSpPr>
          <p:nvPr>
            <p:ph sz="half" idx="2" hasCustomPrompt="1"/>
          </p:nvPr>
        </p:nvSpPr>
        <p:spPr>
          <a:xfrm>
            <a:off x="4629150" y="1188000"/>
            <a:ext cx="4114799" cy="3446153"/>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smtClean="0"/>
              <a:t>2023-02-06</a:t>
            </a:r>
            <a:endParaRPr lang="de-DE" dirty="0"/>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9" name="Title Placeholder 1">
            <a:extLst>
              <a:ext uri="{FF2B5EF4-FFF2-40B4-BE49-F238E27FC236}">
                <a16:creationId xmlns="" xmlns:a16="http://schemas.microsoft.com/office/drawing/2014/main" id="{6862948F-D5FC-499A-8B74-0B5A4CF727CD}"/>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28663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4655819" y="1188720"/>
            <a:ext cx="4100831" cy="3459481"/>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400050" y="1188000"/>
            <a:ext cx="4114800" cy="3446153"/>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7" name="Slide Number Placeholder 6"/>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9" name="Title Placeholder 1">
            <a:extLst>
              <a:ext uri="{FF2B5EF4-FFF2-40B4-BE49-F238E27FC236}">
                <a16:creationId xmlns="" xmlns:a16="http://schemas.microsoft.com/office/drawing/2014/main" id="{6862948F-D5FC-499A-8B74-0B5A4CF727CD}"/>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372711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00050"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4" name="Content Placeholder 3"/>
          <p:cNvSpPr>
            <a:spLocks noGrp="1"/>
          </p:cNvSpPr>
          <p:nvPr>
            <p:ph sz="half" idx="2" hasCustomPrompt="1"/>
          </p:nvPr>
        </p:nvSpPr>
        <p:spPr>
          <a:xfrm>
            <a:off x="400050" y="1937441"/>
            <a:ext cx="4098132" cy="2706239"/>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4645818"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6" name="Content Placeholder 5"/>
          <p:cNvSpPr>
            <a:spLocks noGrp="1"/>
          </p:cNvSpPr>
          <p:nvPr>
            <p:ph sz="quarter" idx="4" hasCustomPrompt="1"/>
          </p:nvPr>
        </p:nvSpPr>
        <p:spPr>
          <a:xfrm>
            <a:off x="4645818" y="1937441"/>
            <a:ext cx="4098132" cy="2706240"/>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7" name="Date Placeholder 6"/>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9" name="Slide Number Placeholder 8"/>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11" name="Title Placeholder 1">
            <a:extLst>
              <a:ext uri="{FF2B5EF4-FFF2-40B4-BE49-F238E27FC236}">
                <a16:creationId xmlns="" xmlns:a16="http://schemas.microsoft.com/office/drawing/2014/main" id="{7E438375-C357-462F-AB62-257249F8E3AC}"/>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308144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4655819" y="1943101"/>
            <a:ext cx="4100831" cy="2705099"/>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Text Placeholder 2"/>
          <p:cNvSpPr>
            <a:spLocks noGrp="1"/>
          </p:cNvSpPr>
          <p:nvPr>
            <p:ph type="body" idx="1" hasCustomPrompt="1"/>
          </p:nvPr>
        </p:nvSpPr>
        <p:spPr>
          <a:xfrm>
            <a:off x="400050"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4" name="Content Placeholder 3"/>
          <p:cNvSpPr>
            <a:spLocks noGrp="1"/>
          </p:cNvSpPr>
          <p:nvPr>
            <p:ph sz="half" idx="2" hasCustomPrompt="1"/>
          </p:nvPr>
        </p:nvSpPr>
        <p:spPr>
          <a:xfrm>
            <a:off x="400050" y="1937441"/>
            <a:ext cx="4098132" cy="2706239"/>
          </a:xfrm>
        </p:spPr>
        <p:txBody>
          <a:bodyPr/>
          <a:lstStyle>
            <a:lvl1pPr>
              <a:defRPr/>
            </a:lvl1pPr>
            <a:lvl2pPr>
              <a:defRPr/>
            </a:lvl2pPr>
            <a:lvl3pPr>
              <a:defRPr/>
            </a:lvl3pPr>
            <a:lvl4pPr>
              <a:defRPr/>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4645818" y="1188000"/>
            <a:ext cx="4098132" cy="618125"/>
          </a:xfrm>
        </p:spPr>
        <p:txBody>
          <a:bodyPr anchor="b">
            <a:normAutofit/>
          </a:bodyPr>
          <a:lstStyle>
            <a:lvl1pPr marL="0" indent="0">
              <a:buNone/>
              <a:defRPr sz="20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ltLang="de-DE" dirty="0"/>
              <a:t>Click to add subline</a:t>
            </a:r>
          </a:p>
        </p:txBody>
      </p:sp>
      <p:sp>
        <p:nvSpPr>
          <p:cNvPr id="7" name="Date Placeholder 6"/>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9" name="Slide Number Placeholder 8"/>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11" name="Title Placeholder 1">
            <a:extLst>
              <a:ext uri="{FF2B5EF4-FFF2-40B4-BE49-F238E27FC236}">
                <a16:creationId xmlns="" xmlns:a16="http://schemas.microsoft.com/office/drawing/2014/main" id="{7E438375-C357-462F-AB62-257249F8E3AC}"/>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p>
        </p:txBody>
      </p:sp>
    </p:spTree>
    <p:extLst>
      <p:ext uri="{BB962C8B-B14F-4D97-AF65-F5344CB8AC3E}">
        <p14:creationId xmlns:p14="http://schemas.microsoft.com/office/powerpoint/2010/main" val="94747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7" name="Title Placeholder 1">
            <a:extLst>
              <a:ext uri="{FF2B5EF4-FFF2-40B4-BE49-F238E27FC236}">
                <a16:creationId xmlns="" xmlns:a16="http://schemas.microsoft.com/office/drawing/2014/main" id="{910E8322-A2A9-45EC-9F17-A3F73D42D1C3}"/>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p:nvPr>
        </p:nvSpPr>
        <p:spPr>
          <a:xfrm>
            <a:off x="0" y="1328420"/>
            <a:ext cx="9144000" cy="3304540"/>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extLst>
      <p:ext uri="{BB962C8B-B14F-4D97-AF65-F5344CB8AC3E}">
        <p14:creationId xmlns:p14="http://schemas.microsoft.com/office/powerpoint/2010/main" val="96995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7234" y="4748824"/>
            <a:ext cx="1027755" cy="396264"/>
          </a:xfrm>
          <a:prstGeom prst="rect">
            <a:avLst/>
          </a:prstGeom>
        </p:spPr>
        <p:txBody>
          <a:bodyPr/>
          <a:lstStyle/>
          <a:p>
            <a:r>
              <a:rPr lang="en-US" smtClean="0"/>
              <a:t>2023-02-06</a:t>
            </a:r>
            <a:endParaRPr lang="de-DE"/>
          </a:p>
        </p:txBody>
      </p:sp>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7" name="Title Placeholder 1">
            <a:extLst>
              <a:ext uri="{FF2B5EF4-FFF2-40B4-BE49-F238E27FC236}">
                <a16:creationId xmlns="" xmlns:a16="http://schemas.microsoft.com/office/drawing/2014/main" id="{910E8322-A2A9-45EC-9F17-A3F73D42D1C3}"/>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2" name="Rechteck 1"/>
          <p:cNvSpPr/>
          <p:nvPr userDrawn="1"/>
        </p:nvSpPr>
        <p:spPr>
          <a:xfrm>
            <a:off x="0" y="4652492"/>
            <a:ext cx="9144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Bildplatzhalter 3"/>
          <p:cNvSpPr>
            <a:spLocks noGrp="1"/>
          </p:cNvSpPr>
          <p:nvPr>
            <p:ph type="pic" sz="quarter" idx="14"/>
          </p:nvPr>
        </p:nvSpPr>
        <p:spPr>
          <a:xfrm>
            <a:off x="0" y="1328419"/>
            <a:ext cx="9144000" cy="34197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extLst>
      <p:ext uri="{BB962C8B-B14F-4D97-AF65-F5344CB8AC3E}">
        <p14:creationId xmlns:p14="http://schemas.microsoft.com/office/powerpoint/2010/main" val="367106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7234" y="4748824"/>
            <a:ext cx="1027755" cy="396264"/>
          </a:xfrm>
          <a:prstGeom prst="rect">
            <a:avLst/>
          </a:prstGeom>
        </p:spPr>
        <p:txBody>
          <a:bodyPr/>
          <a:lstStyle/>
          <a:p>
            <a:r>
              <a:rPr lang="en-US" smtClean="0"/>
              <a:t>2023-02-06</a:t>
            </a:r>
            <a:endParaRPr lang="de-DE" dirty="0"/>
          </a:p>
        </p:txBody>
      </p:sp>
      <p:sp>
        <p:nvSpPr>
          <p:cNvPr id="5" name="Slide Number Placeholder 4"/>
          <p:cNvSpPr>
            <a:spLocks noGrp="1"/>
          </p:cNvSpPr>
          <p:nvPr>
            <p:ph type="sldNum" sz="quarter" idx="12"/>
          </p:nvPr>
        </p:nvSpPr>
        <p:spPr>
          <a:xfrm>
            <a:off x="216000" y="4748824"/>
            <a:ext cx="326368" cy="396264"/>
          </a:xfrm>
          <a:prstGeom prst="rect">
            <a:avLst/>
          </a:prstGeom>
        </p:spPr>
        <p:txBody>
          <a:bodyPr/>
          <a:lstStyle/>
          <a:p>
            <a:fld id="{61696EC4-B4CF-4701-AD06-A8439D6D8E12}" type="slidenum">
              <a:rPr lang="de-DE" smtClean="0"/>
              <a:t>‹Nr.›</a:t>
            </a:fld>
            <a:endParaRPr lang="de-DE"/>
          </a:p>
        </p:txBody>
      </p:sp>
      <p:sp>
        <p:nvSpPr>
          <p:cNvPr id="7" name="Title Placeholder 1">
            <a:extLst>
              <a:ext uri="{FF2B5EF4-FFF2-40B4-BE49-F238E27FC236}">
                <a16:creationId xmlns="" xmlns:a16="http://schemas.microsoft.com/office/drawing/2014/main" id="{910E8322-A2A9-45EC-9F17-A3F73D42D1C3}"/>
              </a:ext>
            </a:extLst>
          </p:cNvPr>
          <p:cNvSpPr>
            <a:spLocks noGrp="1"/>
          </p:cNvSpPr>
          <p:nvPr>
            <p:ph type="title" hasCustomPrompt="1"/>
          </p:nvPr>
        </p:nvSpPr>
        <p:spPr>
          <a:xfrm>
            <a:off x="396000" y="296244"/>
            <a:ext cx="6869178" cy="575989"/>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extLst>
      <p:ext uri="{BB962C8B-B14F-4D97-AF65-F5344CB8AC3E}">
        <p14:creationId xmlns:p14="http://schemas.microsoft.com/office/powerpoint/2010/main" val="23731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fik 1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00104" y="729403"/>
            <a:ext cx="1610100" cy="393016"/>
          </a:xfrm>
          <a:prstGeom prst="rect">
            <a:avLst/>
          </a:prstGeom>
        </p:spPr>
      </p:pic>
      <p:sp>
        <p:nvSpPr>
          <p:cNvPr id="2" name="Title Placeholder 1"/>
          <p:cNvSpPr>
            <a:spLocks noGrp="1"/>
          </p:cNvSpPr>
          <p:nvPr>
            <p:ph type="title"/>
          </p:nvPr>
        </p:nvSpPr>
        <p:spPr>
          <a:xfrm>
            <a:off x="396000" y="296244"/>
            <a:ext cx="6869178" cy="575989"/>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396000" y="1187341"/>
            <a:ext cx="8351999" cy="3393631"/>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07947" y="4741374"/>
            <a:ext cx="8928107" cy="74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 xmlns:a16="http://schemas.microsoft.com/office/drawing/2014/main" id="{49C6492B-9F9B-4588-8AB6-62DBF42A6EA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68000" y="146438"/>
            <a:ext cx="1079999" cy="500374"/>
          </a:xfrm>
          <a:prstGeom prst="rect">
            <a:avLst/>
          </a:prstGeom>
        </p:spPr>
      </p:pic>
      <p:sp>
        <p:nvSpPr>
          <p:cNvPr id="15" name="Date Placeholder 3"/>
          <p:cNvSpPr>
            <a:spLocks noGrp="1"/>
          </p:cNvSpPr>
          <p:nvPr>
            <p:ph type="dt" sz="half" idx="2"/>
          </p:nvPr>
        </p:nvSpPr>
        <p:spPr>
          <a:xfrm>
            <a:off x="627234" y="4748824"/>
            <a:ext cx="1027755" cy="396264"/>
          </a:xfrm>
          <a:prstGeom prst="rect">
            <a:avLst/>
          </a:prstGeom>
        </p:spPr>
        <p:txBody>
          <a:bodyPr vert="horz" lIns="0" tIns="0" rIns="0" bIns="0" rtlCol="0" anchor="ctr"/>
          <a:lstStyle>
            <a:lvl1pPr algn="l">
              <a:defRPr sz="900">
                <a:solidFill>
                  <a:schemeClr val="tx1"/>
                </a:solidFill>
              </a:defRPr>
            </a:lvl1pPr>
          </a:lstStyle>
          <a:p>
            <a:r>
              <a:rPr lang="en-US" smtClean="0"/>
              <a:t>2023-02-06</a:t>
            </a:r>
            <a:endParaRPr lang="en-US" dirty="0"/>
          </a:p>
        </p:txBody>
      </p:sp>
      <p:sp>
        <p:nvSpPr>
          <p:cNvPr id="16" name="Slide Number Placeholder 5"/>
          <p:cNvSpPr>
            <a:spLocks noGrp="1"/>
          </p:cNvSpPr>
          <p:nvPr>
            <p:ph type="sldNum" sz="quarter" idx="4"/>
          </p:nvPr>
        </p:nvSpPr>
        <p:spPr>
          <a:xfrm>
            <a:off x="216000" y="4748824"/>
            <a:ext cx="326368" cy="396264"/>
          </a:xfrm>
          <a:prstGeom prst="rect">
            <a:avLst/>
          </a:prstGeom>
        </p:spPr>
        <p:txBody>
          <a:bodyPr vert="horz" lIns="0" tIns="0" rIns="0" bIns="0" rtlCol="0" anchor="ctr"/>
          <a:lstStyle>
            <a:lvl1pPr algn="l">
              <a:defRPr sz="900" b="1">
                <a:solidFill>
                  <a:schemeClr val="tx1"/>
                </a:solidFill>
              </a:defRPr>
            </a:lvl1pPr>
          </a:lstStyle>
          <a:p>
            <a:fld id="{61696EC4-B4CF-4701-AD06-A8439D6D8E12}" type="slidenum">
              <a:rPr lang="en-US" smtClean="0"/>
              <a:pPr/>
              <a:t>‹Nr.›</a:t>
            </a:fld>
            <a:endParaRPr lang="en-US" dirty="0"/>
          </a:p>
        </p:txBody>
      </p:sp>
      <p:sp>
        <p:nvSpPr>
          <p:cNvPr id="17" name="Footer Placeholder 4">
            <a:extLst>
              <a:ext uri="{FF2B5EF4-FFF2-40B4-BE49-F238E27FC236}">
                <a16:creationId xmlns="" xmlns:a16="http://schemas.microsoft.com/office/drawing/2014/main" id="{74D87B36-D57F-487F-9086-156B2F77E750}"/>
              </a:ext>
            </a:extLst>
          </p:cNvPr>
          <p:cNvSpPr txBox="1">
            <a:spLocks/>
          </p:cNvSpPr>
          <p:nvPr userDrawn="1"/>
        </p:nvSpPr>
        <p:spPr>
          <a:xfrm>
            <a:off x="1700330" y="4748824"/>
            <a:ext cx="3681295" cy="396264"/>
          </a:xfrm>
          <a:prstGeom prst="rect">
            <a:avLst/>
          </a:prstGeom>
        </p:spPr>
        <p:txBody>
          <a:bodyPr vert="horz" lIns="0" tIns="0" rIns="0" bIns="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t>Stefan </a:t>
            </a:r>
            <a:r>
              <a:rPr lang="de-DE" sz="900" dirty="0" err="1"/>
              <a:t>Illy</a:t>
            </a:r>
            <a:r>
              <a:rPr lang="de-DE" sz="900" dirty="0"/>
              <a:t> – EUROfusion</a:t>
            </a:r>
            <a:r>
              <a:rPr lang="de-DE" sz="900" baseline="0" dirty="0"/>
              <a:t> </a:t>
            </a:r>
            <a:r>
              <a:rPr lang="de-DE" sz="900" baseline="0" dirty="0" smtClean="0"/>
              <a:t>ENR Monitoring Meeting</a:t>
            </a:r>
            <a:endParaRPr lang="de-DE" sz="900" dirty="0"/>
          </a:p>
        </p:txBody>
      </p:sp>
      <p:sp>
        <p:nvSpPr>
          <p:cNvPr id="11" name="Fußzeilenplatzhalter 4">
            <a:extLst>
              <a:ext uri="{FF2B5EF4-FFF2-40B4-BE49-F238E27FC236}">
                <a16:creationId xmlns="" xmlns:a16="http://schemas.microsoft.com/office/drawing/2014/main" id="{AE6A56DB-B5EE-4225-952A-4A1FEE4F4716}"/>
              </a:ext>
            </a:extLst>
          </p:cNvPr>
          <p:cNvSpPr txBox="1">
            <a:spLocks/>
          </p:cNvSpPr>
          <p:nvPr userDrawn="1"/>
        </p:nvSpPr>
        <p:spPr>
          <a:xfrm>
            <a:off x="4786994" y="4741374"/>
            <a:ext cx="3245053" cy="403714"/>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900" dirty="0" err="1"/>
              <a:t>Institut</a:t>
            </a:r>
            <a:r>
              <a:rPr lang="en-US" altLang="de-DE" sz="900" dirty="0"/>
              <a:t> </a:t>
            </a:r>
            <a:r>
              <a:rPr lang="en-US" altLang="de-DE" sz="900" dirty="0" err="1"/>
              <a:t>für</a:t>
            </a:r>
            <a:r>
              <a:rPr lang="en-US" altLang="de-DE" sz="900" dirty="0"/>
              <a:t> </a:t>
            </a:r>
            <a:r>
              <a:rPr lang="en-US" altLang="de-DE" sz="900" dirty="0" err="1"/>
              <a:t>Hochleistungsimpuls</a:t>
            </a:r>
            <a:r>
              <a:rPr lang="en-US" altLang="de-DE" sz="900" dirty="0"/>
              <a:t>- </a:t>
            </a:r>
            <a:br>
              <a:rPr lang="en-US" altLang="de-DE" sz="900" dirty="0"/>
            </a:br>
            <a:r>
              <a:rPr lang="en-US" altLang="de-DE" sz="900" dirty="0"/>
              <a:t>und </a:t>
            </a:r>
            <a:r>
              <a:rPr lang="en-US" altLang="de-DE" sz="900" dirty="0" err="1"/>
              <a:t>Mikrowellentechnik</a:t>
            </a:r>
            <a:r>
              <a:rPr lang="en-US" altLang="de-DE" sz="900" dirty="0"/>
              <a:t> (IHM)</a:t>
            </a:r>
          </a:p>
        </p:txBody>
      </p:sp>
      <p:pic>
        <p:nvPicPr>
          <p:cNvPr id="13" name="Picture 13" descr="Logo-alone - II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79674" y="4812018"/>
            <a:ext cx="5683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Eurofusion"/>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71999" y="4773515"/>
            <a:ext cx="1415789" cy="33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404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87" r:id="rId4"/>
    <p:sldLayoutId id="2147483678" r:id="rId5"/>
    <p:sldLayoutId id="2147483686" r:id="rId6"/>
    <p:sldLayoutId id="2147483688" r:id="rId7"/>
    <p:sldLayoutId id="2147483689" r:id="rId8"/>
    <p:sldLayoutId id="2147483679" r:id="rId9"/>
    <p:sldLayoutId id="2147483680" r:id="rId10"/>
    <p:sldLayoutId id="2147483681" r:id="rId11"/>
    <p:sldLayoutId id="2147483682" r:id="rId12"/>
    <p:sldLayoutId id="2147483683" r:id="rId13"/>
    <p:sldLayoutId id="2147483684" r:id="rId14"/>
  </p:sldLayoutIdLst>
  <p:hf hdr="0" ftr="0"/>
  <p:txStyles>
    <p:titleStyle>
      <a:lvl1pPr algn="l" defTabSz="685983" rtl="0" eaLnBrk="1" latinLnBrk="0" hangingPunct="1">
        <a:lnSpc>
          <a:spcPct val="90000"/>
        </a:lnSpc>
        <a:spcBef>
          <a:spcPct val="0"/>
        </a:spcBef>
        <a:buNone/>
        <a:defRPr lang="en-US" sz="2400" b="1" kern="1200" dirty="0">
          <a:solidFill>
            <a:schemeClr val="tx1"/>
          </a:solidFill>
          <a:latin typeface="+mj-lt"/>
          <a:ea typeface="+mj-ea"/>
          <a:cs typeface="Arial" panose="020B0604020202020204" pitchFamily="34" charset="0"/>
        </a:defRPr>
      </a:lvl1pPr>
    </p:titleStyle>
    <p:bodyStyle>
      <a:lvl1pPr marL="203652" indent="-203652" algn="l" defTabSz="685983" rtl="0" eaLnBrk="1" latinLnBrk="0" hangingPunct="1">
        <a:lnSpc>
          <a:spcPct val="90000"/>
        </a:lnSpc>
        <a:spcBef>
          <a:spcPts val="360"/>
        </a:spcBef>
        <a:buSzPct val="88000"/>
        <a:buFontTx/>
        <a:buBlip>
          <a:blip r:embed="rId20"/>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20"/>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20"/>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20"/>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20"/>
        </a:buBlip>
        <a:defRPr sz="12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00" userDrawn="1">
          <p15:clr>
            <a:srgbClr val="F26B43"/>
          </p15:clr>
        </p15:guide>
        <p15:guide id="3" orient="horz" pos="464" userDrawn="1">
          <p15:clr>
            <a:srgbClr val="F26B43"/>
          </p15:clr>
        </p15:guide>
        <p15:guide id="4"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7.png"/><Relationship Id="rId7" Type="http://schemas.openxmlformats.org/officeDocument/2006/relationships/image" Target="../media/image13.svg"/><Relationship Id="rId2"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44.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365443" y="1320165"/>
            <a:ext cx="8524557" cy="868679"/>
          </a:xfrm>
        </p:spPr>
        <p:txBody>
          <a:bodyPr>
            <a:noAutofit/>
          </a:bodyPr>
          <a:lstStyle/>
          <a:p>
            <a:r>
              <a:rPr lang="en-US" sz="1400" smtClean="0"/>
              <a:t>2022 </a:t>
            </a:r>
            <a:r>
              <a:rPr lang="en-US" sz="1400" dirty="0"/>
              <a:t>Monitoring Meeting EUROfusion ENR Project (ENR-TEC.01.KIT)</a:t>
            </a:r>
            <a:br>
              <a:rPr lang="en-US" sz="1400" dirty="0"/>
            </a:br>
            <a:r>
              <a:rPr lang="en-US" sz="1400" dirty="0"/>
              <a:t/>
            </a:r>
            <a:br>
              <a:rPr lang="en-US" sz="1400" dirty="0"/>
            </a:br>
            <a:r>
              <a:rPr lang="el-GR" sz="1600" i="1" dirty="0"/>
              <a:t>New </a:t>
            </a:r>
            <a:r>
              <a:rPr lang="de-DE" sz="1600" i="1" dirty="0"/>
              <a:t>G</a:t>
            </a:r>
            <a:r>
              <a:rPr lang="el-GR" sz="1600" i="1" dirty="0"/>
              <a:t>eneration of </a:t>
            </a:r>
            <a:r>
              <a:rPr lang="de-DE" sz="1600" i="1" dirty="0"/>
              <a:t>M</a:t>
            </a:r>
            <a:r>
              <a:rPr lang="el-GR" sz="1600" i="1" dirty="0"/>
              <a:t>egawatt-</a:t>
            </a:r>
            <a:r>
              <a:rPr lang="de-DE" sz="1600" i="1" dirty="0"/>
              <a:t>C</a:t>
            </a:r>
            <a:r>
              <a:rPr lang="el-GR" sz="1600" i="1" dirty="0"/>
              <a:t>lass </a:t>
            </a:r>
            <a:r>
              <a:rPr lang="de-DE" sz="1600" i="1" dirty="0"/>
              <a:t>F</a:t>
            </a:r>
            <a:r>
              <a:rPr lang="el-GR" sz="1600" i="1" dirty="0"/>
              <a:t>usion </a:t>
            </a:r>
            <a:r>
              <a:rPr lang="de-DE" sz="1600" i="1" dirty="0"/>
              <a:t>G</a:t>
            </a:r>
            <a:r>
              <a:rPr lang="el-GR" sz="1600" i="1" dirty="0"/>
              <a:t>yrotron </a:t>
            </a:r>
            <a:r>
              <a:rPr lang="de-DE" sz="1600" i="1" dirty="0"/>
              <a:t>S</a:t>
            </a:r>
            <a:r>
              <a:rPr lang="el-GR" sz="1600" i="1" dirty="0"/>
              <a:t>ystems </a:t>
            </a:r>
            <a:r>
              <a:rPr lang="de-DE" sz="1600" i="1" dirty="0"/>
              <a:t>B</a:t>
            </a:r>
            <a:r>
              <a:rPr lang="el-GR" sz="1600" i="1" dirty="0"/>
              <a:t>ased on </a:t>
            </a:r>
            <a:r>
              <a:rPr lang="de-DE" sz="1600" i="1" dirty="0"/>
              <a:t>H</a:t>
            </a:r>
            <a:r>
              <a:rPr lang="el-GR" sz="1600" i="1" dirty="0"/>
              <a:t>ighly </a:t>
            </a:r>
            <a:r>
              <a:rPr lang="de-DE" sz="1600" i="1" dirty="0"/>
              <a:t>E</a:t>
            </a:r>
            <a:r>
              <a:rPr lang="el-GR" sz="1600" i="1" dirty="0"/>
              <a:t>fficient </a:t>
            </a:r>
            <a:r>
              <a:rPr lang="de-DE" sz="1600" i="1" dirty="0"/>
              <a:t>O</a:t>
            </a:r>
            <a:r>
              <a:rPr lang="el-GR" sz="1600" i="1" dirty="0"/>
              <a:t>peration at the </a:t>
            </a:r>
            <a:r>
              <a:rPr lang="de-DE" sz="1600" i="1" dirty="0"/>
              <a:t>S</a:t>
            </a:r>
            <a:r>
              <a:rPr lang="el-GR" sz="1600" i="1" dirty="0"/>
              <a:t>econd </a:t>
            </a:r>
            <a:r>
              <a:rPr lang="de-DE" sz="1600" i="1" dirty="0"/>
              <a:t>H</a:t>
            </a:r>
            <a:r>
              <a:rPr lang="el-GR" sz="1600" i="1" dirty="0"/>
              <a:t>armonic of the </a:t>
            </a:r>
            <a:r>
              <a:rPr lang="de-DE" sz="1600" i="1" dirty="0"/>
              <a:t>C</a:t>
            </a:r>
            <a:r>
              <a:rPr lang="el-GR" sz="1600" i="1" dirty="0"/>
              <a:t>yclotron </a:t>
            </a:r>
            <a:r>
              <a:rPr lang="de-DE" sz="1600" i="1" dirty="0"/>
              <a:t>F</a:t>
            </a:r>
            <a:r>
              <a:rPr lang="el-GR" sz="1600" i="1" dirty="0"/>
              <a:t>requency</a:t>
            </a:r>
            <a:r>
              <a:rPr lang="en-US" sz="1600" dirty="0"/>
              <a:t> </a:t>
            </a:r>
            <a:r>
              <a:rPr lang="en-US" sz="1600" i="1" dirty="0"/>
              <a:t>(ENR-TEC.01.KIT)</a:t>
            </a:r>
            <a:endParaRPr lang="de-DE" sz="1400" i="1" dirty="0"/>
          </a:p>
        </p:txBody>
      </p:sp>
      <p:sp>
        <p:nvSpPr>
          <p:cNvPr id="8" name="Textplatzhalter 7"/>
          <p:cNvSpPr>
            <a:spLocks noGrp="1"/>
          </p:cNvSpPr>
          <p:nvPr>
            <p:ph type="body" sz="quarter" idx="13"/>
          </p:nvPr>
        </p:nvSpPr>
        <p:spPr>
          <a:xfrm>
            <a:off x="380675" y="2308860"/>
            <a:ext cx="8515675" cy="251460"/>
          </a:xfrm>
        </p:spPr>
        <p:txBody>
          <a:bodyPr>
            <a:normAutofit/>
          </a:bodyPr>
          <a:lstStyle/>
          <a:p>
            <a:r>
              <a:rPr lang="en-US" sz="1400" dirty="0"/>
              <a:t>Stefan Illy on behalf of the ENR Project Team</a:t>
            </a:r>
          </a:p>
          <a:p>
            <a:endParaRPr lang="en-US" dirty="0"/>
          </a:p>
          <a:p>
            <a:endParaRPr lang="en-US" dirty="0"/>
          </a:p>
          <a:p>
            <a:endParaRPr lang="en-US" dirty="0"/>
          </a:p>
        </p:txBody>
      </p:sp>
      <p:pic>
        <p:nvPicPr>
          <p:cNvPr id="15" name="Picture 2" descr="Euro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132" y="3892818"/>
            <a:ext cx="2685699" cy="64389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579" y="347578"/>
            <a:ext cx="3036707" cy="741244"/>
          </a:xfrm>
          <a:prstGeom prst="rect">
            <a:avLst/>
          </a:prstGeom>
        </p:spPr>
      </p:pic>
      <p:sp>
        <p:nvSpPr>
          <p:cNvPr id="16" name="Rechteck 15">
            <a:extLst>
              <a:ext uri="{FF2B5EF4-FFF2-40B4-BE49-F238E27FC236}">
                <a16:creationId xmlns="" xmlns:a16="http://schemas.microsoft.com/office/drawing/2014/main" id="{867B2137-6E17-45CE-82D1-37C6BC5FCA0D}"/>
              </a:ext>
            </a:extLst>
          </p:cNvPr>
          <p:cNvSpPr/>
          <p:nvPr/>
        </p:nvSpPr>
        <p:spPr>
          <a:xfrm>
            <a:off x="2186867" y="165492"/>
            <a:ext cx="5886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29079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2F05026E-3BC3-4E35-97D6-E7C76E5B357D}"/>
              </a:ext>
            </a:extLst>
          </p:cNvPr>
          <p:cNvSpPr>
            <a:spLocks noGrp="1"/>
          </p:cNvSpPr>
          <p:nvPr>
            <p:ph sz="half" idx="1"/>
          </p:nvPr>
        </p:nvSpPr>
        <p:spPr>
          <a:xfrm>
            <a:off x="400049" y="1188000"/>
            <a:ext cx="4711669" cy="3446153"/>
          </a:xfrm>
        </p:spPr>
        <p:txBody>
          <a:bodyPr/>
          <a:lstStyle/>
          <a:p>
            <a:pPr>
              <a:lnSpc>
                <a:spcPct val="110000"/>
              </a:lnSpc>
            </a:pPr>
            <a:r>
              <a:rPr lang="en-AU" dirty="0"/>
              <a:t>Operating mode TE</a:t>
            </a:r>
            <a:r>
              <a:rPr lang="en-AU" baseline="-25000" dirty="0"/>
              <a:t>34,19</a:t>
            </a:r>
          </a:p>
          <a:p>
            <a:pPr>
              <a:lnSpc>
                <a:spcPct val="110000"/>
              </a:lnSpc>
            </a:pPr>
            <a:r>
              <a:rPr lang="en-AU" dirty="0"/>
              <a:t>Frequency 170 GHz</a:t>
            </a:r>
          </a:p>
          <a:p>
            <a:pPr>
              <a:lnSpc>
                <a:spcPct val="110000"/>
              </a:lnSpc>
            </a:pPr>
            <a:r>
              <a:rPr lang="en-AU" dirty="0"/>
              <a:t>Output power 2 MW </a:t>
            </a:r>
          </a:p>
          <a:p>
            <a:pPr>
              <a:lnSpc>
                <a:spcPct val="110000"/>
              </a:lnSpc>
            </a:pPr>
            <a:r>
              <a:rPr lang="en-AU" dirty="0"/>
              <a:t>Magnetic field </a:t>
            </a:r>
            <a:r>
              <a:rPr lang="en-AU" b="1" dirty="0" smtClean="0"/>
              <a:t>6.9 </a:t>
            </a:r>
            <a:r>
              <a:rPr lang="en-AU" b="1" dirty="0"/>
              <a:t>T</a:t>
            </a:r>
          </a:p>
          <a:p>
            <a:pPr>
              <a:lnSpc>
                <a:spcPct val="110000"/>
              </a:lnSpc>
            </a:pPr>
            <a:r>
              <a:rPr lang="en-AU" dirty="0"/>
              <a:t>No second harmonic operation possible, because of the fundamental competitors</a:t>
            </a:r>
          </a:p>
          <a:p>
            <a:pPr marL="0" indent="0" defTabSz="447675">
              <a:lnSpc>
                <a:spcPct val="110000"/>
              </a:lnSpc>
              <a:buNone/>
            </a:pPr>
            <a:r>
              <a:rPr lang="en-AU" b="1" dirty="0"/>
              <a:t>	New cavity design for second              </a:t>
            </a:r>
            <a:r>
              <a:rPr lang="en-AU" b="1" dirty="0" smtClean="0"/>
              <a:t>                </a:t>
            </a:r>
            <a:r>
              <a:rPr lang="en-AU" b="1" dirty="0" smtClean="0"/>
              <a:t>  	harmonic </a:t>
            </a:r>
            <a:r>
              <a:rPr lang="en-AU" b="1" dirty="0"/>
              <a:t>interaction necessary</a:t>
            </a:r>
          </a:p>
        </p:txBody>
      </p:sp>
      <p:pic>
        <p:nvPicPr>
          <p:cNvPr id="7" name="Inhaltsplatzhalter 6">
            <a:extLst>
              <a:ext uri="{FF2B5EF4-FFF2-40B4-BE49-F238E27FC236}">
                <a16:creationId xmlns="" xmlns:a16="http://schemas.microsoft.com/office/drawing/2014/main" id="{294427EC-7B5A-4239-925A-57D8D5A754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8693" y="1086908"/>
            <a:ext cx="1934337" cy="3446498"/>
          </a:xfrm>
        </p:spPr>
      </p:pic>
      <p:sp>
        <p:nvSpPr>
          <p:cNvPr id="4" name="Foliennummernplatzhalter 3">
            <a:extLst>
              <a:ext uri="{FF2B5EF4-FFF2-40B4-BE49-F238E27FC236}">
                <a16:creationId xmlns="" xmlns:a16="http://schemas.microsoft.com/office/drawing/2014/main" id="{660108E6-77E7-4441-92B5-5B56634AF6FA}"/>
              </a:ext>
            </a:extLst>
          </p:cNvPr>
          <p:cNvSpPr>
            <a:spLocks noGrp="1"/>
          </p:cNvSpPr>
          <p:nvPr>
            <p:ph type="sldNum" sz="quarter" idx="12"/>
          </p:nvPr>
        </p:nvSpPr>
        <p:spPr/>
        <p:txBody>
          <a:bodyPr/>
          <a:lstStyle/>
          <a:p>
            <a:fld id="{61696EC4-B4CF-4701-AD06-A8439D6D8E12}" type="slidenum">
              <a:rPr lang="de-DE" smtClean="0"/>
              <a:t>10</a:t>
            </a:fld>
            <a:endParaRPr lang="de-DE"/>
          </a:p>
        </p:txBody>
      </p:sp>
      <p:sp>
        <p:nvSpPr>
          <p:cNvPr id="5" name="Titel 4">
            <a:extLst>
              <a:ext uri="{FF2B5EF4-FFF2-40B4-BE49-F238E27FC236}">
                <a16:creationId xmlns="" xmlns:a16="http://schemas.microsoft.com/office/drawing/2014/main" id="{8D352DB7-80BD-4100-B433-4A08AF3DD31F}"/>
              </a:ext>
            </a:extLst>
          </p:cNvPr>
          <p:cNvSpPr>
            <a:spLocks noGrp="1"/>
          </p:cNvSpPr>
          <p:nvPr>
            <p:ph type="title"/>
          </p:nvPr>
        </p:nvSpPr>
        <p:spPr/>
        <p:txBody>
          <a:bodyPr/>
          <a:lstStyle/>
          <a:p>
            <a:r>
              <a:rPr lang="en-AU"/>
              <a:t>Fundamental KIT Coaxial 2 MW Gyrotron</a:t>
            </a:r>
          </a:p>
        </p:txBody>
      </p:sp>
      <p:grpSp>
        <p:nvGrpSpPr>
          <p:cNvPr id="36" name="Gruppieren 35">
            <a:extLst>
              <a:ext uri="{FF2B5EF4-FFF2-40B4-BE49-F238E27FC236}">
                <a16:creationId xmlns="" xmlns:a16="http://schemas.microsoft.com/office/drawing/2014/main" id="{5FEF125A-DD71-410B-A825-F9BCAF17F850}"/>
              </a:ext>
            </a:extLst>
          </p:cNvPr>
          <p:cNvGrpSpPr/>
          <p:nvPr/>
        </p:nvGrpSpPr>
        <p:grpSpPr>
          <a:xfrm>
            <a:off x="2931630" y="2297026"/>
            <a:ext cx="1196489" cy="400110"/>
            <a:chOff x="2931122" y="2296942"/>
            <a:chExt cx="1196857" cy="400234"/>
          </a:xfrm>
        </p:grpSpPr>
        <p:sp>
          <p:nvSpPr>
            <p:cNvPr id="34" name="Textfeld 33">
              <a:extLst>
                <a:ext uri="{FF2B5EF4-FFF2-40B4-BE49-F238E27FC236}">
                  <a16:creationId xmlns="" xmlns:a16="http://schemas.microsoft.com/office/drawing/2014/main" id="{3B2D5EE1-27FB-4634-AE25-B05F53762026}"/>
                </a:ext>
              </a:extLst>
            </p:cNvPr>
            <p:cNvSpPr txBox="1"/>
            <p:nvPr/>
          </p:nvSpPr>
          <p:spPr>
            <a:xfrm>
              <a:off x="3216872" y="2296942"/>
              <a:ext cx="911107" cy="400234"/>
            </a:xfrm>
            <a:prstGeom prst="rect">
              <a:avLst/>
            </a:prstGeom>
            <a:noFill/>
          </p:spPr>
          <p:txBody>
            <a:bodyPr wrap="none" rtlCol="0">
              <a:spAutoFit/>
            </a:bodyPr>
            <a:lstStyle/>
            <a:p>
              <a:r>
                <a:rPr lang="de-DE" sz="2000" b="1" dirty="0" smtClean="0">
                  <a:solidFill>
                    <a:srgbClr val="FF0000"/>
                  </a:solidFill>
                </a:rPr>
                <a:t>3.45 </a:t>
              </a:r>
              <a:r>
                <a:rPr lang="de-DE" sz="2000" b="1" dirty="0">
                  <a:solidFill>
                    <a:srgbClr val="FF0000"/>
                  </a:solidFill>
                </a:rPr>
                <a:t>T</a:t>
              </a:r>
            </a:p>
          </p:txBody>
        </p:sp>
        <p:sp>
          <p:nvSpPr>
            <p:cNvPr id="35" name="Pfeil: nach rechts 34">
              <a:extLst>
                <a:ext uri="{FF2B5EF4-FFF2-40B4-BE49-F238E27FC236}">
                  <a16:creationId xmlns="" xmlns:a16="http://schemas.microsoft.com/office/drawing/2014/main" id="{65C85768-8943-42F8-9AE6-12712445D55C}"/>
                </a:ext>
              </a:extLst>
            </p:cNvPr>
            <p:cNvSpPr/>
            <p:nvPr/>
          </p:nvSpPr>
          <p:spPr>
            <a:xfrm>
              <a:off x="2931122" y="2373172"/>
              <a:ext cx="28575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399"/>
            </a:p>
          </p:txBody>
        </p:sp>
      </p:grpSp>
      <p:sp>
        <p:nvSpPr>
          <p:cNvPr id="25" name="Pfeil: nach rechts 24">
            <a:extLst>
              <a:ext uri="{FF2B5EF4-FFF2-40B4-BE49-F238E27FC236}">
                <a16:creationId xmlns="" xmlns:a16="http://schemas.microsoft.com/office/drawing/2014/main" id="{6728FE45-44ED-447D-B639-452962F9336D}"/>
              </a:ext>
            </a:extLst>
          </p:cNvPr>
          <p:cNvSpPr/>
          <p:nvPr/>
        </p:nvSpPr>
        <p:spPr>
          <a:xfrm>
            <a:off x="458697" y="3833301"/>
            <a:ext cx="285662" cy="247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399"/>
          </a:p>
        </p:txBody>
      </p:sp>
      <p:sp>
        <p:nvSpPr>
          <p:cNvPr id="10" name="Datumsplatzhalter 1">
            <a:extLst>
              <a:ext uri="{FF2B5EF4-FFF2-40B4-BE49-F238E27FC236}">
                <a16:creationId xmlns="" xmlns:a16="http://schemas.microsoft.com/office/drawing/2014/main" id="{12778295-6CA6-406E-89D3-EB937B9CAB99}"/>
              </a:ext>
            </a:extLst>
          </p:cNvPr>
          <p:cNvSpPr>
            <a:spLocks noGrp="1"/>
          </p:cNvSpPr>
          <p:nvPr>
            <p:ph type="dt" sz="half" idx="10"/>
          </p:nvPr>
        </p:nvSpPr>
        <p:spPr>
          <a:xfrm>
            <a:off x="627234" y="4748824"/>
            <a:ext cx="1027755" cy="396264"/>
          </a:xfrm>
        </p:spPr>
        <p:txBody>
          <a:bodyPr/>
          <a:lstStyle/>
          <a:p>
            <a:r>
              <a:rPr lang="en-US" smtClean="0"/>
              <a:t>2023-02-06</a:t>
            </a:r>
            <a:endParaRPr lang="en-US" dirty="0"/>
          </a:p>
        </p:txBody>
      </p:sp>
    </p:spTree>
    <p:extLst>
      <p:ext uri="{BB962C8B-B14F-4D97-AF65-F5344CB8AC3E}">
        <p14:creationId xmlns:p14="http://schemas.microsoft.com/office/powerpoint/2010/main" val="32282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 xmlns:a16="http://schemas.microsoft.com/office/drawing/2014/main" id="{D070059D-0EFB-43DF-A8ED-4AFEE96EF177}"/>
              </a:ext>
            </a:extLst>
          </p:cNvPr>
          <p:cNvSpPr>
            <a:spLocks noGrp="1"/>
          </p:cNvSpPr>
          <p:nvPr>
            <p:ph type="sldNum" sz="quarter" idx="12"/>
          </p:nvPr>
        </p:nvSpPr>
        <p:spPr/>
        <p:txBody>
          <a:bodyPr/>
          <a:lstStyle/>
          <a:p>
            <a:fld id="{61696EC4-B4CF-4701-AD06-A8439D6D8E12}" type="slidenum">
              <a:rPr lang="en-US" noProof="0" smtClean="0"/>
              <a:t>11</a:t>
            </a:fld>
            <a:endParaRPr lang="en-US" noProof="0"/>
          </a:p>
        </p:txBody>
      </p:sp>
      <p:sp>
        <p:nvSpPr>
          <p:cNvPr id="4" name="Titel 3">
            <a:extLst>
              <a:ext uri="{FF2B5EF4-FFF2-40B4-BE49-F238E27FC236}">
                <a16:creationId xmlns="" xmlns:a16="http://schemas.microsoft.com/office/drawing/2014/main" id="{3568DDBC-8F26-451F-A940-A49AEB9DF6FA}"/>
              </a:ext>
            </a:extLst>
          </p:cNvPr>
          <p:cNvSpPr>
            <a:spLocks noGrp="1"/>
          </p:cNvSpPr>
          <p:nvPr>
            <p:ph type="title"/>
          </p:nvPr>
        </p:nvSpPr>
        <p:spPr/>
        <p:txBody>
          <a:bodyPr/>
          <a:lstStyle/>
          <a:p>
            <a:r>
              <a:rPr lang="de-DE" dirty="0"/>
              <a:t>New Second Harmonic </a:t>
            </a:r>
            <a:r>
              <a:rPr lang="en-AU" dirty="0"/>
              <a:t>Cavity</a:t>
            </a:r>
          </a:p>
        </p:txBody>
      </p:sp>
      <p:grpSp>
        <p:nvGrpSpPr>
          <p:cNvPr id="15" name="Gruppieren 14">
            <a:extLst>
              <a:ext uri="{FF2B5EF4-FFF2-40B4-BE49-F238E27FC236}">
                <a16:creationId xmlns="" xmlns:a16="http://schemas.microsoft.com/office/drawing/2014/main" id="{3E4CC0DC-2ECF-42E8-B480-450EB2A51E13}"/>
              </a:ext>
            </a:extLst>
          </p:cNvPr>
          <p:cNvGrpSpPr/>
          <p:nvPr/>
        </p:nvGrpSpPr>
        <p:grpSpPr>
          <a:xfrm>
            <a:off x="5209978" y="3618771"/>
            <a:ext cx="1147409" cy="338554"/>
            <a:chOff x="5210175" y="3619084"/>
            <a:chExt cx="1147763" cy="338658"/>
          </a:xfrm>
        </p:grpSpPr>
        <p:sp>
          <p:nvSpPr>
            <p:cNvPr id="7" name="Textfeld 6">
              <a:extLst>
                <a:ext uri="{FF2B5EF4-FFF2-40B4-BE49-F238E27FC236}">
                  <a16:creationId xmlns="" xmlns:a16="http://schemas.microsoft.com/office/drawing/2014/main" id="{E390ACDD-E0ED-4FA2-8B34-F1BD241066B5}"/>
                </a:ext>
              </a:extLst>
            </p:cNvPr>
            <p:cNvSpPr txBox="1"/>
            <p:nvPr/>
          </p:nvSpPr>
          <p:spPr>
            <a:xfrm>
              <a:off x="5210175" y="3619084"/>
              <a:ext cx="1147763" cy="338658"/>
            </a:xfrm>
            <a:prstGeom prst="rect">
              <a:avLst/>
            </a:prstGeom>
            <a:solidFill>
              <a:schemeClr val="bg1"/>
            </a:solidFill>
            <a:ln>
              <a:solidFill>
                <a:schemeClr val="tx1"/>
              </a:solidFill>
            </a:ln>
          </p:spPr>
          <p:txBody>
            <a:bodyPr wrap="square" rtlCol="0">
              <a:spAutoFit/>
            </a:bodyPr>
            <a:lstStyle/>
            <a:p>
              <a:pPr defTabSz="179330"/>
              <a:r>
                <a:rPr lang="de-DE" sz="800" dirty="0"/>
                <a:t>     Fundamental</a:t>
              </a:r>
            </a:p>
            <a:p>
              <a:pPr defTabSz="180917"/>
              <a:r>
                <a:rPr lang="de-DE" sz="800" dirty="0"/>
                <a:t>     Second Harmonic</a:t>
              </a:r>
            </a:p>
          </p:txBody>
        </p:sp>
        <p:cxnSp>
          <p:nvCxnSpPr>
            <p:cNvPr id="13" name="Gerader Verbinder 12">
              <a:extLst>
                <a:ext uri="{FF2B5EF4-FFF2-40B4-BE49-F238E27FC236}">
                  <a16:creationId xmlns="" xmlns:a16="http://schemas.microsoft.com/office/drawing/2014/main" id="{DA86E4C9-4AB4-474A-B11F-827DF58DD664}"/>
                </a:ext>
              </a:extLst>
            </p:cNvPr>
            <p:cNvCxnSpPr/>
            <p:nvPr/>
          </p:nvCxnSpPr>
          <p:spPr>
            <a:xfrm>
              <a:off x="5260975" y="3724275"/>
              <a:ext cx="1492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 xmlns:a16="http://schemas.microsoft.com/office/drawing/2014/main" id="{D9DCDB7C-8F4C-4E35-A3FF-95E25714DF4E}"/>
                </a:ext>
              </a:extLst>
            </p:cNvPr>
            <p:cNvCxnSpPr/>
            <p:nvPr/>
          </p:nvCxnSpPr>
          <p:spPr>
            <a:xfrm>
              <a:off x="5260975" y="3851275"/>
              <a:ext cx="149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Inhaltsplatzhalter 4">
                <a:extLst>
                  <a:ext uri="{FF2B5EF4-FFF2-40B4-BE49-F238E27FC236}">
                    <a16:creationId xmlns="" xmlns:a16="http://schemas.microsoft.com/office/drawing/2014/main" id="{6AB063A2-6C15-4638-9967-00E000352144}"/>
                  </a:ext>
                </a:extLst>
              </p:cNvPr>
              <p:cNvSpPr>
                <a:spLocks noGrp="1"/>
              </p:cNvSpPr>
              <p:nvPr>
                <p:ph sz="half" idx="1"/>
              </p:nvPr>
            </p:nvSpPr>
            <p:spPr>
              <a:xfrm>
                <a:off x="400050" y="1188430"/>
                <a:ext cx="4114800" cy="3445089"/>
              </a:xfrm>
            </p:spPr>
            <p:txBody>
              <a:bodyPr>
                <a:normAutofit/>
              </a:bodyPr>
              <a:lstStyle/>
              <a:p>
                <a:pPr>
                  <a:lnSpc>
                    <a:spcPct val="150000"/>
                  </a:lnSpc>
                </a:pPr>
                <a:r>
                  <a:rPr lang="en-AU" dirty="0"/>
                  <a:t>Coaxial inner conductor has to be thicker compared to fundamental</a:t>
                </a:r>
              </a:p>
              <a:p>
                <a:pPr>
                  <a:lnSpc>
                    <a:spcPct val="150000"/>
                  </a:lnSpc>
                </a:pPr>
                <a:r>
                  <a:rPr lang="en-AU" dirty="0"/>
                  <a:t>Improvement of </a:t>
                </a:r>
                <a:r>
                  <a:rPr lang="en-AU" i="1" dirty="0"/>
                  <a:t>inner</a:t>
                </a:r>
                <a:r>
                  <a:rPr lang="en-AU" dirty="0"/>
                  <a:t> corrugations</a:t>
                </a:r>
              </a:p>
              <a:p>
                <a:pPr>
                  <a:lnSpc>
                    <a:spcPct val="150000"/>
                  </a:lnSpc>
                </a:pPr>
                <a:r>
                  <a:rPr lang="en-AU" dirty="0"/>
                  <a:t>Longer effective interaction length</a:t>
                </a:r>
              </a:p>
              <a:p>
                <a:pPr>
                  <a:lnSpc>
                    <a:spcPct val="150000"/>
                  </a:lnSpc>
                </a:pPr>
                <a:r>
                  <a:rPr lang="en-AU" dirty="0"/>
                  <a:t>Operation with similar </a:t>
                </a:r>
                <a:r>
                  <a:rPr lang="en-AU" dirty="0" smtClean="0"/>
                  <a:t>electron velocity </a:t>
                </a:r>
                <a:r>
                  <a:rPr lang="en-AU" dirty="0"/>
                  <a:t>ratio </a:t>
                </a:r>
                <a14:m>
                  <m:oMath xmlns:m="http://schemas.openxmlformats.org/officeDocument/2006/math">
                    <m:f>
                      <m:fPr>
                        <m:ctrlPr>
                          <a:rPr lang="en-AU" i="1">
                            <a:latin typeface="Cambria Math"/>
                          </a:rPr>
                        </m:ctrlPr>
                      </m:fPr>
                      <m:num>
                        <m:sSub>
                          <m:sSubPr>
                            <m:ctrlPr>
                              <a:rPr lang="de-DE" i="1">
                                <a:latin typeface="Cambria Math"/>
                              </a:rPr>
                            </m:ctrlPr>
                          </m:sSubPr>
                          <m:e>
                            <m:r>
                              <a:rPr lang="de-DE" i="1">
                                <a:latin typeface="Cambria Math" panose="02040503050406030204" pitchFamily="18" charset="0"/>
                              </a:rPr>
                              <m:t>𝑣</m:t>
                            </m:r>
                          </m:e>
                          <m:sub>
                            <m:r>
                              <a:rPr lang="de-DE" i="1">
                                <a:latin typeface="Cambria Math" panose="02040503050406030204" pitchFamily="18" charset="0"/>
                              </a:rPr>
                              <m:t>⊥</m:t>
                            </m:r>
                          </m:sub>
                        </m:sSub>
                      </m:num>
                      <m:den>
                        <m:sSub>
                          <m:sSubPr>
                            <m:ctrlPr>
                              <a:rPr lang="de-DE" i="1">
                                <a:latin typeface="Cambria Math"/>
                              </a:rPr>
                            </m:ctrlPr>
                          </m:sSubPr>
                          <m:e>
                            <m:r>
                              <a:rPr lang="de-DE" i="1">
                                <a:latin typeface="Cambria Math" panose="02040503050406030204" pitchFamily="18" charset="0"/>
                              </a:rPr>
                              <m:t>𝑣</m:t>
                            </m:r>
                          </m:e>
                          <m:sub>
                            <m:r>
                              <m:rPr>
                                <m:sty m:val="p"/>
                              </m:rPr>
                              <a:rPr lang="de-DE">
                                <a:latin typeface="Cambria Math" panose="02040503050406030204" pitchFamily="18" charset="0"/>
                              </a:rPr>
                              <m:t>z</m:t>
                            </m:r>
                          </m:sub>
                        </m:sSub>
                      </m:den>
                    </m:f>
                  </m:oMath>
                </a14:m>
                <a:r>
                  <a:rPr lang="en-AU" dirty="0"/>
                  <a:t> as fundamental</a:t>
                </a:r>
              </a:p>
              <a:p>
                <a:pPr marL="0" indent="0">
                  <a:buNone/>
                </a:pPr>
                <a:endParaRPr lang="de-DE" dirty="0"/>
              </a:p>
            </p:txBody>
          </p:sp>
        </mc:Choice>
        <mc:Fallback xmlns="">
          <p:sp>
            <p:nvSpPr>
              <p:cNvPr id="5" name="Inhaltsplatzhalter 4">
                <a:extLst>
                  <a:ext uri="{FF2B5EF4-FFF2-40B4-BE49-F238E27FC236}">
                    <a16:creationId xmlns:a16="http://schemas.microsoft.com/office/drawing/2014/main" xmlns:a14="http://schemas.microsoft.com/office/drawing/2010/main" xmlns="" id="{6AB063A2-6C15-4638-9967-00E000352144}"/>
                  </a:ext>
                </a:extLst>
              </p:cNvPr>
              <p:cNvSpPr>
                <a:spLocks noGrp="1" noRot="1" noChangeAspect="1" noMove="1" noResize="1" noEditPoints="1" noAdjustHandles="1" noChangeArrowheads="1" noChangeShapeType="1" noTextEdit="1"/>
              </p:cNvSpPr>
              <p:nvPr>
                <p:ph sz="half" idx="1"/>
              </p:nvPr>
            </p:nvSpPr>
            <p:spPr>
              <a:xfrm>
                <a:off x="400050" y="1188430"/>
                <a:ext cx="4114800" cy="3445089"/>
              </a:xfrm>
              <a:blipFill rotWithShape="1">
                <a:blip r:embed="rId2"/>
                <a:stretch>
                  <a:fillRect l="-148" r="-2370"/>
                </a:stretch>
              </a:blipFill>
            </p:spPr>
            <p:txBody>
              <a:bodyPr/>
              <a:lstStyle/>
              <a:p>
                <a:r>
                  <a:rPr lang="en-US">
                    <a:noFill/>
                  </a:rPr>
                  <a:t> </a:t>
                </a:r>
              </a:p>
            </p:txBody>
          </p:sp>
        </mc:Fallback>
      </mc:AlternateContent>
      <p:pic>
        <p:nvPicPr>
          <p:cNvPr id="11" name="Inhaltsplatzhalter 5">
            <a:extLst>
              <a:ext uri="{FF2B5EF4-FFF2-40B4-BE49-F238E27FC236}">
                <a16:creationId xmlns="" xmlns:a16="http://schemas.microsoft.com/office/drawing/2014/main" id="{40B0310F-F402-4C03-81B6-8B4C0F21F1E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29150" y="1365957"/>
            <a:ext cx="4114800" cy="3089450"/>
          </a:xfrm>
        </p:spPr>
      </p:pic>
      <p:grpSp>
        <p:nvGrpSpPr>
          <p:cNvPr id="12" name="Gruppieren 11">
            <a:extLst>
              <a:ext uri="{FF2B5EF4-FFF2-40B4-BE49-F238E27FC236}">
                <a16:creationId xmlns="" xmlns:a16="http://schemas.microsoft.com/office/drawing/2014/main" id="{54DFFD0B-AE8E-4CF2-A012-2FC082889BBB}"/>
              </a:ext>
            </a:extLst>
          </p:cNvPr>
          <p:cNvGrpSpPr/>
          <p:nvPr/>
        </p:nvGrpSpPr>
        <p:grpSpPr>
          <a:xfrm>
            <a:off x="7265179" y="3723926"/>
            <a:ext cx="860822" cy="369332"/>
            <a:chOff x="9686904" y="4964173"/>
            <a:chExt cx="1147763" cy="492443"/>
          </a:xfrm>
        </p:grpSpPr>
        <p:sp>
          <p:nvSpPr>
            <p:cNvPr id="16" name="Textfeld 15">
              <a:extLst>
                <a:ext uri="{FF2B5EF4-FFF2-40B4-BE49-F238E27FC236}">
                  <a16:creationId xmlns="" xmlns:a16="http://schemas.microsoft.com/office/drawing/2014/main" id="{50AE89A3-5A85-4046-B9E4-BC1D7F774667}"/>
                </a:ext>
              </a:extLst>
            </p:cNvPr>
            <p:cNvSpPr txBox="1"/>
            <p:nvPr/>
          </p:nvSpPr>
          <p:spPr>
            <a:xfrm>
              <a:off x="9686904" y="4964173"/>
              <a:ext cx="1147763" cy="492443"/>
            </a:xfrm>
            <a:prstGeom prst="rect">
              <a:avLst/>
            </a:prstGeom>
            <a:solidFill>
              <a:schemeClr val="bg1"/>
            </a:solidFill>
            <a:ln>
              <a:solidFill>
                <a:schemeClr val="tx1"/>
              </a:solidFill>
            </a:ln>
          </p:spPr>
          <p:txBody>
            <a:bodyPr wrap="square" rtlCol="0">
              <a:spAutoFit/>
            </a:bodyPr>
            <a:lstStyle/>
            <a:p>
              <a:pPr defTabSz="134541"/>
              <a:r>
                <a:rPr lang="de-DE" sz="600" dirty="0"/>
                <a:t>     Fundamental</a:t>
              </a:r>
            </a:p>
            <a:p>
              <a:pPr defTabSz="135731"/>
              <a:r>
                <a:rPr lang="de-DE" sz="600" dirty="0"/>
                <a:t>     Second Harmonic</a:t>
              </a:r>
            </a:p>
          </p:txBody>
        </p:sp>
        <p:cxnSp>
          <p:nvCxnSpPr>
            <p:cNvPr id="17" name="Gerader Verbinder 16">
              <a:extLst>
                <a:ext uri="{FF2B5EF4-FFF2-40B4-BE49-F238E27FC236}">
                  <a16:creationId xmlns="" xmlns:a16="http://schemas.microsoft.com/office/drawing/2014/main" id="{2ABE490B-9FBD-48B5-903A-25CC6DE2FBEA}"/>
                </a:ext>
              </a:extLst>
            </p:cNvPr>
            <p:cNvCxnSpPr/>
            <p:nvPr/>
          </p:nvCxnSpPr>
          <p:spPr>
            <a:xfrm>
              <a:off x="9737704" y="5069364"/>
              <a:ext cx="1492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 xmlns:a16="http://schemas.microsoft.com/office/drawing/2014/main" id="{52D21C1D-3E19-4C5D-8CF5-A637CB13E852}"/>
                </a:ext>
              </a:extLst>
            </p:cNvPr>
            <p:cNvCxnSpPr/>
            <p:nvPr/>
          </p:nvCxnSpPr>
          <p:spPr>
            <a:xfrm>
              <a:off x="9737704" y="5196364"/>
              <a:ext cx="149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Datumsplatzhalter 1">
            <a:extLst>
              <a:ext uri="{FF2B5EF4-FFF2-40B4-BE49-F238E27FC236}">
                <a16:creationId xmlns="" xmlns:a16="http://schemas.microsoft.com/office/drawing/2014/main" id="{12778295-6CA6-406E-89D3-EB937B9CAB99}"/>
              </a:ext>
            </a:extLst>
          </p:cNvPr>
          <p:cNvSpPr>
            <a:spLocks noGrp="1"/>
          </p:cNvSpPr>
          <p:nvPr>
            <p:ph type="dt" sz="half" idx="10"/>
          </p:nvPr>
        </p:nvSpPr>
        <p:spPr>
          <a:xfrm>
            <a:off x="627234" y="4748824"/>
            <a:ext cx="1027755" cy="396264"/>
          </a:xfrm>
        </p:spPr>
        <p:txBody>
          <a:bodyPr/>
          <a:lstStyle/>
          <a:p>
            <a:r>
              <a:rPr lang="en-US" smtClean="0"/>
              <a:t>2023-02-06</a:t>
            </a:r>
            <a:endParaRPr lang="en-US" dirty="0"/>
          </a:p>
        </p:txBody>
      </p:sp>
    </p:spTree>
    <p:extLst>
      <p:ext uri="{BB962C8B-B14F-4D97-AF65-F5344CB8AC3E}">
        <p14:creationId xmlns:p14="http://schemas.microsoft.com/office/powerpoint/2010/main" val="421159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platzhalter 5">
                <a:extLst>
                  <a:ext uri="{FF2B5EF4-FFF2-40B4-BE49-F238E27FC236}">
                    <a16:creationId xmlns:a16="http://schemas.microsoft.com/office/drawing/2014/main" xmlns="" id="{5C9D92C7-E477-4023-A954-0849537990AE}"/>
                  </a:ext>
                </a:extLst>
              </p:cNvPr>
              <p:cNvSpPr>
                <a:spLocks noGrp="1"/>
              </p:cNvSpPr>
              <p:nvPr>
                <p:ph type="body" idx="1"/>
              </p:nvPr>
            </p:nvSpPr>
            <p:spPr>
              <a:xfrm>
                <a:off x="400050" y="852443"/>
                <a:ext cx="4098132" cy="618125"/>
              </a:xfrm>
            </p:spPr>
            <p: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a:rPr>
                          </m:ctrlPr>
                        </m:sSubPr>
                        <m:e>
                          <m:r>
                            <a:rPr lang="de-DE" b="1" i="1" smtClean="0">
                              <a:latin typeface="Cambria Math" panose="02040503050406030204" pitchFamily="18" charset="0"/>
                            </a:rPr>
                            <m:t>𝑷</m:t>
                          </m:r>
                        </m:e>
                        <m:sub>
                          <m:r>
                            <a:rPr lang="de-DE" b="1" i="0" smtClean="0">
                              <a:latin typeface="Cambria Math" panose="02040503050406030204" pitchFamily="18" charset="0"/>
                            </a:rPr>
                            <m:t>𝐨𝐮𝐭</m:t>
                          </m:r>
                        </m:sub>
                      </m:sSub>
                    </m:oMath>
                  </m:oMathPara>
                </a14:m>
                <a:endParaRPr lang="de-DE" dirty="0"/>
              </a:p>
            </p:txBody>
          </p:sp>
        </mc:Choice>
        <mc:Fallback xmlns="">
          <p:sp>
            <p:nvSpPr>
              <p:cNvPr id="6" name="Textplatzhalter 5">
                <a:extLst>
                  <a:ext uri="{FF2B5EF4-FFF2-40B4-BE49-F238E27FC236}">
                    <a16:creationId xmlns:a16="http://schemas.microsoft.com/office/drawing/2014/main" id="{5C9D92C7-E477-4023-A954-0849537990AE}"/>
                  </a:ext>
                </a:extLst>
              </p:cNvPr>
              <p:cNvSpPr>
                <a:spLocks noGrp="1" noRot="1" noChangeAspect="1" noMove="1" noResize="1" noEditPoints="1" noAdjustHandles="1" noChangeArrowheads="1" noChangeShapeType="1" noTextEdit="1"/>
              </p:cNvSpPr>
              <p:nvPr>
                <p:ph type="body" idx="1"/>
              </p:nvPr>
            </p:nvSpPr>
            <p:spPr>
              <a:xfrm>
                <a:off x="400050" y="852443"/>
                <a:ext cx="4098132" cy="618125"/>
              </a:xfrm>
              <a:blipFill>
                <a:blip r:embed="rId2"/>
                <a:stretch>
                  <a:fillRect b="-9901"/>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xmlns="" id="{D5E7DEE9-2702-48C9-B7C4-171CCB26E5C3}"/>
              </a:ext>
            </a:extLst>
          </p:cNvPr>
          <p:cNvSpPr>
            <a:spLocks noGrp="1"/>
          </p:cNvSpPr>
          <p:nvPr>
            <p:ph type="sldNum" sz="quarter" idx="12"/>
          </p:nvPr>
        </p:nvSpPr>
        <p:spPr/>
        <p:txBody>
          <a:bodyPr/>
          <a:lstStyle/>
          <a:p>
            <a:fld id="{61696EC4-B4CF-4701-AD06-A8439D6D8E12}" type="slidenum">
              <a:rPr lang="de-DE" smtClean="0"/>
              <a:t>12</a:t>
            </a:fld>
            <a:endParaRPr lang="de-DE"/>
          </a:p>
        </p:txBody>
      </p:sp>
      <p:sp>
        <p:nvSpPr>
          <p:cNvPr id="5" name="Titel 4">
            <a:extLst>
              <a:ext uri="{FF2B5EF4-FFF2-40B4-BE49-F238E27FC236}">
                <a16:creationId xmlns:a16="http://schemas.microsoft.com/office/drawing/2014/main" xmlns="" id="{E147AA09-680A-4221-B133-B154885B1AD6}"/>
              </a:ext>
            </a:extLst>
          </p:cNvPr>
          <p:cNvSpPr>
            <a:spLocks noGrp="1"/>
          </p:cNvSpPr>
          <p:nvPr>
            <p:ph type="title"/>
          </p:nvPr>
        </p:nvSpPr>
        <p:spPr/>
        <p:txBody>
          <a:bodyPr/>
          <a:lstStyle/>
          <a:p>
            <a:r>
              <a:rPr lang="de-DE" dirty="0"/>
              <a:t>Efficiency and Output Power</a:t>
            </a:r>
          </a:p>
        </p:txBody>
      </p:sp>
      <p:pic>
        <p:nvPicPr>
          <p:cNvPr id="39" name="Inhaltsplatzhalter 38">
            <a:extLst>
              <a:ext uri="{FF2B5EF4-FFF2-40B4-BE49-F238E27FC236}">
                <a16:creationId xmlns:a16="http://schemas.microsoft.com/office/drawing/2014/main" xmlns="" id="{7747BF29-DFA7-4DFA-8BF5-DF3F613CAF5C}"/>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93440" y="1388055"/>
            <a:ext cx="3778136" cy="2836679"/>
          </a:xfrm>
        </p:spPr>
      </p:pic>
      <mc:AlternateContent xmlns:mc="http://schemas.openxmlformats.org/markup-compatibility/2006" xmlns:a14="http://schemas.microsoft.com/office/drawing/2010/main">
        <mc:Choice Requires="a14">
          <p:sp>
            <p:nvSpPr>
              <p:cNvPr id="35" name="Rechteck 34">
                <a:extLst>
                  <a:ext uri="{FF2B5EF4-FFF2-40B4-BE49-F238E27FC236}">
                    <a16:creationId xmlns:a16="http://schemas.microsoft.com/office/drawing/2014/main" xmlns="" id="{8907C361-4C61-4075-BE8D-AEE5E4310120}"/>
                  </a:ext>
                </a:extLst>
              </p:cNvPr>
              <p:cNvSpPr/>
              <p:nvPr/>
            </p:nvSpPr>
            <p:spPr>
              <a:xfrm rot="16200000">
                <a:off x="4844189" y="2770868"/>
                <a:ext cx="516676" cy="21929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825" i="1">
                              <a:latin typeface="Cambria Math"/>
                            </a:rPr>
                          </m:ctrlPr>
                        </m:sSubPr>
                        <m:e>
                          <m:r>
                            <a:rPr lang="de-DE" sz="825" i="1">
                              <a:latin typeface="Cambria Math" panose="02040503050406030204" pitchFamily="18" charset="0"/>
                            </a:rPr>
                            <m:t>𝜂</m:t>
                          </m:r>
                        </m:e>
                        <m:sub>
                          <m:r>
                            <m:rPr>
                              <m:sty m:val="p"/>
                            </m:rPr>
                            <a:rPr lang="de-DE" sz="825" i="1">
                              <a:latin typeface="Cambria Math" panose="02040503050406030204" pitchFamily="18" charset="0"/>
                            </a:rPr>
                            <m:t>elec</m:t>
                          </m:r>
                        </m:sub>
                      </m:sSub>
                    </m:oMath>
                  </m:oMathPara>
                </a14:m>
                <a:endParaRPr lang="de-DE" sz="825" dirty="0"/>
              </a:p>
            </p:txBody>
          </p:sp>
        </mc:Choice>
        <mc:Fallback xmlns="">
          <p:sp>
            <p:nvSpPr>
              <p:cNvPr id="35" name="Rechteck 34">
                <a:extLst>
                  <a:ext uri="{FF2B5EF4-FFF2-40B4-BE49-F238E27FC236}">
                    <a16:creationId xmlns:a16="http://schemas.microsoft.com/office/drawing/2014/main" id="{8907C361-4C61-4075-BE8D-AEE5E4310120}"/>
                  </a:ext>
                </a:extLst>
              </p:cNvPr>
              <p:cNvSpPr>
                <a:spLocks noRot="1" noChangeAspect="1" noMove="1" noResize="1" noEditPoints="1" noAdjustHandles="1" noChangeArrowheads="1" noChangeShapeType="1" noTextEdit="1"/>
              </p:cNvSpPr>
              <p:nvPr/>
            </p:nvSpPr>
            <p:spPr>
              <a:xfrm rot="16200000">
                <a:off x="4844189" y="2770868"/>
                <a:ext cx="516676" cy="219291"/>
              </a:xfrm>
              <a:prstGeom prst="rect">
                <a:avLst/>
              </a:prstGeom>
              <a:blipFill>
                <a:blip r:embed="rId5"/>
                <a:stretch>
                  <a:fillRect/>
                </a:stretch>
              </a:blipFill>
            </p:spPr>
            <p:txBody>
              <a:bodyPr/>
              <a:lstStyle/>
              <a:p>
                <a:r>
                  <a:rPr lang="de-DE">
                    <a:noFill/>
                  </a:rPr>
                  <a:t> </a:t>
                </a:r>
              </a:p>
            </p:txBody>
          </p:sp>
        </mc:Fallback>
      </mc:AlternateContent>
      <p:pic>
        <p:nvPicPr>
          <p:cNvPr id="45" name="Inhaltsplatzhalter 44">
            <a:extLst>
              <a:ext uri="{FF2B5EF4-FFF2-40B4-BE49-F238E27FC236}">
                <a16:creationId xmlns:a16="http://schemas.microsoft.com/office/drawing/2014/main" xmlns="" id="{463F16B5-2525-4041-BFFC-3F6B168D3F01}"/>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7671" y="1602384"/>
            <a:ext cx="3602888" cy="2705100"/>
          </a:xfrm>
        </p:spPr>
      </p:pic>
      <p:sp>
        <p:nvSpPr>
          <p:cNvPr id="9" name="Datumsplatzhalter 1">
            <a:extLst>
              <a:ext uri="{FF2B5EF4-FFF2-40B4-BE49-F238E27FC236}">
                <a16:creationId xmlns:a16="http://schemas.microsoft.com/office/drawing/2014/main" xmlns="" id="{12778295-6CA6-406E-89D3-EB937B9CAB99}"/>
              </a:ext>
            </a:extLst>
          </p:cNvPr>
          <p:cNvSpPr>
            <a:spLocks noGrp="1"/>
          </p:cNvSpPr>
          <p:nvPr>
            <p:ph type="dt" sz="half" idx="10"/>
          </p:nvPr>
        </p:nvSpPr>
        <p:spPr>
          <a:xfrm>
            <a:off x="627234" y="4748824"/>
            <a:ext cx="1027755" cy="396264"/>
          </a:xfrm>
        </p:spPr>
        <p:txBody>
          <a:bodyPr/>
          <a:lstStyle/>
          <a:p>
            <a:r>
              <a:rPr lang="en-US"/>
              <a:t>2023-02-06</a:t>
            </a:r>
            <a:endParaRPr lang="en-US" dirty="0"/>
          </a:p>
        </p:txBody>
      </p:sp>
      <mc:AlternateContent xmlns:mc="http://schemas.openxmlformats.org/markup-compatibility/2006" xmlns:a14="http://schemas.microsoft.com/office/drawing/2010/main">
        <mc:Choice Requires="a14">
          <p:sp>
            <p:nvSpPr>
              <p:cNvPr id="8" name="Textplatzhalter 7">
                <a:extLst>
                  <a:ext uri="{FF2B5EF4-FFF2-40B4-BE49-F238E27FC236}">
                    <a16:creationId xmlns:a16="http://schemas.microsoft.com/office/drawing/2014/main" xmlns="" id="{597B7512-02C3-44EB-B339-A6B3081AAB15}"/>
                  </a:ext>
                </a:extLst>
              </p:cNvPr>
              <p:cNvSpPr>
                <a:spLocks noGrp="1"/>
              </p:cNvSpPr>
              <p:nvPr>
                <p:ph type="body" sz="quarter" idx="3"/>
              </p:nvPr>
            </p:nvSpPr>
            <p:spPr>
              <a:xfrm>
                <a:off x="4645818" y="852443"/>
                <a:ext cx="4098132" cy="618125"/>
              </a:xfrm>
            </p:spPr>
            <p: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a:rPr>
                          </m:ctrlPr>
                        </m:sSubPr>
                        <m:e>
                          <m:r>
                            <a:rPr lang="de-DE" b="1" i="1" smtClean="0">
                              <a:latin typeface="Cambria Math" panose="02040503050406030204" pitchFamily="18" charset="0"/>
                            </a:rPr>
                            <m:t>𝜼</m:t>
                          </m:r>
                        </m:e>
                        <m:sub>
                          <m:r>
                            <a:rPr lang="de-DE" b="1" i="0" smtClean="0">
                              <a:latin typeface="Cambria Math" panose="02040503050406030204" pitchFamily="18" charset="0"/>
                            </a:rPr>
                            <m:t>𝐞𝐥𝐞𝐜</m:t>
                          </m:r>
                        </m:sub>
                      </m:sSub>
                    </m:oMath>
                  </m:oMathPara>
                </a14:m>
                <a:endParaRPr lang="de-DE" dirty="0"/>
              </a:p>
            </p:txBody>
          </p:sp>
        </mc:Choice>
        <mc:Fallback xmlns="">
          <p:sp>
            <p:nvSpPr>
              <p:cNvPr id="8" name="Textplatzhalter 7">
                <a:extLst>
                  <a:ext uri="{FF2B5EF4-FFF2-40B4-BE49-F238E27FC236}">
                    <a16:creationId xmlns:a16="http://schemas.microsoft.com/office/drawing/2014/main" id="{597B7512-02C3-44EB-B339-A6B3081AAB15}"/>
                  </a:ext>
                </a:extLst>
              </p:cNvPr>
              <p:cNvSpPr>
                <a:spLocks noGrp="1" noRot="1" noChangeAspect="1" noMove="1" noResize="1" noEditPoints="1" noAdjustHandles="1" noChangeArrowheads="1" noChangeShapeType="1" noTextEdit="1"/>
              </p:cNvSpPr>
              <p:nvPr>
                <p:ph type="body" sz="quarter" idx="3"/>
              </p:nvPr>
            </p:nvSpPr>
            <p:spPr>
              <a:xfrm>
                <a:off x="4645818" y="852443"/>
                <a:ext cx="4098132" cy="618125"/>
              </a:xfrm>
              <a:blipFill>
                <a:blip r:embed="rId8"/>
                <a:stretch>
                  <a:fillRect b="-15842"/>
                </a:stretch>
              </a:blipFill>
            </p:spPr>
            <p:txBody>
              <a:bodyPr/>
              <a:lstStyle/>
              <a:p>
                <a:r>
                  <a:rPr lang="de-DE">
                    <a:noFill/>
                  </a:rPr>
                  <a:t> </a:t>
                </a:r>
              </a:p>
            </p:txBody>
          </p:sp>
        </mc:Fallback>
      </mc:AlternateContent>
      <p:sp>
        <p:nvSpPr>
          <p:cNvPr id="2" name="Textfeld 1"/>
          <p:cNvSpPr txBox="1"/>
          <p:nvPr/>
        </p:nvSpPr>
        <p:spPr>
          <a:xfrm>
            <a:off x="1015111" y="4226029"/>
            <a:ext cx="7261412" cy="584775"/>
          </a:xfrm>
          <a:prstGeom prst="rect">
            <a:avLst/>
          </a:prstGeom>
          <a:noFill/>
        </p:spPr>
        <p:txBody>
          <a:bodyPr wrap="square" rtlCol="0">
            <a:spAutoFit/>
          </a:bodyPr>
          <a:lstStyle/>
          <a:p>
            <a:pPr algn="ctr"/>
            <a:r>
              <a:rPr lang="en-US" sz="1600" b="1" dirty="0"/>
              <a:t>Limitation: thermal loading on inner conductor (230 W/cm² / red dot)</a:t>
            </a:r>
          </a:p>
          <a:p>
            <a:pPr algn="ctr">
              <a:tabLst>
                <a:tab pos="268288" algn="l"/>
              </a:tabLst>
            </a:pPr>
            <a:r>
              <a:rPr lang="en-US" sz="1600" b="1" dirty="0" smtClean="0"/>
              <a:t>Comfortable margin (      ) between operating point and mode loss</a:t>
            </a:r>
            <a:endParaRPr lang="en-US" sz="1600" b="1" dirty="0"/>
          </a:p>
        </p:txBody>
      </p:sp>
      <p:sp>
        <p:nvSpPr>
          <p:cNvPr id="3" name="Ellipse 2"/>
          <p:cNvSpPr/>
          <p:nvPr/>
        </p:nvSpPr>
        <p:spPr>
          <a:xfrm>
            <a:off x="3469112" y="2069441"/>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7395158" y="2103060"/>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feil nach links und rechts 6"/>
          <p:cNvSpPr/>
          <p:nvPr/>
        </p:nvSpPr>
        <p:spPr>
          <a:xfrm>
            <a:off x="7509068" y="2105441"/>
            <a:ext cx="350520" cy="743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feil nach links und rechts 13"/>
          <p:cNvSpPr/>
          <p:nvPr/>
        </p:nvSpPr>
        <p:spPr>
          <a:xfrm>
            <a:off x="3581400" y="2067059"/>
            <a:ext cx="403860" cy="743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feil nach links und rechts 14"/>
          <p:cNvSpPr/>
          <p:nvPr/>
        </p:nvSpPr>
        <p:spPr>
          <a:xfrm>
            <a:off x="3541112" y="4620705"/>
            <a:ext cx="304888" cy="743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46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xmlns="" id="{471B3221-6661-4686-9AE9-F64B8CFD44E5}"/>
                  </a:ext>
                </a:extLst>
              </p:cNvPr>
              <p:cNvSpPr>
                <a:spLocks noGrp="1"/>
              </p:cNvSpPr>
              <p:nvPr>
                <p:ph idx="1"/>
              </p:nvPr>
            </p:nvSpPr>
            <p:spPr/>
            <p:txBody>
              <a:bodyPr>
                <a:noAutofit/>
              </a:bodyPr>
              <a:lstStyle/>
              <a:p>
                <a:pPr defTabSz="584010">
                  <a:lnSpc>
                    <a:spcPct val="100000"/>
                  </a:lnSpc>
                </a:pPr>
                <a:r>
                  <a:rPr lang="en-AU" sz="1400" b="1" dirty="0"/>
                  <a:t>Output</a:t>
                </a:r>
              </a:p>
              <a:p>
                <a:pPr lvl="1">
                  <a:lnSpc>
                    <a:spcPct val="100000"/>
                  </a:lnSpc>
                  <a:tabLst>
                    <a:tab pos="2423325" algn="l"/>
                  </a:tabLst>
                </a:pPr>
                <a:r>
                  <a:rPr lang="de-DE" sz="1100" dirty="0"/>
                  <a:t>Output Power : 	</a:t>
                </a:r>
                <a14:m>
                  <m:oMath xmlns:m="http://schemas.openxmlformats.org/officeDocument/2006/math">
                    <m:sSub>
                      <m:sSubPr>
                        <m:ctrlPr>
                          <a:rPr lang="de-DE" sz="1100" b="1" i="1" dirty="0">
                            <a:latin typeface="Cambria Math"/>
                          </a:rPr>
                        </m:ctrlPr>
                      </m:sSubPr>
                      <m:e>
                        <m:r>
                          <a:rPr lang="de-DE" sz="1100" b="1" i="1" dirty="0">
                            <a:latin typeface="Cambria Math" panose="02040503050406030204" pitchFamily="18" charset="0"/>
                          </a:rPr>
                          <m:t>𝑷</m:t>
                        </m:r>
                      </m:e>
                      <m:sub>
                        <m:r>
                          <a:rPr lang="de-DE" sz="1100" b="1" i="1" dirty="0">
                            <a:latin typeface="Cambria Math" panose="02040503050406030204" pitchFamily="18" charset="0"/>
                          </a:rPr>
                          <m:t>𝐨𝐮𝐭</m:t>
                        </m:r>
                      </m:sub>
                    </m:sSub>
                    <m:r>
                      <a:rPr lang="de-DE" sz="1100" b="1" i="1" dirty="0">
                        <a:latin typeface="Cambria Math" panose="02040503050406030204" pitchFamily="18" charset="0"/>
                      </a:rPr>
                      <m:t>=</m:t>
                    </m:r>
                    <m:r>
                      <a:rPr lang="de-DE" sz="1100" b="1" i="1" dirty="0">
                        <a:latin typeface="Cambria Math" panose="02040503050406030204" pitchFamily="18" charset="0"/>
                      </a:rPr>
                      <m:t>𝟏</m:t>
                    </m:r>
                    <m:r>
                      <a:rPr lang="de-DE" sz="1100" b="1" i="1" dirty="0">
                        <a:latin typeface="Cambria Math" panose="02040503050406030204" pitchFamily="18" charset="0"/>
                      </a:rPr>
                      <m:t>.</m:t>
                    </m:r>
                    <m:r>
                      <a:rPr lang="de-DE" sz="1100" b="1" i="1" dirty="0">
                        <a:latin typeface="Cambria Math" panose="02040503050406030204" pitchFamily="18" charset="0"/>
                      </a:rPr>
                      <m:t>𝟑𝟑</m:t>
                    </m:r>
                    <m:r>
                      <a:rPr lang="de-DE" sz="1100" b="1" i="1" dirty="0">
                        <a:latin typeface="Cambria Math" panose="02040503050406030204" pitchFamily="18" charset="0"/>
                      </a:rPr>
                      <m:t> </m:t>
                    </m:r>
                    <m:r>
                      <a:rPr lang="de-DE" sz="1100" b="1" i="1" dirty="0">
                        <a:latin typeface="Cambria Math" panose="02040503050406030204" pitchFamily="18" charset="0"/>
                      </a:rPr>
                      <m:t>𝐌𝐖</m:t>
                    </m:r>
                  </m:oMath>
                </a14:m>
                <a:r>
                  <a:rPr lang="de-DE" sz="1100" b="1" dirty="0"/>
                  <a:t> </a:t>
                </a:r>
              </a:p>
              <a:p>
                <a:pPr lvl="1">
                  <a:lnSpc>
                    <a:spcPct val="120000"/>
                  </a:lnSpc>
                  <a:tabLst>
                    <a:tab pos="2423325" algn="l"/>
                  </a:tabLst>
                </a:pPr>
                <a:r>
                  <a:rPr lang="en-AU" sz="1100" dirty="0"/>
                  <a:t>Frequency:	</a:t>
                </a:r>
                <a14:m>
                  <m:oMath xmlns:m="http://schemas.openxmlformats.org/officeDocument/2006/math">
                    <m:r>
                      <a:rPr lang="en-AU" sz="1100" b="1" i="1">
                        <a:latin typeface="Cambria Math" panose="02040503050406030204" pitchFamily="18" charset="0"/>
                      </a:rPr>
                      <m:t>𝒇</m:t>
                    </m:r>
                    <m:r>
                      <a:rPr lang="en-AU" sz="1100" b="1" i="1">
                        <a:latin typeface="Cambria Math" panose="02040503050406030204" pitchFamily="18" charset="0"/>
                      </a:rPr>
                      <m:t>=</m:t>
                    </m:r>
                    <m:r>
                      <a:rPr lang="en-AU" sz="1100" b="1" i="1">
                        <a:latin typeface="Cambria Math" panose="02040503050406030204" pitchFamily="18" charset="0"/>
                      </a:rPr>
                      <m:t>𝟏𝟕𝟎</m:t>
                    </m:r>
                    <m:r>
                      <a:rPr lang="en-AU" sz="1100" b="1" i="1">
                        <a:latin typeface="Cambria Math" panose="02040503050406030204" pitchFamily="18" charset="0"/>
                      </a:rPr>
                      <m:t>.</m:t>
                    </m:r>
                    <m:r>
                      <a:rPr lang="en-AU" sz="1100" b="1" i="1">
                        <a:latin typeface="Cambria Math" panose="02040503050406030204" pitchFamily="18" charset="0"/>
                      </a:rPr>
                      <m:t>𝟎𝟏</m:t>
                    </m:r>
                    <m:r>
                      <a:rPr lang="en-AU" sz="1100" b="1" i="1">
                        <a:latin typeface="Cambria Math" panose="02040503050406030204" pitchFamily="18" charset="0"/>
                      </a:rPr>
                      <m:t> </m:t>
                    </m:r>
                    <m:r>
                      <a:rPr lang="en-AU" sz="1100" b="1" i="1">
                        <a:latin typeface="Cambria Math" panose="02040503050406030204" pitchFamily="18" charset="0"/>
                      </a:rPr>
                      <m:t>𝐆𝐇𝐳</m:t>
                    </m:r>
                  </m:oMath>
                </a14:m>
                <a:endParaRPr lang="en-AU" sz="1100" b="1" dirty="0"/>
              </a:p>
              <a:p>
                <a:pPr lvl="1">
                  <a:lnSpc>
                    <a:spcPct val="120000"/>
                  </a:lnSpc>
                  <a:tabLst>
                    <a:tab pos="2423325" algn="l"/>
                  </a:tabLst>
                </a:pPr>
                <a:r>
                  <a:rPr lang="de-DE" sz="1100" dirty="0"/>
                  <a:t>Electronic Efficiency :	</a:t>
                </a:r>
                <a14:m>
                  <m:oMath xmlns:m="http://schemas.openxmlformats.org/officeDocument/2006/math">
                    <m:sSub>
                      <m:sSubPr>
                        <m:ctrlPr>
                          <a:rPr lang="de-DE" sz="1100" b="1" i="1">
                            <a:latin typeface="Cambria Math"/>
                          </a:rPr>
                        </m:ctrlPr>
                      </m:sSubPr>
                      <m:e>
                        <m:r>
                          <a:rPr lang="de-DE" sz="1100" b="1" i="1">
                            <a:latin typeface="Cambria Math" panose="02040503050406030204" pitchFamily="18" charset="0"/>
                          </a:rPr>
                          <m:t>𝜼</m:t>
                        </m:r>
                      </m:e>
                      <m:sub>
                        <m:r>
                          <a:rPr lang="de-DE" sz="1100" b="1" i="1">
                            <a:latin typeface="Cambria Math" panose="02040503050406030204" pitchFamily="18" charset="0"/>
                          </a:rPr>
                          <m:t>𝐞𝐥𝐞𝐜</m:t>
                        </m:r>
                      </m:sub>
                    </m:sSub>
                    <m:r>
                      <a:rPr lang="de-DE" sz="1100" b="1" i="1" smtClean="0">
                        <a:latin typeface="Cambria Math"/>
                      </a:rPr>
                      <m:t>≈</m:t>
                    </m:r>
                    <m:r>
                      <a:rPr lang="de-DE" sz="1100" b="1" i="1" smtClean="0">
                        <a:latin typeface="Cambria Math"/>
                      </a:rPr>
                      <m:t>𝟏𝟖</m:t>
                    </m:r>
                    <m:r>
                      <a:rPr lang="de-DE" sz="1100" b="1" i="1" smtClean="0">
                        <a:latin typeface="Cambria Math"/>
                      </a:rPr>
                      <m:t> %</m:t>
                    </m:r>
                  </m:oMath>
                </a14:m>
                <a:r>
                  <a:rPr lang="de-DE" sz="1100" b="1" dirty="0" smtClean="0"/>
                  <a:t> </a:t>
                </a:r>
                <a:r>
                  <a:rPr lang="de-DE" sz="1100" dirty="0" smtClean="0"/>
                  <a:t>	   </a:t>
                </a:r>
                <a:r>
                  <a:rPr lang="en-AU" sz="1100" dirty="0" smtClean="0"/>
                  <a:t>(</a:t>
                </a:r>
                <a:r>
                  <a:rPr lang="en-AU" sz="1100" dirty="0"/>
                  <a:t>without Collector)</a:t>
                </a:r>
              </a:p>
              <a:p>
                <a:pPr lvl="1" defTabSz="580836">
                  <a:lnSpc>
                    <a:spcPct val="120000"/>
                  </a:lnSpc>
                  <a:tabLst>
                    <a:tab pos="2423325" algn="l"/>
                  </a:tabLst>
                </a:pPr>
                <a:r>
                  <a:rPr lang="de-DE" sz="1100" dirty="0"/>
                  <a:t>Total Efficiency:</a:t>
                </a:r>
                <a:r>
                  <a:rPr lang="en-AU" sz="1100" dirty="0"/>
                  <a:t>	</a:t>
                </a:r>
                <a14:m>
                  <m:oMath xmlns:m="http://schemas.openxmlformats.org/officeDocument/2006/math">
                    <m:sSub>
                      <m:sSubPr>
                        <m:ctrlPr>
                          <a:rPr lang="de-DE" sz="1100" b="1" i="1">
                            <a:latin typeface="Cambria Math"/>
                          </a:rPr>
                        </m:ctrlPr>
                      </m:sSubPr>
                      <m:e>
                        <m:r>
                          <a:rPr lang="de-DE" sz="1100" b="1" i="1">
                            <a:latin typeface="Cambria Math" panose="02040503050406030204" pitchFamily="18" charset="0"/>
                          </a:rPr>
                          <m:t>𝜼</m:t>
                        </m:r>
                      </m:e>
                      <m:sub>
                        <m:r>
                          <a:rPr lang="de-DE" sz="1100" b="1" i="1">
                            <a:latin typeface="Cambria Math" panose="02040503050406030204" pitchFamily="18" charset="0"/>
                          </a:rPr>
                          <m:t>𝐭𝐨𝐭</m:t>
                        </m:r>
                      </m:sub>
                    </m:sSub>
                    <m:r>
                      <a:rPr lang="de-DE" sz="1100" b="1" i="1" smtClean="0">
                        <a:latin typeface="Cambria Math"/>
                      </a:rPr>
                      <m:t>  ≳</m:t>
                    </m:r>
                    <m:r>
                      <a:rPr lang="de-DE" sz="1100" b="1" i="1">
                        <a:latin typeface="Cambria Math" panose="02040503050406030204" pitchFamily="18" charset="0"/>
                      </a:rPr>
                      <m:t>𝟓𝟎</m:t>
                    </m:r>
                    <m:r>
                      <a:rPr lang="de-DE" sz="1100" b="1" i="1">
                        <a:latin typeface="Cambria Math" panose="02040503050406030204" pitchFamily="18" charset="0"/>
                      </a:rPr>
                      <m:t> %</m:t>
                    </m:r>
                  </m:oMath>
                </a14:m>
                <a:r>
                  <a:rPr lang="en-AU" sz="1100" dirty="0"/>
                  <a:t>	 (with Multi-stage depressed collector)</a:t>
                </a:r>
              </a:p>
              <a:p>
                <a:pPr defTabSz="580836">
                  <a:lnSpc>
                    <a:spcPct val="100000"/>
                  </a:lnSpc>
                  <a:tabLst>
                    <a:tab pos="2423325" algn="l"/>
                  </a:tabLst>
                </a:pPr>
                <a:r>
                  <a:rPr lang="en-AU" sz="1400" dirty="0"/>
                  <a:t>Design limited by thermal loading on inner conductor (~ 230 W/cm²)</a:t>
                </a:r>
              </a:p>
              <a:p>
                <a:pPr defTabSz="580836">
                  <a:lnSpc>
                    <a:spcPct val="100000"/>
                  </a:lnSpc>
                  <a:tabLst>
                    <a:tab pos="2423325" algn="l"/>
                  </a:tabLst>
                </a:pPr>
                <a:r>
                  <a:rPr lang="en-US" sz="1400" dirty="0" smtClean="0">
                    <a:solidFill>
                      <a:srgbClr val="C00000"/>
                    </a:solidFill>
                  </a:rPr>
                  <a:t>No additional performance benefit when combined with injection locking</a:t>
                </a:r>
              </a:p>
              <a:p>
                <a:pPr defTabSz="580836">
                  <a:lnSpc>
                    <a:spcPct val="100000"/>
                  </a:lnSpc>
                  <a:tabLst>
                    <a:tab pos="2423325" algn="l"/>
                  </a:tabLst>
                </a:pPr>
                <a:r>
                  <a:rPr lang="en-US" sz="1400" dirty="0">
                    <a:solidFill>
                      <a:srgbClr val="C00000"/>
                    </a:solidFill>
                  </a:rPr>
                  <a:t>Second harmonic </a:t>
                </a:r>
                <a:r>
                  <a:rPr lang="en-US" sz="1400" dirty="0" smtClean="0">
                    <a:solidFill>
                      <a:srgbClr val="C00000"/>
                    </a:solidFill>
                  </a:rPr>
                  <a:t>280 GHz </a:t>
                </a:r>
                <a:r>
                  <a:rPr lang="en-US" sz="1400" dirty="0">
                    <a:solidFill>
                      <a:srgbClr val="C00000"/>
                    </a:solidFill>
                  </a:rPr>
                  <a:t>cavity designed using the same principle</a:t>
                </a:r>
              </a:p>
              <a:p>
                <a:pPr lvl="1" defTabSz="580836">
                  <a:lnSpc>
                    <a:spcPct val="100000"/>
                  </a:lnSpc>
                  <a:tabLst>
                    <a:tab pos="2423325" algn="l"/>
                  </a:tabLst>
                </a:pPr>
                <a:r>
                  <a:rPr lang="de-DE" sz="1100" dirty="0">
                    <a:solidFill>
                      <a:srgbClr val="C00000"/>
                    </a:solidFill>
                  </a:rPr>
                  <a:t>Output Power : 	</a:t>
                </a:r>
                <a14:m>
                  <m:oMath xmlns:m="http://schemas.openxmlformats.org/officeDocument/2006/math">
                    <m:sSub>
                      <m:sSubPr>
                        <m:ctrlPr>
                          <a:rPr lang="de-DE" sz="1100" b="1" i="1" dirty="0">
                            <a:solidFill>
                              <a:srgbClr val="C00000"/>
                            </a:solidFill>
                            <a:latin typeface="Cambria Math"/>
                          </a:rPr>
                        </m:ctrlPr>
                      </m:sSubPr>
                      <m:e>
                        <m:r>
                          <a:rPr lang="de-DE" sz="1100" b="1" i="1" dirty="0">
                            <a:solidFill>
                              <a:srgbClr val="C00000"/>
                            </a:solidFill>
                            <a:latin typeface="Cambria Math" panose="02040503050406030204" pitchFamily="18" charset="0"/>
                          </a:rPr>
                          <m:t>𝑷</m:t>
                        </m:r>
                      </m:e>
                      <m:sub>
                        <m:r>
                          <a:rPr lang="de-DE" sz="1100" b="1" i="1" dirty="0">
                            <a:solidFill>
                              <a:srgbClr val="C00000"/>
                            </a:solidFill>
                            <a:latin typeface="Cambria Math" panose="02040503050406030204" pitchFamily="18" charset="0"/>
                          </a:rPr>
                          <m:t>𝐨𝐮𝐭</m:t>
                        </m:r>
                      </m:sub>
                    </m:sSub>
                    <m:r>
                      <a:rPr lang="de-DE" sz="1100" b="1" i="1" dirty="0">
                        <a:solidFill>
                          <a:srgbClr val="C00000"/>
                        </a:solidFill>
                        <a:latin typeface="Cambria Math" panose="02040503050406030204" pitchFamily="18" charset="0"/>
                      </a:rPr>
                      <m:t>=</m:t>
                    </m:r>
                    <m:r>
                      <a:rPr lang="de-DE" sz="1100" b="1" i="1" dirty="0" smtClean="0">
                        <a:solidFill>
                          <a:srgbClr val="C00000"/>
                        </a:solidFill>
                        <a:latin typeface="Cambria Math" panose="02040503050406030204" pitchFamily="18" charset="0"/>
                      </a:rPr>
                      <m:t>𝟓𝟎𝟎</m:t>
                    </m:r>
                    <m:r>
                      <a:rPr lang="de-DE" sz="1100" b="1" i="1" dirty="0" smtClean="0">
                        <a:solidFill>
                          <a:srgbClr val="C00000"/>
                        </a:solidFill>
                        <a:latin typeface="Cambria Math" panose="02040503050406030204" pitchFamily="18" charset="0"/>
                      </a:rPr>
                      <m:t> </m:t>
                    </m:r>
                    <m:r>
                      <a:rPr lang="de-DE" sz="1100" b="1" i="0" dirty="0" smtClean="0">
                        <a:solidFill>
                          <a:srgbClr val="C00000"/>
                        </a:solidFill>
                        <a:latin typeface="Cambria Math" panose="02040503050406030204" pitchFamily="18" charset="0"/>
                      </a:rPr>
                      <m:t>𝐤</m:t>
                    </m:r>
                    <m:r>
                      <a:rPr lang="de-DE" sz="1100" b="1" i="1" dirty="0">
                        <a:solidFill>
                          <a:srgbClr val="C00000"/>
                        </a:solidFill>
                        <a:latin typeface="Cambria Math" panose="02040503050406030204" pitchFamily="18" charset="0"/>
                      </a:rPr>
                      <m:t>𝐖</m:t>
                    </m:r>
                  </m:oMath>
                </a14:m>
                <a:r>
                  <a:rPr lang="de-DE" sz="1100" dirty="0">
                    <a:solidFill>
                      <a:srgbClr val="C00000"/>
                    </a:solidFill>
                  </a:rPr>
                  <a:t> </a:t>
                </a:r>
              </a:p>
              <a:p>
                <a:pPr lvl="1" defTabSz="580836">
                  <a:lnSpc>
                    <a:spcPct val="100000"/>
                  </a:lnSpc>
                  <a:tabLst>
                    <a:tab pos="2423325" algn="l"/>
                  </a:tabLst>
                </a:pPr>
                <a:r>
                  <a:rPr lang="de-DE" sz="1100" dirty="0">
                    <a:solidFill>
                      <a:srgbClr val="C00000"/>
                    </a:solidFill>
                  </a:rPr>
                  <a:t>Electronic Efficiency :	</a:t>
                </a:r>
                <a14:m>
                  <m:oMath xmlns:m="http://schemas.openxmlformats.org/officeDocument/2006/math">
                    <m:sSub>
                      <m:sSubPr>
                        <m:ctrlPr>
                          <a:rPr lang="de-DE" sz="1100" b="1" i="1">
                            <a:solidFill>
                              <a:srgbClr val="C00000"/>
                            </a:solidFill>
                            <a:latin typeface="Cambria Math"/>
                          </a:rPr>
                        </m:ctrlPr>
                      </m:sSubPr>
                      <m:e>
                        <m:r>
                          <a:rPr lang="de-DE" sz="1100" b="1" i="1">
                            <a:solidFill>
                              <a:srgbClr val="C00000"/>
                            </a:solidFill>
                            <a:latin typeface="Cambria Math" panose="02040503050406030204" pitchFamily="18" charset="0"/>
                          </a:rPr>
                          <m:t>𝜼</m:t>
                        </m:r>
                      </m:e>
                      <m:sub>
                        <m:r>
                          <a:rPr lang="de-DE" sz="1100" b="1" i="1">
                            <a:solidFill>
                              <a:srgbClr val="C00000"/>
                            </a:solidFill>
                            <a:latin typeface="Cambria Math" panose="02040503050406030204" pitchFamily="18" charset="0"/>
                          </a:rPr>
                          <m:t>𝐞𝐥𝐞𝐜</m:t>
                        </m:r>
                      </m:sub>
                    </m:sSub>
                    <m:r>
                      <a:rPr lang="de-DE" sz="1100" b="1" i="1">
                        <a:solidFill>
                          <a:srgbClr val="C00000"/>
                        </a:solidFill>
                        <a:latin typeface="Cambria Math"/>
                      </a:rPr>
                      <m:t>≈</m:t>
                    </m:r>
                    <m:r>
                      <a:rPr lang="de-DE" sz="1100" b="1" i="1" smtClean="0">
                        <a:solidFill>
                          <a:srgbClr val="C00000"/>
                        </a:solidFill>
                        <a:latin typeface="Cambria Math" panose="02040503050406030204" pitchFamily="18" charset="0"/>
                      </a:rPr>
                      <m:t>𝟏𝟓</m:t>
                    </m:r>
                    <m:r>
                      <a:rPr lang="de-DE" sz="1100" b="1" i="1">
                        <a:solidFill>
                          <a:srgbClr val="C00000"/>
                        </a:solidFill>
                        <a:latin typeface="Cambria Math"/>
                      </a:rPr>
                      <m:t> </m:t>
                    </m:r>
                    <m:r>
                      <a:rPr lang="de-DE" sz="1100" b="1" i="1">
                        <a:solidFill>
                          <a:srgbClr val="C00000"/>
                        </a:solidFill>
                        <a:latin typeface="Cambria Math" panose="02040503050406030204" pitchFamily="18" charset="0"/>
                      </a:rPr>
                      <m:t>%</m:t>
                    </m:r>
                  </m:oMath>
                </a14:m>
                <a:endParaRPr lang="de-DE" sz="1100" b="1" dirty="0">
                  <a:solidFill>
                    <a:srgbClr val="C00000"/>
                  </a:solidFill>
                </a:endParaRPr>
              </a:p>
              <a:p>
                <a:pPr defTabSz="580836">
                  <a:lnSpc>
                    <a:spcPct val="100000"/>
                  </a:lnSpc>
                  <a:tabLst>
                    <a:tab pos="2423325" algn="l"/>
                  </a:tabLst>
                </a:pPr>
                <a:r>
                  <a:rPr lang="en-US" sz="1400" dirty="0">
                    <a:solidFill>
                      <a:srgbClr val="C00000"/>
                    </a:solidFill>
                  </a:rPr>
                  <a:t>Inner conductor diameter can be reduced by varying the depth of the corrugations along the cavity axis.</a:t>
                </a:r>
              </a:p>
              <a:p>
                <a:pPr lvl="1" defTabSz="580836">
                  <a:lnSpc>
                    <a:spcPct val="100000"/>
                  </a:lnSpc>
                  <a:tabLst>
                    <a:tab pos="2423325" algn="l"/>
                  </a:tabLst>
                </a:pPr>
                <a:r>
                  <a:rPr lang="en-US" sz="1100" dirty="0">
                    <a:solidFill>
                      <a:srgbClr val="C00000"/>
                    </a:solidFill>
                  </a:rPr>
                  <a:t>Inner conductor loading is reduced</a:t>
                </a:r>
              </a:p>
              <a:p>
                <a:pPr lvl="1" defTabSz="580836">
                  <a:lnSpc>
                    <a:spcPct val="100000"/>
                  </a:lnSpc>
                  <a:tabLst>
                    <a:tab pos="2423325" algn="l"/>
                  </a:tabLst>
                </a:pPr>
                <a:r>
                  <a:rPr lang="en-US" sz="1100" dirty="0">
                    <a:solidFill>
                      <a:srgbClr val="C00000"/>
                    </a:solidFill>
                  </a:rPr>
                  <a:t>Operating point with higher efficiency is possible	</a:t>
                </a:r>
              </a:p>
              <a:p>
                <a:pPr marL="0" indent="0" defTabSz="580836">
                  <a:lnSpc>
                    <a:spcPct val="150000"/>
                  </a:lnSpc>
                  <a:buNone/>
                  <a:tabLst>
                    <a:tab pos="447675" algn="l"/>
                  </a:tabLst>
                </a:pPr>
                <a:r>
                  <a:rPr lang="en-US" sz="1000" b="1" dirty="0"/>
                  <a:t>	</a:t>
                </a:r>
                <a:r>
                  <a:rPr lang="en-AU" sz="1400" b="1" dirty="0"/>
                  <a:t>Additional suppression of fundamental modes by outer corrugations?</a:t>
                </a:r>
              </a:p>
            </p:txBody>
          </p:sp>
        </mc:Choice>
        <mc:Fallback>
          <p:sp>
            <p:nvSpPr>
              <p:cNvPr id="2" name="Inhaltsplatzhalter 1">
                <a:extLst>
                  <a:ext uri="{FF2B5EF4-FFF2-40B4-BE49-F238E27FC236}">
                    <a16:creationId xmlns:a16="http://schemas.microsoft.com/office/drawing/2014/main" xmlns="" xmlns:a14="http://schemas.microsoft.com/office/drawing/2010/main" id="{471B3221-6661-4686-9AE9-F64B8CFD44E5}"/>
                  </a:ext>
                </a:extLst>
              </p:cNvPr>
              <p:cNvSpPr>
                <a:spLocks noGrp="1" noRot="1" noChangeAspect="1" noMove="1" noResize="1" noEditPoints="1" noAdjustHandles="1" noChangeArrowheads="1" noChangeShapeType="1" noTextEdit="1"/>
              </p:cNvSpPr>
              <p:nvPr>
                <p:ph idx="1"/>
              </p:nvPr>
            </p:nvSpPr>
            <p:spPr>
              <a:blipFill rotWithShape="1">
                <a:blip r:embed="rId3"/>
                <a:stretch>
                  <a:fillRect l="-73" t="-1630" r="-804" b="-5616"/>
                </a:stretch>
              </a:blipFill>
            </p:spPr>
            <p:txBody>
              <a:bodyPr/>
              <a:lstStyle/>
              <a:p>
                <a:r>
                  <a:rPr lang="en-US">
                    <a:noFill/>
                  </a:rPr>
                  <a:t> </a:t>
                </a:r>
              </a:p>
            </p:txBody>
          </p:sp>
        </mc:Fallback>
      </mc:AlternateContent>
      <p:sp>
        <p:nvSpPr>
          <p:cNvPr id="3" name="Datumsplatzhalter 2">
            <a:extLst>
              <a:ext uri="{FF2B5EF4-FFF2-40B4-BE49-F238E27FC236}">
                <a16:creationId xmlns:a16="http://schemas.microsoft.com/office/drawing/2014/main" xmlns="" id="{D4DF05A4-800B-4CDF-9837-33F5178500AD}"/>
              </a:ext>
            </a:extLst>
          </p:cNvPr>
          <p:cNvSpPr>
            <a:spLocks noGrp="1"/>
          </p:cNvSpPr>
          <p:nvPr>
            <p:ph type="dt" sz="half" idx="10"/>
          </p:nvPr>
        </p:nvSpPr>
        <p:spPr/>
        <p:txBody>
          <a:bodyPr/>
          <a:lstStyle/>
          <a:p>
            <a:r>
              <a:rPr lang="en-US"/>
              <a:t>2023-02-06</a:t>
            </a:r>
            <a:endParaRPr lang="en-US" dirty="0"/>
          </a:p>
        </p:txBody>
      </p:sp>
      <p:sp>
        <p:nvSpPr>
          <p:cNvPr id="4" name="Foliennummernplatzhalter 3">
            <a:extLst>
              <a:ext uri="{FF2B5EF4-FFF2-40B4-BE49-F238E27FC236}">
                <a16:creationId xmlns:a16="http://schemas.microsoft.com/office/drawing/2014/main" xmlns="" id="{F4CB9B48-6CFF-4122-80D0-BED2773DB0F4}"/>
              </a:ext>
            </a:extLst>
          </p:cNvPr>
          <p:cNvSpPr>
            <a:spLocks noGrp="1"/>
          </p:cNvSpPr>
          <p:nvPr>
            <p:ph type="sldNum" sz="quarter" idx="12"/>
          </p:nvPr>
        </p:nvSpPr>
        <p:spPr/>
        <p:txBody>
          <a:bodyPr/>
          <a:lstStyle/>
          <a:p>
            <a:fld id="{61696EC4-B4CF-4701-AD06-A8439D6D8E12}" type="slidenum">
              <a:rPr lang="en-US" noProof="0" smtClean="0"/>
              <a:t>13</a:t>
            </a:fld>
            <a:endParaRPr lang="en-US" noProof="0" dirty="0"/>
          </a:p>
        </p:txBody>
      </p:sp>
      <p:sp>
        <p:nvSpPr>
          <p:cNvPr id="5" name="Titel 4">
            <a:extLst>
              <a:ext uri="{FF2B5EF4-FFF2-40B4-BE49-F238E27FC236}">
                <a16:creationId xmlns:a16="http://schemas.microsoft.com/office/drawing/2014/main" xmlns="" id="{36C085B1-7109-4268-86F1-6EDA751C1DAE}"/>
              </a:ext>
            </a:extLst>
          </p:cNvPr>
          <p:cNvSpPr>
            <a:spLocks noGrp="1"/>
          </p:cNvSpPr>
          <p:nvPr>
            <p:ph type="title"/>
          </p:nvPr>
        </p:nvSpPr>
        <p:spPr/>
        <p:txBody>
          <a:bodyPr/>
          <a:lstStyle/>
          <a:p>
            <a:r>
              <a:rPr lang="de-DE" dirty="0" err="1"/>
              <a:t>Inner</a:t>
            </a:r>
            <a:r>
              <a:rPr lang="de-DE" dirty="0"/>
              <a:t> </a:t>
            </a:r>
            <a:r>
              <a:rPr lang="de-DE" dirty="0" err="1"/>
              <a:t>Corrugation</a:t>
            </a:r>
            <a:r>
              <a:rPr lang="de-DE" dirty="0"/>
              <a:t> </a:t>
            </a:r>
            <a:r>
              <a:rPr lang="de-DE" dirty="0" err="1"/>
              <a:t>Results</a:t>
            </a:r>
            <a:endParaRPr lang="de-DE" dirty="0"/>
          </a:p>
        </p:txBody>
      </p:sp>
      <p:sp>
        <p:nvSpPr>
          <p:cNvPr id="6" name="Pfeil: nach rechts 5">
            <a:extLst>
              <a:ext uri="{FF2B5EF4-FFF2-40B4-BE49-F238E27FC236}">
                <a16:creationId xmlns:a16="http://schemas.microsoft.com/office/drawing/2014/main" xmlns="" id="{59C1511F-351D-452E-A42E-FCEFAD52D9DB}"/>
              </a:ext>
            </a:extLst>
          </p:cNvPr>
          <p:cNvSpPr/>
          <p:nvPr/>
        </p:nvSpPr>
        <p:spPr>
          <a:xfrm>
            <a:off x="484403" y="4411825"/>
            <a:ext cx="285662" cy="247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399"/>
          </a:p>
        </p:txBody>
      </p:sp>
    </p:spTree>
    <p:extLst>
      <p:ext uri="{BB962C8B-B14F-4D97-AF65-F5344CB8AC3E}">
        <p14:creationId xmlns:p14="http://schemas.microsoft.com/office/powerpoint/2010/main" val="258991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6F4F72ED-13DA-4836-AA4F-BE99338D5A99}"/>
              </a:ext>
            </a:extLst>
          </p:cNvPr>
          <p:cNvSpPr>
            <a:spLocks noGrp="1"/>
          </p:cNvSpPr>
          <p:nvPr>
            <p:ph type="dt" sz="half" idx="10"/>
          </p:nvPr>
        </p:nvSpPr>
        <p:spPr/>
        <p:txBody>
          <a:bodyPr/>
          <a:lstStyle/>
          <a:p>
            <a:r>
              <a:rPr lang="en-US"/>
              <a:t>2023-02-06</a:t>
            </a:r>
            <a:endParaRPr lang="en-US" dirty="0"/>
          </a:p>
        </p:txBody>
      </p:sp>
      <p:sp>
        <p:nvSpPr>
          <p:cNvPr id="4" name="Foliennummernplatzhalter 3">
            <a:extLst>
              <a:ext uri="{FF2B5EF4-FFF2-40B4-BE49-F238E27FC236}">
                <a16:creationId xmlns:a16="http://schemas.microsoft.com/office/drawing/2014/main" xmlns="" id="{C4B9039A-6715-4ABB-AC07-FADC19ADE2AB}"/>
              </a:ext>
            </a:extLst>
          </p:cNvPr>
          <p:cNvSpPr>
            <a:spLocks noGrp="1"/>
          </p:cNvSpPr>
          <p:nvPr>
            <p:ph type="sldNum" sz="quarter" idx="12"/>
          </p:nvPr>
        </p:nvSpPr>
        <p:spPr/>
        <p:txBody>
          <a:bodyPr/>
          <a:lstStyle/>
          <a:p>
            <a:fld id="{61696EC4-B4CF-4701-AD06-A8439D6D8E12}" type="slidenum">
              <a:rPr lang="en-US" noProof="0" smtClean="0"/>
              <a:t>14</a:t>
            </a:fld>
            <a:endParaRPr lang="en-US" noProof="0" dirty="0"/>
          </a:p>
        </p:txBody>
      </p:sp>
      <p:sp>
        <p:nvSpPr>
          <p:cNvPr id="6" name="Titel 5">
            <a:extLst>
              <a:ext uri="{FF2B5EF4-FFF2-40B4-BE49-F238E27FC236}">
                <a16:creationId xmlns:a16="http://schemas.microsoft.com/office/drawing/2014/main" xmlns="" id="{76F48CDA-E545-4FF7-AF87-B1C04B22BA6D}"/>
              </a:ext>
            </a:extLst>
          </p:cNvPr>
          <p:cNvSpPr>
            <a:spLocks noGrp="1"/>
          </p:cNvSpPr>
          <p:nvPr>
            <p:ph type="title"/>
          </p:nvPr>
        </p:nvSpPr>
        <p:spPr>
          <a:xfrm>
            <a:off x="379184" y="3419107"/>
            <a:ext cx="8358416" cy="575989"/>
          </a:xfrm>
        </p:spPr>
        <p:txBody>
          <a:bodyPr>
            <a:normAutofit fontScale="90000"/>
          </a:bodyPr>
          <a:lstStyle/>
          <a:p>
            <a:r>
              <a:rPr lang="en-US" dirty="0"/>
              <a:t>Mode Converting Outer Corrugations</a:t>
            </a:r>
            <a:br>
              <a:rPr lang="en-US" dirty="0"/>
            </a:br>
            <a:endParaRPr lang="de-DE" dirty="0"/>
          </a:p>
        </p:txBody>
      </p:sp>
    </p:spTree>
    <p:extLst>
      <p:ext uri="{BB962C8B-B14F-4D97-AF65-F5344CB8AC3E}">
        <p14:creationId xmlns:p14="http://schemas.microsoft.com/office/powerpoint/2010/main" val="266236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9" y="1188000"/>
            <a:ext cx="5436871" cy="3560824"/>
          </a:xfrm>
        </p:spPr>
        <p:txBody>
          <a:bodyPr>
            <a:normAutofit/>
          </a:bodyPr>
          <a:lstStyle/>
          <a:p>
            <a:pPr>
              <a:lnSpc>
                <a:spcPct val="110000"/>
              </a:lnSpc>
              <a:spcBef>
                <a:spcPts val="0"/>
              </a:spcBef>
              <a:spcAft>
                <a:spcPts val="600"/>
              </a:spcAft>
            </a:pPr>
            <a:r>
              <a:rPr lang="en-US" sz="1800" dirty="0"/>
              <a:t>Introduction of </a:t>
            </a:r>
            <a:r>
              <a:rPr lang="en-US" sz="1800" i="1" dirty="0"/>
              <a:t>M</a:t>
            </a:r>
            <a:r>
              <a:rPr lang="en-US" sz="1800" dirty="0"/>
              <a:t>=25 outer corrugations at midsection according to developed strategy on </a:t>
            </a:r>
            <a:r>
              <a:rPr lang="en-US" sz="1800" i="1" dirty="0"/>
              <a:t>mode-coupling schemes</a:t>
            </a:r>
            <a:r>
              <a:rPr lang="en-US" sz="1800" dirty="0"/>
              <a:t>; optimization of cavity tapers.</a:t>
            </a:r>
            <a:endParaRPr lang="el-GR" sz="1800" dirty="0"/>
          </a:p>
          <a:p>
            <a:pPr>
              <a:lnSpc>
                <a:spcPct val="110000"/>
              </a:lnSpc>
              <a:spcBef>
                <a:spcPts val="0"/>
              </a:spcBef>
              <a:spcAft>
                <a:spcPts val="600"/>
              </a:spcAft>
            </a:pPr>
            <a:r>
              <a:rPr lang="en-US" sz="1800" b="1" i="1" dirty="0"/>
              <a:t>P</a:t>
            </a:r>
            <a:r>
              <a:rPr lang="en-US" sz="1800" b="1" dirty="0"/>
              <a:t>=1.6 MW, </a:t>
            </a:r>
            <a:r>
              <a:rPr lang="el-GR" sz="1800" b="1" i="1" dirty="0"/>
              <a:t>η</a:t>
            </a:r>
            <a:r>
              <a:rPr lang="en-US" sz="1800" b="1" i="1" baseline="-25000" dirty="0" err="1"/>
              <a:t>elec</a:t>
            </a:r>
            <a:r>
              <a:rPr lang="en-US" sz="1800" b="1" dirty="0"/>
              <a:t>=22% </a:t>
            </a:r>
            <a:r>
              <a:rPr lang="en-US" sz="1800" dirty="0"/>
              <a:t>is demonstrated, increased compared to the case with inner corrugations only. Ohmic losses density within acceptable limits.</a:t>
            </a:r>
          </a:p>
          <a:p>
            <a:pPr>
              <a:lnSpc>
                <a:spcPct val="110000"/>
              </a:lnSpc>
              <a:spcBef>
                <a:spcPts val="0"/>
              </a:spcBef>
              <a:spcAft>
                <a:spcPts val="600"/>
              </a:spcAft>
            </a:pPr>
            <a:r>
              <a:rPr lang="en-US" sz="1800" b="1" dirty="0"/>
              <a:t>Outer corrugations can mitigate mode competition and improve the operation stability of a coaxial cavity, allowing for operation with a very high-order mode at second harmonic.</a:t>
            </a:r>
          </a:p>
          <a:p>
            <a:pPr>
              <a:lnSpc>
                <a:spcPct val="110000"/>
              </a:lnSpc>
              <a:spcBef>
                <a:spcPts val="0"/>
              </a:spcBef>
              <a:spcAft>
                <a:spcPts val="600"/>
              </a:spcAft>
            </a:pPr>
            <a:endParaRPr lang="en-US" sz="1800" dirty="0"/>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15</a:t>
            </a:fld>
            <a:endParaRPr lang="en-US" noProof="0" dirty="0"/>
          </a:p>
        </p:txBody>
      </p:sp>
      <p:sp>
        <p:nvSpPr>
          <p:cNvPr id="5" name="Titel 4"/>
          <p:cNvSpPr>
            <a:spLocks noGrp="1"/>
          </p:cNvSpPr>
          <p:nvPr>
            <p:ph type="title"/>
          </p:nvPr>
        </p:nvSpPr>
        <p:spPr/>
        <p:txBody>
          <a:bodyPr>
            <a:normAutofit/>
          </a:bodyPr>
          <a:lstStyle/>
          <a:p>
            <a:r>
              <a:rPr lang="de-DE" sz="2400" dirty="0"/>
              <a:t>Excitation of TE</a:t>
            </a:r>
            <a:r>
              <a:rPr lang="de-DE" sz="2400" baseline="-25000" dirty="0"/>
              <a:t>34,19</a:t>
            </a:r>
            <a:r>
              <a:rPr lang="de-DE" sz="2400" dirty="0"/>
              <a:t> at 170 GHz</a:t>
            </a:r>
            <a:endParaRPr lang="en-US" dirty="0"/>
          </a:p>
        </p:txBody>
      </p:sp>
      <p:pic>
        <p:nvPicPr>
          <p:cNvPr id="7" name="Picture 6" descr="Chart, line chart  Description automatically generated">
            <a:extLst>
              <a:ext uri="{FF2B5EF4-FFF2-40B4-BE49-F238E27FC236}">
                <a16:creationId xmlns:a16="http://schemas.microsoft.com/office/drawing/2014/main" xmlns="" id="{6021BC19-B543-2F2A-0B65-3227226CD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906" y="1313961"/>
            <a:ext cx="3120510" cy="2442699"/>
          </a:xfrm>
          <a:prstGeom prst="rect">
            <a:avLst/>
          </a:prstGeom>
        </p:spPr>
      </p:pic>
      <p:sp>
        <p:nvSpPr>
          <p:cNvPr id="9" name="TextBox 8">
            <a:extLst>
              <a:ext uri="{FF2B5EF4-FFF2-40B4-BE49-F238E27FC236}">
                <a16:creationId xmlns:a16="http://schemas.microsoft.com/office/drawing/2014/main" xmlns="" id="{C80DF22D-4274-6957-F5EF-FC09F97900F8}"/>
              </a:ext>
            </a:extLst>
          </p:cNvPr>
          <p:cNvSpPr txBox="1"/>
          <p:nvPr/>
        </p:nvSpPr>
        <p:spPr>
          <a:xfrm>
            <a:off x="6158502" y="3882621"/>
            <a:ext cx="2828796" cy="738664"/>
          </a:xfrm>
          <a:prstGeom prst="rect">
            <a:avLst/>
          </a:prstGeom>
          <a:noFill/>
        </p:spPr>
        <p:txBody>
          <a:bodyPr wrap="square" rtlCol="0">
            <a:spAutoFit/>
          </a:bodyPr>
          <a:lstStyle/>
          <a:p>
            <a:pPr algn="just"/>
            <a:r>
              <a:rPr lang="en-US" sz="1050" i="1" dirty="0"/>
              <a:t>Output power of TE</a:t>
            </a:r>
            <a:r>
              <a:rPr lang="en-US" sz="1050" i="1" baseline="-25000" dirty="0"/>
              <a:t>34,19</a:t>
            </a:r>
            <a:r>
              <a:rPr lang="en-US" sz="1050" i="1" dirty="0"/>
              <a:t> in the upgraded cavity. The operating stability range is 0.4mm in beam radius, improved compared to the case with inner corrugations only.</a:t>
            </a:r>
            <a:endParaRPr lang="en-US" sz="1050" i="1" baseline="-25000" dirty="0"/>
          </a:p>
        </p:txBody>
      </p:sp>
    </p:spTree>
    <p:extLst>
      <p:ext uri="{BB962C8B-B14F-4D97-AF65-F5344CB8AC3E}">
        <p14:creationId xmlns:p14="http://schemas.microsoft.com/office/powerpoint/2010/main" val="248788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9" y="1188000"/>
            <a:ext cx="8644891" cy="3560824"/>
          </a:xfrm>
        </p:spPr>
        <p:txBody>
          <a:bodyPr>
            <a:noAutofit/>
          </a:bodyPr>
          <a:lstStyle/>
          <a:p>
            <a:pPr>
              <a:lnSpc>
                <a:spcPct val="110000"/>
              </a:lnSpc>
              <a:spcBef>
                <a:spcPts val="0"/>
              </a:spcBef>
              <a:spcAft>
                <a:spcPts val="600"/>
              </a:spcAft>
            </a:pPr>
            <a:r>
              <a:rPr lang="en-US" sz="1800" dirty="0"/>
              <a:t>To validate the strategy of choice of the mode-coupling scheme with outer corrugations, excitation of TE</a:t>
            </a:r>
            <a:r>
              <a:rPr lang="en-US" sz="1800" baseline="-25000" dirty="0"/>
              <a:t>37,18</a:t>
            </a:r>
            <a:r>
              <a:rPr lang="en-US" sz="1800" dirty="0"/>
              <a:t> was also pursued.</a:t>
            </a:r>
          </a:p>
          <a:p>
            <a:pPr>
              <a:lnSpc>
                <a:spcPct val="110000"/>
              </a:lnSpc>
              <a:spcBef>
                <a:spcPts val="0"/>
              </a:spcBef>
              <a:spcAft>
                <a:spcPts val="600"/>
              </a:spcAft>
            </a:pPr>
            <a:r>
              <a:rPr lang="en-US" sz="1800" dirty="0"/>
              <a:t>Parametric studies with respect to </a:t>
            </a:r>
            <a:r>
              <a:rPr lang="en-US" sz="1800" i="1" dirty="0"/>
              <a:t>R</a:t>
            </a:r>
            <a:r>
              <a:rPr lang="en-US" sz="1800" i="1" baseline="-25000" dirty="0"/>
              <a:t>b</a:t>
            </a:r>
            <a:r>
              <a:rPr lang="en-US" sz="1800" dirty="0"/>
              <a:t> and </a:t>
            </a:r>
            <a:r>
              <a:rPr lang="en-US" sz="1800" i="1" dirty="0"/>
              <a:t>B</a:t>
            </a:r>
            <a:r>
              <a:rPr lang="en-US" sz="1800" dirty="0"/>
              <a:t> indicated that TE</a:t>
            </a:r>
            <a:r>
              <a:rPr lang="en-US" sz="1800" baseline="-25000" dirty="0"/>
              <a:t>37,18</a:t>
            </a:r>
            <a:r>
              <a:rPr lang="en-US" sz="1800" dirty="0"/>
              <a:t> </a:t>
            </a:r>
            <a:r>
              <a:rPr lang="en-US" sz="1800" b="1" dirty="0"/>
              <a:t>cannot</a:t>
            </a:r>
            <a:r>
              <a:rPr lang="en-US" sz="1800" dirty="0"/>
              <a:t> be excited with inner corrugations only due to severe mode competition.</a:t>
            </a:r>
          </a:p>
          <a:p>
            <a:pPr>
              <a:lnSpc>
                <a:spcPct val="110000"/>
              </a:lnSpc>
              <a:spcBef>
                <a:spcPts val="0"/>
              </a:spcBef>
              <a:spcAft>
                <a:spcPts val="600"/>
              </a:spcAft>
            </a:pPr>
            <a:r>
              <a:rPr lang="en-US" sz="1800" dirty="0"/>
              <a:t>Main competing mode TE</a:t>
            </a:r>
            <a:r>
              <a:rPr lang="en-US" sz="1800" baseline="-25000" dirty="0"/>
              <a:t>17,10</a:t>
            </a:r>
            <a:r>
              <a:rPr lang="en-US" sz="1800" dirty="0"/>
              <a:t> was suppressed by introducing </a:t>
            </a:r>
            <a:r>
              <a:rPr lang="en-US" sz="1800" i="1" dirty="0"/>
              <a:t>M</a:t>
            </a:r>
            <a:r>
              <a:rPr lang="en-US" sz="1800" dirty="0"/>
              <a:t>=25 outer corrugations in the mid-section only, following generic strategies developed during this year.</a:t>
            </a:r>
          </a:p>
          <a:p>
            <a:pPr>
              <a:lnSpc>
                <a:spcPct val="110000"/>
              </a:lnSpc>
              <a:spcBef>
                <a:spcPts val="0"/>
              </a:spcBef>
              <a:spcAft>
                <a:spcPts val="600"/>
              </a:spcAft>
            </a:pPr>
            <a:r>
              <a:rPr lang="en-US" sz="1800" dirty="0"/>
              <a:t>To increase beam power, the beam voltage has been increased appropriately (</a:t>
            </a:r>
            <a:r>
              <a:rPr lang="en-US" sz="1800" i="1" dirty="0" err="1"/>
              <a:t>I</a:t>
            </a:r>
            <a:r>
              <a:rPr lang="en-US" sz="1800" i="1" baseline="-25000" dirty="0" err="1"/>
              <a:t>b</a:t>
            </a:r>
            <a:r>
              <a:rPr lang="en-US" sz="1800" dirty="0"/>
              <a:t>=80 </a:t>
            </a:r>
            <a:r>
              <a:rPr lang="en-US" sz="1800" dirty="0" err="1"/>
              <a:t>A,</a:t>
            </a:r>
            <a:r>
              <a:rPr lang="en-US" sz="1800" i="1" dirty="0" err="1"/>
              <a:t>V</a:t>
            </a:r>
            <a:r>
              <a:rPr lang="en-US" sz="1800" i="1" baseline="-25000" dirty="0" err="1"/>
              <a:t>b</a:t>
            </a:r>
            <a:r>
              <a:rPr lang="en-US" sz="1800" dirty="0"/>
              <a:t>=130 kV, </a:t>
            </a:r>
            <a:r>
              <a:rPr lang="en-US" sz="1800" i="1" dirty="0"/>
              <a:t>B</a:t>
            </a:r>
            <a:r>
              <a:rPr lang="en-US" sz="1800" dirty="0"/>
              <a:t>=3.675 T).</a:t>
            </a:r>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16</a:t>
            </a:fld>
            <a:endParaRPr lang="en-US" noProof="0" dirty="0"/>
          </a:p>
        </p:txBody>
      </p:sp>
      <p:sp>
        <p:nvSpPr>
          <p:cNvPr id="5" name="Titel 4"/>
          <p:cNvSpPr>
            <a:spLocks noGrp="1"/>
          </p:cNvSpPr>
          <p:nvPr>
            <p:ph type="title"/>
          </p:nvPr>
        </p:nvSpPr>
        <p:spPr/>
        <p:txBody>
          <a:bodyPr>
            <a:normAutofit/>
          </a:bodyPr>
          <a:lstStyle/>
          <a:p>
            <a:r>
              <a:rPr lang="de-DE" sz="2400" dirty="0"/>
              <a:t>Alternative: </a:t>
            </a:r>
            <a:r>
              <a:rPr lang="de-DE" dirty="0"/>
              <a:t>e</a:t>
            </a:r>
            <a:r>
              <a:rPr lang="de-DE" sz="2400" dirty="0"/>
              <a:t>xcitation of TE</a:t>
            </a:r>
            <a:r>
              <a:rPr lang="de-DE" sz="2400" baseline="-25000" dirty="0"/>
              <a:t>37,18</a:t>
            </a:r>
            <a:r>
              <a:rPr lang="de-DE" sz="2400" dirty="0"/>
              <a:t> at 170 GHz (1)</a:t>
            </a:r>
            <a:endParaRPr lang="en-US" dirty="0"/>
          </a:p>
        </p:txBody>
      </p:sp>
    </p:spTree>
    <p:extLst>
      <p:ext uri="{BB962C8B-B14F-4D97-AF65-F5344CB8AC3E}">
        <p14:creationId xmlns:p14="http://schemas.microsoft.com/office/powerpoint/2010/main" val="15829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9" y="1188000"/>
            <a:ext cx="4491991" cy="3560824"/>
          </a:xfrm>
        </p:spPr>
        <p:txBody>
          <a:bodyPr>
            <a:normAutofit/>
          </a:bodyPr>
          <a:lstStyle/>
          <a:p>
            <a:pPr>
              <a:lnSpc>
                <a:spcPct val="110000"/>
              </a:lnSpc>
              <a:spcBef>
                <a:spcPts val="0"/>
              </a:spcBef>
              <a:spcAft>
                <a:spcPts val="600"/>
              </a:spcAft>
            </a:pPr>
            <a:r>
              <a:rPr lang="en-US" sz="1800" dirty="0"/>
              <a:t>TE</a:t>
            </a:r>
            <a:r>
              <a:rPr lang="en-US" sz="1800" baseline="-25000" dirty="0"/>
              <a:t>37,18</a:t>
            </a:r>
            <a:r>
              <a:rPr lang="en-US" sz="1800" dirty="0"/>
              <a:t> is excited with </a:t>
            </a:r>
            <a:r>
              <a:rPr lang="en-US" sz="1800" b="1" i="1" dirty="0"/>
              <a:t>P</a:t>
            </a:r>
            <a:r>
              <a:rPr lang="en-US" sz="1800" b="1" dirty="0"/>
              <a:t>=1.95 MW,</a:t>
            </a:r>
            <a:r>
              <a:rPr lang="en-US" sz="1800" dirty="0"/>
              <a:t> </a:t>
            </a:r>
            <a:r>
              <a:rPr lang="el-GR" sz="1800" b="1" i="1" dirty="0"/>
              <a:t>η</a:t>
            </a:r>
            <a:r>
              <a:rPr lang="en-US" sz="1800" b="1" baseline="-25000" dirty="0" err="1"/>
              <a:t>elec</a:t>
            </a:r>
            <a:r>
              <a:rPr lang="en-US" sz="1800" b="1" dirty="0"/>
              <a:t>=20%</a:t>
            </a:r>
            <a:r>
              <a:rPr lang="en-US" sz="1800" dirty="0"/>
              <a:t> and ohmic losses densities much lower than the acceptable limits.</a:t>
            </a:r>
          </a:p>
          <a:p>
            <a:pPr>
              <a:lnSpc>
                <a:spcPct val="110000"/>
              </a:lnSpc>
              <a:spcBef>
                <a:spcPts val="0"/>
              </a:spcBef>
              <a:spcAft>
                <a:spcPts val="600"/>
              </a:spcAft>
            </a:pPr>
            <a:r>
              <a:rPr lang="en-US" sz="1800" dirty="0"/>
              <a:t>Considering the previous findings, </a:t>
            </a:r>
            <a:r>
              <a:rPr lang="en-US" sz="1800" b="1" dirty="0"/>
              <a:t>the introduction of outer corrugations can successfully mitigate mode competition and allow the excitation of a specific mode at second harmonic </a:t>
            </a:r>
            <a:r>
              <a:rPr lang="en-US" sz="1800" b="1" dirty="0" smtClean="0"/>
              <a:t>(which </a:t>
            </a:r>
            <a:r>
              <a:rPr lang="en-US" sz="1800" b="1" dirty="0"/>
              <a:t>otherwise cannot be </a:t>
            </a:r>
            <a:r>
              <a:rPr lang="en-US" sz="1800" b="1" dirty="0" smtClean="0"/>
              <a:t>excited).</a:t>
            </a:r>
            <a:endParaRPr lang="en-US" sz="1800" dirty="0"/>
          </a:p>
          <a:p>
            <a:pPr>
              <a:lnSpc>
                <a:spcPct val="110000"/>
              </a:lnSpc>
              <a:spcBef>
                <a:spcPts val="0"/>
              </a:spcBef>
              <a:spcAft>
                <a:spcPts val="600"/>
              </a:spcAft>
            </a:pPr>
            <a:endParaRPr lang="en-US" sz="1800" dirty="0"/>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17</a:t>
            </a:fld>
            <a:endParaRPr lang="en-US" noProof="0" dirty="0"/>
          </a:p>
        </p:txBody>
      </p:sp>
      <p:sp>
        <p:nvSpPr>
          <p:cNvPr id="5" name="Titel 4"/>
          <p:cNvSpPr>
            <a:spLocks noGrp="1"/>
          </p:cNvSpPr>
          <p:nvPr>
            <p:ph type="title"/>
          </p:nvPr>
        </p:nvSpPr>
        <p:spPr/>
        <p:txBody>
          <a:bodyPr>
            <a:normAutofit/>
          </a:bodyPr>
          <a:lstStyle/>
          <a:p>
            <a:r>
              <a:rPr lang="de-DE" sz="2400" dirty="0"/>
              <a:t>Excitation of TE</a:t>
            </a:r>
            <a:r>
              <a:rPr lang="de-DE" sz="2400" baseline="-25000" dirty="0"/>
              <a:t>37,18</a:t>
            </a:r>
            <a:r>
              <a:rPr lang="de-DE" sz="2400" dirty="0"/>
              <a:t> at 170GHz (2)</a:t>
            </a:r>
            <a:endParaRPr lang="en-US" dirty="0"/>
          </a:p>
        </p:txBody>
      </p:sp>
      <p:pic>
        <p:nvPicPr>
          <p:cNvPr id="6" name="Picture 5" descr="Chart  Description automatically generated">
            <a:extLst>
              <a:ext uri="{FF2B5EF4-FFF2-40B4-BE49-F238E27FC236}">
                <a16:creationId xmlns:a16="http://schemas.microsoft.com/office/drawing/2014/main" xmlns="" id="{BF712710-6EC3-FB11-2D37-A6254FFFF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508" y="1137976"/>
            <a:ext cx="3870434" cy="3103200"/>
          </a:xfrm>
          <a:prstGeom prst="rect">
            <a:avLst/>
          </a:prstGeom>
        </p:spPr>
      </p:pic>
      <p:sp>
        <p:nvSpPr>
          <p:cNvPr id="7" name="TextBox 6">
            <a:extLst>
              <a:ext uri="{FF2B5EF4-FFF2-40B4-BE49-F238E27FC236}">
                <a16:creationId xmlns:a16="http://schemas.microsoft.com/office/drawing/2014/main" xmlns="" id="{5F4057FD-3BBB-D89A-079D-9E037494E948}"/>
              </a:ext>
            </a:extLst>
          </p:cNvPr>
          <p:cNvSpPr txBox="1"/>
          <p:nvPr/>
        </p:nvSpPr>
        <p:spPr>
          <a:xfrm>
            <a:off x="5571762" y="4245134"/>
            <a:ext cx="3345180" cy="400110"/>
          </a:xfrm>
          <a:prstGeom prst="rect">
            <a:avLst/>
          </a:prstGeom>
          <a:noFill/>
        </p:spPr>
        <p:txBody>
          <a:bodyPr wrap="square" rtlCol="0">
            <a:spAutoFit/>
          </a:bodyPr>
          <a:lstStyle/>
          <a:p>
            <a:r>
              <a:rPr lang="en-US" sz="1000" i="1" dirty="0"/>
              <a:t>Output power of TE</a:t>
            </a:r>
            <a:r>
              <a:rPr lang="en-US" sz="1000" i="1" baseline="-25000" dirty="0"/>
              <a:t>37,18</a:t>
            </a:r>
            <a:r>
              <a:rPr lang="en-US" sz="1000" i="1" dirty="0"/>
              <a:t> in the cavity with increased smoothing and outer corrugations. </a:t>
            </a:r>
            <a:endParaRPr lang="en-US" sz="1000" i="1" baseline="-25000" dirty="0"/>
          </a:p>
        </p:txBody>
      </p:sp>
    </p:spTree>
    <p:extLst>
      <p:ext uri="{BB962C8B-B14F-4D97-AF65-F5344CB8AC3E}">
        <p14:creationId xmlns:p14="http://schemas.microsoft.com/office/powerpoint/2010/main" val="59617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xmlns="" id="{F01A1328-A74B-4966-9B81-B4BEBBB07DF9}"/>
                  </a:ext>
                </a:extLst>
              </p:cNvPr>
              <p:cNvSpPr>
                <a:spLocks noGrp="1"/>
              </p:cNvSpPr>
              <p:nvPr>
                <p:ph idx="1"/>
              </p:nvPr>
            </p:nvSpPr>
            <p:spPr/>
            <p:txBody>
              <a:bodyPr>
                <a:normAutofit/>
              </a:bodyPr>
              <a:lstStyle/>
              <a:p>
                <a:pPr>
                  <a:lnSpc>
                    <a:spcPct val="150000"/>
                  </a:lnSpc>
                </a:pPr>
                <a:r>
                  <a:rPr lang="en-US" dirty="0"/>
                  <a:t>Design of a </a:t>
                </a:r>
                <a14:m>
                  <m:oMath xmlns:m="http://schemas.openxmlformats.org/officeDocument/2006/math">
                    <m:r>
                      <a:rPr lang="de-DE" b="0" i="0" smtClean="0">
                        <a:latin typeface="Cambria Math"/>
                      </a:rPr>
                      <m:t>&gt;</m:t>
                    </m:r>
                    <m:r>
                      <a:rPr lang="de-DE" b="0" i="1" smtClean="0">
                        <a:latin typeface="Cambria Math"/>
                      </a:rPr>
                      <m:t>204</m:t>
                    </m:r>
                    <m:r>
                      <a:rPr lang="de-DE" b="0" i="1" smtClean="0">
                        <a:latin typeface="Cambria Math" panose="02040503050406030204" pitchFamily="18" charset="0"/>
                      </a:rPr>
                      <m:t> </m:t>
                    </m:r>
                    <m:r>
                      <m:rPr>
                        <m:sty m:val="p"/>
                      </m:rPr>
                      <a:rPr lang="de-DE" b="0" i="0" smtClean="0">
                        <a:latin typeface="Cambria Math" panose="02040503050406030204" pitchFamily="18" charset="0"/>
                      </a:rPr>
                      <m:t>GHz</m:t>
                    </m:r>
                  </m:oMath>
                </a14:m>
                <a:r>
                  <a:rPr lang="en-AU" dirty="0"/>
                  <a:t> cavity based on the developed strategies.</a:t>
                </a:r>
              </a:p>
              <a:p>
                <a:pPr>
                  <a:lnSpc>
                    <a:spcPct val="150000"/>
                  </a:lnSpc>
                </a:pPr>
                <a:r>
                  <a:rPr lang="en-US" kern="0" dirty="0">
                    <a:solidFill>
                      <a:srgbClr val="000000"/>
                    </a:solidFill>
                  </a:rPr>
                  <a:t>Elaboration of the design strategies regarding the existence of applicable coupling schemes independent of specific cavity design, considering possible multi-frequency operation.</a:t>
                </a:r>
              </a:p>
              <a:p>
                <a:pPr marL="266771" lvl="1" indent="0">
                  <a:lnSpc>
                    <a:spcPct val="150000"/>
                  </a:lnSpc>
                  <a:buNone/>
                </a:pPr>
                <a:endParaRPr lang="en-AU" dirty="0"/>
              </a:p>
            </p:txBody>
          </p:sp>
        </mc:Choice>
        <mc:Fallback xmlns="">
          <p:sp>
            <p:nvSpPr>
              <p:cNvPr id="2" name="Inhaltsplatzhalter 1">
                <a:extLst>
                  <a:ext uri="{FF2B5EF4-FFF2-40B4-BE49-F238E27FC236}">
                    <a16:creationId xmlns:a16="http://schemas.microsoft.com/office/drawing/2014/main" id="{F01A1328-A74B-4966-9B81-B4BEBBB07DF9}"/>
                  </a:ext>
                </a:extLst>
              </p:cNvPr>
              <p:cNvSpPr>
                <a:spLocks noGrp="1" noRot="1" noChangeAspect="1" noMove="1" noResize="1" noEditPoints="1" noAdjustHandles="1" noChangeArrowheads="1" noChangeShapeType="1" noTextEdit="1"/>
              </p:cNvSpPr>
              <p:nvPr>
                <p:ph idx="1"/>
              </p:nvPr>
            </p:nvSpPr>
            <p:spPr>
              <a:blipFill>
                <a:blip r:embed="rId2"/>
                <a:stretch>
                  <a:fillRect l="-73"/>
                </a:stretch>
              </a:blipFill>
            </p:spPr>
            <p:txBody>
              <a:bodyPr/>
              <a:lstStyle/>
              <a:p>
                <a:r>
                  <a:rPr lang="el-GR">
                    <a:noFill/>
                  </a:rPr>
                  <a:t> </a:t>
                </a:r>
              </a:p>
            </p:txBody>
          </p:sp>
        </mc:Fallback>
      </mc:AlternateContent>
      <p:sp>
        <p:nvSpPr>
          <p:cNvPr id="3" name="Datumsplatzhalter 2">
            <a:extLst>
              <a:ext uri="{FF2B5EF4-FFF2-40B4-BE49-F238E27FC236}">
                <a16:creationId xmlns:a16="http://schemas.microsoft.com/office/drawing/2014/main" xmlns="" id="{D129EC97-3E4B-43DA-A040-5C92F944413F}"/>
              </a:ext>
            </a:extLst>
          </p:cNvPr>
          <p:cNvSpPr>
            <a:spLocks noGrp="1"/>
          </p:cNvSpPr>
          <p:nvPr>
            <p:ph type="dt" sz="half" idx="10"/>
          </p:nvPr>
        </p:nvSpPr>
        <p:spPr/>
        <p:txBody>
          <a:bodyPr/>
          <a:lstStyle/>
          <a:p>
            <a:r>
              <a:rPr lang="en-US" noProof="0"/>
              <a:t>2023-02-06</a:t>
            </a:r>
            <a:endParaRPr lang="de-DE" noProof="0" dirty="0"/>
          </a:p>
        </p:txBody>
      </p:sp>
      <p:sp>
        <p:nvSpPr>
          <p:cNvPr id="4" name="Foliennummernplatzhalter 3">
            <a:extLst>
              <a:ext uri="{FF2B5EF4-FFF2-40B4-BE49-F238E27FC236}">
                <a16:creationId xmlns:a16="http://schemas.microsoft.com/office/drawing/2014/main" xmlns="" id="{E8979D97-88C4-4851-ADA3-6A1F2C40A54A}"/>
              </a:ext>
            </a:extLst>
          </p:cNvPr>
          <p:cNvSpPr>
            <a:spLocks noGrp="1"/>
          </p:cNvSpPr>
          <p:nvPr>
            <p:ph type="sldNum" sz="quarter" idx="12"/>
          </p:nvPr>
        </p:nvSpPr>
        <p:spPr/>
        <p:txBody>
          <a:bodyPr/>
          <a:lstStyle/>
          <a:p>
            <a:fld id="{61696EC4-B4CF-4701-AD06-A8439D6D8E12}" type="slidenum">
              <a:rPr lang="en-US" noProof="0" smtClean="0"/>
              <a:t>18</a:t>
            </a:fld>
            <a:endParaRPr lang="en-US" noProof="0"/>
          </a:p>
        </p:txBody>
      </p:sp>
      <p:sp>
        <p:nvSpPr>
          <p:cNvPr id="5" name="Titel 4">
            <a:extLst>
              <a:ext uri="{FF2B5EF4-FFF2-40B4-BE49-F238E27FC236}">
                <a16:creationId xmlns:a16="http://schemas.microsoft.com/office/drawing/2014/main" xmlns="" id="{A4ADFF5D-E133-49C2-B8B9-995766AE31DD}"/>
              </a:ext>
            </a:extLst>
          </p:cNvPr>
          <p:cNvSpPr>
            <a:spLocks noGrp="1"/>
          </p:cNvSpPr>
          <p:nvPr>
            <p:ph type="title"/>
          </p:nvPr>
        </p:nvSpPr>
        <p:spPr/>
        <p:txBody>
          <a:bodyPr/>
          <a:lstStyle/>
          <a:p>
            <a:r>
              <a:rPr lang="en-US" dirty="0"/>
              <a:t>Task T1.2.2 Outlook</a:t>
            </a:r>
            <a:endParaRPr lang="de-DE" dirty="0"/>
          </a:p>
        </p:txBody>
      </p:sp>
    </p:spTree>
    <p:extLst>
      <p:ext uri="{BB962C8B-B14F-4D97-AF65-F5344CB8AC3E}">
        <p14:creationId xmlns:p14="http://schemas.microsoft.com/office/powerpoint/2010/main" val="17247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6F4F72ED-13DA-4836-AA4F-BE99338D5A99}"/>
              </a:ext>
            </a:extLst>
          </p:cNvPr>
          <p:cNvSpPr>
            <a:spLocks noGrp="1"/>
          </p:cNvSpPr>
          <p:nvPr>
            <p:ph type="dt" sz="half" idx="10"/>
          </p:nvPr>
        </p:nvSpPr>
        <p:spPr/>
        <p:txBody>
          <a:bodyPr/>
          <a:lstStyle/>
          <a:p>
            <a:r>
              <a:rPr lang="en-US"/>
              <a:t>2023-02-06</a:t>
            </a:r>
            <a:endParaRPr lang="en-US" dirty="0"/>
          </a:p>
        </p:txBody>
      </p:sp>
      <p:sp>
        <p:nvSpPr>
          <p:cNvPr id="4" name="Foliennummernplatzhalter 3">
            <a:extLst>
              <a:ext uri="{FF2B5EF4-FFF2-40B4-BE49-F238E27FC236}">
                <a16:creationId xmlns:a16="http://schemas.microsoft.com/office/drawing/2014/main" xmlns="" id="{C4B9039A-6715-4ABB-AC07-FADC19ADE2AB}"/>
              </a:ext>
            </a:extLst>
          </p:cNvPr>
          <p:cNvSpPr>
            <a:spLocks noGrp="1"/>
          </p:cNvSpPr>
          <p:nvPr>
            <p:ph type="sldNum" sz="quarter" idx="12"/>
          </p:nvPr>
        </p:nvSpPr>
        <p:spPr/>
        <p:txBody>
          <a:bodyPr/>
          <a:lstStyle/>
          <a:p>
            <a:fld id="{61696EC4-B4CF-4701-AD06-A8439D6D8E12}" type="slidenum">
              <a:rPr lang="en-US" noProof="0" smtClean="0"/>
              <a:t>19</a:t>
            </a:fld>
            <a:endParaRPr lang="en-US" noProof="0" dirty="0"/>
          </a:p>
        </p:txBody>
      </p:sp>
      <p:sp>
        <p:nvSpPr>
          <p:cNvPr id="6" name="Titel 5">
            <a:extLst>
              <a:ext uri="{FF2B5EF4-FFF2-40B4-BE49-F238E27FC236}">
                <a16:creationId xmlns:a16="http://schemas.microsoft.com/office/drawing/2014/main" xmlns="" id="{76F48CDA-E545-4FF7-AF87-B1C04B22BA6D}"/>
              </a:ext>
            </a:extLst>
          </p:cNvPr>
          <p:cNvSpPr>
            <a:spLocks noGrp="1"/>
          </p:cNvSpPr>
          <p:nvPr>
            <p:ph type="title"/>
          </p:nvPr>
        </p:nvSpPr>
        <p:spPr>
          <a:xfrm>
            <a:off x="379184" y="3419107"/>
            <a:ext cx="8358416" cy="575989"/>
          </a:xfrm>
        </p:spPr>
        <p:txBody>
          <a:bodyPr>
            <a:normAutofit fontScale="90000"/>
          </a:bodyPr>
          <a:lstStyle/>
          <a:p>
            <a:r>
              <a:rPr lang="en-US" i="1" dirty="0"/>
              <a:t>T1.1.1:</a:t>
            </a:r>
            <a:br>
              <a:rPr lang="en-US" i="1" dirty="0"/>
            </a:br>
            <a:r>
              <a:rPr lang="en-US" dirty="0"/>
              <a:t>Studies on MW-class 2</a:t>
            </a:r>
            <a:r>
              <a:rPr lang="en-US" baseline="30000" dirty="0"/>
              <a:t>nd</a:t>
            </a:r>
            <a:r>
              <a:rPr lang="el-GR" dirty="0"/>
              <a:t> </a:t>
            </a:r>
            <a:r>
              <a:rPr lang="en-US" dirty="0"/>
              <a:t>Harmonic Operation with Injection Locking</a:t>
            </a:r>
            <a:endParaRPr lang="de-DE" dirty="0"/>
          </a:p>
        </p:txBody>
      </p:sp>
    </p:spTree>
    <p:extLst>
      <p:ext uri="{BB962C8B-B14F-4D97-AF65-F5344CB8AC3E}">
        <p14:creationId xmlns:p14="http://schemas.microsoft.com/office/powerpoint/2010/main" val="242080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50000"/>
              </a:lnSpc>
            </a:pPr>
            <a:r>
              <a:rPr lang="en-US" sz="1800" dirty="0"/>
              <a:t>Introduction / Main Objective and Approach</a:t>
            </a:r>
          </a:p>
          <a:p>
            <a:pPr>
              <a:lnSpc>
                <a:spcPct val="150000"/>
              </a:lnSpc>
            </a:pPr>
            <a:r>
              <a:rPr lang="en-US" sz="1800" dirty="0"/>
              <a:t>Studies on MW-class 2</a:t>
            </a:r>
            <a:r>
              <a:rPr lang="en-US" sz="1800" baseline="30000" dirty="0"/>
              <a:t>nd</a:t>
            </a:r>
            <a:r>
              <a:rPr lang="en-US" sz="1800" dirty="0"/>
              <a:t> Harmonic Operation (w/o Injection Locking)</a:t>
            </a:r>
          </a:p>
          <a:p>
            <a:pPr>
              <a:lnSpc>
                <a:spcPct val="150000"/>
              </a:lnSpc>
            </a:pPr>
            <a:r>
              <a:rPr lang="en-US" sz="1800" dirty="0"/>
              <a:t>Mode Converting Outer Corrugations</a:t>
            </a:r>
          </a:p>
          <a:p>
            <a:pPr>
              <a:lnSpc>
                <a:spcPct val="150000"/>
              </a:lnSpc>
            </a:pPr>
            <a:r>
              <a:rPr lang="en-US" sz="1800" dirty="0"/>
              <a:t>Studies on MW-class 2</a:t>
            </a:r>
            <a:r>
              <a:rPr lang="en-US" sz="1800" baseline="30000" dirty="0"/>
              <a:t>nd</a:t>
            </a:r>
            <a:r>
              <a:rPr lang="en-US" sz="1800" dirty="0"/>
              <a:t> Harmonic Operation with Injection Locking</a:t>
            </a:r>
          </a:p>
          <a:p>
            <a:pPr>
              <a:lnSpc>
                <a:spcPct val="150000"/>
              </a:lnSpc>
            </a:pPr>
            <a:r>
              <a:rPr lang="en-US" sz="1800" dirty="0"/>
              <a:t>Research on Coupling System for Injection Locking</a:t>
            </a:r>
          </a:p>
          <a:p>
            <a:pPr>
              <a:lnSpc>
                <a:spcPct val="150000"/>
              </a:lnSpc>
            </a:pPr>
            <a:r>
              <a:rPr lang="en-US" sz="1800" dirty="0"/>
              <a:t>Depressed Collector for 2</a:t>
            </a:r>
            <a:r>
              <a:rPr lang="en-US" sz="1800" baseline="30000" dirty="0"/>
              <a:t>nd</a:t>
            </a:r>
            <a:r>
              <a:rPr lang="en-US" sz="1800" dirty="0"/>
              <a:t> Harmonic Gyrotron Operation</a:t>
            </a:r>
          </a:p>
          <a:p>
            <a:pPr>
              <a:lnSpc>
                <a:spcPct val="150000"/>
              </a:lnSpc>
            </a:pPr>
            <a:r>
              <a:rPr lang="en-US" sz="1800" dirty="0"/>
              <a:t>Conclusion and Outlook</a:t>
            </a:r>
          </a:p>
          <a:p>
            <a:pPr>
              <a:lnSpc>
                <a:spcPct val="150000"/>
              </a:lnSpc>
            </a:pPr>
            <a:endParaRPr lang="en-US" dirty="0"/>
          </a:p>
          <a:p>
            <a:pPr>
              <a:lnSpc>
                <a:spcPct val="150000"/>
              </a:lnSpc>
            </a:pPr>
            <a:endParaRPr lang="en-US" dirty="0"/>
          </a:p>
          <a:p>
            <a:pPr marL="0" indent="0">
              <a:lnSpc>
                <a:spcPct val="150000"/>
              </a:lnSpc>
              <a:buNone/>
            </a:pPr>
            <a:endParaRPr lang="en-US" dirty="0"/>
          </a:p>
          <a:p>
            <a:pPr marL="0" indent="0">
              <a:buNone/>
            </a:pPr>
            <a:endParaRPr lang="en-US" dirty="0"/>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a:t>
            </a:fld>
            <a:endParaRPr lang="en-US" noProof="0" dirty="0"/>
          </a:p>
        </p:txBody>
      </p:sp>
      <p:sp>
        <p:nvSpPr>
          <p:cNvPr id="5" name="Titel 4"/>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89905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783573" y="3019176"/>
            <a:ext cx="2245508" cy="1729648"/>
          </a:xfrm>
          <a:prstGeom prst="rect">
            <a:avLst/>
          </a:prstGeom>
        </p:spPr>
      </p:pic>
      <p:pic>
        <p:nvPicPr>
          <p:cNvPr id="6" name="Picture 5"/>
          <p:cNvPicPr>
            <a:picLocks noChangeAspect="1"/>
          </p:cNvPicPr>
          <p:nvPr/>
        </p:nvPicPr>
        <p:blipFill>
          <a:blip r:embed="rId4"/>
          <a:stretch>
            <a:fillRect/>
          </a:stretch>
        </p:blipFill>
        <p:spPr>
          <a:xfrm>
            <a:off x="6893859" y="1252143"/>
            <a:ext cx="2024936" cy="1689875"/>
          </a:xfrm>
          <a:prstGeom prst="rect">
            <a:avLst/>
          </a:prstGeom>
        </p:spPr>
      </p:pic>
      <p:sp>
        <p:nvSpPr>
          <p:cNvPr id="2" name="Inhaltsplatzhalter 1"/>
          <p:cNvSpPr>
            <a:spLocks noGrp="1"/>
          </p:cNvSpPr>
          <p:nvPr>
            <p:ph idx="1"/>
          </p:nvPr>
        </p:nvSpPr>
        <p:spPr>
          <a:xfrm>
            <a:off x="162834" y="1095240"/>
            <a:ext cx="6731025" cy="3847339"/>
          </a:xfrm>
        </p:spPr>
        <p:txBody>
          <a:bodyPr>
            <a:normAutofit/>
          </a:bodyPr>
          <a:lstStyle/>
          <a:p>
            <a:pPr>
              <a:lnSpc>
                <a:spcPct val="130000"/>
              </a:lnSpc>
              <a:spcBef>
                <a:spcPts val="0"/>
              </a:spcBef>
            </a:pPr>
            <a:r>
              <a:rPr lang="en-US" sz="1700" dirty="0"/>
              <a:t>TE</a:t>
            </a:r>
            <a:r>
              <a:rPr lang="en-US" sz="1700" baseline="-25000" dirty="0"/>
              <a:t>34,19</a:t>
            </a:r>
            <a:r>
              <a:rPr lang="en-US" sz="1700" dirty="0"/>
              <a:t> is not suitable for </a:t>
            </a:r>
            <a:r>
              <a:rPr lang="en-US" sz="1700" b="1" dirty="0"/>
              <a:t>2-MW</a:t>
            </a:r>
            <a:r>
              <a:rPr lang="en-US" sz="1700" dirty="0"/>
              <a:t> 2</a:t>
            </a:r>
            <a:r>
              <a:rPr lang="en-US" sz="1700" baseline="30000" dirty="0"/>
              <a:t>nd</a:t>
            </a:r>
            <a:r>
              <a:rPr lang="en-US" sz="1700" dirty="0"/>
              <a:t>-harmonic operation since it is strongly inhibited by its 1</a:t>
            </a:r>
            <a:r>
              <a:rPr lang="en-US" sz="1700" baseline="30000" dirty="0"/>
              <a:t>st</a:t>
            </a:r>
            <a:r>
              <a:rPr lang="en-US" sz="1700" dirty="0"/>
              <a:t>-harmonic competitor TE</a:t>
            </a:r>
            <a:r>
              <a:rPr lang="en-US" sz="1700" baseline="-25000" dirty="0"/>
              <a:t>17,10</a:t>
            </a:r>
            <a:r>
              <a:rPr lang="en-US" sz="1700" dirty="0"/>
              <a:t>:</a:t>
            </a:r>
          </a:p>
          <a:p>
            <a:pPr lvl="1">
              <a:lnSpc>
                <a:spcPct val="130000"/>
              </a:lnSpc>
              <a:spcBef>
                <a:spcPts val="0"/>
              </a:spcBef>
              <a:buFont typeface="Wingdings" panose="05000000000000000000" pitchFamily="2" charset="2"/>
              <a:buChar char="Ø"/>
            </a:pPr>
            <a:r>
              <a:rPr lang="en-US" sz="1500" dirty="0"/>
              <a:t>TE</a:t>
            </a:r>
            <a:r>
              <a:rPr lang="en-US" sz="1500" baseline="-25000" dirty="0"/>
              <a:t>17,10</a:t>
            </a:r>
            <a:r>
              <a:rPr lang="en-US" sz="1500" dirty="0"/>
              <a:t> is close to TE</a:t>
            </a:r>
            <a:r>
              <a:rPr lang="en-US" sz="1500" baseline="-25000" dirty="0"/>
              <a:t>34,19</a:t>
            </a:r>
            <a:r>
              <a:rPr lang="en-US" sz="1500" dirty="0"/>
              <a:t> in terms of frequency and has higher coupling.</a:t>
            </a:r>
          </a:p>
          <a:p>
            <a:pPr lvl="1">
              <a:lnSpc>
                <a:spcPct val="130000"/>
              </a:lnSpc>
              <a:spcBef>
                <a:spcPts val="0"/>
              </a:spcBef>
              <a:spcAft>
                <a:spcPts val="1200"/>
              </a:spcAft>
              <a:buFont typeface="Wingdings" panose="05000000000000000000" pitchFamily="2" charset="2"/>
              <a:buChar char="Ø"/>
            </a:pPr>
            <a:r>
              <a:rPr lang="en-US" sz="1500" dirty="0"/>
              <a:t>TE</a:t>
            </a:r>
            <a:r>
              <a:rPr lang="en-US" sz="1500" baseline="-25000" dirty="0"/>
              <a:t>17,10</a:t>
            </a:r>
            <a:r>
              <a:rPr lang="en-US" sz="1500" dirty="0"/>
              <a:t> has larger caustic radius so it is not affected by the insert.</a:t>
            </a:r>
          </a:p>
          <a:p>
            <a:pPr>
              <a:lnSpc>
                <a:spcPct val="130000"/>
              </a:lnSpc>
              <a:spcBef>
                <a:spcPts val="0"/>
              </a:spcBef>
            </a:pPr>
            <a:r>
              <a:rPr lang="en-US" sz="1700" dirty="0"/>
              <a:t>After testing different strategies we have arrived at a new mode-selection strategy for high-power 2</a:t>
            </a:r>
            <a:r>
              <a:rPr lang="en-US" sz="1700" baseline="30000" dirty="0"/>
              <a:t>nd</a:t>
            </a:r>
            <a:r>
              <a:rPr lang="en-US" sz="1700" dirty="0"/>
              <a:t>-harmonic operation:</a:t>
            </a:r>
            <a:endParaRPr lang="en-US" sz="1500" dirty="0"/>
          </a:p>
          <a:p>
            <a:pPr lvl="1">
              <a:lnSpc>
                <a:spcPct val="130000"/>
              </a:lnSpc>
              <a:spcBef>
                <a:spcPts val="0"/>
              </a:spcBef>
              <a:buFont typeface="Wingdings" panose="05000000000000000000" pitchFamily="2" charset="2"/>
              <a:buChar char="Ø"/>
            </a:pPr>
            <a:r>
              <a:rPr lang="en-US" sz="1500" dirty="0"/>
              <a:t>tolerate 1</a:t>
            </a:r>
            <a:r>
              <a:rPr lang="en-US" sz="1500" baseline="30000" dirty="0"/>
              <a:t>st</a:t>
            </a:r>
            <a:r>
              <a:rPr lang="en-US" sz="1500" dirty="0"/>
              <a:t>-harmonic competitors that lie close in frequency provided that they have smaller caustic so they can be suppressed by the insert.</a:t>
            </a:r>
          </a:p>
          <a:p>
            <a:pPr lvl="1">
              <a:lnSpc>
                <a:spcPct val="130000"/>
              </a:lnSpc>
              <a:spcBef>
                <a:spcPts val="0"/>
              </a:spcBef>
              <a:buFont typeface="Wingdings" panose="05000000000000000000" pitchFamily="2" charset="2"/>
              <a:buChar char="Ø"/>
            </a:pPr>
            <a:r>
              <a:rPr lang="en-US" sz="1500" dirty="0"/>
              <a:t>a pool of candidate modes have been found to satisfy the criteria: </a:t>
            </a:r>
            <a:r>
              <a:rPr lang="en-US" sz="1500" b="1" dirty="0"/>
              <a:t>TE</a:t>
            </a:r>
            <a:r>
              <a:rPr lang="en-US" sz="1500" b="1" baseline="-25000" dirty="0"/>
              <a:t>31,17</a:t>
            </a:r>
            <a:r>
              <a:rPr lang="en-US" sz="1500" b="1" dirty="0"/>
              <a:t>, TE</a:t>
            </a:r>
            <a:r>
              <a:rPr lang="en-US" sz="1500" b="1" baseline="-25000" dirty="0"/>
              <a:t>33,17</a:t>
            </a:r>
            <a:r>
              <a:rPr lang="en-US" sz="1500" b="1" dirty="0"/>
              <a:t>, TE</a:t>
            </a:r>
            <a:r>
              <a:rPr lang="en-US" sz="1500" b="1" baseline="-25000" dirty="0"/>
              <a:t>31,19</a:t>
            </a:r>
            <a:r>
              <a:rPr lang="en-US" sz="1500" b="1" dirty="0"/>
              <a:t>, TE</a:t>
            </a:r>
            <a:r>
              <a:rPr lang="en-US" sz="1500" b="1" baseline="-25000" dirty="0"/>
              <a:t>29,21</a:t>
            </a:r>
            <a:r>
              <a:rPr lang="en-US" sz="1500" b="1" dirty="0"/>
              <a:t>, TE</a:t>
            </a:r>
            <a:r>
              <a:rPr lang="en-US" sz="1500" b="1" baseline="-25000" dirty="0"/>
              <a:t>31,21</a:t>
            </a:r>
            <a:r>
              <a:rPr lang="en-US" sz="1500" dirty="0"/>
              <a:t>. The initial design of 2</a:t>
            </a:r>
            <a:r>
              <a:rPr lang="en-US" sz="1500" baseline="30000" dirty="0"/>
              <a:t>nd</a:t>
            </a:r>
            <a:r>
              <a:rPr lang="en-US" sz="1500" dirty="0"/>
              <a:t>-harmonic cavities at 170 GHz has given excellent results .</a:t>
            </a:r>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20</a:t>
            </a:fld>
            <a:endParaRPr lang="en-US" noProof="0" dirty="0"/>
          </a:p>
        </p:txBody>
      </p:sp>
      <p:sp>
        <p:nvSpPr>
          <p:cNvPr id="5" name="Titel 4"/>
          <p:cNvSpPr>
            <a:spLocks noGrp="1"/>
          </p:cNvSpPr>
          <p:nvPr>
            <p:ph type="title"/>
          </p:nvPr>
        </p:nvSpPr>
        <p:spPr>
          <a:xfrm>
            <a:off x="396000" y="296243"/>
            <a:ext cx="6869178" cy="714517"/>
          </a:xfrm>
        </p:spPr>
        <p:txBody>
          <a:bodyPr>
            <a:normAutofit/>
          </a:bodyPr>
          <a:lstStyle/>
          <a:p>
            <a:r>
              <a:rPr lang="en-US" dirty="0"/>
              <a:t>Development of a new mode-selection strategy for high-power 2</a:t>
            </a:r>
            <a:r>
              <a:rPr lang="en-US" baseline="30000" dirty="0"/>
              <a:t>nd</a:t>
            </a:r>
            <a:r>
              <a:rPr lang="en-US" dirty="0"/>
              <a:t>-harmonic operation </a:t>
            </a:r>
          </a:p>
        </p:txBody>
      </p:sp>
    </p:spTree>
    <p:extLst>
      <p:ext uri="{BB962C8B-B14F-4D97-AF65-F5344CB8AC3E}">
        <p14:creationId xmlns:p14="http://schemas.microsoft.com/office/powerpoint/2010/main" val="23367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16000" y="1103801"/>
            <a:ext cx="8828609" cy="3847339"/>
          </a:xfrm>
        </p:spPr>
        <p:txBody>
          <a:bodyPr>
            <a:normAutofit/>
          </a:bodyPr>
          <a:lstStyle/>
          <a:p>
            <a:pPr>
              <a:lnSpc>
                <a:spcPct val="130000"/>
              </a:lnSpc>
              <a:spcBef>
                <a:spcPts val="0"/>
              </a:spcBef>
            </a:pPr>
            <a:r>
              <a:rPr lang="en-US" sz="1700" dirty="0"/>
              <a:t>The injection of an external signal allows the excitation of modes with higher eigenvalues and the increase of output power/efficiency. Best performance was found with the use of the mode </a:t>
            </a:r>
            <a:r>
              <a:rPr lang="en-US" sz="1700" b="1" dirty="0"/>
              <a:t>TE</a:t>
            </a:r>
            <a:r>
              <a:rPr lang="en-US" sz="1700" b="1" baseline="-25000" dirty="0"/>
              <a:t>31,21</a:t>
            </a:r>
            <a:r>
              <a:rPr lang="en-US" sz="1700" dirty="0"/>
              <a:t> (eigenvalue ~108):</a:t>
            </a:r>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21</a:t>
            </a:fld>
            <a:endParaRPr lang="en-US" noProof="0" dirty="0"/>
          </a:p>
        </p:txBody>
      </p:sp>
      <p:sp>
        <p:nvSpPr>
          <p:cNvPr id="5" name="Titel 4"/>
          <p:cNvSpPr>
            <a:spLocks noGrp="1"/>
          </p:cNvSpPr>
          <p:nvPr>
            <p:ph type="title"/>
          </p:nvPr>
        </p:nvSpPr>
        <p:spPr>
          <a:xfrm>
            <a:off x="396000" y="296244"/>
            <a:ext cx="6869178" cy="479934"/>
          </a:xfrm>
        </p:spPr>
        <p:txBody>
          <a:bodyPr>
            <a:normAutofit/>
          </a:bodyPr>
          <a:lstStyle/>
          <a:p>
            <a:r>
              <a:rPr lang="en-US" dirty="0"/>
              <a:t>170 GHz design using injection locking</a:t>
            </a:r>
          </a:p>
        </p:txBody>
      </p:sp>
      <p:sp>
        <p:nvSpPr>
          <p:cNvPr id="9" name="Inhaltsplatzhalter 1"/>
          <p:cNvSpPr txBox="1">
            <a:spLocks/>
          </p:cNvSpPr>
          <p:nvPr/>
        </p:nvSpPr>
        <p:spPr>
          <a:xfrm>
            <a:off x="395999" y="2144337"/>
            <a:ext cx="4892069" cy="3847339"/>
          </a:xfrm>
          <a:prstGeom prst="rect">
            <a:avLst/>
          </a:prstGeom>
        </p:spPr>
        <p:txBody>
          <a:bodyPr vert="horz" lIns="0" tIns="0" rIns="0" bIns="0" rtlCol="0">
            <a:norm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30000"/>
              </a:lnSpc>
              <a:spcBef>
                <a:spcPts val="0"/>
              </a:spcBef>
              <a:buFont typeface="Wingdings" panose="05000000000000000000" pitchFamily="2" charset="2"/>
              <a:buChar char="Ø"/>
            </a:pPr>
            <a:r>
              <a:rPr lang="en-US" sz="1500" dirty="0"/>
              <a:t>Net output power </a:t>
            </a:r>
            <a:r>
              <a:rPr lang="en-US" sz="1500" b="1" dirty="0"/>
              <a:t>2.35 MW</a:t>
            </a:r>
            <a:r>
              <a:rPr lang="en-US" sz="1500" dirty="0"/>
              <a:t>, </a:t>
            </a:r>
            <a:r>
              <a:rPr lang="en-US" sz="1500" b="1" i="1" dirty="0" err="1"/>
              <a:t>η</a:t>
            </a:r>
            <a:r>
              <a:rPr lang="en-US" sz="1500" b="1" baseline="-25000" dirty="0" err="1"/>
              <a:t>elec</a:t>
            </a:r>
            <a:r>
              <a:rPr lang="en-US" sz="1500" b="1" dirty="0"/>
              <a:t>=21%</a:t>
            </a:r>
            <a:r>
              <a:rPr lang="en-US" sz="1500" dirty="0"/>
              <a:t>.</a:t>
            </a:r>
          </a:p>
          <a:p>
            <a:pPr lvl="1">
              <a:lnSpc>
                <a:spcPct val="130000"/>
              </a:lnSpc>
              <a:spcBef>
                <a:spcPts val="0"/>
              </a:spcBef>
              <a:buFont typeface="Wingdings" panose="05000000000000000000" pitchFamily="2" charset="2"/>
              <a:buChar char="Ø"/>
            </a:pPr>
            <a:r>
              <a:rPr lang="en-US" sz="1500" dirty="0"/>
              <a:t>Maximum power achieved with </a:t>
            </a:r>
            <a:r>
              <a:rPr lang="en-US" sz="1500" b="1" i="1" dirty="0" err="1"/>
              <a:t>ρ</a:t>
            </a:r>
            <a:r>
              <a:rPr lang="en-US" sz="1500" b="1" baseline="-25000" dirty="0" err="1"/>
              <a:t>out</a:t>
            </a:r>
            <a:r>
              <a:rPr lang="en-US" sz="1500" b="1" dirty="0"/>
              <a:t>=2.2kW/cm</a:t>
            </a:r>
            <a:r>
              <a:rPr lang="en-US" sz="1500" b="1" baseline="30000" dirty="0"/>
              <a:t>2</a:t>
            </a:r>
            <a:r>
              <a:rPr lang="en-US" sz="1500" dirty="0"/>
              <a:t> and </a:t>
            </a:r>
            <a:r>
              <a:rPr lang="en-US" sz="1500" b="1" i="1" dirty="0" err="1"/>
              <a:t>ρ</a:t>
            </a:r>
            <a:r>
              <a:rPr lang="en-US" sz="1500" b="1" baseline="-25000" dirty="0" err="1"/>
              <a:t>in</a:t>
            </a:r>
            <a:r>
              <a:rPr lang="en-US" sz="1500" b="1" dirty="0"/>
              <a:t>=0.37 kW/cm</a:t>
            </a:r>
            <a:r>
              <a:rPr lang="en-US" sz="1500" b="1" baseline="30000" dirty="0"/>
              <a:t>2</a:t>
            </a:r>
            <a:r>
              <a:rPr lang="en-US" sz="1500" b="1" dirty="0"/>
              <a:t> </a:t>
            </a:r>
            <a:r>
              <a:rPr lang="en-US" sz="1500" dirty="0"/>
              <a:t>at 96 kV, 120.5 A, </a:t>
            </a:r>
            <a:r>
              <a:rPr lang="el-GR" sz="1500" i="1" dirty="0"/>
              <a:t>α</a:t>
            </a:r>
            <a:r>
              <a:rPr lang="en-US" sz="1500" dirty="0"/>
              <a:t>=1.3. </a:t>
            </a:r>
          </a:p>
          <a:p>
            <a:pPr lvl="1">
              <a:lnSpc>
                <a:spcPct val="130000"/>
              </a:lnSpc>
              <a:spcBef>
                <a:spcPts val="0"/>
              </a:spcBef>
              <a:buFont typeface="Wingdings" panose="05000000000000000000" pitchFamily="2" charset="2"/>
              <a:buChar char="Ø"/>
            </a:pPr>
            <a:r>
              <a:rPr lang="en-US" sz="1500" dirty="0"/>
              <a:t>Injected power </a:t>
            </a:r>
            <a:r>
              <a:rPr lang="en-US" sz="1500" b="1" dirty="0"/>
              <a:t>200 kW </a:t>
            </a:r>
            <a:r>
              <a:rPr lang="en-US" sz="1500" dirty="0"/>
              <a:t>(total RF power </a:t>
            </a:r>
            <a:r>
              <a:rPr lang="en-US" sz="1500" b="1" dirty="0"/>
              <a:t>2.55 MW</a:t>
            </a:r>
            <a:r>
              <a:rPr lang="en-US" sz="1500" dirty="0"/>
              <a:t>). </a:t>
            </a:r>
          </a:p>
          <a:p>
            <a:pPr lvl="1">
              <a:lnSpc>
                <a:spcPct val="130000"/>
              </a:lnSpc>
              <a:spcBef>
                <a:spcPts val="0"/>
              </a:spcBef>
              <a:buFont typeface="Wingdings" panose="05000000000000000000" pitchFamily="2" charset="2"/>
              <a:buChar char="Ø"/>
            </a:pPr>
            <a:r>
              <a:rPr lang="en-US" sz="1500" dirty="0"/>
              <a:t>Stability bandwidth with respect to injected signal frequency ~ </a:t>
            </a:r>
            <a:r>
              <a:rPr lang="en-US" sz="1500" b="1" dirty="0"/>
              <a:t>25 </a:t>
            </a:r>
            <a:r>
              <a:rPr lang="en-US" sz="1500" b="1" dirty="0" err="1"/>
              <a:t>MHz</a:t>
            </a:r>
            <a:r>
              <a:rPr lang="en-US" sz="1500" dirty="0" err="1"/>
              <a:t>.</a:t>
            </a:r>
            <a:endParaRPr lang="en-US" sz="1500" dirty="0"/>
          </a:p>
          <a:p>
            <a:pPr>
              <a:lnSpc>
                <a:spcPct val="130000"/>
              </a:lnSpc>
              <a:spcBef>
                <a:spcPts val="0"/>
              </a:spcBef>
            </a:pPr>
            <a:r>
              <a:rPr lang="en-US" sz="1700" dirty="0"/>
              <a:t>A </a:t>
            </a:r>
            <a:r>
              <a:rPr lang="en-US" sz="1700" b="1" dirty="0"/>
              <a:t>2.0 MW </a:t>
            </a:r>
            <a:r>
              <a:rPr lang="en-US" sz="1700" dirty="0"/>
              <a:t>rated 2</a:t>
            </a:r>
            <a:r>
              <a:rPr lang="en-US" sz="1700" baseline="30000" dirty="0"/>
              <a:t>nd</a:t>
            </a:r>
            <a:r>
              <a:rPr lang="en-US" sz="1700" dirty="0"/>
              <a:t>-harmonic gyrotron at </a:t>
            </a:r>
            <a:r>
              <a:rPr lang="en-US" sz="1700" b="1" dirty="0"/>
              <a:t>170 GHz </a:t>
            </a:r>
            <a:r>
              <a:rPr lang="en-US" sz="1700" dirty="0"/>
              <a:t>appears to be possible.</a:t>
            </a:r>
          </a:p>
          <a:p>
            <a:pPr marL="0" indent="0">
              <a:lnSpc>
                <a:spcPct val="130000"/>
              </a:lnSpc>
              <a:spcBef>
                <a:spcPts val="0"/>
              </a:spcBef>
              <a:buFontTx/>
              <a:buNone/>
            </a:pPr>
            <a:endParaRPr lang="en-US" sz="1700" dirty="0"/>
          </a:p>
        </p:txBody>
      </p:sp>
      <p:sp>
        <p:nvSpPr>
          <p:cNvPr id="11" name="TextBox 10"/>
          <p:cNvSpPr txBox="1"/>
          <p:nvPr/>
        </p:nvSpPr>
        <p:spPr>
          <a:xfrm>
            <a:off x="5874929" y="1992692"/>
            <a:ext cx="2952802" cy="430887"/>
          </a:xfrm>
          <a:prstGeom prst="rect">
            <a:avLst/>
          </a:prstGeom>
          <a:noFill/>
        </p:spPr>
        <p:txBody>
          <a:bodyPr wrap="square" rtlCol="0">
            <a:spAutoFit/>
          </a:bodyPr>
          <a:lstStyle/>
          <a:p>
            <a:r>
              <a:rPr lang="en-US" sz="1100" dirty="0">
                <a:ea typeface="Cambria" panose="02040503050406030204" pitchFamily="18" charset="0"/>
              </a:rPr>
              <a:t>Multi-mode simulation considering 93 modes (1</a:t>
            </a:r>
            <a:r>
              <a:rPr lang="en-US" sz="1100" baseline="30000" dirty="0">
                <a:ea typeface="Cambria" panose="02040503050406030204" pitchFamily="18" charset="0"/>
              </a:rPr>
              <a:t>st</a:t>
            </a:r>
            <a:r>
              <a:rPr lang="en-US" sz="1100" dirty="0">
                <a:ea typeface="Cambria" panose="02040503050406030204" pitchFamily="18" charset="0"/>
              </a:rPr>
              <a:t>- and 2</a:t>
            </a:r>
            <a:r>
              <a:rPr lang="en-US" sz="1100" baseline="30000" dirty="0">
                <a:ea typeface="Cambria" panose="02040503050406030204" pitchFamily="18" charset="0"/>
              </a:rPr>
              <a:t>nd</a:t>
            </a:r>
            <a:r>
              <a:rPr lang="en-US" sz="1100" dirty="0">
                <a:ea typeface="Cambria" panose="02040503050406030204" pitchFamily="18" charset="0"/>
              </a:rPr>
              <a:t>-harmonic competitors).</a:t>
            </a:r>
            <a:endParaRPr lang="el-GR" sz="1100" dirty="0">
              <a:ea typeface="Cambria" panose="02040503050406030204" pitchFamily="18" charset="0"/>
            </a:endParaRPr>
          </a:p>
        </p:txBody>
      </p:sp>
      <p:pic>
        <p:nvPicPr>
          <p:cNvPr id="6" name="Picture 5"/>
          <p:cNvPicPr>
            <a:picLocks noChangeAspect="1"/>
          </p:cNvPicPr>
          <p:nvPr/>
        </p:nvPicPr>
        <p:blipFill>
          <a:blip r:embed="rId4"/>
          <a:stretch>
            <a:fillRect/>
          </a:stretch>
        </p:blipFill>
        <p:spPr>
          <a:xfrm>
            <a:off x="5612300" y="2423579"/>
            <a:ext cx="3305755" cy="2352714"/>
          </a:xfrm>
          <a:prstGeom prst="rect">
            <a:avLst/>
          </a:prstGeom>
        </p:spPr>
      </p:pic>
    </p:spTree>
    <p:extLst>
      <p:ext uri="{BB962C8B-B14F-4D97-AF65-F5344CB8AC3E}">
        <p14:creationId xmlns:p14="http://schemas.microsoft.com/office/powerpoint/2010/main" val="1096015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F01A1328-A74B-4966-9B81-B4BEBBB07DF9}"/>
              </a:ext>
            </a:extLst>
          </p:cNvPr>
          <p:cNvSpPr>
            <a:spLocks noGrp="1"/>
          </p:cNvSpPr>
          <p:nvPr>
            <p:ph idx="1"/>
          </p:nvPr>
        </p:nvSpPr>
        <p:spPr/>
        <p:txBody>
          <a:bodyPr>
            <a:noAutofit/>
          </a:bodyPr>
          <a:lstStyle/>
          <a:p>
            <a:pPr>
              <a:lnSpc>
                <a:spcPct val="130000"/>
              </a:lnSpc>
              <a:spcBef>
                <a:spcPts val="0"/>
              </a:spcBef>
            </a:pPr>
            <a:r>
              <a:rPr lang="en-US" sz="1800" dirty="0"/>
              <a:t>Finalize the design of the cavities operating at 170 GHz, in view of possible experimental verification in the future.</a:t>
            </a:r>
          </a:p>
          <a:p>
            <a:pPr>
              <a:lnSpc>
                <a:spcPct val="130000"/>
              </a:lnSpc>
              <a:spcBef>
                <a:spcPts val="0"/>
              </a:spcBef>
            </a:pPr>
            <a:r>
              <a:rPr lang="en-US" sz="1800" dirty="0"/>
              <a:t>Search for pairs of modes satisfying our mode-selection criteria for </a:t>
            </a:r>
            <a:br>
              <a:rPr lang="en-US" sz="1800" dirty="0"/>
            </a:br>
            <a:r>
              <a:rPr lang="en-US" sz="1800" dirty="0"/>
              <a:t>multi-frequency operation at 170/204 GHz.</a:t>
            </a:r>
          </a:p>
          <a:p>
            <a:pPr>
              <a:lnSpc>
                <a:spcPct val="130000"/>
              </a:lnSpc>
              <a:spcBef>
                <a:spcPts val="0"/>
              </a:spcBef>
            </a:pPr>
            <a:r>
              <a:rPr lang="en-US" sz="1800" dirty="0"/>
              <a:t>Design new cavities for 280 GHz or higher starting with modes TE</a:t>
            </a:r>
            <a:r>
              <a:rPr lang="en-US" sz="1800" baseline="-25000" dirty="0"/>
              <a:t>31,17</a:t>
            </a:r>
            <a:r>
              <a:rPr lang="en-US" sz="1800" dirty="0"/>
              <a:t> (with existing coaxial technology) and TE</a:t>
            </a:r>
            <a:r>
              <a:rPr lang="en-US" sz="1800" baseline="-25000" dirty="0"/>
              <a:t>31,21</a:t>
            </a:r>
            <a:r>
              <a:rPr lang="en-US" sz="1800" dirty="0"/>
              <a:t> (+ injection locking).</a:t>
            </a:r>
          </a:p>
          <a:p>
            <a:pPr>
              <a:lnSpc>
                <a:spcPct val="130000"/>
              </a:lnSpc>
              <a:spcBef>
                <a:spcPts val="0"/>
              </a:spcBef>
            </a:pPr>
            <a:r>
              <a:rPr lang="en-US" sz="1800" dirty="0"/>
              <a:t>Further studies on the influence of the mode purity of the injected signal on the operation with injection locking</a:t>
            </a:r>
            <a:r>
              <a:rPr lang="en-US" sz="1800" dirty="0" smtClean="0"/>
              <a:t>.</a:t>
            </a:r>
          </a:p>
          <a:p>
            <a:pPr>
              <a:lnSpc>
                <a:spcPct val="130000"/>
              </a:lnSpc>
              <a:spcBef>
                <a:spcPts val="0"/>
              </a:spcBef>
            </a:pPr>
            <a:r>
              <a:rPr lang="en-US" sz="1800" dirty="0"/>
              <a:t>Study the possibility of pre-bunching cavities to reduce the required injected power.</a:t>
            </a:r>
            <a:endParaRPr lang="en-AU" sz="1800" dirty="0"/>
          </a:p>
          <a:p>
            <a:pPr>
              <a:lnSpc>
                <a:spcPct val="130000"/>
              </a:lnSpc>
              <a:spcBef>
                <a:spcPts val="0"/>
              </a:spcBef>
            </a:pPr>
            <a:endParaRPr lang="en-US" sz="1800" dirty="0"/>
          </a:p>
        </p:txBody>
      </p:sp>
      <p:sp>
        <p:nvSpPr>
          <p:cNvPr id="3" name="Datumsplatzhalter 2">
            <a:extLst>
              <a:ext uri="{FF2B5EF4-FFF2-40B4-BE49-F238E27FC236}">
                <a16:creationId xmlns:a16="http://schemas.microsoft.com/office/drawing/2014/main" xmlns="" id="{D129EC97-3E4B-43DA-A040-5C92F944413F}"/>
              </a:ext>
            </a:extLst>
          </p:cNvPr>
          <p:cNvSpPr>
            <a:spLocks noGrp="1"/>
          </p:cNvSpPr>
          <p:nvPr>
            <p:ph type="dt" sz="half" idx="10"/>
          </p:nvPr>
        </p:nvSpPr>
        <p:spPr/>
        <p:txBody>
          <a:bodyPr/>
          <a:lstStyle/>
          <a:p>
            <a:r>
              <a:rPr lang="en-US" noProof="0"/>
              <a:t>2023-02-06</a:t>
            </a:r>
          </a:p>
        </p:txBody>
      </p:sp>
      <p:sp>
        <p:nvSpPr>
          <p:cNvPr id="4" name="Foliennummernplatzhalter 3">
            <a:extLst>
              <a:ext uri="{FF2B5EF4-FFF2-40B4-BE49-F238E27FC236}">
                <a16:creationId xmlns:a16="http://schemas.microsoft.com/office/drawing/2014/main" xmlns="" id="{E8979D97-88C4-4851-ADA3-6A1F2C40A54A}"/>
              </a:ext>
            </a:extLst>
          </p:cNvPr>
          <p:cNvSpPr>
            <a:spLocks noGrp="1"/>
          </p:cNvSpPr>
          <p:nvPr>
            <p:ph type="sldNum" sz="quarter" idx="12"/>
          </p:nvPr>
        </p:nvSpPr>
        <p:spPr/>
        <p:txBody>
          <a:bodyPr/>
          <a:lstStyle/>
          <a:p>
            <a:fld id="{61696EC4-B4CF-4701-AD06-A8439D6D8E12}" type="slidenum">
              <a:rPr lang="en-US" noProof="0" smtClean="0"/>
              <a:t>22</a:t>
            </a:fld>
            <a:endParaRPr lang="en-US" noProof="0"/>
          </a:p>
        </p:txBody>
      </p:sp>
      <p:sp>
        <p:nvSpPr>
          <p:cNvPr id="5" name="Titel 4">
            <a:extLst>
              <a:ext uri="{FF2B5EF4-FFF2-40B4-BE49-F238E27FC236}">
                <a16:creationId xmlns:a16="http://schemas.microsoft.com/office/drawing/2014/main" xmlns="" id="{A4ADFF5D-E133-49C2-B8B9-995766AE31DD}"/>
              </a:ext>
            </a:extLst>
          </p:cNvPr>
          <p:cNvSpPr>
            <a:spLocks noGrp="1"/>
          </p:cNvSpPr>
          <p:nvPr>
            <p:ph type="title"/>
          </p:nvPr>
        </p:nvSpPr>
        <p:spPr/>
        <p:txBody>
          <a:bodyPr/>
          <a:lstStyle/>
          <a:p>
            <a:r>
              <a:rPr lang="en-US" dirty="0"/>
              <a:t>Tasks T1.1.1/T2.1/T2.2 Outlook</a:t>
            </a:r>
            <a:endParaRPr lang="de-DE" dirty="0"/>
          </a:p>
        </p:txBody>
      </p:sp>
    </p:spTree>
    <p:extLst>
      <p:ext uri="{BB962C8B-B14F-4D97-AF65-F5344CB8AC3E}">
        <p14:creationId xmlns:p14="http://schemas.microsoft.com/office/powerpoint/2010/main" val="263407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smtClean="0"/>
              <a:t>2023-02-06</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23</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8358416" cy="575989"/>
          </a:xfrm>
        </p:spPr>
        <p:txBody>
          <a:bodyPr>
            <a:normAutofit fontScale="90000"/>
          </a:bodyPr>
          <a:lstStyle/>
          <a:p>
            <a:r>
              <a:rPr lang="en-US" i="1" dirty="0"/>
              <a:t>T1.1.2:</a:t>
            </a:r>
            <a:r>
              <a:rPr lang="en-US" dirty="0"/>
              <a:t/>
            </a:r>
            <a:br>
              <a:rPr lang="en-US" dirty="0"/>
            </a:br>
            <a:r>
              <a:rPr lang="en-US" dirty="0"/>
              <a:t>Research on a Coupling System for Injection Locking</a:t>
            </a:r>
            <a:endParaRPr lang="de-DE" dirty="0"/>
          </a:p>
        </p:txBody>
      </p:sp>
    </p:spTree>
    <p:extLst>
      <p:ext uri="{BB962C8B-B14F-4D97-AF65-F5344CB8AC3E}">
        <p14:creationId xmlns:p14="http://schemas.microsoft.com/office/powerpoint/2010/main" val="523592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nhaltsplatzhalter 2">
            <a:extLst>
              <a:ext uri="{FF2B5EF4-FFF2-40B4-BE49-F238E27FC236}">
                <a16:creationId xmlns="" xmlns:a16="http://schemas.microsoft.com/office/drawing/2014/main" id="{E308949F-3C0A-43D7-B775-558A8E1D4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235" y="1096153"/>
            <a:ext cx="3828420" cy="2827677"/>
          </a:xfrm>
          <a:prstGeom prst="rect">
            <a:avLst/>
          </a:prstGeom>
        </p:spPr>
      </p:pic>
      <p:sp>
        <p:nvSpPr>
          <p:cNvPr id="3" name="Date Placeholder 2"/>
          <p:cNvSpPr>
            <a:spLocks noGrp="1"/>
          </p:cNvSpPr>
          <p:nvPr>
            <p:ph type="dt" sz="half" idx="10"/>
          </p:nvPr>
        </p:nvSpPr>
        <p:spPr/>
        <p:txBody>
          <a:bodyPr/>
          <a:lstStyle/>
          <a:p>
            <a:r>
              <a:rPr lang="en-US" smtClean="0"/>
              <a:t>2023-02-06</a:t>
            </a:r>
            <a:endParaRPr lang="en-US" dirty="0"/>
          </a:p>
        </p:txBody>
      </p:sp>
      <p:sp>
        <p:nvSpPr>
          <p:cNvPr id="4" name="Slide Number Placeholder 3"/>
          <p:cNvSpPr>
            <a:spLocks noGrp="1"/>
          </p:cNvSpPr>
          <p:nvPr>
            <p:ph type="sldNum" sz="quarter" idx="12"/>
          </p:nvPr>
        </p:nvSpPr>
        <p:spPr/>
        <p:txBody>
          <a:bodyPr/>
          <a:lstStyle/>
          <a:p>
            <a:fld id="{61696EC4-B4CF-4701-AD06-A8439D6D8E12}" type="slidenum">
              <a:rPr lang="en-US" noProof="0" smtClean="0"/>
              <a:t>24</a:t>
            </a:fld>
            <a:endParaRPr lang="en-US" noProof="0" dirty="0"/>
          </a:p>
        </p:txBody>
      </p:sp>
      <p:grpSp>
        <p:nvGrpSpPr>
          <p:cNvPr id="83" name="Group 82"/>
          <p:cNvGrpSpPr/>
          <p:nvPr/>
        </p:nvGrpSpPr>
        <p:grpSpPr>
          <a:xfrm>
            <a:off x="4462585" y="1679355"/>
            <a:ext cx="4306277" cy="2094544"/>
            <a:chOff x="4431323" y="1578708"/>
            <a:chExt cx="4306277" cy="2094544"/>
          </a:xfrm>
        </p:grpSpPr>
        <p:sp>
          <p:nvSpPr>
            <p:cNvPr id="46" name="Oval 45"/>
            <p:cNvSpPr/>
            <p:nvPr/>
          </p:nvSpPr>
          <p:spPr>
            <a:xfrm>
              <a:off x="5872480" y="1578708"/>
              <a:ext cx="1341120" cy="1401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96818" y="1914769"/>
              <a:ext cx="735428" cy="74116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259754" y="3188677"/>
              <a:ext cx="2477477" cy="484575"/>
            </a:xfrm>
            <a:custGeom>
              <a:avLst/>
              <a:gdLst>
                <a:gd name="connsiteX0" fmla="*/ 0 w 2477477"/>
                <a:gd name="connsiteY0" fmla="*/ 15631 h 484575"/>
                <a:gd name="connsiteX1" fmla="*/ 1359877 w 2477477"/>
                <a:gd name="connsiteY1" fmla="*/ 484554 h 484575"/>
                <a:gd name="connsiteX2" fmla="*/ 2477477 w 2477477"/>
                <a:gd name="connsiteY2" fmla="*/ 0 h 484575"/>
                <a:gd name="connsiteX3" fmla="*/ 2477477 w 2477477"/>
                <a:gd name="connsiteY3" fmla="*/ 0 h 484575"/>
                <a:gd name="connsiteX4" fmla="*/ 2477477 w 2477477"/>
                <a:gd name="connsiteY4" fmla="*/ 0 h 48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477" h="484575">
                  <a:moveTo>
                    <a:pt x="0" y="15631"/>
                  </a:moveTo>
                  <a:cubicBezTo>
                    <a:pt x="473482" y="251395"/>
                    <a:pt x="946964" y="487159"/>
                    <a:pt x="1359877" y="484554"/>
                  </a:cubicBezTo>
                  <a:cubicBezTo>
                    <a:pt x="1772790" y="481949"/>
                    <a:pt x="2477477" y="0"/>
                    <a:pt x="2477477" y="0"/>
                  </a:cubicBezTo>
                  <a:lnTo>
                    <a:pt x="2477477" y="0"/>
                  </a:lnTo>
                  <a:lnTo>
                    <a:pt x="247747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5275385" y="2438400"/>
              <a:ext cx="375138" cy="52363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64554" y="2844800"/>
              <a:ext cx="547077" cy="72683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115539" y="2055446"/>
              <a:ext cx="1058984" cy="152009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6" idx="1"/>
            </p:cNvCxnSpPr>
            <p:nvPr/>
          </p:nvCxnSpPr>
          <p:spPr>
            <a:xfrm>
              <a:off x="6068882" y="1783962"/>
              <a:ext cx="1101733" cy="26757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64974" y="1780054"/>
              <a:ext cx="273303" cy="118197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63" name="Text Box 8"/>
            <p:cNvSpPr txBox="1">
              <a:spLocks noChangeArrowheads="1"/>
            </p:cNvSpPr>
            <p:nvPr/>
          </p:nvSpPr>
          <p:spPr bwMode="auto">
            <a:xfrm>
              <a:off x="4431323" y="2093294"/>
              <a:ext cx="1336431" cy="284433"/>
            </a:xfrm>
            <a:prstGeom prst="rect">
              <a:avLst/>
            </a:prstGeom>
            <a:noFill/>
            <a:ln>
              <a:noFill/>
            </a:ln>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1200" dirty="0">
                  <a:solidFill>
                    <a:srgbClr val="0000FF"/>
                  </a:solidFill>
                  <a:latin typeface="Arial" panose="020B0604020202020204" pitchFamily="34" charset="0"/>
                  <a:cs typeface="Arial" panose="020B0604020202020204" pitchFamily="34" charset="0"/>
                </a:rPr>
                <a:t>Input </a:t>
              </a:r>
              <a:r>
                <a:rPr lang="fr-FR" altLang="en-US" sz="1200" dirty="0" err="1">
                  <a:solidFill>
                    <a:srgbClr val="0000FF"/>
                  </a:solidFill>
                  <a:latin typeface="Arial" panose="020B0604020202020204" pitchFamily="34" charset="0"/>
                  <a:cs typeface="Arial" panose="020B0604020202020204" pitchFamily="34" charset="0"/>
                </a:rPr>
                <a:t>wave</a:t>
              </a:r>
              <a:r>
                <a:rPr lang="fr-FR" altLang="en-US" sz="1200" dirty="0">
                  <a:solidFill>
                    <a:srgbClr val="0000FF"/>
                  </a:solidFill>
                  <a:latin typeface="Arial" panose="020B0604020202020204" pitchFamily="34" charset="0"/>
                  <a:cs typeface="Arial" panose="020B0604020202020204" pitchFamily="34" charset="0"/>
                </a:rPr>
                <a:t> </a:t>
              </a:r>
              <a:r>
                <a:rPr lang="fr-FR" altLang="en-US" sz="1200" dirty="0" err="1">
                  <a:solidFill>
                    <a:srgbClr val="0000FF"/>
                  </a:solidFill>
                  <a:latin typeface="Arial" panose="020B0604020202020204" pitchFamily="34" charset="0"/>
                  <a:cs typeface="Arial" panose="020B0604020202020204" pitchFamily="34" charset="0"/>
                </a:rPr>
                <a:t>beam</a:t>
              </a:r>
              <a:endParaRPr kumimoji="0" lang="fr-FR" altLang="en-US" sz="1800" b="0" i="0" u="none" strike="noStrike" cap="none" normalizeH="0" dirty="0">
                <a:ln>
                  <a:noFill/>
                </a:ln>
                <a:solidFill>
                  <a:srgbClr val="0000FF"/>
                </a:solidFill>
                <a:effectLst/>
                <a:latin typeface="Arial" panose="020B0604020202020204" pitchFamily="34" charset="0"/>
                <a:cs typeface="Arial" panose="020B0604020202020204" pitchFamily="34" charset="0"/>
              </a:endParaRPr>
            </a:p>
          </p:txBody>
        </p:sp>
        <p:cxnSp>
          <p:nvCxnSpPr>
            <p:cNvPr id="64" name="Straight Arrow Connector 63"/>
            <p:cNvCxnSpPr/>
            <p:nvPr/>
          </p:nvCxnSpPr>
          <p:spPr>
            <a:xfrm flipV="1">
              <a:off x="7256585" y="2868246"/>
              <a:ext cx="316522" cy="605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412893" y="2188308"/>
              <a:ext cx="519723" cy="9886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884985" y="2149230"/>
              <a:ext cx="1391139" cy="13208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877405" y="1719385"/>
              <a:ext cx="1039210" cy="4279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6920523" y="1707663"/>
              <a:ext cx="27354" cy="11605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 Box 8"/>
            <p:cNvSpPr txBox="1">
              <a:spLocks noChangeArrowheads="1"/>
            </p:cNvSpPr>
            <p:nvPr/>
          </p:nvSpPr>
          <p:spPr bwMode="auto">
            <a:xfrm>
              <a:off x="7303477" y="1854925"/>
              <a:ext cx="1434123" cy="284433"/>
            </a:xfrm>
            <a:prstGeom prst="rect">
              <a:avLst/>
            </a:prstGeom>
            <a:noFill/>
            <a:ln>
              <a:noFill/>
            </a:ln>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1200" dirty="0">
                  <a:solidFill>
                    <a:srgbClr val="FF0000"/>
                  </a:solidFill>
                  <a:latin typeface="Arial" panose="020B0604020202020204" pitchFamily="34" charset="0"/>
                  <a:cs typeface="Arial" panose="020B0604020202020204" pitchFamily="34" charset="0"/>
                </a:rPr>
                <a:t>Output </a:t>
              </a:r>
              <a:r>
                <a:rPr lang="fr-FR" altLang="en-US" sz="1200" dirty="0" err="1">
                  <a:solidFill>
                    <a:srgbClr val="FF0000"/>
                  </a:solidFill>
                  <a:latin typeface="Arial" panose="020B0604020202020204" pitchFamily="34" charset="0"/>
                  <a:cs typeface="Arial" panose="020B0604020202020204" pitchFamily="34" charset="0"/>
                </a:rPr>
                <a:t>wave</a:t>
              </a:r>
              <a:r>
                <a:rPr lang="fr-FR" altLang="en-US" sz="1200" dirty="0">
                  <a:solidFill>
                    <a:srgbClr val="FF0000"/>
                  </a:solidFill>
                  <a:latin typeface="Arial" panose="020B0604020202020204" pitchFamily="34" charset="0"/>
                  <a:cs typeface="Arial" panose="020B0604020202020204" pitchFamily="34" charset="0"/>
                </a:rPr>
                <a:t> </a:t>
              </a:r>
              <a:r>
                <a:rPr lang="fr-FR" altLang="en-US" sz="1200" dirty="0" err="1">
                  <a:solidFill>
                    <a:srgbClr val="FF0000"/>
                  </a:solidFill>
                  <a:latin typeface="Arial" panose="020B0604020202020204" pitchFamily="34" charset="0"/>
                  <a:cs typeface="Arial" panose="020B0604020202020204" pitchFamily="34" charset="0"/>
                </a:rPr>
                <a:t>beam</a:t>
              </a:r>
              <a:endParaRPr kumimoji="0" lang="fr-FR" altLang="en-US" sz="1800" b="0" i="0" u="none" strike="noStrike" cap="none" normalizeH="0" dirty="0">
                <a:ln>
                  <a:noFill/>
                </a:ln>
                <a:solidFill>
                  <a:srgbClr val="FF0000"/>
                </a:solidFill>
                <a:effectLst/>
                <a:latin typeface="Arial" panose="020B0604020202020204" pitchFamily="34" charset="0"/>
                <a:cs typeface="Arial" panose="020B0604020202020204" pitchFamily="34" charset="0"/>
              </a:endParaRPr>
            </a:p>
          </p:txBody>
        </p:sp>
      </p:grpSp>
      <p:sp>
        <p:nvSpPr>
          <p:cNvPr id="84" name="Text Box 4"/>
          <p:cNvSpPr txBox="1">
            <a:spLocks noChangeArrowheads="1"/>
          </p:cNvSpPr>
          <p:nvPr/>
        </p:nvSpPr>
        <p:spPr bwMode="auto">
          <a:xfrm>
            <a:off x="124071" y="3745413"/>
            <a:ext cx="1899703" cy="402032"/>
          </a:xfrm>
          <a:prstGeom prst="rect">
            <a:avLst/>
          </a:prstGeom>
          <a:noFill/>
          <a:ln>
            <a:noFill/>
          </a:ln>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Structure of </a:t>
            </a:r>
            <a:r>
              <a:rPr kumimoji="0" lang="fr-FR" altLang="en-US"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conventional</a:t>
            </a:r>
            <a:r>
              <a:rPr kumimoji="0" lang="fr-FR"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quasi-</a:t>
            </a:r>
            <a:r>
              <a:rPr kumimoji="0" lang="fr-FR" altLang="en-US"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optical</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system</a:t>
            </a:r>
            <a:endParaRPr kumimoji="0" lang="fr-F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Text Box 4"/>
          <p:cNvSpPr txBox="1">
            <a:spLocks noChangeArrowheads="1"/>
          </p:cNvSpPr>
          <p:nvPr/>
        </p:nvSpPr>
        <p:spPr bwMode="auto">
          <a:xfrm>
            <a:off x="4867563" y="4056011"/>
            <a:ext cx="3413478" cy="402032"/>
          </a:xfrm>
          <a:prstGeom prst="rect">
            <a:avLst/>
          </a:prstGeom>
          <a:noFill/>
          <a:ln>
            <a:noFill/>
          </a:ln>
          <a:extLst>
            <a:ext uri="{909E8E84-426E-40DD-AFC4-6F175D3DCCD1}">
              <a14:hiddenFill xmlns:a14="http://schemas.microsoft.com/office/drawing/2010/main">
                <a:gradFill rotWithShape="0">
                  <a:gsLst>
                    <a:gs pos="0">
                      <a:srgbClr val="7BB4C1"/>
                    </a:gs>
                    <a:gs pos="100000">
                      <a:srgbClr val="7BB4C1">
                        <a:gamma/>
                        <a:tint val="51373"/>
                        <a:invGamma/>
                      </a:srgbClr>
                    </a:gs>
                  </a:gsLst>
                  <a:lin ang="0" scaled="1"/>
                </a:gradFill>
              </a14:hiddenFill>
            </a:ext>
            <a:ext uri="{91240B29-F687-4F45-9708-019B960494DF}">
              <a14:hiddenLine xmlns:a14="http://schemas.microsoft.com/office/drawing/2010/main" w="9525">
                <a:solidFill>
                  <a:srgbClr val="A7C1DD"/>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2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Launcher</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a:t>
            </a:r>
            <a:r>
              <a:rPr kumimoji="0" lang="fr-FR" altLang="en-US" sz="1200" b="1" i="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fr-FR" altLang="en-US" sz="1200" b="1" i="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counter</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-rotation operating modes </a:t>
            </a:r>
            <a:r>
              <a:rPr kumimoji="0" lang="fr-FR" altLang="en-US" sz="1200" b="1" i="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used</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for phase </a:t>
            </a:r>
            <a:r>
              <a:rPr kumimoji="0" lang="fr-FR" altLang="en-US" sz="1200" b="1" i="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locking</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1200" b="1" i="0" u="none" strike="noStrike" cap="none" normalizeH="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t>
            </a:r>
            <a:r>
              <a:rPr kumimoji="0" lang="fr-FR" altLang="en-US" sz="1200" b="1"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44" name="Straight Arrow Connector 33"/>
          <p:cNvCxnSpPr/>
          <p:nvPr/>
        </p:nvCxnSpPr>
        <p:spPr>
          <a:xfrm flipV="1">
            <a:off x="2314576" y="1657816"/>
            <a:ext cx="371474" cy="376763"/>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33"/>
          <p:cNvCxnSpPr/>
          <p:nvPr/>
        </p:nvCxnSpPr>
        <p:spPr>
          <a:xfrm flipH="1" flipV="1">
            <a:off x="2294165" y="2052259"/>
            <a:ext cx="473528" cy="321893"/>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33"/>
          <p:cNvCxnSpPr/>
          <p:nvPr/>
        </p:nvCxnSpPr>
        <p:spPr>
          <a:xfrm flipV="1">
            <a:off x="2314576" y="2409322"/>
            <a:ext cx="453117" cy="385738"/>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5" name="Titel 13"/>
          <p:cNvSpPr>
            <a:spLocks noGrp="1"/>
          </p:cNvSpPr>
          <p:nvPr>
            <p:ph type="title"/>
          </p:nvPr>
        </p:nvSpPr>
        <p:spPr>
          <a:xfrm>
            <a:off x="395999" y="296244"/>
            <a:ext cx="7324149" cy="575989"/>
          </a:xfrm>
        </p:spPr>
        <p:txBody>
          <a:bodyPr>
            <a:normAutofit fontScale="90000"/>
          </a:bodyPr>
          <a:lstStyle/>
          <a:p>
            <a:r>
              <a:rPr lang="en-US" dirty="0"/>
              <a:t>Research on Coupling System for Injection Locking</a:t>
            </a:r>
            <a:br>
              <a:rPr lang="en-US" dirty="0"/>
            </a:br>
            <a:endParaRPr lang="en-US" sz="1800" b="0" dirty="0"/>
          </a:p>
        </p:txBody>
      </p:sp>
      <p:cxnSp>
        <p:nvCxnSpPr>
          <p:cNvPr id="17" name="Gerade Verbindung mit Pfeil 16"/>
          <p:cNvCxnSpPr>
            <a:stCxn id="19" idx="2"/>
          </p:cNvCxnSpPr>
          <p:nvPr/>
        </p:nvCxnSpPr>
        <p:spPr>
          <a:xfrm>
            <a:off x="1707357" y="1047454"/>
            <a:ext cx="337797" cy="53950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869497" y="770455"/>
            <a:ext cx="1675720" cy="276999"/>
          </a:xfrm>
          <a:prstGeom prst="rect">
            <a:avLst/>
          </a:prstGeom>
          <a:noFill/>
        </p:spPr>
        <p:txBody>
          <a:bodyPr wrap="square" rtlCol="0">
            <a:spAutoFit/>
          </a:bodyPr>
          <a:lstStyle/>
          <a:p>
            <a:r>
              <a:rPr lang="en-US" sz="1200" dirty="0"/>
              <a:t>Beam shaping mirror</a:t>
            </a:r>
          </a:p>
        </p:txBody>
      </p:sp>
      <p:sp>
        <p:nvSpPr>
          <p:cNvPr id="21" name="Textfeld 20"/>
          <p:cNvSpPr txBox="1"/>
          <p:nvPr/>
        </p:nvSpPr>
        <p:spPr>
          <a:xfrm>
            <a:off x="1132737" y="1788681"/>
            <a:ext cx="606256" cy="600164"/>
          </a:xfrm>
          <a:prstGeom prst="rect">
            <a:avLst/>
          </a:prstGeom>
          <a:noFill/>
        </p:spPr>
        <p:txBody>
          <a:bodyPr wrap="none" rtlCol="0">
            <a:spAutoFit/>
          </a:bodyPr>
          <a:lstStyle/>
          <a:p>
            <a:pPr algn="ctr"/>
            <a:r>
              <a:rPr lang="en-US" sz="1100" dirty="0"/>
              <a:t>Output</a:t>
            </a:r>
            <a:br>
              <a:rPr lang="en-US" sz="1100" dirty="0"/>
            </a:br>
            <a:r>
              <a:rPr lang="en-US" sz="1100" dirty="0"/>
              <a:t>wave</a:t>
            </a:r>
            <a:br>
              <a:rPr lang="en-US" sz="1100" dirty="0"/>
            </a:br>
            <a:r>
              <a:rPr lang="en-US" sz="1100" dirty="0"/>
              <a:t>beam</a:t>
            </a:r>
          </a:p>
        </p:txBody>
      </p:sp>
      <p:cxnSp>
        <p:nvCxnSpPr>
          <p:cNvPr id="67" name="Gerade Verbindung mit Pfeil 66"/>
          <p:cNvCxnSpPr/>
          <p:nvPr/>
        </p:nvCxnSpPr>
        <p:spPr>
          <a:xfrm>
            <a:off x="1596118" y="3475170"/>
            <a:ext cx="770334" cy="521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765848" y="3336670"/>
            <a:ext cx="830270" cy="276999"/>
          </a:xfrm>
          <a:prstGeom prst="rect">
            <a:avLst/>
          </a:prstGeom>
          <a:noFill/>
        </p:spPr>
        <p:txBody>
          <a:bodyPr wrap="square" rtlCol="0">
            <a:spAutoFit/>
          </a:bodyPr>
          <a:lstStyle/>
          <a:p>
            <a:r>
              <a:rPr lang="en-US" sz="1200" dirty="0"/>
              <a:t>Launcher</a:t>
            </a:r>
          </a:p>
        </p:txBody>
      </p:sp>
      <p:cxnSp>
        <p:nvCxnSpPr>
          <p:cNvPr id="70" name="Gerade Verbindung mit Pfeil 69"/>
          <p:cNvCxnSpPr/>
          <p:nvPr/>
        </p:nvCxnSpPr>
        <p:spPr>
          <a:xfrm flipH="1" flipV="1">
            <a:off x="2945607" y="2954481"/>
            <a:ext cx="422161" cy="54677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feld 51"/>
          <p:cNvSpPr txBox="1"/>
          <p:nvPr/>
        </p:nvSpPr>
        <p:spPr>
          <a:xfrm>
            <a:off x="3220809" y="3373569"/>
            <a:ext cx="824593" cy="646331"/>
          </a:xfrm>
          <a:prstGeom prst="rect">
            <a:avLst/>
          </a:prstGeom>
          <a:noFill/>
        </p:spPr>
        <p:txBody>
          <a:bodyPr wrap="square" rtlCol="0">
            <a:spAutoFit/>
          </a:bodyPr>
          <a:lstStyle/>
          <a:p>
            <a:pPr algn="ctr"/>
            <a:r>
              <a:rPr lang="en-US" sz="1200" dirty="0"/>
              <a:t>Quasi-parabolic mirror</a:t>
            </a:r>
          </a:p>
        </p:txBody>
      </p:sp>
      <p:pic>
        <p:nvPicPr>
          <p:cNvPr id="75" name="Grafik 60" descr="gyr-07-all.png"/>
          <p:cNvPicPr>
            <a:picLocks noChangeAspect="1"/>
          </p:cNvPicPr>
          <p:nvPr/>
        </p:nvPicPr>
        <p:blipFill rotWithShape="1">
          <a:blip r:embed="rId3" cstate="print"/>
          <a:srcRect l="19700" t="29898" r="65642" b="48671"/>
          <a:stretch/>
        </p:blipFill>
        <p:spPr>
          <a:xfrm>
            <a:off x="151403" y="1278422"/>
            <a:ext cx="796359" cy="810341"/>
          </a:xfrm>
          <a:prstGeom prst="rect">
            <a:avLst/>
          </a:prstGeom>
        </p:spPr>
      </p:pic>
      <p:cxnSp>
        <p:nvCxnSpPr>
          <p:cNvPr id="61" name="Straight Arrow Connector 33"/>
          <p:cNvCxnSpPr/>
          <p:nvPr/>
        </p:nvCxnSpPr>
        <p:spPr>
          <a:xfrm flipH="1">
            <a:off x="791936" y="1679686"/>
            <a:ext cx="1894115" cy="3907"/>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52"/>
          <p:cNvSpPr txBox="1"/>
          <p:nvPr/>
        </p:nvSpPr>
        <p:spPr>
          <a:xfrm>
            <a:off x="82542" y="2088763"/>
            <a:ext cx="1165383" cy="577081"/>
          </a:xfrm>
          <a:prstGeom prst="rect">
            <a:avLst/>
          </a:prstGeom>
          <a:noFill/>
        </p:spPr>
        <p:txBody>
          <a:bodyPr wrap="none" lIns="0" tIns="0" rIns="0" bIns="0" rtlCol="0">
            <a:spAutoFit/>
          </a:bodyPr>
          <a:lstStyle/>
          <a:p>
            <a:pPr algn="ctr"/>
            <a:r>
              <a:rPr lang="en-US" sz="1200" dirty="0"/>
              <a:t>Output:</a:t>
            </a:r>
            <a:br>
              <a:rPr lang="en-US" sz="1200" dirty="0"/>
            </a:br>
            <a:r>
              <a:rPr lang="en-US" sz="1200" dirty="0"/>
              <a:t>TEM</a:t>
            </a:r>
            <a:r>
              <a:rPr lang="en-US" sz="1200" baseline="-25000" dirty="0"/>
              <a:t>0,0</a:t>
            </a:r>
          </a:p>
          <a:p>
            <a:pPr algn="ctr"/>
            <a:r>
              <a:rPr lang="en-US" sz="1200" dirty="0"/>
              <a:t>[Gaussian mode</a:t>
            </a:r>
            <a:r>
              <a:rPr lang="en-US" sz="1350" dirty="0"/>
              <a:t>]</a:t>
            </a:r>
          </a:p>
        </p:txBody>
      </p:sp>
      <p:pic>
        <p:nvPicPr>
          <p:cNvPr id="86" name="Grafik 59" descr="gyr-06-mode.png"/>
          <p:cNvPicPr>
            <a:picLocks noChangeAspect="1"/>
          </p:cNvPicPr>
          <p:nvPr/>
        </p:nvPicPr>
        <p:blipFill rotWithShape="1">
          <a:blip r:embed="rId4" cstate="print"/>
          <a:srcRect l="19787" t="58389" r="65285" b="19991"/>
          <a:stretch/>
        </p:blipFill>
        <p:spPr>
          <a:xfrm>
            <a:off x="2094421" y="3939711"/>
            <a:ext cx="811783" cy="817499"/>
          </a:xfrm>
          <a:prstGeom prst="rect">
            <a:avLst/>
          </a:prstGeom>
        </p:spPr>
      </p:pic>
      <p:sp>
        <p:nvSpPr>
          <p:cNvPr id="87" name="TextBox 52"/>
          <p:cNvSpPr txBox="1"/>
          <p:nvPr/>
        </p:nvSpPr>
        <p:spPr>
          <a:xfrm>
            <a:off x="2925196" y="4242667"/>
            <a:ext cx="631583" cy="369332"/>
          </a:xfrm>
          <a:prstGeom prst="rect">
            <a:avLst/>
          </a:prstGeom>
          <a:noFill/>
        </p:spPr>
        <p:txBody>
          <a:bodyPr wrap="none" lIns="0" tIns="0" rIns="0" bIns="0" rtlCol="0">
            <a:spAutoFit/>
          </a:bodyPr>
          <a:lstStyle/>
          <a:p>
            <a:pPr algn="ctr"/>
            <a:r>
              <a:rPr lang="en-US" sz="1200" dirty="0"/>
              <a:t>Input:</a:t>
            </a:r>
            <a:br>
              <a:rPr lang="en-US" sz="1200" dirty="0"/>
            </a:br>
            <a:r>
              <a:rPr lang="en-US" sz="1200" dirty="0"/>
              <a:t>TE-mode</a:t>
            </a:r>
            <a:endParaRPr lang="en-US" sz="1350" dirty="0"/>
          </a:p>
        </p:txBody>
      </p:sp>
    </p:spTree>
    <p:extLst>
      <p:ext uri="{BB962C8B-B14F-4D97-AF65-F5344CB8AC3E}">
        <p14:creationId xmlns:p14="http://schemas.microsoft.com/office/powerpoint/2010/main" val="24791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2023-02-06</a:t>
            </a:r>
            <a:endParaRPr lang="en-US" dirty="0"/>
          </a:p>
        </p:txBody>
      </p:sp>
      <p:sp>
        <p:nvSpPr>
          <p:cNvPr id="4" name="Slide Number Placeholder 3"/>
          <p:cNvSpPr>
            <a:spLocks noGrp="1"/>
          </p:cNvSpPr>
          <p:nvPr>
            <p:ph type="sldNum" sz="quarter" idx="12"/>
          </p:nvPr>
        </p:nvSpPr>
        <p:spPr/>
        <p:txBody>
          <a:bodyPr/>
          <a:lstStyle/>
          <a:p>
            <a:fld id="{61696EC4-B4CF-4701-AD06-A8439D6D8E12}" type="slidenum">
              <a:rPr lang="en-US" noProof="0" smtClean="0"/>
              <a:t>25</a:t>
            </a:fld>
            <a:endParaRPr lang="en-US" noProof="0" dirty="0"/>
          </a:p>
        </p:txBody>
      </p:sp>
      <p:sp>
        <p:nvSpPr>
          <p:cNvPr id="6" name="Titel 13"/>
          <p:cNvSpPr>
            <a:spLocks noGrp="1"/>
          </p:cNvSpPr>
          <p:nvPr>
            <p:ph type="title"/>
          </p:nvPr>
        </p:nvSpPr>
        <p:spPr>
          <a:xfrm>
            <a:off x="395999" y="296244"/>
            <a:ext cx="7324149" cy="575989"/>
          </a:xfrm>
        </p:spPr>
        <p:txBody>
          <a:bodyPr>
            <a:normAutofit fontScale="90000"/>
          </a:bodyPr>
          <a:lstStyle/>
          <a:p>
            <a:r>
              <a:rPr lang="en-US" dirty="0"/>
              <a:t>Research on Coupling System for Injection Locking</a:t>
            </a:r>
            <a:br>
              <a:rPr lang="en-US" dirty="0"/>
            </a:br>
            <a:endParaRPr lang="en-US" sz="1800" b="0" dirty="0"/>
          </a:p>
        </p:txBody>
      </p:sp>
      <p:sp>
        <p:nvSpPr>
          <p:cNvPr id="22" name="Rectangle 21"/>
          <p:cNvSpPr/>
          <p:nvPr/>
        </p:nvSpPr>
        <p:spPr>
          <a:xfrm>
            <a:off x="343171" y="919739"/>
            <a:ext cx="706591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Arial" panose="020B0604020202020204" pitchFamily="34" charset="0"/>
                <a:ea typeface="SimSun" panose="02010600030101010101" pitchFamily="2" charset="-122"/>
                <a:cs typeface="Arial" panose="020B0604020202020204" pitchFamily="34" charset="0"/>
              </a:rPr>
              <a:t>Design of a </a:t>
            </a:r>
            <a:r>
              <a:rPr lang="en-US" altLang="zh-CN" sz="1400" i="1" dirty="0">
                <a:latin typeface="Arial" panose="020B0604020202020204" pitchFamily="34" charset="0"/>
                <a:ea typeface="SimSun" panose="02010600030101010101" pitchFamily="2" charset="-122"/>
                <a:cs typeface="Arial" panose="020B0604020202020204" pitchFamily="34" charset="0"/>
              </a:rPr>
              <a:t>Denisov-type</a:t>
            </a:r>
            <a:r>
              <a:rPr lang="en-US" altLang="zh-CN" sz="1400" dirty="0">
                <a:latin typeface="Arial" panose="020B0604020202020204" pitchFamily="34" charset="0"/>
                <a:ea typeface="SimSun" panose="02010600030101010101" pitchFamily="2" charset="-122"/>
                <a:cs typeface="Arial" panose="020B0604020202020204" pitchFamily="34" charset="0"/>
              </a:rPr>
              <a:t> launcher</a:t>
            </a:r>
            <a:br>
              <a:rPr lang="en-US" altLang="zh-CN" sz="1400" dirty="0">
                <a:latin typeface="Arial" panose="020B0604020202020204" pitchFamily="34" charset="0"/>
                <a:ea typeface="SimSun" panose="02010600030101010101" pitchFamily="2" charset="-122"/>
                <a:cs typeface="Arial" panose="020B0604020202020204" pitchFamily="34" charset="0"/>
              </a:rPr>
            </a:br>
            <a:r>
              <a:rPr lang="en-US" altLang="zh-CN" sz="1400" dirty="0">
                <a:latin typeface="Arial" panose="020B0604020202020204" pitchFamily="34" charset="0"/>
                <a:ea typeface="SimSun" panose="02010600030101010101" pitchFamily="2" charset="-122"/>
                <a:cs typeface="Arial" panose="020B0604020202020204" pitchFamily="34" charset="0"/>
              </a:rPr>
              <a:t>for co- (TE</a:t>
            </a:r>
            <a:r>
              <a:rPr lang="en-US" altLang="zh-CN" sz="1050" baseline="-25000" dirty="0">
                <a:latin typeface="Arial" panose="020B0604020202020204" pitchFamily="34" charset="0"/>
                <a:ea typeface="SimSun" panose="02010600030101010101" pitchFamily="2" charset="-122"/>
                <a:cs typeface="Arial" panose="020B0604020202020204" pitchFamily="34" charset="0"/>
              </a:rPr>
              <a:t>32,9</a:t>
            </a:r>
            <a:r>
              <a:rPr lang="en-US" altLang="zh-CN" sz="1400" baseline="-25000" dirty="0">
                <a:latin typeface="Arial" panose="020B0604020202020204" pitchFamily="34" charset="0"/>
                <a:ea typeface="SimSun" panose="02010600030101010101" pitchFamily="2" charset="-122"/>
                <a:cs typeface="Arial" panose="020B0604020202020204" pitchFamily="34" charset="0"/>
              </a:rPr>
              <a:t> </a:t>
            </a:r>
            <a:r>
              <a:rPr lang="en-US" altLang="zh-CN" sz="1400" dirty="0">
                <a:latin typeface="Arial" panose="020B0604020202020204" pitchFamily="34" charset="0"/>
                <a:ea typeface="SimSun" panose="02010600030101010101" pitchFamily="2" charset="-122"/>
                <a:cs typeface="Arial" panose="020B0604020202020204" pitchFamily="34" charset="0"/>
              </a:rPr>
              <a:t>mode) and counter- (TE</a:t>
            </a:r>
            <a:r>
              <a:rPr lang="en-US" altLang="zh-CN" sz="1400" baseline="-25000" dirty="0">
                <a:latin typeface="Arial" panose="020B0604020202020204" pitchFamily="34" charset="0"/>
                <a:ea typeface="SimSun" panose="02010600030101010101" pitchFamily="2" charset="-122"/>
                <a:cs typeface="Arial" panose="020B0604020202020204" pitchFamily="34" charset="0"/>
              </a:rPr>
              <a:t>-</a:t>
            </a:r>
            <a:r>
              <a:rPr lang="en-US" altLang="zh-CN" sz="1050" baseline="-25000" dirty="0">
                <a:latin typeface="Arial" panose="020B0604020202020204" pitchFamily="34" charset="0"/>
                <a:ea typeface="SimSun" panose="02010600030101010101" pitchFamily="2" charset="-122"/>
                <a:cs typeface="Arial" panose="020B0604020202020204" pitchFamily="34" charset="0"/>
              </a:rPr>
              <a:t>32,9</a:t>
            </a:r>
            <a:r>
              <a:rPr lang="en-US" altLang="zh-CN" sz="1400" dirty="0">
                <a:latin typeface="Arial" panose="020B0604020202020204" pitchFamily="34" charset="0"/>
                <a:ea typeface="SimSun" panose="02010600030101010101" pitchFamily="2" charset="-122"/>
                <a:cs typeface="Arial" panose="020B0604020202020204" pitchFamily="34" charset="0"/>
              </a:rPr>
              <a:t> mode), 170 GHz</a:t>
            </a:r>
          </a:p>
          <a:p>
            <a:endParaRPr lang="en-US" sz="1400" dirty="0">
              <a:latin typeface="Arial" panose="020B0604020202020204" pitchFamily="34" charset="0"/>
              <a:ea typeface="SimSun" panose="02010600030101010101" pitchFamily="2" charset="-122"/>
              <a:cs typeface="Arial" panose="020B0604020202020204" pitchFamily="34" charset="0"/>
            </a:endParaRPr>
          </a:p>
          <a:p>
            <a:r>
              <a:rPr lang="en-US" sz="1400" dirty="0">
                <a:latin typeface="Arial" panose="020B0604020202020204" pitchFamily="34" charset="0"/>
                <a:ea typeface="SimSun" panose="02010600030101010101" pitchFamily="2" charset="-122"/>
                <a:cs typeface="Arial" panose="020B0604020202020204" pitchFamily="34" charset="0"/>
              </a:rPr>
              <a:t>Profile on unrolled launcher wall:</a:t>
            </a:r>
            <a:endParaRPr lang="en-US" sz="14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945" y="1908000"/>
            <a:ext cx="3622427" cy="277200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452" y="1063846"/>
            <a:ext cx="2116992" cy="162000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453" y="3082507"/>
            <a:ext cx="2116992" cy="1620000"/>
          </a:xfrm>
          <a:prstGeom prst="rect">
            <a:avLst/>
          </a:prstGeom>
        </p:spPr>
      </p:pic>
      <p:sp>
        <p:nvSpPr>
          <p:cNvPr id="27" name="Rectangle 26"/>
          <p:cNvSpPr/>
          <p:nvPr/>
        </p:nvSpPr>
        <p:spPr>
          <a:xfrm>
            <a:off x="5106759" y="2708815"/>
            <a:ext cx="2935061"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latin typeface="Arial" panose="020B0604020202020204" pitchFamily="34" charset="0"/>
                <a:ea typeface="SimSun" panose="02010600030101010101" pitchFamily="2" charset="-122"/>
                <a:cs typeface="Arial" panose="020B0604020202020204" pitchFamily="34" charset="0"/>
              </a:rPr>
              <a:t>Gaussian mode content: </a:t>
            </a:r>
            <a:r>
              <a:rPr lang="en-US" sz="1400" b="1" dirty="0">
                <a:solidFill>
                  <a:srgbClr val="FF0000"/>
                </a:solidFill>
                <a:latin typeface="Arial" panose="020B0604020202020204" pitchFamily="34" charset="0"/>
                <a:ea typeface="SimSun" panose="02010600030101010101" pitchFamily="2" charset="-122"/>
                <a:cs typeface="Arial" panose="020B0604020202020204" pitchFamily="34" charset="0"/>
              </a:rPr>
              <a:t>96.65 %</a:t>
            </a:r>
            <a:endParaRPr lang="en-US" sz="1400" b="1" dirty="0">
              <a:solidFill>
                <a:srgbClr val="FF0000"/>
              </a:solidFill>
              <a:latin typeface="Arial" panose="020B0604020202020204" pitchFamily="34" charset="0"/>
              <a:cs typeface="Arial" panose="020B0604020202020204" pitchFamily="34" charset="0"/>
            </a:endParaRPr>
          </a:p>
        </p:txBody>
      </p:sp>
      <p:cxnSp>
        <p:nvCxnSpPr>
          <p:cNvPr id="9" name="Straight Arrow Connector 8"/>
          <p:cNvCxnSpPr>
            <a:stCxn id="27" idx="0"/>
          </p:cNvCxnSpPr>
          <p:nvPr/>
        </p:nvCxnSpPr>
        <p:spPr>
          <a:xfrm flipV="1">
            <a:off x="6574290" y="1992086"/>
            <a:ext cx="180024" cy="716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2"/>
          </p:cNvCxnSpPr>
          <p:nvPr/>
        </p:nvCxnSpPr>
        <p:spPr>
          <a:xfrm>
            <a:off x="6574290" y="3016592"/>
            <a:ext cx="180024" cy="80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695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2023-02-06</a:t>
            </a:r>
            <a:endParaRPr lang="en-US" dirty="0"/>
          </a:p>
        </p:txBody>
      </p:sp>
      <p:sp>
        <p:nvSpPr>
          <p:cNvPr id="4" name="Slide Number Placeholder 3"/>
          <p:cNvSpPr>
            <a:spLocks noGrp="1"/>
          </p:cNvSpPr>
          <p:nvPr>
            <p:ph type="sldNum" sz="quarter" idx="12"/>
          </p:nvPr>
        </p:nvSpPr>
        <p:spPr/>
        <p:txBody>
          <a:bodyPr/>
          <a:lstStyle/>
          <a:p>
            <a:fld id="{61696EC4-B4CF-4701-AD06-A8439D6D8E12}" type="slidenum">
              <a:rPr lang="en-US" noProof="0" smtClean="0"/>
              <a:t>26</a:t>
            </a:fld>
            <a:endParaRPr lang="en-US" noProof="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51" y="1908000"/>
            <a:ext cx="3622411" cy="2772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462" y="1098000"/>
            <a:ext cx="2258130" cy="172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463" y="3004456"/>
            <a:ext cx="2258129" cy="1728000"/>
          </a:xfrm>
          <a:prstGeom prst="rect">
            <a:avLst/>
          </a:prstGeom>
        </p:spPr>
      </p:pic>
      <p:sp>
        <p:nvSpPr>
          <p:cNvPr id="10" name="Rectangle 9"/>
          <p:cNvSpPr/>
          <p:nvPr/>
        </p:nvSpPr>
        <p:spPr>
          <a:xfrm>
            <a:off x="5210607" y="2728555"/>
            <a:ext cx="284041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Arial" panose="020B0604020202020204" pitchFamily="34" charset="0"/>
                <a:ea typeface="SimSun" panose="02010600030101010101" pitchFamily="2" charset="-122"/>
                <a:cs typeface="Arial" panose="020B0604020202020204" pitchFamily="34" charset="0"/>
              </a:rPr>
              <a:t>Gaussian mode content: </a:t>
            </a:r>
            <a:r>
              <a:rPr lang="en-US" sz="1400" b="1" dirty="0">
                <a:solidFill>
                  <a:srgbClr val="FF0000"/>
                </a:solidFill>
                <a:latin typeface="Arial" panose="020B0604020202020204" pitchFamily="34" charset="0"/>
                <a:ea typeface="SimSun" panose="02010600030101010101" pitchFamily="2" charset="-122"/>
                <a:cs typeface="Arial" panose="020B0604020202020204" pitchFamily="34" charset="0"/>
              </a:rPr>
              <a:t>98.24 %</a:t>
            </a:r>
            <a:endParaRPr lang="en-US" sz="1400" b="1" dirty="0">
              <a:solidFill>
                <a:srgbClr val="FF0000"/>
              </a:solidFill>
              <a:latin typeface="Arial" panose="020B0604020202020204" pitchFamily="34" charset="0"/>
              <a:cs typeface="Arial" panose="020B0604020202020204" pitchFamily="34" charset="0"/>
            </a:endParaRPr>
          </a:p>
        </p:txBody>
      </p:sp>
      <p:cxnSp>
        <p:nvCxnSpPr>
          <p:cNvPr id="11" name="Straight Arrow Connector 10"/>
          <p:cNvCxnSpPr>
            <a:stCxn id="10" idx="0"/>
          </p:cNvCxnSpPr>
          <p:nvPr/>
        </p:nvCxnSpPr>
        <p:spPr>
          <a:xfrm flipV="1">
            <a:off x="6630814" y="1962000"/>
            <a:ext cx="255761" cy="766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9" idx="0"/>
          </p:cNvCxnSpPr>
          <p:nvPr/>
        </p:nvCxnSpPr>
        <p:spPr>
          <a:xfrm>
            <a:off x="6601528" y="3004456"/>
            <a:ext cx="285047" cy="714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21"/>
          <p:cNvSpPr/>
          <p:nvPr/>
        </p:nvSpPr>
        <p:spPr>
          <a:xfrm>
            <a:off x="343171" y="919739"/>
            <a:ext cx="706591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Arial" panose="020B0604020202020204" pitchFamily="34" charset="0"/>
                <a:ea typeface="SimSun" panose="02010600030101010101" pitchFamily="2" charset="-122"/>
                <a:cs typeface="Arial" panose="020B0604020202020204" pitchFamily="34" charset="0"/>
              </a:rPr>
              <a:t>Design of a </a:t>
            </a:r>
            <a:r>
              <a:rPr lang="en-US" altLang="zh-CN" sz="1400" i="1" dirty="0">
                <a:latin typeface="Arial" panose="020B0604020202020204" pitchFamily="34" charset="0"/>
                <a:ea typeface="SimSun" panose="02010600030101010101" pitchFamily="2" charset="-122"/>
                <a:cs typeface="Arial" panose="020B0604020202020204" pitchFamily="34" charset="0"/>
              </a:rPr>
              <a:t>Hybrid-type</a:t>
            </a:r>
            <a:r>
              <a:rPr lang="en-US" altLang="zh-CN" sz="1400" dirty="0">
                <a:latin typeface="Arial" panose="020B0604020202020204" pitchFamily="34" charset="0"/>
                <a:ea typeface="SimSun" panose="02010600030101010101" pitchFamily="2" charset="-122"/>
                <a:cs typeface="Arial" panose="020B0604020202020204" pitchFamily="34" charset="0"/>
              </a:rPr>
              <a:t> launcher</a:t>
            </a:r>
            <a:br>
              <a:rPr lang="en-US" altLang="zh-CN" sz="1400" dirty="0">
                <a:latin typeface="Arial" panose="020B0604020202020204" pitchFamily="34" charset="0"/>
                <a:ea typeface="SimSun" panose="02010600030101010101" pitchFamily="2" charset="-122"/>
                <a:cs typeface="Arial" panose="020B0604020202020204" pitchFamily="34" charset="0"/>
              </a:rPr>
            </a:br>
            <a:r>
              <a:rPr lang="en-US" altLang="zh-CN" sz="1400" dirty="0">
                <a:latin typeface="Arial" panose="020B0604020202020204" pitchFamily="34" charset="0"/>
                <a:ea typeface="SimSun" panose="02010600030101010101" pitchFamily="2" charset="-122"/>
                <a:cs typeface="Arial" panose="020B0604020202020204" pitchFamily="34" charset="0"/>
              </a:rPr>
              <a:t>for co- (TE</a:t>
            </a:r>
            <a:r>
              <a:rPr lang="en-US" altLang="zh-CN" sz="1050" baseline="-25000" dirty="0">
                <a:latin typeface="Arial" panose="020B0604020202020204" pitchFamily="34" charset="0"/>
                <a:ea typeface="SimSun" panose="02010600030101010101" pitchFamily="2" charset="-122"/>
                <a:cs typeface="Arial" panose="020B0604020202020204" pitchFamily="34" charset="0"/>
              </a:rPr>
              <a:t>32,9</a:t>
            </a:r>
            <a:r>
              <a:rPr lang="en-US" altLang="zh-CN" sz="1400" baseline="-25000" dirty="0">
                <a:latin typeface="Arial" panose="020B0604020202020204" pitchFamily="34" charset="0"/>
                <a:ea typeface="SimSun" panose="02010600030101010101" pitchFamily="2" charset="-122"/>
                <a:cs typeface="Arial" panose="020B0604020202020204" pitchFamily="34" charset="0"/>
              </a:rPr>
              <a:t> </a:t>
            </a:r>
            <a:r>
              <a:rPr lang="en-US" altLang="zh-CN" sz="1400" dirty="0">
                <a:latin typeface="Arial" panose="020B0604020202020204" pitchFamily="34" charset="0"/>
                <a:ea typeface="SimSun" panose="02010600030101010101" pitchFamily="2" charset="-122"/>
                <a:cs typeface="Arial" panose="020B0604020202020204" pitchFamily="34" charset="0"/>
              </a:rPr>
              <a:t>mode) and counter- (TE</a:t>
            </a:r>
            <a:r>
              <a:rPr lang="en-US" altLang="zh-CN" sz="1400" baseline="-25000" dirty="0">
                <a:latin typeface="Arial" panose="020B0604020202020204" pitchFamily="34" charset="0"/>
                <a:ea typeface="SimSun" panose="02010600030101010101" pitchFamily="2" charset="-122"/>
                <a:cs typeface="Arial" panose="020B0604020202020204" pitchFamily="34" charset="0"/>
              </a:rPr>
              <a:t>-</a:t>
            </a:r>
            <a:r>
              <a:rPr lang="en-US" altLang="zh-CN" sz="1050" baseline="-25000" dirty="0">
                <a:latin typeface="Arial" panose="020B0604020202020204" pitchFamily="34" charset="0"/>
                <a:ea typeface="SimSun" panose="02010600030101010101" pitchFamily="2" charset="-122"/>
                <a:cs typeface="Arial" panose="020B0604020202020204" pitchFamily="34" charset="0"/>
              </a:rPr>
              <a:t>32,9</a:t>
            </a:r>
            <a:r>
              <a:rPr lang="en-US" altLang="zh-CN" sz="1400" dirty="0">
                <a:latin typeface="Arial" panose="020B0604020202020204" pitchFamily="34" charset="0"/>
                <a:ea typeface="SimSun" panose="02010600030101010101" pitchFamily="2" charset="-122"/>
                <a:cs typeface="Arial" panose="020B0604020202020204" pitchFamily="34" charset="0"/>
              </a:rPr>
              <a:t> mode), 170 GHz</a:t>
            </a:r>
          </a:p>
          <a:p>
            <a:endParaRPr lang="en-US" sz="1400" dirty="0">
              <a:latin typeface="Arial" panose="020B0604020202020204" pitchFamily="34" charset="0"/>
              <a:ea typeface="SimSun" panose="02010600030101010101" pitchFamily="2" charset="-122"/>
              <a:cs typeface="Arial" panose="020B0604020202020204" pitchFamily="34" charset="0"/>
            </a:endParaRPr>
          </a:p>
          <a:p>
            <a:r>
              <a:rPr lang="en-US" sz="1400" dirty="0">
                <a:latin typeface="Arial" panose="020B0604020202020204" pitchFamily="34" charset="0"/>
                <a:ea typeface="SimSun" panose="02010600030101010101" pitchFamily="2" charset="-122"/>
                <a:cs typeface="Arial" panose="020B0604020202020204" pitchFamily="34" charset="0"/>
              </a:rPr>
              <a:t>Profile on unrolled launcher wall:</a:t>
            </a:r>
            <a:endParaRPr lang="en-US" sz="1400" dirty="0">
              <a:latin typeface="Arial" panose="020B0604020202020204" pitchFamily="34" charset="0"/>
              <a:cs typeface="Arial" panose="020B0604020202020204" pitchFamily="34" charset="0"/>
            </a:endParaRPr>
          </a:p>
        </p:txBody>
      </p:sp>
      <p:sp>
        <p:nvSpPr>
          <p:cNvPr id="14" name="Titel 13"/>
          <p:cNvSpPr>
            <a:spLocks noGrp="1"/>
          </p:cNvSpPr>
          <p:nvPr>
            <p:ph type="title"/>
          </p:nvPr>
        </p:nvSpPr>
        <p:spPr>
          <a:xfrm>
            <a:off x="395999" y="296244"/>
            <a:ext cx="7324149" cy="575989"/>
          </a:xfrm>
        </p:spPr>
        <p:txBody>
          <a:bodyPr>
            <a:normAutofit fontScale="90000"/>
          </a:bodyPr>
          <a:lstStyle/>
          <a:p>
            <a:r>
              <a:rPr lang="en-US" dirty="0"/>
              <a:t>Research on Coupling System for Injection Locking</a:t>
            </a:r>
            <a:br>
              <a:rPr lang="en-US" dirty="0"/>
            </a:br>
            <a:endParaRPr lang="en-US" sz="1800" b="0" dirty="0"/>
          </a:p>
        </p:txBody>
      </p:sp>
    </p:spTree>
    <p:extLst>
      <p:ext uri="{BB962C8B-B14F-4D97-AF65-F5344CB8AC3E}">
        <p14:creationId xmlns:p14="http://schemas.microsoft.com/office/powerpoint/2010/main" val="1649204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pPr marL="0" indent="0">
              <a:buNone/>
            </a:pPr>
            <a:endParaRPr lang="en-US" sz="1800" dirty="0" smtClean="0"/>
          </a:p>
          <a:p>
            <a:pPr marL="0" indent="0">
              <a:lnSpc>
                <a:spcPct val="120000"/>
              </a:lnSpc>
              <a:buNone/>
            </a:pPr>
            <a:r>
              <a:rPr lang="en-US" sz="1800" dirty="0" smtClean="0"/>
              <a:t>Results obtained for</a:t>
            </a:r>
          </a:p>
          <a:p>
            <a:pPr marL="0" indent="0">
              <a:buNone/>
            </a:pPr>
            <a:r>
              <a:rPr lang="en-US" sz="1800" dirty="0" smtClean="0"/>
              <a:t>Mirror-line launcher @ 170 </a:t>
            </a:r>
            <a:r>
              <a:rPr lang="en-US" sz="1800" dirty="0" err="1" smtClean="0"/>
              <a:t>Ghz</a:t>
            </a:r>
            <a:r>
              <a:rPr lang="en-US" sz="1800" dirty="0" smtClean="0"/>
              <a:t>, TE</a:t>
            </a:r>
            <a:r>
              <a:rPr lang="en-US" sz="1800" baseline="-25000" dirty="0" smtClean="0"/>
              <a:t>32,9</a:t>
            </a:r>
          </a:p>
          <a:p>
            <a:pPr marL="0" indent="0">
              <a:buNone/>
            </a:pPr>
            <a:r>
              <a:rPr lang="en-US" sz="1800" dirty="0"/>
              <a:t>(</a:t>
            </a:r>
            <a:r>
              <a:rPr lang="en-US" sz="1800" dirty="0" smtClean="0"/>
              <a:t>still needs optimization):</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b="1" dirty="0" smtClean="0"/>
              <a:t>Next </a:t>
            </a:r>
            <a:r>
              <a:rPr lang="en-US" sz="1800" b="1" dirty="0"/>
              <a:t>Steps:</a:t>
            </a:r>
          </a:p>
          <a:p>
            <a:endParaRPr lang="en-US" sz="1800" dirty="0"/>
          </a:p>
          <a:p>
            <a:pPr>
              <a:lnSpc>
                <a:spcPct val="120000"/>
              </a:lnSpc>
            </a:pPr>
            <a:r>
              <a:rPr lang="en-US" sz="1800" dirty="0"/>
              <a:t>Design of a Mirror-line type launcher for 204 GHz / coaxial cavity</a:t>
            </a:r>
            <a:br>
              <a:rPr lang="en-US" sz="1800" dirty="0"/>
            </a:br>
            <a:r>
              <a:rPr lang="en-US" sz="1800" dirty="0"/>
              <a:t>(Denisov- and Hybrid-type launchers are not possible).</a:t>
            </a:r>
          </a:p>
          <a:p>
            <a:pPr marL="0" indent="0">
              <a:buNone/>
            </a:pPr>
            <a:endParaRPr lang="en-US" sz="1800" dirty="0"/>
          </a:p>
          <a:p>
            <a:r>
              <a:rPr lang="en-US" sz="1800" dirty="0" smtClean="0"/>
              <a:t>Check possibility </a:t>
            </a:r>
            <a:r>
              <a:rPr lang="en-US" sz="1800" dirty="0"/>
              <a:t>of two-way </a:t>
            </a:r>
            <a:r>
              <a:rPr lang="en-US" sz="1800" dirty="0" smtClean="0"/>
              <a:t>launcher (+ mirror system) </a:t>
            </a:r>
            <a:r>
              <a:rPr lang="en-US" sz="1800" dirty="0"/>
              <a:t>for 170 GHz / 204 GHz systems.</a:t>
            </a:r>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27</a:t>
            </a:fld>
            <a:endParaRPr lang="en-US" noProof="0" dirty="0"/>
          </a:p>
        </p:txBody>
      </p:sp>
      <p:sp>
        <p:nvSpPr>
          <p:cNvPr id="5" name="Titel 4"/>
          <p:cNvSpPr>
            <a:spLocks noGrp="1"/>
          </p:cNvSpPr>
          <p:nvPr>
            <p:ph type="title"/>
          </p:nvPr>
        </p:nvSpPr>
        <p:spPr/>
        <p:txBody>
          <a:bodyPr>
            <a:normAutofit/>
          </a:bodyPr>
          <a:lstStyle/>
          <a:p>
            <a:r>
              <a:rPr lang="en-US" sz="2000" dirty="0"/>
              <a:t>Research on Coupling System for Injection Locking</a:t>
            </a:r>
          </a:p>
        </p:txBody>
      </p:sp>
      <p:pic>
        <p:nvPicPr>
          <p:cNvPr id="6" name="Picture 18"/>
          <p:cNvPicPr/>
          <p:nvPr/>
        </p:nvPicPr>
        <p:blipFill>
          <a:blip r:embed="rId2" cstate="print">
            <a:extLst>
              <a:ext uri="{28A0092B-C50C-407E-A947-70E740481C1C}">
                <a14:useLocalDpi xmlns:a14="http://schemas.microsoft.com/office/drawing/2010/main" val="0"/>
              </a:ext>
            </a:extLst>
          </a:blip>
          <a:stretch>
            <a:fillRect/>
          </a:stretch>
        </p:blipFill>
        <p:spPr>
          <a:xfrm>
            <a:off x="5132070" y="1185703"/>
            <a:ext cx="2784157" cy="2130237"/>
          </a:xfrm>
          <a:prstGeom prst="rect">
            <a:avLst/>
          </a:prstGeom>
        </p:spPr>
      </p:pic>
    </p:spTree>
    <p:extLst>
      <p:ext uri="{BB962C8B-B14F-4D97-AF65-F5344CB8AC3E}">
        <p14:creationId xmlns:p14="http://schemas.microsoft.com/office/powerpoint/2010/main" val="2140856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smtClean="0"/>
              <a:t>2023-02-06</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28</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8358416" cy="575989"/>
          </a:xfrm>
        </p:spPr>
        <p:txBody>
          <a:bodyPr>
            <a:normAutofit fontScale="90000"/>
          </a:bodyPr>
          <a:lstStyle/>
          <a:p>
            <a:r>
              <a:rPr lang="en-US" i="1" dirty="0"/>
              <a:t>T1.3:</a:t>
            </a:r>
            <a:r>
              <a:rPr lang="en-US" dirty="0"/>
              <a:t/>
            </a:r>
            <a:br>
              <a:rPr lang="en-US" dirty="0"/>
            </a:br>
            <a:r>
              <a:rPr lang="en-US" dirty="0"/>
              <a:t>Multistage-Depressed Collector</a:t>
            </a:r>
            <a:endParaRPr lang="de-DE" dirty="0"/>
          </a:p>
        </p:txBody>
      </p:sp>
    </p:spTree>
    <p:extLst>
      <p:ext uri="{BB962C8B-B14F-4D97-AF65-F5344CB8AC3E}">
        <p14:creationId xmlns:p14="http://schemas.microsoft.com/office/powerpoint/2010/main" val="32454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9" y="1188000"/>
            <a:ext cx="5147719" cy="3365893"/>
          </a:xfrm>
        </p:spPr>
        <p:txBody>
          <a:bodyPr>
            <a:normAutofit/>
          </a:bodyPr>
          <a:lstStyle/>
          <a:p>
            <a:r>
              <a:rPr lang="en-US" sz="1600" dirty="0"/>
              <a:t>Energy of the spent electron beam is recovered in depressed collectors</a:t>
            </a:r>
          </a:p>
          <a:p>
            <a:r>
              <a:rPr lang="en-US" sz="1600" dirty="0"/>
              <a:t>Electrical efficiency of the overall tube is increased</a:t>
            </a:r>
          </a:p>
          <a:p>
            <a:r>
              <a:rPr lang="en-US" sz="1600" dirty="0"/>
              <a:t>Single-stage collector efficiency is limited by:</a:t>
            </a:r>
          </a:p>
          <a:p>
            <a:pPr lvl="1">
              <a:lnSpc>
                <a:spcPct val="125000"/>
              </a:lnSpc>
              <a:spcBef>
                <a:spcPts val="0"/>
              </a:spcBef>
            </a:pPr>
            <a:r>
              <a:rPr lang="en-US" sz="1400" dirty="0"/>
              <a:t>Slowest electron</a:t>
            </a:r>
          </a:p>
          <a:p>
            <a:pPr lvl="1">
              <a:lnSpc>
                <a:spcPct val="125000"/>
              </a:lnSpc>
              <a:spcBef>
                <a:spcPts val="0"/>
              </a:spcBef>
            </a:pPr>
            <a:r>
              <a:rPr lang="en-US" sz="1400" dirty="0"/>
              <a:t>Widely spread energy spectrum</a:t>
            </a:r>
          </a:p>
          <a:p>
            <a:pPr>
              <a:lnSpc>
                <a:spcPct val="125000"/>
              </a:lnSpc>
              <a:spcBef>
                <a:spcPts val="0"/>
              </a:spcBef>
            </a:pPr>
            <a:endParaRPr lang="en-US" sz="1600" dirty="0"/>
          </a:p>
          <a:p>
            <a:pPr marL="0" indent="0">
              <a:lnSpc>
                <a:spcPct val="125000"/>
              </a:lnSpc>
              <a:spcBef>
                <a:spcPts val="0"/>
              </a:spcBef>
              <a:buNone/>
            </a:pPr>
            <a:r>
              <a:rPr lang="en-US" sz="1600" dirty="0"/>
              <a:t>    Multi-stage depressed collector</a:t>
            </a:r>
          </a:p>
          <a:p>
            <a:pPr lvl="1">
              <a:lnSpc>
                <a:spcPct val="125000"/>
              </a:lnSpc>
              <a:spcBef>
                <a:spcPts val="0"/>
              </a:spcBef>
            </a:pPr>
            <a:r>
              <a:rPr lang="en-US" sz="1400" dirty="0"/>
              <a:t>Sorting electrons based on </a:t>
            </a:r>
            <a:r>
              <a:rPr lang="en-US" sz="1400" i="1" dirty="0"/>
              <a:t>E</a:t>
            </a:r>
            <a:r>
              <a:rPr lang="en-US" sz="1400" dirty="0"/>
              <a:t>×</a:t>
            </a:r>
            <a:r>
              <a:rPr lang="en-US" sz="1400" i="1" dirty="0"/>
              <a:t>B</a:t>
            </a:r>
            <a:r>
              <a:rPr lang="en-US" sz="1400" dirty="0"/>
              <a:t> drift</a:t>
            </a:r>
          </a:p>
          <a:p>
            <a:pPr lvl="1">
              <a:lnSpc>
                <a:spcPct val="125000"/>
              </a:lnSpc>
              <a:spcBef>
                <a:spcPts val="0"/>
              </a:spcBef>
            </a:pPr>
            <a:r>
              <a:rPr lang="en-US" sz="1400" dirty="0"/>
              <a:t>Spatial separation according to the kinetic energy</a:t>
            </a:r>
          </a:p>
          <a:p>
            <a:pPr lvl="1">
              <a:lnSpc>
                <a:spcPct val="125000"/>
              </a:lnSpc>
              <a:spcBef>
                <a:spcPts val="0"/>
              </a:spcBef>
            </a:pPr>
            <a:r>
              <a:rPr lang="en-US" sz="1400" dirty="0"/>
              <a:t>Reduced thermal losses</a:t>
            </a:r>
          </a:p>
          <a:p>
            <a:pPr lvl="1">
              <a:lnSpc>
                <a:spcPct val="125000"/>
              </a:lnSpc>
              <a:spcBef>
                <a:spcPts val="0"/>
              </a:spcBef>
            </a:pPr>
            <a:r>
              <a:rPr lang="en-US" sz="1400" dirty="0"/>
              <a:t>Increased collector &amp; gyrotron efficiency</a:t>
            </a:r>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29</a:t>
            </a:fld>
            <a:endParaRPr lang="en-US" noProof="0" dirty="0"/>
          </a:p>
        </p:txBody>
      </p:sp>
      <p:sp>
        <p:nvSpPr>
          <p:cNvPr id="5" name="Titel 4"/>
          <p:cNvSpPr>
            <a:spLocks noGrp="1"/>
          </p:cNvSpPr>
          <p:nvPr>
            <p:ph type="title"/>
          </p:nvPr>
        </p:nvSpPr>
        <p:spPr/>
        <p:txBody>
          <a:bodyPr/>
          <a:lstStyle/>
          <a:p>
            <a:r>
              <a:rPr lang="en-US" dirty="0"/>
              <a:t>Collector Theory</a:t>
            </a:r>
          </a:p>
        </p:txBody>
      </p:sp>
      <p:sp>
        <p:nvSpPr>
          <p:cNvPr id="7" name="Pfeil nach rechts 6"/>
          <p:cNvSpPr/>
          <p:nvPr/>
        </p:nvSpPr>
        <p:spPr>
          <a:xfrm>
            <a:off x="276161" y="3037772"/>
            <a:ext cx="266207" cy="245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p:cNvPicPr>
            <a:picLocks noChangeAspect="1"/>
          </p:cNvPicPr>
          <p:nvPr/>
        </p:nvPicPr>
        <p:blipFill>
          <a:blip r:embed="rId2"/>
          <a:stretch>
            <a:fillRect/>
          </a:stretch>
        </p:blipFill>
        <p:spPr>
          <a:xfrm>
            <a:off x="5953558" y="1116009"/>
            <a:ext cx="2827028" cy="1870188"/>
          </a:xfrm>
          <a:prstGeom prst="rect">
            <a:avLst/>
          </a:prstGeom>
        </p:spPr>
      </p:pic>
      <p:pic>
        <p:nvPicPr>
          <p:cNvPr id="6" name="Grafik 5">
            <a:extLst>
              <a:ext uri="{FF2B5EF4-FFF2-40B4-BE49-F238E27FC236}">
                <a16:creationId xmlns:a16="http://schemas.microsoft.com/office/drawing/2014/main" xmlns="" id="{959AD52F-72AB-64B9-9D98-63768BE04B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91009" y="3134290"/>
            <a:ext cx="2615954" cy="1614534"/>
          </a:xfrm>
          <a:prstGeom prst="rect">
            <a:avLst/>
          </a:prstGeom>
        </p:spPr>
      </p:pic>
      <mc:AlternateContent xmlns:mc="http://schemas.openxmlformats.org/markup-compatibility/2006" xmlns:a14="http://schemas.microsoft.com/office/drawing/2010/main">
        <mc:Choice Requires="a14">
          <p:sp>
            <p:nvSpPr>
              <p:cNvPr id="9" name="Rectangle 3">
                <a:extLst>
                  <a:ext uri="{FF2B5EF4-FFF2-40B4-BE49-F238E27FC236}">
                    <a16:creationId xmlns:a16="http://schemas.microsoft.com/office/drawing/2014/main" xmlns="" id="{73E375F8-0C62-596B-7083-2410EE6B74FE}"/>
                  </a:ext>
                </a:extLst>
              </p:cNvPr>
              <p:cNvSpPr/>
              <p:nvPr/>
            </p:nvSpPr>
            <p:spPr>
              <a:xfrm>
                <a:off x="5657673" y="3253153"/>
                <a:ext cx="1066671" cy="5500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400" i="1">
                              <a:latin typeface="Cambria Math"/>
                            </a:rPr>
                          </m:ctrlPr>
                        </m:accPr>
                        <m:e>
                          <m:sSub>
                            <m:sSubPr>
                              <m:ctrlPr>
                                <a:rPr lang="en-US" sz="1400" i="1">
                                  <a:latin typeface="Cambria Math"/>
                                </a:rPr>
                              </m:ctrlPr>
                            </m:sSubPr>
                            <m:e>
                              <m:r>
                                <a:rPr lang="en-US" sz="1400" i="1">
                                  <a:latin typeface="Cambria Math" panose="02040503050406030204" pitchFamily="18" charset="0"/>
                                </a:rPr>
                                <m:t>𝑣</m:t>
                              </m:r>
                            </m:e>
                            <m:sub>
                              <m:r>
                                <a:rPr lang="en-US" sz="1400" i="1">
                                  <a:latin typeface="Cambria Math" panose="02040503050406030204" pitchFamily="18" charset="0"/>
                                </a:rPr>
                                <m:t>𝑑</m:t>
                              </m:r>
                            </m:sub>
                          </m:sSub>
                        </m:e>
                      </m:acc>
                      <m:r>
                        <a:rPr lang="en-US" sz="1400" i="1">
                          <a:latin typeface="Cambria Math" panose="02040503050406030204" pitchFamily="18" charset="0"/>
                        </a:rPr>
                        <m:t>=</m:t>
                      </m:r>
                      <m:f>
                        <m:fPr>
                          <m:ctrlPr>
                            <a:rPr lang="en-US" sz="1400" i="1">
                              <a:latin typeface="Cambria Math"/>
                            </a:rPr>
                          </m:ctrlPr>
                        </m:fPr>
                        <m:num>
                          <m:acc>
                            <m:accPr>
                              <m:chr m:val="⃗"/>
                              <m:ctrlPr>
                                <a:rPr lang="en-US" sz="1400" i="1">
                                  <a:latin typeface="Cambria Math"/>
                                </a:rPr>
                              </m:ctrlPr>
                            </m:accPr>
                            <m:e>
                              <m:r>
                                <a:rPr lang="en-US" sz="1400" i="1">
                                  <a:latin typeface="Cambria Math" panose="02040503050406030204" pitchFamily="18" charset="0"/>
                                </a:rPr>
                                <m:t>𝐸</m:t>
                              </m:r>
                            </m:e>
                          </m:acc>
                          <m:r>
                            <a:rPr lang="en-US" sz="1400" i="1">
                              <a:latin typeface="Cambria Math" panose="02040503050406030204" pitchFamily="18" charset="0"/>
                              <a:ea typeface="Cambria Math" panose="02040503050406030204" pitchFamily="18" charset="0"/>
                            </a:rPr>
                            <m:t>×</m:t>
                          </m:r>
                          <m:acc>
                            <m:accPr>
                              <m:chr m:val="⃗"/>
                              <m:ctrlPr>
                                <a:rPr lang="en-US" sz="1400" i="1">
                                  <a:latin typeface="Cambria Math"/>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𝐵</m:t>
                              </m:r>
                            </m:e>
                          </m:acc>
                        </m:num>
                        <m:den>
                          <m:sSup>
                            <m:sSupPr>
                              <m:ctrlPr>
                                <a:rPr lang="en-US" sz="1400" i="1">
                                  <a:latin typeface="Cambria Math"/>
                                </a:rPr>
                              </m:ctrlPr>
                            </m:sSupPr>
                            <m:e>
                              <m:r>
                                <a:rPr lang="en-US" sz="1400" i="1">
                                  <a:latin typeface="Cambria Math" panose="02040503050406030204" pitchFamily="18" charset="0"/>
                                </a:rPr>
                                <m:t>𝐵</m:t>
                              </m:r>
                            </m:e>
                            <m:sup>
                              <m:r>
                                <a:rPr lang="en-US" sz="1400" i="1">
                                  <a:latin typeface="Cambria Math" panose="02040503050406030204" pitchFamily="18" charset="0"/>
                                </a:rPr>
                                <m:t>2</m:t>
                              </m:r>
                            </m:sup>
                          </m:sSup>
                        </m:den>
                      </m:f>
                    </m:oMath>
                  </m:oMathPara>
                </a14:m>
                <a:endParaRPr lang="en-US" sz="1400" dirty="0"/>
              </a:p>
            </p:txBody>
          </p:sp>
        </mc:Choice>
        <mc:Fallback xmlns="">
          <p:sp>
            <p:nvSpPr>
              <p:cNvPr id="9" name="Rectangle 3">
                <a:extLst>
                  <a:ext uri="{FF2B5EF4-FFF2-40B4-BE49-F238E27FC236}">
                    <a16:creationId xmlns:a16="http://schemas.microsoft.com/office/drawing/2014/main" id="{73E375F8-0C62-596B-7083-2410EE6B74FE}"/>
                  </a:ext>
                </a:extLst>
              </p:cNvPr>
              <p:cNvSpPr>
                <a:spLocks noRot="1" noChangeAspect="1" noMove="1" noResize="1" noEditPoints="1" noAdjustHandles="1" noChangeArrowheads="1" noChangeShapeType="1" noTextEdit="1"/>
              </p:cNvSpPr>
              <p:nvPr/>
            </p:nvSpPr>
            <p:spPr>
              <a:xfrm>
                <a:off x="5657673" y="3253153"/>
                <a:ext cx="1066671" cy="550022"/>
              </a:xfrm>
              <a:prstGeom prst="rect">
                <a:avLst/>
              </a:prstGeom>
              <a:blipFill>
                <a:blip r:embed="rId5"/>
                <a:stretch>
                  <a:fillRect/>
                </a:stretch>
              </a:blipFill>
            </p:spPr>
            <p:txBody>
              <a:bodyPr/>
              <a:lstStyle/>
              <a:p>
                <a:r>
                  <a:rPr lang="en-US">
                    <a:noFill/>
                  </a:rPr>
                  <a:t> </a:t>
                </a:r>
              </a:p>
            </p:txBody>
          </p:sp>
        </mc:Fallback>
      </mc:AlternateContent>
      <p:sp>
        <p:nvSpPr>
          <p:cNvPr id="10" name="TextBox 41">
            <a:extLst>
              <a:ext uri="{FF2B5EF4-FFF2-40B4-BE49-F238E27FC236}">
                <a16:creationId xmlns:a16="http://schemas.microsoft.com/office/drawing/2014/main" xmlns="" id="{33B6D19C-E2D0-8869-5F60-BC31C4ADDBD4}"/>
              </a:ext>
            </a:extLst>
          </p:cNvPr>
          <p:cNvSpPr txBox="1"/>
          <p:nvPr/>
        </p:nvSpPr>
        <p:spPr>
          <a:xfrm>
            <a:off x="5563599" y="4553893"/>
            <a:ext cx="1756651" cy="215444"/>
          </a:xfrm>
          <a:prstGeom prst="rect">
            <a:avLst/>
          </a:prstGeom>
          <a:noFill/>
        </p:spPr>
        <p:txBody>
          <a:bodyPr wrap="square" rtlCol="0">
            <a:spAutoFit/>
          </a:bodyPr>
          <a:lstStyle/>
          <a:p>
            <a:r>
              <a:rPr lang="en-US" sz="800" dirty="0"/>
              <a:t>I. Gr. Pagonakis, IEEE TPS, 2008</a:t>
            </a:r>
          </a:p>
        </p:txBody>
      </p:sp>
    </p:spTree>
    <p:extLst>
      <p:ext uri="{BB962C8B-B14F-4D97-AF65-F5344CB8AC3E}">
        <p14:creationId xmlns:p14="http://schemas.microsoft.com/office/powerpoint/2010/main" val="196979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smtClean="0"/>
              <a:t>2023-02-06</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3</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6869178" cy="575989"/>
          </a:xfrm>
        </p:spPr>
        <p:txBody>
          <a:bodyPr/>
          <a:lstStyle/>
          <a:p>
            <a:r>
              <a:rPr lang="de-DE" dirty="0" err="1"/>
              <a:t>Introduction</a:t>
            </a:r>
            <a:endParaRPr lang="de-DE" dirty="0"/>
          </a:p>
        </p:txBody>
      </p:sp>
    </p:spTree>
    <p:extLst>
      <p:ext uri="{BB962C8B-B14F-4D97-AF65-F5344CB8AC3E}">
        <p14:creationId xmlns:p14="http://schemas.microsoft.com/office/powerpoint/2010/main" val="2928352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8" y="1188000"/>
            <a:ext cx="3575467" cy="3365893"/>
          </a:xfrm>
        </p:spPr>
        <p:txBody>
          <a:bodyPr>
            <a:normAutofit/>
          </a:bodyPr>
          <a:lstStyle/>
          <a:p>
            <a:r>
              <a:rPr lang="en-US" sz="1600" dirty="0"/>
              <a:t>Prototype two-stage collector is built </a:t>
            </a:r>
          </a:p>
          <a:p>
            <a:pPr lvl="1"/>
            <a:r>
              <a:rPr lang="en-US" sz="1400" dirty="0"/>
              <a:t>Validation of </a:t>
            </a:r>
            <a:r>
              <a:rPr lang="en-US" sz="1400" i="1" dirty="0"/>
              <a:t>E</a:t>
            </a:r>
            <a:r>
              <a:rPr lang="en-US" sz="1400" dirty="0"/>
              <a:t>×</a:t>
            </a:r>
            <a:r>
              <a:rPr lang="en-US" sz="1400" i="1" dirty="0"/>
              <a:t>B</a:t>
            </a:r>
            <a:r>
              <a:rPr lang="en-US" sz="1400" dirty="0"/>
              <a:t> drift concept</a:t>
            </a:r>
          </a:p>
          <a:p>
            <a:pPr lvl="1"/>
            <a:r>
              <a:rPr lang="en-US" sz="1400" dirty="0"/>
              <a:t>Short pulse operation</a:t>
            </a:r>
          </a:p>
          <a:p>
            <a:pPr lvl="1"/>
            <a:r>
              <a:rPr lang="en-US" sz="1400" dirty="0"/>
              <a:t>Optimized for fundamental operation</a:t>
            </a:r>
          </a:p>
          <a:p>
            <a:endParaRPr lang="en-US" sz="1600" dirty="0"/>
          </a:p>
          <a:p>
            <a:r>
              <a:rPr lang="en-US" sz="1600" dirty="0"/>
              <a:t>Operation possible at 2</a:t>
            </a:r>
            <a:r>
              <a:rPr lang="en-US" sz="1600" baseline="30000" dirty="0"/>
              <a:t>nd</a:t>
            </a:r>
            <a:r>
              <a:rPr lang="en-US" sz="1600" dirty="0"/>
              <a:t> harmonic</a:t>
            </a:r>
          </a:p>
          <a:p>
            <a:pPr lvl="1"/>
            <a:r>
              <a:rPr lang="en-US" sz="1400" dirty="0"/>
              <a:t>1</a:t>
            </a:r>
            <a:r>
              <a:rPr lang="en-US" sz="1400" baseline="30000" dirty="0"/>
              <a:t>st</a:t>
            </a:r>
            <a:r>
              <a:rPr lang="en-US" sz="1400" dirty="0"/>
              <a:t> depression potential: 44 kV</a:t>
            </a:r>
          </a:p>
          <a:p>
            <a:pPr lvl="1"/>
            <a:r>
              <a:rPr lang="en-US" sz="1400" dirty="0"/>
              <a:t>2</a:t>
            </a:r>
            <a:r>
              <a:rPr lang="en-US" sz="1400" baseline="30000" dirty="0"/>
              <a:t>nd</a:t>
            </a:r>
            <a:r>
              <a:rPr lang="en-US" sz="1400" dirty="0"/>
              <a:t> depression potential: 63 kV</a:t>
            </a:r>
          </a:p>
          <a:p>
            <a:pPr lvl="1"/>
            <a:r>
              <a:rPr lang="en-US" sz="1400" dirty="0"/>
              <a:t>Gyrotron efficiency enhancement:</a:t>
            </a:r>
            <a:br>
              <a:rPr lang="en-US" sz="1400" dirty="0"/>
            </a:br>
            <a:r>
              <a:rPr lang="en-US" sz="1400" dirty="0"/>
              <a:t>24 % → 67 % (without RF losses)</a:t>
            </a:r>
          </a:p>
          <a:p>
            <a:pPr lvl="1"/>
            <a:r>
              <a:rPr lang="en-US" sz="1400" dirty="0"/>
              <a:t>Low reflected current: 0.027 %</a:t>
            </a:r>
          </a:p>
          <a:p>
            <a:pPr lvl="1"/>
            <a:r>
              <a:rPr lang="en-US" sz="1400" dirty="0"/>
              <a:t>Power loading 1</a:t>
            </a:r>
            <a:r>
              <a:rPr lang="en-US" sz="1400" baseline="30000" dirty="0"/>
              <a:t>st</a:t>
            </a:r>
            <a:r>
              <a:rPr lang="en-US" sz="1400" dirty="0"/>
              <a:t> stage: 94 kW</a:t>
            </a:r>
          </a:p>
          <a:p>
            <a:pPr lvl="1"/>
            <a:endParaRPr lang="en-US" sz="1400" dirty="0"/>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30</a:t>
            </a:fld>
            <a:endParaRPr lang="en-US" noProof="0" dirty="0"/>
          </a:p>
        </p:txBody>
      </p:sp>
      <p:sp>
        <p:nvSpPr>
          <p:cNvPr id="5" name="Titel 4"/>
          <p:cNvSpPr>
            <a:spLocks noGrp="1"/>
          </p:cNvSpPr>
          <p:nvPr>
            <p:ph type="title"/>
          </p:nvPr>
        </p:nvSpPr>
        <p:spPr/>
        <p:txBody>
          <a:bodyPr/>
          <a:lstStyle/>
          <a:p>
            <a:r>
              <a:rPr lang="en-US" dirty="0"/>
              <a:t>Collector Prototype</a:t>
            </a: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6116" t="17057" r="9029" b="12603"/>
          <a:stretch/>
        </p:blipFill>
        <p:spPr>
          <a:xfrm rot="16200000">
            <a:off x="6191305" y="1888769"/>
            <a:ext cx="3669038" cy="2027626"/>
          </a:xfrm>
          <a:prstGeom prst="round2DiagRect">
            <a:avLst>
              <a:gd name="adj1" fmla="val 9986"/>
              <a:gd name="adj2" fmla="val 0"/>
            </a:avLst>
          </a:prstGeom>
          <a:ln w="88900" cap="sq">
            <a:noFill/>
            <a:miter lim="800000"/>
          </a:ln>
          <a:effectLst/>
        </p:spPr>
      </p:pic>
      <p:grpSp>
        <p:nvGrpSpPr>
          <p:cNvPr id="6" name="Gruppieren 5"/>
          <p:cNvGrpSpPr/>
          <p:nvPr/>
        </p:nvGrpSpPr>
        <p:grpSpPr>
          <a:xfrm>
            <a:off x="3930205" y="924129"/>
            <a:ext cx="3081806" cy="3772799"/>
            <a:chOff x="9941793" y="623694"/>
            <a:chExt cx="3081806" cy="3772799"/>
          </a:xfrm>
        </p:grpSpPr>
        <p:pic>
          <p:nvPicPr>
            <p:cNvPr id="13" name="Grafik 12">
              <a:extLst>
                <a:ext uri="{FF2B5EF4-FFF2-40B4-BE49-F238E27FC236}">
                  <a16:creationId xmlns:a16="http://schemas.microsoft.com/office/drawing/2014/main" xmlns="" id="{9CD9E0CC-D615-478D-9E66-A1E386C25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5455" y="933547"/>
              <a:ext cx="1885762" cy="3415663"/>
            </a:xfrm>
            <a:prstGeom prst="rect">
              <a:avLst/>
            </a:prstGeom>
          </p:spPr>
        </p:pic>
        <p:sp>
          <p:nvSpPr>
            <p:cNvPr id="14" name="Textfeld 13"/>
            <p:cNvSpPr txBox="1"/>
            <p:nvPr/>
          </p:nvSpPr>
          <p:spPr>
            <a:xfrm rot="16200000">
              <a:off x="9663494" y="3542756"/>
              <a:ext cx="1028008" cy="461665"/>
            </a:xfrm>
            <a:prstGeom prst="rect">
              <a:avLst/>
            </a:prstGeom>
            <a:noFill/>
          </p:spPr>
          <p:txBody>
            <a:bodyPr wrap="square" rtlCol="0">
              <a:spAutoFit/>
            </a:bodyPr>
            <a:lstStyle/>
            <a:p>
              <a:pPr algn="ctr"/>
              <a:r>
                <a:rPr lang="en-US" sz="1200" dirty="0"/>
                <a:t>High voltage isolation</a:t>
              </a:r>
            </a:p>
          </p:txBody>
        </p:sp>
        <p:sp>
          <p:nvSpPr>
            <p:cNvPr id="15" name="Textfeld 14"/>
            <p:cNvSpPr txBox="1"/>
            <p:nvPr/>
          </p:nvSpPr>
          <p:spPr>
            <a:xfrm rot="16200000">
              <a:off x="9658140" y="907347"/>
              <a:ext cx="1028971" cy="461665"/>
            </a:xfrm>
            <a:prstGeom prst="rect">
              <a:avLst/>
            </a:prstGeom>
            <a:noFill/>
          </p:spPr>
          <p:txBody>
            <a:bodyPr wrap="square" rtlCol="0">
              <a:spAutoFit/>
            </a:bodyPr>
            <a:lstStyle/>
            <a:p>
              <a:pPr algn="ctr"/>
              <a:r>
                <a:rPr lang="en-US" sz="1200" dirty="0"/>
                <a:t>High voltage isolation</a:t>
              </a:r>
            </a:p>
          </p:txBody>
        </p:sp>
        <p:sp>
          <p:nvSpPr>
            <p:cNvPr id="16" name="Textfeld 15"/>
            <p:cNvSpPr txBox="1"/>
            <p:nvPr/>
          </p:nvSpPr>
          <p:spPr>
            <a:xfrm rot="16200000">
              <a:off x="9677839" y="1857299"/>
              <a:ext cx="804907" cy="276999"/>
            </a:xfrm>
            <a:prstGeom prst="rect">
              <a:avLst/>
            </a:prstGeom>
            <a:noFill/>
          </p:spPr>
          <p:txBody>
            <a:bodyPr wrap="square" rtlCol="0">
              <a:spAutoFit/>
            </a:bodyPr>
            <a:lstStyle/>
            <a:p>
              <a:pPr algn="ctr"/>
              <a:r>
                <a:rPr lang="en-US" sz="1200" dirty="0"/>
                <a:t>2</a:t>
              </a:r>
              <a:r>
                <a:rPr lang="en-US" sz="1200" baseline="30000" dirty="0"/>
                <a:t>nd</a:t>
              </a:r>
              <a:r>
                <a:rPr lang="en-US" sz="1200" dirty="0"/>
                <a:t> stage</a:t>
              </a:r>
            </a:p>
          </p:txBody>
        </p:sp>
        <p:sp>
          <p:nvSpPr>
            <p:cNvPr id="17" name="Textfeld 16"/>
            <p:cNvSpPr txBox="1"/>
            <p:nvPr/>
          </p:nvSpPr>
          <p:spPr>
            <a:xfrm rot="16200000">
              <a:off x="11753819" y="3560907"/>
              <a:ext cx="1394173" cy="276999"/>
            </a:xfrm>
            <a:prstGeom prst="rect">
              <a:avLst/>
            </a:prstGeom>
            <a:noFill/>
          </p:spPr>
          <p:txBody>
            <a:bodyPr wrap="square" rtlCol="0">
              <a:spAutoFit/>
            </a:bodyPr>
            <a:lstStyle/>
            <a:p>
              <a:pPr algn="ctr"/>
              <a:r>
                <a:rPr lang="en-US" sz="1200" dirty="0"/>
                <a:t>Vacuum envelope</a:t>
              </a:r>
            </a:p>
          </p:txBody>
        </p:sp>
        <p:sp>
          <p:nvSpPr>
            <p:cNvPr id="19" name="Textfeld 18"/>
            <p:cNvSpPr txBox="1"/>
            <p:nvPr/>
          </p:nvSpPr>
          <p:spPr>
            <a:xfrm rot="16200000">
              <a:off x="11881891" y="2196916"/>
              <a:ext cx="1134333" cy="276999"/>
            </a:xfrm>
            <a:prstGeom prst="rect">
              <a:avLst/>
            </a:prstGeom>
            <a:noFill/>
          </p:spPr>
          <p:txBody>
            <a:bodyPr wrap="square" rtlCol="0">
              <a:spAutoFit/>
            </a:bodyPr>
            <a:lstStyle/>
            <a:p>
              <a:pPr algn="ctr"/>
              <a:r>
                <a:rPr lang="en-US" sz="1200" dirty="0"/>
                <a:t>Collector coils</a:t>
              </a:r>
            </a:p>
          </p:txBody>
        </p:sp>
        <p:sp>
          <p:nvSpPr>
            <p:cNvPr id="23" name="Textfeld 22"/>
            <p:cNvSpPr txBox="1"/>
            <p:nvPr/>
          </p:nvSpPr>
          <p:spPr>
            <a:xfrm rot="16200000">
              <a:off x="9687260" y="2776505"/>
              <a:ext cx="786066" cy="276999"/>
            </a:xfrm>
            <a:prstGeom prst="rect">
              <a:avLst/>
            </a:prstGeom>
            <a:noFill/>
          </p:spPr>
          <p:txBody>
            <a:bodyPr wrap="square" rtlCol="0">
              <a:spAutoFit/>
            </a:bodyPr>
            <a:lstStyle/>
            <a:p>
              <a:pPr algn="ctr"/>
              <a:r>
                <a:rPr lang="en-US" sz="1200" dirty="0"/>
                <a:t>1</a:t>
              </a:r>
              <a:r>
                <a:rPr lang="en-US" sz="1200" baseline="30000" dirty="0"/>
                <a:t>st</a:t>
              </a:r>
              <a:r>
                <a:rPr lang="en-US" sz="1200" dirty="0"/>
                <a:t> stage</a:t>
              </a:r>
            </a:p>
          </p:txBody>
        </p:sp>
        <p:sp>
          <p:nvSpPr>
            <p:cNvPr id="26" name="Pfeil nach rechts 25"/>
            <p:cNvSpPr/>
            <p:nvPr/>
          </p:nvSpPr>
          <p:spPr bwMode="auto">
            <a:xfrm rot="10800000" flipH="1">
              <a:off x="10403459" y="3505099"/>
              <a:ext cx="339993"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1" name="Pfeil nach links und rechts 10"/>
            <p:cNvSpPr/>
            <p:nvPr/>
          </p:nvSpPr>
          <p:spPr bwMode="auto">
            <a:xfrm rot="5400000">
              <a:off x="10999924" y="2521180"/>
              <a:ext cx="3411533" cy="236268"/>
            </a:xfrm>
            <a:prstGeom prst="leftRightArrow">
              <a:avLst>
                <a:gd name="adj1" fmla="val 34714"/>
                <a:gd name="adj2" fmla="val 7442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2" name="Textfeld 11"/>
            <p:cNvSpPr txBox="1"/>
            <p:nvPr/>
          </p:nvSpPr>
          <p:spPr>
            <a:xfrm rot="16200000">
              <a:off x="12046149" y="2545795"/>
              <a:ext cx="1677902" cy="276999"/>
            </a:xfrm>
            <a:prstGeom prst="rect">
              <a:avLst/>
            </a:prstGeom>
            <a:noFill/>
          </p:spPr>
          <p:txBody>
            <a:bodyPr wrap="square" rtlCol="0">
              <a:spAutoFit/>
            </a:bodyPr>
            <a:lstStyle/>
            <a:p>
              <a:pPr algn="ctr"/>
              <a:r>
                <a:rPr lang="en-US" sz="1200" dirty="0"/>
                <a:t>Total length: 1178 mm</a:t>
              </a:r>
            </a:p>
          </p:txBody>
        </p:sp>
        <p:sp>
          <p:nvSpPr>
            <p:cNvPr id="28" name="Pfeil nach rechts 27"/>
            <p:cNvSpPr/>
            <p:nvPr/>
          </p:nvSpPr>
          <p:spPr bwMode="auto">
            <a:xfrm rot="10800000" flipH="1">
              <a:off x="10223372" y="2815939"/>
              <a:ext cx="497690"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29" name="Pfeil nach rechts 28"/>
            <p:cNvSpPr/>
            <p:nvPr/>
          </p:nvSpPr>
          <p:spPr bwMode="auto">
            <a:xfrm rot="10800000" flipH="1">
              <a:off x="10223372" y="1898179"/>
              <a:ext cx="609184"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0" name="Pfeil nach rechts 29"/>
            <p:cNvSpPr/>
            <p:nvPr/>
          </p:nvSpPr>
          <p:spPr bwMode="auto">
            <a:xfrm rot="10800000" flipH="1">
              <a:off x="10403459" y="1178551"/>
              <a:ext cx="272359"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2" name="Pfeil nach rechts 31"/>
            <p:cNvSpPr/>
            <p:nvPr/>
          </p:nvSpPr>
          <p:spPr bwMode="auto">
            <a:xfrm flipH="1">
              <a:off x="12045012" y="2268939"/>
              <a:ext cx="272359"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3" name="Pfeil nach rechts 32"/>
            <p:cNvSpPr/>
            <p:nvPr/>
          </p:nvSpPr>
          <p:spPr bwMode="auto">
            <a:xfrm rot="1976682" flipH="1">
              <a:off x="12057677" y="1956306"/>
              <a:ext cx="272359"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4" name="Pfeil nach rechts 33"/>
            <p:cNvSpPr/>
            <p:nvPr/>
          </p:nvSpPr>
          <p:spPr bwMode="auto">
            <a:xfrm rot="18722735" flipH="1">
              <a:off x="12081945" y="2585229"/>
              <a:ext cx="272359"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35" name="Pfeil nach rechts 34"/>
            <p:cNvSpPr/>
            <p:nvPr/>
          </p:nvSpPr>
          <p:spPr bwMode="auto">
            <a:xfrm flipH="1">
              <a:off x="11945708" y="3600341"/>
              <a:ext cx="343512" cy="198132"/>
            </a:xfrm>
            <a:prstGeom prst="rightArrow">
              <a:avLst>
                <a:gd name="adj1" fmla="val 34387"/>
                <a:gd name="adj2" fmla="val 7467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10366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8" y="1188000"/>
            <a:ext cx="4645430" cy="3365893"/>
          </a:xfrm>
        </p:spPr>
        <p:txBody>
          <a:bodyPr>
            <a:normAutofit/>
          </a:bodyPr>
          <a:lstStyle/>
          <a:p>
            <a:r>
              <a:rPr lang="en-US" sz="1600" dirty="0"/>
              <a:t>Power loading density of short pulse prototype up to 2 kW/cm²</a:t>
            </a:r>
          </a:p>
          <a:p>
            <a:endParaRPr lang="en-US" sz="1600" dirty="0"/>
          </a:p>
          <a:p>
            <a:r>
              <a:rPr lang="en-US" sz="1600" dirty="0"/>
              <a:t>Limit for CW at 500 W/cm²</a:t>
            </a:r>
          </a:p>
          <a:p>
            <a:endParaRPr lang="en-US" sz="1600" dirty="0"/>
          </a:p>
          <a:p>
            <a:endParaRPr lang="en-US" sz="1600" dirty="0"/>
          </a:p>
          <a:p>
            <a:pPr marL="0" indent="0">
              <a:buNone/>
            </a:pPr>
            <a:r>
              <a:rPr lang="en-US" sz="1600" b="1" dirty="0"/>
              <a:t>Outlook:</a:t>
            </a:r>
          </a:p>
          <a:p>
            <a:pPr marL="0" indent="0">
              <a:buNone/>
            </a:pPr>
            <a:r>
              <a:rPr lang="en-US" sz="1600" dirty="0"/>
              <a:t>    New design concept for Continuous Wave (CW)</a:t>
            </a:r>
          </a:p>
          <a:p>
            <a:pPr lvl="1"/>
            <a:r>
              <a:rPr lang="en-US" sz="1400" dirty="0"/>
              <a:t>Increased collector size</a:t>
            </a:r>
          </a:p>
          <a:p>
            <a:pPr lvl="1"/>
            <a:r>
              <a:rPr lang="en-US" sz="1400" dirty="0"/>
              <a:t>Implementation of sweeping system for 2</a:t>
            </a:r>
            <a:r>
              <a:rPr lang="en-US" sz="1400" baseline="30000" dirty="0"/>
              <a:t>nd</a:t>
            </a:r>
            <a:r>
              <a:rPr lang="en-US" sz="1400" dirty="0"/>
              <a:t> stage</a:t>
            </a:r>
          </a:p>
          <a:p>
            <a:pPr lvl="1"/>
            <a:r>
              <a:rPr lang="en-US" sz="1400" dirty="0"/>
              <a:t>Operation point with reduced power on 1</a:t>
            </a:r>
            <a:r>
              <a:rPr lang="en-US" sz="1400" baseline="30000" dirty="0"/>
              <a:t>st</a:t>
            </a:r>
            <a:r>
              <a:rPr lang="en-US" sz="1400" dirty="0"/>
              <a:t> stage</a:t>
            </a:r>
          </a:p>
          <a:p>
            <a:pPr lvl="1"/>
            <a:r>
              <a:rPr lang="en-US" sz="1400" dirty="0"/>
              <a:t>Optimized design for harmonic operation</a:t>
            </a:r>
          </a:p>
          <a:p>
            <a:endParaRPr lang="en-US" sz="1400" dirty="0"/>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31</a:t>
            </a:fld>
            <a:endParaRPr lang="en-US" noProof="0" dirty="0"/>
          </a:p>
        </p:txBody>
      </p:sp>
      <p:sp>
        <p:nvSpPr>
          <p:cNvPr id="5" name="Titel 4"/>
          <p:cNvSpPr>
            <a:spLocks noGrp="1"/>
          </p:cNvSpPr>
          <p:nvPr>
            <p:ph type="title"/>
          </p:nvPr>
        </p:nvSpPr>
        <p:spPr/>
        <p:txBody>
          <a:bodyPr/>
          <a:lstStyle/>
          <a:p>
            <a:r>
              <a:rPr lang="en-US" dirty="0"/>
              <a:t>Collector Prototype Limitation</a:t>
            </a:r>
          </a:p>
        </p:txBody>
      </p:sp>
      <p:grpSp>
        <p:nvGrpSpPr>
          <p:cNvPr id="18" name="Gruppieren 17"/>
          <p:cNvGrpSpPr/>
          <p:nvPr/>
        </p:nvGrpSpPr>
        <p:grpSpPr>
          <a:xfrm>
            <a:off x="5066838" y="2569363"/>
            <a:ext cx="2515205" cy="2171167"/>
            <a:chOff x="1585727" y="2224288"/>
            <a:chExt cx="2515205" cy="2171167"/>
          </a:xfrm>
        </p:grpSpPr>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l="11082" t="6959" r="20083" b="10539"/>
            <a:stretch/>
          </p:blipFill>
          <p:spPr>
            <a:xfrm>
              <a:off x="2197894" y="2326480"/>
              <a:ext cx="1817235" cy="1633539"/>
            </a:xfrm>
            <a:prstGeom prst="rect">
              <a:avLst/>
            </a:prstGeom>
          </p:spPr>
        </p:pic>
        <p:sp>
          <p:nvSpPr>
            <p:cNvPr id="37" name="Textfeld 36"/>
            <p:cNvSpPr txBox="1"/>
            <p:nvPr/>
          </p:nvSpPr>
          <p:spPr>
            <a:xfrm>
              <a:off x="1826913" y="3821519"/>
              <a:ext cx="428131" cy="276999"/>
            </a:xfrm>
            <a:prstGeom prst="rect">
              <a:avLst/>
            </a:prstGeom>
            <a:noFill/>
          </p:spPr>
          <p:txBody>
            <a:bodyPr wrap="none" rtlCol="0">
              <a:spAutoFit/>
            </a:bodyPr>
            <a:lstStyle/>
            <a:p>
              <a:r>
                <a:rPr lang="en-US" sz="1200" dirty="0"/>
                <a:t>115</a:t>
              </a:r>
            </a:p>
          </p:txBody>
        </p:sp>
        <p:sp>
          <p:nvSpPr>
            <p:cNvPr id="38" name="Textfeld 37"/>
            <p:cNvSpPr txBox="1"/>
            <p:nvPr/>
          </p:nvSpPr>
          <p:spPr>
            <a:xfrm>
              <a:off x="1821207" y="2224288"/>
              <a:ext cx="439544" cy="276999"/>
            </a:xfrm>
            <a:prstGeom prst="rect">
              <a:avLst/>
            </a:prstGeom>
            <a:noFill/>
          </p:spPr>
          <p:txBody>
            <a:bodyPr wrap="none" rtlCol="0">
              <a:spAutoFit/>
            </a:bodyPr>
            <a:lstStyle/>
            <a:p>
              <a:r>
                <a:rPr lang="en-US" sz="1200" dirty="0"/>
                <a:t>170</a:t>
              </a:r>
            </a:p>
          </p:txBody>
        </p:sp>
        <p:sp>
          <p:nvSpPr>
            <p:cNvPr id="39" name="Textfeld 38"/>
            <p:cNvSpPr txBox="1"/>
            <p:nvPr/>
          </p:nvSpPr>
          <p:spPr>
            <a:xfrm>
              <a:off x="1815500" y="2780103"/>
              <a:ext cx="439544" cy="276999"/>
            </a:xfrm>
            <a:prstGeom prst="rect">
              <a:avLst/>
            </a:prstGeom>
            <a:noFill/>
          </p:spPr>
          <p:txBody>
            <a:bodyPr wrap="none" rtlCol="0">
              <a:spAutoFit/>
            </a:bodyPr>
            <a:lstStyle/>
            <a:p>
              <a:r>
                <a:rPr lang="en-US" sz="1200" dirty="0"/>
                <a:t>150</a:t>
              </a:r>
            </a:p>
          </p:txBody>
        </p:sp>
        <p:sp>
          <p:nvSpPr>
            <p:cNvPr id="40" name="Textfeld 39"/>
            <p:cNvSpPr txBox="1"/>
            <p:nvPr/>
          </p:nvSpPr>
          <p:spPr>
            <a:xfrm>
              <a:off x="1826913" y="3364690"/>
              <a:ext cx="439544" cy="276999"/>
            </a:xfrm>
            <a:prstGeom prst="rect">
              <a:avLst/>
            </a:prstGeom>
            <a:noFill/>
          </p:spPr>
          <p:txBody>
            <a:bodyPr wrap="none" rtlCol="0">
              <a:spAutoFit/>
            </a:bodyPr>
            <a:lstStyle/>
            <a:p>
              <a:r>
                <a:rPr lang="en-US" sz="1200" dirty="0"/>
                <a:t>130</a:t>
              </a:r>
            </a:p>
          </p:txBody>
        </p:sp>
        <p:sp>
          <p:nvSpPr>
            <p:cNvPr id="41" name="Textfeld 40"/>
            <p:cNvSpPr txBox="1"/>
            <p:nvPr/>
          </p:nvSpPr>
          <p:spPr>
            <a:xfrm>
              <a:off x="2097822" y="3921550"/>
              <a:ext cx="269626" cy="276999"/>
            </a:xfrm>
            <a:prstGeom prst="rect">
              <a:avLst/>
            </a:prstGeom>
            <a:noFill/>
          </p:spPr>
          <p:txBody>
            <a:bodyPr wrap="none" rtlCol="0">
              <a:spAutoFit/>
            </a:bodyPr>
            <a:lstStyle/>
            <a:p>
              <a:r>
                <a:rPr lang="en-US" sz="1200" dirty="0"/>
                <a:t>0</a:t>
              </a:r>
            </a:p>
          </p:txBody>
        </p:sp>
        <p:sp>
          <p:nvSpPr>
            <p:cNvPr id="42" name="Textfeld 41"/>
            <p:cNvSpPr txBox="1"/>
            <p:nvPr/>
          </p:nvSpPr>
          <p:spPr>
            <a:xfrm>
              <a:off x="2927170" y="3921551"/>
              <a:ext cx="397866" cy="276999"/>
            </a:xfrm>
            <a:prstGeom prst="rect">
              <a:avLst/>
            </a:prstGeom>
            <a:noFill/>
          </p:spPr>
          <p:txBody>
            <a:bodyPr wrap="none" rtlCol="0">
              <a:spAutoFit/>
            </a:bodyPr>
            <a:lstStyle/>
            <a:p>
              <a:r>
                <a:rPr lang="en-US" sz="1200" dirty="0"/>
                <a:t>0.5</a:t>
              </a:r>
            </a:p>
          </p:txBody>
        </p:sp>
        <p:sp>
          <p:nvSpPr>
            <p:cNvPr id="43" name="Textfeld 42"/>
            <p:cNvSpPr txBox="1"/>
            <p:nvPr/>
          </p:nvSpPr>
          <p:spPr>
            <a:xfrm>
              <a:off x="3831306" y="3921551"/>
              <a:ext cx="269626" cy="276999"/>
            </a:xfrm>
            <a:prstGeom prst="rect">
              <a:avLst/>
            </a:prstGeom>
            <a:noFill/>
          </p:spPr>
          <p:txBody>
            <a:bodyPr wrap="none" rtlCol="0">
              <a:spAutoFit/>
            </a:bodyPr>
            <a:lstStyle/>
            <a:p>
              <a:r>
                <a:rPr lang="en-US" sz="1200" dirty="0"/>
                <a:t>1</a:t>
              </a:r>
            </a:p>
          </p:txBody>
        </p:sp>
        <p:sp>
          <p:nvSpPr>
            <p:cNvPr id="48" name="Textfeld 47"/>
            <p:cNvSpPr txBox="1"/>
            <p:nvPr/>
          </p:nvSpPr>
          <p:spPr>
            <a:xfrm>
              <a:off x="2297509" y="4118456"/>
              <a:ext cx="1659429" cy="276999"/>
            </a:xfrm>
            <a:prstGeom prst="rect">
              <a:avLst/>
            </a:prstGeom>
            <a:noFill/>
          </p:spPr>
          <p:txBody>
            <a:bodyPr wrap="none" rtlCol="0">
              <a:spAutoFit/>
            </a:bodyPr>
            <a:lstStyle/>
            <a:p>
              <a:r>
                <a:rPr lang="en-US" sz="1200" dirty="0"/>
                <a:t>Axial Position of Helix</a:t>
              </a:r>
            </a:p>
          </p:txBody>
        </p:sp>
        <p:sp>
          <p:nvSpPr>
            <p:cNvPr id="50" name="Textfeld 49"/>
            <p:cNvSpPr txBox="1"/>
            <p:nvPr/>
          </p:nvSpPr>
          <p:spPr>
            <a:xfrm>
              <a:off x="1585727" y="2364036"/>
              <a:ext cx="369332" cy="1575111"/>
            </a:xfrm>
            <a:prstGeom prst="rect">
              <a:avLst/>
            </a:prstGeom>
            <a:noFill/>
          </p:spPr>
          <p:txBody>
            <a:bodyPr vert="vert270" wrap="none" rtlCol="0">
              <a:spAutoFit/>
            </a:bodyPr>
            <a:lstStyle/>
            <a:p>
              <a:r>
                <a:rPr lang="en-US" sz="1200" dirty="0"/>
                <a:t>Radial Position in mm</a:t>
              </a:r>
            </a:p>
          </p:txBody>
        </p:sp>
      </p:grpSp>
      <p:grpSp>
        <p:nvGrpSpPr>
          <p:cNvPr id="22" name="Gruppieren 21"/>
          <p:cNvGrpSpPr/>
          <p:nvPr/>
        </p:nvGrpSpPr>
        <p:grpSpPr>
          <a:xfrm>
            <a:off x="5045478" y="426100"/>
            <a:ext cx="2524245" cy="2102092"/>
            <a:chOff x="6135573" y="1165990"/>
            <a:chExt cx="2524245" cy="2102092"/>
          </a:xfrm>
        </p:grpSpPr>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11417" t="6387" r="18290" b="10390"/>
            <a:stretch/>
          </p:blipFill>
          <p:spPr>
            <a:xfrm>
              <a:off x="6721907" y="1165990"/>
              <a:ext cx="1855712" cy="1647826"/>
            </a:xfrm>
            <a:prstGeom prst="rect">
              <a:avLst/>
            </a:prstGeom>
          </p:spPr>
        </p:pic>
        <p:sp>
          <p:nvSpPr>
            <p:cNvPr id="10" name="Textfeld 9"/>
            <p:cNvSpPr txBox="1"/>
            <p:nvPr/>
          </p:nvSpPr>
          <p:spPr>
            <a:xfrm>
              <a:off x="6682053" y="2811254"/>
              <a:ext cx="269626" cy="276999"/>
            </a:xfrm>
            <a:prstGeom prst="rect">
              <a:avLst/>
            </a:prstGeom>
            <a:noFill/>
          </p:spPr>
          <p:txBody>
            <a:bodyPr wrap="none" rtlCol="0">
              <a:spAutoFit/>
            </a:bodyPr>
            <a:lstStyle/>
            <a:p>
              <a:r>
                <a:rPr lang="en-US" sz="1200" dirty="0"/>
                <a:t>0</a:t>
              </a:r>
            </a:p>
          </p:txBody>
        </p:sp>
        <p:sp>
          <p:nvSpPr>
            <p:cNvPr id="31" name="Textfeld 30"/>
            <p:cNvSpPr txBox="1"/>
            <p:nvPr/>
          </p:nvSpPr>
          <p:spPr>
            <a:xfrm>
              <a:off x="7511401" y="2811255"/>
              <a:ext cx="354584" cy="276999"/>
            </a:xfrm>
            <a:prstGeom prst="rect">
              <a:avLst/>
            </a:prstGeom>
            <a:noFill/>
          </p:spPr>
          <p:txBody>
            <a:bodyPr wrap="none" rtlCol="0">
              <a:spAutoFit/>
            </a:bodyPr>
            <a:lstStyle/>
            <a:p>
              <a:r>
                <a:rPr lang="en-US" sz="1200" dirty="0"/>
                <a:t>60</a:t>
              </a:r>
            </a:p>
          </p:txBody>
        </p:sp>
        <p:sp>
          <p:nvSpPr>
            <p:cNvPr id="36" name="Textfeld 35"/>
            <p:cNvSpPr txBox="1"/>
            <p:nvPr/>
          </p:nvSpPr>
          <p:spPr>
            <a:xfrm>
              <a:off x="8220274" y="2811255"/>
              <a:ext cx="439544" cy="276999"/>
            </a:xfrm>
            <a:prstGeom prst="rect">
              <a:avLst/>
            </a:prstGeom>
            <a:noFill/>
          </p:spPr>
          <p:txBody>
            <a:bodyPr wrap="none" rtlCol="0">
              <a:spAutoFit/>
            </a:bodyPr>
            <a:lstStyle/>
            <a:p>
              <a:r>
                <a:rPr lang="en-US" sz="1200" dirty="0"/>
                <a:t>120</a:t>
              </a:r>
            </a:p>
          </p:txBody>
        </p:sp>
        <p:sp>
          <p:nvSpPr>
            <p:cNvPr id="44" name="Textfeld 43"/>
            <p:cNvSpPr txBox="1"/>
            <p:nvPr/>
          </p:nvSpPr>
          <p:spPr>
            <a:xfrm>
              <a:off x="6365346" y="2588637"/>
              <a:ext cx="397866" cy="276999"/>
            </a:xfrm>
            <a:prstGeom prst="rect">
              <a:avLst/>
            </a:prstGeom>
            <a:noFill/>
          </p:spPr>
          <p:txBody>
            <a:bodyPr wrap="none" rtlCol="0">
              <a:spAutoFit/>
            </a:bodyPr>
            <a:lstStyle/>
            <a:p>
              <a:r>
                <a:rPr lang="en-US" sz="1200" dirty="0"/>
                <a:t>2.2</a:t>
              </a:r>
            </a:p>
          </p:txBody>
        </p:sp>
        <p:sp>
          <p:nvSpPr>
            <p:cNvPr id="45" name="Textfeld 44"/>
            <p:cNvSpPr txBox="1"/>
            <p:nvPr/>
          </p:nvSpPr>
          <p:spPr>
            <a:xfrm>
              <a:off x="6370276" y="2021375"/>
              <a:ext cx="397866" cy="276999"/>
            </a:xfrm>
            <a:prstGeom prst="rect">
              <a:avLst/>
            </a:prstGeom>
            <a:noFill/>
          </p:spPr>
          <p:txBody>
            <a:bodyPr wrap="none" rtlCol="0">
              <a:spAutoFit/>
            </a:bodyPr>
            <a:lstStyle/>
            <a:p>
              <a:r>
                <a:rPr lang="en-US" sz="1200" dirty="0"/>
                <a:t>2.3</a:t>
              </a:r>
            </a:p>
          </p:txBody>
        </p:sp>
        <p:sp>
          <p:nvSpPr>
            <p:cNvPr id="46" name="Textfeld 45"/>
            <p:cNvSpPr txBox="1"/>
            <p:nvPr/>
          </p:nvSpPr>
          <p:spPr>
            <a:xfrm>
              <a:off x="6365346" y="1477924"/>
              <a:ext cx="397866" cy="276999"/>
            </a:xfrm>
            <a:prstGeom prst="rect">
              <a:avLst/>
            </a:prstGeom>
            <a:noFill/>
          </p:spPr>
          <p:txBody>
            <a:bodyPr wrap="none" rtlCol="0">
              <a:spAutoFit/>
            </a:bodyPr>
            <a:lstStyle/>
            <a:p>
              <a:r>
                <a:rPr lang="en-US" sz="1200" dirty="0"/>
                <a:t>2.4</a:t>
              </a:r>
            </a:p>
          </p:txBody>
        </p:sp>
        <p:sp>
          <p:nvSpPr>
            <p:cNvPr id="47" name="Textfeld 46"/>
            <p:cNvSpPr txBox="1"/>
            <p:nvPr/>
          </p:nvSpPr>
          <p:spPr>
            <a:xfrm>
              <a:off x="6735547" y="2991083"/>
              <a:ext cx="1906291" cy="276999"/>
            </a:xfrm>
            <a:prstGeom prst="rect">
              <a:avLst/>
            </a:prstGeom>
            <a:noFill/>
          </p:spPr>
          <p:txBody>
            <a:bodyPr wrap="none" rtlCol="0">
              <a:spAutoFit/>
            </a:bodyPr>
            <a:lstStyle/>
            <a:p>
              <a:r>
                <a:rPr lang="en-US" sz="1200" dirty="0"/>
                <a:t>Azimuthal Position in </a:t>
              </a:r>
              <a:r>
                <a:rPr lang="en-US" sz="1200" dirty="0" err="1"/>
                <a:t>deg</a:t>
              </a:r>
              <a:endParaRPr lang="en-US" sz="1200" dirty="0"/>
            </a:p>
          </p:txBody>
        </p:sp>
        <p:sp>
          <p:nvSpPr>
            <p:cNvPr id="49" name="Textfeld 48"/>
            <p:cNvSpPr txBox="1"/>
            <p:nvPr/>
          </p:nvSpPr>
          <p:spPr>
            <a:xfrm>
              <a:off x="6135573" y="1316962"/>
              <a:ext cx="369332" cy="1345881"/>
            </a:xfrm>
            <a:prstGeom prst="rect">
              <a:avLst/>
            </a:prstGeom>
            <a:noFill/>
          </p:spPr>
          <p:txBody>
            <a:bodyPr vert="vert270" wrap="none" rtlCol="0">
              <a:spAutoFit/>
            </a:bodyPr>
            <a:lstStyle/>
            <a:p>
              <a:r>
                <a:rPr lang="en-US" sz="1200" dirty="0"/>
                <a:t>Axial Position in m</a:t>
              </a:r>
            </a:p>
          </p:txBody>
        </p:sp>
      </p:grpSp>
      <p:grpSp>
        <p:nvGrpSpPr>
          <p:cNvPr id="24" name="Gruppieren 23"/>
          <p:cNvGrpSpPr/>
          <p:nvPr/>
        </p:nvGrpSpPr>
        <p:grpSpPr>
          <a:xfrm>
            <a:off x="7676562" y="1417210"/>
            <a:ext cx="606517" cy="2468006"/>
            <a:chOff x="4854634" y="-198473"/>
            <a:chExt cx="606517" cy="2468006"/>
          </a:xfrm>
        </p:grpSpPr>
        <p:sp>
          <p:nvSpPr>
            <p:cNvPr id="56" name="Textfeld 55"/>
            <p:cNvSpPr txBox="1"/>
            <p:nvPr/>
          </p:nvSpPr>
          <p:spPr>
            <a:xfrm>
              <a:off x="5091819" y="-167285"/>
              <a:ext cx="369332" cy="2395849"/>
            </a:xfrm>
            <a:prstGeom prst="rect">
              <a:avLst/>
            </a:prstGeom>
            <a:noFill/>
          </p:spPr>
          <p:txBody>
            <a:bodyPr vert="vert270" wrap="none" rtlCol="0">
              <a:spAutoFit/>
            </a:bodyPr>
            <a:lstStyle/>
            <a:p>
              <a:r>
                <a:rPr lang="en-US" sz="1200" dirty="0"/>
                <a:t>Power Loading Density in kW/cm²</a:t>
              </a:r>
            </a:p>
          </p:txBody>
        </p:sp>
        <p:sp>
          <p:nvSpPr>
            <p:cNvPr id="57" name="Textfeld 56"/>
            <p:cNvSpPr txBox="1"/>
            <p:nvPr/>
          </p:nvSpPr>
          <p:spPr>
            <a:xfrm>
              <a:off x="4981035" y="-198473"/>
              <a:ext cx="269626" cy="276999"/>
            </a:xfrm>
            <a:prstGeom prst="rect">
              <a:avLst/>
            </a:prstGeom>
            <a:noFill/>
          </p:spPr>
          <p:txBody>
            <a:bodyPr wrap="none" rtlCol="0">
              <a:spAutoFit/>
            </a:bodyPr>
            <a:lstStyle/>
            <a:p>
              <a:r>
                <a:rPr lang="en-US" sz="1200" dirty="0"/>
                <a:t>2</a:t>
              </a:r>
            </a:p>
          </p:txBody>
        </p:sp>
        <p:sp>
          <p:nvSpPr>
            <p:cNvPr id="58" name="Textfeld 57"/>
            <p:cNvSpPr txBox="1"/>
            <p:nvPr/>
          </p:nvSpPr>
          <p:spPr>
            <a:xfrm>
              <a:off x="4976313" y="910851"/>
              <a:ext cx="269626" cy="276999"/>
            </a:xfrm>
            <a:prstGeom prst="rect">
              <a:avLst/>
            </a:prstGeom>
            <a:noFill/>
          </p:spPr>
          <p:txBody>
            <a:bodyPr wrap="none" rtlCol="0">
              <a:spAutoFit/>
            </a:bodyPr>
            <a:lstStyle/>
            <a:p>
              <a:r>
                <a:rPr lang="en-US" sz="1200" dirty="0"/>
                <a:t>1</a:t>
              </a:r>
            </a:p>
          </p:txBody>
        </p:sp>
        <p:sp>
          <p:nvSpPr>
            <p:cNvPr id="59" name="Textfeld 58"/>
            <p:cNvSpPr txBox="1"/>
            <p:nvPr/>
          </p:nvSpPr>
          <p:spPr>
            <a:xfrm>
              <a:off x="4976313" y="1992534"/>
              <a:ext cx="269626" cy="276999"/>
            </a:xfrm>
            <a:prstGeom prst="rect">
              <a:avLst/>
            </a:prstGeom>
            <a:noFill/>
          </p:spPr>
          <p:txBody>
            <a:bodyPr wrap="none" rtlCol="0">
              <a:spAutoFit/>
            </a:bodyPr>
            <a:lstStyle/>
            <a:p>
              <a:r>
                <a:rPr lang="en-US" sz="1200" dirty="0"/>
                <a:t>0</a:t>
              </a:r>
            </a:p>
          </p:txBody>
        </p:sp>
        <p:pic>
          <p:nvPicPr>
            <p:cNvPr id="21" name="Grafik 20"/>
            <p:cNvPicPr>
              <a:picLocks noChangeAspect="1"/>
            </p:cNvPicPr>
            <p:nvPr/>
          </p:nvPicPr>
          <p:blipFill rotWithShape="1">
            <a:blip r:embed="rId2">
              <a:extLst>
                <a:ext uri="{28A0092B-C50C-407E-A947-70E740481C1C}">
                  <a14:useLocalDpi xmlns:a14="http://schemas.microsoft.com/office/drawing/2010/main" val="0"/>
                </a:ext>
              </a:extLst>
            </a:blip>
            <a:srcRect l="82755" t="7118" r="12895" b="10550"/>
            <a:stretch/>
          </p:blipFill>
          <p:spPr>
            <a:xfrm>
              <a:off x="4854634" y="-79958"/>
              <a:ext cx="157797" cy="2239832"/>
            </a:xfrm>
            <a:prstGeom prst="rect">
              <a:avLst/>
            </a:prstGeom>
          </p:spPr>
        </p:pic>
      </p:grpSp>
      <p:sp>
        <p:nvSpPr>
          <p:cNvPr id="60" name="Pfeil nach rechts 59"/>
          <p:cNvSpPr/>
          <p:nvPr/>
        </p:nvSpPr>
        <p:spPr>
          <a:xfrm>
            <a:off x="276161" y="3010764"/>
            <a:ext cx="266207" cy="245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030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endParaRPr lang="en-US" dirty="0"/>
          </a:p>
          <a:p>
            <a:pPr>
              <a:lnSpc>
                <a:spcPct val="120000"/>
              </a:lnSpc>
            </a:pPr>
            <a:r>
              <a:rPr lang="en-US" dirty="0" smtClean="0"/>
              <a:t>During 2022, significant </a:t>
            </a:r>
            <a:r>
              <a:rPr lang="en-US" dirty="0"/>
              <a:t>progress has been made for all defined </a:t>
            </a:r>
            <a:r>
              <a:rPr lang="en-US" dirty="0" smtClean="0"/>
              <a:t>tasks,</a:t>
            </a:r>
            <a:r>
              <a:rPr lang="en-US" dirty="0"/>
              <a:t/>
            </a:r>
            <a:br>
              <a:rPr lang="en-US" dirty="0"/>
            </a:br>
            <a:r>
              <a:rPr lang="en-US" dirty="0"/>
              <a:t>including the development of tools and methods.</a:t>
            </a:r>
          </a:p>
          <a:p>
            <a:endParaRPr lang="en-US" dirty="0"/>
          </a:p>
          <a:p>
            <a:pPr>
              <a:lnSpc>
                <a:spcPct val="120000"/>
              </a:lnSpc>
            </a:pPr>
            <a:r>
              <a:rPr lang="en-US" dirty="0"/>
              <a:t>Outlook: continuation according to task specification</a:t>
            </a:r>
            <a:r>
              <a:rPr lang="en-US" dirty="0" smtClean="0"/>
              <a:t>.</a:t>
            </a:r>
          </a:p>
          <a:p>
            <a:pPr lvl="1">
              <a:lnSpc>
                <a:spcPct val="120000"/>
              </a:lnSpc>
              <a:buFont typeface="Wingdings" panose="05000000000000000000" pitchFamily="2" charset="2"/>
              <a:buChar char="Ø"/>
            </a:pPr>
            <a:r>
              <a:rPr lang="en-US" dirty="0" smtClean="0"/>
              <a:t>Check feasibility of experiments with coaxial cavity (170 GHz).</a:t>
            </a:r>
          </a:p>
          <a:p>
            <a:pPr lvl="1">
              <a:lnSpc>
                <a:spcPct val="120000"/>
              </a:lnSpc>
              <a:buFont typeface="Wingdings" panose="05000000000000000000" pitchFamily="2" charset="2"/>
              <a:buChar char="Ø"/>
            </a:pPr>
            <a:r>
              <a:rPr lang="en-US" dirty="0" smtClean="0"/>
              <a:t>Focus on higher frequencies.</a:t>
            </a:r>
          </a:p>
          <a:p>
            <a:pPr lvl="1">
              <a:lnSpc>
                <a:spcPct val="120000"/>
              </a:lnSpc>
              <a:buFont typeface="Wingdings" panose="05000000000000000000" pitchFamily="2" charset="2"/>
              <a:buChar char="Ø"/>
            </a:pPr>
            <a:r>
              <a:rPr lang="en-US" dirty="0" smtClean="0"/>
              <a:t>Investigate possibility of multi-frequency operation.</a:t>
            </a:r>
          </a:p>
          <a:p>
            <a:pPr lvl="1">
              <a:lnSpc>
                <a:spcPct val="120000"/>
              </a:lnSpc>
              <a:buFont typeface="Wingdings" panose="05000000000000000000" pitchFamily="2" charset="2"/>
              <a:buChar char="Ø"/>
            </a:pPr>
            <a:r>
              <a:rPr lang="en-US" dirty="0" smtClean="0"/>
              <a:t>Further enhancement of numerical tools.</a:t>
            </a:r>
          </a:p>
          <a:p>
            <a:pPr marL="0" indent="0">
              <a:buNone/>
            </a:pPr>
            <a:endParaRPr lang="en-US" dirty="0" smtClean="0"/>
          </a:p>
          <a:p>
            <a:pPr marL="0" indent="0">
              <a:buNone/>
            </a:pPr>
            <a:endParaRPr lang="en-US" dirty="0" smtClean="0"/>
          </a:p>
          <a:p>
            <a:pPr marL="0" indent="0">
              <a:buNone/>
            </a:pPr>
            <a:endParaRPr lang="en-US" dirty="0"/>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32</a:t>
            </a:fld>
            <a:endParaRPr lang="en-US" noProof="0" dirty="0"/>
          </a:p>
        </p:txBody>
      </p:sp>
      <p:sp>
        <p:nvSpPr>
          <p:cNvPr id="5" name="Titel 4"/>
          <p:cNvSpPr>
            <a:spLocks noGrp="1"/>
          </p:cNvSpPr>
          <p:nvPr>
            <p:ph type="title"/>
          </p:nvPr>
        </p:nvSpPr>
        <p:spPr/>
        <p:txBody>
          <a:bodyPr/>
          <a:lstStyle/>
          <a:p>
            <a:r>
              <a:rPr lang="en-US" dirty="0"/>
              <a:t>Conclusion and Outlook</a:t>
            </a:r>
          </a:p>
        </p:txBody>
      </p:sp>
    </p:spTree>
    <p:extLst>
      <p:ext uri="{BB962C8B-B14F-4D97-AF65-F5344CB8AC3E}">
        <p14:creationId xmlns:p14="http://schemas.microsoft.com/office/powerpoint/2010/main" val="2666402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sz="1400" dirty="0" smtClean="0"/>
              <a:t>S. Illy et al., </a:t>
            </a:r>
            <a:r>
              <a:rPr lang="en-GB" sz="1400" i="1" dirty="0"/>
              <a:t>Sounding the Possibilities of Megawatt-Class Fusion Gyrotrons Operating at the Second Harmonic of the Cyclotron </a:t>
            </a:r>
            <a:r>
              <a:rPr lang="en-GB" sz="1400" i="1" dirty="0" smtClean="0"/>
              <a:t>Frequency</a:t>
            </a:r>
            <a:r>
              <a:rPr lang="en-GB" sz="1400" dirty="0" smtClean="0"/>
              <a:t>, </a:t>
            </a:r>
            <a:r>
              <a:rPr lang="en-GB" sz="1400" dirty="0"/>
              <a:t>32nd Symposium on Fusion Technology (SOFT2022), Dubrovnik, Croatia, 18-23 September </a:t>
            </a:r>
            <a:r>
              <a:rPr lang="en-GB" sz="1400" dirty="0" smtClean="0"/>
              <a:t>2022</a:t>
            </a:r>
          </a:p>
          <a:p>
            <a:r>
              <a:rPr lang="en-US" sz="1400" dirty="0" smtClean="0"/>
              <a:t>J. </a:t>
            </a:r>
            <a:r>
              <a:rPr lang="en-US" sz="1400" dirty="0" err="1" smtClean="0"/>
              <a:t>Jin</a:t>
            </a:r>
            <a:r>
              <a:rPr lang="en-US" sz="1400" dirty="0" smtClean="0"/>
              <a:t> et al., </a:t>
            </a:r>
            <a:r>
              <a:rPr lang="en-GB" sz="1400" i="1" dirty="0"/>
              <a:t>Progress of the Methods for Optimum of Quasi-Optical Mode Converters at </a:t>
            </a:r>
            <a:r>
              <a:rPr lang="en-GB" sz="1400" i="1" dirty="0" smtClean="0"/>
              <a:t>KIT</a:t>
            </a:r>
            <a:r>
              <a:rPr lang="en-GB" sz="1400" dirty="0" smtClean="0"/>
              <a:t>, </a:t>
            </a:r>
            <a:r>
              <a:rPr lang="en-GB" sz="1400" dirty="0"/>
              <a:t>47</a:t>
            </a:r>
            <a:r>
              <a:rPr lang="en-GB" sz="1400" baseline="30000" dirty="0"/>
              <a:t>th</a:t>
            </a:r>
            <a:r>
              <a:rPr lang="en-GB" sz="1400" dirty="0"/>
              <a:t> International Conference on Infrared, </a:t>
            </a:r>
            <a:r>
              <a:rPr lang="en-GB" sz="1400" dirty="0" err="1"/>
              <a:t>Millimeter</a:t>
            </a:r>
            <a:r>
              <a:rPr lang="en-GB" sz="1400" dirty="0"/>
              <a:t> and Terahertz Waves (IRMMW-THz), Delft, The Netherlands, 28. Aug. – 2. Sept </a:t>
            </a:r>
            <a:r>
              <a:rPr lang="en-GB" sz="1400" dirty="0" smtClean="0"/>
              <a:t>2022</a:t>
            </a:r>
          </a:p>
          <a:p>
            <a:endParaRPr lang="en-GB" sz="1400" dirty="0" smtClean="0"/>
          </a:p>
          <a:p>
            <a:pPr marL="0" indent="0">
              <a:buNone/>
            </a:pPr>
            <a:r>
              <a:rPr lang="en-GB" sz="1400" b="1" dirty="0" smtClean="0"/>
              <a:t>Submitted abstracts:</a:t>
            </a:r>
          </a:p>
          <a:p>
            <a:r>
              <a:rPr lang="en-US" sz="1400" dirty="0" smtClean="0"/>
              <a:t>J. </a:t>
            </a:r>
            <a:r>
              <a:rPr lang="en-US" sz="1400" dirty="0" err="1" smtClean="0"/>
              <a:t>Jin</a:t>
            </a:r>
            <a:r>
              <a:rPr lang="en-US" sz="1400" dirty="0" smtClean="0"/>
              <a:t> et al., </a:t>
            </a:r>
            <a:r>
              <a:rPr lang="en-GB" sz="1400" i="1" dirty="0" smtClean="0"/>
              <a:t>Improved Synthesis of Quasi-Optical Launchers Used in Injection Locked Gyrotrons</a:t>
            </a:r>
            <a:r>
              <a:rPr lang="en-GB" sz="1400" dirty="0" smtClean="0"/>
              <a:t>, 24th International Vacuum Electronics Conference, Chengdu, China, 25. – 28. Apr. 2023</a:t>
            </a:r>
          </a:p>
          <a:p>
            <a:r>
              <a:rPr lang="en-GB" sz="1400" dirty="0" smtClean="0"/>
              <a:t>L. Feuerstein et al</a:t>
            </a:r>
            <a:r>
              <a:rPr lang="en-GB" sz="1400" dirty="0"/>
              <a:t>., </a:t>
            </a:r>
            <a:r>
              <a:rPr lang="en-GB" sz="1400" i="1" dirty="0"/>
              <a:t>Design of a Second Harmonic MW Level </a:t>
            </a:r>
            <a:r>
              <a:rPr lang="en-GB" sz="1400" i="1" dirty="0" smtClean="0"/>
              <a:t>Coaxial Gyrotron Cavity, </a:t>
            </a:r>
            <a:r>
              <a:rPr lang="en-GB" sz="1400" dirty="0" smtClean="0"/>
              <a:t>24th </a:t>
            </a:r>
            <a:r>
              <a:rPr lang="en-GB" sz="1400" dirty="0"/>
              <a:t>International Vacuum Electronics Conference, Chengdu, China, 25. – 28. Apr. </a:t>
            </a:r>
            <a:r>
              <a:rPr lang="en-GB" sz="1400" dirty="0" smtClean="0"/>
              <a:t>2023</a:t>
            </a:r>
          </a:p>
          <a:p>
            <a:endParaRPr lang="en-GB" sz="1400" dirty="0"/>
          </a:p>
          <a:p>
            <a:pPr marL="0" indent="0" algn="ctr">
              <a:buNone/>
            </a:pPr>
            <a:r>
              <a:rPr lang="en-US" sz="2400" b="1" dirty="0">
                <a:solidFill>
                  <a:srgbClr val="C00000"/>
                </a:solidFill>
              </a:rPr>
              <a:t>Thank you for your attention!</a:t>
            </a:r>
          </a:p>
          <a:p>
            <a:pPr marL="0" indent="0">
              <a:buNone/>
            </a:pPr>
            <a:endParaRPr lang="en-GB" sz="1400" dirty="0"/>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33</a:t>
            </a:fld>
            <a:endParaRPr lang="en-US" noProof="0" dirty="0"/>
          </a:p>
        </p:txBody>
      </p:sp>
      <p:sp>
        <p:nvSpPr>
          <p:cNvPr id="5" name="Titel 4"/>
          <p:cNvSpPr>
            <a:spLocks noGrp="1"/>
          </p:cNvSpPr>
          <p:nvPr>
            <p:ph type="title"/>
          </p:nvPr>
        </p:nvSpPr>
        <p:spPr/>
        <p:txBody>
          <a:bodyPr/>
          <a:lstStyle/>
          <a:p>
            <a:r>
              <a:rPr lang="en-US" dirty="0" smtClean="0"/>
              <a:t>Publications of 2022 (2023)</a:t>
            </a:r>
            <a:endParaRPr lang="en-US" dirty="0"/>
          </a:p>
        </p:txBody>
      </p:sp>
    </p:spTree>
    <p:extLst>
      <p:ext uri="{BB962C8B-B14F-4D97-AF65-F5344CB8AC3E}">
        <p14:creationId xmlns:p14="http://schemas.microsoft.com/office/powerpoint/2010/main" val="193978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en-US" dirty="0"/>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34</a:t>
            </a:fld>
            <a:endParaRPr lang="en-US" noProof="0" dirty="0"/>
          </a:p>
        </p:txBody>
      </p:sp>
      <p:sp>
        <p:nvSpPr>
          <p:cNvPr id="5" name="Titel 4"/>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3670072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A8AB52B9-1953-4CFE-8B5C-3F73D88F1B99}"/>
              </a:ext>
            </a:extLst>
          </p:cNvPr>
          <p:cNvSpPr>
            <a:spLocks noGrp="1"/>
          </p:cNvSpPr>
          <p:nvPr>
            <p:ph idx="1"/>
          </p:nvPr>
        </p:nvSpPr>
        <p:spPr/>
        <p:txBody>
          <a:bodyPr/>
          <a:lstStyle/>
          <a:p>
            <a:pPr>
              <a:lnSpc>
                <a:spcPct val="150000"/>
              </a:lnSpc>
            </a:pPr>
            <a:r>
              <a:rPr lang="en-US" i="1" dirty="0"/>
              <a:t>“Continuation of the studies of the eigenvalues and azimuthal indices of operating modes appropriate for efficient MW-class second-harmonic operation at </a:t>
            </a:r>
            <a:r>
              <a:rPr lang="en-US" b="1" i="1" dirty="0"/>
              <a:t>170 GHz</a:t>
            </a:r>
            <a:r>
              <a:rPr lang="en-US" i="1" dirty="0"/>
              <a:t>, </a:t>
            </a:r>
            <a:r>
              <a:rPr lang="en-US" b="1" i="1" dirty="0"/>
              <a:t>204 GHz</a:t>
            </a:r>
            <a:r>
              <a:rPr lang="en-US" i="1" dirty="0"/>
              <a:t>, and &gt;280 GHz”</a:t>
            </a:r>
          </a:p>
        </p:txBody>
      </p:sp>
      <p:sp>
        <p:nvSpPr>
          <p:cNvPr id="3" name="Datumsplatzhalter 2">
            <a:extLst>
              <a:ext uri="{FF2B5EF4-FFF2-40B4-BE49-F238E27FC236}">
                <a16:creationId xmlns="" xmlns:a16="http://schemas.microsoft.com/office/drawing/2014/main" id="{786403BB-0C5B-460B-95F4-2E86AD7CBB9C}"/>
              </a:ext>
            </a:extLst>
          </p:cNvPr>
          <p:cNvSpPr>
            <a:spLocks noGrp="1"/>
          </p:cNvSpPr>
          <p:nvPr>
            <p:ph type="dt" sz="half" idx="10"/>
          </p:nvPr>
        </p:nvSpPr>
        <p:spPr/>
        <p:txBody>
          <a:bodyPr/>
          <a:lstStyle/>
          <a:p>
            <a:r>
              <a:rPr lang="en-US" noProof="0" smtClean="0"/>
              <a:t>2023-02-06</a:t>
            </a:r>
            <a:endParaRPr lang="de-DE" noProof="0" dirty="0"/>
          </a:p>
        </p:txBody>
      </p:sp>
      <p:sp>
        <p:nvSpPr>
          <p:cNvPr id="4" name="Foliennummernplatzhalter 3">
            <a:extLst>
              <a:ext uri="{FF2B5EF4-FFF2-40B4-BE49-F238E27FC236}">
                <a16:creationId xmlns="" xmlns:a16="http://schemas.microsoft.com/office/drawing/2014/main" id="{A59961E8-5A8A-4529-9A95-2FC4CEA1A9DD}"/>
              </a:ext>
            </a:extLst>
          </p:cNvPr>
          <p:cNvSpPr>
            <a:spLocks noGrp="1"/>
          </p:cNvSpPr>
          <p:nvPr>
            <p:ph type="sldNum" sz="quarter" idx="12"/>
          </p:nvPr>
        </p:nvSpPr>
        <p:spPr/>
        <p:txBody>
          <a:bodyPr/>
          <a:lstStyle/>
          <a:p>
            <a:fld id="{61696EC4-B4CF-4701-AD06-A8439D6D8E12}" type="slidenum">
              <a:rPr lang="en-US" noProof="0" smtClean="0"/>
              <a:t>35</a:t>
            </a:fld>
            <a:endParaRPr lang="en-US" noProof="0"/>
          </a:p>
        </p:txBody>
      </p:sp>
      <p:sp>
        <p:nvSpPr>
          <p:cNvPr id="5" name="Titel 4">
            <a:extLst>
              <a:ext uri="{FF2B5EF4-FFF2-40B4-BE49-F238E27FC236}">
                <a16:creationId xmlns="" xmlns:a16="http://schemas.microsoft.com/office/drawing/2014/main" id="{53212004-F824-4BCE-96EA-F31B2A1B58D4}"/>
              </a:ext>
            </a:extLst>
          </p:cNvPr>
          <p:cNvSpPr>
            <a:spLocks noGrp="1"/>
          </p:cNvSpPr>
          <p:nvPr>
            <p:ph type="title"/>
          </p:nvPr>
        </p:nvSpPr>
        <p:spPr/>
        <p:txBody>
          <a:bodyPr>
            <a:normAutofit fontScale="90000"/>
          </a:bodyPr>
          <a:lstStyle/>
          <a:p>
            <a:r>
              <a:rPr lang="en-US" i="1" dirty="0"/>
              <a:t>T1.2.1 Enabling research on corrugations for second harmonic operation</a:t>
            </a:r>
            <a:endParaRPr lang="de-DE" dirty="0"/>
          </a:p>
        </p:txBody>
      </p:sp>
    </p:spTree>
    <p:extLst>
      <p:ext uri="{BB962C8B-B14F-4D97-AF65-F5344CB8AC3E}">
        <p14:creationId xmlns:p14="http://schemas.microsoft.com/office/powerpoint/2010/main" val="628096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8AB52B9-1953-4CFE-8B5C-3F73D88F1B99}"/>
              </a:ext>
            </a:extLst>
          </p:cNvPr>
          <p:cNvSpPr>
            <a:spLocks noGrp="1"/>
          </p:cNvSpPr>
          <p:nvPr>
            <p:ph idx="1"/>
          </p:nvPr>
        </p:nvSpPr>
        <p:spPr/>
        <p:txBody>
          <a:bodyPr/>
          <a:lstStyle/>
          <a:p>
            <a:r>
              <a:rPr lang="en-US" i="1" dirty="0"/>
              <a:t>“</a:t>
            </a:r>
            <a:r>
              <a:rPr lang="en-US" dirty="0"/>
              <a:t>Generic studies on the possibilities for driving a gyrotron by injection of signals at fundamental and second harmonic, taking the existing DEMO-relevant gyrotron cavities (e.g. 170 GHz and/or 204 GHz operation) as starting point.</a:t>
            </a:r>
            <a:r>
              <a:rPr lang="en-US" i="1" dirty="0"/>
              <a:t>”</a:t>
            </a:r>
          </a:p>
          <a:p>
            <a:endParaRPr lang="en-US" i="1" dirty="0"/>
          </a:p>
        </p:txBody>
      </p:sp>
      <p:sp>
        <p:nvSpPr>
          <p:cNvPr id="3" name="Datumsplatzhalter 2">
            <a:extLst>
              <a:ext uri="{FF2B5EF4-FFF2-40B4-BE49-F238E27FC236}">
                <a16:creationId xmlns:a16="http://schemas.microsoft.com/office/drawing/2014/main" xmlns="" id="{786403BB-0C5B-460B-95F4-2E86AD7CBB9C}"/>
              </a:ext>
            </a:extLst>
          </p:cNvPr>
          <p:cNvSpPr>
            <a:spLocks noGrp="1"/>
          </p:cNvSpPr>
          <p:nvPr>
            <p:ph type="dt" sz="half" idx="10"/>
          </p:nvPr>
        </p:nvSpPr>
        <p:spPr/>
        <p:txBody>
          <a:bodyPr/>
          <a:lstStyle/>
          <a:p>
            <a:r>
              <a:rPr lang="en-US" noProof="0"/>
              <a:t>2023-02-06</a:t>
            </a:r>
            <a:endParaRPr lang="de-DE" noProof="0" dirty="0"/>
          </a:p>
        </p:txBody>
      </p:sp>
      <p:sp>
        <p:nvSpPr>
          <p:cNvPr id="4" name="Foliennummernplatzhalter 3">
            <a:extLst>
              <a:ext uri="{FF2B5EF4-FFF2-40B4-BE49-F238E27FC236}">
                <a16:creationId xmlns:a16="http://schemas.microsoft.com/office/drawing/2014/main" xmlns="" id="{A59961E8-5A8A-4529-9A95-2FC4CEA1A9DD}"/>
              </a:ext>
            </a:extLst>
          </p:cNvPr>
          <p:cNvSpPr>
            <a:spLocks noGrp="1"/>
          </p:cNvSpPr>
          <p:nvPr>
            <p:ph type="sldNum" sz="quarter" idx="12"/>
          </p:nvPr>
        </p:nvSpPr>
        <p:spPr/>
        <p:txBody>
          <a:bodyPr/>
          <a:lstStyle/>
          <a:p>
            <a:fld id="{61696EC4-B4CF-4701-AD06-A8439D6D8E12}" type="slidenum">
              <a:rPr lang="en-US" noProof="0" smtClean="0"/>
              <a:t>36</a:t>
            </a:fld>
            <a:endParaRPr lang="en-US" noProof="0"/>
          </a:p>
        </p:txBody>
      </p:sp>
      <p:sp>
        <p:nvSpPr>
          <p:cNvPr id="5" name="Titel 4">
            <a:extLst>
              <a:ext uri="{FF2B5EF4-FFF2-40B4-BE49-F238E27FC236}">
                <a16:creationId xmlns:a16="http://schemas.microsoft.com/office/drawing/2014/main" xmlns="" id="{53212004-F824-4BCE-96EA-F31B2A1B58D4}"/>
              </a:ext>
            </a:extLst>
          </p:cNvPr>
          <p:cNvSpPr>
            <a:spLocks noGrp="1"/>
          </p:cNvSpPr>
          <p:nvPr>
            <p:ph type="title"/>
          </p:nvPr>
        </p:nvSpPr>
        <p:spPr/>
        <p:txBody>
          <a:bodyPr>
            <a:normAutofit fontScale="90000"/>
          </a:bodyPr>
          <a:lstStyle/>
          <a:p>
            <a:r>
              <a:rPr lang="en-US" i="1" dirty="0"/>
              <a:t>T1.1.1 Fundamental theoretical studies on injection locking</a:t>
            </a:r>
            <a:endParaRPr lang="de-DE" i="1" dirty="0"/>
          </a:p>
        </p:txBody>
      </p:sp>
    </p:spTree>
    <p:extLst>
      <p:ext uri="{BB962C8B-B14F-4D97-AF65-F5344CB8AC3E}">
        <p14:creationId xmlns:p14="http://schemas.microsoft.com/office/powerpoint/2010/main" val="2228023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16000" y="1114953"/>
            <a:ext cx="8649221" cy="1569954"/>
          </a:xfrm>
        </p:spPr>
        <p:txBody>
          <a:bodyPr>
            <a:normAutofit/>
          </a:bodyPr>
          <a:lstStyle/>
          <a:p>
            <a:pPr>
              <a:lnSpc>
                <a:spcPct val="130000"/>
              </a:lnSpc>
              <a:spcBef>
                <a:spcPts val="0"/>
              </a:spcBef>
            </a:pPr>
            <a:r>
              <a:rPr lang="en-US" sz="1700" dirty="0"/>
              <a:t>Design of a cavity at 170 GHz with </a:t>
            </a:r>
            <a:r>
              <a:rPr lang="en-US" sz="1700" b="1" dirty="0"/>
              <a:t>TE</a:t>
            </a:r>
            <a:r>
              <a:rPr lang="en-US" sz="1700" b="1" baseline="-25000" dirty="0"/>
              <a:t>31,17</a:t>
            </a:r>
            <a:r>
              <a:rPr lang="en-US" sz="1700" baseline="-25000" dirty="0"/>
              <a:t> </a:t>
            </a:r>
            <a:r>
              <a:rPr lang="en-US" sz="1700" dirty="0"/>
              <a:t>(eigenvalue 95).</a:t>
            </a:r>
          </a:p>
          <a:p>
            <a:pPr lvl="1">
              <a:lnSpc>
                <a:spcPct val="130000"/>
              </a:lnSpc>
              <a:spcBef>
                <a:spcPts val="0"/>
              </a:spcBef>
              <a:buFont typeface="Wingdings" panose="05000000000000000000" pitchFamily="2" charset="2"/>
              <a:buChar char="Ø"/>
            </a:pPr>
            <a:r>
              <a:rPr lang="en-US" sz="1500" dirty="0"/>
              <a:t>Stable 2</a:t>
            </a:r>
            <a:r>
              <a:rPr lang="en-US" sz="1500" baseline="30000" dirty="0"/>
              <a:t>nd</a:t>
            </a:r>
            <a:r>
              <a:rPr lang="en-US" sz="1500" dirty="0"/>
              <a:t>-harmonic excitation using only a corrugated coaxial insert (no outer corrugations, no injected signal).</a:t>
            </a:r>
          </a:p>
          <a:p>
            <a:pPr lvl="1">
              <a:lnSpc>
                <a:spcPct val="130000"/>
              </a:lnSpc>
              <a:spcBef>
                <a:spcPts val="0"/>
              </a:spcBef>
              <a:buFont typeface="Wingdings" panose="05000000000000000000" pitchFamily="2" charset="2"/>
              <a:buChar char="Ø"/>
            </a:pPr>
            <a:r>
              <a:rPr lang="en-US" sz="1500" dirty="0"/>
              <a:t>Nominal output power </a:t>
            </a:r>
            <a:r>
              <a:rPr lang="en-US" sz="1500" b="1" dirty="0"/>
              <a:t>1.75 MW, </a:t>
            </a:r>
            <a:r>
              <a:rPr lang="en-US" sz="1500" b="1" i="1" dirty="0" err="1"/>
              <a:t>η</a:t>
            </a:r>
            <a:r>
              <a:rPr lang="en-US" sz="1500" b="1" baseline="-25000" dirty="0" err="1"/>
              <a:t>elec</a:t>
            </a:r>
            <a:r>
              <a:rPr lang="en-US" sz="1500" b="1" dirty="0"/>
              <a:t>=18% </a:t>
            </a:r>
            <a:r>
              <a:rPr lang="en-US" sz="1500" dirty="0"/>
              <a:t>with</a:t>
            </a:r>
            <a:r>
              <a:rPr lang="en-US" sz="1500" b="1" dirty="0"/>
              <a:t> </a:t>
            </a:r>
            <a:r>
              <a:rPr lang="en-US" sz="1500" b="1" i="1" dirty="0" err="1"/>
              <a:t>ρ</a:t>
            </a:r>
            <a:r>
              <a:rPr lang="en-US" sz="1500" b="1" baseline="-25000" dirty="0" err="1"/>
              <a:t>out</a:t>
            </a:r>
            <a:r>
              <a:rPr lang="en-US" sz="1500" b="1" dirty="0"/>
              <a:t>=2.2 kW/cm</a:t>
            </a:r>
            <a:r>
              <a:rPr lang="en-US" sz="1500" b="1" baseline="30000" dirty="0"/>
              <a:t>2</a:t>
            </a:r>
            <a:r>
              <a:rPr lang="en-US" sz="1500" b="1" dirty="0"/>
              <a:t> </a:t>
            </a:r>
            <a:r>
              <a:rPr lang="en-US" sz="1500" dirty="0"/>
              <a:t>and </a:t>
            </a:r>
            <a:r>
              <a:rPr lang="en-US" sz="1500" b="1" i="1" dirty="0" err="1"/>
              <a:t>ρ</a:t>
            </a:r>
            <a:r>
              <a:rPr lang="en-US" sz="1500" b="1" baseline="-25000" dirty="0" err="1"/>
              <a:t>in</a:t>
            </a:r>
            <a:r>
              <a:rPr lang="en-US" sz="1500" b="1" dirty="0"/>
              <a:t>=0.33 kW/cm</a:t>
            </a:r>
            <a:r>
              <a:rPr lang="en-US" sz="1500" b="1" baseline="30000" dirty="0"/>
              <a:t>2</a:t>
            </a:r>
            <a:r>
              <a:rPr lang="en-US" sz="1500" b="1" dirty="0"/>
              <a:t> </a:t>
            </a:r>
            <a:br>
              <a:rPr lang="en-US" sz="1500" b="1" dirty="0"/>
            </a:br>
            <a:r>
              <a:rPr lang="en-US" sz="1500" dirty="0"/>
              <a:t>at 90 kV, 114.5 A, </a:t>
            </a:r>
            <a:r>
              <a:rPr lang="el-GR" sz="1500" i="1" dirty="0"/>
              <a:t>α</a:t>
            </a:r>
            <a:r>
              <a:rPr lang="en-US" sz="1500" dirty="0"/>
              <a:t>=1.28.</a:t>
            </a:r>
          </a:p>
        </p:txBody>
      </p:sp>
      <p:sp>
        <p:nvSpPr>
          <p:cNvPr id="3" name="Datumsplatzhalter 2"/>
          <p:cNvSpPr>
            <a:spLocks noGrp="1"/>
          </p:cNvSpPr>
          <p:nvPr>
            <p:ph type="dt" sz="half" idx="10"/>
          </p:nvPr>
        </p:nvSpPr>
        <p:spPr/>
        <p:txBody>
          <a:bodyPr/>
          <a:lstStyle/>
          <a:p>
            <a:r>
              <a:rPr lang="en-US"/>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37</a:t>
            </a:fld>
            <a:endParaRPr lang="en-US" noProof="0" dirty="0"/>
          </a:p>
        </p:txBody>
      </p:sp>
      <p:sp>
        <p:nvSpPr>
          <p:cNvPr id="5" name="Titel 4"/>
          <p:cNvSpPr>
            <a:spLocks noGrp="1"/>
          </p:cNvSpPr>
          <p:nvPr>
            <p:ph type="title"/>
          </p:nvPr>
        </p:nvSpPr>
        <p:spPr>
          <a:xfrm>
            <a:off x="396000" y="296243"/>
            <a:ext cx="6869178" cy="714517"/>
          </a:xfrm>
        </p:spPr>
        <p:txBody>
          <a:bodyPr>
            <a:normAutofit/>
          </a:bodyPr>
          <a:lstStyle/>
          <a:p>
            <a:r>
              <a:rPr lang="en-US" dirty="0"/>
              <a:t>170 GHz design based on the existing coaxial technology (without injection locking)</a:t>
            </a:r>
          </a:p>
        </p:txBody>
      </p:sp>
      <p:sp>
        <p:nvSpPr>
          <p:cNvPr id="6" name="Inhaltsplatzhalter 1"/>
          <p:cNvSpPr txBox="1">
            <a:spLocks/>
          </p:cNvSpPr>
          <p:nvPr/>
        </p:nvSpPr>
        <p:spPr>
          <a:xfrm>
            <a:off x="216001" y="2681445"/>
            <a:ext cx="3930698" cy="3645023"/>
          </a:xfrm>
          <a:prstGeom prst="rect">
            <a:avLst/>
          </a:prstGeom>
        </p:spPr>
        <p:txBody>
          <a:bodyPr vert="horz" lIns="0" tIns="0" rIns="0" bIns="0" rtlCol="0">
            <a:normAutofit/>
          </a:bodyPr>
          <a:lstStyle>
            <a:lvl1pPr marL="203652" indent="-203652" algn="l" defTabSz="685983" rtl="0" eaLnBrk="1" latinLnBrk="0" hangingPunct="1">
              <a:lnSpc>
                <a:spcPct val="90000"/>
              </a:lnSpc>
              <a:spcBef>
                <a:spcPts val="360"/>
              </a:spcBef>
              <a:buSzPct val="88000"/>
              <a:buFontTx/>
              <a:buBlip>
                <a:blip r:embed="rId3"/>
              </a:buBlip>
              <a:defRPr sz="2000" kern="1200">
                <a:solidFill>
                  <a:schemeClr val="tx1"/>
                </a:solidFill>
                <a:latin typeface="+mn-lt"/>
                <a:ea typeface="+mn-ea"/>
                <a:cs typeface="+mn-cs"/>
              </a:defRPr>
            </a:lvl1pPr>
            <a:lvl2pPr marL="470423" indent="-203652" algn="l" defTabSz="685983" rtl="0" eaLnBrk="1" latinLnBrk="0" hangingPunct="1">
              <a:lnSpc>
                <a:spcPct val="90000"/>
              </a:lnSpc>
              <a:spcBef>
                <a:spcPts val="360"/>
              </a:spcBef>
              <a:buSzPct val="88000"/>
              <a:buFontTx/>
              <a:buBlip>
                <a:blip r:embed="rId3"/>
              </a:buBlip>
              <a:defRPr sz="1800" kern="1200">
                <a:solidFill>
                  <a:schemeClr val="tx1"/>
                </a:solidFill>
                <a:latin typeface="+mn-lt"/>
                <a:ea typeface="+mn-ea"/>
                <a:cs typeface="+mn-cs"/>
              </a:defRPr>
            </a:lvl2pPr>
            <a:lvl3pPr marL="737194" indent="-198888" algn="l" defTabSz="67407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3pPr>
            <a:lvl4pPr marL="1008729" indent="-203652"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4pPr>
            <a:lvl5pPr marL="1275500" indent="-198888" algn="l" defTabSz="685983" rtl="0" eaLnBrk="1" latinLnBrk="0" hangingPunct="1">
              <a:lnSpc>
                <a:spcPct val="90000"/>
              </a:lnSpc>
              <a:spcBef>
                <a:spcPts val="360"/>
              </a:spcBef>
              <a:buSzPct val="88000"/>
              <a:buFontTx/>
              <a:buBlip>
                <a:blip r:embed="rId3"/>
              </a:buBlip>
              <a:defRPr sz="16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30000"/>
              </a:lnSpc>
              <a:spcBef>
                <a:spcPts val="0"/>
              </a:spcBef>
              <a:spcAft>
                <a:spcPts val="1200"/>
              </a:spcAft>
              <a:buFont typeface="Wingdings" panose="05000000000000000000" pitchFamily="2" charset="2"/>
              <a:buChar char="Ø"/>
            </a:pPr>
            <a:r>
              <a:rPr lang="en-US" sz="1500" dirty="0"/>
              <a:t>Stability range </a:t>
            </a:r>
            <a:r>
              <a:rPr lang="en-US" sz="1500" b="1" dirty="0"/>
              <a:t>1.5 kV </a:t>
            </a:r>
            <a:r>
              <a:rPr lang="en-US" sz="1500" dirty="0"/>
              <a:t>before mode loss</a:t>
            </a:r>
            <a:r>
              <a:rPr lang="el-GR" sz="1500" dirty="0"/>
              <a:t>; </a:t>
            </a:r>
            <a:r>
              <a:rPr lang="en-US" sz="1500" dirty="0"/>
              <a:t>maximum power </a:t>
            </a:r>
            <a:r>
              <a:rPr lang="en-US" sz="1500" b="1" dirty="0"/>
              <a:t>2.0 MW</a:t>
            </a:r>
            <a:r>
              <a:rPr lang="en-US" sz="1500" dirty="0"/>
              <a:t>.</a:t>
            </a:r>
            <a:endParaRPr lang="en-US" sz="1700" dirty="0"/>
          </a:p>
          <a:p>
            <a:pPr>
              <a:lnSpc>
                <a:spcPct val="130000"/>
              </a:lnSpc>
              <a:spcBef>
                <a:spcPts val="0"/>
              </a:spcBef>
            </a:pPr>
            <a:r>
              <a:rPr lang="en-US" sz="1700" dirty="0"/>
              <a:t>A </a:t>
            </a:r>
            <a:r>
              <a:rPr lang="en-US" sz="1700" b="1" dirty="0"/>
              <a:t>1.5 MW </a:t>
            </a:r>
            <a:r>
              <a:rPr lang="en-US" sz="1700" dirty="0"/>
              <a:t>rated 2</a:t>
            </a:r>
            <a:r>
              <a:rPr lang="en-US" sz="1700" baseline="30000" dirty="0"/>
              <a:t>nd</a:t>
            </a:r>
            <a:r>
              <a:rPr lang="en-US" sz="1700" dirty="0"/>
              <a:t>-harmonic gyrotron at </a:t>
            </a:r>
            <a:r>
              <a:rPr lang="en-US" sz="1700" b="1" dirty="0"/>
              <a:t>170 GHz </a:t>
            </a:r>
            <a:r>
              <a:rPr lang="en-US" sz="1700" dirty="0"/>
              <a:t>is possible based only on the </a:t>
            </a:r>
            <a:r>
              <a:rPr lang="en-US" sz="1700" u="sng" dirty="0"/>
              <a:t>existing</a:t>
            </a:r>
            <a:r>
              <a:rPr lang="en-US" sz="1700" dirty="0"/>
              <a:t> coaxial technology.</a:t>
            </a:r>
          </a:p>
        </p:txBody>
      </p:sp>
      <p:sp>
        <p:nvSpPr>
          <p:cNvPr id="9" name="TextBox 8"/>
          <p:cNvSpPr txBox="1"/>
          <p:nvPr/>
        </p:nvSpPr>
        <p:spPr>
          <a:xfrm>
            <a:off x="7610964" y="3006457"/>
            <a:ext cx="1379900" cy="1200329"/>
          </a:xfrm>
          <a:prstGeom prst="rect">
            <a:avLst/>
          </a:prstGeom>
          <a:noFill/>
        </p:spPr>
        <p:txBody>
          <a:bodyPr wrap="square" rtlCol="0">
            <a:spAutoFit/>
          </a:bodyPr>
          <a:lstStyle/>
          <a:p>
            <a:r>
              <a:rPr lang="en-US" sz="1200" dirty="0">
                <a:ea typeface="Cambria" panose="02040503050406030204" pitchFamily="18" charset="0"/>
              </a:rPr>
              <a:t>Multi-mode simulation considering 43 modes (1</a:t>
            </a:r>
            <a:r>
              <a:rPr lang="en-US" sz="1200" baseline="30000" dirty="0">
                <a:ea typeface="Cambria" panose="02040503050406030204" pitchFamily="18" charset="0"/>
              </a:rPr>
              <a:t>st</a:t>
            </a:r>
            <a:r>
              <a:rPr lang="en-US" sz="1200" dirty="0">
                <a:ea typeface="Cambria" panose="02040503050406030204" pitchFamily="18" charset="0"/>
              </a:rPr>
              <a:t>- and 2</a:t>
            </a:r>
            <a:r>
              <a:rPr lang="en-US" sz="1200" baseline="30000" dirty="0">
                <a:ea typeface="Cambria" panose="02040503050406030204" pitchFamily="18" charset="0"/>
              </a:rPr>
              <a:t>nd </a:t>
            </a:r>
            <a:r>
              <a:rPr lang="en-US" sz="1200" dirty="0">
                <a:ea typeface="Cambria" panose="02040503050406030204" pitchFamily="18" charset="0"/>
              </a:rPr>
              <a:t>-harmonic competitors).</a:t>
            </a:r>
            <a:endParaRPr lang="el-GR" sz="1200" dirty="0">
              <a:ea typeface="Cambria" panose="02040503050406030204" pitchFamily="18" charset="0"/>
            </a:endParaRPr>
          </a:p>
        </p:txBody>
      </p:sp>
      <p:pic>
        <p:nvPicPr>
          <p:cNvPr id="7" name="Picture 6"/>
          <p:cNvPicPr>
            <a:picLocks noChangeAspect="1"/>
          </p:cNvPicPr>
          <p:nvPr/>
        </p:nvPicPr>
        <p:blipFill>
          <a:blip r:embed="rId4"/>
          <a:stretch>
            <a:fillRect/>
          </a:stretch>
        </p:blipFill>
        <p:spPr>
          <a:xfrm>
            <a:off x="4629820" y="2464420"/>
            <a:ext cx="3336393" cy="2284404"/>
          </a:xfrm>
          <a:prstGeom prst="rect">
            <a:avLst/>
          </a:prstGeom>
        </p:spPr>
      </p:pic>
    </p:spTree>
    <p:extLst>
      <p:ext uri="{BB962C8B-B14F-4D97-AF65-F5344CB8AC3E}">
        <p14:creationId xmlns:p14="http://schemas.microsoft.com/office/powerpoint/2010/main" val="224250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 xmlns:a16="http://schemas.microsoft.com/office/drawing/2014/main" id="{8B6E7824-5A35-4061-B1B3-2CFB985007B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629133" y="1365955"/>
            <a:ext cx="4113530" cy="3089451"/>
          </a:xfrm>
        </p:spPr>
      </p:pic>
      <mc:AlternateContent xmlns:mc="http://schemas.openxmlformats.org/markup-compatibility/2006" xmlns:a14="http://schemas.microsoft.com/office/drawing/2010/main">
        <mc:Choice Requires="a14">
          <p:sp>
            <p:nvSpPr>
              <p:cNvPr id="9" name="Inhaltsplatzhalter 8">
                <a:extLst>
                  <a:ext uri="{FF2B5EF4-FFF2-40B4-BE49-F238E27FC236}">
                    <a16:creationId xmlns="" xmlns:a16="http://schemas.microsoft.com/office/drawing/2014/main" id="{B9A112BC-BFFF-483B-92C9-F846FB334AB0}"/>
                  </a:ext>
                </a:extLst>
              </p:cNvPr>
              <p:cNvSpPr>
                <a:spLocks noGrp="1"/>
              </p:cNvSpPr>
              <p:nvPr>
                <p:ph sz="half" idx="1"/>
              </p:nvPr>
            </p:nvSpPr>
            <p:spPr/>
            <p:txBody>
              <a:bodyPr>
                <a:normAutofit fontScale="92500" lnSpcReduction="20000"/>
              </a:bodyPr>
              <a:lstStyle/>
              <a:p>
                <a:pPr>
                  <a:lnSpc>
                    <a:spcPct val="150000"/>
                  </a:lnSpc>
                </a:pPr>
                <a:r>
                  <a:rPr lang="en-AU" dirty="0"/>
                  <a:t>Cyclotron resonance condition</a:t>
                </a:r>
                <a:br>
                  <a:rPr lang="en-AU" dirty="0"/>
                </a:br>
                <a:r>
                  <a:rPr lang="en-AU" dirty="0"/>
                  <a:t> </a:t>
                </a:r>
                <a14:m>
                  <m:oMath xmlns:m="http://schemas.openxmlformats.org/officeDocument/2006/math">
                    <m:r>
                      <a:rPr lang="en-AU" i="1">
                        <a:latin typeface="Cambria Math" panose="02040503050406030204" pitchFamily="18" charset="0"/>
                      </a:rPr>
                      <m:t>𝜔</m:t>
                    </m:r>
                    <m:r>
                      <a:rPr lang="en-AU" i="1">
                        <a:latin typeface="Cambria Math" panose="02040503050406030204" pitchFamily="18" charset="0"/>
                      </a:rPr>
                      <m:t>≈</m:t>
                    </m:r>
                    <m:r>
                      <a:rPr lang="en-AU" i="1">
                        <a:latin typeface="Cambria Math" panose="02040503050406030204" pitchFamily="18" charset="0"/>
                      </a:rPr>
                      <m:t>𝑠</m:t>
                    </m:r>
                    <m:limLow>
                      <m:limLowPr>
                        <m:ctrlPr>
                          <a:rPr lang="en-AU" i="1" smtClean="0">
                            <a:latin typeface="Cambria Math"/>
                          </a:rPr>
                        </m:ctrlPr>
                      </m:limLowPr>
                      <m:e>
                        <m:groupChr>
                          <m:groupChrPr>
                            <m:chr m:val="⏟"/>
                            <m:ctrlPr>
                              <a:rPr lang="en-AU" i="1" smtClean="0">
                                <a:latin typeface="Cambria Math"/>
                              </a:rPr>
                            </m:ctrlPr>
                          </m:groupChrPr>
                          <m:e>
                            <m:f>
                              <m:fPr>
                                <m:ctrlPr>
                                  <a:rPr lang="en-AU" i="1">
                                    <a:latin typeface="Cambria Math"/>
                                  </a:rPr>
                                </m:ctrlPr>
                              </m:fPr>
                              <m:num>
                                <m:r>
                                  <a:rPr lang="en-AU" i="1">
                                    <a:latin typeface="Cambria Math" panose="02040503050406030204" pitchFamily="18" charset="0"/>
                                  </a:rPr>
                                  <m:t>𝑒𝐵</m:t>
                                </m:r>
                              </m:num>
                              <m:den>
                                <m:sSub>
                                  <m:sSubPr>
                                    <m:ctrlPr>
                                      <a:rPr lang="en-AU" i="1">
                                        <a:latin typeface="Cambria Math"/>
                                      </a:rPr>
                                    </m:ctrlPr>
                                  </m:sSubPr>
                                  <m:e>
                                    <m:r>
                                      <a:rPr lang="en-AU" i="1">
                                        <a:latin typeface="Cambria Math" panose="02040503050406030204" pitchFamily="18" charset="0"/>
                                      </a:rPr>
                                      <m:t>𝑚</m:t>
                                    </m:r>
                                  </m:e>
                                  <m:sub>
                                    <m:r>
                                      <a:rPr lang="en-AU" i="1">
                                        <a:latin typeface="Cambria Math" panose="02040503050406030204" pitchFamily="18" charset="0"/>
                                      </a:rPr>
                                      <m:t>𝑒</m:t>
                                    </m:r>
                                  </m:sub>
                                </m:sSub>
                                <m:r>
                                  <a:rPr lang="en-AU" i="1">
                                    <a:latin typeface="Cambria Math" panose="02040503050406030204" pitchFamily="18" charset="0"/>
                                  </a:rPr>
                                  <m:t>𝛾</m:t>
                                </m:r>
                              </m:den>
                            </m:f>
                          </m:e>
                        </m:groupChr>
                      </m:e>
                      <m:lim>
                        <m:sSub>
                          <m:sSubPr>
                            <m:ctrlPr>
                              <a:rPr lang="en-AU" i="1">
                                <a:latin typeface="Cambria Math"/>
                              </a:rPr>
                            </m:ctrlPr>
                          </m:sSubPr>
                          <m:e>
                            <m:r>
                              <m:rPr>
                                <m:sty m:val="p"/>
                              </m:rPr>
                              <a:rPr lang="en-AU">
                                <a:latin typeface="Cambria Math" panose="02040503050406030204" pitchFamily="18" charset="0"/>
                              </a:rPr>
                              <m:t>Ω</m:t>
                            </m:r>
                          </m:e>
                          <m:sub>
                            <m:r>
                              <m:rPr>
                                <m:sty m:val="p"/>
                              </m:rPr>
                              <a:rPr lang="en-AU">
                                <a:latin typeface="Cambria Math" panose="02040503050406030204" pitchFamily="18" charset="0"/>
                              </a:rPr>
                              <m:t>c</m:t>
                            </m:r>
                          </m:sub>
                        </m:sSub>
                      </m:lim>
                    </m:limLow>
                    <m:r>
                      <a:rPr lang="de-DE" b="0" i="1" smtClean="0">
                        <a:latin typeface="Cambria Math" panose="02040503050406030204" pitchFamily="18" charset="0"/>
                      </a:rPr>
                      <m:t>−</m:t>
                    </m:r>
                    <m:sSub>
                      <m:sSubPr>
                        <m:ctrlPr>
                          <a:rPr lang="de-DE" b="0" i="1" smtClean="0">
                            <a:latin typeface="Cambria Math"/>
                          </a:rPr>
                        </m:ctrlPr>
                      </m:sSubPr>
                      <m:e>
                        <m:r>
                          <a:rPr lang="de-DE" b="0" i="1" smtClean="0">
                            <a:latin typeface="Cambria Math" panose="02040503050406030204" pitchFamily="18" charset="0"/>
                          </a:rPr>
                          <m:t>𝑘</m:t>
                        </m:r>
                      </m:e>
                      <m:sub>
                        <m:r>
                          <m:rPr>
                            <m:sty m:val="p"/>
                          </m:rPr>
                          <a:rPr lang="de-DE" b="0" i="0" smtClean="0">
                            <a:latin typeface="Cambria Math" panose="02040503050406030204" pitchFamily="18" charset="0"/>
                          </a:rPr>
                          <m:t>z</m:t>
                        </m:r>
                      </m:sub>
                    </m:sSub>
                    <m:sSub>
                      <m:sSubPr>
                        <m:ctrlPr>
                          <a:rPr lang="de-DE" b="0" i="1" smtClean="0">
                            <a:latin typeface="Cambria Math"/>
                          </a:rPr>
                        </m:ctrlPr>
                      </m:sSubPr>
                      <m:e>
                        <m:r>
                          <a:rPr lang="de-DE" b="0" i="1" smtClean="0">
                            <a:latin typeface="Cambria Math" panose="02040503050406030204" pitchFamily="18" charset="0"/>
                          </a:rPr>
                          <m:t>𝑣</m:t>
                        </m:r>
                      </m:e>
                      <m:sub>
                        <m:r>
                          <m:rPr>
                            <m:sty m:val="p"/>
                          </m:rPr>
                          <a:rPr lang="de-DE" b="0" i="0" smtClean="0">
                            <a:latin typeface="Cambria Math" panose="02040503050406030204" pitchFamily="18" charset="0"/>
                          </a:rPr>
                          <m:t>z</m:t>
                        </m:r>
                      </m:sub>
                    </m:sSub>
                  </m:oMath>
                </a14:m>
                <a:r>
                  <a:rPr lang="en-AU" dirty="0"/>
                  <a:t> </a:t>
                </a:r>
              </a:p>
              <a:p>
                <a:pPr lvl="1">
                  <a:lnSpc>
                    <a:spcPct val="150000"/>
                  </a:lnSpc>
                </a:pPr>
                <a:r>
                  <a:rPr lang="en-AU" dirty="0"/>
                  <a:t>Half of the magnetic field needed for second harmonic operation </a:t>
                </a:r>
              </a:p>
              <a:p>
                <a:pPr>
                  <a:lnSpc>
                    <a:spcPct val="150000"/>
                  </a:lnSpc>
                </a:pPr>
                <a:r>
                  <a:rPr lang="en-AU" dirty="0"/>
                  <a:t>Problem first harmonic competitors</a:t>
                </a:r>
              </a:p>
              <a:p>
                <a:pPr>
                  <a:lnSpc>
                    <a:spcPct val="150000"/>
                  </a:lnSpc>
                </a:pPr>
                <a:r>
                  <a:rPr lang="en-AU" b="1" dirty="0"/>
                  <a:t>So far only fundamental fusion gyrotron</a:t>
                </a:r>
              </a:p>
            </p:txBody>
          </p:sp>
        </mc:Choice>
        <mc:Fallback xmlns="">
          <p:sp>
            <p:nvSpPr>
              <p:cNvPr id="9" name="Inhaltsplatzhalter 8">
                <a:extLst>
                  <a:ext uri="{FF2B5EF4-FFF2-40B4-BE49-F238E27FC236}">
                    <a16:creationId xmlns:a16="http://schemas.microsoft.com/office/drawing/2014/main" id="{B9A112BC-BFFF-483B-92C9-F846FB334AB0}"/>
                  </a:ext>
                </a:extLst>
              </p:cNvPr>
              <p:cNvSpPr>
                <a:spLocks noGrp="1" noRot="1" noChangeAspect="1" noMove="1" noResize="1" noEditPoints="1" noAdjustHandles="1" noChangeArrowheads="1" noChangeShapeType="1" noTextEdit="1"/>
              </p:cNvSpPr>
              <p:nvPr>
                <p:ph sz="half" idx="1"/>
              </p:nvPr>
            </p:nvSpPr>
            <p:spPr>
              <a:blipFill>
                <a:blip r:embed="rId4"/>
                <a:stretch>
                  <a:fillRect l="-111" b="-2789"/>
                </a:stretch>
              </a:blipFill>
            </p:spPr>
            <p:txBody>
              <a:bodyPr/>
              <a:lstStyle/>
              <a:p>
                <a:r>
                  <a:rPr lang="de-DE">
                    <a:noFill/>
                  </a:rPr>
                  <a:t> </a:t>
                </a:r>
              </a:p>
            </p:txBody>
          </p:sp>
        </mc:Fallback>
      </mc:AlternateContent>
      <p:sp>
        <p:nvSpPr>
          <p:cNvPr id="6" name="Foliennummernplatzhalter 5">
            <a:extLst>
              <a:ext uri="{FF2B5EF4-FFF2-40B4-BE49-F238E27FC236}">
                <a16:creationId xmlns="" xmlns:a16="http://schemas.microsoft.com/office/drawing/2014/main" id="{12283AB8-D44B-4853-9D51-97DC2E690F19}"/>
              </a:ext>
            </a:extLst>
          </p:cNvPr>
          <p:cNvSpPr>
            <a:spLocks noGrp="1"/>
          </p:cNvSpPr>
          <p:nvPr>
            <p:ph type="sldNum" sz="quarter" idx="12"/>
          </p:nvPr>
        </p:nvSpPr>
        <p:spPr/>
        <p:txBody>
          <a:bodyPr/>
          <a:lstStyle/>
          <a:p>
            <a:fld id="{61696EC4-B4CF-4701-AD06-A8439D6D8E12}" type="slidenum">
              <a:rPr lang="de-DE" smtClean="0"/>
              <a:t>38</a:t>
            </a:fld>
            <a:endParaRPr lang="de-DE"/>
          </a:p>
        </p:txBody>
      </p:sp>
      <p:sp>
        <p:nvSpPr>
          <p:cNvPr id="8" name="Titel 7">
            <a:extLst>
              <a:ext uri="{FF2B5EF4-FFF2-40B4-BE49-F238E27FC236}">
                <a16:creationId xmlns="" xmlns:a16="http://schemas.microsoft.com/office/drawing/2014/main" id="{5CAA0715-8C98-45CB-AADA-A70BC99150D1}"/>
              </a:ext>
            </a:extLst>
          </p:cNvPr>
          <p:cNvSpPr>
            <a:spLocks noGrp="1"/>
          </p:cNvSpPr>
          <p:nvPr>
            <p:ph type="title"/>
          </p:nvPr>
        </p:nvSpPr>
        <p:spPr/>
        <p:txBody>
          <a:bodyPr/>
          <a:lstStyle/>
          <a:p>
            <a:r>
              <a:rPr lang="de-DE" dirty="0"/>
              <a:t>Second Harmonic Interaction</a:t>
            </a:r>
          </a:p>
        </p:txBody>
      </p:sp>
      <p:pic>
        <p:nvPicPr>
          <p:cNvPr id="13" name="Grafik 12">
            <a:extLst>
              <a:ext uri="{FF2B5EF4-FFF2-40B4-BE49-F238E27FC236}">
                <a16:creationId xmlns="" xmlns:a16="http://schemas.microsoft.com/office/drawing/2014/main" id="{01F02322-5392-43B5-ABFF-461D391CA5A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29133" y="1365957"/>
            <a:ext cx="4112664" cy="3088800"/>
          </a:xfrm>
          <a:prstGeom prst="rect">
            <a:avLst/>
          </a:prstGeom>
        </p:spPr>
      </p:pic>
      <p:sp>
        <p:nvSpPr>
          <p:cNvPr id="21" name="Ellipse 20">
            <a:extLst>
              <a:ext uri="{FF2B5EF4-FFF2-40B4-BE49-F238E27FC236}">
                <a16:creationId xmlns="" xmlns:a16="http://schemas.microsoft.com/office/drawing/2014/main" id="{EED71037-43F6-4C42-8B5E-90A11BCF7725}"/>
              </a:ext>
            </a:extLst>
          </p:cNvPr>
          <p:cNvSpPr/>
          <p:nvPr/>
        </p:nvSpPr>
        <p:spPr>
          <a:xfrm>
            <a:off x="6819492" y="2311286"/>
            <a:ext cx="762911" cy="425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sz="2400"/>
          </a:p>
        </p:txBody>
      </p:sp>
      <p:sp>
        <p:nvSpPr>
          <p:cNvPr id="22" name="Ellipse 21">
            <a:extLst>
              <a:ext uri="{FF2B5EF4-FFF2-40B4-BE49-F238E27FC236}">
                <a16:creationId xmlns="" xmlns:a16="http://schemas.microsoft.com/office/drawing/2014/main" id="{4A13DAE4-09FA-44C4-AA1E-D465C45350CC}"/>
              </a:ext>
            </a:extLst>
          </p:cNvPr>
          <p:cNvSpPr/>
          <p:nvPr/>
        </p:nvSpPr>
        <p:spPr>
          <a:xfrm>
            <a:off x="6628765" y="3170827"/>
            <a:ext cx="762911" cy="425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sz="2400"/>
          </a:p>
        </p:txBody>
      </p:sp>
      <p:cxnSp>
        <p:nvCxnSpPr>
          <p:cNvPr id="3" name="Gerader Verbinder 2">
            <a:extLst>
              <a:ext uri="{FF2B5EF4-FFF2-40B4-BE49-F238E27FC236}">
                <a16:creationId xmlns="" xmlns:a16="http://schemas.microsoft.com/office/drawing/2014/main" id="{CCA3D5C6-81D0-420E-8B6A-6EE1EEDF2F28}"/>
              </a:ext>
            </a:extLst>
          </p:cNvPr>
          <p:cNvCxnSpPr>
            <a:cxnSpLocks/>
          </p:cNvCxnSpPr>
          <p:nvPr/>
        </p:nvCxnSpPr>
        <p:spPr>
          <a:xfrm flipV="1">
            <a:off x="6747758" y="1739105"/>
            <a:ext cx="0" cy="2374901"/>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atumsplatzhalter 2">
            <a:extLst>
              <a:ext uri="{FF2B5EF4-FFF2-40B4-BE49-F238E27FC236}">
                <a16:creationId xmlns="" xmlns:a16="http://schemas.microsoft.com/office/drawing/2014/main" id="{66042862-DA9E-46F1-B2C5-AA6CFF3DD7D2}"/>
              </a:ext>
            </a:extLst>
          </p:cNvPr>
          <p:cNvSpPr>
            <a:spLocks noGrp="1"/>
          </p:cNvSpPr>
          <p:nvPr>
            <p:ph type="dt" sz="half" idx="10"/>
          </p:nvPr>
        </p:nvSpPr>
        <p:spPr>
          <a:xfrm>
            <a:off x="627234" y="4748824"/>
            <a:ext cx="1027755" cy="396264"/>
          </a:xfrm>
        </p:spPr>
        <p:txBody>
          <a:bodyPr/>
          <a:lstStyle/>
          <a:p>
            <a:r>
              <a:rPr lang="en-US" smtClean="0"/>
              <a:t>2023-02-06</a:t>
            </a:r>
            <a:endParaRPr lang="en-US" dirty="0"/>
          </a:p>
        </p:txBody>
      </p:sp>
    </p:spTree>
    <p:extLst>
      <p:ext uri="{BB962C8B-B14F-4D97-AF65-F5344CB8AC3E}">
        <p14:creationId xmlns:p14="http://schemas.microsoft.com/office/powerpoint/2010/main" val="15429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732" y="1571766"/>
            <a:ext cx="1280160" cy="31394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noProof="0" smtClean="0"/>
              <a:t>2023-02-06</a:t>
            </a:r>
            <a:endParaRPr lang="en-US" noProof="0"/>
          </a:p>
        </p:txBody>
      </p:sp>
      <p:sp>
        <p:nvSpPr>
          <p:cNvPr id="4" name="Slide Number Placeholder 3"/>
          <p:cNvSpPr>
            <a:spLocks noGrp="1"/>
          </p:cNvSpPr>
          <p:nvPr>
            <p:ph type="sldNum" sz="quarter" idx="12"/>
          </p:nvPr>
        </p:nvSpPr>
        <p:spPr/>
        <p:txBody>
          <a:bodyPr/>
          <a:lstStyle/>
          <a:p>
            <a:fld id="{61696EC4-B4CF-4701-AD06-A8439D6D8E12}" type="slidenum">
              <a:rPr lang="en-US" noProof="0" smtClean="0"/>
              <a:t>39</a:t>
            </a:fld>
            <a:endParaRPr lang="en-US" noProof="0"/>
          </a:p>
        </p:txBody>
      </p:sp>
      <p:sp>
        <p:nvSpPr>
          <p:cNvPr id="5" name="Title 4"/>
          <p:cNvSpPr>
            <a:spLocks noGrp="1"/>
          </p:cNvSpPr>
          <p:nvPr>
            <p:ph type="title"/>
          </p:nvPr>
        </p:nvSpPr>
        <p:spPr/>
        <p:txBody>
          <a:bodyPr>
            <a:normAutofit/>
          </a:bodyPr>
          <a:lstStyle/>
          <a:p>
            <a:r>
              <a:rPr lang="en-US" sz="2000" i="1" dirty="0"/>
              <a:t>T1.1.2</a:t>
            </a:r>
            <a:r>
              <a:rPr lang="en-US" sz="2000" dirty="0"/>
              <a:t>: Research on coupling system</a:t>
            </a:r>
          </a:p>
        </p:txBody>
      </p:sp>
      <p:grpSp>
        <p:nvGrpSpPr>
          <p:cNvPr id="6" name="Group 5"/>
          <p:cNvGrpSpPr/>
          <p:nvPr/>
        </p:nvGrpSpPr>
        <p:grpSpPr>
          <a:xfrm>
            <a:off x="5593976" y="1804545"/>
            <a:ext cx="3361765" cy="2441366"/>
            <a:chOff x="5593976" y="1804545"/>
            <a:chExt cx="3361765" cy="2441366"/>
          </a:xfrm>
        </p:grpSpPr>
        <p:pic>
          <p:nvPicPr>
            <p:cNvPr id="4099" name="Picture 3" descr="Z:\home\marek\owncloud_phd\Presentations\own_presentations\2021_ENR_annual_meeting\figures\relPower_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76" y="2089307"/>
              <a:ext cx="3361765" cy="2156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9903" y="1804545"/>
              <a:ext cx="1428596" cy="338554"/>
            </a:xfrm>
            <a:prstGeom prst="rect">
              <a:avLst/>
            </a:prstGeom>
            <a:noFill/>
          </p:spPr>
          <p:txBody>
            <a:bodyPr wrap="none" rtlCol="0">
              <a:spAutoFit/>
            </a:bodyPr>
            <a:lstStyle/>
            <a:p>
              <a:r>
                <a:rPr lang="en-US" sz="1600" dirty="0"/>
                <a:t>Mode content</a:t>
              </a:r>
            </a:p>
          </p:txBody>
        </p:sp>
      </p:grpSp>
      <p:cxnSp>
        <p:nvCxnSpPr>
          <p:cNvPr id="18" name="Straight Connector 17"/>
          <p:cNvCxnSpPr/>
          <p:nvPr/>
        </p:nvCxnSpPr>
        <p:spPr>
          <a:xfrm>
            <a:off x="679076" y="4008190"/>
            <a:ext cx="53536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oup 15"/>
          <p:cNvGrpSpPr/>
          <p:nvPr/>
        </p:nvGrpSpPr>
        <p:grpSpPr>
          <a:xfrm>
            <a:off x="603487" y="1008891"/>
            <a:ext cx="1961242" cy="3672647"/>
            <a:chOff x="805207" y="1008891"/>
            <a:chExt cx="1961242" cy="3672647"/>
          </a:xfrm>
        </p:grpSpPr>
        <p:sp>
          <p:nvSpPr>
            <p:cNvPr id="7" name="Right Arrow 6"/>
            <p:cNvSpPr/>
            <p:nvPr/>
          </p:nvSpPr>
          <p:spPr>
            <a:xfrm rot="5400000">
              <a:off x="1079105" y="1317362"/>
              <a:ext cx="219869" cy="17593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05207" y="1008891"/>
              <a:ext cx="806631" cy="338554"/>
            </a:xfrm>
            <a:prstGeom prst="rect">
              <a:avLst/>
            </a:prstGeom>
            <a:noFill/>
          </p:spPr>
          <p:txBody>
            <a:bodyPr wrap="none" rtlCol="0">
              <a:spAutoFit/>
            </a:bodyPr>
            <a:lstStyle/>
            <a:p>
              <a:r>
                <a:rPr lang="en-US" sz="1600" dirty="0"/>
                <a:t>TEM</a:t>
              </a:r>
              <a:r>
                <a:rPr lang="en-US" sz="1600" baseline="-25000" dirty="0"/>
                <a:t>0,0</a:t>
              </a:r>
            </a:p>
          </p:txBody>
        </p:sp>
        <p:grpSp>
          <p:nvGrpSpPr>
            <p:cNvPr id="15" name="Group 14"/>
            <p:cNvGrpSpPr/>
            <p:nvPr/>
          </p:nvGrpSpPr>
          <p:grpSpPr>
            <a:xfrm>
              <a:off x="1681187" y="2546877"/>
              <a:ext cx="1085262" cy="2134661"/>
              <a:chOff x="1681187" y="2546877"/>
              <a:chExt cx="1085262" cy="2134661"/>
            </a:xfrm>
          </p:grpSpPr>
          <p:sp>
            <p:nvSpPr>
              <p:cNvPr id="9" name="TextBox 8"/>
              <p:cNvSpPr txBox="1"/>
              <p:nvPr/>
            </p:nvSpPr>
            <p:spPr>
              <a:xfrm>
                <a:off x="1727382" y="4165257"/>
                <a:ext cx="753732" cy="338554"/>
              </a:xfrm>
              <a:prstGeom prst="rect">
                <a:avLst/>
              </a:prstGeom>
              <a:noFill/>
            </p:spPr>
            <p:txBody>
              <a:bodyPr wrap="none" rtlCol="0">
                <a:spAutoFit/>
              </a:bodyPr>
              <a:lstStyle/>
              <a:p>
                <a:r>
                  <a:rPr lang="en-US" sz="1600" dirty="0"/>
                  <a:t>Cavity</a:t>
                </a:r>
              </a:p>
            </p:txBody>
          </p:sp>
          <p:sp>
            <p:nvSpPr>
              <p:cNvPr id="11" name="Right Bracket 10"/>
              <p:cNvSpPr/>
              <p:nvPr/>
            </p:nvSpPr>
            <p:spPr>
              <a:xfrm>
                <a:off x="1681187" y="2546877"/>
                <a:ext cx="45719" cy="1461313"/>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Right Bracket 12"/>
              <p:cNvSpPr/>
              <p:nvPr/>
            </p:nvSpPr>
            <p:spPr>
              <a:xfrm>
                <a:off x="1681187" y="4038600"/>
                <a:ext cx="46195" cy="64293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TextBox 7"/>
              <p:cNvSpPr txBox="1"/>
              <p:nvPr/>
            </p:nvSpPr>
            <p:spPr>
              <a:xfrm>
                <a:off x="1727382" y="3208522"/>
                <a:ext cx="1039067" cy="338554"/>
              </a:xfrm>
              <a:prstGeom prst="rect">
                <a:avLst/>
              </a:prstGeom>
              <a:noFill/>
            </p:spPr>
            <p:txBody>
              <a:bodyPr wrap="none" rtlCol="0">
                <a:spAutoFit/>
              </a:bodyPr>
              <a:lstStyle/>
              <a:p>
                <a:r>
                  <a:rPr lang="en-US" sz="1600" dirty="0"/>
                  <a:t>Launcher</a:t>
                </a:r>
              </a:p>
            </p:txBody>
          </p:sp>
        </p:grpSp>
      </p:grpSp>
      <p:grpSp>
        <p:nvGrpSpPr>
          <p:cNvPr id="12" name="Group 11"/>
          <p:cNvGrpSpPr/>
          <p:nvPr/>
        </p:nvGrpSpPr>
        <p:grpSpPr>
          <a:xfrm>
            <a:off x="2673751" y="1393774"/>
            <a:ext cx="2742940" cy="3157826"/>
            <a:chOff x="2673751" y="1393774"/>
            <a:chExt cx="2742940" cy="3157826"/>
          </a:xfrm>
        </p:grpSpPr>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3751" y="1839137"/>
              <a:ext cx="2742940" cy="27124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083942" y="1393774"/>
              <a:ext cx="2024913" cy="584775"/>
            </a:xfrm>
            <a:prstGeom prst="rect">
              <a:avLst/>
            </a:prstGeom>
            <a:noFill/>
          </p:spPr>
          <p:txBody>
            <a:bodyPr wrap="none" rtlCol="0">
              <a:spAutoFit/>
            </a:bodyPr>
            <a:lstStyle/>
            <a:p>
              <a:pPr algn="ctr"/>
              <a:r>
                <a:rPr lang="en-US" sz="1600" dirty="0"/>
                <a:t>Mode pattern at the </a:t>
              </a:r>
            </a:p>
            <a:p>
              <a:pPr algn="ctr"/>
              <a:r>
                <a:rPr lang="en-US" sz="1600" dirty="0"/>
                <a:t>launcher entrance</a:t>
              </a:r>
            </a:p>
          </p:txBody>
        </p:sp>
      </p:grpSp>
    </p:spTree>
    <p:extLst>
      <p:ext uri="{BB962C8B-B14F-4D97-AF65-F5344CB8AC3E}">
        <p14:creationId xmlns:p14="http://schemas.microsoft.com/office/powerpoint/2010/main" val="248669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 xmlns:a16="http://schemas.microsoft.com/office/drawing/2014/main" id="{87A6072C-B4AF-4A01-93E4-C4291C4D9858}"/>
              </a:ext>
            </a:extLst>
          </p:cNvPr>
          <p:cNvSpPr txBox="1">
            <a:spLocks/>
          </p:cNvSpPr>
          <p:nvPr/>
        </p:nvSpPr>
        <p:spPr>
          <a:xfrm>
            <a:off x="373349" y="3671643"/>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4</a:t>
            </a:fld>
            <a:endParaRPr lang="en-US"/>
          </a:p>
        </p:txBody>
      </p:sp>
      <p:sp>
        <p:nvSpPr>
          <p:cNvPr id="20" name="Rechteck 19">
            <a:extLst>
              <a:ext uri="{FF2B5EF4-FFF2-40B4-BE49-F238E27FC236}">
                <a16:creationId xmlns="" xmlns:a16="http://schemas.microsoft.com/office/drawing/2014/main" id="{FD1F17E0-61CB-423A-9E93-F301377C394F}"/>
              </a:ext>
            </a:extLst>
          </p:cNvPr>
          <p:cNvSpPr/>
          <p:nvPr/>
        </p:nvSpPr>
        <p:spPr>
          <a:xfrm>
            <a:off x="255709" y="3231491"/>
            <a:ext cx="462747" cy="1235066"/>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 xmlns:a16="http://schemas.microsoft.com/office/drawing/2014/main" id="{47F394F8-F737-4290-AB27-1E7593C69B94}"/>
              </a:ext>
            </a:extLst>
          </p:cNvPr>
          <p:cNvCxnSpPr>
            <a:cxnSpLocks/>
          </p:cNvCxnSpPr>
          <p:nvPr/>
        </p:nvCxnSpPr>
        <p:spPr>
          <a:xfrm>
            <a:off x="614549" y="3096602"/>
            <a:ext cx="0" cy="16332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3" name="Grafik 3">
            <a:extLst>
              <a:ext uri="{FF2B5EF4-FFF2-40B4-BE49-F238E27FC236}">
                <a16:creationId xmlns="" xmlns:a16="http://schemas.microsoft.com/office/drawing/2014/main" id="{341575C8-A0DD-45DC-AD75-1FCE20148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40"/>
          <a:stretch/>
        </p:blipFill>
        <p:spPr bwMode="auto">
          <a:xfrm>
            <a:off x="2409079" y="914132"/>
            <a:ext cx="3867812" cy="2020093"/>
          </a:xfrm>
          <a:prstGeom prst="rect">
            <a:avLst/>
          </a:prstGeom>
          <a:ln>
            <a:noFill/>
          </a:ln>
          <a:extLst>
            <a:ext uri="{53640926-AAD7-44D8-BBD7-CCE9431645EC}">
              <a14:shadowObscured xmlns:a14="http://schemas.microsoft.com/office/drawing/2010/main"/>
            </a:ext>
          </a:extLst>
        </p:spPr>
      </p:pic>
      <p:sp>
        <p:nvSpPr>
          <p:cNvPr id="34" name="TextBox 1">
            <a:extLst>
              <a:ext uri="{FF2B5EF4-FFF2-40B4-BE49-F238E27FC236}">
                <a16:creationId xmlns="" xmlns:a16="http://schemas.microsoft.com/office/drawing/2014/main" id="{64864D95-2C6E-42AC-AE04-E3DEAAEF6DDC}"/>
              </a:ext>
            </a:extLst>
          </p:cNvPr>
          <p:cNvSpPr txBox="1"/>
          <p:nvPr/>
        </p:nvSpPr>
        <p:spPr>
          <a:xfrm>
            <a:off x="2446453" y="965768"/>
            <a:ext cx="1271094" cy="369332"/>
          </a:xfrm>
          <a:prstGeom prst="rect">
            <a:avLst/>
          </a:prstGeom>
          <a:solidFill>
            <a:srgbClr val="979A96">
              <a:alpha val="60000"/>
            </a:srgbClr>
          </a:solidFill>
        </p:spPr>
        <p:txBody>
          <a:bodyPr wrap="square" rtlCol="0">
            <a:spAutoFit/>
          </a:bodyPr>
          <a:lstStyle/>
          <a:p>
            <a:pPr algn="ctr"/>
            <a:r>
              <a:rPr lang="en-US" dirty="0">
                <a:solidFill>
                  <a:schemeClr val="bg1"/>
                </a:solidFill>
              </a:rPr>
              <a:t>Gyrotron</a:t>
            </a:r>
          </a:p>
        </p:txBody>
      </p:sp>
      <p:sp>
        <p:nvSpPr>
          <p:cNvPr id="3" name="Foliennummernplatzhalter 2">
            <a:extLst>
              <a:ext uri="{FF2B5EF4-FFF2-40B4-BE49-F238E27FC236}">
                <a16:creationId xmlns="" xmlns:a16="http://schemas.microsoft.com/office/drawing/2014/main" id="{7AC9FD06-49FF-49F7-9651-A5CF19A0D8BC}"/>
              </a:ext>
            </a:extLst>
          </p:cNvPr>
          <p:cNvSpPr>
            <a:spLocks noGrp="1"/>
          </p:cNvSpPr>
          <p:nvPr>
            <p:ph type="sldNum" sz="quarter" idx="12"/>
          </p:nvPr>
        </p:nvSpPr>
        <p:spPr/>
        <p:txBody>
          <a:bodyPr/>
          <a:lstStyle/>
          <a:p>
            <a:fld id="{61696EC4-B4CF-4701-AD06-A8439D6D8E12}" type="slidenum">
              <a:rPr lang="en-US" noProof="0" smtClean="0"/>
              <a:t>4</a:t>
            </a:fld>
            <a:endParaRPr lang="en-US" noProof="0"/>
          </a:p>
        </p:txBody>
      </p:sp>
      <p:sp>
        <p:nvSpPr>
          <p:cNvPr id="4" name="Titel 3">
            <a:extLst>
              <a:ext uri="{FF2B5EF4-FFF2-40B4-BE49-F238E27FC236}">
                <a16:creationId xmlns="" xmlns:a16="http://schemas.microsoft.com/office/drawing/2014/main" id="{14507AFA-B3C5-491F-A0C3-419751319DB9}"/>
              </a:ext>
            </a:extLst>
          </p:cNvPr>
          <p:cNvSpPr>
            <a:spLocks noGrp="1"/>
          </p:cNvSpPr>
          <p:nvPr>
            <p:ph type="title"/>
          </p:nvPr>
        </p:nvSpPr>
        <p:spPr/>
        <p:txBody>
          <a:bodyPr>
            <a:normAutofit/>
          </a:bodyPr>
          <a:lstStyle/>
          <a:p>
            <a:r>
              <a:rPr lang="de-DE" dirty="0"/>
              <a:t>Key Components </a:t>
            </a:r>
            <a:r>
              <a:rPr lang="de-DE" dirty="0" err="1"/>
              <a:t>of</a:t>
            </a:r>
            <a:r>
              <a:rPr lang="de-DE" dirty="0"/>
              <a:t> </a:t>
            </a:r>
            <a:r>
              <a:rPr lang="de-DE" dirty="0" err="1"/>
              <a:t>the</a:t>
            </a:r>
            <a:r>
              <a:rPr lang="de-DE" dirty="0"/>
              <a:t> DEMO EC System</a:t>
            </a:r>
          </a:p>
        </p:txBody>
      </p:sp>
      <p:sp>
        <p:nvSpPr>
          <p:cNvPr id="8" name="TextBox 21">
            <a:extLst>
              <a:ext uri="{FF2B5EF4-FFF2-40B4-BE49-F238E27FC236}">
                <a16:creationId xmlns="" xmlns:a16="http://schemas.microsoft.com/office/drawing/2014/main" id="{F008A79D-D2EC-4E51-9124-D43143408935}"/>
              </a:ext>
            </a:extLst>
          </p:cNvPr>
          <p:cNvSpPr txBox="1"/>
          <p:nvPr/>
        </p:nvSpPr>
        <p:spPr>
          <a:xfrm>
            <a:off x="314701" y="2657226"/>
            <a:ext cx="3072718" cy="276999"/>
          </a:xfrm>
          <a:prstGeom prst="rect">
            <a:avLst/>
          </a:prstGeom>
          <a:noFill/>
          <a:ln>
            <a:noFill/>
          </a:ln>
        </p:spPr>
        <p:txBody>
          <a:bodyPr wrap="square" rtlCol="0">
            <a:spAutoFit/>
          </a:bodyPr>
          <a:lstStyle/>
          <a:p>
            <a:r>
              <a:rPr lang="en-US" sz="1200" b="1" dirty="0"/>
              <a:t>EC  equatorial launcher</a:t>
            </a:r>
          </a:p>
        </p:txBody>
      </p:sp>
      <p:pic>
        <p:nvPicPr>
          <p:cNvPr id="12" name="Picture 11">
            <a:extLst>
              <a:ext uri="{FF2B5EF4-FFF2-40B4-BE49-F238E27FC236}">
                <a16:creationId xmlns="" xmlns:a16="http://schemas.microsoft.com/office/drawing/2014/main" id="{F4DB3E95-67C3-4870-B3FA-987473DF76A2}"/>
              </a:ext>
            </a:extLst>
          </p:cNvPr>
          <p:cNvPicPr>
            <a:picLocks noChangeAspect="1"/>
          </p:cNvPicPr>
          <p:nvPr/>
        </p:nvPicPr>
        <p:blipFill>
          <a:blip r:embed="rId3"/>
          <a:stretch>
            <a:fillRect/>
          </a:stretch>
        </p:blipFill>
        <p:spPr>
          <a:xfrm>
            <a:off x="2162121" y="2989228"/>
            <a:ext cx="4117090" cy="1330740"/>
          </a:xfrm>
          <a:prstGeom prst="rect">
            <a:avLst/>
          </a:prstGeom>
        </p:spPr>
      </p:pic>
      <p:pic>
        <p:nvPicPr>
          <p:cNvPr id="13" name="Grafik 17">
            <a:extLst>
              <a:ext uri="{FF2B5EF4-FFF2-40B4-BE49-F238E27FC236}">
                <a16:creationId xmlns="" xmlns:a16="http://schemas.microsoft.com/office/drawing/2014/main" id="{D51C0DCE-4A5A-4B5F-AFFA-64D60C2DC0E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45518" y="2915933"/>
            <a:ext cx="1508844" cy="1477329"/>
          </a:xfrm>
          <a:prstGeom prst="rect">
            <a:avLst/>
          </a:prstGeom>
        </p:spPr>
      </p:pic>
      <p:sp>
        <p:nvSpPr>
          <p:cNvPr id="14" name="TextBox 20">
            <a:extLst>
              <a:ext uri="{FF2B5EF4-FFF2-40B4-BE49-F238E27FC236}">
                <a16:creationId xmlns="" xmlns:a16="http://schemas.microsoft.com/office/drawing/2014/main" id="{EAEC3279-17A7-4353-9B8C-54DD82EED364}"/>
              </a:ext>
            </a:extLst>
          </p:cNvPr>
          <p:cNvSpPr txBox="1"/>
          <p:nvPr/>
        </p:nvSpPr>
        <p:spPr>
          <a:xfrm>
            <a:off x="2288554" y="4312668"/>
            <a:ext cx="4403695" cy="246221"/>
          </a:xfrm>
          <a:prstGeom prst="rect">
            <a:avLst/>
          </a:prstGeom>
          <a:noFill/>
          <a:ln>
            <a:noFill/>
          </a:ln>
        </p:spPr>
        <p:txBody>
          <a:bodyPr wrap="square" rtlCol="0">
            <a:spAutoFit/>
          </a:bodyPr>
          <a:lstStyle/>
          <a:p>
            <a:r>
              <a:rPr lang="en-US" sz="1000" dirty="0"/>
              <a:t>Quasi-optical transmission line </a:t>
            </a:r>
          </a:p>
        </p:txBody>
      </p:sp>
      <p:cxnSp>
        <p:nvCxnSpPr>
          <p:cNvPr id="15" name="Straight Arrow Connector 15">
            <a:extLst>
              <a:ext uri="{FF2B5EF4-FFF2-40B4-BE49-F238E27FC236}">
                <a16:creationId xmlns="" xmlns:a16="http://schemas.microsoft.com/office/drawing/2014/main" id="{0A934F06-3E98-4DEC-800B-A23B86DB1431}"/>
              </a:ext>
            </a:extLst>
          </p:cNvPr>
          <p:cNvCxnSpPr>
            <a:cxnSpLocks/>
          </p:cNvCxnSpPr>
          <p:nvPr/>
        </p:nvCxnSpPr>
        <p:spPr>
          <a:xfrm flipH="1">
            <a:off x="4221967" y="2314361"/>
            <a:ext cx="164793" cy="87440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 xmlns:a16="http://schemas.microsoft.com/office/drawing/2014/main" id="{8C2B1496-F965-49FD-BAD3-0B3A6BA244FC}"/>
              </a:ext>
            </a:extLst>
          </p:cNvPr>
          <p:cNvCxnSpPr>
            <a:cxnSpLocks/>
          </p:cNvCxnSpPr>
          <p:nvPr/>
        </p:nvCxnSpPr>
        <p:spPr>
          <a:xfrm>
            <a:off x="4386760" y="2314361"/>
            <a:ext cx="1631300" cy="99076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 xmlns:a16="http://schemas.microsoft.com/office/drawing/2014/main" id="{0E0D7A50-95EB-4BB9-A2BE-09D919148079}"/>
              </a:ext>
            </a:extLst>
          </p:cNvPr>
          <p:cNvCxnSpPr>
            <a:cxnSpLocks/>
          </p:cNvCxnSpPr>
          <p:nvPr/>
        </p:nvCxnSpPr>
        <p:spPr>
          <a:xfrm>
            <a:off x="4386760" y="2273778"/>
            <a:ext cx="473104" cy="96263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a:extLst>
              <a:ext uri="{FF2B5EF4-FFF2-40B4-BE49-F238E27FC236}">
                <a16:creationId xmlns="" xmlns:a16="http://schemas.microsoft.com/office/drawing/2014/main" id="{4BA360EF-3EC1-434F-8D3A-0F6831084532}"/>
              </a:ext>
            </a:extLst>
          </p:cNvPr>
          <p:cNvCxnSpPr>
            <a:cxnSpLocks/>
          </p:cNvCxnSpPr>
          <p:nvPr/>
        </p:nvCxnSpPr>
        <p:spPr>
          <a:xfrm>
            <a:off x="4388998" y="2276438"/>
            <a:ext cx="1054305" cy="101525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 xmlns:a16="http://schemas.microsoft.com/office/drawing/2014/main" id="{DB54DB63-FA5D-4D19-8ACE-135C3FB815F3}"/>
              </a:ext>
            </a:extLst>
          </p:cNvPr>
          <p:cNvSpPr txBox="1"/>
          <p:nvPr/>
        </p:nvSpPr>
        <p:spPr>
          <a:xfrm>
            <a:off x="51644" y="4441017"/>
            <a:ext cx="691844" cy="246221"/>
          </a:xfrm>
          <a:prstGeom prst="rect">
            <a:avLst/>
          </a:prstGeom>
          <a:noFill/>
          <a:ln>
            <a:noFill/>
          </a:ln>
        </p:spPr>
        <p:txBody>
          <a:bodyPr wrap="square" rtlCol="0">
            <a:spAutoFit/>
          </a:bodyPr>
          <a:lstStyle>
            <a:defPPr>
              <a:defRPr lang="en-US"/>
            </a:defPPr>
          </a:lstStyle>
          <a:p>
            <a:r>
              <a:rPr lang="de-DE" sz="1000" dirty="0"/>
              <a:t>Plasma</a:t>
            </a:r>
          </a:p>
        </p:txBody>
      </p:sp>
      <p:sp>
        <p:nvSpPr>
          <p:cNvPr id="42" name="Ellipse 41">
            <a:extLst>
              <a:ext uri="{FF2B5EF4-FFF2-40B4-BE49-F238E27FC236}">
                <a16:creationId xmlns="" xmlns:a16="http://schemas.microsoft.com/office/drawing/2014/main" id="{46CF1A04-0F48-46C8-B24A-B07A7FF6D8E8}"/>
              </a:ext>
            </a:extLst>
          </p:cNvPr>
          <p:cNvSpPr/>
          <p:nvPr/>
        </p:nvSpPr>
        <p:spPr>
          <a:xfrm>
            <a:off x="4304363" y="2195673"/>
            <a:ext cx="197869" cy="24807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a:xfrm>
            <a:off x="627234" y="4748824"/>
            <a:ext cx="1027755" cy="396264"/>
          </a:xfrm>
        </p:spPr>
        <p:txBody>
          <a:bodyPr/>
          <a:lstStyle/>
          <a:p>
            <a:r>
              <a:rPr lang="en-US" smtClean="0"/>
              <a:t>2023-02-06</a:t>
            </a:r>
            <a:endParaRPr lang="en-US" dirty="0"/>
          </a:p>
        </p:txBody>
      </p:sp>
    </p:spTree>
    <p:extLst>
      <p:ext uri="{BB962C8B-B14F-4D97-AF65-F5344CB8AC3E}">
        <p14:creationId xmlns:p14="http://schemas.microsoft.com/office/powerpoint/2010/main" val="4091426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50" y="1188000"/>
            <a:ext cx="2588895" cy="3365893"/>
          </a:xfrm>
        </p:spPr>
        <p:txBody>
          <a:bodyPr/>
          <a:lstStyle/>
          <a:p>
            <a:r>
              <a:rPr lang="en-US" b="1" dirty="0"/>
              <a:t>Mode patterns in</a:t>
            </a:r>
            <a:br>
              <a:rPr lang="en-US" b="1" dirty="0"/>
            </a:br>
            <a:r>
              <a:rPr lang="en-US" b="1" dirty="0"/>
              <a:t>a resonator with different outer corrugations (exemplary)</a:t>
            </a:r>
          </a:p>
          <a:p>
            <a:endParaRPr lang="en-US" dirty="0"/>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40</a:t>
            </a:fld>
            <a:endParaRPr lang="en-US" noProof="0" dirty="0"/>
          </a:p>
        </p:txBody>
      </p:sp>
      <p:sp>
        <p:nvSpPr>
          <p:cNvPr id="5" name="Titel 4"/>
          <p:cNvSpPr>
            <a:spLocks noGrp="1"/>
          </p:cNvSpPr>
          <p:nvPr>
            <p:ph type="title"/>
          </p:nvPr>
        </p:nvSpPr>
        <p:spPr/>
        <p:txBody>
          <a:bodyPr/>
          <a:lstStyle/>
          <a:p>
            <a:r>
              <a:rPr lang="en-US" dirty="0"/>
              <a:t>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388" y="1685700"/>
            <a:ext cx="2512221"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388" y="1685700"/>
            <a:ext cx="2473188"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3169103" y="1050799"/>
            <a:ext cx="2294437" cy="646331"/>
          </a:xfrm>
          <a:prstGeom prst="rect">
            <a:avLst/>
          </a:prstGeom>
          <a:noFill/>
        </p:spPr>
        <p:txBody>
          <a:bodyPr wrap="square" rtlCol="0">
            <a:spAutoFit/>
          </a:bodyPr>
          <a:lstStyle/>
          <a:p>
            <a:r>
              <a:rPr lang="en-US" dirty="0"/>
              <a:t>Corrugation depth:</a:t>
            </a:r>
            <a:br>
              <a:rPr lang="en-US" dirty="0"/>
            </a:br>
            <a:r>
              <a:rPr lang="en-US" dirty="0"/>
              <a:t>1.0 mm</a:t>
            </a:r>
          </a:p>
        </p:txBody>
      </p:sp>
      <p:sp>
        <p:nvSpPr>
          <p:cNvPr id="10" name="Textfeld 9"/>
          <p:cNvSpPr txBox="1"/>
          <p:nvPr/>
        </p:nvSpPr>
        <p:spPr>
          <a:xfrm>
            <a:off x="5675609" y="1055753"/>
            <a:ext cx="2294437" cy="646331"/>
          </a:xfrm>
          <a:prstGeom prst="rect">
            <a:avLst/>
          </a:prstGeom>
          <a:noFill/>
        </p:spPr>
        <p:txBody>
          <a:bodyPr wrap="square" rtlCol="0">
            <a:spAutoFit/>
          </a:bodyPr>
          <a:lstStyle/>
          <a:p>
            <a:r>
              <a:rPr lang="en-US" dirty="0"/>
              <a:t>Corrugation depth: 1.5 mm</a:t>
            </a:r>
          </a:p>
        </p:txBody>
      </p:sp>
    </p:spTree>
    <p:extLst>
      <p:ext uri="{BB962C8B-B14F-4D97-AF65-F5344CB8AC3E}">
        <p14:creationId xmlns:p14="http://schemas.microsoft.com/office/powerpoint/2010/main" val="1796810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9" y="1188000"/>
            <a:ext cx="3589087" cy="3560824"/>
          </a:xfrm>
        </p:spPr>
        <p:txBody>
          <a:bodyPr>
            <a:normAutofit fontScale="47500" lnSpcReduction="20000"/>
          </a:bodyPr>
          <a:lstStyle/>
          <a:p>
            <a:pPr marL="0" indent="0">
              <a:lnSpc>
                <a:spcPct val="130000"/>
              </a:lnSpc>
              <a:spcBef>
                <a:spcPts val="600"/>
              </a:spcBef>
              <a:spcAft>
                <a:spcPts val="600"/>
              </a:spcAft>
              <a:buNone/>
            </a:pPr>
            <a:r>
              <a:rPr lang="en-US" sz="2500" i="1" dirty="0"/>
              <a:t>Eigenvalues versus C ratio </a:t>
            </a:r>
            <a:r>
              <a:rPr lang="en-US" sz="2500" i="1" dirty="0" smtClean="0"/>
              <a:t>(outer to inner diameter) of </a:t>
            </a:r>
            <a:r>
              <a:rPr lang="en-US" sz="2500" i="1" dirty="0"/>
              <a:t>the case with inner corrugations only (SIM) and when M=7 outer corrugations are introduced. The coupling regions are also visible (encircled areas).</a:t>
            </a:r>
          </a:p>
          <a:p>
            <a:pPr>
              <a:lnSpc>
                <a:spcPct val="130000"/>
              </a:lnSpc>
              <a:spcBef>
                <a:spcPts val="600"/>
              </a:spcBef>
              <a:spcAft>
                <a:spcPts val="600"/>
              </a:spcAft>
            </a:pPr>
            <a:endParaRPr lang="en-US" b="1" i="1" dirty="0"/>
          </a:p>
          <a:p>
            <a:pPr marL="0" indent="0">
              <a:lnSpc>
                <a:spcPct val="130000"/>
              </a:lnSpc>
              <a:spcBef>
                <a:spcPts val="600"/>
              </a:spcBef>
              <a:spcAft>
                <a:spcPts val="600"/>
              </a:spcAft>
              <a:buNone/>
            </a:pPr>
            <a:r>
              <a:rPr lang="en-US" sz="2900" b="1" dirty="0"/>
              <a:t>Work already performed</a:t>
            </a:r>
          </a:p>
          <a:p>
            <a:pPr>
              <a:lnSpc>
                <a:spcPct val="130000"/>
              </a:lnSpc>
              <a:spcBef>
                <a:spcPts val="600"/>
              </a:spcBef>
              <a:spcAft>
                <a:spcPts val="600"/>
              </a:spcAft>
            </a:pPr>
            <a:r>
              <a:rPr lang="en-US" sz="2500" dirty="0"/>
              <a:t>Identification of the competing modes of the first and second harmonic.</a:t>
            </a:r>
          </a:p>
          <a:p>
            <a:pPr>
              <a:lnSpc>
                <a:spcPct val="130000"/>
              </a:lnSpc>
              <a:spcBef>
                <a:spcPts val="600"/>
              </a:spcBef>
              <a:spcAft>
                <a:spcPts val="600"/>
              </a:spcAft>
            </a:pPr>
            <a:r>
              <a:rPr lang="en-US" sz="2500" dirty="0"/>
              <a:t>Investigation of various coupling schemes.</a:t>
            </a:r>
          </a:p>
          <a:p>
            <a:pPr>
              <a:lnSpc>
                <a:spcPct val="130000"/>
              </a:lnSpc>
              <a:spcBef>
                <a:spcPts val="600"/>
              </a:spcBef>
              <a:spcAft>
                <a:spcPts val="600"/>
              </a:spcAft>
            </a:pPr>
            <a:r>
              <a:rPr lang="en-US" sz="2500" dirty="0"/>
              <a:t>It was found that only the first harmonic competitors should be coupled and the coaxial insert geometrical properties should be appropriately changed.</a:t>
            </a:r>
          </a:p>
          <a:p>
            <a:pPr>
              <a:lnSpc>
                <a:spcPct val="130000"/>
              </a:lnSpc>
              <a:spcBef>
                <a:spcPts val="600"/>
              </a:spcBef>
              <a:spcAft>
                <a:spcPts val="600"/>
              </a:spcAft>
            </a:pPr>
            <a:endParaRPr lang="en-US" dirty="0"/>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41</a:t>
            </a:fld>
            <a:endParaRPr lang="en-US" noProof="0" dirty="0"/>
          </a:p>
        </p:txBody>
      </p:sp>
      <p:sp>
        <p:nvSpPr>
          <p:cNvPr id="5" name="Titel 4"/>
          <p:cNvSpPr>
            <a:spLocks noGrp="1"/>
          </p:cNvSpPr>
          <p:nvPr>
            <p:ph type="title"/>
          </p:nvPr>
        </p:nvSpPr>
        <p:spPr/>
        <p:txBody>
          <a:bodyPr>
            <a:normAutofit/>
          </a:bodyPr>
          <a:lstStyle/>
          <a:p>
            <a:r>
              <a:rPr lang="en-US" sz="2000" dirty="0"/>
              <a:t>T1.2.1: Mode converting azimuthal corrugations</a:t>
            </a: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185" y="1277831"/>
            <a:ext cx="4716084" cy="3381161"/>
          </a:xfrm>
          <a:prstGeom prst="rect">
            <a:avLst/>
          </a:prstGeom>
        </p:spPr>
      </p:pic>
    </p:spTree>
    <p:extLst>
      <p:ext uri="{BB962C8B-B14F-4D97-AF65-F5344CB8AC3E}">
        <p14:creationId xmlns:p14="http://schemas.microsoft.com/office/powerpoint/2010/main" val="2827758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50" y="874395"/>
            <a:ext cx="8343900" cy="3806189"/>
          </a:xfrm>
        </p:spPr>
        <p:txBody>
          <a:bodyPr>
            <a:normAutofit/>
          </a:bodyPr>
          <a:lstStyle/>
          <a:p>
            <a:pPr marL="342900" indent="-342900">
              <a:lnSpc>
                <a:spcPct val="120000"/>
              </a:lnSpc>
              <a:buFont typeface="+mj-lt"/>
              <a:buAutoNum type="arabicPeriod"/>
            </a:pPr>
            <a:r>
              <a:rPr lang="en-US" sz="1600" dirty="0"/>
              <a:t>The three elements (injection locking, advanced corrugated cavity, MDC)</a:t>
            </a:r>
            <a:br>
              <a:rPr lang="en-US" sz="1600" dirty="0"/>
            </a:br>
            <a:r>
              <a:rPr lang="en-US" sz="1600" dirty="0"/>
              <a:t>will be comprehensively studied aiming at the development of the</a:t>
            </a:r>
            <a:br>
              <a:rPr lang="en-US" sz="1600" dirty="0"/>
            </a:br>
            <a:r>
              <a:rPr lang="en-US" sz="1600" dirty="0"/>
              <a:t>theoretical background and the required tools.</a:t>
            </a:r>
          </a:p>
          <a:p>
            <a:pPr marL="342900" indent="-342900">
              <a:lnSpc>
                <a:spcPct val="120000"/>
              </a:lnSpc>
              <a:buFont typeface="+mj-lt"/>
              <a:buAutoNum type="arabicPeriod"/>
            </a:pPr>
            <a:r>
              <a:rPr lang="en-US" sz="1600" dirty="0"/>
              <a:t>A high-frequency, high-power and high-efficiency gyrotron operating at second-harmonic will be designed based on the theory and tools developed in the first part.</a:t>
            </a:r>
            <a:br>
              <a:rPr lang="en-US" sz="1600" dirty="0"/>
            </a:br>
            <a:r>
              <a:rPr lang="en-US" sz="1600" dirty="0"/>
              <a:t>The possibility to design a gyrotron operating at very high frequency (above 280 GHz) for future Electron Cyclotron Heating (ECH) systems and Collective Thomson Scattering (CTS) diagnostics will be investigated. </a:t>
            </a:r>
          </a:p>
          <a:p>
            <a:pPr marL="342900" indent="-342900">
              <a:lnSpc>
                <a:spcPct val="120000"/>
              </a:lnSpc>
              <a:buFont typeface="+mj-lt"/>
              <a:buAutoNum type="arabicPeriod"/>
            </a:pPr>
            <a:r>
              <a:rPr lang="en-US" sz="1600" dirty="0"/>
              <a:t>Preparation of the first worldwide experiments of a high-power gyrotron operating in second harmonic with the support of injection locking technique. The presence of two operational high-power gyrotron test stands at KIT is an important advantage for that purpose.</a:t>
            </a:r>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42</a:t>
            </a:fld>
            <a:endParaRPr lang="en-US" noProof="0" dirty="0"/>
          </a:p>
        </p:txBody>
      </p:sp>
      <p:sp>
        <p:nvSpPr>
          <p:cNvPr id="5" name="Titel 4"/>
          <p:cNvSpPr>
            <a:spLocks noGrp="1"/>
          </p:cNvSpPr>
          <p:nvPr>
            <p:ph type="title"/>
          </p:nvPr>
        </p:nvSpPr>
        <p:spPr>
          <a:xfrm>
            <a:off x="396000" y="296244"/>
            <a:ext cx="6869178" cy="575989"/>
          </a:xfrm>
        </p:spPr>
        <p:txBody>
          <a:bodyPr>
            <a:normAutofit fontScale="90000"/>
          </a:bodyPr>
          <a:lstStyle/>
          <a:p>
            <a:r>
              <a:rPr lang="en-US" dirty="0"/>
              <a:t>Project Roadmap</a:t>
            </a:r>
            <a:br>
              <a:rPr lang="en-US" dirty="0"/>
            </a:br>
            <a:endParaRPr lang="en-US" dirty="0"/>
          </a:p>
        </p:txBody>
      </p:sp>
    </p:spTree>
    <p:extLst>
      <p:ext uri="{BB962C8B-B14F-4D97-AF65-F5344CB8AC3E}">
        <p14:creationId xmlns:p14="http://schemas.microsoft.com/office/powerpoint/2010/main" val="3414273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88620" y="1165140"/>
            <a:ext cx="8343900" cy="3365893"/>
          </a:xfrm>
        </p:spPr>
        <p:txBody>
          <a:bodyPr>
            <a:normAutofit fontScale="55000" lnSpcReduction="20000"/>
          </a:bodyPr>
          <a:lstStyle/>
          <a:p>
            <a:pPr>
              <a:lnSpc>
                <a:spcPct val="120000"/>
              </a:lnSpc>
            </a:pPr>
            <a:r>
              <a:rPr lang="en-GB" i="1" dirty="0">
                <a:solidFill>
                  <a:schemeClr val="bg1">
                    <a:lumMod val="50000"/>
                  </a:schemeClr>
                </a:solidFill>
              </a:rPr>
              <a:t>T1.1 Injection locking</a:t>
            </a:r>
          </a:p>
          <a:p>
            <a:pPr lvl="1">
              <a:lnSpc>
                <a:spcPct val="120000"/>
              </a:lnSpc>
            </a:pPr>
            <a:r>
              <a:rPr lang="en-GB" i="1" dirty="0">
                <a:solidFill>
                  <a:schemeClr val="bg1">
                    <a:lumMod val="50000"/>
                  </a:schemeClr>
                </a:solidFill>
              </a:rPr>
              <a:t>T1.1.1 Fundamental theoretical studies on injection locking (</a:t>
            </a:r>
            <a:r>
              <a:rPr lang="en-GB" i="1" u="sng" dirty="0">
                <a:solidFill>
                  <a:schemeClr val="bg1">
                    <a:lumMod val="50000"/>
                  </a:schemeClr>
                </a:solidFill>
              </a:rPr>
              <a:t>K. </a:t>
            </a:r>
            <a:r>
              <a:rPr lang="en-GB" i="1" u="sng" dirty="0" err="1">
                <a:solidFill>
                  <a:schemeClr val="bg1">
                    <a:lumMod val="50000"/>
                  </a:schemeClr>
                </a:solidFill>
              </a:rPr>
              <a:t>Avramidis</a:t>
            </a:r>
            <a:r>
              <a:rPr lang="en-GB" i="1" dirty="0">
                <a:solidFill>
                  <a:schemeClr val="bg1">
                    <a:lumMod val="50000"/>
                  </a:schemeClr>
                </a:solidFill>
              </a:rPr>
              <a:t>)</a:t>
            </a:r>
          </a:p>
          <a:p>
            <a:pPr lvl="2">
              <a:lnSpc>
                <a:spcPct val="120000"/>
              </a:lnSpc>
            </a:pPr>
            <a:r>
              <a:rPr lang="en-GB" sz="1800" dirty="0">
                <a:solidFill>
                  <a:schemeClr val="bg1">
                    <a:lumMod val="50000"/>
                  </a:schemeClr>
                </a:solidFill>
              </a:rPr>
              <a:t>Generic studies on the possibilities for driving a gyrotron by injection of signals at fundamental and second harmonic, taking the existing DEMO-relevant gyrotron cavities (e.g. 170 GHz and/or 204 GHz operation) as starting point.</a:t>
            </a:r>
          </a:p>
          <a:p>
            <a:pPr lvl="1">
              <a:lnSpc>
                <a:spcPct val="120000"/>
              </a:lnSpc>
            </a:pPr>
            <a:r>
              <a:rPr lang="en-GB" i="1" dirty="0">
                <a:solidFill>
                  <a:schemeClr val="bg1">
                    <a:lumMod val="50000"/>
                  </a:schemeClr>
                </a:solidFill>
              </a:rPr>
              <a:t>T1.1.2 Enabling research on coupling system (</a:t>
            </a:r>
            <a:r>
              <a:rPr lang="en-GB" i="1" u="sng" dirty="0">
                <a:solidFill>
                  <a:schemeClr val="bg1">
                    <a:lumMod val="50000"/>
                  </a:schemeClr>
                </a:solidFill>
              </a:rPr>
              <a:t>J. </a:t>
            </a:r>
            <a:r>
              <a:rPr lang="en-GB" i="1" u="sng" dirty="0" err="1">
                <a:solidFill>
                  <a:schemeClr val="bg1">
                    <a:lumMod val="50000"/>
                  </a:schemeClr>
                </a:solidFill>
              </a:rPr>
              <a:t>Jin</a:t>
            </a:r>
            <a:r>
              <a:rPr lang="en-GB" i="1" dirty="0">
                <a:solidFill>
                  <a:schemeClr val="bg1">
                    <a:lumMod val="50000"/>
                  </a:schemeClr>
                </a:solidFill>
              </a:rPr>
              <a:t>)</a:t>
            </a:r>
          </a:p>
          <a:p>
            <a:pPr lvl="2">
              <a:lnSpc>
                <a:spcPct val="120000"/>
              </a:lnSpc>
            </a:pPr>
            <a:r>
              <a:rPr lang="en-GB" sz="1800" dirty="0">
                <a:solidFill>
                  <a:schemeClr val="bg1">
                    <a:lumMod val="50000"/>
                  </a:schemeClr>
                </a:solidFill>
              </a:rPr>
              <a:t>Development of the TWLDO code for the synthesis of Denisov-type launchers for the conversion of the co- and counter-rotating mode in the same design.</a:t>
            </a:r>
          </a:p>
          <a:p>
            <a:pPr lvl="2">
              <a:lnSpc>
                <a:spcPct val="120000"/>
              </a:lnSpc>
            </a:pPr>
            <a:r>
              <a:rPr lang="en-GB" sz="1800" dirty="0">
                <a:solidFill>
                  <a:schemeClr val="bg1">
                    <a:lumMod val="50000"/>
                  </a:schemeClr>
                </a:solidFill>
              </a:rPr>
              <a:t>Development of the TWLDO code for the synthesis of hybrid-type launchers for the conversion of the co- and counter-rotating mode in the same design.</a:t>
            </a:r>
          </a:p>
          <a:p>
            <a:pPr lvl="2">
              <a:lnSpc>
                <a:spcPct val="120000"/>
              </a:lnSpc>
            </a:pPr>
            <a:r>
              <a:rPr lang="en-GB" sz="1800" dirty="0">
                <a:solidFill>
                  <a:schemeClr val="bg1">
                    <a:lumMod val="50000"/>
                  </a:schemeClr>
                </a:solidFill>
              </a:rPr>
              <a:t>Improvement of KARLESSS code for the simulation of the quasi-optical (</a:t>
            </a:r>
            <a:r>
              <a:rPr lang="en-GB" sz="1800" dirty="0" err="1">
                <a:solidFill>
                  <a:schemeClr val="bg1">
                    <a:lumMod val="50000"/>
                  </a:schemeClr>
                </a:solidFill>
              </a:rPr>
              <a:t>q.o</a:t>
            </a:r>
            <a:r>
              <a:rPr lang="en-GB" sz="1800" dirty="0">
                <a:solidFill>
                  <a:schemeClr val="bg1">
                    <a:lumMod val="50000"/>
                  </a:schemeClr>
                </a:solidFill>
              </a:rPr>
              <a:t>.) system with ideal Gaussian mode injection from the launcher, forward and backward propagation of the wave beam in the Q.O. system. </a:t>
            </a:r>
          </a:p>
          <a:p>
            <a:pPr>
              <a:lnSpc>
                <a:spcPct val="120000"/>
              </a:lnSpc>
            </a:pPr>
            <a:r>
              <a:rPr lang="en-GB" i="1" dirty="0">
                <a:solidFill>
                  <a:schemeClr val="bg1">
                    <a:lumMod val="50000"/>
                  </a:schemeClr>
                </a:solidFill>
              </a:rPr>
              <a:t>T1.2 Corrugated cavity</a:t>
            </a:r>
          </a:p>
          <a:p>
            <a:pPr lvl="1">
              <a:lnSpc>
                <a:spcPct val="120000"/>
              </a:lnSpc>
            </a:pPr>
            <a:r>
              <a:rPr lang="en-GB" i="1" dirty="0">
                <a:solidFill>
                  <a:schemeClr val="bg1">
                    <a:lumMod val="50000"/>
                  </a:schemeClr>
                </a:solidFill>
              </a:rPr>
              <a:t>T1.2.1 Enabling research on corrugations for second harmonic operation (</a:t>
            </a:r>
            <a:r>
              <a:rPr lang="en-GB" i="1" u="sng" dirty="0">
                <a:solidFill>
                  <a:schemeClr val="bg1">
                    <a:lumMod val="50000"/>
                  </a:schemeClr>
                </a:solidFill>
              </a:rPr>
              <a:t>D. </a:t>
            </a:r>
            <a:r>
              <a:rPr lang="en-GB" i="1" u="sng" dirty="0" err="1">
                <a:solidFill>
                  <a:schemeClr val="bg1">
                    <a:lumMod val="50000"/>
                  </a:schemeClr>
                </a:solidFill>
              </a:rPr>
              <a:t>Peponis</a:t>
            </a:r>
            <a:r>
              <a:rPr lang="en-GB" i="1" u="sng" dirty="0">
                <a:solidFill>
                  <a:schemeClr val="bg1">
                    <a:lumMod val="50000"/>
                  </a:schemeClr>
                </a:solidFill>
              </a:rPr>
              <a:t>, K. </a:t>
            </a:r>
            <a:r>
              <a:rPr lang="en-GB" i="1" u="sng" dirty="0" err="1">
                <a:solidFill>
                  <a:schemeClr val="bg1">
                    <a:lumMod val="50000"/>
                  </a:schemeClr>
                </a:solidFill>
              </a:rPr>
              <a:t>Avramidis</a:t>
            </a:r>
            <a:r>
              <a:rPr lang="en-GB" i="1" u="sng" dirty="0">
                <a:solidFill>
                  <a:schemeClr val="bg1">
                    <a:lumMod val="50000"/>
                  </a:schemeClr>
                </a:solidFill>
              </a:rPr>
              <a:t>, A. Marek</a:t>
            </a:r>
            <a:r>
              <a:rPr lang="en-GB" i="1" dirty="0">
                <a:solidFill>
                  <a:schemeClr val="bg1">
                    <a:lumMod val="50000"/>
                  </a:schemeClr>
                </a:solidFill>
              </a:rPr>
              <a:t>)</a:t>
            </a:r>
          </a:p>
          <a:p>
            <a:pPr lvl="2">
              <a:lnSpc>
                <a:spcPct val="120000"/>
              </a:lnSpc>
            </a:pPr>
            <a:r>
              <a:rPr lang="en-GB" sz="1800" dirty="0">
                <a:solidFill>
                  <a:schemeClr val="bg1">
                    <a:lumMod val="50000"/>
                  </a:schemeClr>
                </a:solidFill>
              </a:rPr>
              <a:t>Investigation of the second harmonic operation of the existing 2 MW coaxial gyrotron at KIT, operating at 170 GHz with the TE</a:t>
            </a:r>
            <a:r>
              <a:rPr lang="en-GB" sz="1800" baseline="-25000" dirty="0">
                <a:solidFill>
                  <a:schemeClr val="bg1">
                    <a:lumMod val="50000"/>
                  </a:schemeClr>
                </a:solidFill>
              </a:rPr>
              <a:t>34,19</a:t>
            </a:r>
            <a:r>
              <a:rPr lang="en-GB" sz="1800" dirty="0">
                <a:solidFill>
                  <a:schemeClr val="bg1">
                    <a:lumMod val="50000"/>
                  </a:schemeClr>
                </a:solidFill>
              </a:rPr>
              <a:t> mode, with the same mode at 170 GHz. The updated cavity design will incorporate mode converting corrugations on the outer wall and impedance corrugations on the coaxial insert.</a:t>
            </a:r>
          </a:p>
          <a:p>
            <a:pPr lvl="2">
              <a:lnSpc>
                <a:spcPct val="120000"/>
              </a:lnSpc>
            </a:pPr>
            <a:r>
              <a:rPr lang="en-GB" sz="1800" dirty="0">
                <a:solidFill>
                  <a:schemeClr val="bg1">
                    <a:lumMod val="50000"/>
                  </a:schemeClr>
                </a:solidFill>
              </a:rPr>
              <a:t>Initiation of the studies of the eigenvalues and azimuthal indices of operating modes appropriate for efficient MW-class second-harmonic operation at 170 GHz, 204 GHz, and &gt;280 GHz.</a:t>
            </a:r>
            <a:endParaRPr lang="de-DE" sz="1800" dirty="0">
              <a:solidFill>
                <a:schemeClr val="bg1">
                  <a:lumMod val="50000"/>
                </a:schemeClr>
              </a:solidFill>
            </a:endParaRPr>
          </a:p>
        </p:txBody>
      </p:sp>
      <p:sp>
        <p:nvSpPr>
          <p:cNvPr id="2" name="Datumsplatzhalter 1"/>
          <p:cNvSpPr>
            <a:spLocks noGrp="1"/>
          </p:cNvSpPr>
          <p:nvPr>
            <p:ph type="dt" sz="half" idx="10"/>
          </p:nvPr>
        </p:nvSpPr>
        <p:spPr/>
        <p:txBody>
          <a:bodyPr/>
          <a:lstStyle/>
          <a:p>
            <a:r>
              <a:rPr lang="en-US" smtClean="0"/>
              <a:t>2023-02-06</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43</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ENR-TEC.01.KIT-T001    </a:t>
            </a:r>
            <a:r>
              <a:rPr lang="de-DE" sz="2000" dirty="0"/>
              <a:t>2021-06-01 – 2021-12-31</a:t>
            </a:r>
            <a:br>
              <a:rPr lang="de-DE" sz="2000" dirty="0"/>
            </a:br>
            <a:r>
              <a:rPr lang="en-GB" sz="1800" i="1" dirty="0"/>
              <a:t>Task 1 - Fundamental theoretical research on individual methods</a:t>
            </a:r>
            <a:endParaRPr lang="de-DE" sz="1800" i="1" dirty="0"/>
          </a:p>
        </p:txBody>
      </p:sp>
    </p:spTree>
    <p:extLst>
      <p:ext uri="{BB962C8B-B14F-4D97-AF65-F5344CB8AC3E}">
        <p14:creationId xmlns:p14="http://schemas.microsoft.com/office/powerpoint/2010/main" val="1482828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388620" y="1165140"/>
            <a:ext cx="8343900" cy="3365893"/>
          </a:xfrm>
        </p:spPr>
        <p:txBody>
          <a:bodyPr>
            <a:normAutofit/>
          </a:bodyPr>
          <a:lstStyle/>
          <a:p>
            <a:pPr marL="0" indent="0">
              <a:lnSpc>
                <a:spcPct val="120000"/>
              </a:lnSpc>
              <a:buNone/>
            </a:pPr>
            <a:endParaRPr lang="en-US" dirty="0"/>
          </a:p>
          <a:p>
            <a:pPr marL="0" indent="0">
              <a:lnSpc>
                <a:spcPct val="120000"/>
              </a:lnSpc>
              <a:buNone/>
            </a:pPr>
            <a:r>
              <a:rPr lang="en-US" sz="1600" i="1" dirty="0"/>
              <a:t>The first-year deliverable will include the results of the tasks performed in 2021, such as the fundamental theoretical studies on injection locking and on advanced corrugated cavities for second harmonic operation.</a:t>
            </a:r>
            <a:endParaRPr lang="en-GB" sz="1600" i="1" dirty="0"/>
          </a:p>
        </p:txBody>
      </p:sp>
      <p:sp>
        <p:nvSpPr>
          <p:cNvPr id="2" name="Datumsplatzhalter 1"/>
          <p:cNvSpPr>
            <a:spLocks noGrp="1"/>
          </p:cNvSpPr>
          <p:nvPr>
            <p:ph type="dt" sz="half" idx="10"/>
          </p:nvPr>
        </p:nvSpPr>
        <p:spPr/>
        <p:txBody>
          <a:bodyPr/>
          <a:lstStyle/>
          <a:p>
            <a:r>
              <a:rPr lang="en-US" smtClean="0"/>
              <a:t>2023-02-06</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44</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ENR-TEC.01.KIT-T001    </a:t>
            </a:r>
            <a:r>
              <a:rPr lang="de-DE" sz="2000" dirty="0"/>
              <a:t>2021-06-01 – 2021-12-31</a:t>
            </a:r>
            <a:br>
              <a:rPr lang="de-DE" sz="2000" dirty="0"/>
            </a:br>
            <a:r>
              <a:rPr lang="de-DE" sz="1800" dirty="0" err="1"/>
              <a:t>Deliverables</a:t>
            </a:r>
            <a:endParaRPr lang="de-DE" sz="1600" i="1" dirty="0"/>
          </a:p>
        </p:txBody>
      </p:sp>
    </p:spTree>
    <p:extLst>
      <p:ext uri="{BB962C8B-B14F-4D97-AF65-F5344CB8AC3E}">
        <p14:creationId xmlns:p14="http://schemas.microsoft.com/office/powerpoint/2010/main" val="378292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77500" lnSpcReduction="20000"/>
          </a:bodyPr>
          <a:lstStyle/>
          <a:p>
            <a:pPr>
              <a:lnSpc>
                <a:spcPct val="120000"/>
              </a:lnSpc>
            </a:pPr>
            <a:r>
              <a:rPr lang="en-US" i="1" dirty="0"/>
              <a:t>T1.1 Injection locking</a:t>
            </a:r>
            <a:endParaRPr lang="en-GB" dirty="0"/>
          </a:p>
          <a:p>
            <a:pPr lvl="1">
              <a:lnSpc>
                <a:spcPct val="120000"/>
              </a:lnSpc>
            </a:pPr>
            <a:r>
              <a:rPr lang="en-US" i="1" dirty="0"/>
              <a:t>T1.1.1 Fundamental theoretical studies on injection locking (</a:t>
            </a:r>
            <a:r>
              <a:rPr lang="en-US" i="1" u="sng" dirty="0"/>
              <a:t>K. </a:t>
            </a:r>
            <a:r>
              <a:rPr lang="en-US" i="1" u="sng" dirty="0" err="1"/>
              <a:t>Avramidis</a:t>
            </a:r>
            <a:r>
              <a:rPr lang="en-US" i="1" dirty="0"/>
              <a:t>) </a:t>
            </a:r>
            <a:endParaRPr lang="en-GB" dirty="0"/>
          </a:p>
          <a:p>
            <a:pPr lvl="2">
              <a:lnSpc>
                <a:spcPct val="120000"/>
              </a:lnSpc>
            </a:pPr>
            <a:r>
              <a:rPr lang="en-US" dirty="0"/>
              <a:t>Systematic research on the influence of major design parameters, concerning the cavity geometry and the electron beam properties, on the performance of an injection-locked gyrotron at fundamental and second harmonic operation.</a:t>
            </a:r>
            <a:endParaRPr lang="en-GB" dirty="0"/>
          </a:p>
          <a:p>
            <a:pPr lvl="2">
              <a:lnSpc>
                <a:spcPct val="120000"/>
              </a:lnSpc>
            </a:pPr>
            <a:r>
              <a:rPr lang="en-US" dirty="0"/>
              <a:t>Studies on the influence of mode purity of the external signal on gyrotron operation.</a:t>
            </a:r>
            <a:endParaRPr lang="en-GB" dirty="0"/>
          </a:p>
          <a:p>
            <a:pPr lvl="1">
              <a:lnSpc>
                <a:spcPct val="120000"/>
              </a:lnSpc>
            </a:pPr>
            <a:r>
              <a:rPr lang="en-US" i="1" dirty="0"/>
              <a:t>T1.1.2 Enabling research on coupling system (</a:t>
            </a:r>
            <a:r>
              <a:rPr lang="en-US" i="1" u="sng" dirty="0"/>
              <a:t>J. </a:t>
            </a:r>
            <a:r>
              <a:rPr lang="en-US" i="1" u="sng" dirty="0" err="1"/>
              <a:t>Jin</a:t>
            </a:r>
            <a:r>
              <a:rPr lang="en-US" i="1" dirty="0"/>
              <a:t>)</a:t>
            </a:r>
            <a:endParaRPr lang="en-GB" dirty="0"/>
          </a:p>
          <a:p>
            <a:pPr lvl="2">
              <a:lnSpc>
                <a:spcPct val="120000"/>
              </a:lnSpc>
            </a:pPr>
            <a:r>
              <a:rPr lang="en-US" dirty="0"/>
              <a:t>Design a Denisov-type launcher for the co- and counter-rotating mode, investigate the change of the field distribution due to the influence of the perturbation corresponding to the anti-rotating mode.</a:t>
            </a:r>
            <a:endParaRPr lang="en-GB" dirty="0"/>
          </a:p>
          <a:p>
            <a:pPr lvl="2">
              <a:lnSpc>
                <a:spcPct val="120000"/>
              </a:lnSpc>
            </a:pPr>
            <a:r>
              <a:rPr lang="en-US" dirty="0"/>
              <a:t>Design a hybrid-type launcher for the co- and counter-rotating mode to achieve a higher conversion efficiency in comparison to the Denisov-type launcher as much as possible.</a:t>
            </a:r>
            <a:endParaRPr lang="en-GB" dirty="0"/>
          </a:p>
          <a:p>
            <a:pPr lvl="2">
              <a:lnSpc>
                <a:spcPct val="120000"/>
              </a:lnSpc>
            </a:pPr>
            <a:r>
              <a:rPr lang="en-US" dirty="0"/>
              <a:t>Investigation of the possibility for mirror-line launchers to be used for the conversion of the co- and counter-rotating mode, the possibility for a mirror-line launcher to provide a higher conversion efficiency in comparison to the Denisov-type and hybrid-type launchers.</a:t>
            </a:r>
            <a:endParaRPr lang="en-GB" dirty="0"/>
          </a:p>
          <a:p>
            <a:pPr lvl="2">
              <a:lnSpc>
                <a:spcPct val="120000"/>
              </a:lnSpc>
            </a:pPr>
            <a:r>
              <a:rPr lang="en-US" dirty="0"/>
              <a:t>Design of mirror systems, and analysis of the </a:t>
            </a:r>
            <a:r>
              <a:rPr lang="en-US" dirty="0" err="1"/>
              <a:t>q.o</a:t>
            </a:r>
            <a:r>
              <a:rPr lang="en-US" dirty="0"/>
              <a:t>. system.</a:t>
            </a: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smtClean="0"/>
              <a:t>2023-02-06</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45</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dirty="0"/>
              <a:t/>
            </a:r>
            <a:br>
              <a:rPr lang="de-DE" dirty="0"/>
            </a:br>
            <a:r>
              <a:rPr lang="en-GB" sz="1800" i="1" dirty="0"/>
              <a:t>Task 1 - Fundamental theoretical research on individual methods</a:t>
            </a:r>
            <a:endParaRPr lang="de-DE" sz="1800" i="1" dirty="0"/>
          </a:p>
        </p:txBody>
      </p:sp>
    </p:spTree>
    <p:extLst>
      <p:ext uri="{BB962C8B-B14F-4D97-AF65-F5344CB8AC3E}">
        <p14:creationId xmlns:p14="http://schemas.microsoft.com/office/powerpoint/2010/main" val="1331096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77500" lnSpcReduction="20000"/>
          </a:bodyPr>
          <a:lstStyle/>
          <a:p>
            <a:pPr>
              <a:lnSpc>
                <a:spcPct val="120000"/>
              </a:lnSpc>
            </a:pPr>
            <a:r>
              <a:rPr lang="en-US" i="1" dirty="0"/>
              <a:t>T1.2 Corrugated cavity</a:t>
            </a:r>
            <a:endParaRPr lang="en-GB" dirty="0"/>
          </a:p>
          <a:p>
            <a:pPr lvl="1">
              <a:lnSpc>
                <a:spcPct val="120000"/>
              </a:lnSpc>
            </a:pPr>
            <a:r>
              <a:rPr lang="en-US" i="1" dirty="0"/>
              <a:t>T1.2.1 Enabling research on corrugations for second harmonic operation</a:t>
            </a:r>
            <a:br>
              <a:rPr lang="en-US" i="1" dirty="0"/>
            </a:br>
            <a:r>
              <a:rPr lang="en-US" i="1" dirty="0"/>
              <a:t>(</a:t>
            </a:r>
            <a:r>
              <a:rPr lang="en-US" i="1" u="sng" dirty="0"/>
              <a:t>D. </a:t>
            </a:r>
            <a:r>
              <a:rPr lang="en-US" i="1" u="sng" dirty="0" err="1"/>
              <a:t>Peponis</a:t>
            </a:r>
            <a:r>
              <a:rPr lang="en-US" i="1" u="sng" dirty="0"/>
              <a:t>, K. </a:t>
            </a:r>
            <a:r>
              <a:rPr lang="en-US" i="1" u="sng" dirty="0" err="1"/>
              <a:t>Avramidis</a:t>
            </a:r>
            <a:r>
              <a:rPr lang="en-US" i="1" u="sng" dirty="0"/>
              <a:t>, A. Marek</a:t>
            </a:r>
            <a:r>
              <a:rPr lang="en-US" i="1" dirty="0"/>
              <a:t>) </a:t>
            </a:r>
            <a:endParaRPr lang="en-GB" dirty="0"/>
          </a:p>
          <a:p>
            <a:pPr lvl="2">
              <a:lnSpc>
                <a:spcPct val="120000"/>
              </a:lnSpc>
            </a:pPr>
            <a:r>
              <a:rPr lang="en-US" dirty="0"/>
              <a:t>Investigation of the second harmonic operation of the existing coaxial gyrotron design by KIT, which allows for </a:t>
            </a:r>
            <a:br>
              <a:rPr lang="en-US" dirty="0"/>
            </a:br>
            <a:r>
              <a:rPr lang="en-US" dirty="0"/>
              <a:t>2 MW operation at 204 GHz with the TE</a:t>
            </a:r>
            <a:r>
              <a:rPr lang="en-US" baseline="-25000" dirty="0"/>
              <a:t>40,23</a:t>
            </a:r>
            <a:r>
              <a:rPr lang="en-US" dirty="0"/>
              <a:t> mode, with the same mode at 204 GHz. The updated cavity design will incorporate mode converting corrugations on the outer wall and impedance corrugations on the coaxial insert.</a:t>
            </a:r>
            <a:endParaRPr lang="en-GB" dirty="0"/>
          </a:p>
          <a:p>
            <a:pPr lvl="2">
              <a:lnSpc>
                <a:spcPct val="120000"/>
              </a:lnSpc>
            </a:pPr>
            <a:r>
              <a:rPr lang="en-US" dirty="0"/>
              <a:t>Continuation of the studies of the eigenvalues and azimuthal indices of operating modes appropriate for efficient MW-class second-harmonic operation at 170 GHz, 204 GHz, and &gt;280 GHz. </a:t>
            </a:r>
            <a:endParaRPr lang="en-GB" dirty="0"/>
          </a:p>
          <a:p>
            <a:pPr lvl="1">
              <a:lnSpc>
                <a:spcPct val="120000"/>
              </a:lnSpc>
            </a:pPr>
            <a:r>
              <a:rPr lang="en-US" i="1" dirty="0"/>
              <a:t>T1.2.2 Enabling research on multi-frequency operation (</a:t>
            </a:r>
            <a:r>
              <a:rPr lang="en-US" i="1" u="sng" dirty="0"/>
              <a:t>I. </a:t>
            </a:r>
            <a:r>
              <a:rPr lang="en-US" i="1" u="sng" dirty="0" err="1"/>
              <a:t>Chelis</a:t>
            </a:r>
            <a:r>
              <a:rPr lang="en-US" i="1" u="sng" dirty="0"/>
              <a:t>, A. Marek</a:t>
            </a:r>
            <a:r>
              <a:rPr lang="en-US" i="1" dirty="0"/>
              <a:t>)</a:t>
            </a:r>
            <a:endParaRPr lang="en-GB" dirty="0"/>
          </a:p>
          <a:p>
            <a:pPr lvl="2">
              <a:lnSpc>
                <a:spcPct val="120000"/>
              </a:lnSpc>
            </a:pPr>
            <a:r>
              <a:rPr lang="en-US" dirty="0"/>
              <a:t>Search for suitable mode pairs/triplets for multi-frequency operation, based on the sets of suitable modes found in T1.2.1. </a:t>
            </a:r>
            <a:endParaRPr lang="en-GB" dirty="0"/>
          </a:p>
          <a:p>
            <a:pPr lvl="2">
              <a:lnSpc>
                <a:spcPct val="120000"/>
              </a:lnSpc>
            </a:pPr>
            <a:r>
              <a:rPr lang="en-US" dirty="0"/>
              <a:t>Investigation of possible compromises on the design strategies to achieve the best possible performance of the same design in two/three frequencies. </a:t>
            </a:r>
            <a:endParaRPr lang="en-GB" dirty="0"/>
          </a:p>
          <a:p>
            <a:pPr marL="266771" lvl="1" indent="0">
              <a:lnSpc>
                <a:spcPct val="120000"/>
              </a:lnSpc>
              <a:buNone/>
            </a:pPr>
            <a:endParaRPr lang="en-GB" dirty="0"/>
          </a:p>
          <a:p>
            <a:pPr lvl="2">
              <a:lnSpc>
                <a:spcPct val="120000"/>
              </a:lnSpc>
            </a:pP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smtClean="0"/>
              <a:t>2023-02-06</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46</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dirty="0"/>
              <a:t/>
            </a:r>
            <a:br>
              <a:rPr lang="de-DE" dirty="0"/>
            </a:br>
            <a:r>
              <a:rPr lang="en-GB" sz="1800" i="1" dirty="0"/>
              <a:t>Task 1 - Fundamental theoretical research on individual methods</a:t>
            </a:r>
            <a:endParaRPr lang="de-DE" sz="2000" i="1" dirty="0"/>
          </a:p>
        </p:txBody>
      </p:sp>
    </p:spTree>
    <p:extLst>
      <p:ext uri="{BB962C8B-B14F-4D97-AF65-F5344CB8AC3E}">
        <p14:creationId xmlns:p14="http://schemas.microsoft.com/office/powerpoint/2010/main" val="1606839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fontScale="77500" lnSpcReduction="20000"/>
          </a:bodyPr>
          <a:lstStyle/>
          <a:p>
            <a:pPr>
              <a:lnSpc>
                <a:spcPct val="120000"/>
              </a:lnSpc>
            </a:pPr>
            <a:r>
              <a:rPr lang="en-US" i="1" dirty="0"/>
              <a:t>T1.3 Multistage depressed collector (</a:t>
            </a:r>
            <a:r>
              <a:rPr lang="en-US" i="1" u="sng" dirty="0"/>
              <a:t>B. Ell, G. </a:t>
            </a:r>
            <a:r>
              <a:rPr lang="en-US" i="1" u="sng" dirty="0" err="1"/>
              <a:t>Latsas</a:t>
            </a:r>
            <a:r>
              <a:rPr lang="en-US" i="1" dirty="0"/>
              <a:t>)</a:t>
            </a:r>
            <a:endParaRPr lang="en-GB" dirty="0"/>
          </a:p>
          <a:p>
            <a:pPr lvl="1">
              <a:lnSpc>
                <a:spcPct val="120000"/>
              </a:lnSpc>
            </a:pPr>
            <a:r>
              <a:rPr lang="en-US" dirty="0"/>
              <a:t>Fundamental research on different MDC design approaches based on E×B concept for gyrotron operation at higher harmonics. Such design approaches are the coaxial and cylindrical helical MDCs, MDC approaches based on the transformation of the annular beam to sheet beam, MDC approach based on helicoid magnetic field, and novel/alternative design approaches.</a:t>
            </a:r>
            <a:endParaRPr lang="en-GB" dirty="0"/>
          </a:p>
          <a:p>
            <a:pPr lvl="1">
              <a:lnSpc>
                <a:spcPct val="120000"/>
              </a:lnSpc>
            </a:pPr>
            <a:r>
              <a:rPr lang="en-US" dirty="0"/>
              <a:t>The most appropriate design approach will be chosen considering the manufacturing complexity and the operational efficiency. A MDC will be optimized for a typical spent beam of the second-harmonic gyrotron operation.</a:t>
            </a:r>
            <a:endParaRPr lang="en-GB" dirty="0"/>
          </a:p>
          <a:p>
            <a:pPr lvl="1">
              <a:lnSpc>
                <a:spcPct val="120000"/>
              </a:lnSpc>
            </a:pPr>
            <a:r>
              <a:rPr lang="en-US" dirty="0"/>
              <a:t>Fundamental research on the influence of secondary electrons on MDC operation and comparison with the fundamental harmonic results will be performed.</a:t>
            </a:r>
            <a:endParaRPr lang="en-GB" dirty="0"/>
          </a:p>
          <a:p>
            <a:pPr lvl="1">
              <a:lnSpc>
                <a:spcPct val="120000"/>
              </a:lnSpc>
            </a:pPr>
            <a:r>
              <a:rPr lang="en-US" dirty="0"/>
              <a:t>The influence of stray magnetic field and misalignments on the MDC operation and comparison with the corresponding results obtained in older WP for the fundamental harmonic will take place.</a:t>
            </a:r>
            <a:endParaRPr lang="en-GB" dirty="0"/>
          </a:p>
          <a:p>
            <a:pPr lvl="2">
              <a:lnSpc>
                <a:spcPct val="120000"/>
              </a:lnSpc>
            </a:pP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smtClean="0"/>
              <a:t>2023-02-06</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47</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sz="2200" dirty="0"/>
              <a:t/>
            </a:r>
            <a:br>
              <a:rPr lang="de-DE" sz="2200" dirty="0"/>
            </a:br>
            <a:r>
              <a:rPr lang="en-GB" sz="1800" i="1" dirty="0"/>
              <a:t>Task 1 - Fundamental theoretical research on individual methods</a:t>
            </a:r>
            <a:endParaRPr lang="de-DE" sz="2000" i="1" dirty="0"/>
          </a:p>
        </p:txBody>
      </p:sp>
    </p:spTree>
    <p:extLst>
      <p:ext uri="{BB962C8B-B14F-4D97-AF65-F5344CB8AC3E}">
        <p14:creationId xmlns:p14="http://schemas.microsoft.com/office/powerpoint/2010/main" val="647029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normAutofit/>
          </a:bodyPr>
          <a:lstStyle/>
          <a:p>
            <a:pPr marL="0" indent="0">
              <a:lnSpc>
                <a:spcPct val="120000"/>
              </a:lnSpc>
              <a:buNone/>
            </a:pPr>
            <a:endParaRPr lang="en-US" sz="1600" dirty="0"/>
          </a:p>
          <a:p>
            <a:pPr marL="0" indent="0">
              <a:lnSpc>
                <a:spcPct val="120000"/>
              </a:lnSpc>
              <a:buNone/>
            </a:pPr>
            <a:r>
              <a:rPr lang="en-US" sz="1600" i="1" dirty="0"/>
              <a:t>The annual deliverable will include the results of the tasks performed in 2022: the continuation of the fundamental theoretical studies on injection locking and advanced corrugated cavities, as well as the theoretical investigation on the multistage depressed collector for second harmonic operation.</a:t>
            </a:r>
          </a:p>
          <a:p>
            <a:pPr lvl="2">
              <a:lnSpc>
                <a:spcPct val="120000"/>
              </a:lnSpc>
            </a:pPr>
            <a:endParaRPr lang="en-GB" dirty="0"/>
          </a:p>
          <a:p>
            <a:pPr>
              <a:lnSpc>
                <a:spcPct val="120000"/>
              </a:lnSpc>
            </a:pPr>
            <a:endParaRPr lang="en-GB" b="1" dirty="0"/>
          </a:p>
          <a:p>
            <a:pPr>
              <a:lnSpc>
                <a:spcPct val="120000"/>
              </a:lnSpc>
            </a:pPr>
            <a:endParaRPr lang="en-GB" b="1" dirty="0"/>
          </a:p>
          <a:p>
            <a:pPr>
              <a:lnSpc>
                <a:spcPct val="120000"/>
              </a:lnSpc>
            </a:pPr>
            <a:endParaRPr lang="en-GB" b="1" dirty="0"/>
          </a:p>
        </p:txBody>
      </p:sp>
      <p:sp>
        <p:nvSpPr>
          <p:cNvPr id="2" name="Datumsplatzhalter 1"/>
          <p:cNvSpPr>
            <a:spLocks noGrp="1"/>
          </p:cNvSpPr>
          <p:nvPr>
            <p:ph type="dt" sz="half" idx="10"/>
          </p:nvPr>
        </p:nvSpPr>
        <p:spPr/>
        <p:txBody>
          <a:bodyPr/>
          <a:lstStyle/>
          <a:p>
            <a:r>
              <a:rPr lang="en-US" smtClean="0"/>
              <a:t>2023-02-06</a:t>
            </a:r>
            <a:endParaRPr lang="de-DE"/>
          </a:p>
        </p:txBody>
      </p:sp>
      <p:sp>
        <p:nvSpPr>
          <p:cNvPr id="3" name="Foliennummernplatzhalter 2"/>
          <p:cNvSpPr>
            <a:spLocks noGrp="1"/>
          </p:cNvSpPr>
          <p:nvPr>
            <p:ph type="sldNum" sz="quarter" idx="12"/>
          </p:nvPr>
        </p:nvSpPr>
        <p:spPr/>
        <p:txBody>
          <a:bodyPr/>
          <a:lstStyle/>
          <a:p>
            <a:fld id="{61696EC4-B4CF-4701-AD06-A8439D6D8E12}" type="slidenum">
              <a:rPr lang="de-DE" smtClean="0"/>
              <a:t>48</a:t>
            </a:fld>
            <a:endParaRPr lang="de-DE" dirty="0"/>
          </a:p>
        </p:txBody>
      </p:sp>
      <p:sp>
        <p:nvSpPr>
          <p:cNvPr id="6" name="Titel 5"/>
          <p:cNvSpPr>
            <a:spLocks noGrp="1"/>
          </p:cNvSpPr>
          <p:nvPr>
            <p:ph type="title"/>
          </p:nvPr>
        </p:nvSpPr>
        <p:spPr>
          <a:xfrm>
            <a:off x="396000" y="296244"/>
            <a:ext cx="6869178" cy="575989"/>
          </a:xfrm>
        </p:spPr>
        <p:txBody>
          <a:bodyPr>
            <a:normAutofit fontScale="90000"/>
          </a:bodyPr>
          <a:lstStyle/>
          <a:p>
            <a:r>
              <a:rPr lang="de-DE" dirty="0"/>
              <a:t>ENR-TEC.01.KIT-T002    </a:t>
            </a:r>
            <a:r>
              <a:rPr lang="de-DE" sz="2000" dirty="0"/>
              <a:t>2022</a:t>
            </a:r>
            <a:r>
              <a:rPr lang="de-DE" sz="2200" dirty="0"/>
              <a:t/>
            </a:r>
            <a:br>
              <a:rPr lang="de-DE" sz="2200" dirty="0"/>
            </a:br>
            <a:r>
              <a:rPr lang="de-DE" sz="1800" dirty="0" err="1"/>
              <a:t>Deliverables</a:t>
            </a:r>
            <a:endParaRPr lang="de-DE" sz="1600" i="1" dirty="0"/>
          </a:p>
        </p:txBody>
      </p:sp>
    </p:spTree>
    <p:extLst>
      <p:ext uri="{BB962C8B-B14F-4D97-AF65-F5344CB8AC3E}">
        <p14:creationId xmlns:p14="http://schemas.microsoft.com/office/powerpoint/2010/main" val="1567954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half" idx="1"/>
              </p:nvPr>
            </p:nvSpPr>
            <p:spPr>
              <a:xfrm>
                <a:off x="400050" y="1119420"/>
                <a:ext cx="4322900" cy="3446153"/>
              </a:xfrm>
            </p:spPr>
            <p:txBody>
              <a:bodyPr>
                <a:noAutofit/>
              </a:bodyPr>
              <a:lstStyle/>
              <a:p>
                <a:r>
                  <a:rPr lang="en-US" sz="1600" dirty="0"/>
                  <a:t>The eigenmodes of a corrugated waveguide depend on the number of corrugations </a:t>
                </a:r>
                <a14:m>
                  <m:oMath xmlns:m="http://schemas.openxmlformats.org/officeDocument/2006/math">
                    <m:r>
                      <a:rPr lang="en-US" sz="1600" i="1" smtClean="0">
                        <a:latin typeface="Cambria Math" panose="02040503050406030204" pitchFamily="18" charset="0"/>
                      </a:rPr>
                      <m:t>𝑀</m:t>
                    </m:r>
                  </m:oMath>
                </a14:m>
                <a:r>
                  <a:rPr lang="en-US" sz="1600" dirty="0"/>
                  <a:t> and their depth </a:t>
                </a:r>
                <a14:m>
                  <m:oMath xmlns:m="http://schemas.openxmlformats.org/officeDocument/2006/math">
                    <m:r>
                      <a:rPr lang="en-US" sz="1600" i="1" smtClean="0">
                        <a:latin typeface="Cambria Math" panose="02040503050406030204" pitchFamily="18" charset="0"/>
                      </a:rPr>
                      <m:t>𝑑</m:t>
                    </m:r>
                  </m:oMath>
                </a14:m>
                <a:endParaRPr lang="en-US" sz="1600" dirty="0"/>
              </a:p>
              <a:p>
                <a:r>
                  <a:rPr lang="en-US" sz="1600" dirty="0"/>
                  <a:t>The </a:t>
                </a:r>
                <a:r>
                  <a:rPr lang="en-US" sz="1600" dirty="0" smtClean="0"/>
                  <a:t>“corrugated” </a:t>
                </a:r>
                <a:r>
                  <a:rPr lang="en-US" sz="1600" dirty="0"/>
                  <a:t>eigenmodes can be described by </a:t>
                </a:r>
                <a:r>
                  <a:rPr lang="en-US" sz="1600" dirty="0" smtClean="0"/>
                  <a:t>superimposing </a:t>
                </a:r>
                <a:r>
                  <a:rPr lang="en-US" sz="1600" dirty="0" err="1" smtClean="0"/>
                  <a:t>eigenmodes</a:t>
                </a:r>
                <a:r>
                  <a:rPr lang="en-US" sz="1600" dirty="0" smtClean="0"/>
                  <a:t> </a:t>
                </a:r>
                <a:r>
                  <a:rPr lang="en-US" sz="1600" dirty="0"/>
                  <a:t>of </a:t>
                </a:r>
              </a:p>
              <a:p>
                <a:pPr lvl="1"/>
                <a:r>
                  <a:rPr lang="de-DE" sz="1400" dirty="0"/>
                  <a:t>Region I </a:t>
                </a:r>
                <a14:m>
                  <m:oMath xmlns:m="http://schemas.openxmlformats.org/officeDocument/2006/math">
                    <m:r>
                      <a:rPr lang="de-DE" sz="1400" b="0" i="1" smtClean="0">
                        <a:latin typeface="Cambria Math" panose="02040503050406030204" pitchFamily="18" charset="0"/>
                      </a:rPr>
                      <m:t>𝑟</m:t>
                    </m:r>
                    <m:r>
                      <a:rPr lang="de-DE" sz="1400" b="0" i="1" smtClean="0">
                        <a:latin typeface="Cambria Math" panose="02040503050406030204" pitchFamily="18" charset="0"/>
                      </a:rPr>
                      <m:t>∈[0,</m:t>
                    </m:r>
                    <m:r>
                      <a:rPr lang="de-DE" sz="1400" b="0" i="1" smtClean="0">
                        <a:latin typeface="Cambria Math" panose="02040503050406030204" pitchFamily="18" charset="0"/>
                      </a:rPr>
                      <m:t>𝑅</m:t>
                    </m:r>
                    <m:r>
                      <a:rPr lang="de-DE" sz="1400" b="0" i="1" smtClean="0">
                        <a:latin typeface="Cambria Math" panose="02040503050406030204" pitchFamily="18" charset="0"/>
                      </a:rPr>
                      <m:t>) </m:t>
                    </m:r>
                  </m:oMath>
                </a14:m>
                <a:endParaRPr lang="en-US" sz="1400" dirty="0"/>
              </a:p>
              <a:p>
                <a:pPr lvl="1"/>
                <a:r>
                  <a:rPr lang="en-US" sz="1400" dirty="0"/>
                  <a:t>Region II </a:t>
                </a:r>
                <a14:m>
                  <m:oMath xmlns:m="http://schemas.openxmlformats.org/officeDocument/2006/math">
                    <m:r>
                      <a:rPr lang="de-DE" sz="1400" b="0" i="1" smtClean="0">
                        <a:latin typeface="Cambria Math" panose="02040503050406030204" pitchFamily="18" charset="0"/>
                      </a:rPr>
                      <m:t>𝑟</m:t>
                    </m:r>
                    <m:r>
                      <a:rPr lang="de-DE" sz="1400" b="0" i="1" smtClean="0">
                        <a:latin typeface="Cambria Math" panose="02040503050406030204" pitchFamily="18" charset="0"/>
                      </a:rPr>
                      <m:t>∈[</m:t>
                    </m:r>
                    <m:r>
                      <a:rPr lang="de-DE" sz="1400" b="0" i="1" smtClean="0">
                        <a:latin typeface="Cambria Math" panose="02040503050406030204" pitchFamily="18" charset="0"/>
                      </a:rPr>
                      <m:t>𝑅</m:t>
                    </m:r>
                    <m:r>
                      <a:rPr lang="de-DE" sz="1400" b="0" i="1" smtClean="0">
                        <a:latin typeface="Cambria Math" panose="02040503050406030204" pitchFamily="18" charset="0"/>
                      </a:rPr>
                      <m:t>,</m:t>
                    </m:r>
                    <m:r>
                      <a:rPr lang="de-DE" sz="1400" b="0" i="1" smtClean="0">
                        <a:latin typeface="Cambria Math" panose="02040503050406030204" pitchFamily="18" charset="0"/>
                      </a:rPr>
                      <m:t>𝑅</m:t>
                    </m:r>
                    <m:r>
                      <a:rPr lang="de-DE" sz="1400" b="0" i="1" smtClean="0">
                        <a:latin typeface="Cambria Math" panose="02040503050406030204" pitchFamily="18" charset="0"/>
                      </a:rPr>
                      <m:t>+</m:t>
                    </m:r>
                    <m:r>
                      <a:rPr lang="de-DE" sz="1400" b="0" i="1" smtClean="0">
                        <a:latin typeface="Cambria Math" panose="02040503050406030204" pitchFamily="18" charset="0"/>
                      </a:rPr>
                      <m:t>𝑑</m:t>
                    </m:r>
                    <m:r>
                      <a:rPr lang="de-DE" sz="1400" b="0" i="1" smtClean="0">
                        <a:latin typeface="Cambria Math" panose="02040503050406030204" pitchFamily="18" charset="0"/>
                      </a:rPr>
                      <m:t>]</m:t>
                    </m:r>
                  </m:oMath>
                </a14:m>
                <a:endParaRPr lang="en-US" sz="1400" dirty="0"/>
              </a:p>
              <a:p>
                <a:r>
                  <a:rPr lang="en-US" sz="1600" dirty="0"/>
                  <a:t>Due to periodicity, Region I can be solved by </a:t>
                </a:r>
                <a:r>
                  <a:rPr lang="en-US" sz="1600" dirty="0" err="1"/>
                  <a:t>Floquet</a:t>
                </a:r>
                <a:r>
                  <a:rPr lang="en-US" sz="1600" dirty="0"/>
                  <a:t> theorem</a:t>
                </a:r>
              </a:p>
              <a:p>
                <a:pPr lvl="1"/>
                <a:r>
                  <a:rPr lang="en-US" sz="1400" dirty="0"/>
                  <a:t>Can be described as coupled eigenmodes of a cylindrical resonator </a:t>
                </a:r>
              </a:p>
              <a:p>
                <a:pPr lvl="1"/>
                <a:r>
                  <a:rPr lang="en-US" sz="1400" dirty="0"/>
                  <a:t>Azimuthal dependence of the modes change with M</a:t>
                </a:r>
              </a:p>
              <a:p>
                <a:r>
                  <a:rPr lang="en-US" sz="1600" dirty="0"/>
                  <a:t>Region II is expressed in terms of Fourier harmonics</a:t>
                </a:r>
              </a:p>
              <a:p>
                <a:pPr>
                  <a:lnSpc>
                    <a:spcPct val="130000"/>
                  </a:lnSpc>
                  <a:spcBef>
                    <a:spcPts val="0"/>
                  </a:spcBef>
                  <a:spcAft>
                    <a:spcPts val="600"/>
                  </a:spcAft>
                </a:pPr>
                <a:endParaRPr lang="en-US" sz="1600" dirty="0"/>
              </a:p>
            </p:txBody>
          </p:sp>
        </mc:Choice>
        <mc:Fallback xmlns="">
          <p:sp>
            <p:nvSpPr>
              <p:cNvPr id="2" name="Inhaltsplatzhalter 1"/>
              <p:cNvSpPr>
                <a:spLocks noGrp="1" noRot="1" noChangeAspect="1" noMove="1" noResize="1" noEditPoints="1" noAdjustHandles="1" noChangeArrowheads="1" noChangeShapeType="1" noTextEdit="1"/>
              </p:cNvSpPr>
              <p:nvPr>
                <p:ph sz="half" idx="1"/>
              </p:nvPr>
            </p:nvSpPr>
            <p:spPr>
              <a:xfrm>
                <a:off x="400050" y="1119420"/>
                <a:ext cx="4322900" cy="3446153"/>
              </a:xfrm>
              <a:blipFill rotWithShape="1">
                <a:blip r:embed="rId2"/>
                <a:stretch>
                  <a:fillRect l="-141" t="-2655" r="-3103" b="-4779"/>
                </a:stretch>
              </a:blipFill>
            </p:spPr>
            <p:txBody>
              <a:bodyPr/>
              <a:lstStyle/>
              <a:p>
                <a:r>
                  <a:rPr lang="en-US">
                    <a:noFill/>
                  </a:rPr>
                  <a:t> </a:t>
                </a:r>
              </a:p>
            </p:txBody>
          </p:sp>
        </mc:Fallback>
      </mc:AlternateContent>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49</a:t>
            </a:fld>
            <a:endParaRPr lang="en-US" noProof="0" dirty="0"/>
          </a:p>
        </p:txBody>
      </p:sp>
      <p:sp>
        <p:nvSpPr>
          <p:cNvPr id="5" name="Titel 4"/>
          <p:cNvSpPr>
            <a:spLocks noGrp="1"/>
          </p:cNvSpPr>
          <p:nvPr>
            <p:ph type="title"/>
          </p:nvPr>
        </p:nvSpPr>
        <p:spPr/>
        <p:txBody>
          <a:bodyPr>
            <a:normAutofit/>
          </a:bodyPr>
          <a:lstStyle/>
          <a:p>
            <a:r>
              <a:rPr lang="de-DE" dirty="0"/>
              <a:t>Surface Harmonic Model</a:t>
            </a:r>
            <a:endParaRPr lang="en-US" dirty="0"/>
          </a:p>
        </p:txBody>
      </p:sp>
      <p:pic>
        <p:nvPicPr>
          <p:cNvPr id="7" name="Content Placeholder 7">
            <a:extLst>
              <a:ext uri="{FF2B5EF4-FFF2-40B4-BE49-F238E27FC236}">
                <a16:creationId xmlns="" xmlns:a16="http://schemas.microsoft.com/office/drawing/2014/main" id="{4297CA98-F582-4CBD-DE1D-195AA83D70E2}"/>
              </a:ext>
            </a:extLst>
          </p:cNvPr>
          <p:cNvPicPr>
            <a:picLocks noChangeAspect="1"/>
          </p:cNvPicPr>
          <p:nvPr/>
        </p:nvPicPr>
        <p:blipFill>
          <a:blip r:embed="rId3"/>
          <a:stretch>
            <a:fillRect/>
          </a:stretch>
        </p:blipFill>
        <p:spPr>
          <a:xfrm>
            <a:off x="4722950" y="1472184"/>
            <a:ext cx="3410437" cy="3276640"/>
          </a:xfrm>
          <a:prstGeom prst="rect">
            <a:avLst/>
          </a:prstGeom>
        </p:spPr>
      </p:pic>
      <p:sp>
        <p:nvSpPr>
          <p:cNvPr id="8" name="TextBox 7">
            <a:extLst>
              <a:ext uri="{FF2B5EF4-FFF2-40B4-BE49-F238E27FC236}">
                <a16:creationId xmlns="" xmlns:a16="http://schemas.microsoft.com/office/drawing/2014/main" id="{ADFCA9A2-ADD0-CD6F-CB4E-2504AB9EA129}"/>
              </a:ext>
            </a:extLst>
          </p:cNvPr>
          <p:cNvSpPr txBox="1"/>
          <p:nvPr/>
        </p:nvSpPr>
        <p:spPr>
          <a:xfrm>
            <a:off x="7806704" y="1561589"/>
            <a:ext cx="770368" cy="276999"/>
          </a:xfrm>
          <a:prstGeom prst="rect">
            <a:avLst/>
          </a:prstGeom>
          <a:noFill/>
        </p:spPr>
        <p:txBody>
          <a:bodyPr wrap="square" rtlCol="0">
            <a:spAutoFit/>
          </a:bodyPr>
          <a:lstStyle/>
          <a:p>
            <a:r>
              <a:rPr lang="de-DE" sz="1200" dirty="0"/>
              <a:t>Region I</a:t>
            </a:r>
            <a:endParaRPr lang="en-US" sz="1200" dirty="0"/>
          </a:p>
        </p:txBody>
      </p:sp>
      <p:sp>
        <p:nvSpPr>
          <p:cNvPr id="9" name="TextBox 8">
            <a:extLst>
              <a:ext uri="{FF2B5EF4-FFF2-40B4-BE49-F238E27FC236}">
                <a16:creationId xmlns="" xmlns:a16="http://schemas.microsoft.com/office/drawing/2014/main" id="{1E554870-6CC1-3CAA-26F6-99D86B331A30}"/>
              </a:ext>
            </a:extLst>
          </p:cNvPr>
          <p:cNvSpPr txBox="1"/>
          <p:nvPr/>
        </p:nvSpPr>
        <p:spPr>
          <a:xfrm>
            <a:off x="6921993" y="1231441"/>
            <a:ext cx="884711" cy="276999"/>
          </a:xfrm>
          <a:prstGeom prst="rect">
            <a:avLst/>
          </a:prstGeom>
          <a:noFill/>
        </p:spPr>
        <p:txBody>
          <a:bodyPr wrap="square" rtlCol="0">
            <a:spAutoFit/>
          </a:bodyPr>
          <a:lstStyle/>
          <a:p>
            <a:r>
              <a:rPr lang="de-DE" sz="1200" dirty="0"/>
              <a:t>Region II</a:t>
            </a:r>
            <a:endParaRPr lang="en-US" sz="1200" dirty="0"/>
          </a:p>
        </p:txBody>
      </p:sp>
      <p:cxnSp>
        <p:nvCxnSpPr>
          <p:cNvPr id="10" name="Straight Arrow Connector 9">
            <a:extLst>
              <a:ext uri="{FF2B5EF4-FFF2-40B4-BE49-F238E27FC236}">
                <a16:creationId xmlns="" xmlns:a16="http://schemas.microsoft.com/office/drawing/2014/main" id="{4A0E3C43-C53D-1565-ADAF-5DDEE326FD74}"/>
              </a:ext>
            </a:extLst>
          </p:cNvPr>
          <p:cNvCxnSpPr>
            <a:cxnSpLocks/>
            <a:stCxn id="8" idx="2"/>
          </p:cNvCxnSpPr>
          <p:nvPr/>
        </p:nvCxnSpPr>
        <p:spPr>
          <a:xfrm flipH="1">
            <a:off x="7032717" y="1838588"/>
            <a:ext cx="1159171" cy="60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6899C1BB-F428-D2C7-5F42-30CE5176E28D}"/>
              </a:ext>
            </a:extLst>
          </p:cNvPr>
          <p:cNvCxnSpPr>
            <a:cxnSpLocks/>
            <a:stCxn id="9" idx="2"/>
          </p:cNvCxnSpPr>
          <p:nvPr/>
        </p:nvCxnSpPr>
        <p:spPr>
          <a:xfrm flipH="1">
            <a:off x="6808824" y="1508440"/>
            <a:ext cx="555525"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54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 xmlns:a16="http://schemas.microsoft.com/office/drawing/2014/main" id="{87A6072C-B4AF-4A01-93E4-C4291C4D9858}"/>
              </a:ext>
            </a:extLst>
          </p:cNvPr>
          <p:cNvSpPr txBox="1">
            <a:spLocks/>
          </p:cNvSpPr>
          <p:nvPr/>
        </p:nvSpPr>
        <p:spPr>
          <a:xfrm>
            <a:off x="373349" y="3671643"/>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5</a:t>
            </a:fld>
            <a:endParaRPr lang="en-US"/>
          </a:p>
        </p:txBody>
      </p:sp>
      <p:sp>
        <p:nvSpPr>
          <p:cNvPr id="20" name="Rechteck 19">
            <a:extLst>
              <a:ext uri="{FF2B5EF4-FFF2-40B4-BE49-F238E27FC236}">
                <a16:creationId xmlns="" xmlns:a16="http://schemas.microsoft.com/office/drawing/2014/main" id="{FD1F17E0-61CB-423A-9E93-F301377C394F}"/>
              </a:ext>
            </a:extLst>
          </p:cNvPr>
          <p:cNvSpPr/>
          <p:nvPr/>
        </p:nvSpPr>
        <p:spPr>
          <a:xfrm>
            <a:off x="255709" y="3231491"/>
            <a:ext cx="462747" cy="1235066"/>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 xmlns:a16="http://schemas.microsoft.com/office/drawing/2014/main" id="{47F394F8-F737-4290-AB27-1E7593C69B94}"/>
              </a:ext>
            </a:extLst>
          </p:cNvPr>
          <p:cNvCxnSpPr>
            <a:cxnSpLocks/>
          </p:cNvCxnSpPr>
          <p:nvPr/>
        </p:nvCxnSpPr>
        <p:spPr>
          <a:xfrm>
            <a:off x="614549" y="3096602"/>
            <a:ext cx="0" cy="16332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3" name="Grafik 3">
            <a:extLst>
              <a:ext uri="{FF2B5EF4-FFF2-40B4-BE49-F238E27FC236}">
                <a16:creationId xmlns="" xmlns:a16="http://schemas.microsoft.com/office/drawing/2014/main" id="{341575C8-A0DD-45DC-AD75-1FCE20148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40"/>
          <a:stretch/>
        </p:blipFill>
        <p:spPr bwMode="auto">
          <a:xfrm>
            <a:off x="2409079" y="914132"/>
            <a:ext cx="3867812" cy="2020093"/>
          </a:xfrm>
          <a:prstGeom prst="rect">
            <a:avLst/>
          </a:prstGeom>
          <a:ln>
            <a:noFill/>
          </a:ln>
          <a:extLst>
            <a:ext uri="{53640926-AAD7-44D8-BBD7-CCE9431645EC}">
              <a14:shadowObscured xmlns:a14="http://schemas.microsoft.com/office/drawing/2010/main"/>
            </a:ext>
          </a:extLst>
        </p:spPr>
      </p:pic>
      <p:sp>
        <p:nvSpPr>
          <p:cNvPr id="34" name="TextBox 1">
            <a:extLst>
              <a:ext uri="{FF2B5EF4-FFF2-40B4-BE49-F238E27FC236}">
                <a16:creationId xmlns="" xmlns:a16="http://schemas.microsoft.com/office/drawing/2014/main" id="{64864D95-2C6E-42AC-AE04-E3DEAAEF6DDC}"/>
              </a:ext>
            </a:extLst>
          </p:cNvPr>
          <p:cNvSpPr txBox="1"/>
          <p:nvPr/>
        </p:nvSpPr>
        <p:spPr>
          <a:xfrm>
            <a:off x="2446453" y="965768"/>
            <a:ext cx="1271094" cy="369332"/>
          </a:xfrm>
          <a:prstGeom prst="rect">
            <a:avLst/>
          </a:prstGeom>
          <a:solidFill>
            <a:srgbClr val="979A96">
              <a:alpha val="60000"/>
            </a:srgbClr>
          </a:solidFill>
        </p:spPr>
        <p:txBody>
          <a:bodyPr wrap="square" rtlCol="0">
            <a:spAutoFit/>
          </a:bodyPr>
          <a:lstStyle/>
          <a:p>
            <a:pPr algn="ctr"/>
            <a:r>
              <a:rPr lang="en-US" dirty="0">
                <a:solidFill>
                  <a:schemeClr val="bg1"/>
                </a:solidFill>
              </a:rPr>
              <a:t>Gyrotron</a:t>
            </a:r>
          </a:p>
        </p:txBody>
      </p:sp>
      <p:sp>
        <p:nvSpPr>
          <p:cNvPr id="3" name="Foliennummernplatzhalter 2">
            <a:extLst>
              <a:ext uri="{FF2B5EF4-FFF2-40B4-BE49-F238E27FC236}">
                <a16:creationId xmlns="" xmlns:a16="http://schemas.microsoft.com/office/drawing/2014/main" id="{7AC9FD06-49FF-49F7-9651-A5CF19A0D8BC}"/>
              </a:ext>
            </a:extLst>
          </p:cNvPr>
          <p:cNvSpPr>
            <a:spLocks noGrp="1"/>
          </p:cNvSpPr>
          <p:nvPr>
            <p:ph type="sldNum" sz="quarter" idx="12"/>
          </p:nvPr>
        </p:nvSpPr>
        <p:spPr/>
        <p:txBody>
          <a:bodyPr/>
          <a:lstStyle/>
          <a:p>
            <a:fld id="{61696EC4-B4CF-4701-AD06-A8439D6D8E12}" type="slidenum">
              <a:rPr lang="en-US" noProof="0" smtClean="0"/>
              <a:t>5</a:t>
            </a:fld>
            <a:endParaRPr lang="en-US" noProof="0"/>
          </a:p>
        </p:txBody>
      </p:sp>
      <p:sp>
        <p:nvSpPr>
          <p:cNvPr id="4" name="Titel 3">
            <a:extLst>
              <a:ext uri="{FF2B5EF4-FFF2-40B4-BE49-F238E27FC236}">
                <a16:creationId xmlns="" xmlns:a16="http://schemas.microsoft.com/office/drawing/2014/main" id="{14507AFA-B3C5-491F-A0C3-419751319DB9}"/>
              </a:ext>
            </a:extLst>
          </p:cNvPr>
          <p:cNvSpPr>
            <a:spLocks noGrp="1"/>
          </p:cNvSpPr>
          <p:nvPr>
            <p:ph type="title"/>
          </p:nvPr>
        </p:nvSpPr>
        <p:spPr/>
        <p:txBody>
          <a:bodyPr>
            <a:normAutofit/>
          </a:bodyPr>
          <a:lstStyle/>
          <a:p>
            <a:r>
              <a:rPr lang="de-DE" dirty="0" smtClean="0"/>
              <a:t>Key </a:t>
            </a:r>
            <a:r>
              <a:rPr lang="de-DE" dirty="0"/>
              <a:t>Components </a:t>
            </a:r>
            <a:r>
              <a:rPr lang="de-DE" dirty="0" err="1"/>
              <a:t>of</a:t>
            </a:r>
            <a:r>
              <a:rPr lang="de-DE" dirty="0"/>
              <a:t> </a:t>
            </a:r>
            <a:r>
              <a:rPr lang="de-DE" dirty="0" err="1"/>
              <a:t>the</a:t>
            </a:r>
            <a:r>
              <a:rPr lang="de-DE" dirty="0"/>
              <a:t> DEMO EC System</a:t>
            </a:r>
          </a:p>
        </p:txBody>
      </p:sp>
      <p:sp>
        <p:nvSpPr>
          <p:cNvPr id="8" name="TextBox 21">
            <a:extLst>
              <a:ext uri="{FF2B5EF4-FFF2-40B4-BE49-F238E27FC236}">
                <a16:creationId xmlns="" xmlns:a16="http://schemas.microsoft.com/office/drawing/2014/main" id="{F008A79D-D2EC-4E51-9124-D43143408935}"/>
              </a:ext>
            </a:extLst>
          </p:cNvPr>
          <p:cNvSpPr txBox="1"/>
          <p:nvPr/>
        </p:nvSpPr>
        <p:spPr>
          <a:xfrm>
            <a:off x="314701" y="2657226"/>
            <a:ext cx="3072718" cy="276999"/>
          </a:xfrm>
          <a:prstGeom prst="rect">
            <a:avLst/>
          </a:prstGeom>
          <a:noFill/>
          <a:ln>
            <a:noFill/>
          </a:ln>
        </p:spPr>
        <p:txBody>
          <a:bodyPr wrap="square" rtlCol="0">
            <a:spAutoFit/>
          </a:bodyPr>
          <a:lstStyle/>
          <a:p>
            <a:r>
              <a:rPr lang="en-US" sz="1200" b="1" dirty="0"/>
              <a:t>EC  equatorial launcher</a:t>
            </a:r>
          </a:p>
        </p:txBody>
      </p:sp>
      <p:pic>
        <p:nvPicPr>
          <p:cNvPr id="12" name="Picture 11">
            <a:extLst>
              <a:ext uri="{FF2B5EF4-FFF2-40B4-BE49-F238E27FC236}">
                <a16:creationId xmlns="" xmlns:a16="http://schemas.microsoft.com/office/drawing/2014/main" id="{F4DB3E95-67C3-4870-B3FA-987473DF76A2}"/>
              </a:ext>
            </a:extLst>
          </p:cNvPr>
          <p:cNvPicPr>
            <a:picLocks noChangeAspect="1"/>
          </p:cNvPicPr>
          <p:nvPr/>
        </p:nvPicPr>
        <p:blipFill>
          <a:blip r:embed="rId3"/>
          <a:stretch>
            <a:fillRect/>
          </a:stretch>
        </p:blipFill>
        <p:spPr>
          <a:xfrm>
            <a:off x="2162121" y="2989228"/>
            <a:ext cx="4117090" cy="1330740"/>
          </a:xfrm>
          <a:prstGeom prst="rect">
            <a:avLst/>
          </a:prstGeom>
        </p:spPr>
      </p:pic>
      <p:pic>
        <p:nvPicPr>
          <p:cNvPr id="13" name="Grafik 17">
            <a:extLst>
              <a:ext uri="{FF2B5EF4-FFF2-40B4-BE49-F238E27FC236}">
                <a16:creationId xmlns="" xmlns:a16="http://schemas.microsoft.com/office/drawing/2014/main" id="{D51C0DCE-4A5A-4B5F-AFFA-64D60C2DC0E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45518" y="2915933"/>
            <a:ext cx="1508844" cy="1477329"/>
          </a:xfrm>
          <a:prstGeom prst="rect">
            <a:avLst/>
          </a:prstGeom>
        </p:spPr>
      </p:pic>
      <p:sp>
        <p:nvSpPr>
          <p:cNvPr id="14" name="TextBox 20">
            <a:extLst>
              <a:ext uri="{FF2B5EF4-FFF2-40B4-BE49-F238E27FC236}">
                <a16:creationId xmlns="" xmlns:a16="http://schemas.microsoft.com/office/drawing/2014/main" id="{EAEC3279-17A7-4353-9B8C-54DD82EED364}"/>
              </a:ext>
            </a:extLst>
          </p:cNvPr>
          <p:cNvSpPr txBox="1"/>
          <p:nvPr/>
        </p:nvSpPr>
        <p:spPr>
          <a:xfrm>
            <a:off x="2288554" y="4312668"/>
            <a:ext cx="4403695" cy="246221"/>
          </a:xfrm>
          <a:prstGeom prst="rect">
            <a:avLst/>
          </a:prstGeom>
          <a:noFill/>
          <a:ln>
            <a:noFill/>
          </a:ln>
        </p:spPr>
        <p:txBody>
          <a:bodyPr wrap="square" rtlCol="0">
            <a:spAutoFit/>
          </a:bodyPr>
          <a:lstStyle/>
          <a:p>
            <a:r>
              <a:rPr lang="en-US" sz="1000" dirty="0"/>
              <a:t>Quasi-optical transmission line </a:t>
            </a:r>
          </a:p>
        </p:txBody>
      </p:sp>
      <p:cxnSp>
        <p:nvCxnSpPr>
          <p:cNvPr id="15" name="Straight Arrow Connector 15">
            <a:extLst>
              <a:ext uri="{FF2B5EF4-FFF2-40B4-BE49-F238E27FC236}">
                <a16:creationId xmlns="" xmlns:a16="http://schemas.microsoft.com/office/drawing/2014/main" id="{0A934F06-3E98-4DEC-800B-A23B86DB1431}"/>
              </a:ext>
            </a:extLst>
          </p:cNvPr>
          <p:cNvCxnSpPr>
            <a:cxnSpLocks/>
          </p:cNvCxnSpPr>
          <p:nvPr/>
        </p:nvCxnSpPr>
        <p:spPr>
          <a:xfrm flipH="1">
            <a:off x="4221967" y="2314361"/>
            <a:ext cx="164793" cy="87440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 xmlns:a16="http://schemas.microsoft.com/office/drawing/2014/main" id="{8C2B1496-F965-49FD-BAD3-0B3A6BA244FC}"/>
              </a:ext>
            </a:extLst>
          </p:cNvPr>
          <p:cNvCxnSpPr>
            <a:cxnSpLocks/>
          </p:cNvCxnSpPr>
          <p:nvPr/>
        </p:nvCxnSpPr>
        <p:spPr>
          <a:xfrm>
            <a:off x="4386760" y="2314361"/>
            <a:ext cx="1631300" cy="99076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 xmlns:a16="http://schemas.microsoft.com/office/drawing/2014/main" id="{0E0D7A50-95EB-4BB9-A2BE-09D919148079}"/>
              </a:ext>
            </a:extLst>
          </p:cNvPr>
          <p:cNvCxnSpPr>
            <a:cxnSpLocks/>
          </p:cNvCxnSpPr>
          <p:nvPr/>
        </p:nvCxnSpPr>
        <p:spPr>
          <a:xfrm>
            <a:off x="4386760" y="2273778"/>
            <a:ext cx="473104" cy="96263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a:extLst>
              <a:ext uri="{FF2B5EF4-FFF2-40B4-BE49-F238E27FC236}">
                <a16:creationId xmlns="" xmlns:a16="http://schemas.microsoft.com/office/drawing/2014/main" id="{4BA360EF-3EC1-434F-8D3A-0F6831084532}"/>
              </a:ext>
            </a:extLst>
          </p:cNvPr>
          <p:cNvCxnSpPr>
            <a:cxnSpLocks/>
          </p:cNvCxnSpPr>
          <p:nvPr/>
        </p:nvCxnSpPr>
        <p:spPr>
          <a:xfrm>
            <a:off x="4388998" y="2276438"/>
            <a:ext cx="1054305" cy="101525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 xmlns:a16="http://schemas.microsoft.com/office/drawing/2014/main" id="{DB54DB63-FA5D-4D19-8ACE-135C3FB815F3}"/>
              </a:ext>
            </a:extLst>
          </p:cNvPr>
          <p:cNvSpPr txBox="1"/>
          <p:nvPr/>
        </p:nvSpPr>
        <p:spPr>
          <a:xfrm>
            <a:off x="51644" y="4441017"/>
            <a:ext cx="691844" cy="246221"/>
          </a:xfrm>
          <a:prstGeom prst="rect">
            <a:avLst/>
          </a:prstGeom>
          <a:noFill/>
          <a:ln>
            <a:noFill/>
          </a:ln>
        </p:spPr>
        <p:txBody>
          <a:bodyPr wrap="square" rtlCol="0">
            <a:spAutoFit/>
          </a:bodyPr>
          <a:lstStyle>
            <a:defPPr>
              <a:defRPr lang="en-US"/>
            </a:defPPr>
          </a:lstStyle>
          <a:p>
            <a:r>
              <a:rPr lang="de-DE" sz="1000" dirty="0"/>
              <a:t>Plasma</a:t>
            </a:r>
          </a:p>
        </p:txBody>
      </p:sp>
      <p:sp>
        <p:nvSpPr>
          <p:cNvPr id="42" name="Ellipse 41">
            <a:extLst>
              <a:ext uri="{FF2B5EF4-FFF2-40B4-BE49-F238E27FC236}">
                <a16:creationId xmlns="" xmlns:a16="http://schemas.microsoft.com/office/drawing/2014/main" id="{46CF1A04-0F48-46C8-B24A-B07A7FF6D8E8}"/>
              </a:ext>
            </a:extLst>
          </p:cNvPr>
          <p:cNvSpPr/>
          <p:nvPr/>
        </p:nvSpPr>
        <p:spPr>
          <a:xfrm>
            <a:off x="4304363" y="2195673"/>
            <a:ext cx="197869" cy="24807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 xmlns:a16="http://schemas.microsoft.com/office/drawing/2014/main" id="{BE99BF68-E6FB-44E3-9C53-C0490FEFEB44}"/>
              </a:ext>
            </a:extLst>
          </p:cNvPr>
          <p:cNvGrpSpPr/>
          <p:nvPr/>
        </p:nvGrpSpPr>
        <p:grpSpPr>
          <a:xfrm>
            <a:off x="6417634" y="842891"/>
            <a:ext cx="2680391" cy="3882344"/>
            <a:chOff x="6417634" y="842891"/>
            <a:chExt cx="2680391" cy="3882344"/>
          </a:xfrm>
        </p:grpSpPr>
        <p:pic>
          <p:nvPicPr>
            <p:cNvPr id="6" name="Picture 3">
              <a:extLst>
                <a:ext uri="{FF2B5EF4-FFF2-40B4-BE49-F238E27FC236}">
                  <a16:creationId xmlns="" xmlns:a16="http://schemas.microsoft.com/office/drawing/2014/main" id="{286103D4-3629-4DA1-AB21-9A15AF61CA34}"/>
                </a:ext>
              </a:extLst>
            </p:cNvPr>
            <p:cNvPicPr>
              <a:picLocks noChangeAspect="1"/>
            </p:cNvPicPr>
            <p:nvPr/>
          </p:nvPicPr>
          <p:blipFill>
            <a:blip r:embed="rId5"/>
            <a:stretch>
              <a:fillRect/>
            </a:stretch>
          </p:blipFill>
          <p:spPr>
            <a:xfrm>
              <a:off x="7187693" y="846693"/>
              <a:ext cx="1567875" cy="3840545"/>
            </a:xfrm>
            <a:prstGeom prst="rect">
              <a:avLst/>
            </a:prstGeom>
            <a:solidFill>
              <a:schemeClr val="accent2">
                <a:lumMod val="60000"/>
                <a:lumOff val="40000"/>
              </a:schemeClr>
            </a:solidFill>
          </p:spPr>
        </p:pic>
        <p:sp>
          <p:nvSpPr>
            <p:cNvPr id="5" name="Rechteck 4">
              <a:extLst>
                <a:ext uri="{FF2B5EF4-FFF2-40B4-BE49-F238E27FC236}">
                  <a16:creationId xmlns="" xmlns:a16="http://schemas.microsoft.com/office/drawing/2014/main" id="{BFBAB11E-CA14-4DA9-9295-B35DC2B50662}"/>
                </a:ext>
              </a:extLst>
            </p:cNvPr>
            <p:cNvSpPr/>
            <p:nvPr/>
          </p:nvSpPr>
          <p:spPr>
            <a:xfrm>
              <a:off x="6417634" y="842891"/>
              <a:ext cx="2680391" cy="3882344"/>
            </a:xfrm>
            <a:prstGeom prst="rect">
              <a:avLst/>
            </a:prstGeom>
            <a:noFill/>
            <a:ln w="12700">
              <a:solidFill>
                <a:srgbClr val="016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7">
              <a:extLst>
                <a:ext uri="{FF2B5EF4-FFF2-40B4-BE49-F238E27FC236}">
                  <a16:creationId xmlns="" xmlns:a16="http://schemas.microsoft.com/office/drawing/2014/main" id="{18A0AB6A-2700-481B-9ED8-6D5DEAF12DA7}"/>
                </a:ext>
              </a:extLst>
            </p:cNvPr>
            <p:cNvSpPr txBox="1"/>
            <p:nvPr/>
          </p:nvSpPr>
          <p:spPr>
            <a:xfrm>
              <a:off x="8103227" y="1002025"/>
              <a:ext cx="687945" cy="215444"/>
            </a:xfrm>
            <a:prstGeom prst="rect">
              <a:avLst/>
            </a:prstGeom>
            <a:solidFill>
              <a:srgbClr val="FFFF00"/>
            </a:solidFill>
          </p:spPr>
          <p:txBody>
            <a:bodyPr wrap="square" rtlCol="0">
              <a:spAutoFit/>
            </a:bodyPr>
            <a:lstStyle/>
            <a:p>
              <a:r>
                <a:rPr lang="en-US" sz="800" dirty="0"/>
                <a:t>Collector</a:t>
              </a:r>
            </a:p>
          </p:txBody>
        </p:sp>
        <p:sp>
          <p:nvSpPr>
            <p:cNvPr id="11" name="TextBox 10">
              <a:extLst>
                <a:ext uri="{FF2B5EF4-FFF2-40B4-BE49-F238E27FC236}">
                  <a16:creationId xmlns="" xmlns:a16="http://schemas.microsoft.com/office/drawing/2014/main" id="{70E7A55C-BDF0-4AE5-A399-651740709E1F}"/>
                </a:ext>
              </a:extLst>
            </p:cNvPr>
            <p:cNvSpPr txBox="1"/>
            <p:nvPr/>
          </p:nvSpPr>
          <p:spPr>
            <a:xfrm>
              <a:off x="8134054" y="3698365"/>
              <a:ext cx="621514" cy="461665"/>
            </a:xfrm>
            <a:prstGeom prst="rect">
              <a:avLst/>
            </a:prstGeom>
            <a:solidFill>
              <a:srgbClr val="FFFF00"/>
            </a:solidFill>
          </p:spPr>
          <p:txBody>
            <a:bodyPr wrap="square" rtlCol="0">
              <a:spAutoFit/>
            </a:bodyPr>
            <a:lstStyle/>
            <a:p>
              <a:r>
                <a:rPr lang="en-US" sz="800" dirty="0"/>
                <a:t>Cathode/Emitter (MIG)</a:t>
              </a:r>
            </a:p>
          </p:txBody>
        </p:sp>
        <p:sp>
          <p:nvSpPr>
            <p:cNvPr id="23" name="Pfeil: nach rechts 22">
              <a:extLst>
                <a:ext uri="{FF2B5EF4-FFF2-40B4-BE49-F238E27FC236}">
                  <a16:creationId xmlns="" xmlns:a16="http://schemas.microsoft.com/office/drawing/2014/main" id="{E8F007B0-CAB0-4886-933D-97931F675A7B}"/>
                </a:ext>
              </a:extLst>
            </p:cNvPr>
            <p:cNvSpPr/>
            <p:nvPr/>
          </p:nvSpPr>
          <p:spPr>
            <a:xfrm rot="10800000">
              <a:off x="7220409" y="2269211"/>
              <a:ext cx="271416" cy="298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mit Pfeil 24">
              <a:extLst>
                <a:ext uri="{FF2B5EF4-FFF2-40B4-BE49-F238E27FC236}">
                  <a16:creationId xmlns="" xmlns:a16="http://schemas.microsoft.com/office/drawing/2014/main" id="{DF06F08D-9DF2-4A75-8E22-99C85600713B}"/>
                </a:ext>
              </a:extLst>
            </p:cNvPr>
            <p:cNvCxnSpPr>
              <a:cxnSpLocks/>
            </p:cNvCxnSpPr>
            <p:nvPr/>
          </p:nvCxnSpPr>
          <p:spPr>
            <a:xfrm flipH="1">
              <a:off x="8972372" y="883752"/>
              <a:ext cx="42134" cy="3803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 xmlns:a16="http://schemas.microsoft.com/office/drawing/2014/main" id="{C73A892A-35DD-4CE8-A4E3-B1E118E0F2C5}"/>
                </a:ext>
              </a:extLst>
            </p:cNvPr>
            <p:cNvCxnSpPr/>
            <p:nvPr/>
          </p:nvCxnSpPr>
          <p:spPr>
            <a:xfrm>
              <a:off x="7611486" y="4687238"/>
              <a:ext cx="1445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 xmlns:a16="http://schemas.microsoft.com/office/drawing/2014/main" id="{4F9C6A51-3185-489A-AF39-4A9C5B8CAD7F}"/>
                </a:ext>
              </a:extLst>
            </p:cNvPr>
            <p:cNvCxnSpPr/>
            <p:nvPr/>
          </p:nvCxnSpPr>
          <p:spPr>
            <a:xfrm>
              <a:off x="7613733" y="880644"/>
              <a:ext cx="1445672"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 xmlns:a16="http://schemas.microsoft.com/office/drawing/2014/main" id="{1405CE4D-9B56-4C24-9FCC-6FCC252D0979}"/>
                </a:ext>
              </a:extLst>
            </p:cNvPr>
            <p:cNvSpPr txBox="1"/>
            <p:nvPr/>
          </p:nvSpPr>
          <p:spPr>
            <a:xfrm>
              <a:off x="6454379" y="3058702"/>
              <a:ext cx="1280101" cy="1338828"/>
            </a:xfrm>
            <a:prstGeom prst="rect">
              <a:avLst/>
            </a:prstGeom>
            <a:solidFill>
              <a:srgbClr val="FF0000"/>
            </a:solidFill>
          </p:spPr>
          <p:txBody>
            <a:bodyPr wrap="square" rtlCol="0">
              <a:spAutoFit/>
            </a:bodyPr>
            <a:lstStyle/>
            <a:p>
              <a:r>
                <a:rPr lang="en-US" sz="900" b="1" dirty="0"/>
                <a:t>Super Conducting Magnet (s = 1)</a:t>
              </a:r>
            </a:p>
            <a:p>
              <a:r>
                <a:rPr lang="en-US" sz="900" dirty="0"/>
                <a:t>  ~6 T @140 GHz</a:t>
              </a:r>
            </a:p>
            <a:p>
              <a:r>
                <a:rPr lang="en-US" sz="900" dirty="0"/>
                <a:t>  ~7 T @170 GHz</a:t>
              </a:r>
            </a:p>
            <a:p>
              <a:r>
                <a:rPr lang="en-US" sz="900" dirty="0"/>
                <a:t>  ~8 T @200 GHz</a:t>
              </a:r>
            </a:p>
            <a:p>
              <a:r>
                <a:rPr lang="en-US" sz="900" dirty="0"/>
                <a:t>~10 T @240 GHz</a:t>
              </a:r>
            </a:p>
            <a:p>
              <a:endParaRPr lang="en-US" sz="900" dirty="0"/>
            </a:p>
            <a:p>
              <a:r>
                <a:rPr lang="en-US" sz="900" i="1" dirty="0"/>
                <a:t>f </a:t>
              </a:r>
              <a:r>
                <a:rPr lang="en-US" sz="900" dirty="0"/>
                <a:t>[GHz] ~ </a:t>
              </a:r>
              <a:r>
                <a:rPr lang="en-US" sz="900" i="1" dirty="0"/>
                <a:t>s</a:t>
              </a:r>
              <a:r>
                <a:rPr lang="en-US" sz="900" dirty="0"/>
                <a:t>·28/</a:t>
              </a:r>
              <a:r>
                <a:rPr lang="el-GR" sz="900" i="1" dirty="0"/>
                <a:t>γ</a:t>
              </a:r>
              <a:r>
                <a:rPr lang="en-US" sz="900" dirty="0"/>
                <a:t>·</a:t>
              </a:r>
              <a:r>
                <a:rPr lang="en-US" sz="900" i="1" dirty="0"/>
                <a:t>B</a:t>
              </a:r>
              <a:r>
                <a:rPr lang="en-US" sz="900" dirty="0"/>
                <a:t> [T]</a:t>
              </a:r>
            </a:p>
            <a:p>
              <a:endParaRPr lang="en-US" sz="900" dirty="0"/>
            </a:p>
          </p:txBody>
        </p:sp>
        <p:sp>
          <p:nvSpPr>
            <p:cNvPr id="29" name="TextBox 9">
              <a:extLst>
                <a:ext uri="{FF2B5EF4-FFF2-40B4-BE49-F238E27FC236}">
                  <a16:creationId xmlns="" xmlns:a16="http://schemas.microsoft.com/office/drawing/2014/main" id="{1FFEF862-558A-445B-975A-1810772CEE6F}"/>
                </a:ext>
              </a:extLst>
            </p:cNvPr>
            <p:cNvSpPr txBox="1"/>
            <p:nvPr/>
          </p:nvSpPr>
          <p:spPr>
            <a:xfrm>
              <a:off x="8048425" y="2989228"/>
              <a:ext cx="543697" cy="338554"/>
            </a:xfrm>
            <a:prstGeom prst="rect">
              <a:avLst/>
            </a:prstGeom>
            <a:solidFill>
              <a:srgbClr val="FFFF00"/>
            </a:solidFill>
          </p:spPr>
          <p:txBody>
            <a:bodyPr wrap="square" rtlCol="0">
              <a:spAutoFit/>
            </a:bodyPr>
            <a:lstStyle/>
            <a:p>
              <a:r>
                <a:rPr lang="en-US" sz="800" dirty="0"/>
                <a:t>Coaxial cavity</a:t>
              </a:r>
            </a:p>
          </p:txBody>
        </p:sp>
        <p:sp>
          <p:nvSpPr>
            <p:cNvPr id="30" name="Textfeld 29">
              <a:extLst>
                <a:ext uri="{FF2B5EF4-FFF2-40B4-BE49-F238E27FC236}">
                  <a16:creationId xmlns="" xmlns:a16="http://schemas.microsoft.com/office/drawing/2014/main" id="{3070D8D0-61B9-4FBE-BEDF-A47110C3A874}"/>
                </a:ext>
              </a:extLst>
            </p:cNvPr>
            <p:cNvSpPr txBox="1"/>
            <p:nvPr/>
          </p:nvSpPr>
          <p:spPr>
            <a:xfrm rot="16200000">
              <a:off x="8396037" y="1735806"/>
              <a:ext cx="1106393" cy="184666"/>
            </a:xfrm>
            <a:prstGeom prst="rect">
              <a:avLst/>
            </a:prstGeom>
            <a:noFill/>
          </p:spPr>
          <p:txBody>
            <a:bodyPr wrap="none" rtlCol="0">
              <a:spAutoFit/>
            </a:bodyPr>
            <a:lstStyle/>
            <a:p>
              <a:r>
                <a:rPr lang="de-DE" sz="600" dirty="0"/>
                <a:t>Height ~3 m, </a:t>
              </a:r>
              <a:r>
                <a:rPr lang="de-DE" sz="600" dirty="0" err="1"/>
                <a:t>weight</a:t>
              </a:r>
              <a:r>
                <a:rPr lang="de-DE" sz="600" dirty="0"/>
                <a:t> ~1 ton</a:t>
              </a:r>
            </a:p>
          </p:txBody>
        </p:sp>
        <p:sp>
          <p:nvSpPr>
            <p:cNvPr id="10" name="TextBox 8">
              <a:extLst>
                <a:ext uri="{FF2B5EF4-FFF2-40B4-BE49-F238E27FC236}">
                  <a16:creationId xmlns="" xmlns:a16="http://schemas.microsoft.com/office/drawing/2014/main" id="{D7552148-69B0-4083-9D88-69D0A9A41D19}"/>
                </a:ext>
              </a:extLst>
            </p:cNvPr>
            <p:cNvSpPr txBox="1"/>
            <p:nvPr/>
          </p:nvSpPr>
          <p:spPr>
            <a:xfrm>
              <a:off x="6454379" y="1765055"/>
              <a:ext cx="989408" cy="461665"/>
            </a:xfrm>
            <a:prstGeom prst="rect">
              <a:avLst/>
            </a:prstGeom>
            <a:solidFill>
              <a:srgbClr val="FFFF00"/>
            </a:solidFill>
          </p:spPr>
          <p:txBody>
            <a:bodyPr wrap="square" rtlCol="0">
              <a:spAutoFit/>
            </a:bodyPr>
            <a:lstStyle/>
            <a:p>
              <a:r>
                <a:rPr lang="en-US" sz="800" dirty="0"/>
                <a:t>Gaussian beam output at CVD diamond window</a:t>
              </a:r>
            </a:p>
          </p:txBody>
        </p:sp>
      </p:grpSp>
      <p:sp>
        <p:nvSpPr>
          <p:cNvPr id="32"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a:xfrm>
            <a:off x="627234" y="4748824"/>
            <a:ext cx="1027755" cy="396264"/>
          </a:xfrm>
        </p:spPr>
        <p:txBody>
          <a:bodyPr/>
          <a:lstStyle/>
          <a:p>
            <a:r>
              <a:rPr lang="en-US" smtClean="0"/>
              <a:t>2023-02-06</a:t>
            </a:r>
            <a:endParaRPr lang="en-US" dirty="0"/>
          </a:p>
        </p:txBody>
      </p:sp>
    </p:spTree>
    <p:extLst>
      <p:ext uri="{BB962C8B-B14F-4D97-AF65-F5344CB8AC3E}">
        <p14:creationId xmlns:p14="http://schemas.microsoft.com/office/powerpoint/2010/main" val="2225527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a:xfrm>
                <a:off x="400048" y="1096560"/>
                <a:ext cx="8660132" cy="3560824"/>
              </a:xfrm>
            </p:spPr>
            <p:txBody>
              <a:bodyPr>
                <a:noAutofit/>
              </a:bodyPr>
              <a:lstStyle/>
              <a:p>
                <a:pPr>
                  <a:lnSpc>
                    <a:spcPct val="130000"/>
                  </a:lnSpc>
                  <a:spcBef>
                    <a:spcPts val="0"/>
                  </a:spcBef>
                  <a:spcAft>
                    <a:spcPts val="600"/>
                  </a:spcAft>
                </a:pPr>
                <a:r>
                  <a:rPr lang="en-US" sz="1700" dirty="0"/>
                  <a:t>The coaxial cavity presents variable inner (</a:t>
                </a:r>
                <a:r>
                  <a:rPr lang="en-US" sz="1700" i="1" dirty="0"/>
                  <a:t>R</a:t>
                </a:r>
                <a:r>
                  <a:rPr lang="en-US" sz="1700" i="1" baseline="-25000" dirty="0"/>
                  <a:t>in</a:t>
                </a:r>
                <a:r>
                  <a:rPr lang="en-US" sz="1700" dirty="0"/>
                  <a:t>) and outer (</a:t>
                </a:r>
                <a:r>
                  <a:rPr lang="en-US" sz="1700" i="1" dirty="0"/>
                  <a:t>R</a:t>
                </a:r>
                <a:r>
                  <a:rPr lang="en-US" sz="1700" i="1" baseline="-25000" dirty="0"/>
                  <a:t>out</a:t>
                </a:r>
                <a:r>
                  <a:rPr lang="en-US" sz="1700" dirty="0"/>
                  <a:t>) radius with respect to </a:t>
                </a:r>
                <a:r>
                  <a:rPr lang="en-US" sz="1700" i="1" dirty="0"/>
                  <a:t>z</a:t>
                </a:r>
                <a:r>
                  <a:rPr lang="en-US" sz="1700" dirty="0"/>
                  <a:t>, and the cutoff frequency of each mode depends on the ratio of these radii </a:t>
                </a:r>
                <a:r>
                  <a:rPr lang="en-US" sz="1700" i="1" dirty="0"/>
                  <a:t>C. </a:t>
                </a:r>
              </a:p>
              <a:p>
                <a:pPr>
                  <a:lnSpc>
                    <a:spcPct val="130000"/>
                  </a:lnSpc>
                  <a:spcBef>
                    <a:spcPts val="0"/>
                  </a:spcBef>
                  <a:spcAft>
                    <a:spcPts val="600"/>
                  </a:spcAft>
                </a:pPr>
                <a:r>
                  <a:rPr lang="en-US" sz="1700" dirty="0"/>
                  <a:t>It is preferable to use the eigenvalue </a:t>
                </a:r>
                <a:r>
                  <a:rPr lang="el-GR" sz="1700" i="1" dirty="0"/>
                  <a:t>χ</a:t>
                </a:r>
                <a:r>
                  <a:rPr lang="en-US" sz="1700" dirty="0"/>
                  <a:t> instead of the cutoff frequency </a:t>
                </a:r>
                <a14:m>
                  <m:oMath xmlns:m="http://schemas.openxmlformats.org/officeDocument/2006/math">
                    <m:r>
                      <a:rPr lang="en-US" sz="1700" i="1" dirty="0" smtClean="0">
                        <a:latin typeface="Cambria Math" panose="02040503050406030204" pitchFamily="18" charset="0"/>
                      </a:rPr>
                      <m:t>𝑓</m:t>
                    </m:r>
                    <m:r>
                      <a:rPr lang="en-US" sz="1700" i="1" baseline="-25000" dirty="0">
                        <a:latin typeface="Cambria Math" panose="02040503050406030204" pitchFamily="18" charset="0"/>
                      </a:rPr>
                      <m:t>𝑐</m:t>
                    </m:r>
                    <m:r>
                      <a:rPr lang="en-US" sz="1700" i="1" dirty="0">
                        <a:latin typeface="Cambria Math" panose="02040503050406030204" pitchFamily="18" charset="0"/>
                      </a:rPr>
                      <m:t>=</m:t>
                    </m:r>
                    <m:f>
                      <m:fPr>
                        <m:ctrlPr>
                          <a:rPr lang="en-US" sz="1700" i="1" dirty="0" smtClean="0">
                            <a:latin typeface="Cambria Math"/>
                          </a:rPr>
                        </m:ctrlPr>
                      </m:fPr>
                      <m:num>
                        <m:r>
                          <a:rPr lang="el-GR" sz="1700" i="1" dirty="0">
                            <a:latin typeface="Cambria Math" panose="02040503050406030204" pitchFamily="18" charset="0"/>
                          </a:rPr>
                          <m:t>𝜒</m:t>
                        </m:r>
                      </m:num>
                      <m:den>
                        <m:r>
                          <a:rPr lang="de-DE" sz="1700" b="0" i="1" dirty="0" smtClean="0">
                            <a:latin typeface="Cambria Math" panose="02040503050406030204" pitchFamily="18" charset="0"/>
                          </a:rPr>
                          <m:t>2 </m:t>
                        </m:r>
                        <m:r>
                          <a:rPr lang="de-DE" sz="1700" b="0" i="1" dirty="0" smtClean="0">
                            <a:latin typeface="Cambria Math" panose="02040503050406030204" pitchFamily="18" charset="0"/>
                          </a:rPr>
                          <m:t>𝜋</m:t>
                        </m:r>
                        <m:r>
                          <a:rPr lang="de-DE" sz="1700" b="0" i="1" dirty="0" smtClean="0">
                            <a:latin typeface="Cambria Math" panose="02040503050406030204" pitchFamily="18" charset="0"/>
                          </a:rPr>
                          <m:t> </m:t>
                        </m:r>
                        <m:sSub>
                          <m:sSubPr>
                            <m:ctrlPr>
                              <a:rPr lang="de-DE" sz="1700" b="0" i="1" dirty="0" smtClean="0">
                                <a:latin typeface="Cambria Math"/>
                              </a:rPr>
                            </m:ctrlPr>
                          </m:sSubPr>
                          <m:e>
                            <m:r>
                              <a:rPr lang="de-DE" sz="1700" b="0" i="1" dirty="0" smtClean="0">
                                <a:latin typeface="Cambria Math" panose="02040503050406030204" pitchFamily="18" charset="0"/>
                              </a:rPr>
                              <m:t>𝑅</m:t>
                            </m:r>
                          </m:e>
                          <m:sub>
                            <m:r>
                              <m:rPr>
                                <m:sty m:val="p"/>
                              </m:rPr>
                              <a:rPr lang="de-DE" sz="1700" b="0" i="0" dirty="0" smtClean="0">
                                <a:latin typeface="Cambria Math" panose="02040503050406030204" pitchFamily="18" charset="0"/>
                              </a:rPr>
                              <m:t>out</m:t>
                            </m:r>
                          </m:sub>
                        </m:sSub>
                      </m:den>
                    </m:f>
                    <m:r>
                      <a:rPr lang="en-US" sz="1700" i="1" dirty="0">
                        <a:latin typeface="Cambria Math" panose="02040503050406030204" pitchFamily="18" charset="0"/>
                      </a:rPr>
                      <m:t> </m:t>
                    </m:r>
                    <m:r>
                      <a:rPr lang="de-DE" sz="1700" b="0" i="1" dirty="0" smtClean="0">
                        <a:latin typeface="Cambria Math" panose="02040503050406030204" pitchFamily="18" charset="0"/>
                      </a:rPr>
                      <m:t>𝑐</m:t>
                    </m:r>
                  </m:oMath>
                </a14:m>
                <a:r>
                  <a:rPr lang="en-US" sz="1700" dirty="0"/>
                  <a:t>, since it depends only on </a:t>
                </a:r>
                <a:r>
                  <a:rPr lang="en-US" sz="1700" i="1" dirty="0"/>
                  <a:t>C </a:t>
                </a:r>
                <a:r>
                  <a:rPr lang="en-US" sz="1700" dirty="0"/>
                  <a:t>making the analysis global. Therefore, a specific eigenvalue curve </a:t>
                </a:r>
                <a:r>
                  <a:rPr lang="el-GR" sz="1700" i="1" dirty="0"/>
                  <a:t>χ</a:t>
                </a:r>
                <a:r>
                  <a:rPr lang="en-US" sz="1700" dirty="0"/>
                  <a:t>(</a:t>
                </a:r>
                <a:r>
                  <a:rPr lang="en-US" sz="1700" i="1" dirty="0"/>
                  <a:t>C</a:t>
                </a:r>
                <a:r>
                  <a:rPr lang="en-US" sz="1700" dirty="0"/>
                  <a:t>) corresponds to each mode. </a:t>
                </a:r>
                <a:endParaRPr lang="en-US" sz="1700" i="1" dirty="0"/>
              </a:p>
              <a:p>
                <a:pPr>
                  <a:lnSpc>
                    <a:spcPct val="130000"/>
                  </a:lnSpc>
                  <a:spcBef>
                    <a:spcPts val="0"/>
                  </a:spcBef>
                  <a:spcAft>
                    <a:spcPts val="600"/>
                  </a:spcAft>
                </a:pPr>
                <a:r>
                  <a:rPr lang="en-US" sz="1700" dirty="0"/>
                  <a:t>In a coaxial cavity without azimuthal corrugations on the outer wall, the field pattern of each mode has an azimuthal dependence of exp(</a:t>
                </a:r>
                <a:r>
                  <a:rPr lang="en-US" sz="1700" i="1" dirty="0" err="1"/>
                  <a:t>jm</a:t>
                </a:r>
                <a:r>
                  <a:rPr lang="el-GR" sz="1700" i="1" dirty="0"/>
                  <a:t>φ</a:t>
                </a:r>
                <a:r>
                  <a:rPr lang="el-GR" sz="1700" dirty="0"/>
                  <a:t>)</a:t>
                </a:r>
                <a:r>
                  <a:rPr lang="en-US" sz="1700" dirty="0"/>
                  <a:t>, where the integer </a:t>
                </a:r>
                <a:r>
                  <a:rPr lang="en-US" sz="1700" i="1" dirty="0"/>
                  <a:t>m</a:t>
                </a:r>
                <a:r>
                  <a:rPr lang="en-US" sz="1700" dirty="0"/>
                  <a:t> is the azimuthal index of the mode.</a:t>
                </a:r>
              </a:p>
              <a:p>
                <a:pPr>
                  <a:lnSpc>
                    <a:spcPct val="130000"/>
                  </a:lnSpc>
                  <a:spcBef>
                    <a:spcPts val="0"/>
                  </a:spcBef>
                  <a:spcAft>
                    <a:spcPts val="600"/>
                  </a:spcAft>
                </a:pPr>
                <a:r>
                  <a:rPr lang="en-US" sz="1700" dirty="0"/>
                  <a:t>In a coaxial cavity with </a:t>
                </a:r>
                <a:r>
                  <a:rPr lang="en-US" sz="1700" i="1" dirty="0"/>
                  <a:t>M</a:t>
                </a:r>
                <a:r>
                  <a:rPr lang="en-US" sz="1700" dirty="0"/>
                  <a:t> outer corrugations, the eigenvalues depend also on </a:t>
                </a:r>
                <a:r>
                  <a:rPr lang="en-US" sz="1700" i="1" dirty="0"/>
                  <a:t>M </a:t>
                </a:r>
                <a:r>
                  <a:rPr lang="en-US" sz="1700" dirty="0"/>
                  <a:t>and azimuthal dependence of the eigenmode becomes </a:t>
                </a:r>
                <a:r>
                  <a:rPr lang="el-GR" sz="1700" dirty="0"/>
                  <a:t>Σ</a:t>
                </a:r>
                <a:r>
                  <a:rPr lang="en-US" sz="1700" baseline="-25000" dirty="0"/>
                  <a:t>q</a:t>
                </a:r>
                <a:r>
                  <a:rPr lang="el-GR" sz="1700" i="1" dirty="0"/>
                  <a:t>Α</a:t>
                </a:r>
                <a:r>
                  <a:rPr lang="en-US" sz="1700" i="1" baseline="-25000" dirty="0" err="1"/>
                  <a:t>q</a:t>
                </a:r>
                <a:r>
                  <a:rPr lang="en-US" sz="1700" i="1" dirty="0" err="1">
                    <a:latin typeface="Cambria" panose="02040503050406030204" pitchFamily="18" charset="0"/>
                    <a:ea typeface="Cambria" panose="02040503050406030204" pitchFamily="18" charset="0"/>
                  </a:rPr>
                  <a:t>×</a:t>
                </a:r>
                <a:r>
                  <a:rPr lang="en-US" sz="1700" dirty="0" err="1"/>
                  <a:t>exp</a:t>
                </a:r>
                <a:r>
                  <a:rPr lang="en-US" sz="1700" dirty="0"/>
                  <a:t>{</a:t>
                </a:r>
                <a:r>
                  <a:rPr lang="en-US" sz="1700" i="1" dirty="0"/>
                  <a:t>j</a:t>
                </a:r>
                <a:r>
                  <a:rPr lang="en-US" sz="1700" dirty="0"/>
                  <a:t>(</a:t>
                </a:r>
                <a:r>
                  <a:rPr lang="en-US" sz="1700" i="1" dirty="0" err="1"/>
                  <a:t>m</a:t>
                </a:r>
                <a:r>
                  <a:rPr lang="en-US" sz="1700" dirty="0" err="1"/>
                  <a:t>+</a:t>
                </a:r>
                <a:r>
                  <a:rPr lang="en-US" sz="1700" i="1" dirty="0" err="1"/>
                  <a:t>qM</a:t>
                </a:r>
                <a:r>
                  <a:rPr lang="en-US" sz="1700" dirty="0"/>
                  <a:t>)</a:t>
                </a:r>
                <a:r>
                  <a:rPr lang="el-GR" sz="1700" i="1" dirty="0"/>
                  <a:t>φ</a:t>
                </a:r>
                <a:r>
                  <a:rPr lang="en-US" sz="1700" dirty="0"/>
                  <a:t>}.</a:t>
                </a:r>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xfrm>
                <a:off x="400048" y="1096560"/>
                <a:ext cx="8660132" cy="3560824"/>
              </a:xfrm>
              <a:blipFill>
                <a:blip r:embed="rId2"/>
                <a:stretch>
                  <a:fillRect l="-70" t="-685" r="-634" b="-8048"/>
                </a:stretch>
              </a:blipFill>
            </p:spPr>
            <p:txBody>
              <a:bodyPr/>
              <a:lstStyle/>
              <a:p>
                <a:r>
                  <a:rPr lang="en-US">
                    <a:noFill/>
                  </a:rPr>
                  <a:t> </a:t>
                </a:r>
              </a:p>
            </p:txBody>
          </p:sp>
        </mc:Fallback>
      </mc:AlternateContent>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50</a:t>
            </a:fld>
            <a:endParaRPr lang="en-US" noProof="0" dirty="0"/>
          </a:p>
        </p:txBody>
      </p:sp>
      <p:sp>
        <p:nvSpPr>
          <p:cNvPr id="5" name="Titel 4"/>
          <p:cNvSpPr>
            <a:spLocks noGrp="1"/>
          </p:cNvSpPr>
          <p:nvPr>
            <p:ph type="title"/>
          </p:nvPr>
        </p:nvSpPr>
        <p:spPr>
          <a:xfrm>
            <a:off x="396000" y="296244"/>
            <a:ext cx="7246860" cy="575989"/>
          </a:xfrm>
        </p:spPr>
        <p:txBody>
          <a:bodyPr>
            <a:normAutofit/>
          </a:bodyPr>
          <a:lstStyle/>
          <a:p>
            <a:r>
              <a:rPr lang="en-US" dirty="0"/>
              <a:t>About coupling (1)</a:t>
            </a:r>
          </a:p>
        </p:txBody>
      </p:sp>
    </p:spTree>
    <p:extLst>
      <p:ext uri="{BB962C8B-B14F-4D97-AF65-F5344CB8AC3E}">
        <p14:creationId xmlns:p14="http://schemas.microsoft.com/office/powerpoint/2010/main" val="2131659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8" y="1188000"/>
            <a:ext cx="8527952" cy="3560824"/>
          </a:xfrm>
        </p:spPr>
        <p:txBody>
          <a:bodyPr>
            <a:noAutofit/>
          </a:bodyPr>
          <a:lstStyle/>
          <a:p>
            <a:pPr>
              <a:lnSpc>
                <a:spcPct val="130000"/>
              </a:lnSpc>
              <a:spcBef>
                <a:spcPts val="0"/>
              </a:spcBef>
              <a:spcAft>
                <a:spcPts val="600"/>
              </a:spcAft>
            </a:pPr>
            <a:r>
              <a:rPr lang="en-US" sz="1700" dirty="0"/>
              <a:t>In other words, the outer corrugations introduce additional modes with azimuthal index </a:t>
            </a:r>
            <a:r>
              <a:rPr lang="en-US" sz="1700" i="1" dirty="0" err="1"/>
              <a:t>m</a:t>
            </a:r>
            <a:r>
              <a:rPr lang="en-US" sz="1700" dirty="0" err="1"/>
              <a:t>+</a:t>
            </a:r>
            <a:r>
              <a:rPr lang="en-US" sz="1700" i="1" dirty="0" err="1"/>
              <a:t>qM</a:t>
            </a:r>
            <a:r>
              <a:rPr lang="en-US" sz="1700" dirty="0"/>
              <a:t>. These modes are related (coupled) with the mode under consideration (</a:t>
            </a:r>
            <a:r>
              <a:rPr lang="en-US" sz="1700" i="1" dirty="0"/>
              <a:t>m</a:t>
            </a:r>
            <a:r>
              <a:rPr lang="en-US" sz="1700" dirty="0"/>
              <a:t>)</a:t>
            </a:r>
            <a:r>
              <a:rPr lang="en-US" sz="1700" i="1" dirty="0"/>
              <a:t>.</a:t>
            </a:r>
          </a:p>
          <a:p>
            <a:pPr>
              <a:lnSpc>
                <a:spcPct val="130000"/>
              </a:lnSpc>
              <a:spcBef>
                <a:spcPts val="0"/>
              </a:spcBef>
              <a:spcAft>
                <a:spcPts val="600"/>
              </a:spcAft>
            </a:pPr>
            <a:r>
              <a:rPr lang="en-US" sz="1700" dirty="0"/>
              <a:t>The coupling results in modified eigenvalue curves </a:t>
            </a:r>
            <a:r>
              <a:rPr lang="el-GR" sz="1700" i="1" dirty="0"/>
              <a:t>χ</a:t>
            </a:r>
            <a:r>
              <a:rPr lang="el-GR" sz="1700" dirty="0"/>
              <a:t>(</a:t>
            </a:r>
            <a:r>
              <a:rPr lang="en-US" sz="1700" i="1" dirty="0"/>
              <a:t>C</a:t>
            </a:r>
            <a:r>
              <a:rPr lang="en-US" sz="1700" dirty="0"/>
              <a:t>). By choice of </a:t>
            </a:r>
            <a:r>
              <a:rPr lang="en-US" sz="1700" i="1" dirty="0"/>
              <a:t>M</a:t>
            </a:r>
            <a:r>
              <a:rPr lang="en-US" sz="1700" dirty="0"/>
              <a:t>, we can couple the unwanted competing modes with lower order ones resulting in eigenvalue curves with increased negative slopes.</a:t>
            </a:r>
          </a:p>
          <a:p>
            <a:pPr>
              <a:lnSpc>
                <a:spcPct val="130000"/>
              </a:lnSpc>
              <a:spcBef>
                <a:spcPts val="0"/>
              </a:spcBef>
              <a:spcAft>
                <a:spcPts val="600"/>
              </a:spcAft>
            </a:pPr>
            <a:r>
              <a:rPr lang="en-US" sz="1700" dirty="0"/>
              <a:t>The negative slopes correspond to lower Quality factors, because of the increasing group velocity of the wave towards the cavity output. The lower the </a:t>
            </a:r>
            <a:r>
              <a:rPr lang="en-US" sz="1700" i="1" dirty="0"/>
              <a:t>Q</a:t>
            </a:r>
            <a:r>
              <a:rPr lang="en-US" sz="1700" dirty="0"/>
              <a:t>-factor, the more difficult for the competing mode to be excited.</a:t>
            </a:r>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51</a:t>
            </a:fld>
            <a:endParaRPr lang="en-US" noProof="0" dirty="0"/>
          </a:p>
        </p:txBody>
      </p:sp>
      <p:sp>
        <p:nvSpPr>
          <p:cNvPr id="5" name="Titel 4"/>
          <p:cNvSpPr>
            <a:spLocks noGrp="1"/>
          </p:cNvSpPr>
          <p:nvPr>
            <p:ph type="title"/>
          </p:nvPr>
        </p:nvSpPr>
        <p:spPr>
          <a:xfrm>
            <a:off x="396000" y="296244"/>
            <a:ext cx="7246860" cy="575989"/>
          </a:xfrm>
        </p:spPr>
        <p:txBody>
          <a:bodyPr>
            <a:normAutofit/>
          </a:bodyPr>
          <a:lstStyle/>
          <a:p>
            <a:r>
              <a:rPr lang="en-US" dirty="0"/>
              <a:t>About coupling (2)</a:t>
            </a:r>
          </a:p>
        </p:txBody>
      </p:sp>
    </p:spTree>
    <p:extLst>
      <p:ext uri="{BB962C8B-B14F-4D97-AF65-F5344CB8AC3E}">
        <p14:creationId xmlns:p14="http://schemas.microsoft.com/office/powerpoint/2010/main" val="835293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8" y="1188000"/>
            <a:ext cx="4952537" cy="3560824"/>
          </a:xfrm>
        </p:spPr>
        <p:txBody>
          <a:bodyPr>
            <a:noAutofit/>
          </a:bodyPr>
          <a:lstStyle/>
          <a:p>
            <a:pPr>
              <a:lnSpc>
                <a:spcPct val="130000"/>
              </a:lnSpc>
              <a:spcBef>
                <a:spcPts val="0"/>
              </a:spcBef>
              <a:spcAft>
                <a:spcPts val="600"/>
              </a:spcAft>
            </a:pPr>
            <a:r>
              <a:rPr lang="en-US" sz="1700" dirty="0"/>
              <a:t>The eigenvalue curves versus </a:t>
            </a:r>
            <a:r>
              <a:rPr lang="en-US" sz="1700" i="1" dirty="0"/>
              <a:t>C</a:t>
            </a:r>
            <a:r>
              <a:rPr lang="en-US" sz="1700" dirty="0"/>
              <a:t> for the case without outer corrugations (SIM) are calculated.</a:t>
            </a:r>
          </a:p>
          <a:p>
            <a:pPr>
              <a:lnSpc>
                <a:spcPct val="130000"/>
              </a:lnSpc>
              <a:spcBef>
                <a:spcPts val="0"/>
              </a:spcBef>
              <a:spcAft>
                <a:spcPts val="600"/>
              </a:spcAft>
            </a:pPr>
            <a:r>
              <a:rPr lang="en-US" sz="1700" dirty="0"/>
              <a:t>We find the eigenvalue curve with </a:t>
            </a:r>
            <a:r>
              <a:rPr lang="en-US" sz="1700" i="1" dirty="0"/>
              <a:t>m</a:t>
            </a:r>
            <a:r>
              <a:rPr lang="en-US" sz="1700" i="1" baseline="-25000" dirty="0"/>
              <a:t>c</a:t>
            </a:r>
            <a:r>
              <a:rPr lang="en-US" sz="1700" i="1" dirty="0"/>
              <a:t> </a:t>
            </a:r>
            <a:r>
              <a:rPr lang="en-US" sz="1700" dirty="0"/>
              <a:t>smaller than that of the competitor (</a:t>
            </a:r>
            <a:r>
              <a:rPr lang="en-US" sz="1700" i="1" dirty="0"/>
              <a:t>m</a:t>
            </a:r>
            <a:r>
              <a:rPr lang="en-US" sz="1700" dirty="0"/>
              <a:t>) which intersects the curve of the latter. Here, TE</a:t>
            </a:r>
            <a:r>
              <a:rPr lang="en-US" sz="1700" baseline="-25000" dirty="0"/>
              <a:t>17,p</a:t>
            </a:r>
            <a:r>
              <a:rPr lang="en-US" sz="1700" dirty="0"/>
              <a:t> curve is intersected by TE</a:t>
            </a:r>
            <a:r>
              <a:rPr lang="en-US" sz="1700" baseline="-25000" dirty="0"/>
              <a:t>10,p</a:t>
            </a:r>
            <a:r>
              <a:rPr lang="en-US" sz="1700" dirty="0"/>
              <a:t> curve at </a:t>
            </a:r>
            <a:r>
              <a:rPr lang="en-US" sz="1700" i="1" dirty="0"/>
              <a:t>C</a:t>
            </a:r>
            <a:r>
              <a:rPr lang="en-US" sz="1700" dirty="0"/>
              <a:t>≈3.76.</a:t>
            </a:r>
          </a:p>
          <a:p>
            <a:pPr>
              <a:lnSpc>
                <a:spcPct val="130000"/>
              </a:lnSpc>
              <a:spcBef>
                <a:spcPts val="0"/>
              </a:spcBef>
              <a:spcAft>
                <a:spcPts val="600"/>
              </a:spcAft>
            </a:pPr>
            <a:r>
              <a:rPr lang="en-US" sz="1700" dirty="0"/>
              <a:t>According to the SHM criterion, </a:t>
            </a:r>
            <a:r>
              <a:rPr lang="en-US" sz="1700" i="1" dirty="0"/>
              <a:t>m</a:t>
            </a:r>
            <a:r>
              <a:rPr lang="en-US" sz="1700" i="1" baseline="-25000" dirty="0"/>
              <a:t>c</a:t>
            </a:r>
            <a:r>
              <a:rPr lang="en-US" sz="1700" dirty="0"/>
              <a:t>=|</a:t>
            </a:r>
            <a:r>
              <a:rPr lang="en-US" sz="1700" i="1" dirty="0" err="1"/>
              <a:t>m</a:t>
            </a:r>
            <a:r>
              <a:rPr lang="en-US" sz="1700" dirty="0" err="1"/>
              <a:t>±</a:t>
            </a:r>
            <a:r>
              <a:rPr lang="en-US" sz="1700" i="1" dirty="0" err="1"/>
              <a:t>qM</a:t>
            </a:r>
            <a:r>
              <a:rPr lang="en-US" sz="1700" i="1" dirty="0"/>
              <a:t>|, </a:t>
            </a:r>
            <a:r>
              <a:rPr lang="en-US" sz="1700" dirty="0"/>
              <a:t>we calculate the number of corrugations needed for such coupling. For </a:t>
            </a:r>
            <a:r>
              <a:rPr lang="en-US" sz="1700" i="1" dirty="0"/>
              <a:t>q</a:t>
            </a:r>
            <a:r>
              <a:rPr lang="en-US" sz="1700" dirty="0"/>
              <a:t>=1, </a:t>
            </a:r>
            <a:r>
              <a:rPr lang="en-US" sz="1700" i="1" dirty="0"/>
              <a:t>M</a:t>
            </a:r>
            <a:r>
              <a:rPr lang="en-US" sz="1700" dirty="0"/>
              <a:t>=27 or </a:t>
            </a:r>
            <a:r>
              <a:rPr lang="en-US" sz="1700" i="1" dirty="0"/>
              <a:t>M</a:t>
            </a:r>
            <a:r>
              <a:rPr lang="en-US" sz="1700" dirty="0"/>
              <a:t>=7.</a:t>
            </a:r>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52</a:t>
            </a:fld>
            <a:endParaRPr lang="en-US" noProof="0" dirty="0"/>
          </a:p>
        </p:txBody>
      </p:sp>
      <p:sp>
        <p:nvSpPr>
          <p:cNvPr id="5" name="Titel 4"/>
          <p:cNvSpPr>
            <a:spLocks noGrp="1"/>
          </p:cNvSpPr>
          <p:nvPr>
            <p:ph type="title"/>
          </p:nvPr>
        </p:nvSpPr>
        <p:spPr>
          <a:xfrm>
            <a:off x="396000" y="296244"/>
            <a:ext cx="7246860" cy="575989"/>
          </a:xfrm>
        </p:spPr>
        <p:txBody>
          <a:bodyPr>
            <a:normAutofit/>
          </a:bodyPr>
          <a:lstStyle/>
          <a:p>
            <a:r>
              <a:rPr lang="en-US" dirty="0"/>
              <a:t>Derivation of the appropriate coupling scheme (1)</a:t>
            </a:r>
          </a:p>
        </p:txBody>
      </p:sp>
      <p:sp>
        <p:nvSpPr>
          <p:cNvPr id="8" name="TextBox 7">
            <a:extLst>
              <a:ext uri="{FF2B5EF4-FFF2-40B4-BE49-F238E27FC236}">
                <a16:creationId xmlns="" xmlns:a16="http://schemas.microsoft.com/office/drawing/2014/main" id="{0EE5EABA-7C44-2CA4-F914-70F5875CEFAB}"/>
              </a:ext>
            </a:extLst>
          </p:cNvPr>
          <p:cNvSpPr txBox="1"/>
          <p:nvPr/>
        </p:nvSpPr>
        <p:spPr>
          <a:xfrm>
            <a:off x="5713632" y="4040624"/>
            <a:ext cx="3103091" cy="707886"/>
          </a:xfrm>
          <a:prstGeom prst="rect">
            <a:avLst/>
          </a:prstGeom>
          <a:noFill/>
        </p:spPr>
        <p:txBody>
          <a:bodyPr wrap="square" rtlCol="0">
            <a:spAutoFit/>
          </a:bodyPr>
          <a:lstStyle/>
          <a:p>
            <a:pPr algn="just"/>
            <a:r>
              <a:rPr lang="en-US" sz="1000" i="1" dirty="0"/>
              <a:t>Eigenvalues versus C ratio of the TE</a:t>
            </a:r>
            <a:r>
              <a:rPr lang="en-US" sz="1000" i="1" baseline="-25000" dirty="0"/>
              <a:t>17,p</a:t>
            </a:r>
            <a:r>
              <a:rPr lang="en-US" sz="1000" i="1" dirty="0"/>
              <a:t>, TE</a:t>
            </a:r>
            <a:r>
              <a:rPr lang="en-US" sz="1000" i="1" baseline="-25000" dirty="0"/>
              <a:t>10,p</a:t>
            </a:r>
            <a:r>
              <a:rPr lang="en-US" sz="1000" i="1" dirty="0"/>
              <a:t> modes (without corrugations, SIM) and TE</a:t>
            </a:r>
            <a:r>
              <a:rPr lang="en-US" sz="1000" i="1" baseline="-25000" dirty="0"/>
              <a:t>17,p</a:t>
            </a:r>
            <a:r>
              <a:rPr lang="en-US" sz="1000" i="1" dirty="0"/>
              <a:t> with corrugations (SHM)</a:t>
            </a:r>
          </a:p>
          <a:p>
            <a:endParaRPr lang="el-GR" sz="1000" dirty="0"/>
          </a:p>
        </p:txBody>
      </p:sp>
      <p:pic>
        <p:nvPicPr>
          <p:cNvPr id="9" name="Picture 8" descr="Chart  Description automatically generated">
            <a:extLst>
              <a:ext uri="{FF2B5EF4-FFF2-40B4-BE49-F238E27FC236}">
                <a16:creationId xmlns="" xmlns:a16="http://schemas.microsoft.com/office/drawing/2014/main" id="{54460E8B-339F-11CD-407D-6BFCDDB2F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585" y="1188000"/>
            <a:ext cx="3653072" cy="2890800"/>
          </a:xfrm>
          <a:prstGeom prst="rect">
            <a:avLst/>
          </a:prstGeom>
        </p:spPr>
      </p:pic>
    </p:spTree>
    <p:extLst>
      <p:ext uri="{BB962C8B-B14F-4D97-AF65-F5344CB8AC3E}">
        <p14:creationId xmlns:p14="http://schemas.microsoft.com/office/powerpoint/2010/main" val="790119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48" y="1188000"/>
            <a:ext cx="4952537" cy="3560824"/>
          </a:xfrm>
        </p:spPr>
        <p:txBody>
          <a:bodyPr>
            <a:noAutofit/>
          </a:bodyPr>
          <a:lstStyle/>
          <a:p>
            <a:pPr>
              <a:lnSpc>
                <a:spcPct val="130000"/>
              </a:lnSpc>
              <a:spcBef>
                <a:spcPts val="0"/>
              </a:spcBef>
              <a:spcAft>
                <a:spcPts val="600"/>
              </a:spcAft>
            </a:pPr>
            <a:r>
              <a:rPr lang="en-US" sz="1700" dirty="0"/>
              <a:t>Next, we check whether this number of corrugations introduces unwanted lower order modes that couple with the operating mode TE</a:t>
            </a:r>
            <a:r>
              <a:rPr lang="en-US" sz="1700" baseline="-25000" dirty="0"/>
              <a:t>34,19</a:t>
            </a:r>
            <a:r>
              <a:rPr lang="en-US" sz="1700" dirty="0"/>
              <a:t>.</a:t>
            </a:r>
            <a:endParaRPr lang="en-US" sz="1700" baseline="-25000" dirty="0"/>
          </a:p>
          <a:p>
            <a:pPr>
              <a:lnSpc>
                <a:spcPct val="130000"/>
              </a:lnSpc>
              <a:spcBef>
                <a:spcPts val="0"/>
              </a:spcBef>
              <a:spcAft>
                <a:spcPts val="600"/>
              </a:spcAft>
            </a:pPr>
            <a:r>
              <a:rPr lang="en-US" sz="1700" dirty="0"/>
              <a:t>We adjust the </a:t>
            </a:r>
            <a:r>
              <a:rPr lang="en-US" sz="1700" i="1" dirty="0"/>
              <a:t>C</a:t>
            </a:r>
            <a:r>
              <a:rPr lang="en-US" sz="1700" dirty="0"/>
              <a:t> interval of the midsection in order to avoid possible unwanted couplings of the operating mode.</a:t>
            </a:r>
          </a:p>
          <a:p>
            <a:pPr>
              <a:lnSpc>
                <a:spcPct val="130000"/>
              </a:lnSpc>
              <a:spcBef>
                <a:spcPts val="0"/>
              </a:spcBef>
              <a:spcAft>
                <a:spcPts val="600"/>
              </a:spcAft>
            </a:pPr>
            <a:r>
              <a:rPr lang="en-US" sz="1700" dirty="0"/>
              <a:t>As it can be seen, by introducing </a:t>
            </a:r>
            <a:r>
              <a:rPr lang="en-US" sz="1700" i="1" dirty="0"/>
              <a:t>M</a:t>
            </a:r>
            <a:r>
              <a:rPr lang="en-US" sz="1700" dirty="0"/>
              <a:t>=27 outer corrugations, TE</a:t>
            </a:r>
            <a:r>
              <a:rPr lang="en-US" sz="1700" baseline="-25000" dirty="0"/>
              <a:t>17,10</a:t>
            </a:r>
            <a:r>
              <a:rPr lang="en-US" sz="1700" dirty="0"/>
              <a:t> is coupled </a:t>
            </a:r>
            <a:r>
              <a:rPr lang="en-US" sz="1700"/>
              <a:t>and degenerated </a:t>
            </a:r>
            <a:r>
              <a:rPr lang="en-US" sz="1700" dirty="0"/>
              <a:t>whereas TE</a:t>
            </a:r>
            <a:r>
              <a:rPr lang="en-US" sz="1700" baseline="-25000" dirty="0"/>
              <a:t>34,19</a:t>
            </a:r>
            <a:r>
              <a:rPr lang="en-US" sz="1700" dirty="0"/>
              <a:t> remains almost unaffected.</a:t>
            </a:r>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53</a:t>
            </a:fld>
            <a:endParaRPr lang="en-US" noProof="0" dirty="0"/>
          </a:p>
        </p:txBody>
      </p:sp>
      <p:sp>
        <p:nvSpPr>
          <p:cNvPr id="5" name="Titel 4"/>
          <p:cNvSpPr>
            <a:spLocks noGrp="1"/>
          </p:cNvSpPr>
          <p:nvPr>
            <p:ph type="title"/>
          </p:nvPr>
        </p:nvSpPr>
        <p:spPr>
          <a:xfrm>
            <a:off x="396000" y="296244"/>
            <a:ext cx="7246860" cy="575989"/>
          </a:xfrm>
        </p:spPr>
        <p:txBody>
          <a:bodyPr>
            <a:normAutofit/>
          </a:bodyPr>
          <a:lstStyle/>
          <a:p>
            <a:r>
              <a:rPr lang="en-US" dirty="0"/>
              <a:t>Derivation of the appropriate coupling scheme (2)</a:t>
            </a:r>
          </a:p>
        </p:txBody>
      </p:sp>
      <p:sp>
        <p:nvSpPr>
          <p:cNvPr id="8" name="TextBox 7">
            <a:extLst>
              <a:ext uri="{FF2B5EF4-FFF2-40B4-BE49-F238E27FC236}">
                <a16:creationId xmlns="" xmlns:a16="http://schemas.microsoft.com/office/drawing/2014/main" id="{0EE5EABA-7C44-2CA4-F914-70F5875CEFAB}"/>
              </a:ext>
            </a:extLst>
          </p:cNvPr>
          <p:cNvSpPr txBox="1"/>
          <p:nvPr/>
        </p:nvSpPr>
        <p:spPr>
          <a:xfrm>
            <a:off x="5713632" y="4040624"/>
            <a:ext cx="3103091" cy="707886"/>
          </a:xfrm>
          <a:prstGeom prst="rect">
            <a:avLst/>
          </a:prstGeom>
          <a:noFill/>
        </p:spPr>
        <p:txBody>
          <a:bodyPr wrap="square" rtlCol="0">
            <a:spAutoFit/>
          </a:bodyPr>
          <a:lstStyle/>
          <a:p>
            <a:pPr algn="just"/>
            <a:r>
              <a:rPr lang="en-US" sz="1000" i="1" dirty="0"/>
              <a:t>Comparison of eigenvalue spectra versus z, without (SIM) and with (SHM) N=27 outer corrugations for TE</a:t>
            </a:r>
            <a:r>
              <a:rPr lang="en-US" sz="1000" i="1" baseline="-25000" dirty="0"/>
              <a:t>34,19</a:t>
            </a:r>
            <a:r>
              <a:rPr lang="en-US" sz="1000" i="1" dirty="0"/>
              <a:t>.</a:t>
            </a:r>
          </a:p>
          <a:p>
            <a:endParaRPr lang="el-GR" sz="1000" dirty="0"/>
          </a:p>
        </p:txBody>
      </p:sp>
      <p:pic>
        <p:nvPicPr>
          <p:cNvPr id="7" name="Picture 6" descr="Chart  Description automatically generated">
            <a:extLst>
              <a:ext uri="{FF2B5EF4-FFF2-40B4-BE49-F238E27FC236}">
                <a16:creationId xmlns="" xmlns:a16="http://schemas.microsoft.com/office/drawing/2014/main" id="{418C9D76-D6FB-9161-7DCA-63B01F7FA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651" y="1127144"/>
            <a:ext cx="3653072" cy="2890800"/>
          </a:xfrm>
          <a:prstGeom prst="rect">
            <a:avLst/>
          </a:prstGeom>
        </p:spPr>
      </p:pic>
    </p:spTree>
    <p:extLst>
      <p:ext uri="{BB962C8B-B14F-4D97-AF65-F5344CB8AC3E}">
        <p14:creationId xmlns:p14="http://schemas.microsoft.com/office/powerpoint/2010/main" val="51922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
            <a:extLst>
              <a:ext uri="{FF2B5EF4-FFF2-40B4-BE49-F238E27FC236}">
                <a16:creationId xmlns="" xmlns:a16="http://schemas.microsoft.com/office/drawing/2014/main" id="{87A6072C-B4AF-4A01-93E4-C4291C4D9858}"/>
              </a:ext>
            </a:extLst>
          </p:cNvPr>
          <p:cNvSpPr txBox="1">
            <a:spLocks/>
          </p:cNvSpPr>
          <p:nvPr/>
        </p:nvSpPr>
        <p:spPr>
          <a:xfrm>
            <a:off x="373349" y="3671643"/>
            <a:ext cx="326368" cy="396264"/>
          </a:xfrm>
          <a:prstGeom prst="rect">
            <a:avLst/>
          </a:prstGeom>
        </p:spPr>
        <p:txBody>
          <a:bodyPr vert="horz" lIns="0" tIns="0" rIns="0" bIns="0" rtlCol="0" anchor="ctr"/>
          <a:lstStyle>
            <a:defPPr>
              <a:defRPr lang="en-US"/>
            </a:defPPr>
            <a:lvl1pPr marL="0" algn="l"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696EC4-B4CF-4701-AD06-A8439D6D8E12}" type="slidenum">
              <a:rPr lang="en-US" smtClean="0"/>
              <a:pPr/>
              <a:t>6</a:t>
            </a:fld>
            <a:endParaRPr lang="en-US"/>
          </a:p>
        </p:txBody>
      </p:sp>
      <p:sp>
        <p:nvSpPr>
          <p:cNvPr id="20" name="Rechteck 19">
            <a:extLst>
              <a:ext uri="{FF2B5EF4-FFF2-40B4-BE49-F238E27FC236}">
                <a16:creationId xmlns="" xmlns:a16="http://schemas.microsoft.com/office/drawing/2014/main" id="{FD1F17E0-61CB-423A-9E93-F301377C394F}"/>
              </a:ext>
            </a:extLst>
          </p:cNvPr>
          <p:cNvSpPr/>
          <p:nvPr/>
        </p:nvSpPr>
        <p:spPr>
          <a:xfrm>
            <a:off x="255709" y="3231491"/>
            <a:ext cx="462747" cy="1235066"/>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 xmlns:a16="http://schemas.microsoft.com/office/drawing/2014/main" id="{47F394F8-F737-4290-AB27-1E7593C69B94}"/>
              </a:ext>
            </a:extLst>
          </p:cNvPr>
          <p:cNvCxnSpPr>
            <a:cxnSpLocks/>
          </p:cNvCxnSpPr>
          <p:nvPr/>
        </p:nvCxnSpPr>
        <p:spPr>
          <a:xfrm>
            <a:off x="614549" y="3096602"/>
            <a:ext cx="0" cy="16332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3" name="Grafik 3">
            <a:extLst>
              <a:ext uri="{FF2B5EF4-FFF2-40B4-BE49-F238E27FC236}">
                <a16:creationId xmlns="" xmlns:a16="http://schemas.microsoft.com/office/drawing/2014/main" id="{341575C8-A0DD-45DC-AD75-1FCE201482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40"/>
          <a:stretch/>
        </p:blipFill>
        <p:spPr bwMode="auto">
          <a:xfrm>
            <a:off x="2409079" y="914132"/>
            <a:ext cx="3867812" cy="2020093"/>
          </a:xfrm>
          <a:prstGeom prst="rect">
            <a:avLst/>
          </a:prstGeom>
          <a:ln>
            <a:noFill/>
          </a:ln>
          <a:extLst>
            <a:ext uri="{53640926-AAD7-44D8-BBD7-CCE9431645EC}">
              <a14:shadowObscured xmlns:a14="http://schemas.microsoft.com/office/drawing/2010/main"/>
            </a:ext>
          </a:extLst>
        </p:spPr>
      </p:pic>
      <p:sp>
        <p:nvSpPr>
          <p:cNvPr id="34" name="TextBox 1">
            <a:extLst>
              <a:ext uri="{FF2B5EF4-FFF2-40B4-BE49-F238E27FC236}">
                <a16:creationId xmlns="" xmlns:a16="http://schemas.microsoft.com/office/drawing/2014/main" id="{64864D95-2C6E-42AC-AE04-E3DEAAEF6DDC}"/>
              </a:ext>
            </a:extLst>
          </p:cNvPr>
          <p:cNvSpPr txBox="1"/>
          <p:nvPr/>
        </p:nvSpPr>
        <p:spPr>
          <a:xfrm>
            <a:off x="2446453" y="965768"/>
            <a:ext cx="1271094" cy="369332"/>
          </a:xfrm>
          <a:prstGeom prst="rect">
            <a:avLst/>
          </a:prstGeom>
          <a:solidFill>
            <a:srgbClr val="979A96">
              <a:alpha val="60000"/>
            </a:srgbClr>
          </a:solidFill>
        </p:spPr>
        <p:txBody>
          <a:bodyPr wrap="square" rtlCol="0">
            <a:spAutoFit/>
          </a:bodyPr>
          <a:lstStyle/>
          <a:p>
            <a:pPr algn="ctr"/>
            <a:r>
              <a:rPr lang="en-US" dirty="0">
                <a:solidFill>
                  <a:schemeClr val="bg1"/>
                </a:solidFill>
              </a:rPr>
              <a:t>Gyrotron</a:t>
            </a:r>
          </a:p>
        </p:txBody>
      </p:sp>
      <p:sp>
        <p:nvSpPr>
          <p:cNvPr id="3" name="Foliennummernplatzhalter 2">
            <a:extLst>
              <a:ext uri="{FF2B5EF4-FFF2-40B4-BE49-F238E27FC236}">
                <a16:creationId xmlns="" xmlns:a16="http://schemas.microsoft.com/office/drawing/2014/main" id="{7AC9FD06-49FF-49F7-9651-A5CF19A0D8BC}"/>
              </a:ext>
            </a:extLst>
          </p:cNvPr>
          <p:cNvSpPr>
            <a:spLocks noGrp="1"/>
          </p:cNvSpPr>
          <p:nvPr>
            <p:ph type="sldNum" sz="quarter" idx="12"/>
          </p:nvPr>
        </p:nvSpPr>
        <p:spPr/>
        <p:txBody>
          <a:bodyPr/>
          <a:lstStyle/>
          <a:p>
            <a:fld id="{61696EC4-B4CF-4701-AD06-A8439D6D8E12}" type="slidenum">
              <a:rPr lang="en-US" noProof="0" smtClean="0"/>
              <a:t>6</a:t>
            </a:fld>
            <a:endParaRPr lang="en-US" noProof="0"/>
          </a:p>
        </p:txBody>
      </p:sp>
      <p:sp>
        <p:nvSpPr>
          <p:cNvPr id="4" name="Titel 3">
            <a:extLst>
              <a:ext uri="{FF2B5EF4-FFF2-40B4-BE49-F238E27FC236}">
                <a16:creationId xmlns="" xmlns:a16="http://schemas.microsoft.com/office/drawing/2014/main" id="{14507AFA-B3C5-491F-A0C3-419751319DB9}"/>
              </a:ext>
            </a:extLst>
          </p:cNvPr>
          <p:cNvSpPr>
            <a:spLocks noGrp="1"/>
          </p:cNvSpPr>
          <p:nvPr>
            <p:ph type="title"/>
          </p:nvPr>
        </p:nvSpPr>
        <p:spPr/>
        <p:txBody>
          <a:bodyPr>
            <a:normAutofit/>
          </a:bodyPr>
          <a:lstStyle/>
          <a:p>
            <a:r>
              <a:rPr lang="de-DE" dirty="0"/>
              <a:t>Key Components </a:t>
            </a:r>
            <a:r>
              <a:rPr lang="de-DE" dirty="0" err="1"/>
              <a:t>of</a:t>
            </a:r>
            <a:r>
              <a:rPr lang="de-DE" dirty="0"/>
              <a:t> </a:t>
            </a:r>
            <a:r>
              <a:rPr lang="de-DE" dirty="0" err="1"/>
              <a:t>the</a:t>
            </a:r>
            <a:r>
              <a:rPr lang="de-DE" dirty="0"/>
              <a:t> DEMO EC System</a:t>
            </a:r>
          </a:p>
        </p:txBody>
      </p:sp>
      <p:sp>
        <p:nvSpPr>
          <p:cNvPr id="8" name="TextBox 21">
            <a:extLst>
              <a:ext uri="{FF2B5EF4-FFF2-40B4-BE49-F238E27FC236}">
                <a16:creationId xmlns="" xmlns:a16="http://schemas.microsoft.com/office/drawing/2014/main" id="{F008A79D-D2EC-4E51-9124-D43143408935}"/>
              </a:ext>
            </a:extLst>
          </p:cNvPr>
          <p:cNvSpPr txBox="1"/>
          <p:nvPr/>
        </p:nvSpPr>
        <p:spPr>
          <a:xfrm>
            <a:off x="314701" y="2657226"/>
            <a:ext cx="3072718" cy="276999"/>
          </a:xfrm>
          <a:prstGeom prst="rect">
            <a:avLst/>
          </a:prstGeom>
          <a:noFill/>
          <a:ln>
            <a:noFill/>
          </a:ln>
        </p:spPr>
        <p:txBody>
          <a:bodyPr wrap="square" rtlCol="0">
            <a:spAutoFit/>
          </a:bodyPr>
          <a:lstStyle/>
          <a:p>
            <a:r>
              <a:rPr lang="en-US" sz="1200" b="1" dirty="0"/>
              <a:t>EC  equatorial launcher</a:t>
            </a:r>
          </a:p>
        </p:txBody>
      </p:sp>
      <p:pic>
        <p:nvPicPr>
          <p:cNvPr id="12" name="Picture 11">
            <a:extLst>
              <a:ext uri="{FF2B5EF4-FFF2-40B4-BE49-F238E27FC236}">
                <a16:creationId xmlns="" xmlns:a16="http://schemas.microsoft.com/office/drawing/2014/main" id="{F4DB3E95-67C3-4870-B3FA-987473DF76A2}"/>
              </a:ext>
            </a:extLst>
          </p:cNvPr>
          <p:cNvPicPr>
            <a:picLocks noChangeAspect="1"/>
          </p:cNvPicPr>
          <p:nvPr/>
        </p:nvPicPr>
        <p:blipFill>
          <a:blip r:embed="rId3"/>
          <a:stretch>
            <a:fillRect/>
          </a:stretch>
        </p:blipFill>
        <p:spPr>
          <a:xfrm>
            <a:off x="2162121" y="2989228"/>
            <a:ext cx="4117090" cy="1330740"/>
          </a:xfrm>
          <a:prstGeom prst="rect">
            <a:avLst/>
          </a:prstGeom>
        </p:spPr>
      </p:pic>
      <p:pic>
        <p:nvPicPr>
          <p:cNvPr id="13" name="Grafik 17">
            <a:extLst>
              <a:ext uri="{FF2B5EF4-FFF2-40B4-BE49-F238E27FC236}">
                <a16:creationId xmlns="" xmlns:a16="http://schemas.microsoft.com/office/drawing/2014/main" id="{D51C0DCE-4A5A-4B5F-AFFA-64D60C2DC0E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45518" y="2915933"/>
            <a:ext cx="1508844" cy="1477329"/>
          </a:xfrm>
          <a:prstGeom prst="rect">
            <a:avLst/>
          </a:prstGeom>
        </p:spPr>
      </p:pic>
      <p:sp>
        <p:nvSpPr>
          <p:cNvPr id="14" name="TextBox 20">
            <a:extLst>
              <a:ext uri="{FF2B5EF4-FFF2-40B4-BE49-F238E27FC236}">
                <a16:creationId xmlns="" xmlns:a16="http://schemas.microsoft.com/office/drawing/2014/main" id="{EAEC3279-17A7-4353-9B8C-54DD82EED364}"/>
              </a:ext>
            </a:extLst>
          </p:cNvPr>
          <p:cNvSpPr txBox="1"/>
          <p:nvPr/>
        </p:nvSpPr>
        <p:spPr>
          <a:xfrm>
            <a:off x="2288554" y="4312668"/>
            <a:ext cx="4403695" cy="246221"/>
          </a:xfrm>
          <a:prstGeom prst="rect">
            <a:avLst/>
          </a:prstGeom>
          <a:noFill/>
          <a:ln>
            <a:noFill/>
          </a:ln>
        </p:spPr>
        <p:txBody>
          <a:bodyPr wrap="square" rtlCol="0">
            <a:spAutoFit/>
          </a:bodyPr>
          <a:lstStyle/>
          <a:p>
            <a:r>
              <a:rPr lang="en-US" sz="1000" dirty="0"/>
              <a:t>Quasi-optical transmission line </a:t>
            </a:r>
          </a:p>
        </p:txBody>
      </p:sp>
      <p:cxnSp>
        <p:nvCxnSpPr>
          <p:cNvPr id="15" name="Straight Arrow Connector 15">
            <a:extLst>
              <a:ext uri="{FF2B5EF4-FFF2-40B4-BE49-F238E27FC236}">
                <a16:creationId xmlns="" xmlns:a16="http://schemas.microsoft.com/office/drawing/2014/main" id="{0A934F06-3E98-4DEC-800B-A23B86DB1431}"/>
              </a:ext>
            </a:extLst>
          </p:cNvPr>
          <p:cNvCxnSpPr>
            <a:cxnSpLocks/>
          </p:cNvCxnSpPr>
          <p:nvPr/>
        </p:nvCxnSpPr>
        <p:spPr>
          <a:xfrm flipH="1">
            <a:off x="4221967" y="2314361"/>
            <a:ext cx="164793" cy="87440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 xmlns:a16="http://schemas.microsoft.com/office/drawing/2014/main" id="{8C2B1496-F965-49FD-BAD3-0B3A6BA244FC}"/>
              </a:ext>
            </a:extLst>
          </p:cNvPr>
          <p:cNvCxnSpPr>
            <a:cxnSpLocks/>
          </p:cNvCxnSpPr>
          <p:nvPr/>
        </p:nvCxnSpPr>
        <p:spPr>
          <a:xfrm>
            <a:off x="4386760" y="2314361"/>
            <a:ext cx="1631300" cy="99076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 xmlns:a16="http://schemas.microsoft.com/office/drawing/2014/main" id="{0E0D7A50-95EB-4BB9-A2BE-09D919148079}"/>
              </a:ext>
            </a:extLst>
          </p:cNvPr>
          <p:cNvCxnSpPr>
            <a:cxnSpLocks/>
          </p:cNvCxnSpPr>
          <p:nvPr/>
        </p:nvCxnSpPr>
        <p:spPr>
          <a:xfrm>
            <a:off x="4386760" y="2273778"/>
            <a:ext cx="473104" cy="96263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6">
            <a:extLst>
              <a:ext uri="{FF2B5EF4-FFF2-40B4-BE49-F238E27FC236}">
                <a16:creationId xmlns="" xmlns:a16="http://schemas.microsoft.com/office/drawing/2014/main" id="{4BA360EF-3EC1-434F-8D3A-0F6831084532}"/>
              </a:ext>
            </a:extLst>
          </p:cNvPr>
          <p:cNvCxnSpPr>
            <a:cxnSpLocks/>
          </p:cNvCxnSpPr>
          <p:nvPr/>
        </p:nvCxnSpPr>
        <p:spPr>
          <a:xfrm>
            <a:off x="4388998" y="2276438"/>
            <a:ext cx="1054305" cy="101525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 xmlns:a16="http://schemas.microsoft.com/office/drawing/2014/main" id="{DB54DB63-FA5D-4D19-8ACE-135C3FB815F3}"/>
              </a:ext>
            </a:extLst>
          </p:cNvPr>
          <p:cNvSpPr txBox="1"/>
          <p:nvPr/>
        </p:nvSpPr>
        <p:spPr>
          <a:xfrm>
            <a:off x="51644" y="4441017"/>
            <a:ext cx="691844" cy="246221"/>
          </a:xfrm>
          <a:prstGeom prst="rect">
            <a:avLst/>
          </a:prstGeom>
          <a:noFill/>
          <a:ln>
            <a:noFill/>
          </a:ln>
        </p:spPr>
        <p:txBody>
          <a:bodyPr wrap="square" rtlCol="0">
            <a:spAutoFit/>
          </a:bodyPr>
          <a:lstStyle>
            <a:defPPr>
              <a:defRPr lang="en-US"/>
            </a:defPPr>
          </a:lstStyle>
          <a:p>
            <a:r>
              <a:rPr lang="de-DE" sz="1000" dirty="0"/>
              <a:t>Plasma</a:t>
            </a:r>
          </a:p>
        </p:txBody>
      </p:sp>
      <p:sp>
        <p:nvSpPr>
          <p:cNvPr id="42" name="Ellipse 41">
            <a:extLst>
              <a:ext uri="{FF2B5EF4-FFF2-40B4-BE49-F238E27FC236}">
                <a16:creationId xmlns="" xmlns:a16="http://schemas.microsoft.com/office/drawing/2014/main" id="{46CF1A04-0F48-46C8-B24A-B07A7FF6D8E8}"/>
              </a:ext>
            </a:extLst>
          </p:cNvPr>
          <p:cNvSpPr/>
          <p:nvPr/>
        </p:nvSpPr>
        <p:spPr>
          <a:xfrm>
            <a:off x="4304363" y="2195673"/>
            <a:ext cx="197869" cy="248074"/>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 xmlns:a16="http://schemas.microsoft.com/office/drawing/2014/main" id="{BE99BF68-E6FB-44E3-9C53-C0490FEFEB44}"/>
              </a:ext>
            </a:extLst>
          </p:cNvPr>
          <p:cNvGrpSpPr/>
          <p:nvPr/>
        </p:nvGrpSpPr>
        <p:grpSpPr>
          <a:xfrm>
            <a:off x="6417634" y="842891"/>
            <a:ext cx="2680391" cy="3882344"/>
            <a:chOff x="6417634" y="842891"/>
            <a:chExt cx="2680391" cy="3882344"/>
          </a:xfrm>
        </p:grpSpPr>
        <p:pic>
          <p:nvPicPr>
            <p:cNvPr id="6" name="Picture 3">
              <a:extLst>
                <a:ext uri="{FF2B5EF4-FFF2-40B4-BE49-F238E27FC236}">
                  <a16:creationId xmlns="" xmlns:a16="http://schemas.microsoft.com/office/drawing/2014/main" id="{286103D4-3629-4DA1-AB21-9A15AF61CA34}"/>
                </a:ext>
              </a:extLst>
            </p:cNvPr>
            <p:cNvPicPr>
              <a:picLocks noChangeAspect="1"/>
            </p:cNvPicPr>
            <p:nvPr/>
          </p:nvPicPr>
          <p:blipFill>
            <a:blip r:embed="rId5"/>
            <a:stretch>
              <a:fillRect/>
            </a:stretch>
          </p:blipFill>
          <p:spPr>
            <a:xfrm>
              <a:off x="7187693" y="846693"/>
              <a:ext cx="1567875" cy="3840545"/>
            </a:xfrm>
            <a:prstGeom prst="rect">
              <a:avLst/>
            </a:prstGeom>
            <a:solidFill>
              <a:schemeClr val="accent2">
                <a:lumMod val="60000"/>
                <a:lumOff val="40000"/>
              </a:schemeClr>
            </a:solidFill>
          </p:spPr>
        </p:pic>
        <p:sp>
          <p:nvSpPr>
            <p:cNvPr id="5" name="Rechteck 4">
              <a:extLst>
                <a:ext uri="{FF2B5EF4-FFF2-40B4-BE49-F238E27FC236}">
                  <a16:creationId xmlns="" xmlns:a16="http://schemas.microsoft.com/office/drawing/2014/main" id="{BFBAB11E-CA14-4DA9-9295-B35DC2B50662}"/>
                </a:ext>
              </a:extLst>
            </p:cNvPr>
            <p:cNvSpPr/>
            <p:nvPr/>
          </p:nvSpPr>
          <p:spPr>
            <a:xfrm>
              <a:off x="6417634" y="842891"/>
              <a:ext cx="2680391" cy="3882344"/>
            </a:xfrm>
            <a:prstGeom prst="rect">
              <a:avLst/>
            </a:prstGeom>
            <a:noFill/>
            <a:ln w="12700">
              <a:solidFill>
                <a:srgbClr val="016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7">
              <a:extLst>
                <a:ext uri="{FF2B5EF4-FFF2-40B4-BE49-F238E27FC236}">
                  <a16:creationId xmlns="" xmlns:a16="http://schemas.microsoft.com/office/drawing/2014/main" id="{18A0AB6A-2700-481B-9ED8-6D5DEAF12DA7}"/>
                </a:ext>
              </a:extLst>
            </p:cNvPr>
            <p:cNvSpPr txBox="1"/>
            <p:nvPr/>
          </p:nvSpPr>
          <p:spPr>
            <a:xfrm>
              <a:off x="8103227" y="1002025"/>
              <a:ext cx="687945" cy="215444"/>
            </a:xfrm>
            <a:prstGeom prst="rect">
              <a:avLst/>
            </a:prstGeom>
            <a:solidFill>
              <a:srgbClr val="FFFF00"/>
            </a:solidFill>
          </p:spPr>
          <p:txBody>
            <a:bodyPr wrap="square" rtlCol="0">
              <a:spAutoFit/>
            </a:bodyPr>
            <a:lstStyle/>
            <a:p>
              <a:r>
                <a:rPr lang="en-US" sz="800" dirty="0"/>
                <a:t>Collector</a:t>
              </a:r>
            </a:p>
          </p:txBody>
        </p:sp>
        <p:sp>
          <p:nvSpPr>
            <p:cNvPr id="11" name="TextBox 10">
              <a:extLst>
                <a:ext uri="{FF2B5EF4-FFF2-40B4-BE49-F238E27FC236}">
                  <a16:creationId xmlns="" xmlns:a16="http://schemas.microsoft.com/office/drawing/2014/main" id="{70E7A55C-BDF0-4AE5-A399-651740709E1F}"/>
                </a:ext>
              </a:extLst>
            </p:cNvPr>
            <p:cNvSpPr txBox="1"/>
            <p:nvPr/>
          </p:nvSpPr>
          <p:spPr>
            <a:xfrm>
              <a:off x="8134054" y="3698365"/>
              <a:ext cx="621514" cy="461665"/>
            </a:xfrm>
            <a:prstGeom prst="rect">
              <a:avLst/>
            </a:prstGeom>
            <a:solidFill>
              <a:srgbClr val="FFFF00"/>
            </a:solidFill>
          </p:spPr>
          <p:txBody>
            <a:bodyPr wrap="square" rtlCol="0">
              <a:spAutoFit/>
            </a:bodyPr>
            <a:lstStyle/>
            <a:p>
              <a:r>
                <a:rPr lang="en-US" sz="800" dirty="0"/>
                <a:t>Cathode/Emitter (MIG)</a:t>
              </a:r>
            </a:p>
          </p:txBody>
        </p:sp>
        <p:sp>
          <p:nvSpPr>
            <p:cNvPr id="23" name="Pfeil: nach rechts 22">
              <a:extLst>
                <a:ext uri="{FF2B5EF4-FFF2-40B4-BE49-F238E27FC236}">
                  <a16:creationId xmlns="" xmlns:a16="http://schemas.microsoft.com/office/drawing/2014/main" id="{E8F007B0-CAB0-4886-933D-97931F675A7B}"/>
                </a:ext>
              </a:extLst>
            </p:cNvPr>
            <p:cNvSpPr/>
            <p:nvPr/>
          </p:nvSpPr>
          <p:spPr>
            <a:xfrm rot="10800000">
              <a:off x="7220409" y="2269211"/>
              <a:ext cx="271416" cy="298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mit Pfeil 24">
              <a:extLst>
                <a:ext uri="{FF2B5EF4-FFF2-40B4-BE49-F238E27FC236}">
                  <a16:creationId xmlns="" xmlns:a16="http://schemas.microsoft.com/office/drawing/2014/main" id="{DF06F08D-9DF2-4A75-8E22-99C85600713B}"/>
                </a:ext>
              </a:extLst>
            </p:cNvPr>
            <p:cNvCxnSpPr>
              <a:cxnSpLocks/>
            </p:cNvCxnSpPr>
            <p:nvPr/>
          </p:nvCxnSpPr>
          <p:spPr>
            <a:xfrm flipH="1">
              <a:off x="8972372" y="883752"/>
              <a:ext cx="42134" cy="3803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 xmlns:a16="http://schemas.microsoft.com/office/drawing/2014/main" id="{C73A892A-35DD-4CE8-A4E3-B1E118E0F2C5}"/>
                </a:ext>
              </a:extLst>
            </p:cNvPr>
            <p:cNvCxnSpPr/>
            <p:nvPr/>
          </p:nvCxnSpPr>
          <p:spPr>
            <a:xfrm>
              <a:off x="7611486" y="4687238"/>
              <a:ext cx="1445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 xmlns:a16="http://schemas.microsoft.com/office/drawing/2014/main" id="{4F9C6A51-3185-489A-AF39-4A9C5B8CAD7F}"/>
                </a:ext>
              </a:extLst>
            </p:cNvPr>
            <p:cNvCxnSpPr/>
            <p:nvPr/>
          </p:nvCxnSpPr>
          <p:spPr>
            <a:xfrm>
              <a:off x="7613733" y="880644"/>
              <a:ext cx="1445672"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 xmlns:a16="http://schemas.microsoft.com/office/drawing/2014/main" id="{1405CE4D-9B56-4C24-9FCC-6FCC252D0979}"/>
                </a:ext>
              </a:extLst>
            </p:cNvPr>
            <p:cNvSpPr txBox="1"/>
            <p:nvPr/>
          </p:nvSpPr>
          <p:spPr>
            <a:xfrm>
              <a:off x="6454379" y="3058702"/>
              <a:ext cx="1280101" cy="1338828"/>
            </a:xfrm>
            <a:prstGeom prst="rect">
              <a:avLst/>
            </a:prstGeom>
            <a:solidFill>
              <a:srgbClr val="FF0000"/>
            </a:solidFill>
          </p:spPr>
          <p:txBody>
            <a:bodyPr wrap="square" rtlCol="0">
              <a:spAutoFit/>
            </a:bodyPr>
            <a:lstStyle/>
            <a:p>
              <a:r>
                <a:rPr lang="en-US" sz="900" b="1" dirty="0"/>
                <a:t>Super Conducting Magnet (s = 1)</a:t>
              </a:r>
            </a:p>
            <a:p>
              <a:r>
                <a:rPr lang="en-US" sz="900" dirty="0"/>
                <a:t>  ~6 T @140 GHz</a:t>
              </a:r>
            </a:p>
            <a:p>
              <a:r>
                <a:rPr lang="en-US" sz="900" dirty="0"/>
                <a:t>  ~7 T @170 GHz</a:t>
              </a:r>
            </a:p>
            <a:p>
              <a:r>
                <a:rPr lang="en-US" sz="900" dirty="0"/>
                <a:t>  ~8 T @200 GHz</a:t>
              </a:r>
            </a:p>
            <a:p>
              <a:r>
                <a:rPr lang="en-US" sz="900" dirty="0"/>
                <a:t>~10 T @240 GHz</a:t>
              </a:r>
            </a:p>
            <a:p>
              <a:endParaRPr lang="en-US" sz="900" dirty="0"/>
            </a:p>
            <a:p>
              <a:r>
                <a:rPr lang="en-US" sz="900" i="1" dirty="0"/>
                <a:t>f</a:t>
              </a:r>
              <a:r>
                <a:rPr lang="en-US" sz="900" dirty="0"/>
                <a:t> [GHz] ~ </a:t>
              </a:r>
              <a:r>
                <a:rPr lang="en-US" sz="900" i="1" dirty="0"/>
                <a:t>s</a:t>
              </a:r>
              <a:r>
                <a:rPr lang="en-US" sz="900" dirty="0"/>
                <a:t>·28/</a:t>
              </a:r>
              <a:r>
                <a:rPr lang="el-GR" sz="900" i="1" dirty="0"/>
                <a:t>γ</a:t>
              </a:r>
              <a:r>
                <a:rPr lang="en-US" sz="900" dirty="0"/>
                <a:t>·</a:t>
              </a:r>
              <a:r>
                <a:rPr lang="en-US" sz="900" i="1" dirty="0"/>
                <a:t>B</a:t>
              </a:r>
              <a:r>
                <a:rPr lang="en-US" sz="900" dirty="0"/>
                <a:t> [T]</a:t>
              </a:r>
            </a:p>
            <a:p>
              <a:endParaRPr lang="en-US" sz="900" dirty="0"/>
            </a:p>
          </p:txBody>
        </p:sp>
        <p:sp>
          <p:nvSpPr>
            <p:cNvPr id="29" name="TextBox 9">
              <a:extLst>
                <a:ext uri="{FF2B5EF4-FFF2-40B4-BE49-F238E27FC236}">
                  <a16:creationId xmlns="" xmlns:a16="http://schemas.microsoft.com/office/drawing/2014/main" id="{1FFEF862-558A-445B-975A-1810772CEE6F}"/>
                </a:ext>
              </a:extLst>
            </p:cNvPr>
            <p:cNvSpPr txBox="1"/>
            <p:nvPr/>
          </p:nvSpPr>
          <p:spPr>
            <a:xfrm>
              <a:off x="8048425" y="2989228"/>
              <a:ext cx="543697" cy="338554"/>
            </a:xfrm>
            <a:prstGeom prst="rect">
              <a:avLst/>
            </a:prstGeom>
            <a:solidFill>
              <a:srgbClr val="FFFF00"/>
            </a:solidFill>
          </p:spPr>
          <p:txBody>
            <a:bodyPr wrap="square" rtlCol="0">
              <a:spAutoFit/>
            </a:bodyPr>
            <a:lstStyle/>
            <a:p>
              <a:r>
                <a:rPr lang="en-US" sz="800" dirty="0"/>
                <a:t>Coaxial cavity</a:t>
              </a:r>
            </a:p>
          </p:txBody>
        </p:sp>
        <p:sp>
          <p:nvSpPr>
            <p:cNvPr id="30" name="Textfeld 29">
              <a:extLst>
                <a:ext uri="{FF2B5EF4-FFF2-40B4-BE49-F238E27FC236}">
                  <a16:creationId xmlns="" xmlns:a16="http://schemas.microsoft.com/office/drawing/2014/main" id="{3070D8D0-61B9-4FBE-BEDF-A47110C3A874}"/>
                </a:ext>
              </a:extLst>
            </p:cNvPr>
            <p:cNvSpPr txBox="1"/>
            <p:nvPr/>
          </p:nvSpPr>
          <p:spPr>
            <a:xfrm rot="16200000">
              <a:off x="8396037" y="1735806"/>
              <a:ext cx="1106393" cy="184666"/>
            </a:xfrm>
            <a:prstGeom prst="rect">
              <a:avLst/>
            </a:prstGeom>
            <a:noFill/>
          </p:spPr>
          <p:txBody>
            <a:bodyPr wrap="none" rtlCol="0">
              <a:spAutoFit/>
            </a:bodyPr>
            <a:lstStyle/>
            <a:p>
              <a:r>
                <a:rPr lang="de-DE" sz="600" dirty="0"/>
                <a:t>Height ~3 m, </a:t>
              </a:r>
              <a:r>
                <a:rPr lang="de-DE" sz="600" dirty="0" err="1"/>
                <a:t>weight</a:t>
              </a:r>
              <a:r>
                <a:rPr lang="de-DE" sz="600" dirty="0"/>
                <a:t> ~1 ton</a:t>
              </a:r>
            </a:p>
          </p:txBody>
        </p:sp>
        <p:sp>
          <p:nvSpPr>
            <p:cNvPr id="10" name="TextBox 8">
              <a:extLst>
                <a:ext uri="{FF2B5EF4-FFF2-40B4-BE49-F238E27FC236}">
                  <a16:creationId xmlns="" xmlns:a16="http://schemas.microsoft.com/office/drawing/2014/main" id="{D7552148-69B0-4083-9D88-69D0A9A41D19}"/>
                </a:ext>
              </a:extLst>
            </p:cNvPr>
            <p:cNvSpPr txBox="1"/>
            <p:nvPr/>
          </p:nvSpPr>
          <p:spPr>
            <a:xfrm>
              <a:off x="6454379" y="1765055"/>
              <a:ext cx="989408" cy="461665"/>
            </a:xfrm>
            <a:prstGeom prst="rect">
              <a:avLst/>
            </a:prstGeom>
            <a:solidFill>
              <a:srgbClr val="FFFF00"/>
            </a:solidFill>
          </p:spPr>
          <p:txBody>
            <a:bodyPr wrap="square" rtlCol="0">
              <a:spAutoFit/>
            </a:bodyPr>
            <a:lstStyle/>
            <a:p>
              <a:r>
                <a:rPr lang="en-US" sz="800" dirty="0"/>
                <a:t>Gaussian beam output at CVD diamond window</a:t>
              </a:r>
            </a:p>
          </p:txBody>
        </p:sp>
      </p:grpSp>
      <p:grpSp>
        <p:nvGrpSpPr>
          <p:cNvPr id="48" name="Gruppieren 47">
            <a:extLst>
              <a:ext uri="{FF2B5EF4-FFF2-40B4-BE49-F238E27FC236}">
                <a16:creationId xmlns="" xmlns:a16="http://schemas.microsoft.com/office/drawing/2014/main" id="{AB2EBC61-B022-412B-AF5F-1A9F084D2962}"/>
              </a:ext>
            </a:extLst>
          </p:cNvPr>
          <p:cNvGrpSpPr/>
          <p:nvPr/>
        </p:nvGrpSpPr>
        <p:grpSpPr>
          <a:xfrm>
            <a:off x="1102328" y="4204282"/>
            <a:ext cx="7744428" cy="948207"/>
            <a:chOff x="1102328" y="4204282"/>
            <a:chExt cx="7744428" cy="948207"/>
          </a:xfrm>
        </p:grpSpPr>
        <p:sp>
          <p:nvSpPr>
            <p:cNvPr id="43" name="Textfeld 42">
              <a:extLst>
                <a:ext uri="{FF2B5EF4-FFF2-40B4-BE49-F238E27FC236}">
                  <a16:creationId xmlns="" xmlns:a16="http://schemas.microsoft.com/office/drawing/2014/main" id="{3BB0598A-E46E-46A2-9059-415FFBA78CEC}"/>
                </a:ext>
              </a:extLst>
            </p:cNvPr>
            <p:cNvSpPr txBox="1"/>
            <p:nvPr/>
          </p:nvSpPr>
          <p:spPr>
            <a:xfrm>
              <a:off x="1102328" y="4506158"/>
              <a:ext cx="7744428" cy="646331"/>
            </a:xfrm>
            <a:prstGeom prst="rect">
              <a:avLst/>
            </a:prstGeom>
            <a:solidFill>
              <a:schemeClr val="bg1"/>
            </a:solidFill>
            <a:ln>
              <a:solidFill>
                <a:srgbClr val="FF0000"/>
              </a:solidFill>
            </a:ln>
          </p:spPr>
          <p:txBody>
            <a:bodyPr wrap="none" rtlCol="0">
              <a:spAutoFit/>
            </a:bodyPr>
            <a:lstStyle/>
            <a:p>
              <a:r>
                <a:rPr lang="de-DE" dirty="0"/>
                <a:t>The </a:t>
              </a:r>
              <a:r>
                <a:rPr lang="de-DE" dirty="0" err="1"/>
                <a:t>required</a:t>
              </a:r>
              <a:r>
                <a:rPr lang="de-DE" dirty="0"/>
                <a:t> </a:t>
              </a:r>
              <a:r>
                <a:rPr lang="de-DE" dirty="0" err="1"/>
                <a:t>magnetic</a:t>
              </a:r>
              <a:r>
                <a:rPr lang="de-DE" dirty="0"/>
                <a:t> </a:t>
              </a:r>
              <a:r>
                <a:rPr lang="de-DE" dirty="0" err="1"/>
                <a:t>field</a:t>
              </a:r>
              <a:r>
                <a:rPr lang="de-DE" dirty="0"/>
                <a:t> </a:t>
              </a:r>
              <a:r>
                <a:rPr lang="de-DE" dirty="0" err="1"/>
                <a:t>becomes</a:t>
              </a:r>
              <a:r>
                <a:rPr lang="de-DE" dirty="0"/>
                <a:t> an </a:t>
              </a:r>
              <a:r>
                <a:rPr lang="de-DE" dirty="0" err="1"/>
                <a:t>issue</a:t>
              </a:r>
              <a:r>
                <a:rPr lang="de-DE" dirty="0"/>
                <a:t> </a:t>
              </a:r>
              <a:r>
                <a:rPr lang="de-DE" dirty="0" err="1"/>
                <a:t>for</a:t>
              </a:r>
              <a:r>
                <a:rPr lang="de-DE" dirty="0"/>
                <a:t> </a:t>
              </a:r>
              <a:r>
                <a:rPr lang="de-DE" dirty="0" err="1"/>
                <a:t>operation</a:t>
              </a:r>
              <a:r>
                <a:rPr lang="de-DE" dirty="0"/>
                <a:t> at &gt; 200 GHz</a:t>
              </a:r>
            </a:p>
            <a:p>
              <a:r>
                <a:rPr lang="de-DE" dirty="0">
                  <a:sym typeface="Wingdings" panose="05000000000000000000" pitchFamily="2" charset="2"/>
                </a:rPr>
                <a:t> </a:t>
              </a:r>
              <a:r>
                <a:rPr lang="de-DE" b="1" dirty="0" err="1">
                  <a:sym typeface="Wingdings" panose="05000000000000000000" pitchFamily="2" charset="2"/>
                </a:rPr>
                <a:t>Gyrotrons</a:t>
              </a:r>
              <a:r>
                <a:rPr lang="de-DE" b="1" dirty="0">
                  <a:sym typeface="Wingdings" panose="05000000000000000000" pitchFamily="2" charset="2"/>
                </a:rPr>
                <a:t> </a:t>
              </a:r>
              <a:r>
                <a:rPr lang="de-DE" b="1" dirty="0" err="1">
                  <a:sym typeface="Wingdings" panose="05000000000000000000" pitchFamily="2" charset="2"/>
                </a:rPr>
                <a:t>operating</a:t>
              </a:r>
              <a:r>
                <a:rPr lang="de-DE" b="1" dirty="0">
                  <a:sym typeface="Wingdings" panose="05000000000000000000" pitchFamily="2" charset="2"/>
                </a:rPr>
                <a:t> at 2</a:t>
              </a:r>
              <a:r>
                <a:rPr lang="de-DE" b="1" baseline="30000" dirty="0">
                  <a:sym typeface="Wingdings" panose="05000000000000000000" pitchFamily="2" charset="2"/>
                </a:rPr>
                <a:t>nd</a:t>
              </a:r>
              <a:r>
                <a:rPr lang="de-DE" b="1" dirty="0">
                  <a:sym typeface="Wingdings" panose="05000000000000000000" pitchFamily="2" charset="2"/>
                </a:rPr>
                <a:t> Harmonic (</a:t>
              </a:r>
              <a:r>
                <a:rPr lang="de-DE" b="1" i="1" dirty="0">
                  <a:sym typeface="Wingdings" panose="05000000000000000000" pitchFamily="2" charset="2"/>
                </a:rPr>
                <a:t>s</a:t>
              </a:r>
              <a:r>
                <a:rPr lang="de-DE" b="1" dirty="0">
                  <a:sym typeface="Wingdings" panose="05000000000000000000" pitchFamily="2" charset="2"/>
                </a:rPr>
                <a:t>=2) </a:t>
              </a:r>
              <a:r>
                <a:rPr lang="de-DE" b="1" dirty="0" err="1">
                  <a:sym typeface="Wingdings" panose="05000000000000000000" pitchFamily="2" charset="2"/>
                </a:rPr>
                <a:t>might</a:t>
              </a:r>
              <a:r>
                <a:rPr lang="de-DE" b="1" dirty="0">
                  <a:sym typeface="Wingdings" panose="05000000000000000000" pitchFamily="2" charset="2"/>
                </a:rPr>
                <a:t> </a:t>
              </a:r>
              <a:r>
                <a:rPr lang="de-DE" b="1" dirty="0" err="1">
                  <a:sym typeface="Wingdings" panose="05000000000000000000" pitchFamily="2" charset="2"/>
                </a:rPr>
                <a:t>be</a:t>
              </a:r>
              <a:r>
                <a:rPr lang="de-DE" b="1" dirty="0">
                  <a:sym typeface="Wingdings" panose="05000000000000000000" pitchFamily="2" charset="2"/>
                </a:rPr>
                <a:t> </a:t>
              </a:r>
              <a:r>
                <a:rPr lang="de-DE" b="1" dirty="0" err="1">
                  <a:sym typeface="Wingdings" panose="05000000000000000000" pitchFamily="2" charset="2"/>
                </a:rPr>
                <a:t>the</a:t>
              </a:r>
              <a:r>
                <a:rPr lang="de-DE" b="1" dirty="0">
                  <a:sym typeface="Wingdings" panose="05000000000000000000" pitchFamily="2" charset="2"/>
                </a:rPr>
                <a:t> </a:t>
              </a:r>
              <a:r>
                <a:rPr lang="de-DE" b="1" dirty="0" err="1">
                  <a:sym typeface="Wingdings" panose="05000000000000000000" pitchFamily="2" charset="2"/>
                </a:rPr>
                <a:t>solution</a:t>
              </a:r>
              <a:r>
                <a:rPr lang="de-DE" b="1" dirty="0">
                  <a:sym typeface="Wingdings" panose="05000000000000000000" pitchFamily="2" charset="2"/>
                </a:rPr>
                <a:t>!</a:t>
              </a:r>
              <a:endParaRPr lang="de-DE" b="1" dirty="0"/>
            </a:p>
          </p:txBody>
        </p:sp>
        <p:sp>
          <p:nvSpPr>
            <p:cNvPr id="45" name="Pfeil: nach unten 44">
              <a:extLst>
                <a:ext uri="{FF2B5EF4-FFF2-40B4-BE49-F238E27FC236}">
                  <a16:creationId xmlns="" xmlns:a16="http://schemas.microsoft.com/office/drawing/2014/main" id="{0056877E-FFE9-437F-9D9B-99BC815B0816}"/>
                </a:ext>
              </a:extLst>
            </p:cNvPr>
            <p:cNvSpPr/>
            <p:nvPr/>
          </p:nvSpPr>
          <p:spPr>
            <a:xfrm>
              <a:off x="6945829" y="4269698"/>
              <a:ext cx="223492" cy="269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 xmlns:a16="http://schemas.microsoft.com/office/drawing/2014/main" id="{FCF91C7D-D7B3-4695-8AC0-A03493318DFF}"/>
                </a:ext>
              </a:extLst>
            </p:cNvPr>
            <p:cNvSpPr/>
            <p:nvPr/>
          </p:nvSpPr>
          <p:spPr>
            <a:xfrm>
              <a:off x="6990083" y="4204282"/>
              <a:ext cx="150232"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Datumsplatzhalter 1"/>
          <p:cNvSpPr>
            <a:spLocks noGrp="1"/>
          </p:cNvSpPr>
          <p:nvPr>
            <p:ph type="dt" sz="half" idx="10"/>
          </p:nvPr>
        </p:nvSpPr>
        <p:spPr/>
        <p:txBody>
          <a:bodyPr/>
          <a:lstStyle/>
          <a:p>
            <a:r>
              <a:rPr lang="en-US" smtClean="0"/>
              <a:t>2023-02-06</a:t>
            </a:r>
            <a:endParaRPr lang="en-US" dirty="0"/>
          </a:p>
        </p:txBody>
      </p:sp>
    </p:spTree>
    <p:extLst>
      <p:ext uri="{BB962C8B-B14F-4D97-AF65-F5344CB8AC3E}">
        <p14:creationId xmlns:p14="http://schemas.microsoft.com/office/powerpoint/2010/main" val="3311643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EE66A3DE-6C15-4E0E-B381-848AD3FD7EE5}"/>
              </a:ext>
            </a:extLst>
          </p:cNvPr>
          <p:cNvSpPr/>
          <p:nvPr/>
        </p:nvSpPr>
        <p:spPr>
          <a:xfrm>
            <a:off x="256674" y="1203158"/>
            <a:ext cx="83439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dirty="0"/>
              <a:t>We aim for a completely new generation of highly efficient, megawatt-class fusion gyrotrons that will operate at the </a:t>
            </a:r>
            <a:r>
              <a:rPr lang="en-US" b="1" dirty="0"/>
              <a:t>2</a:t>
            </a:r>
            <a:r>
              <a:rPr lang="en-US" b="1" baseline="30000" dirty="0"/>
              <a:t>nd</a:t>
            </a:r>
            <a:r>
              <a:rPr lang="en-US" b="1" dirty="0"/>
              <a:t> harmonic (</a:t>
            </a:r>
            <a:r>
              <a:rPr lang="en-US" b="1" i="1" dirty="0"/>
              <a:t>s</a:t>
            </a:r>
            <a:r>
              <a:rPr lang="en-US" b="1" dirty="0"/>
              <a:t> = 2) </a:t>
            </a:r>
            <a:r>
              <a:rPr lang="en-US" dirty="0"/>
              <a:t>of the electron cyclotron frequency.</a:t>
            </a:r>
          </a:p>
        </p:txBody>
      </p:sp>
      <p:sp>
        <p:nvSpPr>
          <p:cNvPr id="2" name="Inhaltsplatzhalter 1"/>
          <p:cNvSpPr>
            <a:spLocks noGrp="1"/>
          </p:cNvSpPr>
          <p:nvPr>
            <p:ph idx="1"/>
          </p:nvPr>
        </p:nvSpPr>
        <p:spPr>
          <a:xfrm>
            <a:off x="400050" y="2572544"/>
            <a:ext cx="8343900" cy="2108040"/>
          </a:xfrm>
        </p:spPr>
        <p:txBody>
          <a:bodyPr>
            <a:normAutofit/>
          </a:bodyPr>
          <a:lstStyle/>
          <a:p>
            <a:pPr marL="0" indent="0">
              <a:lnSpc>
                <a:spcPct val="120000"/>
              </a:lnSpc>
              <a:spcBef>
                <a:spcPts val="0"/>
              </a:spcBef>
              <a:spcAft>
                <a:spcPts val="600"/>
              </a:spcAft>
              <a:buNone/>
            </a:pPr>
            <a:r>
              <a:rPr lang="en-US" sz="1600" dirty="0"/>
              <a:t>Three enabling technologies will be addressed:</a:t>
            </a:r>
          </a:p>
          <a:p>
            <a:pPr marL="609671" lvl="1" indent="-342900">
              <a:lnSpc>
                <a:spcPct val="120000"/>
              </a:lnSpc>
              <a:spcBef>
                <a:spcPts val="0"/>
              </a:spcBef>
              <a:spcAft>
                <a:spcPts val="600"/>
              </a:spcAft>
              <a:buFont typeface="+mj-lt"/>
              <a:buAutoNum type="arabicPeriod"/>
            </a:pPr>
            <a:r>
              <a:rPr lang="en-US" sz="1600" dirty="0"/>
              <a:t>The coaxial-type cavity technology that is specifically adapted to the operation at </a:t>
            </a:r>
            <a:br>
              <a:rPr lang="en-US" sz="1600" dirty="0"/>
            </a:br>
            <a:r>
              <a:rPr lang="en-US" sz="1600" dirty="0"/>
              <a:t>2</a:t>
            </a:r>
            <a:r>
              <a:rPr lang="en-US" sz="1600" baseline="30000" dirty="0"/>
              <a:t>nd</a:t>
            </a:r>
            <a:r>
              <a:rPr lang="en-US" sz="1600" dirty="0"/>
              <a:t> harmonics in combination with advanced inner and outer corrugations.</a:t>
            </a:r>
          </a:p>
          <a:p>
            <a:pPr marL="609671" lvl="1" indent="-342900">
              <a:lnSpc>
                <a:spcPct val="120000"/>
              </a:lnSpc>
              <a:spcBef>
                <a:spcPts val="0"/>
              </a:spcBef>
              <a:spcAft>
                <a:spcPts val="600"/>
              </a:spcAft>
              <a:buFont typeface="+mj-lt"/>
              <a:buAutoNum type="arabicPeriod"/>
            </a:pPr>
            <a:r>
              <a:rPr lang="en-US" sz="1600" dirty="0"/>
              <a:t>Injection locking using an external driving source.</a:t>
            </a:r>
          </a:p>
          <a:p>
            <a:pPr marL="609671" lvl="1" indent="-342900">
              <a:lnSpc>
                <a:spcPct val="120000"/>
              </a:lnSpc>
              <a:spcBef>
                <a:spcPts val="0"/>
              </a:spcBef>
              <a:spcAft>
                <a:spcPts val="600"/>
              </a:spcAft>
              <a:buFont typeface="+mj-lt"/>
              <a:buAutoNum type="arabicPeriod"/>
            </a:pPr>
            <a:r>
              <a:rPr lang="en-US" sz="1600" dirty="0"/>
              <a:t>The Multi-stage Depressed Collector (MDC) technology based on </a:t>
            </a:r>
            <a:r>
              <a:rPr lang="en-US" sz="1600" i="1" dirty="0"/>
              <a:t>E×B</a:t>
            </a:r>
            <a:r>
              <a:rPr lang="en-US" sz="1600" dirty="0"/>
              <a:t> drift concept.</a:t>
            </a:r>
          </a:p>
          <a:p>
            <a:pPr marL="609671" lvl="1" indent="-342900">
              <a:lnSpc>
                <a:spcPct val="120000"/>
              </a:lnSpc>
              <a:spcBef>
                <a:spcPts val="0"/>
              </a:spcBef>
              <a:spcAft>
                <a:spcPts val="600"/>
              </a:spcAft>
              <a:buFont typeface="+mj-lt"/>
              <a:buAutoNum type="arabicPeriod"/>
            </a:pPr>
            <a:endParaRPr lang="en-US" sz="1600" dirty="0">
              <a:solidFill>
                <a:schemeClr val="bg1">
                  <a:lumMod val="50000"/>
                </a:schemeClr>
              </a:solidFill>
            </a:endParaRPr>
          </a:p>
        </p:txBody>
      </p:sp>
      <p:sp>
        <p:nvSpPr>
          <p:cNvPr id="3" name="Datumsplatzhalter 2"/>
          <p:cNvSpPr>
            <a:spLocks noGrp="1"/>
          </p:cNvSpPr>
          <p:nvPr>
            <p:ph type="dt" sz="half" idx="10"/>
          </p:nvPr>
        </p:nvSpPr>
        <p:spPr/>
        <p:txBody>
          <a:bodyPr/>
          <a:lstStyle/>
          <a:p>
            <a:r>
              <a:rPr lang="en-US" smtClean="0"/>
              <a:t>2023-02-06</a:t>
            </a:r>
            <a:endParaRPr lang="en-US" dirty="0"/>
          </a:p>
        </p:txBody>
      </p:sp>
      <p:sp>
        <p:nvSpPr>
          <p:cNvPr id="4" name="Foliennummernplatzhalter 3"/>
          <p:cNvSpPr>
            <a:spLocks noGrp="1"/>
          </p:cNvSpPr>
          <p:nvPr>
            <p:ph type="sldNum" sz="quarter" idx="12"/>
          </p:nvPr>
        </p:nvSpPr>
        <p:spPr/>
        <p:txBody>
          <a:bodyPr/>
          <a:lstStyle/>
          <a:p>
            <a:fld id="{61696EC4-B4CF-4701-AD06-A8439D6D8E12}" type="slidenum">
              <a:rPr lang="en-US" noProof="0" smtClean="0"/>
              <a:t>7</a:t>
            </a:fld>
            <a:endParaRPr lang="en-US" noProof="0" dirty="0"/>
          </a:p>
        </p:txBody>
      </p:sp>
      <p:sp>
        <p:nvSpPr>
          <p:cNvPr id="5" name="Titel 4"/>
          <p:cNvSpPr>
            <a:spLocks noGrp="1"/>
          </p:cNvSpPr>
          <p:nvPr>
            <p:ph type="title"/>
          </p:nvPr>
        </p:nvSpPr>
        <p:spPr>
          <a:xfrm>
            <a:off x="396000" y="296244"/>
            <a:ext cx="6869178" cy="575989"/>
          </a:xfrm>
        </p:spPr>
        <p:txBody>
          <a:bodyPr>
            <a:normAutofit/>
          </a:bodyPr>
          <a:lstStyle/>
          <a:p>
            <a:r>
              <a:rPr lang="en-US" dirty="0"/>
              <a:t>Main Objective and Approach</a:t>
            </a:r>
          </a:p>
        </p:txBody>
      </p:sp>
    </p:spTree>
    <p:extLst>
      <p:ext uri="{BB962C8B-B14F-4D97-AF65-F5344CB8AC3E}">
        <p14:creationId xmlns:p14="http://schemas.microsoft.com/office/powerpoint/2010/main" val="1660712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F4F72ED-13DA-4836-AA4F-BE99338D5A99}"/>
              </a:ext>
            </a:extLst>
          </p:cNvPr>
          <p:cNvSpPr>
            <a:spLocks noGrp="1"/>
          </p:cNvSpPr>
          <p:nvPr>
            <p:ph type="dt" sz="half" idx="10"/>
          </p:nvPr>
        </p:nvSpPr>
        <p:spPr/>
        <p:txBody>
          <a:bodyPr/>
          <a:lstStyle/>
          <a:p>
            <a:r>
              <a:rPr lang="en-US" smtClean="0"/>
              <a:t>2023-02-06</a:t>
            </a:r>
            <a:endParaRPr lang="en-US" dirty="0"/>
          </a:p>
        </p:txBody>
      </p:sp>
      <p:sp>
        <p:nvSpPr>
          <p:cNvPr id="4" name="Foliennummernplatzhalter 3">
            <a:extLst>
              <a:ext uri="{FF2B5EF4-FFF2-40B4-BE49-F238E27FC236}">
                <a16:creationId xmlns="" xmlns:a16="http://schemas.microsoft.com/office/drawing/2014/main" id="{C4B9039A-6715-4ABB-AC07-FADC19ADE2AB}"/>
              </a:ext>
            </a:extLst>
          </p:cNvPr>
          <p:cNvSpPr>
            <a:spLocks noGrp="1"/>
          </p:cNvSpPr>
          <p:nvPr>
            <p:ph type="sldNum" sz="quarter" idx="12"/>
          </p:nvPr>
        </p:nvSpPr>
        <p:spPr/>
        <p:txBody>
          <a:bodyPr/>
          <a:lstStyle/>
          <a:p>
            <a:fld id="{61696EC4-B4CF-4701-AD06-A8439D6D8E12}" type="slidenum">
              <a:rPr lang="en-US" noProof="0" smtClean="0"/>
              <a:t>8</a:t>
            </a:fld>
            <a:endParaRPr lang="en-US" noProof="0" dirty="0"/>
          </a:p>
        </p:txBody>
      </p:sp>
      <p:sp>
        <p:nvSpPr>
          <p:cNvPr id="6" name="Titel 5">
            <a:extLst>
              <a:ext uri="{FF2B5EF4-FFF2-40B4-BE49-F238E27FC236}">
                <a16:creationId xmlns="" xmlns:a16="http://schemas.microsoft.com/office/drawing/2014/main" id="{76F48CDA-E545-4FF7-AF87-B1C04B22BA6D}"/>
              </a:ext>
            </a:extLst>
          </p:cNvPr>
          <p:cNvSpPr>
            <a:spLocks noGrp="1"/>
          </p:cNvSpPr>
          <p:nvPr>
            <p:ph type="title"/>
          </p:nvPr>
        </p:nvSpPr>
        <p:spPr>
          <a:xfrm>
            <a:off x="379184" y="3419107"/>
            <a:ext cx="8358416" cy="575989"/>
          </a:xfrm>
        </p:spPr>
        <p:txBody>
          <a:bodyPr>
            <a:normAutofit fontScale="90000"/>
          </a:bodyPr>
          <a:lstStyle/>
          <a:p>
            <a:r>
              <a:rPr lang="en-US" i="1" dirty="0"/>
              <a:t>T1.2.1:</a:t>
            </a:r>
            <a:r>
              <a:rPr lang="en-US" dirty="0"/>
              <a:t/>
            </a:r>
            <a:br>
              <a:rPr lang="en-US" dirty="0"/>
            </a:br>
            <a:r>
              <a:rPr lang="en-US" dirty="0"/>
              <a:t>Enabling research on corrugations for second harmonic operation</a:t>
            </a:r>
            <a:endParaRPr lang="de-DE" dirty="0"/>
          </a:p>
        </p:txBody>
      </p:sp>
    </p:spTree>
    <p:extLst>
      <p:ext uri="{BB962C8B-B14F-4D97-AF65-F5344CB8AC3E}">
        <p14:creationId xmlns:p14="http://schemas.microsoft.com/office/powerpoint/2010/main" val="306028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755D1469-110C-472A-B92E-CD267F186195}"/>
              </a:ext>
            </a:extLst>
          </p:cNvPr>
          <p:cNvPicPr>
            <a:picLocks noChangeAspect="1"/>
          </p:cNvPicPr>
          <p:nvPr/>
        </p:nvPicPr>
        <p:blipFill>
          <a:blip r:embed="rId2"/>
          <a:stretch>
            <a:fillRect/>
          </a:stretch>
        </p:blipFill>
        <p:spPr>
          <a:xfrm>
            <a:off x="88653" y="1505417"/>
            <a:ext cx="4049282" cy="2716244"/>
          </a:xfrm>
          <a:prstGeom prst="rect">
            <a:avLst/>
          </a:prstGeom>
        </p:spPr>
      </p:pic>
      <p:grpSp>
        <p:nvGrpSpPr>
          <p:cNvPr id="8" name="Gruppieren 7">
            <a:extLst>
              <a:ext uri="{FF2B5EF4-FFF2-40B4-BE49-F238E27FC236}">
                <a16:creationId xmlns="" xmlns:a16="http://schemas.microsoft.com/office/drawing/2014/main" id="{31904F78-C16C-497B-B584-DE33EE4A76F4}"/>
              </a:ext>
            </a:extLst>
          </p:cNvPr>
          <p:cNvGrpSpPr/>
          <p:nvPr/>
        </p:nvGrpSpPr>
        <p:grpSpPr>
          <a:xfrm>
            <a:off x="4633773" y="1391112"/>
            <a:ext cx="3792531" cy="2816706"/>
            <a:chOff x="4521472" y="1690933"/>
            <a:chExt cx="3792531" cy="2816706"/>
          </a:xfrm>
          <a:noFill/>
        </p:grpSpPr>
        <p:pic>
          <p:nvPicPr>
            <p:cNvPr id="5" name="Grafik 4">
              <a:extLst>
                <a:ext uri="{FF2B5EF4-FFF2-40B4-BE49-F238E27FC236}">
                  <a16:creationId xmlns="" xmlns:a16="http://schemas.microsoft.com/office/drawing/2014/main" id="{EB740144-6896-44FC-88D8-62A5EA63E0F3}"/>
                </a:ext>
              </a:extLst>
            </p:cNvPr>
            <p:cNvPicPr>
              <a:picLocks noChangeAspect="1"/>
            </p:cNvPicPr>
            <p:nvPr/>
          </p:nvPicPr>
          <p:blipFill>
            <a:blip r:embed="rId3"/>
            <a:stretch>
              <a:fillRect/>
            </a:stretch>
          </p:blipFill>
          <p:spPr>
            <a:xfrm>
              <a:off x="4521472" y="1690933"/>
              <a:ext cx="3792531" cy="2816706"/>
            </a:xfrm>
            <a:prstGeom prst="rect">
              <a:avLst/>
            </a:prstGeom>
            <a:grpFill/>
          </p:spPr>
        </p:pic>
        <p:sp>
          <p:nvSpPr>
            <p:cNvPr id="7" name="Rechteck 6">
              <a:extLst>
                <a:ext uri="{FF2B5EF4-FFF2-40B4-BE49-F238E27FC236}">
                  <a16:creationId xmlns="" xmlns:a16="http://schemas.microsoft.com/office/drawing/2014/main" id="{08E24C4D-BF1E-4038-8A67-D4125922AF2C}"/>
                </a:ext>
              </a:extLst>
            </p:cNvPr>
            <p:cNvSpPr/>
            <p:nvPr/>
          </p:nvSpPr>
          <p:spPr>
            <a:xfrm>
              <a:off x="5256463" y="1871579"/>
              <a:ext cx="368969" cy="395705"/>
            </a:xfrm>
            <a:prstGeom prst="rect">
              <a:avLst/>
            </a:prstGeom>
            <a:grpFill/>
            <a:ln>
              <a:solidFill>
                <a:srgbClr val="BEB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Rechteck 15">
            <a:extLst>
              <a:ext uri="{FF2B5EF4-FFF2-40B4-BE49-F238E27FC236}">
                <a16:creationId xmlns="" xmlns:a16="http://schemas.microsoft.com/office/drawing/2014/main" id="{479B37E7-13E2-436F-BB3D-5291FEF717C9}"/>
              </a:ext>
            </a:extLst>
          </p:cNvPr>
          <p:cNvSpPr/>
          <p:nvPr/>
        </p:nvSpPr>
        <p:spPr>
          <a:xfrm>
            <a:off x="88653" y="1187116"/>
            <a:ext cx="4467305" cy="3502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a:extLst>
              <a:ext uri="{FF2B5EF4-FFF2-40B4-BE49-F238E27FC236}">
                <a16:creationId xmlns="" xmlns:a16="http://schemas.microsoft.com/office/drawing/2014/main" id="{12778295-6CA6-406E-89D3-EB937B9CAB99}"/>
              </a:ext>
            </a:extLst>
          </p:cNvPr>
          <p:cNvSpPr>
            <a:spLocks noGrp="1"/>
          </p:cNvSpPr>
          <p:nvPr>
            <p:ph type="dt" sz="half" idx="10"/>
          </p:nvPr>
        </p:nvSpPr>
        <p:spPr/>
        <p:txBody>
          <a:bodyPr/>
          <a:lstStyle/>
          <a:p>
            <a:r>
              <a:rPr lang="en-US" smtClean="0"/>
              <a:t>2023-02-06</a:t>
            </a:r>
            <a:endParaRPr lang="en-US" dirty="0"/>
          </a:p>
        </p:txBody>
      </p:sp>
      <p:sp>
        <p:nvSpPr>
          <p:cNvPr id="3" name="Foliennummernplatzhalter 2">
            <a:extLst>
              <a:ext uri="{FF2B5EF4-FFF2-40B4-BE49-F238E27FC236}">
                <a16:creationId xmlns="" xmlns:a16="http://schemas.microsoft.com/office/drawing/2014/main" id="{BACFD0B5-8C28-49B2-95FF-A2ACAF1E7841}"/>
              </a:ext>
            </a:extLst>
          </p:cNvPr>
          <p:cNvSpPr>
            <a:spLocks noGrp="1"/>
          </p:cNvSpPr>
          <p:nvPr>
            <p:ph type="sldNum" sz="quarter" idx="12"/>
          </p:nvPr>
        </p:nvSpPr>
        <p:spPr/>
        <p:txBody>
          <a:bodyPr/>
          <a:lstStyle/>
          <a:p>
            <a:fld id="{61696EC4-B4CF-4701-AD06-A8439D6D8E12}" type="slidenum">
              <a:rPr lang="de-DE" smtClean="0"/>
              <a:t>9</a:t>
            </a:fld>
            <a:endParaRPr lang="de-DE"/>
          </a:p>
        </p:txBody>
      </p:sp>
      <p:sp>
        <p:nvSpPr>
          <p:cNvPr id="4" name="Titel 3">
            <a:extLst>
              <a:ext uri="{FF2B5EF4-FFF2-40B4-BE49-F238E27FC236}">
                <a16:creationId xmlns="" xmlns:a16="http://schemas.microsoft.com/office/drawing/2014/main" id="{D2A1E29F-70A4-4B39-9A1C-2C9BA4CEABB5}"/>
              </a:ext>
            </a:extLst>
          </p:cNvPr>
          <p:cNvSpPr>
            <a:spLocks noGrp="1"/>
          </p:cNvSpPr>
          <p:nvPr>
            <p:ph type="title"/>
          </p:nvPr>
        </p:nvSpPr>
        <p:spPr/>
        <p:txBody>
          <a:bodyPr/>
          <a:lstStyle/>
          <a:p>
            <a:r>
              <a:rPr lang="en-US" dirty="0"/>
              <a:t>Inner and Outer Corrugations</a:t>
            </a:r>
          </a:p>
        </p:txBody>
      </p:sp>
      <p:sp>
        <p:nvSpPr>
          <p:cNvPr id="9" name="Textfeld 8">
            <a:extLst>
              <a:ext uri="{FF2B5EF4-FFF2-40B4-BE49-F238E27FC236}">
                <a16:creationId xmlns="" xmlns:a16="http://schemas.microsoft.com/office/drawing/2014/main" id="{3490582B-A974-4BAA-9C2A-5C3ACC4C8F68}"/>
              </a:ext>
            </a:extLst>
          </p:cNvPr>
          <p:cNvSpPr txBox="1"/>
          <p:nvPr/>
        </p:nvSpPr>
        <p:spPr>
          <a:xfrm>
            <a:off x="1027724" y="1236663"/>
            <a:ext cx="2826415" cy="369332"/>
          </a:xfrm>
          <a:prstGeom prst="rect">
            <a:avLst/>
          </a:prstGeom>
          <a:noFill/>
        </p:spPr>
        <p:txBody>
          <a:bodyPr wrap="none" rtlCol="0">
            <a:spAutoFit/>
          </a:bodyPr>
          <a:lstStyle/>
          <a:p>
            <a:r>
              <a:rPr lang="de-DE" dirty="0" err="1"/>
              <a:t>Inner</a:t>
            </a:r>
            <a:r>
              <a:rPr lang="de-DE" dirty="0"/>
              <a:t> </a:t>
            </a:r>
            <a:r>
              <a:rPr lang="de-DE" dirty="0" err="1"/>
              <a:t>corrugations</a:t>
            </a:r>
            <a:r>
              <a:rPr lang="de-DE" dirty="0"/>
              <a:t> (</a:t>
            </a:r>
            <a:r>
              <a:rPr lang="de-DE" dirty="0" err="1"/>
              <a:t>insert</a:t>
            </a:r>
            <a:r>
              <a:rPr lang="de-DE" dirty="0"/>
              <a:t>)</a:t>
            </a:r>
          </a:p>
        </p:txBody>
      </p:sp>
      <p:sp>
        <p:nvSpPr>
          <p:cNvPr id="11" name="Textfeld 10">
            <a:extLst>
              <a:ext uri="{FF2B5EF4-FFF2-40B4-BE49-F238E27FC236}">
                <a16:creationId xmlns="" xmlns:a16="http://schemas.microsoft.com/office/drawing/2014/main" id="{059215EE-8096-4DA1-8C4B-57B80B605F51}"/>
              </a:ext>
            </a:extLst>
          </p:cNvPr>
          <p:cNvSpPr txBox="1"/>
          <p:nvPr/>
        </p:nvSpPr>
        <p:spPr>
          <a:xfrm>
            <a:off x="780040" y="4166727"/>
            <a:ext cx="3148619" cy="523220"/>
          </a:xfrm>
          <a:prstGeom prst="rect">
            <a:avLst/>
          </a:prstGeom>
          <a:noFill/>
        </p:spPr>
        <p:txBody>
          <a:bodyPr wrap="none" rtlCol="0">
            <a:spAutoFit/>
          </a:bodyPr>
          <a:lstStyle/>
          <a:p>
            <a:r>
              <a:rPr lang="de-DE" sz="1400" i="1" dirty="0" err="1"/>
              <a:t>Effect</a:t>
            </a:r>
            <a:r>
              <a:rPr lang="de-DE" sz="1400" i="1" dirty="0"/>
              <a:t> due </a:t>
            </a:r>
            <a:r>
              <a:rPr lang="de-DE" sz="1400" i="1" dirty="0" err="1"/>
              <a:t>to</a:t>
            </a:r>
            <a:r>
              <a:rPr lang="de-DE" sz="1400" i="1" dirty="0"/>
              <a:t> </a:t>
            </a:r>
            <a:r>
              <a:rPr lang="de-DE" sz="1400" i="1" dirty="0" err="1"/>
              <a:t>impedance</a:t>
            </a:r>
            <a:r>
              <a:rPr lang="de-DE" sz="1400" i="1" dirty="0"/>
              <a:t> </a:t>
            </a:r>
            <a:r>
              <a:rPr lang="de-DE" sz="1400" i="1" dirty="0" err="1"/>
              <a:t>corrugation</a:t>
            </a:r>
            <a:endParaRPr lang="de-DE" sz="1400" i="1" dirty="0"/>
          </a:p>
          <a:p>
            <a:r>
              <a:rPr lang="de-DE" sz="1400" i="1" dirty="0">
                <a:sym typeface="Wingdings" panose="05000000000000000000" pitchFamily="2" charset="2"/>
              </a:rPr>
              <a:t> </a:t>
            </a:r>
            <a:r>
              <a:rPr lang="de-DE" sz="1400" b="1" i="1" dirty="0" err="1">
                <a:sym typeface="Wingdings" panose="05000000000000000000" pitchFamily="2" charset="2"/>
              </a:rPr>
              <a:t>Attenuates</a:t>
            </a:r>
            <a:r>
              <a:rPr lang="de-DE" sz="1400" b="1" i="1" dirty="0">
                <a:sym typeface="Wingdings" panose="05000000000000000000" pitchFamily="2" charset="2"/>
              </a:rPr>
              <a:t> </a:t>
            </a:r>
            <a:r>
              <a:rPr lang="de-DE" sz="1400" b="1" i="1" dirty="0" err="1">
                <a:sym typeface="Wingdings" panose="05000000000000000000" pitchFamily="2" charset="2"/>
              </a:rPr>
              <a:t>unwanted</a:t>
            </a:r>
            <a:r>
              <a:rPr lang="de-DE" sz="1400" b="1" i="1" dirty="0">
                <a:sym typeface="Wingdings" panose="05000000000000000000" pitchFamily="2" charset="2"/>
              </a:rPr>
              <a:t> </a:t>
            </a:r>
            <a:r>
              <a:rPr lang="de-DE" sz="1400" b="1" i="1" dirty="0" err="1">
                <a:sym typeface="Wingdings" panose="05000000000000000000" pitchFamily="2" charset="2"/>
              </a:rPr>
              <a:t>modes</a:t>
            </a:r>
            <a:endParaRPr lang="de-DE" sz="1400" b="1" i="1" dirty="0"/>
          </a:p>
        </p:txBody>
      </p:sp>
      <p:sp>
        <p:nvSpPr>
          <p:cNvPr id="12" name="Textfeld 11">
            <a:extLst>
              <a:ext uri="{FF2B5EF4-FFF2-40B4-BE49-F238E27FC236}">
                <a16:creationId xmlns="" xmlns:a16="http://schemas.microsoft.com/office/drawing/2014/main" id="{EF25D977-801C-4498-BB18-2298F471CF8C}"/>
              </a:ext>
            </a:extLst>
          </p:cNvPr>
          <p:cNvSpPr txBox="1"/>
          <p:nvPr/>
        </p:nvSpPr>
        <p:spPr>
          <a:xfrm>
            <a:off x="5240436" y="4166727"/>
            <a:ext cx="3164649" cy="523220"/>
          </a:xfrm>
          <a:prstGeom prst="rect">
            <a:avLst/>
          </a:prstGeom>
          <a:noFill/>
        </p:spPr>
        <p:txBody>
          <a:bodyPr wrap="none" rtlCol="0">
            <a:spAutoFit/>
          </a:bodyPr>
          <a:lstStyle/>
          <a:p>
            <a:r>
              <a:rPr lang="de-DE" sz="1400" i="1" dirty="0" err="1"/>
              <a:t>Effect</a:t>
            </a:r>
            <a:r>
              <a:rPr lang="de-DE" sz="1400" i="1" dirty="0"/>
              <a:t> due </a:t>
            </a:r>
            <a:r>
              <a:rPr lang="de-DE" sz="1400" i="1" dirty="0" err="1"/>
              <a:t>to</a:t>
            </a:r>
            <a:r>
              <a:rPr lang="de-DE" sz="1400" i="1" dirty="0"/>
              <a:t> </a:t>
            </a:r>
            <a:r>
              <a:rPr lang="de-DE" sz="1400" i="1" dirty="0" err="1"/>
              <a:t>mode</a:t>
            </a:r>
            <a:r>
              <a:rPr lang="de-DE" sz="1400" i="1" dirty="0"/>
              <a:t> </a:t>
            </a:r>
            <a:r>
              <a:rPr lang="de-DE" sz="1400" i="1" dirty="0" err="1"/>
              <a:t>conversion</a:t>
            </a:r>
            <a:endParaRPr lang="de-DE" sz="1400" i="1" dirty="0"/>
          </a:p>
          <a:p>
            <a:r>
              <a:rPr lang="de-DE" sz="1400" i="1" dirty="0">
                <a:sym typeface="Wingdings" panose="05000000000000000000" pitchFamily="2" charset="2"/>
              </a:rPr>
              <a:t> </a:t>
            </a:r>
            <a:r>
              <a:rPr lang="de-DE" sz="1400" b="1" i="1" dirty="0" err="1">
                <a:sym typeface="Wingdings" panose="05000000000000000000" pitchFamily="2" charset="2"/>
              </a:rPr>
              <a:t>Converts</a:t>
            </a:r>
            <a:r>
              <a:rPr lang="de-DE" sz="1400" b="1" i="1" dirty="0">
                <a:sym typeface="Wingdings" panose="05000000000000000000" pitchFamily="2" charset="2"/>
              </a:rPr>
              <a:t> </a:t>
            </a:r>
            <a:r>
              <a:rPr lang="de-DE" sz="1400" b="1" i="1" dirty="0" err="1">
                <a:sym typeface="Wingdings" panose="05000000000000000000" pitchFamily="2" charset="2"/>
              </a:rPr>
              <a:t>energy</a:t>
            </a:r>
            <a:r>
              <a:rPr lang="de-DE" sz="1400" b="1" i="1" dirty="0">
                <a:sym typeface="Wingdings" panose="05000000000000000000" pitchFamily="2" charset="2"/>
              </a:rPr>
              <a:t> </a:t>
            </a:r>
            <a:r>
              <a:rPr lang="de-DE" sz="1400" b="1" i="1" dirty="0" err="1">
                <a:sym typeface="Wingdings" panose="05000000000000000000" pitchFamily="2" charset="2"/>
              </a:rPr>
              <a:t>to</a:t>
            </a:r>
            <a:r>
              <a:rPr lang="de-DE" sz="1400" b="1" i="1" dirty="0">
                <a:sym typeface="Wingdings" panose="05000000000000000000" pitchFamily="2" charset="2"/>
              </a:rPr>
              <a:t> </a:t>
            </a:r>
            <a:r>
              <a:rPr lang="de-DE" sz="1400" b="1" i="1" dirty="0" err="1">
                <a:sym typeface="Wingdings" panose="05000000000000000000" pitchFamily="2" charset="2"/>
              </a:rPr>
              <a:t>other</a:t>
            </a:r>
            <a:r>
              <a:rPr lang="de-DE" sz="1400" b="1" i="1" dirty="0">
                <a:sym typeface="Wingdings" panose="05000000000000000000" pitchFamily="2" charset="2"/>
              </a:rPr>
              <a:t> </a:t>
            </a:r>
            <a:r>
              <a:rPr lang="de-DE" sz="1400" b="1" i="1" dirty="0" err="1">
                <a:sym typeface="Wingdings" panose="05000000000000000000" pitchFamily="2" charset="2"/>
              </a:rPr>
              <a:t>modes</a:t>
            </a:r>
            <a:endParaRPr lang="de-DE" sz="1400" b="1" i="1" dirty="0"/>
          </a:p>
        </p:txBody>
      </p:sp>
      <p:sp>
        <p:nvSpPr>
          <p:cNvPr id="13" name="Textfeld 12">
            <a:extLst>
              <a:ext uri="{FF2B5EF4-FFF2-40B4-BE49-F238E27FC236}">
                <a16:creationId xmlns="" xmlns:a16="http://schemas.microsoft.com/office/drawing/2014/main" id="{123C5BF8-5787-4319-A170-2B8F189BC7BD}"/>
              </a:ext>
            </a:extLst>
          </p:cNvPr>
          <p:cNvSpPr txBox="1"/>
          <p:nvPr/>
        </p:nvSpPr>
        <p:spPr>
          <a:xfrm>
            <a:off x="5240436" y="1136935"/>
            <a:ext cx="2710999" cy="369332"/>
          </a:xfrm>
          <a:prstGeom prst="rect">
            <a:avLst/>
          </a:prstGeom>
          <a:noFill/>
        </p:spPr>
        <p:txBody>
          <a:bodyPr wrap="none" rtlCol="0">
            <a:spAutoFit/>
          </a:bodyPr>
          <a:lstStyle/>
          <a:p>
            <a:r>
              <a:rPr lang="de-DE" dirty="0"/>
              <a:t>Outer (wall) </a:t>
            </a:r>
            <a:r>
              <a:rPr lang="de-DE" dirty="0" err="1"/>
              <a:t>corrugations</a:t>
            </a:r>
            <a:endParaRPr lang="de-DE" dirty="0"/>
          </a:p>
        </p:txBody>
      </p:sp>
      <p:sp>
        <p:nvSpPr>
          <p:cNvPr id="14" name="Textfeld 13">
            <a:extLst>
              <a:ext uri="{FF2B5EF4-FFF2-40B4-BE49-F238E27FC236}">
                <a16:creationId xmlns="" xmlns:a16="http://schemas.microsoft.com/office/drawing/2014/main" id="{4C7D2FC4-F022-4792-B8CC-B5A69177DCC5}"/>
              </a:ext>
            </a:extLst>
          </p:cNvPr>
          <p:cNvSpPr txBox="1"/>
          <p:nvPr/>
        </p:nvSpPr>
        <p:spPr>
          <a:xfrm>
            <a:off x="909052" y="3240505"/>
            <a:ext cx="1082348" cy="369332"/>
          </a:xfrm>
          <a:prstGeom prst="rect">
            <a:avLst/>
          </a:prstGeom>
          <a:noFill/>
        </p:spPr>
        <p:txBody>
          <a:bodyPr wrap="none" rtlCol="0">
            <a:spAutoFit/>
          </a:bodyPr>
          <a:lstStyle/>
          <a:p>
            <a:r>
              <a:rPr lang="de-DE" dirty="0" err="1"/>
              <a:t>standard</a:t>
            </a:r>
            <a:endParaRPr lang="de-DE" dirty="0"/>
          </a:p>
        </p:txBody>
      </p:sp>
      <p:sp>
        <p:nvSpPr>
          <p:cNvPr id="15" name="Textfeld 14">
            <a:extLst>
              <a:ext uri="{FF2B5EF4-FFF2-40B4-BE49-F238E27FC236}">
                <a16:creationId xmlns="" xmlns:a16="http://schemas.microsoft.com/office/drawing/2014/main" id="{2301A720-BC2B-40F8-A383-DA8B97A35F21}"/>
              </a:ext>
            </a:extLst>
          </p:cNvPr>
          <p:cNvSpPr txBox="1"/>
          <p:nvPr/>
        </p:nvSpPr>
        <p:spPr>
          <a:xfrm>
            <a:off x="5321541" y="3269490"/>
            <a:ext cx="1544012" cy="369332"/>
          </a:xfrm>
          <a:prstGeom prst="rect">
            <a:avLst/>
          </a:prstGeom>
          <a:noFill/>
        </p:spPr>
        <p:txBody>
          <a:bodyPr wrap="none" rtlCol="0">
            <a:spAutoFit/>
          </a:bodyPr>
          <a:lstStyle/>
          <a:p>
            <a:r>
              <a:rPr lang="de-DE" dirty="0"/>
              <a:t>non-standard</a:t>
            </a:r>
          </a:p>
        </p:txBody>
      </p:sp>
      <p:sp>
        <p:nvSpPr>
          <p:cNvPr id="17" name="Rechteck 16">
            <a:extLst>
              <a:ext uri="{FF2B5EF4-FFF2-40B4-BE49-F238E27FC236}">
                <a16:creationId xmlns="" xmlns:a16="http://schemas.microsoft.com/office/drawing/2014/main" id="{5A408923-5F08-4E8B-852D-4E67709286FE}"/>
              </a:ext>
            </a:extLst>
          </p:cNvPr>
          <p:cNvSpPr/>
          <p:nvPr/>
        </p:nvSpPr>
        <p:spPr>
          <a:xfrm>
            <a:off x="4579965" y="1182570"/>
            <a:ext cx="4467305" cy="3502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714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1">
  <a:themeElements>
    <a:clrScheme name="KIT">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sign1" id="{D385F135-4BB1-4144-883F-BD663B3FA4BF}" vid="{9BD07EEE-6672-4655-8F7E-3FE0E154673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3334</Words>
  <Application>Microsoft Office PowerPoint</Application>
  <PresentationFormat>Benutzerdefiniert</PresentationFormat>
  <Paragraphs>504</Paragraphs>
  <Slides>53</Slides>
  <Notes>4</Notes>
  <HiddenSlides>0</HiddenSlides>
  <MMClips>0</MMClips>
  <ScaleCrop>false</ScaleCrop>
  <HeadingPairs>
    <vt:vector size="4" baseType="variant">
      <vt:variant>
        <vt:lpstr>Design</vt:lpstr>
      </vt:variant>
      <vt:variant>
        <vt:i4>1</vt:i4>
      </vt:variant>
      <vt:variant>
        <vt:lpstr>Folientitel</vt:lpstr>
      </vt:variant>
      <vt:variant>
        <vt:i4>53</vt:i4>
      </vt:variant>
    </vt:vector>
  </HeadingPairs>
  <TitlesOfParts>
    <vt:vector size="54" baseType="lpstr">
      <vt:lpstr>Design1</vt:lpstr>
      <vt:lpstr>PowerPoint-Präsentation</vt:lpstr>
      <vt:lpstr>Outline</vt:lpstr>
      <vt:lpstr>Introduction</vt:lpstr>
      <vt:lpstr>Key Components of the DEMO EC System</vt:lpstr>
      <vt:lpstr>Key Components of the DEMO EC System</vt:lpstr>
      <vt:lpstr>Key Components of the DEMO EC System</vt:lpstr>
      <vt:lpstr>Main Objective and Approach</vt:lpstr>
      <vt:lpstr>T1.2.1: Enabling research on corrugations for second harmonic operation</vt:lpstr>
      <vt:lpstr>Inner and Outer Corrugations</vt:lpstr>
      <vt:lpstr>Fundamental KIT Coaxial 2 MW Gyrotron</vt:lpstr>
      <vt:lpstr>New Second Harmonic Cavity</vt:lpstr>
      <vt:lpstr>Efficiency and Output Power</vt:lpstr>
      <vt:lpstr>Inner Corrugation Results</vt:lpstr>
      <vt:lpstr>Mode Converting Outer Corrugations </vt:lpstr>
      <vt:lpstr>Excitation of TE34,19 at 170 GHz</vt:lpstr>
      <vt:lpstr>Alternative: excitation of TE37,18 at 170 GHz (1)</vt:lpstr>
      <vt:lpstr>Excitation of TE37,18 at 170GHz (2)</vt:lpstr>
      <vt:lpstr>Task T1.2.2 Outlook</vt:lpstr>
      <vt:lpstr>T1.1.1: Studies on MW-class 2nd Harmonic Operation with Injection Locking</vt:lpstr>
      <vt:lpstr>Development of a new mode-selection strategy for high-power 2nd-harmonic operation </vt:lpstr>
      <vt:lpstr>170 GHz design using injection locking</vt:lpstr>
      <vt:lpstr>Tasks T1.1.1/T2.1/T2.2 Outlook</vt:lpstr>
      <vt:lpstr>T1.1.2: Research on a Coupling System for Injection Locking</vt:lpstr>
      <vt:lpstr>Research on Coupling System for Injection Locking </vt:lpstr>
      <vt:lpstr>Research on Coupling System for Injection Locking </vt:lpstr>
      <vt:lpstr>Research on Coupling System for Injection Locking </vt:lpstr>
      <vt:lpstr>Research on Coupling System for Injection Locking</vt:lpstr>
      <vt:lpstr>T1.3: Multistage-Depressed Collector</vt:lpstr>
      <vt:lpstr>Collector Theory</vt:lpstr>
      <vt:lpstr>Collector Prototype</vt:lpstr>
      <vt:lpstr>Collector Prototype Limitation</vt:lpstr>
      <vt:lpstr>Conclusion and Outlook</vt:lpstr>
      <vt:lpstr>Publications of 2022 (2023)</vt:lpstr>
      <vt:lpstr>BACKUP SLIDES</vt:lpstr>
      <vt:lpstr>T1.2.1 Enabling research on corrugations for second harmonic operation</vt:lpstr>
      <vt:lpstr>T1.1.1 Fundamental theoretical studies on injection locking</vt:lpstr>
      <vt:lpstr>170 GHz design based on the existing coaxial technology (without injection locking)</vt:lpstr>
      <vt:lpstr>Second Harmonic Interaction</vt:lpstr>
      <vt:lpstr>T1.1.2: Research on coupling system</vt:lpstr>
      <vt:lpstr> </vt:lpstr>
      <vt:lpstr>T1.2.1: Mode converting azimuthal corrugations</vt:lpstr>
      <vt:lpstr>Project Roadmap </vt:lpstr>
      <vt:lpstr>ENR-TEC.01.KIT-T001    2021-06-01 – 2021-12-31 Task 1 - Fundamental theoretical research on individual methods</vt:lpstr>
      <vt:lpstr>ENR-TEC.01.KIT-T001    2021-06-01 – 2021-12-31 Deliverables</vt:lpstr>
      <vt:lpstr>ENR-TEC.01.KIT-T002    2022 Task 1 - Fundamental theoretical research on individual methods</vt:lpstr>
      <vt:lpstr>ENR-TEC.01.KIT-T002    2022 Task 1 - Fundamental theoretical research on individual methods</vt:lpstr>
      <vt:lpstr>ENR-TEC.01.KIT-T002    2022 Task 1 - Fundamental theoretical research on individual methods</vt:lpstr>
      <vt:lpstr>ENR-TEC.01.KIT-T002    2022 Deliverables</vt:lpstr>
      <vt:lpstr>Surface Harmonic Model</vt:lpstr>
      <vt:lpstr>About coupling (1)</vt:lpstr>
      <vt:lpstr>About coupling (2)</vt:lpstr>
      <vt:lpstr>Derivation of the appropriate coupling scheme (1)</vt:lpstr>
      <vt:lpstr>Derivation of the appropriate coupling scheme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dc:creator>
  <cp:lastModifiedBy>Stefan Illy</cp:lastModifiedBy>
  <cp:revision>591</cp:revision>
  <cp:lastPrinted>2021-11-26T15:43:12Z</cp:lastPrinted>
  <dcterms:created xsi:type="dcterms:W3CDTF">2017-12-07T14:50:50Z</dcterms:created>
  <dcterms:modified xsi:type="dcterms:W3CDTF">2023-02-06T12:50:02Z</dcterms:modified>
</cp:coreProperties>
</file>