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7" r:id="rId2"/>
  </p:sldMasterIdLst>
  <p:notesMasterIdLst>
    <p:notesMasterId r:id="rId19"/>
  </p:notesMasterIdLst>
  <p:sldIdLst>
    <p:sldId id="262" r:id="rId3"/>
    <p:sldId id="265" r:id="rId4"/>
    <p:sldId id="267" r:id="rId5"/>
    <p:sldId id="284" r:id="rId6"/>
    <p:sldId id="272" r:id="rId7"/>
    <p:sldId id="273" r:id="rId8"/>
    <p:sldId id="274" r:id="rId9"/>
    <p:sldId id="275" r:id="rId10"/>
    <p:sldId id="268" r:id="rId11"/>
    <p:sldId id="276" r:id="rId12"/>
    <p:sldId id="277" r:id="rId13"/>
    <p:sldId id="278" r:id="rId14"/>
    <p:sldId id="279" r:id="rId15"/>
    <p:sldId id="280" r:id="rId16"/>
    <p:sldId id="281" r:id="rId17"/>
    <p:sldId id="28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25" autoAdjust="0"/>
    <p:restoredTop sz="94660"/>
  </p:normalViewPr>
  <p:slideViewPr>
    <p:cSldViewPr snapToGrid="0">
      <p:cViewPr>
        <p:scale>
          <a:sx n="75" d="100"/>
          <a:sy n="75" d="100"/>
        </p:scale>
        <p:origin x="58" y="336"/>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06.02.2023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smtClean="0"/>
              <a:t>Titelmasterformat durch Klicken bearbeiten</a:t>
            </a:r>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fld id="{81571937-136D-46B3-97D8-B6945BA0C27C}" type="datetime1">
              <a:rPr lang="de-DE" smtClean="0"/>
              <a:t>06.02.2023</a:t>
            </a:fld>
            <a:endParaRPr lang="de-DE" dirty="0"/>
          </a:p>
        </p:txBody>
      </p:sp>
      <p:sp>
        <p:nvSpPr>
          <p:cNvPr id="10" name="Fußzeilenplatzhalter 9"/>
          <p:cNvSpPr>
            <a:spLocks noGrp="1"/>
          </p:cNvSpPr>
          <p:nvPr>
            <p:ph type="ftr" sz="quarter" idx="11"/>
          </p:nvPr>
        </p:nvSpPr>
        <p:spPr/>
        <p:txBody>
          <a:bodyPr/>
          <a:lstStyle/>
          <a:p>
            <a:r>
              <a:rPr lang="en-US" smtClean="0"/>
              <a:t>ENR Mid-term Evaluation | Dmitry Moseev | 27.09.2022</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7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fld id="{723DC996-42FB-456C-AD64-5AF8D5BE0B72}" type="datetime1">
              <a:rPr lang="de-DE" smtClean="0"/>
              <a:t>06.02.2023</a:t>
            </a:fld>
            <a:endParaRPr lang="de-DE" dirty="0"/>
          </a:p>
        </p:txBody>
      </p:sp>
      <p:sp>
        <p:nvSpPr>
          <p:cNvPr id="12" name="Fußzeilenplatzhalter 11"/>
          <p:cNvSpPr>
            <a:spLocks noGrp="1"/>
          </p:cNvSpPr>
          <p:nvPr>
            <p:ph type="ftr" sz="quarter" idx="11"/>
          </p:nvPr>
        </p:nvSpPr>
        <p:spPr/>
        <p:txBody>
          <a:bodyPr/>
          <a:lstStyle/>
          <a:p>
            <a:r>
              <a:rPr lang="en-US" smtClean="0"/>
              <a:t>ENR Mid-term Evaluation | Dmitry Moseev | 27.09.2022</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9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fld id="{E6D3BB9A-DD9B-40AF-A9C6-426ED67516D1}" type="datetime1">
              <a:rPr lang="de-DE" smtClean="0"/>
              <a:t>06.02.2023</a:t>
            </a:fld>
            <a:endParaRPr lang="de-DE" dirty="0"/>
          </a:p>
        </p:txBody>
      </p:sp>
      <p:sp>
        <p:nvSpPr>
          <p:cNvPr id="12" name="Fußzeilenplatzhalter 11"/>
          <p:cNvSpPr>
            <a:spLocks noGrp="1"/>
          </p:cNvSpPr>
          <p:nvPr>
            <p:ph type="ftr" sz="quarter" idx="11"/>
          </p:nvPr>
        </p:nvSpPr>
        <p:spPr/>
        <p:txBody>
          <a:bodyPr/>
          <a:lstStyle/>
          <a:p>
            <a:r>
              <a:rPr lang="en-US" smtClean="0"/>
              <a:t>ENR Mid-term Evaluation | Dmitry Moseev | 27.09.2022</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20"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fld id="{36A9B3E4-7689-43BD-BC29-68E610B9EAF1}" type="datetime1">
              <a:rPr lang="de-DE" smtClean="0"/>
              <a:t>06.02.2023</a:t>
            </a:fld>
            <a:endParaRPr lang="de-DE" dirty="0"/>
          </a:p>
        </p:txBody>
      </p:sp>
      <p:sp>
        <p:nvSpPr>
          <p:cNvPr id="13" name="Fußzeilenplatzhalter 12"/>
          <p:cNvSpPr>
            <a:spLocks noGrp="1"/>
          </p:cNvSpPr>
          <p:nvPr>
            <p:ph type="ftr" sz="quarter" idx="15"/>
          </p:nvPr>
        </p:nvSpPr>
        <p:spPr/>
        <p:txBody>
          <a:bodyPr/>
          <a:lstStyle/>
          <a:p>
            <a:r>
              <a:rPr lang="en-US" smtClean="0"/>
              <a:t>ENR Mid-term Evaluation | Dmitry Moseev | 27.09.2022</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Mastertitelformat 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fld id="{CEA0DF82-07B7-45C5-B983-179A4502922F}" type="datetime1">
              <a:rPr lang="de-DE" smtClean="0"/>
              <a:t>06.02.2023</a:t>
            </a:fld>
            <a:endParaRPr lang="de-DE" dirty="0"/>
          </a:p>
        </p:txBody>
      </p:sp>
      <p:sp>
        <p:nvSpPr>
          <p:cNvPr id="10" name="Fußzeilenplatzhalter 9"/>
          <p:cNvSpPr>
            <a:spLocks noGrp="1"/>
          </p:cNvSpPr>
          <p:nvPr>
            <p:ph type="ftr" sz="quarter" idx="11"/>
          </p:nvPr>
        </p:nvSpPr>
        <p:spPr/>
        <p:txBody>
          <a:bodyPr/>
          <a:lstStyle/>
          <a:p>
            <a:r>
              <a:rPr lang="en-US" smtClean="0"/>
              <a:t>ENR Mid-term Evaluation | Dmitry Moseev | 27.09.2022</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015794543"/>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Mastertitelformat bearbeiten</a:t>
            </a:r>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fld id="{51873E7E-5ECA-41A5-9D3A-D1727546AFB7}" type="datetime1">
              <a:rPr lang="de-DE" smtClean="0"/>
              <a:t>06.02.2023</a:t>
            </a:fld>
            <a:endParaRPr lang="de-DE" dirty="0"/>
          </a:p>
        </p:txBody>
      </p:sp>
      <p:sp>
        <p:nvSpPr>
          <p:cNvPr id="10" name="Fußzeilenplatzhalter 9"/>
          <p:cNvSpPr>
            <a:spLocks noGrp="1"/>
          </p:cNvSpPr>
          <p:nvPr>
            <p:ph type="ftr" sz="quarter" idx="11"/>
          </p:nvPr>
        </p:nvSpPr>
        <p:spPr/>
        <p:txBody>
          <a:bodyPr/>
          <a:lstStyle/>
          <a:p>
            <a:r>
              <a:rPr lang="en-US" smtClean="0"/>
              <a:t>ENR Mid-term Evaluation | Dmitry Moseev | 27.09.2022</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9446079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900075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2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fld id="{4550D6B3-2A20-472A-8EDC-6BCEBD9935FB}" type="datetime1">
              <a:rPr lang="de-DE" smtClean="0"/>
              <a:t>06.02.2023</a:t>
            </a:fld>
            <a:endParaRPr lang="de-DE" dirty="0"/>
          </a:p>
        </p:txBody>
      </p:sp>
      <p:sp>
        <p:nvSpPr>
          <p:cNvPr id="16" name="Fußzeilenplatzhalter 15"/>
          <p:cNvSpPr>
            <a:spLocks noGrp="1"/>
          </p:cNvSpPr>
          <p:nvPr>
            <p:ph type="ftr" sz="quarter" idx="15"/>
          </p:nvPr>
        </p:nvSpPr>
        <p:spPr/>
        <p:txBody>
          <a:bodyPr/>
          <a:lstStyle/>
          <a:p>
            <a:r>
              <a:rPr lang="en-US" smtClean="0"/>
              <a:t>ENR Mid-term Evaluation | Dmitry Moseev | 27.09.2022</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2919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5152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4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fld id="{A740C733-6686-449C-9F5D-59349F9553D3}" type="datetime1">
              <a:rPr lang="de-DE" smtClean="0"/>
              <a:t>06.02.2023</a:t>
            </a:fld>
            <a:endParaRPr lang="de-DE" dirty="0"/>
          </a:p>
        </p:txBody>
      </p:sp>
      <p:sp>
        <p:nvSpPr>
          <p:cNvPr id="16" name="Fußzeilenplatzhalter 15"/>
          <p:cNvSpPr>
            <a:spLocks noGrp="1"/>
          </p:cNvSpPr>
          <p:nvPr>
            <p:ph type="ftr" sz="quarter" idx="15"/>
          </p:nvPr>
        </p:nvSpPr>
        <p:spPr/>
        <p:txBody>
          <a:bodyPr/>
          <a:lstStyle/>
          <a:p>
            <a:r>
              <a:rPr lang="en-US" smtClean="0"/>
              <a:t>ENR Mid-term Evaluation | Dmitry Moseev | 27.09.2022</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615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208043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71"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fld id="{EE192DA4-C136-40F3-A26E-ED044CFE0F25}" type="datetime1">
              <a:rPr lang="de-DE" smtClean="0"/>
              <a:t>06.02.2023</a:t>
            </a:fld>
            <a:endParaRPr lang="de-DE" dirty="0"/>
          </a:p>
        </p:txBody>
      </p:sp>
      <p:sp>
        <p:nvSpPr>
          <p:cNvPr id="13" name="Fußzeilenplatzhalter 12"/>
          <p:cNvSpPr>
            <a:spLocks noGrp="1"/>
          </p:cNvSpPr>
          <p:nvPr>
            <p:ph type="ftr" sz="quarter" idx="11"/>
          </p:nvPr>
        </p:nvSpPr>
        <p:spPr/>
        <p:txBody>
          <a:bodyPr/>
          <a:lstStyle/>
          <a:p>
            <a:r>
              <a:rPr lang="en-US" smtClean="0"/>
              <a:t>ENR Mid-term Evaluation | Dmitry Moseev | 27.09.2022</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49947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fld id="{07D3DDE2-546E-4989-AEC0-8AA6F8CA15DD}" type="datetime1">
              <a:rPr lang="de-DE" smtClean="0"/>
              <a:t>06.02.2023</a:t>
            </a:fld>
            <a:endParaRPr lang="de-DE" dirty="0"/>
          </a:p>
        </p:txBody>
      </p:sp>
      <p:sp>
        <p:nvSpPr>
          <p:cNvPr id="6" name="Fußzeilenplatzhalter 5"/>
          <p:cNvSpPr>
            <a:spLocks noGrp="1"/>
          </p:cNvSpPr>
          <p:nvPr>
            <p:ph type="ftr" sz="quarter" idx="15"/>
          </p:nvPr>
        </p:nvSpPr>
        <p:spPr/>
        <p:txBody>
          <a:bodyPr/>
          <a:lstStyle/>
          <a:p>
            <a:r>
              <a:rPr lang="en-US" smtClean="0"/>
              <a:t>ENR Mid-term Evaluation | Dmitry Moseev | 27.09.2022</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6500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fld id="{BA79B8CC-D3A8-466A-BA22-C79C4F4C2AE2}" type="datetime1">
              <a:rPr lang="de-DE" smtClean="0"/>
              <a:t>06.02.2023</a:t>
            </a:fld>
            <a:endParaRPr lang="de-DE" dirty="0"/>
          </a:p>
        </p:txBody>
      </p:sp>
      <p:sp>
        <p:nvSpPr>
          <p:cNvPr id="9" name="Fußzeilenplatzhalter 8"/>
          <p:cNvSpPr>
            <a:spLocks noGrp="1"/>
          </p:cNvSpPr>
          <p:nvPr>
            <p:ph type="ftr" sz="quarter" idx="11"/>
          </p:nvPr>
        </p:nvSpPr>
        <p:spPr/>
        <p:txBody>
          <a:bodyPr/>
          <a:lstStyle/>
          <a:p>
            <a:r>
              <a:rPr lang="en-US" smtClean="0"/>
              <a:t>ENR Mid-term Evaluation | Dmitry Moseev | 27.09.2022</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407018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smtClean="0"/>
              <a:t>Titelmasterformat durch Klicken bearbeiten</a:t>
            </a:r>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fld id="{356492EF-7A06-495A-B4AA-1207E2DB4437}" type="datetime1">
              <a:rPr lang="de-DE" smtClean="0"/>
              <a:t>06.02.2023</a:t>
            </a:fld>
            <a:endParaRPr lang="de-DE" dirty="0"/>
          </a:p>
        </p:txBody>
      </p:sp>
      <p:sp>
        <p:nvSpPr>
          <p:cNvPr id="10" name="Fußzeilenplatzhalter 9"/>
          <p:cNvSpPr>
            <a:spLocks noGrp="1"/>
          </p:cNvSpPr>
          <p:nvPr>
            <p:ph type="ftr" sz="quarter" idx="11"/>
          </p:nvPr>
        </p:nvSpPr>
        <p:spPr/>
        <p:txBody>
          <a:bodyPr/>
          <a:lstStyle/>
          <a:p>
            <a:r>
              <a:rPr lang="en-US" smtClean="0"/>
              <a:t>ENR Mid-term Evaluation | Dmitry Moseev | 27.09.2022</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779390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9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fld id="{5B1FCE09-125A-4B12-8D55-E46835C4EE17}" type="datetime1">
              <a:rPr lang="de-DE" smtClean="0"/>
              <a:t>06.02.2023</a:t>
            </a:fld>
            <a:endParaRPr lang="de-DE" dirty="0"/>
          </a:p>
        </p:txBody>
      </p:sp>
      <p:sp>
        <p:nvSpPr>
          <p:cNvPr id="12" name="Fußzeilenplatzhalter 11"/>
          <p:cNvSpPr>
            <a:spLocks noGrp="1"/>
          </p:cNvSpPr>
          <p:nvPr>
            <p:ph type="ftr" sz="quarter" idx="11"/>
          </p:nvPr>
        </p:nvSpPr>
        <p:spPr/>
        <p:txBody>
          <a:bodyPr/>
          <a:lstStyle/>
          <a:p>
            <a:r>
              <a:rPr lang="en-US" smtClean="0"/>
              <a:t>ENR Mid-term Evaluation | Dmitry Moseev | 27.09.2022</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91642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076897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19"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fld id="{94C391E8-A0A6-4D76-822B-5BF36CE6160F}" type="datetime1">
              <a:rPr lang="de-DE" smtClean="0"/>
              <a:t>06.02.2023</a:t>
            </a:fld>
            <a:endParaRPr lang="de-DE" dirty="0"/>
          </a:p>
        </p:txBody>
      </p:sp>
      <p:sp>
        <p:nvSpPr>
          <p:cNvPr id="12" name="Fußzeilenplatzhalter 11"/>
          <p:cNvSpPr>
            <a:spLocks noGrp="1"/>
          </p:cNvSpPr>
          <p:nvPr>
            <p:ph type="ftr" sz="quarter" idx="11"/>
          </p:nvPr>
        </p:nvSpPr>
        <p:spPr/>
        <p:txBody>
          <a:bodyPr/>
          <a:lstStyle/>
          <a:p>
            <a:r>
              <a:rPr lang="en-US" smtClean="0"/>
              <a:t>ENR Mid-term Evaluation | Dmitry Moseev | 27.09.2022</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792216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7537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43"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fld id="{59F56000-7AED-4E28-9CC6-9FC2456F7818}" type="datetime1">
              <a:rPr lang="de-DE" smtClean="0"/>
              <a:t>06.02.2023</a:t>
            </a:fld>
            <a:endParaRPr lang="de-DE" dirty="0"/>
          </a:p>
        </p:txBody>
      </p:sp>
      <p:sp>
        <p:nvSpPr>
          <p:cNvPr id="13" name="Fußzeilenplatzhalter 12"/>
          <p:cNvSpPr>
            <a:spLocks noGrp="1"/>
          </p:cNvSpPr>
          <p:nvPr>
            <p:ph type="ftr" sz="quarter" idx="15"/>
          </p:nvPr>
        </p:nvSpPr>
        <p:spPr/>
        <p:txBody>
          <a:bodyPr/>
          <a:lstStyle/>
          <a:p>
            <a:r>
              <a:rPr lang="en-US" smtClean="0"/>
              <a:t>ENR Mid-term Evaluation | Dmitry Moseev | 27.09.2022</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79753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smtClean="0"/>
              <a:t>Titelmasterformat durch Klicken bearbeiten</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97" y="6022938"/>
            <a:ext cx="10113930" cy="566770"/>
            <a:chOff x="515946" y="5792918"/>
            <a:chExt cx="9461977" cy="566770"/>
          </a:xfrm>
        </p:grpSpPr>
        <p:pic>
          <p:nvPicPr>
            <p:cNvPr id="22" name="Grafik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8" name="Datumsplatzhalter 7"/>
          <p:cNvSpPr>
            <a:spLocks noGrp="1"/>
          </p:cNvSpPr>
          <p:nvPr>
            <p:ph type="dt" sz="half" idx="10"/>
          </p:nvPr>
        </p:nvSpPr>
        <p:spPr/>
        <p:txBody>
          <a:bodyPr/>
          <a:lstStyle/>
          <a:p>
            <a:fld id="{1B0738DE-DF7E-4099-890A-731E7C6E2D05}" type="datetime1">
              <a:rPr lang="de-DE" smtClean="0"/>
              <a:t>06.02.2023</a:t>
            </a:fld>
            <a:endParaRPr lang="de-DE" dirty="0"/>
          </a:p>
        </p:txBody>
      </p:sp>
      <p:sp>
        <p:nvSpPr>
          <p:cNvPr id="9" name="Fußzeilenplatzhalter 8"/>
          <p:cNvSpPr>
            <a:spLocks noGrp="1"/>
          </p:cNvSpPr>
          <p:nvPr>
            <p:ph type="ftr" sz="quarter" idx="11"/>
          </p:nvPr>
        </p:nvSpPr>
        <p:spPr/>
        <p:txBody>
          <a:bodyPr/>
          <a:lstStyle/>
          <a:p>
            <a:r>
              <a:rPr lang="en-US" smtClean="0"/>
              <a:t>ENR Mid-term Evaluation | Dmitry Moseev | 27.09.2022</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smtClean="0"/>
              <a:t>Titelmasterformat durch Klicken bearbeiten</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8" name="Datumsplatzhalter 7"/>
          <p:cNvSpPr>
            <a:spLocks noGrp="1"/>
          </p:cNvSpPr>
          <p:nvPr>
            <p:ph type="dt" sz="half" idx="10"/>
          </p:nvPr>
        </p:nvSpPr>
        <p:spPr/>
        <p:txBody>
          <a:bodyPr/>
          <a:lstStyle/>
          <a:p>
            <a:fld id="{C3B51984-121C-4BB5-BAC2-82D618A9063F}" type="datetime1">
              <a:rPr lang="de-DE" smtClean="0"/>
              <a:t>06.02.2023</a:t>
            </a:fld>
            <a:endParaRPr lang="de-DE" dirty="0"/>
          </a:p>
        </p:txBody>
      </p:sp>
      <p:sp>
        <p:nvSpPr>
          <p:cNvPr id="9" name="Fußzeilenplatzhalter 8"/>
          <p:cNvSpPr>
            <a:spLocks noGrp="1"/>
          </p:cNvSpPr>
          <p:nvPr>
            <p:ph type="ftr" sz="quarter" idx="11"/>
          </p:nvPr>
        </p:nvSpPr>
        <p:spPr/>
        <p:txBody>
          <a:bodyPr/>
          <a:lstStyle/>
          <a:p>
            <a:r>
              <a:rPr lang="en-US" smtClean="0"/>
              <a:t>ENR Mid-term Evaluation | Dmitry Moseev | 27.09.2022</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4"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de-DE" smtClean="0"/>
              <a:t>Titelmasterformat durch Klicken bearbeiten</a:t>
            </a:r>
            <a:endParaRPr lang="de-DE" dirty="0"/>
          </a:p>
        </p:txBody>
      </p:sp>
      <p:sp>
        <p:nvSpPr>
          <p:cNvPr id="15" name="Datumsplatzhalter 14"/>
          <p:cNvSpPr>
            <a:spLocks noGrp="1"/>
          </p:cNvSpPr>
          <p:nvPr>
            <p:ph type="dt" sz="half" idx="14"/>
          </p:nvPr>
        </p:nvSpPr>
        <p:spPr/>
        <p:txBody>
          <a:bodyPr/>
          <a:lstStyle/>
          <a:p>
            <a:fld id="{EFCFD44B-80C8-4AC2-B657-3FA66065EF83}" type="datetime1">
              <a:rPr lang="de-DE" smtClean="0"/>
              <a:t>06.02.2023</a:t>
            </a:fld>
            <a:endParaRPr lang="de-DE" dirty="0"/>
          </a:p>
        </p:txBody>
      </p:sp>
      <p:sp>
        <p:nvSpPr>
          <p:cNvPr id="16" name="Fußzeilenplatzhalter 15"/>
          <p:cNvSpPr>
            <a:spLocks noGrp="1"/>
          </p:cNvSpPr>
          <p:nvPr>
            <p:ph type="ftr" sz="quarter" idx="15"/>
          </p:nvPr>
        </p:nvSpPr>
        <p:spPr/>
        <p:txBody>
          <a:bodyPr/>
          <a:lstStyle/>
          <a:p>
            <a:r>
              <a:rPr lang="en-US" smtClean="0"/>
              <a:t>ENR Mid-term Evaluation | Dmitry Moseev | 27.09.2022</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7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de-DE" smtClean="0"/>
              <a:t>Titelmasterformat durch Klicken bearbeiten</a:t>
            </a:r>
            <a:endParaRPr lang="de-DE" dirty="0"/>
          </a:p>
        </p:txBody>
      </p:sp>
      <p:sp>
        <p:nvSpPr>
          <p:cNvPr id="15" name="Datumsplatzhalter 14"/>
          <p:cNvSpPr>
            <a:spLocks noGrp="1"/>
          </p:cNvSpPr>
          <p:nvPr>
            <p:ph type="dt" sz="half" idx="14"/>
          </p:nvPr>
        </p:nvSpPr>
        <p:spPr/>
        <p:txBody>
          <a:bodyPr/>
          <a:lstStyle/>
          <a:p>
            <a:fld id="{952642F1-45BB-4E40-A6B7-5C40EFD95B14}" type="datetime1">
              <a:rPr lang="de-DE" smtClean="0"/>
              <a:t>06.02.2023</a:t>
            </a:fld>
            <a:endParaRPr lang="de-DE" dirty="0"/>
          </a:p>
        </p:txBody>
      </p:sp>
      <p:sp>
        <p:nvSpPr>
          <p:cNvPr id="16" name="Fußzeilenplatzhalter 15"/>
          <p:cNvSpPr>
            <a:spLocks noGrp="1"/>
          </p:cNvSpPr>
          <p:nvPr>
            <p:ph type="ftr" sz="quarter" idx="15"/>
          </p:nvPr>
        </p:nvSpPr>
        <p:spPr/>
        <p:txBody>
          <a:bodyPr/>
          <a:lstStyle/>
          <a:p>
            <a:r>
              <a:rPr lang="en-US" smtClean="0"/>
              <a:t>ENR Mid-term Evaluation | Dmitry Moseev | 27.09.2022</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48"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fld id="{8F22AD40-EF72-4E0D-BC50-6E71F428A08D}" type="datetime1">
              <a:rPr lang="de-DE" smtClean="0"/>
              <a:t>06.02.2023</a:t>
            </a:fld>
            <a:endParaRPr lang="de-DE" dirty="0"/>
          </a:p>
        </p:txBody>
      </p:sp>
      <p:sp>
        <p:nvSpPr>
          <p:cNvPr id="13" name="Fußzeilenplatzhalter 12"/>
          <p:cNvSpPr>
            <a:spLocks noGrp="1"/>
          </p:cNvSpPr>
          <p:nvPr>
            <p:ph type="ftr" sz="quarter" idx="11"/>
          </p:nvPr>
        </p:nvSpPr>
        <p:spPr/>
        <p:txBody>
          <a:bodyPr/>
          <a:lstStyle/>
          <a:p>
            <a:r>
              <a:rPr lang="en-US" smtClean="0"/>
              <a:t>ENR Mid-term Evaluation | Dmitry Moseev | 27.09.2022</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fld id="{5D567272-8CDD-4BC6-B74F-FDDB2DDF37B1}" type="datetime1">
              <a:rPr lang="de-DE" smtClean="0"/>
              <a:t>06.02.2023</a:t>
            </a:fld>
            <a:endParaRPr lang="de-DE" dirty="0"/>
          </a:p>
        </p:txBody>
      </p:sp>
      <p:sp>
        <p:nvSpPr>
          <p:cNvPr id="6" name="Fußzeilenplatzhalter 5"/>
          <p:cNvSpPr>
            <a:spLocks noGrp="1"/>
          </p:cNvSpPr>
          <p:nvPr>
            <p:ph type="ftr" sz="quarter" idx="15"/>
          </p:nvPr>
        </p:nvSpPr>
        <p:spPr/>
        <p:txBody>
          <a:bodyPr/>
          <a:lstStyle/>
          <a:p>
            <a:r>
              <a:rPr lang="en-US" smtClean="0"/>
              <a:t>ENR Mid-term Evaluation | Dmitry Moseev | 27.09.2022</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fld id="{8718C087-CAEA-4368-AA3B-F553106E6C7C}" type="datetime1">
              <a:rPr lang="de-DE" smtClean="0"/>
              <a:t>06.02.2023</a:t>
            </a:fld>
            <a:endParaRPr lang="de-DE" dirty="0"/>
          </a:p>
        </p:txBody>
      </p:sp>
      <p:sp>
        <p:nvSpPr>
          <p:cNvPr id="9" name="Fußzeilenplatzhalter 8"/>
          <p:cNvSpPr>
            <a:spLocks noGrp="1"/>
          </p:cNvSpPr>
          <p:nvPr>
            <p:ph type="ftr" sz="quarter" idx="11"/>
          </p:nvPr>
        </p:nvSpPr>
        <p:spPr/>
        <p:txBody>
          <a:bodyPr/>
          <a:lstStyle/>
          <a:p>
            <a:r>
              <a:rPr lang="en-US" smtClean="0"/>
              <a:t>ENR Mid-term Evaluation | Dmitry Moseev | 27.09.2022</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vmlDrawing" Target="../drawings/vmlDrawing8.v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2"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BFBDF02-AB1E-498D-80CA-6B912493ED74}" type="datetime1">
              <a:rPr lang="de-DE" smtClean="0"/>
              <a:t>06.02.2023</a:t>
            </a:fld>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en-US" smtClean="0"/>
              <a:t>ENR Mid-term Evaluation | Dmitry Moseev | 27.09.2022</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3"/>
            </p:custDataLst>
            <p:extLst>
              <p:ext uri="{D42A27DB-BD31-4B8C-83A1-F6EECF244321}">
                <p14:modId xmlns:p14="http://schemas.microsoft.com/office/powerpoint/2010/main" val="191644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99" name="think-cell Folie" r:id="rId16" imgW="384" imgH="385" progId="TCLayout.ActiveDocument.1">
                  <p:embed/>
                </p:oleObj>
              </mc:Choice>
              <mc:Fallback>
                <p:oleObj name="think-cell Folie" r:id="rId16"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939D0A1A-658A-4205-B278-A70EB89D203E}" type="datetime1">
              <a:rPr lang="de-DE" smtClean="0"/>
              <a:t>06.02.2023</a:t>
            </a:fld>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en-US" smtClean="0"/>
              <a:t>ENR Mid-term Evaluation | Dmitry Moseev | 27.09.2022</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6130424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2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ECE691D0-CC49-4FC7-9C4D-6112B0CB3A76}" type="slidenum">
              <a:rPr lang="de-DE" smtClean="0"/>
              <a:pPr/>
              <a:t>1</a:t>
            </a:fld>
            <a:endParaRPr lang="de-DE" dirty="0"/>
          </a:p>
        </p:txBody>
      </p:sp>
      <p:sp>
        <p:nvSpPr>
          <p:cNvPr id="8" name="Untertitel 1"/>
          <p:cNvSpPr txBox="1">
            <a:spLocks/>
          </p:cNvSpPr>
          <p:nvPr/>
        </p:nvSpPr>
        <p:spPr>
          <a:xfrm>
            <a:off x="526276" y="1749740"/>
            <a:ext cx="5787439" cy="2971854"/>
          </a:xfrm>
          <a:prstGeom prst="rect">
            <a:avLst/>
          </a:prstGeom>
        </p:spPr>
        <p:txBody>
          <a:bodyPr vert="horz" lIns="0" tIns="45720" rIns="0" bIns="45720" rtlCol="0" anchor="ctr" anchorCtr="0">
            <a:normAutofit/>
          </a:bodyPr>
          <a:lstStyle>
            <a:lvl1pPr marL="0" marR="0" indent="0" algn="l" defTabSz="914400" rtl="0" eaLnBrk="1" fontAlgn="auto" latinLnBrk="0" hangingPunct="1">
              <a:lnSpc>
                <a:spcPct val="120000"/>
              </a:lnSpc>
              <a:spcBef>
                <a:spcPts val="2300"/>
              </a:spcBef>
              <a:spcAft>
                <a:spcPts val="0"/>
              </a:spcAft>
              <a:buClrTx/>
              <a:buSzTx/>
              <a:buFont typeface="Arial" panose="020B0604020202020204" pitchFamily="34" charset="0"/>
              <a:buNone/>
              <a:tabLst/>
              <a:defRPr lang="de-DE" sz="1900" b="0" i="0" kern="600" spc="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ct val="120000"/>
              </a:lnSpc>
              <a:spcBef>
                <a:spcPts val="60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ct val="120000"/>
              </a:lnSpc>
              <a:spcBef>
                <a:spcPts val="60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ct val="120000"/>
              </a:lnSpc>
              <a:spcBef>
                <a:spcPts val="600"/>
              </a:spcBef>
              <a:buFont typeface="Arial" panose="020B0604020202020204" pitchFamily="34" charset="0"/>
              <a:buNone/>
              <a:defRPr lang="de-DE" sz="1600" b="0" i="0" kern="600" spc="40" baseline="0">
                <a:solidFill>
                  <a:schemeClr val="tx1"/>
                </a:solidFill>
                <a:latin typeface="+mn-lt"/>
                <a:ea typeface="+mn-ea"/>
                <a:cs typeface="+mn-cs"/>
              </a:defRPr>
            </a:lvl5pPr>
            <a:lvl6pPr marL="2286000" indent="0" algn="ctr" defTabSz="914400" rtl="0" eaLnBrk="1" latinLnBrk="0" hangingPunct="1">
              <a:lnSpc>
                <a:spcPct val="100000"/>
              </a:lnSpc>
              <a:spcBef>
                <a:spcPts val="30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ct val="100000"/>
              </a:lnSpc>
              <a:spcBef>
                <a:spcPts val="600"/>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ct val="1000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pPr indent="177800" algn="ctr" latinLnBrk="1">
              <a:lnSpc>
                <a:spcPct val="115000"/>
              </a:lnSpc>
            </a:pP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4D and 5D tomography of fast ion </a:t>
            </a:r>
            <a:b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b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velocity distribution function in </a:t>
            </a:r>
            <a:b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b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stellarators and </a:t>
            </a: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tokamaks</a:t>
            </a:r>
          </a:p>
          <a:p>
            <a:pPr indent="177800" algn="ctr" latinLnBrk="1">
              <a:lnSpc>
                <a:spcPct val="115000"/>
              </a:lnSpc>
            </a:pPr>
            <a:endPar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77800" algn="ctr" latinLnBrk="1">
              <a:lnSpc>
                <a:spcPct val="115000"/>
              </a:lnSpc>
            </a:pPr>
            <a:endParaRPr lang="de-DE" sz="14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Untertitel 8"/>
          <p:cNvSpPr>
            <a:spLocks noGrp="1"/>
          </p:cNvSpPr>
          <p:nvPr>
            <p:ph type="subTitle" idx="1"/>
          </p:nvPr>
        </p:nvSpPr>
        <p:spPr>
          <a:xfrm>
            <a:off x="7421064" y="4721594"/>
            <a:ext cx="4075611" cy="1101934"/>
          </a:xfrm>
        </p:spPr>
        <p:txBody>
          <a:bodyPr>
            <a:normAutofit/>
          </a:bodyPr>
          <a:lstStyle/>
          <a:p>
            <a:r>
              <a:rPr lang="de-DE" dirty="0" smtClean="0"/>
              <a:t>Dmitry Moseev on behalf </a:t>
            </a:r>
            <a:r>
              <a:rPr lang="de-DE" dirty="0" err="1" smtClean="0"/>
              <a:t>of</a:t>
            </a:r>
            <a:r>
              <a:rPr lang="de-DE" dirty="0" smtClean="0"/>
              <a:t> </a:t>
            </a:r>
            <a:r>
              <a:rPr lang="de-DE" dirty="0" err="1" smtClean="0"/>
              <a:t>the</a:t>
            </a:r>
            <a:r>
              <a:rPr lang="de-DE" dirty="0" smtClean="0"/>
              <a:t> </a:t>
            </a:r>
            <a:r>
              <a:rPr lang="de-DE" dirty="0" err="1" smtClean="0"/>
              <a:t>team</a:t>
            </a:r>
            <a:endParaRPr lang="de-DE" dirty="0" smtClean="0"/>
          </a:p>
        </p:txBody>
      </p:sp>
      <p:sp>
        <p:nvSpPr>
          <p:cNvPr id="2" name="Fußzeilenplatzhalter 1"/>
          <p:cNvSpPr>
            <a:spLocks noGrp="1"/>
          </p:cNvSpPr>
          <p:nvPr>
            <p:ph type="ftr" sz="quarter" idx="11"/>
          </p:nvPr>
        </p:nvSpPr>
        <p:spPr/>
        <p:txBody>
          <a:bodyPr/>
          <a:lstStyle/>
          <a:p>
            <a:r>
              <a:rPr lang="en-US" smtClean="0"/>
              <a:t>ENR Mid-term Evaluation | Dmitry Moseev | 27.09.2022</a:t>
            </a:r>
            <a:endParaRPr lang="de-DE" dirty="0"/>
          </a:p>
        </p:txBody>
      </p:sp>
      <p:sp>
        <p:nvSpPr>
          <p:cNvPr id="3" name="Textfeld 2"/>
          <p:cNvSpPr txBox="1"/>
          <p:nvPr/>
        </p:nvSpPr>
        <p:spPr>
          <a:xfrm>
            <a:off x="987552" y="493776"/>
            <a:ext cx="5998464" cy="326308"/>
          </a:xfrm>
          <a:prstGeom prst="rect">
            <a:avLst/>
          </a:prstGeom>
          <a:noFill/>
        </p:spPr>
        <p:txBody>
          <a:bodyPr wrap="square" lIns="0" tIns="0" rIns="0" bIns="0" rtlCol="0" anchor="t" anchorCtr="0">
            <a:spAutoFit/>
          </a:bodyPr>
          <a:lstStyle/>
          <a:p>
            <a:pPr algn="l">
              <a:lnSpc>
                <a:spcPts val="2300"/>
              </a:lnSpc>
              <a:spcBef>
                <a:spcPts val="1150"/>
              </a:spcBef>
            </a:pPr>
            <a:r>
              <a:rPr lang="de-DE" sz="3600" dirty="0" smtClean="0">
                <a:solidFill>
                  <a:srgbClr val="FF0000"/>
                </a:solidFill>
              </a:rPr>
              <a:t>Report 2022</a:t>
            </a:r>
            <a:endParaRPr lang="de-DE" sz="3600" dirty="0" smtClean="0">
              <a:solidFill>
                <a:srgbClr val="FF0000"/>
              </a:solidFill>
            </a:endParaRPr>
          </a:p>
        </p:txBody>
      </p:sp>
    </p:spTree>
    <p:extLst>
      <p:ext uri="{BB962C8B-B14F-4D97-AF65-F5344CB8AC3E}">
        <p14:creationId xmlns:p14="http://schemas.microsoft.com/office/powerpoint/2010/main" val="1676316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Idea</a:t>
            </a:r>
            <a:r>
              <a:rPr lang="de-DE" dirty="0"/>
              <a:t> </a:t>
            </a:r>
            <a:r>
              <a:rPr lang="de-DE" dirty="0" err="1"/>
              <a:t>of</a:t>
            </a:r>
            <a:r>
              <a:rPr lang="de-DE" dirty="0"/>
              <a:t> </a:t>
            </a:r>
            <a:r>
              <a:rPr lang="de-DE" dirty="0" err="1"/>
              <a:t>the</a:t>
            </a:r>
            <a:r>
              <a:rPr lang="de-DE" dirty="0"/>
              <a:t> </a:t>
            </a:r>
            <a:r>
              <a:rPr lang="de-DE" dirty="0" err="1"/>
              <a:t>new</a:t>
            </a:r>
            <a:r>
              <a:rPr lang="de-DE" dirty="0"/>
              <a:t> </a:t>
            </a:r>
            <a:r>
              <a:rPr lang="de-DE" dirty="0" err="1"/>
              <a:t>regularization</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10</a:t>
            </a:fld>
            <a:endParaRPr lang="de-DE" dirty="0"/>
          </a:p>
        </p:txBody>
      </p:sp>
      <p:pic>
        <p:nvPicPr>
          <p:cNvPr id="6" name="Grafik 5"/>
          <p:cNvPicPr>
            <a:picLocks noChangeAspect="1"/>
          </p:cNvPicPr>
          <p:nvPr/>
        </p:nvPicPr>
        <p:blipFill>
          <a:blip r:embed="rId2"/>
          <a:stretch>
            <a:fillRect/>
          </a:stretch>
        </p:blipFill>
        <p:spPr>
          <a:xfrm>
            <a:off x="200865" y="1557063"/>
            <a:ext cx="10743285" cy="3755086"/>
          </a:xfrm>
          <a:prstGeom prst="rect">
            <a:avLst/>
          </a:prstGeom>
        </p:spPr>
      </p:pic>
      <p:sp>
        <p:nvSpPr>
          <p:cNvPr id="7" name="Textfeld 6"/>
          <p:cNvSpPr txBox="1"/>
          <p:nvPr/>
        </p:nvSpPr>
        <p:spPr>
          <a:xfrm>
            <a:off x="797859" y="5531224"/>
            <a:ext cx="8266687"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t>Full</a:t>
            </a:r>
            <a:r>
              <a:rPr lang="de-DE" sz="1600" dirty="0" smtClean="0"/>
              <a:t> beam </a:t>
            </a:r>
            <a:r>
              <a:rPr lang="de-DE" sz="1600" dirty="0" err="1" smtClean="0"/>
              <a:t>energy</a:t>
            </a:r>
            <a:r>
              <a:rPr lang="de-DE" sz="1600" dirty="0" smtClean="0"/>
              <a:t> </a:t>
            </a:r>
            <a:r>
              <a:rPr lang="de-DE" sz="1600" dirty="0" err="1" smtClean="0"/>
              <a:t>components</a:t>
            </a:r>
            <a:r>
              <a:rPr lang="de-DE" sz="1600" dirty="0" smtClean="0"/>
              <a:t> </a:t>
            </a:r>
            <a:r>
              <a:rPr lang="de-DE" sz="1600" dirty="0" err="1" smtClean="0"/>
              <a:t>of</a:t>
            </a:r>
            <a:r>
              <a:rPr lang="de-DE" sz="1600" dirty="0" smtClean="0"/>
              <a:t> </a:t>
            </a:r>
            <a:r>
              <a:rPr lang="de-DE" sz="1600" dirty="0" err="1" smtClean="0"/>
              <a:t>the</a:t>
            </a:r>
            <a:r>
              <a:rPr lang="de-DE" sz="1600" dirty="0" smtClean="0"/>
              <a:t> </a:t>
            </a:r>
            <a:r>
              <a:rPr lang="de-DE" sz="1600" dirty="0" err="1" smtClean="0"/>
              <a:t>slowing</a:t>
            </a:r>
            <a:r>
              <a:rPr lang="de-DE" sz="1600" dirty="0" smtClean="0"/>
              <a:t> down FI </a:t>
            </a:r>
            <a:r>
              <a:rPr lang="de-DE" sz="1600" dirty="0" err="1" smtClean="0"/>
              <a:t>velocity</a:t>
            </a:r>
            <a:r>
              <a:rPr lang="de-DE" sz="1600" dirty="0" smtClean="0"/>
              <a:t> </a:t>
            </a:r>
            <a:r>
              <a:rPr lang="de-DE" sz="1600" dirty="0" err="1" smtClean="0"/>
              <a:t>distribution</a:t>
            </a:r>
            <a:r>
              <a:rPr lang="de-DE" sz="1600" dirty="0" smtClean="0"/>
              <a:t> </a:t>
            </a:r>
            <a:r>
              <a:rPr lang="de-DE" sz="1600" dirty="0" err="1" smtClean="0"/>
              <a:t>function</a:t>
            </a:r>
            <a:r>
              <a:rPr lang="de-DE" sz="1600" dirty="0" smtClean="0"/>
              <a:t> in W7-X </a:t>
            </a:r>
          </a:p>
        </p:txBody>
      </p:sp>
      <p:sp>
        <p:nvSpPr>
          <p:cNvPr id="8" name="Textfeld 7"/>
          <p:cNvSpPr txBox="1"/>
          <p:nvPr/>
        </p:nvSpPr>
        <p:spPr>
          <a:xfrm rot="16200000">
            <a:off x="10141278" y="3373693"/>
            <a:ext cx="1756891"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t>Credit</a:t>
            </a:r>
            <a:r>
              <a:rPr lang="de-DE" sz="1600" dirty="0" smtClean="0"/>
              <a:t>: S. </a:t>
            </a:r>
            <a:r>
              <a:rPr lang="de-DE" sz="1600" dirty="0" err="1" smtClean="0"/>
              <a:t>Lazerson</a:t>
            </a:r>
            <a:endParaRPr lang="de-DE" sz="1600" dirty="0" smtClean="0"/>
          </a:p>
        </p:txBody>
      </p:sp>
      <p:sp>
        <p:nvSpPr>
          <p:cNvPr id="9" name="Fußzeilenplatzhalter 8"/>
          <p:cNvSpPr>
            <a:spLocks noGrp="1"/>
          </p:cNvSpPr>
          <p:nvPr>
            <p:ph type="ftr" sz="quarter" idx="15"/>
          </p:nvPr>
        </p:nvSpPr>
        <p:spPr/>
        <p:txBody>
          <a:bodyPr/>
          <a:lstStyle/>
          <a:p>
            <a:r>
              <a:rPr lang="en-US" smtClean="0"/>
              <a:t>ENR Mid-term Evaluation | Dmitry Moseev | 27.09.2022</a:t>
            </a:r>
            <a:endParaRPr lang="de-DE" dirty="0"/>
          </a:p>
        </p:txBody>
      </p:sp>
    </p:spTree>
    <p:extLst>
      <p:ext uri="{BB962C8B-B14F-4D97-AF65-F5344CB8AC3E}">
        <p14:creationId xmlns:p14="http://schemas.microsoft.com/office/powerpoint/2010/main" val="4268482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Reconstruction</a:t>
            </a:r>
            <a:r>
              <a:rPr lang="de-DE" dirty="0" smtClean="0"/>
              <a:t> </a:t>
            </a:r>
            <a:r>
              <a:rPr lang="de-DE" dirty="0" err="1" smtClean="0"/>
              <a:t>of</a:t>
            </a:r>
            <a:r>
              <a:rPr lang="de-DE" dirty="0" smtClean="0"/>
              <a:t> </a:t>
            </a:r>
            <a:r>
              <a:rPr lang="de-DE" dirty="0" err="1" smtClean="0"/>
              <a:t>the</a:t>
            </a:r>
            <a:r>
              <a:rPr lang="de-DE" dirty="0" smtClean="0"/>
              <a:t> </a:t>
            </a:r>
            <a:r>
              <a:rPr lang="de-DE" dirty="0" err="1" smtClean="0"/>
              <a:t>velocity</a:t>
            </a:r>
            <a:r>
              <a:rPr lang="de-DE" dirty="0" smtClean="0"/>
              <a:t> </a:t>
            </a:r>
            <a:r>
              <a:rPr lang="de-DE" dirty="0" err="1" smtClean="0"/>
              <a:t>distribution</a:t>
            </a:r>
            <a:r>
              <a:rPr lang="de-DE" dirty="0" smtClean="0"/>
              <a:t> </a:t>
            </a:r>
            <a:r>
              <a:rPr lang="de-DE" dirty="0" err="1" smtClean="0"/>
              <a:t>function</a:t>
            </a:r>
            <a:r>
              <a:rPr lang="de-DE" dirty="0" smtClean="0"/>
              <a:t> in W7-X</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11</a:t>
            </a:fld>
            <a:endParaRPr lang="de-DE" dirty="0"/>
          </a:p>
        </p:txBody>
      </p:sp>
      <p:pic>
        <p:nvPicPr>
          <p:cNvPr id="6" name="Grafik 5"/>
          <p:cNvPicPr>
            <a:picLocks noChangeAspect="1"/>
          </p:cNvPicPr>
          <p:nvPr/>
        </p:nvPicPr>
        <p:blipFill rotWithShape="1">
          <a:blip r:embed="rId2"/>
          <a:srcRect r="49406"/>
          <a:stretch/>
        </p:blipFill>
        <p:spPr>
          <a:xfrm>
            <a:off x="7613967" y="1028469"/>
            <a:ext cx="3460433" cy="2731165"/>
          </a:xfrm>
          <a:prstGeom prst="rect">
            <a:avLst/>
          </a:prstGeom>
        </p:spPr>
      </p:pic>
      <p:sp>
        <p:nvSpPr>
          <p:cNvPr id="7" name="Textfeld 6"/>
          <p:cNvSpPr txBox="1"/>
          <p:nvPr/>
        </p:nvSpPr>
        <p:spPr>
          <a:xfrm rot="16200000">
            <a:off x="9759823" y="3765794"/>
            <a:ext cx="3768660"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B.S. Schmidt et al., </a:t>
            </a:r>
            <a:r>
              <a:rPr lang="de-DE" sz="1600" dirty="0" err="1" smtClean="0"/>
              <a:t>to</a:t>
            </a:r>
            <a:r>
              <a:rPr lang="de-DE" sz="1600" dirty="0" smtClean="0"/>
              <a:t> </a:t>
            </a:r>
            <a:r>
              <a:rPr lang="de-DE" sz="1600" dirty="0" err="1" smtClean="0"/>
              <a:t>be</a:t>
            </a:r>
            <a:r>
              <a:rPr lang="de-DE" sz="1600" dirty="0" smtClean="0"/>
              <a:t> </a:t>
            </a:r>
            <a:r>
              <a:rPr lang="de-DE" sz="1600" dirty="0" err="1" smtClean="0"/>
              <a:t>submitted</a:t>
            </a:r>
            <a:r>
              <a:rPr lang="de-DE" sz="1600" dirty="0" smtClean="0"/>
              <a:t> </a:t>
            </a:r>
            <a:r>
              <a:rPr lang="de-DE" sz="1600" dirty="0" err="1" smtClean="0"/>
              <a:t>to</a:t>
            </a:r>
            <a:r>
              <a:rPr lang="de-DE" sz="1600" dirty="0" smtClean="0"/>
              <a:t> NF</a:t>
            </a:r>
          </a:p>
        </p:txBody>
      </p:sp>
      <p:pic>
        <p:nvPicPr>
          <p:cNvPr id="8" name="Grafik 7"/>
          <p:cNvPicPr>
            <a:picLocks noChangeAspect="1"/>
          </p:cNvPicPr>
          <p:nvPr/>
        </p:nvPicPr>
        <p:blipFill rotWithShape="1">
          <a:blip r:embed="rId2"/>
          <a:srcRect l="52168"/>
          <a:stretch/>
        </p:blipFill>
        <p:spPr>
          <a:xfrm>
            <a:off x="7762240" y="3759634"/>
            <a:ext cx="3271520" cy="2731165"/>
          </a:xfrm>
          <a:prstGeom prst="rect">
            <a:avLst/>
          </a:prstGeom>
        </p:spPr>
      </p:pic>
      <p:pic>
        <p:nvPicPr>
          <p:cNvPr id="9" name="Grafik 8"/>
          <p:cNvPicPr>
            <a:picLocks noChangeAspect="1"/>
          </p:cNvPicPr>
          <p:nvPr/>
        </p:nvPicPr>
        <p:blipFill>
          <a:blip r:embed="rId3"/>
          <a:stretch>
            <a:fillRect/>
          </a:stretch>
        </p:blipFill>
        <p:spPr>
          <a:xfrm>
            <a:off x="452029" y="1412957"/>
            <a:ext cx="7010400" cy="5000625"/>
          </a:xfrm>
          <a:prstGeom prst="rect">
            <a:avLst/>
          </a:prstGeom>
        </p:spPr>
      </p:pic>
      <p:sp>
        <p:nvSpPr>
          <p:cNvPr id="10" name="Textfeld 9"/>
          <p:cNvSpPr txBox="1"/>
          <p:nvPr/>
        </p:nvSpPr>
        <p:spPr>
          <a:xfrm>
            <a:off x="833120" y="1028469"/>
            <a:ext cx="5894242"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TRUE                                                           RECONSTRUCTION</a:t>
            </a:r>
          </a:p>
        </p:txBody>
      </p:sp>
      <p:sp>
        <p:nvSpPr>
          <p:cNvPr id="11" name="Fußzeilenplatzhalter 10"/>
          <p:cNvSpPr>
            <a:spLocks noGrp="1"/>
          </p:cNvSpPr>
          <p:nvPr>
            <p:ph type="ftr" sz="quarter" idx="15"/>
          </p:nvPr>
        </p:nvSpPr>
        <p:spPr/>
        <p:txBody>
          <a:bodyPr/>
          <a:lstStyle/>
          <a:p>
            <a:r>
              <a:rPr lang="en-US" smtClean="0"/>
              <a:t>ENR Mid-term Evaluation | Dmitry Moseev | 27.09.2022</a:t>
            </a:r>
            <a:endParaRPr lang="de-DE" dirty="0"/>
          </a:p>
        </p:txBody>
      </p:sp>
    </p:spTree>
    <p:extLst>
      <p:ext uri="{BB962C8B-B14F-4D97-AF65-F5344CB8AC3E}">
        <p14:creationId xmlns:p14="http://schemas.microsoft.com/office/powerpoint/2010/main" val="4176532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Reconstruction</a:t>
            </a:r>
            <a:r>
              <a:rPr lang="de-DE" dirty="0" smtClean="0"/>
              <a:t> </a:t>
            </a:r>
            <a:r>
              <a:rPr lang="de-DE" dirty="0" err="1" smtClean="0"/>
              <a:t>of</a:t>
            </a:r>
            <a:r>
              <a:rPr lang="de-DE" dirty="0" smtClean="0"/>
              <a:t> </a:t>
            </a:r>
            <a:r>
              <a:rPr lang="de-DE" dirty="0" err="1" smtClean="0"/>
              <a:t>the</a:t>
            </a:r>
            <a:r>
              <a:rPr lang="de-DE" dirty="0" smtClean="0"/>
              <a:t> </a:t>
            </a:r>
            <a:r>
              <a:rPr lang="de-DE" dirty="0" err="1" smtClean="0"/>
              <a:t>velocity</a:t>
            </a:r>
            <a:r>
              <a:rPr lang="de-DE" dirty="0" smtClean="0"/>
              <a:t> </a:t>
            </a:r>
            <a:r>
              <a:rPr lang="de-DE" dirty="0" err="1" smtClean="0"/>
              <a:t>distribution</a:t>
            </a:r>
            <a:r>
              <a:rPr lang="de-DE" dirty="0" smtClean="0"/>
              <a:t> </a:t>
            </a:r>
            <a:r>
              <a:rPr lang="de-DE" dirty="0" err="1" smtClean="0"/>
              <a:t>function</a:t>
            </a:r>
            <a:r>
              <a:rPr lang="de-DE" dirty="0" smtClean="0"/>
              <a:t> in W7-X</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12</a:t>
            </a:fld>
            <a:endParaRPr lang="de-DE" dirty="0"/>
          </a:p>
        </p:txBody>
      </p:sp>
      <p:pic>
        <p:nvPicPr>
          <p:cNvPr id="5" name="Grafik 4"/>
          <p:cNvPicPr>
            <a:picLocks noChangeAspect="1"/>
          </p:cNvPicPr>
          <p:nvPr/>
        </p:nvPicPr>
        <p:blipFill>
          <a:blip r:embed="rId2"/>
          <a:stretch>
            <a:fillRect/>
          </a:stretch>
        </p:blipFill>
        <p:spPr>
          <a:xfrm>
            <a:off x="147319" y="802639"/>
            <a:ext cx="5680605" cy="5688159"/>
          </a:xfrm>
          <a:prstGeom prst="rect">
            <a:avLst/>
          </a:prstGeom>
        </p:spPr>
      </p:pic>
      <p:pic>
        <p:nvPicPr>
          <p:cNvPr id="7" name="Grafik 6"/>
          <p:cNvPicPr>
            <a:picLocks noChangeAspect="1"/>
          </p:cNvPicPr>
          <p:nvPr/>
        </p:nvPicPr>
        <p:blipFill>
          <a:blip r:embed="rId3"/>
          <a:stretch>
            <a:fillRect/>
          </a:stretch>
        </p:blipFill>
        <p:spPr>
          <a:xfrm>
            <a:off x="5930900" y="1017669"/>
            <a:ext cx="5661660" cy="4577512"/>
          </a:xfrm>
          <a:prstGeom prst="rect">
            <a:avLst/>
          </a:prstGeom>
        </p:spPr>
      </p:pic>
      <p:sp>
        <p:nvSpPr>
          <p:cNvPr id="8" name="Textfeld 7"/>
          <p:cNvSpPr txBox="1"/>
          <p:nvPr/>
        </p:nvSpPr>
        <p:spPr>
          <a:xfrm rot="16200000">
            <a:off x="9855707" y="3765794"/>
            <a:ext cx="3768660"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B.S. Schmidt et al., </a:t>
            </a:r>
            <a:r>
              <a:rPr lang="de-DE" sz="1600" dirty="0" err="1" smtClean="0"/>
              <a:t>to</a:t>
            </a:r>
            <a:r>
              <a:rPr lang="de-DE" sz="1600" dirty="0" smtClean="0"/>
              <a:t> </a:t>
            </a:r>
            <a:r>
              <a:rPr lang="de-DE" sz="1600" dirty="0" err="1" smtClean="0"/>
              <a:t>be</a:t>
            </a:r>
            <a:r>
              <a:rPr lang="de-DE" sz="1600" dirty="0" smtClean="0"/>
              <a:t> </a:t>
            </a:r>
            <a:r>
              <a:rPr lang="de-DE" sz="1600" dirty="0" err="1" smtClean="0"/>
              <a:t>submitted</a:t>
            </a:r>
            <a:r>
              <a:rPr lang="de-DE" sz="1600" dirty="0" smtClean="0"/>
              <a:t> </a:t>
            </a:r>
            <a:r>
              <a:rPr lang="de-DE" sz="1600" dirty="0" err="1" smtClean="0"/>
              <a:t>to</a:t>
            </a:r>
            <a:r>
              <a:rPr lang="de-DE" sz="1600" dirty="0" smtClean="0"/>
              <a:t> NF</a:t>
            </a:r>
          </a:p>
        </p:txBody>
      </p:sp>
      <p:sp>
        <p:nvSpPr>
          <p:cNvPr id="9" name="Fußzeilenplatzhalter 8"/>
          <p:cNvSpPr>
            <a:spLocks noGrp="1"/>
          </p:cNvSpPr>
          <p:nvPr>
            <p:ph type="ftr" sz="quarter" idx="15"/>
          </p:nvPr>
        </p:nvSpPr>
        <p:spPr/>
        <p:txBody>
          <a:bodyPr/>
          <a:lstStyle/>
          <a:p>
            <a:r>
              <a:rPr lang="en-US" smtClean="0"/>
              <a:t>ENR Mid-term Evaluation | Dmitry Moseev | 27.09.2022</a:t>
            </a:r>
            <a:endParaRPr lang="de-DE" dirty="0"/>
          </a:p>
        </p:txBody>
      </p:sp>
      <p:sp>
        <p:nvSpPr>
          <p:cNvPr id="3" name="Textfeld 2"/>
          <p:cNvSpPr txBox="1"/>
          <p:nvPr/>
        </p:nvSpPr>
        <p:spPr>
          <a:xfrm>
            <a:off x="6644640" y="5797601"/>
            <a:ext cx="2548775" cy="262059"/>
          </a:xfrm>
          <a:prstGeom prst="rect">
            <a:avLst/>
          </a:prstGeom>
          <a:noFill/>
        </p:spPr>
        <p:txBody>
          <a:bodyPr wrap="none" lIns="0" tIns="0" rIns="0" bIns="0" rtlCol="0" anchor="t" anchorCtr="0">
            <a:spAutoFit/>
          </a:bodyPr>
          <a:lstStyle/>
          <a:p>
            <a:pPr algn="l">
              <a:lnSpc>
                <a:spcPts val="2300"/>
              </a:lnSpc>
              <a:spcBef>
                <a:spcPts val="1150"/>
              </a:spcBef>
            </a:pPr>
            <a:r>
              <a:rPr lang="de-DE" sz="1400" dirty="0" smtClean="0"/>
              <a:t>B.S. Schmidt et al., </a:t>
            </a:r>
            <a:r>
              <a:rPr lang="de-DE" sz="1400" dirty="0" err="1" smtClean="0"/>
              <a:t>subm</a:t>
            </a:r>
            <a:r>
              <a:rPr lang="de-DE" sz="1400" dirty="0" smtClean="0"/>
              <a:t>. </a:t>
            </a:r>
            <a:r>
              <a:rPr lang="de-DE" sz="1400" dirty="0" err="1" smtClean="0"/>
              <a:t>to</a:t>
            </a:r>
            <a:r>
              <a:rPr lang="de-DE" sz="1400" dirty="0" smtClean="0"/>
              <a:t> NF</a:t>
            </a:r>
            <a:endParaRPr lang="de-DE" sz="1400" dirty="0" smtClean="0"/>
          </a:p>
        </p:txBody>
      </p:sp>
    </p:spTree>
    <p:extLst>
      <p:ext uri="{BB962C8B-B14F-4D97-AF65-F5344CB8AC3E}">
        <p14:creationId xmlns:p14="http://schemas.microsoft.com/office/powerpoint/2010/main" val="66105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Inferring</a:t>
            </a:r>
            <a:r>
              <a:rPr lang="de-DE" dirty="0" smtClean="0"/>
              <a:t> </a:t>
            </a:r>
            <a:r>
              <a:rPr lang="de-DE" dirty="0" err="1" smtClean="0"/>
              <a:t>the</a:t>
            </a:r>
            <a:r>
              <a:rPr lang="de-DE" dirty="0" smtClean="0"/>
              <a:t> </a:t>
            </a:r>
            <a:r>
              <a:rPr lang="de-DE" dirty="0" err="1" smtClean="0"/>
              <a:t>velocity</a:t>
            </a:r>
            <a:r>
              <a:rPr lang="de-DE" dirty="0" smtClean="0"/>
              <a:t> </a:t>
            </a:r>
            <a:r>
              <a:rPr lang="de-DE" dirty="0" err="1" smtClean="0"/>
              <a:t>distribution</a:t>
            </a:r>
            <a:r>
              <a:rPr lang="de-DE" dirty="0" smtClean="0"/>
              <a:t> </a:t>
            </a:r>
            <a:r>
              <a:rPr lang="de-DE" dirty="0" err="1" smtClean="0"/>
              <a:t>function</a:t>
            </a:r>
            <a:r>
              <a:rPr lang="de-DE" dirty="0" smtClean="0"/>
              <a:t> at JET in </a:t>
            </a:r>
            <a:r>
              <a:rPr lang="de-DE" dirty="0" err="1" smtClean="0"/>
              <a:t>the</a:t>
            </a:r>
            <a:r>
              <a:rPr lang="de-DE" dirty="0" smtClean="0"/>
              <a:t> DT </a:t>
            </a:r>
            <a:r>
              <a:rPr lang="de-DE" dirty="0" err="1" smtClean="0"/>
              <a:t>experiments</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13</a:t>
            </a:fld>
            <a:endParaRPr lang="de-DE" dirty="0"/>
          </a:p>
        </p:txBody>
      </p:sp>
      <p:sp>
        <p:nvSpPr>
          <p:cNvPr id="5" name="Textplatzhalter 4"/>
          <p:cNvSpPr>
            <a:spLocks noGrp="1"/>
          </p:cNvSpPr>
          <p:nvPr>
            <p:ph type="body" sz="quarter" idx="17"/>
          </p:nvPr>
        </p:nvSpPr>
        <p:spPr/>
        <p:txBody>
          <a:bodyPr/>
          <a:lstStyle/>
          <a:p>
            <a:r>
              <a:rPr lang="de-DE" dirty="0" smtClean="0"/>
              <a:t>ASCOT5 </a:t>
            </a:r>
            <a:r>
              <a:rPr lang="de-DE" dirty="0" err="1" smtClean="0"/>
              <a:t>is</a:t>
            </a:r>
            <a:r>
              <a:rPr lang="de-DE" dirty="0" smtClean="0"/>
              <a:t> </a:t>
            </a:r>
            <a:r>
              <a:rPr lang="de-DE" dirty="0" err="1" smtClean="0"/>
              <a:t>used</a:t>
            </a:r>
            <a:r>
              <a:rPr lang="de-DE" dirty="0" smtClean="0"/>
              <a:t> </a:t>
            </a:r>
            <a:r>
              <a:rPr lang="de-DE" dirty="0" err="1" smtClean="0"/>
              <a:t>for</a:t>
            </a:r>
            <a:r>
              <a:rPr lang="de-DE" dirty="0" smtClean="0"/>
              <a:t> </a:t>
            </a:r>
            <a:r>
              <a:rPr lang="de-DE" dirty="0" err="1" smtClean="0"/>
              <a:t>generation</a:t>
            </a:r>
            <a:r>
              <a:rPr lang="de-DE" dirty="0" smtClean="0"/>
              <a:t> </a:t>
            </a:r>
            <a:r>
              <a:rPr lang="de-DE" dirty="0" err="1" smtClean="0"/>
              <a:t>of</a:t>
            </a:r>
            <a:r>
              <a:rPr lang="de-DE" dirty="0" smtClean="0"/>
              <a:t> </a:t>
            </a:r>
            <a:r>
              <a:rPr lang="de-DE" dirty="0" err="1" smtClean="0"/>
              <a:t>the</a:t>
            </a:r>
            <a:r>
              <a:rPr lang="de-DE" dirty="0" smtClean="0"/>
              <a:t> </a:t>
            </a:r>
            <a:r>
              <a:rPr lang="de-DE" dirty="0" err="1" smtClean="0"/>
              <a:t>basis</a:t>
            </a:r>
            <a:r>
              <a:rPr lang="de-DE" dirty="0" smtClean="0"/>
              <a:t> </a:t>
            </a:r>
            <a:r>
              <a:rPr lang="de-DE" dirty="0" err="1" smtClean="0"/>
              <a:t>functions</a:t>
            </a:r>
            <a:r>
              <a:rPr lang="de-DE" dirty="0" smtClean="0"/>
              <a:t>.</a:t>
            </a:r>
          </a:p>
          <a:p>
            <a:r>
              <a:rPr lang="de-DE" dirty="0" smtClean="0"/>
              <a:t>Signal </a:t>
            </a:r>
            <a:r>
              <a:rPr lang="de-DE" dirty="0" err="1" smtClean="0"/>
              <a:t>of</a:t>
            </a:r>
            <a:r>
              <a:rPr lang="de-DE" dirty="0" smtClean="0"/>
              <a:t> fast </a:t>
            </a:r>
            <a:r>
              <a:rPr lang="de-DE" dirty="0" err="1" smtClean="0"/>
              <a:t>ions</a:t>
            </a:r>
            <a:r>
              <a:rPr lang="de-DE" dirty="0" smtClean="0"/>
              <a:t>: </a:t>
            </a:r>
            <a:r>
              <a:rPr lang="de-DE" dirty="0" err="1" smtClean="0"/>
              <a:t>three</a:t>
            </a:r>
            <a:r>
              <a:rPr lang="de-DE" dirty="0" smtClean="0"/>
              <a:t> (</a:t>
            </a:r>
            <a:r>
              <a:rPr lang="de-DE" dirty="0" err="1" smtClean="0"/>
              <a:t>two</a:t>
            </a:r>
            <a:r>
              <a:rPr lang="de-DE" dirty="0"/>
              <a:t>)</a:t>
            </a:r>
            <a:r>
              <a:rPr lang="de-DE" dirty="0" smtClean="0"/>
              <a:t> </a:t>
            </a:r>
            <a:r>
              <a:rPr lang="de-DE" dirty="0" err="1" smtClean="0"/>
              <a:t>neutron</a:t>
            </a:r>
            <a:r>
              <a:rPr lang="de-DE" dirty="0" smtClean="0"/>
              <a:t> </a:t>
            </a:r>
            <a:r>
              <a:rPr lang="de-DE" dirty="0" err="1" smtClean="0"/>
              <a:t>diamond</a:t>
            </a:r>
            <a:r>
              <a:rPr lang="de-DE" dirty="0" smtClean="0"/>
              <a:t> </a:t>
            </a:r>
            <a:r>
              <a:rPr lang="de-DE" dirty="0" err="1" smtClean="0"/>
              <a:t>detectors</a:t>
            </a:r>
            <a:endParaRPr lang="de-DE" dirty="0"/>
          </a:p>
        </p:txBody>
      </p:sp>
      <p:pic>
        <p:nvPicPr>
          <p:cNvPr id="6" name="Picture 5">
            <a:extLst>
              <a:ext uri="{FF2B5EF4-FFF2-40B4-BE49-F238E27FC236}">
                <a16:creationId xmlns:a16="http://schemas.microsoft.com/office/drawing/2014/main" id="{4FD8B2B4-23BD-421F-9040-CE54AC141E18}"/>
              </a:ext>
            </a:extLst>
          </p:cNvPr>
          <p:cNvPicPr>
            <a:picLocks noChangeAspect="1"/>
          </p:cNvPicPr>
          <p:nvPr/>
        </p:nvPicPr>
        <p:blipFill>
          <a:blip r:embed="rId2"/>
          <a:stretch>
            <a:fillRect/>
          </a:stretch>
        </p:blipFill>
        <p:spPr>
          <a:xfrm>
            <a:off x="715979" y="3144995"/>
            <a:ext cx="10780696" cy="3291279"/>
          </a:xfrm>
          <a:prstGeom prst="rect">
            <a:avLst/>
          </a:prstGeom>
        </p:spPr>
      </p:pic>
      <p:sp>
        <p:nvSpPr>
          <p:cNvPr id="8" name="Fußzeilenplatzhalter 7"/>
          <p:cNvSpPr>
            <a:spLocks noGrp="1"/>
          </p:cNvSpPr>
          <p:nvPr>
            <p:ph type="ftr" sz="quarter" idx="15"/>
          </p:nvPr>
        </p:nvSpPr>
        <p:spPr/>
        <p:txBody>
          <a:bodyPr/>
          <a:lstStyle/>
          <a:p>
            <a:r>
              <a:rPr lang="en-US" smtClean="0"/>
              <a:t>ENR Mid-term Evaluation | Dmitry Moseev | 27.09.2022</a:t>
            </a:r>
            <a:endParaRPr lang="de-DE" dirty="0"/>
          </a:p>
        </p:txBody>
      </p:sp>
    </p:spTree>
    <p:extLst>
      <p:ext uri="{BB962C8B-B14F-4D97-AF65-F5344CB8AC3E}">
        <p14:creationId xmlns:p14="http://schemas.microsoft.com/office/powerpoint/2010/main" val="2313543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Energy</a:t>
            </a:r>
            <a:r>
              <a:rPr lang="de-DE" dirty="0" smtClean="0"/>
              <a:t> </a:t>
            </a:r>
            <a:r>
              <a:rPr lang="de-DE" dirty="0" err="1" smtClean="0"/>
              <a:t>distribution</a:t>
            </a:r>
            <a:r>
              <a:rPr lang="de-DE" dirty="0" smtClean="0"/>
              <a:t> </a:t>
            </a:r>
            <a:r>
              <a:rPr lang="de-DE" dirty="0" err="1" smtClean="0"/>
              <a:t>of</a:t>
            </a:r>
            <a:r>
              <a:rPr lang="de-DE" dirty="0" smtClean="0"/>
              <a:t> D in </a:t>
            </a:r>
            <a:r>
              <a:rPr lang="de-DE" dirty="0" err="1" smtClean="0"/>
              <a:t>the</a:t>
            </a:r>
            <a:r>
              <a:rPr lang="de-DE" dirty="0" smtClean="0"/>
              <a:t> </a:t>
            </a:r>
            <a:r>
              <a:rPr lang="de-DE" dirty="0" err="1" smtClean="0"/>
              <a:t>JET‘s</a:t>
            </a:r>
            <a:r>
              <a:rPr lang="de-DE" dirty="0" smtClean="0"/>
              <a:t> </a:t>
            </a:r>
            <a:r>
              <a:rPr lang="de-DE" dirty="0" err="1" smtClean="0"/>
              <a:t>plasma</a:t>
            </a:r>
            <a:r>
              <a:rPr lang="de-DE" dirty="0" smtClean="0"/>
              <a:t> </a:t>
            </a:r>
            <a:r>
              <a:rPr lang="de-DE" dirty="0" err="1" smtClean="0"/>
              <a:t>center</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14</a:t>
            </a:fld>
            <a:endParaRPr lang="de-DE" dirty="0"/>
          </a:p>
        </p:txBody>
      </p:sp>
      <p:pic>
        <p:nvPicPr>
          <p:cNvPr id="6" name="Picture 3">
            <a:extLst>
              <a:ext uri="{FF2B5EF4-FFF2-40B4-BE49-F238E27FC236}">
                <a16:creationId xmlns:a16="http://schemas.microsoft.com/office/drawing/2014/main" id="{F7574102-0F21-5904-A1EF-839C95E746DF}"/>
              </a:ext>
            </a:extLst>
          </p:cNvPr>
          <p:cNvPicPr>
            <a:picLocks noChangeAspect="1"/>
          </p:cNvPicPr>
          <p:nvPr/>
        </p:nvPicPr>
        <p:blipFill>
          <a:blip r:embed="rId2"/>
          <a:stretch>
            <a:fillRect/>
          </a:stretch>
        </p:blipFill>
        <p:spPr>
          <a:xfrm>
            <a:off x="695326" y="1504626"/>
            <a:ext cx="8286114" cy="4986173"/>
          </a:xfrm>
          <a:prstGeom prst="rect">
            <a:avLst/>
          </a:prstGeom>
        </p:spPr>
      </p:pic>
      <p:sp>
        <p:nvSpPr>
          <p:cNvPr id="7" name="Textfeld 6"/>
          <p:cNvSpPr txBox="1"/>
          <p:nvPr/>
        </p:nvSpPr>
        <p:spPr>
          <a:xfrm>
            <a:off x="4956573" y="2133600"/>
            <a:ext cx="2688236"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ETS-</a:t>
            </a:r>
            <a:r>
              <a:rPr lang="de-DE" sz="1600" dirty="0" err="1" smtClean="0"/>
              <a:t>FoPla</a:t>
            </a:r>
            <a:r>
              <a:rPr lang="de-DE" sz="1600" dirty="0" smtClean="0"/>
              <a:t> #99971 @ t = 49s</a:t>
            </a:r>
          </a:p>
        </p:txBody>
      </p:sp>
      <p:sp>
        <p:nvSpPr>
          <p:cNvPr id="8" name="Textfeld 7"/>
          <p:cNvSpPr txBox="1"/>
          <p:nvPr/>
        </p:nvSpPr>
        <p:spPr>
          <a:xfrm rot="16200000">
            <a:off x="8211197" y="2756366"/>
            <a:ext cx="1540486"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t>Credit</a:t>
            </a:r>
            <a:r>
              <a:rPr lang="de-DE" sz="1600" dirty="0" smtClean="0"/>
              <a:t>: E. Lerche</a:t>
            </a:r>
          </a:p>
        </p:txBody>
      </p:sp>
      <p:sp>
        <p:nvSpPr>
          <p:cNvPr id="9" name="Fußzeilenplatzhalter 8"/>
          <p:cNvSpPr>
            <a:spLocks noGrp="1"/>
          </p:cNvSpPr>
          <p:nvPr>
            <p:ph type="ftr" sz="quarter" idx="15"/>
          </p:nvPr>
        </p:nvSpPr>
        <p:spPr/>
        <p:txBody>
          <a:bodyPr/>
          <a:lstStyle/>
          <a:p>
            <a:r>
              <a:rPr lang="en-US" smtClean="0"/>
              <a:t>ENR Mid-term Evaluation | Dmitry Moseev | 27.09.2022</a:t>
            </a:r>
            <a:endParaRPr lang="de-DE" dirty="0"/>
          </a:p>
        </p:txBody>
      </p:sp>
    </p:spTree>
    <p:extLst>
      <p:ext uri="{BB962C8B-B14F-4D97-AF65-F5344CB8AC3E}">
        <p14:creationId xmlns:p14="http://schemas.microsoft.com/office/powerpoint/2010/main" val="1453163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Measured</a:t>
            </a:r>
            <a:r>
              <a:rPr lang="de-DE" dirty="0" smtClean="0"/>
              <a:t> </a:t>
            </a:r>
            <a:r>
              <a:rPr lang="de-DE" dirty="0" err="1" smtClean="0"/>
              <a:t>neutron</a:t>
            </a:r>
            <a:r>
              <a:rPr lang="de-DE" dirty="0" smtClean="0"/>
              <a:t> </a:t>
            </a:r>
            <a:r>
              <a:rPr lang="de-DE" dirty="0" err="1" smtClean="0"/>
              <a:t>spectra</a:t>
            </a:r>
            <a:r>
              <a:rPr lang="de-DE" dirty="0" smtClean="0"/>
              <a:t> in </a:t>
            </a:r>
            <a:r>
              <a:rPr lang="de-DE" dirty="0" err="1" smtClean="0"/>
              <a:t>the</a:t>
            </a:r>
            <a:r>
              <a:rPr lang="de-DE" dirty="0" smtClean="0"/>
              <a:t> </a:t>
            </a:r>
            <a:r>
              <a:rPr lang="de-DE" dirty="0" err="1" smtClean="0"/>
              <a:t>diamond</a:t>
            </a:r>
            <a:r>
              <a:rPr lang="de-DE" dirty="0" smtClean="0"/>
              <a:t> </a:t>
            </a:r>
            <a:r>
              <a:rPr lang="de-DE" dirty="0" err="1" smtClean="0"/>
              <a:t>detectors</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15</a:t>
            </a:fld>
            <a:endParaRPr lang="de-DE" dirty="0"/>
          </a:p>
        </p:txBody>
      </p:sp>
      <p:pic>
        <p:nvPicPr>
          <p:cNvPr id="6" name="Picture 3">
            <a:extLst>
              <a:ext uri="{FF2B5EF4-FFF2-40B4-BE49-F238E27FC236}">
                <a16:creationId xmlns:a16="http://schemas.microsoft.com/office/drawing/2014/main" id="{E9F58A37-DD67-D166-E76F-4559B3D5616D}"/>
              </a:ext>
            </a:extLst>
          </p:cNvPr>
          <p:cNvPicPr>
            <a:picLocks noChangeAspect="1"/>
          </p:cNvPicPr>
          <p:nvPr/>
        </p:nvPicPr>
        <p:blipFill>
          <a:blip r:embed="rId2"/>
          <a:stretch>
            <a:fillRect/>
          </a:stretch>
        </p:blipFill>
        <p:spPr>
          <a:xfrm>
            <a:off x="254395" y="1617146"/>
            <a:ext cx="4825605" cy="3755913"/>
          </a:xfrm>
          <a:prstGeom prst="rect">
            <a:avLst/>
          </a:prstGeom>
        </p:spPr>
      </p:pic>
      <p:pic>
        <p:nvPicPr>
          <p:cNvPr id="7" name="Picture 4">
            <a:extLst>
              <a:ext uri="{FF2B5EF4-FFF2-40B4-BE49-F238E27FC236}">
                <a16:creationId xmlns:a16="http://schemas.microsoft.com/office/drawing/2014/main" id="{161BBC09-C2E2-4D5E-B928-2CD8015500CC}"/>
              </a:ext>
            </a:extLst>
          </p:cNvPr>
          <p:cNvPicPr>
            <a:picLocks noChangeAspect="1"/>
          </p:cNvPicPr>
          <p:nvPr/>
        </p:nvPicPr>
        <p:blipFill>
          <a:blip r:embed="rId3"/>
          <a:stretch>
            <a:fillRect/>
          </a:stretch>
        </p:blipFill>
        <p:spPr>
          <a:xfrm>
            <a:off x="5757881" y="1516261"/>
            <a:ext cx="5133860" cy="3957682"/>
          </a:xfrm>
          <a:prstGeom prst="rect">
            <a:avLst/>
          </a:prstGeom>
        </p:spPr>
      </p:pic>
      <p:sp>
        <p:nvSpPr>
          <p:cNvPr id="8" name="Textfeld 7"/>
          <p:cNvSpPr txBox="1"/>
          <p:nvPr/>
        </p:nvSpPr>
        <p:spPr>
          <a:xfrm>
            <a:off x="695326" y="5831840"/>
            <a:ext cx="2577629"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90 </a:t>
            </a:r>
            <a:r>
              <a:rPr lang="de-DE" sz="1600" dirty="0" err="1" smtClean="0"/>
              <a:t>degrees</a:t>
            </a:r>
            <a:r>
              <a:rPr lang="de-DE" sz="1600" dirty="0" smtClean="0"/>
              <a:t> </a:t>
            </a:r>
            <a:r>
              <a:rPr lang="de-DE" sz="1600" dirty="0" err="1" smtClean="0"/>
              <a:t>to</a:t>
            </a:r>
            <a:r>
              <a:rPr lang="de-DE" sz="1600" dirty="0" smtClean="0"/>
              <a:t> </a:t>
            </a:r>
            <a:r>
              <a:rPr lang="de-DE" sz="1600" dirty="0" err="1" smtClean="0"/>
              <a:t>magnetic</a:t>
            </a:r>
            <a:r>
              <a:rPr lang="de-DE" sz="1600" dirty="0" smtClean="0"/>
              <a:t> </a:t>
            </a:r>
            <a:r>
              <a:rPr lang="de-DE" sz="1600" dirty="0" err="1" smtClean="0"/>
              <a:t>field</a:t>
            </a:r>
            <a:endParaRPr lang="de-DE" sz="1600" dirty="0" smtClean="0"/>
          </a:p>
        </p:txBody>
      </p:sp>
      <p:sp>
        <p:nvSpPr>
          <p:cNvPr id="9" name="Textfeld 8"/>
          <p:cNvSpPr txBox="1"/>
          <p:nvPr/>
        </p:nvSpPr>
        <p:spPr>
          <a:xfrm>
            <a:off x="7167246" y="5831839"/>
            <a:ext cx="2577629"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45 </a:t>
            </a:r>
            <a:r>
              <a:rPr lang="de-DE" sz="1600" dirty="0" err="1" smtClean="0"/>
              <a:t>degrees</a:t>
            </a:r>
            <a:r>
              <a:rPr lang="de-DE" sz="1600" dirty="0" smtClean="0"/>
              <a:t> </a:t>
            </a:r>
            <a:r>
              <a:rPr lang="de-DE" sz="1600" dirty="0" err="1" smtClean="0"/>
              <a:t>to</a:t>
            </a:r>
            <a:r>
              <a:rPr lang="de-DE" sz="1600" dirty="0" smtClean="0"/>
              <a:t> </a:t>
            </a:r>
            <a:r>
              <a:rPr lang="de-DE" sz="1600" dirty="0" err="1" smtClean="0"/>
              <a:t>magnetic</a:t>
            </a:r>
            <a:r>
              <a:rPr lang="de-DE" sz="1600" dirty="0" smtClean="0"/>
              <a:t> </a:t>
            </a:r>
            <a:r>
              <a:rPr lang="de-DE" sz="1600" dirty="0" err="1" smtClean="0"/>
              <a:t>field</a:t>
            </a:r>
            <a:endParaRPr lang="de-DE" sz="1600" dirty="0" smtClean="0"/>
          </a:p>
        </p:txBody>
      </p:sp>
      <p:sp>
        <p:nvSpPr>
          <p:cNvPr id="10" name="Textfeld 9"/>
          <p:cNvSpPr txBox="1"/>
          <p:nvPr/>
        </p:nvSpPr>
        <p:spPr>
          <a:xfrm rot="16200000">
            <a:off x="10277164" y="3660606"/>
            <a:ext cx="1814599"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t>Credit</a:t>
            </a:r>
            <a:r>
              <a:rPr lang="de-DE" sz="1600" dirty="0" smtClean="0"/>
              <a:t>: M. </a:t>
            </a:r>
            <a:r>
              <a:rPr lang="de-DE" sz="1600" dirty="0" err="1" smtClean="0"/>
              <a:t>Noccente</a:t>
            </a:r>
            <a:endParaRPr lang="de-DE" sz="1600" dirty="0" smtClean="0"/>
          </a:p>
        </p:txBody>
      </p:sp>
      <p:sp>
        <p:nvSpPr>
          <p:cNvPr id="11" name="Fußzeilenplatzhalter 10"/>
          <p:cNvSpPr>
            <a:spLocks noGrp="1"/>
          </p:cNvSpPr>
          <p:nvPr>
            <p:ph type="ftr" sz="quarter" idx="15"/>
          </p:nvPr>
        </p:nvSpPr>
        <p:spPr/>
        <p:txBody>
          <a:bodyPr/>
          <a:lstStyle/>
          <a:p>
            <a:r>
              <a:rPr lang="en-US" smtClean="0"/>
              <a:t>ENR Mid-term Evaluation | Dmitry Moseev | 27.09.2022</a:t>
            </a:r>
            <a:endParaRPr lang="de-DE" dirty="0"/>
          </a:p>
        </p:txBody>
      </p:sp>
    </p:spTree>
    <p:extLst>
      <p:ext uri="{BB962C8B-B14F-4D97-AF65-F5344CB8AC3E}">
        <p14:creationId xmlns:p14="http://schemas.microsoft.com/office/powerpoint/2010/main" val="255742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Conclusions</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16</a:t>
            </a:fld>
            <a:endParaRPr lang="de-DE" dirty="0"/>
          </a:p>
        </p:txBody>
      </p:sp>
      <p:sp>
        <p:nvSpPr>
          <p:cNvPr id="6" name="Fußzeilenplatzhalter 5"/>
          <p:cNvSpPr>
            <a:spLocks noGrp="1"/>
          </p:cNvSpPr>
          <p:nvPr>
            <p:ph type="ftr" sz="quarter" idx="15"/>
          </p:nvPr>
        </p:nvSpPr>
        <p:spPr/>
        <p:txBody>
          <a:bodyPr/>
          <a:lstStyle/>
          <a:p>
            <a:r>
              <a:rPr lang="en-US" smtClean="0"/>
              <a:t>ENR Mid-term Evaluation | Dmitry Moseev | 27.09.2022</a:t>
            </a:r>
            <a:endParaRPr lang="de-DE" dirty="0"/>
          </a:p>
        </p:txBody>
      </p:sp>
      <p:pic>
        <p:nvPicPr>
          <p:cNvPr id="7" name="Grafik 6"/>
          <p:cNvPicPr>
            <a:picLocks noChangeAspect="1"/>
          </p:cNvPicPr>
          <p:nvPr/>
        </p:nvPicPr>
        <p:blipFill>
          <a:blip r:embed="rId2"/>
          <a:stretch>
            <a:fillRect/>
          </a:stretch>
        </p:blipFill>
        <p:spPr>
          <a:xfrm>
            <a:off x="228600" y="1056640"/>
            <a:ext cx="10262508" cy="5539422"/>
          </a:xfrm>
          <a:prstGeom prst="rect">
            <a:avLst/>
          </a:prstGeom>
        </p:spPr>
      </p:pic>
    </p:spTree>
    <p:extLst>
      <p:ext uri="{BB962C8B-B14F-4D97-AF65-F5344CB8AC3E}">
        <p14:creationId xmlns:p14="http://schemas.microsoft.com/office/powerpoint/2010/main" val="418040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Motivation </a:t>
            </a:r>
            <a:r>
              <a:rPr lang="de-DE" dirty="0" err="1" smtClean="0"/>
              <a:t>and</a:t>
            </a:r>
            <a:r>
              <a:rPr lang="de-DE" dirty="0" smtClean="0"/>
              <a:t> </a:t>
            </a:r>
            <a:r>
              <a:rPr lang="de-DE" dirty="0" err="1" smtClean="0"/>
              <a:t>goals</a:t>
            </a:r>
            <a:r>
              <a:rPr lang="de-DE" dirty="0" smtClean="0"/>
              <a:t> </a:t>
            </a:r>
            <a:r>
              <a:rPr lang="de-DE" dirty="0" err="1" smtClean="0"/>
              <a:t>of</a:t>
            </a:r>
            <a:r>
              <a:rPr lang="de-DE" dirty="0" smtClean="0"/>
              <a:t> </a:t>
            </a:r>
            <a:r>
              <a:rPr lang="de-DE" dirty="0" err="1" smtClean="0"/>
              <a:t>the</a:t>
            </a:r>
            <a:r>
              <a:rPr lang="de-DE" dirty="0" smtClean="0"/>
              <a:t> </a:t>
            </a:r>
            <a:r>
              <a:rPr lang="de-DE" dirty="0" err="1" smtClean="0"/>
              <a:t>project</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2</a:t>
            </a:fld>
            <a:endParaRPr lang="de-DE" dirty="0"/>
          </a:p>
        </p:txBody>
      </p:sp>
      <p:sp>
        <p:nvSpPr>
          <p:cNvPr id="6" name="Textplatzhalter 5"/>
          <p:cNvSpPr>
            <a:spLocks noGrp="1"/>
          </p:cNvSpPr>
          <p:nvPr>
            <p:ph type="body" sz="quarter" idx="17"/>
          </p:nvPr>
        </p:nvSpPr>
        <p:spPr>
          <a:xfrm>
            <a:off x="695324" y="1079863"/>
            <a:ext cx="11339921" cy="5301887"/>
          </a:xfrm>
        </p:spPr>
        <p:txBody>
          <a:bodyPr>
            <a:normAutofit/>
          </a:bodyPr>
          <a:lstStyle/>
          <a:p>
            <a:r>
              <a:rPr lang="de-DE" dirty="0" err="1" smtClean="0"/>
              <a:t>Importance</a:t>
            </a:r>
            <a:r>
              <a:rPr lang="de-DE" dirty="0" smtClean="0"/>
              <a:t> </a:t>
            </a:r>
            <a:r>
              <a:rPr lang="de-DE" dirty="0" err="1" smtClean="0"/>
              <a:t>of</a:t>
            </a:r>
            <a:r>
              <a:rPr lang="de-DE" dirty="0" smtClean="0"/>
              <a:t> fast </a:t>
            </a:r>
            <a:r>
              <a:rPr lang="de-DE" dirty="0" err="1" smtClean="0"/>
              <a:t>ions</a:t>
            </a:r>
            <a:r>
              <a:rPr lang="de-DE" dirty="0" smtClean="0"/>
              <a:t> in </a:t>
            </a:r>
            <a:r>
              <a:rPr lang="de-DE" dirty="0" err="1" smtClean="0"/>
              <a:t>fusion</a:t>
            </a:r>
            <a:r>
              <a:rPr lang="de-DE" dirty="0" smtClean="0"/>
              <a:t> </a:t>
            </a:r>
            <a:r>
              <a:rPr lang="de-DE" dirty="0" err="1" smtClean="0"/>
              <a:t>plasmas</a:t>
            </a:r>
            <a:endParaRPr lang="de-DE" dirty="0"/>
          </a:p>
          <a:p>
            <a:pPr marL="285750" indent="-285750">
              <a:buFont typeface="Arial" panose="020B0604020202020204" pitchFamily="34" charset="0"/>
              <a:buChar char="•"/>
            </a:pPr>
            <a:r>
              <a:rPr lang="de-DE" dirty="0" smtClean="0"/>
              <a:t>Plasma </a:t>
            </a:r>
            <a:r>
              <a:rPr lang="de-DE" dirty="0" err="1" smtClean="0"/>
              <a:t>heating</a:t>
            </a:r>
            <a:endParaRPr lang="de-DE" dirty="0" smtClean="0"/>
          </a:p>
          <a:p>
            <a:pPr marL="285750" indent="-285750">
              <a:buFont typeface="Arial" panose="020B0604020202020204" pitchFamily="34" charset="0"/>
              <a:buChar char="•"/>
            </a:pPr>
            <a:r>
              <a:rPr lang="de-DE" dirty="0" smtClean="0"/>
              <a:t>Drive </a:t>
            </a:r>
            <a:r>
              <a:rPr lang="de-DE" dirty="0" err="1" smtClean="0"/>
              <a:t>and</a:t>
            </a:r>
            <a:r>
              <a:rPr lang="de-DE" dirty="0" smtClean="0"/>
              <a:t> </a:t>
            </a:r>
            <a:r>
              <a:rPr lang="de-DE" dirty="0" err="1" smtClean="0"/>
              <a:t>suppression</a:t>
            </a:r>
            <a:r>
              <a:rPr lang="de-DE" dirty="0" smtClean="0"/>
              <a:t> </a:t>
            </a:r>
            <a:r>
              <a:rPr lang="de-DE" dirty="0" err="1" smtClean="0"/>
              <a:t>of</a:t>
            </a:r>
            <a:r>
              <a:rPr lang="de-DE" dirty="0" smtClean="0"/>
              <a:t> </a:t>
            </a:r>
            <a:r>
              <a:rPr lang="de-DE" dirty="0" err="1" smtClean="0"/>
              <a:t>instabilities</a:t>
            </a:r>
            <a:endParaRPr lang="de-DE" dirty="0" smtClean="0"/>
          </a:p>
          <a:p>
            <a:pPr marL="285750" indent="-285750">
              <a:buFont typeface="Arial" panose="020B0604020202020204" pitchFamily="34" charset="0"/>
              <a:buChar char="•"/>
            </a:pPr>
            <a:r>
              <a:rPr lang="de-DE" dirty="0" err="1" smtClean="0"/>
              <a:t>Machine</a:t>
            </a:r>
            <a:r>
              <a:rPr lang="de-DE" dirty="0" smtClean="0"/>
              <a:t> </a:t>
            </a:r>
            <a:r>
              <a:rPr lang="de-DE" dirty="0" err="1" smtClean="0"/>
              <a:t>protection</a:t>
            </a:r>
            <a:endParaRPr lang="de-DE" dirty="0" smtClean="0"/>
          </a:p>
          <a:p>
            <a:pPr marL="285750" indent="-285750">
              <a:buFont typeface="Arial" panose="020B0604020202020204" pitchFamily="34" charset="0"/>
              <a:buChar char="•"/>
            </a:pPr>
            <a:r>
              <a:rPr lang="de-DE" dirty="0" err="1" smtClean="0"/>
              <a:t>Etc</a:t>
            </a:r>
            <a:endParaRPr lang="de-DE" dirty="0" smtClean="0"/>
          </a:p>
          <a:p>
            <a:r>
              <a:rPr lang="de-DE" dirty="0" err="1" smtClean="0"/>
              <a:t>Challenges</a:t>
            </a:r>
            <a:r>
              <a:rPr lang="de-DE" dirty="0" smtClean="0"/>
              <a:t>:</a:t>
            </a:r>
          </a:p>
          <a:p>
            <a:pPr marL="285750" indent="-285750">
              <a:buFont typeface="Arial" panose="020B0604020202020204" pitchFamily="34" charset="0"/>
              <a:buChar char="•"/>
            </a:pPr>
            <a:r>
              <a:rPr lang="de-DE" dirty="0" smtClean="0"/>
              <a:t>Distribution </a:t>
            </a:r>
            <a:r>
              <a:rPr lang="de-DE" dirty="0" err="1" smtClean="0"/>
              <a:t>function</a:t>
            </a:r>
            <a:r>
              <a:rPr lang="de-DE" dirty="0" smtClean="0"/>
              <a:t> </a:t>
            </a:r>
            <a:r>
              <a:rPr lang="de-DE" dirty="0" err="1" smtClean="0"/>
              <a:t>is</a:t>
            </a:r>
            <a:r>
              <a:rPr lang="de-DE" dirty="0" smtClean="0"/>
              <a:t> non-</a:t>
            </a:r>
            <a:r>
              <a:rPr lang="de-DE" dirty="0" err="1" smtClean="0"/>
              <a:t>Maxwellian</a:t>
            </a:r>
            <a:r>
              <a:rPr lang="de-DE" dirty="0" smtClean="0"/>
              <a:t>, </a:t>
            </a:r>
            <a:r>
              <a:rPr lang="de-DE" dirty="0" err="1" smtClean="0"/>
              <a:t>generally</a:t>
            </a:r>
            <a:r>
              <a:rPr lang="de-DE" dirty="0" smtClean="0"/>
              <a:t> </a:t>
            </a:r>
            <a:r>
              <a:rPr lang="de-DE" dirty="0" err="1" smtClean="0"/>
              <a:t>more</a:t>
            </a:r>
            <a:r>
              <a:rPr lang="de-DE" dirty="0" smtClean="0"/>
              <a:t> </a:t>
            </a:r>
            <a:r>
              <a:rPr lang="de-DE" dirty="0" err="1" smtClean="0"/>
              <a:t>or</a:t>
            </a:r>
            <a:r>
              <a:rPr lang="de-DE" dirty="0" smtClean="0"/>
              <a:t> </a:t>
            </a:r>
            <a:r>
              <a:rPr lang="de-DE" dirty="0" err="1" smtClean="0"/>
              <a:t>less</a:t>
            </a:r>
            <a:r>
              <a:rPr lang="de-DE" dirty="0" smtClean="0"/>
              <a:t> </a:t>
            </a:r>
            <a:r>
              <a:rPr lang="de-DE" dirty="0" err="1" smtClean="0"/>
              <a:t>arbitrary</a:t>
            </a:r>
            <a:endParaRPr lang="de-DE" dirty="0" smtClean="0"/>
          </a:p>
          <a:p>
            <a:pPr marL="285750" indent="-285750">
              <a:buFont typeface="Arial" panose="020B0604020202020204" pitchFamily="34" charset="0"/>
              <a:buChar char="•"/>
            </a:pPr>
            <a:r>
              <a:rPr lang="de-DE" dirty="0" smtClean="0"/>
              <a:t>Plasma </a:t>
            </a:r>
            <a:r>
              <a:rPr lang="de-DE" dirty="0" err="1" smtClean="0"/>
              <a:t>is</a:t>
            </a:r>
            <a:r>
              <a:rPr lang="de-DE" dirty="0" smtClean="0"/>
              <a:t> </a:t>
            </a:r>
            <a:r>
              <a:rPr lang="de-DE" dirty="0" err="1" smtClean="0"/>
              <a:t>underdiagnosed</a:t>
            </a:r>
            <a:r>
              <a:rPr lang="de-DE" dirty="0" smtClean="0"/>
              <a:t> </a:t>
            </a:r>
            <a:r>
              <a:rPr lang="de-DE" dirty="0" err="1" smtClean="0"/>
              <a:t>for</a:t>
            </a:r>
            <a:r>
              <a:rPr lang="de-DE" dirty="0" smtClean="0"/>
              <a:t> fast </a:t>
            </a:r>
            <a:r>
              <a:rPr lang="de-DE" dirty="0" err="1" smtClean="0"/>
              <a:t>ions</a:t>
            </a:r>
            <a:endParaRPr lang="de-DE" dirty="0" smtClean="0"/>
          </a:p>
          <a:p>
            <a:r>
              <a:rPr lang="de-DE" dirty="0" smtClean="0"/>
              <a:t>Goal </a:t>
            </a:r>
            <a:r>
              <a:rPr lang="de-DE" dirty="0" err="1" smtClean="0"/>
              <a:t>of</a:t>
            </a:r>
            <a:r>
              <a:rPr lang="de-DE" dirty="0" smtClean="0"/>
              <a:t> </a:t>
            </a:r>
            <a:r>
              <a:rPr lang="de-DE" dirty="0" err="1" smtClean="0"/>
              <a:t>the</a:t>
            </a:r>
            <a:r>
              <a:rPr lang="de-DE" dirty="0" smtClean="0"/>
              <a:t> </a:t>
            </a:r>
            <a:r>
              <a:rPr lang="de-DE" dirty="0" err="1" smtClean="0"/>
              <a:t>project</a:t>
            </a:r>
            <a:r>
              <a:rPr lang="de-DE" dirty="0" smtClean="0"/>
              <a:t>:</a:t>
            </a:r>
          </a:p>
          <a:p>
            <a:pPr marL="285750" indent="-285750">
              <a:buFont typeface="Arial" panose="020B0604020202020204" pitchFamily="34" charset="0"/>
              <a:buChar char="•"/>
            </a:pPr>
            <a:r>
              <a:rPr lang="de-DE" dirty="0" err="1" smtClean="0"/>
              <a:t>Develop</a:t>
            </a:r>
            <a:r>
              <a:rPr lang="de-DE" dirty="0" smtClean="0"/>
              <a:t> a </a:t>
            </a:r>
            <a:r>
              <a:rPr lang="de-DE" dirty="0" err="1" smtClean="0"/>
              <a:t>new</a:t>
            </a:r>
            <a:r>
              <a:rPr lang="de-DE" dirty="0" smtClean="0"/>
              <a:t> type </a:t>
            </a:r>
            <a:r>
              <a:rPr lang="de-DE" dirty="0" err="1" smtClean="0"/>
              <a:t>of</a:t>
            </a:r>
            <a:r>
              <a:rPr lang="de-DE" dirty="0" smtClean="0"/>
              <a:t> </a:t>
            </a:r>
            <a:r>
              <a:rPr lang="de-DE" dirty="0" err="1" smtClean="0"/>
              <a:t>regularization</a:t>
            </a:r>
            <a:r>
              <a:rPr lang="de-DE" dirty="0" smtClean="0"/>
              <a:t> </a:t>
            </a:r>
            <a:r>
              <a:rPr lang="de-DE" dirty="0" err="1" smtClean="0"/>
              <a:t>that</a:t>
            </a:r>
            <a:r>
              <a:rPr lang="de-DE" dirty="0" smtClean="0"/>
              <a:t> </a:t>
            </a:r>
            <a:r>
              <a:rPr lang="de-DE" dirty="0" err="1" smtClean="0"/>
              <a:t>allows</a:t>
            </a:r>
            <a:r>
              <a:rPr lang="de-DE" dirty="0" smtClean="0"/>
              <a:t> multi-dimensional </a:t>
            </a:r>
            <a:r>
              <a:rPr lang="de-DE" dirty="0" err="1" smtClean="0"/>
              <a:t>reconstruction</a:t>
            </a:r>
            <a:r>
              <a:rPr lang="de-DE" dirty="0" smtClean="0"/>
              <a:t> </a:t>
            </a:r>
            <a:r>
              <a:rPr lang="de-DE" dirty="0" err="1" smtClean="0"/>
              <a:t>with</a:t>
            </a:r>
            <a:r>
              <a:rPr lang="de-DE" dirty="0" smtClean="0"/>
              <a:t> </a:t>
            </a:r>
            <a:r>
              <a:rPr lang="de-DE" dirty="0" err="1" smtClean="0"/>
              <a:t>few</a:t>
            </a:r>
            <a:r>
              <a:rPr lang="de-DE" dirty="0" smtClean="0"/>
              <a:t> </a:t>
            </a:r>
            <a:r>
              <a:rPr lang="de-DE" dirty="0" err="1" smtClean="0"/>
              <a:t>data</a:t>
            </a:r>
            <a:endParaRPr lang="de-DE" dirty="0" smtClean="0"/>
          </a:p>
          <a:p>
            <a:pPr marL="285750" indent="-285750">
              <a:buFont typeface="Arial" panose="020B0604020202020204" pitchFamily="34" charset="0"/>
              <a:buChar char="•"/>
            </a:pPr>
            <a:r>
              <a:rPr lang="de-DE" dirty="0" err="1" smtClean="0"/>
              <a:t>Develop</a:t>
            </a:r>
            <a:r>
              <a:rPr lang="de-DE" dirty="0" smtClean="0"/>
              <a:t> </a:t>
            </a:r>
            <a:r>
              <a:rPr lang="de-DE" dirty="0" err="1" smtClean="0"/>
              <a:t>tool</a:t>
            </a:r>
            <a:r>
              <a:rPr lang="de-DE" dirty="0" smtClean="0"/>
              <a:t>(s) </a:t>
            </a:r>
            <a:r>
              <a:rPr lang="de-DE" dirty="0" err="1" smtClean="0"/>
              <a:t>that</a:t>
            </a:r>
            <a:r>
              <a:rPr lang="de-DE" dirty="0" smtClean="0"/>
              <a:t> </a:t>
            </a:r>
            <a:r>
              <a:rPr lang="de-DE" dirty="0" err="1" smtClean="0"/>
              <a:t>would</a:t>
            </a:r>
            <a:r>
              <a:rPr lang="de-DE" dirty="0" smtClean="0"/>
              <a:t> </a:t>
            </a:r>
            <a:r>
              <a:rPr lang="de-DE" dirty="0" err="1" smtClean="0"/>
              <a:t>allow</a:t>
            </a:r>
            <a:r>
              <a:rPr lang="de-DE" dirty="0" smtClean="0"/>
              <a:t> </a:t>
            </a:r>
            <a:r>
              <a:rPr lang="de-DE" dirty="0" err="1" smtClean="0"/>
              <a:t>strategic</a:t>
            </a:r>
            <a:r>
              <a:rPr lang="de-DE" dirty="0" smtClean="0"/>
              <a:t> </a:t>
            </a:r>
            <a:r>
              <a:rPr lang="de-DE" dirty="0" err="1" smtClean="0"/>
              <a:t>placement</a:t>
            </a:r>
            <a:r>
              <a:rPr lang="de-DE" dirty="0" smtClean="0"/>
              <a:t> </a:t>
            </a:r>
            <a:r>
              <a:rPr lang="de-DE" dirty="0" err="1" smtClean="0"/>
              <a:t>of</a:t>
            </a:r>
            <a:r>
              <a:rPr lang="de-DE" dirty="0" smtClean="0"/>
              <a:t> fast </a:t>
            </a:r>
            <a:r>
              <a:rPr lang="de-DE" dirty="0" err="1" smtClean="0"/>
              <a:t>ion</a:t>
            </a:r>
            <a:r>
              <a:rPr lang="de-DE" dirty="0" smtClean="0"/>
              <a:t> </a:t>
            </a:r>
            <a:r>
              <a:rPr lang="de-DE" dirty="0" err="1" smtClean="0"/>
              <a:t>diagnostics</a:t>
            </a:r>
            <a:endParaRPr lang="de-DE" dirty="0" smtClean="0"/>
          </a:p>
          <a:p>
            <a:r>
              <a:rPr lang="de-DE" dirty="0" smtClean="0"/>
              <a:t> </a:t>
            </a:r>
            <a:endParaRPr lang="de-DE" dirty="0"/>
          </a:p>
        </p:txBody>
      </p:sp>
      <p:sp>
        <p:nvSpPr>
          <p:cNvPr id="4" name="Fußzeilenplatzhalter 3"/>
          <p:cNvSpPr>
            <a:spLocks noGrp="1"/>
          </p:cNvSpPr>
          <p:nvPr>
            <p:ph type="ftr" sz="quarter" idx="15"/>
          </p:nvPr>
        </p:nvSpPr>
        <p:spPr/>
        <p:txBody>
          <a:bodyPr/>
          <a:lstStyle/>
          <a:p>
            <a:r>
              <a:rPr lang="en-US" smtClean="0"/>
              <a:t>ENR Mid-term Evaluation | Dmitry Moseev | 27.09.2022</a:t>
            </a:r>
            <a:endParaRPr lang="de-DE" dirty="0"/>
          </a:p>
        </p:txBody>
      </p:sp>
    </p:spTree>
    <p:extLst>
      <p:ext uri="{BB962C8B-B14F-4D97-AF65-F5344CB8AC3E}">
        <p14:creationId xmlns:p14="http://schemas.microsoft.com/office/powerpoint/2010/main" val="3325986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324" y="441325"/>
            <a:ext cx="9576471" cy="894416"/>
          </a:xfrm>
        </p:spPr>
        <p:txBody>
          <a:bodyPr/>
          <a:lstStyle/>
          <a:p>
            <a:r>
              <a:rPr lang="de-DE" dirty="0" err="1" smtClean="0"/>
              <a:t>Example</a:t>
            </a:r>
            <a:r>
              <a:rPr lang="de-DE" dirty="0" smtClean="0"/>
              <a:t> </a:t>
            </a:r>
            <a:r>
              <a:rPr lang="de-DE" dirty="0" err="1" smtClean="0"/>
              <a:t>of</a:t>
            </a:r>
            <a:r>
              <a:rPr lang="de-DE" dirty="0" smtClean="0"/>
              <a:t> </a:t>
            </a:r>
            <a:r>
              <a:rPr lang="de-DE" dirty="0" err="1" smtClean="0"/>
              <a:t>importance</a:t>
            </a:r>
            <a:r>
              <a:rPr lang="de-DE" dirty="0" smtClean="0"/>
              <a:t>: </a:t>
            </a:r>
            <a:r>
              <a:rPr lang="de-DE" dirty="0" err="1" smtClean="0"/>
              <a:t>sawteeth</a:t>
            </a:r>
            <a:r>
              <a:rPr lang="de-DE" dirty="0" smtClean="0"/>
              <a:t> in stellarators</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3</a:t>
            </a:fld>
            <a:endParaRPr lang="de-DE" dirty="0"/>
          </a:p>
        </p:txBody>
      </p:sp>
      <p:sp>
        <p:nvSpPr>
          <p:cNvPr id="7" name="Fußzeilenplatzhalter 6"/>
          <p:cNvSpPr>
            <a:spLocks noGrp="1"/>
          </p:cNvSpPr>
          <p:nvPr>
            <p:ph type="ftr" sz="quarter" idx="15"/>
          </p:nvPr>
        </p:nvSpPr>
        <p:spPr/>
        <p:txBody>
          <a:bodyPr/>
          <a:lstStyle/>
          <a:p>
            <a:r>
              <a:rPr lang="en-US" smtClean="0"/>
              <a:t>ENR Mid-term Evaluation | Dmitry Moseev | 27.09.2022</a:t>
            </a:r>
            <a:endParaRPr lang="de-DE" dirty="0"/>
          </a:p>
        </p:txBody>
      </p:sp>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10053" t="6220" r="7600"/>
          <a:stretch/>
        </p:blipFill>
        <p:spPr>
          <a:xfrm>
            <a:off x="1432560" y="1168399"/>
            <a:ext cx="8666480" cy="4959503"/>
          </a:xfrm>
          <a:prstGeom prst="rect">
            <a:avLst/>
          </a:prstGeom>
        </p:spPr>
      </p:pic>
      <p:sp>
        <p:nvSpPr>
          <p:cNvPr id="12" name="Textfeld 11"/>
          <p:cNvSpPr txBox="1"/>
          <p:nvPr/>
        </p:nvSpPr>
        <p:spPr>
          <a:xfrm>
            <a:off x="6472145" y="5865843"/>
            <a:ext cx="4850174" cy="294953"/>
          </a:xfrm>
          <a:prstGeom prst="rect">
            <a:avLst/>
          </a:prstGeom>
          <a:noFill/>
        </p:spPr>
        <p:txBody>
          <a:bodyPr wrap="none" lIns="0" tIns="0" rIns="0" bIns="0" rtlCol="0" anchor="t" anchorCtr="0">
            <a:spAutoFit/>
          </a:bodyPr>
          <a:lstStyle/>
          <a:p>
            <a:pPr algn="l">
              <a:lnSpc>
                <a:spcPts val="2300"/>
              </a:lnSpc>
              <a:spcBef>
                <a:spcPts val="1150"/>
              </a:spcBef>
            </a:pPr>
            <a:r>
              <a:rPr lang="de-DE" sz="1400" dirty="0" smtClean="0"/>
              <a:t>Moseev, Zanini, </a:t>
            </a:r>
            <a:r>
              <a:rPr lang="de-DE" sz="1400" dirty="0" err="1" smtClean="0"/>
              <a:t>Kasahara</a:t>
            </a:r>
            <a:r>
              <a:rPr lang="de-DE" sz="1400" dirty="0" smtClean="0"/>
              <a:t> et al., </a:t>
            </a:r>
            <a:r>
              <a:rPr lang="de-DE" sz="1400" dirty="0" err="1" smtClean="0"/>
              <a:t>to</a:t>
            </a:r>
            <a:r>
              <a:rPr lang="de-DE" sz="1400" dirty="0" smtClean="0"/>
              <a:t> </a:t>
            </a:r>
            <a:r>
              <a:rPr lang="de-DE" sz="1400" dirty="0" err="1" smtClean="0"/>
              <a:t>be</a:t>
            </a:r>
            <a:r>
              <a:rPr lang="de-DE" sz="1400" dirty="0" smtClean="0"/>
              <a:t> </a:t>
            </a:r>
            <a:r>
              <a:rPr lang="de-DE" sz="1400" dirty="0" err="1" smtClean="0"/>
              <a:t>presented</a:t>
            </a:r>
            <a:r>
              <a:rPr lang="de-DE" sz="1400" dirty="0" smtClean="0"/>
              <a:t> at FEC2023</a:t>
            </a:r>
            <a:endParaRPr lang="de-DE" sz="1400" dirty="0" smtClean="0"/>
          </a:p>
        </p:txBody>
      </p:sp>
    </p:spTree>
    <p:extLst>
      <p:ext uri="{BB962C8B-B14F-4D97-AF65-F5344CB8AC3E}">
        <p14:creationId xmlns:p14="http://schemas.microsoft.com/office/powerpoint/2010/main" val="4134252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324" y="441325"/>
            <a:ext cx="9576471" cy="894416"/>
          </a:xfrm>
        </p:spPr>
        <p:txBody>
          <a:bodyPr/>
          <a:lstStyle/>
          <a:p>
            <a:r>
              <a:rPr lang="de-DE" dirty="0" err="1" smtClean="0"/>
              <a:t>Example</a:t>
            </a:r>
            <a:r>
              <a:rPr lang="de-DE" dirty="0" smtClean="0"/>
              <a:t> </a:t>
            </a:r>
            <a:r>
              <a:rPr lang="de-DE" dirty="0" err="1" smtClean="0"/>
              <a:t>of</a:t>
            </a:r>
            <a:r>
              <a:rPr lang="de-DE" dirty="0" smtClean="0"/>
              <a:t> </a:t>
            </a:r>
            <a:r>
              <a:rPr lang="de-DE" dirty="0" err="1" smtClean="0"/>
              <a:t>importance</a:t>
            </a:r>
            <a:r>
              <a:rPr lang="de-DE" dirty="0" smtClean="0"/>
              <a:t>: </a:t>
            </a:r>
            <a:r>
              <a:rPr lang="de-DE" dirty="0" err="1" smtClean="0"/>
              <a:t>sawteeth</a:t>
            </a:r>
            <a:r>
              <a:rPr lang="de-DE" dirty="0" smtClean="0"/>
              <a:t> in stellarators</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4</a:t>
            </a:fld>
            <a:endParaRPr lang="de-DE" dirty="0"/>
          </a:p>
        </p:txBody>
      </p:sp>
      <p:sp>
        <p:nvSpPr>
          <p:cNvPr id="7" name="Fußzeilenplatzhalter 6"/>
          <p:cNvSpPr>
            <a:spLocks noGrp="1"/>
          </p:cNvSpPr>
          <p:nvPr>
            <p:ph type="ftr" sz="quarter" idx="15"/>
          </p:nvPr>
        </p:nvSpPr>
        <p:spPr/>
        <p:txBody>
          <a:bodyPr/>
          <a:lstStyle/>
          <a:p>
            <a:r>
              <a:rPr lang="en-US" smtClean="0"/>
              <a:t>ENR Mid-term Evaluation | Dmitry Moseev | 27.09.2022</a:t>
            </a:r>
            <a:endParaRPr lang="de-DE" dirty="0"/>
          </a:p>
        </p:txBody>
      </p:sp>
      <p:pic>
        <p:nvPicPr>
          <p:cNvPr id="10" name="Grafik 9"/>
          <p:cNvPicPr>
            <a:picLocks noChangeAspect="1"/>
          </p:cNvPicPr>
          <p:nvPr/>
        </p:nvPicPr>
        <p:blipFill>
          <a:blip r:embed="rId2"/>
          <a:stretch>
            <a:fillRect/>
          </a:stretch>
        </p:blipFill>
        <p:spPr>
          <a:xfrm>
            <a:off x="304834" y="998928"/>
            <a:ext cx="10444445" cy="5091667"/>
          </a:xfrm>
          <a:prstGeom prst="rect">
            <a:avLst/>
          </a:prstGeom>
        </p:spPr>
      </p:pic>
      <p:sp>
        <p:nvSpPr>
          <p:cNvPr id="8" name="Textfeld 7"/>
          <p:cNvSpPr txBox="1"/>
          <p:nvPr/>
        </p:nvSpPr>
        <p:spPr>
          <a:xfrm>
            <a:off x="6472145" y="5865843"/>
            <a:ext cx="4850174" cy="294953"/>
          </a:xfrm>
          <a:prstGeom prst="rect">
            <a:avLst/>
          </a:prstGeom>
          <a:noFill/>
        </p:spPr>
        <p:txBody>
          <a:bodyPr wrap="none" lIns="0" tIns="0" rIns="0" bIns="0" rtlCol="0" anchor="t" anchorCtr="0">
            <a:spAutoFit/>
          </a:bodyPr>
          <a:lstStyle/>
          <a:p>
            <a:pPr algn="l">
              <a:lnSpc>
                <a:spcPts val="2300"/>
              </a:lnSpc>
              <a:spcBef>
                <a:spcPts val="1150"/>
              </a:spcBef>
            </a:pPr>
            <a:r>
              <a:rPr lang="de-DE" sz="1400" dirty="0" smtClean="0"/>
              <a:t>Moseev, Zanini, </a:t>
            </a:r>
            <a:r>
              <a:rPr lang="de-DE" sz="1400" dirty="0" err="1" smtClean="0"/>
              <a:t>Kasahara</a:t>
            </a:r>
            <a:r>
              <a:rPr lang="de-DE" sz="1400" dirty="0" smtClean="0"/>
              <a:t> et al., </a:t>
            </a:r>
            <a:r>
              <a:rPr lang="de-DE" sz="1400" dirty="0" err="1" smtClean="0"/>
              <a:t>to</a:t>
            </a:r>
            <a:r>
              <a:rPr lang="de-DE" sz="1400" dirty="0" smtClean="0"/>
              <a:t> </a:t>
            </a:r>
            <a:r>
              <a:rPr lang="de-DE" sz="1400" dirty="0" err="1" smtClean="0"/>
              <a:t>be</a:t>
            </a:r>
            <a:r>
              <a:rPr lang="de-DE" sz="1400" dirty="0" smtClean="0"/>
              <a:t> </a:t>
            </a:r>
            <a:r>
              <a:rPr lang="de-DE" sz="1400" dirty="0" err="1" smtClean="0"/>
              <a:t>presented</a:t>
            </a:r>
            <a:r>
              <a:rPr lang="de-DE" sz="1400" dirty="0" smtClean="0"/>
              <a:t> at FEC2023</a:t>
            </a:r>
            <a:endParaRPr lang="de-DE" sz="1400" dirty="0" smtClean="0"/>
          </a:p>
        </p:txBody>
      </p:sp>
      <p:sp>
        <p:nvSpPr>
          <p:cNvPr id="4" name="Rechteck 3"/>
          <p:cNvSpPr/>
          <p:nvPr/>
        </p:nvSpPr>
        <p:spPr>
          <a:xfrm>
            <a:off x="4886960" y="3708400"/>
            <a:ext cx="822960" cy="1808480"/>
          </a:xfrm>
          <a:prstGeom prst="rect">
            <a:avLst/>
          </a:prstGeom>
          <a:solidFill>
            <a:schemeClr val="tx2">
              <a:alpha val="34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9" name="Textfeld 8"/>
          <p:cNvSpPr txBox="1"/>
          <p:nvPr/>
        </p:nvSpPr>
        <p:spPr>
          <a:xfrm rot="16200000">
            <a:off x="5009887" y="4551680"/>
            <a:ext cx="546625"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Crash</a:t>
            </a:r>
            <a:endParaRPr lang="de-DE" sz="1600" dirty="0" smtClean="0"/>
          </a:p>
        </p:txBody>
      </p:sp>
      <p:sp>
        <p:nvSpPr>
          <p:cNvPr id="11" name="Rechteck 10"/>
          <p:cNvSpPr/>
          <p:nvPr/>
        </p:nvSpPr>
        <p:spPr>
          <a:xfrm>
            <a:off x="2702560" y="771142"/>
            <a:ext cx="1270001" cy="2236218"/>
          </a:xfrm>
          <a:prstGeom prst="rect">
            <a:avLst/>
          </a:prstGeom>
          <a:solidFill>
            <a:schemeClr val="tx2">
              <a:alpha val="34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2" name="Textfeld 11"/>
          <p:cNvSpPr txBox="1"/>
          <p:nvPr/>
        </p:nvSpPr>
        <p:spPr>
          <a:xfrm rot="16200000">
            <a:off x="2619111" y="800866"/>
            <a:ext cx="1148079" cy="743793"/>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FF0000"/>
                </a:solidFill>
              </a:rPr>
              <a:t>Inversion</a:t>
            </a:r>
          </a:p>
          <a:p>
            <a:pPr algn="l">
              <a:lnSpc>
                <a:spcPts val="2300"/>
              </a:lnSpc>
              <a:spcBef>
                <a:spcPts val="1150"/>
              </a:spcBef>
            </a:pPr>
            <a:r>
              <a:rPr lang="de-DE" sz="1600" dirty="0" smtClean="0">
                <a:solidFill>
                  <a:srgbClr val="FF0000"/>
                </a:solidFill>
              </a:rPr>
              <a:t> </a:t>
            </a:r>
            <a:r>
              <a:rPr lang="de-DE" sz="1600" dirty="0" err="1" smtClean="0">
                <a:solidFill>
                  <a:srgbClr val="FF0000"/>
                </a:solidFill>
              </a:rPr>
              <a:t>radius</a:t>
            </a:r>
            <a:endParaRPr lang="de-DE" sz="1600" dirty="0" smtClean="0">
              <a:solidFill>
                <a:srgbClr val="FF0000"/>
              </a:solidFill>
            </a:endParaRPr>
          </a:p>
        </p:txBody>
      </p:sp>
    </p:spTree>
    <p:extLst>
      <p:ext uri="{BB962C8B-B14F-4D97-AF65-F5344CB8AC3E}">
        <p14:creationId xmlns:p14="http://schemas.microsoft.com/office/powerpoint/2010/main" val="2498009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Improvement</a:t>
            </a:r>
            <a:r>
              <a:rPr lang="de-DE" dirty="0" smtClean="0"/>
              <a:t> </a:t>
            </a:r>
            <a:r>
              <a:rPr lang="de-DE" dirty="0" err="1" smtClean="0"/>
              <a:t>of</a:t>
            </a:r>
            <a:r>
              <a:rPr lang="de-DE" dirty="0" smtClean="0"/>
              <a:t> </a:t>
            </a:r>
            <a:r>
              <a:rPr lang="de-DE" dirty="0" err="1" smtClean="0"/>
              <a:t>the</a:t>
            </a:r>
            <a:r>
              <a:rPr lang="de-DE" dirty="0" smtClean="0"/>
              <a:t> </a:t>
            </a:r>
            <a:r>
              <a:rPr lang="de-DE" dirty="0" err="1" smtClean="0"/>
              <a:t>diagnostic</a:t>
            </a:r>
            <a:r>
              <a:rPr lang="de-DE" dirty="0" smtClean="0"/>
              <a:t> </a:t>
            </a:r>
            <a:r>
              <a:rPr lang="de-DE" dirty="0" err="1" smtClean="0"/>
              <a:t>coverage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5</a:t>
            </a:fld>
            <a:endParaRPr lang="de-DE" dirty="0"/>
          </a:p>
        </p:txBody>
      </p:sp>
      <p:sp>
        <p:nvSpPr>
          <p:cNvPr id="7" name="Textplatzhalter 3"/>
          <p:cNvSpPr>
            <a:spLocks noGrp="1"/>
          </p:cNvSpPr>
          <p:nvPr>
            <p:ph type="body" sz="quarter" idx="17"/>
          </p:nvPr>
        </p:nvSpPr>
        <p:spPr>
          <a:xfrm>
            <a:off x="434068" y="1335741"/>
            <a:ext cx="10477500" cy="4772025"/>
          </a:xfrm>
        </p:spPr>
        <p:txBody>
          <a:bodyPr/>
          <a:lstStyle/>
          <a:p>
            <a:pPr marL="285750" indent="-285750">
              <a:buFont typeface="Arial" panose="020B0604020202020204" pitchFamily="34" charset="0"/>
              <a:buChar char="•"/>
            </a:pPr>
            <a:r>
              <a:rPr lang="de-DE" dirty="0" err="1" smtClean="0"/>
              <a:t>Diagnostics</a:t>
            </a:r>
            <a:r>
              <a:rPr lang="de-DE" dirty="0" smtClean="0"/>
              <a:t> </a:t>
            </a:r>
            <a:r>
              <a:rPr lang="de-DE" dirty="0" err="1" smtClean="0"/>
              <a:t>are</a:t>
            </a:r>
            <a:r>
              <a:rPr lang="de-DE" dirty="0" smtClean="0"/>
              <a:t> </a:t>
            </a:r>
            <a:r>
              <a:rPr lang="de-DE" dirty="0" err="1" smtClean="0"/>
              <a:t>very</a:t>
            </a:r>
            <a:r>
              <a:rPr lang="de-DE" dirty="0" smtClean="0"/>
              <a:t> </a:t>
            </a:r>
            <a:r>
              <a:rPr lang="de-DE" dirty="0" err="1" smtClean="0"/>
              <a:t>scarce</a:t>
            </a:r>
            <a:r>
              <a:rPr lang="de-DE" dirty="0" smtClean="0"/>
              <a:t> </a:t>
            </a:r>
            <a:r>
              <a:rPr lang="de-DE" dirty="0" err="1" smtClean="0"/>
              <a:t>when</a:t>
            </a:r>
            <a:r>
              <a:rPr lang="de-DE" dirty="0" smtClean="0"/>
              <a:t> </a:t>
            </a:r>
            <a:r>
              <a:rPr lang="de-DE" dirty="0" err="1" smtClean="0"/>
              <a:t>you</a:t>
            </a:r>
            <a:r>
              <a:rPr lang="de-DE" dirty="0" smtClean="0"/>
              <a:t> </a:t>
            </a:r>
            <a:r>
              <a:rPr lang="de-DE" dirty="0" err="1" smtClean="0"/>
              <a:t>need</a:t>
            </a:r>
            <a:r>
              <a:rPr lang="de-DE" dirty="0" smtClean="0"/>
              <a:t> </a:t>
            </a:r>
            <a:r>
              <a:rPr lang="de-DE" dirty="0" err="1" smtClean="0"/>
              <a:t>to</a:t>
            </a:r>
            <a:r>
              <a:rPr lang="de-DE" dirty="0" smtClean="0"/>
              <a:t> </a:t>
            </a:r>
            <a:r>
              <a:rPr lang="de-DE" dirty="0" err="1" smtClean="0"/>
              <a:t>cover</a:t>
            </a:r>
            <a:r>
              <a:rPr lang="de-DE" dirty="0" smtClean="0"/>
              <a:t> 4 </a:t>
            </a:r>
            <a:r>
              <a:rPr lang="de-DE" dirty="0" err="1" smtClean="0"/>
              <a:t>or</a:t>
            </a:r>
            <a:r>
              <a:rPr lang="de-DE" dirty="0" smtClean="0"/>
              <a:t> 5-dimensional </a:t>
            </a:r>
            <a:r>
              <a:rPr lang="de-DE" dirty="0" err="1" smtClean="0"/>
              <a:t>space</a:t>
            </a:r>
            <a:r>
              <a:rPr lang="de-DE" dirty="0" smtClean="0"/>
              <a:t>.</a:t>
            </a:r>
          </a:p>
          <a:p>
            <a:pPr marL="285750" indent="-285750">
              <a:buFont typeface="Arial" panose="020B0604020202020204" pitchFamily="34" charset="0"/>
              <a:buChar char="•"/>
            </a:pPr>
            <a:r>
              <a:rPr lang="de-DE" dirty="0" err="1" smtClean="0"/>
              <a:t>Beneficial</a:t>
            </a:r>
            <a:r>
              <a:rPr lang="de-DE" dirty="0" smtClean="0"/>
              <a:t>: </a:t>
            </a:r>
            <a:r>
              <a:rPr lang="de-DE" dirty="0" err="1" smtClean="0"/>
              <a:t>every</a:t>
            </a:r>
            <a:r>
              <a:rPr lang="de-DE" dirty="0" smtClean="0"/>
              <a:t> </a:t>
            </a:r>
            <a:r>
              <a:rPr lang="de-DE" dirty="0" err="1" smtClean="0"/>
              <a:t>new</a:t>
            </a:r>
            <a:r>
              <a:rPr lang="de-DE" dirty="0" smtClean="0"/>
              <a:t> </a:t>
            </a:r>
            <a:r>
              <a:rPr lang="de-DE" dirty="0" err="1" smtClean="0"/>
              <a:t>installed</a:t>
            </a:r>
            <a:r>
              <a:rPr lang="de-DE" dirty="0" smtClean="0"/>
              <a:t> fast </a:t>
            </a:r>
            <a:r>
              <a:rPr lang="de-DE" dirty="0" err="1" smtClean="0"/>
              <a:t>ion</a:t>
            </a:r>
            <a:r>
              <a:rPr lang="de-DE" dirty="0" smtClean="0"/>
              <a:t> </a:t>
            </a:r>
            <a:r>
              <a:rPr lang="de-DE" dirty="0" err="1" smtClean="0"/>
              <a:t>diagnostic</a:t>
            </a:r>
            <a:r>
              <a:rPr lang="de-DE" dirty="0" smtClean="0"/>
              <a:t> </a:t>
            </a:r>
            <a:r>
              <a:rPr lang="de-DE" dirty="0" err="1" smtClean="0"/>
              <a:t>should</a:t>
            </a:r>
            <a:r>
              <a:rPr lang="de-DE" dirty="0" smtClean="0"/>
              <a:t> </a:t>
            </a:r>
            <a:r>
              <a:rPr lang="de-DE" dirty="0" err="1" smtClean="0"/>
              <a:t>measure</a:t>
            </a:r>
            <a:r>
              <a:rPr lang="de-DE" dirty="0" smtClean="0"/>
              <a:t> different fast </a:t>
            </a:r>
            <a:r>
              <a:rPr lang="de-DE" dirty="0" err="1" smtClean="0"/>
              <a:t>ions</a:t>
            </a:r>
            <a:r>
              <a:rPr lang="de-DE" dirty="0"/>
              <a:t> </a:t>
            </a:r>
            <a:r>
              <a:rPr lang="de-DE" dirty="0" err="1" smtClean="0"/>
              <a:t>than</a:t>
            </a:r>
            <a:r>
              <a:rPr lang="de-DE" dirty="0" smtClean="0"/>
              <a:t> </a:t>
            </a:r>
            <a:r>
              <a:rPr lang="de-DE" dirty="0" err="1" smtClean="0"/>
              <a:t>those</a:t>
            </a:r>
            <a:r>
              <a:rPr lang="de-DE" dirty="0" smtClean="0"/>
              <a:t> </a:t>
            </a:r>
            <a:r>
              <a:rPr lang="de-DE" dirty="0" err="1" smtClean="0"/>
              <a:t>which</a:t>
            </a:r>
            <a:r>
              <a:rPr lang="de-DE" dirty="0" smtClean="0"/>
              <a:t> </a:t>
            </a:r>
            <a:r>
              <a:rPr lang="de-DE" dirty="0" err="1" smtClean="0"/>
              <a:t>are</a:t>
            </a:r>
            <a:r>
              <a:rPr lang="de-DE" dirty="0" smtClean="0"/>
              <a:t> </a:t>
            </a:r>
            <a:r>
              <a:rPr lang="de-DE" dirty="0" err="1" smtClean="0"/>
              <a:t>already</a:t>
            </a:r>
            <a:r>
              <a:rPr lang="de-DE" dirty="0" smtClean="0"/>
              <a:t> </a:t>
            </a:r>
            <a:r>
              <a:rPr lang="de-DE" dirty="0" err="1" smtClean="0"/>
              <a:t>installed</a:t>
            </a:r>
            <a:r>
              <a:rPr lang="de-DE" dirty="0" smtClean="0"/>
              <a:t>.</a:t>
            </a:r>
          </a:p>
          <a:p>
            <a:endParaRPr lang="de-DE" dirty="0" smtClean="0"/>
          </a:p>
        </p:txBody>
      </p:sp>
      <p:pic>
        <p:nvPicPr>
          <p:cNvPr id="6" name="Grafik 5"/>
          <p:cNvPicPr>
            <a:picLocks noChangeAspect="1"/>
          </p:cNvPicPr>
          <p:nvPr/>
        </p:nvPicPr>
        <p:blipFill>
          <a:blip r:embed="rId2"/>
          <a:stretch>
            <a:fillRect/>
          </a:stretch>
        </p:blipFill>
        <p:spPr>
          <a:xfrm>
            <a:off x="3366271" y="2437747"/>
            <a:ext cx="8219778" cy="3670019"/>
          </a:xfrm>
          <a:prstGeom prst="rect">
            <a:avLst/>
          </a:prstGeom>
        </p:spPr>
      </p:pic>
      <p:pic>
        <p:nvPicPr>
          <p:cNvPr id="11" name="Grafik 10"/>
          <p:cNvPicPr>
            <a:picLocks noChangeAspect="1"/>
          </p:cNvPicPr>
          <p:nvPr/>
        </p:nvPicPr>
        <p:blipFill>
          <a:blip r:embed="rId3"/>
          <a:stretch>
            <a:fillRect/>
          </a:stretch>
        </p:blipFill>
        <p:spPr>
          <a:xfrm>
            <a:off x="572405" y="2501823"/>
            <a:ext cx="3267074" cy="4202645"/>
          </a:xfrm>
          <a:prstGeom prst="rect">
            <a:avLst/>
          </a:prstGeom>
        </p:spPr>
      </p:pic>
      <p:sp>
        <p:nvSpPr>
          <p:cNvPr id="13" name="Textfeld 12"/>
          <p:cNvSpPr txBox="1"/>
          <p:nvPr/>
        </p:nvSpPr>
        <p:spPr>
          <a:xfrm rot="16200000">
            <a:off x="10432869" y="4486288"/>
            <a:ext cx="2936701"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J.E. </a:t>
            </a:r>
            <a:r>
              <a:rPr lang="de-DE" sz="1600" dirty="0" err="1" smtClean="0"/>
              <a:t>Mencke</a:t>
            </a:r>
            <a:r>
              <a:rPr lang="de-DE" sz="1600" dirty="0" smtClean="0"/>
              <a:t> et al., </a:t>
            </a:r>
            <a:r>
              <a:rPr lang="de-DE" sz="1600" dirty="0" err="1" smtClean="0"/>
              <a:t>subm</a:t>
            </a:r>
            <a:r>
              <a:rPr lang="de-DE" sz="1600" dirty="0" smtClean="0"/>
              <a:t>. </a:t>
            </a:r>
            <a:r>
              <a:rPr lang="de-DE" sz="1600" dirty="0" err="1" smtClean="0"/>
              <a:t>to</a:t>
            </a:r>
            <a:r>
              <a:rPr lang="de-DE" sz="1600" dirty="0" smtClean="0"/>
              <a:t> RSI</a:t>
            </a:r>
          </a:p>
        </p:txBody>
      </p:sp>
      <p:sp>
        <p:nvSpPr>
          <p:cNvPr id="14" name="Fußzeilenplatzhalter 13"/>
          <p:cNvSpPr>
            <a:spLocks noGrp="1"/>
          </p:cNvSpPr>
          <p:nvPr>
            <p:ph type="ftr" sz="quarter" idx="15"/>
          </p:nvPr>
        </p:nvSpPr>
        <p:spPr/>
        <p:txBody>
          <a:bodyPr/>
          <a:lstStyle/>
          <a:p>
            <a:r>
              <a:rPr lang="en-US" smtClean="0"/>
              <a:t>ENR Mid-term Evaluation | Dmitry Moseev | 27.09.2022</a:t>
            </a:r>
            <a:endParaRPr lang="de-DE" dirty="0"/>
          </a:p>
        </p:txBody>
      </p:sp>
    </p:spTree>
    <p:extLst>
      <p:ext uri="{BB962C8B-B14F-4D97-AF65-F5344CB8AC3E}">
        <p14:creationId xmlns:p14="http://schemas.microsoft.com/office/powerpoint/2010/main" val="345378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Improvement</a:t>
            </a:r>
            <a:r>
              <a:rPr lang="de-DE" dirty="0"/>
              <a:t> </a:t>
            </a:r>
            <a:r>
              <a:rPr lang="de-DE" dirty="0" err="1"/>
              <a:t>of</a:t>
            </a:r>
            <a:r>
              <a:rPr lang="de-DE" dirty="0"/>
              <a:t> </a:t>
            </a:r>
            <a:r>
              <a:rPr lang="de-DE" dirty="0" err="1"/>
              <a:t>the</a:t>
            </a:r>
            <a:r>
              <a:rPr lang="de-DE" dirty="0"/>
              <a:t> </a:t>
            </a:r>
            <a:r>
              <a:rPr lang="de-DE" dirty="0" err="1"/>
              <a:t>diagnostic</a:t>
            </a:r>
            <a:r>
              <a:rPr lang="de-DE" dirty="0"/>
              <a:t> </a:t>
            </a:r>
            <a:r>
              <a:rPr lang="de-DE" dirty="0" err="1"/>
              <a:t>coverage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6</a:t>
            </a:fld>
            <a:endParaRPr lang="de-DE" dirty="0"/>
          </a:p>
        </p:txBody>
      </p:sp>
      <p:pic>
        <p:nvPicPr>
          <p:cNvPr id="6" name="Grafik 5"/>
          <p:cNvPicPr>
            <a:picLocks noChangeAspect="1"/>
          </p:cNvPicPr>
          <p:nvPr/>
        </p:nvPicPr>
        <p:blipFill>
          <a:blip r:embed="rId2"/>
          <a:stretch>
            <a:fillRect/>
          </a:stretch>
        </p:blipFill>
        <p:spPr>
          <a:xfrm>
            <a:off x="695326" y="1335740"/>
            <a:ext cx="7370643" cy="4333539"/>
          </a:xfrm>
          <a:prstGeom prst="rect">
            <a:avLst/>
          </a:prstGeom>
        </p:spPr>
      </p:pic>
      <p:sp>
        <p:nvSpPr>
          <p:cNvPr id="7" name="Textfeld 6"/>
          <p:cNvSpPr txBox="1"/>
          <p:nvPr/>
        </p:nvSpPr>
        <p:spPr>
          <a:xfrm rot="16200000">
            <a:off x="7029606" y="2751910"/>
            <a:ext cx="2593659"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O. Ford et al., RSI 91 (2020)</a:t>
            </a:r>
          </a:p>
        </p:txBody>
      </p:sp>
      <p:pic>
        <p:nvPicPr>
          <p:cNvPr id="8" name="Grafik 7"/>
          <p:cNvPicPr>
            <a:picLocks noChangeAspect="1"/>
          </p:cNvPicPr>
          <p:nvPr/>
        </p:nvPicPr>
        <p:blipFill rotWithShape="1">
          <a:blip r:embed="rId3"/>
          <a:srcRect t="45809"/>
          <a:stretch/>
        </p:blipFill>
        <p:spPr>
          <a:xfrm>
            <a:off x="287383" y="5669280"/>
            <a:ext cx="11582400" cy="650372"/>
          </a:xfrm>
          <a:prstGeom prst="rect">
            <a:avLst/>
          </a:prstGeom>
        </p:spPr>
      </p:pic>
      <p:sp>
        <p:nvSpPr>
          <p:cNvPr id="9" name="Fußzeilenplatzhalter 8"/>
          <p:cNvSpPr>
            <a:spLocks noGrp="1"/>
          </p:cNvSpPr>
          <p:nvPr>
            <p:ph type="ftr" sz="quarter" idx="15"/>
          </p:nvPr>
        </p:nvSpPr>
        <p:spPr/>
        <p:txBody>
          <a:bodyPr/>
          <a:lstStyle/>
          <a:p>
            <a:r>
              <a:rPr lang="en-US" smtClean="0"/>
              <a:t>ENR Mid-term Evaluation | Dmitry Moseev | 27.09.2022</a:t>
            </a:r>
            <a:endParaRPr lang="de-DE" dirty="0"/>
          </a:p>
        </p:txBody>
      </p:sp>
    </p:spTree>
    <p:extLst>
      <p:ext uri="{BB962C8B-B14F-4D97-AF65-F5344CB8AC3E}">
        <p14:creationId xmlns:p14="http://schemas.microsoft.com/office/powerpoint/2010/main" val="204805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stretch>
            <a:fillRect/>
          </a:stretch>
        </p:blipFill>
        <p:spPr>
          <a:xfrm>
            <a:off x="4023361" y="2919934"/>
            <a:ext cx="7388032" cy="3421059"/>
          </a:xfrm>
          <a:prstGeom prst="rect">
            <a:avLst/>
          </a:prstGeom>
        </p:spPr>
      </p:pic>
      <p:sp>
        <p:nvSpPr>
          <p:cNvPr id="2" name="Titel 1"/>
          <p:cNvSpPr>
            <a:spLocks noGrp="1"/>
          </p:cNvSpPr>
          <p:nvPr>
            <p:ph type="title"/>
          </p:nvPr>
        </p:nvSpPr>
        <p:spPr/>
        <p:txBody>
          <a:bodyPr/>
          <a:lstStyle/>
          <a:p>
            <a:r>
              <a:rPr lang="de-DE" dirty="0" err="1"/>
              <a:t>Improvement</a:t>
            </a:r>
            <a:r>
              <a:rPr lang="de-DE" dirty="0"/>
              <a:t> </a:t>
            </a:r>
            <a:r>
              <a:rPr lang="de-DE" dirty="0" err="1"/>
              <a:t>of</a:t>
            </a:r>
            <a:r>
              <a:rPr lang="de-DE" dirty="0"/>
              <a:t> </a:t>
            </a:r>
            <a:r>
              <a:rPr lang="de-DE" dirty="0" err="1"/>
              <a:t>the</a:t>
            </a:r>
            <a:r>
              <a:rPr lang="de-DE" dirty="0"/>
              <a:t> </a:t>
            </a:r>
            <a:r>
              <a:rPr lang="de-DE" dirty="0" err="1"/>
              <a:t>diagnostic</a:t>
            </a:r>
            <a:r>
              <a:rPr lang="de-DE" dirty="0"/>
              <a:t> </a:t>
            </a:r>
            <a:r>
              <a:rPr lang="de-DE" dirty="0" err="1"/>
              <a:t>coverage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7</a:t>
            </a:fld>
            <a:endParaRPr lang="de-DE" dirty="0"/>
          </a:p>
        </p:txBody>
      </p:sp>
      <p:pic>
        <p:nvPicPr>
          <p:cNvPr id="8" name="Grafik 7"/>
          <p:cNvPicPr>
            <a:picLocks noChangeAspect="1"/>
          </p:cNvPicPr>
          <p:nvPr/>
        </p:nvPicPr>
        <p:blipFill rotWithShape="1">
          <a:blip r:embed="rId3"/>
          <a:srcRect t="45809"/>
          <a:stretch/>
        </p:blipFill>
        <p:spPr>
          <a:xfrm>
            <a:off x="261257" y="1010555"/>
            <a:ext cx="11582400" cy="650372"/>
          </a:xfrm>
          <a:prstGeom prst="rect">
            <a:avLst/>
          </a:prstGeom>
        </p:spPr>
      </p:pic>
      <p:pic>
        <p:nvPicPr>
          <p:cNvPr id="5" name="Grafik 4"/>
          <p:cNvPicPr>
            <a:picLocks noChangeAspect="1"/>
          </p:cNvPicPr>
          <p:nvPr/>
        </p:nvPicPr>
        <p:blipFill>
          <a:blip r:embed="rId4"/>
          <a:stretch>
            <a:fillRect/>
          </a:stretch>
        </p:blipFill>
        <p:spPr>
          <a:xfrm>
            <a:off x="164646" y="1542050"/>
            <a:ext cx="11591925" cy="1171575"/>
          </a:xfrm>
          <a:prstGeom prst="rect">
            <a:avLst/>
          </a:prstGeom>
        </p:spPr>
      </p:pic>
      <p:pic>
        <p:nvPicPr>
          <p:cNvPr id="9" name="Grafik 8"/>
          <p:cNvPicPr>
            <a:picLocks noChangeAspect="1"/>
          </p:cNvPicPr>
          <p:nvPr/>
        </p:nvPicPr>
        <p:blipFill>
          <a:blip r:embed="rId5"/>
          <a:stretch>
            <a:fillRect/>
          </a:stretch>
        </p:blipFill>
        <p:spPr>
          <a:xfrm>
            <a:off x="261257" y="2642327"/>
            <a:ext cx="3933825" cy="571500"/>
          </a:xfrm>
          <a:prstGeom prst="rect">
            <a:avLst/>
          </a:prstGeom>
        </p:spPr>
      </p:pic>
      <p:sp>
        <p:nvSpPr>
          <p:cNvPr id="11" name="Textfeld 10"/>
          <p:cNvSpPr txBox="1"/>
          <p:nvPr/>
        </p:nvSpPr>
        <p:spPr>
          <a:xfrm rot="16200000">
            <a:off x="10724380" y="4932883"/>
            <a:ext cx="1821589" cy="276999"/>
          </a:xfrm>
          <a:prstGeom prst="rect">
            <a:avLst/>
          </a:prstGeom>
          <a:noFill/>
        </p:spPr>
        <p:txBody>
          <a:bodyPr wrap="none" rtlCol="0">
            <a:spAutoFit/>
          </a:bodyPr>
          <a:lstStyle/>
          <a:p>
            <a:r>
              <a:rPr lang="de-DE" sz="1200" dirty="0" smtClean="0"/>
              <a:t>M. </a:t>
            </a:r>
            <a:r>
              <a:rPr lang="de-DE" sz="1200" dirty="0" err="1" smtClean="0"/>
              <a:t>Salewski</a:t>
            </a:r>
            <a:r>
              <a:rPr lang="de-DE" sz="1200" dirty="0" smtClean="0"/>
              <a:t> et al, NF 2012</a:t>
            </a:r>
            <a:endParaRPr lang="de-DE" sz="1200" dirty="0"/>
          </a:p>
        </p:txBody>
      </p:sp>
      <p:sp>
        <p:nvSpPr>
          <p:cNvPr id="12" name="Fußzeilenplatzhalter 11"/>
          <p:cNvSpPr>
            <a:spLocks noGrp="1"/>
          </p:cNvSpPr>
          <p:nvPr>
            <p:ph type="ftr" sz="quarter" idx="15"/>
          </p:nvPr>
        </p:nvSpPr>
        <p:spPr/>
        <p:txBody>
          <a:bodyPr/>
          <a:lstStyle/>
          <a:p>
            <a:r>
              <a:rPr lang="en-US" smtClean="0"/>
              <a:t>ENR Mid-term Evaluation | Dmitry Moseev | 27.09.2022</a:t>
            </a:r>
            <a:endParaRPr lang="de-DE" dirty="0"/>
          </a:p>
        </p:txBody>
      </p:sp>
    </p:spTree>
    <p:extLst>
      <p:ext uri="{BB962C8B-B14F-4D97-AF65-F5344CB8AC3E}">
        <p14:creationId xmlns:p14="http://schemas.microsoft.com/office/powerpoint/2010/main" val="353369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Improvement</a:t>
            </a:r>
            <a:r>
              <a:rPr lang="de-DE" dirty="0"/>
              <a:t> </a:t>
            </a:r>
            <a:r>
              <a:rPr lang="de-DE" dirty="0" err="1"/>
              <a:t>of</a:t>
            </a:r>
            <a:r>
              <a:rPr lang="de-DE" dirty="0"/>
              <a:t> </a:t>
            </a:r>
            <a:r>
              <a:rPr lang="de-DE" dirty="0" err="1"/>
              <a:t>the</a:t>
            </a:r>
            <a:r>
              <a:rPr lang="de-DE" dirty="0"/>
              <a:t> </a:t>
            </a:r>
            <a:r>
              <a:rPr lang="de-DE" dirty="0" err="1"/>
              <a:t>diagnostic</a:t>
            </a:r>
            <a:r>
              <a:rPr lang="de-DE" dirty="0"/>
              <a:t> </a:t>
            </a:r>
            <a:r>
              <a:rPr lang="de-DE" dirty="0" err="1"/>
              <a:t>coverage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8</a:t>
            </a:fld>
            <a:endParaRPr lang="de-DE" dirty="0"/>
          </a:p>
        </p:txBody>
      </p:sp>
      <p:pic>
        <p:nvPicPr>
          <p:cNvPr id="6" name="Grafik 5"/>
          <p:cNvPicPr>
            <a:picLocks noChangeAspect="1"/>
          </p:cNvPicPr>
          <p:nvPr/>
        </p:nvPicPr>
        <p:blipFill>
          <a:blip r:embed="rId2"/>
          <a:stretch>
            <a:fillRect/>
          </a:stretch>
        </p:blipFill>
        <p:spPr>
          <a:xfrm>
            <a:off x="455295" y="888533"/>
            <a:ext cx="6668316" cy="5312048"/>
          </a:xfrm>
          <a:prstGeom prst="rect">
            <a:avLst/>
          </a:prstGeom>
        </p:spPr>
      </p:pic>
      <p:sp>
        <p:nvSpPr>
          <p:cNvPr id="7" name="Textplatzhalter 3"/>
          <p:cNvSpPr>
            <a:spLocks noGrp="1"/>
          </p:cNvSpPr>
          <p:nvPr>
            <p:ph type="body" sz="quarter" idx="17"/>
          </p:nvPr>
        </p:nvSpPr>
        <p:spPr>
          <a:xfrm>
            <a:off x="7210696" y="1335741"/>
            <a:ext cx="3700871" cy="4772025"/>
          </a:xfrm>
        </p:spPr>
        <p:txBody>
          <a:bodyPr/>
          <a:lstStyle/>
          <a:p>
            <a:r>
              <a:rPr lang="en-US" dirty="0" smtClean="0"/>
              <a:t>Correlation</a:t>
            </a:r>
            <a:r>
              <a:rPr lang="de-DE" dirty="0" smtClean="0"/>
              <a:t> </a:t>
            </a:r>
            <a:r>
              <a:rPr lang="de-DE" dirty="0" err="1" smtClean="0"/>
              <a:t>between</a:t>
            </a:r>
            <a:r>
              <a:rPr lang="de-DE" dirty="0" smtClean="0"/>
              <a:t> </a:t>
            </a:r>
            <a:r>
              <a:rPr lang="de-DE" dirty="0" err="1" smtClean="0"/>
              <a:t>measurement</a:t>
            </a:r>
            <a:r>
              <a:rPr lang="de-DE" dirty="0" smtClean="0"/>
              <a:t> </a:t>
            </a:r>
            <a:r>
              <a:rPr lang="de-DE" dirty="0" err="1" smtClean="0"/>
              <a:t>volumes</a:t>
            </a:r>
            <a:r>
              <a:rPr lang="de-DE" dirty="0" smtClean="0"/>
              <a:t> in W7-X FIDA </a:t>
            </a:r>
            <a:r>
              <a:rPr lang="de-DE" dirty="0" err="1" smtClean="0"/>
              <a:t>system</a:t>
            </a:r>
            <a:endParaRPr lang="de-DE" dirty="0" smtClean="0"/>
          </a:p>
          <a:p>
            <a:endParaRPr lang="de-DE" dirty="0" smtClean="0"/>
          </a:p>
        </p:txBody>
      </p:sp>
      <p:sp>
        <p:nvSpPr>
          <p:cNvPr id="8" name="Textfeld 7"/>
          <p:cNvSpPr txBox="1"/>
          <p:nvPr/>
        </p:nvSpPr>
        <p:spPr>
          <a:xfrm>
            <a:off x="6356916" y="5810446"/>
            <a:ext cx="2269852" cy="262059"/>
          </a:xfrm>
          <a:prstGeom prst="rect">
            <a:avLst/>
          </a:prstGeom>
          <a:noFill/>
        </p:spPr>
        <p:txBody>
          <a:bodyPr wrap="none" lIns="0" tIns="0" rIns="0" bIns="0" rtlCol="0" anchor="t" anchorCtr="0">
            <a:spAutoFit/>
          </a:bodyPr>
          <a:lstStyle/>
          <a:p>
            <a:pPr algn="l">
              <a:lnSpc>
                <a:spcPts val="2300"/>
              </a:lnSpc>
              <a:spcBef>
                <a:spcPts val="1150"/>
              </a:spcBef>
            </a:pPr>
            <a:r>
              <a:rPr lang="de-DE" sz="1400" dirty="0" smtClean="0"/>
              <a:t>J.E. Mencke et al., </a:t>
            </a:r>
            <a:r>
              <a:rPr lang="de-DE" sz="1400" dirty="0" smtClean="0"/>
              <a:t>RSI 2022</a:t>
            </a:r>
            <a:endParaRPr lang="de-DE" sz="1400" dirty="0" smtClean="0"/>
          </a:p>
        </p:txBody>
      </p:sp>
      <p:sp>
        <p:nvSpPr>
          <p:cNvPr id="9" name="Fußzeilenplatzhalter 8"/>
          <p:cNvSpPr>
            <a:spLocks noGrp="1"/>
          </p:cNvSpPr>
          <p:nvPr>
            <p:ph type="ftr" sz="quarter" idx="15"/>
          </p:nvPr>
        </p:nvSpPr>
        <p:spPr/>
        <p:txBody>
          <a:bodyPr/>
          <a:lstStyle/>
          <a:p>
            <a:r>
              <a:rPr lang="en-US" smtClean="0"/>
              <a:t>ENR Mid-term Evaluation | Dmitry Moseev | 27.09.2022</a:t>
            </a:r>
            <a:endParaRPr lang="de-DE" dirty="0"/>
          </a:p>
        </p:txBody>
      </p:sp>
    </p:spTree>
    <p:extLst>
      <p:ext uri="{BB962C8B-B14F-4D97-AF65-F5344CB8AC3E}">
        <p14:creationId xmlns:p14="http://schemas.microsoft.com/office/powerpoint/2010/main" val="322560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Idea</a:t>
            </a:r>
            <a:r>
              <a:rPr lang="de-DE" dirty="0" smtClean="0"/>
              <a:t> </a:t>
            </a:r>
            <a:r>
              <a:rPr lang="de-DE" dirty="0" err="1" smtClean="0"/>
              <a:t>of</a:t>
            </a:r>
            <a:r>
              <a:rPr lang="de-DE" dirty="0" smtClean="0"/>
              <a:t> </a:t>
            </a:r>
            <a:r>
              <a:rPr lang="de-DE" dirty="0" err="1" smtClean="0"/>
              <a:t>the</a:t>
            </a:r>
            <a:r>
              <a:rPr lang="de-DE" dirty="0" smtClean="0"/>
              <a:t> </a:t>
            </a:r>
            <a:r>
              <a:rPr lang="de-DE" dirty="0" err="1" smtClean="0"/>
              <a:t>new</a:t>
            </a:r>
            <a:r>
              <a:rPr lang="de-DE" dirty="0" smtClean="0"/>
              <a:t> </a:t>
            </a:r>
            <a:r>
              <a:rPr lang="de-DE" dirty="0" err="1" smtClean="0"/>
              <a:t>regularization</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9</a:t>
            </a:fld>
            <a:endParaRPr lang="de-DE" dirty="0"/>
          </a:p>
        </p:txBody>
      </p:sp>
      <p:pic>
        <p:nvPicPr>
          <p:cNvPr id="23"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363" y="1810069"/>
            <a:ext cx="1706726" cy="1137817"/>
          </a:xfrm>
          <a:prstGeom prst="rect">
            <a:avLst/>
          </a:prstGeom>
        </p:spPr>
      </p:pic>
      <p:sp>
        <p:nvSpPr>
          <p:cNvPr id="24" name="Rectangle 2"/>
          <p:cNvSpPr/>
          <p:nvPr/>
        </p:nvSpPr>
        <p:spPr bwMode="auto">
          <a:xfrm>
            <a:off x="677839" y="1704259"/>
            <a:ext cx="1026248" cy="112812"/>
          </a:xfrm>
          <a:prstGeom prst="rect">
            <a:avLst/>
          </a:prstGeom>
          <a:solidFill>
            <a:schemeClr val="bg1"/>
          </a:solidFill>
          <a:ln w="28575" cap="flat" cmpd="sng" algn="ctr">
            <a:solidFill>
              <a:schemeClr val="bg1"/>
            </a:solidFill>
            <a:prstDash val="solid"/>
            <a:miter lim="800000"/>
            <a:headEnd type="none" w="med" len="med"/>
            <a:tailEnd type="none" w="med" len="med"/>
          </a:ln>
          <a:effectLst/>
          <a:extLst/>
        </p:spPr>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latin typeface="+mn-lt"/>
            </a:endParaRPr>
          </a:p>
        </p:txBody>
      </p:sp>
      <p:sp>
        <p:nvSpPr>
          <p:cNvPr id="27" name="TextBox 6"/>
          <p:cNvSpPr txBox="1"/>
          <p:nvPr/>
        </p:nvSpPr>
        <p:spPr>
          <a:xfrm>
            <a:off x="535647" y="1371975"/>
            <a:ext cx="1296313" cy="369332"/>
          </a:xfrm>
          <a:prstGeom prst="rect">
            <a:avLst/>
          </a:prstGeom>
          <a:noFill/>
        </p:spPr>
        <p:txBody>
          <a:bodyPr wrap="square" lIns="0" tIns="0" rIns="0" bIns="0" rtlCol="0">
            <a:spAutoFit/>
          </a:bodyPr>
          <a:lstStyle/>
          <a:p>
            <a:pPr>
              <a:spcBef>
                <a:spcPts val="324"/>
              </a:spcBef>
            </a:pPr>
            <a:r>
              <a:rPr lang="en-GB" sz="1200" b="1" dirty="0">
                <a:latin typeface="+mn-lt"/>
              </a:rPr>
              <a:t>EAST distribution</a:t>
            </a:r>
          </a:p>
        </p:txBody>
      </p:sp>
      <p:sp>
        <p:nvSpPr>
          <p:cNvPr id="28" name="Equal 23"/>
          <p:cNvSpPr/>
          <p:nvPr/>
        </p:nvSpPr>
        <p:spPr bwMode="auto">
          <a:xfrm>
            <a:off x="1956755" y="2165338"/>
            <a:ext cx="288224" cy="220839"/>
          </a:xfrm>
          <a:prstGeom prst="mathEqual">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ea typeface="ＭＳ Ｐゴシック" pitchFamily="-80" charset="-128"/>
            </a:endParaRPr>
          </a:p>
        </p:txBody>
      </p:sp>
      <p:pic>
        <p:nvPicPr>
          <p:cNvPr id="29"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29365" t="7146" r="50376" b="49102"/>
          <a:stretch/>
        </p:blipFill>
        <p:spPr>
          <a:xfrm>
            <a:off x="2863777" y="1854423"/>
            <a:ext cx="1080261" cy="999874"/>
          </a:xfrm>
          <a:prstGeom prst="rect">
            <a:avLst/>
          </a:prstGeom>
          <a:ln>
            <a:noFill/>
          </a:ln>
        </p:spPr>
      </p:pic>
      <p:pic>
        <p:nvPicPr>
          <p:cNvPr id="30"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28997" t="54463" r="50744"/>
          <a:stretch/>
        </p:blipFill>
        <p:spPr>
          <a:xfrm>
            <a:off x="4819445" y="1827965"/>
            <a:ext cx="1080261" cy="1040657"/>
          </a:xfrm>
          <a:prstGeom prst="rect">
            <a:avLst/>
          </a:prstGeom>
          <a:ln>
            <a:noFill/>
          </a:ln>
        </p:spPr>
      </p:pic>
      <p:pic>
        <p:nvPicPr>
          <p:cNvPr id="31"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49256" t="54463" r="29472"/>
          <a:stretch/>
        </p:blipFill>
        <p:spPr>
          <a:xfrm>
            <a:off x="6709901" y="1834031"/>
            <a:ext cx="1134274" cy="1040657"/>
          </a:xfrm>
          <a:prstGeom prst="rect">
            <a:avLst/>
          </a:prstGeom>
          <a:ln>
            <a:noFill/>
          </a:ln>
        </p:spPr>
      </p:pic>
      <p:sp>
        <p:nvSpPr>
          <p:cNvPr id="32" name="TextBox 28"/>
          <p:cNvSpPr txBox="1"/>
          <p:nvPr/>
        </p:nvSpPr>
        <p:spPr>
          <a:xfrm>
            <a:off x="2337961" y="2084234"/>
            <a:ext cx="1183887" cy="323165"/>
          </a:xfrm>
          <a:prstGeom prst="rect">
            <a:avLst/>
          </a:prstGeom>
          <a:noFill/>
        </p:spPr>
        <p:txBody>
          <a:bodyPr wrap="square" lIns="0" tIns="0" rIns="0" bIns="0" rtlCol="0">
            <a:spAutoFit/>
          </a:bodyPr>
          <a:lstStyle/>
          <a:p>
            <a:pPr>
              <a:spcBef>
                <a:spcPts val="324"/>
              </a:spcBef>
            </a:pPr>
            <a:r>
              <a:rPr lang="en-GB" sz="2100" b="1" dirty="0">
                <a:solidFill>
                  <a:srgbClr val="FF0099"/>
                </a:solidFill>
                <a:latin typeface="+mn-lt"/>
              </a:rPr>
              <a:t>a</a:t>
            </a:r>
            <a:r>
              <a:rPr lang="en-GB" sz="2100" b="1" baseline="-25000" dirty="0">
                <a:solidFill>
                  <a:srgbClr val="FF0099"/>
                </a:solidFill>
                <a:latin typeface="+mn-lt"/>
              </a:rPr>
              <a:t>1</a:t>
            </a:r>
            <a:r>
              <a:rPr lang="en-GB" sz="2100" dirty="0">
                <a:latin typeface="Times New Roman" panose="02020603050405020304" pitchFamily="18" charset="0"/>
                <a:cs typeface="Times New Roman" panose="02020603050405020304" pitchFamily="18" charset="0"/>
              </a:rPr>
              <a:t>×</a:t>
            </a:r>
            <a:endParaRPr lang="en-GB" sz="2100" dirty="0">
              <a:latin typeface="+mn-lt"/>
            </a:endParaRPr>
          </a:p>
        </p:txBody>
      </p:sp>
      <mc:AlternateContent xmlns:mc="http://schemas.openxmlformats.org/markup-compatibility/2006" xmlns:a14="http://schemas.microsoft.com/office/drawing/2010/main">
        <mc:Choice Requires="a14">
          <p:sp>
            <p:nvSpPr>
              <p:cNvPr id="33" name="TextBox 29"/>
              <p:cNvSpPr txBox="1"/>
              <p:nvPr/>
            </p:nvSpPr>
            <p:spPr>
              <a:xfrm>
                <a:off x="3082087" y="1670148"/>
                <a:ext cx="689644" cy="230832"/>
              </a:xfrm>
              <a:prstGeom prst="rect">
                <a:avLst/>
              </a:prstGeom>
              <a:noFill/>
            </p:spPr>
            <p:txBody>
              <a:bodyPr wrap="square" lIns="0" tIns="0" rIns="0" bIns="0" rtlCol="0">
                <a:spAutoFit/>
              </a:bodyPr>
              <a:lstStyle/>
              <a:p>
                <a:pPr>
                  <a:spcBef>
                    <a:spcPts val="324"/>
                  </a:spcBef>
                </a:pPr>
                <a14:m>
                  <m:oMathPara xmlns:m="http://schemas.openxmlformats.org/officeDocument/2006/math">
                    <m:oMathParaPr>
                      <m:jc m:val="centerGroup"/>
                    </m:oMathParaPr>
                    <m:oMath xmlns:m="http://schemas.openxmlformats.org/officeDocument/2006/math">
                      <m:r>
                        <a:rPr lang="en-GB" sz="1500" i="1" dirty="0">
                          <a:solidFill>
                            <a:schemeClr val="bg2"/>
                          </a:solidFill>
                          <a:latin typeface="Cambria Math" panose="02040503050406030204" pitchFamily="18" charset="0"/>
                        </a:rPr>
                        <m:t>𝑓</m:t>
                      </m:r>
                      <m:r>
                        <a:rPr lang="en-GB" sz="1500" i="1" baseline="-25000" dirty="0">
                          <a:solidFill>
                            <a:schemeClr val="bg2"/>
                          </a:solidFill>
                          <a:latin typeface="Cambria Math" panose="02040503050406030204" pitchFamily="18" charset="0"/>
                        </a:rPr>
                        <m:t>𝑆𝐷</m:t>
                      </m:r>
                      <m:r>
                        <a:rPr lang="en-GB" sz="1500" i="1" baseline="-25000" dirty="0">
                          <a:solidFill>
                            <a:schemeClr val="bg2"/>
                          </a:solidFill>
                          <a:latin typeface="Cambria Math" panose="02040503050406030204" pitchFamily="18" charset="0"/>
                        </a:rPr>
                        <m:t>1</m:t>
                      </m:r>
                    </m:oMath>
                  </m:oMathPara>
                </a14:m>
                <a:endParaRPr lang="en-GB" sz="1500" i="1" dirty="0">
                  <a:solidFill>
                    <a:schemeClr val="bg2"/>
                  </a:solidFill>
                  <a:latin typeface="+mn-lt"/>
                </a:endParaRPr>
              </a:p>
            </p:txBody>
          </p:sp>
        </mc:Choice>
        <mc:Fallback xmlns="">
          <p:sp>
            <p:nvSpPr>
              <p:cNvPr id="33" name="TextBox 29"/>
              <p:cNvSpPr txBox="1">
                <a:spLocks noRot="1" noChangeAspect="1" noMove="1" noResize="1" noEditPoints="1" noAdjustHandles="1" noChangeArrowheads="1" noChangeShapeType="1" noTextEdit="1"/>
              </p:cNvSpPr>
              <p:nvPr/>
            </p:nvSpPr>
            <p:spPr>
              <a:xfrm>
                <a:off x="3082087" y="1670148"/>
                <a:ext cx="689644" cy="230832"/>
              </a:xfrm>
              <a:prstGeom prst="rect">
                <a:avLst/>
              </a:prstGeom>
              <a:blipFill>
                <a:blip r:embed="rId4"/>
                <a:stretch>
                  <a:fillRect b="-36842"/>
                </a:stretch>
              </a:blipFill>
            </p:spPr>
            <p:txBody>
              <a:bodyPr/>
              <a:lstStyle/>
              <a:p>
                <a:r>
                  <a:rPr lang="de-DE">
                    <a:noFill/>
                  </a:rPr>
                  <a:t> </a:t>
                </a:r>
              </a:p>
            </p:txBody>
          </p:sp>
        </mc:Fallback>
      </mc:AlternateContent>
      <p:sp>
        <p:nvSpPr>
          <p:cNvPr id="34" name="Plus 33"/>
          <p:cNvSpPr/>
          <p:nvPr/>
        </p:nvSpPr>
        <p:spPr bwMode="auto">
          <a:xfrm>
            <a:off x="3944038" y="2165338"/>
            <a:ext cx="227251" cy="220839"/>
          </a:xfrm>
          <a:prstGeom prst="mathPlus">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ea typeface="ＭＳ Ｐゴシック" pitchFamily="-80" charset="-128"/>
            </a:endParaRPr>
          </a:p>
        </p:txBody>
      </p:sp>
      <p:sp>
        <p:nvSpPr>
          <p:cNvPr id="35" name="Plus 34"/>
          <p:cNvSpPr/>
          <p:nvPr/>
        </p:nvSpPr>
        <p:spPr bwMode="auto">
          <a:xfrm>
            <a:off x="5942520" y="2152044"/>
            <a:ext cx="227251" cy="220839"/>
          </a:xfrm>
          <a:prstGeom prst="mathPlus">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ea typeface="ＭＳ Ｐゴシック" pitchFamily="-80" charset="-128"/>
            </a:endParaRPr>
          </a:p>
        </p:txBody>
      </p:sp>
      <p:sp>
        <p:nvSpPr>
          <p:cNvPr id="36" name="Plus 35"/>
          <p:cNvSpPr/>
          <p:nvPr/>
        </p:nvSpPr>
        <p:spPr bwMode="auto">
          <a:xfrm>
            <a:off x="7886989" y="2152044"/>
            <a:ext cx="227251" cy="220839"/>
          </a:xfrm>
          <a:prstGeom prst="mathPlus">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ea typeface="ＭＳ Ｐゴシック" pitchFamily="-80" charset="-128"/>
            </a:endParaRPr>
          </a:p>
        </p:txBody>
      </p:sp>
      <p:sp>
        <p:nvSpPr>
          <p:cNvPr id="37" name="Oval 33"/>
          <p:cNvSpPr/>
          <p:nvPr/>
        </p:nvSpPr>
        <p:spPr bwMode="auto">
          <a:xfrm>
            <a:off x="8222266" y="2206057"/>
            <a:ext cx="114315" cy="108026"/>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ea typeface="ＭＳ Ｐゴシック" pitchFamily="-80" charset="-128"/>
            </a:endParaRPr>
          </a:p>
        </p:txBody>
      </p:sp>
      <p:sp>
        <p:nvSpPr>
          <p:cNvPr id="38" name="Oval 35"/>
          <p:cNvSpPr/>
          <p:nvPr/>
        </p:nvSpPr>
        <p:spPr bwMode="auto">
          <a:xfrm>
            <a:off x="8378017" y="2206056"/>
            <a:ext cx="114315" cy="108026"/>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ea typeface="ＭＳ Ｐゴシック" pitchFamily="-80" charset="-128"/>
            </a:endParaRPr>
          </a:p>
        </p:txBody>
      </p:sp>
      <p:sp>
        <p:nvSpPr>
          <p:cNvPr id="39" name="Oval 36"/>
          <p:cNvSpPr/>
          <p:nvPr/>
        </p:nvSpPr>
        <p:spPr bwMode="auto">
          <a:xfrm>
            <a:off x="8546344" y="2206056"/>
            <a:ext cx="114315" cy="108026"/>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ea typeface="ＭＳ Ｐゴシック" pitchFamily="-80" charset="-128"/>
            </a:endParaRPr>
          </a:p>
        </p:txBody>
      </p:sp>
      <mc:AlternateContent xmlns:mc="http://schemas.openxmlformats.org/markup-compatibility/2006" xmlns:a14="http://schemas.microsoft.com/office/drawing/2010/main">
        <mc:Choice Requires="a14">
          <p:sp>
            <p:nvSpPr>
              <p:cNvPr id="40" name="TextBox 37"/>
              <p:cNvSpPr txBox="1"/>
              <p:nvPr/>
            </p:nvSpPr>
            <p:spPr>
              <a:xfrm>
                <a:off x="5035498" y="1665926"/>
                <a:ext cx="689644" cy="230832"/>
              </a:xfrm>
              <a:prstGeom prst="rect">
                <a:avLst/>
              </a:prstGeom>
              <a:noFill/>
            </p:spPr>
            <p:txBody>
              <a:bodyPr wrap="square" lIns="0" tIns="0" rIns="0" bIns="0" rtlCol="0">
                <a:spAutoFit/>
              </a:bodyPr>
              <a:lstStyle/>
              <a:p>
                <a:pPr>
                  <a:spcBef>
                    <a:spcPts val="324"/>
                  </a:spcBef>
                </a:pPr>
                <a14:m>
                  <m:oMathPara xmlns:m="http://schemas.openxmlformats.org/officeDocument/2006/math">
                    <m:oMathParaPr>
                      <m:jc m:val="centerGroup"/>
                    </m:oMathParaPr>
                    <m:oMath xmlns:m="http://schemas.openxmlformats.org/officeDocument/2006/math">
                      <m:r>
                        <a:rPr lang="en-GB" sz="1500" i="1" dirty="0">
                          <a:solidFill>
                            <a:schemeClr val="bg2"/>
                          </a:solidFill>
                          <a:latin typeface="Cambria Math" panose="02040503050406030204" pitchFamily="18" charset="0"/>
                        </a:rPr>
                        <m:t>𝑓</m:t>
                      </m:r>
                      <m:r>
                        <a:rPr lang="en-GB" sz="1500" i="1" baseline="-25000" dirty="0">
                          <a:solidFill>
                            <a:schemeClr val="bg2"/>
                          </a:solidFill>
                          <a:latin typeface="Cambria Math" panose="02040503050406030204" pitchFamily="18" charset="0"/>
                        </a:rPr>
                        <m:t>𝑆𝐷</m:t>
                      </m:r>
                      <m:r>
                        <a:rPr lang="da-DK" sz="1500" i="1" baseline="-25000" dirty="0">
                          <a:solidFill>
                            <a:schemeClr val="bg2"/>
                          </a:solidFill>
                          <a:latin typeface="Cambria Math" panose="02040503050406030204" pitchFamily="18" charset="0"/>
                        </a:rPr>
                        <m:t>2</m:t>
                      </m:r>
                    </m:oMath>
                  </m:oMathPara>
                </a14:m>
                <a:endParaRPr lang="en-GB" sz="1500" i="1" dirty="0">
                  <a:solidFill>
                    <a:schemeClr val="bg2"/>
                  </a:solidFill>
                  <a:latin typeface="+mn-lt"/>
                </a:endParaRPr>
              </a:p>
            </p:txBody>
          </p:sp>
        </mc:Choice>
        <mc:Fallback xmlns="">
          <p:sp>
            <p:nvSpPr>
              <p:cNvPr id="40" name="TextBox 37"/>
              <p:cNvSpPr txBox="1">
                <a:spLocks noRot="1" noChangeAspect="1" noMove="1" noResize="1" noEditPoints="1" noAdjustHandles="1" noChangeArrowheads="1" noChangeShapeType="1" noTextEdit="1"/>
              </p:cNvSpPr>
              <p:nvPr/>
            </p:nvSpPr>
            <p:spPr>
              <a:xfrm>
                <a:off x="5035498" y="1665926"/>
                <a:ext cx="689644" cy="230832"/>
              </a:xfrm>
              <a:prstGeom prst="rect">
                <a:avLst/>
              </a:prstGeom>
              <a:blipFill>
                <a:blip r:embed="rId5"/>
                <a:stretch>
                  <a:fillRect b="-3684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1" name="TextBox 38"/>
              <p:cNvSpPr txBox="1"/>
              <p:nvPr/>
            </p:nvSpPr>
            <p:spPr>
              <a:xfrm>
                <a:off x="6925954" y="1665926"/>
                <a:ext cx="689644" cy="230832"/>
              </a:xfrm>
              <a:prstGeom prst="rect">
                <a:avLst/>
              </a:prstGeom>
              <a:noFill/>
            </p:spPr>
            <p:txBody>
              <a:bodyPr wrap="square" lIns="0" tIns="0" rIns="0" bIns="0" rtlCol="0">
                <a:spAutoFit/>
              </a:bodyPr>
              <a:lstStyle/>
              <a:p>
                <a:pPr>
                  <a:spcBef>
                    <a:spcPts val="324"/>
                  </a:spcBef>
                </a:pPr>
                <a14:m>
                  <m:oMathPara xmlns:m="http://schemas.openxmlformats.org/officeDocument/2006/math">
                    <m:oMathParaPr>
                      <m:jc m:val="centerGroup"/>
                    </m:oMathParaPr>
                    <m:oMath xmlns:m="http://schemas.openxmlformats.org/officeDocument/2006/math">
                      <m:r>
                        <a:rPr lang="en-GB" sz="1500" i="1" dirty="0">
                          <a:solidFill>
                            <a:schemeClr val="bg2"/>
                          </a:solidFill>
                          <a:latin typeface="Cambria Math" panose="02040503050406030204" pitchFamily="18" charset="0"/>
                        </a:rPr>
                        <m:t>𝑓</m:t>
                      </m:r>
                      <m:r>
                        <a:rPr lang="en-GB" sz="1500" i="1" baseline="-25000" dirty="0">
                          <a:solidFill>
                            <a:schemeClr val="bg2"/>
                          </a:solidFill>
                          <a:latin typeface="Cambria Math" panose="02040503050406030204" pitchFamily="18" charset="0"/>
                        </a:rPr>
                        <m:t>𝑆𝐷</m:t>
                      </m:r>
                      <m:r>
                        <a:rPr lang="da-DK" sz="1500" i="1" baseline="-25000" dirty="0">
                          <a:solidFill>
                            <a:schemeClr val="bg2"/>
                          </a:solidFill>
                          <a:latin typeface="Cambria Math" panose="02040503050406030204" pitchFamily="18" charset="0"/>
                        </a:rPr>
                        <m:t>3</m:t>
                      </m:r>
                    </m:oMath>
                  </m:oMathPara>
                </a14:m>
                <a:endParaRPr lang="en-GB" sz="1500" i="1" dirty="0">
                  <a:solidFill>
                    <a:schemeClr val="bg2"/>
                  </a:solidFill>
                  <a:latin typeface="+mn-lt"/>
                </a:endParaRPr>
              </a:p>
            </p:txBody>
          </p:sp>
        </mc:Choice>
        <mc:Fallback xmlns="">
          <p:sp>
            <p:nvSpPr>
              <p:cNvPr id="41" name="TextBox 38"/>
              <p:cNvSpPr txBox="1">
                <a:spLocks noRot="1" noChangeAspect="1" noMove="1" noResize="1" noEditPoints="1" noAdjustHandles="1" noChangeArrowheads="1" noChangeShapeType="1" noTextEdit="1"/>
              </p:cNvSpPr>
              <p:nvPr/>
            </p:nvSpPr>
            <p:spPr>
              <a:xfrm>
                <a:off x="6925954" y="1665926"/>
                <a:ext cx="689644" cy="230832"/>
              </a:xfrm>
              <a:prstGeom prst="rect">
                <a:avLst/>
              </a:prstGeom>
              <a:blipFill>
                <a:blip r:embed="rId6"/>
                <a:stretch>
                  <a:fillRect b="-36842"/>
                </a:stretch>
              </a:blipFill>
            </p:spPr>
            <p:txBody>
              <a:bodyPr/>
              <a:lstStyle/>
              <a:p>
                <a:r>
                  <a:rPr lang="de-DE">
                    <a:noFill/>
                  </a:rPr>
                  <a:t> </a:t>
                </a:r>
              </a:p>
            </p:txBody>
          </p:sp>
        </mc:Fallback>
      </mc:AlternateContent>
      <p:sp>
        <p:nvSpPr>
          <p:cNvPr id="42" name="TextBox 39"/>
          <p:cNvSpPr txBox="1"/>
          <p:nvPr/>
        </p:nvSpPr>
        <p:spPr>
          <a:xfrm>
            <a:off x="4283715" y="2098902"/>
            <a:ext cx="1183887" cy="323165"/>
          </a:xfrm>
          <a:prstGeom prst="rect">
            <a:avLst/>
          </a:prstGeom>
          <a:noFill/>
        </p:spPr>
        <p:txBody>
          <a:bodyPr wrap="square" lIns="0" tIns="0" rIns="0" bIns="0" rtlCol="0">
            <a:spAutoFit/>
          </a:bodyPr>
          <a:lstStyle/>
          <a:p>
            <a:pPr>
              <a:spcBef>
                <a:spcPts val="324"/>
              </a:spcBef>
            </a:pPr>
            <a:r>
              <a:rPr lang="en-GB" sz="2100" b="1" dirty="0">
                <a:solidFill>
                  <a:srgbClr val="FF0099"/>
                </a:solidFill>
                <a:latin typeface="+mn-lt"/>
              </a:rPr>
              <a:t>a</a:t>
            </a:r>
            <a:r>
              <a:rPr lang="en-GB" sz="2100" b="1" baseline="-25000" dirty="0">
                <a:solidFill>
                  <a:srgbClr val="FF0099"/>
                </a:solidFill>
                <a:latin typeface="+mn-lt"/>
              </a:rPr>
              <a:t>2</a:t>
            </a:r>
            <a:r>
              <a:rPr lang="en-GB" sz="2100" dirty="0">
                <a:latin typeface="Times New Roman" panose="02020603050405020304" pitchFamily="18" charset="0"/>
                <a:cs typeface="Times New Roman" panose="02020603050405020304" pitchFamily="18" charset="0"/>
              </a:rPr>
              <a:t>×</a:t>
            </a:r>
            <a:endParaRPr lang="en-GB" sz="2100" dirty="0">
              <a:latin typeface="+mn-lt"/>
            </a:endParaRPr>
          </a:p>
        </p:txBody>
      </p:sp>
      <p:sp>
        <p:nvSpPr>
          <p:cNvPr id="43" name="TextBox 40"/>
          <p:cNvSpPr txBox="1"/>
          <p:nvPr/>
        </p:nvSpPr>
        <p:spPr>
          <a:xfrm>
            <a:off x="6228184" y="2098902"/>
            <a:ext cx="1183887" cy="323165"/>
          </a:xfrm>
          <a:prstGeom prst="rect">
            <a:avLst/>
          </a:prstGeom>
          <a:noFill/>
        </p:spPr>
        <p:txBody>
          <a:bodyPr wrap="square" lIns="0" tIns="0" rIns="0" bIns="0" rtlCol="0">
            <a:spAutoFit/>
          </a:bodyPr>
          <a:lstStyle/>
          <a:p>
            <a:pPr>
              <a:spcBef>
                <a:spcPts val="324"/>
              </a:spcBef>
            </a:pPr>
            <a:r>
              <a:rPr lang="en-GB" sz="2100" b="1" dirty="0">
                <a:solidFill>
                  <a:srgbClr val="FF0099"/>
                </a:solidFill>
                <a:latin typeface="+mn-lt"/>
              </a:rPr>
              <a:t>a</a:t>
            </a:r>
            <a:r>
              <a:rPr lang="en-GB" sz="2100" b="1" baseline="-25000" dirty="0">
                <a:solidFill>
                  <a:srgbClr val="FF0099"/>
                </a:solidFill>
                <a:latin typeface="+mn-lt"/>
              </a:rPr>
              <a:t>3</a:t>
            </a:r>
            <a:r>
              <a:rPr lang="en-GB" sz="2100" dirty="0">
                <a:latin typeface="Times New Roman" panose="02020603050405020304" pitchFamily="18" charset="0"/>
                <a:cs typeface="Times New Roman" panose="02020603050405020304" pitchFamily="18" charset="0"/>
              </a:rPr>
              <a:t>×</a:t>
            </a:r>
            <a:endParaRPr lang="en-GB" sz="2100" dirty="0">
              <a:latin typeface="+mn-lt"/>
            </a:endParaRPr>
          </a:p>
        </p:txBody>
      </p:sp>
      <p:cxnSp>
        <p:nvCxnSpPr>
          <p:cNvPr id="44" name="Straight Arrow Connector 41"/>
          <p:cNvCxnSpPr/>
          <p:nvPr/>
        </p:nvCxnSpPr>
        <p:spPr bwMode="auto">
          <a:xfrm flipH="1">
            <a:off x="1092546" y="2368096"/>
            <a:ext cx="162039" cy="134531"/>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45" name="Straight Arrow Connector 42"/>
          <p:cNvCxnSpPr/>
          <p:nvPr/>
        </p:nvCxnSpPr>
        <p:spPr bwMode="auto">
          <a:xfrm flipH="1">
            <a:off x="1146559" y="1963500"/>
            <a:ext cx="162039" cy="134531"/>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46" name="Rectangle 43"/>
              <p:cNvSpPr/>
              <p:nvPr/>
            </p:nvSpPr>
            <p:spPr>
              <a:xfrm>
                <a:off x="3156344" y="2649478"/>
                <a:ext cx="2181029" cy="9885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a-DK" sz="2400" i="1" smtClean="0">
                          <a:solidFill>
                            <a:schemeClr val="tx1"/>
                          </a:solidFill>
                          <a:latin typeface="Cambria Math" panose="02040503050406030204" pitchFamily="18" charset="0"/>
                        </a:rPr>
                        <m:t>𝑓</m:t>
                      </m:r>
                      <m:r>
                        <a:rPr lang="da-DK" sz="2400" i="1">
                          <a:solidFill>
                            <a:schemeClr val="tx1"/>
                          </a:solidFill>
                          <a:latin typeface="Cambria Math" panose="02040503050406030204" pitchFamily="18" charset="0"/>
                        </a:rPr>
                        <m:t>=</m:t>
                      </m:r>
                      <m:nary>
                        <m:naryPr>
                          <m:chr m:val="∑"/>
                          <m:supHide m:val="on"/>
                          <m:ctrlPr>
                            <a:rPr lang="da-DK" sz="2400" i="1">
                              <a:solidFill>
                                <a:schemeClr val="tx1"/>
                              </a:solidFill>
                              <a:latin typeface="Cambria Math" panose="02040503050406030204" pitchFamily="18" charset="0"/>
                            </a:rPr>
                          </m:ctrlPr>
                        </m:naryPr>
                        <m:sub>
                          <m:r>
                            <m:rPr>
                              <m:brk m:alnAt="7"/>
                            </m:rPr>
                            <a:rPr lang="da-DK" sz="2400" i="1">
                              <a:solidFill>
                                <a:schemeClr val="tx1"/>
                              </a:solidFill>
                              <a:latin typeface="Cambria Math" panose="02040503050406030204" pitchFamily="18" charset="0"/>
                            </a:rPr>
                            <m:t>𝑖</m:t>
                          </m:r>
                        </m:sub>
                        <m:sup/>
                        <m:e>
                          <m:sSub>
                            <m:sSubPr>
                              <m:ctrlPr>
                                <a:rPr lang="da-DK" sz="2400" i="1">
                                  <a:solidFill>
                                    <a:schemeClr val="tx1"/>
                                  </a:solidFill>
                                  <a:latin typeface="Cambria Math" panose="02040503050406030204" pitchFamily="18" charset="0"/>
                                </a:rPr>
                              </m:ctrlPr>
                            </m:sSubPr>
                            <m:e>
                              <m:r>
                                <a:rPr lang="da-DK" sz="2400" i="1">
                                  <a:solidFill>
                                    <a:schemeClr val="tx1"/>
                                  </a:solidFill>
                                  <a:latin typeface="Cambria Math" panose="02040503050406030204" pitchFamily="18" charset="0"/>
                                </a:rPr>
                                <m:t>𝑎</m:t>
                              </m:r>
                            </m:e>
                            <m:sub>
                              <m:r>
                                <a:rPr lang="da-DK" sz="2400" i="1">
                                  <a:solidFill>
                                    <a:schemeClr val="tx1"/>
                                  </a:solidFill>
                                  <a:latin typeface="Cambria Math" panose="02040503050406030204" pitchFamily="18" charset="0"/>
                                </a:rPr>
                                <m:t>𝑖</m:t>
                              </m:r>
                            </m:sub>
                          </m:sSub>
                          <m:sSub>
                            <m:sSubPr>
                              <m:ctrlPr>
                                <a:rPr lang="da-DK" sz="2400" i="1">
                                  <a:solidFill>
                                    <a:schemeClr val="tx1"/>
                                  </a:solidFill>
                                  <a:latin typeface="Cambria Math" panose="02040503050406030204" pitchFamily="18" charset="0"/>
                                </a:rPr>
                              </m:ctrlPr>
                            </m:sSubPr>
                            <m:e>
                              <m:r>
                                <a:rPr lang="da-DK" sz="2400" i="1">
                                  <a:solidFill>
                                    <a:schemeClr val="tx1"/>
                                  </a:solidFill>
                                  <a:latin typeface="Cambria Math" panose="02040503050406030204" pitchFamily="18" charset="0"/>
                                </a:rPr>
                                <m:t>𝑓</m:t>
                              </m:r>
                            </m:e>
                            <m:sub>
                              <m:r>
                                <a:rPr lang="da-DK" sz="2400" i="1">
                                  <a:solidFill>
                                    <a:schemeClr val="tx1"/>
                                  </a:solidFill>
                                  <a:latin typeface="Cambria Math" panose="02040503050406030204" pitchFamily="18" charset="0"/>
                                </a:rPr>
                                <m:t>𝑆𝐷</m:t>
                              </m:r>
                              <m:r>
                                <a:rPr lang="da-DK" sz="2400" i="1">
                                  <a:solidFill>
                                    <a:schemeClr val="tx1"/>
                                  </a:solidFill>
                                  <a:latin typeface="Cambria Math" panose="02040503050406030204" pitchFamily="18" charset="0"/>
                                </a:rPr>
                                <m:t>,</m:t>
                              </m:r>
                              <m:r>
                                <a:rPr lang="da-DK" sz="2400" i="1">
                                  <a:solidFill>
                                    <a:schemeClr val="tx1"/>
                                  </a:solidFill>
                                  <a:latin typeface="Cambria Math" panose="02040503050406030204" pitchFamily="18" charset="0"/>
                                </a:rPr>
                                <m:t>𝑖</m:t>
                              </m:r>
                            </m:sub>
                          </m:sSub>
                        </m:e>
                      </m:nary>
                    </m:oMath>
                  </m:oMathPara>
                </a14:m>
                <a:endParaRPr lang="en-US" sz="2400" dirty="0">
                  <a:solidFill>
                    <a:schemeClr val="tx1"/>
                  </a:solidFill>
                </a:endParaRPr>
              </a:p>
            </p:txBody>
          </p:sp>
        </mc:Choice>
        <mc:Fallback xmlns="">
          <p:sp>
            <p:nvSpPr>
              <p:cNvPr id="46" name="Rectangle 43"/>
              <p:cNvSpPr>
                <a:spLocks noRot="1" noChangeAspect="1" noMove="1" noResize="1" noEditPoints="1" noAdjustHandles="1" noChangeArrowheads="1" noChangeShapeType="1" noTextEdit="1"/>
              </p:cNvSpPr>
              <p:nvPr/>
            </p:nvSpPr>
            <p:spPr>
              <a:xfrm>
                <a:off x="3156344" y="2649478"/>
                <a:ext cx="2181029" cy="988540"/>
              </a:xfrm>
              <a:prstGeom prst="rect">
                <a:avLst/>
              </a:prstGeom>
              <a:blipFill>
                <a:blip r:embed="rId7"/>
                <a:stretch>
                  <a:fillRect/>
                </a:stretch>
              </a:blipFill>
            </p:spPr>
            <p:txBody>
              <a:bodyPr/>
              <a:lstStyle/>
              <a:p>
                <a:r>
                  <a:rPr lang="de-DE">
                    <a:noFill/>
                  </a:rPr>
                  <a:t> </a:t>
                </a:r>
              </a:p>
            </p:txBody>
          </p:sp>
        </mc:Fallback>
      </mc:AlternateContent>
      <p:sp>
        <p:nvSpPr>
          <p:cNvPr id="47" name="Textfeld 46"/>
          <p:cNvSpPr txBox="1"/>
          <p:nvPr/>
        </p:nvSpPr>
        <p:spPr>
          <a:xfrm>
            <a:off x="4542926" y="5874147"/>
            <a:ext cx="1849352" cy="276999"/>
          </a:xfrm>
          <a:prstGeom prst="rect">
            <a:avLst/>
          </a:prstGeom>
          <a:noFill/>
        </p:spPr>
        <p:txBody>
          <a:bodyPr wrap="none" rtlCol="0">
            <a:spAutoFit/>
          </a:bodyPr>
          <a:lstStyle/>
          <a:p>
            <a:r>
              <a:rPr lang="de-DE" sz="1200" dirty="0" smtClean="0"/>
              <a:t>B Madsen et al, PPCF 2020</a:t>
            </a:r>
            <a:endParaRPr lang="de-DE" sz="1200" dirty="0"/>
          </a:p>
        </p:txBody>
      </p:sp>
      <p:sp>
        <p:nvSpPr>
          <p:cNvPr id="48" name="TextBox 4"/>
          <p:cNvSpPr txBox="1"/>
          <p:nvPr/>
        </p:nvSpPr>
        <p:spPr>
          <a:xfrm>
            <a:off x="9123271" y="2774416"/>
            <a:ext cx="1684037" cy="738664"/>
          </a:xfrm>
          <a:prstGeom prst="rect">
            <a:avLst/>
          </a:prstGeom>
          <a:noFill/>
        </p:spPr>
        <p:txBody>
          <a:bodyPr wrap="square" lIns="0" tIns="0" rIns="0" bIns="0" rtlCol="0">
            <a:spAutoFit/>
          </a:bodyPr>
          <a:lstStyle/>
          <a:p>
            <a:pPr>
              <a:spcBef>
                <a:spcPts val="324"/>
              </a:spcBef>
            </a:pPr>
            <a:r>
              <a:rPr lang="da-DK" dirty="0">
                <a:latin typeface="+mn-lt"/>
              </a:rPr>
              <a:t>Expansion </a:t>
            </a:r>
            <a:r>
              <a:rPr lang="da-DK" dirty="0" err="1">
                <a:latin typeface="+mn-lt"/>
              </a:rPr>
              <a:t>coefficient</a:t>
            </a:r>
            <a:r>
              <a:rPr lang="da-DK" dirty="0">
                <a:latin typeface="+mn-lt"/>
              </a:rPr>
              <a:t> </a:t>
            </a:r>
            <a:r>
              <a:rPr lang="da-DK" dirty="0" err="1">
                <a:latin typeface="+mn-lt"/>
              </a:rPr>
              <a:t>vector</a:t>
            </a:r>
            <a:endParaRPr lang="da-DK" dirty="0">
              <a:latin typeface="+mn-lt"/>
            </a:endParaRPr>
          </a:p>
        </p:txBody>
      </p:sp>
      <p:sp>
        <p:nvSpPr>
          <p:cNvPr id="49" name="TextBox 8"/>
          <p:cNvSpPr txBox="1"/>
          <p:nvPr/>
        </p:nvSpPr>
        <p:spPr>
          <a:xfrm>
            <a:off x="2390088" y="4424182"/>
            <a:ext cx="1893627" cy="492443"/>
          </a:xfrm>
          <a:prstGeom prst="rect">
            <a:avLst/>
          </a:prstGeom>
          <a:noFill/>
        </p:spPr>
        <p:txBody>
          <a:bodyPr wrap="square" lIns="0" tIns="0" rIns="0" bIns="0" rtlCol="0">
            <a:spAutoFit/>
          </a:bodyPr>
          <a:lstStyle/>
          <a:p>
            <a:pPr>
              <a:spcBef>
                <a:spcPts val="324"/>
              </a:spcBef>
            </a:pPr>
            <a:r>
              <a:rPr lang="da-DK" dirty="0" err="1">
                <a:latin typeface="+mn-lt"/>
              </a:rPr>
              <a:t>Slowing-down</a:t>
            </a:r>
            <a:r>
              <a:rPr lang="da-DK" dirty="0">
                <a:latin typeface="+mn-lt"/>
              </a:rPr>
              <a:t> basis </a:t>
            </a:r>
            <a:r>
              <a:rPr lang="da-DK" dirty="0" smtClean="0">
                <a:latin typeface="+mn-lt"/>
              </a:rPr>
              <a:t>matrix</a:t>
            </a:r>
            <a:endParaRPr lang="da-DK" dirty="0">
              <a:latin typeface="+mn-lt"/>
            </a:endParaRPr>
          </a:p>
        </p:txBody>
      </p:sp>
      <p:sp>
        <p:nvSpPr>
          <p:cNvPr id="50" name="TextBox 14"/>
          <p:cNvSpPr txBox="1"/>
          <p:nvPr/>
        </p:nvSpPr>
        <p:spPr>
          <a:xfrm>
            <a:off x="6937857" y="4472825"/>
            <a:ext cx="1440160" cy="369332"/>
          </a:xfrm>
          <a:prstGeom prst="rect">
            <a:avLst/>
          </a:prstGeom>
          <a:noFill/>
        </p:spPr>
        <p:txBody>
          <a:bodyPr wrap="square" lIns="0" tIns="0" rIns="0" bIns="0" rtlCol="0">
            <a:spAutoFit/>
          </a:bodyPr>
          <a:lstStyle/>
          <a:p>
            <a:pPr>
              <a:spcBef>
                <a:spcPts val="324"/>
              </a:spcBef>
            </a:pPr>
            <a:r>
              <a:rPr lang="da-DK" sz="1200" dirty="0" err="1">
                <a:latin typeface="+mn-lt"/>
              </a:rPr>
              <a:t>Slowing-down</a:t>
            </a:r>
            <a:r>
              <a:rPr lang="da-DK" sz="1200" dirty="0">
                <a:latin typeface="+mn-lt"/>
              </a:rPr>
              <a:t> </a:t>
            </a:r>
            <a:r>
              <a:rPr lang="da-DK" sz="1200" dirty="0" err="1">
                <a:latin typeface="+mn-lt"/>
              </a:rPr>
              <a:t>weight</a:t>
            </a:r>
            <a:r>
              <a:rPr lang="da-DK" sz="1200" dirty="0">
                <a:latin typeface="+mn-lt"/>
              </a:rPr>
              <a:t> </a:t>
            </a:r>
            <a:r>
              <a:rPr lang="da-DK" sz="1200" dirty="0" smtClean="0">
                <a:latin typeface="+mn-lt"/>
              </a:rPr>
              <a:t>matrix</a:t>
            </a:r>
            <a:endParaRPr lang="da-DK" sz="1200" dirty="0">
              <a:latin typeface="+mn-lt"/>
            </a:endParaRPr>
          </a:p>
        </p:txBody>
      </p:sp>
      <mc:AlternateContent xmlns:mc="http://schemas.openxmlformats.org/markup-compatibility/2006" xmlns:a14="http://schemas.microsoft.com/office/drawing/2010/main">
        <mc:Choice Requires="a14">
          <p:sp>
            <p:nvSpPr>
              <p:cNvPr id="51" name="TextBox 21"/>
              <p:cNvSpPr txBox="1"/>
              <p:nvPr/>
            </p:nvSpPr>
            <p:spPr>
              <a:xfrm>
                <a:off x="5147637" y="3753475"/>
                <a:ext cx="3662476" cy="369332"/>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spcBef>
                    <a:spcPts val="324"/>
                  </a:spcBef>
                </a:pPr>
                <a14:m>
                  <m:oMathPara xmlns:m="http://schemas.openxmlformats.org/officeDocument/2006/math">
                    <m:oMathParaPr>
                      <m:jc m:val="centerGroup"/>
                    </m:oMathParaPr>
                    <m:oMath xmlns:m="http://schemas.openxmlformats.org/officeDocument/2006/math">
                      <m:r>
                        <a:rPr lang="da-DK" sz="2400" i="1" smtClean="0">
                          <a:solidFill>
                            <a:schemeClr val="tx1"/>
                          </a:solidFill>
                          <a:latin typeface="Cambria Math" panose="02040503050406030204" pitchFamily="18" charset="0"/>
                        </a:rPr>
                        <m:t>𝑆</m:t>
                      </m:r>
                      <m:r>
                        <a:rPr lang="da-DK" sz="2400" i="1" smtClean="0">
                          <a:solidFill>
                            <a:schemeClr val="tx1"/>
                          </a:solidFill>
                          <a:latin typeface="Cambria Math" panose="02040503050406030204" pitchFamily="18" charset="0"/>
                        </a:rPr>
                        <m:t>=</m:t>
                      </m:r>
                      <m:r>
                        <a:rPr lang="da-DK" sz="2400" i="1" smtClean="0">
                          <a:solidFill>
                            <a:schemeClr val="tx1"/>
                          </a:solidFill>
                          <a:latin typeface="Cambria Math" panose="02040503050406030204" pitchFamily="18" charset="0"/>
                        </a:rPr>
                        <m:t>𝑊𝐹</m:t>
                      </m:r>
                      <m:r>
                        <a:rPr lang="da-DK" sz="2400" i="1" smtClean="0">
                          <a:solidFill>
                            <a:schemeClr val="tx1"/>
                          </a:solidFill>
                          <a:latin typeface="Cambria Math" panose="02040503050406030204" pitchFamily="18" charset="0"/>
                        </a:rPr>
                        <m:t>=</m:t>
                      </m:r>
                      <m:r>
                        <a:rPr lang="da-DK" sz="2400" i="1" smtClean="0">
                          <a:solidFill>
                            <a:schemeClr val="tx1"/>
                          </a:solidFill>
                          <a:latin typeface="Cambria Math" panose="02040503050406030204" pitchFamily="18" charset="0"/>
                        </a:rPr>
                        <m:t>𝑊</m:t>
                      </m:r>
                      <m:sSub>
                        <m:sSubPr>
                          <m:ctrlPr>
                            <a:rPr lang="da-DK" sz="2400" i="1">
                              <a:solidFill>
                                <a:schemeClr val="tx1"/>
                              </a:solidFill>
                              <a:latin typeface="Cambria Math" panose="02040503050406030204" pitchFamily="18" charset="0"/>
                            </a:rPr>
                          </m:ctrlPr>
                        </m:sSubPr>
                        <m:e>
                          <m:r>
                            <a:rPr lang="da-DK" sz="2400" i="1">
                              <a:solidFill>
                                <a:schemeClr val="tx1"/>
                              </a:solidFill>
                              <a:latin typeface="Cambria Math" panose="02040503050406030204" pitchFamily="18" charset="0"/>
                            </a:rPr>
                            <m:t>𝐹</m:t>
                          </m:r>
                        </m:e>
                        <m:sub>
                          <m:r>
                            <a:rPr lang="da-DK" sz="2400" i="1">
                              <a:solidFill>
                                <a:schemeClr val="tx1"/>
                              </a:solidFill>
                              <a:latin typeface="Cambria Math" panose="02040503050406030204" pitchFamily="18" charset="0"/>
                            </a:rPr>
                            <m:t>𝑆𝐷</m:t>
                          </m:r>
                        </m:sub>
                      </m:sSub>
                      <m:r>
                        <a:rPr lang="da-DK" sz="2400" i="1">
                          <a:solidFill>
                            <a:schemeClr val="tx1"/>
                          </a:solidFill>
                          <a:latin typeface="Cambria Math" panose="02040503050406030204" pitchFamily="18" charset="0"/>
                        </a:rPr>
                        <m:t>𝐴</m:t>
                      </m:r>
                      <m:r>
                        <a:rPr lang="da-DK" sz="2400" i="1">
                          <a:solidFill>
                            <a:schemeClr val="tx1"/>
                          </a:solidFill>
                          <a:latin typeface="Cambria Math" panose="02040503050406030204" pitchFamily="18" charset="0"/>
                        </a:rPr>
                        <m:t>=</m:t>
                      </m:r>
                      <m:sSub>
                        <m:sSubPr>
                          <m:ctrlPr>
                            <a:rPr lang="da-DK" sz="2400" i="1">
                              <a:solidFill>
                                <a:schemeClr val="tx1"/>
                              </a:solidFill>
                              <a:latin typeface="Cambria Math" panose="02040503050406030204" pitchFamily="18" charset="0"/>
                            </a:rPr>
                          </m:ctrlPr>
                        </m:sSubPr>
                        <m:e>
                          <m:r>
                            <a:rPr lang="da-DK" sz="2400" b="0" i="1" smtClean="0">
                              <a:solidFill>
                                <a:schemeClr val="tx1"/>
                              </a:solidFill>
                              <a:latin typeface="Cambria Math" panose="02040503050406030204" pitchFamily="18" charset="0"/>
                            </a:rPr>
                            <m:t>𝑊</m:t>
                          </m:r>
                        </m:e>
                        <m:sub>
                          <m:r>
                            <a:rPr lang="da-DK" sz="2400" i="1">
                              <a:solidFill>
                                <a:schemeClr val="tx1"/>
                              </a:solidFill>
                              <a:latin typeface="Cambria Math" panose="02040503050406030204" pitchFamily="18" charset="0"/>
                            </a:rPr>
                            <m:t>𝑆𝐷</m:t>
                          </m:r>
                        </m:sub>
                      </m:sSub>
                      <m:r>
                        <a:rPr lang="da-DK" sz="2400" i="1">
                          <a:solidFill>
                            <a:schemeClr val="tx1"/>
                          </a:solidFill>
                          <a:latin typeface="Cambria Math" panose="02040503050406030204" pitchFamily="18" charset="0"/>
                        </a:rPr>
                        <m:t>𝐴</m:t>
                      </m:r>
                    </m:oMath>
                  </m:oMathPara>
                </a14:m>
                <a:endParaRPr lang="en-GB" sz="2400" dirty="0" err="1">
                  <a:solidFill>
                    <a:schemeClr val="tx1"/>
                  </a:solidFill>
                </a:endParaRPr>
              </a:p>
            </p:txBody>
          </p:sp>
        </mc:Choice>
        <mc:Fallback xmlns="">
          <p:sp>
            <p:nvSpPr>
              <p:cNvPr id="51" name="TextBox 21"/>
              <p:cNvSpPr txBox="1">
                <a:spLocks noRot="1" noChangeAspect="1" noMove="1" noResize="1" noEditPoints="1" noAdjustHandles="1" noChangeArrowheads="1" noChangeShapeType="1" noTextEdit="1"/>
              </p:cNvSpPr>
              <p:nvPr/>
            </p:nvSpPr>
            <p:spPr>
              <a:xfrm>
                <a:off x="5147637" y="3753475"/>
                <a:ext cx="3662476" cy="369332"/>
              </a:xfrm>
              <a:prstGeom prst="rect">
                <a:avLst/>
              </a:prstGeom>
              <a:blipFill>
                <a:blip r:embed="rId8"/>
                <a:stretch>
                  <a:fillRect l="-663" r="-829" b="-1612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TextBox 23"/>
              <p:cNvSpPr txBox="1"/>
              <p:nvPr/>
            </p:nvSpPr>
            <p:spPr>
              <a:xfrm>
                <a:off x="507514" y="3769099"/>
                <a:ext cx="1170064" cy="369332"/>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spcBef>
                    <a:spcPts val="324"/>
                  </a:spcBef>
                </a:pPr>
                <a14:m>
                  <m:oMathPara xmlns:m="http://schemas.openxmlformats.org/officeDocument/2006/math">
                    <m:oMathParaPr>
                      <m:jc m:val="centerGroup"/>
                    </m:oMathParaPr>
                    <m:oMath xmlns:m="http://schemas.openxmlformats.org/officeDocument/2006/math">
                      <m:r>
                        <a:rPr lang="da-DK" sz="2400" i="1" smtClean="0">
                          <a:solidFill>
                            <a:schemeClr val="tx1"/>
                          </a:solidFill>
                          <a:latin typeface="Cambria Math" panose="02040503050406030204" pitchFamily="18" charset="0"/>
                        </a:rPr>
                        <m:t>𝑆</m:t>
                      </m:r>
                      <m:r>
                        <a:rPr lang="da-DK" sz="2400" i="1" smtClean="0">
                          <a:solidFill>
                            <a:schemeClr val="tx1"/>
                          </a:solidFill>
                          <a:latin typeface="Cambria Math" panose="02040503050406030204" pitchFamily="18" charset="0"/>
                        </a:rPr>
                        <m:t>=</m:t>
                      </m:r>
                      <m:r>
                        <a:rPr lang="da-DK" sz="2400" i="1" smtClean="0">
                          <a:solidFill>
                            <a:schemeClr val="tx1"/>
                          </a:solidFill>
                          <a:latin typeface="Cambria Math" panose="02040503050406030204" pitchFamily="18" charset="0"/>
                        </a:rPr>
                        <m:t>𝑊𝐹</m:t>
                      </m:r>
                    </m:oMath>
                  </m:oMathPara>
                </a14:m>
                <a:endParaRPr lang="en-GB" sz="2400" dirty="0" err="1">
                  <a:solidFill>
                    <a:schemeClr val="tx1"/>
                  </a:solidFill>
                </a:endParaRPr>
              </a:p>
            </p:txBody>
          </p:sp>
        </mc:Choice>
        <mc:Fallback xmlns="">
          <p:sp>
            <p:nvSpPr>
              <p:cNvPr id="52" name="TextBox 23"/>
              <p:cNvSpPr txBox="1">
                <a:spLocks noRot="1" noChangeAspect="1" noMove="1" noResize="1" noEditPoints="1" noAdjustHandles="1" noChangeArrowheads="1" noChangeShapeType="1" noTextEdit="1"/>
              </p:cNvSpPr>
              <p:nvPr/>
            </p:nvSpPr>
            <p:spPr>
              <a:xfrm>
                <a:off x="507514" y="3769099"/>
                <a:ext cx="1170064" cy="369332"/>
              </a:xfrm>
              <a:prstGeom prst="rect">
                <a:avLst/>
              </a:prstGeom>
              <a:blipFill>
                <a:blip r:embed="rId9"/>
                <a:stretch>
                  <a:fillRect l="-3093" r="-2577" b="-7937"/>
                </a:stretch>
              </a:blipFill>
            </p:spPr>
            <p:txBody>
              <a:bodyPr/>
              <a:lstStyle/>
              <a:p>
                <a:r>
                  <a:rPr lang="de-DE">
                    <a:noFill/>
                  </a:rPr>
                  <a:t> </a:t>
                </a:r>
              </a:p>
            </p:txBody>
          </p:sp>
        </mc:Fallback>
      </mc:AlternateContent>
      <p:cxnSp>
        <p:nvCxnSpPr>
          <p:cNvPr id="53" name="Straight Arrow Connector 26"/>
          <p:cNvCxnSpPr/>
          <p:nvPr/>
        </p:nvCxnSpPr>
        <p:spPr bwMode="auto">
          <a:xfrm flipV="1">
            <a:off x="4466718" y="4261789"/>
            <a:ext cx="0" cy="211036"/>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4" name="Rectangle 20"/>
              <p:cNvSpPr/>
              <p:nvPr/>
            </p:nvSpPr>
            <p:spPr>
              <a:xfrm>
                <a:off x="1859963" y="3726141"/>
                <a:ext cx="2923557"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da-DK" sz="2400" i="1" smtClean="0">
                          <a:solidFill>
                            <a:schemeClr val="tx1"/>
                          </a:solidFill>
                          <a:latin typeface="Cambria Math" panose="02040503050406030204" pitchFamily="18" charset="0"/>
                        </a:rPr>
                        <m:t>𝐹</m:t>
                      </m:r>
                      <m:r>
                        <a:rPr lang="da-DK" sz="2400" i="1" smtClean="0">
                          <a:solidFill>
                            <a:schemeClr val="tx1"/>
                          </a:solidFill>
                          <a:latin typeface="Cambria Math" panose="02040503050406030204" pitchFamily="18" charset="0"/>
                        </a:rPr>
                        <m:t>=∑</m:t>
                      </m:r>
                      <m:sSub>
                        <m:sSubPr>
                          <m:ctrlPr>
                            <a:rPr lang="da-DK" sz="2400" i="1">
                              <a:solidFill>
                                <a:schemeClr val="tx1"/>
                              </a:solidFill>
                              <a:latin typeface="Cambria Math" panose="02040503050406030204" pitchFamily="18" charset="0"/>
                            </a:rPr>
                          </m:ctrlPr>
                        </m:sSubPr>
                        <m:e>
                          <m:r>
                            <a:rPr lang="da-DK" sz="2400" i="1">
                              <a:solidFill>
                                <a:schemeClr val="tx1"/>
                              </a:solidFill>
                              <a:latin typeface="Cambria Math" panose="02040503050406030204" pitchFamily="18" charset="0"/>
                            </a:rPr>
                            <m:t>𝑎</m:t>
                          </m:r>
                        </m:e>
                        <m:sub>
                          <m:r>
                            <a:rPr lang="da-DK" sz="2400" i="1">
                              <a:solidFill>
                                <a:schemeClr val="tx1"/>
                              </a:solidFill>
                              <a:latin typeface="Cambria Math" panose="02040503050406030204" pitchFamily="18" charset="0"/>
                            </a:rPr>
                            <m:t>𝑖</m:t>
                          </m:r>
                        </m:sub>
                      </m:sSub>
                      <m:sSub>
                        <m:sSubPr>
                          <m:ctrlPr>
                            <a:rPr lang="da-DK" sz="2400" i="1">
                              <a:solidFill>
                                <a:schemeClr val="tx1"/>
                              </a:solidFill>
                              <a:latin typeface="Cambria Math" panose="02040503050406030204" pitchFamily="18" charset="0"/>
                            </a:rPr>
                          </m:ctrlPr>
                        </m:sSubPr>
                        <m:e>
                          <m:r>
                            <a:rPr lang="da-DK" sz="2400" i="1">
                              <a:solidFill>
                                <a:schemeClr val="tx1"/>
                              </a:solidFill>
                              <a:latin typeface="Cambria Math" panose="02040503050406030204" pitchFamily="18" charset="0"/>
                            </a:rPr>
                            <m:t>𝑓</m:t>
                          </m:r>
                        </m:e>
                        <m:sub>
                          <m:r>
                            <a:rPr lang="da-DK" sz="2400" i="1">
                              <a:solidFill>
                                <a:schemeClr val="tx1"/>
                              </a:solidFill>
                              <a:latin typeface="Cambria Math" panose="02040503050406030204" pitchFamily="18" charset="0"/>
                            </a:rPr>
                            <m:t>𝑆𝐷𝑖</m:t>
                          </m:r>
                        </m:sub>
                      </m:sSub>
                      <m:r>
                        <a:rPr lang="da-DK" sz="2400" i="1">
                          <a:solidFill>
                            <a:schemeClr val="tx1"/>
                          </a:solidFill>
                          <a:latin typeface="Cambria Math" panose="02040503050406030204" pitchFamily="18" charset="0"/>
                        </a:rPr>
                        <m:t>=</m:t>
                      </m:r>
                      <m:sSub>
                        <m:sSubPr>
                          <m:ctrlPr>
                            <a:rPr lang="da-DK" sz="2400" i="1">
                              <a:solidFill>
                                <a:schemeClr val="tx1"/>
                              </a:solidFill>
                              <a:latin typeface="Cambria Math" panose="02040503050406030204" pitchFamily="18" charset="0"/>
                            </a:rPr>
                          </m:ctrlPr>
                        </m:sSubPr>
                        <m:e>
                          <m:r>
                            <a:rPr lang="da-DK" sz="2400" i="1">
                              <a:solidFill>
                                <a:schemeClr val="tx1"/>
                              </a:solidFill>
                              <a:latin typeface="Cambria Math" panose="02040503050406030204" pitchFamily="18" charset="0"/>
                            </a:rPr>
                            <m:t>𝐹</m:t>
                          </m:r>
                        </m:e>
                        <m:sub>
                          <m:r>
                            <a:rPr lang="da-DK" sz="2400" i="1">
                              <a:solidFill>
                                <a:schemeClr val="tx1"/>
                              </a:solidFill>
                              <a:latin typeface="Cambria Math" panose="02040503050406030204" pitchFamily="18" charset="0"/>
                            </a:rPr>
                            <m:t>𝑆𝐷</m:t>
                          </m:r>
                        </m:sub>
                      </m:sSub>
                      <m:r>
                        <a:rPr lang="da-DK" sz="2400" i="1">
                          <a:solidFill>
                            <a:schemeClr val="tx1"/>
                          </a:solidFill>
                          <a:latin typeface="Cambria Math" panose="02040503050406030204" pitchFamily="18" charset="0"/>
                        </a:rPr>
                        <m:t>𝐴</m:t>
                      </m:r>
                    </m:oMath>
                  </m:oMathPara>
                </a14:m>
                <a:endParaRPr lang="en-GB" sz="2400" dirty="0">
                  <a:solidFill>
                    <a:schemeClr val="tx1"/>
                  </a:solidFill>
                </a:endParaRPr>
              </a:p>
            </p:txBody>
          </p:sp>
        </mc:Choice>
        <mc:Fallback xmlns="">
          <p:sp>
            <p:nvSpPr>
              <p:cNvPr id="54" name="Rectangle 20"/>
              <p:cNvSpPr>
                <a:spLocks noRot="1" noChangeAspect="1" noMove="1" noResize="1" noEditPoints="1" noAdjustHandles="1" noChangeArrowheads="1" noChangeShapeType="1" noTextEdit="1"/>
              </p:cNvSpPr>
              <p:nvPr/>
            </p:nvSpPr>
            <p:spPr>
              <a:xfrm>
                <a:off x="1859963" y="3726141"/>
                <a:ext cx="2923557" cy="461665"/>
              </a:xfrm>
              <a:prstGeom prst="rect">
                <a:avLst/>
              </a:prstGeom>
              <a:blipFill>
                <a:blip r:embed="rId10"/>
                <a:stretch>
                  <a:fillRect b="-17949"/>
                </a:stretch>
              </a:blipFill>
            </p:spPr>
            <p:txBody>
              <a:bodyPr/>
              <a:lstStyle/>
              <a:p>
                <a:r>
                  <a:rPr lang="de-DE">
                    <a:noFill/>
                  </a:rPr>
                  <a:t> </a:t>
                </a:r>
              </a:p>
            </p:txBody>
          </p:sp>
        </mc:Fallback>
      </mc:AlternateContent>
      <p:cxnSp>
        <p:nvCxnSpPr>
          <p:cNvPr id="55" name="Straight Arrow Connector 10"/>
          <p:cNvCxnSpPr/>
          <p:nvPr/>
        </p:nvCxnSpPr>
        <p:spPr bwMode="auto">
          <a:xfrm flipV="1">
            <a:off x="3758844" y="4189056"/>
            <a:ext cx="152175" cy="222251"/>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27"/>
          <p:cNvCxnSpPr/>
          <p:nvPr/>
        </p:nvCxnSpPr>
        <p:spPr bwMode="auto">
          <a:xfrm flipV="1">
            <a:off x="7923712" y="4162583"/>
            <a:ext cx="158988" cy="286526"/>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28"/>
          <p:cNvCxnSpPr/>
          <p:nvPr/>
        </p:nvCxnSpPr>
        <p:spPr bwMode="auto">
          <a:xfrm flipH="1">
            <a:off x="8616986" y="3427173"/>
            <a:ext cx="318008" cy="38173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8" name="Picture 17"/>
          <p:cNvPicPr>
            <a:picLocks noChangeAspect="1"/>
          </p:cNvPicPr>
          <p:nvPr/>
        </p:nvPicPr>
        <p:blipFill>
          <a:blip r:embed="rId11"/>
          <a:stretch>
            <a:fillRect/>
          </a:stretch>
        </p:blipFill>
        <p:spPr>
          <a:xfrm>
            <a:off x="334588" y="5067203"/>
            <a:ext cx="4006745" cy="1056505"/>
          </a:xfrm>
          <a:prstGeom prst="rect">
            <a:avLst/>
          </a:prstGeom>
          <a:ln>
            <a:solidFill>
              <a:schemeClr val="bg1">
                <a:lumMod val="50000"/>
              </a:schemeClr>
            </a:solidFill>
          </a:ln>
        </p:spPr>
      </p:pic>
      <p:sp>
        <p:nvSpPr>
          <p:cNvPr id="9" name="Fußzeilenplatzhalter 8"/>
          <p:cNvSpPr>
            <a:spLocks noGrp="1"/>
          </p:cNvSpPr>
          <p:nvPr>
            <p:ph type="ftr" sz="quarter" idx="15"/>
          </p:nvPr>
        </p:nvSpPr>
        <p:spPr/>
        <p:txBody>
          <a:bodyPr/>
          <a:lstStyle/>
          <a:p>
            <a:r>
              <a:rPr lang="en-US" smtClean="0"/>
              <a:t>ENR Mid-term Evaluation | Dmitry Moseev | 27.09.2022</a:t>
            </a:r>
            <a:endParaRPr lang="de-DE" dirty="0"/>
          </a:p>
        </p:txBody>
      </p:sp>
    </p:spTree>
    <p:extLst>
      <p:ext uri="{BB962C8B-B14F-4D97-AF65-F5344CB8AC3E}">
        <p14:creationId xmlns:p14="http://schemas.microsoft.com/office/powerpoint/2010/main" val="24704455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10.potx" id="{0C06C033-BB48-411D-ADC9-0FFA6D12E424}" vid="{52904270-0A41-4934-AEDA-C1249BFB6227}"/>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10.potx" id="{0C06C033-BB48-411D-ADC9-0FFA6D12E424}" vid="{57821A0A-8FBA-487C-BC18-3E24662CFA8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2022_Final_v9</Template>
  <TotalTime>0</TotalTime>
  <Words>630</Words>
  <Application>Microsoft Office PowerPoint</Application>
  <PresentationFormat>Breitbild</PresentationFormat>
  <Paragraphs>102</Paragraphs>
  <Slides>16</Slides>
  <Notes>0</Notes>
  <HiddenSlides>0</HiddenSlides>
  <MMClips>0</MMClips>
  <ScaleCrop>false</ScaleCrop>
  <HeadingPairs>
    <vt:vector size="8" baseType="variant">
      <vt:variant>
        <vt:lpstr>Verwendete Schriftarten</vt:lpstr>
      </vt:variant>
      <vt:variant>
        <vt:i4>9</vt:i4>
      </vt:variant>
      <vt:variant>
        <vt:lpstr>Design</vt:lpstr>
      </vt:variant>
      <vt:variant>
        <vt:i4>2</vt:i4>
      </vt:variant>
      <vt:variant>
        <vt:lpstr>Eingebettete OLE-Server</vt:lpstr>
      </vt:variant>
      <vt:variant>
        <vt:i4>1</vt:i4>
      </vt:variant>
      <vt:variant>
        <vt:lpstr>Folientitel</vt:lpstr>
      </vt:variant>
      <vt:variant>
        <vt:i4>16</vt:i4>
      </vt:variant>
    </vt:vector>
  </HeadingPairs>
  <TitlesOfParts>
    <vt:vector size="28" baseType="lpstr">
      <vt:lpstr>ＭＳ Ｐゴシック</vt:lpstr>
      <vt:lpstr>.SF NS Symbols Regular</vt:lpstr>
      <vt:lpstr>Arial</vt:lpstr>
      <vt:lpstr>Arial Narrow</vt:lpstr>
      <vt:lpstr>Calibri</vt:lpstr>
      <vt:lpstr>Cambria Math</vt:lpstr>
      <vt:lpstr>Symbol</vt:lpstr>
      <vt:lpstr>Times New Roman</vt:lpstr>
      <vt:lpstr>Wingdings 3</vt:lpstr>
      <vt:lpstr>W7X</vt:lpstr>
      <vt:lpstr>IPP</vt:lpstr>
      <vt:lpstr>think-cell Folie</vt:lpstr>
      <vt:lpstr>PowerPoint-Präsentation</vt:lpstr>
      <vt:lpstr>Motivation and goals of the project</vt:lpstr>
      <vt:lpstr>Example of importance: sawteeth in stellarators</vt:lpstr>
      <vt:lpstr>Example of importance: sawteeth in stellarators</vt:lpstr>
      <vt:lpstr>Improvement of the diagnostic coverage</vt:lpstr>
      <vt:lpstr>Improvement of the diagnostic coverage</vt:lpstr>
      <vt:lpstr>Improvement of the diagnostic coverage</vt:lpstr>
      <vt:lpstr>Improvement of the diagnostic coverage</vt:lpstr>
      <vt:lpstr>Idea of the new regularization</vt:lpstr>
      <vt:lpstr>Idea of the new regularization</vt:lpstr>
      <vt:lpstr>Reconstruction of the velocity distribution function in W7-X</vt:lpstr>
      <vt:lpstr>Reconstruction of the velocity distribution function in W7-X</vt:lpstr>
      <vt:lpstr>Inferring the velocity distribution function at JET in the DT experiments</vt:lpstr>
      <vt:lpstr>Energy distribution of D in the JET‘s plasma center</vt:lpstr>
      <vt:lpstr>Measured neutron spectra in the diamond detectors</vt:lpstr>
      <vt:lpstr>Conclusions</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(1/2)</dc:title>
  <dc:creator>Dmitry Moseev</dc:creator>
  <cp:lastModifiedBy>Dmitry Moseev</cp:lastModifiedBy>
  <cp:revision>166</cp:revision>
  <dcterms:created xsi:type="dcterms:W3CDTF">2022-06-14T08:29:57Z</dcterms:created>
  <dcterms:modified xsi:type="dcterms:W3CDTF">2023-02-06T14:31:07Z</dcterms:modified>
</cp:coreProperties>
</file>