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  <p:sldMasterId id="2147483700" r:id="rId3"/>
  </p:sldMasterIdLst>
  <p:notesMasterIdLst>
    <p:notesMasterId r:id="rId47"/>
  </p:notesMasterIdLst>
  <p:sldIdLst>
    <p:sldId id="256" r:id="rId4"/>
    <p:sldId id="442" r:id="rId5"/>
    <p:sldId id="439" r:id="rId6"/>
    <p:sldId id="531" r:id="rId7"/>
    <p:sldId id="430" r:id="rId8"/>
    <p:sldId id="558" r:id="rId9"/>
    <p:sldId id="560" r:id="rId10"/>
    <p:sldId id="559" r:id="rId11"/>
    <p:sldId id="373" r:id="rId12"/>
    <p:sldId id="557" r:id="rId13"/>
    <p:sldId id="289" r:id="rId14"/>
    <p:sldId id="313" r:id="rId15"/>
    <p:sldId id="564" r:id="rId16"/>
    <p:sldId id="556" r:id="rId17"/>
    <p:sldId id="291" r:id="rId18"/>
    <p:sldId id="530" r:id="rId19"/>
    <p:sldId id="555" r:id="rId20"/>
    <p:sldId id="542" r:id="rId21"/>
    <p:sldId id="562" r:id="rId22"/>
    <p:sldId id="310" r:id="rId23"/>
    <p:sldId id="561" r:id="rId24"/>
    <p:sldId id="563" r:id="rId25"/>
    <p:sldId id="532" r:id="rId26"/>
    <p:sldId id="533" r:id="rId27"/>
    <p:sldId id="534" r:id="rId28"/>
    <p:sldId id="535" r:id="rId29"/>
    <p:sldId id="536" r:id="rId30"/>
    <p:sldId id="537" r:id="rId31"/>
    <p:sldId id="538" r:id="rId32"/>
    <p:sldId id="540" r:id="rId33"/>
    <p:sldId id="541" r:id="rId34"/>
    <p:sldId id="514" r:id="rId35"/>
    <p:sldId id="543" r:id="rId36"/>
    <p:sldId id="544" r:id="rId37"/>
    <p:sldId id="546" r:id="rId38"/>
    <p:sldId id="547" r:id="rId39"/>
    <p:sldId id="548" r:id="rId40"/>
    <p:sldId id="553" r:id="rId41"/>
    <p:sldId id="554" r:id="rId42"/>
    <p:sldId id="552" r:id="rId43"/>
    <p:sldId id="566" r:id="rId44"/>
    <p:sldId id="529" r:id="rId45"/>
    <p:sldId id="565" r:id="rId46"/>
  </p:sldIdLst>
  <p:sldSz cx="9144000" cy="5143500" type="screen16x9"/>
  <p:notesSz cx="7099300" cy="10234613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Open Sans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1" roundtripDataSignature="AMtx7mjto/deIq+KFj9ePLEnonzmbVn6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1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50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4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6.fntdata"/><Relationship Id="rId5" Type="http://schemas.openxmlformats.org/officeDocument/2006/relationships/slide" Target="slides/slide2.xml"/><Relationship Id="rId95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7.fntdata"/><Relationship Id="rId9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5.fntdata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" name="Google Shape;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lang="en-US"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5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ctrTitle"/>
          </p:nvPr>
        </p:nvSpPr>
        <p:spPr>
          <a:xfrm>
            <a:off x="395536" y="1761660"/>
            <a:ext cx="8496944" cy="972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subTitle" idx="1"/>
          </p:nvPr>
        </p:nvSpPr>
        <p:spPr>
          <a:xfrm>
            <a:off x="395536" y="3219822"/>
            <a:ext cx="4392488" cy="32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0" descr="https://idw-online.de/pages/de/institutionlogo921"/>
          <p:cNvSpPr/>
          <p:nvPr/>
        </p:nvSpPr>
        <p:spPr>
          <a:xfrm>
            <a:off x="155576" y="-342900"/>
            <a:ext cx="1076325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40"/>
          <p:cNvSpPr>
            <a:spLocks noGrp="1"/>
          </p:cNvSpPr>
          <p:nvPr>
            <p:ph type="pic" idx="2"/>
          </p:nvPr>
        </p:nvSpPr>
        <p:spPr>
          <a:xfrm>
            <a:off x="395537" y="4268763"/>
            <a:ext cx="1295375" cy="679252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40"/>
          <p:cNvSpPr/>
          <p:nvPr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40"/>
          <p:cNvGrpSpPr/>
          <p:nvPr/>
        </p:nvGrpSpPr>
        <p:grpSpPr>
          <a:xfrm>
            <a:off x="18230283" y="30189670"/>
            <a:ext cx="9924896" cy="1336231"/>
            <a:chOff x="18230283" y="40396913"/>
            <a:chExt cx="9924896" cy="1781641"/>
          </a:xfrm>
        </p:grpSpPr>
        <p:sp>
          <p:nvSpPr>
            <p:cNvPr id="22" name="Google Shape;22;p40"/>
            <p:cNvSpPr/>
            <p:nvPr/>
          </p:nvSpPr>
          <p:spPr>
            <a:xfrm>
              <a:off x="18230283" y="40400269"/>
              <a:ext cx="2575295" cy="1778285"/>
            </a:xfrm>
            <a:prstGeom prst="rect">
              <a:avLst/>
            </a:prstGeom>
            <a:solidFill>
              <a:srgbClr val="0539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00"/>
                <a:buFont typeface="Calibri"/>
                <a:buNone/>
              </a:pPr>
              <a:endParaRPr sz="8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Google Shape;23;p40" descr="EuropeanFlag-stars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801564" y="40396913"/>
              <a:ext cx="9353615" cy="17816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oogle Shape;24;p40"/>
          <p:cNvGrpSpPr/>
          <p:nvPr/>
        </p:nvGrpSpPr>
        <p:grpSpPr>
          <a:xfrm>
            <a:off x="18382683" y="30303970"/>
            <a:ext cx="9924896" cy="1336231"/>
            <a:chOff x="18230283" y="40396913"/>
            <a:chExt cx="9924896" cy="1781641"/>
          </a:xfrm>
        </p:grpSpPr>
        <p:sp>
          <p:nvSpPr>
            <p:cNvPr id="25" name="Google Shape;25;p40"/>
            <p:cNvSpPr/>
            <p:nvPr/>
          </p:nvSpPr>
          <p:spPr>
            <a:xfrm>
              <a:off x="18230283" y="40400269"/>
              <a:ext cx="2575295" cy="1778285"/>
            </a:xfrm>
            <a:prstGeom prst="rect">
              <a:avLst/>
            </a:prstGeom>
            <a:solidFill>
              <a:srgbClr val="0539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00"/>
                <a:buFont typeface="Calibri"/>
                <a:buNone/>
              </a:pPr>
              <a:endParaRPr sz="8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" name="Google Shape;26;p40" descr="EuropeanFlag-stars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801564" y="40396913"/>
              <a:ext cx="9353615" cy="17816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27;p40"/>
          <p:cNvGrpSpPr/>
          <p:nvPr/>
        </p:nvGrpSpPr>
        <p:grpSpPr>
          <a:xfrm>
            <a:off x="18535083" y="30418270"/>
            <a:ext cx="9924896" cy="1336231"/>
            <a:chOff x="18230283" y="40396913"/>
            <a:chExt cx="9924896" cy="1781641"/>
          </a:xfrm>
        </p:grpSpPr>
        <p:sp>
          <p:nvSpPr>
            <p:cNvPr id="28" name="Google Shape;28;p40"/>
            <p:cNvSpPr/>
            <p:nvPr/>
          </p:nvSpPr>
          <p:spPr>
            <a:xfrm>
              <a:off x="18230283" y="40400269"/>
              <a:ext cx="2575295" cy="1778285"/>
            </a:xfrm>
            <a:prstGeom prst="rect">
              <a:avLst/>
            </a:prstGeom>
            <a:solidFill>
              <a:srgbClr val="0539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00"/>
                <a:buFont typeface="Calibri"/>
                <a:buNone/>
              </a:pPr>
              <a:endParaRPr sz="8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" name="Google Shape;29;p40" descr="EuropeanFlag-stars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801564" y="40396913"/>
              <a:ext cx="9353615" cy="17816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oogle Shape;30;p40"/>
          <p:cNvGrpSpPr/>
          <p:nvPr/>
        </p:nvGrpSpPr>
        <p:grpSpPr>
          <a:xfrm>
            <a:off x="18687483" y="30532570"/>
            <a:ext cx="9924896" cy="1336231"/>
            <a:chOff x="18230283" y="40396913"/>
            <a:chExt cx="9924896" cy="1781641"/>
          </a:xfrm>
        </p:grpSpPr>
        <p:sp>
          <p:nvSpPr>
            <p:cNvPr id="31" name="Google Shape;31;p40"/>
            <p:cNvSpPr/>
            <p:nvPr/>
          </p:nvSpPr>
          <p:spPr>
            <a:xfrm>
              <a:off x="18230283" y="40400269"/>
              <a:ext cx="2575295" cy="1778285"/>
            </a:xfrm>
            <a:prstGeom prst="rect">
              <a:avLst/>
            </a:prstGeom>
            <a:solidFill>
              <a:srgbClr val="0539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00"/>
                <a:buFont typeface="Calibri"/>
                <a:buNone/>
              </a:pPr>
              <a:endParaRPr sz="8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Google Shape;32;p40" descr="EuropeanFlag-stars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801564" y="40396913"/>
              <a:ext cx="9353615" cy="17816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33;p40"/>
          <p:cNvPicPr preferRelativeResize="0"/>
          <p:nvPr/>
        </p:nvPicPr>
        <p:blipFill rotWithShape="1">
          <a:blip r:embed="rId3">
            <a:alphaModFix/>
          </a:blip>
          <a:srcRect b="27347"/>
          <a:stretch/>
        </p:blipFill>
        <p:spPr>
          <a:xfrm>
            <a:off x="0" y="0"/>
            <a:ext cx="9144000" cy="41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0" descr="EU_und_Tex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6096" y="4320000"/>
            <a:ext cx="3456384" cy="649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1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1"/>
          <p:cNvSpPr txBox="1"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body" idx="1"/>
          </p:nvPr>
        </p:nvSpPr>
        <p:spPr>
          <a:xfrm>
            <a:off x="457200" y="1059582"/>
            <a:ext cx="8229600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ftr" idx="11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41" descr="EurofusionDisc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16416" y="70180"/>
            <a:ext cx="367958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9A692-14AE-4628-BC7A-01FC2AED4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57610"/>
            <a:ext cx="8210100" cy="847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 dirty="0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E38F0-AFEB-4D48-9A07-6D7D2F9A84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9923" y="1326798"/>
            <a:ext cx="7620178" cy="3102328"/>
          </a:xfrm>
        </p:spPr>
        <p:txBody>
          <a:bodyPr/>
          <a:lstStyle>
            <a:lvl1pPr marL="152400" indent="-152400">
              <a:buFont typeface="Arial" panose="020B0604020202020204" pitchFamily="34" charset="0"/>
              <a:buChar char="•"/>
              <a:defRPr/>
            </a:lvl1pPr>
            <a:lvl2pPr>
              <a:spcBef>
                <a:spcPts val="3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8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2564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1612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9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4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39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4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09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4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79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7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998" tIns="33499" rIns="66998" bIns="33499" numCol="1" anchor="t" anchorCtr="0" compatLnSpc="1">
            <a:prstTxWarp prst="textNoShape">
              <a:avLst/>
            </a:prstTxWarp>
          </a:bodyPr>
          <a:lstStyle/>
          <a:p>
            <a:endParaRPr lang="en-GB" sz="1771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8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1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30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19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30189672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05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8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30303973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05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8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4" y="30418273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05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8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4" y="30532572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05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008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1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7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1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42" y="85725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2345"/>
              </a:lnSpc>
              <a:defRPr sz="1758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59582"/>
            <a:ext cx="8229600" cy="3672408"/>
          </a:xfrm>
        </p:spPr>
        <p:txBody>
          <a:bodyPr>
            <a:normAutofit/>
          </a:bodyPr>
          <a:lstStyle>
            <a:lvl1pPr marL="251243" indent="-251243">
              <a:buFont typeface="Arial" panose="020B0604020202020204" pitchFamily="34" charset="0"/>
              <a:buChar char="•"/>
              <a:defRPr sz="146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4359" indent="-209369">
              <a:buFont typeface="Arial" panose="020B0604020202020204" pitchFamily="34" charset="0"/>
              <a:buChar char="•"/>
              <a:defRPr sz="131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7476" indent="-167495">
              <a:buFont typeface="Arial" panose="020B0604020202020204" pitchFamily="34" charset="0"/>
              <a:buChar char="•"/>
              <a:defRPr sz="1172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80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S. Wiesen | 4</a:t>
            </a:r>
            <a:r>
              <a:rPr lang="en-GB" baseline="30000" dirty="0"/>
              <a:t>th</a:t>
            </a:r>
            <a:r>
              <a:rPr lang="en-GB" dirty="0"/>
              <a:t> IAEA TM Divertor Concepts | Vienna | Nov 7</a:t>
            </a:r>
            <a:r>
              <a:rPr lang="en-GB" baseline="30000" dirty="0"/>
              <a:t>th</a:t>
            </a:r>
            <a:r>
              <a:rPr lang="en-GB" dirty="0"/>
              <a:t> 2022 | Page </a:t>
            </a:r>
            <a:fld id="{6A6D9FA1-99C7-4910-8E32-B85D378B0060}" type="slidenum">
              <a:rPr lang="en-GB" smtClean="0"/>
              <a:pPr algn="r"/>
              <a:t>‹Nr.›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1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30956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B1E6E1-D838-4D74-BB40-D99B32CF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29" y="57610"/>
            <a:ext cx="8218937" cy="848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BF839-02E3-4C7D-9EAD-E3D6CEF9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7076" y="1326797"/>
            <a:ext cx="7615238" cy="3098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70F396-9D15-4057-A7C2-58B08A3372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54" y="1"/>
            <a:ext cx="120540" cy="998762"/>
          </a:xfrm>
          <a:prstGeom prst="rect">
            <a:avLst/>
          </a:prstGeom>
        </p:spPr>
      </p:pic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AE83F09-AB9A-4A63-9E26-72CDB273A38F}"/>
              </a:ext>
            </a:extLst>
          </p:cNvPr>
          <p:cNvCxnSpPr/>
          <p:nvPr userDrawn="1"/>
        </p:nvCxnSpPr>
        <p:spPr>
          <a:xfrm>
            <a:off x="0" y="995963"/>
            <a:ext cx="3735422" cy="0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AE9E0087-4B1F-49F6-840E-E51EFCB56C9B}"/>
              </a:ext>
            </a:extLst>
          </p:cNvPr>
          <p:cNvSpPr txBox="1"/>
          <p:nvPr userDrawn="1"/>
        </p:nvSpPr>
        <p:spPr>
          <a:xfrm>
            <a:off x="-1656257" y="127319"/>
            <a:ext cx="15263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Colours you can use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from the colour palette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EBB7260-3041-4FA8-804F-1508C5166B67}"/>
              </a:ext>
            </a:extLst>
          </p:cNvPr>
          <p:cNvSpPr txBox="1"/>
          <p:nvPr userDrawn="1"/>
        </p:nvSpPr>
        <p:spPr>
          <a:xfrm>
            <a:off x="-1329856" y="558116"/>
            <a:ext cx="9332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230 / 130 / 0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4A7630-8387-41C4-9F4C-9F495A494852}"/>
              </a:ext>
            </a:extLst>
          </p:cNvPr>
          <p:cNvSpPr/>
          <p:nvPr userDrawn="1"/>
        </p:nvSpPr>
        <p:spPr>
          <a:xfrm>
            <a:off x="-1539803" y="592889"/>
            <a:ext cx="161286" cy="1612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68FF990-6680-4B40-A836-1BD155BA7663}"/>
              </a:ext>
            </a:extLst>
          </p:cNvPr>
          <p:cNvSpPr txBox="1"/>
          <p:nvPr userDrawn="1"/>
        </p:nvSpPr>
        <p:spPr>
          <a:xfrm>
            <a:off x="-1329856" y="827329"/>
            <a:ext cx="10086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66 / 103 / 127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CAA715D-60D7-445E-950C-A9C64264646D}"/>
              </a:ext>
            </a:extLst>
          </p:cNvPr>
          <p:cNvSpPr/>
          <p:nvPr userDrawn="1"/>
        </p:nvSpPr>
        <p:spPr>
          <a:xfrm>
            <a:off x="-1539803" y="862102"/>
            <a:ext cx="161286" cy="1612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375ACB5-9D43-4919-8788-A29540D290B1}"/>
              </a:ext>
            </a:extLst>
          </p:cNvPr>
          <p:cNvSpPr txBox="1"/>
          <p:nvPr userDrawn="1"/>
        </p:nvSpPr>
        <p:spPr>
          <a:xfrm>
            <a:off x="-1329855" y="1096542"/>
            <a:ext cx="857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94 / 179 / 5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31353075-2B89-4C0B-876D-DD1CD854E32C}"/>
              </a:ext>
            </a:extLst>
          </p:cNvPr>
          <p:cNvSpPr/>
          <p:nvPr userDrawn="1"/>
        </p:nvSpPr>
        <p:spPr>
          <a:xfrm>
            <a:off x="-1539803" y="1131315"/>
            <a:ext cx="161286" cy="1612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62EC549-450B-40B7-80B7-2E5B787B0F74}"/>
              </a:ext>
            </a:extLst>
          </p:cNvPr>
          <p:cNvSpPr txBox="1"/>
          <p:nvPr userDrawn="1"/>
        </p:nvSpPr>
        <p:spPr>
          <a:xfrm>
            <a:off x="-1329856" y="1365755"/>
            <a:ext cx="9332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57 / 87 / 163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CCE84B7-282D-4BA5-AA3B-3BBA12C0BAC9}"/>
              </a:ext>
            </a:extLst>
          </p:cNvPr>
          <p:cNvSpPr/>
          <p:nvPr userDrawn="1"/>
        </p:nvSpPr>
        <p:spPr>
          <a:xfrm>
            <a:off x="-1539803" y="1400528"/>
            <a:ext cx="161286" cy="1612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13F1C8B-D55C-46D5-8E94-3BC739783825}"/>
              </a:ext>
            </a:extLst>
          </p:cNvPr>
          <p:cNvSpPr txBox="1"/>
          <p:nvPr userDrawn="1"/>
        </p:nvSpPr>
        <p:spPr>
          <a:xfrm>
            <a:off x="-1329856" y="1634969"/>
            <a:ext cx="10086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69 / 133 / 136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442A86BD-59A5-48A2-9F87-F628C4659469}"/>
              </a:ext>
            </a:extLst>
          </p:cNvPr>
          <p:cNvSpPr/>
          <p:nvPr userDrawn="1"/>
        </p:nvSpPr>
        <p:spPr>
          <a:xfrm>
            <a:off x="-1539803" y="1669742"/>
            <a:ext cx="161286" cy="161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DE98A86A-946A-481C-AD49-4ECB4466EFFD}"/>
              </a:ext>
            </a:extLst>
          </p:cNvPr>
          <p:cNvGrpSpPr/>
          <p:nvPr userDrawn="1"/>
        </p:nvGrpSpPr>
        <p:grpSpPr>
          <a:xfrm>
            <a:off x="-1705708" y="102394"/>
            <a:ext cx="1594601" cy="1847752"/>
            <a:chOff x="-1989269" y="136525"/>
            <a:chExt cx="1710726" cy="2463669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A2CA6ED0-99F3-4BD1-A890-99F5A0A7475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136525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4F9DBFAC-9644-4491-BD6D-DB9F32B9D22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692107"/>
              <a:ext cx="1710726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C62C0298-2532-4B79-B7D6-9120FFAF5FE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2600194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kstvak 26">
            <a:extLst>
              <a:ext uri="{FF2B5EF4-FFF2-40B4-BE49-F238E27FC236}">
                <a16:creationId xmlns:a16="http://schemas.microsoft.com/office/drawing/2014/main" id="{3604120A-74F3-4913-9C0C-C316E84178BC}"/>
              </a:ext>
            </a:extLst>
          </p:cNvPr>
          <p:cNvSpPr txBox="1"/>
          <p:nvPr userDrawn="1"/>
        </p:nvSpPr>
        <p:spPr>
          <a:xfrm>
            <a:off x="9390253" y="4289986"/>
            <a:ext cx="10342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No content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below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this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line</a:t>
            </a:r>
          </a:p>
        </p:txBody>
      </p:sp>
      <p:sp>
        <p:nvSpPr>
          <p:cNvPr id="29" name="Gelijkbenige driehoek 28">
            <a:extLst>
              <a:ext uri="{FF2B5EF4-FFF2-40B4-BE49-F238E27FC236}">
                <a16:creationId xmlns:a16="http://schemas.microsoft.com/office/drawing/2014/main" id="{35426E9F-4CB0-4951-8E6D-27D9E43F8FB0}"/>
              </a:ext>
            </a:extLst>
          </p:cNvPr>
          <p:cNvSpPr/>
          <p:nvPr userDrawn="1"/>
        </p:nvSpPr>
        <p:spPr>
          <a:xfrm rot="16200000">
            <a:off x="9229528" y="4365513"/>
            <a:ext cx="162878" cy="14041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19F5D8FD-2232-476F-899E-0FBB35A1C3F0}"/>
              </a:ext>
            </a:extLst>
          </p:cNvPr>
          <p:cNvSpPr txBox="1"/>
          <p:nvPr userDrawn="1"/>
        </p:nvSpPr>
        <p:spPr>
          <a:xfrm>
            <a:off x="2520006" y="5188272"/>
            <a:ext cx="542328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To edit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Name Surname | Congress/event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- go to: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Insert &gt; Header and Footer text &gt; Edit the text next to the checked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Footer box &gt; Click ‘Apply to all’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Don't want a date and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footertext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Uncheck the footer and date box in the Header and Footer-dialogue &gt; Click 'Apply to all'</a:t>
            </a:r>
          </a:p>
        </p:txBody>
      </p:sp>
      <p:sp>
        <p:nvSpPr>
          <p:cNvPr id="43" name="Gelijkbenige driehoek 42">
            <a:extLst>
              <a:ext uri="{FF2B5EF4-FFF2-40B4-BE49-F238E27FC236}">
                <a16:creationId xmlns:a16="http://schemas.microsoft.com/office/drawing/2014/main" id="{E3E96BB4-7614-450E-A4BD-346FBF89C3E4}"/>
              </a:ext>
            </a:extLst>
          </p:cNvPr>
          <p:cNvSpPr/>
          <p:nvPr userDrawn="1"/>
        </p:nvSpPr>
        <p:spPr>
          <a:xfrm>
            <a:off x="2359281" y="5263799"/>
            <a:ext cx="162878" cy="14041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D347FC8-28AB-41E4-A90B-6F8EEFC490AC}"/>
              </a:ext>
            </a:extLst>
          </p:cNvPr>
          <p:cNvSpPr txBox="1"/>
          <p:nvPr userDrawn="1"/>
        </p:nvSpPr>
        <p:spPr>
          <a:xfrm>
            <a:off x="9390253" y="1181642"/>
            <a:ext cx="10486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No content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above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this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line</a:t>
            </a:r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D86B6D5B-55CD-4151-B10E-963BB875D274}"/>
              </a:ext>
            </a:extLst>
          </p:cNvPr>
          <p:cNvSpPr/>
          <p:nvPr userDrawn="1"/>
        </p:nvSpPr>
        <p:spPr>
          <a:xfrm rot="16200000">
            <a:off x="9229528" y="1257169"/>
            <a:ext cx="162878" cy="14041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BA6D357D-42B5-4F74-BF68-3C7A3C465779}"/>
              </a:ext>
            </a:extLst>
          </p:cNvPr>
          <p:cNvSpPr txBox="1"/>
          <p:nvPr userDrawn="1"/>
        </p:nvSpPr>
        <p:spPr>
          <a:xfrm>
            <a:off x="8561600" y="5188272"/>
            <a:ext cx="11368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No content right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of this line</a:t>
            </a:r>
          </a:p>
        </p:txBody>
      </p:sp>
      <p:sp>
        <p:nvSpPr>
          <p:cNvPr id="33" name="Gelijkbenige driehoek 32">
            <a:extLst>
              <a:ext uri="{FF2B5EF4-FFF2-40B4-BE49-F238E27FC236}">
                <a16:creationId xmlns:a16="http://schemas.microsoft.com/office/drawing/2014/main" id="{D146617A-6150-4561-B7DD-A9E3AEA248B7}"/>
              </a:ext>
            </a:extLst>
          </p:cNvPr>
          <p:cNvSpPr/>
          <p:nvPr userDrawn="1"/>
        </p:nvSpPr>
        <p:spPr>
          <a:xfrm>
            <a:off x="8400875" y="5263799"/>
            <a:ext cx="162878" cy="14041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73B3C80-1F73-4C4B-A2F0-4C9C6D141AD1}"/>
              </a:ext>
            </a:extLst>
          </p:cNvPr>
          <p:cNvSpPr txBox="1"/>
          <p:nvPr userDrawn="1"/>
        </p:nvSpPr>
        <p:spPr>
          <a:xfrm>
            <a:off x="-253227" y="5188272"/>
            <a:ext cx="10534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No content left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of this line</a:t>
            </a:r>
          </a:p>
        </p:txBody>
      </p:sp>
      <p:sp>
        <p:nvSpPr>
          <p:cNvPr id="35" name="Gelijkbenige driehoek 34">
            <a:extLst>
              <a:ext uri="{FF2B5EF4-FFF2-40B4-BE49-F238E27FC236}">
                <a16:creationId xmlns:a16="http://schemas.microsoft.com/office/drawing/2014/main" id="{7B1373FE-CCE9-4943-A741-874426342C29}"/>
              </a:ext>
            </a:extLst>
          </p:cNvPr>
          <p:cNvSpPr/>
          <p:nvPr userDrawn="1"/>
        </p:nvSpPr>
        <p:spPr>
          <a:xfrm>
            <a:off x="794125" y="5263799"/>
            <a:ext cx="162878" cy="14041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F3618288-10B5-4ECD-B4E2-6F446368A160}"/>
              </a:ext>
            </a:extLst>
          </p:cNvPr>
          <p:cNvSpPr txBox="1"/>
          <p:nvPr userDrawn="1"/>
        </p:nvSpPr>
        <p:spPr>
          <a:xfrm>
            <a:off x="9390253" y="4658338"/>
            <a:ext cx="120738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Manually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change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/12 to the correct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total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# of slides</a:t>
            </a:r>
          </a:p>
        </p:txBody>
      </p:sp>
      <p:sp>
        <p:nvSpPr>
          <p:cNvPr id="40" name="Gelijkbenige driehoek 39">
            <a:extLst>
              <a:ext uri="{FF2B5EF4-FFF2-40B4-BE49-F238E27FC236}">
                <a16:creationId xmlns:a16="http://schemas.microsoft.com/office/drawing/2014/main" id="{D72BD59B-0D58-4FD7-A1E5-ED24FCF5142B}"/>
              </a:ext>
            </a:extLst>
          </p:cNvPr>
          <p:cNvSpPr/>
          <p:nvPr userDrawn="1"/>
        </p:nvSpPr>
        <p:spPr>
          <a:xfrm rot="16200000">
            <a:off x="9229528" y="4733864"/>
            <a:ext cx="162878" cy="14041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68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SzPct val="120000"/>
        <a:buFont typeface="Arial" panose="020B0604020202020204" pitchFamily="34" charset="0"/>
        <a:buNone/>
        <a:defRPr sz="1350" kern="1200">
          <a:solidFill>
            <a:schemeClr val="bg2"/>
          </a:solidFill>
          <a:latin typeface="+mn-lt"/>
          <a:ea typeface="+mn-ea"/>
          <a:cs typeface="+mn-cs"/>
        </a:defRPr>
      </a:lvl1pPr>
      <a:lvl2pPr marL="289322" indent="-139304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738188" indent="-115491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anose="020B0604020202020204" pitchFamily="34" charset="0"/>
        <a:buChar char="­"/>
        <a:defRPr sz="12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198960" indent="-120254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657350" indent="-119063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anose="020B0604020202020204" pitchFamily="34" charset="0"/>
        <a:buChar char="­"/>
        <a:defRPr sz="12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6">
          <p15:clr>
            <a:srgbClr val="F26B43"/>
          </p15:clr>
        </p15:guide>
        <p15:guide id="4" pos="7129">
          <p15:clr>
            <a:srgbClr val="F26B43"/>
          </p15:clr>
        </p15:guide>
        <p15:guide id="6" orient="horz" pos="3720">
          <p15:clr>
            <a:srgbClr val="F26B43"/>
          </p15:clr>
        </p15:guide>
        <p15:guide id="8" orient="horz" pos="111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08/02/2023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7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19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ctr" defTabSz="669981" rtl="0" eaLnBrk="1" latinLnBrk="0" hangingPunct="1">
        <a:spcBef>
          <a:spcPct val="0"/>
        </a:spcBef>
        <a:buNone/>
        <a:defRPr sz="3224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51243" indent="-251243" algn="l" defTabSz="6699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4359" indent="-209369" algn="l" defTabSz="66998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5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37476" indent="-167495" algn="l" defTabSz="6699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72467" indent="-167495" algn="l" defTabSz="669981" rtl="0" eaLnBrk="1" latinLnBrk="0" hangingPunct="1">
        <a:spcBef>
          <a:spcPct val="20000"/>
        </a:spcBef>
        <a:buFont typeface="Arial" panose="020B0604020202020204" pitchFamily="34" charset="0"/>
        <a:buChar char="–"/>
        <a:defRPr sz="146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07457" indent="-167495" algn="l" defTabSz="669981" rtl="0" eaLnBrk="1" latinLnBrk="0" hangingPunct="1">
        <a:spcBef>
          <a:spcPct val="20000"/>
        </a:spcBef>
        <a:buFont typeface="Arial" panose="020B0604020202020204" pitchFamily="34" charset="0"/>
        <a:buChar char="»"/>
        <a:defRPr sz="146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42447" indent="-167495" algn="l" defTabSz="6699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177438" indent="-167495" algn="l" defTabSz="6699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512428" indent="-167495" algn="l" defTabSz="6699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2847419" indent="-167495" algn="l" defTabSz="6699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9981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1pPr>
      <a:lvl2pPr marL="334990" algn="l" defTabSz="669981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2pPr>
      <a:lvl3pPr marL="669981" algn="l" defTabSz="669981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3pPr>
      <a:lvl4pPr marL="1004971" algn="l" defTabSz="669981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4pPr>
      <a:lvl5pPr marL="1339962" algn="l" defTabSz="669981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5pPr>
      <a:lvl6pPr marL="1674952" algn="l" defTabSz="669981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6pPr>
      <a:lvl7pPr marL="2009943" algn="l" defTabSz="669981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7pPr>
      <a:lvl8pPr marL="2344933" algn="l" defTabSz="669981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8pPr>
      <a:lvl9pPr marL="2679924" algn="l" defTabSz="669981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"/>
          <p:cNvSpPr txBox="1">
            <a:spLocks noGrp="1"/>
          </p:cNvSpPr>
          <p:nvPr>
            <p:ph type="ctrTitle"/>
          </p:nvPr>
        </p:nvSpPr>
        <p:spPr>
          <a:xfrm>
            <a:off x="395536" y="1818810"/>
            <a:ext cx="8496944" cy="972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2200"/>
            </a:pPr>
            <a:r>
              <a:rPr lang="en-US" sz="2400" dirty="0"/>
              <a:t>ML/AI methods in edge plasma physics</a:t>
            </a:r>
            <a:br>
              <a:rPr lang="en-US" sz="2200" dirty="0"/>
            </a:br>
            <a:r>
              <a:rPr lang="en-US" sz="1800" dirty="0"/>
              <a:t>Development of machine learning methods and integration of surrogate model predictor schemes for plasma-exhaust and PWI in fusion</a:t>
            </a:r>
            <a:br>
              <a:rPr lang="en-US" sz="1800" dirty="0"/>
            </a:br>
            <a:r>
              <a:rPr lang="en-US" sz="1800" dirty="0"/>
              <a:t>(ENR-MOD.01.FZJ - theory)</a:t>
            </a:r>
          </a:p>
        </p:txBody>
      </p:sp>
      <p:sp>
        <p:nvSpPr>
          <p:cNvPr id="46" name="Google Shape;46;p1"/>
          <p:cNvSpPr txBox="1">
            <a:spLocks noGrp="1"/>
          </p:cNvSpPr>
          <p:nvPr>
            <p:ph type="subTitle" idx="1"/>
          </p:nvPr>
        </p:nvSpPr>
        <p:spPr>
          <a:xfrm>
            <a:off x="395536" y="3219822"/>
            <a:ext cx="748883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 dirty="0"/>
              <a:t>S. Wiesen (PI) &amp; ENR Team</a:t>
            </a:r>
          </a:p>
          <a:p>
            <a:pPr marL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 dirty="0"/>
              <a:t>Feb 8</a:t>
            </a:r>
            <a:r>
              <a:rPr lang="en-US" baseline="30000" dirty="0"/>
              <a:t>th</a:t>
            </a:r>
            <a:r>
              <a:rPr lang="en-US" dirty="0"/>
              <a:t> 2023 – 2022 annual report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2830" y="2104611"/>
            <a:ext cx="8229600" cy="906722"/>
          </a:xfrm>
        </p:spPr>
        <p:txBody>
          <a:bodyPr/>
          <a:lstStyle/>
          <a:p>
            <a:pPr marL="76200" indent="0" algn="ctr">
              <a:buNone/>
            </a:pPr>
            <a:r>
              <a:rPr lang="en-US" b="1" dirty="0"/>
              <a:t>SP1 Development of a surrogate model for power &amp; particle exhaust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DBC02814-EFA5-42E8-9405-F73890E5A614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4601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SP1 Speeding up the SOL: fast model based deep learning models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60" y="562716"/>
            <a:ext cx="4019886" cy="225940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40065"/>
          <a:stretch/>
        </p:blipFill>
        <p:spPr>
          <a:xfrm>
            <a:off x="6356056" y="562716"/>
            <a:ext cx="2268692" cy="2393123"/>
          </a:xfrm>
          <a:prstGeom prst="rect">
            <a:avLst/>
          </a:prstGeom>
        </p:spPr>
      </p:pic>
      <p:pic>
        <p:nvPicPr>
          <p:cNvPr id="13" name="Picture 2" descr="D:\Dokumente\RWTH\sciebo\DPG\plots\1D_surroga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58" y="2796691"/>
            <a:ext cx="1793687" cy="179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21145" y="4804646"/>
            <a:ext cx="1890967" cy="29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9784">
              <a:buClrTx/>
            </a:pPr>
            <a:r>
              <a:rPr lang="en-GB" sz="131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S. </a:t>
            </a:r>
            <a:r>
              <a:rPr lang="en-GB" sz="131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Dasbach</a:t>
            </a:r>
            <a:r>
              <a:rPr lang="en-GB" sz="131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al, PSI2022</a:t>
            </a:r>
            <a:endParaRPr lang="de-DE" sz="1319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014616" y="4267032"/>
            <a:ext cx="1770036" cy="813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9784">
              <a:buClrTx/>
            </a:pPr>
            <a: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NN trained by using</a:t>
            </a:r>
            <a:b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data from SOLPS-ITER</a:t>
            </a:r>
            <a:b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baseline simulations with</a:t>
            </a:r>
            <a:b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fluid neutrals</a:t>
            </a:r>
            <a:endParaRPr lang="de-DE" sz="1172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8" y="2138208"/>
            <a:ext cx="2901044" cy="21261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6356056" y="1067783"/>
            <a:ext cx="2268692" cy="939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9784">
              <a:buClrTx/>
            </a:pPr>
            <a:endParaRPr lang="de-DE" sz="1771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356056" y="2011811"/>
            <a:ext cx="2268692" cy="78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9784">
              <a:buClrTx/>
            </a:pPr>
            <a:endParaRPr lang="de-DE" sz="1771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2" descr="D:\Dokumente\RWTH\sciebo\ENR_Helsinki\plots\fig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" y="1885867"/>
            <a:ext cx="2809389" cy="280939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9" name="Picture 5" descr="Logo&#10;&#10;Description automatically generated">
            <a:extLst>
              <a:ext uri="{FF2B5EF4-FFF2-40B4-BE49-F238E27FC236}">
                <a16:creationId xmlns:a16="http://schemas.microsoft.com/office/drawing/2014/main" id="{17173A3D-870F-B406-A6C1-176BA9346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33087"/>
          <a:stretch/>
        </p:blipFill>
        <p:spPr>
          <a:xfrm>
            <a:off x="6022883" y="2801607"/>
            <a:ext cx="2988693" cy="1953998"/>
          </a:xfrm>
          <a:solidFill>
            <a:schemeClr val="bg1"/>
          </a:solidFill>
        </p:spPr>
      </p:pic>
      <p:sp>
        <p:nvSpPr>
          <p:cNvPr id="4" name="Textfeld 3"/>
          <p:cNvSpPr txBox="1"/>
          <p:nvPr/>
        </p:nvSpPr>
        <p:spPr>
          <a:xfrm>
            <a:off x="6593559" y="2541043"/>
            <a:ext cx="1793687" cy="250197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algn="ctr" defTabSz="899784">
              <a:buClrTx/>
            </a:pPr>
            <a:r>
              <a:rPr lang="en-GB" sz="1026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full 2D profiles</a:t>
            </a:r>
            <a:endParaRPr lang="de-DE" sz="1026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70051" y="1502100"/>
            <a:ext cx="1228221" cy="364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9784">
              <a:buClrTx/>
            </a:pPr>
            <a:r>
              <a:rPr lang="en-GB" sz="177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SOLPS-ITER</a:t>
            </a:r>
            <a:endParaRPr lang="de-DE" sz="177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525181" y="1384692"/>
            <a:ext cx="1984097" cy="250197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algn="ctr" defTabSz="899784">
              <a:buClrTx/>
            </a:pPr>
            <a:r>
              <a:rPr lang="en-GB" sz="1026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Convolutional Neural Network</a:t>
            </a:r>
            <a:endParaRPr lang="de-DE" sz="1026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05099B31-544D-4CFF-97E8-75CA173589A3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2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17" grpId="0" animBg="1"/>
      <p:bldP spid="4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SP1 Towards interactive exploration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4" y="754170"/>
            <a:ext cx="8915633" cy="4095323"/>
          </a:xfrm>
          <a:prstGeom prst="rect">
            <a:avLst/>
          </a:prstGeom>
        </p:spPr>
      </p:pic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5CC3C461-E19F-4194-A27D-1EB34879F826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70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SP1 Towards inverse problems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5CC3C461-E19F-4194-A27D-1EB34879F826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4ADB85-704B-4DFC-878A-4EF3BF6F4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80" y="642847"/>
            <a:ext cx="8240228" cy="416187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3012DEF-3075-47CE-B0F9-D4D530D00CA1}"/>
              </a:ext>
            </a:extLst>
          </p:cNvPr>
          <p:cNvSpPr/>
          <p:nvPr/>
        </p:nvSpPr>
        <p:spPr>
          <a:xfrm>
            <a:off x="6207369" y="4577862"/>
            <a:ext cx="2303585" cy="331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246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2830" y="2104611"/>
            <a:ext cx="8229600" cy="906722"/>
          </a:xfrm>
        </p:spPr>
        <p:txBody>
          <a:bodyPr/>
          <a:lstStyle/>
          <a:p>
            <a:pPr marL="76200" indent="0" algn="ctr">
              <a:buNone/>
            </a:pPr>
            <a:r>
              <a:rPr lang="en-US" b="1" dirty="0"/>
              <a:t>SP2 Development/improvement of ML/ANN methods for training based on experimental data for pedestal physics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90C5545B-69D2-4A79-A9B4-C12451753FE3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314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SP2 Exploiting deep learning algorithms for </a:t>
            </a:r>
            <a:r>
              <a:rPr lang="en-US" dirty="0" err="1"/>
              <a:t>controling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e,ped</a:t>
            </a:r>
            <a:r>
              <a:rPr lang="en-US" dirty="0"/>
              <a:t>/</a:t>
            </a:r>
            <a:r>
              <a:rPr lang="en-US" dirty="0" err="1"/>
              <a:t>n</a:t>
            </a:r>
            <a:r>
              <a:rPr lang="en-US" baseline="-25000" dirty="0" err="1"/>
              <a:t>e,sep</a:t>
            </a:r>
            <a:endParaRPr lang="de-DE" baseline="-25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712" y="720027"/>
            <a:ext cx="4642904" cy="23214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712" y="3428844"/>
            <a:ext cx="5074750" cy="12330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21145" y="4804646"/>
            <a:ext cx="1513619" cy="29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9784">
              <a:buClrTx/>
            </a:pPr>
            <a:r>
              <a:rPr lang="en-GB" sz="131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A. Kit et al, PSI2022</a:t>
            </a:r>
            <a:endParaRPr lang="de-DE" sz="1319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682625" y="2594622"/>
            <a:ext cx="1435008" cy="813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9784">
              <a:buClrTx/>
            </a:pPr>
            <a: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NN Trained by using</a:t>
            </a:r>
            <a:b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Data from JET</a:t>
            </a:r>
          </a:p>
          <a:p>
            <a:pPr defTabSz="899784">
              <a:buClrTx/>
            </a:pPr>
            <a: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Pedestal database</a:t>
            </a:r>
            <a:b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GB" sz="1172" b="1" kern="120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Frassinetti</a:t>
            </a:r>
            <a:r>
              <a:rPr lang="en-GB" sz="1172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NF2021</a:t>
            </a:r>
            <a:endParaRPr lang="de-DE" sz="1172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45059" y="845628"/>
                <a:ext cx="2804742" cy="3744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99784">
                  <a:buClrTx/>
                </a:pPr>
                <a:r>
                  <a:rPr lang="en-US" sz="1758" b="1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Representation learning: </a:t>
                </a:r>
                <a:b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</a:br>
                <a:b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</a:br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Learn a latent variable </a:t>
                </a:r>
                <a14:m>
                  <m:oMath xmlns:m="http://schemas.openxmlformats.org/officeDocument/2006/math">
                    <m:r>
                      <a:rPr lang="en-GB" sz="146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</m:t>
                    </m:r>
                  </m:oMath>
                </a14:m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with </a:t>
                </a:r>
                <a:b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</a:br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prior </a:t>
                </a:r>
                <a14:m>
                  <m:oMath xmlns:m="http://schemas.openxmlformats.org/officeDocument/2006/math">
                    <m:r>
                      <a:rPr lang="en-GB" sz="146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d>
                      <m:dPr>
                        <m:ctrlPr>
                          <a:rPr lang="en-GB" sz="146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GB" sz="146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</m:d>
                    <m:r>
                      <a:rPr lang="en-GB" sz="146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GB" sz="146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d>
                      <m:dPr>
                        <m:ctrlPr>
                          <a:rPr lang="en-GB" sz="146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465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GB" sz="1465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𝜇</m:t>
                            </m:r>
                          </m:e>
                          <m:sub>
                            <m:r>
                              <a:rPr lang="en-US" sz="1465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  <m:r>
                          <a:rPr lang="en-US" sz="146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lang="en-GB" sz="146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0,</m:t>
                        </m:r>
                        <m:sSub>
                          <m:sSubPr>
                            <m:ctrlPr>
                              <a:rPr lang="en-GB" sz="1465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GB" sz="1465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65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  <m:r>
                          <a:rPr lang="en-US" sz="146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lang="en-GB" sz="146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b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</a:br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that represents profiles</a:t>
                </a:r>
                <a:b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</a:br>
                <a:b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65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lang="en-GB" sz="1465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lang="en-GB" sz="1465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lang="en-GB" sz="1465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GB" sz="1465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GB" sz="1465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lang="en-GB" sz="1465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lang="en-GB" sz="1465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GB" sz="1465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lang="en-GB" sz="1465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GB" sz="1465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e>
                          <m:r>
                            <a:rPr lang="en-GB" sz="1465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lang="en-GB" sz="1465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lang="en-GB" sz="1465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GB" sz="1465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1465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defTabSz="899784">
                  <a:buClrTx/>
                </a:pPr>
                <a:b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</a:br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with </a:t>
                </a:r>
                <a:r>
                  <a:rPr lang="en-US" sz="1465" kern="1200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variational</a:t>
                </a:r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1465" kern="1200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autoencoder</a:t>
                </a:r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b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</a:br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(VAE) framework. </a:t>
                </a:r>
                <a:b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</a:br>
                <a:endParaRPr lang="en-US" sz="1465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defTabSz="899784">
                  <a:buClrTx/>
                </a:pPr>
                <a:endParaRPr lang="en-US" sz="1465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defTabSz="899784">
                  <a:buClrTx/>
                </a:pPr>
                <a:r>
                  <a:rPr lang="en-US" sz="1465" kern="1200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Futhermore</a:t>
                </a:r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, also a condition prior</a:t>
                </a:r>
              </a:p>
              <a:p>
                <a:pPr defTabSz="899784">
                  <a:buClrTx/>
                </a:pPr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on machine parameters, </a:t>
                </a:r>
                <a14:m>
                  <m:oMath xmlns:m="http://schemas.openxmlformats.org/officeDocument/2006/math">
                    <m:r>
                      <a:rPr lang="en-GB" sz="146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, i.e., </a:t>
                </a:r>
                <a:b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</a:br>
                <a:r>
                  <a:rPr lang="en-US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learn </a:t>
                </a:r>
                <a14:m>
                  <m:oMath xmlns:m="http://schemas.openxmlformats.org/officeDocument/2006/math">
                    <m:r>
                      <a:rPr lang="en-GB" sz="146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d>
                      <m:dPr>
                        <m:ctrlPr>
                          <a:rPr lang="en-GB" sz="146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GB" sz="146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e>
                        <m:r>
                          <a:rPr lang="en-GB" sz="146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endParaRPr lang="en-US" sz="1465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defTabSz="899784">
                  <a:buClrTx/>
                </a:pPr>
                <a:r>
                  <a:rPr lang="de-DE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lang="de-DE" sz="1465" kern="1200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domain</a:t>
                </a:r>
                <a:r>
                  <a:rPr lang="de-DE" sz="1465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 invariant VAE (DIVA)</a:t>
                </a:r>
                <a:endParaRPr lang="de-DE" sz="1465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059" y="845628"/>
                <a:ext cx="2804742" cy="3744551"/>
              </a:xfrm>
              <a:prstGeom prst="rect">
                <a:avLst/>
              </a:prstGeom>
              <a:blipFill>
                <a:blip r:embed="rId4"/>
                <a:stretch>
                  <a:fillRect l="-1522" t="-651" b="-9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930" y="556524"/>
            <a:ext cx="3930360" cy="287232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200233" y="4101798"/>
            <a:ext cx="2057651" cy="560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9784">
              <a:buClrTx/>
            </a:pPr>
            <a:endParaRPr lang="de-DE" sz="1771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111812" y="3440198"/>
            <a:ext cx="2057651" cy="6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9784">
              <a:buClrTx/>
            </a:pPr>
            <a:endParaRPr lang="de-DE" sz="1771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E04B8BC3-1E44-44B8-A037-2377218BC882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29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97FC1-DBB4-4A92-9867-425BF02C0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SP2 Learning machine independent latent features using JET and AUG </a:t>
            </a:r>
            <a:r>
              <a:rPr lang="de-DE" dirty="0" err="1"/>
              <a:t>databases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DD28DE-B2E0-4C42-BB8A-1BF44D8E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S. Wiesen | ENR-MOD.01.FZJ – theory 2022 report | Zoom | Feb 8</a:t>
            </a:r>
            <a:r>
              <a:rPr lang="en-GB" baseline="30000" dirty="0"/>
              <a:t>th</a:t>
            </a:r>
            <a:r>
              <a:rPr lang="en-GB" dirty="0"/>
              <a:t> 2022 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E63212-75A0-4677-93A5-6679E9BCA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7" y="549317"/>
            <a:ext cx="9073662" cy="43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60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2830" y="2104611"/>
            <a:ext cx="8229600" cy="906722"/>
          </a:xfrm>
        </p:spPr>
        <p:txBody>
          <a:bodyPr/>
          <a:lstStyle/>
          <a:p>
            <a:pPr marL="76200" indent="0" algn="ctr">
              <a:buNone/>
            </a:pPr>
            <a:r>
              <a:rPr lang="en-US" b="1" dirty="0"/>
              <a:t>SP4 Towards time-dependent surrogate models for exhaust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390B1AE8-B16A-4F91-8D97-7BF7344406DF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178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SP4 Problem Setting</a:t>
            </a:r>
            <a:endParaRPr lang="de-DE" dirty="0"/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11F18F70-6FD8-457F-942C-2897FF60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6989" y="373516"/>
            <a:ext cx="9391989" cy="488187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456B98-0738-471D-8908-7544C181F649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569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Simulating Divertor Plasmas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F19D78-680E-4719-9B82-AC108D25F962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A550A0A-1E1F-4BF7-9C7C-DCAA01C5A1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651166"/>
                <a:ext cx="7886700" cy="4317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1D simulation in divertor leg</a:t>
                </a: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Surrogate model of DIV1D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[1,2]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4 coupled 1D time-dependent PDEs: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Simulation dataset created based on TCV plasma, scenario around validation study of DIV1D with SOLPS-ITER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[2]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857250" marR="0" lvl="2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5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sz="15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</m:t>
                    </m:r>
                    <m:r>
                      <a:rPr kumimoji="0" lang="en-US" sz="15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∈</m:t>
                    </m:r>
                    <m:r>
                      <a: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[1.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0</m:t>
                    </m:r>
                    <m:r>
                      <a:rPr kumimoji="0" lang="en-US" sz="15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 5.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0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]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10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19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m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−3</m:t>
                    </m:r>
                  </m:oMath>
                </a14:m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857250" marR="0" lvl="2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5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∥</m:t>
                    </m:r>
                    <m:r>
                      <a:rPr kumimoji="0" lang="en-US" sz="1500" b="0" i="1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</m:t>
                    </m:r>
                    <m:r>
                      <a:rPr kumimoji="0" lang="en-US" sz="15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a:rPr kumimoji="0" lang="en-US" sz="15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[1</m:t>
                    </m:r>
                    <m:r>
                      <a: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</m:t>
                    </m:r>
                    <m:r>
                      <m:rPr>
                        <m:nor/>
                      </m:rPr>
                      <a:rPr kumimoji="0" lang="en-US" sz="15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15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3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]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10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6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W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m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15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</m:t>
                    </m:r>
                  </m:oMath>
                </a14:m>
                <a:endPara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857250" marR="0" lvl="2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l-GR" sz="15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ξ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-2500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C</m:t>
                    </m:r>
                    <m:r>
                      <a:rPr kumimoji="0" lang="en-US" sz="1500" b="0" i="1" u="none" strike="noStrike" kern="1200" cap="none" spc="0" normalizeH="0" baseline="-2500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</m:t>
                    </m:r>
                    <m:r>
                      <a:rPr kumimoji="0" lang="en-US" sz="15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en-US" sz="15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0.01, 0.05</m:t>
                    </m:r>
                    <m:r>
                      <m:rPr>
                        <m:nor/>
                      </m:rPr>
                      <a: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]</m:t>
                    </m:r>
                  </m:oMath>
                </a14:m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857250" marR="0" lvl="2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5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t</a:t>
                </a:r>
                <a:r>
                  <a:rPr kumimoji="0" lang="en-US" sz="1500" b="0" i="1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max</a:t>
                </a:r>
                <a:r>
                  <a:rPr kumimoji="0" lang="en-US" sz="15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5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5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5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4.0, 400.0</m:t>
                        </m:r>
                      </m:e>
                    </m:d>
                    <m:r>
                      <a:rPr kumimoji="0" lang="en-US" sz="15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𝑚𝑠</m:t>
                    </m:r>
                    <m:r>
                      <a:rPr kumimoji="0" lang="en-US" sz="15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marR="0" lvl="1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350 simulations, rescale to:</a:t>
                </a:r>
              </a:p>
              <a:p>
                <a:pPr marL="857250" marR="0" lvl="2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𝑁𝑡</m:t>
                    </m:r>
                    <m:r>
                      <a:rPr kumimoji="0" lang="en-US" sz="1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∈[40, 4000]</m:t>
                    </m:r>
                  </m:oMath>
                </a14:m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857250" marR="0" lvl="2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𝑁𝑥</m:t>
                    </m:r>
                    <m:r>
                      <a:rPr kumimoji="0" lang="en-US" sz="1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=100</m:t>
                    </m:r>
                  </m:oMath>
                </a14:m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interpolate to evenly spaced grid</a:t>
                </a:r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A550A0A-1E1F-4BF7-9C7C-DCAA01C5A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651166"/>
                <a:ext cx="7886700" cy="4317236"/>
              </a:xfrm>
              <a:prstGeom prst="rect">
                <a:avLst/>
              </a:prstGeom>
              <a:blipFill>
                <a:blip r:embed="rId2"/>
                <a:stretch>
                  <a:fillRect l="-464" t="-19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3">
            <a:extLst>
              <a:ext uri="{FF2B5EF4-FFF2-40B4-BE49-F238E27FC236}">
                <a16:creationId xmlns:a16="http://schemas.microsoft.com/office/drawing/2014/main" id="{885706EA-AE01-4CD1-94FB-BA06F2622CA1}"/>
              </a:ext>
            </a:extLst>
          </p:cNvPr>
          <p:cNvSpPr txBox="1"/>
          <p:nvPr/>
        </p:nvSpPr>
        <p:spPr>
          <a:xfrm>
            <a:off x="-51289" y="4683112"/>
            <a:ext cx="4500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[1] </a:t>
            </a:r>
            <a:r>
              <a:rPr lang="en-US" sz="900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Westerhof</a:t>
            </a: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E., et al. "A 1D code for studies of divertor detachment dynamics." EPS 2021.</a:t>
            </a:r>
          </a:p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[2] Derks, G. et al. “Benchmark of a self-consistent dynamic 1D divertor model DIV1D using the 2D SOLPS-ITER code.” PPCF 64, 2022.</a:t>
            </a:r>
            <a:endParaRPr lang="en-NL" sz="90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6322947D-F901-4027-ADD9-54C90CDD2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439" y="1250157"/>
            <a:ext cx="1738363" cy="1176535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0C54F7A6-33D9-44BD-90BF-79A10BDDD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270" y="1290526"/>
            <a:ext cx="1738363" cy="1075334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C35BAA10-7E0B-43D5-8851-97E2E5302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729" y="584845"/>
            <a:ext cx="1909271" cy="134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2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of ENR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401" y="957981"/>
            <a:ext cx="8744856" cy="3882533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Enable and facilitate optimized and improved modelling </a:t>
            </a:r>
            <a:r>
              <a:rPr lang="en-US" dirty="0"/>
              <a:t>that allows a more flexible integration of physics models in the light of extrapolations towards future fusion devices. </a:t>
            </a: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rgbClr val="00B0F0"/>
                </a:solidFill>
              </a:rPr>
              <a:t>Demonstrate the applicability of Machine-Learning (ML) and Artificial Neural Network (ANN) methods in fusion </a:t>
            </a:r>
            <a:r>
              <a:rPr lang="en-US" dirty="0"/>
              <a:t>with a special focus on plasma-exhaust (scrape-off layer and pedestal region) and PWI. </a:t>
            </a: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rgbClr val="00B0F0"/>
                </a:solidFill>
              </a:rPr>
              <a:t>This ENR project elaborates on the conceptual basis for an improved model predictor scheme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involving new methods and computational technologies based on </a:t>
            </a:r>
            <a:r>
              <a:rPr lang="en-US" b="1" dirty="0">
                <a:solidFill>
                  <a:srgbClr val="00B0F0"/>
                </a:solidFill>
              </a:rPr>
              <a:t>ML/ANN for exploitation in fusion device design studies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B0F0"/>
                </a:solidFill>
              </a:rPr>
              <a:t>How much of an algorithmic model can be transformed into an accurate ML based data model?</a:t>
            </a:r>
            <a:br>
              <a:rPr lang="en-US" dirty="0">
                <a:solidFill>
                  <a:srgbClr val="FF0000"/>
                </a:solidFill>
              </a:rPr>
            </a:br>
            <a:endParaRPr lang="de-DE" dirty="0">
              <a:solidFill>
                <a:srgbClr val="FF0000"/>
              </a:solidFill>
            </a:endParaRPr>
          </a:p>
          <a:p>
            <a:r>
              <a:rPr lang="en-US" dirty="0"/>
              <a:t>Include </a:t>
            </a:r>
            <a:r>
              <a:rPr lang="en-US" b="1" dirty="0">
                <a:solidFill>
                  <a:srgbClr val="00B0F0"/>
                </a:solidFill>
              </a:rPr>
              <a:t>uncertainty quantification (UQ) </a:t>
            </a:r>
            <a:r>
              <a:rPr lang="en-US" dirty="0"/>
              <a:t>to enable an efficient selection of the numerical data, i.e. its cardinality, on which the training must be based and </a:t>
            </a:r>
            <a:r>
              <a:rPr lang="en-US" b="1" dirty="0">
                <a:solidFill>
                  <a:srgbClr val="00B0F0"/>
                </a:solidFill>
              </a:rPr>
              <a:t>how reduced models are efficiently and quantifiably calibrated </a:t>
            </a:r>
            <a:br>
              <a:rPr lang="en-US" dirty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  <a:p>
            <a:pPr marL="76200" indent="0">
              <a:buNone/>
            </a:pPr>
            <a:r>
              <a:rPr lang="en-US" sz="2900" b="1" dirty="0">
                <a:solidFill>
                  <a:srgbClr val="FF0000"/>
                </a:solidFill>
              </a:rPr>
              <a:t>This ENR project aims at expanding and disseminating new expertise &amp; knowledge in the field of ML/ANN into the fusion community </a:t>
            </a:r>
            <a:r>
              <a:rPr lang="en-US" sz="2900" b="1" dirty="0">
                <a:solidFill>
                  <a:srgbClr val="FF0000"/>
                </a:solidFill>
                <a:sym typeface="Wingdings" panose="05000000000000000000" pitchFamily="2" charset="2"/>
              </a:rPr>
              <a:t> advice on best practices</a:t>
            </a:r>
            <a:endParaRPr lang="en-US" sz="2900" b="1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0FAE7383-44B6-419E-8A54-DC09D8998588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99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SP4 Detachment dynamic modelling for control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562982" y="883422"/>
            <a:ext cx="7807495" cy="3744613"/>
            <a:chOff x="467470" y="1135563"/>
            <a:chExt cx="10655785" cy="5110703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470" y="1135563"/>
              <a:ext cx="10655785" cy="5058882"/>
            </a:xfrm>
            <a:prstGeom prst="rect">
              <a:avLst/>
            </a:prstGeom>
          </p:spPr>
        </p:pic>
        <p:sp>
          <p:nvSpPr>
            <p:cNvPr id="4" name="Rechteck 3"/>
            <p:cNvSpPr/>
            <p:nvPr/>
          </p:nvSpPr>
          <p:spPr>
            <a:xfrm>
              <a:off x="467470" y="5670202"/>
              <a:ext cx="540060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9784">
                <a:buClrTx/>
              </a:pPr>
              <a:endParaRPr lang="de-DE" sz="1771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45658" y="4769845"/>
            <a:ext cx="2288703" cy="317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9784">
              <a:buClrTx/>
            </a:pPr>
            <a:r>
              <a:rPr lang="en-GB" sz="146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courtesy M. van </a:t>
            </a:r>
            <a:r>
              <a:rPr lang="en-GB" sz="1465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Berkel</a:t>
            </a:r>
            <a:r>
              <a:rPr lang="en-GB" sz="146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</a:t>
            </a:r>
            <a:endParaRPr lang="de-DE" sz="1465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78A1FD4-D360-4598-9A62-0B90AFDA5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4"/>
          <a:stretch/>
        </p:blipFill>
        <p:spPr bwMode="auto">
          <a:xfrm>
            <a:off x="3200233" y="700841"/>
            <a:ext cx="5618542" cy="406764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xtLst/>
        </p:spPr>
      </p:pic>
      <p:sp>
        <p:nvSpPr>
          <p:cNvPr id="12" name="Textfeld 11"/>
          <p:cNvSpPr txBox="1"/>
          <p:nvPr/>
        </p:nvSpPr>
        <p:spPr>
          <a:xfrm>
            <a:off x="6452914" y="4461053"/>
            <a:ext cx="2340000" cy="317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9784">
              <a:buClrTx/>
            </a:pPr>
            <a:r>
              <a:rPr lang="en-GB" sz="146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ENR ML project Y. </a:t>
            </a:r>
            <a:r>
              <a:rPr lang="en-GB" sz="1465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Poels</a:t>
            </a:r>
            <a:r>
              <a:rPr lang="en-GB" sz="146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</a:t>
            </a:r>
            <a:endParaRPr lang="de-DE" sz="1465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4B7B5940-412E-42EA-B245-F1DCEE8126C1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60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Simulating with Neural PDE surrogates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F19D78-680E-4719-9B82-AC108D25F962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95C343A-1DFC-48AF-AF16-01D17FFE2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4" y="844615"/>
            <a:ext cx="1738363" cy="107533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4D6A368-D9EC-4CC9-B6AB-9925EE7DEF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7964" y="561706"/>
            <a:ext cx="2677539" cy="138934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CDA76D-22D8-4B5D-AFFF-7B300046C75D}"/>
              </a:ext>
            </a:extLst>
          </p:cNvPr>
          <p:cNvSpPr txBox="1">
            <a:spLocks/>
          </p:cNvSpPr>
          <p:nvPr/>
        </p:nvSpPr>
        <p:spPr>
          <a:xfrm>
            <a:off x="205496" y="2242898"/>
            <a:ext cx="8938504" cy="289396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buClrTx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Generate new PDE solutions with Neural Networks</a:t>
            </a:r>
          </a:p>
          <a:p>
            <a:pPr marL="171450" indent="-171450" defTabSz="685800">
              <a:spcBef>
                <a:spcPts val="750"/>
              </a:spcBef>
              <a:buClrTx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Train with data generated by classical numerical method: Surrogate model</a:t>
            </a:r>
          </a:p>
          <a:p>
            <a:pPr marL="171450" indent="-171450" defTabSz="685800">
              <a:spcBef>
                <a:spcPts val="750"/>
              </a:spcBef>
              <a:buClrTx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Initial-Boundary Value Problem (IBVP)</a:t>
            </a:r>
          </a:p>
          <a:p>
            <a:pPr marL="514350" lvl="1" indent="-171450" defTabSz="685800">
              <a:spcBef>
                <a:spcPts val="375"/>
              </a:spcBef>
              <a:buClrTx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Values at t=0 (initial conditions)</a:t>
            </a:r>
          </a:p>
          <a:p>
            <a:pPr marL="514350" lvl="1" indent="-171450" defTabSz="685800">
              <a:spcBef>
                <a:spcPts val="375"/>
              </a:spcBef>
              <a:buClrTx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Conditions at boundaries x=0 and x=5 (boundary conditions)</a:t>
            </a:r>
          </a:p>
          <a:p>
            <a:pPr marL="342900" lvl="1" indent="0" defTabSz="685800">
              <a:spcBef>
                <a:spcPts val="375"/>
              </a:spcBef>
              <a:buClrTx/>
              <a:buNone/>
            </a:pPr>
            <a:br>
              <a:rPr lang="en-US" sz="1800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171450" indent="-171450" defTabSz="685800">
              <a:spcBef>
                <a:spcPts val="750"/>
              </a:spcBef>
              <a:buClrTx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7840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Simulating with Neural PDE surrogates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F19D78-680E-4719-9B82-AC108D25F962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1D86242-0D5C-4225-B0B9-9667F5A5A9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4842" y="590066"/>
                <a:ext cx="5847871" cy="3865419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 defTabSz="685800">
                  <a:spcBef>
                    <a:spcPts val="750"/>
                  </a:spcBef>
                  <a:buClrTx/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4 Channels</a:t>
                </a:r>
              </a:p>
              <a:p>
                <a:pPr marL="171450" indent="-171450" defTabSz="685800">
                  <a:spcBef>
                    <a:spcPts val="750"/>
                  </a:spcBef>
                  <a:buClrTx/>
                </a:pP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, 20 timesteps per block (=2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)</a:t>
                </a:r>
              </a:p>
              <a:p>
                <a:pPr marL="171450" indent="-171450" defTabSz="685800">
                  <a:spcBef>
                    <a:spcPts val="750"/>
                  </a:spcBef>
                  <a:buClrTx/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Simulations ranging from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𝑁𝑡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𝑁𝑡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=4000</m:t>
                    </m:r>
                  </m:oMath>
                </a14:m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 (4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 to 400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)</a:t>
                </a:r>
              </a:p>
              <a:p>
                <a:pPr marL="171450" indent="-171450" defTabSz="685800">
                  <a:spcBef>
                    <a:spcPts val="750"/>
                  </a:spcBef>
                  <a:buClrTx/>
                </a:pP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5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150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evenly spaced grid with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=0.05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5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𝑁𝑥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en-US" sz="15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1D86242-0D5C-4225-B0B9-9667F5A5A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42" y="590066"/>
                <a:ext cx="5847871" cy="3865419"/>
              </a:xfrm>
              <a:prstGeom prst="rect">
                <a:avLst/>
              </a:prstGeom>
              <a:blipFill>
                <a:blip r:embed="rId2"/>
                <a:stretch>
                  <a:fillRect l="-730" t="-11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5AF68D64-D5C5-4C62-A12D-5D3FFB32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71763" y="1763060"/>
            <a:ext cx="6272237" cy="36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1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A23A4-7DED-44D8-A481-3F3478BB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Simulating with Neural PDE surrogates</a:t>
            </a:r>
            <a:endParaRPr lang="de-DE" dirty="0"/>
          </a:p>
        </p:txBody>
      </p:sp>
      <p:pic>
        <p:nvPicPr>
          <p:cNvPr id="5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92C262B-BBB9-4D47-A2F1-7B9467E67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57" y="1663430"/>
            <a:ext cx="4557962" cy="200550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7712A24-76F2-4239-857F-3DAE595FC823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429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A23A4-7DED-44D8-A481-3F3478BB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Simulating with Neural PDE surrogates</a:t>
            </a:r>
            <a:endParaRPr lang="de-D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959F993-C620-4DE1-96CB-D023574955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181" y="1462419"/>
            <a:ext cx="7748082" cy="265697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8A4F7D-038A-4BC5-8C17-0436A40432B1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321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A23A4-7DED-44D8-A481-3F3478BB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Simulating with Neural PDE surrogates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BC955-D3B2-4443-A071-E3A708B7F65F}"/>
              </a:ext>
            </a:extLst>
          </p:cNvPr>
          <p:cNvSpPr txBox="1">
            <a:spLocks/>
          </p:cNvSpPr>
          <p:nvPr/>
        </p:nvSpPr>
        <p:spPr>
          <a:xfrm>
            <a:off x="628650" y="651166"/>
            <a:ext cx="7886700" cy="40300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br>
              <a:rPr lang="en-US" sz="2100" dirty="0">
                <a:solidFill>
                  <a:prstClr val="black"/>
                </a:solidFill>
                <a:latin typeface="Calibri" panose="020F0502020204030204"/>
              </a:rPr>
            </a:b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E70EE6-65BA-4BCE-8488-5CBE4B18877A}"/>
              </a:ext>
            </a:extLst>
          </p:cNvPr>
          <p:cNvSpPr txBox="1">
            <a:spLocks/>
          </p:cNvSpPr>
          <p:nvPr/>
        </p:nvSpPr>
        <p:spPr>
          <a:xfrm>
            <a:off x="224952" y="775891"/>
            <a:ext cx="8135972" cy="40300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3E54B4A-107C-4254-8389-996FB0428D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181" y="1462419"/>
            <a:ext cx="7748082" cy="2656975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351E4B2D-319A-478E-A409-08CB537BA49D}"/>
              </a:ext>
            </a:extLst>
          </p:cNvPr>
          <p:cNvSpPr/>
          <p:nvPr/>
        </p:nvSpPr>
        <p:spPr>
          <a:xfrm>
            <a:off x="430449" y="1179224"/>
            <a:ext cx="8283102" cy="17582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86285F7-40F0-42EE-B7B3-2B6970F3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72" y="1267414"/>
            <a:ext cx="8076427" cy="154605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4A432ECA-614C-4F36-BF77-F775D8C8FD53}"/>
              </a:ext>
            </a:extLst>
          </p:cNvPr>
          <p:cNvSpPr txBox="1"/>
          <p:nvPr/>
        </p:nvSpPr>
        <p:spPr>
          <a:xfrm>
            <a:off x="638341" y="1190929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[5]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DFD065-4AAF-42CC-B9F9-9BA8BF82BFF8}"/>
              </a:ext>
            </a:extLst>
          </p:cNvPr>
          <p:cNvSpPr txBox="1"/>
          <p:nvPr/>
        </p:nvSpPr>
        <p:spPr>
          <a:xfrm>
            <a:off x="430449" y="705611"/>
            <a:ext cx="7383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[5] </a:t>
            </a:r>
            <a:r>
              <a:rPr lang="en-US" sz="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Stachenfeld</a:t>
            </a: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K., et al. “Learned Simulators for Turbulence” ICLR 2022.</a:t>
            </a:r>
            <a:endParaRPr lang="en-NL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8F2CCB42-9001-4877-8604-85D02695C9BA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595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A23A4-7DED-44D8-A481-3F3478BB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Simulating with Neural PDE surrogates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A1CD-EDF9-4B62-807F-02EF3567FC50}"/>
              </a:ext>
            </a:extLst>
          </p:cNvPr>
          <p:cNvSpPr txBox="1">
            <a:spLocks/>
          </p:cNvSpPr>
          <p:nvPr/>
        </p:nvSpPr>
        <p:spPr>
          <a:xfrm>
            <a:off x="628650" y="651166"/>
            <a:ext cx="7886700" cy="40300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br>
              <a:rPr lang="en-US" sz="2100" dirty="0">
                <a:solidFill>
                  <a:prstClr val="black"/>
                </a:solidFill>
                <a:latin typeface="Calibri" panose="020F0502020204030204"/>
              </a:rPr>
            </a:b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FA487D-1FE1-4201-B3D1-043CD87CFB03}"/>
              </a:ext>
            </a:extLst>
          </p:cNvPr>
          <p:cNvSpPr txBox="1">
            <a:spLocks/>
          </p:cNvSpPr>
          <p:nvPr/>
        </p:nvSpPr>
        <p:spPr>
          <a:xfrm>
            <a:off x="224952" y="775891"/>
            <a:ext cx="8135972" cy="40300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CF2AB9F-C19E-4ACE-9CCA-2B6658B7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181" y="1462419"/>
            <a:ext cx="7748082" cy="2656975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D545006B-994C-43A6-81A5-2EC96892B0BD}"/>
              </a:ext>
            </a:extLst>
          </p:cNvPr>
          <p:cNvSpPr/>
          <p:nvPr/>
        </p:nvSpPr>
        <p:spPr>
          <a:xfrm>
            <a:off x="430449" y="1179224"/>
            <a:ext cx="8283102" cy="17582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E98C047-D091-4BBE-BCF9-D8CFBF2BD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72" y="1267414"/>
            <a:ext cx="8076427" cy="154605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93BD52DC-D57B-41D2-8879-6649C540F9BB}"/>
              </a:ext>
            </a:extLst>
          </p:cNvPr>
          <p:cNvSpPr txBox="1"/>
          <p:nvPr/>
        </p:nvSpPr>
        <p:spPr>
          <a:xfrm>
            <a:off x="638341" y="1190929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[5]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C6C74508-654A-4C3D-AD41-AF819237283C}"/>
              </a:ext>
            </a:extLst>
          </p:cNvPr>
          <p:cNvSpPr/>
          <p:nvPr/>
        </p:nvSpPr>
        <p:spPr>
          <a:xfrm>
            <a:off x="430449" y="1308691"/>
            <a:ext cx="8283102" cy="26423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7C5DCEB5-4777-4009-94DD-BCB578072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13" y="1496277"/>
            <a:ext cx="7831374" cy="236507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6A9F7FB8-EDE8-470D-A652-097F0245251B}"/>
              </a:ext>
            </a:extLst>
          </p:cNvPr>
          <p:cNvSpPr txBox="1"/>
          <p:nvPr/>
        </p:nvSpPr>
        <p:spPr>
          <a:xfrm>
            <a:off x="637581" y="1383127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[6]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B1E01EDC-24BC-4513-B538-D7985894C607}"/>
              </a:ext>
            </a:extLst>
          </p:cNvPr>
          <p:cNvSpPr txBox="1"/>
          <p:nvPr/>
        </p:nvSpPr>
        <p:spPr>
          <a:xfrm>
            <a:off x="430449" y="705611"/>
            <a:ext cx="7383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[6] Li, Z., et al. “Fourier Neural Operator for Parametric Partial Differential Equations” ICLR 2021.</a:t>
            </a:r>
            <a:endParaRPr lang="en-NL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758BFCF2-5188-4F66-A742-8FD023228019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332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A23A4-7DED-44D8-A481-3F3478BB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Simulating with Neural PDE surrogates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661A6-BCFB-4D89-A317-5D0D97A4DB83}"/>
              </a:ext>
            </a:extLst>
          </p:cNvPr>
          <p:cNvSpPr txBox="1">
            <a:spLocks/>
          </p:cNvSpPr>
          <p:nvPr/>
        </p:nvSpPr>
        <p:spPr>
          <a:xfrm>
            <a:off x="628650" y="651166"/>
            <a:ext cx="7886700" cy="40300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br>
              <a:rPr lang="en-US" sz="2100" dirty="0">
                <a:solidFill>
                  <a:prstClr val="black"/>
                </a:solidFill>
                <a:latin typeface="Calibri" panose="020F0502020204030204"/>
              </a:rPr>
            </a:b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79746F-DC0F-4281-82DD-70237FE1381D}"/>
              </a:ext>
            </a:extLst>
          </p:cNvPr>
          <p:cNvSpPr txBox="1">
            <a:spLocks/>
          </p:cNvSpPr>
          <p:nvPr/>
        </p:nvSpPr>
        <p:spPr>
          <a:xfrm>
            <a:off x="224952" y="775891"/>
            <a:ext cx="8135972" cy="40300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E8F8630-AF86-47E7-BC48-992DD58B9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181" y="1462419"/>
            <a:ext cx="7748082" cy="2656975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71C1BED9-B7D5-4BF3-B040-C280818E6D4F}"/>
              </a:ext>
            </a:extLst>
          </p:cNvPr>
          <p:cNvSpPr/>
          <p:nvPr/>
        </p:nvSpPr>
        <p:spPr>
          <a:xfrm>
            <a:off x="430449" y="1179224"/>
            <a:ext cx="8283102" cy="17582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AD71DF0-5D89-4B64-8D9D-65399CFA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72" y="1267414"/>
            <a:ext cx="8076427" cy="154605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FF50F29F-E3A3-4D23-93CA-B8463B7B979B}"/>
              </a:ext>
            </a:extLst>
          </p:cNvPr>
          <p:cNvSpPr txBox="1"/>
          <p:nvPr/>
        </p:nvSpPr>
        <p:spPr>
          <a:xfrm>
            <a:off x="638341" y="1190929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[5]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BC7A2325-D5F9-4552-97A6-D451061547A5}"/>
              </a:ext>
            </a:extLst>
          </p:cNvPr>
          <p:cNvSpPr/>
          <p:nvPr/>
        </p:nvSpPr>
        <p:spPr>
          <a:xfrm>
            <a:off x="430449" y="1308691"/>
            <a:ext cx="8283102" cy="26423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A9D5B707-AFAA-4DD5-B382-AA4CEB4E0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13" y="1496277"/>
            <a:ext cx="7831374" cy="236507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67D000-7891-4B19-BF9D-FA41ABD568F9}"/>
              </a:ext>
            </a:extLst>
          </p:cNvPr>
          <p:cNvSpPr txBox="1"/>
          <p:nvPr/>
        </p:nvSpPr>
        <p:spPr>
          <a:xfrm>
            <a:off x="637581" y="1383127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[6]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C5FFB7A3-6A22-4B99-80AC-229FB5FAF47D}"/>
              </a:ext>
            </a:extLst>
          </p:cNvPr>
          <p:cNvSpPr/>
          <p:nvPr/>
        </p:nvSpPr>
        <p:spPr>
          <a:xfrm>
            <a:off x="430449" y="1491484"/>
            <a:ext cx="8283102" cy="33557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B7483008-B726-4DB5-9C45-86283013A3BB}"/>
              </a:ext>
            </a:extLst>
          </p:cNvPr>
          <p:cNvSpPr txBox="1"/>
          <p:nvPr/>
        </p:nvSpPr>
        <p:spPr>
          <a:xfrm>
            <a:off x="637581" y="1565920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[7]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6" descr="Text&#10;&#10;Description automatically generated">
            <a:extLst>
              <a:ext uri="{FF2B5EF4-FFF2-40B4-BE49-F238E27FC236}">
                <a16:creationId xmlns:a16="http://schemas.microsoft.com/office/drawing/2014/main" id="{DE7C9184-FD7F-4E22-86C5-5AAD967F5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558" y="1756163"/>
            <a:ext cx="4942640" cy="3054551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0FF1C739-0559-43A2-BE58-BF50022DE154}"/>
              </a:ext>
            </a:extLst>
          </p:cNvPr>
          <p:cNvSpPr txBox="1"/>
          <p:nvPr/>
        </p:nvSpPr>
        <p:spPr>
          <a:xfrm>
            <a:off x="430449" y="705611"/>
            <a:ext cx="7383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[7] Gupta, J. K., et al. “Towards Multi-spatiotemporal-scale Generalized PDE Modeling” arXiv:2209.15616.</a:t>
            </a:r>
            <a:endParaRPr lang="en-NL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8D5C89E1-057E-4228-95F5-71B58BC6DCFE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591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A23A4-7DED-44D8-A481-3F3478BB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Simulating with Neural PDE surrogates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FC63B-3852-4D0D-8076-73F901A05B9F}"/>
              </a:ext>
            </a:extLst>
          </p:cNvPr>
          <p:cNvSpPr txBox="1">
            <a:spLocks/>
          </p:cNvSpPr>
          <p:nvPr/>
        </p:nvSpPr>
        <p:spPr>
          <a:xfrm>
            <a:off x="628650" y="651166"/>
            <a:ext cx="7886700" cy="40300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br>
              <a:rPr lang="en-US" sz="2100" dirty="0">
                <a:solidFill>
                  <a:prstClr val="black"/>
                </a:solidFill>
                <a:latin typeface="Calibri" panose="020F0502020204030204"/>
              </a:rPr>
            </a:b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4F32EC-683C-4BA7-912E-D1F67FB772DF}"/>
              </a:ext>
            </a:extLst>
          </p:cNvPr>
          <p:cNvSpPr txBox="1">
            <a:spLocks/>
          </p:cNvSpPr>
          <p:nvPr/>
        </p:nvSpPr>
        <p:spPr>
          <a:xfrm>
            <a:off x="224952" y="775891"/>
            <a:ext cx="8135972" cy="40300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D23B1BD-5806-4E42-9704-3F33210922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181" y="1462419"/>
            <a:ext cx="7748082" cy="2656975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06A466B1-2962-44C4-8941-F4210BF8603C}"/>
              </a:ext>
            </a:extLst>
          </p:cNvPr>
          <p:cNvSpPr/>
          <p:nvPr/>
        </p:nvSpPr>
        <p:spPr>
          <a:xfrm>
            <a:off x="430449" y="1179224"/>
            <a:ext cx="8283102" cy="17582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01CBEA0-84BB-4F6A-A491-F937945C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72" y="1267414"/>
            <a:ext cx="8076427" cy="154605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9F1D6517-FAA0-4C2A-A7B9-15913B7A338A}"/>
              </a:ext>
            </a:extLst>
          </p:cNvPr>
          <p:cNvSpPr txBox="1"/>
          <p:nvPr/>
        </p:nvSpPr>
        <p:spPr>
          <a:xfrm>
            <a:off x="638341" y="1190929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[5]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CEA39F8A-723F-4A64-86D4-609521CAD006}"/>
              </a:ext>
            </a:extLst>
          </p:cNvPr>
          <p:cNvSpPr/>
          <p:nvPr/>
        </p:nvSpPr>
        <p:spPr>
          <a:xfrm>
            <a:off x="430449" y="1308691"/>
            <a:ext cx="8283102" cy="26423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92FC0FB1-F8D7-4E09-983B-B8CA065DA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13" y="1496277"/>
            <a:ext cx="7831374" cy="236507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CEAE095D-6668-4DA0-8F26-824C95E5B49A}"/>
              </a:ext>
            </a:extLst>
          </p:cNvPr>
          <p:cNvSpPr txBox="1"/>
          <p:nvPr/>
        </p:nvSpPr>
        <p:spPr>
          <a:xfrm>
            <a:off x="637581" y="1383127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[6]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32879B01-7721-4F4E-837D-C4660D9A9DF5}"/>
              </a:ext>
            </a:extLst>
          </p:cNvPr>
          <p:cNvSpPr/>
          <p:nvPr/>
        </p:nvSpPr>
        <p:spPr>
          <a:xfrm>
            <a:off x="430449" y="1491484"/>
            <a:ext cx="8283102" cy="33434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5A49621F-554A-4A32-B8FB-D5DA6D890F27}"/>
              </a:ext>
            </a:extLst>
          </p:cNvPr>
          <p:cNvSpPr txBox="1"/>
          <p:nvPr/>
        </p:nvSpPr>
        <p:spPr>
          <a:xfrm>
            <a:off x="637581" y="1565920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[7]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7">
            <a:extLst>
              <a:ext uri="{FF2B5EF4-FFF2-40B4-BE49-F238E27FC236}">
                <a16:creationId xmlns:a16="http://schemas.microsoft.com/office/drawing/2014/main" id="{E30981AC-D5DA-4A94-A426-2BF88CF801A7}"/>
              </a:ext>
            </a:extLst>
          </p:cNvPr>
          <p:cNvSpPr/>
          <p:nvPr/>
        </p:nvSpPr>
        <p:spPr>
          <a:xfrm>
            <a:off x="430449" y="1705518"/>
            <a:ext cx="8283102" cy="31597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6200C813-883F-49FF-8EB1-0A83A7D85C75}"/>
              </a:ext>
            </a:extLst>
          </p:cNvPr>
          <p:cNvSpPr txBox="1"/>
          <p:nvPr/>
        </p:nvSpPr>
        <p:spPr>
          <a:xfrm>
            <a:off x="637581" y="1779955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[8]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F54FAAE-F457-4C42-93CC-3A5555D1C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07" y="2265856"/>
            <a:ext cx="8175186" cy="2460732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EAE11BD0-05DB-4598-B37F-B3922FE9C8AB}"/>
              </a:ext>
            </a:extLst>
          </p:cNvPr>
          <p:cNvSpPr txBox="1"/>
          <p:nvPr/>
        </p:nvSpPr>
        <p:spPr>
          <a:xfrm>
            <a:off x="430449" y="705611"/>
            <a:ext cx="7383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[8] Cao, S. “Choose a Transformer: Fourier or Galerkin” </a:t>
            </a:r>
            <a:r>
              <a:rPr lang="en-US" sz="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NeurIPS</a:t>
            </a: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2021.</a:t>
            </a:r>
            <a:endParaRPr lang="en-NL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C78991F8-9A38-4558-ADE3-469C6001CAE6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7965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A23A4-7DED-44D8-A481-3F3478BB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Simulating with Neural PDE surrogates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D03E5-4A37-4BED-9224-249DD6063B21}"/>
              </a:ext>
            </a:extLst>
          </p:cNvPr>
          <p:cNvSpPr txBox="1">
            <a:spLocks/>
          </p:cNvSpPr>
          <p:nvPr/>
        </p:nvSpPr>
        <p:spPr>
          <a:xfrm>
            <a:off x="628650" y="651166"/>
            <a:ext cx="7886700" cy="40300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br>
              <a:rPr lang="en-US" sz="2100" dirty="0">
                <a:solidFill>
                  <a:prstClr val="black"/>
                </a:solidFill>
                <a:latin typeface="Calibri" panose="020F0502020204030204"/>
              </a:rPr>
            </a:b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CE5F39-4705-4EB9-A182-A649BBB6BEFB}"/>
              </a:ext>
            </a:extLst>
          </p:cNvPr>
          <p:cNvSpPr txBox="1">
            <a:spLocks/>
          </p:cNvSpPr>
          <p:nvPr/>
        </p:nvSpPr>
        <p:spPr>
          <a:xfrm>
            <a:off x="224952" y="775891"/>
            <a:ext cx="8135972" cy="40300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8BF7EC3-A4B4-441E-B547-A5469DB420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181" y="1462419"/>
            <a:ext cx="7748082" cy="2656975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D30C307B-B36E-4D2C-B080-EC2C868919CD}"/>
              </a:ext>
            </a:extLst>
          </p:cNvPr>
          <p:cNvSpPr/>
          <p:nvPr/>
        </p:nvSpPr>
        <p:spPr>
          <a:xfrm>
            <a:off x="430449" y="1179224"/>
            <a:ext cx="8283102" cy="17582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8E07BD3-D62C-40BC-BF4F-D009F625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72" y="1267414"/>
            <a:ext cx="8076427" cy="154605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7B1FC9B7-5DD6-4854-9533-17D01B18AD03}"/>
              </a:ext>
            </a:extLst>
          </p:cNvPr>
          <p:cNvSpPr txBox="1"/>
          <p:nvPr/>
        </p:nvSpPr>
        <p:spPr>
          <a:xfrm>
            <a:off x="638341" y="1190929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[5]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F907F205-B3FD-48B3-9FC3-F020D6A7013A}"/>
              </a:ext>
            </a:extLst>
          </p:cNvPr>
          <p:cNvSpPr/>
          <p:nvPr/>
        </p:nvSpPr>
        <p:spPr>
          <a:xfrm>
            <a:off x="430449" y="1308691"/>
            <a:ext cx="8283102" cy="26423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0F5A6257-D2E2-4933-9494-70749CFED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13" y="1496277"/>
            <a:ext cx="7831374" cy="236507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60D751E9-18BE-4B2F-99B4-BC22FB2016D5}"/>
              </a:ext>
            </a:extLst>
          </p:cNvPr>
          <p:cNvSpPr txBox="1"/>
          <p:nvPr/>
        </p:nvSpPr>
        <p:spPr>
          <a:xfrm>
            <a:off x="637581" y="1383127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[6]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25742039-37AB-4DEB-B438-A8F370CA273F}"/>
              </a:ext>
            </a:extLst>
          </p:cNvPr>
          <p:cNvSpPr/>
          <p:nvPr/>
        </p:nvSpPr>
        <p:spPr>
          <a:xfrm>
            <a:off x="430449" y="1491484"/>
            <a:ext cx="8283102" cy="33434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EB579DC3-AA7F-4652-BACA-6D24E8D37BA2}"/>
              </a:ext>
            </a:extLst>
          </p:cNvPr>
          <p:cNvSpPr txBox="1"/>
          <p:nvPr/>
        </p:nvSpPr>
        <p:spPr>
          <a:xfrm>
            <a:off x="637581" y="1565920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[7]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7">
            <a:extLst>
              <a:ext uri="{FF2B5EF4-FFF2-40B4-BE49-F238E27FC236}">
                <a16:creationId xmlns:a16="http://schemas.microsoft.com/office/drawing/2014/main" id="{7B7DAF5C-46D5-4760-88E7-532C23945B51}"/>
              </a:ext>
            </a:extLst>
          </p:cNvPr>
          <p:cNvSpPr/>
          <p:nvPr/>
        </p:nvSpPr>
        <p:spPr>
          <a:xfrm>
            <a:off x="430449" y="1705518"/>
            <a:ext cx="8283102" cy="31597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09A0028F-EDBB-454C-A98F-BE21CB5640B0}"/>
              </a:ext>
            </a:extLst>
          </p:cNvPr>
          <p:cNvSpPr txBox="1"/>
          <p:nvPr/>
        </p:nvSpPr>
        <p:spPr>
          <a:xfrm>
            <a:off x="637581" y="1779955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[8]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3C50DF9-8FC4-44D3-8C1A-E92A3C8DD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07" y="2265856"/>
            <a:ext cx="8175186" cy="2460732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828F5948-E408-4B3D-B45C-BA527BD6B455}"/>
              </a:ext>
            </a:extLst>
          </p:cNvPr>
          <p:cNvSpPr txBox="1"/>
          <p:nvPr/>
        </p:nvSpPr>
        <p:spPr>
          <a:xfrm>
            <a:off x="430449" y="705611"/>
            <a:ext cx="7383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[4] </a:t>
            </a:r>
            <a:r>
              <a:rPr lang="en-US" sz="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Brandstetter</a:t>
            </a: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J., et al. “Message Passing Neural PDE Solvers." ICLR 2022.</a:t>
            </a:r>
            <a:endParaRPr lang="en-NL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21">
            <a:extLst>
              <a:ext uri="{FF2B5EF4-FFF2-40B4-BE49-F238E27FC236}">
                <a16:creationId xmlns:a16="http://schemas.microsoft.com/office/drawing/2014/main" id="{A9B6F9FD-5666-47DD-8BC3-D514275C1C83}"/>
              </a:ext>
            </a:extLst>
          </p:cNvPr>
          <p:cNvSpPr/>
          <p:nvPr/>
        </p:nvSpPr>
        <p:spPr>
          <a:xfrm>
            <a:off x="430449" y="1912564"/>
            <a:ext cx="8283102" cy="31328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07BD0DDA-59BA-4201-9671-24DAB12FDE4E}"/>
              </a:ext>
            </a:extLst>
          </p:cNvPr>
          <p:cNvSpPr txBox="1"/>
          <p:nvPr/>
        </p:nvSpPr>
        <p:spPr>
          <a:xfrm>
            <a:off x="637581" y="1960139"/>
            <a:ext cx="3769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[4]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3185EBB-A52B-4268-8AE7-17021FE8A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87" y="2326237"/>
            <a:ext cx="8076427" cy="241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1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Smile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80" y="1078338"/>
            <a:ext cx="4005943" cy="300445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1442194" y="4453306"/>
            <a:ext cx="625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Mid-term Progress meeting at ACH-05 Helsinki/Finland September 2022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274D0B9-56DA-42A2-B17F-D06A843B1A69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131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A23A4-7DED-44D8-A481-3F3478BB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Results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919C-F838-4FD6-9341-DC2BFFC4A2C2}"/>
              </a:ext>
            </a:extLst>
          </p:cNvPr>
          <p:cNvSpPr txBox="1">
            <a:spLocks/>
          </p:cNvSpPr>
          <p:nvPr/>
        </p:nvSpPr>
        <p:spPr>
          <a:xfrm>
            <a:off x="628650" y="651166"/>
            <a:ext cx="7886700" cy="40300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8ABE8B-A012-4458-AE35-7831F1528A0A}"/>
              </a:ext>
            </a:extLst>
          </p:cNvPr>
          <p:cNvSpPr txBox="1">
            <a:spLocks/>
          </p:cNvSpPr>
          <p:nvPr/>
        </p:nvSpPr>
        <p:spPr>
          <a:xfrm>
            <a:off x="628650" y="686954"/>
            <a:ext cx="6761939" cy="107972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Work-precision for MSE on test set, full simulation rollouts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7BA6AE-5FDC-48B9-B27E-0F27BED39856}"/>
              </a:ext>
            </a:extLst>
          </p:cNvPr>
          <p:cNvSpPr txBox="1">
            <a:spLocks/>
          </p:cNvSpPr>
          <p:nvPr/>
        </p:nvSpPr>
        <p:spPr>
          <a:xfrm>
            <a:off x="6986603" y="769451"/>
            <a:ext cx="1768250" cy="30703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(NVIDIA A100)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EF79E95-066C-4FCB-9573-B9C60E409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36691" y="1055135"/>
            <a:ext cx="5398471" cy="406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2">
            <a:extLst>
              <a:ext uri="{FF2B5EF4-FFF2-40B4-BE49-F238E27FC236}">
                <a16:creationId xmlns:a16="http://schemas.microsoft.com/office/drawing/2014/main" id="{00E9A1A3-B38F-4ACC-8375-C989F90A779A}"/>
              </a:ext>
            </a:extLst>
          </p:cNvPr>
          <p:cNvSpPr/>
          <p:nvPr/>
        </p:nvSpPr>
        <p:spPr>
          <a:xfrm>
            <a:off x="2885089" y="4603531"/>
            <a:ext cx="275897" cy="27589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C4C6CA9-CDF5-414F-B734-56D3805E791C}"/>
              </a:ext>
            </a:extLst>
          </p:cNvPr>
          <p:cNvSpPr txBox="1"/>
          <p:nvPr/>
        </p:nvSpPr>
        <p:spPr>
          <a:xfrm>
            <a:off x="128889" y="4437302"/>
            <a:ext cx="17284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MSE: </a:t>
            </a:r>
          </a:p>
          <a:p>
            <a:pPr defTabSz="685800">
              <a:buClrTx/>
            </a:pPr>
            <a:r>
              <a:rPr lang="en-U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Inference:</a:t>
            </a:r>
            <a:endParaRPr lang="en-NL" sz="16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17CC7-06B7-4D66-97A9-03602C3736BE}"/>
              </a:ext>
            </a:extLst>
          </p:cNvPr>
          <p:cNvSpPr txBox="1"/>
          <p:nvPr/>
        </p:nvSpPr>
        <p:spPr>
          <a:xfrm>
            <a:off x="1069035" y="4437302"/>
            <a:ext cx="15765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0.002365</a:t>
            </a:r>
          </a:p>
          <a:p>
            <a:pPr defTabSz="685800">
              <a:buClrTx/>
            </a:pPr>
            <a:r>
              <a:rPr lang="en-U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0.6321ms </a:t>
            </a:r>
            <a:endParaRPr lang="en-NL" sz="16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721B0CA-2D29-4B85-A391-BC421ED7756A}"/>
              </a:ext>
            </a:extLst>
          </p:cNvPr>
          <p:cNvSpPr/>
          <p:nvPr/>
        </p:nvSpPr>
        <p:spPr>
          <a:xfrm>
            <a:off x="128889" y="4429420"/>
            <a:ext cx="1935473" cy="5751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NL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B39F0B-90CA-4F80-8D96-DB22C16A97C1}"/>
              </a:ext>
            </a:extLst>
          </p:cNvPr>
          <p:cNvSpPr txBox="1">
            <a:spLocks/>
          </p:cNvSpPr>
          <p:nvPr/>
        </p:nvSpPr>
        <p:spPr>
          <a:xfrm>
            <a:off x="628649" y="1076488"/>
            <a:ext cx="1721565" cy="385226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Optimize best model + compile with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</a:rPr>
              <a:t>TensorRT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55E87A1-2B9D-4325-814C-C3772BDBB33D}"/>
              </a:ext>
            </a:extLst>
          </p:cNvPr>
          <p:cNvSpPr txBox="1">
            <a:spLocks/>
          </p:cNvSpPr>
          <p:nvPr/>
        </p:nvSpPr>
        <p:spPr>
          <a:xfrm>
            <a:off x="6233096" y="3369139"/>
            <a:ext cx="2883136" cy="1688636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buClrTx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For each processor architecture, search settings for different inference speeds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Goal: find the fastest architecture with good performance</a:t>
            </a:r>
          </a:p>
          <a:p>
            <a:pPr marL="171450" indent="-171450" defTabSz="685800">
              <a:spcBef>
                <a:spcPts val="750"/>
              </a:spcBef>
              <a:buClrTx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Search both in ‘width’ (many features per layer) and ‘depth’ (many layers)</a:t>
            </a:r>
          </a:p>
          <a:p>
            <a:pPr marL="171450" indent="-171450" defTabSz="685800">
              <a:spcBef>
                <a:spcPts val="750"/>
              </a:spcBef>
              <a:buClrTx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Plot pareto front of models with MSE &lt; 1 (standardized data) </a:t>
            </a:r>
          </a:p>
          <a:p>
            <a:pPr marL="171450" indent="-171450" defTabSz="685800">
              <a:spcBef>
                <a:spcPts val="750"/>
              </a:spcBef>
              <a:buClrTx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(Compare to DIV1D speed)</a:t>
            </a:r>
          </a:p>
        </p:txBody>
      </p:sp>
    </p:spTree>
    <p:extLst>
      <p:ext uri="{BB962C8B-B14F-4D97-AF65-F5344CB8AC3E}">
        <p14:creationId xmlns:p14="http://schemas.microsoft.com/office/powerpoint/2010/main" val="370485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A23A4-7DED-44D8-A481-3F3478BB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SP4 Results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7E2B60-8610-428E-AFA1-2BD007A3F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651166"/>
                <a:ext cx="7886700" cy="4030031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685800">
                  <a:spcBef>
                    <a:spcPts val="750"/>
                  </a:spcBef>
                  <a:buClrTx/>
                  <a:buNone/>
                </a:pPr>
                <a:r>
                  <a:rPr lang="en-US" sz="2100" dirty="0">
                    <a:solidFill>
                      <a:prstClr val="black"/>
                    </a:solidFill>
                    <a:latin typeface="Calibri" panose="020F0502020204030204"/>
                  </a:rPr>
                  <a:t>Predicted detachment (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&lt;7</m:t>
                    </m:r>
                    <m:r>
                      <a:rPr lang="en-US" sz="2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en-US" sz="2100" dirty="0">
                    <a:solidFill>
                      <a:prstClr val="black"/>
                    </a:solidFill>
                    <a:latin typeface="Calibri" panose="020F0502020204030204"/>
                  </a:rPr>
                  <a:t> at target) (Accuracy: 99.4%)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7E2B60-8610-428E-AFA1-2BD007A3F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651166"/>
                <a:ext cx="7886700" cy="4030031"/>
              </a:xfrm>
              <a:prstGeom prst="rect">
                <a:avLst/>
              </a:prstGeom>
              <a:blipFill>
                <a:blip r:embed="rId2"/>
                <a:stretch>
                  <a:fillRect l="-1236" t="-19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3435C466-82D7-47A2-85E6-BC0C4EB8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31" y="1416581"/>
            <a:ext cx="5644868" cy="309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62D26903-742A-4FCF-AD27-78DA7F585897}"/>
              </a:ext>
            </a:extLst>
          </p:cNvPr>
          <p:cNvSpPr txBox="1"/>
          <p:nvPr/>
        </p:nvSpPr>
        <p:spPr>
          <a:xfrm>
            <a:off x="4467059" y="4652284"/>
            <a:ext cx="8592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Attached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097CEFD-7C3E-4B13-9051-0A2889125719}"/>
              </a:ext>
            </a:extLst>
          </p:cNvPr>
          <p:cNvSpPr txBox="1"/>
          <p:nvPr/>
        </p:nvSpPr>
        <p:spPr>
          <a:xfrm>
            <a:off x="2118244" y="4652284"/>
            <a:ext cx="8592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Detached</a:t>
            </a:r>
            <a:endParaRPr lang="en-NL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AAB1BBE4-7B28-49E9-9D87-FA1E674332F7}"/>
              </a:ext>
            </a:extLst>
          </p:cNvPr>
          <p:cNvCxnSpPr/>
          <p:nvPr/>
        </p:nvCxnSpPr>
        <p:spPr>
          <a:xfrm flipV="1">
            <a:off x="2544406" y="4542697"/>
            <a:ext cx="0" cy="1385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DB04205D-5C64-4357-921D-5A7741487FF9}"/>
              </a:ext>
            </a:extLst>
          </p:cNvPr>
          <p:cNvCxnSpPr>
            <a:cxnSpLocks/>
          </p:cNvCxnSpPr>
          <p:nvPr/>
        </p:nvCxnSpPr>
        <p:spPr>
          <a:xfrm>
            <a:off x="490538" y="4542697"/>
            <a:ext cx="39479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62CCBA9B-3DD9-497B-9D15-65E02E436890}"/>
              </a:ext>
            </a:extLst>
          </p:cNvPr>
          <p:cNvCxnSpPr/>
          <p:nvPr/>
        </p:nvCxnSpPr>
        <p:spPr>
          <a:xfrm flipV="1">
            <a:off x="496531" y="4404197"/>
            <a:ext cx="0" cy="1385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id="{E32FE7C2-A4E9-4F3E-9E6E-669CFD389950}"/>
              </a:ext>
            </a:extLst>
          </p:cNvPr>
          <p:cNvCxnSpPr/>
          <p:nvPr/>
        </p:nvCxnSpPr>
        <p:spPr>
          <a:xfrm flipV="1">
            <a:off x="4438484" y="4404197"/>
            <a:ext cx="0" cy="1385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22">
            <a:extLst>
              <a:ext uri="{FF2B5EF4-FFF2-40B4-BE49-F238E27FC236}">
                <a16:creationId xmlns:a16="http://schemas.microsoft.com/office/drawing/2014/main" id="{3AD0D317-E66D-4EDF-9B5E-914A9780DE27}"/>
              </a:ext>
            </a:extLst>
          </p:cNvPr>
          <p:cNvCxnSpPr/>
          <p:nvPr/>
        </p:nvCxnSpPr>
        <p:spPr>
          <a:xfrm flipV="1">
            <a:off x="4844527" y="4542697"/>
            <a:ext cx="0" cy="1385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23">
            <a:extLst>
              <a:ext uri="{FF2B5EF4-FFF2-40B4-BE49-F238E27FC236}">
                <a16:creationId xmlns:a16="http://schemas.microsoft.com/office/drawing/2014/main" id="{CAEE31A0-BB07-45D5-952C-58B661B7E70F}"/>
              </a:ext>
            </a:extLst>
          </p:cNvPr>
          <p:cNvCxnSpPr>
            <a:cxnSpLocks/>
          </p:cNvCxnSpPr>
          <p:nvPr/>
        </p:nvCxnSpPr>
        <p:spPr>
          <a:xfrm>
            <a:off x="4467058" y="4542697"/>
            <a:ext cx="72406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24">
            <a:extLst>
              <a:ext uri="{FF2B5EF4-FFF2-40B4-BE49-F238E27FC236}">
                <a16:creationId xmlns:a16="http://schemas.microsoft.com/office/drawing/2014/main" id="{206BEA56-FB80-4494-9138-8CCA088C862C}"/>
              </a:ext>
            </a:extLst>
          </p:cNvPr>
          <p:cNvCxnSpPr/>
          <p:nvPr/>
        </p:nvCxnSpPr>
        <p:spPr>
          <a:xfrm flipV="1">
            <a:off x="4473052" y="4404197"/>
            <a:ext cx="0" cy="1385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25">
            <a:extLst>
              <a:ext uri="{FF2B5EF4-FFF2-40B4-BE49-F238E27FC236}">
                <a16:creationId xmlns:a16="http://schemas.microsoft.com/office/drawing/2014/main" id="{0788A695-5B77-4787-91A6-7066BFEE60E0}"/>
              </a:ext>
            </a:extLst>
          </p:cNvPr>
          <p:cNvCxnSpPr/>
          <p:nvPr/>
        </p:nvCxnSpPr>
        <p:spPr>
          <a:xfrm flipV="1">
            <a:off x="5191125" y="4404197"/>
            <a:ext cx="0" cy="1385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6">
            <a:extLst>
              <a:ext uri="{FF2B5EF4-FFF2-40B4-BE49-F238E27FC236}">
                <a16:creationId xmlns:a16="http://schemas.microsoft.com/office/drawing/2014/main" id="{8151B54B-5FCB-456B-B36F-3FF80390B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96" y="1714502"/>
            <a:ext cx="2795013" cy="22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EE311D75-10C4-4B37-8791-37E69F1A9EAC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459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2830" y="2104611"/>
            <a:ext cx="8229600" cy="906722"/>
          </a:xfrm>
        </p:spPr>
        <p:txBody>
          <a:bodyPr/>
          <a:lstStyle/>
          <a:p>
            <a:pPr marL="7620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SP3 Model discovery for erosion yields through ML methods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BE20BED-0D19-495B-9DAA-A89C968F2B89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034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SP3 Setup of Problem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FE05F3C-ABB7-491C-9FA9-228060A461C7}"/>
              </a:ext>
            </a:extLst>
          </p:cNvPr>
          <p:cNvGrpSpPr/>
          <p:nvPr/>
        </p:nvGrpSpPr>
        <p:grpSpPr>
          <a:xfrm>
            <a:off x="401782" y="893617"/>
            <a:ext cx="8437418" cy="4017819"/>
            <a:chOff x="401782" y="893617"/>
            <a:chExt cx="8437418" cy="4017819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AB797CEE-5E59-4F37-9A93-E26C27C85F32}"/>
                </a:ext>
              </a:extLst>
            </p:cNvPr>
            <p:cNvGrpSpPr/>
            <p:nvPr/>
          </p:nvGrpSpPr>
          <p:grpSpPr>
            <a:xfrm>
              <a:off x="401782" y="893617"/>
              <a:ext cx="8437418" cy="4017819"/>
              <a:chOff x="457200" y="1025236"/>
              <a:chExt cx="8437418" cy="4017819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4232A877-DFFA-4952-9203-E797B97058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968"/>
              <a:stretch/>
            </p:blipFill>
            <p:spPr>
              <a:xfrm>
                <a:off x="457200" y="1025236"/>
                <a:ext cx="8346332" cy="3984915"/>
              </a:xfrm>
              <a:prstGeom prst="rect">
                <a:avLst/>
              </a:prstGeom>
            </p:spPr>
          </p:pic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898DDAD8-0B94-450B-AD88-C246EAB5CBEA}"/>
                  </a:ext>
                </a:extLst>
              </p:cNvPr>
              <p:cNvSpPr/>
              <p:nvPr/>
            </p:nvSpPr>
            <p:spPr>
              <a:xfrm>
                <a:off x="7495309" y="4655127"/>
                <a:ext cx="1399309" cy="3879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A5D8D0EC-0C2B-4425-BA67-ABD728CD8E3B}"/>
                </a:ext>
              </a:extLst>
            </p:cNvPr>
            <p:cNvSpPr/>
            <p:nvPr/>
          </p:nvSpPr>
          <p:spPr>
            <a:xfrm>
              <a:off x="5680364" y="1932709"/>
              <a:ext cx="3061854" cy="2590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F864A84D-9E44-49A7-BA77-8D33D28B79D7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998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SP3 Setup of Problem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1DEB2AF-5B7A-4559-9220-421B849F7687}"/>
              </a:ext>
            </a:extLst>
          </p:cNvPr>
          <p:cNvGrpSpPr/>
          <p:nvPr/>
        </p:nvGrpSpPr>
        <p:grpSpPr>
          <a:xfrm>
            <a:off x="0" y="665851"/>
            <a:ext cx="9144000" cy="3811797"/>
            <a:chOff x="0" y="665851"/>
            <a:chExt cx="9144000" cy="381179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E274F21-5EF3-4385-9CFB-05D21DDFD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65851"/>
              <a:ext cx="9144000" cy="3811797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0D623309-5643-49A6-9A16-58F83B714831}"/>
                </a:ext>
              </a:extLst>
            </p:cNvPr>
            <p:cNvSpPr/>
            <p:nvPr/>
          </p:nvSpPr>
          <p:spPr>
            <a:xfrm>
              <a:off x="6166337" y="2250831"/>
              <a:ext cx="2608385" cy="22268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8528E86A-4C43-4EA1-B1DC-725E3C22C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70" y="2691515"/>
            <a:ext cx="6628982" cy="20835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15A96A-C132-4FEC-9210-B9FF9B2DD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273" y="704999"/>
            <a:ext cx="4745110" cy="42178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48315CE0-ABDE-4AEB-98F6-397B4798B413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70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SP3 NN Architecture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E1E799-DA10-4CC9-9E93-D87C9583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042"/>
            <a:ext cx="9144000" cy="4163416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D5CB49-A524-45A3-B33C-C84F0AD08C48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06D30A5-A639-4C35-BA3C-4C556F47AB88}"/>
              </a:ext>
            </a:extLst>
          </p:cNvPr>
          <p:cNvSpPr/>
          <p:nvPr/>
        </p:nvSpPr>
        <p:spPr>
          <a:xfrm>
            <a:off x="7321062" y="4331677"/>
            <a:ext cx="1729153" cy="383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513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SP3 NN results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17FB7A-AFCE-4E82-9788-8D223F046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967" y="541120"/>
            <a:ext cx="5033971" cy="193382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8EBB23BC-2530-416C-ACD0-51AD1756E116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E5EFD2-40F2-4627-8DD5-AD5C742A68ED}"/>
              </a:ext>
            </a:extLst>
          </p:cNvPr>
          <p:cNvGrpSpPr/>
          <p:nvPr/>
        </p:nvGrpSpPr>
        <p:grpSpPr>
          <a:xfrm>
            <a:off x="416760" y="718038"/>
            <a:ext cx="8310480" cy="4174426"/>
            <a:chOff x="416760" y="718038"/>
            <a:chExt cx="8310480" cy="4174426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0AE234D-4A05-4535-91D6-E44F8EF2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760" y="718038"/>
              <a:ext cx="8310480" cy="4083384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5C702197-AD28-41FB-B848-BDA3763F3FCE}"/>
                </a:ext>
              </a:extLst>
            </p:cNvPr>
            <p:cNvSpPr/>
            <p:nvPr/>
          </p:nvSpPr>
          <p:spPr>
            <a:xfrm>
              <a:off x="2842847" y="4753426"/>
              <a:ext cx="2403230" cy="1390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92577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SP3 NN results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0C1393-AE33-4CFB-B142-0F37E783A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95" y="720969"/>
            <a:ext cx="8188974" cy="4044264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CEA64E-F2FA-4C99-A2C2-9D37B0A076C1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952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925FF-C823-4EE7-96B6-971B884B1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SP3 Identification of surface structures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E4780F-0DFE-4F19-B6B1-EB219CDF2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Up to now:</a:t>
            </a:r>
          </a:p>
          <a:p>
            <a:r>
              <a:rPr lang="en-US" dirty="0"/>
              <a:t>Good reproduction of model parameters using several time points</a:t>
            </a:r>
          </a:p>
          <a:p>
            <a:r>
              <a:rPr lang="en-US" dirty="0"/>
              <a:t>But experimental data are not sufficiently denoised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New goal: </a:t>
            </a:r>
            <a:r>
              <a:rPr lang="en-US" dirty="0"/>
              <a:t>What can be found using a single snapshot?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Appropriate features are needed!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How to measure similarity of snapshots?</a:t>
            </a:r>
          </a:p>
          <a:p>
            <a:r>
              <a:rPr lang="en-US" dirty="0"/>
              <a:t>Mutual information (e.g. KL divergence)</a:t>
            </a:r>
          </a:p>
          <a:p>
            <a:r>
              <a:rPr lang="en-US" dirty="0"/>
              <a:t>Covariance</a:t>
            </a:r>
          </a:p>
          <a:p>
            <a:r>
              <a:rPr lang="en-US" dirty="0"/>
              <a:t>SVD decomposition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None of them worked well!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Snapshots from the same time series seem to be “different”.</a:t>
            </a:r>
            <a:endParaRPr lang="en-US" b="1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DE7EE2DE-1C50-4872-9708-ED54DB1CDE04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621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925FF-C823-4EE7-96B6-971B884B1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SP3 Identification of surface structures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E4780F-0DFE-4F19-B6B1-EB219CDF2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New Idea!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Combination of various methods</a:t>
            </a:r>
            <a:r>
              <a:rPr lang="en-US" b="1" dirty="0"/>
              <a:t>, taken from Face-recognition techniques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Prepare a large number of snapshots, one for each parameter set</a:t>
            </a:r>
          </a:p>
          <a:p>
            <a:endParaRPr lang="en-US" dirty="0"/>
          </a:p>
          <a:p>
            <a:r>
              <a:rPr lang="en-US" dirty="0"/>
              <a:t>Fourier Transformation + Contrast Enhancement Agent</a:t>
            </a:r>
          </a:p>
          <a:p>
            <a:endParaRPr lang="en-US" dirty="0"/>
          </a:p>
          <a:p>
            <a:r>
              <a:rPr lang="en-US" dirty="0"/>
              <a:t>Feed this into SVD decomposition to find </a:t>
            </a:r>
            <a:r>
              <a:rPr lang="en-US" b="1" dirty="0"/>
              <a:t>“</a:t>
            </a:r>
            <a:r>
              <a:rPr lang="en-US" b="1" dirty="0" err="1"/>
              <a:t>Eigenprofiles</a:t>
            </a:r>
            <a:r>
              <a:rPr lang="en-US" b="1" dirty="0"/>
              <a:t>” </a:t>
            </a:r>
            <a:r>
              <a:rPr lang="en-US" dirty="0"/>
              <a:t>or</a:t>
            </a:r>
            <a:r>
              <a:rPr lang="en-US" b="1" dirty="0"/>
              <a:t> “Eigenfaces”</a:t>
            </a:r>
            <a:endParaRPr lang="de-DE" b="1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C387D171-D1CE-4734-8715-644088DFA249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86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13B89-0CCD-445D-BB74-260EB771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change of resources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DD22C6-BD14-416B-925B-154AB6F7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02" y="635977"/>
            <a:ext cx="6205901" cy="40591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A4BF44-C29E-4879-B608-FDD465E8BD09}"/>
              </a:ext>
            </a:extLst>
          </p:cNvPr>
          <p:cNvSpPr txBox="1"/>
          <p:nvPr/>
        </p:nvSpPr>
        <p:spPr>
          <a:xfrm>
            <a:off x="209908" y="4797622"/>
            <a:ext cx="4362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change in overall budget and scope of project</a:t>
            </a:r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0EF4F090-0C89-42A5-B40D-7DE31245AB5A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47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SP3 Identification of surface structures - Examples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22C835-6497-4846-83A5-2048AA4AC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82" y="1018201"/>
            <a:ext cx="7543800" cy="373260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59CA041-F39E-49AA-B792-BE0A1DE3E8EA}"/>
              </a:ext>
            </a:extLst>
          </p:cNvPr>
          <p:cNvSpPr txBox="1"/>
          <p:nvPr/>
        </p:nvSpPr>
        <p:spPr>
          <a:xfrm>
            <a:off x="229677" y="1591843"/>
            <a:ext cx="8802410" cy="2585323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Results are promising !</a:t>
            </a:r>
          </a:p>
          <a:p>
            <a:endParaRPr lang="en-US" sz="1800" dirty="0"/>
          </a:p>
          <a:p>
            <a:r>
              <a:rPr lang="en-US" sz="1800" dirty="0"/>
              <a:t>Only a few “</a:t>
            </a:r>
            <a:r>
              <a:rPr lang="en-US" sz="1800" dirty="0" err="1"/>
              <a:t>Eigenprofiles</a:t>
            </a:r>
            <a:r>
              <a:rPr lang="en-US" sz="1800" dirty="0"/>
              <a:t>” are needed to identify test data</a:t>
            </a:r>
          </a:p>
          <a:p>
            <a:endParaRPr lang="en-US" sz="1800" dirty="0"/>
          </a:p>
          <a:p>
            <a:r>
              <a:rPr lang="en-US" sz="1800" dirty="0"/>
              <a:t>The number of significant </a:t>
            </a:r>
            <a:r>
              <a:rPr lang="en-US" sz="1800" dirty="0" err="1"/>
              <a:t>Eigenprofiles</a:t>
            </a:r>
            <a:r>
              <a:rPr lang="en-US" sz="1800" dirty="0"/>
              <a:t> is similar to the number of model parameters</a:t>
            </a:r>
          </a:p>
          <a:p>
            <a:endParaRPr lang="en-US" sz="1800" dirty="0"/>
          </a:p>
          <a:p>
            <a:r>
              <a:rPr lang="en-US" sz="1800" dirty="0"/>
              <a:t>Further tests are ongoing with a larger number of training profiles</a:t>
            </a:r>
          </a:p>
          <a:p>
            <a:endParaRPr lang="en-US" sz="1800" dirty="0"/>
          </a:p>
          <a:p>
            <a:r>
              <a:rPr lang="en-US" sz="1800" dirty="0"/>
              <a:t>Later: derive “macro” model parameters, erosion yield, flux dependence </a:t>
            </a:r>
            <a:r>
              <a:rPr lang="en-US" sz="1800" dirty="0">
                <a:sym typeface="Wingdings" panose="05000000000000000000" pitchFamily="2" charset="2"/>
              </a:rPr>
              <a:t> ERO</a:t>
            </a:r>
            <a:endParaRPr lang="de-DE" sz="1800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F4FDFE16-1075-449C-87FC-4144386BAB79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73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2507" y="2118389"/>
            <a:ext cx="8229600" cy="906722"/>
          </a:xfrm>
        </p:spPr>
        <p:txBody>
          <a:bodyPr/>
          <a:lstStyle/>
          <a:p>
            <a:pPr marL="7620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Plans beyon</a:t>
            </a:r>
            <a:r>
              <a:rPr lang="en-US" b="1" dirty="0"/>
              <a:t>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BE20BED-0D19-495B-9DAA-A89C968F2B89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129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846" y="111411"/>
            <a:ext cx="7543800" cy="342900"/>
          </a:xfrm>
        </p:spPr>
        <p:txBody>
          <a:bodyPr/>
          <a:lstStyle/>
          <a:p>
            <a:r>
              <a:rPr lang="en-US" sz="1600" dirty="0"/>
              <a:t>Towards fast, high fidelity SOL-pedestal module for integrated plasma</a:t>
            </a:r>
            <a:br>
              <a:rPr lang="en-US" sz="1600" dirty="0"/>
            </a:br>
            <a:r>
              <a:rPr lang="en-US" sz="1600" dirty="0"/>
              <a:t>scenario prediction → Enabling plasma scenario digital twinning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F19D78-680E-4719-9B82-AC108D25F962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98F885-8728-494F-83F6-665449F15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18" y="599713"/>
            <a:ext cx="8587154" cy="41924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1E17F32-CC10-41F4-939C-DBA111D7500A}"/>
              </a:ext>
            </a:extLst>
          </p:cNvPr>
          <p:cNvSpPr txBox="1"/>
          <p:nvPr/>
        </p:nvSpPr>
        <p:spPr>
          <a:xfrm>
            <a:off x="7963869" y="797169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Jaervinen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6392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F19D78-680E-4719-9B82-AC108D25F962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944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Collaboration with ACH-05</a:t>
            </a:r>
            <a:endParaRPr lang="de-D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C14A898-F5D9-4A1A-9D72-1B3135D73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" y="671514"/>
            <a:ext cx="8869680" cy="4004396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The scope of ACH-05 is very well suited to provide support in developing professional </a:t>
            </a:r>
            <a:r>
              <a:rPr lang="fi-FI" dirty="0">
                <a:solidFill>
                  <a:srgbClr val="FF0000"/>
                </a:solidFill>
              </a:rPr>
              <a:t>management workflows for big data applications</a:t>
            </a:r>
          </a:p>
          <a:p>
            <a:endParaRPr lang="fi-FI" dirty="0"/>
          </a:p>
          <a:p>
            <a:r>
              <a:rPr lang="fi-FI" dirty="0"/>
              <a:t>The ENR collaborates with the EF ACH-05 that is focused on </a:t>
            </a:r>
            <a:r>
              <a:rPr lang="fi-FI" dirty="0">
                <a:solidFill>
                  <a:srgbClr val="FF0000"/>
                </a:solidFill>
              </a:rPr>
              <a:t>Data Management</a:t>
            </a:r>
            <a:r>
              <a:rPr lang="fi-FI" dirty="0"/>
              <a:t> as well as </a:t>
            </a:r>
            <a:r>
              <a:rPr lang="fi-FI" dirty="0">
                <a:solidFill>
                  <a:srgbClr val="FF0000"/>
                </a:solidFill>
              </a:rPr>
              <a:t>aspects of AI </a:t>
            </a:r>
            <a:r>
              <a:rPr lang="fi-FI" dirty="0"/>
              <a:t>&amp; </a:t>
            </a:r>
            <a:r>
              <a:rPr lang="fi-FI" dirty="0">
                <a:solidFill>
                  <a:srgbClr val="FF0000"/>
                </a:solidFill>
              </a:rPr>
              <a:t>VVUQ</a:t>
            </a:r>
            <a:br>
              <a:rPr lang="fi-FI" dirty="0"/>
            </a:br>
            <a:endParaRPr lang="fi-FI" dirty="0"/>
          </a:p>
          <a:p>
            <a:r>
              <a:rPr lang="fi-FI" dirty="0">
                <a:solidFill>
                  <a:srgbClr val="FF0000"/>
                </a:solidFill>
              </a:rPr>
              <a:t>ENR generates large database of simulation data</a:t>
            </a:r>
            <a:r>
              <a:rPr lang="fi-FI" dirty="0"/>
              <a:t>, as well as databases of experimental data preprocessed to be suitable for ML and ANN algorithms </a:t>
            </a:r>
            <a:br>
              <a:rPr lang="fi-FI" dirty="0"/>
            </a:br>
            <a:endParaRPr lang="fi-FI" dirty="0"/>
          </a:p>
          <a:p>
            <a:r>
              <a:rPr lang="fi-FI" dirty="0">
                <a:solidFill>
                  <a:schemeClr val="tx1"/>
                </a:solidFill>
                <a:sym typeface="Wingdings" panose="05000000000000000000" pitchFamily="2" charset="2"/>
              </a:rPr>
              <a:t>Exchange on best practices in the field of ML/AI and data processing &amp; storage </a:t>
            </a:r>
            <a:r>
              <a:rPr lang="fi-FI" dirty="0">
                <a:solidFill>
                  <a:srgbClr val="FF0000"/>
                </a:solidFill>
                <a:sym typeface="Wingdings" panose="05000000000000000000" pitchFamily="2" charset="2"/>
              </a:rPr>
              <a:t> this ENR is a use case for ACH-05</a:t>
            </a:r>
            <a:br>
              <a:rPr lang="fi-FI" dirty="0"/>
            </a:br>
            <a:endParaRPr lang="fi-FI" dirty="0"/>
          </a:p>
          <a:p>
            <a:r>
              <a:rPr lang="fi-FI" dirty="0"/>
              <a:t>Since the ENR work has been initiated in 2021, plans and ideas have progressed with the ACH-05 team to find the appropriate data management solutions </a:t>
            </a:r>
            <a:r>
              <a:rPr lang="fi-FI" dirty="0">
                <a:solidFill>
                  <a:srgbClr val="FF0000"/>
                </a:solidFill>
                <a:sym typeface="Wingdings" panose="05000000000000000000" pitchFamily="2" charset="2"/>
              </a:rPr>
              <a:t> White papers in preparation</a:t>
            </a:r>
          </a:p>
          <a:p>
            <a:endParaRPr lang="fi-FI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9FF1450B-A97B-41D9-8CCF-05E7BFD8B6EF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057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B03A7-C4C5-40E9-B976-F6C6BBB4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Conferences 2022 &amp; 2023 (selection)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5CB309-0C20-4204-B296-748A7EB86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76200" indent="0">
              <a:buNone/>
            </a:pPr>
            <a:r>
              <a:rPr lang="en-US" dirty="0"/>
              <a:t>PSI2022 (</a:t>
            </a:r>
            <a:r>
              <a:rPr lang="en-US" dirty="0" err="1"/>
              <a:t>inkl</a:t>
            </a:r>
            <a:r>
              <a:rPr lang="en-US" dirty="0"/>
              <a:t> peer reviewed paper in NME)</a:t>
            </a:r>
          </a:p>
          <a:p>
            <a:pPr marL="876300" lvl="1" indent="-342900"/>
            <a:r>
              <a:rPr lang="en-US" dirty="0" err="1"/>
              <a:t>Dasbach</a:t>
            </a:r>
            <a:r>
              <a:rPr lang="en-US" dirty="0"/>
              <a:t>: Towards fast surrogate models for interpolation of tokamak edge plasmas</a:t>
            </a:r>
          </a:p>
          <a:p>
            <a:pPr marL="876300" lvl="1" indent="-342900"/>
            <a:r>
              <a:rPr lang="en-US" dirty="0"/>
              <a:t>Kit: Developing Deep Learning Algorithms for Inferring Upstream Separatrix Density at JET</a:t>
            </a:r>
          </a:p>
          <a:p>
            <a:pPr marL="876300" lvl="1" indent="-342900"/>
            <a:r>
              <a:rPr lang="en-US" dirty="0" err="1"/>
              <a:t>Jaervinen</a:t>
            </a:r>
            <a:r>
              <a:rPr lang="en-US" dirty="0"/>
              <a:t>: </a:t>
            </a:r>
            <a:r>
              <a:rPr lang="en-US" dirty="0" err="1"/>
              <a:t>Parameteric</a:t>
            </a:r>
            <a:r>
              <a:rPr lang="en-US" dirty="0"/>
              <a:t> scaling of power exhaust in EU-DEMO alternative divertor simulations</a:t>
            </a:r>
          </a:p>
          <a:p>
            <a:pPr marL="76200" indent="0">
              <a:buNone/>
            </a:pPr>
            <a:r>
              <a:rPr lang="en-US" dirty="0"/>
              <a:t>ICDDPS4</a:t>
            </a:r>
          </a:p>
          <a:p>
            <a:pPr marL="876300" lvl="1" indent="-342900"/>
            <a:r>
              <a:rPr lang="en-US" dirty="0"/>
              <a:t>Wiesen (invited): Data-driven models in fusion exhaust: methods and perspectives</a:t>
            </a:r>
          </a:p>
          <a:p>
            <a:pPr marL="876300" lvl="1" indent="-342900"/>
            <a:r>
              <a:rPr lang="en-US" dirty="0" err="1"/>
              <a:t>Dasbach</a:t>
            </a:r>
            <a:r>
              <a:rPr lang="en-US" dirty="0"/>
              <a:t>: Development of surrogate models for tokamak exhaust</a:t>
            </a:r>
          </a:p>
          <a:p>
            <a:pPr marL="876300" lvl="1" indent="-342900"/>
            <a:r>
              <a:rPr lang="en-US" dirty="0" err="1"/>
              <a:t>Gillgren</a:t>
            </a:r>
            <a:r>
              <a:rPr lang="en-US" dirty="0"/>
              <a:t>: Methods to investigate non-linearity of parameter dependencies in the pedestal models</a:t>
            </a:r>
          </a:p>
          <a:p>
            <a:pPr marL="876300" lvl="1" indent="-342900"/>
            <a:r>
              <a:rPr lang="en-US" dirty="0"/>
              <a:t>Kit: Latent dynamics on the pedestal representation learning</a:t>
            </a:r>
          </a:p>
          <a:p>
            <a:pPr marL="876300" lvl="1" indent="-342900"/>
            <a:r>
              <a:rPr lang="en-US" dirty="0" err="1"/>
              <a:t>Järvinen</a:t>
            </a:r>
            <a:r>
              <a:rPr lang="en-US" dirty="0"/>
              <a:t>: Inferring machine independent latent features in pedestal representation learning</a:t>
            </a:r>
          </a:p>
          <a:p>
            <a:pPr marL="876300" lvl="1" indent="-342900"/>
            <a:r>
              <a:rPr lang="en-US" dirty="0" err="1"/>
              <a:t>Jurinec</a:t>
            </a:r>
            <a:r>
              <a:rPr lang="en-US" dirty="0"/>
              <a:t> &amp; Kit: Feature storage framework for ML workflows in fusion (collaboration with ACH-05)</a:t>
            </a:r>
          </a:p>
          <a:p>
            <a:pPr marL="876300" lvl="1" indent="-342900"/>
            <a:r>
              <a:rPr lang="en-US" dirty="0" err="1"/>
              <a:t>Clarte</a:t>
            </a:r>
            <a:r>
              <a:rPr lang="en-US" dirty="0"/>
              <a:t> &amp; Kit: Bayesian optimization for maximizing pedestal pressure height (collaboration with UH)</a:t>
            </a:r>
          </a:p>
          <a:p>
            <a:pPr marL="876300" lvl="1" indent="-342900"/>
            <a:r>
              <a:rPr lang="en-US" dirty="0" err="1"/>
              <a:t>Poels</a:t>
            </a:r>
            <a:r>
              <a:rPr lang="en-US" dirty="0"/>
              <a:t>: Fast Divertor Plasma Simulation using Deep Learning-based Surrogate Modeling</a:t>
            </a:r>
          </a:p>
          <a:p>
            <a:pPr marL="76200" indent="0">
              <a:buNone/>
            </a:pPr>
            <a:r>
              <a:rPr lang="en-US" dirty="0"/>
              <a:t>IAEA-FEC 2023:</a:t>
            </a:r>
          </a:p>
          <a:p>
            <a:pPr marL="876300" lvl="1" indent="-342900"/>
            <a:r>
              <a:rPr lang="en-US" dirty="0"/>
              <a:t>Wiesen: Data-driven models in fusion exhaust: AI methods and perspectives</a:t>
            </a:r>
          </a:p>
          <a:p>
            <a:pPr marL="876300" lvl="1" indent="-342900"/>
            <a:r>
              <a:rPr lang="en-US" dirty="0" err="1"/>
              <a:t>Gillgren</a:t>
            </a:r>
            <a:r>
              <a:rPr lang="en-US" dirty="0"/>
              <a:t>: Interpretable supervised learning methods for pedestal prediction</a:t>
            </a:r>
          </a:p>
          <a:p>
            <a:pPr marL="876300" lvl="1" indent="-342900"/>
            <a:r>
              <a:rPr lang="en-US" dirty="0"/>
              <a:t>Kit: Developing generative semi-supervised learning models for pedestal plasmas</a:t>
            </a:r>
          </a:p>
          <a:p>
            <a:pPr marL="876300" lvl="1" indent="-342900"/>
            <a:r>
              <a:rPr lang="en-US" dirty="0" err="1"/>
              <a:t>Järvinen</a:t>
            </a:r>
            <a:r>
              <a:rPr lang="en-US" dirty="0"/>
              <a:t>: Bayesian methods for uncertainty quantification and parameter optimization in fusion energy applications</a:t>
            </a:r>
          </a:p>
          <a:p>
            <a:pPr marL="533400" lvl="1" indent="0">
              <a:buNone/>
            </a:pPr>
            <a:endParaRPr lang="en-US" dirty="0"/>
          </a:p>
          <a:p>
            <a:pPr marL="533400" lvl="1" indent="0">
              <a:buNone/>
            </a:pPr>
            <a:r>
              <a:rPr lang="en-US" dirty="0"/>
              <a:t>… and other national physics conferences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3CD8F1DE-1147-4193-866E-E82EA1399711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63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B03A7-C4C5-40E9-B976-F6C6BBB4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2022 &amp; 2023 (selection)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5CB309-0C20-4204-B296-748A7EB86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76200" indent="0">
              <a:buNone/>
            </a:pPr>
            <a:r>
              <a:rPr lang="en-US" dirty="0"/>
              <a:t>Other journal publications:</a:t>
            </a:r>
          </a:p>
          <a:p>
            <a:r>
              <a:rPr lang="en-US" dirty="0"/>
              <a:t>Panera, Ho: Uncertainty aware surrogate model for EPED/EUROPED established through BNN-NCP</a:t>
            </a:r>
          </a:p>
          <a:p>
            <a:r>
              <a:rPr lang="en-US" dirty="0" err="1"/>
              <a:t>Poels</a:t>
            </a:r>
            <a:r>
              <a:rPr lang="en-US" dirty="0"/>
              <a:t>, Kit: Paper(s) on learning profile/tokamak state dynamics in data space vs latent space; Datasets (AUG, JET, TCV, WEST); Neural PDEs; Latent space dynamics</a:t>
            </a:r>
          </a:p>
          <a:p>
            <a:pPr marL="76200" indent="0">
              <a:buNone/>
            </a:pPr>
            <a:endParaRPr lang="en-US" dirty="0"/>
          </a:p>
          <a:p>
            <a:pPr marL="76200" indent="0">
              <a:buNone/>
            </a:pPr>
            <a:r>
              <a:rPr lang="en-US" dirty="0"/>
              <a:t>Work published in 2022 / early 2023</a:t>
            </a:r>
          </a:p>
          <a:p>
            <a:r>
              <a:rPr lang="en-US" dirty="0"/>
              <a:t>Wiesen et al, </a:t>
            </a:r>
            <a:r>
              <a:rPr lang="en-US" dirty="0" err="1"/>
              <a:t>Nucl</a:t>
            </a:r>
            <a:r>
              <a:rPr lang="en-US" dirty="0"/>
              <a:t>. Fusion 2023 (IAEA-FEC)</a:t>
            </a:r>
          </a:p>
          <a:p>
            <a:r>
              <a:rPr lang="en-US" dirty="0" err="1"/>
              <a:t>Dasbach</a:t>
            </a:r>
            <a:r>
              <a:rPr lang="en-US" dirty="0"/>
              <a:t> </a:t>
            </a:r>
            <a:r>
              <a:rPr lang="en-US" dirty="0" err="1"/>
              <a:t>Nucl</a:t>
            </a:r>
            <a:r>
              <a:rPr lang="en-US" dirty="0"/>
              <a:t> Fusion 2023 or PPCF</a:t>
            </a:r>
          </a:p>
          <a:p>
            <a:r>
              <a:rPr lang="en-US" dirty="0" err="1"/>
              <a:t>Gillgren</a:t>
            </a:r>
            <a:r>
              <a:rPr lang="en-US" dirty="0"/>
              <a:t> et al. </a:t>
            </a:r>
            <a:r>
              <a:rPr lang="en-US" dirty="0" err="1"/>
              <a:t>Nucl</a:t>
            </a:r>
            <a:r>
              <a:rPr lang="en-US" dirty="0"/>
              <a:t>. Fusion 2022: NN-based adaptive pedestal for transport simulations</a:t>
            </a:r>
          </a:p>
          <a:p>
            <a:r>
              <a:rPr lang="en-US" dirty="0"/>
              <a:t>Kit et al. PPCF 2023: ML model for </a:t>
            </a:r>
            <a:r>
              <a:rPr lang="en-US" dirty="0" err="1"/>
              <a:t>ne,PED</a:t>
            </a:r>
            <a:r>
              <a:rPr lang="en-US" dirty="0"/>
              <a:t> regression beyond the standard log-linear</a:t>
            </a:r>
          </a:p>
          <a:p>
            <a:r>
              <a:rPr lang="en-US" dirty="0"/>
              <a:t>Kit et al. NME 2023: DIVA-like model for generating pedestal profiles at JET for given machine control configuration. Application for </a:t>
            </a:r>
            <a:r>
              <a:rPr lang="en-US" dirty="0" err="1"/>
              <a:t>n</a:t>
            </a:r>
            <a:r>
              <a:rPr lang="en-US" baseline="-25000" dirty="0" err="1"/>
              <a:t>e,SEP</a:t>
            </a:r>
            <a:r>
              <a:rPr lang="en-US" baseline="-25000" dirty="0"/>
              <a:t> </a:t>
            </a:r>
            <a:r>
              <a:rPr lang="en-US" dirty="0"/>
              <a:t>prediction.</a:t>
            </a:r>
          </a:p>
          <a:p>
            <a:r>
              <a:rPr lang="en-US" dirty="0"/>
              <a:t>Reiser/</a:t>
            </a:r>
            <a:r>
              <a:rPr lang="en-US" dirty="0" err="1"/>
              <a:t>Brenzke</a:t>
            </a:r>
            <a:r>
              <a:rPr lang="en-US" dirty="0"/>
              <a:t>: PWI model discovery (tbc)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7D9E3A0-25F4-426C-A3DF-9572D0BE6F52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76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B03A7-C4C5-40E9-B976-F6C6BBB4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Remarks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5CB309-0C20-4204-B296-748A7EB86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59582"/>
            <a:ext cx="8361218" cy="3672408"/>
          </a:xfrm>
        </p:spPr>
        <p:txBody>
          <a:bodyPr>
            <a:normAutofit fontScale="70000" lnSpcReduction="20000"/>
          </a:bodyPr>
          <a:lstStyle/>
          <a:p>
            <a:pPr marL="76200" indent="0">
              <a:buNone/>
            </a:pPr>
            <a:r>
              <a:rPr lang="en-US" b="1" dirty="0"/>
              <a:t>Broadcast event in Sep 2022 triggered interaction with following groups</a:t>
            </a:r>
            <a:br>
              <a:rPr lang="en-US" b="1" dirty="0"/>
            </a:br>
            <a:endParaRPr lang="de-DE" b="1" dirty="0"/>
          </a:p>
          <a:p>
            <a:r>
              <a:rPr lang="de-DE" dirty="0"/>
              <a:t>ACH-05</a:t>
            </a:r>
          </a:p>
          <a:p>
            <a:r>
              <a:rPr lang="en-US" dirty="0"/>
              <a:t>TSVV-11</a:t>
            </a:r>
            <a:endParaRPr lang="de-DE" dirty="0"/>
          </a:p>
          <a:p>
            <a:r>
              <a:rPr lang="en-US" dirty="0"/>
              <a:t>ENR on plasma control (M. v. </a:t>
            </a:r>
            <a:r>
              <a:rPr lang="en-US" dirty="0" err="1"/>
              <a:t>Berkel</a:t>
            </a:r>
            <a:r>
              <a:rPr lang="en-US" dirty="0"/>
              <a:t>)</a:t>
            </a:r>
            <a:endParaRPr lang="de-DE" dirty="0"/>
          </a:p>
          <a:p>
            <a:r>
              <a:rPr lang="de-DE" dirty="0"/>
              <a:t>IAEA CRP „AI 4 Fusion“</a:t>
            </a:r>
          </a:p>
          <a:p>
            <a:r>
              <a:rPr lang="de-DE" dirty="0"/>
              <a:t>Munich </a:t>
            </a:r>
            <a:r>
              <a:rPr lang="de-DE" dirty="0" err="1"/>
              <a:t>Inst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Astro- </a:t>
            </a:r>
            <a:r>
              <a:rPr lang="de-DE" dirty="0" err="1"/>
              <a:t>Particle</a:t>
            </a:r>
            <a:r>
              <a:rPr lang="de-DE" dirty="0"/>
              <a:t>- and </a:t>
            </a:r>
            <a:r>
              <a:rPr lang="de-DE" dirty="0" err="1"/>
              <a:t>Biophysics</a:t>
            </a:r>
            <a:r>
              <a:rPr lang="de-DE" dirty="0"/>
              <a:t> (</a:t>
            </a:r>
            <a:r>
              <a:rPr lang="de-DE" dirty="0" err="1"/>
              <a:t>MIAPbP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 err="1"/>
              <a:t>cross</a:t>
            </a:r>
            <a:r>
              <a:rPr lang="de-DE" dirty="0"/>
              <a:t>-topic AI in </a:t>
            </a:r>
            <a:r>
              <a:rPr lang="de-DE" dirty="0" err="1"/>
              <a:t>Astrophysics</a:t>
            </a:r>
            <a:r>
              <a:rPr lang="de-DE" dirty="0"/>
              <a:t> &amp; MC Fusion (L. </a:t>
            </a:r>
            <a:r>
              <a:rPr lang="de-DE" dirty="0" err="1"/>
              <a:t>Zanisi</a:t>
            </a:r>
            <a:r>
              <a:rPr lang="de-DE" dirty="0"/>
              <a:t>)</a:t>
            </a:r>
          </a:p>
          <a:p>
            <a:r>
              <a:rPr lang="de-DE" dirty="0"/>
              <a:t>U Helsinki, IPP.CR, CEA, </a:t>
            </a:r>
            <a:r>
              <a:rPr lang="en-US" dirty="0"/>
              <a:t>U Aix Marseille</a:t>
            </a:r>
          </a:p>
          <a:p>
            <a:r>
              <a:rPr lang="en-US" dirty="0"/>
              <a:t>Center for Atomic and Molecular Technologies (CAMT), Japan (S. </a:t>
            </a:r>
            <a:r>
              <a:rPr lang="en-US" dirty="0" err="1"/>
              <a:t>Hamaguchi</a:t>
            </a:r>
            <a:r>
              <a:rPr lang="en-US" dirty="0"/>
              <a:t>)</a:t>
            </a:r>
            <a:endParaRPr lang="de-DE" dirty="0"/>
          </a:p>
          <a:p>
            <a:r>
              <a:rPr lang="en-US" dirty="0"/>
              <a:t>P</a:t>
            </a:r>
            <a:r>
              <a:rPr lang="de-DE" dirty="0" err="1"/>
              <a:t>iAI</a:t>
            </a:r>
            <a:r>
              <a:rPr lang="de-DE" dirty="0"/>
              <a:t> </a:t>
            </a:r>
            <a:r>
              <a:rPr lang="de-DE" dirty="0" err="1"/>
              <a:t>seminar</a:t>
            </a:r>
            <a:r>
              <a:rPr lang="de-DE" dirty="0"/>
              <a:t> </a:t>
            </a:r>
            <a:r>
              <a:rPr lang="de-DE" dirty="0" err="1"/>
              <a:t>series</a:t>
            </a:r>
            <a:endParaRPr lang="de-DE" dirty="0"/>
          </a:p>
          <a:p>
            <a:endParaRPr lang="en-US" dirty="0"/>
          </a:p>
          <a:p>
            <a:pPr marL="76200" indent="0">
              <a:buNone/>
            </a:pPr>
            <a:r>
              <a:rPr lang="en-US" dirty="0"/>
              <a:t>fusion-ai@helsinki.fi </a:t>
            </a:r>
            <a:r>
              <a:rPr lang="en-US" dirty="0" err="1"/>
              <a:t>mailinglist</a:t>
            </a:r>
            <a:r>
              <a:rPr lang="en-US" dirty="0"/>
              <a:t> has been established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9B9D1822-908E-42E2-B7B3-AC153FD51519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438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sub-projects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332509" y="747855"/>
            <a:ext cx="8666017" cy="41982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SP1 Development of a surrogate model for power &amp; particle exhaust</a:t>
            </a:r>
            <a:br>
              <a:rPr lang="en-US" sz="1600" dirty="0">
                <a:solidFill>
                  <a:srgbClr val="00B0F0"/>
                </a:solidFill>
              </a:rPr>
            </a:br>
            <a:r>
              <a:rPr lang="en-US" sz="1600" dirty="0"/>
              <a:t>	</a:t>
            </a:r>
            <a:r>
              <a:rPr lang="de-DE" sz="1600" dirty="0"/>
              <a:t>S. </a:t>
            </a:r>
            <a:r>
              <a:rPr lang="de-DE" sz="1600" dirty="0" err="1"/>
              <a:t>Dasbach</a:t>
            </a:r>
            <a:r>
              <a:rPr lang="de-DE" sz="1600" dirty="0"/>
              <a:t>, S. Wiesen (FZJ)</a:t>
            </a:r>
            <a:br>
              <a:rPr lang="de-DE" sz="1600" dirty="0"/>
            </a:br>
            <a:r>
              <a:rPr lang="de-DE" sz="1600" dirty="0"/>
              <a:t>	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SP2 Development/improvement of ML/ANN methods for training based on experimental data for pedestal physics</a:t>
            </a:r>
            <a:r>
              <a:rPr lang="en-US" sz="1600" dirty="0"/>
              <a:t>	</a:t>
            </a:r>
            <a:br>
              <a:rPr lang="en-US" sz="1600" dirty="0"/>
            </a:br>
            <a:r>
              <a:rPr lang="en-US" sz="1600" dirty="0"/>
              <a:t>	A. </a:t>
            </a:r>
            <a:r>
              <a:rPr lang="en-US" sz="1600" dirty="0" err="1"/>
              <a:t>Jaervinen</a:t>
            </a:r>
            <a:r>
              <a:rPr lang="en-US" sz="1600" dirty="0"/>
              <a:t>, A. Kit (VTT/U Helsinki), </a:t>
            </a:r>
            <a:br>
              <a:rPr lang="en-US" sz="1600" dirty="0"/>
            </a:br>
            <a:r>
              <a:rPr lang="en-US" sz="1600" dirty="0"/>
              <a:t>	A. </a:t>
            </a:r>
            <a:r>
              <a:rPr lang="en-US" sz="1600" dirty="0" err="1"/>
              <a:t>Gillgren</a:t>
            </a:r>
            <a:r>
              <a:rPr lang="en-US" sz="1600" dirty="0"/>
              <a:t> (VR/Chalmers) </a:t>
            </a:r>
            <a:br>
              <a:rPr lang="en-US" sz="1600" dirty="0"/>
            </a:br>
            <a:r>
              <a:rPr lang="en-US" sz="1600" dirty="0"/>
              <a:t>	A. Ho, A. Panera, K. L. </a:t>
            </a:r>
            <a:r>
              <a:rPr lang="en-US" sz="1600" dirty="0" err="1"/>
              <a:t>v.d</a:t>
            </a:r>
            <a:r>
              <a:rPr lang="en-US" sz="1600" dirty="0"/>
              <a:t>. </a:t>
            </a:r>
            <a:r>
              <a:rPr lang="en-US" sz="1600" dirty="0" err="1"/>
              <a:t>Plassche</a:t>
            </a:r>
            <a:r>
              <a:rPr lang="en-US" sz="1600" dirty="0"/>
              <a:t> (DIFFER)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SP3 Model discovery for erosion yields through ML methods</a:t>
            </a:r>
          </a:p>
          <a:p>
            <a:pPr marL="0" indent="0">
              <a:buNone/>
            </a:pPr>
            <a:r>
              <a:rPr lang="en-US" sz="1600" dirty="0"/>
              <a:t>	M. </a:t>
            </a:r>
            <a:r>
              <a:rPr lang="en-US" sz="1600" dirty="0" err="1"/>
              <a:t>Brenzke</a:t>
            </a:r>
            <a:r>
              <a:rPr lang="en-US" sz="1600" dirty="0"/>
              <a:t>, D. </a:t>
            </a:r>
            <a:r>
              <a:rPr lang="en-US" sz="1600" dirty="0" err="1"/>
              <a:t>Reiser</a:t>
            </a:r>
            <a:r>
              <a:rPr lang="en-US" sz="1600" dirty="0"/>
              <a:t> (FZJ)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SP4 Towards time-dependent surrogate models for exhaust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de-DE" sz="1600" dirty="0"/>
              <a:t>Y. </a:t>
            </a:r>
            <a:r>
              <a:rPr lang="de-DE" sz="1600" dirty="0" err="1"/>
              <a:t>Poels</a:t>
            </a:r>
            <a:r>
              <a:rPr lang="de-DE" sz="1600" dirty="0"/>
              <a:t>, E. Westerhof, V. </a:t>
            </a:r>
            <a:r>
              <a:rPr lang="de-DE" sz="1600" dirty="0" err="1"/>
              <a:t>Menkovski</a:t>
            </a:r>
            <a:r>
              <a:rPr lang="de-DE" sz="1600" dirty="0"/>
              <a:t>, </a:t>
            </a:r>
            <a:r>
              <a:rPr lang="de-DE" sz="1600" dirty="0">
                <a:solidFill>
                  <a:srgbClr val="00B050"/>
                </a:solidFill>
              </a:rPr>
              <a:t>G. Derks</a:t>
            </a:r>
            <a:r>
              <a:rPr lang="de-DE" sz="1600" dirty="0"/>
              <a:t> (DIFFER)</a:t>
            </a:r>
            <a:endParaRPr lang="de-DE" sz="1600" dirty="0">
              <a:solidFill>
                <a:srgbClr val="00B050"/>
              </a:solidFill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BADA369E-F9A7-4BBA-86C2-E9A9A8B176B4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6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 Wiesen | ENR-MOD.01.FZJ – theory 2022 report | Zoom | Feb 8</a:t>
            </a:r>
            <a:r>
              <a:rPr kumimoji="0" lang="en-GB" sz="806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</a:t>
            </a:r>
            <a:r>
              <a:rPr kumimoji="0" lang="en-GB" sz="80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 | Page </a:t>
            </a:r>
            <a:fld id="{6A6D9FA1-99C7-4910-8E32-B85D378B0060}" type="slidenum">
              <a:rPr kumimoji="0" lang="en-GB" sz="806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80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8036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ffer Petrol Style Only">
  <a:themeElements>
    <a:clrScheme name="Differ">
      <a:dk1>
        <a:srgbClr val="A0A0A0"/>
      </a:dk1>
      <a:lt1>
        <a:srgbClr val="FFFFFF"/>
      </a:lt1>
      <a:dk2>
        <a:srgbClr val="42677F"/>
      </a:dk2>
      <a:lt2>
        <a:srgbClr val="000000"/>
      </a:lt2>
      <a:accent1>
        <a:srgbClr val="E68200"/>
      </a:accent1>
      <a:accent2>
        <a:srgbClr val="5EB305"/>
      </a:accent2>
      <a:accent3>
        <a:srgbClr val="458588"/>
      </a:accent3>
      <a:accent4>
        <a:srgbClr val="3957A3"/>
      </a:accent4>
      <a:accent5>
        <a:srgbClr val="42677F"/>
      </a:accent5>
      <a:accent6>
        <a:srgbClr val="898989"/>
      </a:accent6>
      <a:hlink>
        <a:srgbClr val="7C69DD"/>
      </a:hlink>
      <a:folHlink>
        <a:srgbClr val="5B43D5"/>
      </a:folHlink>
    </a:clrScheme>
    <a:fontScheme name="Differ -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2DD28BCD-B729-4A3E-8646-E1339AC1FADD}" vid="{C9F2918C-F506-4B2D-8A36-7580118AE5C0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2911</Words>
  <Application>Microsoft Office PowerPoint</Application>
  <PresentationFormat>Bildschirmpräsentation (16:9)</PresentationFormat>
  <Paragraphs>260</Paragraphs>
  <Slides>43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43</vt:i4>
      </vt:variant>
    </vt:vector>
  </HeadingPairs>
  <TitlesOfParts>
    <vt:vector size="51" baseType="lpstr">
      <vt:lpstr>Wingdings</vt:lpstr>
      <vt:lpstr>Open Sans</vt:lpstr>
      <vt:lpstr>Arial</vt:lpstr>
      <vt:lpstr>Cambria Math</vt:lpstr>
      <vt:lpstr>Calibri</vt:lpstr>
      <vt:lpstr>Office Theme</vt:lpstr>
      <vt:lpstr>Differ Petrol Style Only</vt:lpstr>
      <vt:lpstr>Office</vt:lpstr>
      <vt:lpstr>ML/AI methods in edge plasma physics Development of machine learning methods and integration of surrogate model predictor schemes for plasma-exhaust and PWI in fusion (ENR-MOD.01.FZJ - theory)</vt:lpstr>
      <vt:lpstr>Rationale of ENR</vt:lpstr>
      <vt:lpstr>Smile </vt:lpstr>
      <vt:lpstr>Recent change of resources</vt:lpstr>
      <vt:lpstr>Collaboration with ACH-05</vt:lpstr>
      <vt:lpstr>Conferences 2022 &amp; 2023 (selection)</vt:lpstr>
      <vt:lpstr>Publications 2022 &amp; 2023 (selection)</vt:lpstr>
      <vt:lpstr>Further Remarks</vt:lpstr>
      <vt:lpstr>Overview of sub-projects</vt:lpstr>
      <vt:lpstr>PowerPoint-Präsentation</vt:lpstr>
      <vt:lpstr>SP1 Speeding up the SOL: fast model based deep learning models</vt:lpstr>
      <vt:lpstr>SP1 Towards interactive exploration</vt:lpstr>
      <vt:lpstr>SP1 Towards inverse problems</vt:lpstr>
      <vt:lpstr>PowerPoint-Präsentation</vt:lpstr>
      <vt:lpstr>SP2 Exploiting deep learning algorithms for controling ne,ped/ne,sep</vt:lpstr>
      <vt:lpstr>SP2 Learning machine independent latent features using JET and AUG databases</vt:lpstr>
      <vt:lpstr>PowerPoint-Präsentation</vt:lpstr>
      <vt:lpstr>SP4 Problem Setting</vt:lpstr>
      <vt:lpstr>SP4 Simulating Divertor Plasmas</vt:lpstr>
      <vt:lpstr>SP4 Detachment dynamic modelling for control</vt:lpstr>
      <vt:lpstr>SP4 Simulating with Neural PDE surrogates</vt:lpstr>
      <vt:lpstr>SP4 Simulating with Neural PDE surrogates</vt:lpstr>
      <vt:lpstr>SP4 Simulating with Neural PDE surrogates</vt:lpstr>
      <vt:lpstr>SP4 Simulating with Neural PDE surrogates</vt:lpstr>
      <vt:lpstr>SP4 Simulating with Neural PDE surrogates</vt:lpstr>
      <vt:lpstr>SP4 Simulating with Neural PDE surrogates</vt:lpstr>
      <vt:lpstr>SP4 Simulating with Neural PDE surrogates</vt:lpstr>
      <vt:lpstr>SP4 Simulating with Neural PDE surrogates</vt:lpstr>
      <vt:lpstr>SP4 Simulating with Neural PDE surrogates</vt:lpstr>
      <vt:lpstr>SP4 Results</vt:lpstr>
      <vt:lpstr>SP4 Results</vt:lpstr>
      <vt:lpstr>PowerPoint-Präsentation</vt:lpstr>
      <vt:lpstr>SP3 Setup of Problem</vt:lpstr>
      <vt:lpstr>SP3 Setup of Problem</vt:lpstr>
      <vt:lpstr>SP3 NN Architecture</vt:lpstr>
      <vt:lpstr>SP3 NN results</vt:lpstr>
      <vt:lpstr>SP3 NN results</vt:lpstr>
      <vt:lpstr>SP3 Identification of surface structures</vt:lpstr>
      <vt:lpstr>SP3 Identification of surface structures</vt:lpstr>
      <vt:lpstr>SP3 Identification of surface structures - Examples</vt:lpstr>
      <vt:lpstr>PowerPoint-Präsentation</vt:lpstr>
      <vt:lpstr>Towards fast, high fidelity SOL-pedestal module for integrated plasma scenario prediction → Enabling plasma scenario digital twinning</vt:lpstr>
      <vt:lpstr>backup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ENR-08 SP2 – Material for the ETASC review</dc:title>
  <dc:creator>Microsoft Office User</dc:creator>
  <cp:lastModifiedBy>Wiesen</cp:lastModifiedBy>
  <cp:revision>127</cp:revision>
  <dcterms:created xsi:type="dcterms:W3CDTF">2021-04-20T07:44:50Z</dcterms:created>
  <dcterms:modified xsi:type="dcterms:W3CDTF">2023-02-08T08:13:23Z</dcterms:modified>
</cp:coreProperties>
</file>