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3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8.xml" ContentType="application/vnd.openxmlformats-officedocument.presentationml.slideMaster+xml"/>
  <Override PartName="/ppt/theme/theme9.xml" ContentType="application/vnd.openxmlformats-officedocument.theme+xml"/>
  <Override PartName="/ppt/theme/theme14.xml" ContentType="application/vnd.openxmlformats-officedocument.theme+xml"/>
  <Override PartName="/ppt/theme/theme8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11.xml" ContentType="application/vnd.openxmlformats-officedocument.theme+xml"/>
  <Override PartName="/ppt/theme/theme6.xml" ContentType="application/vnd.openxmlformats-officedocument.theme+xml"/>
  <Override PartName="/ppt/theme/theme12.xml" ContentType="application/vnd.openxmlformats-officedocument.theme+xml"/>
  <Override PartName="/ppt/theme/theme7.xml" ContentType="application/vnd.openxmlformats-officedocument.theme+xml"/>
  <Override PartName="/ppt/theme/theme13.xml" ContentType="application/vnd.openxmlformats-officedocument.theme+xml"/>
  <Override PartName="/ppt/_rels/presentation.xml.rels" ContentType="application/vnd.openxmlformats-package.relationships+xml"/>
  <Override PartName="/ppt/media/image27.png" ContentType="image/png"/>
  <Override PartName="/ppt/media/image26.jpeg" ContentType="image/jpeg"/>
  <Override PartName="/ppt/media/image24.png" ContentType="image/png"/>
  <Override PartName="/ppt/media/image11.jpeg" ContentType="image/jpeg"/>
  <Override PartName="/ppt/media/image23.jpeg" ContentType="image/jpeg"/>
  <Override PartName="/ppt/media/image12.png" ContentType="image/png"/>
  <Override PartName="/ppt/media/image22.png" ContentType="image/png"/>
  <Override PartName="/ppt/media/image59.png" ContentType="image/png"/>
  <Override PartName="/ppt/media/image21.jpeg" ContentType="image/jpeg"/>
  <Override PartName="/ppt/media/image29.png" ContentType="image/png"/>
  <Override PartName="/ppt/media/image19.jpeg" ContentType="image/jpeg"/>
  <Override PartName="/ppt/media/image28.jpeg" ContentType="image/jpeg"/>
  <Override PartName="/ppt/media/image20.png" ContentType="image/png"/>
  <Override PartName="/ppt/media/image36.jpeg" ContentType="image/jpeg"/>
  <Override PartName="/ppt/media/image18.png" ContentType="image/png"/>
  <Override PartName="/ppt/media/image58.wmf" ContentType="image/x-wmf"/>
  <Override PartName="/ppt/media/image17.jpeg" ContentType="image/jpeg"/>
  <Override PartName="/ppt/media/image45.wmf" ContentType="image/x-wmf"/>
  <Override PartName="/ppt/media/image16.png" ContentType="image/png"/>
  <Override PartName="/ppt/media/image56.wmf" ContentType="image/x-wmf"/>
  <Override PartName="/ppt/media/image15.jpeg" ContentType="image/jpeg"/>
  <Override PartName="/ppt/media/image14.png" ContentType="image/png"/>
  <Override PartName="/ppt/media/image54.wmf" ContentType="image/x-wmf"/>
  <Override PartName="/ppt/media/image10.png" ContentType="image/png"/>
  <Override PartName="/ppt/media/image1.jpeg" ContentType="image/jpeg"/>
  <Override PartName="/ppt/media/image50.wmf" ContentType="image/x-wmf"/>
  <Override PartName="/ppt/media/image3.jpeg" ContentType="image/jpeg"/>
  <Override PartName="/ppt/media/image37.jpeg" ContentType="image/jpeg"/>
  <Override PartName="/ppt/media/image25.jpeg" ContentType="image/jpeg"/>
  <Override PartName="/ppt/media/image2.png" ContentType="image/png"/>
  <Override PartName="/ppt/media/image39.png" ContentType="image/png"/>
  <Override PartName="/ppt/media/image42.wmf" ContentType="image/x-wmf"/>
  <Override PartName="/ppt/media/image33.png" ContentType="image/png"/>
  <Override PartName="/ppt/media/image53.wmf" ContentType="image/x-wmf"/>
  <Override PartName="/ppt/media/image44.wmf" ContentType="image/x-wmf"/>
  <Override PartName="/ppt/media/image46.wmf" ContentType="image/x-wmf"/>
  <Override PartName="/ppt/media/image47.wmf" ContentType="image/x-wmf"/>
  <Override PartName="/ppt/media/image48.wmf" ContentType="image/x-wmf"/>
  <Override PartName="/ppt/media/image49.wmf" ContentType="image/x-wmf"/>
  <Override PartName="/ppt/media/image31.png" ContentType="image/png"/>
  <Override PartName="/ppt/media/image6.png" ContentType="image/png"/>
  <Override PartName="/ppt/media/image52.png" ContentType="image/png"/>
  <Override PartName="/ppt/media/image30.jpeg" ContentType="image/jpeg"/>
  <Override PartName="/ppt/media/image43.wmf" ContentType="image/x-wmf"/>
  <Override PartName="/ppt/media/image13.jpeg" ContentType="image/jpeg"/>
  <Override PartName="/ppt/media/image55.wmf" ContentType="image/x-wmf"/>
  <Override PartName="/ppt/media/image57.wmf" ContentType="image/x-wmf"/>
  <Override PartName="/ppt/media/image32.jpeg" ContentType="image/jpeg"/>
  <Override PartName="/ppt/media/image5.png" ContentType="image/png"/>
  <Override PartName="/ppt/media/image35.png" ContentType="image/png"/>
  <Override PartName="/ppt/media/image51.wmf" ContentType="image/x-wmf"/>
  <Override PartName="/ppt/media/image9.jpeg" ContentType="image/jpeg"/>
  <Override PartName="/ppt/media/image8.jpeg" ContentType="image/jpeg"/>
  <Override PartName="/ppt/media/image38.png" ContentType="image/png"/>
  <Override PartName="/ppt/media/image41.wmf" ContentType="image/x-wmf"/>
  <Override PartName="/ppt/media/image40.wmf" ContentType="image/x-wmf"/>
  <Override PartName="/ppt/media/image34.jpeg" ContentType="image/jpeg"/>
  <Override PartName="/ppt/media/image7.png" ContentType="image/png"/>
  <Override PartName="/ppt/media/image4.jpeg" ContentType="image/jpeg"/>
  <Override PartName="/ppt/slideLayouts/_rels/slideLayout78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2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2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3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8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0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0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0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0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5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6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6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9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66.xml"/><Relationship Id="rId18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16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57680" cy="1328760"/>
          </a:xfrm>
          <a:prstGeom prst="rect">
            <a:avLst/>
          </a:prstGeom>
          <a:ln w="0">
            <a:noFill/>
          </a:ln>
        </p:spPr>
      </p:pic>
      <p:sp>
        <p:nvSpPr>
          <p:cNvPr id="1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98960" cy="491040"/>
          </a:xfrm>
          <a:prstGeom prst="rect">
            <a:avLst/>
          </a:prstGeom>
          <a:ln w="0">
            <a:noFill/>
          </a:ln>
        </p:spPr>
      </p:pic>
      <p:sp>
        <p:nvSpPr>
          <p:cNvPr id="3" name="CustomShape 2" hidden="1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>
              <a:rPr sz="1800"/>
            </a:b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" name="CustomShape 3" hidden="1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" name="CustomShape 4" hidden="1"/>
          <p:cNvSpPr/>
          <p:nvPr/>
        </p:nvSpPr>
        <p:spPr>
          <a:xfrm>
            <a:off x="-2053080" y="790560"/>
            <a:ext cx="212040" cy="21204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5" hidden="1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" name="CustomShape 6" hidden="1"/>
          <p:cNvSpPr/>
          <p:nvPr/>
        </p:nvSpPr>
        <p:spPr>
          <a:xfrm>
            <a:off x="-2053080" y="1149480"/>
            <a:ext cx="212040" cy="21204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7" hidden="1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" name="CustomShape 8" hidden="1"/>
          <p:cNvSpPr/>
          <p:nvPr/>
        </p:nvSpPr>
        <p:spPr>
          <a:xfrm>
            <a:off x="-2053080" y="1508400"/>
            <a:ext cx="212040" cy="21204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9" hidden="1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1" name="CustomShape 10" hidden="1"/>
          <p:cNvSpPr/>
          <p:nvPr/>
        </p:nvSpPr>
        <p:spPr>
          <a:xfrm>
            <a:off x="-2053080" y="1867320"/>
            <a:ext cx="212040" cy="21204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1" hidden="1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3" name="CustomShape 12" hidden="1"/>
          <p:cNvSpPr/>
          <p:nvPr/>
        </p:nvSpPr>
        <p:spPr>
          <a:xfrm>
            <a:off x="-2053080" y="2226240"/>
            <a:ext cx="212040" cy="21204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" name="Group 13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15" name="Line 14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Line 15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Line 16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" name="CustomShape 17" hidden="1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9" name="CustomShape 18" hidden="1"/>
          <p:cNvSpPr/>
          <p:nvPr/>
        </p:nvSpPr>
        <p:spPr>
          <a:xfrm rot="16200000">
            <a:off x="12305880" y="58233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19" hidden="1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1" name="CustomShape 20" hidden="1"/>
          <p:cNvSpPr/>
          <p:nvPr/>
        </p:nvSpPr>
        <p:spPr>
          <a:xfrm>
            <a:off x="314568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21" hidden="1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3" name="CustomShape 22" hidden="1"/>
          <p:cNvSpPr/>
          <p:nvPr/>
        </p:nvSpPr>
        <p:spPr>
          <a:xfrm rot="16200000">
            <a:off x="12305880" y="167904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CustomShape 23" hidden="1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5" name="CustomShape 24" hidden="1"/>
          <p:cNvSpPr/>
          <p:nvPr/>
        </p:nvSpPr>
        <p:spPr>
          <a:xfrm>
            <a:off x="1120104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" name="CustomShape 25" hidden="1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7" name="CustomShape 26" hidden="1"/>
          <p:cNvSpPr/>
          <p:nvPr/>
        </p:nvSpPr>
        <p:spPr>
          <a:xfrm>
            <a:off x="105876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CustomShape 27" hidden="1"/>
          <p:cNvSpPr/>
          <p:nvPr/>
        </p:nvSpPr>
        <p:spPr>
          <a:xfrm>
            <a:off x="11420280" y="6073200"/>
            <a:ext cx="483120" cy="36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/12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29" name="CustomShape 28" hidden="1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0" name="CustomShape 29" hidden="1"/>
          <p:cNvSpPr/>
          <p:nvPr/>
        </p:nvSpPr>
        <p:spPr>
          <a:xfrm rot="16200000">
            <a:off x="12305880" y="631440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" name="Afbeelding 28" descr="Afbeelding met vrouw, natuur&#10;&#10;Automatisch gegenereerde beschrijving"/>
          <p:cNvPicPr/>
          <p:nvPr/>
        </p:nvPicPr>
        <p:blipFill>
          <a:blip r:embed="rId4"/>
          <a:srcRect l="21167" t="0" r="19219" b="445"/>
          <a:stretch/>
        </p:blipFill>
        <p:spPr>
          <a:xfrm>
            <a:off x="0" y="0"/>
            <a:ext cx="7439760" cy="6864120"/>
          </a:xfrm>
          <a:prstGeom prst="rect">
            <a:avLst/>
          </a:prstGeom>
          <a:ln w="0">
            <a:noFill/>
          </a:ln>
        </p:spPr>
      </p:pic>
      <p:pic>
        <p:nvPicPr>
          <p:cNvPr id="32" name="Afbeelding 22" descr="Afbeelding met persoon, man, binnen, muziek&#10;&#10;Automatisch gegenereerde beschrijving"/>
          <p:cNvPicPr/>
          <p:nvPr/>
        </p:nvPicPr>
        <p:blipFill>
          <a:blip r:embed="rId5"/>
          <a:srcRect l="0" t="127" r="0" b="0"/>
          <a:stretch/>
        </p:blipFill>
        <p:spPr>
          <a:xfrm>
            <a:off x="7442640" y="0"/>
            <a:ext cx="4746600" cy="6864120"/>
          </a:xfrm>
          <a:prstGeom prst="rect">
            <a:avLst/>
          </a:prstGeom>
          <a:ln w="0">
            <a:noFill/>
          </a:ln>
        </p:spPr>
      </p:pic>
      <p:pic>
        <p:nvPicPr>
          <p:cNvPr id="33" name="Afbeelding 4" descr=""/>
          <p:cNvPicPr/>
          <p:nvPr/>
        </p:nvPicPr>
        <p:blipFill>
          <a:blip r:embed="rId6"/>
          <a:stretch/>
        </p:blipFill>
        <p:spPr>
          <a:xfrm>
            <a:off x="7006320" y="2991600"/>
            <a:ext cx="874440" cy="871920"/>
          </a:xfrm>
          <a:prstGeom prst="rect">
            <a:avLst/>
          </a:prstGeom>
          <a:ln w="0">
            <a:noFill/>
          </a:ln>
        </p:spPr>
      </p:pic>
      <p:pic>
        <p:nvPicPr>
          <p:cNvPr id="34" name="Afbeelding 18" descr=""/>
          <p:cNvPicPr/>
          <p:nvPr/>
        </p:nvPicPr>
        <p:blipFill>
          <a:blip r:embed="rId7"/>
          <a:stretch/>
        </p:blipFill>
        <p:spPr>
          <a:xfrm>
            <a:off x="6765840" y="5862240"/>
            <a:ext cx="397080" cy="645120"/>
          </a:xfrm>
          <a:prstGeom prst="rect">
            <a:avLst/>
          </a:prstGeom>
          <a:ln w="0">
            <a:noFill/>
          </a:ln>
        </p:spPr>
      </p:pic>
      <p:pic>
        <p:nvPicPr>
          <p:cNvPr id="35" name="Afbeelding 20" descr=""/>
          <p:cNvPicPr/>
          <p:nvPr/>
        </p:nvPicPr>
        <p:blipFill>
          <a:blip r:embed="rId8"/>
          <a:stretch/>
        </p:blipFill>
        <p:spPr>
          <a:xfrm>
            <a:off x="408960" y="5812920"/>
            <a:ext cx="2855160" cy="70992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Afbeelding 13" descr=""/>
          <p:cNvPicPr/>
          <p:nvPr/>
        </p:nvPicPr>
        <p:blipFill>
          <a:blip r:embed="rId3"/>
          <a:stretch/>
        </p:blipFill>
        <p:spPr>
          <a:xfrm>
            <a:off x="12034080" y="0"/>
            <a:ext cx="157680" cy="1328760"/>
          </a:xfrm>
          <a:prstGeom prst="rect">
            <a:avLst/>
          </a:prstGeom>
          <a:ln w="0">
            <a:noFill/>
          </a:ln>
        </p:spPr>
      </p:pic>
      <p:sp>
        <p:nvSpPr>
          <p:cNvPr id="628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629" name="Afbeelding 1029" descr=""/>
          <p:cNvPicPr/>
          <p:nvPr/>
        </p:nvPicPr>
        <p:blipFill>
          <a:blip r:embed="rId4"/>
          <a:stretch/>
        </p:blipFill>
        <p:spPr>
          <a:xfrm>
            <a:off x="417960" y="6138000"/>
            <a:ext cx="498960" cy="491040"/>
          </a:xfrm>
          <a:prstGeom prst="rect">
            <a:avLst/>
          </a:prstGeom>
          <a:ln w="0">
            <a:noFill/>
          </a:ln>
        </p:spPr>
      </p:pic>
      <p:sp>
        <p:nvSpPr>
          <p:cNvPr id="630" name="CustomShape 2" hidden="1"/>
          <p:cNvSpPr/>
          <p:nvPr/>
        </p:nvSpPr>
        <p:spPr>
          <a:xfrm>
            <a:off x="314568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CustomShape 3" hidden="1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32" name="CustomShape 4" hidden="1"/>
          <p:cNvSpPr/>
          <p:nvPr/>
        </p:nvSpPr>
        <p:spPr>
          <a:xfrm rot="16200000">
            <a:off x="12305880" y="167904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CustomShape 5" hidden="1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34" name="CustomShape 6" hidden="1"/>
          <p:cNvSpPr/>
          <p:nvPr/>
        </p:nvSpPr>
        <p:spPr>
          <a:xfrm>
            <a:off x="1120104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CustomShape 7" hidden="1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36" name="CustomShape 8" hidden="1"/>
          <p:cNvSpPr/>
          <p:nvPr/>
        </p:nvSpPr>
        <p:spPr>
          <a:xfrm>
            <a:off x="105876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CustomShape 9" hidden="1"/>
          <p:cNvSpPr/>
          <p:nvPr/>
        </p:nvSpPr>
        <p:spPr>
          <a:xfrm>
            <a:off x="11420280" y="6073200"/>
            <a:ext cx="480960" cy="36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/12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638" name="CustomShape 10" hidden="1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39" name="CustomShape 11" hidden="1"/>
          <p:cNvSpPr/>
          <p:nvPr/>
        </p:nvSpPr>
        <p:spPr>
          <a:xfrm rot="16200000">
            <a:off x="12305880" y="58233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0" name="CustomShape 12" hidden="1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41" name="CustomShape 13" hidden="1"/>
          <p:cNvSpPr/>
          <p:nvPr/>
        </p:nvSpPr>
        <p:spPr>
          <a:xfrm rot="16200000">
            <a:off x="12305880" y="631440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2" name="CustomShape 14" hidden="1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43" name="CustomShape 15" hidden="1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>
              <a:rPr sz="1800"/>
            </a:b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44" name="CustomShape 16" hidden="1"/>
          <p:cNvSpPr/>
          <p:nvPr/>
        </p:nvSpPr>
        <p:spPr>
          <a:xfrm>
            <a:off x="-2053080" y="790560"/>
            <a:ext cx="212040" cy="21204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CustomShape 17" hidden="1"/>
          <p:cNvSpPr/>
          <p:nvPr/>
        </p:nvSpPr>
        <p:spPr>
          <a:xfrm>
            <a:off x="-2053080" y="1149480"/>
            <a:ext cx="212040" cy="21204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CustomShape 18" hidden="1"/>
          <p:cNvSpPr/>
          <p:nvPr/>
        </p:nvSpPr>
        <p:spPr>
          <a:xfrm>
            <a:off x="-2053080" y="1508400"/>
            <a:ext cx="212040" cy="21204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7" name="CustomShape 19" hidden="1"/>
          <p:cNvSpPr/>
          <p:nvPr/>
        </p:nvSpPr>
        <p:spPr>
          <a:xfrm>
            <a:off x="-2053080" y="1867320"/>
            <a:ext cx="212040" cy="21204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CustomShape 20" hidden="1"/>
          <p:cNvSpPr/>
          <p:nvPr/>
        </p:nvSpPr>
        <p:spPr>
          <a:xfrm>
            <a:off x="-2053080" y="2226240"/>
            <a:ext cx="212040" cy="21204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49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650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1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2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53" name="CustomShape 25" hidden="1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54" name="CustomShape 26" hidden="1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55" name="CustomShape 27" hidden="1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56" name="CustomShape 28" hidden="1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57" name="CustomShape 29" hidden="1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58" name="Line 30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6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47960" cy="1319040"/>
          </a:xfrm>
          <a:prstGeom prst="rect">
            <a:avLst/>
          </a:prstGeom>
          <a:ln w="0">
            <a:noFill/>
          </a:ln>
        </p:spPr>
      </p:pic>
      <p:sp>
        <p:nvSpPr>
          <p:cNvPr id="698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699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89240" cy="481320"/>
          </a:xfrm>
          <a:prstGeom prst="rect">
            <a:avLst/>
          </a:prstGeom>
          <a:ln w="0">
            <a:noFill/>
          </a:ln>
        </p:spPr>
      </p:pic>
      <p:sp>
        <p:nvSpPr>
          <p:cNvPr id="700" name="CustomShape 2"/>
          <p:cNvSpPr/>
          <p:nvPr/>
        </p:nvSpPr>
        <p:spPr>
          <a:xfrm>
            <a:off x="314568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1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02" name="CustomShape 4"/>
          <p:cNvSpPr/>
          <p:nvPr/>
        </p:nvSpPr>
        <p:spPr>
          <a:xfrm rot="16200000">
            <a:off x="12305880" y="16887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3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04" name="CustomShape 6"/>
          <p:cNvSpPr/>
          <p:nvPr/>
        </p:nvSpPr>
        <p:spPr>
          <a:xfrm>
            <a:off x="1120104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5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06" name="CustomShape 8"/>
          <p:cNvSpPr/>
          <p:nvPr/>
        </p:nvSpPr>
        <p:spPr>
          <a:xfrm>
            <a:off x="105876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7" name="CustomShape 9"/>
          <p:cNvSpPr/>
          <p:nvPr/>
        </p:nvSpPr>
        <p:spPr>
          <a:xfrm>
            <a:off x="11420280" y="6073200"/>
            <a:ext cx="51840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708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09" name="CustomShape 11"/>
          <p:cNvSpPr/>
          <p:nvPr/>
        </p:nvSpPr>
        <p:spPr>
          <a:xfrm rot="16200000">
            <a:off x="12305880" y="583308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0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11" name="CustomShape 13"/>
          <p:cNvSpPr/>
          <p:nvPr/>
        </p:nvSpPr>
        <p:spPr>
          <a:xfrm rot="16200000">
            <a:off x="12305880" y="632412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2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13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>
              <a:rPr sz="1800"/>
            </a:b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14" name="CustomShape 16"/>
          <p:cNvSpPr/>
          <p:nvPr/>
        </p:nvSpPr>
        <p:spPr>
          <a:xfrm>
            <a:off x="-2053080" y="790560"/>
            <a:ext cx="202320" cy="2023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5" name="CustomShape 17"/>
          <p:cNvSpPr/>
          <p:nvPr/>
        </p:nvSpPr>
        <p:spPr>
          <a:xfrm>
            <a:off x="-2053080" y="1149480"/>
            <a:ext cx="202320" cy="2023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6" name="CustomShape 18"/>
          <p:cNvSpPr/>
          <p:nvPr/>
        </p:nvSpPr>
        <p:spPr>
          <a:xfrm>
            <a:off x="-2053080" y="1508400"/>
            <a:ext cx="202320" cy="2023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CustomShape 19"/>
          <p:cNvSpPr/>
          <p:nvPr/>
        </p:nvSpPr>
        <p:spPr>
          <a:xfrm>
            <a:off x="-2053080" y="1867320"/>
            <a:ext cx="202320" cy="2023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CustomShape 20"/>
          <p:cNvSpPr/>
          <p:nvPr/>
        </p:nvSpPr>
        <p:spPr>
          <a:xfrm>
            <a:off x="-2053080" y="2226240"/>
            <a:ext cx="202320" cy="2023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19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720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1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2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23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24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25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26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27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47960" cy="1319040"/>
          </a:xfrm>
          <a:prstGeom prst="rect">
            <a:avLst/>
          </a:prstGeom>
          <a:ln w="0">
            <a:noFill/>
          </a:ln>
        </p:spPr>
      </p:pic>
      <p:sp>
        <p:nvSpPr>
          <p:cNvPr id="767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68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89240" cy="481320"/>
          </a:xfrm>
          <a:prstGeom prst="rect">
            <a:avLst/>
          </a:prstGeom>
          <a:ln w="0">
            <a:noFill/>
          </a:ln>
        </p:spPr>
      </p:pic>
      <p:sp>
        <p:nvSpPr>
          <p:cNvPr id="769" name="CustomShape 2"/>
          <p:cNvSpPr/>
          <p:nvPr/>
        </p:nvSpPr>
        <p:spPr>
          <a:xfrm>
            <a:off x="314568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0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71" name="CustomShape 4"/>
          <p:cNvSpPr/>
          <p:nvPr/>
        </p:nvSpPr>
        <p:spPr>
          <a:xfrm rot="16200000">
            <a:off x="12305880" y="16887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2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73" name="CustomShape 6"/>
          <p:cNvSpPr/>
          <p:nvPr/>
        </p:nvSpPr>
        <p:spPr>
          <a:xfrm>
            <a:off x="1120104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4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75" name="CustomShape 8"/>
          <p:cNvSpPr/>
          <p:nvPr/>
        </p:nvSpPr>
        <p:spPr>
          <a:xfrm>
            <a:off x="105876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6" name="CustomShape 9"/>
          <p:cNvSpPr/>
          <p:nvPr/>
        </p:nvSpPr>
        <p:spPr>
          <a:xfrm>
            <a:off x="11420280" y="6073200"/>
            <a:ext cx="51840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777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78" name="CustomShape 11"/>
          <p:cNvSpPr/>
          <p:nvPr/>
        </p:nvSpPr>
        <p:spPr>
          <a:xfrm rot="16200000">
            <a:off x="12305880" y="583308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9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80" name="CustomShape 13"/>
          <p:cNvSpPr/>
          <p:nvPr/>
        </p:nvSpPr>
        <p:spPr>
          <a:xfrm rot="16200000">
            <a:off x="12305880" y="632412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1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82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>
              <a:rPr sz="1800"/>
            </a:b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83" name="CustomShape 16"/>
          <p:cNvSpPr/>
          <p:nvPr/>
        </p:nvSpPr>
        <p:spPr>
          <a:xfrm>
            <a:off x="-2053080" y="790560"/>
            <a:ext cx="202320" cy="2023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4" name="CustomShape 17"/>
          <p:cNvSpPr/>
          <p:nvPr/>
        </p:nvSpPr>
        <p:spPr>
          <a:xfrm>
            <a:off x="-2053080" y="1149480"/>
            <a:ext cx="202320" cy="2023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5" name="CustomShape 18"/>
          <p:cNvSpPr/>
          <p:nvPr/>
        </p:nvSpPr>
        <p:spPr>
          <a:xfrm>
            <a:off x="-2053080" y="1508400"/>
            <a:ext cx="202320" cy="2023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6" name="CustomShape 19"/>
          <p:cNvSpPr/>
          <p:nvPr/>
        </p:nvSpPr>
        <p:spPr>
          <a:xfrm>
            <a:off x="-2053080" y="1867320"/>
            <a:ext cx="202320" cy="2023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7" name="CustomShape 20"/>
          <p:cNvSpPr/>
          <p:nvPr/>
        </p:nvSpPr>
        <p:spPr>
          <a:xfrm>
            <a:off x="-2053080" y="2226240"/>
            <a:ext cx="202320" cy="2023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88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789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0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1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92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93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94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95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96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7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47960" cy="1319040"/>
          </a:xfrm>
          <a:prstGeom prst="rect">
            <a:avLst/>
          </a:prstGeom>
          <a:ln w="0">
            <a:noFill/>
          </a:ln>
        </p:spPr>
      </p:pic>
      <p:sp>
        <p:nvSpPr>
          <p:cNvPr id="836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837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89240" cy="481320"/>
          </a:xfrm>
          <a:prstGeom prst="rect">
            <a:avLst/>
          </a:prstGeom>
          <a:ln w="0">
            <a:noFill/>
          </a:ln>
        </p:spPr>
      </p:pic>
      <p:sp>
        <p:nvSpPr>
          <p:cNvPr id="838" name="CustomShape 2"/>
          <p:cNvSpPr/>
          <p:nvPr/>
        </p:nvSpPr>
        <p:spPr>
          <a:xfrm>
            <a:off x="314568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9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40" name="CustomShape 4"/>
          <p:cNvSpPr/>
          <p:nvPr/>
        </p:nvSpPr>
        <p:spPr>
          <a:xfrm rot="16200000">
            <a:off x="12305880" y="16887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1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42" name="CustomShape 6"/>
          <p:cNvSpPr/>
          <p:nvPr/>
        </p:nvSpPr>
        <p:spPr>
          <a:xfrm>
            <a:off x="1120104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3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44" name="CustomShape 8"/>
          <p:cNvSpPr/>
          <p:nvPr/>
        </p:nvSpPr>
        <p:spPr>
          <a:xfrm>
            <a:off x="105876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5" name="CustomShape 9"/>
          <p:cNvSpPr/>
          <p:nvPr/>
        </p:nvSpPr>
        <p:spPr>
          <a:xfrm>
            <a:off x="11420280" y="6073200"/>
            <a:ext cx="51840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846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47" name="CustomShape 11"/>
          <p:cNvSpPr/>
          <p:nvPr/>
        </p:nvSpPr>
        <p:spPr>
          <a:xfrm rot="16200000">
            <a:off x="12305880" y="583308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8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49" name="CustomShape 13"/>
          <p:cNvSpPr/>
          <p:nvPr/>
        </p:nvSpPr>
        <p:spPr>
          <a:xfrm rot="16200000">
            <a:off x="12305880" y="632412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0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51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>
              <a:rPr sz="1800"/>
            </a:b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52" name="CustomShape 16"/>
          <p:cNvSpPr/>
          <p:nvPr/>
        </p:nvSpPr>
        <p:spPr>
          <a:xfrm>
            <a:off x="-2053080" y="790560"/>
            <a:ext cx="202320" cy="2023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3" name="CustomShape 17"/>
          <p:cNvSpPr/>
          <p:nvPr/>
        </p:nvSpPr>
        <p:spPr>
          <a:xfrm>
            <a:off x="-2053080" y="1149480"/>
            <a:ext cx="202320" cy="2023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4" name="CustomShape 18"/>
          <p:cNvSpPr/>
          <p:nvPr/>
        </p:nvSpPr>
        <p:spPr>
          <a:xfrm>
            <a:off x="-2053080" y="1508400"/>
            <a:ext cx="202320" cy="2023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5" name="CustomShape 19"/>
          <p:cNvSpPr/>
          <p:nvPr/>
        </p:nvSpPr>
        <p:spPr>
          <a:xfrm>
            <a:off x="-2053080" y="1867320"/>
            <a:ext cx="202320" cy="2023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6" name="CustomShape 20"/>
          <p:cNvSpPr/>
          <p:nvPr/>
        </p:nvSpPr>
        <p:spPr>
          <a:xfrm>
            <a:off x="-2053080" y="2226240"/>
            <a:ext cx="202320" cy="2023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57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858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9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0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61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62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63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64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65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57680" cy="1328760"/>
          </a:xfrm>
          <a:prstGeom prst="rect">
            <a:avLst/>
          </a:prstGeom>
          <a:ln w="0">
            <a:noFill/>
          </a:ln>
        </p:spPr>
      </p:pic>
      <p:sp>
        <p:nvSpPr>
          <p:cNvPr id="905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906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98960" cy="491040"/>
          </a:xfrm>
          <a:prstGeom prst="rect">
            <a:avLst/>
          </a:prstGeom>
          <a:ln w="0">
            <a:noFill/>
          </a:ln>
        </p:spPr>
      </p:pic>
      <p:sp>
        <p:nvSpPr>
          <p:cNvPr id="907" name="CustomShape 2" hidden="1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>
              <a:rPr sz="1800"/>
            </a:b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08" name="CustomShape 3" hidden="1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09" name="CustomShape 4" hidden="1"/>
          <p:cNvSpPr/>
          <p:nvPr/>
        </p:nvSpPr>
        <p:spPr>
          <a:xfrm>
            <a:off x="-2053080" y="790560"/>
            <a:ext cx="212040" cy="21204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0" name="CustomShape 5" hidden="1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11" name="CustomShape 6" hidden="1"/>
          <p:cNvSpPr/>
          <p:nvPr/>
        </p:nvSpPr>
        <p:spPr>
          <a:xfrm>
            <a:off x="-2053080" y="1149480"/>
            <a:ext cx="212040" cy="21204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2" name="CustomShape 7" hidden="1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13" name="CustomShape 8" hidden="1"/>
          <p:cNvSpPr/>
          <p:nvPr/>
        </p:nvSpPr>
        <p:spPr>
          <a:xfrm>
            <a:off x="-2053080" y="1508400"/>
            <a:ext cx="212040" cy="21204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4" name="CustomShape 9" hidden="1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15" name="CustomShape 10" hidden="1"/>
          <p:cNvSpPr/>
          <p:nvPr/>
        </p:nvSpPr>
        <p:spPr>
          <a:xfrm>
            <a:off x="-2053080" y="1867320"/>
            <a:ext cx="212040" cy="21204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6" name="CustomShape 11" hidden="1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17" name="CustomShape 12" hidden="1"/>
          <p:cNvSpPr/>
          <p:nvPr/>
        </p:nvSpPr>
        <p:spPr>
          <a:xfrm>
            <a:off x="-2053080" y="2226240"/>
            <a:ext cx="212040" cy="21204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18" name="Group 13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919" name="Line 14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0" name="Line 15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1" name="Line 16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22" name="CustomShape 17" hidden="1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23" name="CustomShape 18" hidden="1"/>
          <p:cNvSpPr/>
          <p:nvPr/>
        </p:nvSpPr>
        <p:spPr>
          <a:xfrm rot="16200000">
            <a:off x="12305880" y="58233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4" name="CustomShape 19" hidden="1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25" name="CustomShape 20" hidden="1"/>
          <p:cNvSpPr/>
          <p:nvPr/>
        </p:nvSpPr>
        <p:spPr>
          <a:xfrm>
            <a:off x="314568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6" name="CustomShape 21" hidden="1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27" name="CustomShape 22" hidden="1"/>
          <p:cNvSpPr/>
          <p:nvPr/>
        </p:nvSpPr>
        <p:spPr>
          <a:xfrm rot="16200000">
            <a:off x="12305880" y="167904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8" name="CustomShape 23" hidden="1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29" name="CustomShape 24" hidden="1"/>
          <p:cNvSpPr/>
          <p:nvPr/>
        </p:nvSpPr>
        <p:spPr>
          <a:xfrm>
            <a:off x="1120104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0" name="CustomShape 25" hidden="1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31" name="CustomShape 26" hidden="1"/>
          <p:cNvSpPr/>
          <p:nvPr/>
        </p:nvSpPr>
        <p:spPr>
          <a:xfrm>
            <a:off x="105876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2" name="CustomShape 27" hidden="1"/>
          <p:cNvSpPr/>
          <p:nvPr/>
        </p:nvSpPr>
        <p:spPr>
          <a:xfrm>
            <a:off x="11420280" y="6073200"/>
            <a:ext cx="483120" cy="36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/12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933" name="CustomShape 28" hidden="1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34" name="CustomShape 29" hidden="1"/>
          <p:cNvSpPr/>
          <p:nvPr/>
        </p:nvSpPr>
        <p:spPr>
          <a:xfrm rot="16200000">
            <a:off x="12305880" y="631440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35" name="Afbeelding 12" descr="Afbeelding met vrouw, natuur&#10;&#10;Automatisch gegenereerde beschrijving"/>
          <p:cNvPicPr/>
          <p:nvPr/>
        </p:nvPicPr>
        <p:blipFill>
          <a:blip r:embed="rId4"/>
          <a:srcRect l="9293" t="53" r="22949" b="0"/>
          <a:stretch/>
        </p:blipFill>
        <p:spPr>
          <a:xfrm flipH="1" rot="10800000">
            <a:off x="3782520" y="1080"/>
            <a:ext cx="8411400" cy="6855120"/>
          </a:xfrm>
          <a:prstGeom prst="rect">
            <a:avLst/>
          </a:prstGeom>
          <a:ln w="0">
            <a:noFill/>
          </a:ln>
        </p:spPr>
      </p:pic>
      <p:pic>
        <p:nvPicPr>
          <p:cNvPr id="936" name="Afbeelding 22" descr="Afbeelding met persoon, man, binnen, muziek&#10;&#10;Automatisch gegenereerde beschrijving"/>
          <p:cNvPicPr/>
          <p:nvPr/>
        </p:nvPicPr>
        <p:blipFill>
          <a:blip r:embed="rId5"/>
          <a:srcRect l="12580" t="127" r="5950" b="127"/>
          <a:stretch/>
        </p:blipFill>
        <p:spPr>
          <a:xfrm>
            <a:off x="-86400" y="0"/>
            <a:ext cx="3866040" cy="6855120"/>
          </a:xfrm>
          <a:prstGeom prst="rect">
            <a:avLst/>
          </a:prstGeom>
          <a:ln w="0">
            <a:noFill/>
          </a:ln>
        </p:spPr>
      </p:pic>
      <p:pic>
        <p:nvPicPr>
          <p:cNvPr id="937" name="Afbeelding 14" descr=""/>
          <p:cNvPicPr/>
          <p:nvPr/>
        </p:nvPicPr>
        <p:blipFill>
          <a:blip r:embed="rId6"/>
          <a:stretch/>
        </p:blipFill>
        <p:spPr>
          <a:xfrm>
            <a:off x="3345120" y="2826360"/>
            <a:ext cx="874440" cy="871920"/>
          </a:xfrm>
          <a:prstGeom prst="rect">
            <a:avLst/>
          </a:prstGeom>
          <a:ln w="0">
            <a:noFill/>
          </a:ln>
        </p:spPr>
      </p:pic>
      <p:pic>
        <p:nvPicPr>
          <p:cNvPr id="938" name="Afbeelding 20" descr=""/>
          <p:cNvPicPr/>
          <p:nvPr/>
        </p:nvPicPr>
        <p:blipFill>
          <a:blip r:embed="rId7"/>
          <a:stretch/>
        </p:blipFill>
        <p:spPr>
          <a:xfrm>
            <a:off x="4692240" y="5812920"/>
            <a:ext cx="2855160" cy="709920"/>
          </a:xfrm>
          <a:prstGeom prst="rect">
            <a:avLst/>
          </a:prstGeom>
          <a:ln w="0">
            <a:noFill/>
          </a:ln>
        </p:spPr>
      </p:pic>
      <p:sp>
        <p:nvSpPr>
          <p:cNvPr id="9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9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Afbeelding 13" descr=""/>
          <p:cNvPicPr/>
          <p:nvPr/>
        </p:nvPicPr>
        <p:blipFill>
          <a:blip r:embed="rId3"/>
          <a:stretch/>
        </p:blipFill>
        <p:spPr>
          <a:xfrm>
            <a:off x="12034080" y="0"/>
            <a:ext cx="157680" cy="1328760"/>
          </a:xfrm>
          <a:prstGeom prst="rect">
            <a:avLst/>
          </a:prstGeom>
          <a:ln w="0">
            <a:noFill/>
          </a:ln>
        </p:spPr>
      </p:pic>
      <p:sp>
        <p:nvSpPr>
          <p:cNvPr id="75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6" name="Afbeelding 1029" descr=""/>
          <p:cNvPicPr/>
          <p:nvPr/>
        </p:nvPicPr>
        <p:blipFill>
          <a:blip r:embed="rId4"/>
          <a:stretch/>
        </p:blipFill>
        <p:spPr>
          <a:xfrm>
            <a:off x="417960" y="6138000"/>
            <a:ext cx="498960" cy="491040"/>
          </a:xfrm>
          <a:prstGeom prst="rect">
            <a:avLst/>
          </a:prstGeom>
          <a:ln w="0">
            <a:noFill/>
          </a:ln>
        </p:spPr>
      </p:pic>
      <p:sp>
        <p:nvSpPr>
          <p:cNvPr id="77" name="CustomShape 2" hidden="1"/>
          <p:cNvSpPr/>
          <p:nvPr/>
        </p:nvSpPr>
        <p:spPr>
          <a:xfrm>
            <a:off x="314568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3" hidden="1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9" name="CustomShape 4" hidden="1"/>
          <p:cNvSpPr/>
          <p:nvPr/>
        </p:nvSpPr>
        <p:spPr>
          <a:xfrm rot="16200000">
            <a:off x="12305880" y="167904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5" hidden="1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1" name="CustomShape 6" hidden="1"/>
          <p:cNvSpPr/>
          <p:nvPr/>
        </p:nvSpPr>
        <p:spPr>
          <a:xfrm>
            <a:off x="1120104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7" hidden="1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3" name="CustomShape 8" hidden="1"/>
          <p:cNvSpPr/>
          <p:nvPr/>
        </p:nvSpPr>
        <p:spPr>
          <a:xfrm>
            <a:off x="105876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9" hidden="1"/>
          <p:cNvSpPr/>
          <p:nvPr/>
        </p:nvSpPr>
        <p:spPr>
          <a:xfrm>
            <a:off x="11420280" y="6073200"/>
            <a:ext cx="528120" cy="36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/12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85" name="CustomShape 10" hidden="1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6" name="CustomShape 11" hidden="1"/>
          <p:cNvSpPr/>
          <p:nvPr/>
        </p:nvSpPr>
        <p:spPr>
          <a:xfrm rot="16200000">
            <a:off x="12305880" y="58233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12" hidden="1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8" name="CustomShape 13" hidden="1"/>
          <p:cNvSpPr/>
          <p:nvPr/>
        </p:nvSpPr>
        <p:spPr>
          <a:xfrm rot="16200000">
            <a:off x="12305880" y="631440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14" hidden="1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0" name="CustomShape 15" hidden="1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>
              <a:rPr sz="1800"/>
            </a:b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1" name="CustomShape 16" hidden="1"/>
          <p:cNvSpPr/>
          <p:nvPr/>
        </p:nvSpPr>
        <p:spPr>
          <a:xfrm>
            <a:off x="-2053080" y="790560"/>
            <a:ext cx="212040" cy="21204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17" hidden="1"/>
          <p:cNvSpPr/>
          <p:nvPr/>
        </p:nvSpPr>
        <p:spPr>
          <a:xfrm>
            <a:off x="-2053080" y="1149480"/>
            <a:ext cx="212040" cy="21204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18" hidden="1"/>
          <p:cNvSpPr/>
          <p:nvPr/>
        </p:nvSpPr>
        <p:spPr>
          <a:xfrm>
            <a:off x="-2053080" y="1508400"/>
            <a:ext cx="212040" cy="21204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19" hidden="1"/>
          <p:cNvSpPr/>
          <p:nvPr/>
        </p:nvSpPr>
        <p:spPr>
          <a:xfrm>
            <a:off x="-2053080" y="1867320"/>
            <a:ext cx="212040" cy="21204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0" hidden="1"/>
          <p:cNvSpPr/>
          <p:nvPr/>
        </p:nvSpPr>
        <p:spPr>
          <a:xfrm>
            <a:off x="-2053080" y="2226240"/>
            <a:ext cx="212040" cy="21204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6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97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0" name="CustomShape 25" hidden="1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01" name="CustomShape 26" hidden="1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02" name="CustomShape 27" hidden="1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03" name="CustomShape 28" hidden="1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04" name="CustomShape 29" hidden="1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05" name="Line 30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47960" cy="1319040"/>
          </a:xfrm>
          <a:prstGeom prst="rect">
            <a:avLst/>
          </a:prstGeom>
          <a:ln w="0">
            <a:noFill/>
          </a:ln>
        </p:spPr>
      </p:pic>
      <p:sp>
        <p:nvSpPr>
          <p:cNvPr id="145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46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89240" cy="481320"/>
          </a:xfrm>
          <a:prstGeom prst="rect">
            <a:avLst/>
          </a:prstGeom>
          <a:ln w="0"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314568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 rot="16200000">
            <a:off x="12305880" y="16887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1120104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53" name="CustomShape 8"/>
          <p:cNvSpPr/>
          <p:nvPr/>
        </p:nvSpPr>
        <p:spPr>
          <a:xfrm>
            <a:off x="105876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9"/>
          <p:cNvSpPr/>
          <p:nvPr/>
        </p:nvSpPr>
        <p:spPr>
          <a:xfrm>
            <a:off x="11420280" y="6073200"/>
            <a:ext cx="51840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155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56" name="CustomShape 11"/>
          <p:cNvSpPr/>
          <p:nvPr/>
        </p:nvSpPr>
        <p:spPr>
          <a:xfrm rot="16200000">
            <a:off x="12305880" y="583308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58" name="CustomShape 13"/>
          <p:cNvSpPr/>
          <p:nvPr/>
        </p:nvSpPr>
        <p:spPr>
          <a:xfrm rot="16200000">
            <a:off x="12305880" y="632412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60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>
              <a:rPr sz="1800"/>
            </a:b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61" name="CustomShape 16"/>
          <p:cNvSpPr/>
          <p:nvPr/>
        </p:nvSpPr>
        <p:spPr>
          <a:xfrm>
            <a:off x="-2053080" y="790560"/>
            <a:ext cx="202320" cy="2023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17"/>
          <p:cNvSpPr/>
          <p:nvPr/>
        </p:nvSpPr>
        <p:spPr>
          <a:xfrm>
            <a:off x="-2053080" y="1149480"/>
            <a:ext cx="202320" cy="2023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18"/>
          <p:cNvSpPr/>
          <p:nvPr/>
        </p:nvSpPr>
        <p:spPr>
          <a:xfrm>
            <a:off x="-2053080" y="1508400"/>
            <a:ext cx="202320" cy="2023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19"/>
          <p:cNvSpPr/>
          <p:nvPr/>
        </p:nvSpPr>
        <p:spPr>
          <a:xfrm>
            <a:off x="-2053080" y="1867320"/>
            <a:ext cx="202320" cy="2023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20"/>
          <p:cNvSpPr/>
          <p:nvPr/>
        </p:nvSpPr>
        <p:spPr>
          <a:xfrm>
            <a:off x="-2053080" y="2226240"/>
            <a:ext cx="202320" cy="2023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6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167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0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71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72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73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74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47960" cy="1319040"/>
          </a:xfrm>
          <a:prstGeom prst="rect">
            <a:avLst/>
          </a:prstGeom>
          <a:ln w="0">
            <a:noFill/>
          </a:ln>
        </p:spPr>
      </p:pic>
      <p:sp>
        <p:nvSpPr>
          <p:cNvPr id="214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15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89240" cy="481320"/>
          </a:xfrm>
          <a:prstGeom prst="rect">
            <a:avLst/>
          </a:prstGeom>
          <a:ln w="0">
            <a:noFill/>
          </a:ln>
        </p:spPr>
      </p:pic>
      <p:sp>
        <p:nvSpPr>
          <p:cNvPr id="216" name="CustomShape 2"/>
          <p:cNvSpPr/>
          <p:nvPr/>
        </p:nvSpPr>
        <p:spPr>
          <a:xfrm>
            <a:off x="314568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 rot="16200000">
            <a:off x="12305880" y="16887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20" name="CustomShape 6"/>
          <p:cNvSpPr/>
          <p:nvPr/>
        </p:nvSpPr>
        <p:spPr>
          <a:xfrm>
            <a:off x="1120104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22" name="CustomShape 8"/>
          <p:cNvSpPr/>
          <p:nvPr/>
        </p:nvSpPr>
        <p:spPr>
          <a:xfrm>
            <a:off x="105876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9"/>
          <p:cNvSpPr/>
          <p:nvPr/>
        </p:nvSpPr>
        <p:spPr>
          <a:xfrm>
            <a:off x="11420280" y="6073200"/>
            <a:ext cx="51840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224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25" name="CustomShape 11"/>
          <p:cNvSpPr/>
          <p:nvPr/>
        </p:nvSpPr>
        <p:spPr>
          <a:xfrm rot="16200000">
            <a:off x="12305880" y="583308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27" name="CustomShape 13"/>
          <p:cNvSpPr/>
          <p:nvPr/>
        </p:nvSpPr>
        <p:spPr>
          <a:xfrm rot="16200000">
            <a:off x="12305880" y="632412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29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>
              <a:rPr sz="1800"/>
            </a:b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30" name="CustomShape 16"/>
          <p:cNvSpPr/>
          <p:nvPr/>
        </p:nvSpPr>
        <p:spPr>
          <a:xfrm>
            <a:off x="-2053080" y="790560"/>
            <a:ext cx="202320" cy="2023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17"/>
          <p:cNvSpPr/>
          <p:nvPr/>
        </p:nvSpPr>
        <p:spPr>
          <a:xfrm>
            <a:off x="-2053080" y="1149480"/>
            <a:ext cx="202320" cy="2023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18"/>
          <p:cNvSpPr/>
          <p:nvPr/>
        </p:nvSpPr>
        <p:spPr>
          <a:xfrm>
            <a:off x="-2053080" y="1508400"/>
            <a:ext cx="202320" cy="2023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19"/>
          <p:cNvSpPr/>
          <p:nvPr/>
        </p:nvSpPr>
        <p:spPr>
          <a:xfrm>
            <a:off x="-2053080" y="1867320"/>
            <a:ext cx="202320" cy="2023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20"/>
          <p:cNvSpPr/>
          <p:nvPr/>
        </p:nvSpPr>
        <p:spPr>
          <a:xfrm>
            <a:off x="-2053080" y="2226240"/>
            <a:ext cx="202320" cy="2023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35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236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9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40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41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42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43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47960" cy="1319040"/>
          </a:xfrm>
          <a:prstGeom prst="rect">
            <a:avLst/>
          </a:prstGeom>
          <a:ln w="0">
            <a:noFill/>
          </a:ln>
        </p:spPr>
      </p:pic>
      <p:sp>
        <p:nvSpPr>
          <p:cNvPr id="283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84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89240" cy="481320"/>
          </a:xfrm>
          <a:prstGeom prst="rect">
            <a:avLst/>
          </a:prstGeom>
          <a:ln w="0">
            <a:noFill/>
          </a:ln>
        </p:spPr>
      </p:pic>
      <p:sp>
        <p:nvSpPr>
          <p:cNvPr id="285" name="CustomShape 2"/>
          <p:cNvSpPr/>
          <p:nvPr/>
        </p:nvSpPr>
        <p:spPr>
          <a:xfrm>
            <a:off x="314568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87" name="CustomShape 4"/>
          <p:cNvSpPr/>
          <p:nvPr/>
        </p:nvSpPr>
        <p:spPr>
          <a:xfrm rot="16200000">
            <a:off x="12305880" y="16887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89" name="CustomShape 6"/>
          <p:cNvSpPr/>
          <p:nvPr/>
        </p:nvSpPr>
        <p:spPr>
          <a:xfrm>
            <a:off x="1120104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91" name="CustomShape 8"/>
          <p:cNvSpPr/>
          <p:nvPr/>
        </p:nvSpPr>
        <p:spPr>
          <a:xfrm>
            <a:off x="105876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9"/>
          <p:cNvSpPr/>
          <p:nvPr/>
        </p:nvSpPr>
        <p:spPr>
          <a:xfrm>
            <a:off x="11420280" y="6073200"/>
            <a:ext cx="51840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293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94" name="CustomShape 11"/>
          <p:cNvSpPr/>
          <p:nvPr/>
        </p:nvSpPr>
        <p:spPr>
          <a:xfrm rot="16200000">
            <a:off x="12305880" y="583308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96" name="CustomShape 13"/>
          <p:cNvSpPr/>
          <p:nvPr/>
        </p:nvSpPr>
        <p:spPr>
          <a:xfrm rot="16200000">
            <a:off x="12305880" y="632412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98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>
              <a:rPr sz="1800"/>
            </a:b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99" name="CustomShape 16"/>
          <p:cNvSpPr/>
          <p:nvPr/>
        </p:nvSpPr>
        <p:spPr>
          <a:xfrm>
            <a:off x="-2053080" y="790560"/>
            <a:ext cx="202320" cy="2023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17"/>
          <p:cNvSpPr/>
          <p:nvPr/>
        </p:nvSpPr>
        <p:spPr>
          <a:xfrm>
            <a:off x="-2053080" y="1149480"/>
            <a:ext cx="202320" cy="2023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18"/>
          <p:cNvSpPr/>
          <p:nvPr/>
        </p:nvSpPr>
        <p:spPr>
          <a:xfrm>
            <a:off x="-2053080" y="1508400"/>
            <a:ext cx="202320" cy="2023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19"/>
          <p:cNvSpPr/>
          <p:nvPr/>
        </p:nvSpPr>
        <p:spPr>
          <a:xfrm>
            <a:off x="-2053080" y="1867320"/>
            <a:ext cx="202320" cy="2023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20"/>
          <p:cNvSpPr/>
          <p:nvPr/>
        </p:nvSpPr>
        <p:spPr>
          <a:xfrm>
            <a:off x="-2053080" y="2226240"/>
            <a:ext cx="202320" cy="2023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4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305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8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09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10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11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12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57680" cy="1328760"/>
          </a:xfrm>
          <a:prstGeom prst="rect">
            <a:avLst/>
          </a:prstGeom>
          <a:ln w="0">
            <a:noFill/>
          </a:ln>
        </p:spPr>
      </p:pic>
      <p:sp>
        <p:nvSpPr>
          <p:cNvPr id="352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53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98960" cy="491040"/>
          </a:xfrm>
          <a:prstGeom prst="rect">
            <a:avLst/>
          </a:prstGeom>
          <a:ln w="0">
            <a:noFill/>
          </a:ln>
        </p:spPr>
      </p:pic>
      <p:sp>
        <p:nvSpPr>
          <p:cNvPr id="354" name="CustomShape 2"/>
          <p:cNvSpPr/>
          <p:nvPr/>
        </p:nvSpPr>
        <p:spPr>
          <a:xfrm>
            <a:off x="314568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56" name="CustomShape 4"/>
          <p:cNvSpPr/>
          <p:nvPr/>
        </p:nvSpPr>
        <p:spPr>
          <a:xfrm rot="16200000">
            <a:off x="12305880" y="167904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58" name="CustomShape 6"/>
          <p:cNvSpPr/>
          <p:nvPr/>
        </p:nvSpPr>
        <p:spPr>
          <a:xfrm>
            <a:off x="1120104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60" name="CustomShape 8"/>
          <p:cNvSpPr/>
          <p:nvPr/>
        </p:nvSpPr>
        <p:spPr>
          <a:xfrm>
            <a:off x="105876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9"/>
          <p:cNvSpPr/>
          <p:nvPr/>
        </p:nvSpPr>
        <p:spPr>
          <a:xfrm>
            <a:off x="11420280" y="6073200"/>
            <a:ext cx="528120" cy="36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362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63" name="CustomShape 11"/>
          <p:cNvSpPr/>
          <p:nvPr/>
        </p:nvSpPr>
        <p:spPr>
          <a:xfrm rot="16200000">
            <a:off x="12305880" y="58233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65" name="CustomShape 13"/>
          <p:cNvSpPr/>
          <p:nvPr/>
        </p:nvSpPr>
        <p:spPr>
          <a:xfrm rot="16200000">
            <a:off x="12305880" y="631440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67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>
              <a:rPr sz="1800"/>
            </a:b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68" name="CustomShape 16"/>
          <p:cNvSpPr/>
          <p:nvPr/>
        </p:nvSpPr>
        <p:spPr>
          <a:xfrm>
            <a:off x="-2053080" y="790560"/>
            <a:ext cx="212040" cy="21204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17"/>
          <p:cNvSpPr/>
          <p:nvPr/>
        </p:nvSpPr>
        <p:spPr>
          <a:xfrm>
            <a:off x="-2053080" y="1149480"/>
            <a:ext cx="212040" cy="21204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18"/>
          <p:cNvSpPr/>
          <p:nvPr/>
        </p:nvSpPr>
        <p:spPr>
          <a:xfrm>
            <a:off x="-2053080" y="1508400"/>
            <a:ext cx="212040" cy="21204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19"/>
          <p:cNvSpPr/>
          <p:nvPr/>
        </p:nvSpPr>
        <p:spPr>
          <a:xfrm>
            <a:off x="-2053080" y="1867320"/>
            <a:ext cx="212040" cy="21204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20"/>
          <p:cNvSpPr/>
          <p:nvPr/>
        </p:nvSpPr>
        <p:spPr>
          <a:xfrm>
            <a:off x="-2053080" y="2226240"/>
            <a:ext cx="212040" cy="21204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73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374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7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78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79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80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81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57680" cy="1328760"/>
          </a:xfrm>
          <a:prstGeom prst="rect">
            <a:avLst/>
          </a:prstGeom>
          <a:ln w="0">
            <a:noFill/>
          </a:ln>
        </p:spPr>
      </p:pic>
      <p:sp>
        <p:nvSpPr>
          <p:cNvPr id="421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22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98960" cy="491040"/>
          </a:xfrm>
          <a:prstGeom prst="rect">
            <a:avLst/>
          </a:prstGeom>
          <a:ln w="0">
            <a:noFill/>
          </a:ln>
        </p:spPr>
      </p:pic>
      <p:sp>
        <p:nvSpPr>
          <p:cNvPr id="423" name="CustomShape 2"/>
          <p:cNvSpPr/>
          <p:nvPr/>
        </p:nvSpPr>
        <p:spPr>
          <a:xfrm>
            <a:off x="314568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25" name="CustomShape 4"/>
          <p:cNvSpPr/>
          <p:nvPr/>
        </p:nvSpPr>
        <p:spPr>
          <a:xfrm rot="16200000">
            <a:off x="12305880" y="167904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27" name="CustomShape 6"/>
          <p:cNvSpPr/>
          <p:nvPr/>
        </p:nvSpPr>
        <p:spPr>
          <a:xfrm>
            <a:off x="1120104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29" name="CustomShape 8"/>
          <p:cNvSpPr/>
          <p:nvPr/>
        </p:nvSpPr>
        <p:spPr>
          <a:xfrm>
            <a:off x="105876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9"/>
          <p:cNvSpPr/>
          <p:nvPr/>
        </p:nvSpPr>
        <p:spPr>
          <a:xfrm>
            <a:off x="11420280" y="6073200"/>
            <a:ext cx="528120" cy="36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431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32" name="CustomShape 11"/>
          <p:cNvSpPr/>
          <p:nvPr/>
        </p:nvSpPr>
        <p:spPr>
          <a:xfrm rot="16200000">
            <a:off x="12305880" y="58233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34" name="CustomShape 13"/>
          <p:cNvSpPr/>
          <p:nvPr/>
        </p:nvSpPr>
        <p:spPr>
          <a:xfrm rot="16200000">
            <a:off x="12305880" y="631440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36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>
              <a:rPr sz="1800"/>
            </a:b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37" name="CustomShape 16"/>
          <p:cNvSpPr/>
          <p:nvPr/>
        </p:nvSpPr>
        <p:spPr>
          <a:xfrm>
            <a:off x="-2053080" y="790560"/>
            <a:ext cx="212040" cy="21204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CustomShape 17"/>
          <p:cNvSpPr/>
          <p:nvPr/>
        </p:nvSpPr>
        <p:spPr>
          <a:xfrm>
            <a:off x="-2053080" y="1149480"/>
            <a:ext cx="212040" cy="21204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18"/>
          <p:cNvSpPr/>
          <p:nvPr/>
        </p:nvSpPr>
        <p:spPr>
          <a:xfrm>
            <a:off x="-2053080" y="1508400"/>
            <a:ext cx="212040" cy="21204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19"/>
          <p:cNvSpPr/>
          <p:nvPr/>
        </p:nvSpPr>
        <p:spPr>
          <a:xfrm>
            <a:off x="-2053080" y="1867320"/>
            <a:ext cx="212040" cy="21204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20"/>
          <p:cNvSpPr/>
          <p:nvPr/>
        </p:nvSpPr>
        <p:spPr>
          <a:xfrm>
            <a:off x="-2053080" y="2226240"/>
            <a:ext cx="212040" cy="21204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42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443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5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6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47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48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49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50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57680" cy="1328760"/>
          </a:xfrm>
          <a:prstGeom prst="rect">
            <a:avLst/>
          </a:prstGeom>
          <a:ln w="0">
            <a:noFill/>
          </a:ln>
        </p:spPr>
      </p:pic>
      <p:sp>
        <p:nvSpPr>
          <p:cNvPr id="490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91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98960" cy="491040"/>
          </a:xfrm>
          <a:prstGeom prst="rect">
            <a:avLst/>
          </a:prstGeom>
          <a:ln w="0">
            <a:noFill/>
          </a:ln>
        </p:spPr>
      </p:pic>
      <p:sp>
        <p:nvSpPr>
          <p:cNvPr id="492" name="CustomShape 2"/>
          <p:cNvSpPr/>
          <p:nvPr/>
        </p:nvSpPr>
        <p:spPr>
          <a:xfrm>
            <a:off x="314568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3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94" name="CustomShape 4"/>
          <p:cNvSpPr/>
          <p:nvPr/>
        </p:nvSpPr>
        <p:spPr>
          <a:xfrm rot="16200000">
            <a:off x="12305880" y="167904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5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96" name="CustomShape 6"/>
          <p:cNvSpPr/>
          <p:nvPr/>
        </p:nvSpPr>
        <p:spPr>
          <a:xfrm>
            <a:off x="1120104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98" name="CustomShape 8"/>
          <p:cNvSpPr/>
          <p:nvPr/>
        </p:nvSpPr>
        <p:spPr>
          <a:xfrm>
            <a:off x="105876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9" name="CustomShape 9"/>
          <p:cNvSpPr/>
          <p:nvPr/>
        </p:nvSpPr>
        <p:spPr>
          <a:xfrm>
            <a:off x="11420280" y="6073200"/>
            <a:ext cx="528120" cy="36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500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01" name="CustomShape 11"/>
          <p:cNvSpPr/>
          <p:nvPr/>
        </p:nvSpPr>
        <p:spPr>
          <a:xfrm rot="16200000">
            <a:off x="12305880" y="58233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03" name="CustomShape 13"/>
          <p:cNvSpPr/>
          <p:nvPr/>
        </p:nvSpPr>
        <p:spPr>
          <a:xfrm rot="16200000">
            <a:off x="12305880" y="631440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05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>
              <a:rPr sz="1800"/>
            </a:b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06" name="CustomShape 16"/>
          <p:cNvSpPr/>
          <p:nvPr/>
        </p:nvSpPr>
        <p:spPr>
          <a:xfrm>
            <a:off x="-2053080" y="790560"/>
            <a:ext cx="212040" cy="21204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CustomShape 17"/>
          <p:cNvSpPr/>
          <p:nvPr/>
        </p:nvSpPr>
        <p:spPr>
          <a:xfrm>
            <a:off x="-2053080" y="1149480"/>
            <a:ext cx="212040" cy="21204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CustomShape 18"/>
          <p:cNvSpPr/>
          <p:nvPr/>
        </p:nvSpPr>
        <p:spPr>
          <a:xfrm>
            <a:off x="-2053080" y="1508400"/>
            <a:ext cx="212040" cy="21204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CustomShape 19"/>
          <p:cNvSpPr/>
          <p:nvPr/>
        </p:nvSpPr>
        <p:spPr>
          <a:xfrm>
            <a:off x="-2053080" y="1867320"/>
            <a:ext cx="212040" cy="21204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CustomShape 20"/>
          <p:cNvSpPr/>
          <p:nvPr/>
        </p:nvSpPr>
        <p:spPr>
          <a:xfrm>
            <a:off x="-2053080" y="2226240"/>
            <a:ext cx="212040" cy="21204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11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512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3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4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5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16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17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18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19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57680" cy="1328760"/>
          </a:xfrm>
          <a:prstGeom prst="rect">
            <a:avLst/>
          </a:prstGeom>
          <a:ln w="0">
            <a:noFill/>
          </a:ln>
        </p:spPr>
      </p:pic>
      <p:sp>
        <p:nvSpPr>
          <p:cNvPr id="559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560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98960" cy="491040"/>
          </a:xfrm>
          <a:prstGeom prst="rect">
            <a:avLst/>
          </a:prstGeom>
          <a:ln w="0">
            <a:noFill/>
          </a:ln>
        </p:spPr>
      </p:pic>
      <p:sp>
        <p:nvSpPr>
          <p:cNvPr id="561" name="CustomShape 2"/>
          <p:cNvSpPr/>
          <p:nvPr/>
        </p:nvSpPr>
        <p:spPr>
          <a:xfrm>
            <a:off x="314568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63" name="CustomShape 4"/>
          <p:cNvSpPr/>
          <p:nvPr/>
        </p:nvSpPr>
        <p:spPr>
          <a:xfrm rot="16200000">
            <a:off x="12305880" y="167904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65" name="CustomShape 6"/>
          <p:cNvSpPr/>
          <p:nvPr/>
        </p:nvSpPr>
        <p:spPr>
          <a:xfrm>
            <a:off x="1120104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67" name="CustomShape 8"/>
          <p:cNvSpPr/>
          <p:nvPr/>
        </p:nvSpPr>
        <p:spPr>
          <a:xfrm>
            <a:off x="1058760" y="70185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CustomShape 9"/>
          <p:cNvSpPr/>
          <p:nvPr/>
        </p:nvSpPr>
        <p:spPr>
          <a:xfrm>
            <a:off x="11420280" y="6073200"/>
            <a:ext cx="528120" cy="36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569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70" name="CustomShape 11"/>
          <p:cNvSpPr/>
          <p:nvPr/>
        </p:nvSpPr>
        <p:spPr>
          <a:xfrm rot="16200000">
            <a:off x="12305880" y="582336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>
              <a:rPr sz="1800"/>
            </a:b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72" name="CustomShape 13"/>
          <p:cNvSpPr/>
          <p:nvPr/>
        </p:nvSpPr>
        <p:spPr>
          <a:xfrm rot="16200000">
            <a:off x="12305880" y="6314400"/>
            <a:ext cx="214200" cy="18432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>
              <a:rPr sz="1800"/>
            </a:b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74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>
              <a:rPr sz="1800"/>
            </a:b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75" name="CustomShape 16"/>
          <p:cNvSpPr/>
          <p:nvPr/>
        </p:nvSpPr>
        <p:spPr>
          <a:xfrm>
            <a:off x="-2053080" y="790560"/>
            <a:ext cx="212040" cy="21204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17"/>
          <p:cNvSpPr/>
          <p:nvPr/>
        </p:nvSpPr>
        <p:spPr>
          <a:xfrm>
            <a:off x="-2053080" y="1149480"/>
            <a:ext cx="212040" cy="21204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CustomShape 18"/>
          <p:cNvSpPr/>
          <p:nvPr/>
        </p:nvSpPr>
        <p:spPr>
          <a:xfrm>
            <a:off x="-2053080" y="1508400"/>
            <a:ext cx="212040" cy="21204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CustomShape 19"/>
          <p:cNvSpPr/>
          <p:nvPr/>
        </p:nvSpPr>
        <p:spPr>
          <a:xfrm>
            <a:off x="-2053080" y="1867320"/>
            <a:ext cx="212040" cy="21204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CustomShape 20"/>
          <p:cNvSpPr/>
          <p:nvPr/>
        </p:nvSpPr>
        <p:spPr>
          <a:xfrm>
            <a:off x="-2053080" y="2226240"/>
            <a:ext cx="212040" cy="21204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80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581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2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3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84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85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86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87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88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8.wmf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13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45.wmf"/><Relationship Id="rId7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wmf"/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6" Type="http://schemas.openxmlformats.org/officeDocument/2006/relationships/image" Target="../media/image51.wmf"/><Relationship Id="rId7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wmf"/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5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6.wmf"/><Relationship Id="rId2" Type="http://schemas.openxmlformats.org/officeDocument/2006/relationships/image" Target="../media/image57.wmf"/><Relationship Id="rId3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CustomShape 1"/>
          <p:cNvSpPr/>
          <p:nvPr/>
        </p:nvSpPr>
        <p:spPr>
          <a:xfrm>
            <a:off x="357120" y="824760"/>
            <a:ext cx="6953400" cy="140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t">
            <a:normAutofit/>
          </a:bodyPr>
          <a:p>
            <a:pPr>
              <a:lnSpc>
                <a:spcPct val="90000"/>
              </a:lnSpc>
              <a:buNone/>
            </a:pPr>
            <a:r>
              <a:rPr b="1" lang="en-US" sz="4200" spc="-1" strike="noStrike">
                <a:solidFill>
                  <a:srgbClr val="ffffff"/>
                </a:solidFill>
                <a:latin typeface="Open Sans"/>
                <a:ea typeface="DejaVu Sans"/>
              </a:rPr>
              <a:t>TSVV-5: DIFFER 2022 report</a:t>
            </a:r>
            <a:endParaRPr b="0" lang="en-GB" sz="4200" spc="-1" strike="noStrike">
              <a:latin typeface="Arial"/>
            </a:endParaRPr>
          </a:p>
        </p:txBody>
      </p:sp>
      <p:sp>
        <p:nvSpPr>
          <p:cNvPr id="978" name="CustomShape 3"/>
          <p:cNvSpPr/>
          <p:nvPr/>
        </p:nvSpPr>
        <p:spPr>
          <a:xfrm>
            <a:off x="357120" y="4230360"/>
            <a:ext cx="69534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nl-NL" sz="2200" spc="-41" strike="noStrike">
                <a:solidFill>
                  <a:srgbClr val="ffffff"/>
                </a:solidFill>
                <a:latin typeface="Open Sans"/>
                <a:ea typeface="DejaVu Sans"/>
              </a:rPr>
              <a:t>J. Gonzalez, E. Westerhof; 23-12-2022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CustomShape 1_ 4"/>
          <p:cNvSpPr/>
          <p:nvPr/>
        </p:nvSpPr>
        <p:spPr>
          <a:xfrm>
            <a:off x="360000" y="76680"/>
            <a:ext cx="10944000" cy="11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Undoing the spaghetti code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1039" name="CustomShape 2_ 5"/>
          <p:cNvSpPr/>
          <p:nvPr/>
        </p:nvSpPr>
        <p:spPr>
          <a:xfrm>
            <a:off x="1146600" y="1538640"/>
            <a:ext cx="10157400" cy="44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Study of the subroutine FOLNEUT to eliminate the number of GOTOs statements and divide the main tasks in subroutines.</a:t>
            </a:r>
            <a:endParaRPr b="0" lang="en-GB" sz="1800" spc="-1" strike="noStrike">
              <a:latin typeface="Arial"/>
            </a:endParaRPr>
          </a:p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Try to incorporated grouped variables.</a:t>
            </a:r>
            <a:endParaRPr b="0" lang="en-GB" sz="1800" spc="-1" strike="noStrike">
              <a:latin typeface="Arial"/>
            </a:endParaRPr>
          </a:p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Done  with P. Börmer and Y. Marandet.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1040" name="CustomShape 5_ 4"/>
          <p:cNvSpPr/>
          <p:nvPr/>
        </p:nvSpPr>
        <p:spPr>
          <a:xfrm>
            <a:off x="10800720" y="6073200"/>
            <a:ext cx="7848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28AF52BE-26CF-4C43-98B0-598228306AA5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10</a:t>
            </a:fld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CustomShape 1_ 2"/>
          <p:cNvSpPr/>
          <p:nvPr/>
        </p:nvSpPr>
        <p:spPr>
          <a:xfrm>
            <a:off x="360000" y="76680"/>
            <a:ext cx="10944000" cy="11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Future works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1042" name="CustomShape 2_ 3"/>
          <p:cNvSpPr/>
          <p:nvPr/>
        </p:nvSpPr>
        <p:spPr>
          <a:xfrm>
            <a:off x="1146600" y="1538640"/>
            <a:ext cx="10157400" cy="44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Full development of new REACDAT variables.</a:t>
            </a:r>
            <a:endParaRPr b="0" lang="en-GB" sz="1800" spc="-1" strike="noStrike">
              <a:latin typeface="Arial"/>
            </a:endParaRPr>
          </a:p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Testing.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43" name="CustomShape 5_ 2"/>
          <p:cNvSpPr/>
          <p:nvPr/>
        </p:nvSpPr>
        <p:spPr>
          <a:xfrm>
            <a:off x="10800720" y="6073200"/>
            <a:ext cx="7848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052A3A1B-71DC-4D54-91AB-BA294F96D9C7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11</a:t>
            </a:fld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CustomShape 1"/>
          <p:cNvSpPr/>
          <p:nvPr/>
        </p:nvSpPr>
        <p:spPr>
          <a:xfrm>
            <a:off x="358560" y="1746720"/>
            <a:ext cx="10512720" cy="6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4200" spc="-1" strike="noStrike">
                <a:solidFill>
                  <a:srgbClr val="ffffff"/>
                </a:solidFill>
                <a:latin typeface="Open Sans"/>
                <a:ea typeface="DejaVu Sans"/>
              </a:rPr>
              <a:t>Coupling SOLPS-ITER with Finite Element Wall Model</a:t>
            </a:r>
            <a:endParaRPr b="0" lang="en-GB" sz="4200" spc="-1" strike="noStrike">
              <a:latin typeface="Arial"/>
            </a:endParaRPr>
          </a:p>
        </p:txBody>
      </p:sp>
      <p:sp>
        <p:nvSpPr>
          <p:cNvPr id="1045" name="CustomShape 2"/>
          <p:cNvSpPr/>
          <p:nvPr/>
        </p:nvSpPr>
        <p:spPr>
          <a:xfrm>
            <a:off x="358560" y="2333880"/>
            <a:ext cx="10512720" cy="149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6" name="CustomShape 5"/>
          <p:cNvSpPr/>
          <p:nvPr/>
        </p:nvSpPr>
        <p:spPr>
          <a:xfrm>
            <a:off x="11404440" y="6073920"/>
            <a:ext cx="78444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C2F57735-28C2-4D0D-BC49-1D5286A7DEED}" type="slidenum"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&lt;number&gt;</a:t>
            </a:fld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CustomShape 18"/>
          <p:cNvSpPr/>
          <p:nvPr/>
        </p:nvSpPr>
        <p:spPr>
          <a:xfrm>
            <a:off x="360000" y="76680"/>
            <a:ext cx="10934280" cy="111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Progress in coupling SOLPS-ITER to a Target Model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1048" name="CustomShape 11"/>
          <p:cNvSpPr/>
          <p:nvPr/>
        </p:nvSpPr>
        <p:spPr>
          <a:xfrm>
            <a:off x="1146600" y="1538640"/>
            <a:ext cx="10147680" cy="49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Issue: obtaining relevant target properties for the simulation of Magnum-PSI (surface temperature, evaporation flux of LM...) in a self-consistent way.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Solution: Coupling SOLPS-ITER with a Finite Element model (based on FreeFem++).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First version of interface between the two codes is complete.</a:t>
            </a:r>
            <a:endParaRPr b="0" lang="en-GB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SOLPS-ITER sends plasma heat flux to target model.</a:t>
            </a:r>
            <a:endParaRPr b="0" lang="en-GB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Target model returns surface temperature and particle sources fluxes to (possible) overwrite strata in Block 7 via </a:t>
            </a:r>
            <a:r>
              <a:rPr b="0" i="1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userfluxparam</a:t>
            </a: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.</a:t>
            </a:r>
            <a:endParaRPr b="0" lang="en-GB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All configured in B2.5 input.</a:t>
            </a:r>
            <a:endParaRPr b="0" lang="en-GB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Multiple target models possible (currently testing).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Communication is done via text files.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New fort.32 file in Eirene: Contains information about surface temperature and which surface to overwrite the temperature.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The interface created is quite general and easy to extend for future cases.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49" name="CustomShape 12"/>
          <p:cNvSpPr/>
          <p:nvPr/>
        </p:nvSpPr>
        <p:spPr>
          <a:xfrm>
            <a:off x="10800720" y="6073200"/>
            <a:ext cx="77508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0378580F-B98C-4AEF-864B-A81680F0797F}" type="slidenum">
              <a:rPr b="0" lang="en-GB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13</a:t>
            </a:fld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CustomShape 22"/>
          <p:cNvSpPr/>
          <p:nvPr/>
        </p:nvSpPr>
        <p:spPr>
          <a:xfrm>
            <a:off x="360000" y="76680"/>
            <a:ext cx="10934280" cy="111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Tungsten target in detachment scenarios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1051" name="CustomShape 13"/>
          <p:cNvSpPr/>
          <p:nvPr/>
        </p:nvSpPr>
        <p:spPr>
          <a:xfrm>
            <a:off x="1146600" y="1538640"/>
            <a:ext cx="10147680" cy="151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Increasing gas pressure in target chamber =&gt; reduces heat flux towards the target.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Calculation of temperature on the surface self-consistently.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Bottom surface has a BC that represents Magnum-PSI cooling system.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Comparison with pyrometer measurements.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52" name="CustomShape 14"/>
          <p:cNvSpPr/>
          <p:nvPr/>
        </p:nvSpPr>
        <p:spPr>
          <a:xfrm>
            <a:off x="10800720" y="6073200"/>
            <a:ext cx="77508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01C7789C-D33C-4DEE-AE10-8F56853EF5EC}" type="slidenum">
              <a:rPr b="0" lang="en-GB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14</a:t>
            </a:fld>
            <a:endParaRPr b="0" lang="en-GB" sz="1100" spc="-1" strike="noStrike">
              <a:latin typeface="Arial"/>
            </a:endParaRPr>
          </a:p>
        </p:txBody>
      </p:sp>
      <p:grpSp>
        <p:nvGrpSpPr>
          <p:cNvPr id="1053" name="Group 2"/>
          <p:cNvGrpSpPr/>
          <p:nvPr/>
        </p:nvGrpSpPr>
        <p:grpSpPr>
          <a:xfrm>
            <a:off x="1514160" y="3302640"/>
            <a:ext cx="4716720" cy="2945520"/>
            <a:chOff x="1514160" y="3302640"/>
            <a:chExt cx="4716720" cy="2945520"/>
          </a:xfrm>
        </p:grpSpPr>
        <p:pic>
          <p:nvPicPr>
            <p:cNvPr id="1054" name="Picture 3" descr=""/>
            <p:cNvPicPr/>
            <p:nvPr/>
          </p:nvPicPr>
          <p:blipFill>
            <a:blip r:embed="rId1"/>
            <a:stretch/>
          </p:blipFill>
          <p:spPr>
            <a:xfrm>
              <a:off x="1554840" y="3302640"/>
              <a:ext cx="4676040" cy="2627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55" name="Rectangle 10"/>
            <p:cNvSpPr/>
            <p:nvPr/>
          </p:nvSpPr>
          <p:spPr>
            <a:xfrm>
              <a:off x="1514160" y="5962680"/>
              <a:ext cx="4675320" cy="285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GB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16.</a:t>
              </a:r>
              <a:r>
                <a:rPr b="0" lang="en-GB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Surface temperature from SOLPS-FEM (solid line) and pyrometer measurements at the target centre (dashed line) for different neutral pressures in the target chamber.</a:t>
              </a:r>
              <a:endParaRPr b="0" lang="en-GB" sz="1400" spc="-1" strike="noStrike">
                <a:latin typeface="Arial"/>
              </a:endParaRPr>
            </a:p>
          </p:txBody>
        </p:sp>
      </p:grpSp>
      <p:pic>
        <p:nvPicPr>
          <p:cNvPr id="1056" name="Picture 4" descr=""/>
          <p:cNvPicPr/>
          <p:nvPr/>
        </p:nvPicPr>
        <p:blipFill>
          <a:blip r:embed="rId2"/>
          <a:srcRect l="9627" t="4026" r="0" b="-657"/>
          <a:stretch/>
        </p:blipFill>
        <p:spPr>
          <a:xfrm>
            <a:off x="6345000" y="3191040"/>
            <a:ext cx="4451760" cy="3141000"/>
          </a:xfrm>
          <a:prstGeom prst="rect">
            <a:avLst/>
          </a:prstGeom>
          <a:ln w="0">
            <a:noFill/>
          </a:ln>
        </p:spPr>
      </p:pic>
      <p:sp>
        <p:nvSpPr>
          <p:cNvPr id="1057" name="Rectangle 11"/>
          <p:cNvSpPr/>
          <p:nvPr/>
        </p:nvSpPr>
        <p:spPr>
          <a:xfrm>
            <a:off x="6345000" y="6125040"/>
            <a:ext cx="373248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Fig. 17.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 Temperature distribution for the 0.46Pa (left) and the 4.30Pa (right).</a:t>
            </a:r>
            <a:endParaRPr b="0" lang="en-GB" sz="1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CustomShape 31"/>
          <p:cNvSpPr/>
          <p:nvPr/>
        </p:nvSpPr>
        <p:spPr>
          <a:xfrm>
            <a:off x="360000" y="76680"/>
            <a:ext cx="10934280" cy="111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Future works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1059" name="CustomShape 15"/>
          <p:cNvSpPr/>
          <p:nvPr/>
        </p:nvSpPr>
        <p:spPr>
          <a:xfrm>
            <a:off x="1146600" y="1538640"/>
            <a:ext cx="10147680" cy="331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Improve the interface to account for possible neutral fluxes.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Increase the amount of information exchanged.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Allow to couple with Eirene in standalone mode.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Extend the coupling options so other target models can be applied.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60" name="CustomShape 16"/>
          <p:cNvSpPr/>
          <p:nvPr/>
        </p:nvSpPr>
        <p:spPr>
          <a:xfrm>
            <a:off x="10800720" y="6073200"/>
            <a:ext cx="77508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6FB15797-0470-49E0-91E7-8CDF84879259}" type="slidenum">
              <a:rPr b="0" lang="en-GB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15</a:t>
            </a:fld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CustomShape 1"/>
          <p:cNvSpPr/>
          <p:nvPr/>
        </p:nvSpPr>
        <p:spPr>
          <a:xfrm>
            <a:off x="4664160" y="1173960"/>
            <a:ext cx="7008840" cy="140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t">
            <a:normAutofit/>
          </a:bodyPr>
          <a:p>
            <a:pPr>
              <a:lnSpc>
                <a:spcPct val="90000"/>
              </a:lnSpc>
              <a:buNone/>
            </a:pPr>
            <a:r>
              <a:rPr b="1" lang="en-US" sz="4200" spc="-1" strike="noStrike">
                <a:solidFill>
                  <a:srgbClr val="ffffff"/>
                </a:solidFill>
                <a:latin typeface="Open Sans"/>
                <a:ea typeface="DejaVu Sans"/>
              </a:rPr>
              <a:t>Thank you for your attention</a:t>
            </a:r>
            <a:endParaRPr b="0" lang="en-GB" sz="4200" spc="-1" strike="noStrike">
              <a:latin typeface="Arial"/>
            </a:endParaRPr>
          </a:p>
        </p:txBody>
      </p:sp>
      <p:sp>
        <p:nvSpPr>
          <p:cNvPr id="1062" name="CustomShape 2"/>
          <p:cNvSpPr/>
          <p:nvPr/>
        </p:nvSpPr>
        <p:spPr>
          <a:xfrm>
            <a:off x="4664160" y="2658960"/>
            <a:ext cx="7008840" cy="10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3" name="CustomShape 3"/>
          <p:cNvSpPr/>
          <p:nvPr/>
        </p:nvSpPr>
        <p:spPr>
          <a:xfrm>
            <a:off x="4674600" y="4156200"/>
            <a:ext cx="69984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pc="-41" strike="noStrike">
                <a:solidFill>
                  <a:srgbClr val="ffffff"/>
                </a:solidFill>
                <a:latin typeface="Open Sans"/>
                <a:ea typeface="DejaVu Sans"/>
              </a:rPr>
              <a:t>J. Gonzalez, E. Westerhof |  TSVV-5 2022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CustomShape 1_0"/>
          <p:cNvSpPr/>
          <p:nvPr/>
        </p:nvSpPr>
        <p:spPr>
          <a:xfrm>
            <a:off x="358560" y="1746720"/>
            <a:ext cx="10512720" cy="6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nl-NL" sz="4200" spc="-1" strike="noStrike">
                <a:solidFill>
                  <a:srgbClr val="ffffff"/>
                </a:solidFill>
                <a:latin typeface="Open Sans"/>
                <a:ea typeface="DejaVu Sans"/>
              </a:rPr>
              <a:t>Coupled comparison between SOLPS-ITER and B2.5-Eunomia in detachment situations</a:t>
            </a:r>
            <a:endParaRPr b="0" lang="en-GB" sz="4200" spc="-1" strike="noStrike">
              <a:latin typeface="Arial"/>
            </a:endParaRPr>
          </a:p>
        </p:txBody>
      </p:sp>
      <p:sp>
        <p:nvSpPr>
          <p:cNvPr id="980" name="CustomShape 2_0"/>
          <p:cNvSpPr/>
          <p:nvPr/>
        </p:nvSpPr>
        <p:spPr>
          <a:xfrm>
            <a:off x="358560" y="2333880"/>
            <a:ext cx="10512720" cy="149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CustomShape 4"/>
          <p:cNvSpPr/>
          <p:nvPr/>
        </p:nvSpPr>
        <p:spPr>
          <a:xfrm>
            <a:off x="360000" y="76680"/>
            <a:ext cx="10934280" cy="111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Comparison with experimental data (High Density case)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982" name="CustomShape 6"/>
          <p:cNvSpPr/>
          <p:nvPr/>
        </p:nvSpPr>
        <p:spPr>
          <a:xfrm>
            <a:off x="360000" y="1538640"/>
            <a:ext cx="10934280" cy="11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78000"/>
          </a:bodyPr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SOLPS-ITER (solid lines) and B2.5-Eunomia (dashed lines) seems to agree with experimental data.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Discrepancies in density for high neutral pressures.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SOLPS-ITER seems to show a better trend in the pressure scan.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Disparate plasma axial distributions.</a:t>
            </a:r>
            <a:endParaRPr b="0" lang="en-GB" sz="1800" spc="-1" strike="noStrike">
              <a:latin typeface="Arial"/>
            </a:endParaRPr>
          </a:p>
        </p:txBody>
      </p:sp>
      <p:grpSp>
        <p:nvGrpSpPr>
          <p:cNvPr id="983" name=""/>
          <p:cNvGrpSpPr/>
          <p:nvPr/>
        </p:nvGrpSpPr>
        <p:grpSpPr>
          <a:xfrm>
            <a:off x="2052000" y="2768760"/>
            <a:ext cx="8573760" cy="3900600"/>
            <a:chOff x="2052000" y="2768760"/>
            <a:chExt cx="8573760" cy="3900600"/>
          </a:xfrm>
        </p:grpSpPr>
        <p:sp>
          <p:nvSpPr>
            <p:cNvPr id="984" name="CustomShape 29"/>
            <p:cNvSpPr/>
            <p:nvPr/>
          </p:nvSpPr>
          <p:spPr>
            <a:xfrm>
              <a:off x="9792720" y="6289200"/>
              <a:ext cx="775080" cy="352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  <a:buNone/>
              </a:pPr>
              <a:fld id="{8D7F4C97-CF1F-4552-97CA-B7BBE2122C41}" type="slidenum">
                <a:rPr b="0" lang="en-GB" sz="1100" spc="-1" strike="noStrike">
                  <a:solidFill>
                    <a:srgbClr val="dee7ee"/>
                  </a:solidFill>
                  <a:latin typeface="Open Sans"/>
                  <a:ea typeface="DejaVu Sans"/>
                </a:rPr>
                <a:t>3</a:t>
              </a:fld>
              <a:endParaRPr b="0" lang="en-GB" sz="1100" spc="-1" strike="noStrike">
                <a:latin typeface="Arial"/>
              </a:endParaRPr>
            </a:p>
          </p:txBody>
        </p:sp>
        <p:pic>
          <p:nvPicPr>
            <p:cNvPr id="985" name="" descr=""/>
            <p:cNvPicPr/>
            <p:nvPr/>
          </p:nvPicPr>
          <p:blipFill>
            <a:blip r:embed="rId1"/>
            <a:stretch/>
          </p:blipFill>
          <p:spPr>
            <a:xfrm>
              <a:off x="2052000" y="2768760"/>
              <a:ext cx="2816280" cy="158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6" name="" descr=""/>
            <p:cNvPicPr/>
            <p:nvPr/>
          </p:nvPicPr>
          <p:blipFill>
            <a:blip r:embed="rId2"/>
            <a:stretch/>
          </p:blipFill>
          <p:spPr>
            <a:xfrm>
              <a:off x="7692840" y="2768760"/>
              <a:ext cx="2816280" cy="158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7" name="" descr=""/>
            <p:cNvPicPr/>
            <p:nvPr/>
          </p:nvPicPr>
          <p:blipFill>
            <a:blip r:embed="rId3"/>
            <a:stretch/>
          </p:blipFill>
          <p:spPr>
            <a:xfrm>
              <a:off x="4860000" y="2768760"/>
              <a:ext cx="2816280" cy="158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8" name="" descr=""/>
            <p:cNvPicPr/>
            <p:nvPr/>
          </p:nvPicPr>
          <p:blipFill>
            <a:blip r:embed="rId4"/>
            <a:stretch/>
          </p:blipFill>
          <p:spPr>
            <a:xfrm>
              <a:off x="2052000" y="4896000"/>
              <a:ext cx="2816280" cy="158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9" name="" descr=""/>
            <p:cNvPicPr/>
            <p:nvPr/>
          </p:nvPicPr>
          <p:blipFill>
            <a:blip r:embed="rId5"/>
            <a:stretch/>
          </p:blipFill>
          <p:spPr>
            <a:xfrm>
              <a:off x="7692840" y="4896000"/>
              <a:ext cx="2816280" cy="158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0" name="" descr=""/>
            <p:cNvPicPr/>
            <p:nvPr/>
          </p:nvPicPr>
          <p:blipFill>
            <a:blip r:embed="rId6"/>
            <a:stretch/>
          </p:blipFill>
          <p:spPr>
            <a:xfrm>
              <a:off x="4860000" y="4896000"/>
              <a:ext cx="2816280" cy="1584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91" name="Rectangle 1"/>
            <p:cNvSpPr/>
            <p:nvPr/>
          </p:nvSpPr>
          <p:spPr>
            <a:xfrm>
              <a:off x="2096640" y="4355640"/>
              <a:ext cx="2877120" cy="21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1.</a:t>
              </a:r>
              <a:r>
                <a:rPr b="0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Axial electron density.</a:t>
              </a:r>
              <a:endParaRPr b="0" lang="en-GB" sz="1100" spc="-1" strike="noStrike">
                <a:latin typeface="Arial"/>
              </a:endParaRPr>
            </a:p>
          </p:txBody>
        </p:sp>
        <p:sp>
          <p:nvSpPr>
            <p:cNvPr id="992" name="Rectangle 2"/>
            <p:cNvSpPr/>
            <p:nvPr/>
          </p:nvSpPr>
          <p:spPr>
            <a:xfrm>
              <a:off x="4976640" y="4355640"/>
              <a:ext cx="2877120" cy="21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2.</a:t>
              </a:r>
              <a:r>
                <a:rPr b="0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Radial electron density at TS target position</a:t>
              </a:r>
              <a:endParaRPr b="0" lang="en-GB" sz="1100" spc="-1" strike="noStrike">
                <a:latin typeface="Arial"/>
              </a:endParaRPr>
            </a:p>
          </p:txBody>
        </p:sp>
        <p:sp>
          <p:nvSpPr>
            <p:cNvPr id="993" name="Rectangle 3"/>
            <p:cNvSpPr/>
            <p:nvPr/>
          </p:nvSpPr>
          <p:spPr>
            <a:xfrm>
              <a:off x="7748640" y="4355640"/>
              <a:ext cx="2877120" cy="21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3.</a:t>
              </a:r>
              <a:r>
                <a:rPr b="0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Peak electron density for a range of pressures</a:t>
              </a:r>
              <a:endParaRPr b="0" lang="en-GB" sz="1100" spc="-1" strike="noStrike">
                <a:latin typeface="Arial"/>
              </a:endParaRPr>
            </a:p>
          </p:txBody>
        </p:sp>
        <p:sp>
          <p:nvSpPr>
            <p:cNvPr id="994" name="Rectangle 4"/>
            <p:cNvSpPr/>
            <p:nvPr/>
          </p:nvSpPr>
          <p:spPr>
            <a:xfrm>
              <a:off x="2096640" y="6452640"/>
              <a:ext cx="2877120" cy="21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4.</a:t>
              </a:r>
              <a:r>
                <a:rPr b="0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Axial electron temperature.</a:t>
              </a:r>
              <a:endParaRPr b="0" lang="en-GB" sz="1100" spc="-1" strike="noStrike">
                <a:latin typeface="Arial"/>
              </a:endParaRPr>
            </a:p>
          </p:txBody>
        </p:sp>
        <p:sp>
          <p:nvSpPr>
            <p:cNvPr id="995" name="Rectangle 5"/>
            <p:cNvSpPr/>
            <p:nvPr/>
          </p:nvSpPr>
          <p:spPr>
            <a:xfrm>
              <a:off x="4976640" y="6452640"/>
              <a:ext cx="2877120" cy="21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5.</a:t>
              </a:r>
              <a:r>
                <a:rPr b="0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Radial electron temperature at TS target position</a:t>
              </a:r>
              <a:endParaRPr b="0" lang="en-GB" sz="1100" spc="-1" strike="noStrike">
                <a:latin typeface="Arial"/>
              </a:endParaRPr>
            </a:p>
          </p:txBody>
        </p:sp>
        <p:sp>
          <p:nvSpPr>
            <p:cNvPr id="996" name="Rectangle 6"/>
            <p:cNvSpPr/>
            <p:nvPr/>
          </p:nvSpPr>
          <p:spPr>
            <a:xfrm>
              <a:off x="7748640" y="6452640"/>
              <a:ext cx="2877120" cy="21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6.</a:t>
              </a:r>
              <a:r>
                <a:rPr b="0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Peak electron temperature for a range of pressures</a:t>
              </a:r>
              <a:endParaRPr b="0" lang="en-GB" sz="11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CustomShape 30"/>
          <p:cNvSpPr/>
          <p:nvPr/>
        </p:nvSpPr>
        <p:spPr>
          <a:xfrm>
            <a:off x="360000" y="76680"/>
            <a:ext cx="10934280" cy="111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Comparison with experimental data (Low Density case)</a:t>
            </a:r>
            <a:endParaRPr b="0" lang="en-GB" sz="2700" spc="-1" strike="noStrike">
              <a:latin typeface="Arial"/>
            </a:endParaRPr>
          </a:p>
        </p:txBody>
      </p:sp>
      <p:grpSp>
        <p:nvGrpSpPr>
          <p:cNvPr id="998" name=""/>
          <p:cNvGrpSpPr/>
          <p:nvPr/>
        </p:nvGrpSpPr>
        <p:grpSpPr>
          <a:xfrm>
            <a:off x="2052000" y="2768760"/>
            <a:ext cx="8573760" cy="3900600"/>
            <a:chOff x="2052000" y="2768760"/>
            <a:chExt cx="8573760" cy="3900600"/>
          </a:xfrm>
        </p:grpSpPr>
        <p:sp>
          <p:nvSpPr>
            <p:cNvPr id="999" name="CustomShape 29"/>
            <p:cNvSpPr/>
            <p:nvPr/>
          </p:nvSpPr>
          <p:spPr>
            <a:xfrm>
              <a:off x="9792720" y="6289200"/>
              <a:ext cx="775080" cy="352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r">
                <a:lnSpc>
                  <a:spcPct val="100000"/>
                </a:lnSpc>
                <a:buNone/>
              </a:pPr>
              <a:fld id="{C200C49D-E6D7-4EF3-AD8D-48A73004912E}" type="slidenum">
                <a:rPr b="0" lang="en-GB" sz="1100" spc="-1" strike="noStrike">
                  <a:solidFill>
                    <a:srgbClr val="dee7ee"/>
                  </a:solidFill>
                  <a:latin typeface="Open Sans"/>
                  <a:ea typeface="DejaVu Sans"/>
                </a:rPr>
                <a:t>&lt;number&gt;</a:t>
              </a:fld>
              <a:endParaRPr b="0" lang="en-GB" sz="1100" spc="-1" strike="noStrike">
                <a:latin typeface="Arial"/>
              </a:endParaRPr>
            </a:p>
          </p:txBody>
        </p:sp>
        <p:pic>
          <p:nvPicPr>
            <p:cNvPr id="1000" name="" descr=""/>
            <p:cNvPicPr/>
            <p:nvPr/>
          </p:nvPicPr>
          <p:blipFill>
            <a:blip r:embed="rId1"/>
            <a:stretch/>
          </p:blipFill>
          <p:spPr>
            <a:xfrm>
              <a:off x="2052000" y="2768760"/>
              <a:ext cx="2816280" cy="158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1" name="" descr=""/>
            <p:cNvPicPr/>
            <p:nvPr/>
          </p:nvPicPr>
          <p:blipFill>
            <a:blip r:embed="rId2"/>
            <a:stretch/>
          </p:blipFill>
          <p:spPr>
            <a:xfrm>
              <a:off x="7692840" y="2768760"/>
              <a:ext cx="2816280" cy="158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2" name="" descr=""/>
            <p:cNvPicPr/>
            <p:nvPr/>
          </p:nvPicPr>
          <p:blipFill>
            <a:blip r:embed="rId3"/>
            <a:stretch/>
          </p:blipFill>
          <p:spPr>
            <a:xfrm>
              <a:off x="4860000" y="2768760"/>
              <a:ext cx="2816280" cy="158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3" name="" descr=""/>
            <p:cNvPicPr/>
            <p:nvPr/>
          </p:nvPicPr>
          <p:blipFill>
            <a:blip r:embed="rId4"/>
            <a:stretch/>
          </p:blipFill>
          <p:spPr>
            <a:xfrm>
              <a:off x="2052000" y="4896000"/>
              <a:ext cx="2816280" cy="158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4" name="" descr=""/>
            <p:cNvPicPr/>
            <p:nvPr/>
          </p:nvPicPr>
          <p:blipFill>
            <a:blip r:embed="rId5"/>
            <a:stretch/>
          </p:blipFill>
          <p:spPr>
            <a:xfrm>
              <a:off x="7692840" y="4896000"/>
              <a:ext cx="2816280" cy="158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5" name="" descr=""/>
            <p:cNvPicPr/>
            <p:nvPr/>
          </p:nvPicPr>
          <p:blipFill>
            <a:blip r:embed="rId6"/>
            <a:stretch/>
          </p:blipFill>
          <p:spPr>
            <a:xfrm>
              <a:off x="4860000" y="4896000"/>
              <a:ext cx="2816280" cy="1584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06" name="Rectangle 1"/>
            <p:cNvSpPr/>
            <p:nvPr/>
          </p:nvSpPr>
          <p:spPr>
            <a:xfrm>
              <a:off x="2096640" y="4355640"/>
              <a:ext cx="2877120" cy="21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7.</a:t>
              </a:r>
              <a:r>
                <a:rPr b="0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Axial electron density.</a:t>
              </a:r>
              <a:endParaRPr b="0" lang="en-GB" sz="1100" spc="-1" strike="noStrike">
                <a:latin typeface="Arial"/>
              </a:endParaRPr>
            </a:p>
          </p:txBody>
        </p:sp>
        <p:sp>
          <p:nvSpPr>
            <p:cNvPr id="1007" name="Rectangle 2"/>
            <p:cNvSpPr/>
            <p:nvPr/>
          </p:nvSpPr>
          <p:spPr>
            <a:xfrm>
              <a:off x="4976640" y="4355640"/>
              <a:ext cx="2877120" cy="21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8.</a:t>
              </a:r>
              <a:r>
                <a:rPr b="0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Radial electron density at TS target position</a:t>
              </a:r>
              <a:endParaRPr b="0" lang="en-GB" sz="1100" spc="-1" strike="noStrike">
                <a:latin typeface="Arial"/>
              </a:endParaRPr>
            </a:p>
          </p:txBody>
        </p:sp>
        <p:sp>
          <p:nvSpPr>
            <p:cNvPr id="1008" name="Rectangle 3"/>
            <p:cNvSpPr/>
            <p:nvPr/>
          </p:nvSpPr>
          <p:spPr>
            <a:xfrm>
              <a:off x="7748640" y="4355640"/>
              <a:ext cx="2877120" cy="21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9.</a:t>
              </a:r>
              <a:r>
                <a:rPr b="0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Peak electron density for a range of pressures</a:t>
              </a:r>
              <a:endParaRPr b="0" lang="en-GB" sz="1100" spc="-1" strike="noStrike">
                <a:latin typeface="Arial"/>
              </a:endParaRPr>
            </a:p>
          </p:txBody>
        </p:sp>
        <p:sp>
          <p:nvSpPr>
            <p:cNvPr id="1009" name="Rectangle 4"/>
            <p:cNvSpPr/>
            <p:nvPr/>
          </p:nvSpPr>
          <p:spPr>
            <a:xfrm>
              <a:off x="2096640" y="6452640"/>
              <a:ext cx="2877120" cy="21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10.</a:t>
              </a:r>
              <a:r>
                <a:rPr b="0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Axial electron temperature.</a:t>
              </a:r>
              <a:endParaRPr b="0" lang="en-GB" sz="1100" spc="-1" strike="noStrike">
                <a:latin typeface="Arial"/>
              </a:endParaRPr>
            </a:p>
          </p:txBody>
        </p:sp>
        <p:sp>
          <p:nvSpPr>
            <p:cNvPr id="1010" name="Rectangle 5"/>
            <p:cNvSpPr/>
            <p:nvPr/>
          </p:nvSpPr>
          <p:spPr>
            <a:xfrm>
              <a:off x="4976640" y="6452640"/>
              <a:ext cx="2877120" cy="21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11.</a:t>
              </a:r>
              <a:r>
                <a:rPr b="0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Radial electron temperature at TS target position</a:t>
              </a:r>
              <a:endParaRPr b="0" lang="en-GB" sz="1100" spc="-1" strike="noStrike">
                <a:latin typeface="Arial"/>
              </a:endParaRPr>
            </a:p>
          </p:txBody>
        </p:sp>
        <p:sp>
          <p:nvSpPr>
            <p:cNvPr id="1011" name="Rectangle 6"/>
            <p:cNvSpPr/>
            <p:nvPr/>
          </p:nvSpPr>
          <p:spPr>
            <a:xfrm>
              <a:off x="7748640" y="6452640"/>
              <a:ext cx="2877120" cy="21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12.</a:t>
              </a:r>
              <a:r>
                <a:rPr b="0" lang="en-GB" sz="11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Peak electron temperature for a range of pressures</a:t>
              </a:r>
              <a:endParaRPr b="0" lang="en-GB" sz="1100" spc="-1" strike="noStrike">
                <a:latin typeface="Arial"/>
              </a:endParaRPr>
            </a:p>
          </p:txBody>
        </p:sp>
      </p:grpSp>
      <p:sp>
        <p:nvSpPr>
          <p:cNvPr id="1012" name="CustomShape 7"/>
          <p:cNvSpPr/>
          <p:nvPr/>
        </p:nvSpPr>
        <p:spPr>
          <a:xfrm>
            <a:off x="360000" y="1538640"/>
            <a:ext cx="10934280" cy="11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78000"/>
          </a:bodyPr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SOLPS-ITER (solid lines) and B2.5-Eunomia (dashed lines) seems to agree with experimental data.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Discrepancies in density for high neutral pressures.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SOLPS-ITER seems to show a better trend in the pressure scan.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Disparate plasma axial distributions.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CustomShape 38"/>
          <p:cNvSpPr/>
          <p:nvPr/>
        </p:nvSpPr>
        <p:spPr>
          <a:xfrm>
            <a:off x="360000" y="76680"/>
            <a:ext cx="10934280" cy="111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Missing processes in Eirene </a:t>
            </a:r>
            <a:r>
              <a:rPr b="1" i="1" lang="en-GB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standard</a:t>
            </a:r>
            <a:r>
              <a:rPr b="1" lang="en-GB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 collision set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1014" name="CustomShape 8"/>
          <p:cNvSpPr/>
          <p:nvPr/>
        </p:nvSpPr>
        <p:spPr>
          <a:xfrm>
            <a:off x="1146600" y="1538640"/>
            <a:ext cx="10147680" cy="259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03040" indent="-197280">
              <a:lnSpc>
                <a:spcPct val="90000"/>
              </a:lnSpc>
              <a:spcBef>
                <a:spcPts val="992"/>
              </a:spcBef>
              <a:spcAft>
                <a:spcPts val="4252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Eunomia implements a collision process that is missing from the </a:t>
            </a:r>
            <a:r>
              <a:rPr b="0" i="1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standard</a:t>
            </a: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 set of reactions in Eirene:</a:t>
            </a:r>
            <a:endParaRPr b="0" lang="en-GB" sz="1800" spc="-1" strike="noStrike">
              <a:latin typeface="Arial"/>
            </a:endParaRPr>
          </a:p>
          <a:p>
            <a:pPr marL="203040" indent="-19728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Although the cross section is small, it might become relevant for high pressure-low temperature scenarios.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15" name="CustomShape 9"/>
          <p:cNvSpPr/>
          <p:nvPr/>
        </p:nvSpPr>
        <p:spPr>
          <a:xfrm>
            <a:off x="10800720" y="6073200"/>
            <a:ext cx="77508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85168F0C-B6FD-4D59-A7CF-48402CF02F60}" type="slidenum">
              <a:rPr b="0" lang="en-GB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5</a:t>
            </a:fld>
            <a:endParaRPr b="0" lang="en-GB" sz="1100" spc="-1" strike="noStrike">
              <a:latin typeface="Arial"/>
            </a:endParaRPr>
          </a:p>
        </p:txBody>
      </p:sp>
      <p:pic>
        <p:nvPicPr>
          <p:cNvPr id="1016" name="" descr=""/>
          <p:cNvPicPr/>
          <p:nvPr/>
        </p:nvPicPr>
        <p:blipFill>
          <a:blip r:embed="rId1"/>
          <a:stretch/>
        </p:blipFill>
        <p:spPr>
          <a:xfrm>
            <a:off x="4691880" y="2052000"/>
            <a:ext cx="2805120" cy="534240"/>
          </a:xfrm>
          <a:prstGeom prst="rect">
            <a:avLst/>
          </a:prstGeom>
          <a:ln w="0">
            <a:noFill/>
          </a:ln>
        </p:spPr>
      </p:pic>
      <p:grpSp>
        <p:nvGrpSpPr>
          <p:cNvPr id="1017" name=""/>
          <p:cNvGrpSpPr/>
          <p:nvPr/>
        </p:nvGrpSpPr>
        <p:grpSpPr>
          <a:xfrm>
            <a:off x="240840" y="3524760"/>
            <a:ext cx="7318800" cy="2350080"/>
            <a:chOff x="240840" y="3524760"/>
            <a:chExt cx="7318800" cy="2350080"/>
          </a:xfrm>
        </p:grpSpPr>
        <p:pic>
          <p:nvPicPr>
            <p:cNvPr id="1018" name="" descr=""/>
            <p:cNvPicPr/>
            <p:nvPr/>
          </p:nvPicPr>
          <p:blipFill>
            <a:blip r:embed="rId2"/>
            <a:stretch/>
          </p:blipFill>
          <p:spPr>
            <a:xfrm>
              <a:off x="240840" y="3524760"/>
              <a:ext cx="3599640" cy="202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19" name="" descr=""/>
            <p:cNvPicPr/>
            <p:nvPr/>
          </p:nvPicPr>
          <p:blipFill>
            <a:blip r:embed="rId3"/>
            <a:stretch/>
          </p:blipFill>
          <p:spPr>
            <a:xfrm>
              <a:off x="3768840" y="3524760"/>
              <a:ext cx="3599640" cy="2022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20" name="Rectangle 7"/>
            <p:cNvSpPr/>
            <p:nvPr/>
          </p:nvSpPr>
          <p:spPr>
            <a:xfrm>
              <a:off x="360000" y="5508000"/>
              <a:ext cx="7199640" cy="36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GB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13.</a:t>
              </a:r>
              <a:r>
                <a:rPr b="0" lang="en-GB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B2.5-Eunomia simulations with MAR via H</a:t>
              </a:r>
              <a:r>
                <a:rPr b="0" lang="en-GB" sz="1400" spc="-1" strike="noStrike" baseline="33000">
                  <a:solidFill>
                    <a:srgbClr val="000000"/>
                  </a:solidFill>
                  <a:latin typeface="Arial"/>
                  <a:ea typeface="DejaVu Sans"/>
                </a:rPr>
                <a:t>-</a:t>
              </a:r>
              <a:r>
                <a:rPr b="0" lang="en-GB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and without it for the High Density case at 4.40Pa. SOLPS-ITER solution shown in dashed black line as reference.</a:t>
              </a:r>
              <a:endParaRPr b="0" lang="en-GB" sz="1400" spc="-1" strike="noStrike">
                <a:latin typeface="Arial"/>
              </a:endParaRPr>
            </a:p>
          </p:txBody>
        </p:sp>
      </p:grpSp>
      <p:grpSp>
        <p:nvGrpSpPr>
          <p:cNvPr id="1021" name=""/>
          <p:cNvGrpSpPr/>
          <p:nvPr/>
        </p:nvGrpSpPr>
        <p:grpSpPr>
          <a:xfrm>
            <a:off x="7361280" y="3416760"/>
            <a:ext cx="4095000" cy="2629800"/>
            <a:chOff x="7361280" y="3416760"/>
            <a:chExt cx="4095000" cy="2629800"/>
          </a:xfrm>
        </p:grpSpPr>
        <p:pic>
          <p:nvPicPr>
            <p:cNvPr id="1022" name="" descr=""/>
            <p:cNvPicPr/>
            <p:nvPr/>
          </p:nvPicPr>
          <p:blipFill>
            <a:blip r:embed="rId4"/>
            <a:stretch/>
          </p:blipFill>
          <p:spPr>
            <a:xfrm>
              <a:off x="7361280" y="3416760"/>
              <a:ext cx="4095000" cy="2304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23" name="Rectangle 8"/>
            <p:cNvSpPr/>
            <p:nvPr/>
          </p:nvSpPr>
          <p:spPr>
            <a:xfrm>
              <a:off x="7380000" y="5761080"/>
              <a:ext cx="3957120" cy="285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GB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14.</a:t>
              </a:r>
              <a:r>
                <a:rPr b="0" lang="en-GB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Rate coefficients of the main molecule collision processes.</a:t>
              </a:r>
              <a:endParaRPr b="0" lang="en-GB" sz="1400" spc="-1" strike="noStrike">
                <a:latin typeface="Arial"/>
              </a:endParaRPr>
            </a:p>
          </p:txBody>
        </p:sp>
      </p:grpSp>
      <p:sp>
        <p:nvSpPr>
          <p:cNvPr id="1024" name=""/>
          <p:cNvSpPr/>
          <p:nvPr/>
        </p:nvSpPr>
        <p:spPr>
          <a:xfrm>
            <a:off x="7560000" y="1987200"/>
            <a:ext cx="177156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latin typeface="Arial"/>
              </a:rPr>
              <a:t>AMJUEL 2.2.17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latin typeface="Arial"/>
              </a:rPr>
              <a:t>AMJUEL 7.2.3a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CustomShape 10"/>
          <p:cNvSpPr/>
          <p:nvPr/>
        </p:nvSpPr>
        <p:spPr>
          <a:xfrm>
            <a:off x="360000" y="76680"/>
            <a:ext cx="10934280" cy="111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GB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Effect of MAR via H</a:t>
            </a:r>
            <a:r>
              <a:rPr b="1" lang="en-GB" sz="2700" spc="-1" strike="noStrike" baseline="33000">
                <a:solidFill>
                  <a:srgbClr val="42677f"/>
                </a:solidFill>
                <a:latin typeface="Open Sans"/>
                <a:ea typeface="DejaVu Sans"/>
              </a:rPr>
              <a:t>-</a:t>
            </a:r>
            <a:r>
              <a:rPr b="1" lang="en-GB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 in SOLPS-ITER simulations</a:t>
            </a:r>
            <a:endParaRPr b="0" lang="en-GB" sz="2700" spc="-1" strike="noStrike">
              <a:latin typeface="Arial"/>
            </a:endParaRPr>
          </a:p>
        </p:txBody>
      </p:sp>
      <p:pic>
        <p:nvPicPr>
          <p:cNvPr id="1026" name="" descr=""/>
          <p:cNvPicPr/>
          <p:nvPr/>
        </p:nvPicPr>
        <p:blipFill>
          <a:blip r:embed="rId1"/>
          <a:stretch/>
        </p:blipFill>
        <p:spPr>
          <a:xfrm>
            <a:off x="1666440" y="3085200"/>
            <a:ext cx="4319640" cy="2998440"/>
          </a:xfrm>
          <a:prstGeom prst="rect">
            <a:avLst/>
          </a:prstGeom>
          <a:ln w="0">
            <a:noFill/>
          </a:ln>
        </p:spPr>
      </p:pic>
      <p:pic>
        <p:nvPicPr>
          <p:cNvPr id="1027" name="" descr=""/>
          <p:cNvPicPr/>
          <p:nvPr/>
        </p:nvPicPr>
        <p:blipFill>
          <a:blip r:embed="rId2"/>
          <a:stretch/>
        </p:blipFill>
        <p:spPr>
          <a:xfrm>
            <a:off x="6022440" y="3157200"/>
            <a:ext cx="4319640" cy="2998440"/>
          </a:xfrm>
          <a:prstGeom prst="rect">
            <a:avLst/>
          </a:prstGeom>
          <a:ln w="0">
            <a:noFill/>
          </a:ln>
        </p:spPr>
      </p:pic>
      <p:sp>
        <p:nvSpPr>
          <p:cNvPr id="1028" name="CustomShape 2_ 1"/>
          <p:cNvSpPr/>
          <p:nvPr/>
        </p:nvSpPr>
        <p:spPr>
          <a:xfrm>
            <a:off x="1146600" y="1538640"/>
            <a:ext cx="10157400" cy="44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Larger impact on plasma density than in Eunomia.</a:t>
            </a:r>
            <a:endParaRPr b="0" lang="en-GB" sz="1800" spc="-1" strike="noStrike">
              <a:latin typeface="Arial"/>
            </a:endParaRPr>
          </a:p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Possible due to Eunomia solving vibrational states =&gt; more accurate.</a:t>
            </a:r>
            <a:endParaRPr b="0" lang="en-GB" sz="1800" spc="-1" strike="noStrike">
              <a:latin typeface="Arial"/>
            </a:endParaRPr>
          </a:p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This needs to be properly addressed in Eirene and in reduced models not accounting for transport. Already discussed with F. Cianfrani.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29" name="Rectangle 9"/>
          <p:cNvSpPr/>
          <p:nvPr/>
        </p:nvSpPr>
        <p:spPr>
          <a:xfrm>
            <a:off x="1980000" y="6084000"/>
            <a:ext cx="8279640" cy="51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Fig. 15.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 Peak electron density and temperature when MAR via H</a:t>
            </a:r>
            <a:r>
              <a:rPr b="0" lang="en-GB" sz="14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 is incorporated (red data) respect to </a:t>
            </a:r>
            <a:r>
              <a:rPr b="0" i="1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standard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 case (blue data).</a:t>
            </a:r>
            <a:endParaRPr b="0" lang="en-GB" sz="1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CustomShape 1_3"/>
          <p:cNvSpPr/>
          <p:nvPr/>
        </p:nvSpPr>
        <p:spPr>
          <a:xfrm>
            <a:off x="360000" y="76680"/>
            <a:ext cx="10944000" cy="11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Future works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1031" name="CustomShape 2_3"/>
          <p:cNvSpPr/>
          <p:nvPr/>
        </p:nvSpPr>
        <p:spPr>
          <a:xfrm>
            <a:off x="1146600" y="1538640"/>
            <a:ext cx="10157400" cy="44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Simulation of new experiments for validation of SOLPS-ITER.</a:t>
            </a:r>
            <a:endParaRPr b="0" lang="en-GB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Provide reference cases for TSVV-5 repository.</a:t>
            </a:r>
            <a:endParaRPr b="0" lang="en-GB" sz="1800" spc="-1" strike="noStrike">
              <a:latin typeface="Arial"/>
            </a:endParaRPr>
          </a:p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Time-dependent simulations.</a:t>
            </a:r>
            <a:endParaRPr b="0" lang="en-GB" sz="1800" spc="-1" strike="noStrike">
              <a:latin typeface="Arial"/>
            </a:endParaRPr>
          </a:p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Study of relevance of vibrational states in Eirene.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1032" name="CustomShape 5_2"/>
          <p:cNvSpPr/>
          <p:nvPr/>
        </p:nvSpPr>
        <p:spPr>
          <a:xfrm>
            <a:off x="10800720" y="6073200"/>
            <a:ext cx="7848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99307C05-D279-492A-99BF-CB754C87DEE4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7</a:t>
            </a:fld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CustomShape 1_ 1"/>
          <p:cNvSpPr/>
          <p:nvPr/>
        </p:nvSpPr>
        <p:spPr>
          <a:xfrm>
            <a:off x="358560" y="1746720"/>
            <a:ext cx="10512720" cy="6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nl-NL" sz="4200" spc="-1" strike="noStrike">
                <a:solidFill>
                  <a:srgbClr val="ffffff"/>
                </a:solidFill>
                <a:latin typeface="Open Sans"/>
                <a:ea typeface="DejaVu Sans"/>
              </a:rPr>
              <a:t>Refactorization of Eirene</a:t>
            </a:r>
            <a:endParaRPr b="0" lang="en-GB" sz="4200" spc="-1" strike="noStrike">
              <a:latin typeface="Arial"/>
            </a:endParaRPr>
          </a:p>
        </p:txBody>
      </p:sp>
      <p:sp>
        <p:nvSpPr>
          <p:cNvPr id="1034" name="CustomShape 2_ 2"/>
          <p:cNvSpPr/>
          <p:nvPr/>
        </p:nvSpPr>
        <p:spPr>
          <a:xfrm>
            <a:off x="358560" y="2333880"/>
            <a:ext cx="10512720" cy="149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CustomShape 1_ 3"/>
          <p:cNvSpPr/>
          <p:nvPr/>
        </p:nvSpPr>
        <p:spPr>
          <a:xfrm>
            <a:off x="360000" y="76680"/>
            <a:ext cx="10944000" cy="11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MODCOL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1036" name="CustomShape 2_ 4"/>
          <p:cNvSpPr/>
          <p:nvPr/>
        </p:nvSpPr>
        <p:spPr>
          <a:xfrm>
            <a:off x="1146600" y="1538640"/>
            <a:ext cx="10157400" cy="44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Analysis of the meaning of MODCOL performed in collaboration with P. Börmer and Y. Marandet.</a:t>
            </a:r>
            <a:endParaRPr b="0" lang="en-GB" sz="1800" spc="-1" strike="noStrike">
              <a:latin typeface="Arial"/>
            </a:endParaRPr>
          </a:p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Decided to move the information in MODCOL and MOCLF into REACDAT.</a:t>
            </a:r>
            <a:endParaRPr b="0" lang="en-GB" sz="1800" spc="-1" strike="noStrike">
              <a:latin typeface="Arial"/>
            </a:endParaRPr>
          </a:p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New variables being defined.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37" name="CustomShape 5_ 3"/>
          <p:cNvSpPr/>
          <p:nvPr/>
        </p:nvSpPr>
        <p:spPr>
          <a:xfrm>
            <a:off x="10800720" y="6073200"/>
            <a:ext cx="7848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B76B3E06-AC07-4461-8682-3FA25EC190C6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9</a:t>
            </a:fld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DIFFER presentation template (16x9)</Template>
  <TotalTime>1011</TotalTime>
  <Application>LibreOffice/7.3.7.2$Linux_X86_64 LibreOffice_project/30$Build-2</Application>
  <AppVersion>15.0000</AppVersion>
  <Words>875</Words>
  <Paragraphs>89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2021-05-01T13:48:18Z</dcterms:created>
  <dc:creator>Jorge Gonzalez Munoz</dc:creator>
  <dc:description/>
  <dc:language>en-US</dc:language>
  <cp:lastModifiedBy/>
  <dcterms:modified xsi:type="dcterms:W3CDTF">2022-12-16T14:24:25Z</dcterms:modified>
  <cp:revision>169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Widescreen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14</vt:i4>
  </property>
</Properties>
</file>