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ti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notesMasterIdLst>
    <p:notesMasterId r:id="rId18"/>
  </p:notesMasterIdLst>
  <p:sldIdLst>
    <p:sldId id="256" r:id="rId4"/>
    <p:sldId id="258" r:id="rId5"/>
    <p:sldId id="290" r:id="rId6"/>
    <p:sldId id="280" r:id="rId7"/>
    <p:sldId id="281" r:id="rId8"/>
    <p:sldId id="286" r:id="rId9"/>
    <p:sldId id="288" r:id="rId10"/>
    <p:sldId id="289" r:id="rId11"/>
    <p:sldId id="285" r:id="rId12"/>
    <p:sldId id="282" r:id="rId13"/>
    <p:sldId id="283" r:id="rId14"/>
    <p:sldId id="284" r:id="rId15"/>
    <p:sldId id="287" r:id="rId16"/>
    <p:sldId id="274" r:id="rId17"/>
  </p:sldIdLst>
  <p:sldSz cx="9144000" cy="6858000" type="screen4x3"/>
  <p:notesSz cx="6400800" cy="86868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82"/>
    <p:restoredTop sz="94648"/>
  </p:normalViewPr>
  <p:slideViewPr>
    <p:cSldViewPr snapToGrid="0" snapToObjects="1">
      <p:cViewPr varScale="1">
        <p:scale>
          <a:sx n="117" d="100"/>
          <a:sy n="117" d="100"/>
        </p:scale>
        <p:origin x="35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Click to move the slide</a:t>
            </a:r>
          </a:p>
        </p:txBody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US" sz="2000" b="0" strike="noStrike" spc="-1">
                <a:latin typeface="Arial"/>
              </a:rPr>
              <a:t>Click to edit the notes format</a:t>
            </a:r>
          </a:p>
        </p:txBody>
      </p:sp>
      <p:sp>
        <p:nvSpPr>
          <p:cNvPr id="136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US" sz="1400" b="0" strike="noStrike" spc="-1" dirty="0">
                <a:latin typeface="Times New Roman"/>
              </a:rPr>
              <a:t>&lt;header&gt;</a:t>
            </a:r>
          </a:p>
        </p:txBody>
      </p:sp>
      <p:sp>
        <p:nvSpPr>
          <p:cNvPr id="137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en-US" sz="1400" b="0" strike="noStrike" spc="-1" dirty="0">
                <a:latin typeface="Times New Roman"/>
              </a:rPr>
              <a:t>&lt;date/time&gt;</a:t>
            </a:r>
          </a:p>
        </p:txBody>
      </p:sp>
      <p:sp>
        <p:nvSpPr>
          <p:cNvPr id="138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en-US" sz="1400" b="0" strike="noStrike" spc="-1" dirty="0">
                <a:latin typeface="Times New Roman"/>
              </a:rPr>
              <a:t>&lt;footer&gt;</a:t>
            </a:r>
          </a:p>
        </p:txBody>
      </p:sp>
      <p:sp>
        <p:nvSpPr>
          <p:cNvPr id="139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79972D24-4006-4A58-9D58-FC4D36B5263E}" type="slidenum">
              <a:rPr lang="en-US" sz="1400" b="0" strike="noStrike" spc="-1">
                <a:latin typeface="Times New Roman"/>
              </a:rPr>
              <a:t>‹#›</a:t>
            </a:fld>
            <a:endParaRPr lang="en-US" sz="1400" b="0" strike="noStrike" spc="-1" dirty="0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030288" y="652463"/>
            <a:ext cx="4340225" cy="3255962"/>
          </a:xfrm>
          <a:prstGeom prst="rect">
            <a:avLst/>
          </a:prstGeom>
        </p:spPr>
      </p:sp>
      <p:sp>
        <p:nvSpPr>
          <p:cNvPr id="186" name="PlaceHolder 2"/>
          <p:cNvSpPr>
            <a:spLocks noGrp="1"/>
          </p:cNvSpPr>
          <p:nvPr>
            <p:ph type="body"/>
          </p:nvPr>
        </p:nvSpPr>
        <p:spPr>
          <a:xfrm>
            <a:off x="640080" y="4126320"/>
            <a:ext cx="5120280" cy="3908880"/>
          </a:xfrm>
          <a:prstGeom prst="rect">
            <a:avLst/>
          </a:prstGeom>
        </p:spPr>
        <p:txBody>
          <a:bodyPr lIns="88200" tIns="44280" rIns="88200" bIns="44280">
            <a:noAutofit/>
          </a:bodyPr>
          <a:lstStyle/>
          <a:p>
            <a:endParaRPr lang="en-US" sz="2000" b="0" strike="noStrike" spc="-1" dirty="0">
              <a:latin typeface="Arial"/>
            </a:endParaRPr>
          </a:p>
        </p:txBody>
      </p:sp>
      <p:sp>
        <p:nvSpPr>
          <p:cNvPr id="187" name="TextShape 3"/>
          <p:cNvSpPr txBox="1"/>
          <p:nvPr/>
        </p:nvSpPr>
        <p:spPr>
          <a:xfrm>
            <a:off x="3625560" y="8250840"/>
            <a:ext cx="2773440" cy="434160"/>
          </a:xfrm>
          <a:prstGeom prst="rect">
            <a:avLst/>
          </a:prstGeom>
          <a:noFill/>
          <a:ln>
            <a:noFill/>
          </a:ln>
        </p:spPr>
        <p:txBody>
          <a:bodyPr lIns="88200" tIns="44280" rIns="88200" bIns="44280" anchor="b">
            <a:noAutofit/>
          </a:bodyPr>
          <a:lstStyle/>
          <a:p>
            <a:pPr algn="r">
              <a:lnSpc>
                <a:spcPct val="100000"/>
              </a:lnSpc>
            </a:pPr>
            <a:fld id="{27EDCE4A-9D24-45B5-9602-9F9CF3B67A4A}" type="slidenum">
              <a:rPr lang="en-GB" sz="1200" b="0" strike="noStrike" spc="-1">
                <a:solidFill>
                  <a:srgbClr val="000000"/>
                </a:solidFill>
                <a:latin typeface="Arial"/>
                <a:ea typeface="+mn-ea"/>
              </a:rPr>
              <a:t>1</a:t>
            </a:fld>
            <a:endParaRPr lang="en-US" sz="1200" b="0" strike="noStrike" spc="-1" dirty="0"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76320"/>
            <a:ext cx="7543440" cy="456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200" y="1412640"/>
            <a:ext cx="8229240" cy="2335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body"/>
          </p:nvPr>
        </p:nvSpPr>
        <p:spPr>
          <a:xfrm>
            <a:off x="457200" y="3970080"/>
            <a:ext cx="8229240" cy="2335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76320"/>
            <a:ext cx="7543440" cy="456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412640"/>
            <a:ext cx="4015800" cy="2335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674240" y="1412640"/>
            <a:ext cx="4015800" cy="2335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4"/>
          <p:cNvSpPr>
            <a:spLocks noGrp="1"/>
          </p:cNvSpPr>
          <p:nvPr>
            <p:ph type="body"/>
          </p:nvPr>
        </p:nvSpPr>
        <p:spPr>
          <a:xfrm>
            <a:off x="457200" y="3970080"/>
            <a:ext cx="4015800" cy="2335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PlaceHolder 5"/>
          <p:cNvSpPr>
            <a:spLocks noGrp="1"/>
          </p:cNvSpPr>
          <p:nvPr>
            <p:ph type="body"/>
          </p:nvPr>
        </p:nvSpPr>
        <p:spPr>
          <a:xfrm>
            <a:off x="4674240" y="3970080"/>
            <a:ext cx="4015800" cy="2335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76320"/>
            <a:ext cx="7543440" cy="456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412640"/>
            <a:ext cx="2649600" cy="2335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3239640" y="1412640"/>
            <a:ext cx="2649600" cy="2335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6022080" y="1412640"/>
            <a:ext cx="2649600" cy="2335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5"/>
          <p:cNvSpPr>
            <a:spLocks noGrp="1"/>
          </p:cNvSpPr>
          <p:nvPr>
            <p:ph type="body"/>
          </p:nvPr>
        </p:nvSpPr>
        <p:spPr>
          <a:xfrm>
            <a:off x="457200" y="3970080"/>
            <a:ext cx="2649600" cy="2335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6"/>
          <p:cNvSpPr>
            <a:spLocks noGrp="1"/>
          </p:cNvSpPr>
          <p:nvPr>
            <p:ph type="body"/>
          </p:nvPr>
        </p:nvSpPr>
        <p:spPr>
          <a:xfrm>
            <a:off x="3239640" y="3970080"/>
            <a:ext cx="2649600" cy="2335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7"/>
          <p:cNvSpPr>
            <a:spLocks noGrp="1"/>
          </p:cNvSpPr>
          <p:nvPr>
            <p:ph type="body"/>
          </p:nvPr>
        </p:nvSpPr>
        <p:spPr>
          <a:xfrm>
            <a:off x="6022080" y="3970080"/>
            <a:ext cx="2649600" cy="2335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76320"/>
            <a:ext cx="7543440" cy="456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subTitle"/>
          </p:nvPr>
        </p:nvSpPr>
        <p:spPr>
          <a:xfrm>
            <a:off x="457200" y="1412640"/>
            <a:ext cx="8229240" cy="48963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76320"/>
            <a:ext cx="7543440" cy="456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412640"/>
            <a:ext cx="8229240" cy="4896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57200" y="76320"/>
            <a:ext cx="7543440" cy="456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457200" y="1412640"/>
            <a:ext cx="4015800" cy="4896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674240" y="1412640"/>
            <a:ext cx="4015800" cy="4896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76320"/>
            <a:ext cx="7543440" cy="456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subTitle"/>
          </p:nvPr>
        </p:nvSpPr>
        <p:spPr>
          <a:xfrm>
            <a:off x="457200" y="76320"/>
            <a:ext cx="7543440" cy="2118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76320"/>
            <a:ext cx="7543440" cy="456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57200" y="1412640"/>
            <a:ext cx="4015800" cy="2335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674240" y="1412640"/>
            <a:ext cx="4015800" cy="4896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457200" y="3970080"/>
            <a:ext cx="4015800" cy="2335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76320"/>
            <a:ext cx="7543440" cy="456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subTitle"/>
          </p:nvPr>
        </p:nvSpPr>
        <p:spPr>
          <a:xfrm>
            <a:off x="457200" y="1412640"/>
            <a:ext cx="8229240" cy="48963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76320"/>
            <a:ext cx="7543440" cy="456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412640"/>
            <a:ext cx="4015800" cy="4896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674240" y="1412640"/>
            <a:ext cx="4015800" cy="2335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4674240" y="3970080"/>
            <a:ext cx="4015800" cy="2335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57200" y="76320"/>
            <a:ext cx="7543440" cy="456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457200" y="1412640"/>
            <a:ext cx="4015800" cy="2335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4674240" y="1412640"/>
            <a:ext cx="4015800" cy="2335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4"/>
          <p:cNvSpPr>
            <a:spLocks noGrp="1"/>
          </p:cNvSpPr>
          <p:nvPr>
            <p:ph type="body"/>
          </p:nvPr>
        </p:nvSpPr>
        <p:spPr>
          <a:xfrm>
            <a:off x="457200" y="3970080"/>
            <a:ext cx="8229240" cy="2335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57200" y="76320"/>
            <a:ext cx="7543440" cy="456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457200" y="1412640"/>
            <a:ext cx="8229240" cy="2335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457200" y="3970080"/>
            <a:ext cx="8229240" cy="2335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457200" y="76320"/>
            <a:ext cx="7543440" cy="456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457200" y="1412640"/>
            <a:ext cx="4015800" cy="2335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PlaceHolder 3"/>
          <p:cNvSpPr>
            <a:spLocks noGrp="1"/>
          </p:cNvSpPr>
          <p:nvPr>
            <p:ph type="body"/>
          </p:nvPr>
        </p:nvSpPr>
        <p:spPr>
          <a:xfrm>
            <a:off x="4674240" y="1412640"/>
            <a:ext cx="4015800" cy="2335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PlaceHolder 4"/>
          <p:cNvSpPr>
            <a:spLocks noGrp="1"/>
          </p:cNvSpPr>
          <p:nvPr>
            <p:ph type="body"/>
          </p:nvPr>
        </p:nvSpPr>
        <p:spPr>
          <a:xfrm>
            <a:off x="457200" y="3970080"/>
            <a:ext cx="4015800" cy="2335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PlaceHolder 5"/>
          <p:cNvSpPr>
            <a:spLocks noGrp="1"/>
          </p:cNvSpPr>
          <p:nvPr>
            <p:ph type="body"/>
          </p:nvPr>
        </p:nvSpPr>
        <p:spPr>
          <a:xfrm>
            <a:off x="4674240" y="3970080"/>
            <a:ext cx="4015800" cy="2335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76320"/>
            <a:ext cx="7543440" cy="456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412640"/>
            <a:ext cx="2649600" cy="2335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3239640" y="1412640"/>
            <a:ext cx="2649600" cy="2335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6022080" y="1412640"/>
            <a:ext cx="2649600" cy="2335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PlaceHolder 5"/>
          <p:cNvSpPr>
            <a:spLocks noGrp="1"/>
          </p:cNvSpPr>
          <p:nvPr>
            <p:ph type="body"/>
          </p:nvPr>
        </p:nvSpPr>
        <p:spPr>
          <a:xfrm>
            <a:off x="457200" y="3970080"/>
            <a:ext cx="2649600" cy="2335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PlaceHolder 6"/>
          <p:cNvSpPr>
            <a:spLocks noGrp="1"/>
          </p:cNvSpPr>
          <p:nvPr>
            <p:ph type="body"/>
          </p:nvPr>
        </p:nvSpPr>
        <p:spPr>
          <a:xfrm>
            <a:off x="3239640" y="3970080"/>
            <a:ext cx="2649600" cy="2335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7"/>
          <p:cNvSpPr>
            <a:spLocks noGrp="1"/>
          </p:cNvSpPr>
          <p:nvPr>
            <p:ph type="body"/>
          </p:nvPr>
        </p:nvSpPr>
        <p:spPr>
          <a:xfrm>
            <a:off x="6022080" y="3970080"/>
            <a:ext cx="2649600" cy="2335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457200" y="76320"/>
            <a:ext cx="7543440" cy="456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subTitle"/>
          </p:nvPr>
        </p:nvSpPr>
        <p:spPr>
          <a:xfrm>
            <a:off x="457200" y="1412640"/>
            <a:ext cx="8229240" cy="48963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76320"/>
            <a:ext cx="7543440" cy="456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457200" y="1412640"/>
            <a:ext cx="8229240" cy="4896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57200" y="76320"/>
            <a:ext cx="7543440" cy="456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457200" y="1412640"/>
            <a:ext cx="4015800" cy="4896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4674240" y="1412640"/>
            <a:ext cx="4015800" cy="4896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457200" y="76320"/>
            <a:ext cx="7543440" cy="456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76320"/>
            <a:ext cx="7543440" cy="456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412640"/>
            <a:ext cx="8229240" cy="4896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subTitle"/>
          </p:nvPr>
        </p:nvSpPr>
        <p:spPr>
          <a:xfrm>
            <a:off x="457200" y="76320"/>
            <a:ext cx="7543440" cy="2118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57200" y="76320"/>
            <a:ext cx="7543440" cy="456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457200" y="1412640"/>
            <a:ext cx="4015800" cy="2335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4674240" y="1412640"/>
            <a:ext cx="4015800" cy="4896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457200" y="3970080"/>
            <a:ext cx="4015800" cy="2335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457200" y="76320"/>
            <a:ext cx="7543440" cy="456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457200" y="1412640"/>
            <a:ext cx="4015800" cy="4896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4674240" y="1412640"/>
            <a:ext cx="4015800" cy="2335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4674240" y="3970080"/>
            <a:ext cx="4015800" cy="2335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457200" y="76320"/>
            <a:ext cx="7543440" cy="456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 type="body"/>
          </p:nvPr>
        </p:nvSpPr>
        <p:spPr>
          <a:xfrm>
            <a:off x="457200" y="1412640"/>
            <a:ext cx="4015800" cy="2335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3"/>
          <p:cNvSpPr>
            <a:spLocks noGrp="1"/>
          </p:cNvSpPr>
          <p:nvPr>
            <p:ph type="body"/>
          </p:nvPr>
        </p:nvSpPr>
        <p:spPr>
          <a:xfrm>
            <a:off x="4674240" y="1412640"/>
            <a:ext cx="4015800" cy="2335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4"/>
          <p:cNvSpPr>
            <a:spLocks noGrp="1"/>
          </p:cNvSpPr>
          <p:nvPr>
            <p:ph type="body"/>
          </p:nvPr>
        </p:nvSpPr>
        <p:spPr>
          <a:xfrm>
            <a:off x="457200" y="3970080"/>
            <a:ext cx="8229240" cy="2335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457200" y="76320"/>
            <a:ext cx="7543440" cy="456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457200" y="1412640"/>
            <a:ext cx="8229240" cy="2335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 type="body"/>
          </p:nvPr>
        </p:nvSpPr>
        <p:spPr>
          <a:xfrm>
            <a:off x="457200" y="3970080"/>
            <a:ext cx="8229240" cy="2335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457200" y="76320"/>
            <a:ext cx="7543440" cy="456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 type="body"/>
          </p:nvPr>
        </p:nvSpPr>
        <p:spPr>
          <a:xfrm>
            <a:off x="457200" y="1412640"/>
            <a:ext cx="4015800" cy="2335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PlaceHolder 3"/>
          <p:cNvSpPr>
            <a:spLocks noGrp="1"/>
          </p:cNvSpPr>
          <p:nvPr>
            <p:ph type="body"/>
          </p:nvPr>
        </p:nvSpPr>
        <p:spPr>
          <a:xfrm>
            <a:off x="4674240" y="1412640"/>
            <a:ext cx="4015800" cy="2335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PlaceHolder 4"/>
          <p:cNvSpPr>
            <a:spLocks noGrp="1"/>
          </p:cNvSpPr>
          <p:nvPr>
            <p:ph type="body"/>
          </p:nvPr>
        </p:nvSpPr>
        <p:spPr>
          <a:xfrm>
            <a:off x="457200" y="3970080"/>
            <a:ext cx="4015800" cy="2335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PlaceHolder 5"/>
          <p:cNvSpPr>
            <a:spLocks noGrp="1"/>
          </p:cNvSpPr>
          <p:nvPr>
            <p:ph type="body"/>
          </p:nvPr>
        </p:nvSpPr>
        <p:spPr>
          <a:xfrm>
            <a:off x="4674240" y="3970080"/>
            <a:ext cx="4015800" cy="2335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457200" y="76320"/>
            <a:ext cx="7543440" cy="456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457200" y="1412640"/>
            <a:ext cx="2649600" cy="2335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" name="PlaceHolder 3"/>
          <p:cNvSpPr>
            <a:spLocks noGrp="1"/>
          </p:cNvSpPr>
          <p:nvPr>
            <p:ph type="body"/>
          </p:nvPr>
        </p:nvSpPr>
        <p:spPr>
          <a:xfrm>
            <a:off x="3239640" y="1412640"/>
            <a:ext cx="2649600" cy="2335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PlaceHolder 4"/>
          <p:cNvSpPr>
            <a:spLocks noGrp="1"/>
          </p:cNvSpPr>
          <p:nvPr>
            <p:ph type="body"/>
          </p:nvPr>
        </p:nvSpPr>
        <p:spPr>
          <a:xfrm>
            <a:off x="6022080" y="1412640"/>
            <a:ext cx="2649600" cy="2335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PlaceHolder 5"/>
          <p:cNvSpPr>
            <a:spLocks noGrp="1"/>
          </p:cNvSpPr>
          <p:nvPr>
            <p:ph type="body"/>
          </p:nvPr>
        </p:nvSpPr>
        <p:spPr>
          <a:xfrm>
            <a:off x="457200" y="3970080"/>
            <a:ext cx="2649600" cy="2335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" name="PlaceHolder 6"/>
          <p:cNvSpPr>
            <a:spLocks noGrp="1"/>
          </p:cNvSpPr>
          <p:nvPr>
            <p:ph type="body"/>
          </p:nvPr>
        </p:nvSpPr>
        <p:spPr>
          <a:xfrm>
            <a:off x="3239640" y="3970080"/>
            <a:ext cx="2649600" cy="2335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" name="PlaceHolder 7"/>
          <p:cNvSpPr>
            <a:spLocks noGrp="1"/>
          </p:cNvSpPr>
          <p:nvPr>
            <p:ph type="body"/>
          </p:nvPr>
        </p:nvSpPr>
        <p:spPr>
          <a:xfrm>
            <a:off x="6022080" y="3970080"/>
            <a:ext cx="2649600" cy="2335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76320"/>
            <a:ext cx="7543440" cy="456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412640"/>
            <a:ext cx="4015800" cy="4896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674240" y="1412640"/>
            <a:ext cx="4015800" cy="4896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76320"/>
            <a:ext cx="7543440" cy="456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subTitle"/>
          </p:nvPr>
        </p:nvSpPr>
        <p:spPr>
          <a:xfrm>
            <a:off x="457200" y="76320"/>
            <a:ext cx="7543440" cy="2118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76320"/>
            <a:ext cx="7543440" cy="456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412640"/>
            <a:ext cx="4015800" cy="2335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412640"/>
            <a:ext cx="4015800" cy="4896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3970080"/>
            <a:ext cx="4015800" cy="2335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57200" y="76320"/>
            <a:ext cx="7543440" cy="456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457200" y="1412640"/>
            <a:ext cx="4015800" cy="4896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4674240" y="1412640"/>
            <a:ext cx="4015800" cy="2335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4674240" y="3970080"/>
            <a:ext cx="4015800" cy="2335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457200" y="76320"/>
            <a:ext cx="7543440" cy="456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457200" y="1412640"/>
            <a:ext cx="4015800" cy="2335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4674240" y="1412640"/>
            <a:ext cx="4015800" cy="2335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 type="body"/>
          </p:nvPr>
        </p:nvSpPr>
        <p:spPr>
          <a:xfrm>
            <a:off x="457200" y="3970080"/>
            <a:ext cx="8229240" cy="2335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ti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3.tif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5.w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1.png" descr="EUROFUSION PowerPoint MASTER DECKBLATT.png"/>
          <p:cNvPicPr/>
          <p:nvPr/>
        </p:nvPicPr>
        <p:blipFill>
          <a:blip r:embed="rId14"/>
          <a:stretch/>
        </p:blipFill>
        <p:spPr>
          <a:xfrm>
            <a:off x="0" y="260640"/>
            <a:ext cx="9143640" cy="6418800"/>
          </a:xfrm>
          <a:prstGeom prst="rect">
            <a:avLst/>
          </a:prstGeom>
          <a:ln w="12600">
            <a:noFill/>
          </a:ln>
        </p:spPr>
      </p:pic>
      <p:sp>
        <p:nvSpPr>
          <p:cNvPr id="21" name="CustomShape 1"/>
          <p:cNvSpPr/>
          <p:nvPr/>
        </p:nvSpPr>
        <p:spPr>
          <a:xfrm>
            <a:off x="155520" y="-457200"/>
            <a:ext cx="1076040" cy="952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CustomShape 2"/>
          <p:cNvSpPr/>
          <p:nvPr/>
        </p:nvSpPr>
        <p:spPr>
          <a:xfrm>
            <a:off x="5724000" y="5661360"/>
            <a:ext cx="3168000" cy="9356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grpSp>
        <p:nvGrpSpPr>
          <p:cNvPr id="3" name="Group 3"/>
          <p:cNvGrpSpPr/>
          <p:nvPr/>
        </p:nvGrpSpPr>
        <p:grpSpPr>
          <a:xfrm>
            <a:off x="18230400" y="40253040"/>
            <a:ext cx="9924480" cy="1781280"/>
            <a:chOff x="18230400" y="40253040"/>
            <a:chExt cx="9924480" cy="1781280"/>
          </a:xfrm>
        </p:grpSpPr>
        <p:sp>
          <p:nvSpPr>
            <p:cNvPr id="4" name="CustomShape 4"/>
            <p:cNvSpPr/>
            <p:nvPr/>
          </p:nvSpPr>
          <p:spPr>
            <a:xfrm>
              <a:off x="18230400" y="40256280"/>
              <a:ext cx="2575080" cy="1778040"/>
            </a:xfrm>
            <a:prstGeom prst="rect">
              <a:avLst/>
            </a:prstGeom>
            <a:solidFill>
              <a:srgbClr val="053991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5" name="Picture 12" descr="EuropeanFlag-stars.eps"/>
            <p:cNvPicPr/>
            <p:nvPr/>
          </p:nvPicPr>
          <p:blipFill>
            <a:blip r:embed="rId15"/>
            <a:stretch/>
          </p:blipFill>
          <p:spPr>
            <a:xfrm>
              <a:off x="18801720" y="40253040"/>
              <a:ext cx="9353160" cy="178128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6" name="Group 5"/>
          <p:cNvGrpSpPr/>
          <p:nvPr/>
        </p:nvGrpSpPr>
        <p:grpSpPr>
          <a:xfrm>
            <a:off x="18382680" y="40405320"/>
            <a:ext cx="9924480" cy="1781280"/>
            <a:chOff x="18382680" y="40405320"/>
            <a:chExt cx="9924480" cy="1781280"/>
          </a:xfrm>
        </p:grpSpPr>
        <p:sp>
          <p:nvSpPr>
            <p:cNvPr id="7" name="CustomShape 6"/>
            <p:cNvSpPr/>
            <p:nvPr/>
          </p:nvSpPr>
          <p:spPr>
            <a:xfrm>
              <a:off x="18382680" y="40408560"/>
              <a:ext cx="2575080" cy="1778040"/>
            </a:xfrm>
            <a:prstGeom prst="rect">
              <a:avLst/>
            </a:prstGeom>
            <a:solidFill>
              <a:srgbClr val="053991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8" name="Picture 15" descr="EuropeanFlag-stars.eps"/>
            <p:cNvPicPr/>
            <p:nvPr/>
          </p:nvPicPr>
          <p:blipFill>
            <a:blip r:embed="rId15"/>
            <a:stretch/>
          </p:blipFill>
          <p:spPr>
            <a:xfrm>
              <a:off x="18954000" y="40405320"/>
              <a:ext cx="9353160" cy="178128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9" name="Group 7"/>
          <p:cNvGrpSpPr/>
          <p:nvPr/>
        </p:nvGrpSpPr>
        <p:grpSpPr>
          <a:xfrm>
            <a:off x="18534960" y="40557600"/>
            <a:ext cx="9924480" cy="1781640"/>
            <a:chOff x="18534960" y="40557600"/>
            <a:chExt cx="9924480" cy="1781640"/>
          </a:xfrm>
        </p:grpSpPr>
        <p:sp>
          <p:nvSpPr>
            <p:cNvPr id="10" name="CustomShape 8"/>
            <p:cNvSpPr/>
            <p:nvPr/>
          </p:nvSpPr>
          <p:spPr>
            <a:xfrm>
              <a:off x="18534960" y="40561200"/>
              <a:ext cx="2575080" cy="1778040"/>
            </a:xfrm>
            <a:prstGeom prst="rect">
              <a:avLst/>
            </a:prstGeom>
            <a:solidFill>
              <a:srgbClr val="053991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11" name="Picture 18" descr="EuropeanFlag-stars.eps"/>
            <p:cNvPicPr/>
            <p:nvPr/>
          </p:nvPicPr>
          <p:blipFill>
            <a:blip r:embed="rId15"/>
            <a:stretch/>
          </p:blipFill>
          <p:spPr>
            <a:xfrm>
              <a:off x="19106280" y="40557600"/>
              <a:ext cx="9353160" cy="178128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12" name="Group 9"/>
          <p:cNvGrpSpPr/>
          <p:nvPr/>
        </p:nvGrpSpPr>
        <p:grpSpPr>
          <a:xfrm>
            <a:off x="18687600" y="40710240"/>
            <a:ext cx="9924480" cy="1781280"/>
            <a:chOff x="18687600" y="40710240"/>
            <a:chExt cx="9924480" cy="1781280"/>
          </a:xfrm>
        </p:grpSpPr>
        <p:sp>
          <p:nvSpPr>
            <p:cNvPr id="13" name="CustomShape 10"/>
            <p:cNvSpPr/>
            <p:nvPr/>
          </p:nvSpPr>
          <p:spPr>
            <a:xfrm>
              <a:off x="18687600" y="40713480"/>
              <a:ext cx="2575080" cy="1778040"/>
            </a:xfrm>
            <a:prstGeom prst="rect">
              <a:avLst/>
            </a:prstGeom>
            <a:solidFill>
              <a:srgbClr val="053991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14" name="Picture 21" descr="EuropeanFlag-stars.eps"/>
            <p:cNvPicPr/>
            <p:nvPr/>
          </p:nvPicPr>
          <p:blipFill>
            <a:blip r:embed="rId15"/>
            <a:stretch/>
          </p:blipFill>
          <p:spPr>
            <a:xfrm>
              <a:off x="19258920" y="40710240"/>
              <a:ext cx="9353160" cy="178128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6" name="PlaceHolder 1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Arial"/>
              </a:rPr>
              <a:t>Click to edit Master title style</a:t>
            </a: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7" name="Picture 29"/>
          <p:cNvPicPr/>
          <p:nvPr/>
        </p:nvPicPr>
        <p:blipFill>
          <a:blip r:embed="rId16"/>
          <a:stretch/>
        </p:blipFill>
        <p:spPr>
          <a:xfrm>
            <a:off x="576280" y="5661360"/>
            <a:ext cx="1055160" cy="935640"/>
          </a:xfrm>
          <a:prstGeom prst="rect">
            <a:avLst/>
          </a:prstGeom>
          <a:ln>
            <a:noFill/>
          </a:ln>
        </p:spPr>
      </p:pic>
      <p:pic>
        <p:nvPicPr>
          <p:cNvPr id="18" name="Picture 26"/>
          <p:cNvPicPr/>
          <p:nvPr/>
        </p:nvPicPr>
        <p:blipFill>
          <a:blip r:embed="rId17"/>
          <a:stretch/>
        </p:blipFill>
        <p:spPr>
          <a:xfrm>
            <a:off x="4642200" y="5798880"/>
            <a:ext cx="4198320" cy="860760"/>
          </a:xfrm>
          <a:prstGeom prst="rect">
            <a:avLst/>
          </a:prstGeom>
          <a:ln>
            <a:noFill/>
          </a:ln>
        </p:spPr>
      </p:pic>
      <p:sp>
        <p:nvSpPr>
          <p:cNvPr id="19" name="PlaceHolder 1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CustomShape 1"/>
          <p:cNvSpPr/>
          <p:nvPr/>
        </p:nvSpPr>
        <p:spPr>
          <a:xfrm>
            <a:off x="0" y="0"/>
            <a:ext cx="9143640" cy="836280"/>
          </a:xfrm>
          <a:prstGeom prst="rect">
            <a:avLst/>
          </a:prstGeom>
          <a:solidFill>
            <a:srgbClr val="E3E3E3"/>
          </a:solidFill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7" name="PlaceHolder 2"/>
          <p:cNvSpPr>
            <a:spLocks noGrp="1"/>
          </p:cNvSpPr>
          <p:nvPr>
            <p:ph type="title"/>
          </p:nvPr>
        </p:nvSpPr>
        <p:spPr>
          <a:xfrm>
            <a:off x="457200" y="76320"/>
            <a:ext cx="7543440" cy="45684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ts val="3200"/>
              </a:lnSpc>
            </a:pPr>
            <a:r>
              <a:rPr lang="en-US" sz="3200" b="1" strike="noStrike" spc="-1">
                <a:solidFill>
                  <a:srgbClr val="000000"/>
                </a:solidFill>
                <a:latin typeface="Arial"/>
              </a:rPr>
              <a:t>Click to edit Master title style</a:t>
            </a: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457200" y="1412640"/>
            <a:ext cx="8229240" cy="48963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</a:rPr>
              <a:t>Click to edit Master text styles</a:t>
            </a:r>
          </a:p>
          <a:p>
            <a:pPr marL="743040" lvl="1" indent="-2854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Second level</a:t>
            </a:r>
          </a:p>
          <a:p>
            <a:pPr marL="1143000" lvl="2" indent="-2282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Third level</a:t>
            </a:r>
          </a:p>
        </p:txBody>
      </p:sp>
      <p:pic>
        <p:nvPicPr>
          <p:cNvPr id="59" name="Picture 3" descr="EurofusionDisc.eps"/>
          <p:cNvPicPr/>
          <p:nvPr/>
        </p:nvPicPr>
        <p:blipFill>
          <a:blip r:embed="rId14"/>
          <a:stretch/>
        </p:blipFill>
        <p:spPr>
          <a:xfrm>
            <a:off x="8457840" y="185400"/>
            <a:ext cx="457920" cy="465480"/>
          </a:xfrm>
          <a:prstGeom prst="rect">
            <a:avLst/>
          </a:prstGeom>
          <a:ln>
            <a:noFill/>
          </a:ln>
        </p:spPr>
      </p:pic>
      <p:sp>
        <p:nvSpPr>
          <p:cNvPr id="61" name="CustomShape 4"/>
          <p:cNvSpPr/>
          <p:nvPr/>
        </p:nvSpPr>
        <p:spPr>
          <a:xfrm>
            <a:off x="467640" y="6545160"/>
            <a:ext cx="8240040" cy="267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r">
              <a:lnSpc>
                <a:spcPct val="100000"/>
              </a:lnSpc>
            </a:pPr>
            <a:r>
              <a:rPr lang="en-GB" sz="1100" b="0" strike="noStrike" spc="-1" dirty="0">
                <a:solidFill>
                  <a:srgbClr val="000000"/>
                </a:solidFill>
                <a:latin typeface="Arial"/>
              </a:rPr>
              <a:t>Mathias Groth | EUROfusion TSVV-5 Report 2022 - Aalto University | Dec 23, 2022 | Page </a:t>
            </a:r>
            <a:fld id="{E802E2F7-4657-432B-B9A3-BC5A2B7DF120}" type="slidenum">
              <a:rPr lang="en-GB" sz="1100" b="0" strike="noStrike" spc="-1">
                <a:solidFill>
                  <a:srgbClr val="000000"/>
                </a:solidFill>
                <a:latin typeface="Arial"/>
              </a:rPr>
              <a:t>‹#›</a:t>
            </a:fld>
            <a:endParaRPr lang="en-US" sz="1100" b="0" strike="noStrike" spc="-1" dirty="0">
              <a:latin typeface="Arial"/>
            </a:endParaRPr>
          </a:p>
        </p:txBody>
      </p:sp>
      <p:pic>
        <p:nvPicPr>
          <p:cNvPr id="2" name="Picture 29">
            <a:extLst>
              <a:ext uri="{FF2B5EF4-FFF2-40B4-BE49-F238E27FC236}">
                <a16:creationId xmlns:a16="http://schemas.microsoft.com/office/drawing/2014/main" id="{C21B565F-B0DB-C971-3608-907BEF32D7C0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/>
        </p:blipFill>
        <p:spPr>
          <a:xfrm>
            <a:off x="439000" y="6379164"/>
            <a:ext cx="540000" cy="478836"/>
          </a:xfrm>
          <a:prstGeom prst="rect">
            <a:avLst/>
          </a:prstGeom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extShape 1"/>
          <p:cNvSpPr txBox="1"/>
          <p:nvPr/>
        </p:nvSpPr>
        <p:spPr>
          <a:xfrm>
            <a:off x="467640" y="2349000"/>
            <a:ext cx="8424720" cy="1511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r>
              <a:rPr lang="en-US" sz="2800" b="0" strike="noStrike" spc="-1" dirty="0">
                <a:solidFill>
                  <a:srgbClr val="000000"/>
                </a:solidFill>
                <a:latin typeface="Arial"/>
              </a:rPr>
              <a:t>EUROfusion TSVV-5 Report 2022,  </a:t>
            </a:r>
            <a:br>
              <a:rPr lang="en-US" dirty="0"/>
            </a:br>
            <a:r>
              <a:rPr lang="en-US" sz="2800" b="0" strike="noStrike" spc="-1" dirty="0">
                <a:solidFill>
                  <a:srgbClr val="000000"/>
                </a:solidFill>
                <a:latin typeface="Arial"/>
              </a:rPr>
              <a:t>Contributions Aalto University, Espoo, Finland</a:t>
            </a:r>
          </a:p>
        </p:txBody>
      </p:sp>
      <p:sp>
        <p:nvSpPr>
          <p:cNvPr id="141" name="TextShape 2"/>
          <p:cNvSpPr txBox="1"/>
          <p:nvPr/>
        </p:nvSpPr>
        <p:spPr>
          <a:xfrm>
            <a:off x="0" y="4077000"/>
            <a:ext cx="9143640" cy="12236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r>
              <a:rPr lang="en-US" sz="2000" b="1" strike="noStrike" spc="-1" dirty="0">
                <a:solidFill>
                  <a:srgbClr val="FFFFFF"/>
                </a:solidFill>
                <a:latin typeface="Arial"/>
              </a:rPr>
              <a:t>Andreas Holm, Ray Chandra, Mathias Groth </a:t>
            </a:r>
            <a:endParaRPr lang="en-US" sz="20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CustomShape 1"/>
          <p:cNvSpPr/>
          <p:nvPr/>
        </p:nvSpPr>
        <p:spPr>
          <a:xfrm>
            <a:off x="0" y="-16200"/>
            <a:ext cx="8228880" cy="869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ts val="3200"/>
              </a:lnSpc>
            </a:pPr>
            <a:r>
              <a:rPr lang="en-GB" sz="2400" b="1" strike="noStrike" spc="-1" dirty="0">
                <a:solidFill>
                  <a:srgbClr val="000000"/>
                </a:solidFill>
                <a:latin typeface="Arial"/>
              </a:rPr>
              <a:t>Development of photon tracing test case in simplified geometry</a:t>
            </a:r>
          </a:p>
        </p:txBody>
      </p:sp>
      <p:sp>
        <p:nvSpPr>
          <p:cNvPr id="2" name="TextShape 2">
            <a:extLst>
              <a:ext uri="{FF2B5EF4-FFF2-40B4-BE49-F238E27FC236}">
                <a16:creationId xmlns:a16="http://schemas.microsoft.com/office/drawing/2014/main" id="{FD34941B-E837-C076-52B3-D439A2746C20}"/>
              </a:ext>
            </a:extLst>
          </p:cNvPr>
          <p:cNvSpPr txBox="1"/>
          <p:nvPr/>
        </p:nvSpPr>
        <p:spPr>
          <a:xfrm>
            <a:off x="4789714" y="1563461"/>
            <a:ext cx="4005943" cy="406265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343080" indent="-342720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Font typeface="Arial"/>
              <a:buChar char="•"/>
            </a:pPr>
            <a:r>
              <a:rPr lang="en-GB" b="0" strike="noStrike" spc="-1" dirty="0">
                <a:solidFill>
                  <a:srgbClr val="000000"/>
                </a:solidFill>
                <a:latin typeface="Arial"/>
              </a:rPr>
              <a:t>Cylindrical test case, 20 radial points</a:t>
            </a:r>
          </a:p>
          <a:p>
            <a:pPr marL="343080" indent="-342720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Font typeface="Arial"/>
              <a:buChar char="•"/>
            </a:pPr>
            <a:r>
              <a:rPr lang="en-GB" b="0" strike="noStrike" spc="-1" dirty="0">
                <a:solidFill>
                  <a:srgbClr val="000000"/>
                </a:solidFill>
                <a:latin typeface="Arial"/>
              </a:rPr>
              <a:t>Homogeneous plasma and atomic density</a:t>
            </a:r>
          </a:p>
          <a:p>
            <a:pPr marL="343080" indent="-342720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Font typeface="Arial"/>
              <a:buChar char="•"/>
            </a:pPr>
            <a:r>
              <a:rPr lang="en-GB" b="0" strike="noStrike" spc="-1" dirty="0">
                <a:solidFill>
                  <a:srgbClr val="000000"/>
                </a:solidFill>
                <a:latin typeface="Arial"/>
              </a:rPr>
              <a:t>T</a:t>
            </a:r>
            <a:r>
              <a:rPr lang="en-GB" b="0" strike="noStrike" spc="-1" baseline="-25000" dirty="0">
                <a:solidFill>
                  <a:srgbClr val="000000"/>
                </a:solidFill>
                <a:latin typeface="Arial"/>
              </a:rPr>
              <a:t>H</a:t>
            </a:r>
            <a:r>
              <a:rPr lang="en-GB" b="0" strike="noStrike" spc="-1" dirty="0">
                <a:solidFill>
                  <a:srgbClr val="000000"/>
                </a:solidFill>
                <a:latin typeface="Arial"/>
              </a:rPr>
              <a:t> = 1 eV, n</a:t>
            </a:r>
            <a:r>
              <a:rPr lang="en-GB" b="0" strike="noStrike" spc="-1" baseline="-25000" dirty="0">
                <a:solidFill>
                  <a:srgbClr val="000000"/>
                </a:solidFill>
                <a:latin typeface="Arial"/>
              </a:rPr>
              <a:t>H</a:t>
            </a:r>
            <a:r>
              <a:rPr lang="en-GB" b="0" strike="noStrike" spc="-1" dirty="0">
                <a:solidFill>
                  <a:srgbClr val="000000"/>
                </a:solidFill>
                <a:latin typeface="Arial"/>
              </a:rPr>
              <a:t> = 10</a:t>
            </a:r>
            <a:r>
              <a:rPr lang="en-GB" b="0" strike="noStrike" spc="-1" baseline="30000" dirty="0">
                <a:solidFill>
                  <a:srgbClr val="000000"/>
                </a:solidFill>
                <a:latin typeface="Arial"/>
              </a:rPr>
              <a:t>14</a:t>
            </a:r>
            <a:r>
              <a:rPr lang="en-GB" b="0" strike="noStrike" spc="-1" dirty="0">
                <a:solidFill>
                  <a:srgbClr val="000000"/>
                </a:solidFill>
                <a:latin typeface="Arial"/>
              </a:rPr>
              <a:t> cm</a:t>
            </a:r>
            <a:r>
              <a:rPr lang="en-GB" b="0" strike="noStrike" spc="-1" baseline="30000" dirty="0">
                <a:solidFill>
                  <a:srgbClr val="000000"/>
                </a:solidFill>
                <a:latin typeface="Arial"/>
              </a:rPr>
              <a:t>-3</a:t>
            </a:r>
            <a:r>
              <a:rPr lang="en-GB" b="0" strike="noStrike" spc="-1" dirty="0">
                <a:solidFill>
                  <a:srgbClr val="000000"/>
                </a:solidFill>
                <a:latin typeface="Arial"/>
              </a:rPr>
              <a:t>, </a:t>
            </a:r>
            <a:br>
              <a:rPr lang="en-GB" b="0" strike="noStrike" spc="-1" dirty="0">
                <a:solidFill>
                  <a:srgbClr val="000000"/>
                </a:solidFill>
                <a:latin typeface="Arial"/>
              </a:rPr>
            </a:br>
            <a:r>
              <a:rPr lang="en-GB" b="0" strike="noStrike" spc="-1" dirty="0">
                <a:solidFill>
                  <a:srgbClr val="000000"/>
                </a:solidFill>
                <a:latin typeface="Arial"/>
              </a:rPr>
              <a:t>b = 5 cm</a:t>
            </a:r>
          </a:p>
          <a:p>
            <a:pPr marL="343080" indent="-342720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Font typeface="Arial"/>
              <a:buChar char="•"/>
            </a:pPr>
            <a:r>
              <a:rPr lang="en-GB" b="0" strike="noStrike" spc="-1" dirty="0">
                <a:solidFill>
                  <a:srgbClr val="000000"/>
                </a:solidFill>
                <a:latin typeface="Arial"/>
              </a:rPr>
              <a:t>Simulated Ly-a and Ly-b photons (2x10</a:t>
            </a:r>
            <a:r>
              <a:rPr lang="en-GB" b="0" strike="noStrike" spc="-1" baseline="30000" dirty="0">
                <a:solidFill>
                  <a:srgbClr val="000000"/>
                </a:solidFill>
                <a:latin typeface="Arial"/>
              </a:rPr>
              <a:t>6</a:t>
            </a:r>
            <a:r>
              <a:rPr lang="en-GB" b="0" strike="noStrike" spc="-1" dirty="0">
                <a:solidFill>
                  <a:srgbClr val="000000"/>
                </a:solidFill>
                <a:latin typeface="Arial"/>
              </a:rPr>
              <a:t>) with volumetric sources (H(n=2,3) as bulk ions)</a:t>
            </a:r>
          </a:p>
          <a:p>
            <a:pPr marL="343080" indent="-342720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Font typeface="Arial"/>
              <a:buChar char="•"/>
            </a:pPr>
            <a:r>
              <a:rPr lang="en-GB" b="0" strike="noStrike" spc="-1" dirty="0">
                <a:solidFill>
                  <a:srgbClr val="000000"/>
                </a:solidFill>
                <a:latin typeface="Arial"/>
              </a:rPr>
              <a:t>Line shape only doppler broadening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324DD453-9D70-5C97-7DCC-B410B62D00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4449" r="13331"/>
          <a:stretch/>
        </p:blipFill>
        <p:spPr>
          <a:xfrm>
            <a:off x="348343" y="1582255"/>
            <a:ext cx="4223657" cy="439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938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CustomShape 1"/>
          <p:cNvSpPr/>
          <p:nvPr/>
        </p:nvSpPr>
        <p:spPr>
          <a:xfrm>
            <a:off x="0" y="-16200"/>
            <a:ext cx="8447314" cy="869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ts val="3200"/>
              </a:lnSpc>
            </a:pPr>
            <a:r>
              <a:rPr lang="en-GB" sz="2200" b="1" strike="noStrike" spc="-1" dirty="0">
                <a:solidFill>
                  <a:srgbClr val="000000"/>
                </a:solidFill>
                <a:latin typeface="Arial"/>
              </a:rPr>
              <a:t>Photon tracing test case: 2D (or 1D) profiles of the population escape factor: Ly-𝜶 and Ly-𝜷 opaque at the center </a:t>
            </a:r>
          </a:p>
        </p:txBody>
      </p:sp>
      <p:sp>
        <p:nvSpPr>
          <p:cNvPr id="2" name="TextShape 2">
            <a:extLst>
              <a:ext uri="{FF2B5EF4-FFF2-40B4-BE49-F238E27FC236}">
                <a16:creationId xmlns:a16="http://schemas.microsoft.com/office/drawing/2014/main" id="{FD34941B-E837-C076-52B3-D439A2746C20}"/>
              </a:ext>
            </a:extLst>
          </p:cNvPr>
          <p:cNvSpPr txBox="1"/>
          <p:nvPr/>
        </p:nvSpPr>
        <p:spPr>
          <a:xfrm>
            <a:off x="2111468" y="1165153"/>
            <a:ext cx="4005943" cy="36933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343080" indent="-342720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Font typeface="Arial"/>
              <a:buChar char="•"/>
            </a:pPr>
            <a:r>
              <a:rPr lang="en-GB" b="0" strike="noStrike" spc="-1" dirty="0">
                <a:solidFill>
                  <a:srgbClr val="000000"/>
                </a:solidFill>
                <a:latin typeface="Arial"/>
              </a:rPr>
              <a:t>Text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E64CAC-4101-61B9-07CC-EA986B3B3E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4" r="11432"/>
          <a:stretch/>
        </p:blipFill>
        <p:spPr>
          <a:xfrm>
            <a:off x="511627" y="1846798"/>
            <a:ext cx="3705884" cy="3505200"/>
          </a:xfrm>
          <a:prstGeom prst="rect">
            <a:avLst/>
          </a:prstGeom>
        </p:spPr>
      </p:pic>
      <p:pic>
        <p:nvPicPr>
          <p:cNvPr id="5" name="Picture 4" descr="Chart, pie chart&#10;&#10;Description automatically generated">
            <a:extLst>
              <a:ext uri="{FF2B5EF4-FFF2-40B4-BE49-F238E27FC236}">
                <a16:creationId xmlns:a16="http://schemas.microsoft.com/office/drawing/2014/main" id="{1CF9306E-54BA-9FA4-E70F-69A50F8451B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7" r="10559"/>
          <a:stretch/>
        </p:blipFill>
        <p:spPr>
          <a:xfrm>
            <a:off x="5046228" y="1846798"/>
            <a:ext cx="3705885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8452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CustomShape 1"/>
          <p:cNvSpPr/>
          <p:nvPr/>
        </p:nvSpPr>
        <p:spPr>
          <a:xfrm>
            <a:off x="0" y="-16200"/>
            <a:ext cx="8228880" cy="869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ts val="3200"/>
              </a:lnSpc>
            </a:pPr>
            <a:r>
              <a:rPr lang="en-GB" sz="2400" b="1" strike="noStrike" spc="-1" dirty="0">
                <a:solidFill>
                  <a:srgbClr val="000000"/>
                </a:solidFill>
                <a:latin typeface="Arial"/>
              </a:rPr>
              <a:t>Workflow and timetable for inclusion of CRM and photon opacity in EIRENE</a:t>
            </a:r>
            <a:endParaRPr lang="en-US" sz="2400" b="0" strike="noStrike" spc="-1" dirty="0">
              <a:latin typeface="Arial"/>
            </a:endParaRPr>
          </a:p>
        </p:txBody>
      </p:sp>
      <p:sp>
        <p:nvSpPr>
          <p:cNvPr id="2" name="TextShape 2">
            <a:extLst>
              <a:ext uri="{FF2B5EF4-FFF2-40B4-BE49-F238E27FC236}">
                <a16:creationId xmlns:a16="http://schemas.microsoft.com/office/drawing/2014/main" id="{FD34941B-E837-C076-52B3-D439A2746C20}"/>
              </a:ext>
            </a:extLst>
          </p:cNvPr>
          <p:cNvSpPr txBox="1"/>
          <p:nvPr/>
        </p:nvSpPr>
        <p:spPr>
          <a:xfrm>
            <a:off x="5987145" y="997070"/>
            <a:ext cx="3102428" cy="530914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343080" indent="-342720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Font typeface="Arial"/>
              <a:buChar char="•"/>
            </a:pPr>
            <a:r>
              <a:rPr lang="en-GB" b="0" strike="noStrike" spc="-1" dirty="0">
                <a:solidFill>
                  <a:srgbClr val="000000"/>
                </a:solidFill>
                <a:latin typeface="Arial"/>
              </a:rPr>
              <a:t>Currently existing:</a:t>
            </a:r>
          </a:p>
          <a:p>
            <a:pPr marL="743040" lvl="1" indent="-285480">
              <a:lnSpc>
                <a:spcPct val="100000"/>
              </a:lnSpc>
              <a:spcBef>
                <a:spcPts val="1200"/>
              </a:spcBef>
              <a:buClr>
                <a:srgbClr val="0000FF"/>
              </a:buClr>
              <a:buFont typeface="System Font Regular"/>
              <a:buChar char="-"/>
            </a:pPr>
            <a:r>
              <a:rPr lang="en-US" sz="1600" b="0" strike="noStrike" spc="-1" dirty="0">
                <a:solidFill>
                  <a:srgbClr val="0000FF"/>
                </a:solidFill>
                <a:latin typeface="Arial"/>
              </a:rPr>
              <a:t>H colrad, He colrad</a:t>
            </a:r>
          </a:p>
          <a:p>
            <a:pPr marL="743040" lvl="1" indent="-285480">
              <a:lnSpc>
                <a:spcPct val="100000"/>
              </a:lnSpc>
              <a:spcBef>
                <a:spcPts val="1200"/>
              </a:spcBef>
              <a:buClr>
                <a:srgbClr val="0000FF"/>
              </a:buClr>
              <a:buFont typeface="System Font Regular"/>
              <a:buChar char="-"/>
            </a:pPr>
            <a:r>
              <a:rPr lang="en-US" sz="1600" b="0" strike="noStrike" spc="-1" dirty="0">
                <a:solidFill>
                  <a:srgbClr val="0000FF"/>
                </a:solidFill>
                <a:latin typeface="Arial"/>
              </a:rPr>
              <a:t>Photon module</a:t>
            </a:r>
          </a:p>
          <a:p>
            <a:pPr marL="743040" lvl="1" indent="-285480">
              <a:lnSpc>
                <a:spcPct val="100000"/>
              </a:lnSpc>
              <a:spcBef>
                <a:spcPts val="1200"/>
              </a:spcBef>
              <a:buClr>
                <a:srgbClr val="0000FF"/>
              </a:buClr>
              <a:buFont typeface="System Font Regular"/>
              <a:buChar char="-"/>
            </a:pPr>
            <a:r>
              <a:rPr lang="en-US" sz="1600" b="0" strike="noStrike" spc="-1" dirty="0">
                <a:solidFill>
                  <a:srgbClr val="0000FF"/>
                </a:solidFill>
                <a:latin typeface="Arial"/>
              </a:rPr>
              <a:t>A&amp;M and photon cylinder test cases</a:t>
            </a:r>
            <a:endParaRPr lang="en-US" sz="1600" b="0" strike="noStrike" spc="-1" dirty="0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Font typeface="Arial"/>
              <a:buChar char="•"/>
            </a:pPr>
            <a:r>
              <a:rPr lang="en-GB" b="0" strike="noStrike" spc="-1" dirty="0">
                <a:solidFill>
                  <a:srgbClr val="000000"/>
                </a:solidFill>
                <a:latin typeface="Arial"/>
              </a:rPr>
              <a:t>Planned for 2023:</a:t>
            </a:r>
          </a:p>
          <a:p>
            <a:pPr marL="743040" lvl="1" indent="-285480">
              <a:lnSpc>
                <a:spcPct val="100000"/>
              </a:lnSpc>
              <a:spcBef>
                <a:spcPts val="1200"/>
              </a:spcBef>
              <a:buClr>
                <a:srgbClr val="0000FF"/>
              </a:buClr>
              <a:buFont typeface="System Font Regular"/>
              <a:buChar char="-"/>
            </a:pPr>
            <a:r>
              <a:rPr lang="en-US" sz="1600" b="0" strike="noStrike" spc="-1" dirty="0">
                <a:solidFill>
                  <a:srgbClr val="0000FF"/>
                </a:solidFill>
                <a:latin typeface="Arial"/>
              </a:rPr>
              <a:t>CRM-photon coupling (for Planck test)</a:t>
            </a:r>
          </a:p>
          <a:p>
            <a:pPr marL="743040" lvl="1" indent="-285480">
              <a:lnSpc>
                <a:spcPct val="100000"/>
              </a:lnSpc>
              <a:spcBef>
                <a:spcPts val="1200"/>
              </a:spcBef>
              <a:buClr>
                <a:srgbClr val="0000FF"/>
              </a:buClr>
              <a:buFont typeface="System Font Regular"/>
              <a:buChar char="-"/>
            </a:pPr>
            <a:r>
              <a:rPr lang="en-US" sz="1600" b="0" strike="noStrike" spc="-1" dirty="0">
                <a:solidFill>
                  <a:srgbClr val="0000FF"/>
                </a:solidFill>
                <a:latin typeface="Arial"/>
              </a:rPr>
              <a:t>Application of model to full geometry </a:t>
            </a:r>
            <a:br>
              <a:rPr lang="en-US" sz="1600" b="0" strike="noStrike" spc="-1" dirty="0">
                <a:solidFill>
                  <a:srgbClr val="0000FF"/>
                </a:solidFill>
                <a:latin typeface="Arial"/>
              </a:rPr>
            </a:br>
            <a:r>
              <a:rPr lang="en-US" sz="1600" b="0" strike="noStrike" spc="-1" dirty="0">
                <a:solidFill>
                  <a:srgbClr val="0000FF"/>
                </a:solidFill>
                <a:latin typeface="Arial"/>
              </a:rPr>
              <a:t>(JET 81472)</a:t>
            </a:r>
          </a:p>
          <a:p>
            <a:pPr marL="743040" lvl="1" indent="-285480">
              <a:lnSpc>
                <a:spcPct val="100000"/>
              </a:lnSpc>
              <a:spcBef>
                <a:spcPts val="1200"/>
              </a:spcBef>
              <a:buClr>
                <a:srgbClr val="0000FF"/>
              </a:buClr>
              <a:buFont typeface="System Font Regular"/>
              <a:buChar char="-"/>
            </a:pPr>
            <a:r>
              <a:rPr lang="en-US" sz="1600" b="0" strike="noStrike" spc="-1" dirty="0">
                <a:solidFill>
                  <a:srgbClr val="0000FF"/>
                </a:solidFill>
                <a:latin typeface="Arial"/>
              </a:rPr>
              <a:t>H_COLRAD data update</a:t>
            </a:r>
          </a:p>
          <a:p>
            <a:pPr marL="743040" lvl="1" indent="-285480">
              <a:lnSpc>
                <a:spcPct val="100000"/>
              </a:lnSpc>
              <a:spcBef>
                <a:spcPts val="1200"/>
              </a:spcBef>
              <a:buClr>
                <a:srgbClr val="0000FF"/>
              </a:buClr>
              <a:buFont typeface="System Font Regular"/>
              <a:buChar char="-"/>
            </a:pPr>
            <a:r>
              <a:rPr lang="en-US" sz="1600" b="0" strike="noStrike" spc="-1" dirty="0">
                <a:solidFill>
                  <a:srgbClr val="0000FF"/>
                </a:solidFill>
                <a:latin typeface="Arial"/>
              </a:rPr>
              <a:t>He_COLRAD testing</a:t>
            </a:r>
          </a:p>
          <a:p>
            <a:pPr marL="743040" lvl="1" indent="-285480">
              <a:lnSpc>
                <a:spcPct val="100000"/>
              </a:lnSpc>
              <a:spcBef>
                <a:spcPts val="1200"/>
              </a:spcBef>
              <a:buClr>
                <a:srgbClr val="0000FF"/>
              </a:buClr>
              <a:buFont typeface="System Font Regular"/>
              <a:buChar char="-"/>
            </a:pPr>
            <a:r>
              <a:rPr lang="en-US" sz="1600" b="0" strike="noStrike" spc="-1" dirty="0">
                <a:solidFill>
                  <a:srgbClr val="0000FF"/>
                </a:solidFill>
                <a:latin typeface="Arial"/>
              </a:rPr>
              <a:t>H2_COLRAD creation</a:t>
            </a:r>
            <a:endParaRPr lang="en-US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0823F3E0-5BBA-BE89-1892-3EF61EA24E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769" y="877324"/>
            <a:ext cx="5867402" cy="5659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312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CustomShape 1"/>
          <p:cNvSpPr/>
          <p:nvPr/>
        </p:nvSpPr>
        <p:spPr>
          <a:xfrm>
            <a:off x="0" y="-16200"/>
            <a:ext cx="8228880" cy="869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ts val="3200"/>
              </a:lnSpc>
            </a:pPr>
            <a:r>
              <a:rPr lang="en-GB" sz="2200" b="1" strike="noStrike" spc="-1" dirty="0">
                <a:solidFill>
                  <a:srgbClr val="000000"/>
                </a:solidFill>
                <a:latin typeface="Arial"/>
              </a:rPr>
              <a:t>Higher div. densities for T than for H plasmas observed in JET-ILW L-mode plasmas, both exp. and in EDGE2D-EIRENE</a:t>
            </a:r>
            <a:endParaRPr lang="en-US" sz="2200" b="0" strike="noStrike" spc="-1" dirty="0">
              <a:latin typeface="Arial"/>
            </a:endParaRPr>
          </a:p>
        </p:txBody>
      </p:sp>
      <p:sp>
        <p:nvSpPr>
          <p:cNvPr id="2" name="TextShape 2">
            <a:extLst>
              <a:ext uri="{FF2B5EF4-FFF2-40B4-BE49-F238E27FC236}">
                <a16:creationId xmlns:a16="http://schemas.microsoft.com/office/drawing/2014/main" id="{FD34941B-E837-C076-52B3-D439A2746C20}"/>
              </a:ext>
            </a:extLst>
          </p:cNvPr>
          <p:cNvSpPr txBox="1"/>
          <p:nvPr/>
        </p:nvSpPr>
        <p:spPr>
          <a:xfrm>
            <a:off x="6225908" y="1374221"/>
            <a:ext cx="2682235" cy="387798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343080" indent="-342720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Font typeface="Arial"/>
              <a:buChar char="•"/>
            </a:pPr>
            <a:r>
              <a:rPr lang="en-GB" b="0" strike="noStrike" spc="-1" dirty="0">
                <a:solidFill>
                  <a:srgbClr val="000000"/>
                </a:solidFill>
                <a:latin typeface="Arial"/>
              </a:rPr>
              <a:t>Generic density scan with identical transport coeffs., models</a:t>
            </a:r>
          </a:p>
          <a:p>
            <a:pPr marL="343080" indent="-342720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Font typeface="Arial"/>
              <a:buChar char="•"/>
            </a:pPr>
            <a:r>
              <a:rPr lang="en-GB" b="0" strike="noStrike" spc="-1" dirty="0">
                <a:solidFill>
                  <a:srgbClr val="000000"/>
                </a:solidFill>
                <a:latin typeface="Arial"/>
              </a:rPr>
              <a:t>Strong reduction in ion current to outer plate not yet reproduced ⇒ likely to require changes to transport coefficients</a:t>
            </a:r>
          </a:p>
          <a:p>
            <a:pPr marL="343080" indent="-342720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Font typeface="Arial"/>
              <a:buChar char="•"/>
            </a:pPr>
            <a:r>
              <a:rPr lang="en-GB" b="0" strike="noStrike" spc="-1" dirty="0">
                <a:solidFill>
                  <a:srgbClr val="000000"/>
                </a:solidFill>
                <a:latin typeface="Arial"/>
              </a:rPr>
              <a:t>T</a:t>
            </a:r>
            <a:r>
              <a:rPr lang="en-GB" b="0" strike="noStrike" spc="-1" baseline="-25000" dirty="0">
                <a:solidFill>
                  <a:srgbClr val="000000"/>
                </a:solidFill>
                <a:latin typeface="Arial"/>
              </a:rPr>
              <a:t>e,OT</a:t>
            </a:r>
            <a:r>
              <a:rPr lang="en-GB" b="0" strike="noStrike" spc="-1" dirty="0">
                <a:solidFill>
                  <a:srgbClr val="000000"/>
                </a:solidFill>
                <a:latin typeface="Arial"/>
              </a:rPr>
              <a:t> least affected by isotope species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D2DECF-EB5E-AE9A-8C49-B0FECC8CE0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857" y="1374221"/>
            <a:ext cx="5653522" cy="3404607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A09BE8-79C2-3165-34E6-45B2F63E6312}"/>
              </a:ext>
            </a:extLst>
          </p:cNvPr>
          <p:cNvCxnSpPr>
            <a:cxnSpLocks/>
          </p:cNvCxnSpPr>
          <p:nvPr/>
        </p:nvCxnSpPr>
        <p:spPr>
          <a:xfrm>
            <a:off x="3062618" y="1933255"/>
            <a:ext cx="0" cy="2138002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902D7C9F-0D6C-1034-B69F-EE688016F255}"/>
              </a:ext>
            </a:extLst>
          </p:cNvPr>
          <p:cNvSpPr/>
          <p:nvPr/>
        </p:nvSpPr>
        <p:spPr>
          <a:xfrm>
            <a:off x="2162117" y="4409496"/>
            <a:ext cx="1550424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e,sep,omp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[m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-3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39953CA-50F5-F625-F94C-DE814929BC9D}"/>
              </a:ext>
            </a:extLst>
          </p:cNvPr>
          <p:cNvSpPr/>
          <p:nvPr/>
        </p:nvSpPr>
        <p:spPr>
          <a:xfrm>
            <a:off x="7450" y="2599424"/>
            <a:ext cx="655949" cy="6924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bIns="9144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e,OT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[m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-3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4658999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extShape 1"/>
          <p:cNvSpPr txBox="1"/>
          <p:nvPr/>
        </p:nvSpPr>
        <p:spPr>
          <a:xfrm>
            <a:off x="0" y="19800"/>
            <a:ext cx="8229240" cy="8694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ts val="3200"/>
              </a:lnSpc>
            </a:pPr>
            <a:r>
              <a:rPr lang="en-GB" sz="2400" b="1" strike="noStrike" spc="-1" dirty="0">
                <a:solidFill>
                  <a:srgbClr val="000000"/>
                </a:solidFill>
                <a:latin typeface="Arial"/>
              </a:rPr>
              <a:t>Plans for 2023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5" name="TextShape 2"/>
          <p:cNvSpPr txBox="1"/>
          <p:nvPr/>
        </p:nvSpPr>
        <p:spPr>
          <a:xfrm>
            <a:off x="127000" y="942639"/>
            <a:ext cx="8864600" cy="4416594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343080" indent="-342720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Font typeface="Arial"/>
              <a:buChar char="•"/>
            </a:pPr>
            <a:r>
              <a:rPr lang="en-GB" b="0" strike="noStrike" spc="-1" dirty="0">
                <a:solidFill>
                  <a:srgbClr val="000000"/>
                </a:solidFill>
                <a:latin typeface="Arial"/>
              </a:rPr>
              <a:t>Complete development, implementation and verification of H_COLRAD, He_COLRAD and H2_COLRAD in EIRENE (Ra</a:t>
            </a:r>
            <a:r>
              <a:rPr lang="en-GB" spc="-1" dirty="0">
                <a:solidFill>
                  <a:srgbClr val="000000"/>
                </a:solidFill>
                <a:latin typeface="Arial"/>
              </a:rPr>
              <a:t>y Chandra: PPCF paper and EPS 2023)</a:t>
            </a:r>
            <a:endParaRPr lang="en-GB" b="0" strike="noStrike" spc="-1" dirty="0">
              <a:solidFill>
                <a:srgbClr val="000000"/>
              </a:solidFill>
              <a:latin typeface="Arial"/>
            </a:endParaRPr>
          </a:p>
          <a:p>
            <a:pPr marL="743040" lvl="1" indent="-285480">
              <a:lnSpc>
                <a:spcPct val="100000"/>
              </a:lnSpc>
              <a:spcBef>
                <a:spcPts val="1200"/>
              </a:spcBef>
              <a:buClr>
                <a:srgbClr val="0000FF"/>
              </a:buClr>
              <a:buFont typeface="System Font Regular"/>
              <a:buChar char="-"/>
            </a:pPr>
            <a:r>
              <a:rPr lang="en-US" b="0" strike="noStrike" spc="-1" dirty="0">
                <a:solidFill>
                  <a:srgbClr val="0000FF"/>
                </a:solidFill>
                <a:latin typeface="Arial"/>
              </a:rPr>
              <a:t>Front-end development of H2_COLRAD for fundamental data, including hydrogenic isotopes, parameter dependencies (in collaboration </a:t>
            </a:r>
            <a:r>
              <a:rPr lang="en-US" b="0" strike="noStrike" spc="-1">
                <a:solidFill>
                  <a:srgbClr val="0000FF"/>
                </a:solidFill>
                <a:latin typeface="Arial"/>
              </a:rPr>
              <a:t>with YACORA team)</a:t>
            </a:r>
            <a:endParaRPr lang="en-GB" spc="-1" dirty="0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Font typeface="Arial"/>
              <a:buChar char="•"/>
            </a:pPr>
            <a:r>
              <a:rPr lang="en-GB" spc="-1" dirty="0">
                <a:solidFill>
                  <a:srgbClr val="000000"/>
                </a:solidFill>
                <a:latin typeface="Arial"/>
              </a:rPr>
              <a:t>Complete development, implementation and verification of photon tracing and opacity model </a:t>
            </a:r>
            <a:r>
              <a:rPr lang="en-GB" b="0" strike="noStrike" spc="-1" dirty="0">
                <a:solidFill>
                  <a:srgbClr val="000000"/>
                </a:solidFill>
                <a:latin typeface="Arial"/>
              </a:rPr>
              <a:t>(Ra</a:t>
            </a:r>
            <a:r>
              <a:rPr lang="en-GB" spc="-1" dirty="0">
                <a:solidFill>
                  <a:srgbClr val="000000"/>
                </a:solidFill>
                <a:latin typeface="Arial"/>
              </a:rPr>
              <a:t>y Chandra: PPCF paper and EPS 2023)</a:t>
            </a:r>
          </a:p>
          <a:p>
            <a:pPr marL="343080" indent="-342720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Font typeface="Arial"/>
              <a:buChar char="•"/>
            </a:pPr>
            <a:r>
              <a:rPr lang="en-GB" b="0" strike="noStrike" spc="-1" dirty="0">
                <a:solidFill>
                  <a:srgbClr val="000000"/>
                </a:solidFill>
                <a:latin typeface="Arial"/>
              </a:rPr>
              <a:t>Application of H2_COLRAD to JET</a:t>
            </a:r>
            <a:r>
              <a:rPr lang="en-GB" spc="-1" dirty="0">
                <a:solidFill>
                  <a:srgbClr val="000000"/>
                </a:solidFill>
                <a:latin typeface="Arial"/>
              </a:rPr>
              <a:t>-ILW L-mode plasmas for three primary SOL regimes: D</a:t>
            </a:r>
            <a:r>
              <a:rPr lang="en-GB" spc="-1" baseline="-25000" dirty="0">
                <a:solidFill>
                  <a:srgbClr val="000000"/>
                </a:solidFill>
                <a:latin typeface="Arial"/>
              </a:rPr>
              <a:t>2</a:t>
            </a:r>
            <a:r>
              <a:rPr lang="en-GB" spc="-1" dirty="0">
                <a:solidFill>
                  <a:srgbClr val="000000"/>
                </a:solidFill>
                <a:latin typeface="Arial"/>
              </a:rPr>
              <a:t> → H</a:t>
            </a:r>
            <a:r>
              <a:rPr lang="en-GB" spc="-1" baseline="-25000" dirty="0">
                <a:solidFill>
                  <a:srgbClr val="000000"/>
                </a:solidFill>
                <a:latin typeface="Arial"/>
              </a:rPr>
              <a:t>2</a:t>
            </a:r>
            <a:r>
              <a:rPr lang="en-GB" spc="-1" dirty="0">
                <a:solidFill>
                  <a:srgbClr val="000000"/>
                </a:solidFill>
                <a:latin typeface="Arial"/>
              </a:rPr>
              <a:t>, T</a:t>
            </a:r>
            <a:r>
              <a:rPr lang="en-GB" spc="-1" baseline="-25000" dirty="0">
                <a:solidFill>
                  <a:srgbClr val="000000"/>
                </a:solidFill>
                <a:latin typeface="Arial"/>
              </a:rPr>
              <a:t>2</a:t>
            </a:r>
            <a:r>
              <a:rPr lang="en-GB" spc="-1" dirty="0">
                <a:solidFill>
                  <a:srgbClr val="000000"/>
                </a:solidFill>
                <a:latin typeface="Arial"/>
              </a:rPr>
              <a:t> </a:t>
            </a:r>
          </a:p>
          <a:p>
            <a:pPr marL="343080" indent="-342720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Font typeface="Arial"/>
              <a:buChar char="•"/>
            </a:pPr>
            <a:r>
              <a:rPr lang="en-GB" b="0" strike="noStrike" spc="-1" dirty="0">
                <a:solidFill>
                  <a:srgbClr val="000000"/>
                </a:solidFill>
                <a:latin typeface="Arial"/>
              </a:rPr>
              <a:t>Coupling EIRENE </a:t>
            </a:r>
            <a:r>
              <a:rPr lang="en-GB" spc="-1" dirty="0">
                <a:solidFill>
                  <a:srgbClr val="000000"/>
                </a:solidFill>
                <a:latin typeface="Arial"/>
              </a:rPr>
              <a:t>CRM and photon module to B2.5 in SOLPS-ITER</a:t>
            </a:r>
            <a:endParaRPr lang="en-GB" b="0" strike="noStrike" spc="-1" dirty="0">
              <a:solidFill>
                <a:srgbClr val="000000"/>
              </a:solidFill>
              <a:latin typeface="Arial"/>
            </a:endParaRPr>
          </a:p>
          <a:p>
            <a:pPr marL="743040" lvl="1" indent="-285480">
              <a:lnSpc>
                <a:spcPct val="100000"/>
              </a:lnSpc>
              <a:spcBef>
                <a:spcPts val="1200"/>
              </a:spcBef>
              <a:buClr>
                <a:srgbClr val="0000FF"/>
              </a:buClr>
              <a:buFont typeface="System Font Regular"/>
              <a:buChar char="-"/>
            </a:pPr>
            <a:r>
              <a:rPr lang="en-US" b="0" strike="noStrike" spc="-1" dirty="0">
                <a:solidFill>
                  <a:srgbClr val="0000FF"/>
                </a:solidFill>
                <a:latin typeface="Arial"/>
              </a:rPr>
              <a:t>Re-run SOLPS-ITER cases for H and T (Mathias Groth: IAEA-FEC 2023)</a:t>
            </a:r>
            <a:endParaRPr lang="en-GB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67243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extShape 1"/>
          <p:cNvSpPr txBox="1"/>
          <p:nvPr/>
        </p:nvSpPr>
        <p:spPr>
          <a:xfrm>
            <a:off x="0" y="19800"/>
            <a:ext cx="8229240" cy="8694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ts val="3200"/>
              </a:lnSpc>
            </a:pPr>
            <a:r>
              <a:rPr lang="en-GB" sz="2400" b="1" strike="noStrike" spc="-1" dirty="0">
                <a:solidFill>
                  <a:srgbClr val="000000"/>
                </a:solidFill>
                <a:latin typeface="Arial"/>
              </a:rPr>
              <a:t>Plans for 2022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5" name="TextShape 2"/>
          <p:cNvSpPr txBox="1"/>
          <p:nvPr/>
        </p:nvSpPr>
        <p:spPr>
          <a:xfrm>
            <a:off x="0" y="928315"/>
            <a:ext cx="9144000" cy="216982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343080" indent="-342720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Font typeface="Arial"/>
              <a:buChar char="•"/>
            </a:pPr>
            <a:r>
              <a:rPr lang="en-GB" spc="-1" dirty="0">
                <a:solidFill>
                  <a:srgbClr val="000000"/>
                </a:solidFill>
                <a:latin typeface="Arial"/>
              </a:rPr>
              <a:t>Re-investigation of impact of H</a:t>
            </a:r>
            <a:r>
              <a:rPr lang="en-GB" spc="-1" baseline="-25000" dirty="0">
                <a:solidFill>
                  <a:srgbClr val="000000"/>
                </a:solidFill>
                <a:latin typeface="Arial"/>
              </a:rPr>
              <a:t>2</a:t>
            </a:r>
            <a:r>
              <a:rPr lang="en-GB" spc="-1" dirty="0">
                <a:solidFill>
                  <a:srgbClr val="000000"/>
                </a:solidFill>
                <a:latin typeface="Arial"/>
              </a:rPr>
              <a:t> vibrational excitation on dissociation, ionisation and recombination rates, isotope effect</a:t>
            </a:r>
            <a:endParaRPr lang="en-US" sz="1600" b="0" strike="noStrike" spc="-1" dirty="0">
              <a:solidFill>
                <a:srgbClr val="0000FF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Font typeface="Arial"/>
              <a:buChar char="•"/>
            </a:pPr>
            <a:r>
              <a:rPr lang="en-GB" b="0" strike="noStrike" spc="-1" dirty="0">
                <a:solidFill>
                  <a:srgbClr val="000000"/>
                </a:solidFill>
                <a:latin typeface="Arial"/>
              </a:rPr>
              <a:t>Assessment of H_COLRAD (He_COLRAD, H2_COLRAD) in EIRENE</a:t>
            </a:r>
            <a:endParaRPr lang="en-GB" spc="-1" dirty="0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Font typeface="Arial"/>
              <a:buChar char="•"/>
            </a:pPr>
            <a:r>
              <a:rPr lang="en-GB" spc="-1" dirty="0">
                <a:solidFill>
                  <a:srgbClr val="000000"/>
                </a:solidFill>
                <a:latin typeface="Arial"/>
              </a:rPr>
              <a:t>Re-implementation of EIRENE photon tracing and opacity model</a:t>
            </a:r>
          </a:p>
          <a:p>
            <a:pPr marL="343080" indent="-342720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Font typeface="Arial"/>
              <a:buChar char="•"/>
            </a:pPr>
            <a:r>
              <a:rPr lang="en-GB" spc="-1" dirty="0">
                <a:solidFill>
                  <a:srgbClr val="000000"/>
                </a:solidFill>
                <a:latin typeface="Arial"/>
              </a:rPr>
              <a:t>Assessment of isotope effect in JET-ILW EIRENE benchmark case</a:t>
            </a:r>
            <a:endParaRPr lang="en-US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extShape 1"/>
          <p:cNvSpPr txBox="1"/>
          <p:nvPr/>
        </p:nvSpPr>
        <p:spPr>
          <a:xfrm>
            <a:off x="0" y="19800"/>
            <a:ext cx="8229240" cy="8694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ts val="3200"/>
              </a:lnSpc>
            </a:pPr>
            <a:r>
              <a:rPr lang="en-GB" sz="2400" b="1" strike="noStrike" spc="-1" dirty="0">
                <a:solidFill>
                  <a:srgbClr val="000000"/>
                </a:solidFill>
                <a:latin typeface="Arial"/>
              </a:rPr>
              <a:t>Plans for 2022 - achievements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5" name="TextShape 2"/>
          <p:cNvSpPr txBox="1"/>
          <p:nvPr/>
        </p:nvSpPr>
        <p:spPr>
          <a:xfrm>
            <a:off x="0" y="928315"/>
            <a:ext cx="9144000" cy="540147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343080" indent="-342720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Font typeface="Arial"/>
              <a:buChar char="•"/>
            </a:pPr>
            <a:r>
              <a:rPr lang="en-GB" spc="-1" dirty="0">
                <a:solidFill>
                  <a:srgbClr val="000000"/>
                </a:solidFill>
                <a:latin typeface="Arial"/>
              </a:rPr>
              <a:t>Re-investigation of impact of H</a:t>
            </a:r>
            <a:r>
              <a:rPr lang="en-GB" spc="-1" baseline="-25000" dirty="0">
                <a:solidFill>
                  <a:srgbClr val="000000"/>
                </a:solidFill>
                <a:latin typeface="Arial"/>
              </a:rPr>
              <a:t>2</a:t>
            </a:r>
            <a:r>
              <a:rPr lang="en-GB" spc="-1" dirty="0">
                <a:solidFill>
                  <a:srgbClr val="000000"/>
                </a:solidFill>
                <a:latin typeface="Arial"/>
              </a:rPr>
              <a:t> vibrational excitation on dissociation, ionisation and recombination rates, isotope effect (Andreas Holm)</a:t>
            </a:r>
            <a:endParaRPr lang="en-US" b="0" strike="noStrike" spc="-1" dirty="0">
              <a:solidFill>
                <a:srgbClr val="000000"/>
              </a:solidFill>
              <a:latin typeface="Arial"/>
            </a:endParaRPr>
          </a:p>
          <a:p>
            <a:pPr marL="743040" lvl="1" indent="-285480">
              <a:lnSpc>
                <a:spcPct val="100000"/>
              </a:lnSpc>
              <a:spcBef>
                <a:spcPts val="600"/>
              </a:spcBef>
              <a:buClr>
                <a:srgbClr val="0000FF"/>
              </a:buClr>
              <a:buFont typeface="System Font Regular"/>
              <a:buChar char="-"/>
            </a:pPr>
            <a:r>
              <a:rPr lang="en-US" sz="1600" b="0" strike="noStrike" spc="-1" dirty="0">
                <a:solidFill>
                  <a:srgbClr val="0000FF"/>
                </a:solidFill>
                <a:latin typeface="Arial"/>
              </a:rPr>
              <a:t>Different CR processes cause up to 60% difference in dissociation rates</a:t>
            </a:r>
          </a:p>
          <a:p>
            <a:pPr marL="743040" lvl="1" indent="-285480">
              <a:lnSpc>
                <a:spcPct val="100000"/>
              </a:lnSpc>
              <a:spcBef>
                <a:spcPts val="600"/>
              </a:spcBef>
              <a:buClr>
                <a:srgbClr val="0000FF"/>
              </a:buClr>
              <a:buFont typeface="System Font Regular"/>
              <a:buChar char="-"/>
            </a:pPr>
            <a:r>
              <a:rPr lang="en-US" sz="1600" b="0" strike="noStrike" spc="-1" dirty="0">
                <a:solidFill>
                  <a:srgbClr val="0000FF"/>
                </a:solidFill>
                <a:latin typeface="Arial"/>
              </a:rPr>
              <a:t>Impact strongest in the T</a:t>
            </a:r>
            <a:r>
              <a:rPr lang="en-US" sz="1600" b="0" strike="noStrike" spc="-1" baseline="-25000" dirty="0">
                <a:solidFill>
                  <a:srgbClr val="0000FF"/>
                </a:solidFill>
                <a:latin typeface="Arial"/>
              </a:rPr>
              <a:t>e</a:t>
            </a:r>
            <a:r>
              <a:rPr lang="en-US" sz="1600" b="0" strike="noStrike" spc="-1" dirty="0">
                <a:solidFill>
                  <a:srgbClr val="0000FF"/>
                </a:solidFill>
                <a:latin typeface="Arial"/>
              </a:rPr>
              <a:t> = 0.5 – 4 eV range, for which molecular processes strongest</a:t>
            </a:r>
          </a:p>
          <a:p>
            <a:pPr marL="743040" lvl="1" indent="-285480">
              <a:lnSpc>
                <a:spcPct val="100000"/>
              </a:lnSpc>
              <a:spcBef>
                <a:spcPts val="600"/>
              </a:spcBef>
              <a:buClr>
                <a:srgbClr val="0000FF"/>
              </a:buClr>
              <a:buFont typeface="System Font Regular"/>
              <a:buChar char="-"/>
            </a:pPr>
            <a:r>
              <a:rPr lang="en-US" sz="1600" b="0" strike="noStrike" spc="-1" dirty="0">
                <a:solidFill>
                  <a:srgbClr val="0000FF"/>
                </a:solidFill>
                <a:latin typeface="Arial"/>
              </a:rPr>
              <a:t>Molecular-convergent close-coupling (MCCC) data predicts an isotope effect on dissociation for T</a:t>
            </a:r>
            <a:r>
              <a:rPr lang="en-US" sz="1600" b="0" strike="noStrike" spc="-1" baseline="-25000" dirty="0">
                <a:solidFill>
                  <a:srgbClr val="0000FF"/>
                </a:solidFill>
                <a:latin typeface="Arial"/>
              </a:rPr>
              <a:t>e</a:t>
            </a:r>
            <a:r>
              <a:rPr lang="en-US" sz="1600" b="0" strike="noStrike" spc="-1" dirty="0">
                <a:solidFill>
                  <a:srgbClr val="0000FF"/>
                </a:solidFill>
                <a:latin typeface="Arial"/>
              </a:rPr>
              <a:t> = 0.7-3 eV</a:t>
            </a:r>
          </a:p>
          <a:p>
            <a:pPr marL="343080" indent="-342720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Font typeface="Arial"/>
              <a:buChar char="•"/>
            </a:pPr>
            <a:r>
              <a:rPr lang="en-GB" b="0" strike="noStrike" spc="-1" dirty="0">
                <a:solidFill>
                  <a:srgbClr val="000000"/>
                </a:solidFill>
                <a:latin typeface="Arial"/>
              </a:rPr>
              <a:t>Assessment of H_COLRAD (He_COLRAD, H2_COLRAD) in EIRENE (Ray Chandra)</a:t>
            </a:r>
            <a:endParaRPr lang="en-US" b="0" strike="noStrike" spc="-1" dirty="0">
              <a:solidFill>
                <a:srgbClr val="000000"/>
              </a:solidFill>
              <a:latin typeface="Arial"/>
            </a:endParaRPr>
          </a:p>
          <a:p>
            <a:pPr marL="743040" lvl="1" indent="-285480">
              <a:lnSpc>
                <a:spcPct val="100000"/>
              </a:lnSpc>
              <a:spcBef>
                <a:spcPts val="600"/>
              </a:spcBef>
              <a:buClr>
                <a:srgbClr val="0000FF"/>
              </a:buClr>
              <a:buFont typeface="System Font Regular"/>
              <a:buChar char="-"/>
            </a:pPr>
            <a:r>
              <a:rPr lang="en-US" sz="1600" b="0" strike="noStrike" spc="-1" dirty="0">
                <a:solidFill>
                  <a:srgbClr val="0000FF"/>
                </a:solidFill>
                <a:latin typeface="Arial"/>
              </a:rPr>
              <a:t>Resurrect ability to run Sawada 1995 and 2004 models standalone</a:t>
            </a:r>
          </a:p>
          <a:p>
            <a:pPr marL="743040" lvl="1" indent="-285480">
              <a:lnSpc>
                <a:spcPct val="100000"/>
              </a:lnSpc>
              <a:spcBef>
                <a:spcPts val="600"/>
              </a:spcBef>
              <a:buClr>
                <a:srgbClr val="0000FF"/>
              </a:buClr>
              <a:buFont typeface="System Font Regular"/>
              <a:buChar char="-"/>
            </a:pPr>
            <a:r>
              <a:rPr lang="en-US" sz="1600" b="0" strike="noStrike" spc="-1" dirty="0">
                <a:solidFill>
                  <a:srgbClr val="0000FF"/>
                </a:solidFill>
                <a:latin typeface="Arial"/>
              </a:rPr>
              <a:t>Effective ionization rate of H_COLRAD agrees perfectly with AMJUEL data</a:t>
            </a:r>
          </a:p>
          <a:p>
            <a:pPr marL="743040" lvl="1" indent="-285480">
              <a:lnSpc>
                <a:spcPct val="100000"/>
              </a:lnSpc>
              <a:spcBef>
                <a:spcPts val="600"/>
              </a:spcBef>
              <a:buClr>
                <a:srgbClr val="0000FF"/>
              </a:buClr>
              <a:buFont typeface="System Font Regular"/>
              <a:buChar char="-"/>
            </a:pPr>
            <a:r>
              <a:rPr lang="en-US" sz="1600" b="0" strike="noStrike" spc="-1" dirty="0">
                <a:solidFill>
                  <a:srgbClr val="0000FF"/>
                </a:solidFill>
                <a:latin typeface="Arial"/>
              </a:rPr>
              <a:t>Proposed H_COLRAD, H2_COLRAD (and He_COLRAD)</a:t>
            </a:r>
            <a:endParaRPr lang="en-US" sz="1600" b="0" strike="noStrike" spc="-1" dirty="0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Font typeface="Arial"/>
              <a:buChar char="•"/>
            </a:pPr>
            <a:r>
              <a:rPr lang="en-GB" spc="-1" dirty="0">
                <a:solidFill>
                  <a:srgbClr val="000000"/>
                </a:solidFill>
                <a:latin typeface="Arial"/>
              </a:rPr>
              <a:t>Re-implementation of EIRENE photon tracing and opacity model (Ray Chandra)</a:t>
            </a:r>
            <a:endParaRPr lang="en-US" b="0" strike="noStrike" spc="-1" dirty="0">
              <a:solidFill>
                <a:srgbClr val="000000"/>
              </a:solidFill>
              <a:latin typeface="Arial"/>
            </a:endParaRPr>
          </a:p>
          <a:p>
            <a:pPr marL="743040" lvl="1" indent="-285480">
              <a:lnSpc>
                <a:spcPct val="100000"/>
              </a:lnSpc>
              <a:spcBef>
                <a:spcPts val="1200"/>
              </a:spcBef>
              <a:buClr>
                <a:srgbClr val="0000FF"/>
              </a:buClr>
              <a:buFont typeface="System Font Regular"/>
              <a:buChar char="-"/>
            </a:pPr>
            <a:r>
              <a:rPr lang="en-US" sz="1600" b="0" strike="noStrike" spc="-1" dirty="0">
                <a:solidFill>
                  <a:srgbClr val="0000FF"/>
                </a:solidFill>
                <a:latin typeface="Arial"/>
              </a:rPr>
              <a:t>Cylindric test case for Ly-a and Ly-b opacity ⇒ population escape factor and Planck test</a:t>
            </a:r>
            <a:endParaRPr lang="en-GB" sz="1600" spc="-1" dirty="0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Font typeface="Arial"/>
              <a:buChar char="•"/>
            </a:pPr>
            <a:r>
              <a:rPr lang="en-GB" spc="-1" dirty="0">
                <a:solidFill>
                  <a:srgbClr val="000000"/>
                </a:solidFill>
                <a:latin typeface="Arial"/>
              </a:rPr>
              <a:t>Assessment of isotope effect in JET-ILW EIRENE benchmark case (Mathias Groth)</a:t>
            </a:r>
            <a:endParaRPr lang="en-US" b="0" strike="noStrike" spc="-1" dirty="0">
              <a:solidFill>
                <a:srgbClr val="000000"/>
              </a:solidFill>
              <a:latin typeface="Arial"/>
            </a:endParaRPr>
          </a:p>
          <a:p>
            <a:pPr marL="743040" lvl="1" indent="-285480">
              <a:lnSpc>
                <a:spcPct val="100000"/>
              </a:lnSpc>
              <a:spcBef>
                <a:spcPts val="1200"/>
              </a:spcBef>
              <a:buClr>
                <a:srgbClr val="0000FF"/>
              </a:buClr>
              <a:buFont typeface="System Font Regular"/>
              <a:buChar char="-"/>
            </a:pPr>
            <a:r>
              <a:rPr lang="en-US" sz="1600" b="0" strike="noStrike" spc="-1" dirty="0">
                <a:solidFill>
                  <a:srgbClr val="0000FF"/>
                </a:solidFill>
                <a:latin typeface="Arial"/>
              </a:rPr>
              <a:t>Higher div. densities for T than for H plasmas observed in JET-ILW L-mode plasmas, both experimentally and in EDGE2D-EIRENE simulations</a:t>
            </a:r>
            <a:endParaRPr lang="en-US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992298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CustomShape 1"/>
          <p:cNvSpPr/>
          <p:nvPr/>
        </p:nvSpPr>
        <p:spPr>
          <a:xfrm>
            <a:off x="-1" y="-16200"/>
            <a:ext cx="8360229" cy="869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ts val="3200"/>
              </a:lnSpc>
            </a:pPr>
            <a:r>
              <a:rPr lang="en-GB" sz="2300" b="1" strike="noStrike" spc="-1" dirty="0">
                <a:solidFill>
                  <a:srgbClr val="000000"/>
                </a:solidFill>
                <a:latin typeface="Arial"/>
              </a:rPr>
              <a:t>Vib. resolved EIRENE data considers different collisional-radiative (CR) processes than vib. unresolved data</a:t>
            </a:r>
            <a:endParaRPr lang="en-US" sz="23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TextShape 2">
            <a:extLst>
              <a:ext uri="{FF2B5EF4-FFF2-40B4-BE49-F238E27FC236}">
                <a16:creationId xmlns:a16="http://schemas.microsoft.com/office/drawing/2014/main" id="{FD34941B-E837-C076-52B3-D439A2746C20}"/>
              </a:ext>
            </a:extLst>
          </p:cNvPr>
          <p:cNvSpPr txBox="1"/>
          <p:nvPr/>
        </p:nvSpPr>
        <p:spPr>
          <a:xfrm>
            <a:off x="6013805" y="1345412"/>
            <a:ext cx="3007473" cy="410881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223920" indent="-223560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Font typeface="Arial"/>
              <a:buChar char="•"/>
            </a:pPr>
            <a:r>
              <a:rPr lang="en-GB" sz="1800" b="0" strike="noStrike" spc="-1" dirty="0">
                <a:solidFill>
                  <a:srgbClr val="000000"/>
                </a:solidFill>
                <a:latin typeface="Arial"/>
              </a:rPr>
              <a:t>Different CR processes cause up to 60% difference in dissociation rates</a:t>
            </a:r>
            <a:endParaRPr lang="en-US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223920" indent="-223560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Font typeface="Arial"/>
              <a:buChar char="•"/>
            </a:pPr>
            <a:r>
              <a:rPr lang="en-GB" sz="1800" b="0" strike="noStrike" spc="-1" dirty="0">
                <a:solidFill>
                  <a:srgbClr val="000000"/>
                </a:solidFill>
                <a:latin typeface="Arial"/>
              </a:rPr>
              <a:t>Impact strongest in the  T</a:t>
            </a:r>
            <a:r>
              <a:rPr lang="en-GB" sz="1800" b="0" strike="noStrike" spc="-1" baseline="-25000" dirty="0">
                <a:solidFill>
                  <a:srgbClr val="000000"/>
                </a:solidFill>
                <a:latin typeface="Arial"/>
              </a:rPr>
              <a:t>e</a:t>
            </a:r>
            <a:r>
              <a:rPr lang="en-GB" sz="1800" b="0" strike="noStrike" spc="-1" dirty="0">
                <a:solidFill>
                  <a:srgbClr val="000000"/>
                </a:solidFill>
                <a:latin typeface="Arial"/>
              </a:rPr>
              <a:t> = 0.5–4 eV range, where molecular processes strongest</a:t>
            </a:r>
            <a:endParaRPr lang="en-US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223920" indent="-223560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Font typeface="Arial"/>
              <a:buChar char="•"/>
            </a:pPr>
            <a:r>
              <a:rPr lang="en-GB" sz="1800" b="0" strike="noStrike" spc="-1" dirty="0">
                <a:solidFill>
                  <a:srgbClr val="000000"/>
                </a:solidFill>
                <a:latin typeface="Arial"/>
              </a:rPr>
              <a:t>Electronic transitions affect T</a:t>
            </a:r>
            <a:r>
              <a:rPr lang="en-GB" sz="1800" b="0" strike="noStrike" spc="-1" baseline="-25000" dirty="0">
                <a:solidFill>
                  <a:srgbClr val="000000"/>
                </a:solidFill>
                <a:latin typeface="Arial"/>
              </a:rPr>
              <a:t>e</a:t>
            </a:r>
            <a:r>
              <a:rPr lang="en-GB" sz="1800" b="0" strike="noStrike" spc="-1" dirty="0">
                <a:solidFill>
                  <a:srgbClr val="000000"/>
                </a:solidFill>
                <a:latin typeface="Arial"/>
              </a:rPr>
              <a:t> &gt; 4 eV</a:t>
            </a:r>
            <a:endParaRPr lang="en-US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223920" indent="-223560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Font typeface="Arial"/>
              <a:buChar char="•"/>
            </a:pPr>
            <a:r>
              <a:rPr lang="en-GB" sz="1800" b="0" strike="noStrike" spc="-1" dirty="0">
                <a:solidFill>
                  <a:srgbClr val="000000"/>
                </a:solidFill>
                <a:latin typeface="Arial"/>
              </a:rPr>
              <a:t>Vibrational transitions affect T</a:t>
            </a:r>
            <a:r>
              <a:rPr lang="en-GB" sz="1800" b="0" strike="noStrike" spc="-1" baseline="-25000" dirty="0">
                <a:solidFill>
                  <a:srgbClr val="000000"/>
                </a:solidFill>
                <a:latin typeface="Arial"/>
              </a:rPr>
              <a:t>e</a:t>
            </a:r>
            <a:r>
              <a:rPr lang="en-GB" sz="1800" b="0" strike="noStrike" spc="-1" dirty="0">
                <a:solidFill>
                  <a:srgbClr val="000000"/>
                </a:solidFill>
                <a:latin typeface="Arial"/>
              </a:rPr>
              <a:t> &lt; 4 eV</a:t>
            </a:r>
            <a:endParaRPr lang="en-US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" name="Picture 10" descr="Chart, line chart&#10;&#10;Description automatically generated">
            <a:extLst>
              <a:ext uri="{FF2B5EF4-FFF2-40B4-BE49-F238E27FC236}">
                <a16:creationId xmlns:a16="http://schemas.microsoft.com/office/drawing/2014/main" id="{4B9B7B34-F922-7451-D535-D873CB77E12A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122722" y="1351526"/>
            <a:ext cx="5651280" cy="4787640"/>
          </a:xfrm>
          <a:prstGeom prst="rect">
            <a:avLst/>
          </a:prstGeom>
          <a:ln>
            <a:noFill/>
          </a:ln>
        </p:spPr>
      </p:pic>
      <p:sp>
        <p:nvSpPr>
          <p:cNvPr id="4" name="CustomShape 3">
            <a:extLst>
              <a:ext uri="{FF2B5EF4-FFF2-40B4-BE49-F238E27FC236}">
                <a16:creationId xmlns:a16="http://schemas.microsoft.com/office/drawing/2014/main" id="{D0BD4895-B5C4-072B-6D1B-9FD6CA24EF4C}"/>
              </a:ext>
            </a:extLst>
          </p:cNvPr>
          <p:cNvSpPr/>
          <p:nvPr/>
        </p:nvSpPr>
        <p:spPr>
          <a:xfrm>
            <a:off x="2027140" y="2208979"/>
            <a:ext cx="3746862" cy="36787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FF"/>
                </a:solidFill>
                <a:latin typeface="Calibri"/>
              </a:rPr>
              <a:t>No electronic H</a:t>
            </a:r>
            <a:r>
              <a:rPr lang="en-US" sz="1800" b="0" strike="noStrike" spc="-1" baseline="-25000" dirty="0">
                <a:solidFill>
                  <a:srgbClr val="0000FF"/>
                </a:solidFill>
                <a:latin typeface="Calibri"/>
              </a:rPr>
              <a:t>2</a:t>
            </a:r>
            <a:r>
              <a:rPr lang="en-US" sz="1800" b="0" strike="noStrike" spc="-1" dirty="0">
                <a:solidFill>
                  <a:srgbClr val="0000FF"/>
                </a:solidFill>
                <a:latin typeface="Calibri"/>
              </a:rPr>
              <a:t> molecular transitions</a:t>
            </a:r>
            <a:endParaRPr lang="en-US" sz="1800" b="0" strike="noStrike" spc="-1" dirty="0">
              <a:latin typeface="Arial"/>
            </a:endParaRPr>
          </a:p>
        </p:txBody>
      </p:sp>
      <p:sp>
        <p:nvSpPr>
          <p:cNvPr id="5" name="CustomShape 4">
            <a:extLst>
              <a:ext uri="{FF2B5EF4-FFF2-40B4-BE49-F238E27FC236}">
                <a16:creationId xmlns:a16="http://schemas.microsoft.com/office/drawing/2014/main" id="{A8F66259-DFC6-81C6-AAA0-E1ED5870F09B}"/>
              </a:ext>
            </a:extLst>
          </p:cNvPr>
          <p:cNvSpPr/>
          <p:nvPr/>
        </p:nvSpPr>
        <p:spPr>
          <a:xfrm>
            <a:off x="760454" y="1408046"/>
            <a:ext cx="5019856" cy="36787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C00000"/>
                </a:solidFill>
                <a:latin typeface="Calibri"/>
              </a:rPr>
              <a:t>No H</a:t>
            </a:r>
            <a:r>
              <a:rPr lang="en-US" sz="1800" b="0" strike="noStrike" spc="-1" baseline="-25000" dirty="0">
                <a:solidFill>
                  <a:srgbClr val="C00000"/>
                </a:solidFill>
                <a:latin typeface="Calibri"/>
              </a:rPr>
              <a:t>2</a:t>
            </a:r>
            <a:r>
              <a:rPr lang="en-US" sz="1800" b="0" strike="noStrike" spc="-1" dirty="0">
                <a:solidFill>
                  <a:srgbClr val="C00000"/>
                </a:solidFill>
                <a:latin typeface="Calibri"/>
              </a:rPr>
              <a:t> molecular electronic or vibrational transitions</a:t>
            </a:r>
            <a:endParaRPr lang="en-US" sz="1800" b="0" strike="noStrike" spc="-1" dirty="0">
              <a:latin typeface="Arial"/>
            </a:endParaRPr>
          </a:p>
        </p:txBody>
      </p:sp>
      <p:sp>
        <p:nvSpPr>
          <p:cNvPr id="6" name="CustomShape 5">
            <a:extLst>
              <a:ext uri="{FF2B5EF4-FFF2-40B4-BE49-F238E27FC236}">
                <a16:creationId xmlns:a16="http://schemas.microsoft.com/office/drawing/2014/main" id="{E7D72F6D-7AAB-9917-2540-662868C0AE68}"/>
              </a:ext>
            </a:extLst>
          </p:cNvPr>
          <p:cNvSpPr/>
          <p:nvPr/>
        </p:nvSpPr>
        <p:spPr>
          <a:xfrm>
            <a:off x="2792181" y="5233594"/>
            <a:ext cx="2782440" cy="272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200" b="0" strike="noStrike" spc="-1" dirty="0">
                <a:solidFill>
                  <a:srgbClr val="000000"/>
                </a:solidFill>
                <a:latin typeface="Times New Roman"/>
              </a:rPr>
              <a:t>Holm CPP 2022 10.1002/ctpp.202100189</a:t>
            </a:r>
            <a:endParaRPr lang="en-US" sz="12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511460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CustomShape 1"/>
          <p:cNvSpPr/>
          <p:nvPr/>
        </p:nvSpPr>
        <p:spPr>
          <a:xfrm>
            <a:off x="-1" y="-16200"/>
            <a:ext cx="8360229" cy="869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ts val="3200"/>
              </a:lnSpc>
            </a:pPr>
            <a:r>
              <a:rPr lang="en-GB" sz="2300" b="1" strike="noStrike" spc="-1" dirty="0">
                <a:solidFill>
                  <a:srgbClr val="000000"/>
                </a:solidFill>
                <a:latin typeface="Arial"/>
              </a:rPr>
              <a:t>Molecular-convergent close-coupling (MCCC) data [1] predicts an isotope effect on dissociation for T</a:t>
            </a:r>
            <a:r>
              <a:rPr lang="en-GB" sz="2300" b="1" strike="noStrike" spc="-1" baseline="-25000" dirty="0">
                <a:solidFill>
                  <a:srgbClr val="000000"/>
                </a:solidFill>
                <a:latin typeface="Arial"/>
              </a:rPr>
              <a:t>e</a:t>
            </a:r>
            <a:r>
              <a:rPr lang="en-GB" sz="2300" b="1" strike="noStrike" spc="-1" dirty="0">
                <a:solidFill>
                  <a:srgbClr val="000000"/>
                </a:solidFill>
                <a:latin typeface="Arial"/>
              </a:rPr>
              <a:t>=0.7-3 eV</a:t>
            </a:r>
            <a:endParaRPr lang="en-US" sz="23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TextShape 2">
            <a:extLst>
              <a:ext uri="{FF2B5EF4-FFF2-40B4-BE49-F238E27FC236}">
                <a16:creationId xmlns:a16="http://schemas.microsoft.com/office/drawing/2014/main" id="{FD34941B-E837-C076-52B3-D439A2746C20}"/>
              </a:ext>
            </a:extLst>
          </p:cNvPr>
          <p:cNvSpPr txBox="1"/>
          <p:nvPr/>
        </p:nvSpPr>
        <p:spPr>
          <a:xfrm>
            <a:off x="5127481" y="1345412"/>
            <a:ext cx="3893798" cy="281615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343080" indent="-342720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Font typeface="Arial"/>
              <a:buChar char="•"/>
            </a:pPr>
            <a:r>
              <a:rPr lang="en-GB" sz="1800" b="0" strike="noStrike" spc="-1" dirty="0">
                <a:solidFill>
                  <a:srgbClr val="000000"/>
                </a:solidFill>
                <a:latin typeface="Arial"/>
              </a:rPr>
              <a:t>Predicted isotope effect strongest for temperatures associated with detachment onset and detached conditions</a:t>
            </a:r>
            <a:endParaRPr lang="en-US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Font typeface="Arial"/>
              <a:buChar char="•"/>
            </a:pPr>
            <a:r>
              <a:rPr lang="en-GB" sz="1800" b="0" strike="noStrike" spc="-1" dirty="0">
                <a:solidFill>
                  <a:srgbClr val="000000"/>
                </a:solidFill>
                <a:latin typeface="Arial"/>
              </a:rPr>
              <a:t>MCCC data indicates weaker dissociation of both H</a:t>
            </a:r>
            <a:r>
              <a:rPr lang="en-GB" sz="1800" b="0" strike="noStrike" spc="-1" baseline="-25000" dirty="0">
                <a:solidFill>
                  <a:srgbClr val="000000"/>
                </a:solidFill>
                <a:latin typeface="Arial"/>
              </a:rPr>
              <a:t>2</a:t>
            </a:r>
            <a:r>
              <a:rPr lang="en-GB" sz="1800" b="0" strike="noStrike" spc="-1" dirty="0">
                <a:solidFill>
                  <a:srgbClr val="000000"/>
                </a:solidFill>
                <a:latin typeface="Arial"/>
              </a:rPr>
              <a:t> and D</a:t>
            </a:r>
            <a:r>
              <a:rPr lang="en-GB" sz="1800" b="0" strike="noStrike" spc="-1" baseline="-25000" dirty="0">
                <a:solidFill>
                  <a:srgbClr val="000000"/>
                </a:solidFill>
                <a:latin typeface="Arial"/>
              </a:rPr>
              <a:t>2</a:t>
            </a:r>
            <a:r>
              <a:rPr lang="en-GB" sz="1800" b="0" strike="noStrike" spc="-1" dirty="0">
                <a:solidFill>
                  <a:srgbClr val="000000"/>
                </a:solidFill>
                <a:latin typeface="Arial"/>
              </a:rPr>
              <a:t> for T</a:t>
            </a:r>
            <a:r>
              <a:rPr lang="en-GB" sz="1800" b="0" strike="noStrike" spc="-1" baseline="-25000" dirty="0">
                <a:solidFill>
                  <a:srgbClr val="000000"/>
                </a:solidFill>
                <a:latin typeface="Arial"/>
              </a:rPr>
              <a:t>e</a:t>
            </a:r>
            <a:r>
              <a:rPr lang="en-GB" sz="1800" b="0" strike="noStrike" spc="-1" dirty="0">
                <a:solidFill>
                  <a:srgbClr val="000000"/>
                </a:solidFill>
                <a:latin typeface="Arial"/>
              </a:rPr>
              <a:t> &gt; 3 eV compared to EIRENE data (AMJUEL, HYDHEL, H2VIBR)</a:t>
            </a:r>
            <a:endParaRPr lang="en-US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" name="Picture 6" descr="Chart, line chart, histogram&#10;&#10;Description automatically generated">
            <a:extLst>
              <a:ext uri="{FF2B5EF4-FFF2-40B4-BE49-F238E27FC236}">
                <a16:creationId xmlns:a16="http://schemas.microsoft.com/office/drawing/2014/main" id="{15FE7B41-B35C-BE67-D6C7-7EA3A8A59AA7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251640" y="1202352"/>
            <a:ext cx="4565520" cy="5236920"/>
          </a:xfrm>
          <a:prstGeom prst="rect">
            <a:avLst/>
          </a:prstGeom>
          <a:ln>
            <a:noFill/>
          </a:ln>
        </p:spPr>
      </p:pic>
      <p:sp>
        <p:nvSpPr>
          <p:cNvPr id="8" name="CustomShape 3">
            <a:extLst>
              <a:ext uri="{FF2B5EF4-FFF2-40B4-BE49-F238E27FC236}">
                <a16:creationId xmlns:a16="http://schemas.microsoft.com/office/drawing/2014/main" id="{2D3C55D9-84E2-4230-A0AA-69DBA72F794E}"/>
              </a:ext>
            </a:extLst>
          </p:cNvPr>
          <p:cNvSpPr/>
          <p:nvPr/>
        </p:nvSpPr>
        <p:spPr>
          <a:xfrm>
            <a:off x="670820" y="4927632"/>
            <a:ext cx="1125326" cy="64487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1" strike="noStrike" spc="-1" dirty="0">
                <a:solidFill>
                  <a:srgbClr val="FF0000"/>
                </a:solidFill>
                <a:latin typeface="Calibri"/>
              </a:rPr>
              <a:t>Hydrogen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 dirty="0">
                <a:solidFill>
                  <a:srgbClr val="FF0000"/>
                </a:solidFill>
                <a:latin typeface="Calibri"/>
              </a:rPr>
              <a:t>MCCC</a:t>
            </a:r>
            <a:endParaRPr lang="en-US" sz="1800" b="0" strike="noStrike" spc="-1" dirty="0">
              <a:latin typeface="Arial"/>
            </a:endParaRPr>
          </a:p>
        </p:txBody>
      </p:sp>
      <p:sp>
        <p:nvSpPr>
          <p:cNvPr id="9" name="CustomShape 4">
            <a:extLst>
              <a:ext uri="{FF2B5EF4-FFF2-40B4-BE49-F238E27FC236}">
                <a16:creationId xmlns:a16="http://schemas.microsoft.com/office/drawing/2014/main" id="{F2E87101-FC46-2A7D-8440-E9B1C1458979}"/>
              </a:ext>
            </a:extLst>
          </p:cNvPr>
          <p:cNvSpPr/>
          <p:nvPr/>
        </p:nvSpPr>
        <p:spPr>
          <a:xfrm>
            <a:off x="2131080" y="4204752"/>
            <a:ext cx="1972834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1" strike="noStrike" spc="-1" dirty="0">
                <a:solidFill>
                  <a:srgbClr val="0000FF"/>
                </a:solidFill>
                <a:latin typeface="Calibri"/>
              </a:rPr>
              <a:t>Deuterium - MCCC</a:t>
            </a:r>
            <a:endParaRPr lang="en-US" sz="1800" b="0" strike="noStrike" spc="-1" dirty="0">
              <a:latin typeface="Arial"/>
            </a:endParaRPr>
          </a:p>
        </p:txBody>
      </p:sp>
      <p:sp>
        <p:nvSpPr>
          <p:cNvPr id="10" name="CustomShape 5">
            <a:extLst>
              <a:ext uri="{FF2B5EF4-FFF2-40B4-BE49-F238E27FC236}">
                <a16:creationId xmlns:a16="http://schemas.microsoft.com/office/drawing/2014/main" id="{0746D64F-B6A8-34EB-FF42-25458BDC3A3F}"/>
              </a:ext>
            </a:extLst>
          </p:cNvPr>
          <p:cNvSpPr/>
          <p:nvPr/>
        </p:nvSpPr>
        <p:spPr>
          <a:xfrm>
            <a:off x="1611000" y="1690152"/>
            <a:ext cx="184680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1" strike="noStrike" spc="-1" dirty="0">
                <a:solidFill>
                  <a:srgbClr val="000000"/>
                </a:solidFill>
                <a:latin typeface="Calibri"/>
              </a:rPr>
              <a:t>EIRENE rates</a:t>
            </a:r>
            <a:endParaRPr lang="en-US" sz="1800" b="0" strike="noStrike" spc="-1" dirty="0">
              <a:latin typeface="Arial"/>
            </a:endParaRPr>
          </a:p>
        </p:txBody>
      </p:sp>
      <p:sp>
        <p:nvSpPr>
          <p:cNvPr id="11" name="CustomShape 6">
            <a:extLst>
              <a:ext uri="{FF2B5EF4-FFF2-40B4-BE49-F238E27FC236}">
                <a16:creationId xmlns:a16="http://schemas.microsoft.com/office/drawing/2014/main" id="{FD595777-3256-CF36-24CE-8898469E5D76}"/>
              </a:ext>
            </a:extLst>
          </p:cNvPr>
          <p:cNvSpPr/>
          <p:nvPr/>
        </p:nvSpPr>
        <p:spPr>
          <a:xfrm>
            <a:off x="2080800" y="967272"/>
            <a:ext cx="1533282" cy="36787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Times New Roman"/>
              </a:rPr>
              <a:t>n</a:t>
            </a:r>
            <a:r>
              <a:rPr lang="en-US" sz="1800" b="0" strike="noStrike" spc="-1" baseline="-25000" dirty="0">
                <a:solidFill>
                  <a:srgbClr val="000000"/>
                </a:solidFill>
                <a:latin typeface="Times New Roman"/>
              </a:rPr>
              <a:t>e</a:t>
            </a:r>
            <a:r>
              <a:rPr lang="en-US" sz="1800" b="0" strike="noStrike" spc="-1" dirty="0">
                <a:solidFill>
                  <a:srgbClr val="000000"/>
                </a:solidFill>
                <a:latin typeface="Times New Roman"/>
              </a:rPr>
              <a:t>=n</a:t>
            </a:r>
            <a:r>
              <a:rPr lang="en-US" sz="1800" b="0" strike="noStrike" spc="-1" baseline="-25000" dirty="0">
                <a:solidFill>
                  <a:srgbClr val="000000"/>
                </a:solidFill>
                <a:latin typeface="Times New Roman"/>
              </a:rPr>
              <a:t>i</a:t>
            </a:r>
            <a:r>
              <a:rPr lang="en-US" sz="1800" b="0" strike="noStrike" spc="-1" dirty="0">
                <a:solidFill>
                  <a:srgbClr val="000000"/>
                </a:solidFill>
                <a:latin typeface="Times New Roman"/>
              </a:rPr>
              <a:t>=10</a:t>
            </a:r>
            <a:r>
              <a:rPr lang="en-US" sz="1800" b="0" strike="noStrike" spc="-1" baseline="30000" dirty="0">
                <a:solidFill>
                  <a:srgbClr val="000000"/>
                </a:solidFill>
                <a:latin typeface="Times New Roman"/>
              </a:rPr>
              <a:t>20</a:t>
            </a:r>
            <a:r>
              <a:rPr lang="en-US" sz="1800" b="0" strike="noStrike" spc="-1" dirty="0">
                <a:solidFill>
                  <a:srgbClr val="000000"/>
                </a:solidFill>
                <a:latin typeface="Times New Roman"/>
              </a:rPr>
              <a:t> m</a:t>
            </a:r>
            <a:r>
              <a:rPr lang="en-US" sz="1800" b="0" strike="noStrike" spc="-1" baseline="30000" dirty="0">
                <a:solidFill>
                  <a:srgbClr val="000000"/>
                </a:solidFill>
                <a:latin typeface="Times New Roman"/>
              </a:rPr>
              <a:t>-3</a:t>
            </a:r>
            <a:endParaRPr lang="en-US" sz="1800" b="0" strike="noStrike" spc="-1" dirty="0">
              <a:latin typeface="Arial"/>
            </a:endParaRPr>
          </a:p>
        </p:txBody>
      </p:sp>
      <p:sp>
        <p:nvSpPr>
          <p:cNvPr id="12" name="CustomShape 7">
            <a:extLst>
              <a:ext uri="{FF2B5EF4-FFF2-40B4-BE49-F238E27FC236}">
                <a16:creationId xmlns:a16="http://schemas.microsoft.com/office/drawing/2014/main" id="{B43350FA-2685-1C0E-7A77-2EB7D6B329EE}"/>
              </a:ext>
            </a:extLst>
          </p:cNvPr>
          <p:cNvSpPr/>
          <p:nvPr/>
        </p:nvSpPr>
        <p:spPr>
          <a:xfrm>
            <a:off x="2350284" y="5702110"/>
            <a:ext cx="2340720" cy="272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200" b="0" strike="noStrike" spc="-1" dirty="0">
                <a:solidFill>
                  <a:srgbClr val="000000"/>
                </a:solidFill>
                <a:latin typeface="Times New Roman"/>
              </a:rPr>
              <a:t>Holm PSI 2022, submitted to NME</a:t>
            </a:r>
            <a:endParaRPr lang="en-US" sz="1200" b="0" strike="noStrike" spc="-1" dirty="0">
              <a:latin typeface="Arial"/>
            </a:endParaRPr>
          </a:p>
        </p:txBody>
      </p:sp>
      <p:sp>
        <p:nvSpPr>
          <p:cNvPr id="13" name="CustomShape 8">
            <a:extLst>
              <a:ext uri="{FF2B5EF4-FFF2-40B4-BE49-F238E27FC236}">
                <a16:creationId xmlns:a16="http://schemas.microsoft.com/office/drawing/2014/main" id="{25016A3E-8C48-1AED-5DC2-24A739B05104}"/>
              </a:ext>
            </a:extLst>
          </p:cNvPr>
          <p:cNvSpPr/>
          <p:nvPr/>
        </p:nvSpPr>
        <p:spPr>
          <a:xfrm>
            <a:off x="6225052" y="6166392"/>
            <a:ext cx="2621913" cy="27554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200" b="0" strike="noStrike" spc="-1" dirty="0">
                <a:solidFill>
                  <a:srgbClr val="000000"/>
                </a:solidFill>
                <a:latin typeface="Times New Roman"/>
              </a:rPr>
              <a:t>[1] mccc-db.org, accessed July 6</a:t>
            </a:r>
            <a:r>
              <a:rPr lang="en-US" sz="1200" b="0" strike="noStrike" spc="-1" baseline="30000" dirty="0">
                <a:solidFill>
                  <a:srgbClr val="000000"/>
                </a:solidFill>
                <a:latin typeface="Times New Roman"/>
              </a:rPr>
              <a:t>th</a:t>
            </a:r>
            <a:r>
              <a:rPr lang="en-US" sz="1200" b="0" strike="noStrike" spc="-1" dirty="0">
                <a:solidFill>
                  <a:srgbClr val="000000"/>
                </a:solidFill>
                <a:latin typeface="Times New Roman"/>
              </a:rPr>
              <a:t> 2022</a:t>
            </a:r>
            <a:endParaRPr lang="en-US" sz="12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371395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CustomShape 1"/>
          <p:cNvSpPr/>
          <p:nvPr/>
        </p:nvSpPr>
        <p:spPr>
          <a:xfrm>
            <a:off x="0" y="-16200"/>
            <a:ext cx="8228880" cy="869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ts val="3200"/>
              </a:lnSpc>
            </a:pPr>
            <a:r>
              <a:rPr lang="en-GB" sz="2400" b="1" strike="noStrike" spc="-1" dirty="0">
                <a:solidFill>
                  <a:srgbClr val="000000"/>
                </a:solidFill>
                <a:latin typeface="Arial"/>
              </a:rPr>
              <a:t>Assessment of H_COLRAD (He_COLRAD and H2_COLRAD) in EIRENE</a:t>
            </a:r>
          </a:p>
        </p:txBody>
      </p:sp>
      <p:sp>
        <p:nvSpPr>
          <p:cNvPr id="2" name="TextShape 2">
            <a:extLst>
              <a:ext uri="{FF2B5EF4-FFF2-40B4-BE49-F238E27FC236}">
                <a16:creationId xmlns:a16="http://schemas.microsoft.com/office/drawing/2014/main" id="{FD34941B-E837-C076-52B3-D439A2746C20}"/>
              </a:ext>
            </a:extLst>
          </p:cNvPr>
          <p:cNvSpPr txBox="1"/>
          <p:nvPr/>
        </p:nvSpPr>
        <p:spPr>
          <a:xfrm>
            <a:off x="141514" y="1182125"/>
            <a:ext cx="8850085" cy="32316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343080" indent="-342720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Font typeface="Arial"/>
              <a:buChar char="•"/>
            </a:pPr>
            <a:r>
              <a:rPr lang="en-GB" b="0" strike="noStrike" spc="-1" dirty="0">
                <a:solidFill>
                  <a:srgbClr val="000000"/>
                </a:solidFill>
                <a:latin typeface="Arial"/>
              </a:rPr>
              <a:t>H_COLRAD (and H2_COLRAD) based on the collisional radiative model by Sawada (1995) ⇒ used to built AMJUEL and H2VIBR databases </a:t>
            </a:r>
          </a:p>
          <a:p>
            <a:pPr marL="343080" indent="-342720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Font typeface="Arial"/>
              <a:buChar char="•"/>
            </a:pPr>
            <a:r>
              <a:rPr lang="en-GB" b="0" strike="noStrike" spc="-1" dirty="0">
                <a:solidFill>
                  <a:srgbClr val="000000"/>
                </a:solidFill>
                <a:latin typeface="Arial"/>
              </a:rPr>
              <a:t>Resolve population coefficients for each EIRENE cell</a:t>
            </a:r>
          </a:p>
          <a:p>
            <a:pPr marL="343080" indent="-342720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Font typeface="Arial"/>
              <a:buChar char="•"/>
            </a:pPr>
            <a:r>
              <a:rPr lang="en-GB" b="0" strike="noStrike" spc="-1" dirty="0">
                <a:solidFill>
                  <a:srgbClr val="000000"/>
                </a:solidFill>
                <a:latin typeface="Arial"/>
              </a:rPr>
              <a:t>Derive effective rates such as effective ionization and recombination rates to be used in EIRENE</a:t>
            </a:r>
          </a:p>
          <a:p>
            <a:pPr marL="343080" indent="-342720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Font typeface="Arial"/>
              <a:buChar char="•"/>
            </a:pPr>
            <a:r>
              <a:rPr lang="en-GB" b="0" strike="noStrike" spc="-1" dirty="0">
                <a:solidFill>
                  <a:srgbClr val="000000"/>
                </a:solidFill>
                <a:latin typeface="Arial"/>
              </a:rPr>
              <a:t>Provide population densities of excited species as a bulk ion species for the Photon tracing module</a:t>
            </a:r>
          </a:p>
          <a:p>
            <a:pPr marL="343080" indent="-342720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Font typeface="System Font Regular"/>
              <a:buChar char="⇒"/>
            </a:pPr>
            <a:r>
              <a:rPr lang="en-GB" spc="-1" dirty="0">
                <a:solidFill>
                  <a:srgbClr val="000000"/>
                </a:solidFill>
                <a:latin typeface="Arial"/>
              </a:rPr>
              <a:t>Resurrect ability to run Sawada 1995 and 2004 models standalone</a:t>
            </a:r>
            <a:endParaRPr lang="en-US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312945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CustomShape 1"/>
          <p:cNvSpPr/>
          <p:nvPr/>
        </p:nvSpPr>
        <p:spPr>
          <a:xfrm>
            <a:off x="0" y="-16200"/>
            <a:ext cx="8228880" cy="869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ts val="3200"/>
              </a:lnSpc>
            </a:pPr>
            <a:r>
              <a:rPr lang="en-GB" sz="2400" b="1" strike="noStrike" spc="-1" dirty="0">
                <a:solidFill>
                  <a:srgbClr val="000000"/>
                </a:solidFill>
                <a:latin typeface="Arial"/>
              </a:rPr>
              <a:t>The effective ionization rate of H_COLRAD agrees perfectly with AMJUEL data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925AD85E-7847-0E5A-C227-25D3D7B85A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784" r="7732"/>
          <a:stretch/>
        </p:blipFill>
        <p:spPr>
          <a:xfrm>
            <a:off x="4038598" y="2487917"/>
            <a:ext cx="5029199" cy="393331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D18D120-80AE-BC0A-6CC8-EB69A07F94DA}"/>
                  </a:ext>
                </a:extLst>
              </p:cNvPr>
              <p:cNvSpPr txBox="1"/>
              <p:nvPr/>
            </p:nvSpPr>
            <p:spPr>
              <a:xfrm>
                <a:off x="275584" y="1808243"/>
                <a:ext cx="4554645" cy="7201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𝑒𝑓𝑓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(1,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</m:d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,1</m:t>
                                      </m:r>
                                    </m:e>
                                  </m:d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D18D120-80AE-BC0A-6CC8-EB69A07F94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584" y="1808243"/>
                <a:ext cx="4554645" cy="720134"/>
              </a:xfrm>
              <a:prstGeom prst="rect">
                <a:avLst/>
              </a:prstGeom>
              <a:blipFill>
                <a:blip r:embed="rId4"/>
                <a:stretch>
                  <a:fillRect l="-278" t="-134483" b="-177586"/>
                </a:stretch>
              </a:blipFill>
            </p:spPr>
            <p:txBody>
              <a:bodyPr/>
              <a:lstStyle/>
              <a:p>
                <a:r>
                  <a:rPr lang="en-F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C0BF536E-F28A-916E-5263-AD899DB030D6}"/>
              </a:ext>
            </a:extLst>
          </p:cNvPr>
          <p:cNvSpPr txBox="1"/>
          <p:nvPr/>
        </p:nvSpPr>
        <p:spPr>
          <a:xfrm>
            <a:off x="152401" y="1200129"/>
            <a:ext cx="4476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Effective ionization rate S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eff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  <a:endParaRPr lang="en-GB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7E07EC-3671-627E-B7E2-68A7F456974C}"/>
              </a:ext>
            </a:extLst>
          </p:cNvPr>
          <p:cNvSpPr txBox="1"/>
          <p:nvPr/>
        </p:nvSpPr>
        <p:spPr>
          <a:xfrm>
            <a:off x="275584" y="3718879"/>
            <a:ext cx="347998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EIRENE CR = H_COLRAD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EIRENE AMJUEL = using AMJUEL rates within EIRENE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AMJUEL – last update entry: May 2018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24750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CustomShape 1"/>
          <p:cNvSpPr/>
          <p:nvPr/>
        </p:nvSpPr>
        <p:spPr>
          <a:xfrm>
            <a:off x="0" y="-16200"/>
            <a:ext cx="8228880" cy="869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ts val="3200"/>
              </a:lnSpc>
            </a:pPr>
            <a:r>
              <a:rPr lang="en-GB" sz="2400" b="1" strike="noStrike" spc="-1" dirty="0">
                <a:solidFill>
                  <a:srgbClr val="000000"/>
                </a:solidFill>
                <a:latin typeface="Arial"/>
              </a:rPr>
              <a:t>Proposed CRM structure in EIRENE (H_COLRAD)</a:t>
            </a:r>
          </a:p>
          <a:p>
            <a:pPr>
              <a:lnSpc>
                <a:spcPts val="3200"/>
              </a:lnSpc>
            </a:pPr>
            <a:endParaRPr lang="en-GB" sz="2400" b="1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DDC211-A2E2-86B5-C018-AF7449694765}"/>
              </a:ext>
            </a:extLst>
          </p:cNvPr>
          <p:cNvSpPr txBox="1"/>
          <p:nvPr/>
        </p:nvSpPr>
        <p:spPr>
          <a:xfrm>
            <a:off x="6220488" y="2170240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endParaRPr lang="en-FI" sz="135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18CE9A-7746-2EE8-94A6-2785513429DD}"/>
              </a:ext>
            </a:extLst>
          </p:cNvPr>
          <p:cNvSpPr txBox="1"/>
          <p:nvPr/>
        </p:nvSpPr>
        <p:spPr>
          <a:xfrm>
            <a:off x="6492680" y="5068867"/>
            <a:ext cx="2550820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</a:rPr>
              <a:t>EIRENE_rate_coeff (icell)</a:t>
            </a:r>
          </a:p>
          <a:p>
            <a:pPr marL="285750" marR="0" lvl="0" indent="-28575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</a:rPr>
              <a:t>Rate coefficient for EIRENE calculations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7BE056E-D057-4028-E76A-79BF8F509A31}"/>
              </a:ext>
            </a:extLst>
          </p:cNvPr>
          <p:cNvSpPr txBox="1"/>
          <p:nvPr/>
        </p:nvSpPr>
        <p:spPr>
          <a:xfrm>
            <a:off x="3696343" y="1461858"/>
            <a:ext cx="2571194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</a:rPr>
              <a:t>EIRENE_H_colrad (T,n)</a:t>
            </a:r>
          </a:p>
          <a:p>
            <a:pPr defTabSz="685800"/>
            <a:r>
              <a:rPr lang="en-GB" sz="1600" dirty="0">
                <a:solidFill>
                  <a:prstClr val="black"/>
                </a:solidFill>
                <a:latin typeface="Arial" panose="020B0604020202020204"/>
              </a:rPr>
              <a:t>Output:</a:t>
            </a:r>
          </a:p>
          <a:p>
            <a:pPr marL="285750" indent="-285750" defTabSz="68580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prstClr val="black"/>
                </a:solidFill>
                <a:latin typeface="Arial" panose="020B0604020202020204"/>
              </a:rPr>
              <a:t>Effective ion. and rec. rates</a:t>
            </a:r>
          </a:p>
          <a:p>
            <a:pPr marL="285750" indent="-285750" defTabSz="68580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prstClr val="black"/>
                </a:solidFill>
                <a:latin typeface="Arial" panose="020B0604020202020204"/>
              </a:rPr>
              <a:t>Effective ion. and rec. energy loss rates</a:t>
            </a:r>
          </a:p>
          <a:p>
            <a:pPr marL="285750" indent="-285750" defTabSz="68580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prstClr val="black"/>
                </a:solidFill>
                <a:latin typeface="Arial" panose="020B0604020202020204"/>
              </a:rPr>
              <a:t>Population coeff. of H(n) (for photon sources)</a:t>
            </a:r>
            <a:endParaRPr kumimoji="0" lang="en-FI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83E125E-3C21-6B01-034D-E395FE6380F0}"/>
              </a:ext>
            </a:extLst>
          </p:cNvPr>
          <p:cNvGrpSpPr/>
          <p:nvPr/>
        </p:nvGrpSpPr>
        <p:grpSpPr>
          <a:xfrm>
            <a:off x="6586880" y="4159148"/>
            <a:ext cx="2550820" cy="367122"/>
            <a:chOff x="2850517" y="1321433"/>
            <a:chExt cx="2049616" cy="36712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2B8870E-35CB-2B32-FBC0-3EAB17FF3CE7}"/>
                </a:ext>
              </a:extLst>
            </p:cNvPr>
            <p:cNvSpPr/>
            <p:nvPr/>
          </p:nvSpPr>
          <p:spPr>
            <a:xfrm>
              <a:off x="2850517" y="1335829"/>
              <a:ext cx="1973925" cy="352726"/>
            </a:xfrm>
            <a:prstGeom prst="rect">
              <a:avLst/>
            </a:prstGeom>
            <a:noFill/>
            <a:ln w="12700" cap="flat" cmpd="sng" algn="ctr">
              <a:solidFill>
                <a:srgbClr val="0C0C0C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FI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8C54722-3FFC-C9B2-C293-990356E70E3C}"/>
                </a:ext>
              </a:extLst>
            </p:cNvPr>
            <p:cNvSpPr txBox="1"/>
            <p:nvPr/>
          </p:nvSpPr>
          <p:spPr>
            <a:xfrm>
              <a:off x="2850517" y="1321433"/>
              <a:ext cx="204961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600" kern="0" dirty="0">
                  <a:solidFill>
                    <a:prstClr val="black"/>
                  </a:solidFill>
                  <a:latin typeface="Arial" panose="020B0604020202020204"/>
                </a:rPr>
                <a:t>Reaction input (Block 4)</a:t>
              </a:r>
              <a:endParaRPr kumimoji="0" lang="en-FI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1C4AD6DE-37A4-A756-CDFF-8BB8DC4468CE}"/>
              </a:ext>
            </a:extLst>
          </p:cNvPr>
          <p:cNvSpPr/>
          <p:nvPr/>
        </p:nvSpPr>
        <p:spPr>
          <a:xfrm>
            <a:off x="32384" y="1461858"/>
            <a:ext cx="2863219" cy="1630633"/>
          </a:xfrm>
          <a:prstGeom prst="rect">
            <a:avLst/>
          </a:prstGeom>
          <a:noFill/>
          <a:ln w="12700" cap="flat" cmpd="sng" algn="ctr">
            <a:solidFill>
              <a:srgbClr val="0C0C0C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FI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CBD3E57-31B9-1562-263E-E44764738182}"/>
              </a:ext>
            </a:extLst>
          </p:cNvPr>
          <p:cNvSpPr txBox="1"/>
          <p:nvPr/>
        </p:nvSpPr>
        <p:spPr>
          <a:xfrm>
            <a:off x="32384" y="1657792"/>
            <a:ext cx="2973010" cy="13551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</a:endParaRPr>
          </a:p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600" kern="0" dirty="0">
              <a:solidFill>
                <a:prstClr val="black"/>
              </a:solidFill>
              <a:latin typeface="Arial" panose="020B0604020202020204"/>
            </a:endParaRPr>
          </a:p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</a:endParaRPr>
          </a:p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FI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6AEDBCB-16B1-A949-2CAD-391CEE94853A}"/>
              </a:ext>
            </a:extLst>
          </p:cNvPr>
          <p:cNvSpPr txBox="1"/>
          <p:nvPr/>
        </p:nvSpPr>
        <p:spPr>
          <a:xfrm>
            <a:off x="136707" y="1577085"/>
            <a:ext cx="27588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</a:rPr>
              <a:t>Rates (Sawada </a:t>
            </a:r>
            <a:r>
              <a:rPr lang="en-GB" sz="1600" kern="0" dirty="0">
                <a:solidFill>
                  <a:prstClr val="black"/>
                </a:solidFill>
                <a:latin typeface="Arial" panose="020B0604020202020204"/>
              </a:rPr>
              <a:t>95 model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</a:rPr>
              <a:t>)</a:t>
            </a:r>
            <a:endParaRPr kumimoji="0" lang="en-FI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18ABFC5-32F3-85FB-588C-3B815B54E1A1}"/>
              </a:ext>
            </a:extLst>
          </p:cNvPr>
          <p:cNvSpPr txBox="1"/>
          <p:nvPr/>
        </p:nvSpPr>
        <p:spPr>
          <a:xfrm>
            <a:off x="176535" y="1995211"/>
            <a:ext cx="255807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defTabSz="68580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prstClr val="black"/>
                </a:solidFill>
                <a:latin typeface="Arial" panose="020B0604020202020204"/>
              </a:rPr>
              <a:t>Cross-sections and rate coefficients (Johnson 1972, Vriens 1980, Bethe 1957)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6E86D04-035B-CD66-13F6-1588D8A5B867}"/>
              </a:ext>
            </a:extLst>
          </p:cNvPr>
          <p:cNvCxnSpPr>
            <a:cxnSpLocks/>
          </p:cNvCxnSpPr>
          <p:nvPr/>
        </p:nvCxnSpPr>
        <p:spPr>
          <a:xfrm>
            <a:off x="3224153" y="2888589"/>
            <a:ext cx="413951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D80095D-C350-8661-09B7-09CD142BF457}"/>
              </a:ext>
            </a:extLst>
          </p:cNvPr>
          <p:cNvCxnSpPr>
            <a:cxnSpLocks/>
          </p:cNvCxnSpPr>
          <p:nvPr/>
        </p:nvCxnSpPr>
        <p:spPr>
          <a:xfrm>
            <a:off x="4981939" y="3767557"/>
            <a:ext cx="1" cy="150022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670F09F-E41E-C9CD-7297-E176352C888B}"/>
              </a:ext>
            </a:extLst>
          </p:cNvPr>
          <p:cNvCxnSpPr>
            <a:cxnSpLocks/>
          </p:cNvCxnSpPr>
          <p:nvPr/>
        </p:nvCxnSpPr>
        <p:spPr>
          <a:xfrm>
            <a:off x="6157820" y="5437054"/>
            <a:ext cx="312715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81C4797-921D-3FDB-0EE0-DB3DA8DA23AC}"/>
              </a:ext>
            </a:extLst>
          </p:cNvPr>
          <p:cNvCxnSpPr/>
          <p:nvPr/>
        </p:nvCxnSpPr>
        <p:spPr>
          <a:xfrm>
            <a:off x="7782534" y="4590356"/>
            <a:ext cx="0" cy="405987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99DFD6B-8291-E384-08AA-B19C2CB1FFB3}"/>
                  </a:ext>
                </a:extLst>
              </p:cNvPr>
              <p:cNvSpPr txBox="1"/>
              <p:nvPr/>
            </p:nvSpPr>
            <p:spPr>
              <a:xfrm>
                <a:off x="7337273" y="1461858"/>
                <a:ext cx="1729058" cy="10772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600" kern="0" dirty="0">
                    <a:solidFill>
                      <a:prstClr val="black"/>
                    </a:solidFill>
                    <a:latin typeface="Arial" panose="020B0604020202020204"/>
                  </a:rPr>
                  <a:t>PHOTON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b="0" i="1" kern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 sz="1600" b="0" i="0" kern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en-GB" sz="1600" b="0" i="1" kern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𝑒𝑥𝑡</m:t>
                        </m:r>
                      </m:sub>
                    </m:sSub>
                  </m:oMath>
                </a14:m>
                <a:r>
                  <a:rPr lang="en-GB" sz="1600" kern="0" dirty="0">
                    <a:solidFill>
                      <a:prstClr val="black"/>
                    </a:solidFill>
                    <a:latin typeface="Arial" panose="020B0604020202020204"/>
                  </a:rPr>
                  <a:t>)</a:t>
                </a:r>
              </a:p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600" kern="0" dirty="0">
                    <a:solidFill>
                      <a:prstClr val="black"/>
                    </a:solidFill>
                    <a:latin typeface="Arial" panose="020B0604020202020204"/>
                  </a:rPr>
                  <a:t>Output:</a:t>
                </a:r>
              </a:p>
              <a:p>
                <a:pPr marL="285750" marR="0" lvl="0" indent="-28575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sz="1600" b="0" i="1" kern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 sz="1600" b="0" i="0" kern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en-GB" sz="1600" b="0" i="1" kern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𝑒𝑥𝑡</m:t>
                        </m:r>
                      </m:sub>
                    </m:sSub>
                  </m:oMath>
                </a14:m>
                <a:r>
                  <a:rPr lang="en-GB" sz="1600" kern="0" dirty="0">
                    <a:solidFill>
                      <a:prstClr val="black"/>
                    </a:solidFill>
                    <a:latin typeface="Arial" panose="020B0604020202020204"/>
                  </a:rPr>
                  <a:t> as CRM source terms</a:t>
                </a:r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99DFD6B-8291-E384-08AA-B19C2CB1FF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7273" y="1461858"/>
                <a:ext cx="1729058" cy="1077218"/>
              </a:xfrm>
              <a:prstGeom prst="rect">
                <a:avLst/>
              </a:prstGeom>
              <a:blipFill>
                <a:blip r:embed="rId2"/>
                <a:stretch>
                  <a:fillRect l="-1449" t="-1149" b="-574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FI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BB0277F0-B95F-92EF-5652-2EEE0A5C80C8}"/>
              </a:ext>
            </a:extLst>
          </p:cNvPr>
          <p:cNvCxnSpPr>
            <a:cxnSpLocks/>
          </p:cNvCxnSpPr>
          <p:nvPr/>
        </p:nvCxnSpPr>
        <p:spPr>
          <a:xfrm>
            <a:off x="6293439" y="2092128"/>
            <a:ext cx="1043834" cy="0"/>
          </a:xfrm>
          <a:prstGeom prst="straightConnector1">
            <a:avLst/>
          </a:prstGeom>
          <a:ln>
            <a:solidFill>
              <a:schemeClr val="tx1"/>
            </a:solidFill>
            <a:prstDash val="lg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A35DD386-F560-662B-D9CB-FE64240943A0}"/>
              </a:ext>
            </a:extLst>
          </p:cNvPr>
          <p:cNvSpPr/>
          <p:nvPr/>
        </p:nvSpPr>
        <p:spPr>
          <a:xfrm>
            <a:off x="47405" y="3429000"/>
            <a:ext cx="2863219" cy="1630633"/>
          </a:xfrm>
          <a:prstGeom prst="rect">
            <a:avLst/>
          </a:prstGeom>
          <a:noFill/>
          <a:ln w="12700" cap="flat" cmpd="sng" algn="ctr">
            <a:solidFill>
              <a:srgbClr val="0C0C0C">
                <a:shade val="50000"/>
              </a:srgbClr>
            </a:solidFill>
            <a:prstDash val="dashDot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FI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8869C07-ED09-60D5-1E4D-33776DA629DB}"/>
              </a:ext>
            </a:extLst>
          </p:cNvPr>
          <p:cNvSpPr txBox="1"/>
          <p:nvPr/>
        </p:nvSpPr>
        <p:spPr>
          <a:xfrm>
            <a:off x="151728" y="3544227"/>
            <a:ext cx="27588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</a:rPr>
              <a:t>Rates (Yacora)</a:t>
            </a:r>
            <a:endParaRPr kumimoji="0" lang="en-FI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A126C69-3930-816E-8F19-C15AD74AF1E5}"/>
              </a:ext>
            </a:extLst>
          </p:cNvPr>
          <p:cNvSpPr txBox="1"/>
          <p:nvPr/>
        </p:nvSpPr>
        <p:spPr>
          <a:xfrm>
            <a:off x="191556" y="3962353"/>
            <a:ext cx="255807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defTabSz="68580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prstClr val="black"/>
                </a:solidFill>
                <a:latin typeface="Arial" panose="020B0604020202020204"/>
              </a:rPr>
              <a:t>Cross-sections and rate coefficients (Yacora dataset)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4EAA9D8-BE7B-85D2-B782-C0D41B8DB8E1}"/>
              </a:ext>
            </a:extLst>
          </p:cNvPr>
          <p:cNvCxnSpPr>
            <a:cxnSpLocks/>
          </p:cNvCxnSpPr>
          <p:nvPr/>
        </p:nvCxnSpPr>
        <p:spPr>
          <a:xfrm>
            <a:off x="3224153" y="2188254"/>
            <a:ext cx="0" cy="2295005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2E7C7CA-ED62-E6EA-A0A9-E160D067C627}"/>
              </a:ext>
            </a:extLst>
          </p:cNvPr>
          <p:cNvCxnSpPr>
            <a:cxnSpLocks/>
          </p:cNvCxnSpPr>
          <p:nvPr/>
        </p:nvCxnSpPr>
        <p:spPr>
          <a:xfrm flipH="1">
            <a:off x="2955540" y="2188254"/>
            <a:ext cx="26861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4CDA4EF-7A65-FEAA-CCC3-3DFF8F330CC3}"/>
              </a:ext>
            </a:extLst>
          </p:cNvPr>
          <p:cNvCxnSpPr>
            <a:cxnSpLocks/>
          </p:cNvCxnSpPr>
          <p:nvPr/>
        </p:nvCxnSpPr>
        <p:spPr>
          <a:xfrm flipH="1">
            <a:off x="2955540" y="4484310"/>
            <a:ext cx="26861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2DE1DE89-D6C1-8C06-8458-FD5C8B9F239F}"/>
              </a:ext>
            </a:extLst>
          </p:cNvPr>
          <p:cNvSpPr txBox="1"/>
          <p:nvPr/>
        </p:nvSpPr>
        <p:spPr>
          <a:xfrm>
            <a:off x="3849616" y="5267777"/>
            <a:ext cx="2264647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</a:rPr>
              <a:t>EIRENE_colrad (icrm)</a:t>
            </a:r>
            <a:endParaRPr kumimoji="0" lang="en-FI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8660549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CustomShape 1"/>
          <p:cNvSpPr/>
          <p:nvPr/>
        </p:nvSpPr>
        <p:spPr>
          <a:xfrm>
            <a:off x="0" y="-16200"/>
            <a:ext cx="8228880" cy="869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ts val="3200"/>
              </a:lnSpc>
            </a:pPr>
            <a:r>
              <a:rPr lang="en-GB" sz="2400" b="1" strike="noStrike" spc="-1" dirty="0">
                <a:solidFill>
                  <a:srgbClr val="000000"/>
                </a:solidFill>
                <a:latin typeface="Arial"/>
              </a:rPr>
              <a:t>Proposed H2_COLRAD structure in EIRENE (currently non-existent)</a:t>
            </a:r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947552C5-3779-8652-EB74-B686D6A69BE7}"/>
              </a:ext>
            </a:extLst>
          </p:cNvPr>
          <p:cNvSpPr txBox="1">
            <a:spLocks noChangeAspect="1"/>
          </p:cNvSpPr>
          <p:nvPr/>
        </p:nvSpPr>
        <p:spPr>
          <a:xfrm>
            <a:off x="631425" y="838676"/>
            <a:ext cx="7669159" cy="711632"/>
          </a:xfrm>
          <a:prstGeom prst="rect">
            <a:avLst/>
          </a:prstGeom>
        </p:spPr>
        <p:txBody>
          <a:bodyPr lIns="0" rIns="0"/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  <a:defRPr sz="40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800" b="1" i="0" u="sng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9D3E3E-435E-7FA9-78C8-CDCFD16F285C}"/>
              </a:ext>
            </a:extLst>
          </p:cNvPr>
          <p:cNvSpPr txBox="1">
            <a:spLocks noChangeAspect="1"/>
          </p:cNvSpPr>
          <p:nvPr/>
        </p:nvSpPr>
        <p:spPr>
          <a:xfrm>
            <a:off x="6110890" y="2572775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endParaRPr lang="en-FI" sz="135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CC35BE0-2844-161A-A416-E5D55AB85581}"/>
              </a:ext>
            </a:extLst>
          </p:cNvPr>
          <p:cNvSpPr txBox="1"/>
          <p:nvPr/>
        </p:nvSpPr>
        <p:spPr>
          <a:xfrm>
            <a:off x="3672374" y="1415328"/>
            <a:ext cx="3110360" cy="25545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</a:rPr>
              <a:t>EIRENE_H2_colrad (T,n,Ti?)</a:t>
            </a:r>
          </a:p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600" kern="0" dirty="0">
              <a:solidFill>
                <a:prstClr val="black"/>
              </a:solidFill>
              <a:latin typeface="Arial" panose="020B0604020202020204"/>
            </a:endParaRPr>
          </a:p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kern="0" dirty="0">
                <a:solidFill>
                  <a:prstClr val="black"/>
                </a:solidFill>
                <a:latin typeface="Arial" panose="020B0604020202020204"/>
              </a:rPr>
              <a:t>Output:</a:t>
            </a:r>
          </a:p>
          <a:p>
            <a:pPr marL="285750" indent="-285750" defTabSz="68580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prstClr val="black"/>
                </a:solidFill>
                <a:latin typeface="Arial" panose="020B0604020202020204"/>
              </a:rPr>
              <a:t>Effective ion. and rec. rates</a:t>
            </a:r>
          </a:p>
          <a:p>
            <a:pPr marL="285750" indent="-285750" defTabSz="68580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prstClr val="black"/>
                </a:solidFill>
                <a:latin typeface="Arial" panose="020B0604020202020204"/>
              </a:rPr>
              <a:t>Effective ion. and rec. energy loss rates</a:t>
            </a:r>
          </a:p>
          <a:p>
            <a:pPr marL="285750" marR="0" lvl="0" indent="-28575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kern="0" dirty="0">
                <a:solidFill>
                  <a:prstClr val="black"/>
                </a:solidFill>
                <a:latin typeface="Arial" panose="020B0604020202020204"/>
              </a:rPr>
              <a:t>Effective dissociation rates</a:t>
            </a:r>
          </a:p>
          <a:p>
            <a:pPr marL="285750" marR="0" lvl="0" indent="-28575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kern="0" dirty="0">
                <a:solidFill>
                  <a:prstClr val="black"/>
                </a:solidFill>
                <a:latin typeface="Arial" panose="020B0604020202020204"/>
              </a:rPr>
              <a:t>Pop. Coefficients of H</a:t>
            </a:r>
            <a:r>
              <a:rPr lang="en-GB" sz="1600" kern="0" baseline="-25000" dirty="0">
                <a:solidFill>
                  <a:prstClr val="black"/>
                </a:solidFill>
                <a:latin typeface="Arial" panose="020B0604020202020204"/>
              </a:rPr>
              <a:t>2</a:t>
            </a:r>
            <a:r>
              <a:rPr lang="en-GB" sz="1600" kern="0" dirty="0">
                <a:solidFill>
                  <a:prstClr val="black"/>
                </a:solidFill>
                <a:latin typeface="Arial" panose="020B0604020202020204"/>
              </a:rPr>
              <a:t>(n)</a:t>
            </a:r>
          </a:p>
          <a:p>
            <a:pPr marL="285750" indent="-285750" defTabSz="685800">
              <a:buFont typeface="Arial" panose="020B0604020202020204" pitchFamily="34" charset="0"/>
              <a:buChar char="•"/>
              <a:defRPr/>
            </a:pPr>
            <a:r>
              <a:rPr lang="en-GB" sz="1600" kern="0" dirty="0">
                <a:solidFill>
                  <a:prstClr val="black"/>
                </a:solidFill>
                <a:latin typeface="Arial" panose="020B0604020202020204"/>
              </a:rPr>
              <a:t>Pop. Coefficients of H</a:t>
            </a:r>
            <a:r>
              <a:rPr lang="en-GB" sz="1600" kern="0" baseline="-25000" dirty="0">
                <a:solidFill>
                  <a:prstClr val="black"/>
                </a:solidFill>
                <a:latin typeface="Arial" panose="020B0604020202020204"/>
              </a:rPr>
              <a:t>2</a:t>
            </a:r>
            <a:r>
              <a:rPr lang="en-GB" sz="1600" kern="0" dirty="0">
                <a:solidFill>
                  <a:prstClr val="black"/>
                </a:solidFill>
                <a:latin typeface="Arial" panose="020B0604020202020204"/>
              </a:rPr>
              <a:t>(v)</a:t>
            </a:r>
          </a:p>
          <a:p>
            <a:pPr marL="285750" indent="-285750" defTabSz="685800">
              <a:buFont typeface="Arial" panose="020B0604020202020204" pitchFamily="34" charset="0"/>
              <a:buChar char="•"/>
              <a:defRPr/>
            </a:pPr>
            <a:r>
              <a:rPr lang="en-GB" sz="1600" kern="0" dirty="0">
                <a:solidFill>
                  <a:prstClr val="black"/>
                </a:solidFill>
                <a:latin typeface="Arial" panose="020B0604020202020204"/>
              </a:rPr>
              <a:t>?</a:t>
            </a:r>
            <a:endParaRPr kumimoji="0" lang="en-FI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D39C11E-7410-C922-17A8-9CA5D4641C54}"/>
                  </a:ext>
                </a:extLst>
              </p:cNvPr>
              <p:cNvSpPr txBox="1"/>
              <p:nvPr/>
            </p:nvSpPr>
            <p:spPr>
              <a:xfrm>
                <a:off x="7379802" y="1415328"/>
                <a:ext cx="1679707" cy="58477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600" kern="0" dirty="0">
                    <a:solidFill>
                      <a:prstClr val="black"/>
                    </a:solidFill>
                    <a:latin typeface="Arial" panose="020B0604020202020204"/>
                  </a:rPr>
                  <a:t>PHOTON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b="0" i="1" kern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 sz="1600" b="0" i="0" kern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en-GB" sz="1600" b="0" i="1" kern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𝑒𝑥𝑡</m:t>
                        </m:r>
                      </m:sub>
                    </m:sSub>
                  </m:oMath>
                </a14:m>
                <a:r>
                  <a:rPr lang="en-GB" sz="1600" kern="0" dirty="0">
                    <a:solidFill>
                      <a:prstClr val="black"/>
                    </a:solidFill>
                    <a:latin typeface="Arial" panose="020B0604020202020204"/>
                  </a:rPr>
                  <a:t>)</a:t>
                </a:r>
              </a:p>
              <a:p>
                <a:pPr marL="285750" marR="0" lvl="0" indent="-28575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lang="en-GB" sz="1600" kern="0" dirty="0">
                    <a:solidFill>
                      <a:prstClr val="black"/>
                    </a:solidFill>
                    <a:latin typeface="Arial" panose="020B0604020202020204"/>
                  </a:rPr>
                  <a:t>?</a:t>
                </a:r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D39C11E-7410-C922-17A8-9CA5D4641C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9802" y="1415328"/>
                <a:ext cx="1679707" cy="584775"/>
              </a:xfrm>
              <a:prstGeom prst="rect">
                <a:avLst/>
              </a:prstGeom>
              <a:blipFill>
                <a:blip r:embed="rId2"/>
                <a:stretch>
                  <a:fillRect l="-1493" t="-2083" b="-1250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FI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4367833-7924-724A-28F3-44078B7D4EEB}"/>
              </a:ext>
            </a:extLst>
          </p:cNvPr>
          <p:cNvCxnSpPr>
            <a:cxnSpLocks noChangeAspect="1"/>
          </p:cNvCxnSpPr>
          <p:nvPr/>
        </p:nvCxnSpPr>
        <p:spPr>
          <a:xfrm>
            <a:off x="6782734" y="1691246"/>
            <a:ext cx="597068" cy="0"/>
          </a:xfrm>
          <a:prstGeom prst="straightConnector1">
            <a:avLst/>
          </a:prstGeom>
          <a:ln>
            <a:solidFill>
              <a:schemeClr val="tx1"/>
            </a:solidFill>
            <a:prstDash val="lg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C12DE77F-E8AF-0570-2917-32EC501DD802}"/>
              </a:ext>
            </a:extLst>
          </p:cNvPr>
          <p:cNvSpPr>
            <a:spLocks noChangeAspect="1"/>
          </p:cNvSpPr>
          <p:nvPr/>
        </p:nvSpPr>
        <p:spPr>
          <a:xfrm>
            <a:off x="43279" y="1415328"/>
            <a:ext cx="2863219" cy="1630633"/>
          </a:xfrm>
          <a:prstGeom prst="rect">
            <a:avLst/>
          </a:prstGeom>
          <a:noFill/>
          <a:ln w="12700" cap="flat" cmpd="sng" algn="ctr">
            <a:solidFill>
              <a:srgbClr val="0C0C0C">
                <a:shade val="50000"/>
              </a:srgbClr>
            </a:solidFill>
            <a:prstDash val="dashDot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FI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C9EA7D9-2BAD-8976-0D3E-A8FDF2800C2A}"/>
              </a:ext>
            </a:extLst>
          </p:cNvPr>
          <p:cNvSpPr txBox="1">
            <a:spLocks noChangeAspect="1"/>
          </p:cNvSpPr>
          <p:nvPr/>
        </p:nvSpPr>
        <p:spPr>
          <a:xfrm>
            <a:off x="43279" y="1657792"/>
            <a:ext cx="2973010" cy="13551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</a:endParaRPr>
          </a:p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600" kern="0" dirty="0">
              <a:solidFill>
                <a:prstClr val="black"/>
              </a:solidFill>
              <a:latin typeface="Arial" panose="020B0604020202020204"/>
            </a:endParaRPr>
          </a:p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</a:endParaRPr>
          </a:p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FI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8423F41-2B09-B3B3-CBF2-DAE9DE18CC68}"/>
              </a:ext>
            </a:extLst>
          </p:cNvPr>
          <p:cNvSpPr txBox="1">
            <a:spLocks noChangeAspect="1"/>
          </p:cNvSpPr>
          <p:nvPr/>
        </p:nvSpPr>
        <p:spPr>
          <a:xfrm>
            <a:off x="147602" y="1577085"/>
            <a:ext cx="27588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</a:rPr>
              <a:t>Rates (Sawada </a:t>
            </a:r>
            <a:r>
              <a:rPr lang="en-GB" sz="1600" kern="0" dirty="0">
                <a:solidFill>
                  <a:prstClr val="black"/>
                </a:solidFill>
                <a:latin typeface="Arial" panose="020B0604020202020204"/>
              </a:rPr>
              <a:t>2005 model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</a:rPr>
              <a:t>)</a:t>
            </a:r>
            <a:endParaRPr kumimoji="0" lang="en-FI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BE483EE-6B97-F9DB-4959-143930662EBC}"/>
              </a:ext>
            </a:extLst>
          </p:cNvPr>
          <p:cNvSpPr txBox="1">
            <a:spLocks noChangeAspect="1"/>
          </p:cNvSpPr>
          <p:nvPr/>
        </p:nvSpPr>
        <p:spPr>
          <a:xfrm>
            <a:off x="187430" y="1995211"/>
            <a:ext cx="255807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defTabSz="68580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prstClr val="black"/>
                </a:solidFill>
                <a:latin typeface="Arial" panose="020B0604020202020204"/>
              </a:rPr>
              <a:t>Cross-sections and rate coefficients (Janev 2003, Miles 72, Celiberto, etc)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</a:endParaRP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35E035CF-4E41-5FFB-DEEA-1AFE22A699B2}"/>
              </a:ext>
            </a:extLst>
          </p:cNvPr>
          <p:cNvCxnSpPr>
            <a:cxnSpLocks noChangeAspect="1"/>
          </p:cNvCxnSpPr>
          <p:nvPr/>
        </p:nvCxnSpPr>
        <p:spPr>
          <a:xfrm>
            <a:off x="3235048" y="2888589"/>
            <a:ext cx="413951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67612809-676C-D2DF-0FB7-34CDE77029CF}"/>
              </a:ext>
            </a:extLst>
          </p:cNvPr>
          <p:cNvSpPr>
            <a:spLocks noChangeAspect="1"/>
          </p:cNvSpPr>
          <p:nvPr/>
        </p:nvSpPr>
        <p:spPr>
          <a:xfrm>
            <a:off x="58300" y="3429001"/>
            <a:ext cx="2863219" cy="1399084"/>
          </a:xfrm>
          <a:prstGeom prst="rect">
            <a:avLst/>
          </a:prstGeom>
          <a:noFill/>
          <a:ln w="12700" cap="flat" cmpd="sng" algn="ctr">
            <a:solidFill>
              <a:srgbClr val="0C0C0C">
                <a:shade val="50000"/>
              </a:srgbClr>
            </a:solidFill>
            <a:prstDash val="dashDot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FI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BECFCA4-FBA6-7D6F-EB6E-B39A13F149DD}"/>
              </a:ext>
            </a:extLst>
          </p:cNvPr>
          <p:cNvSpPr txBox="1">
            <a:spLocks noChangeAspect="1"/>
          </p:cNvSpPr>
          <p:nvPr/>
        </p:nvSpPr>
        <p:spPr>
          <a:xfrm>
            <a:off x="162623" y="3544227"/>
            <a:ext cx="27588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</a:rPr>
              <a:t>Rates (Yacora)</a:t>
            </a:r>
            <a:endParaRPr kumimoji="0" lang="en-FI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4A91B83-F5E0-FEFC-C530-EB437CF16C32}"/>
              </a:ext>
            </a:extLst>
          </p:cNvPr>
          <p:cNvSpPr txBox="1">
            <a:spLocks noChangeAspect="1"/>
          </p:cNvSpPr>
          <p:nvPr/>
        </p:nvSpPr>
        <p:spPr>
          <a:xfrm>
            <a:off x="202451" y="3962353"/>
            <a:ext cx="255807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defTabSz="68580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prstClr val="black"/>
                </a:solidFill>
                <a:latin typeface="Arial" panose="020B0604020202020204"/>
              </a:rPr>
              <a:t>Cross-sections and rate coefficients (Yacora dataset)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89EACCA-318F-9A69-C475-556D6F909A38}"/>
              </a:ext>
            </a:extLst>
          </p:cNvPr>
          <p:cNvCxnSpPr>
            <a:cxnSpLocks noChangeAspect="1"/>
          </p:cNvCxnSpPr>
          <p:nvPr/>
        </p:nvCxnSpPr>
        <p:spPr>
          <a:xfrm>
            <a:off x="3235048" y="2188254"/>
            <a:ext cx="0" cy="3104858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C56554B-B93C-5BAF-9B2C-2D3008002CDF}"/>
              </a:ext>
            </a:extLst>
          </p:cNvPr>
          <p:cNvCxnSpPr>
            <a:cxnSpLocks noChangeAspect="1"/>
          </p:cNvCxnSpPr>
          <p:nvPr/>
        </p:nvCxnSpPr>
        <p:spPr>
          <a:xfrm flipH="1">
            <a:off x="2966435" y="2188254"/>
            <a:ext cx="26861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7298110-11B1-C0F9-7CB3-D12F8DE5D3CB}"/>
              </a:ext>
            </a:extLst>
          </p:cNvPr>
          <p:cNvCxnSpPr>
            <a:cxnSpLocks noChangeAspect="1"/>
          </p:cNvCxnSpPr>
          <p:nvPr/>
        </p:nvCxnSpPr>
        <p:spPr>
          <a:xfrm flipH="1">
            <a:off x="2966435" y="4484310"/>
            <a:ext cx="26861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D2676C31-9DA5-B7A5-0EF6-3C62370107C8}"/>
              </a:ext>
            </a:extLst>
          </p:cNvPr>
          <p:cNvSpPr>
            <a:spLocks noChangeAspect="1"/>
          </p:cNvSpPr>
          <p:nvPr/>
        </p:nvSpPr>
        <p:spPr>
          <a:xfrm>
            <a:off x="58300" y="4998399"/>
            <a:ext cx="2863219" cy="453320"/>
          </a:xfrm>
          <a:prstGeom prst="rect">
            <a:avLst/>
          </a:prstGeom>
          <a:noFill/>
          <a:ln w="12700" cap="flat" cmpd="sng" algn="ctr">
            <a:solidFill>
              <a:srgbClr val="0C0C0C">
                <a:shade val="50000"/>
              </a:srgbClr>
            </a:solidFill>
            <a:prstDash val="dashDot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FI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6A05D83-3A68-9A4E-05FE-0F212785101B}"/>
              </a:ext>
            </a:extLst>
          </p:cNvPr>
          <p:cNvSpPr txBox="1">
            <a:spLocks noChangeAspect="1"/>
          </p:cNvSpPr>
          <p:nvPr/>
        </p:nvSpPr>
        <p:spPr>
          <a:xfrm>
            <a:off x="110460" y="5051856"/>
            <a:ext cx="27588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</a:rPr>
              <a:t>Tabulated data?</a:t>
            </a:r>
            <a:endParaRPr kumimoji="0" lang="en-FI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68F2BD81-22AA-4A26-A93E-E0942BB56462}"/>
              </a:ext>
            </a:extLst>
          </p:cNvPr>
          <p:cNvCxnSpPr>
            <a:cxnSpLocks noChangeAspect="1"/>
          </p:cNvCxnSpPr>
          <p:nvPr/>
        </p:nvCxnSpPr>
        <p:spPr>
          <a:xfrm flipH="1">
            <a:off x="2966435" y="5290915"/>
            <a:ext cx="26861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C579DCBA-9645-6D62-FA92-68BCCC57A10E}"/>
              </a:ext>
            </a:extLst>
          </p:cNvPr>
          <p:cNvSpPr txBox="1"/>
          <p:nvPr/>
        </p:nvSpPr>
        <p:spPr>
          <a:xfrm>
            <a:off x="6492680" y="5068867"/>
            <a:ext cx="255082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</a:rPr>
              <a:t>EIRENE_rate_coeff (icell)</a:t>
            </a:r>
          </a:p>
          <a:p>
            <a:pPr marL="285750" marR="0" lvl="0" indent="-28575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</a:rPr>
              <a:t>res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77174983-8830-BAA9-9165-3B0C2CE4BF37}"/>
              </a:ext>
            </a:extLst>
          </p:cNvPr>
          <p:cNvCxnSpPr>
            <a:cxnSpLocks/>
          </p:cNvCxnSpPr>
          <p:nvPr/>
        </p:nvCxnSpPr>
        <p:spPr>
          <a:xfrm>
            <a:off x="4981939" y="3767557"/>
            <a:ext cx="1" cy="150022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5573D614-0328-CC8D-61FB-522C6A15E8BF}"/>
              </a:ext>
            </a:extLst>
          </p:cNvPr>
          <p:cNvCxnSpPr/>
          <p:nvPr/>
        </p:nvCxnSpPr>
        <p:spPr>
          <a:xfrm>
            <a:off x="7782534" y="4590356"/>
            <a:ext cx="0" cy="405987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A658738B-2807-3CB9-CEF7-2B939E815861}"/>
              </a:ext>
            </a:extLst>
          </p:cNvPr>
          <p:cNvSpPr txBox="1"/>
          <p:nvPr/>
        </p:nvSpPr>
        <p:spPr>
          <a:xfrm>
            <a:off x="3849616" y="5267777"/>
            <a:ext cx="2264647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</a:rPr>
              <a:t>EIRENE_colrad (icrm)</a:t>
            </a:r>
            <a:endParaRPr kumimoji="0" lang="en-FI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9028ED6-47A5-B5AB-02FF-FC94CD0AD76C}"/>
              </a:ext>
            </a:extLst>
          </p:cNvPr>
          <p:cNvSpPr txBox="1"/>
          <p:nvPr/>
        </p:nvSpPr>
        <p:spPr>
          <a:xfrm>
            <a:off x="6586880" y="4159148"/>
            <a:ext cx="2550820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kern="0" dirty="0">
                <a:solidFill>
                  <a:prstClr val="black"/>
                </a:solidFill>
                <a:latin typeface="Arial" panose="020B0604020202020204"/>
              </a:rPr>
              <a:t>Reaction input (Block 4)</a:t>
            </a:r>
            <a:endParaRPr kumimoji="0" lang="en-FI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</a:endParaRP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2B54B9CF-37F6-0FF5-ED90-6329F21351C9}"/>
              </a:ext>
            </a:extLst>
          </p:cNvPr>
          <p:cNvCxnSpPr>
            <a:cxnSpLocks/>
          </p:cNvCxnSpPr>
          <p:nvPr/>
        </p:nvCxnSpPr>
        <p:spPr>
          <a:xfrm>
            <a:off x="6132662" y="5424722"/>
            <a:ext cx="341925" cy="0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48315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134980</TotalTime>
  <Words>1161</Words>
  <Application>Microsoft Macintosh PowerPoint</Application>
  <PresentationFormat>On-screen Show (4:3)</PresentationFormat>
  <Paragraphs>125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Arial</vt:lpstr>
      <vt:lpstr>Calibri</vt:lpstr>
      <vt:lpstr>Cambria Math</vt:lpstr>
      <vt:lpstr>Symbol</vt:lpstr>
      <vt:lpstr>System Font Regular</vt:lpstr>
      <vt:lpstr>Times New Roman</vt:lpstr>
      <vt:lpstr>Wingdings</vt:lpstr>
      <vt:lpstr>Office Theme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Nieckchen Petra</dc:creator>
  <dc:description/>
  <cp:lastModifiedBy>Groth Mathias</cp:lastModifiedBy>
  <cp:revision>1154</cp:revision>
  <cp:lastPrinted>2022-06-23T08:00:26Z</cp:lastPrinted>
  <dcterms:created xsi:type="dcterms:W3CDTF">2014-10-27T16:40:37Z</dcterms:created>
  <dcterms:modified xsi:type="dcterms:W3CDTF">2022-12-23T20:05:47Z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1</vt:i4>
  </property>
  <property fmtid="{D5CDD505-2E9C-101B-9397-08002B2CF9AE}" pid="8" name="PresentationFormat">
    <vt:lpwstr>On-screen Show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10</vt:i4>
  </property>
</Properties>
</file>