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4"/>
  </p:sldMasterIdLst>
  <p:notesMasterIdLst>
    <p:notesMasterId r:id="rId31"/>
  </p:notesMasterIdLst>
  <p:handoutMasterIdLst>
    <p:handoutMasterId r:id="rId32"/>
  </p:handoutMasterIdLst>
  <p:sldIdLst>
    <p:sldId id="256" r:id="rId5"/>
    <p:sldId id="272" r:id="rId6"/>
    <p:sldId id="293" r:id="rId7"/>
    <p:sldId id="273" r:id="rId8"/>
    <p:sldId id="275" r:id="rId9"/>
    <p:sldId id="274" r:id="rId10"/>
    <p:sldId id="276" r:id="rId11"/>
    <p:sldId id="277" r:id="rId12"/>
    <p:sldId id="278" r:id="rId13"/>
    <p:sldId id="268" r:id="rId14"/>
    <p:sldId id="271" r:id="rId15"/>
    <p:sldId id="287" r:id="rId16"/>
    <p:sldId id="289" r:id="rId17"/>
    <p:sldId id="290" r:id="rId18"/>
    <p:sldId id="291" r:id="rId19"/>
    <p:sldId id="288" r:id="rId20"/>
    <p:sldId id="292" r:id="rId21"/>
    <p:sldId id="294" r:id="rId22"/>
    <p:sldId id="285" r:id="rId23"/>
    <p:sldId id="286" r:id="rId24"/>
    <p:sldId id="284" r:id="rId25"/>
    <p:sldId id="296" r:id="rId26"/>
    <p:sldId id="295" r:id="rId27"/>
    <p:sldId id="283" r:id="rId28"/>
    <p:sldId id="280" r:id="rId29"/>
    <p:sldId id="279" r:id="rId30"/>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cDonald Darren" initials="DMcD" lastIdx="3" clrIdx="0"/>
  <p:cmAuthor id="1" name="Donne Tony" initials="DT" lastIdx="8" clrIdx="1">
    <p:extLst/>
  </p:cmAuthor>
  <p:cmAuthor id="2" name="Litaudon, Xavier" initials="LX" lastIdx="0" clrIdx="2"/>
  <p:cmAuthor id="3" name="David Douai" initials="DD" lastIdx="3" clrIdx="3">
    <p:extLst>
      <p:ext uri="{19B8F6BF-5375-455C-9EA6-DF929625EA0E}">
        <p15:presenceInfo xmlns:p15="http://schemas.microsoft.com/office/powerpoint/2012/main" userId="David Doua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003399"/>
    <a:srgbClr val="008000"/>
    <a:srgbClr val="7F7F7F"/>
    <a:srgbClr val="E3E3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766" autoAdjust="0"/>
  </p:normalViewPr>
  <p:slideViewPr>
    <p:cSldViewPr showGuides="1">
      <p:cViewPr varScale="1">
        <p:scale>
          <a:sx n="76" d="100"/>
          <a:sy n="76" d="100"/>
        </p:scale>
        <p:origin x="102" y="22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howGuides="1">
      <p:cViewPr varScale="1">
        <p:scale>
          <a:sx n="55" d="100"/>
          <a:sy n="55" d="100"/>
        </p:scale>
        <p:origin x="2376" y="58"/>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image" Target="../media/image6.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image" Target="../media/image6.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1CF5D2-BF18-C840-BF2A-E5C0CD9B0CEF}" type="doc">
      <dgm:prSet loTypeId="urn:microsoft.com/office/officeart/2009/layout/CirclePictureHierarchy" loCatId="" qsTypeId="urn:microsoft.com/office/officeart/2005/8/quickstyle/simple1" qsCatId="simple" csTypeId="urn:microsoft.com/office/officeart/2005/8/colors/accent1_2" csCatId="accent1" phldr="1"/>
      <dgm:spPr/>
      <dgm:t>
        <a:bodyPr/>
        <a:lstStyle/>
        <a:p>
          <a:endParaRPr lang="en-US"/>
        </a:p>
      </dgm:t>
    </dgm:pt>
    <dgm:pt modelId="{6BD28A56-6F75-214A-96D4-3D2626DF7500}">
      <dgm:prSet phldrT="[Text]"/>
      <dgm:spPr/>
      <dgm:t>
        <a:bodyPr/>
        <a:lstStyle/>
        <a:p>
          <a:endParaRPr lang="en-US" dirty="0"/>
        </a:p>
      </dgm:t>
    </dgm:pt>
    <dgm:pt modelId="{BE970FE2-4508-0944-BAF0-22F996EBC49C}" type="parTrans" cxnId="{58AE0F15-2AF2-EF4D-A9F0-790226F2BA95}">
      <dgm:prSet/>
      <dgm:spPr/>
      <dgm:t>
        <a:bodyPr/>
        <a:lstStyle/>
        <a:p>
          <a:endParaRPr lang="en-US"/>
        </a:p>
      </dgm:t>
    </dgm:pt>
    <dgm:pt modelId="{1B1A4645-4F7E-2E4E-8C47-767CB169AABE}" type="sibTrans" cxnId="{58AE0F15-2AF2-EF4D-A9F0-790226F2BA95}">
      <dgm:prSet/>
      <dgm:spPr/>
      <dgm:t>
        <a:bodyPr/>
        <a:lstStyle/>
        <a:p>
          <a:endParaRPr lang="en-US"/>
        </a:p>
      </dgm:t>
    </dgm:pt>
    <dgm:pt modelId="{B908EC7F-2376-5D4B-BD6C-5572DB50A52B}">
      <dgm:prSet phldrT="[Text]" custT="1"/>
      <dgm:spPr/>
      <dgm:t>
        <a:bodyPr/>
        <a:lstStyle/>
        <a:p>
          <a:endParaRPr lang="en-US" sz="1400" dirty="0"/>
        </a:p>
      </dgm:t>
    </dgm:pt>
    <dgm:pt modelId="{ABC004C1-686F-AE4D-B8F2-29EC584A150E}" type="parTrans" cxnId="{9B3EA8F5-8489-1D4F-B2A6-CEC268CFB1E9}">
      <dgm:prSet/>
      <dgm:spPr/>
      <dgm:t>
        <a:bodyPr/>
        <a:lstStyle/>
        <a:p>
          <a:endParaRPr lang="en-US"/>
        </a:p>
      </dgm:t>
    </dgm:pt>
    <dgm:pt modelId="{EA5BAC13-1EAA-7640-8BCB-D236D3012AF6}" type="sibTrans" cxnId="{9B3EA8F5-8489-1D4F-B2A6-CEC268CFB1E9}">
      <dgm:prSet/>
      <dgm:spPr/>
      <dgm:t>
        <a:bodyPr/>
        <a:lstStyle/>
        <a:p>
          <a:endParaRPr lang="en-US"/>
        </a:p>
      </dgm:t>
    </dgm:pt>
    <dgm:pt modelId="{BE6C5B2A-E1A3-A84F-8D01-266914209AE8}">
      <dgm:prSet phldrT="[Text]"/>
      <dgm:spPr/>
      <dgm:t>
        <a:bodyPr/>
        <a:lstStyle/>
        <a:p>
          <a:endParaRPr lang="en-US" dirty="0"/>
        </a:p>
      </dgm:t>
    </dgm:pt>
    <dgm:pt modelId="{82A8A1DD-A81D-6348-9FC6-DC015D016066}" type="parTrans" cxnId="{EF06B76C-AD03-254B-B9CB-B9CF9CF903BC}">
      <dgm:prSet/>
      <dgm:spPr/>
      <dgm:t>
        <a:bodyPr/>
        <a:lstStyle/>
        <a:p>
          <a:endParaRPr lang="en-US"/>
        </a:p>
      </dgm:t>
    </dgm:pt>
    <dgm:pt modelId="{7B075DBF-1203-4047-930D-47F8818C7780}" type="sibTrans" cxnId="{EF06B76C-AD03-254B-B9CB-B9CF9CF903BC}">
      <dgm:prSet/>
      <dgm:spPr/>
      <dgm:t>
        <a:bodyPr/>
        <a:lstStyle/>
        <a:p>
          <a:endParaRPr lang="en-US"/>
        </a:p>
      </dgm:t>
    </dgm:pt>
    <dgm:pt modelId="{FD2877C1-1DA8-F445-A066-DD8ACDDE6304}">
      <dgm:prSet phldrT="[Text]"/>
      <dgm:spPr/>
      <dgm:t>
        <a:bodyPr/>
        <a:lstStyle/>
        <a:p>
          <a:endParaRPr lang="en-US" dirty="0"/>
        </a:p>
      </dgm:t>
    </dgm:pt>
    <dgm:pt modelId="{9126E8C9-965C-364E-85A6-C14799A57917}" type="parTrans" cxnId="{4343ECED-9D6C-0144-A2A8-D33CBCA49AE9}">
      <dgm:prSet/>
      <dgm:spPr/>
      <dgm:t>
        <a:bodyPr/>
        <a:lstStyle/>
        <a:p>
          <a:endParaRPr lang="en-US"/>
        </a:p>
      </dgm:t>
    </dgm:pt>
    <dgm:pt modelId="{58850506-BD2F-1542-A149-155598AA380A}" type="sibTrans" cxnId="{4343ECED-9D6C-0144-A2A8-D33CBCA49AE9}">
      <dgm:prSet/>
      <dgm:spPr/>
      <dgm:t>
        <a:bodyPr/>
        <a:lstStyle/>
        <a:p>
          <a:endParaRPr lang="en-US"/>
        </a:p>
      </dgm:t>
    </dgm:pt>
    <dgm:pt modelId="{377EC6C4-6F08-254F-B6C7-968219B63790}">
      <dgm:prSet phldrT="[Text]"/>
      <dgm:spPr/>
      <dgm:t>
        <a:bodyPr/>
        <a:lstStyle/>
        <a:p>
          <a:endParaRPr lang="en-US" dirty="0"/>
        </a:p>
      </dgm:t>
    </dgm:pt>
    <dgm:pt modelId="{C33BD444-0DE1-114F-A2D6-1DFE72D11C13}" type="parTrans" cxnId="{1050A18E-E828-574F-9A27-B2546A67E6A1}">
      <dgm:prSet/>
      <dgm:spPr/>
      <dgm:t>
        <a:bodyPr/>
        <a:lstStyle/>
        <a:p>
          <a:endParaRPr lang="en-US"/>
        </a:p>
      </dgm:t>
    </dgm:pt>
    <dgm:pt modelId="{9EBEF3F9-C2A2-D943-B957-04C67C00E34B}" type="sibTrans" cxnId="{1050A18E-E828-574F-9A27-B2546A67E6A1}">
      <dgm:prSet/>
      <dgm:spPr/>
      <dgm:t>
        <a:bodyPr/>
        <a:lstStyle/>
        <a:p>
          <a:endParaRPr lang="en-US"/>
        </a:p>
      </dgm:t>
    </dgm:pt>
    <dgm:pt modelId="{9859BE37-5020-304A-9B8E-8684D83FA32C}">
      <dgm:prSet phldrT="[Text]"/>
      <dgm:spPr/>
      <dgm:t>
        <a:bodyPr/>
        <a:lstStyle/>
        <a:p>
          <a:endParaRPr lang="en-US" dirty="0"/>
        </a:p>
      </dgm:t>
    </dgm:pt>
    <dgm:pt modelId="{2736B06D-FD4C-A844-BDF7-E0F802C8330D}" type="parTrans" cxnId="{30FC5D83-E803-8D43-BC1D-7C2029AB71D6}">
      <dgm:prSet/>
      <dgm:spPr/>
      <dgm:t>
        <a:bodyPr/>
        <a:lstStyle/>
        <a:p>
          <a:endParaRPr lang="en-US"/>
        </a:p>
      </dgm:t>
    </dgm:pt>
    <dgm:pt modelId="{4C3B2EAA-7931-FE40-8938-633EC39150B8}" type="sibTrans" cxnId="{30FC5D83-E803-8D43-BC1D-7C2029AB71D6}">
      <dgm:prSet/>
      <dgm:spPr/>
      <dgm:t>
        <a:bodyPr/>
        <a:lstStyle/>
        <a:p>
          <a:endParaRPr lang="en-US"/>
        </a:p>
      </dgm:t>
    </dgm:pt>
    <dgm:pt modelId="{161761CC-5BB7-5442-83BB-973115EE8327}">
      <dgm:prSet phldrT="[Text]" custT="1"/>
      <dgm:spPr/>
      <dgm:t>
        <a:bodyPr/>
        <a:lstStyle/>
        <a:p>
          <a:endParaRPr lang="en-US" sz="1400" dirty="0"/>
        </a:p>
      </dgm:t>
    </dgm:pt>
    <dgm:pt modelId="{ECA0DEC5-2BE6-F444-BF1F-53FB0A469D7B}" type="sibTrans" cxnId="{95A96773-535A-AA45-B4E8-C615C73FBDF0}">
      <dgm:prSet/>
      <dgm:spPr/>
      <dgm:t>
        <a:bodyPr/>
        <a:lstStyle/>
        <a:p>
          <a:endParaRPr lang="en-US"/>
        </a:p>
      </dgm:t>
    </dgm:pt>
    <dgm:pt modelId="{215E9493-7F22-C64B-B997-A7BA85E04C5D}" type="parTrans" cxnId="{95A96773-535A-AA45-B4E8-C615C73FBDF0}">
      <dgm:prSet/>
      <dgm:spPr/>
      <dgm:t>
        <a:bodyPr/>
        <a:lstStyle/>
        <a:p>
          <a:endParaRPr lang="en-US"/>
        </a:p>
      </dgm:t>
    </dgm:pt>
    <dgm:pt modelId="{2494176F-9418-FD4D-ABD7-19EBA7C60B35}" type="pres">
      <dgm:prSet presAssocID="{571CF5D2-BF18-C840-BF2A-E5C0CD9B0CEF}" presName="hierChild1" presStyleCnt="0">
        <dgm:presLayoutVars>
          <dgm:chPref val="1"/>
          <dgm:dir/>
          <dgm:animOne val="branch"/>
          <dgm:animLvl val="lvl"/>
          <dgm:resizeHandles/>
        </dgm:presLayoutVars>
      </dgm:prSet>
      <dgm:spPr/>
      <dgm:t>
        <a:bodyPr/>
        <a:lstStyle/>
        <a:p>
          <a:endParaRPr lang="en-US"/>
        </a:p>
      </dgm:t>
    </dgm:pt>
    <dgm:pt modelId="{FEED167F-497A-1245-B4A3-7F686D3E9B74}" type="pres">
      <dgm:prSet presAssocID="{6BD28A56-6F75-214A-96D4-3D2626DF7500}" presName="hierRoot1" presStyleCnt="0"/>
      <dgm:spPr/>
    </dgm:pt>
    <dgm:pt modelId="{8EE097BE-8511-5546-9A04-A1FEEA7085A2}" type="pres">
      <dgm:prSet presAssocID="{6BD28A56-6F75-214A-96D4-3D2626DF7500}" presName="composite" presStyleCnt="0"/>
      <dgm:spPr/>
    </dgm:pt>
    <dgm:pt modelId="{40709F7F-F250-AC41-97F6-991B422491ED}" type="pres">
      <dgm:prSet presAssocID="{6BD28A56-6F75-214A-96D4-3D2626DF7500}" presName="image" presStyleLbl="node0" presStyleIdx="0" presStyleCnt="1" custScaleX="334791" custScaleY="30434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4D074A4F-D2C8-B445-83D0-FD071319FA16}" type="pres">
      <dgm:prSet presAssocID="{6BD28A56-6F75-214A-96D4-3D2626DF7500}" presName="text" presStyleLbl="revTx" presStyleIdx="0" presStyleCnt="7">
        <dgm:presLayoutVars>
          <dgm:chPref val="3"/>
        </dgm:presLayoutVars>
      </dgm:prSet>
      <dgm:spPr/>
      <dgm:t>
        <a:bodyPr/>
        <a:lstStyle/>
        <a:p>
          <a:endParaRPr lang="en-US"/>
        </a:p>
      </dgm:t>
    </dgm:pt>
    <dgm:pt modelId="{638ADF06-39DE-A546-BEFD-EC316C7F4571}" type="pres">
      <dgm:prSet presAssocID="{6BD28A56-6F75-214A-96D4-3D2626DF7500}" presName="hierChild2" presStyleCnt="0"/>
      <dgm:spPr/>
    </dgm:pt>
    <dgm:pt modelId="{D777A1B9-19F9-7541-98EB-D8E12FAEB36D}" type="pres">
      <dgm:prSet presAssocID="{215E9493-7F22-C64B-B997-A7BA85E04C5D}" presName="Name10" presStyleLbl="parChTrans1D2" presStyleIdx="0" presStyleCnt="6"/>
      <dgm:spPr/>
      <dgm:t>
        <a:bodyPr/>
        <a:lstStyle/>
        <a:p>
          <a:endParaRPr lang="en-US"/>
        </a:p>
      </dgm:t>
    </dgm:pt>
    <dgm:pt modelId="{0FE9ED2F-B000-C848-8866-33E43C4B1638}" type="pres">
      <dgm:prSet presAssocID="{161761CC-5BB7-5442-83BB-973115EE8327}" presName="hierRoot2" presStyleCnt="0"/>
      <dgm:spPr/>
    </dgm:pt>
    <dgm:pt modelId="{F4D56BEC-1CD5-9949-845A-3D6E05C26199}" type="pres">
      <dgm:prSet presAssocID="{161761CC-5BB7-5442-83BB-973115EE8327}" presName="composite2" presStyleCnt="0"/>
      <dgm:spPr/>
    </dgm:pt>
    <dgm:pt modelId="{C5B675E6-E1B8-BC4F-A6D4-1EBD7F835413}" type="pres">
      <dgm:prSet presAssocID="{161761CC-5BB7-5442-83BB-973115EE8327}" presName="image2" presStyleLbl="node2" presStyleIdx="0" presStyleCnt="6" custScaleX="256271" custScaleY="228969" custLinFactX="18320" custLinFactNeighborX="10000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15F75F52-987A-D54A-9367-BCE6BEC36F4C}" type="pres">
      <dgm:prSet presAssocID="{161761CC-5BB7-5442-83BB-973115EE8327}" presName="text2" presStyleLbl="revTx" presStyleIdx="1" presStyleCnt="7" custScaleX="188956" custScaleY="45514" custLinFactY="67471" custLinFactNeighborX="-49403" custLinFactNeighborY="100000">
        <dgm:presLayoutVars>
          <dgm:chPref val="3"/>
        </dgm:presLayoutVars>
      </dgm:prSet>
      <dgm:spPr/>
      <dgm:t>
        <a:bodyPr/>
        <a:lstStyle/>
        <a:p>
          <a:endParaRPr lang="en-US"/>
        </a:p>
      </dgm:t>
    </dgm:pt>
    <dgm:pt modelId="{94305C64-70E8-8D46-847F-CACFA1DB6442}" type="pres">
      <dgm:prSet presAssocID="{161761CC-5BB7-5442-83BB-973115EE8327}" presName="hierChild3" presStyleCnt="0"/>
      <dgm:spPr/>
    </dgm:pt>
    <dgm:pt modelId="{E88618B9-5AB6-8641-8860-CF868443E0F0}" type="pres">
      <dgm:prSet presAssocID="{ABC004C1-686F-AE4D-B8F2-29EC584A150E}" presName="Name10" presStyleLbl="parChTrans1D2" presStyleIdx="1" presStyleCnt="6"/>
      <dgm:spPr/>
      <dgm:t>
        <a:bodyPr/>
        <a:lstStyle/>
        <a:p>
          <a:endParaRPr lang="en-US"/>
        </a:p>
      </dgm:t>
    </dgm:pt>
    <dgm:pt modelId="{2328713C-EBD5-F94E-A98E-8A82A81D6215}" type="pres">
      <dgm:prSet presAssocID="{B908EC7F-2376-5D4B-BD6C-5572DB50A52B}" presName="hierRoot2" presStyleCnt="0"/>
      <dgm:spPr/>
    </dgm:pt>
    <dgm:pt modelId="{EBBDAB66-4629-AE40-A9B7-31B2D5449152}" type="pres">
      <dgm:prSet presAssocID="{B908EC7F-2376-5D4B-BD6C-5572DB50A52B}" presName="composite2" presStyleCnt="0"/>
      <dgm:spPr/>
    </dgm:pt>
    <dgm:pt modelId="{B1202AF6-8699-0D40-841F-63CFAD216DCA}" type="pres">
      <dgm:prSet presAssocID="{B908EC7F-2376-5D4B-BD6C-5572DB50A52B}" presName="image2" presStyleLbl="node2" presStyleIdx="1" presStyleCnt="6" custScaleX="250568" custScaleY="240065" custLinFactNeighborX="85038"/>
      <dgm:spPr>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dgm:spPr>
    </dgm:pt>
    <dgm:pt modelId="{0E35CD8B-8200-B844-B334-5E3DB66866F5}" type="pres">
      <dgm:prSet presAssocID="{B908EC7F-2376-5D4B-BD6C-5572DB50A52B}" presName="text2" presStyleLbl="revTx" presStyleIdx="2" presStyleCnt="7" custScaleX="254931" custLinFactY="71279" custLinFactNeighborX="-53454" custLinFactNeighborY="100000">
        <dgm:presLayoutVars>
          <dgm:chPref val="3"/>
        </dgm:presLayoutVars>
      </dgm:prSet>
      <dgm:spPr/>
      <dgm:t>
        <a:bodyPr/>
        <a:lstStyle/>
        <a:p>
          <a:endParaRPr lang="en-US"/>
        </a:p>
      </dgm:t>
    </dgm:pt>
    <dgm:pt modelId="{0D829F8A-1ACB-2347-946F-A49753BF3505}" type="pres">
      <dgm:prSet presAssocID="{B908EC7F-2376-5D4B-BD6C-5572DB50A52B}" presName="hierChild3" presStyleCnt="0"/>
      <dgm:spPr/>
    </dgm:pt>
    <dgm:pt modelId="{995F3290-30AD-B948-B8A8-4ACA70859FA7}" type="pres">
      <dgm:prSet presAssocID="{82A8A1DD-A81D-6348-9FC6-DC015D016066}" presName="Name10" presStyleLbl="parChTrans1D2" presStyleIdx="2" presStyleCnt="6"/>
      <dgm:spPr/>
      <dgm:t>
        <a:bodyPr/>
        <a:lstStyle/>
        <a:p>
          <a:endParaRPr lang="en-US"/>
        </a:p>
      </dgm:t>
    </dgm:pt>
    <dgm:pt modelId="{3D73FB2A-6C61-0942-9994-0D8BD5238CE7}" type="pres">
      <dgm:prSet presAssocID="{BE6C5B2A-E1A3-A84F-8D01-266914209AE8}" presName="hierRoot2" presStyleCnt="0"/>
      <dgm:spPr/>
    </dgm:pt>
    <dgm:pt modelId="{04634C0F-CD7A-074A-8348-7BEDB928CF4D}" type="pres">
      <dgm:prSet presAssocID="{BE6C5B2A-E1A3-A84F-8D01-266914209AE8}" presName="composite2" presStyleCnt="0"/>
      <dgm:spPr/>
    </dgm:pt>
    <dgm:pt modelId="{748A5F1F-29BB-9E44-947B-8B34D5B8CB39}" type="pres">
      <dgm:prSet presAssocID="{BE6C5B2A-E1A3-A84F-8D01-266914209AE8}" presName="image2" presStyleLbl="node2" presStyleIdx="2" presStyleCnt="6" custScaleX="292657" custScaleY="253926" custLinFactNeighborX="-12082" custLinFactNeighborY="-4448"/>
      <dgm:spPr>
        <a:blipFill>
          <a:blip xmlns:r="http://schemas.openxmlformats.org/officeDocument/2006/relationships" r:embed="rId4">
            <a:extLst>
              <a:ext uri="{28A0092B-C50C-407E-A947-70E740481C1C}">
                <a14:useLocalDpi xmlns:a14="http://schemas.microsoft.com/office/drawing/2010/main" val="0"/>
              </a:ext>
            </a:extLst>
          </a:blip>
          <a:srcRect/>
          <a:stretch>
            <a:fillRect t="-3000" b="-3000"/>
          </a:stretch>
        </a:blipFill>
      </dgm:spPr>
    </dgm:pt>
    <dgm:pt modelId="{CC377F28-4E85-7845-AE9A-C8357D1078D5}" type="pres">
      <dgm:prSet presAssocID="{BE6C5B2A-E1A3-A84F-8D01-266914209AE8}" presName="text2" presStyleLbl="revTx" presStyleIdx="3" presStyleCnt="7" custLinFactY="28969" custLinFactNeighborX="-75954" custLinFactNeighborY="100000">
        <dgm:presLayoutVars>
          <dgm:chPref val="3"/>
        </dgm:presLayoutVars>
      </dgm:prSet>
      <dgm:spPr/>
      <dgm:t>
        <a:bodyPr/>
        <a:lstStyle/>
        <a:p>
          <a:endParaRPr lang="en-US"/>
        </a:p>
      </dgm:t>
    </dgm:pt>
    <dgm:pt modelId="{23739298-E4A6-BC4D-9459-0B27305555AD}" type="pres">
      <dgm:prSet presAssocID="{BE6C5B2A-E1A3-A84F-8D01-266914209AE8}" presName="hierChild3" presStyleCnt="0"/>
      <dgm:spPr/>
    </dgm:pt>
    <dgm:pt modelId="{F94E6569-9B9E-A04B-B23F-B99C1EE7098F}" type="pres">
      <dgm:prSet presAssocID="{9126E8C9-965C-364E-85A6-C14799A57917}" presName="Name10" presStyleLbl="parChTrans1D2" presStyleIdx="3" presStyleCnt="6"/>
      <dgm:spPr/>
      <dgm:t>
        <a:bodyPr/>
        <a:lstStyle/>
        <a:p>
          <a:endParaRPr lang="en-US"/>
        </a:p>
      </dgm:t>
    </dgm:pt>
    <dgm:pt modelId="{C7E254C3-B9A5-5E45-ACE7-35425979EC50}" type="pres">
      <dgm:prSet presAssocID="{FD2877C1-1DA8-F445-A066-DD8ACDDE6304}" presName="hierRoot2" presStyleCnt="0"/>
      <dgm:spPr/>
    </dgm:pt>
    <dgm:pt modelId="{F1E19AE7-9B01-E84C-AF0B-10E9CBE568F5}" type="pres">
      <dgm:prSet presAssocID="{FD2877C1-1DA8-F445-A066-DD8ACDDE6304}" presName="composite2" presStyleCnt="0"/>
      <dgm:spPr/>
    </dgm:pt>
    <dgm:pt modelId="{C1E70049-18D6-9D4F-8D5D-72CB271F0646}" type="pres">
      <dgm:prSet presAssocID="{FD2877C1-1DA8-F445-A066-DD8ACDDE6304}" presName="image2" presStyleLbl="node2" presStyleIdx="3" presStyleCnt="6" custScaleX="244971" custScaleY="245596"/>
      <dgm:spPr>
        <a:blipFill>
          <a:blip xmlns:r="http://schemas.openxmlformats.org/officeDocument/2006/relationships" r:embed="rId5">
            <a:extLst>
              <a:ext uri="{28A0092B-C50C-407E-A947-70E740481C1C}">
                <a14:useLocalDpi xmlns:a14="http://schemas.microsoft.com/office/drawing/2010/main" val="0"/>
              </a:ext>
            </a:extLst>
          </a:blip>
          <a:srcRect/>
          <a:stretch>
            <a:fillRect t="-5000" b="-5000"/>
          </a:stretch>
        </a:blipFill>
      </dgm:spPr>
    </dgm:pt>
    <dgm:pt modelId="{2F44946C-3B7B-3B46-9CEB-49BB57A40DF8}" type="pres">
      <dgm:prSet presAssocID="{FD2877C1-1DA8-F445-A066-DD8ACDDE6304}" presName="text2" presStyleLbl="revTx" presStyleIdx="4" presStyleCnt="7">
        <dgm:presLayoutVars>
          <dgm:chPref val="3"/>
        </dgm:presLayoutVars>
      </dgm:prSet>
      <dgm:spPr/>
      <dgm:t>
        <a:bodyPr/>
        <a:lstStyle/>
        <a:p>
          <a:endParaRPr lang="en-US"/>
        </a:p>
      </dgm:t>
    </dgm:pt>
    <dgm:pt modelId="{2E8B68D8-9C51-AC40-B213-C2137A4E2166}" type="pres">
      <dgm:prSet presAssocID="{FD2877C1-1DA8-F445-A066-DD8ACDDE6304}" presName="hierChild3" presStyleCnt="0"/>
      <dgm:spPr/>
    </dgm:pt>
    <dgm:pt modelId="{45E12AFF-EF00-0F47-9A9B-F9937CB93D40}" type="pres">
      <dgm:prSet presAssocID="{C33BD444-0DE1-114F-A2D6-1DFE72D11C13}" presName="Name10" presStyleLbl="parChTrans1D2" presStyleIdx="4" presStyleCnt="6"/>
      <dgm:spPr/>
      <dgm:t>
        <a:bodyPr/>
        <a:lstStyle/>
        <a:p>
          <a:endParaRPr lang="en-US"/>
        </a:p>
      </dgm:t>
    </dgm:pt>
    <dgm:pt modelId="{76938B53-25E6-1042-8449-2AECB507F382}" type="pres">
      <dgm:prSet presAssocID="{377EC6C4-6F08-254F-B6C7-968219B63790}" presName="hierRoot2" presStyleCnt="0"/>
      <dgm:spPr/>
    </dgm:pt>
    <dgm:pt modelId="{293D6BE6-1287-0540-AD16-CD8F23C0819E}" type="pres">
      <dgm:prSet presAssocID="{377EC6C4-6F08-254F-B6C7-968219B63790}" presName="composite2" presStyleCnt="0"/>
      <dgm:spPr/>
    </dgm:pt>
    <dgm:pt modelId="{594D85A8-F0A8-EB4F-B032-6C9B8E5A8537}" type="pres">
      <dgm:prSet presAssocID="{377EC6C4-6F08-254F-B6C7-968219B63790}" presName="image2" presStyleLbl="node2" presStyleIdx="4" presStyleCnt="6" custScaleX="223136" custScaleY="230769"/>
      <dgm:spPr>
        <a:blipFill>
          <a:blip xmlns:r="http://schemas.openxmlformats.org/officeDocument/2006/relationships" r:embed="rId6">
            <a:extLst>
              <a:ext uri="{28A0092B-C50C-407E-A947-70E740481C1C}">
                <a14:useLocalDpi xmlns:a14="http://schemas.microsoft.com/office/drawing/2010/main" val="0"/>
              </a:ext>
            </a:extLst>
          </a:blip>
          <a:srcRect/>
          <a:stretch>
            <a:fillRect t="-16000" b="-16000"/>
          </a:stretch>
        </a:blipFill>
      </dgm:spPr>
    </dgm:pt>
    <dgm:pt modelId="{D21A08F6-2FAE-7648-ADE9-45A09F023434}" type="pres">
      <dgm:prSet presAssocID="{377EC6C4-6F08-254F-B6C7-968219B63790}" presName="text2" presStyleLbl="revTx" presStyleIdx="5" presStyleCnt="7">
        <dgm:presLayoutVars>
          <dgm:chPref val="3"/>
        </dgm:presLayoutVars>
      </dgm:prSet>
      <dgm:spPr/>
      <dgm:t>
        <a:bodyPr/>
        <a:lstStyle/>
        <a:p>
          <a:endParaRPr lang="en-US"/>
        </a:p>
      </dgm:t>
    </dgm:pt>
    <dgm:pt modelId="{B50B9F2E-EB38-CA4D-806D-15572BC89A8E}" type="pres">
      <dgm:prSet presAssocID="{377EC6C4-6F08-254F-B6C7-968219B63790}" presName="hierChild3" presStyleCnt="0"/>
      <dgm:spPr/>
    </dgm:pt>
    <dgm:pt modelId="{EDD57936-670A-F945-BD91-B7D41C552321}" type="pres">
      <dgm:prSet presAssocID="{2736B06D-FD4C-A844-BDF7-E0F802C8330D}" presName="Name10" presStyleLbl="parChTrans1D2" presStyleIdx="5" presStyleCnt="6"/>
      <dgm:spPr/>
      <dgm:t>
        <a:bodyPr/>
        <a:lstStyle/>
        <a:p>
          <a:endParaRPr lang="en-US"/>
        </a:p>
      </dgm:t>
    </dgm:pt>
    <dgm:pt modelId="{711D8520-67F8-9A4D-8247-D7AC5B309BE3}" type="pres">
      <dgm:prSet presAssocID="{9859BE37-5020-304A-9B8E-8684D83FA32C}" presName="hierRoot2" presStyleCnt="0"/>
      <dgm:spPr/>
    </dgm:pt>
    <dgm:pt modelId="{BA7AB47D-A062-2D46-9F83-6BDB3869750E}" type="pres">
      <dgm:prSet presAssocID="{9859BE37-5020-304A-9B8E-8684D83FA32C}" presName="composite2" presStyleCnt="0"/>
      <dgm:spPr/>
    </dgm:pt>
    <dgm:pt modelId="{3EA7C281-BBBF-B446-B470-41DFB3A06DA9}" type="pres">
      <dgm:prSet presAssocID="{9859BE37-5020-304A-9B8E-8684D83FA32C}" presName="image2" presStyleLbl="node2" presStyleIdx="5" presStyleCnt="6" custScaleX="261495" custScaleY="245595" custLinFactNeighborX="-6596" custLinFactNeighborY="397"/>
      <dgm:spPr>
        <a:blipFill>
          <a:blip xmlns:r="http://schemas.openxmlformats.org/officeDocument/2006/relationships" r:embed="rId7">
            <a:extLst>
              <a:ext uri="{28A0092B-C50C-407E-A947-70E740481C1C}">
                <a14:useLocalDpi xmlns:a14="http://schemas.microsoft.com/office/drawing/2010/main" val="0"/>
              </a:ext>
            </a:extLst>
          </a:blip>
          <a:srcRect/>
          <a:stretch>
            <a:fillRect t="-5000" b="-5000"/>
          </a:stretch>
        </a:blipFill>
      </dgm:spPr>
    </dgm:pt>
    <dgm:pt modelId="{EDF71107-07A2-2D4D-9A64-2CC57B232292}" type="pres">
      <dgm:prSet presAssocID="{9859BE37-5020-304A-9B8E-8684D83FA32C}" presName="text2" presStyleLbl="revTx" presStyleIdx="6" presStyleCnt="7">
        <dgm:presLayoutVars>
          <dgm:chPref val="3"/>
        </dgm:presLayoutVars>
      </dgm:prSet>
      <dgm:spPr/>
      <dgm:t>
        <a:bodyPr/>
        <a:lstStyle/>
        <a:p>
          <a:endParaRPr lang="en-US"/>
        </a:p>
      </dgm:t>
    </dgm:pt>
    <dgm:pt modelId="{4F7D6364-BFBB-6047-872E-2B334FB83615}" type="pres">
      <dgm:prSet presAssocID="{9859BE37-5020-304A-9B8E-8684D83FA32C}" presName="hierChild3" presStyleCnt="0"/>
      <dgm:spPr/>
    </dgm:pt>
  </dgm:ptLst>
  <dgm:cxnLst>
    <dgm:cxn modelId="{4343ECED-9D6C-0144-A2A8-D33CBCA49AE9}" srcId="{6BD28A56-6F75-214A-96D4-3D2626DF7500}" destId="{FD2877C1-1DA8-F445-A066-DD8ACDDE6304}" srcOrd="3" destOrd="0" parTransId="{9126E8C9-965C-364E-85A6-C14799A57917}" sibTransId="{58850506-BD2F-1542-A149-155598AA380A}"/>
    <dgm:cxn modelId="{30FC5D83-E803-8D43-BC1D-7C2029AB71D6}" srcId="{6BD28A56-6F75-214A-96D4-3D2626DF7500}" destId="{9859BE37-5020-304A-9B8E-8684D83FA32C}" srcOrd="5" destOrd="0" parTransId="{2736B06D-FD4C-A844-BDF7-E0F802C8330D}" sibTransId="{4C3B2EAA-7931-FE40-8938-633EC39150B8}"/>
    <dgm:cxn modelId="{95A96773-535A-AA45-B4E8-C615C73FBDF0}" srcId="{6BD28A56-6F75-214A-96D4-3D2626DF7500}" destId="{161761CC-5BB7-5442-83BB-973115EE8327}" srcOrd="0" destOrd="0" parTransId="{215E9493-7F22-C64B-B997-A7BA85E04C5D}" sibTransId="{ECA0DEC5-2BE6-F444-BF1F-53FB0A469D7B}"/>
    <dgm:cxn modelId="{FA50E8F8-CF85-7243-AB97-A397861338FB}" type="presOf" srcId="{2736B06D-FD4C-A844-BDF7-E0F802C8330D}" destId="{EDD57936-670A-F945-BD91-B7D41C552321}" srcOrd="0" destOrd="0" presId="urn:microsoft.com/office/officeart/2009/layout/CirclePictureHierarchy"/>
    <dgm:cxn modelId="{6570CB29-0DA2-9E48-9A47-5274217ECE59}" type="presOf" srcId="{9126E8C9-965C-364E-85A6-C14799A57917}" destId="{F94E6569-9B9E-A04B-B23F-B99C1EE7098F}" srcOrd="0" destOrd="0" presId="urn:microsoft.com/office/officeart/2009/layout/CirclePictureHierarchy"/>
    <dgm:cxn modelId="{1050A18E-E828-574F-9A27-B2546A67E6A1}" srcId="{6BD28A56-6F75-214A-96D4-3D2626DF7500}" destId="{377EC6C4-6F08-254F-B6C7-968219B63790}" srcOrd="4" destOrd="0" parTransId="{C33BD444-0DE1-114F-A2D6-1DFE72D11C13}" sibTransId="{9EBEF3F9-C2A2-D943-B957-04C67C00E34B}"/>
    <dgm:cxn modelId="{0634CF4C-181B-1441-9C55-6CD465BF7921}" type="presOf" srcId="{ABC004C1-686F-AE4D-B8F2-29EC584A150E}" destId="{E88618B9-5AB6-8641-8860-CF868443E0F0}" srcOrd="0" destOrd="0" presId="urn:microsoft.com/office/officeart/2009/layout/CirclePictureHierarchy"/>
    <dgm:cxn modelId="{F44666FC-1EED-304A-A7AD-B959E8F2E8C1}" type="presOf" srcId="{FD2877C1-1DA8-F445-A066-DD8ACDDE6304}" destId="{2F44946C-3B7B-3B46-9CEB-49BB57A40DF8}" srcOrd="0" destOrd="0" presId="urn:microsoft.com/office/officeart/2009/layout/CirclePictureHierarchy"/>
    <dgm:cxn modelId="{9B3EA8F5-8489-1D4F-B2A6-CEC268CFB1E9}" srcId="{6BD28A56-6F75-214A-96D4-3D2626DF7500}" destId="{B908EC7F-2376-5D4B-BD6C-5572DB50A52B}" srcOrd="1" destOrd="0" parTransId="{ABC004C1-686F-AE4D-B8F2-29EC584A150E}" sibTransId="{EA5BAC13-1EAA-7640-8BCB-D236D3012AF6}"/>
    <dgm:cxn modelId="{1E4C8CD6-462F-0240-BDEC-570E08A7C83B}" type="presOf" srcId="{377EC6C4-6F08-254F-B6C7-968219B63790}" destId="{D21A08F6-2FAE-7648-ADE9-45A09F023434}" srcOrd="0" destOrd="0" presId="urn:microsoft.com/office/officeart/2009/layout/CirclePictureHierarchy"/>
    <dgm:cxn modelId="{BB33FF09-8D18-1B46-AC31-3DC9D74C66A6}" type="presOf" srcId="{215E9493-7F22-C64B-B997-A7BA85E04C5D}" destId="{D777A1B9-19F9-7541-98EB-D8E12FAEB36D}" srcOrd="0" destOrd="0" presId="urn:microsoft.com/office/officeart/2009/layout/CirclePictureHierarchy"/>
    <dgm:cxn modelId="{58AE0F15-2AF2-EF4D-A9F0-790226F2BA95}" srcId="{571CF5D2-BF18-C840-BF2A-E5C0CD9B0CEF}" destId="{6BD28A56-6F75-214A-96D4-3D2626DF7500}" srcOrd="0" destOrd="0" parTransId="{BE970FE2-4508-0944-BAF0-22F996EBC49C}" sibTransId="{1B1A4645-4F7E-2E4E-8C47-767CB169AABE}"/>
    <dgm:cxn modelId="{FDC01052-AEAE-964C-84D0-A2F4C84A8BDD}" type="presOf" srcId="{B908EC7F-2376-5D4B-BD6C-5572DB50A52B}" destId="{0E35CD8B-8200-B844-B334-5E3DB66866F5}" srcOrd="0" destOrd="0" presId="urn:microsoft.com/office/officeart/2009/layout/CirclePictureHierarchy"/>
    <dgm:cxn modelId="{EF06B76C-AD03-254B-B9CB-B9CF9CF903BC}" srcId="{6BD28A56-6F75-214A-96D4-3D2626DF7500}" destId="{BE6C5B2A-E1A3-A84F-8D01-266914209AE8}" srcOrd="2" destOrd="0" parTransId="{82A8A1DD-A81D-6348-9FC6-DC015D016066}" sibTransId="{7B075DBF-1203-4047-930D-47F8818C7780}"/>
    <dgm:cxn modelId="{7B294D71-8ABA-1747-B50D-5206FDF14F83}" type="presOf" srcId="{161761CC-5BB7-5442-83BB-973115EE8327}" destId="{15F75F52-987A-D54A-9367-BCE6BEC36F4C}" srcOrd="0" destOrd="0" presId="urn:microsoft.com/office/officeart/2009/layout/CirclePictureHierarchy"/>
    <dgm:cxn modelId="{20871563-9418-DC49-8ED0-448E09FDCEFD}" type="presOf" srcId="{82A8A1DD-A81D-6348-9FC6-DC015D016066}" destId="{995F3290-30AD-B948-B8A8-4ACA70859FA7}" srcOrd="0" destOrd="0" presId="urn:microsoft.com/office/officeart/2009/layout/CirclePictureHierarchy"/>
    <dgm:cxn modelId="{0A2FEEB9-8315-D643-B148-C47FF0653DB0}" type="presOf" srcId="{6BD28A56-6F75-214A-96D4-3D2626DF7500}" destId="{4D074A4F-D2C8-B445-83D0-FD071319FA16}" srcOrd="0" destOrd="0" presId="urn:microsoft.com/office/officeart/2009/layout/CirclePictureHierarchy"/>
    <dgm:cxn modelId="{90D2935E-6638-6E4E-8120-CC450EFB99CD}" type="presOf" srcId="{C33BD444-0DE1-114F-A2D6-1DFE72D11C13}" destId="{45E12AFF-EF00-0F47-9A9B-F9937CB93D40}" srcOrd="0" destOrd="0" presId="urn:microsoft.com/office/officeart/2009/layout/CirclePictureHierarchy"/>
    <dgm:cxn modelId="{73AEE140-C0E8-B140-9346-87228A8EC957}" type="presOf" srcId="{9859BE37-5020-304A-9B8E-8684D83FA32C}" destId="{EDF71107-07A2-2D4D-9A64-2CC57B232292}" srcOrd="0" destOrd="0" presId="urn:microsoft.com/office/officeart/2009/layout/CirclePictureHierarchy"/>
    <dgm:cxn modelId="{9C437E42-778D-5548-B374-BD5984EBCF52}" type="presOf" srcId="{571CF5D2-BF18-C840-BF2A-E5C0CD9B0CEF}" destId="{2494176F-9418-FD4D-ABD7-19EBA7C60B35}" srcOrd="0" destOrd="0" presId="urn:microsoft.com/office/officeart/2009/layout/CirclePictureHierarchy"/>
    <dgm:cxn modelId="{3C5E098D-C3F3-1B41-95FD-244F0930E874}" type="presOf" srcId="{BE6C5B2A-E1A3-A84F-8D01-266914209AE8}" destId="{CC377F28-4E85-7845-AE9A-C8357D1078D5}" srcOrd="0" destOrd="0" presId="urn:microsoft.com/office/officeart/2009/layout/CirclePictureHierarchy"/>
    <dgm:cxn modelId="{2C3D32A1-AB35-3642-8D35-1D322FAE2B21}" type="presParOf" srcId="{2494176F-9418-FD4D-ABD7-19EBA7C60B35}" destId="{FEED167F-497A-1245-B4A3-7F686D3E9B74}" srcOrd="0" destOrd="0" presId="urn:microsoft.com/office/officeart/2009/layout/CirclePictureHierarchy"/>
    <dgm:cxn modelId="{5596E49C-7855-184D-884A-B0985D363862}" type="presParOf" srcId="{FEED167F-497A-1245-B4A3-7F686D3E9B74}" destId="{8EE097BE-8511-5546-9A04-A1FEEA7085A2}" srcOrd="0" destOrd="0" presId="urn:microsoft.com/office/officeart/2009/layout/CirclePictureHierarchy"/>
    <dgm:cxn modelId="{3524A231-FC0E-2441-AA95-CD21D4B9ABC8}" type="presParOf" srcId="{8EE097BE-8511-5546-9A04-A1FEEA7085A2}" destId="{40709F7F-F250-AC41-97F6-991B422491ED}" srcOrd="0" destOrd="0" presId="urn:microsoft.com/office/officeart/2009/layout/CirclePictureHierarchy"/>
    <dgm:cxn modelId="{C08298AE-9A07-984E-AB0F-5DB1253DD373}" type="presParOf" srcId="{8EE097BE-8511-5546-9A04-A1FEEA7085A2}" destId="{4D074A4F-D2C8-B445-83D0-FD071319FA16}" srcOrd="1" destOrd="0" presId="urn:microsoft.com/office/officeart/2009/layout/CirclePictureHierarchy"/>
    <dgm:cxn modelId="{27D211E3-9055-8F44-85AE-BED33B6D5310}" type="presParOf" srcId="{FEED167F-497A-1245-B4A3-7F686D3E9B74}" destId="{638ADF06-39DE-A546-BEFD-EC316C7F4571}" srcOrd="1" destOrd="0" presId="urn:microsoft.com/office/officeart/2009/layout/CirclePictureHierarchy"/>
    <dgm:cxn modelId="{1D8097E6-9597-8B40-8393-C1194EF3E132}" type="presParOf" srcId="{638ADF06-39DE-A546-BEFD-EC316C7F4571}" destId="{D777A1B9-19F9-7541-98EB-D8E12FAEB36D}" srcOrd="0" destOrd="0" presId="urn:microsoft.com/office/officeart/2009/layout/CirclePictureHierarchy"/>
    <dgm:cxn modelId="{23100114-F9D6-E540-8B6B-E90372AB369B}" type="presParOf" srcId="{638ADF06-39DE-A546-BEFD-EC316C7F4571}" destId="{0FE9ED2F-B000-C848-8866-33E43C4B1638}" srcOrd="1" destOrd="0" presId="urn:microsoft.com/office/officeart/2009/layout/CirclePictureHierarchy"/>
    <dgm:cxn modelId="{78906A06-1073-FA40-8895-5C546935E8EA}" type="presParOf" srcId="{0FE9ED2F-B000-C848-8866-33E43C4B1638}" destId="{F4D56BEC-1CD5-9949-845A-3D6E05C26199}" srcOrd="0" destOrd="0" presId="urn:microsoft.com/office/officeart/2009/layout/CirclePictureHierarchy"/>
    <dgm:cxn modelId="{55673988-1D14-184A-89CD-205082CD19F5}" type="presParOf" srcId="{F4D56BEC-1CD5-9949-845A-3D6E05C26199}" destId="{C5B675E6-E1B8-BC4F-A6D4-1EBD7F835413}" srcOrd="0" destOrd="0" presId="urn:microsoft.com/office/officeart/2009/layout/CirclePictureHierarchy"/>
    <dgm:cxn modelId="{F954106D-D08A-E744-AAA9-E9DE412F7F3D}" type="presParOf" srcId="{F4D56BEC-1CD5-9949-845A-3D6E05C26199}" destId="{15F75F52-987A-D54A-9367-BCE6BEC36F4C}" srcOrd="1" destOrd="0" presId="urn:microsoft.com/office/officeart/2009/layout/CirclePictureHierarchy"/>
    <dgm:cxn modelId="{5C2AC279-9DFB-7741-940C-8C0C10416ED3}" type="presParOf" srcId="{0FE9ED2F-B000-C848-8866-33E43C4B1638}" destId="{94305C64-70E8-8D46-847F-CACFA1DB6442}" srcOrd="1" destOrd="0" presId="urn:microsoft.com/office/officeart/2009/layout/CirclePictureHierarchy"/>
    <dgm:cxn modelId="{F1D22203-993D-7343-93F1-1E5C2995C0D9}" type="presParOf" srcId="{638ADF06-39DE-A546-BEFD-EC316C7F4571}" destId="{E88618B9-5AB6-8641-8860-CF868443E0F0}" srcOrd="2" destOrd="0" presId="urn:microsoft.com/office/officeart/2009/layout/CirclePictureHierarchy"/>
    <dgm:cxn modelId="{3C3E4CD2-44F0-EE4E-B32A-37BBF543D55A}" type="presParOf" srcId="{638ADF06-39DE-A546-BEFD-EC316C7F4571}" destId="{2328713C-EBD5-F94E-A98E-8A82A81D6215}" srcOrd="3" destOrd="0" presId="urn:microsoft.com/office/officeart/2009/layout/CirclePictureHierarchy"/>
    <dgm:cxn modelId="{684BD7DF-32FD-224D-B2B7-5400792E5D2A}" type="presParOf" srcId="{2328713C-EBD5-F94E-A98E-8A82A81D6215}" destId="{EBBDAB66-4629-AE40-A9B7-31B2D5449152}" srcOrd="0" destOrd="0" presId="urn:microsoft.com/office/officeart/2009/layout/CirclePictureHierarchy"/>
    <dgm:cxn modelId="{0A85ED50-771E-8541-956C-E926710C18D2}" type="presParOf" srcId="{EBBDAB66-4629-AE40-A9B7-31B2D5449152}" destId="{B1202AF6-8699-0D40-841F-63CFAD216DCA}" srcOrd="0" destOrd="0" presId="urn:microsoft.com/office/officeart/2009/layout/CirclePictureHierarchy"/>
    <dgm:cxn modelId="{AA86887C-54ED-734B-92DC-2EA7CA19F676}" type="presParOf" srcId="{EBBDAB66-4629-AE40-A9B7-31B2D5449152}" destId="{0E35CD8B-8200-B844-B334-5E3DB66866F5}" srcOrd="1" destOrd="0" presId="urn:microsoft.com/office/officeart/2009/layout/CirclePictureHierarchy"/>
    <dgm:cxn modelId="{FE5776CF-60AC-7F40-B92A-F616C3B9D0F3}" type="presParOf" srcId="{2328713C-EBD5-F94E-A98E-8A82A81D6215}" destId="{0D829F8A-1ACB-2347-946F-A49753BF3505}" srcOrd="1" destOrd="0" presId="urn:microsoft.com/office/officeart/2009/layout/CirclePictureHierarchy"/>
    <dgm:cxn modelId="{C9D32C46-14E9-C343-83A8-85689F2541B7}" type="presParOf" srcId="{638ADF06-39DE-A546-BEFD-EC316C7F4571}" destId="{995F3290-30AD-B948-B8A8-4ACA70859FA7}" srcOrd="4" destOrd="0" presId="urn:microsoft.com/office/officeart/2009/layout/CirclePictureHierarchy"/>
    <dgm:cxn modelId="{FF3C01F3-AB49-6745-A74D-A3BFED280327}" type="presParOf" srcId="{638ADF06-39DE-A546-BEFD-EC316C7F4571}" destId="{3D73FB2A-6C61-0942-9994-0D8BD5238CE7}" srcOrd="5" destOrd="0" presId="urn:microsoft.com/office/officeart/2009/layout/CirclePictureHierarchy"/>
    <dgm:cxn modelId="{1B2D0E98-F7AB-F540-BC63-B8CA85ADD5B4}" type="presParOf" srcId="{3D73FB2A-6C61-0942-9994-0D8BD5238CE7}" destId="{04634C0F-CD7A-074A-8348-7BEDB928CF4D}" srcOrd="0" destOrd="0" presId="urn:microsoft.com/office/officeart/2009/layout/CirclePictureHierarchy"/>
    <dgm:cxn modelId="{2730FEE6-AA93-214C-BECB-544662CF8EEA}" type="presParOf" srcId="{04634C0F-CD7A-074A-8348-7BEDB928CF4D}" destId="{748A5F1F-29BB-9E44-947B-8B34D5B8CB39}" srcOrd="0" destOrd="0" presId="urn:microsoft.com/office/officeart/2009/layout/CirclePictureHierarchy"/>
    <dgm:cxn modelId="{44F2F10B-F77F-0148-A0D8-B4C94396717D}" type="presParOf" srcId="{04634C0F-CD7A-074A-8348-7BEDB928CF4D}" destId="{CC377F28-4E85-7845-AE9A-C8357D1078D5}" srcOrd="1" destOrd="0" presId="urn:microsoft.com/office/officeart/2009/layout/CirclePictureHierarchy"/>
    <dgm:cxn modelId="{E2B5342F-5D0D-B44A-8C49-D63F2DDDCAF9}" type="presParOf" srcId="{3D73FB2A-6C61-0942-9994-0D8BD5238CE7}" destId="{23739298-E4A6-BC4D-9459-0B27305555AD}" srcOrd="1" destOrd="0" presId="urn:microsoft.com/office/officeart/2009/layout/CirclePictureHierarchy"/>
    <dgm:cxn modelId="{91AE04A5-7418-7C43-8A5C-4CE77C7186D7}" type="presParOf" srcId="{638ADF06-39DE-A546-BEFD-EC316C7F4571}" destId="{F94E6569-9B9E-A04B-B23F-B99C1EE7098F}" srcOrd="6" destOrd="0" presId="urn:microsoft.com/office/officeart/2009/layout/CirclePictureHierarchy"/>
    <dgm:cxn modelId="{60FEC1D8-3855-9E4B-8A9D-2E1BC43E185A}" type="presParOf" srcId="{638ADF06-39DE-A546-BEFD-EC316C7F4571}" destId="{C7E254C3-B9A5-5E45-ACE7-35425979EC50}" srcOrd="7" destOrd="0" presId="urn:microsoft.com/office/officeart/2009/layout/CirclePictureHierarchy"/>
    <dgm:cxn modelId="{B329CB44-EFB4-154B-ADDE-E686637F8A40}" type="presParOf" srcId="{C7E254C3-B9A5-5E45-ACE7-35425979EC50}" destId="{F1E19AE7-9B01-E84C-AF0B-10E9CBE568F5}" srcOrd="0" destOrd="0" presId="urn:microsoft.com/office/officeart/2009/layout/CirclePictureHierarchy"/>
    <dgm:cxn modelId="{9E359056-CA3D-AC42-A827-BCB9888557E0}" type="presParOf" srcId="{F1E19AE7-9B01-E84C-AF0B-10E9CBE568F5}" destId="{C1E70049-18D6-9D4F-8D5D-72CB271F0646}" srcOrd="0" destOrd="0" presId="urn:microsoft.com/office/officeart/2009/layout/CirclePictureHierarchy"/>
    <dgm:cxn modelId="{55BB75BF-4B4D-ED4F-86FB-78B90CC6BCE6}" type="presParOf" srcId="{F1E19AE7-9B01-E84C-AF0B-10E9CBE568F5}" destId="{2F44946C-3B7B-3B46-9CEB-49BB57A40DF8}" srcOrd="1" destOrd="0" presId="urn:microsoft.com/office/officeart/2009/layout/CirclePictureHierarchy"/>
    <dgm:cxn modelId="{B7A275B2-C03E-C24F-936F-D7A4947F9D54}" type="presParOf" srcId="{C7E254C3-B9A5-5E45-ACE7-35425979EC50}" destId="{2E8B68D8-9C51-AC40-B213-C2137A4E2166}" srcOrd="1" destOrd="0" presId="urn:microsoft.com/office/officeart/2009/layout/CirclePictureHierarchy"/>
    <dgm:cxn modelId="{264C6C74-4F71-CC49-9AE5-492F627411C7}" type="presParOf" srcId="{638ADF06-39DE-A546-BEFD-EC316C7F4571}" destId="{45E12AFF-EF00-0F47-9A9B-F9937CB93D40}" srcOrd="8" destOrd="0" presId="urn:microsoft.com/office/officeart/2009/layout/CirclePictureHierarchy"/>
    <dgm:cxn modelId="{38D10786-2FBB-0B49-9C8C-C2EE703EF8CD}" type="presParOf" srcId="{638ADF06-39DE-A546-BEFD-EC316C7F4571}" destId="{76938B53-25E6-1042-8449-2AECB507F382}" srcOrd="9" destOrd="0" presId="urn:microsoft.com/office/officeart/2009/layout/CirclePictureHierarchy"/>
    <dgm:cxn modelId="{1614A1EE-5E8D-714F-BC6A-D96102AE1AE6}" type="presParOf" srcId="{76938B53-25E6-1042-8449-2AECB507F382}" destId="{293D6BE6-1287-0540-AD16-CD8F23C0819E}" srcOrd="0" destOrd="0" presId="urn:microsoft.com/office/officeart/2009/layout/CirclePictureHierarchy"/>
    <dgm:cxn modelId="{FF2B6868-872A-B445-9521-3C9B91BFCC0D}" type="presParOf" srcId="{293D6BE6-1287-0540-AD16-CD8F23C0819E}" destId="{594D85A8-F0A8-EB4F-B032-6C9B8E5A8537}" srcOrd="0" destOrd="0" presId="urn:microsoft.com/office/officeart/2009/layout/CirclePictureHierarchy"/>
    <dgm:cxn modelId="{C06B3A21-285A-4E4F-A87C-054EF7047048}" type="presParOf" srcId="{293D6BE6-1287-0540-AD16-CD8F23C0819E}" destId="{D21A08F6-2FAE-7648-ADE9-45A09F023434}" srcOrd="1" destOrd="0" presId="urn:microsoft.com/office/officeart/2009/layout/CirclePictureHierarchy"/>
    <dgm:cxn modelId="{74F8FA04-D016-1546-8F74-E5C7838F500F}" type="presParOf" srcId="{76938B53-25E6-1042-8449-2AECB507F382}" destId="{B50B9F2E-EB38-CA4D-806D-15572BC89A8E}" srcOrd="1" destOrd="0" presId="urn:microsoft.com/office/officeart/2009/layout/CirclePictureHierarchy"/>
    <dgm:cxn modelId="{FF426DD6-0A3B-A24E-908F-0786B66611C3}" type="presParOf" srcId="{638ADF06-39DE-A546-BEFD-EC316C7F4571}" destId="{EDD57936-670A-F945-BD91-B7D41C552321}" srcOrd="10" destOrd="0" presId="urn:microsoft.com/office/officeart/2009/layout/CirclePictureHierarchy"/>
    <dgm:cxn modelId="{E8F59E88-993E-DF47-8C6B-59A68A2DA15D}" type="presParOf" srcId="{638ADF06-39DE-A546-BEFD-EC316C7F4571}" destId="{711D8520-67F8-9A4D-8247-D7AC5B309BE3}" srcOrd="11" destOrd="0" presId="urn:microsoft.com/office/officeart/2009/layout/CirclePictureHierarchy"/>
    <dgm:cxn modelId="{E396A9FB-C857-DC47-B797-94EE3038E967}" type="presParOf" srcId="{711D8520-67F8-9A4D-8247-D7AC5B309BE3}" destId="{BA7AB47D-A062-2D46-9F83-6BDB3869750E}" srcOrd="0" destOrd="0" presId="urn:microsoft.com/office/officeart/2009/layout/CirclePictureHierarchy"/>
    <dgm:cxn modelId="{CD0706D4-F618-D34E-B55B-48145BEE0E4C}" type="presParOf" srcId="{BA7AB47D-A062-2D46-9F83-6BDB3869750E}" destId="{3EA7C281-BBBF-B446-B470-41DFB3A06DA9}" srcOrd="0" destOrd="0" presId="urn:microsoft.com/office/officeart/2009/layout/CirclePictureHierarchy"/>
    <dgm:cxn modelId="{F1AD3043-AEC7-CE4C-9D43-C4971D221900}" type="presParOf" srcId="{BA7AB47D-A062-2D46-9F83-6BDB3869750E}" destId="{EDF71107-07A2-2D4D-9A64-2CC57B232292}" srcOrd="1" destOrd="0" presId="urn:microsoft.com/office/officeart/2009/layout/CirclePictureHierarchy"/>
    <dgm:cxn modelId="{D523516C-46E2-9445-82D7-ADF6046CC30D}" type="presParOf" srcId="{711D8520-67F8-9A4D-8247-D7AC5B309BE3}" destId="{4F7D6364-BFBB-6047-872E-2B334FB83615}"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D57936-670A-F945-BD91-B7D41C552321}">
      <dsp:nvSpPr>
        <dsp:cNvPr id="0" name=""/>
        <dsp:cNvSpPr/>
      </dsp:nvSpPr>
      <dsp:spPr>
        <a:xfrm>
          <a:off x="4447606" y="1548809"/>
          <a:ext cx="3755681" cy="125648"/>
        </a:xfrm>
        <a:custGeom>
          <a:avLst/>
          <a:gdLst/>
          <a:ahLst/>
          <a:cxnLst/>
          <a:rect l="0" t="0" r="0" b="0"/>
          <a:pathLst>
            <a:path>
              <a:moveTo>
                <a:pt x="0" y="0"/>
              </a:moveTo>
              <a:lnTo>
                <a:pt x="0" y="63612"/>
              </a:lnTo>
              <a:lnTo>
                <a:pt x="3755681" y="63612"/>
              </a:lnTo>
              <a:lnTo>
                <a:pt x="3755681" y="1256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E12AFF-EF00-0F47-9A9B-F9937CB93D40}">
      <dsp:nvSpPr>
        <dsp:cNvPr id="0" name=""/>
        <dsp:cNvSpPr/>
      </dsp:nvSpPr>
      <dsp:spPr>
        <a:xfrm>
          <a:off x="4447606" y="1548809"/>
          <a:ext cx="2369436" cy="124072"/>
        </a:xfrm>
        <a:custGeom>
          <a:avLst/>
          <a:gdLst/>
          <a:ahLst/>
          <a:cxnLst/>
          <a:rect l="0" t="0" r="0" b="0"/>
          <a:pathLst>
            <a:path>
              <a:moveTo>
                <a:pt x="0" y="0"/>
              </a:moveTo>
              <a:lnTo>
                <a:pt x="0" y="62036"/>
              </a:lnTo>
              <a:lnTo>
                <a:pt x="2369436" y="62036"/>
              </a:lnTo>
              <a:lnTo>
                <a:pt x="2369436" y="1240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4E6569-9B9E-A04B-B23F-B99C1EE7098F}">
      <dsp:nvSpPr>
        <dsp:cNvPr id="0" name=""/>
        <dsp:cNvSpPr/>
      </dsp:nvSpPr>
      <dsp:spPr>
        <a:xfrm>
          <a:off x="4447606" y="1548809"/>
          <a:ext cx="1033153" cy="124072"/>
        </a:xfrm>
        <a:custGeom>
          <a:avLst/>
          <a:gdLst/>
          <a:ahLst/>
          <a:cxnLst/>
          <a:rect l="0" t="0" r="0" b="0"/>
          <a:pathLst>
            <a:path>
              <a:moveTo>
                <a:pt x="0" y="0"/>
              </a:moveTo>
              <a:lnTo>
                <a:pt x="0" y="62036"/>
              </a:lnTo>
              <a:lnTo>
                <a:pt x="1033153" y="62036"/>
              </a:lnTo>
              <a:lnTo>
                <a:pt x="1033153" y="1240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5F3290-30AD-B948-B8A8-4ACA70859FA7}">
      <dsp:nvSpPr>
        <dsp:cNvPr id="0" name=""/>
        <dsp:cNvSpPr/>
      </dsp:nvSpPr>
      <dsp:spPr>
        <a:xfrm>
          <a:off x="4053160" y="1548809"/>
          <a:ext cx="394446" cy="106412"/>
        </a:xfrm>
        <a:custGeom>
          <a:avLst/>
          <a:gdLst/>
          <a:ahLst/>
          <a:cxnLst/>
          <a:rect l="0" t="0" r="0" b="0"/>
          <a:pathLst>
            <a:path>
              <a:moveTo>
                <a:pt x="394446" y="0"/>
              </a:moveTo>
              <a:lnTo>
                <a:pt x="394446" y="44376"/>
              </a:lnTo>
              <a:lnTo>
                <a:pt x="0" y="44376"/>
              </a:lnTo>
              <a:lnTo>
                <a:pt x="0" y="1064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8618B9-5AB6-8641-8860-CF868443E0F0}">
      <dsp:nvSpPr>
        <dsp:cNvPr id="0" name=""/>
        <dsp:cNvSpPr/>
      </dsp:nvSpPr>
      <dsp:spPr>
        <a:xfrm>
          <a:off x="2503119" y="1548809"/>
          <a:ext cx="1944487" cy="124072"/>
        </a:xfrm>
        <a:custGeom>
          <a:avLst/>
          <a:gdLst/>
          <a:ahLst/>
          <a:cxnLst/>
          <a:rect l="0" t="0" r="0" b="0"/>
          <a:pathLst>
            <a:path>
              <a:moveTo>
                <a:pt x="1944487" y="0"/>
              </a:moveTo>
              <a:lnTo>
                <a:pt x="1944487" y="62036"/>
              </a:lnTo>
              <a:lnTo>
                <a:pt x="0" y="62036"/>
              </a:lnTo>
              <a:lnTo>
                <a:pt x="0" y="1240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77A1B9-19F9-7541-98EB-D8E12FAEB36D}">
      <dsp:nvSpPr>
        <dsp:cNvPr id="0" name=""/>
        <dsp:cNvSpPr/>
      </dsp:nvSpPr>
      <dsp:spPr>
        <a:xfrm>
          <a:off x="979631" y="1548809"/>
          <a:ext cx="3467975" cy="124072"/>
        </a:xfrm>
        <a:custGeom>
          <a:avLst/>
          <a:gdLst/>
          <a:ahLst/>
          <a:cxnLst/>
          <a:rect l="0" t="0" r="0" b="0"/>
          <a:pathLst>
            <a:path>
              <a:moveTo>
                <a:pt x="3467975" y="0"/>
              </a:moveTo>
              <a:lnTo>
                <a:pt x="3467975" y="62036"/>
              </a:lnTo>
              <a:lnTo>
                <a:pt x="0" y="62036"/>
              </a:lnTo>
              <a:lnTo>
                <a:pt x="0" y="1240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709F7F-F250-AC41-97F6-991B422491ED}">
      <dsp:nvSpPr>
        <dsp:cNvPr id="0" name=""/>
        <dsp:cNvSpPr/>
      </dsp:nvSpPr>
      <dsp:spPr>
        <a:xfrm>
          <a:off x="3782992" y="340445"/>
          <a:ext cx="1329228" cy="120836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074A4F-D2C8-B445-83D0-FD071319FA16}">
      <dsp:nvSpPr>
        <dsp:cNvPr id="0" name=""/>
        <dsp:cNvSpPr/>
      </dsp:nvSpPr>
      <dsp:spPr>
        <a:xfrm>
          <a:off x="4646122" y="745118"/>
          <a:ext cx="595548" cy="397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endParaRPr lang="en-US" sz="1800" kern="1200" dirty="0"/>
        </a:p>
      </dsp:txBody>
      <dsp:txXfrm>
        <a:off x="4646122" y="745118"/>
        <a:ext cx="595548" cy="397032"/>
      </dsp:txXfrm>
    </dsp:sp>
    <dsp:sp modelId="{C5B675E6-E1B8-BC4F-A6D4-1EBD7F835413}">
      <dsp:nvSpPr>
        <dsp:cNvPr id="0" name=""/>
        <dsp:cNvSpPr/>
      </dsp:nvSpPr>
      <dsp:spPr>
        <a:xfrm>
          <a:off x="470891" y="1672882"/>
          <a:ext cx="1017478" cy="90908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F75F52-987A-D54A-9367-BCE6BEC36F4C}">
      <dsp:nvSpPr>
        <dsp:cNvPr id="0" name=""/>
        <dsp:cNvSpPr/>
      </dsp:nvSpPr>
      <dsp:spPr>
        <a:xfrm>
          <a:off x="149271" y="2700991"/>
          <a:ext cx="1125324" cy="180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endParaRPr lang="en-US" sz="1400" kern="1200" dirty="0"/>
        </a:p>
      </dsp:txBody>
      <dsp:txXfrm>
        <a:off x="149271" y="2700991"/>
        <a:ext cx="1125324" cy="180705"/>
      </dsp:txXfrm>
    </dsp:sp>
    <dsp:sp modelId="{B1202AF6-8699-0D40-841F-63CFAD216DCA}">
      <dsp:nvSpPr>
        <dsp:cNvPr id="0" name=""/>
        <dsp:cNvSpPr/>
      </dsp:nvSpPr>
      <dsp:spPr>
        <a:xfrm>
          <a:off x="2005701" y="1672882"/>
          <a:ext cx="994835" cy="95313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35CD8B-8200-B844-B334-5E3DB66866F5}">
      <dsp:nvSpPr>
        <dsp:cNvPr id="0" name=""/>
        <dsp:cNvSpPr/>
      </dsp:nvSpPr>
      <dsp:spPr>
        <a:xfrm>
          <a:off x="1584318" y="2624463"/>
          <a:ext cx="1518237" cy="397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endParaRPr lang="en-US" sz="1400" kern="1200" dirty="0"/>
        </a:p>
      </dsp:txBody>
      <dsp:txXfrm>
        <a:off x="1584318" y="2624463"/>
        <a:ext cx="1518237" cy="397032"/>
      </dsp:txXfrm>
    </dsp:sp>
    <dsp:sp modelId="{748A5F1F-29BB-9E44-947B-8B34D5B8CB39}">
      <dsp:nvSpPr>
        <dsp:cNvPr id="0" name=""/>
        <dsp:cNvSpPr/>
      </dsp:nvSpPr>
      <dsp:spPr>
        <a:xfrm>
          <a:off x="3472189" y="1655222"/>
          <a:ext cx="1161942" cy="1008168"/>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377F28-4E85-7845-AE9A-C8357D1078D5}">
      <dsp:nvSpPr>
        <dsp:cNvPr id="0" name=""/>
        <dsp:cNvSpPr/>
      </dsp:nvSpPr>
      <dsp:spPr>
        <a:xfrm>
          <a:off x="3847303" y="2489506"/>
          <a:ext cx="595548" cy="397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endParaRPr lang="en-US" sz="1800" kern="1200" dirty="0"/>
        </a:p>
      </dsp:txBody>
      <dsp:txXfrm>
        <a:off x="3847303" y="2489506"/>
        <a:ext cx="595548" cy="397032"/>
      </dsp:txXfrm>
    </dsp:sp>
    <dsp:sp modelId="{C1E70049-18D6-9D4F-8D5D-72CB271F0646}">
      <dsp:nvSpPr>
        <dsp:cNvPr id="0" name=""/>
        <dsp:cNvSpPr/>
      </dsp:nvSpPr>
      <dsp:spPr>
        <a:xfrm>
          <a:off x="4994452" y="1672882"/>
          <a:ext cx="972614" cy="975095"/>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44946C-3B7B-3B46-9CEB-49BB57A40DF8}">
      <dsp:nvSpPr>
        <dsp:cNvPr id="0" name=""/>
        <dsp:cNvSpPr/>
      </dsp:nvSpPr>
      <dsp:spPr>
        <a:xfrm>
          <a:off x="5679276" y="1960921"/>
          <a:ext cx="595548" cy="397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endParaRPr lang="en-US" sz="1800" kern="1200" dirty="0"/>
        </a:p>
      </dsp:txBody>
      <dsp:txXfrm>
        <a:off x="5679276" y="1960921"/>
        <a:ext cx="595548" cy="397032"/>
      </dsp:txXfrm>
    </dsp:sp>
    <dsp:sp modelId="{594D85A8-F0A8-EB4F-B032-6C9B8E5A8537}">
      <dsp:nvSpPr>
        <dsp:cNvPr id="0" name=""/>
        <dsp:cNvSpPr/>
      </dsp:nvSpPr>
      <dsp:spPr>
        <a:xfrm>
          <a:off x="6374082" y="1672882"/>
          <a:ext cx="885922" cy="916227"/>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16000" b="-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1A08F6-2FAE-7648-ADE9-45A09F023434}">
      <dsp:nvSpPr>
        <dsp:cNvPr id="0" name=""/>
        <dsp:cNvSpPr/>
      </dsp:nvSpPr>
      <dsp:spPr>
        <a:xfrm>
          <a:off x="7015559" y="1931487"/>
          <a:ext cx="595548" cy="397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endParaRPr lang="en-US" sz="1800" kern="1200" dirty="0"/>
        </a:p>
      </dsp:txBody>
      <dsp:txXfrm>
        <a:off x="7015559" y="1931487"/>
        <a:ext cx="595548" cy="397032"/>
      </dsp:txXfrm>
    </dsp:sp>
    <dsp:sp modelId="{3EA7C281-BBBF-B446-B470-41DFB3A06DA9}">
      <dsp:nvSpPr>
        <dsp:cNvPr id="0" name=""/>
        <dsp:cNvSpPr/>
      </dsp:nvSpPr>
      <dsp:spPr>
        <a:xfrm>
          <a:off x="7684178" y="1674458"/>
          <a:ext cx="1038219" cy="975091"/>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F71107-07A2-2D4D-9A64-2CC57B232292}">
      <dsp:nvSpPr>
        <dsp:cNvPr id="0" name=""/>
        <dsp:cNvSpPr/>
      </dsp:nvSpPr>
      <dsp:spPr>
        <a:xfrm>
          <a:off x="8427992" y="1960919"/>
          <a:ext cx="595548" cy="397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endParaRPr lang="en-US" sz="1800" kern="1200" dirty="0"/>
        </a:p>
      </dsp:txBody>
      <dsp:txXfrm>
        <a:off x="8427992" y="1960919"/>
        <a:ext cx="595548" cy="397032"/>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3633"/>
          </a:xfrm>
          <a:prstGeom prst="rect">
            <a:avLst/>
          </a:prstGeom>
        </p:spPr>
        <p:txBody>
          <a:bodyPr vert="horz" lIns="94829" tIns="47414" rIns="94829" bIns="47414" rtlCol="0"/>
          <a:lstStyle>
            <a:lvl1pPr algn="l">
              <a:defRPr sz="1200"/>
            </a:lvl1pPr>
          </a:lstStyle>
          <a:p>
            <a:endParaRPr lang="en-GB" dirty="0">
              <a:latin typeface="Arial" panose="020B0604020202020204" pitchFamily="34" charset="0"/>
            </a:endParaRPr>
          </a:p>
        </p:txBody>
      </p:sp>
      <p:sp>
        <p:nvSpPr>
          <p:cNvPr id="3" name="Date Placeholder 2"/>
          <p:cNvSpPr>
            <a:spLocks noGrp="1"/>
          </p:cNvSpPr>
          <p:nvPr>
            <p:ph type="dt" sz="quarter" idx="1"/>
          </p:nvPr>
        </p:nvSpPr>
        <p:spPr>
          <a:xfrm>
            <a:off x="3850443" y="1"/>
            <a:ext cx="2945659" cy="493633"/>
          </a:xfrm>
          <a:prstGeom prst="rect">
            <a:avLst/>
          </a:prstGeom>
        </p:spPr>
        <p:txBody>
          <a:bodyPr vert="horz" lIns="94829" tIns="47414" rIns="94829" bIns="47414" rtlCol="0"/>
          <a:lstStyle>
            <a:lvl1pPr algn="r">
              <a:defRPr sz="1200"/>
            </a:lvl1pPr>
          </a:lstStyle>
          <a:p>
            <a:fld id="{15B2C45A-E869-45FE-B529-AF49C0F3C669}" type="datetimeFigureOut">
              <a:rPr lang="en-GB" smtClean="0">
                <a:latin typeface="Arial" panose="020B0604020202020204" pitchFamily="34" charset="0"/>
              </a:rPr>
              <a:pPr/>
              <a:t>06/02/2023</a:t>
            </a:fld>
            <a:endParaRPr lang="en-GB" dirty="0">
              <a:latin typeface="Arial" panose="020B0604020202020204" pitchFamily="34" charset="0"/>
            </a:endParaRPr>
          </a:p>
        </p:txBody>
      </p:sp>
      <p:sp>
        <p:nvSpPr>
          <p:cNvPr id="4" name="Footer Placeholder 3"/>
          <p:cNvSpPr>
            <a:spLocks noGrp="1"/>
          </p:cNvSpPr>
          <p:nvPr>
            <p:ph type="ftr" sz="quarter" idx="2"/>
          </p:nvPr>
        </p:nvSpPr>
        <p:spPr>
          <a:xfrm>
            <a:off x="0" y="9377317"/>
            <a:ext cx="2945659" cy="493633"/>
          </a:xfrm>
          <a:prstGeom prst="rect">
            <a:avLst/>
          </a:prstGeom>
        </p:spPr>
        <p:txBody>
          <a:bodyPr vert="horz" lIns="94829" tIns="47414" rIns="94829" bIns="47414" rtlCol="0" anchor="b"/>
          <a:lstStyle>
            <a:lvl1pPr algn="l">
              <a:defRPr sz="1200"/>
            </a:lvl1pPr>
          </a:lstStyle>
          <a:p>
            <a:endParaRPr lang="en-GB" dirty="0">
              <a:latin typeface="Arial" panose="020B0604020202020204" pitchFamily="34" charset="0"/>
            </a:endParaRPr>
          </a:p>
        </p:txBody>
      </p:sp>
      <p:sp>
        <p:nvSpPr>
          <p:cNvPr id="5" name="Slide Number Placeholder 4"/>
          <p:cNvSpPr>
            <a:spLocks noGrp="1"/>
          </p:cNvSpPr>
          <p:nvPr>
            <p:ph type="sldNum" sz="quarter" idx="3"/>
          </p:nvPr>
        </p:nvSpPr>
        <p:spPr>
          <a:xfrm>
            <a:off x="3850443" y="9377317"/>
            <a:ext cx="2945659" cy="493633"/>
          </a:xfrm>
          <a:prstGeom prst="rect">
            <a:avLst/>
          </a:prstGeom>
        </p:spPr>
        <p:txBody>
          <a:bodyPr vert="horz" lIns="94829" tIns="47414" rIns="94829" bIns="47414" rtlCol="0" anchor="b"/>
          <a:lstStyle>
            <a:lvl1pPr algn="r">
              <a:defRPr sz="1200"/>
            </a:lvl1pPr>
          </a:lstStyle>
          <a:p>
            <a:fld id="{A1166760-0E69-430F-A97F-08802152DB5E}" type="slidenum">
              <a:rPr lang="en-GB" smtClean="0">
                <a:latin typeface="Arial" panose="020B0604020202020204" pitchFamily="34" charset="0"/>
              </a:rPr>
              <a:pPr/>
              <a:t>‹#›</a:t>
            </a:fld>
            <a:endParaRPr lang="en-GB" dirty="0">
              <a:latin typeface="Arial" panose="020B0604020202020204" pitchFamily="34" charset="0"/>
            </a:endParaRPr>
          </a:p>
        </p:txBody>
      </p:sp>
    </p:spTree>
    <p:extLst>
      <p:ext uri="{BB962C8B-B14F-4D97-AF65-F5344CB8AC3E}">
        <p14:creationId xmlns:p14="http://schemas.microsoft.com/office/powerpoint/2010/main" val="2943649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3633"/>
          </a:xfrm>
          <a:prstGeom prst="rect">
            <a:avLst/>
          </a:prstGeom>
        </p:spPr>
        <p:txBody>
          <a:bodyPr vert="horz" lIns="94829" tIns="47414" rIns="94829" bIns="47414"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50443" y="1"/>
            <a:ext cx="2945659" cy="493633"/>
          </a:xfrm>
          <a:prstGeom prst="rect">
            <a:avLst/>
          </a:prstGeom>
        </p:spPr>
        <p:txBody>
          <a:bodyPr vert="horz" lIns="94829" tIns="47414" rIns="94829" bIns="47414" rtlCol="0"/>
          <a:lstStyle>
            <a:lvl1pPr algn="r">
              <a:defRPr sz="1200">
                <a:latin typeface="Arial" panose="020B0604020202020204" pitchFamily="34" charset="0"/>
              </a:defRPr>
            </a:lvl1pPr>
          </a:lstStyle>
          <a:p>
            <a:fld id="{F93E6C17-F35F-4654-8DE9-B693AC206066}" type="datetimeFigureOut">
              <a:rPr lang="en-GB" smtClean="0"/>
              <a:pPr/>
              <a:t>06/02/2023</a:t>
            </a:fld>
            <a:endParaRPr lang="en-GB" dirty="0"/>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4829" tIns="47414" rIns="94829" bIns="47414" rtlCol="0" anchor="ctr"/>
          <a:lstStyle/>
          <a:p>
            <a:endParaRPr lang="en-GB" dirty="0"/>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4829" tIns="47414" rIns="94829" bIns="47414"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9377317"/>
            <a:ext cx="2945659" cy="493633"/>
          </a:xfrm>
          <a:prstGeom prst="rect">
            <a:avLst/>
          </a:prstGeom>
        </p:spPr>
        <p:txBody>
          <a:bodyPr vert="horz" lIns="94829" tIns="47414" rIns="94829" bIns="47414"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50443" y="9377317"/>
            <a:ext cx="2945659" cy="493633"/>
          </a:xfrm>
          <a:prstGeom prst="rect">
            <a:avLst/>
          </a:prstGeom>
        </p:spPr>
        <p:txBody>
          <a:bodyPr vert="horz" lIns="94829" tIns="47414" rIns="94829" bIns="47414" rtlCol="0" anchor="b"/>
          <a:lstStyle>
            <a:lvl1pPr algn="r">
              <a:defRPr sz="1200">
                <a:latin typeface="Arial" panose="020B0604020202020204" pitchFamily="34" charset="0"/>
              </a:defRPr>
            </a:lvl1pPr>
          </a:lstStyle>
          <a:p>
            <a:fld id="{49027E0A-1465-4A40-B1D5-9126D49509FC}" type="slidenum">
              <a:rPr lang="en-GB" smtClean="0"/>
              <a:pPr/>
              <a:t>‹#›</a:t>
            </a:fld>
            <a:endParaRPr lang="en-GB" dirty="0"/>
          </a:p>
        </p:txBody>
      </p:sp>
    </p:spTree>
    <p:extLst>
      <p:ext uri="{BB962C8B-B14F-4D97-AF65-F5344CB8AC3E}">
        <p14:creationId xmlns:p14="http://schemas.microsoft.com/office/powerpoint/2010/main" val="251334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expect the uncertainty in the neutron calibration to come down.  But note that we quoted 7% in DTE1.</a:t>
            </a:r>
          </a:p>
        </p:txBody>
      </p:sp>
      <p:sp>
        <p:nvSpPr>
          <p:cNvPr id="4" name="Slide Number Placeholder 3"/>
          <p:cNvSpPr>
            <a:spLocks noGrp="1"/>
          </p:cNvSpPr>
          <p:nvPr>
            <p:ph type="sldNum" sz="quarter" idx="5"/>
          </p:nvPr>
        </p:nvSpPr>
        <p:spPr/>
        <p:txBody>
          <a:bodyPr/>
          <a:lstStyle/>
          <a:p>
            <a:fld id="{49027E0A-1465-4A40-B1D5-9126D49509FC}" type="slidenum">
              <a:rPr lang="en-GB" smtClean="0"/>
              <a:pPr/>
              <a:t>12</a:t>
            </a:fld>
            <a:endParaRPr lang="en-GB" dirty="0"/>
          </a:p>
        </p:txBody>
      </p:sp>
    </p:spTree>
    <p:extLst>
      <p:ext uri="{BB962C8B-B14F-4D97-AF65-F5344CB8AC3E}">
        <p14:creationId xmlns:p14="http://schemas.microsoft.com/office/powerpoint/2010/main" val="960801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027E0A-1465-4A40-B1D5-9126D49509FC}" type="slidenum">
              <a:rPr lang="en-GB" smtClean="0"/>
              <a:pPr/>
              <a:t>13</a:t>
            </a:fld>
            <a:endParaRPr lang="en-GB" dirty="0"/>
          </a:p>
        </p:txBody>
      </p:sp>
    </p:spTree>
    <p:extLst>
      <p:ext uri="{BB962C8B-B14F-4D97-AF65-F5344CB8AC3E}">
        <p14:creationId xmlns:p14="http://schemas.microsoft.com/office/powerpoint/2010/main" val="3760750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027E0A-1465-4A40-B1D5-9126D49509FC}" type="slidenum">
              <a:rPr lang="en-GB" smtClean="0"/>
              <a:pPr/>
              <a:t>14</a:t>
            </a:fld>
            <a:endParaRPr lang="en-GB" dirty="0"/>
          </a:p>
        </p:txBody>
      </p:sp>
    </p:spTree>
    <p:extLst>
      <p:ext uri="{BB962C8B-B14F-4D97-AF65-F5344CB8AC3E}">
        <p14:creationId xmlns:p14="http://schemas.microsoft.com/office/powerpoint/2010/main" val="26740260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image1.png" descr="EUROFUSION PowerPoint MASTER DECKBLATT.png"/>
          <p:cNvPicPr/>
          <p:nvPr userDrawn="1"/>
        </p:nvPicPr>
        <p:blipFill>
          <a:blip r:embed="rId2" cstate="email">
            <a:extLst>
              <a:ext uri="{28A0092B-C50C-407E-A947-70E740481C1C}">
                <a14:useLocalDpi xmlns:a14="http://schemas.microsoft.com/office/drawing/2010/main"/>
              </a:ext>
            </a:extLst>
          </a:blip>
          <a:stretch>
            <a:fillRect/>
          </a:stretch>
        </p:blipFill>
        <p:spPr>
          <a:xfrm>
            <a:off x="0" y="-6350"/>
            <a:ext cx="9144000" cy="6531694"/>
          </a:xfrm>
          <a:prstGeom prst="rect">
            <a:avLst/>
          </a:prstGeom>
          <a:ln w="12700">
            <a:miter lim="400000"/>
          </a:ln>
        </p:spPr>
      </p:pic>
      <p:sp>
        <p:nvSpPr>
          <p:cNvPr id="2" name="Title 1"/>
          <p:cNvSpPr>
            <a:spLocks noGrp="1"/>
          </p:cNvSpPr>
          <p:nvPr>
            <p:ph type="ctrTitle" hasCustomPrompt="1"/>
          </p:nvPr>
        </p:nvSpPr>
        <p:spPr>
          <a:xfrm>
            <a:off x="395536" y="2348880"/>
            <a:ext cx="8496944" cy="1296144"/>
          </a:xfrm>
        </p:spPr>
        <p:txBody>
          <a:bodyPr>
            <a:noAutofit/>
          </a:bodyPr>
          <a:lstStyle>
            <a:lvl1pPr algn="l">
              <a:defRPr sz="3500" b="1" baseline="0">
                <a:latin typeface="Arial" panose="020B0604020202020204" pitchFamily="34" charset="0"/>
                <a:cs typeface="Arial" panose="020B0604020202020204" pitchFamily="34" charset="0"/>
              </a:defRPr>
            </a:lvl1pPr>
          </a:lstStyle>
          <a:p>
            <a:r>
              <a:rPr lang="en-GB" dirty="0" smtClean="0"/>
              <a:t>Presentation title</a:t>
            </a:r>
            <a:endParaRPr lang="en-GB" dirty="0"/>
          </a:p>
        </p:txBody>
      </p:sp>
      <p:sp>
        <p:nvSpPr>
          <p:cNvPr id="3" name="Subtitle 2"/>
          <p:cNvSpPr>
            <a:spLocks noGrp="1"/>
          </p:cNvSpPr>
          <p:nvPr>
            <p:ph type="subTitle" idx="1" hasCustomPrompt="1"/>
          </p:nvPr>
        </p:nvSpPr>
        <p:spPr>
          <a:xfrm>
            <a:off x="395536" y="4293096"/>
            <a:ext cx="4392488" cy="432048"/>
          </a:xfrm>
        </p:spPr>
        <p:txBody>
          <a:bodyPr>
            <a:normAutofit/>
          </a:bodyPr>
          <a:lstStyle>
            <a:lvl1pPr marL="0" indent="0" algn="l">
              <a:buNone/>
              <a:defRPr sz="2200" b="1"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a:t>
            </a:r>
            <a:r>
              <a:rPr lang="en-US" smtClean="0"/>
              <a:t>of presenter</a:t>
            </a:r>
            <a:endParaRPr lang="en-US" dirty="0" smtClean="0"/>
          </a:p>
        </p:txBody>
      </p:sp>
      <p:sp>
        <p:nvSpPr>
          <p:cNvPr id="5" name="AutoShape 2" descr="https://idw-online.de/pages/de/institutionlogo921"/>
          <p:cNvSpPr>
            <a:spLocks noChangeAspect="1" noChangeArrowheads="1"/>
          </p:cNvSpPr>
          <p:nvPr userDrawn="1"/>
        </p:nvSpPr>
        <p:spPr bwMode="auto">
          <a:xfrm>
            <a:off x="155575" y="-457200"/>
            <a:ext cx="1076325" cy="95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Picture Placeholder 10"/>
          <p:cNvSpPr>
            <a:spLocks noGrp="1"/>
          </p:cNvSpPr>
          <p:nvPr>
            <p:ph type="pic" sz="quarter" idx="10" hasCustomPrompt="1"/>
          </p:nvPr>
        </p:nvSpPr>
        <p:spPr>
          <a:xfrm>
            <a:off x="395536" y="5691683"/>
            <a:ext cx="1295375" cy="905669"/>
          </a:xfrm>
        </p:spPr>
        <p:txBody>
          <a:bodyPr>
            <a:normAutofit/>
          </a:bodyPr>
          <a:lstStyle>
            <a:lvl1pPr marL="0" indent="0" algn="ctr">
              <a:buFontTx/>
              <a:buNone/>
              <a:defRPr sz="1800">
                <a:latin typeface="Arial" panose="020B0604020202020204" pitchFamily="34" charset="0"/>
                <a:cs typeface="Arial" panose="020B0604020202020204" pitchFamily="34" charset="0"/>
              </a:defRPr>
            </a:lvl1pPr>
          </a:lstStyle>
          <a:p>
            <a:r>
              <a:rPr lang="en-US" dirty="0" smtClean="0"/>
              <a:t>Logo of presenter</a:t>
            </a:r>
            <a:endParaRPr lang="en-GB" dirty="0"/>
          </a:p>
        </p:txBody>
      </p:sp>
      <p:sp>
        <p:nvSpPr>
          <p:cNvPr id="11" name="Rectangle 10"/>
          <p:cNvSpPr/>
          <p:nvPr userDrawn="1"/>
        </p:nvSpPr>
        <p:spPr>
          <a:xfrm>
            <a:off x="5724129" y="5661248"/>
            <a:ext cx="3168352"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2" name="Bild 13" descr="EU_und_Text.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67057" y="5805265"/>
            <a:ext cx="4025423" cy="756084"/>
          </a:xfrm>
          <a:prstGeom prst="rect">
            <a:avLst/>
          </a:prstGeom>
        </p:spPr>
      </p:pic>
    </p:spTree>
    <p:extLst>
      <p:ext uri="{BB962C8B-B14F-4D97-AF65-F5344CB8AC3E}">
        <p14:creationId xmlns:p14="http://schemas.microsoft.com/office/powerpoint/2010/main" val="16942950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571038"/>
          </a:xfrm>
        </p:spPr>
        <p:txBody>
          <a:bodyPr/>
          <a:lstStyle>
            <a:lvl1pPr marL="342900" indent="-342900">
              <a:spcAft>
                <a:spcPts val="600"/>
              </a:spcAft>
              <a:buFont typeface="Arial" panose="020B0604020202020204" pitchFamily="34" charset="0"/>
              <a:buChar char="•"/>
              <a:defRPr sz="2400" b="1">
                <a:latin typeface="+mj-lt"/>
                <a:cs typeface="Arial" panose="020B0604020202020204" pitchFamily="34" charset="0"/>
              </a:defRPr>
            </a:lvl1pPr>
            <a:lvl2pPr marL="742950" indent="-285750">
              <a:buFont typeface="Arial" panose="020B0604020202020204" pitchFamily="34" charset="0"/>
              <a:buChar char="−"/>
              <a:defRPr sz="2000">
                <a:solidFill>
                  <a:srgbClr val="002060"/>
                </a:solidFill>
                <a:latin typeface="+mj-lt"/>
                <a:cs typeface="Arial" panose="020B0604020202020204" pitchFamily="34" charset="0"/>
              </a:defRPr>
            </a:lvl2pPr>
            <a:lvl3pPr marL="1143000" indent="-228600">
              <a:buFont typeface="Courier New" panose="02070309020205020404" pitchFamily="49" charset="0"/>
              <a:buChar char="o"/>
              <a:defRPr sz="2000">
                <a:latin typeface="+mj-lt"/>
                <a:cs typeface="Arial" panose="020B0604020202020204" pitchFamily="34" charset="0"/>
              </a:defRPr>
            </a:lvl3pPr>
            <a:lvl4pPr marL="1714500" indent="-342900">
              <a:buFont typeface="Arial" panose="020B0604020202020204" pitchFamily="34" charset="0"/>
              <a:buChar char="•"/>
              <a:defRPr sz="2000" baseline="0">
                <a:solidFill>
                  <a:srgbClr val="002060"/>
                </a:solidFill>
                <a:latin typeface="+mj-lt"/>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Rectangle 6"/>
          <p:cNvSpPr/>
          <p:nvPr userDrawn="1"/>
        </p:nvSpPr>
        <p:spPr>
          <a:xfrm>
            <a:off x="0" y="0"/>
            <a:ext cx="9144000" cy="9144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pic>
        <p:nvPicPr>
          <p:cNvPr id="9" name="Picture 8" descr="EurofusionDisc.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44408" y="220092"/>
            <a:ext cx="458197" cy="465708"/>
          </a:xfrm>
          <a:prstGeom prst="rect">
            <a:avLst/>
          </a:prstGeom>
        </p:spPr>
      </p:pic>
      <p:sp>
        <p:nvSpPr>
          <p:cNvPr id="10" name="Title 1"/>
          <p:cNvSpPr>
            <a:spLocks noGrp="1"/>
          </p:cNvSpPr>
          <p:nvPr>
            <p:ph type="title" hasCustomPrompt="1"/>
          </p:nvPr>
        </p:nvSpPr>
        <p:spPr>
          <a:xfrm>
            <a:off x="457200" y="0"/>
            <a:ext cx="7543800" cy="914400"/>
          </a:xfrm>
        </p:spPr>
        <p:txBody>
          <a:bodyPr>
            <a:normAutofit/>
          </a:bodyPr>
          <a:lstStyle>
            <a:lvl1pPr algn="l">
              <a:lnSpc>
                <a:spcPts val="3200"/>
              </a:lnSpc>
              <a:defRPr sz="3000" b="1">
                <a:latin typeface="+mj-lt"/>
                <a:cs typeface="Arial" panose="020B0604020202020204" pitchFamily="34" charset="0"/>
              </a:defRPr>
            </a:lvl1pPr>
          </a:lstStyle>
          <a:p>
            <a:r>
              <a:rPr lang="en-US" dirty="0" smtClean="0"/>
              <a:t>Click to edit Master title style</a:t>
            </a:r>
            <a:br>
              <a:rPr lang="en-US" dirty="0" smtClean="0"/>
            </a:br>
            <a:r>
              <a:rPr lang="en-US" dirty="0" smtClean="0"/>
              <a:t>Second line of title</a:t>
            </a:r>
            <a:endParaRPr lang="en-GB" dirty="0"/>
          </a:p>
        </p:txBody>
      </p:sp>
      <p:sp>
        <p:nvSpPr>
          <p:cNvPr id="2" name="TextBox 1"/>
          <p:cNvSpPr txBox="1"/>
          <p:nvPr userDrawn="1"/>
        </p:nvSpPr>
        <p:spPr>
          <a:xfrm>
            <a:off x="827584" y="6597352"/>
            <a:ext cx="8235061" cy="261610"/>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b="0" dirty="0" smtClean="0">
                <a:latin typeface="+mn-lt"/>
                <a:cs typeface="Arial" panose="020B0604020202020204" pitchFamily="34" charset="0"/>
              </a:rPr>
              <a:t>V.</a:t>
            </a:r>
            <a:r>
              <a:rPr lang="en-US" sz="1100" b="0" baseline="0" dirty="0" smtClean="0">
                <a:latin typeface="+mn-lt"/>
                <a:cs typeface="Arial" panose="020B0604020202020204" pitchFamily="34" charset="0"/>
              </a:rPr>
              <a:t> Naulin</a:t>
            </a:r>
            <a:r>
              <a:rPr lang="en-GB" sz="1100" b="0" dirty="0" smtClean="0">
                <a:latin typeface="+mn-lt"/>
                <a:cs typeface="Arial" panose="020B0604020202020204" pitchFamily="34" charset="0"/>
              </a:rPr>
              <a:t>|  PWIE</a:t>
            </a:r>
            <a:r>
              <a:rPr lang="en-GB" sz="1100" b="0" baseline="0" dirty="0" smtClean="0">
                <a:latin typeface="+mn-lt"/>
                <a:cs typeface="Arial" panose="020B0604020202020204" pitchFamily="34" charset="0"/>
              </a:rPr>
              <a:t> 3</a:t>
            </a:r>
            <a:r>
              <a:rPr lang="en-GB" sz="1100" b="0" baseline="30000" dirty="0" smtClean="0">
                <a:latin typeface="+mn-lt"/>
                <a:cs typeface="Arial" panose="020B0604020202020204" pitchFamily="34" charset="0"/>
              </a:rPr>
              <a:t>rd</a:t>
            </a:r>
            <a:r>
              <a:rPr lang="en-GB" sz="1100" b="0" baseline="0" dirty="0" smtClean="0">
                <a:latin typeface="+mn-lt"/>
                <a:cs typeface="Arial" panose="020B0604020202020204" pitchFamily="34" charset="0"/>
              </a:rPr>
              <a:t> Project Meeting  2023</a:t>
            </a:r>
            <a:r>
              <a:rPr lang="en-GB" sz="1100" b="0" dirty="0" smtClean="0">
                <a:latin typeface="+mn-lt"/>
                <a:cs typeface="Arial" panose="020B0604020202020204" pitchFamily="34" charset="0"/>
              </a:rPr>
              <a:t> | Page </a:t>
            </a:r>
            <a:fld id="{6A6D9FA1-99C7-4910-8E32-B85D378B0060}" type="slidenum">
              <a:rPr lang="en-GB" sz="1100" b="1" smtClean="0">
                <a:latin typeface="+mn-lt"/>
                <a:cs typeface="Arial" panose="020B0604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100" b="1" dirty="0" smtClean="0">
              <a:latin typeface="+mn-lt"/>
              <a:cs typeface="Arial" panose="020B0604020202020204" pitchFamily="34" charset="0"/>
            </a:endParaRPr>
          </a:p>
        </p:txBody>
      </p:sp>
    </p:spTree>
    <p:extLst>
      <p:ext uri="{BB962C8B-B14F-4D97-AF65-F5344CB8AC3E}">
        <p14:creationId xmlns:p14="http://schemas.microsoft.com/office/powerpoint/2010/main" val="1996975160"/>
      </p:ext>
    </p:extLst>
  </p:cSld>
  <p:clrMapOvr>
    <a:masterClrMapping/>
  </p:clrMapOvr>
  <p:timing>
    <p:tnLst>
      <p:par>
        <p:cTn id="1" dur="indefinite" restart="never" nodeType="tmRoot"/>
      </p:par>
    </p:tnLst>
  </p:timing>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5" name="Rectangle 4"/>
          <p:cNvSpPr/>
          <p:nvPr userDrawn="1"/>
        </p:nvSpPr>
        <p:spPr>
          <a:xfrm>
            <a:off x="0" y="0"/>
            <a:ext cx="9144000" cy="6858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effectLst/>
            </a:endParaRPr>
          </a:p>
        </p:txBody>
      </p:sp>
      <p:sp>
        <p:nvSpPr>
          <p:cNvPr id="2" name="Title 1"/>
          <p:cNvSpPr>
            <a:spLocks noGrp="1"/>
          </p:cNvSpPr>
          <p:nvPr>
            <p:ph type="title"/>
          </p:nvPr>
        </p:nvSpPr>
        <p:spPr>
          <a:xfrm>
            <a:off x="457200" y="116632"/>
            <a:ext cx="7543800" cy="457200"/>
          </a:xfrm>
        </p:spPr>
        <p:txBody>
          <a:bodyPr>
            <a:noAutofit/>
          </a:bodyPr>
          <a:lstStyle>
            <a:lvl1pPr algn="l">
              <a:lnSpc>
                <a:spcPts val="3200"/>
              </a:lnSpc>
              <a:defRPr sz="2400" b="0">
                <a:solidFill>
                  <a:srgbClr val="0070C0"/>
                </a:solidFill>
                <a:latin typeface="+mn-lt"/>
                <a:cs typeface="Arial" panose="020B0604020202020204" pitchFamily="34" charset="0"/>
              </a:defRPr>
            </a:lvl1pPr>
          </a:lstStyle>
          <a:p>
            <a:r>
              <a:rPr lang="en-GB" dirty="0"/>
              <a:t>Click to edit Master title style</a:t>
            </a:r>
          </a:p>
        </p:txBody>
      </p:sp>
      <p:sp>
        <p:nvSpPr>
          <p:cNvPr id="3" name="Content Placeholder 2"/>
          <p:cNvSpPr>
            <a:spLocks noGrp="1"/>
          </p:cNvSpPr>
          <p:nvPr>
            <p:ph idx="1"/>
          </p:nvPr>
        </p:nvSpPr>
        <p:spPr>
          <a:xfrm>
            <a:off x="457200" y="908720"/>
            <a:ext cx="8229600" cy="5400600"/>
          </a:xfrm>
        </p:spPr>
        <p:txBody>
          <a:bodyPr/>
          <a:lstStyle>
            <a:lvl1pPr marL="342892" indent="-342892">
              <a:buFont typeface="Arial" panose="020B0604020202020204" pitchFamily="34" charset="0"/>
              <a:buChar char="•"/>
              <a:defRPr sz="2400">
                <a:latin typeface="+mn-lt"/>
                <a:cs typeface="Arial" panose="020B0604020202020204" pitchFamily="34" charset="0"/>
              </a:defRPr>
            </a:lvl1pPr>
            <a:lvl2pPr marL="742931" indent="-285743">
              <a:buFont typeface="Arial" panose="020B0604020202020204" pitchFamily="34" charset="0"/>
              <a:buChar char="•"/>
              <a:defRPr sz="2000">
                <a:latin typeface="+mn-lt"/>
                <a:cs typeface="Arial" panose="020B0604020202020204" pitchFamily="34" charset="0"/>
              </a:defRPr>
            </a:lvl2pPr>
            <a:lvl3pPr marL="1142972" indent="-228594">
              <a:buFont typeface="Arial" panose="020B0604020202020204" pitchFamily="34" charset="0"/>
              <a:buChar char="•"/>
              <a:defRPr sz="1800">
                <a:latin typeface="+mn-lt"/>
                <a:cs typeface="Arial" panose="020B0604020202020204" pitchFamily="34" charset="0"/>
              </a:defRPr>
            </a:lvl3pPr>
            <a:lvl4pPr>
              <a:defRPr/>
            </a:lvl4pPr>
            <a:lvl5pPr>
              <a:defRPr/>
            </a:lvl5pPr>
          </a:lstStyle>
          <a:p>
            <a:pPr lvl="0"/>
            <a:r>
              <a:rPr lang="en-GB"/>
              <a:t>Click to edit Master text styles</a:t>
            </a:r>
          </a:p>
          <a:p>
            <a:pPr lvl="1"/>
            <a:r>
              <a:rPr lang="en-GB"/>
              <a:t>Second level</a:t>
            </a:r>
          </a:p>
          <a:p>
            <a:pPr lvl="2"/>
            <a:r>
              <a:rPr lang="en-GB"/>
              <a:t>Third level</a:t>
            </a:r>
          </a:p>
        </p:txBody>
      </p:sp>
      <p:pic>
        <p:nvPicPr>
          <p:cNvPr id="7" name="Picture 6"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6417" y="93575"/>
            <a:ext cx="367958" cy="498653"/>
          </a:xfrm>
          <a:prstGeom prst="rect">
            <a:avLst/>
          </a:prstGeom>
        </p:spPr>
      </p:pic>
      <p:sp>
        <p:nvSpPr>
          <p:cNvPr id="9" name="Footer Placeholder 4"/>
          <p:cNvSpPr>
            <a:spLocks noGrp="1"/>
          </p:cNvSpPr>
          <p:nvPr>
            <p:ph type="ftr" sz="quarter" idx="11"/>
          </p:nvPr>
        </p:nvSpPr>
        <p:spPr>
          <a:xfrm>
            <a:off x="467544" y="6545238"/>
            <a:ext cx="8676456" cy="268139"/>
          </a:xfrm>
        </p:spPr>
        <p:txBody>
          <a:bodyPr/>
          <a:lstStyle>
            <a:lvl1pPr>
              <a:defRPr sz="900">
                <a:solidFill>
                  <a:schemeClr val="tx1"/>
                </a:solidFill>
                <a:latin typeface="+mn-lt"/>
                <a:cs typeface="Arial" panose="020B0604020202020204" pitchFamily="34" charset="0"/>
              </a:defRPr>
            </a:lvl1pPr>
          </a:lstStyle>
          <a:p>
            <a:pPr algn="r"/>
            <a:r>
              <a:rPr lang="fr-FR"/>
              <a:t>A.J.H. Donné | Bureau | 27 September 2022</a:t>
            </a:r>
            <a:endParaRPr lang="en-GB" dirty="0"/>
          </a:p>
        </p:txBody>
      </p:sp>
    </p:spTree>
    <p:extLst>
      <p:ext uri="{BB962C8B-B14F-4D97-AF65-F5344CB8AC3E}">
        <p14:creationId xmlns:p14="http://schemas.microsoft.com/office/powerpoint/2010/main" val="36097402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AEB1851A-CFBC-47C7-80F8-04FF84B1759D}" type="datetimeFigureOut">
              <a:rPr lang="en-GB" smtClean="0"/>
              <a:pPr/>
              <a:t>06/02/2023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6A6D9FA1-99C7-4910-8E32-B85D378B0060}" type="slidenum">
              <a:rPr lang="en-GB" smtClean="0"/>
              <a:pPr/>
              <a:t>‹#›</a:t>
            </a:fld>
            <a:endParaRPr lang="en-GB" dirty="0"/>
          </a:p>
        </p:txBody>
      </p:sp>
    </p:spTree>
    <p:extLst>
      <p:ext uri="{BB962C8B-B14F-4D97-AF65-F5344CB8AC3E}">
        <p14:creationId xmlns:p14="http://schemas.microsoft.com/office/powerpoint/2010/main" val="886642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hyperlink" Target="https://wiki.euro-fusion.org/wiki/Main_Page" TargetMode="External"/><Relationship Id="rId4" Type="http://schemas.openxmlformats.org/officeDocument/2006/relationships/hyperlink" Target="https://idm.euro-fusion.org/?uid=2P56W9"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1.xml"/><Relationship Id="rId7" Type="http://schemas.openxmlformats.org/officeDocument/2006/relationships/image" Target="../media/image13.png"/><Relationship Id="rId12" Type="http://schemas.openxmlformats.org/officeDocument/2006/relationships/image" Target="../media/image18.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17.png"/><Relationship Id="rId5" Type="http://schemas.openxmlformats.org/officeDocument/2006/relationships/diagramColors" Target="../diagrams/colors1.xml"/><Relationship Id="rId10" Type="http://schemas.openxmlformats.org/officeDocument/2006/relationships/image" Target="../media/image16.png"/><Relationship Id="rId4" Type="http://schemas.openxmlformats.org/officeDocument/2006/relationships/diagramQuickStyle" Target="../diagrams/quickStyle1.xml"/><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378" y="2132856"/>
            <a:ext cx="8941466" cy="1512168"/>
          </a:xfrm>
        </p:spPr>
        <p:txBody>
          <a:bodyPr/>
          <a:lstStyle/>
          <a:p>
            <a:r>
              <a:rPr lang="en-US" sz="3600" dirty="0" smtClean="0">
                <a:solidFill>
                  <a:srgbClr val="FF0000"/>
                </a:solidFill>
              </a:rPr>
              <a:t/>
            </a:r>
            <a:br>
              <a:rPr lang="en-US" sz="3600" dirty="0" smtClean="0">
                <a:solidFill>
                  <a:srgbClr val="FF0000"/>
                </a:solidFill>
              </a:rPr>
            </a:br>
            <a:r>
              <a:rPr lang="en-US" sz="3600" dirty="0" smtClean="0">
                <a:solidFill>
                  <a:srgbClr val="FF0000"/>
                </a:solidFill>
              </a:rPr>
              <a:t>FSD Tasks and Strategy 2023 </a:t>
            </a:r>
            <a:endParaRPr lang="en-US" sz="3600" dirty="0">
              <a:latin typeface="+mj-lt"/>
            </a:endParaRPr>
          </a:p>
        </p:txBody>
      </p:sp>
      <p:sp>
        <p:nvSpPr>
          <p:cNvPr id="3" name="Subtitle 2"/>
          <p:cNvSpPr>
            <a:spLocks noGrp="1"/>
          </p:cNvSpPr>
          <p:nvPr>
            <p:ph type="subTitle" idx="1"/>
          </p:nvPr>
        </p:nvSpPr>
        <p:spPr>
          <a:xfrm>
            <a:off x="251520" y="4293096"/>
            <a:ext cx="8496944" cy="648072"/>
          </a:xfrm>
        </p:spPr>
        <p:txBody>
          <a:bodyPr>
            <a:normAutofit fontScale="92500" lnSpcReduction="20000"/>
          </a:bodyPr>
          <a:lstStyle/>
          <a:p>
            <a:r>
              <a:rPr lang="en-US" sz="2400" dirty="0" smtClean="0">
                <a:latin typeface="+mn-lt"/>
              </a:rPr>
              <a:t>Volker Naulin, Sara Moradi, Joao </a:t>
            </a:r>
            <a:r>
              <a:rPr lang="en-US" sz="2400" smtClean="0">
                <a:latin typeface="+mn-lt"/>
              </a:rPr>
              <a:t>Figueiredo</a:t>
            </a:r>
            <a:r>
              <a:rPr lang="en-US" sz="2400" dirty="0" smtClean="0">
                <a:latin typeface="+mn-lt"/>
              </a:rPr>
              <a:t>, David Douai, Denis </a:t>
            </a:r>
            <a:r>
              <a:rPr lang="en-US" sz="2400" dirty="0" err="1" smtClean="0">
                <a:latin typeface="+mn-lt"/>
              </a:rPr>
              <a:t>Kalupin</a:t>
            </a:r>
            <a:r>
              <a:rPr lang="en-US" sz="2400" dirty="0" smtClean="0">
                <a:latin typeface="+mn-lt"/>
              </a:rPr>
              <a:t>, Botond </a:t>
            </a:r>
            <a:r>
              <a:rPr lang="en-US" sz="2400" dirty="0" err="1" smtClean="0">
                <a:latin typeface="+mn-lt"/>
              </a:rPr>
              <a:t>Mezsaros</a:t>
            </a:r>
            <a:endParaRPr lang="en-US" sz="2400" dirty="0">
              <a:latin typeface="+mn-lt"/>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1700" y="6235700"/>
            <a:ext cx="406400" cy="406400"/>
          </a:xfrm>
          <a:prstGeom prst="rect">
            <a:avLst/>
          </a:prstGeom>
        </p:spPr>
      </p:pic>
      <p:sp>
        <p:nvSpPr>
          <p:cNvPr id="6" name="TextBox 5"/>
          <p:cNvSpPr txBox="1"/>
          <p:nvPr/>
        </p:nvSpPr>
        <p:spPr>
          <a:xfrm>
            <a:off x="467544" y="6093296"/>
            <a:ext cx="2880320" cy="369332"/>
          </a:xfrm>
          <a:prstGeom prst="rect">
            <a:avLst/>
          </a:prstGeom>
          <a:noFill/>
        </p:spPr>
        <p:txBody>
          <a:bodyPr wrap="square" rtlCol="0">
            <a:spAutoFit/>
          </a:bodyPr>
          <a:lstStyle/>
          <a:p>
            <a:r>
              <a:rPr lang="en-US" dirty="0" smtClean="0"/>
              <a:t>6/02/2023</a:t>
            </a:r>
            <a:endParaRPr lang="en-US" dirty="0"/>
          </a:p>
        </p:txBody>
      </p:sp>
    </p:spTree>
    <p:extLst>
      <p:ext uri="{BB962C8B-B14F-4D97-AF65-F5344CB8AC3E}">
        <p14:creationId xmlns:p14="http://schemas.microsoft.com/office/powerpoint/2010/main" val="697402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Ensure </a:t>
            </a:r>
            <a:r>
              <a:rPr lang="en-GB" dirty="0"/>
              <a:t>progress </a:t>
            </a:r>
            <a:r>
              <a:rPr lang="en-GB" dirty="0" smtClean="0"/>
              <a:t>in TE </a:t>
            </a:r>
            <a:r>
              <a:rPr lang="en-GB" smtClean="0"/>
              <a:t>Research Topics</a:t>
            </a:r>
            <a:r>
              <a:rPr lang="en-GB" dirty="0"/>
              <a:t/>
            </a:r>
            <a:br>
              <a:rPr lang="en-GB" dirty="0"/>
            </a:br>
            <a:endParaRPr lang="en-US" dirty="0"/>
          </a:p>
        </p:txBody>
      </p:sp>
      <p:pic>
        <p:nvPicPr>
          <p:cNvPr id="7" name="Picture 6"/>
          <p:cNvPicPr>
            <a:picLocks noChangeAspect="1"/>
          </p:cNvPicPr>
          <p:nvPr/>
        </p:nvPicPr>
        <p:blipFill>
          <a:blip r:embed="rId2"/>
          <a:stretch>
            <a:fillRect/>
          </a:stretch>
        </p:blipFill>
        <p:spPr>
          <a:xfrm>
            <a:off x="326181" y="1052736"/>
            <a:ext cx="8360619" cy="4158308"/>
          </a:xfrm>
          <a:prstGeom prst="rect">
            <a:avLst/>
          </a:prstGeom>
        </p:spPr>
      </p:pic>
      <p:sp>
        <p:nvSpPr>
          <p:cNvPr id="8" name="TextBox 7"/>
          <p:cNvSpPr txBox="1"/>
          <p:nvPr/>
        </p:nvSpPr>
        <p:spPr>
          <a:xfrm>
            <a:off x="395536" y="5661248"/>
            <a:ext cx="8064896" cy="369332"/>
          </a:xfrm>
          <a:prstGeom prst="rect">
            <a:avLst/>
          </a:prstGeom>
          <a:noFill/>
        </p:spPr>
        <p:txBody>
          <a:bodyPr wrap="square" rtlCol="0">
            <a:spAutoFit/>
          </a:bodyPr>
          <a:lstStyle/>
          <a:p>
            <a:r>
              <a:rPr lang="en-GB" dirty="0" smtClean="0"/>
              <a:t>Subjective levels, development over time shall be tracked for RTs</a:t>
            </a:r>
            <a:r>
              <a:rPr lang="en-DK" dirty="0" smtClean="0"/>
              <a:t>…</a:t>
            </a:r>
            <a:r>
              <a:rPr lang="en-GB" dirty="0" smtClean="0"/>
              <a:t>.</a:t>
            </a:r>
            <a:r>
              <a:rPr lang="en-GB" smtClean="0"/>
              <a:t>more in TE</a:t>
            </a:r>
            <a:endParaRPr lang="en-US"/>
          </a:p>
        </p:txBody>
      </p:sp>
    </p:spTree>
    <p:extLst>
      <p:ext uri="{BB962C8B-B14F-4D97-AF65-F5344CB8AC3E}">
        <p14:creationId xmlns:p14="http://schemas.microsoft.com/office/powerpoint/2010/main" val="2193695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dirty="0" smtClean="0"/>
              <a:t>Focus on </a:t>
            </a:r>
            <a:r>
              <a:rPr lang="en-GB" dirty="0" smtClean="0">
                <a:solidFill>
                  <a:srgbClr val="FF0000"/>
                </a:solidFill>
              </a:rPr>
              <a:t>answering science questions </a:t>
            </a:r>
            <a:r>
              <a:rPr lang="en-GB" dirty="0" smtClean="0"/>
              <a:t>(in a good enough way)</a:t>
            </a:r>
          </a:p>
          <a:p>
            <a:r>
              <a:rPr lang="en-GB" dirty="0" smtClean="0"/>
              <a:t>Transition as much as possible from qualitative to quantitative</a:t>
            </a:r>
          </a:p>
          <a:p>
            <a:r>
              <a:rPr lang="en-GB" dirty="0" smtClean="0"/>
              <a:t>Answer for ITER and extend to DEMO (important PWIE)</a:t>
            </a:r>
          </a:p>
          <a:p>
            <a:r>
              <a:rPr lang="en-GB" dirty="0" smtClean="0"/>
              <a:t>Software/modelling capabilities are a crucial focus (TSVVs):</a:t>
            </a:r>
          </a:p>
          <a:p>
            <a:pPr lvl="1"/>
            <a:r>
              <a:rPr lang="en-GB" dirty="0" smtClean="0"/>
              <a:t>Reach a first readiness, </a:t>
            </a:r>
            <a:r>
              <a:rPr lang="en-GB" dirty="0" err="1" smtClean="0"/>
              <a:t>eg</a:t>
            </a:r>
            <a:r>
              <a:rPr lang="en-GB" dirty="0" smtClean="0"/>
              <a:t> simulations in limited parameter space, for ITER (quantify errors on predictions)</a:t>
            </a:r>
          </a:p>
          <a:p>
            <a:pPr lvl="1"/>
            <a:r>
              <a:rPr lang="en-GB" dirty="0" smtClean="0"/>
              <a:t>From this enhance on errors/capabilities</a:t>
            </a:r>
          </a:p>
          <a:p>
            <a:pPr lvl="1"/>
            <a:r>
              <a:rPr lang="en-GB" dirty="0" smtClean="0"/>
              <a:t>Enhance to include DEMO </a:t>
            </a:r>
          </a:p>
          <a:p>
            <a:pPr lvl="1"/>
            <a:r>
              <a:rPr lang="en-GB" dirty="0" smtClean="0"/>
              <a:t>Robustness </a:t>
            </a:r>
            <a:r>
              <a:rPr lang="en-GB" dirty="0"/>
              <a:t>of </a:t>
            </a:r>
            <a:r>
              <a:rPr lang="en-GB" dirty="0" smtClean="0"/>
              <a:t>solutions</a:t>
            </a:r>
          </a:p>
          <a:p>
            <a:pPr marL="457200" lvl="1" indent="0">
              <a:buNone/>
            </a:pPr>
            <a:endParaRPr lang="en-GB" dirty="0" smtClean="0"/>
          </a:p>
          <a:p>
            <a:r>
              <a:rPr lang="en-GB" i="1" dirty="0" smtClean="0"/>
              <a:t>Post </a:t>
            </a:r>
            <a:r>
              <a:rPr lang="en-GB" i="1" dirty="0"/>
              <a:t>shutdown activities on </a:t>
            </a:r>
            <a:r>
              <a:rPr lang="en-GB" i="1" dirty="0" smtClean="0"/>
              <a:t>JET (mainly related to PWIE)</a:t>
            </a:r>
            <a:endParaRPr lang="en-GB" i="1" dirty="0"/>
          </a:p>
          <a:p>
            <a:r>
              <a:rPr lang="en-GB" i="1" dirty="0"/>
              <a:t>Facilities </a:t>
            </a:r>
            <a:r>
              <a:rPr lang="en-GB" i="1" dirty="0" smtClean="0"/>
              <a:t>review (including PWIE facilities) </a:t>
            </a:r>
            <a:endParaRPr lang="en-GB" i="1" dirty="0"/>
          </a:p>
          <a:p>
            <a:r>
              <a:rPr lang="en-GB" i="1" dirty="0" err="1"/>
              <a:t>iDTT</a:t>
            </a:r>
            <a:r>
              <a:rPr lang="en-GB" i="1" dirty="0"/>
              <a:t> research </a:t>
            </a:r>
            <a:r>
              <a:rPr lang="en-GB" i="1" dirty="0" smtClean="0"/>
              <a:t>plan (important PWIE input)</a:t>
            </a:r>
          </a:p>
          <a:p>
            <a:r>
              <a:rPr lang="en-GB" i="1" dirty="0" smtClean="0"/>
              <a:t>Collect </a:t>
            </a:r>
            <a:r>
              <a:rPr lang="en-GB" i="1" dirty="0" err="1" smtClean="0">
                <a:solidFill>
                  <a:srgbClr val="FF0000"/>
                </a:solidFill>
              </a:rPr>
              <a:t>Divertor</a:t>
            </a:r>
            <a:r>
              <a:rPr lang="en-GB" i="1" dirty="0" smtClean="0"/>
              <a:t> activities (</a:t>
            </a:r>
            <a:r>
              <a:rPr lang="en-GB" i="1" dirty="0" err="1" smtClean="0"/>
              <a:t>f.x</a:t>
            </a:r>
            <a:r>
              <a:rPr lang="en-GB" i="1" dirty="0" smtClean="0"/>
              <a:t>. ADC, PEX upgrade exploitation)</a:t>
            </a:r>
            <a:endParaRPr lang="en-GB" i="1" dirty="0"/>
          </a:p>
          <a:p>
            <a:pPr lvl="1"/>
            <a:endParaRPr lang="en-GB" dirty="0" smtClean="0"/>
          </a:p>
        </p:txBody>
      </p:sp>
      <p:sp>
        <p:nvSpPr>
          <p:cNvPr id="3" name="Title 2"/>
          <p:cNvSpPr>
            <a:spLocks noGrp="1"/>
          </p:cNvSpPr>
          <p:nvPr>
            <p:ph type="title"/>
          </p:nvPr>
        </p:nvSpPr>
        <p:spPr/>
        <p:txBody>
          <a:bodyPr/>
          <a:lstStyle/>
          <a:p>
            <a:r>
              <a:rPr lang="en-GB" dirty="0" smtClean="0"/>
              <a:t>Longer term items</a:t>
            </a:r>
            <a:endParaRPr lang="en-US" dirty="0"/>
          </a:p>
        </p:txBody>
      </p:sp>
    </p:spTree>
    <p:extLst>
      <p:ext uri="{BB962C8B-B14F-4D97-AF65-F5344CB8AC3E}">
        <p14:creationId xmlns:p14="http://schemas.microsoft.com/office/powerpoint/2010/main" val="3574413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03ACCD-49D8-5B4C-B925-87528C6E53BD}"/>
              </a:ext>
            </a:extLst>
          </p:cNvPr>
          <p:cNvSpPr>
            <a:spLocks noGrp="1"/>
          </p:cNvSpPr>
          <p:nvPr>
            <p:ph idx="1"/>
          </p:nvPr>
        </p:nvSpPr>
        <p:spPr>
          <a:xfrm>
            <a:off x="457200" y="1916832"/>
            <a:ext cx="3250704" cy="3672408"/>
          </a:xfrm>
        </p:spPr>
        <p:txBody>
          <a:bodyPr>
            <a:normAutofit/>
          </a:bodyPr>
          <a:lstStyle/>
          <a:p>
            <a:pPr marL="0" indent="0">
              <a:buNone/>
            </a:pPr>
            <a:r>
              <a:rPr lang="en-GB" dirty="0">
                <a:latin typeface="+mn-lt"/>
              </a:rPr>
              <a:t>We have achieved fusion performance </a:t>
            </a:r>
            <a:r>
              <a:rPr lang="en-GB" dirty="0" smtClean="0">
                <a:latin typeface="+mn-lt"/>
              </a:rPr>
              <a:t>well beyond </a:t>
            </a:r>
            <a:r>
              <a:rPr lang="en-GB" dirty="0">
                <a:latin typeface="+mn-lt"/>
              </a:rPr>
              <a:t>that of DTE1</a:t>
            </a:r>
            <a:r>
              <a:rPr lang="en-GB" dirty="0" smtClean="0">
                <a:latin typeface="+mn-lt"/>
              </a:rPr>
              <a:t>.</a:t>
            </a:r>
            <a:endParaRPr lang="en-GB" dirty="0">
              <a:latin typeface="+mn-lt"/>
            </a:endParaRPr>
          </a:p>
        </p:txBody>
      </p:sp>
      <p:pic>
        <p:nvPicPr>
          <p:cNvPr id="6" name="Picture 5"/>
          <p:cNvPicPr>
            <a:picLocks noChangeAspect="1"/>
          </p:cNvPicPr>
          <p:nvPr/>
        </p:nvPicPr>
        <p:blipFill>
          <a:blip r:embed="rId3"/>
          <a:stretch>
            <a:fillRect/>
          </a:stretch>
        </p:blipFill>
        <p:spPr>
          <a:xfrm>
            <a:off x="4355977" y="1935882"/>
            <a:ext cx="3429349" cy="2856256"/>
          </a:xfrm>
          <a:prstGeom prst="rect">
            <a:avLst/>
          </a:prstGeom>
        </p:spPr>
      </p:pic>
      <p:pic>
        <p:nvPicPr>
          <p:cNvPr id="8" name="Picture 2" descr="\\de-ews-fs01\efdawork\PI team\PICTURES AND GRAPHICS\LOGOS\JET-LOGO (by Dolp)\OtherJPG\JET.jpg">
            <a:extLst>
              <a:ext uri="{FF2B5EF4-FFF2-40B4-BE49-F238E27FC236}">
                <a16:creationId xmlns:a16="http://schemas.microsoft.com/office/drawing/2014/main" id="{B3CCFE03-8971-B74A-9249-DA898C9241A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6497624"/>
            <a:ext cx="863600" cy="3429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540A5D7-C587-B04A-BCD2-DD1C576D0032}"/>
              </a:ext>
            </a:extLst>
          </p:cNvPr>
          <p:cNvSpPr txBox="1"/>
          <p:nvPr/>
        </p:nvSpPr>
        <p:spPr>
          <a:xfrm>
            <a:off x="323528" y="857251"/>
            <a:ext cx="6696744" cy="461665"/>
          </a:xfrm>
          <a:prstGeom prst="rect">
            <a:avLst/>
          </a:prstGeom>
          <a:noFill/>
        </p:spPr>
        <p:txBody>
          <a:bodyPr wrap="square" rtlCol="0">
            <a:spAutoFit/>
          </a:bodyPr>
          <a:lstStyle/>
          <a:p>
            <a:r>
              <a:rPr lang="en-US" sz="2400" dirty="0">
                <a:solidFill>
                  <a:srgbClr val="003399"/>
                </a:solidFill>
              </a:rPr>
              <a:t>Mission 1 – Record fusion energy performance in JET </a:t>
            </a:r>
            <a:endParaRPr lang="en-DE" sz="2400" dirty="0">
              <a:solidFill>
                <a:srgbClr val="003399"/>
              </a:solidFill>
            </a:endParaRPr>
          </a:p>
        </p:txBody>
      </p:sp>
      <p:pic>
        <p:nvPicPr>
          <p:cNvPr id="1026" name="table" descr="image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78" y="4869160"/>
            <a:ext cx="90011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9552" y="116632"/>
            <a:ext cx="3672408" cy="769441"/>
          </a:xfrm>
          <a:prstGeom prst="rect">
            <a:avLst/>
          </a:prstGeom>
          <a:noFill/>
        </p:spPr>
        <p:txBody>
          <a:bodyPr wrap="square" rtlCol="0">
            <a:spAutoFit/>
          </a:bodyPr>
          <a:lstStyle/>
          <a:p>
            <a:r>
              <a:rPr lang="da-DK" sz="4400" dirty="0" smtClean="0"/>
              <a:t>JET</a:t>
            </a:r>
            <a:endParaRPr lang="en-US" sz="4400" dirty="0"/>
          </a:p>
        </p:txBody>
      </p:sp>
    </p:spTree>
    <p:extLst>
      <p:ext uri="{BB962C8B-B14F-4D97-AF65-F5344CB8AC3E}">
        <p14:creationId xmlns:p14="http://schemas.microsoft.com/office/powerpoint/2010/main" val="26666351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9245A-E1CD-87B8-CE62-7312F02F8668}"/>
              </a:ext>
            </a:extLst>
          </p:cNvPr>
          <p:cNvSpPr>
            <a:spLocks noGrp="1"/>
          </p:cNvSpPr>
          <p:nvPr>
            <p:ph type="title"/>
          </p:nvPr>
        </p:nvSpPr>
        <p:spPr/>
        <p:txBody>
          <a:bodyPr/>
          <a:lstStyle/>
          <a:p>
            <a:r>
              <a:rPr lang="en-GB" b="1" dirty="0"/>
              <a:t>Laser-Induced Desorption system on JET</a:t>
            </a:r>
            <a:endParaRPr lang="en-US" b="1" dirty="0"/>
          </a:p>
        </p:txBody>
      </p:sp>
      <p:sp>
        <p:nvSpPr>
          <p:cNvPr id="3" name="Content Placeholder 2">
            <a:extLst>
              <a:ext uri="{FF2B5EF4-FFF2-40B4-BE49-F238E27FC236}">
                <a16:creationId xmlns:a16="http://schemas.microsoft.com/office/drawing/2014/main" id="{43D3735E-D446-E49E-83A2-D81411D445A9}"/>
              </a:ext>
            </a:extLst>
          </p:cNvPr>
          <p:cNvSpPr>
            <a:spLocks noGrp="1"/>
          </p:cNvSpPr>
          <p:nvPr>
            <p:ph idx="1"/>
          </p:nvPr>
        </p:nvSpPr>
        <p:spPr/>
        <p:txBody>
          <a:bodyPr>
            <a:normAutofit/>
          </a:bodyPr>
          <a:lstStyle/>
          <a:p>
            <a:pPr lvl="1">
              <a:buFont typeface="Calibri" panose="020F0502020204030204" pitchFamily="34" charset="0"/>
              <a:buChar char="‐"/>
            </a:pPr>
            <a:endParaRPr lang="en-US" dirty="0"/>
          </a:p>
          <a:p>
            <a:pPr marL="192881" lvl="1" indent="-192881"/>
            <a:endParaRPr lang="en-US" sz="1350" dirty="0"/>
          </a:p>
          <a:p>
            <a:pPr marL="192881" lvl="1" indent="-192881"/>
            <a:endParaRPr lang="en-US" sz="1350" dirty="0"/>
          </a:p>
        </p:txBody>
      </p:sp>
      <p:sp>
        <p:nvSpPr>
          <p:cNvPr id="4" name="Footer Placeholder 3">
            <a:extLst>
              <a:ext uri="{FF2B5EF4-FFF2-40B4-BE49-F238E27FC236}">
                <a16:creationId xmlns:a16="http://schemas.microsoft.com/office/drawing/2014/main" id="{82C5C568-21B4-CA13-700E-5C7CA4606CB5}"/>
              </a:ext>
            </a:extLst>
          </p:cNvPr>
          <p:cNvSpPr>
            <a:spLocks noGrp="1"/>
          </p:cNvSpPr>
          <p:nvPr>
            <p:ph type="ftr" sz="quarter" idx="4294967295"/>
          </p:nvPr>
        </p:nvSpPr>
        <p:spPr>
          <a:xfrm>
            <a:off x="457200" y="5990101"/>
            <a:ext cx="6167028" cy="247211"/>
          </a:xfrm>
        </p:spPr>
        <p:txBody>
          <a:bodyPr/>
          <a:lstStyle/>
          <a:p>
            <a:r>
              <a:rPr lang="fr-FR" dirty="0"/>
              <a:t>J. Figueiredo  |  B.2.2 </a:t>
            </a:r>
            <a:r>
              <a:rPr lang="fr-FR" dirty="0">
                <a:ea typeface="+mn-lt"/>
                <a:cs typeface="+mn-lt"/>
              </a:rPr>
              <a:t>EU diagnostics support to ITER</a:t>
            </a:r>
            <a:r>
              <a:rPr lang="fr-FR" dirty="0"/>
              <a:t>  | 30th EFPW workshop, 1-3 </a:t>
            </a:r>
            <a:r>
              <a:rPr lang="fr-FR" dirty="0" err="1"/>
              <a:t>February</a:t>
            </a:r>
            <a:r>
              <a:rPr lang="fr-FR" dirty="0"/>
              <a:t> 2023</a:t>
            </a:r>
            <a:endParaRPr lang="en-GB" dirty="0"/>
          </a:p>
        </p:txBody>
      </p:sp>
      <p:pic>
        <p:nvPicPr>
          <p:cNvPr id="6" name="Content Placeholder 5">
            <a:extLst>
              <a:ext uri="{FF2B5EF4-FFF2-40B4-BE49-F238E27FC236}">
                <a16:creationId xmlns:a16="http://schemas.microsoft.com/office/drawing/2014/main" id="{1952DE18-A369-9AA0-DE4C-82D728D9C3BE}"/>
              </a:ext>
            </a:extLst>
          </p:cNvPr>
          <p:cNvPicPr>
            <a:picLocks noChangeAspect="1"/>
          </p:cNvPicPr>
          <p:nvPr/>
        </p:nvPicPr>
        <p:blipFill rotWithShape="1">
          <a:blip r:embed="rId3"/>
          <a:srcRect l="20533" b="7310"/>
          <a:stretch/>
        </p:blipFill>
        <p:spPr bwMode="auto">
          <a:xfrm>
            <a:off x="195282" y="1488022"/>
            <a:ext cx="4754761" cy="4263236"/>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0413EA22-26BF-468F-6EE2-E00049B870EF}"/>
              </a:ext>
            </a:extLst>
          </p:cNvPr>
          <p:cNvSpPr txBox="1"/>
          <p:nvPr/>
        </p:nvSpPr>
        <p:spPr>
          <a:xfrm>
            <a:off x="5211961" y="1649496"/>
            <a:ext cx="3778187" cy="1338828"/>
          </a:xfrm>
          <a:prstGeom prst="rect">
            <a:avLst/>
          </a:prstGeom>
          <a:noFill/>
        </p:spPr>
        <p:txBody>
          <a:bodyPr wrap="square" rtlCol="0">
            <a:spAutoFit/>
          </a:bodyPr>
          <a:lstStyle/>
          <a:p>
            <a:pPr marL="214313" indent="-214313">
              <a:buFont typeface="Arial" panose="020B0604020202020204" pitchFamily="34" charset="0"/>
              <a:buChar char="•"/>
            </a:pPr>
            <a:r>
              <a:rPr lang="en-GB" sz="1350" dirty="0"/>
              <a:t>In-situ T retention measurement. Developed to provide information on assessing tritium surface inventory measurement for ITER. JET is replicating technology for ITER.</a:t>
            </a:r>
          </a:p>
          <a:p>
            <a:pPr marL="214313" indent="-214313">
              <a:buFont typeface="Arial" panose="020B0604020202020204" pitchFamily="34" charset="0"/>
              <a:buChar char="•"/>
            </a:pPr>
            <a:r>
              <a:rPr lang="en-GB" sz="1350" dirty="0"/>
              <a:t>Installation, commissioning and scientific exploitation planned for </a:t>
            </a:r>
            <a:r>
              <a:rPr lang="en-GB" sz="1350" dirty="0" smtClean="0"/>
              <a:t>this year</a:t>
            </a:r>
            <a:endParaRPr lang="en-GB" sz="1350" dirty="0"/>
          </a:p>
        </p:txBody>
      </p:sp>
    </p:spTree>
    <p:extLst>
      <p:ext uri="{BB962C8B-B14F-4D97-AF65-F5344CB8AC3E}">
        <p14:creationId xmlns:p14="http://schemas.microsoft.com/office/powerpoint/2010/main" val="2109068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9245A-E1CD-87B8-CE62-7312F02F8668}"/>
              </a:ext>
            </a:extLst>
          </p:cNvPr>
          <p:cNvSpPr>
            <a:spLocks noGrp="1"/>
          </p:cNvSpPr>
          <p:nvPr>
            <p:ph type="title"/>
          </p:nvPr>
        </p:nvSpPr>
        <p:spPr/>
        <p:txBody>
          <a:bodyPr/>
          <a:lstStyle/>
          <a:p>
            <a:r>
              <a:rPr lang="en-GB" b="1" dirty="0"/>
              <a:t>Laser-induced breakdown spectroscopy, on JET remote handling arm</a:t>
            </a:r>
            <a:endParaRPr lang="en-US" b="1" dirty="0"/>
          </a:p>
        </p:txBody>
      </p:sp>
      <p:sp>
        <p:nvSpPr>
          <p:cNvPr id="3" name="Content Placeholder 2">
            <a:extLst>
              <a:ext uri="{FF2B5EF4-FFF2-40B4-BE49-F238E27FC236}">
                <a16:creationId xmlns:a16="http://schemas.microsoft.com/office/drawing/2014/main" id="{43D3735E-D446-E49E-83A2-D81411D445A9}"/>
              </a:ext>
            </a:extLst>
          </p:cNvPr>
          <p:cNvSpPr>
            <a:spLocks noGrp="1"/>
          </p:cNvSpPr>
          <p:nvPr>
            <p:ph idx="1"/>
          </p:nvPr>
        </p:nvSpPr>
        <p:spPr/>
        <p:txBody>
          <a:bodyPr>
            <a:normAutofit/>
          </a:bodyPr>
          <a:lstStyle/>
          <a:p>
            <a:pPr lvl="1">
              <a:buFont typeface="Calibri" panose="020F0502020204030204" pitchFamily="34" charset="0"/>
              <a:buChar char="‐"/>
            </a:pPr>
            <a:endParaRPr lang="en-US" dirty="0"/>
          </a:p>
          <a:p>
            <a:pPr marL="192881" lvl="1" indent="-192881"/>
            <a:endParaRPr lang="en-US" sz="1350" dirty="0"/>
          </a:p>
          <a:p>
            <a:pPr marL="192881" lvl="1" indent="-192881"/>
            <a:endParaRPr lang="en-US" sz="1350" dirty="0"/>
          </a:p>
        </p:txBody>
      </p:sp>
      <p:sp>
        <p:nvSpPr>
          <p:cNvPr id="4" name="Footer Placeholder 3">
            <a:extLst>
              <a:ext uri="{FF2B5EF4-FFF2-40B4-BE49-F238E27FC236}">
                <a16:creationId xmlns:a16="http://schemas.microsoft.com/office/drawing/2014/main" id="{82C5C568-21B4-CA13-700E-5C7CA4606CB5}"/>
              </a:ext>
            </a:extLst>
          </p:cNvPr>
          <p:cNvSpPr>
            <a:spLocks noGrp="1"/>
          </p:cNvSpPr>
          <p:nvPr>
            <p:ph type="ftr" sz="quarter" idx="4294967295"/>
          </p:nvPr>
        </p:nvSpPr>
        <p:spPr>
          <a:xfrm>
            <a:off x="457200" y="5989456"/>
            <a:ext cx="6167028" cy="247211"/>
          </a:xfrm>
        </p:spPr>
        <p:txBody>
          <a:bodyPr/>
          <a:lstStyle/>
          <a:p>
            <a:r>
              <a:rPr lang="fr-FR" dirty="0"/>
              <a:t>J. Figueiredo  |  B.2.2 </a:t>
            </a:r>
            <a:r>
              <a:rPr lang="fr-FR" dirty="0">
                <a:ea typeface="+mn-lt"/>
                <a:cs typeface="+mn-lt"/>
              </a:rPr>
              <a:t>EU diagnostics support to ITER</a:t>
            </a:r>
            <a:r>
              <a:rPr lang="fr-FR" dirty="0"/>
              <a:t>  | 30th EFPW workshop, 1-3 </a:t>
            </a:r>
            <a:r>
              <a:rPr lang="fr-FR" dirty="0" err="1"/>
              <a:t>February</a:t>
            </a:r>
            <a:r>
              <a:rPr lang="fr-FR" dirty="0"/>
              <a:t> 2023</a:t>
            </a:r>
            <a:endParaRPr lang="en-GB" dirty="0"/>
          </a:p>
        </p:txBody>
      </p:sp>
      <p:pic>
        <p:nvPicPr>
          <p:cNvPr id="6" name="Picture 5">
            <a:extLst>
              <a:ext uri="{FF2B5EF4-FFF2-40B4-BE49-F238E27FC236}">
                <a16:creationId xmlns:a16="http://schemas.microsoft.com/office/drawing/2014/main" id="{40DF4300-4724-B922-7160-EF0DCDDD9654}"/>
              </a:ext>
            </a:extLst>
          </p:cNvPr>
          <p:cNvPicPr>
            <a:picLocks noChangeAspect="1"/>
          </p:cNvPicPr>
          <p:nvPr/>
        </p:nvPicPr>
        <p:blipFill>
          <a:blip r:embed="rId3"/>
          <a:stretch>
            <a:fillRect/>
          </a:stretch>
        </p:blipFill>
        <p:spPr>
          <a:xfrm>
            <a:off x="735165" y="1424680"/>
            <a:ext cx="4376895" cy="2661214"/>
          </a:xfrm>
          <a:prstGeom prst="rect">
            <a:avLst/>
          </a:prstGeom>
        </p:spPr>
      </p:pic>
      <p:pic>
        <p:nvPicPr>
          <p:cNvPr id="7" name="img128461">
            <a:extLst>
              <a:ext uri="{FF2B5EF4-FFF2-40B4-BE49-F238E27FC236}">
                <a16:creationId xmlns:a16="http://schemas.microsoft.com/office/drawing/2014/main" id="{D1D2F221-CCDE-01DF-DCB3-EFBA7EA15B4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45" r="3100" b="50000"/>
          <a:stretch/>
        </p:blipFill>
        <p:spPr bwMode="auto">
          <a:xfrm>
            <a:off x="124988" y="4085894"/>
            <a:ext cx="5886654" cy="1632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0716D341-7312-017B-E13E-0E48E973E6D9}"/>
              </a:ext>
            </a:extLst>
          </p:cNvPr>
          <p:cNvSpPr txBox="1"/>
          <p:nvPr/>
        </p:nvSpPr>
        <p:spPr>
          <a:xfrm>
            <a:off x="5220073" y="1974533"/>
            <a:ext cx="3778187" cy="1650452"/>
          </a:xfrm>
          <a:prstGeom prst="rect">
            <a:avLst/>
          </a:prstGeom>
          <a:noFill/>
        </p:spPr>
        <p:txBody>
          <a:bodyPr wrap="square" rtlCol="0">
            <a:spAutoFit/>
          </a:bodyPr>
          <a:lstStyle/>
          <a:p>
            <a:pPr marL="0" lvl="1">
              <a:lnSpc>
                <a:spcPct val="150000"/>
              </a:lnSpc>
            </a:pPr>
            <a:r>
              <a:rPr lang="en-GB" sz="1350" dirty="0"/>
              <a:t>At JET a compact LIBS system is being developed to be mounted on the JET Remote Handling System. The goal of diagnostic is to measure fuel retention and concentration of contaminations on the surface of PFCs at JET.</a:t>
            </a:r>
          </a:p>
        </p:txBody>
      </p:sp>
    </p:spTree>
    <p:extLst>
      <p:ext uri="{BB962C8B-B14F-4D97-AF65-F5344CB8AC3E}">
        <p14:creationId xmlns:p14="http://schemas.microsoft.com/office/powerpoint/2010/main" val="489008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07504" y="0"/>
            <a:ext cx="7488832" cy="914400"/>
          </a:xfrm>
        </p:spPr>
        <p:txBody>
          <a:bodyPr/>
          <a:lstStyle/>
          <a:p>
            <a:r>
              <a:rPr lang="de-DE" dirty="0" err="1" smtClean="0"/>
              <a:t>Dedicated</a:t>
            </a:r>
            <a:r>
              <a:rPr lang="de-DE" dirty="0" smtClean="0"/>
              <a:t> </a:t>
            </a:r>
            <a:r>
              <a:rPr lang="de-DE" dirty="0" err="1" smtClean="0"/>
              <a:t>samples</a:t>
            </a:r>
            <a:r>
              <a:rPr lang="de-DE" dirty="0" smtClean="0"/>
              <a:t> </a:t>
            </a:r>
            <a:r>
              <a:rPr lang="de-DE" dirty="0" err="1" smtClean="0"/>
              <a:t>for</a:t>
            </a:r>
            <a:r>
              <a:rPr lang="de-DE" dirty="0" smtClean="0"/>
              <a:t> post-</a:t>
            </a:r>
            <a:r>
              <a:rPr lang="de-DE" dirty="0" err="1" smtClean="0"/>
              <a:t>mortem</a:t>
            </a:r>
            <a:r>
              <a:rPr lang="de-DE" dirty="0" smtClean="0"/>
              <a:t> </a:t>
            </a:r>
            <a:r>
              <a:rPr lang="de-DE" dirty="0" err="1" smtClean="0"/>
              <a:t>anlysis</a:t>
            </a:r>
            <a:r>
              <a:rPr lang="de-DE" dirty="0"/>
              <a:t> </a:t>
            </a:r>
            <a:r>
              <a:rPr lang="de-DE" dirty="0" smtClean="0"/>
              <a:t>(</a:t>
            </a:r>
            <a:r>
              <a:rPr lang="de-DE" dirty="0" err="1" smtClean="0"/>
              <a:t>installed</a:t>
            </a:r>
            <a:r>
              <a:rPr lang="de-DE" dirty="0" smtClean="0"/>
              <a:t> in 2017)</a:t>
            </a:r>
            <a:endParaRPr lang="de-DE" dirty="0"/>
          </a:p>
        </p:txBody>
      </p:sp>
      <p:sp>
        <p:nvSpPr>
          <p:cNvPr id="4" name="Text Box 6"/>
          <p:cNvSpPr txBox="1">
            <a:spLocks noChangeArrowheads="1"/>
          </p:cNvSpPr>
          <p:nvPr/>
        </p:nvSpPr>
        <p:spPr bwMode="auto">
          <a:xfrm>
            <a:off x="3887285" y="2229029"/>
            <a:ext cx="4757618" cy="3588663"/>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9" tIns="45714" rIns="91429" bIns="45714">
            <a:spAutoFit/>
          </a:bodyPr>
          <a:lstStyle>
            <a:lvl1pPr defTabSz="987425" eaLnBrk="0" hangingPunct="0">
              <a:spcBef>
                <a:spcPct val="20000"/>
              </a:spcBef>
              <a:buChar char="•"/>
              <a:defRPr sz="3500">
                <a:solidFill>
                  <a:schemeClr val="tx1"/>
                </a:solidFill>
                <a:latin typeface="Arial" pitchFamily="34" charset="0"/>
                <a:cs typeface="Arial" pitchFamily="34" charset="0"/>
              </a:defRPr>
            </a:lvl1pPr>
            <a:lvl2pPr defTabSz="987425" eaLnBrk="0" hangingPunct="0">
              <a:spcBef>
                <a:spcPct val="20000"/>
              </a:spcBef>
              <a:buChar char="–"/>
              <a:defRPr sz="3000">
                <a:solidFill>
                  <a:srgbClr val="FF0000"/>
                </a:solidFill>
                <a:latin typeface="Arial" pitchFamily="34" charset="0"/>
                <a:cs typeface="Arial" pitchFamily="34" charset="0"/>
              </a:defRPr>
            </a:lvl2pPr>
            <a:lvl3pPr marL="1235075" indent="-247650" defTabSz="987425" eaLnBrk="0" hangingPunct="0">
              <a:spcBef>
                <a:spcPct val="20000"/>
              </a:spcBef>
              <a:buChar char="•"/>
              <a:defRPr sz="2600">
                <a:solidFill>
                  <a:srgbClr val="0000FF"/>
                </a:solidFill>
                <a:latin typeface="Arial" pitchFamily="34" charset="0"/>
                <a:cs typeface="Arial" pitchFamily="34" charset="0"/>
              </a:defRPr>
            </a:lvl3pPr>
            <a:lvl4pPr marL="1728788" indent="-247650" defTabSz="987425" eaLnBrk="0" hangingPunct="0">
              <a:spcBef>
                <a:spcPct val="20000"/>
              </a:spcBef>
              <a:buChar char="–"/>
              <a:defRPr sz="2200">
                <a:solidFill>
                  <a:schemeClr val="tx1"/>
                </a:solidFill>
                <a:latin typeface="Arial" pitchFamily="34" charset="0"/>
                <a:cs typeface="Arial" pitchFamily="34" charset="0"/>
              </a:defRPr>
            </a:lvl4pPr>
            <a:lvl5pPr marL="2222500" indent="-247650" defTabSz="987425" eaLnBrk="0" hangingPunct="0">
              <a:spcBef>
                <a:spcPct val="20000"/>
              </a:spcBef>
              <a:buChar char="»"/>
              <a:defRPr sz="2200">
                <a:solidFill>
                  <a:schemeClr val="tx1"/>
                </a:solidFill>
                <a:latin typeface="Arial" pitchFamily="34" charset="0"/>
                <a:cs typeface="Arial" pitchFamily="34" charset="0"/>
              </a:defRPr>
            </a:lvl5pPr>
            <a:lvl6pPr marL="2679700" indent="-247650" defTabSz="987425" eaLnBrk="0" fontAlgn="base" hangingPunct="0">
              <a:spcBef>
                <a:spcPct val="20000"/>
              </a:spcBef>
              <a:spcAft>
                <a:spcPct val="0"/>
              </a:spcAft>
              <a:buChar char="»"/>
              <a:defRPr sz="2200">
                <a:solidFill>
                  <a:schemeClr val="tx1"/>
                </a:solidFill>
                <a:latin typeface="Arial" pitchFamily="34" charset="0"/>
                <a:cs typeface="Arial" pitchFamily="34" charset="0"/>
              </a:defRPr>
            </a:lvl6pPr>
            <a:lvl7pPr marL="3136900" indent="-247650" defTabSz="987425" eaLnBrk="0" fontAlgn="base" hangingPunct="0">
              <a:spcBef>
                <a:spcPct val="20000"/>
              </a:spcBef>
              <a:spcAft>
                <a:spcPct val="0"/>
              </a:spcAft>
              <a:buChar char="»"/>
              <a:defRPr sz="2200">
                <a:solidFill>
                  <a:schemeClr val="tx1"/>
                </a:solidFill>
                <a:latin typeface="Arial" pitchFamily="34" charset="0"/>
                <a:cs typeface="Arial" pitchFamily="34" charset="0"/>
              </a:defRPr>
            </a:lvl7pPr>
            <a:lvl8pPr marL="3594100" indent="-247650" defTabSz="987425" eaLnBrk="0" fontAlgn="base" hangingPunct="0">
              <a:spcBef>
                <a:spcPct val="20000"/>
              </a:spcBef>
              <a:spcAft>
                <a:spcPct val="0"/>
              </a:spcAft>
              <a:buChar char="»"/>
              <a:defRPr sz="2200">
                <a:solidFill>
                  <a:schemeClr val="tx1"/>
                </a:solidFill>
                <a:latin typeface="Arial" pitchFamily="34" charset="0"/>
                <a:cs typeface="Arial" pitchFamily="34" charset="0"/>
              </a:defRPr>
            </a:lvl8pPr>
            <a:lvl9pPr marL="4051300" indent="-247650" defTabSz="987425" eaLnBrk="0" fontAlgn="base" hangingPunct="0">
              <a:spcBef>
                <a:spcPct val="20000"/>
              </a:spcBef>
              <a:spcAft>
                <a:spcPct val="0"/>
              </a:spcAft>
              <a:buChar char="»"/>
              <a:defRPr sz="2200">
                <a:solidFill>
                  <a:schemeClr val="tx1"/>
                </a:solidFill>
                <a:latin typeface="Arial" pitchFamily="34" charset="0"/>
                <a:cs typeface="Arial" pitchFamily="34" charset="0"/>
              </a:defRPr>
            </a:lvl9pPr>
          </a:lstStyle>
          <a:p>
            <a:pPr eaLnBrk="1" hangingPunct="1">
              <a:lnSpc>
                <a:spcPct val="110000"/>
              </a:lnSpc>
              <a:spcBef>
                <a:spcPct val="0"/>
              </a:spcBef>
              <a:buNone/>
            </a:pPr>
            <a:r>
              <a:rPr lang="en-GB" altLang="sv-SE" sz="1600" b="1" dirty="0" smtClean="0">
                <a:solidFill>
                  <a:srgbClr val="0000FF"/>
                </a:solidFill>
              </a:rPr>
              <a:t>Remote </a:t>
            </a:r>
            <a:r>
              <a:rPr lang="en-GB" altLang="sv-SE" sz="1600" b="1" dirty="0">
                <a:solidFill>
                  <a:srgbClr val="0000FF"/>
                </a:solidFill>
              </a:rPr>
              <a:t>divertor and under the wedge</a:t>
            </a:r>
            <a:r>
              <a:rPr lang="en-GB" altLang="sv-SE" sz="1600" b="1" dirty="0" smtClean="0">
                <a:solidFill>
                  <a:srgbClr val="0000FF"/>
                </a:solidFill>
              </a:rPr>
              <a:t>:</a:t>
            </a:r>
            <a:endParaRPr lang="en-GB" altLang="sv-SE" sz="1600" b="1" i="1" dirty="0" smtClean="0">
              <a:solidFill>
                <a:srgbClr val="0000FF"/>
              </a:solidFill>
            </a:endParaRPr>
          </a:p>
          <a:p>
            <a:pPr marL="342900" indent="-342900" eaLnBrk="1" hangingPunct="1">
              <a:lnSpc>
                <a:spcPct val="110000"/>
              </a:lnSpc>
              <a:spcBef>
                <a:spcPct val="0"/>
              </a:spcBef>
            </a:pPr>
            <a:r>
              <a:rPr lang="en-GB" altLang="sv-SE" sz="1600" b="1" i="1" dirty="0" smtClean="0">
                <a:solidFill>
                  <a:srgbClr val="0000FF"/>
                </a:solidFill>
              </a:rPr>
              <a:t>Rotating </a:t>
            </a:r>
            <a:r>
              <a:rPr lang="en-GB" altLang="sv-SE" sz="1600" b="1" i="1" dirty="0">
                <a:solidFill>
                  <a:srgbClr val="0000FF"/>
                </a:solidFill>
              </a:rPr>
              <a:t>collectors </a:t>
            </a:r>
          </a:p>
          <a:p>
            <a:pPr marL="342900" indent="-342900" eaLnBrk="1" hangingPunct="1">
              <a:lnSpc>
                <a:spcPct val="110000"/>
              </a:lnSpc>
              <a:spcBef>
                <a:spcPct val="0"/>
              </a:spcBef>
            </a:pPr>
            <a:r>
              <a:rPr lang="en-GB" altLang="sv-SE" sz="1600" b="1" i="1" dirty="0" smtClean="0">
                <a:solidFill>
                  <a:srgbClr val="0000FF"/>
                </a:solidFill>
              </a:rPr>
              <a:t>Mirror-finished deposition monitors</a:t>
            </a:r>
          </a:p>
          <a:p>
            <a:pPr marL="342900" indent="-342900" eaLnBrk="1" hangingPunct="1">
              <a:lnSpc>
                <a:spcPct val="110000"/>
              </a:lnSpc>
              <a:spcBef>
                <a:spcPct val="0"/>
              </a:spcBef>
            </a:pPr>
            <a:r>
              <a:rPr lang="en-GB" altLang="sv-SE" sz="1600" b="1" i="1" dirty="0" smtClean="0">
                <a:solidFill>
                  <a:srgbClr val="0000FF"/>
                </a:solidFill>
              </a:rPr>
              <a:t>Deposition-sticking monitors</a:t>
            </a:r>
          </a:p>
          <a:p>
            <a:pPr marL="342900" indent="-342900" eaLnBrk="1" hangingPunct="1">
              <a:lnSpc>
                <a:spcPct val="110000"/>
              </a:lnSpc>
              <a:spcBef>
                <a:spcPct val="0"/>
              </a:spcBef>
            </a:pPr>
            <a:r>
              <a:rPr lang="en-GB" altLang="sv-SE" sz="1600" b="1" i="1" dirty="0" smtClean="0">
                <a:solidFill>
                  <a:srgbClr val="0000FF"/>
                </a:solidFill>
              </a:rPr>
              <a:t>Louvre </a:t>
            </a:r>
            <a:r>
              <a:rPr lang="en-GB" altLang="sv-SE" sz="1600" b="1" i="1" dirty="0">
                <a:solidFill>
                  <a:srgbClr val="0000FF"/>
                </a:solidFill>
              </a:rPr>
              <a:t>clips </a:t>
            </a:r>
          </a:p>
          <a:p>
            <a:pPr marL="342900" indent="-342900" eaLnBrk="1" hangingPunct="1">
              <a:lnSpc>
                <a:spcPct val="110000"/>
              </a:lnSpc>
              <a:spcBef>
                <a:spcPct val="0"/>
              </a:spcBef>
            </a:pPr>
            <a:r>
              <a:rPr lang="en-GB" altLang="sv-SE" sz="1600" b="1" i="1" dirty="0" smtClean="0">
                <a:solidFill>
                  <a:srgbClr val="0000FF"/>
                </a:solidFill>
              </a:rPr>
              <a:t>Quartz </a:t>
            </a:r>
            <a:r>
              <a:rPr lang="en-GB" altLang="sv-SE" sz="1600" b="1" i="1" dirty="0">
                <a:solidFill>
                  <a:srgbClr val="0000FF"/>
                </a:solidFill>
              </a:rPr>
              <a:t>micro-balance</a:t>
            </a:r>
          </a:p>
          <a:p>
            <a:pPr marL="342900" indent="-342900" eaLnBrk="1" hangingPunct="1">
              <a:lnSpc>
                <a:spcPct val="110000"/>
              </a:lnSpc>
              <a:spcBef>
                <a:spcPct val="0"/>
              </a:spcBef>
            </a:pPr>
            <a:r>
              <a:rPr lang="en-GB" altLang="sv-SE" sz="1600" b="1" i="1" dirty="0" smtClean="0">
                <a:solidFill>
                  <a:srgbClr val="0000FF"/>
                </a:solidFill>
              </a:rPr>
              <a:t>Spatial blocks</a:t>
            </a:r>
            <a:endParaRPr lang="en-GB" altLang="sv-SE" sz="1600" b="1" i="1" dirty="0">
              <a:solidFill>
                <a:srgbClr val="0000FF"/>
              </a:solidFill>
            </a:endParaRPr>
          </a:p>
          <a:p>
            <a:pPr eaLnBrk="1" hangingPunct="1">
              <a:lnSpc>
                <a:spcPct val="110000"/>
              </a:lnSpc>
              <a:spcBef>
                <a:spcPct val="0"/>
              </a:spcBef>
              <a:buFontTx/>
              <a:buNone/>
            </a:pPr>
            <a:r>
              <a:rPr lang="en-GB" altLang="sv-SE" sz="1600" b="1" i="1" dirty="0">
                <a:solidFill>
                  <a:srgbClr val="0000FF"/>
                </a:solidFill>
              </a:rPr>
              <a:t>	</a:t>
            </a:r>
          </a:p>
          <a:p>
            <a:pPr eaLnBrk="1" hangingPunct="1">
              <a:spcBef>
                <a:spcPct val="0"/>
              </a:spcBef>
              <a:buFontTx/>
              <a:buNone/>
            </a:pPr>
            <a:r>
              <a:rPr lang="en-GB" altLang="sv-SE" sz="1600" dirty="0">
                <a:solidFill>
                  <a:srgbClr val="FF3300"/>
                </a:solidFill>
              </a:rPr>
              <a:t> </a:t>
            </a:r>
            <a:r>
              <a:rPr lang="en-GB" altLang="sv-SE" sz="1600" b="1" dirty="0" smtClean="0">
                <a:solidFill>
                  <a:srgbClr val="FF3300"/>
                </a:solidFill>
              </a:rPr>
              <a:t>Main </a:t>
            </a:r>
            <a:r>
              <a:rPr lang="en-GB" altLang="sv-SE" sz="1600" b="1" dirty="0">
                <a:solidFill>
                  <a:srgbClr val="FF3300"/>
                </a:solidFill>
              </a:rPr>
              <a:t>chamber </a:t>
            </a:r>
            <a:r>
              <a:rPr lang="en-GB" altLang="sv-SE" sz="1600" b="1" dirty="0" smtClean="0">
                <a:solidFill>
                  <a:srgbClr val="FF3300"/>
                </a:solidFill>
              </a:rPr>
              <a:t>: </a:t>
            </a:r>
          </a:p>
          <a:p>
            <a:pPr marL="285750" indent="-285750" eaLnBrk="1" hangingPunct="1">
              <a:lnSpc>
                <a:spcPct val="110000"/>
              </a:lnSpc>
              <a:spcBef>
                <a:spcPct val="0"/>
              </a:spcBef>
            </a:pPr>
            <a:r>
              <a:rPr lang="en-GB" altLang="sv-SE" sz="1600" b="1" i="1" dirty="0" smtClean="0">
                <a:solidFill>
                  <a:srgbClr val="FF3300"/>
                </a:solidFill>
              </a:rPr>
              <a:t>Rotating </a:t>
            </a:r>
            <a:r>
              <a:rPr lang="en-GB" altLang="sv-SE" sz="1600" b="1" i="1" dirty="0">
                <a:solidFill>
                  <a:srgbClr val="FF3300"/>
                </a:solidFill>
              </a:rPr>
              <a:t>collectors </a:t>
            </a:r>
            <a:r>
              <a:rPr lang="en-GB" altLang="sv-SE" sz="1600" i="1" dirty="0">
                <a:solidFill>
                  <a:srgbClr val="FF3300"/>
                </a:solidFill>
              </a:rPr>
              <a:t>(outer wall)</a:t>
            </a:r>
          </a:p>
          <a:p>
            <a:pPr marL="285750" indent="-285750" eaLnBrk="1" hangingPunct="1">
              <a:lnSpc>
                <a:spcPct val="110000"/>
              </a:lnSpc>
              <a:spcBef>
                <a:spcPct val="0"/>
              </a:spcBef>
            </a:pPr>
            <a:r>
              <a:rPr lang="en-GB" altLang="sv-SE" sz="1600" b="1" i="1" dirty="0" smtClean="0">
                <a:solidFill>
                  <a:srgbClr val="FF3300"/>
                </a:solidFill>
              </a:rPr>
              <a:t>Mirrors: ion damaged </a:t>
            </a:r>
            <a:r>
              <a:rPr lang="en-GB" altLang="sv-SE" sz="1600" i="1" dirty="0" smtClean="0">
                <a:solidFill>
                  <a:srgbClr val="FF3300"/>
                </a:solidFill>
              </a:rPr>
              <a:t>(outer wall)</a:t>
            </a:r>
            <a:endParaRPr lang="en-GB" altLang="sv-SE" sz="1600" dirty="0">
              <a:solidFill>
                <a:srgbClr val="FF3300"/>
              </a:solidFill>
            </a:endParaRPr>
          </a:p>
          <a:p>
            <a:pPr marL="285750" indent="-285750" eaLnBrk="1" hangingPunct="1">
              <a:lnSpc>
                <a:spcPct val="110000"/>
              </a:lnSpc>
              <a:spcBef>
                <a:spcPct val="0"/>
              </a:spcBef>
            </a:pPr>
            <a:r>
              <a:rPr lang="en-GB" altLang="sv-SE" sz="1600" b="1" i="1" dirty="0" smtClean="0">
                <a:solidFill>
                  <a:srgbClr val="FF3300"/>
                </a:solidFill>
              </a:rPr>
              <a:t>Wall </a:t>
            </a:r>
            <a:r>
              <a:rPr lang="en-GB" altLang="sv-SE" sz="1600" b="1" i="1" dirty="0">
                <a:solidFill>
                  <a:srgbClr val="FF3300"/>
                </a:solidFill>
              </a:rPr>
              <a:t>inserts</a:t>
            </a:r>
            <a:r>
              <a:rPr lang="en-GB" altLang="sv-SE" sz="1600" dirty="0">
                <a:solidFill>
                  <a:srgbClr val="FF3300"/>
                </a:solidFill>
              </a:rPr>
              <a:t> </a:t>
            </a:r>
            <a:r>
              <a:rPr lang="en-GB" altLang="sv-SE" sz="1600" i="1" dirty="0">
                <a:solidFill>
                  <a:srgbClr val="FF3300"/>
                </a:solidFill>
              </a:rPr>
              <a:t>(inner wall cladding</a:t>
            </a:r>
            <a:r>
              <a:rPr lang="en-GB" altLang="sv-SE" sz="1600" i="1" dirty="0" smtClean="0">
                <a:solidFill>
                  <a:srgbClr val="FF3300"/>
                </a:solidFill>
              </a:rPr>
              <a:t>)</a:t>
            </a:r>
          </a:p>
          <a:p>
            <a:pPr marL="285750" indent="-285750" eaLnBrk="1" hangingPunct="1">
              <a:lnSpc>
                <a:spcPct val="110000"/>
              </a:lnSpc>
              <a:spcBef>
                <a:spcPct val="0"/>
              </a:spcBef>
            </a:pPr>
            <a:r>
              <a:rPr lang="en-GB" altLang="sv-SE" sz="1600" b="1" i="1" dirty="0" smtClean="0">
                <a:solidFill>
                  <a:srgbClr val="FF3300"/>
                </a:solidFill>
              </a:rPr>
              <a:t>Dust monitors/collectors</a:t>
            </a:r>
            <a:endParaRPr lang="en-GB" altLang="sv-SE" sz="1600" b="1" i="1" dirty="0">
              <a:solidFill>
                <a:srgbClr val="FF3300"/>
              </a:solidFill>
            </a:endParaRPr>
          </a:p>
        </p:txBody>
      </p:sp>
      <p:grpSp>
        <p:nvGrpSpPr>
          <p:cNvPr id="5" name="Group 9"/>
          <p:cNvGrpSpPr>
            <a:grpSpLocks/>
          </p:cNvGrpSpPr>
          <p:nvPr/>
        </p:nvGrpSpPr>
        <p:grpSpPr bwMode="auto">
          <a:xfrm>
            <a:off x="0" y="952500"/>
            <a:ext cx="3600341" cy="5297967"/>
            <a:chOff x="345" y="656"/>
            <a:chExt cx="2139" cy="3058"/>
          </a:xfrm>
        </p:grpSpPr>
        <p:pic>
          <p:nvPicPr>
            <p:cNvPr id="6" name="Picture 10" descr="MkII_ILW_whole_chamber"/>
            <p:cNvPicPr>
              <a:picLocks noChangeAspect="1" noChangeArrowheads="1"/>
            </p:cNvPicPr>
            <p:nvPr/>
          </p:nvPicPr>
          <p:blipFill>
            <a:blip r:embed="rId2">
              <a:extLst>
                <a:ext uri="{28A0092B-C50C-407E-A947-70E740481C1C}">
                  <a14:useLocalDpi xmlns:a14="http://schemas.microsoft.com/office/drawing/2010/main" val="0"/>
                </a:ext>
              </a:extLst>
            </a:blip>
            <a:srcRect l="25742" t="6038" r="26544" b="39000"/>
            <a:stretch>
              <a:fillRect/>
            </a:stretch>
          </p:blipFill>
          <p:spPr bwMode="auto">
            <a:xfrm>
              <a:off x="345" y="656"/>
              <a:ext cx="2139" cy="305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7" name="Group 11"/>
            <p:cNvGrpSpPr>
              <a:grpSpLocks noChangeAspect="1"/>
            </p:cNvGrpSpPr>
            <p:nvPr/>
          </p:nvGrpSpPr>
          <p:grpSpPr bwMode="auto">
            <a:xfrm>
              <a:off x="612" y="1550"/>
              <a:ext cx="1485" cy="1813"/>
              <a:chOff x="859" y="1422"/>
              <a:chExt cx="1077" cy="1315"/>
            </a:xfrm>
          </p:grpSpPr>
          <p:grpSp>
            <p:nvGrpSpPr>
              <p:cNvPr id="8" name="Group 12"/>
              <p:cNvGrpSpPr>
                <a:grpSpLocks noChangeAspect="1"/>
              </p:cNvGrpSpPr>
              <p:nvPr/>
            </p:nvGrpSpPr>
            <p:grpSpPr bwMode="auto">
              <a:xfrm>
                <a:off x="859" y="1422"/>
                <a:ext cx="1077" cy="1311"/>
                <a:chOff x="859" y="1422"/>
                <a:chExt cx="1077" cy="1311"/>
              </a:xfrm>
            </p:grpSpPr>
            <p:sp>
              <p:nvSpPr>
                <p:cNvPr id="10" name="Line 13"/>
                <p:cNvSpPr>
                  <a:spLocks noChangeAspect="1" noChangeShapeType="1"/>
                </p:cNvSpPr>
                <p:nvPr/>
              </p:nvSpPr>
              <p:spPr bwMode="auto">
                <a:xfrm flipV="1">
                  <a:off x="864" y="1891"/>
                  <a:ext cx="2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11" name="Line 14"/>
                <p:cNvSpPr>
                  <a:spLocks noChangeAspect="1" noChangeShapeType="1"/>
                </p:cNvSpPr>
                <p:nvPr/>
              </p:nvSpPr>
              <p:spPr bwMode="auto">
                <a:xfrm>
                  <a:off x="907" y="1422"/>
                  <a:ext cx="39" cy="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grpSp>
              <p:nvGrpSpPr>
                <p:cNvPr id="12" name="Group 15"/>
                <p:cNvGrpSpPr>
                  <a:grpSpLocks noChangeAspect="1"/>
                </p:cNvGrpSpPr>
                <p:nvPr/>
              </p:nvGrpSpPr>
              <p:grpSpPr bwMode="auto">
                <a:xfrm>
                  <a:off x="859" y="1829"/>
                  <a:ext cx="1077" cy="904"/>
                  <a:chOff x="1130" y="1794"/>
                  <a:chExt cx="938" cy="829"/>
                </a:xfrm>
              </p:grpSpPr>
              <p:sp>
                <p:nvSpPr>
                  <p:cNvPr id="16" name="Freeform 17"/>
                  <p:cNvSpPr>
                    <a:spLocks noChangeAspect="1"/>
                  </p:cNvSpPr>
                  <p:nvPr/>
                </p:nvSpPr>
                <p:spPr bwMode="auto">
                  <a:xfrm>
                    <a:off x="2028" y="1822"/>
                    <a:ext cx="40" cy="58"/>
                  </a:xfrm>
                  <a:custGeom>
                    <a:avLst/>
                    <a:gdLst>
                      <a:gd name="T0" fmla="*/ 2 w 40"/>
                      <a:gd name="T1" fmla="*/ 0 h 58"/>
                      <a:gd name="T2" fmla="*/ 40 w 40"/>
                      <a:gd name="T3" fmla="*/ 0 h 58"/>
                      <a:gd name="T4" fmla="*/ 40 w 40"/>
                      <a:gd name="T5" fmla="*/ 58 h 58"/>
                      <a:gd name="T6" fmla="*/ 0 w 40"/>
                      <a:gd name="T7" fmla="*/ 56 h 58"/>
                      <a:gd name="T8" fmla="*/ 2 w 40"/>
                      <a:gd name="T9" fmla="*/ 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58">
                        <a:moveTo>
                          <a:pt x="2" y="0"/>
                        </a:moveTo>
                        <a:lnTo>
                          <a:pt x="40" y="0"/>
                        </a:lnTo>
                        <a:lnTo>
                          <a:pt x="40" y="58"/>
                        </a:lnTo>
                        <a:lnTo>
                          <a:pt x="0" y="56"/>
                        </a:lnTo>
                        <a:lnTo>
                          <a:pt x="2" y="0"/>
                        </a:lnTo>
                        <a:close/>
                      </a:path>
                    </a:pathLst>
                  </a:custGeom>
                  <a:solidFill>
                    <a:srgbClr val="FF0000"/>
                  </a:solidFill>
                  <a:ln w="3175" cap="flat"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17" name="Freeform 22"/>
                  <p:cNvSpPr>
                    <a:spLocks noChangeAspect="1"/>
                  </p:cNvSpPr>
                  <p:nvPr/>
                </p:nvSpPr>
                <p:spPr bwMode="auto">
                  <a:xfrm>
                    <a:off x="1130" y="1794"/>
                    <a:ext cx="32" cy="46"/>
                  </a:xfrm>
                  <a:custGeom>
                    <a:avLst/>
                    <a:gdLst>
                      <a:gd name="T0" fmla="*/ 0 w 32"/>
                      <a:gd name="T1" fmla="*/ 0 h 46"/>
                      <a:gd name="T2" fmla="*/ 32 w 32"/>
                      <a:gd name="T3" fmla="*/ 0 h 46"/>
                      <a:gd name="T4" fmla="*/ 30 w 32"/>
                      <a:gd name="T5" fmla="*/ 46 h 46"/>
                      <a:gd name="T6" fmla="*/ 4 w 32"/>
                      <a:gd name="T7" fmla="*/ 46 h 46"/>
                      <a:gd name="T8" fmla="*/ 0 w 32"/>
                      <a:gd name="T9" fmla="*/ 0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46">
                        <a:moveTo>
                          <a:pt x="0" y="0"/>
                        </a:moveTo>
                        <a:lnTo>
                          <a:pt x="32" y="0"/>
                        </a:lnTo>
                        <a:lnTo>
                          <a:pt x="30" y="46"/>
                        </a:lnTo>
                        <a:lnTo>
                          <a:pt x="4" y="46"/>
                        </a:lnTo>
                        <a:lnTo>
                          <a:pt x="0" y="0"/>
                        </a:lnTo>
                        <a:close/>
                      </a:path>
                    </a:pathLst>
                  </a:custGeom>
                  <a:solidFill>
                    <a:srgbClr val="FF0000"/>
                  </a:solidFill>
                  <a:ln w="3175" cap="flat"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18" name="Freeform 23"/>
                  <p:cNvSpPr>
                    <a:spLocks noChangeAspect="1"/>
                  </p:cNvSpPr>
                  <p:nvPr/>
                </p:nvSpPr>
                <p:spPr bwMode="auto">
                  <a:xfrm>
                    <a:off x="1132" y="1846"/>
                    <a:ext cx="30" cy="46"/>
                  </a:xfrm>
                  <a:custGeom>
                    <a:avLst/>
                    <a:gdLst>
                      <a:gd name="T0" fmla="*/ 0 w 30"/>
                      <a:gd name="T1" fmla="*/ 2 h 46"/>
                      <a:gd name="T2" fmla="*/ 28 w 30"/>
                      <a:gd name="T3" fmla="*/ 0 h 46"/>
                      <a:gd name="T4" fmla="*/ 30 w 30"/>
                      <a:gd name="T5" fmla="*/ 42 h 46"/>
                      <a:gd name="T6" fmla="*/ 0 w 30"/>
                      <a:gd name="T7" fmla="*/ 46 h 46"/>
                      <a:gd name="T8" fmla="*/ 0 w 30"/>
                      <a:gd name="T9" fmla="*/ 2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46">
                        <a:moveTo>
                          <a:pt x="0" y="2"/>
                        </a:moveTo>
                        <a:lnTo>
                          <a:pt x="28" y="0"/>
                        </a:lnTo>
                        <a:lnTo>
                          <a:pt x="30" y="42"/>
                        </a:lnTo>
                        <a:lnTo>
                          <a:pt x="0" y="46"/>
                        </a:lnTo>
                        <a:lnTo>
                          <a:pt x="0" y="2"/>
                        </a:lnTo>
                        <a:close/>
                      </a:path>
                    </a:pathLst>
                  </a:custGeom>
                  <a:solidFill>
                    <a:srgbClr val="FF0000"/>
                  </a:solidFill>
                  <a:ln w="3175" cap="flat"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19" name="Freeform 25"/>
                  <p:cNvSpPr>
                    <a:spLocks noChangeAspect="1"/>
                  </p:cNvSpPr>
                  <p:nvPr/>
                </p:nvSpPr>
                <p:spPr bwMode="auto">
                  <a:xfrm>
                    <a:off x="1303" y="2411"/>
                    <a:ext cx="60" cy="84"/>
                  </a:xfrm>
                  <a:custGeom>
                    <a:avLst/>
                    <a:gdLst>
                      <a:gd name="T0" fmla="*/ 0 w 60"/>
                      <a:gd name="T1" fmla="*/ 0 h 84"/>
                      <a:gd name="T2" fmla="*/ 0 w 60"/>
                      <a:gd name="T3" fmla="*/ 18 h 84"/>
                      <a:gd name="T4" fmla="*/ 42 w 60"/>
                      <a:gd name="T5" fmla="*/ 58 h 84"/>
                      <a:gd name="T6" fmla="*/ 38 w 60"/>
                      <a:gd name="T7" fmla="*/ 84 h 84"/>
                      <a:gd name="T8" fmla="*/ 56 w 60"/>
                      <a:gd name="T9" fmla="*/ 84 h 84"/>
                      <a:gd name="T10" fmla="*/ 60 w 60"/>
                      <a:gd name="T11" fmla="*/ 30 h 84"/>
                      <a:gd name="T12" fmla="*/ 38 w 60"/>
                      <a:gd name="T13" fmla="*/ 2 h 84"/>
                      <a:gd name="T14" fmla="*/ 0 w 60"/>
                      <a:gd name="T15" fmla="*/ 0 h 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84">
                        <a:moveTo>
                          <a:pt x="0" y="0"/>
                        </a:moveTo>
                        <a:lnTo>
                          <a:pt x="0" y="18"/>
                        </a:lnTo>
                        <a:lnTo>
                          <a:pt x="42" y="58"/>
                        </a:lnTo>
                        <a:lnTo>
                          <a:pt x="38" y="84"/>
                        </a:lnTo>
                        <a:lnTo>
                          <a:pt x="56" y="84"/>
                        </a:lnTo>
                        <a:lnTo>
                          <a:pt x="60" y="30"/>
                        </a:lnTo>
                        <a:lnTo>
                          <a:pt x="38" y="2"/>
                        </a:lnTo>
                        <a:lnTo>
                          <a:pt x="0" y="0"/>
                        </a:lnTo>
                        <a:close/>
                      </a:path>
                    </a:pathLst>
                  </a:custGeom>
                  <a:solidFill>
                    <a:srgbClr val="FF0000"/>
                  </a:solidFill>
                  <a:ln w="3175" cap="flat"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20" name="Freeform 26"/>
                  <p:cNvSpPr>
                    <a:spLocks noChangeAspect="1"/>
                  </p:cNvSpPr>
                  <p:nvPr/>
                </p:nvSpPr>
                <p:spPr bwMode="auto">
                  <a:xfrm>
                    <a:off x="1339" y="2499"/>
                    <a:ext cx="26" cy="82"/>
                  </a:xfrm>
                  <a:custGeom>
                    <a:avLst/>
                    <a:gdLst>
                      <a:gd name="T0" fmla="*/ 0 w 26"/>
                      <a:gd name="T1" fmla="*/ 2 h 82"/>
                      <a:gd name="T2" fmla="*/ 16 w 26"/>
                      <a:gd name="T3" fmla="*/ 0 h 82"/>
                      <a:gd name="T4" fmla="*/ 26 w 26"/>
                      <a:gd name="T5" fmla="*/ 30 h 82"/>
                      <a:gd name="T6" fmla="*/ 24 w 26"/>
                      <a:gd name="T7" fmla="*/ 62 h 82"/>
                      <a:gd name="T8" fmla="*/ 16 w 26"/>
                      <a:gd name="T9" fmla="*/ 82 h 82"/>
                      <a:gd name="T10" fmla="*/ 0 w 26"/>
                      <a:gd name="T11" fmla="*/ 80 h 82"/>
                      <a:gd name="T12" fmla="*/ 0 w 26"/>
                      <a:gd name="T13" fmla="*/ 2 h 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82">
                        <a:moveTo>
                          <a:pt x="0" y="2"/>
                        </a:moveTo>
                        <a:lnTo>
                          <a:pt x="16" y="0"/>
                        </a:lnTo>
                        <a:lnTo>
                          <a:pt x="26" y="30"/>
                        </a:lnTo>
                        <a:lnTo>
                          <a:pt x="24" y="62"/>
                        </a:lnTo>
                        <a:lnTo>
                          <a:pt x="16" y="82"/>
                        </a:lnTo>
                        <a:lnTo>
                          <a:pt x="0" y="80"/>
                        </a:lnTo>
                        <a:lnTo>
                          <a:pt x="0" y="2"/>
                        </a:lnTo>
                        <a:close/>
                      </a:path>
                    </a:pathLst>
                  </a:custGeom>
                  <a:solidFill>
                    <a:srgbClr val="FF0000"/>
                  </a:solidFill>
                  <a:ln w="3175" cap="flat"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21" name="Freeform 27"/>
                  <p:cNvSpPr>
                    <a:spLocks noChangeAspect="1"/>
                  </p:cNvSpPr>
                  <p:nvPr/>
                </p:nvSpPr>
                <p:spPr bwMode="auto">
                  <a:xfrm>
                    <a:off x="1313" y="2589"/>
                    <a:ext cx="106" cy="28"/>
                  </a:xfrm>
                  <a:custGeom>
                    <a:avLst/>
                    <a:gdLst>
                      <a:gd name="T0" fmla="*/ 0 w 106"/>
                      <a:gd name="T1" fmla="*/ 12 h 28"/>
                      <a:gd name="T2" fmla="*/ 0 w 106"/>
                      <a:gd name="T3" fmla="*/ 28 h 28"/>
                      <a:gd name="T4" fmla="*/ 60 w 106"/>
                      <a:gd name="T5" fmla="*/ 28 h 28"/>
                      <a:gd name="T6" fmla="*/ 60 w 106"/>
                      <a:gd name="T7" fmla="*/ 16 h 28"/>
                      <a:gd name="T8" fmla="*/ 106 w 106"/>
                      <a:gd name="T9" fmla="*/ 16 h 28"/>
                      <a:gd name="T10" fmla="*/ 104 w 106"/>
                      <a:gd name="T11" fmla="*/ 0 h 28"/>
                      <a:gd name="T12" fmla="*/ 58 w 106"/>
                      <a:gd name="T13" fmla="*/ 0 h 28"/>
                      <a:gd name="T14" fmla="*/ 36 w 106"/>
                      <a:gd name="T15" fmla="*/ 14 h 28"/>
                      <a:gd name="T16" fmla="*/ 0 w 106"/>
                      <a:gd name="T17" fmla="*/ 12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28">
                        <a:moveTo>
                          <a:pt x="0" y="12"/>
                        </a:moveTo>
                        <a:lnTo>
                          <a:pt x="0" y="28"/>
                        </a:lnTo>
                        <a:lnTo>
                          <a:pt x="60" y="28"/>
                        </a:lnTo>
                        <a:lnTo>
                          <a:pt x="60" y="16"/>
                        </a:lnTo>
                        <a:lnTo>
                          <a:pt x="106" y="16"/>
                        </a:lnTo>
                        <a:lnTo>
                          <a:pt x="104" y="0"/>
                        </a:lnTo>
                        <a:lnTo>
                          <a:pt x="58" y="0"/>
                        </a:lnTo>
                        <a:lnTo>
                          <a:pt x="36" y="14"/>
                        </a:lnTo>
                        <a:lnTo>
                          <a:pt x="0" y="12"/>
                        </a:lnTo>
                        <a:close/>
                      </a:path>
                    </a:pathLst>
                  </a:custGeom>
                  <a:solidFill>
                    <a:srgbClr val="FF0000"/>
                  </a:solidFill>
                  <a:ln w="3175" cap="flat"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22" name="Freeform 28"/>
                  <p:cNvSpPr>
                    <a:spLocks noChangeAspect="1"/>
                  </p:cNvSpPr>
                  <p:nvPr/>
                </p:nvSpPr>
                <p:spPr bwMode="auto">
                  <a:xfrm>
                    <a:off x="1427" y="2535"/>
                    <a:ext cx="124" cy="56"/>
                  </a:xfrm>
                  <a:custGeom>
                    <a:avLst/>
                    <a:gdLst>
                      <a:gd name="T0" fmla="*/ 10 w 124"/>
                      <a:gd name="T1" fmla="*/ 0 h 56"/>
                      <a:gd name="T2" fmla="*/ 0 w 124"/>
                      <a:gd name="T3" fmla="*/ 24 h 56"/>
                      <a:gd name="T4" fmla="*/ 122 w 124"/>
                      <a:gd name="T5" fmla="*/ 56 h 56"/>
                      <a:gd name="T6" fmla="*/ 124 w 124"/>
                      <a:gd name="T7" fmla="*/ 34 h 56"/>
                      <a:gd name="T8" fmla="*/ 10 w 124"/>
                      <a:gd name="T9" fmla="*/ 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 h="56">
                        <a:moveTo>
                          <a:pt x="10" y="0"/>
                        </a:moveTo>
                        <a:lnTo>
                          <a:pt x="0" y="24"/>
                        </a:lnTo>
                        <a:lnTo>
                          <a:pt x="122" y="56"/>
                        </a:lnTo>
                        <a:lnTo>
                          <a:pt x="124" y="34"/>
                        </a:lnTo>
                        <a:lnTo>
                          <a:pt x="10" y="0"/>
                        </a:lnTo>
                        <a:close/>
                      </a:path>
                    </a:pathLst>
                  </a:custGeom>
                  <a:solidFill>
                    <a:srgbClr val="FF0000"/>
                  </a:solidFill>
                  <a:ln w="3175" cap="flat"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23" name="Freeform 29"/>
                  <p:cNvSpPr>
                    <a:spLocks noChangeAspect="1"/>
                  </p:cNvSpPr>
                  <p:nvPr/>
                </p:nvSpPr>
                <p:spPr bwMode="auto">
                  <a:xfrm>
                    <a:off x="1543" y="2589"/>
                    <a:ext cx="92" cy="34"/>
                  </a:xfrm>
                  <a:custGeom>
                    <a:avLst/>
                    <a:gdLst>
                      <a:gd name="T0" fmla="*/ 0 w 92"/>
                      <a:gd name="T1" fmla="*/ 0 h 34"/>
                      <a:gd name="T2" fmla="*/ 0 w 92"/>
                      <a:gd name="T3" fmla="*/ 20 h 34"/>
                      <a:gd name="T4" fmla="*/ 46 w 92"/>
                      <a:gd name="T5" fmla="*/ 20 h 34"/>
                      <a:gd name="T6" fmla="*/ 48 w 92"/>
                      <a:gd name="T7" fmla="*/ 34 h 34"/>
                      <a:gd name="T8" fmla="*/ 92 w 92"/>
                      <a:gd name="T9" fmla="*/ 34 h 34"/>
                      <a:gd name="T10" fmla="*/ 92 w 92"/>
                      <a:gd name="T11" fmla="*/ 16 h 34"/>
                      <a:gd name="T12" fmla="*/ 62 w 92"/>
                      <a:gd name="T13" fmla="*/ 16 h 34"/>
                      <a:gd name="T14" fmla="*/ 30 w 92"/>
                      <a:gd name="T15" fmla="*/ 2 h 34"/>
                      <a:gd name="T16" fmla="*/ 0 w 92"/>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 h="34">
                        <a:moveTo>
                          <a:pt x="0" y="0"/>
                        </a:moveTo>
                        <a:lnTo>
                          <a:pt x="0" y="20"/>
                        </a:lnTo>
                        <a:lnTo>
                          <a:pt x="46" y="20"/>
                        </a:lnTo>
                        <a:lnTo>
                          <a:pt x="48" y="34"/>
                        </a:lnTo>
                        <a:lnTo>
                          <a:pt x="92" y="34"/>
                        </a:lnTo>
                        <a:lnTo>
                          <a:pt x="92" y="16"/>
                        </a:lnTo>
                        <a:lnTo>
                          <a:pt x="62" y="16"/>
                        </a:lnTo>
                        <a:lnTo>
                          <a:pt x="30" y="2"/>
                        </a:lnTo>
                        <a:lnTo>
                          <a:pt x="0" y="0"/>
                        </a:lnTo>
                        <a:close/>
                      </a:path>
                    </a:pathLst>
                  </a:custGeom>
                  <a:solidFill>
                    <a:srgbClr val="FF0000"/>
                  </a:solidFill>
                  <a:ln w="3175" cap="flat"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24" name="Freeform 30"/>
                  <p:cNvSpPr>
                    <a:spLocks noChangeAspect="1"/>
                  </p:cNvSpPr>
                  <p:nvPr/>
                </p:nvSpPr>
                <p:spPr bwMode="auto">
                  <a:xfrm>
                    <a:off x="1583" y="2497"/>
                    <a:ext cx="24" cy="84"/>
                  </a:xfrm>
                  <a:custGeom>
                    <a:avLst/>
                    <a:gdLst>
                      <a:gd name="T0" fmla="*/ 24 w 24"/>
                      <a:gd name="T1" fmla="*/ 84 h 84"/>
                      <a:gd name="T2" fmla="*/ 6 w 24"/>
                      <a:gd name="T3" fmla="*/ 84 h 84"/>
                      <a:gd name="T4" fmla="*/ 0 w 24"/>
                      <a:gd name="T5" fmla="*/ 58 h 84"/>
                      <a:gd name="T6" fmla="*/ 0 w 24"/>
                      <a:gd name="T7" fmla="*/ 40 h 84"/>
                      <a:gd name="T8" fmla="*/ 8 w 24"/>
                      <a:gd name="T9" fmla="*/ 0 h 84"/>
                      <a:gd name="T10" fmla="*/ 22 w 24"/>
                      <a:gd name="T11" fmla="*/ 2 h 84"/>
                      <a:gd name="T12" fmla="*/ 24 w 24"/>
                      <a:gd name="T13" fmla="*/ 84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84">
                        <a:moveTo>
                          <a:pt x="24" y="84"/>
                        </a:moveTo>
                        <a:lnTo>
                          <a:pt x="6" y="84"/>
                        </a:lnTo>
                        <a:lnTo>
                          <a:pt x="0" y="58"/>
                        </a:lnTo>
                        <a:lnTo>
                          <a:pt x="0" y="40"/>
                        </a:lnTo>
                        <a:lnTo>
                          <a:pt x="8" y="0"/>
                        </a:lnTo>
                        <a:lnTo>
                          <a:pt x="22" y="2"/>
                        </a:lnTo>
                        <a:lnTo>
                          <a:pt x="24" y="84"/>
                        </a:lnTo>
                        <a:close/>
                      </a:path>
                    </a:pathLst>
                  </a:custGeom>
                  <a:solidFill>
                    <a:srgbClr val="FF0000"/>
                  </a:solidFill>
                  <a:ln w="3175" cap="flat"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25" name="Freeform 31"/>
                  <p:cNvSpPr>
                    <a:spLocks noChangeAspect="1"/>
                  </p:cNvSpPr>
                  <p:nvPr/>
                </p:nvSpPr>
                <p:spPr bwMode="auto">
                  <a:xfrm>
                    <a:off x="1583" y="2411"/>
                    <a:ext cx="66" cy="78"/>
                  </a:xfrm>
                  <a:custGeom>
                    <a:avLst/>
                    <a:gdLst>
                      <a:gd name="T0" fmla="*/ 20 w 66"/>
                      <a:gd name="T1" fmla="*/ 76 h 78"/>
                      <a:gd name="T2" fmla="*/ 0 w 66"/>
                      <a:gd name="T3" fmla="*/ 78 h 78"/>
                      <a:gd name="T4" fmla="*/ 0 w 66"/>
                      <a:gd name="T5" fmla="*/ 44 h 78"/>
                      <a:gd name="T6" fmla="*/ 10 w 66"/>
                      <a:gd name="T7" fmla="*/ 24 h 78"/>
                      <a:gd name="T8" fmla="*/ 40 w 66"/>
                      <a:gd name="T9" fmla="*/ 0 h 78"/>
                      <a:gd name="T10" fmla="*/ 66 w 66"/>
                      <a:gd name="T11" fmla="*/ 0 h 78"/>
                      <a:gd name="T12" fmla="*/ 64 w 66"/>
                      <a:gd name="T13" fmla="*/ 20 h 78"/>
                      <a:gd name="T14" fmla="*/ 22 w 66"/>
                      <a:gd name="T15" fmla="*/ 52 h 78"/>
                      <a:gd name="T16" fmla="*/ 20 w 66"/>
                      <a:gd name="T17" fmla="*/ 76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78">
                        <a:moveTo>
                          <a:pt x="20" y="76"/>
                        </a:moveTo>
                        <a:lnTo>
                          <a:pt x="0" y="78"/>
                        </a:lnTo>
                        <a:lnTo>
                          <a:pt x="0" y="44"/>
                        </a:lnTo>
                        <a:lnTo>
                          <a:pt x="10" y="24"/>
                        </a:lnTo>
                        <a:lnTo>
                          <a:pt x="40" y="0"/>
                        </a:lnTo>
                        <a:lnTo>
                          <a:pt x="66" y="0"/>
                        </a:lnTo>
                        <a:lnTo>
                          <a:pt x="64" y="20"/>
                        </a:lnTo>
                        <a:lnTo>
                          <a:pt x="22" y="52"/>
                        </a:lnTo>
                        <a:lnTo>
                          <a:pt x="20" y="76"/>
                        </a:lnTo>
                        <a:close/>
                      </a:path>
                    </a:pathLst>
                  </a:custGeom>
                  <a:solidFill>
                    <a:srgbClr val="FF0000"/>
                  </a:solidFill>
                  <a:ln w="3175" cap="flat"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grpSp>
            <p:sp>
              <p:nvSpPr>
                <p:cNvPr id="13" name="Line 32"/>
                <p:cNvSpPr>
                  <a:spLocks noChangeAspect="1" noChangeShapeType="1"/>
                </p:cNvSpPr>
                <p:nvPr/>
              </p:nvSpPr>
              <p:spPr bwMode="auto">
                <a:xfrm flipV="1">
                  <a:off x="864" y="1891"/>
                  <a:ext cx="2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14" name="Oval 35"/>
                <p:cNvSpPr>
                  <a:spLocks noChangeAspect="1" noChangeArrowheads="1"/>
                </p:cNvSpPr>
                <p:nvPr/>
              </p:nvSpPr>
              <p:spPr bwMode="auto">
                <a:xfrm>
                  <a:off x="1009" y="2662"/>
                  <a:ext cx="69" cy="66"/>
                </a:xfrm>
                <a:prstGeom prst="ellipse">
                  <a:avLst/>
                </a:prstGeom>
                <a:solidFill>
                  <a:srgbClr val="0000FF"/>
                </a:solidFill>
                <a:ln w="952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500">
                      <a:solidFill>
                        <a:schemeClr val="tx1"/>
                      </a:solidFill>
                      <a:latin typeface="Arial" pitchFamily="34" charset="0"/>
                      <a:cs typeface="Arial" pitchFamily="34" charset="0"/>
                    </a:defRPr>
                  </a:lvl1pPr>
                  <a:lvl2pPr marL="742950" indent="-285750" eaLnBrk="0" hangingPunct="0">
                    <a:spcBef>
                      <a:spcPct val="20000"/>
                    </a:spcBef>
                    <a:buChar char="–"/>
                    <a:defRPr sz="3000">
                      <a:solidFill>
                        <a:srgbClr val="FF0000"/>
                      </a:solidFill>
                      <a:latin typeface="Arial" pitchFamily="34" charset="0"/>
                      <a:cs typeface="Arial" pitchFamily="34" charset="0"/>
                    </a:defRPr>
                  </a:lvl2pPr>
                  <a:lvl3pPr marL="1143000" indent="-228600" eaLnBrk="0" hangingPunct="0">
                    <a:spcBef>
                      <a:spcPct val="20000"/>
                    </a:spcBef>
                    <a:buChar char="•"/>
                    <a:defRPr sz="2600">
                      <a:solidFill>
                        <a:srgbClr val="0000FF"/>
                      </a:solidFill>
                      <a:latin typeface="Arial" pitchFamily="34" charset="0"/>
                      <a:cs typeface="Arial" pitchFamily="34" charset="0"/>
                    </a:defRPr>
                  </a:lvl3pPr>
                  <a:lvl4pPr marL="1600200" indent="-228600" eaLnBrk="0" hangingPunct="0">
                    <a:spcBef>
                      <a:spcPct val="20000"/>
                    </a:spcBef>
                    <a:buChar char="–"/>
                    <a:defRPr sz="2200">
                      <a:solidFill>
                        <a:schemeClr val="tx1"/>
                      </a:solidFill>
                      <a:latin typeface="Arial" pitchFamily="34" charset="0"/>
                      <a:cs typeface="Arial" pitchFamily="34" charset="0"/>
                    </a:defRPr>
                  </a:lvl4pPr>
                  <a:lvl5pPr marL="2057400" indent="-228600" eaLnBrk="0" hangingPunct="0">
                    <a:spcBef>
                      <a:spcPct val="20000"/>
                    </a:spcBef>
                    <a:buChar char="»"/>
                    <a:defRPr sz="22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2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2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2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200">
                      <a:solidFill>
                        <a:schemeClr val="tx1"/>
                      </a:solidFill>
                      <a:latin typeface="Arial" pitchFamily="34" charset="0"/>
                      <a:cs typeface="Arial" pitchFamily="34" charset="0"/>
                    </a:defRPr>
                  </a:lvl9pPr>
                </a:lstStyle>
                <a:p>
                  <a:pPr algn="ctr" eaLnBrk="1" hangingPunct="1">
                    <a:spcBef>
                      <a:spcPct val="0"/>
                    </a:spcBef>
                    <a:buFontTx/>
                    <a:buNone/>
                  </a:pPr>
                  <a:endParaRPr lang="sv-SE" altLang="sv-SE" sz="2400" b="1"/>
                </a:p>
              </p:txBody>
            </p:sp>
            <p:sp>
              <p:nvSpPr>
                <p:cNvPr id="15" name="Oval 36"/>
                <p:cNvSpPr>
                  <a:spLocks noChangeAspect="1" noChangeArrowheads="1"/>
                </p:cNvSpPr>
                <p:nvPr/>
              </p:nvSpPr>
              <p:spPr bwMode="auto">
                <a:xfrm>
                  <a:off x="1418" y="2663"/>
                  <a:ext cx="69" cy="66"/>
                </a:xfrm>
                <a:prstGeom prst="ellipse">
                  <a:avLst/>
                </a:prstGeom>
                <a:solidFill>
                  <a:srgbClr val="0000FF"/>
                </a:solidFill>
                <a:ln w="952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500">
                      <a:solidFill>
                        <a:schemeClr val="tx1"/>
                      </a:solidFill>
                      <a:latin typeface="Arial" pitchFamily="34" charset="0"/>
                      <a:cs typeface="Arial" pitchFamily="34" charset="0"/>
                    </a:defRPr>
                  </a:lvl1pPr>
                  <a:lvl2pPr marL="742950" indent="-285750" eaLnBrk="0" hangingPunct="0">
                    <a:spcBef>
                      <a:spcPct val="20000"/>
                    </a:spcBef>
                    <a:buChar char="–"/>
                    <a:defRPr sz="3000">
                      <a:solidFill>
                        <a:srgbClr val="FF0000"/>
                      </a:solidFill>
                      <a:latin typeface="Arial" pitchFamily="34" charset="0"/>
                      <a:cs typeface="Arial" pitchFamily="34" charset="0"/>
                    </a:defRPr>
                  </a:lvl2pPr>
                  <a:lvl3pPr marL="1143000" indent="-228600" eaLnBrk="0" hangingPunct="0">
                    <a:spcBef>
                      <a:spcPct val="20000"/>
                    </a:spcBef>
                    <a:buChar char="•"/>
                    <a:defRPr sz="2600">
                      <a:solidFill>
                        <a:srgbClr val="0000FF"/>
                      </a:solidFill>
                      <a:latin typeface="Arial" pitchFamily="34" charset="0"/>
                      <a:cs typeface="Arial" pitchFamily="34" charset="0"/>
                    </a:defRPr>
                  </a:lvl3pPr>
                  <a:lvl4pPr marL="1600200" indent="-228600" eaLnBrk="0" hangingPunct="0">
                    <a:spcBef>
                      <a:spcPct val="20000"/>
                    </a:spcBef>
                    <a:buChar char="–"/>
                    <a:defRPr sz="2200">
                      <a:solidFill>
                        <a:schemeClr val="tx1"/>
                      </a:solidFill>
                      <a:latin typeface="Arial" pitchFamily="34" charset="0"/>
                      <a:cs typeface="Arial" pitchFamily="34" charset="0"/>
                    </a:defRPr>
                  </a:lvl4pPr>
                  <a:lvl5pPr marL="2057400" indent="-228600" eaLnBrk="0" hangingPunct="0">
                    <a:spcBef>
                      <a:spcPct val="20000"/>
                    </a:spcBef>
                    <a:buChar char="»"/>
                    <a:defRPr sz="22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2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2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2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200">
                      <a:solidFill>
                        <a:schemeClr val="tx1"/>
                      </a:solidFill>
                      <a:latin typeface="Arial" pitchFamily="34" charset="0"/>
                      <a:cs typeface="Arial" pitchFamily="34" charset="0"/>
                    </a:defRPr>
                  </a:lvl9pPr>
                </a:lstStyle>
                <a:p>
                  <a:pPr algn="ctr" eaLnBrk="1" hangingPunct="1">
                    <a:spcBef>
                      <a:spcPct val="0"/>
                    </a:spcBef>
                    <a:buFontTx/>
                    <a:buNone/>
                  </a:pPr>
                  <a:endParaRPr lang="sv-SE" altLang="sv-SE" sz="2400" b="1"/>
                </a:p>
              </p:txBody>
            </p:sp>
          </p:grpSp>
          <p:sp>
            <p:nvSpPr>
              <p:cNvPr id="9" name="Oval 37"/>
              <p:cNvSpPr>
                <a:spLocks noChangeAspect="1" noChangeArrowheads="1"/>
              </p:cNvSpPr>
              <p:nvPr/>
            </p:nvSpPr>
            <p:spPr bwMode="auto">
              <a:xfrm>
                <a:off x="1210" y="2671"/>
                <a:ext cx="69" cy="66"/>
              </a:xfrm>
              <a:prstGeom prst="ellipse">
                <a:avLst/>
              </a:prstGeom>
              <a:solidFill>
                <a:srgbClr val="0000FF"/>
              </a:solidFill>
              <a:ln w="952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500">
                    <a:solidFill>
                      <a:schemeClr val="tx1"/>
                    </a:solidFill>
                    <a:latin typeface="Arial" pitchFamily="34" charset="0"/>
                    <a:cs typeface="Arial" pitchFamily="34" charset="0"/>
                  </a:defRPr>
                </a:lvl1pPr>
                <a:lvl2pPr marL="742950" indent="-285750" eaLnBrk="0" hangingPunct="0">
                  <a:spcBef>
                    <a:spcPct val="20000"/>
                  </a:spcBef>
                  <a:buChar char="–"/>
                  <a:defRPr sz="3000">
                    <a:solidFill>
                      <a:srgbClr val="FF0000"/>
                    </a:solidFill>
                    <a:latin typeface="Arial" pitchFamily="34" charset="0"/>
                    <a:cs typeface="Arial" pitchFamily="34" charset="0"/>
                  </a:defRPr>
                </a:lvl2pPr>
                <a:lvl3pPr marL="1143000" indent="-228600" eaLnBrk="0" hangingPunct="0">
                  <a:spcBef>
                    <a:spcPct val="20000"/>
                  </a:spcBef>
                  <a:buChar char="•"/>
                  <a:defRPr sz="2600">
                    <a:solidFill>
                      <a:srgbClr val="0000FF"/>
                    </a:solidFill>
                    <a:latin typeface="Arial" pitchFamily="34" charset="0"/>
                    <a:cs typeface="Arial" pitchFamily="34" charset="0"/>
                  </a:defRPr>
                </a:lvl3pPr>
                <a:lvl4pPr marL="1600200" indent="-228600" eaLnBrk="0" hangingPunct="0">
                  <a:spcBef>
                    <a:spcPct val="20000"/>
                  </a:spcBef>
                  <a:buChar char="–"/>
                  <a:defRPr sz="2200">
                    <a:solidFill>
                      <a:schemeClr val="tx1"/>
                    </a:solidFill>
                    <a:latin typeface="Arial" pitchFamily="34" charset="0"/>
                    <a:cs typeface="Arial" pitchFamily="34" charset="0"/>
                  </a:defRPr>
                </a:lvl4pPr>
                <a:lvl5pPr marL="2057400" indent="-228600" eaLnBrk="0" hangingPunct="0">
                  <a:spcBef>
                    <a:spcPct val="20000"/>
                  </a:spcBef>
                  <a:buChar char="»"/>
                  <a:defRPr sz="22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2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2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2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200">
                    <a:solidFill>
                      <a:schemeClr val="tx1"/>
                    </a:solidFill>
                    <a:latin typeface="Arial" pitchFamily="34" charset="0"/>
                    <a:cs typeface="Arial" pitchFamily="34" charset="0"/>
                  </a:defRPr>
                </a:lvl9pPr>
              </a:lstStyle>
              <a:p>
                <a:pPr algn="ctr" eaLnBrk="1" hangingPunct="1">
                  <a:spcBef>
                    <a:spcPct val="0"/>
                  </a:spcBef>
                  <a:buFontTx/>
                  <a:buNone/>
                </a:pPr>
                <a:endParaRPr lang="sv-SE" altLang="sv-SE" sz="2400" b="1"/>
              </a:p>
            </p:txBody>
          </p:sp>
        </p:grpSp>
      </p:grpSp>
      <p:sp>
        <p:nvSpPr>
          <p:cNvPr id="26" name="Oval 34"/>
          <p:cNvSpPr>
            <a:spLocks noChangeAspect="1" noChangeArrowheads="1"/>
          </p:cNvSpPr>
          <p:nvPr/>
        </p:nvSpPr>
        <p:spPr bwMode="auto">
          <a:xfrm>
            <a:off x="1979712" y="4797152"/>
            <a:ext cx="148591" cy="148126"/>
          </a:xfrm>
          <a:prstGeom prst="ellipse">
            <a:avLst/>
          </a:prstGeom>
          <a:solidFill>
            <a:srgbClr val="FF0000"/>
          </a:solidFill>
          <a:ln w="9525" algn="ctr">
            <a:solidFill>
              <a:srgbClr val="FF0000"/>
            </a:solidFill>
            <a:round/>
            <a:headEnd/>
            <a:tailEnd/>
          </a:ln>
          <a:effectLst/>
        </p:spPr>
        <p:txBody>
          <a:bodyPr wrap="none" anchor="ctr"/>
          <a:lstStyle>
            <a:lvl1pPr eaLnBrk="0" hangingPunct="0">
              <a:spcBef>
                <a:spcPct val="20000"/>
              </a:spcBef>
              <a:buChar char="•"/>
              <a:defRPr sz="3500">
                <a:solidFill>
                  <a:schemeClr val="tx1"/>
                </a:solidFill>
                <a:latin typeface="Arial" pitchFamily="34" charset="0"/>
                <a:cs typeface="Arial" pitchFamily="34" charset="0"/>
              </a:defRPr>
            </a:lvl1pPr>
            <a:lvl2pPr marL="742950" indent="-285750" eaLnBrk="0" hangingPunct="0">
              <a:spcBef>
                <a:spcPct val="20000"/>
              </a:spcBef>
              <a:buChar char="–"/>
              <a:defRPr sz="3000">
                <a:solidFill>
                  <a:srgbClr val="FF0000"/>
                </a:solidFill>
                <a:latin typeface="Arial" pitchFamily="34" charset="0"/>
                <a:cs typeface="Arial" pitchFamily="34" charset="0"/>
              </a:defRPr>
            </a:lvl2pPr>
            <a:lvl3pPr marL="1143000" indent="-228600" eaLnBrk="0" hangingPunct="0">
              <a:spcBef>
                <a:spcPct val="20000"/>
              </a:spcBef>
              <a:buChar char="•"/>
              <a:defRPr sz="2600">
                <a:solidFill>
                  <a:srgbClr val="0000FF"/>
                </a:solidFill>
                <a:latin typeface="Arial" pitchFamily="34" charset="0"/>
                <a:cs typeface="Arial" pitchFamily="34" charset="0"/>
              </a:defRPr>
            </a:lvl3pPr>
            <a:lvl4pPr marL="1600200" indent="-228600" eaLnBrk="0" hangingPunct="0">
              <a:spcBef>
                <a:spcPct val="20000"/>
              </a:spcBef>
              <a:buChar char="–"/>
              <a:defRPr sz="2200">
                <a:solidFill>
                  <a:schemeClr val="tx1"/>
                </a:solidFill>
                <a:latin typeface="Arial" pitchFamily="34" charset="0"/>
                <a:cs typeface="Arial" pitchFamily="34" charset="0"/>
              </a:defRPr>
            </a:lvl4pPr>
            <a:lvl5pPr marL="2057400" indent="-228600" eaLnBrk="0" hangingPunct="0">
              <a:spcBef>
                <a:spcPct val="20000"/>
              </a:spcBef>
              <a:buChar char="»"/>
              <a:defRPr sz="22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2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2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2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200">
                <a:solidFill>
                  <a:schemeClr val="tx1"/>
                </a:solidFill>
                <a:latin typeface="Arial" pitchFamily="34" charset="0"/>
                <a:cs typeface="Arial" pitchFamily="34" charset="0"/>
              </a:defRPr>
            </a:lvl9pPr>
          </a:lstStyle>
          <a:p>
            <a:pPr algn="ctr" eaLnBrk="1" hangingPunct="1">
              <a:spcBef>
                <a:spcPct val="0"/>
              </a:spcBef>
              <a:buFontTx/>
              <a:buNone/>
            </a:pPr>
            <a:endParaRPr lang="sv-SE" altLang="sv-SE" sz="2400" b="1"/>
          </a:p>
        </p:txBody>
      </p:sp>
      <p:sp>
        <p:nvSpPr>
          <p:cNvPr id="27" name="Oval 34"/>
          <p:cNvSpPr>
            <a:spLocks noChangeAspect="1" noChangeArrowheads="1"/>
          </p:cNvSpPr>
          <p:nvPr/>
        </p:nvSpPr>
        <p:spPr bwMode="auto">
          <a:xfrm>
            <a:off x="827584" y="4869160"/>
            <a:ext cx="148591" cy="148126"/>
          </a:xfrm>
          <a:prstGeom prst="ellipse">
            <a:avLst/>
          </a:prstGeom>
          <a:solidFill>
            <a:srgbClr val="FF0000"/>
          </a:solidFill>
          <a:ln w="9525" algn="ctr">
            <a:solidFill>
              <a:srgbClr val="FF0000"/>
            </a:solidFill>
            <a:round/>
            <a:headEnd/>
            <a:tailEnd/>
          </a:ln>
          <a:effectLst/>
        </p:spPr>
        <p:txBody>
          <a:bodyPr wrap="none" anchor="ctr"/>
          <a:lstStyle>
            <a:lvl1pPr eaLnBrk="0" hangingPunct="0">
              <a:spcBef>
                <a:spcPct val="20000"/>
              </a:spcBef>
              <a:buChar char="•"/>
              <a:defRPr sz="3500">
                <a:solidFill>
                  <a:schemeClr val="tx1"/>
                </a:solidFill>
                <a:latin typeface="Arial" pitchFamily="34" charset="0"/>
                <a:cs typeface="Arial" pitchFamily="34" charset="0"/>
              </a:defRPr>
            </a:lvl1pPr>
            <a:lvl2pPr marL="742950" indent="-285750" eaLnBrk="0" hangingPunct="0">
              <a:spcBef>
                <a:spcPct val="20000"/>
              </a:spcBef>
              <a:buChar char="–"/>
              <a:defRPr sz="3000">
                <a:solidFill>
                  <a:srgbClr val="FF0000"/>
                </a:solidFill>
                <a:latin typeface="Arial" pitchFamily="34" charset="0"/>
                <a:cs typeface="Arial" pitchFamily="34" charset="0"/>
              </a:defRPr>
            </a:lvl2pPr>
            <a:lvl3pPr marL="1143000" indent="-228600" eaLnBrk="0" hangingPunct="0">
              <a:spcBef>
                <a:spcPct val="20000"/>
              </a:spcBef>
              <a:buChar char="•"/>
              <a:defRPr sz="2600">
                <a:solidFill>
                  <a:srgbClr val="0000FF"/>
                </a:solidFill>
                <a:latin typeface="Arial" pitchFamily="34" charset="0"/>
                <a:cs typeface="Arial" pitchFamily="34" charset="0"/>
              </a:defRPr>
            </a:lvl3pPr>
            <a:lvl4pPr marL="1600200" indent="-228600" eaLnBrk="0" hangingPunct="0">
              <a:spcBef>
                <a:spcPct val="20000"/>
              </a:spcBef>
              <a:buChar char="–"/>
              <a:defRPr sz="2200">
                <a:solidFill>
                  <a:schemeClr val="tx1"/>
                </a:solidFill>
                <a:latin typeface="Arial" pitchFamily="34" charset="0"/>
                <a:cs typeface="Arial" pitchFamily="34" charset="0"/>
              </a:defRPr>
            </a:lvl4pPr>
            <a:lvl5pPr marL="2057400" indent="-228600" eaLnBrk="0" hangingPunct="0">
              <a:spcBef>
                <a:spcPct val="20000"/>
              </a:spcBef>
              <a:buChar char="»"/>
              <a:defRPr sz="22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2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2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2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200">
                <a:solidFill>
                  <a:schemeClr val="tx1"/>
                </a:solidFill>
                <a:latin typeface="Arial" pitchFamily="34" charset="0"/>
                <a:cs typeface="Arial" pitchFamily="34" charset="0"/>
              </a:defRPr>
            </a:lvl9pPr>
          </a:lstStyle>
          <a:p>
            <a:pPr algn="ctr" eaLnBrk="1" hangingPunct="1">
              <a:spcBef>
                <a:spcPct val="0"/>
              </a:spcBef>
              <a:buFontTx/>
              <a:buNone/>
            </a:pPr>
            <a:endParaRPr lang="sv-SE" altLang="sv-SE" sz="2400" b="1"/>
          </a:p>
        </p:txBody>
      </p:sp>
      <p:sp>
        <p:nvSpPr>
          <p:cNvPr id="2" name="Textfeld 1"/>
          <p:cNvSpPr txBox="1"/>
          <p:nvPr/>
        </p:nvSpPr>
        <p:spPr>
          <a:xfrm>
            <a:off x="3658860" y="1028700"/>
            <a:ext cx="5478616" cy="1200329"/>
          </a:xfrm>
          <a:prstGeom prst="rect">
            <a:avLst/>
          </a:prstGeom>
          <a:noFill/>
        </p:spPr>
        <p:txBody>
          <a:bodyPr wrap="none" rtlCol="0">
            <a:spAutoFit/>
          </a:bodyPr>
          <a:lstStyle/>
          <a:p>
            <a:pPr marL="285750" indent="-285750">
              <a:buFont typeface="Wingdings" panose="05000000000000000000" pitchFamily="2" charset="2"/>
              <a:buChar char="§"/>
            </a:pPr>
            <a:r>
              <a:rPr lang="en-GB" dirty="0" smtClean="0"/>
              <a:t>Number of dedicated samples installed in the case </a:t>
            </a:r>
          </a:p>
          <a:p>
            <a:r>
              <a:rPr lang="en-GB" dirty="0" smtClean="0"/>
              <a:t>     that there will be access after DT or end of operation!</a:t>
            </a:r>
          </a:p>
          <a:p>
            <a:pPr marL="285750" indent="-285750">
              <a:buFont typeface="Wingdings" panose="05000000000000000000" pitchFamily="2" charset="2"/>
              <a:buChar char="§"/>
            </a:pPr>
            <a:r>
              <a:rPr lang="en-GB" dirty="0" smtClean="0"/>
              <a:t>The samples will have seen H, D, T, DT and He! </a:t>
            </a:r>
          </a:p>
          <a:p>
            <a:pPr marL="285750" indent="-285750">
              <a:buFont typeface="Wingdings" panose="05000000000000000000" pitchFamily="2" charset="2"/>
              <a:buChar char="§"/>
            </a:pPr>
            <a:r>
              <a:rPr lang="en-GB" dirty="0" smtClean="0"/>
              <a:t>Some have temporal information!</a:t>
            </a:r>
            <a:endParaRPr lang="en-GB" dirty="0"/>
          </a:p>
        </p:txBody>
      </p:sp>
      <p:sp>
        <p:nvSpPr>
          <p:cNvPr id="28" name="Textfeld 27"/>
          <p:cNvSpPr txBox="1"/>
          <p:nvPr/>
        </p:nvSpPr>
        <p:spPr>
          <a:xfrm>
            <a:off x="3658860" y="5805264"/>
            <a:ext cx="5036828" cy="646331"/>
          </a:xfrm>
          <a:prstGeom prst="rect">
            <a:avLst/>
          </a:prstGeom>
          <a:noFill/>
        </p:spPr>
        <p:txBody>
          <a:bodyPr wrap="none" rtlCol="0">
            <a:spAutoFit/>
          </a:bodyPr>
          <a:lstStyle/>
          <a:p>
            <a:pPr marL="285750" indent="-285750">
              <a:buFont typeface="Wingdings" panose="05000000000000000000" pitchFamily="2" charset="2"/>
              <a:buChar char="§"/>
            </a:pPr>
            <a:r>
              <a:rPr lang="en-GB" dirty="0" smtClean="0"/>
              <a:t>Remote handling equipment with dust collectors</a:t>
            </a:r>
          </a:p>
          <a:p>
            <a:r>
              <a:rPr lang="en-GB" dirty="0" smtClean="0"/>
              <a:t>      (test of systems from ITER)</a:t>
            </a:r>
            <a:endParaRPr lang="en-GB" dirty="0"/>
          </a:p>
        </p:txBody>
      </p:sp>
    </p:spTree>
    <p:extLst>
      <p:ext uri="{BB962C8B-B14F-4D97-AF65-F5344CB8AC3E}">
        <p14:creationId xmlns:p14="http://schemas.microsoft.com/office/powerpoint/2010/main" val="17510397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da-DK" dirty="0" err="1" smtClean="0"/>
              <a:t>Extend</a:t>
            </a:r>
            <a:r>
              <a:rPr lang="da-DK" dirty="0" smtClean="0"/>
              <a:t> of DTE3 </a:t>
            </a:r>
            <a:r>
              <a:rPr lang="da-DK" dirty="0" err="1" smtClean="0"/>
              <a:t>depends</a:t>
            </a:r>
            <a:r>
              <a:rPr lang="da-DK" dirty="0" smtClean="0"/>
              <a:t> on </a:t>
            </a:r>
          </a:p>
          <a:p>
            <a:pPr lvl="1"/>
            <a:r>
              <a:rPr lang="da-DK" dirty="0" err="1" smtClean="0"/>
              <a:t>KPIs</a:t>
            </a:r>
            <a:r>
              <a:rPr lang="da-DK" dirty="0" smtClean="0"/>
              <a:t>/Milestones </a:t>
            </a:r>
            <a:r>
              <a:rPr lang="da-DK" dirty="0" err="1" smtClean="0"/>
              <a:t>reached</a:t>
            </a:r>
            <a:r>
              <a:rPr lang="da-DK" dirty="0" smtClean="0"/>
              <a:t> in 2023</a:t>
            </a:r>
          </a:p>
          <a:p>
            <a:pPr lvl="1"/>
            <a:r>
              <a:rPr lang="da-DK" dirty="0" err="1" smtClean="0"/>
              <a:t>KPIs</a:t>
            </a:r>
            <a:r>
              <a:rPr lang="da-DK" dirty="0" smtClean="0"/>
              <a:t> and Milestones still under design</a:t>
            </a:r>
          </a:p>
          <a:p>
            <a:pPr lvl="1"/>
            <a:r>
              <a:rPr lang="da-DK" dirty="0" err="1" smtClean="0"/>
              <a:t>Extend</a:t>
            </a:r>
            <a:r>
              <a:rPr lang="da-DK" dirty="0" smtClean="0"/>
              <a:t> of </a:t>
            </a:r>
            <a:r>
              <a:rPr lang="da-DK" dirty="0" err="1" smtClean="0"/>
              <a:t>Cleanup</a:t>
            </a:r>
            <a:r>
              <a:rPr lang="da-DK" dirty="0" smtClean="0"/>
              <a:t> (</a:t>
            </a:r>
            <a:r>
              <a:rPr lang="da-DK" dirty="0" err="1" smtClean="0"/>
              <a:t>shortest</a:t>
            </a:r>
            <a:r>
              <a:rPr lang="da-DK" dirty="0" smtClean="0"/>
              <a:t> </a:t>
            </a:r>
            <a:r>
              <a:rPr lang="da-DK" dirty="0" err="1" smtClean="0"/>
              <a:t>possible</a:t>
            </a:r>
            <a:r>
              <a:rPr lang="da-DK" dirty="0" smtClean="0"/>
              <a:t> to </a:t>
            </a:r>
            <a:r>
              <a:rPr lang="da-DK" dirty="0" err="1" smtClean="0"/>
              <a:t>ensure</a:t>
            </a:r>
            <a:r>
              <a:rPr lang="da-DK" dirty="0" smtClean="0"/>
              <a:t> </a:t>
            </a:r>
            <a:r>
              <a:rPr lang="da-DK" dirty="0" err="1" smtClean="0"/>
              <a:t>longest</a:t>
            </a:r>
            <a:r>
              <a:rPr lang="da-DK" dirty="0" smtClean="0"/>
              <a:t> </a:t>
            </a:r>
            <a:r>
              <a:rPr lang="da-DK" dirty="0" err="1" smtClean="0"/>
              <a:t>possible</a:t>
            </a:r>
            <a:r>
              <a:rPr lang="da-DK" dirty="0" smtClean="0"/>
              <a:t> </a:t>
            </a:r>
            <a:r>
              <a:rPr lang="da-DK" dirty="0" err="1" smtClean="0"/>
              <a:t>exploitation</a:t>
            </a:r>
            <a:r>
              <a:rPr lang="da-DK" dirty="0" smtClean="0"/>
              <a:t> of the </a:t>
            </a:r>
            <a:r>
              <a:rPr lang="da-DK" dirty="0" err="1" smtClean="0"/>
              <a:t>device</a:t>
            </a:r>
            <a:r>
              <a:rPr lang="da-DK" dirty="0" smtClean="0"/>
              <a:t>. Hard deadline 31.12.2023)</a:t>
            </a:r>
          </a:p>
          <a:p>
            <a:pPr marL="457200" lvl="1" indent="0">
              <a:buNone/>
            </a:pPr>
            <a:r>
              <a:rPr lang="da-DK" dirty="0" smtClean="0"/>
              <a:t>All milestones/</a:t>
            </a:r>
            <a:r>
              <a:rPr lang="da-DK" dirty="0" err="1" smtClean="0"/>
              <a:t>KPIs</a:t>
            </a:r>
            <a:r>
              <a:rPr lang="da-DK" dirty="0" smtClean="0"/>
              <a:t> to </a:t>
            </a:r>
            <a:r>
              <a:rPr lang="da-DK" dirty="0" err="1" smtClean="0"/>
              <a:t>be</a:t>
            </a:r>
            <a:r>
              <a:rPr lang="da-DK" dirty="0" smtClean="0"/>
              <a:t> </a:t>
            </a:r>
            <a:r>
              <a:rPr lang="da-DK" dirty="0" err="1" smtClean="0"/>
              <a:t>evaluated</a:t>
            </a:r>
            <a:r>
              <a:rPr lang="da-DK" dirty="0" smtClean="0"/>
              <a:t> at </a:t>
            </a:r>
            <a:r>
              <a:rPr lang="da-DK" dirty="0" err="1" smtClean="0"/>
              <a:t>latest</a:t>
            </a:r>
            <a:r>
              <a:rPr lang="da-DK" dirty="0" smtClean="0"/>
              <a:t> </a:t>
            </a:r>
            <a:r>
              <a:rPr lang="da-DK" dirty="0" err="1" smtClean="0"/>
              <a:t>possible</a:t>
            </a:r>
            <a:r>
              <a:rPr lang="da-DK" dirty="0" smtClean="0"/>
              <a:t> </a:t>
            </a:r>
            <a:r>
              <a:rPr lang="da-DK" dirty="0" err="1" smtClean="0"/>
              <a:t>deciuson</a:t>
            </a:r>
            <a:r>
              <a:rPr lang="da-DK" dirty="0" smtClean="0"/>
              <a:t> point for </a:t>
            </a:r>
            <a:r>
              <a:rPr lang="da-DK" dirty="0" err="1" smtClean="0"/>
              <a:t>two</a:t>
            </a:r>
            <a:r>
              <a:rPr lang="da-DK" dirty="0" smtClean="0"/>
              <a:t> </a:t>
            </a:r>
            <a:r>
              <a:rPr lang="da-DK" dirty="0" err="1" smtClean="0"/>
              <a:t>cycles</a:t>
            </a:r>
            <a:r>
              <a:rPr lang="da-DK" dirty="0" smtClean="0"/>
              <a:t>/</a:t>
            </a:r>
            <a:r>
              <a:rPr lang="da-DK" dirty="0" err="1" smtClean="0"/>
              <a:t>one</a:t>
            </a:r>
            <a:r>
              <a:rPr lang="da-DK" dirty="0" smtClean="0"/>
              <a:t> </a:t>
            </a:r>
            <a:r>
              <a:rPr lang="da-DK" dirty="0" err="1" smtClean="0"/>
              <a:t>cycle</a:t>
            </a:r>
            <a:r>
              <a:rPr lang="da-DK" dirty="0" smtClean="0"/>
              <a:t>/1/2 </a:t>
            </a:r>
            <a:r>
              <a:rPr lang="da-DK" dirty="0" err="1" smtClean="0"/>
              <a:t>cycle</a:t>
            </a:r>
            <a:r>
              <a:rPr lang="da-DK" dirty="0" smtClean="0"/>
              <a:t> of DT operation </a:t>
            </a:r>
          </a:p>
          <a:p>
            <a:pPr marL="400050"/>
            <a:endParaRPr lang="da-DK" dirty="0" smtClean="0"/>
          </a:p>
          <a:p>
            <a:pPr marL="400050"/>
            <a:r>
              <a:rPr lang="da-DK" dirty="0" smtClean="0"/>
              <a:t>Gas balance study finalisation will be executed</a:t>
            </a:r>
          </a:p>
          <a:p>
            <a:pPr marL="400050"/>
            <a:endParaRPr lang="da-DK" dirty="0"/>
          </a:p>
          <a:p>
            <a:pPr marL="400050"/>
            <a:r>
              <a:rPr lang="da-DK" dirty="0" smtClean="0"/>
              <a:t>LIBS still </a:t>
            </a:r>
            <a:r>
              <a:rPr lang="da-DK" dirty="0" err="1" smtClean="0"/>
              <a:t>neeeds</a:t>
            </a:r>
            <a:r>
              <a:rPr lang="da-DK" dirty="0" smtClean="0"/>
              <a:t> arrangements with UK on </a:t>
            </a:r>
            <a:r>
              <a:rPr lang="da-DK" dirty="0" err="1" smtClean="0"/>
              <a:t>modalities</a:t>
            </a:r>
            <a:r>
              <a:rPr lang="da-DK" dirty="0" smtClean="0"/>
              <a:t>, budget (</a:t>
            </a:r>
            <a:r>
              <a:rPr lang="da-DK" dirty="0" err="1" smtClean="0"/>
              <a:t>which</a:t>
            </a:r>
            <a:r>
              <a:rPr lang="da-DK" dirty="0" smtClean="0"/>
              <a:t> is </a:t>
            </a:r>
            <a:r>
              <a:rPr lang="da-DK" dirty="0" err="1" smtClean="0"/>
              <a:t>being</a:t>
            </a:r>
            <a:r>
              <a:rPr lang="da-DK" dirty="0" smtClean="0"/>
              <a:t> </a:t>
            </a:r>
            <a:r>
              <a:rPr lang="da-DK" dirty="0" err="1" smtClean="0"/>
              <a:t>secured</a:t>
            </a:r>
            <a:r>
              <a:rPr lang="en-DK" dirty="0" smtClean="0"/>
              <a:t>…</a:t>
            </a:r>
            <a:r>
              <a:rPr lang="da-DK" dirty="0" smtClean="0"/>
              <a:t>)  </a:t>
            </a:r>
          </a:p>
          <a:p>
            <a:pPr marL="400050"/>
            <a:endParaRPr lang="da-DK" dirty="0"/>
          </a:p>
          <a:p>
            <a:pPr marL="400050"/>
            <a:r>
              <a:rPr lang="da-DK" dirty="0" smtClean="0"/>
              <a:t>LIDS should be ready in 2023</a:t>
            </a:r>
          </a:p>
        </p:txBody>
      </p:sp>
      <p:sp>
        <p:nvSpPr>
          <p:cNvPr id="3" name="Title 2"/>
          <p:cNvSpPr>
            <a:spLocks noGrp="1"/>
          </p:cNvSpPr>
          <p:nvPr>
            <p:ph type="title"/>
          </p:nvPr>
        </p:nvSpPr>
        <p:spPr/>
        <p:txBody>
          <a:bodyPr/>
          <a:lstStyle/>
          <a:p>
            <a:r>
              <a:rPr lang="da-DK" dirty="0" smtClean="0"/>
              <a:t>JET: </a:t>
            </a:r>
            <a:r>
              <a:rPr lang="da-DK" dirty="0" err="1" smtClean="0"/>
              <a:t>Ensure</a:t>
            </a:r>
            <a:r>
              <a:rPr lang="da-DK" dirty="0" smtClean="0"/>
              <a:t> DTE3 PWIE </a:t>
            </a:r>
            <a:r>
              <a:rPr lang="da-DK" dirty="0" err="1" smtClean="0"/>
              <a:t>activities</a:t>
            </a:r>
            <a:r>
              <a:rPr lang="da-DK" dirty="0" smtClean="0"/>
              <a:t>, LIBS, LID-QMS</a:t>
            </a:r>
            <a:endParaRPr lang="en-US" dirty="0"/>
          </a:p>
        </p:txBody>
      </p:sp>
    </p:spTree>
    <p:extLst>
      <p:ext uri="{BB962C8B-B14F-4D97-AF65-F5344CB8AC3E}">
        <p14:creationId xmlns:p14="http://schemas.microsoft.com/office/powerpoint/2010/main" val="3208115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da-DK" dirty="0" smtClean="0"/>
              <a:t>ITER research plan is under revision</a:t>
            </a:r>
          </a:p>
          <a:p>
            <a:r>
              <a:rPr lang="da-DK" dirty="0" smtClean="0"/>
              <a:t>Options to </a:t>
            </a:r>
            <a:r>
              <a:rPr lang="da-DK" dirty="0" err="1" smtClean="0"/>
              <a:t>regain</a:t>
            </a:r>
            <a:r>
              <a:rPr lang="da-DK" dirty="0" smtClean="0"/>
              <a:t> time </a:t>
            </a:r>
            <a:r>
              <a:rPr lang="da-DK" dirty="0" err="1" smtClean="0"/>
              <a:t>after</a:t>
            </a:r>
            <a:r>
              <a:rPr lang="da-DK" dirty="0" smtClean="0"/>
              <a:t> </a:t>
            </a:r>
            <a:r>
              <a:rPr lang="da-DK" dirty="0" err="1" smtClean="0"/>
              <a:t>delays</a:t>
            </a:r>
            <a:r>
              <a:rPr lang="da-DK" dirty="0" smtClean="0"/>
              <a:t> due to </a:t>
            </a:r>
            <a:r>
              <a:rPr lang="da-DK" dirty="0" err="1" smtClean="0"/>
              <a:t>faulty</a:t>
            </a:r>
            <a:r>
              <a:rPr lang="da-DK" dirty="0" smtClean="0"/>
              <a:t> </a:t>
            </a:r>
            <a:r>
              <a:rPr lang="da-DK" dirty="0" err="1" smtClean="0"/>
              <a:t>weldings</a:t>
            </a:r>
            <a:r>
              <a:rPr lang="da-DK" dirty="0" smtClean="0"/>
              <a:t>/cracks in </a:t>
            </a:r>
            <a:r>
              <a:rPr lang="da-DK" dirty="0" err="1" smtClean="0"/>
              <a:t>thermal</a:t>
            </a:r>
            <a:r>
              <a:rPr lang="da-DK" dirty="0" smtClean="0"/>
              <a:t> </a:t>
            </a:r>
            <a:r>
              <a:rPr lang="da-DK" dirty="0" err="1" smtClean="0"/>
              <a:t>shield</a:t>
            </a:r>
            <a:r>
              <a:rPr lang="da-DK" dirty="0" smtClean="0"/>
              <a:t> </a:t>
            </a:r>
          </a:p>
          <a:p>
            <a:pPr lvl="1"/>
            <a:r>
              <a:rPr lang="en-US" dirty="0" smtClean="0"/>
              <a:t>Water </a:t>
            </a:r>
            <a:r>
              <a:rPr lang="en-US" dirty="0"/>
              <a:t>cooled First Wall to be installed after FP+PFPO-1 q </a:t>
            </a:r>
            <a:endParaRPr lang="en-US" dirty="0" smtClean="0"/>
          </a:p>
          <a:p>
            <a:pPr lvl="1"/>
            <a:r>
              <a:rPr lang="en-US" dirty="0" smtClean="0"/>
              <a:t>Change </a:t>
            </a:r>
            <a:r>
              <a:rPr lang="en-US" dirty="0"/>
              <a:t>of first wall material from Be to W (to avoid Be-related licensing issues</a:t>
            </a:r>
            <a:r>
              <a:rPr lang="en-US" dirty="0" smtClean="0"/>
              <a:t>)</a:t>
            </a:r>
          </a:p>
          <a:p>
            <a:pPr marL="457200" lvl="1" indent="0">
              <a:buNone/>
            </a:pPr>
            <a:r>
              <a:rPr lang="da-DK" dirty="0" smtClean="0"/>
              <a:t>			??????</a:t>
            </a:r>
            <a:endParaRPr lang="en-US" dirty="0" smtClean="0"/>
          </a:p>
          <a:p>
            <a:pPr lvl="1"/>
            <a:endParaRPr lang="da-DK" dirty="0"/>
          </a:p>
          <a:p>
            <a:pPr lvl="1"/>
            <a:endParaRPr lang="da-DK" dirty="0" smtClean="0"/>
          </a:p>
          <a:p>
            <a:r>
              <a:rPr lang="da-DK" dirty="0" err="1" smtClean="0"/>
              <a:t>Once</a:t>
            </a:r>
            <a:r>
              <a:rPr lang="da-DK" dirty="0" smtClean="0"/>
              <a:t> options have </a:t>
            </a:r>
            <a:r>
              <a:rPr lang="da-DK" dirty="0" err="1" smtClean="0"/>
              <a:t>been</a:t>
            </a:r>
            <a:r>
              <a:rPr lang="da-DK" dirty="0" smtClean="0"/>
              <a:t> </a:t>
            </a:r>
            <a:r>
              <a:rPr lang="da-DK" dirty="0" err="1" smtClean="0"/>
              <a:t>chosen</a:t>
            </a:r>
            <a:r>
              <a:rPr lang="da-DK" dirty="0" smtClean="0"/>
              <a:t> </a:t>
            </a:r>
            <a:r>
              <a:rPr lang="da-DK" dirty="0" err="1" smtClean="0"/>
              <a:t>we</a:t>
            </a:r>
            <a:r>
              <a:rPr lang="da-DK" dirty="0" smtClean="0"/>
              <a:t> </a:t>
            </a:r>
            <a:r>
              <a:rPr lang="da-DK" dirty="0" err="1" smtClean="0"/>
              <a:t>need</a:t>
            </a:r>
            <a:r>
              <a:rPr lang="da-DK" dirty="0" smtClean="0"/>
              <a:t> to </a:t>
            </a:r>
            <a:r>
              <a:rPr lang="da-DK" dirty="0" err="1" smtClean="0"/>
              <a:t>react</a:t>
            </a:r>
            <a:r>
              <a:rPr lang="da-DK" dirty="0" smtClean="0"/>
              <a:t> fast to </a:t>
            </a:r>
            <a:r>
              <a:rPr lang="da-DK" dirty="0" err="1" smtClean="0"/>
              <a:t>these</a:t>
            </a:r>
            <a:r>
              <a:rPr lang="da-DK" dirty="0" smtClean="0"/>
              <a:t> </a:t>
            </a:r>
            <a:r>
              <a:rPr lang="da-DK" dirty="0" err="1" smtClean="0"/>
              <a:t>boundary</a:t>
            </a:r>
            <a:r>
              <a:rPr lang="da-DK" dirty="0" smtClean="0"/>
              <a:t> </a:t>
            </a:r>
            <a:r>
              <a:rPr lang="da-DK" dirty="0" err="1" smtClean="0"/>
              <a:t>conditions</a:t>
            </a:r>
            <a:r>
              <a:rPr lang="da-DK" dirty="0" smtClean="0"/>
              <a:t>  </a:t>
            </a:r>
            <a:endParaRPr lang="en-US" dirty="0"/>
          </a:p>
        </p:txBody>
      </p:sp>
      <p:sp>
        <p:nvSpPr>
          <p:cNvPr id="3" name="Title 2"/>
          <p:cNvSpPr>
            <a:spLocks noGrp="1"/>
          </p:cNvSpPr>
          <p:nvPr>
            <p:ph type="title"/>
          </p:nvPr>
        </p:nvSpPr>
        <p:spPr/>
        <p:txBody>
          <a:bodyPr/>
          <a:lstStyle/>
          <a:p>
            <a:r>
              <a:rPr lang="da-DK" dirty="0" smtClean="0"/>
              <a:t>ITER </a:t>
            </a:r>
            <a:r>
              <a:rPr lang="da-DK" dirty="0" err="1" smtClean="0"/>
              <a:t>Like</a:t>
            </a:r>
            <a:r>
              <a:rPr lang="da-DK" dirty="0" smtClean="0"/>
              <a:t> Wall? </a:t>
            </a:r>
            <a:endParaRPr lang="en-US" dirty="0"/>
          </a:p>
        </p:txBody>
      </p:sp>
    </p:spTree>
    <p:extLst>
      <p:ext uri="{BB962C8B-B14F-4D97-AF65-F5344CB8AC3E}">
        <p14:creationId xmlns:p14="http://schemas.microsoft.com/office/powerpoint/2010/main" val="80065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da-DK" dirty="0" smtClean="0"/>
          </a:p>
          <a:p>
            <a:endParaRPr lang="da-DK" dirty="0"/>
          </a:p>
          <a:p>
            <a:endParaRPr lang="da-DK" dirty="0" smtClean="0"/>
          </a:p>
          <a:p>
            <a:endParaRPr lang="da-DK" dirty="0"/>
          </a:p>
          <a:p>
            <a:pPr marL="2286000" lvl="5" indent="0">
              <a:buNone/>
            </a:pPr>
            <a:r>
              <a:rPr lang="da-DK" sz="4000" dirty="0" err="1" smtClean="0"/>
              <a:t>Facilities</a:t>
            </a:r>
            <a:r>
              <a:rPr lang="da-DK" sz="4000" dirty="0" smtClean="0"/>
              <a:t> </a:t>
            </a:r>
            <a:r>
              <a:rPr lang="da-DK" sz="4000" dirty="0" err="1" smtClean="0"/>
              <a:t>Review</a:t>
            </a:r>
            <a:endParaRPr lang="da-DK" sz="4000" dirty="0" smtClean="0"/>
          </a:p>
          <a:p>
            <a:pPr marL="2286000" lvl="5" indent="0">
              <a:buNone/>
            </a:pPr>
            <a:r>
              <a:rPr lang="da-DK" sz="4000" dirty="0" err="1" smtClean="0"/>
              <a:t>Roadmap</a:t>
            </a:r>
            <a:r>
              <a:rPr lang="da-DK" sz="4000" dirty="0" smtClean="0"/>
              <a:t> </a:t>
            </a:r>
            <a:r>
              <a:rPr lang="da-DK" sz="4000" dirty="0" err="1" smtClean="0"/>
              <a:t>revison</a:t>
            </a:r>
            <a:r>
              <a:rPr lang="da-DK" sz="4000" dirty="0" smtClean="0"/>
              <a:t> </a:t>
            </a:r>
            <a:r>
              <a:rPr lang="da-DK" sz="4000" dirty="0" smtClean="0"/>
              <a:t> </a:t>
            </a:r>
            <a:endParaRPr lang="en-US" sz="4000"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7487287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Questions for template</a:t>
            </a:r>
            <a:endParaRPr lang="en-GB" dirty="0"/>
          </a:p>
        </p:txBody>
      </p:sp>
      <p:sp>
        <p:nvSpPr>
          <p:cNvPr id="3" name="Footer Placeholder 2"/>
          <p:cNvSpPr>
            <a:spLocks noGrp="1"/>
          </p:cNvSpPr>
          <p:nvPr>
            <p:ph type="ftr" sz="quarter" idx="11"/>
          </p:nvPr>
        </p:nvSpPr>
        <p:spPr/>
        <p:txBody>
          <a:bodyPr/>
          <a:lstStyle/>
          <a:p>
            <a:pPr algn="r"/>
            <a:r>
              <a:rPr lang="fr-FR"/>
              <a:t>A.J.H. Donné | Bureau | 27 September 2022</a:t>
            </a:r>
            <a:endParaRPr lang="en-GB" dirty="0"/>
          </a:p>
        </p:txBody>
      </p:sp>
      <p:graphicFrame>
        <p:nvGraphicFramePr>
          <p:cNvPr id="2" name="Table 1">
            <a:extLst>
              <a:ext uri="{FF2B5EF4-FFF2-40B4-BE49-F238E27FC236}">
                <a16:creationId xmlns:a16="http://schemas.microsoft.com/office/drawing/2014/main" id="{1C052CC6-1EC3-431D-49EF-49A0A04B0891}"/>
              </a:ext>
            </a:extLst>
          </p:cNvPr>
          <p:cNvGraphicFramePr>
            <a:graphicFrameLocks noGrp="1"/>
          </p:cNvGraphicFramePr>
          <p:nvPr>
            <p:extLst/>
          </p:nvPr>
        </p:nvGraphicFramePr>
        <p:xfrm>
          <a:off x="521550" y="1430779"/>
          <a:ext cx="7992888" cy="4583907"/>
        </p:xfrm>
        <a:graphic>
          <a:graphicData uri="http://schemas.openxmlformats.org/drawingml/2006/table">
            <a:tbl>
              <a:tblPr firstRow="1" firstCol="1" lastRow="1" lastCol="1" bandRow="1" bandCol="1">
                <a:tableStyleId>{5C22544A-7EE6-4342-B048-85BDC9FD1C3A}</a:tableStyleId>
              </a:tblPr>
              <a:tblGrid>
                <a:gridCol w="1994141">
                  <a:extLst>
                    <a:ext uri="{9D8B030D-6E8A-4147-A177-3AD203B41FA5}">
                      <a16:colId xmlns:a16="http://schemas.microsoft.com/office/drawing/2014/main" val="4100441018"/>
                    </a:ext>
                  </a:extLst>
                </a:gridCol>
                <a:gridCol w="5998747">
                  <a:extLst>
                    <a:ext uri="{9D8B030D-6E8A-4147-A177-3AD203B41FA5}">
                      <a16:colId xmlns:a16="http://schemas.microsoft.com/office/drawing/2014/main" val="3130289375"/>
                    </a:ext>
                  </a:extLst>
                </a:gridCol>
              </a:tblGrid>
              <a:tr h="239554">
                <a:tc>
                  <a:txBody>
                    <a:bodyPr/>
                    <a:lstStyle/>
                    <a:p>
                      <a:pPr marL="69850">
                        <a:lnSpc>
                          <a:spcPct val="100000"/>
                        </a:lnSpc>
                        <a:spcBef>
                          <a:spcPts val="25"/>
                        </a:spcBef>
                      </a:pPr>
                      <a:r>
                        <a:rPr lang="en-US" sz="1100" b="0" spc="-10">
                          <a:effectLst/>
                        </a:rPr>
                        <a:t>FACILITY</a:t>
                      </a:r>
                      <a:endParaRPr lang="en-GB" sz="11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850">
                        <a:lnSpc>
                          <a:spcPct val="100000"/>
                        </a:lnSpc>
                        <a:spcBef>
                          <a:spcPts val="25"/>
                        </a:spcBef>
                      </a:pPr>
                      <a:r>
                        <a:rPr lang="en-US" sz="1100" b="0">
                          <a:effectLst/>
                        </a:rPr>
                        <a:t> </a:t>
                      </a:r>
                      <a:endParaRPr lang="en-GB" sz="11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020116766"/>
                  </a:ext>
                </a:extLst>
              </a:tr>
              <a:tr h="1440180">
                <a:tc>
                  <a:txBody>
                    <a:bodyPr/>
                    <a:lstStyle/>
                    <a:p>
                      <a:pPr marL="69850" marR="387985" lvl="0" indent="0" algn="l" defTabSz="914400" rtl="0" eaLnBrk="1" fontAlgn="auto" latinLnBrk="0" hangingPunct="1">
                        <a:lnSpc>
                          <a:spcPct val="100000"/>
                        </a:lnSpc>
                        <a:spcBef>
                          <a:spcPts val="25"/>
                        </a:spcBef>
                        <a:spcAft>
                          <a:spcPts val="0"/>
                        </a:spcAft>
                        <a:buClrTx/>
                        <a:buSzTx/>
                        <a:buFontTx/>
                        <a:buNone/>
                        <a:tabLst/>
                        <a:defRPr/>
                      </a:pPr>
                      <a:r>
                        <a:rPr lang="en-US" sz="1100" b="0" spc="-10" dirty="0">
                          <a:effectLst/>
                        </a:rPr>
                        <a:t>UNIQUE CONTRIBUTIONS TO THE ROADMAP</a:t>
                      </a:r>
                      <a:endParaRPr lang="en-GB"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9850" marR="387985">
                        <a:lnSpc>
                          <a:spcPct val="100000"/>
                        </a:lnSpc>
                        <a:spcBef>
                          <a:spcPts val="25"/>
                        </a:spcBef>
                        <a:spcAft>
                          <a:spcPts val="0"/>
                        </a:spcAft>
                      </a:pPr>
                      <a:endParaRPr lang="en-GB"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850" marR="8255"/>
                      <a:r>
                        <a:rPr lang="en-US" sz="1100" b="0" dirty="0">
                          <a:effectLst/>
                        </a:rPr>
                        <a:t>Indicate for the relevant roadmap missions which </a:t>
                      </a:r>
                      <a:r>
                        <a:rPr lang="en-US" sz="1100" b="0" dirty="0">
                          <a:solidFill>
                            <a:srgbClr val="FFFF00"/>
                          </a:solidFill>
                          <a:effectLst/>
                        </a:rPr>
                        <a:t>unique contributions </a:t>
                      </a:r>
                      <a:r>
                        <a:rPr lang="en-US" sz="1100" b="0" dirty="0">
                          <a:effectLst/>
                        </a:rPr>
                        <a:t>will be given (see Chapter 5 of the Roadmap)</a:t>
                      </a:r>
                      <a:endParaRPr lang="en-GB" sz="1100" b="0" dirty="0">
                        <a:effectLst/>
                      </a:endParaRPr>
                    </a:p>
                    <a:p>
                      <a:pPr marL="69850" marR="1579880"/>
                      <a:r>
                        <a:rPr lang="en-US" sz="1100" b="0" dirty="0">
                          <a:effectLst/>
                        </a:rPr>
                        <a:t>(how</a:t>
                      </a:r>
                      <a:r>
                        <a:rPr lang="en-US" sz="1100" b="0" spc="-20" dirty="0">
                          <a:effectLst/>
                        </a:rPr>
                        <a:t> </a:t>
                      </a:r>
                      <a:r>
                        <a:rPr lang="en-US" sz="1100" b="0" dirty="0">
                          <a:effectLst/>
                        </a:rPr>
                        <a:t>does</a:t>
                      </a:r>
                      <a:r>
                        <a:rPr lang="en-US" sz="1100" b="0" spc="-20" dirty="0">
                          <a:effectLst/>
                        </a:rPr>
                        <a:t> </a:t>
                      </a:r>
                      <a:r>
                        <a:rPr lang="en-US" sz="1100" b="0" dirty="0">
                          <a:effectLst/>
                        </a:rPr>
                        <a:t>the</a:t>
                      </a:r>
                      <a:r>
                        <a:rPr lang="en-US" sz="1100" b="0" spc="-15" dirty="0">
                          <a:effectLst/>
                        </a:rPr>
                        <a:t> </a:t>
                      </a:r>
                      <a:r>
                        <a:rPr lang="en-US" sz="1100" b="0" dirty="0">
                          <a:effectLst/>
                        </a:rPr>
                        <a:t>present</a:t>
                      </a:r>
                      <a:r>
                        <a:rPr lang="en-US" sz="1100" b="0" spc="-30" dirty="0">
                          <a:effectLst/>
                        </a:rPr>
                        <a:t> </a:t>
                      </a:r>
                      <a:r>
                        <a:rPr lang="en-US" sz="1100" b="0" dirty="0">
                          <a:effectLst/>
                        </a:rPr>
                        <a:t>(future/upgraded)</a:t>
                      </a:r>
                      <a:r>
                        <a:rPr lang="en-US" sz="1100" b="0" spc="-25" dirty="0">
                          <a:effectLst/>
                        </a:rPr>
                        <a:t> </a:t>
                      </a:r>
                      <a:r>
                        <a:rPr lang="en-US" sz="1100" b="0" dirty="0">
                          <a:effectLst/>
                        </a:rPr>
                        <a:t>facility</a:t>
                      </a:r>
                      <a:r>
                        <a:rPr lang="en-US" sz="1100" b="0" spc="-15" dirty="0">
                          <a:effectLst/>
                        </a:rPr>
                        <a:t> </a:t>
                      </a:r>
                      <a:r>
                        <a:rPr lang="en-US" sz="1100" b="0" dirty="0">
                          <a:effectLst/>
                        </a:rPr>
                        <a:t>addresses</a:t>
                      </a:r>
                      <a:r>
                        <a:rPr lang="en-US" sz="1100" b="0" spc="-20" dirty="0">
                          <a:effectLst/>
                        </a:rPr>
                        <a:t> </a:t>
                      </a:r>
                      <a:r>
                        <a:rPr lang="en-US" sz="1100" b="0" dirty="0">
                          <a:effectLst/>
                        </a:rPr>
                        <a:t>the</a:t>
                      </a:r>
                      <a:r>
                        <a:rPr lang="en-US" sz="1100" b="0" spc="-15" dirty="0">
                          <a:effectLst/>
                        </a:rPr>
                        <a:t> </a:t>
                      </a:r>
                      <a:r>
                        <a:rPr lang="en-US" sz="1100" b="0" dirty="0">
                          <a:effectLst/>
                        </a:rPr>
                        <a:t>8</a:t>
                      </a:r>
                      <a:r>
                        <a:rPr lang="en-US" sz="1100" b="0" spc="-15" dirty="0">
                          <a:effectLst/>
                        </a:rPr>
                        <a:t> </a:t>
                      </a:r>
                      <a:r>
                        <a:rPr lang="en-US" sz="1100" b="0" dirty="0">
                          <a:effectLst/>
                        </a:rPr>
                        <a:t>R&amp;D</a:t>
                      </a:r>
                      <a:r>
                        <a:rPr lang="en-US" sz="1100" b="0" spc="-20" dirty="0">
                          <a:effectLst/>
                        </a:rPr>
                        <a:t> </a:t>
                      </a:r>
                      <a:r>
                        <a:rPr lang="en-US" sz="1100" b="0" dirty="0">
                          <a:effectLst/>
                        </a:rPr>
                        <a:t>Missions</a:t>
                      </a:r>
                      <a:r>
                        <a:rPr lang="en-US" sz="1100" b="0" spc="-20" dirty="0">
                          <a:effectLst/>
                        </a:rPr>
                        <a:t> </a:t>
                      </a:r>
                      <a:r>
                        <a:rPr lang="en-US" sz="1100" b="0" dirty="0">
                          <a:effectLst/>
                        </a:rPr>
                        <a:t>and the fusion roadmap and uniquely contribute to the development of basic understanding in</a:t>
                      </a:r>
                      <a:r>
                        <a:rPr lang="en-US" sz="1100" b="0" spc="200" dirty="0">
                          <a:effectLst/>
                        </a:rPr>
                        <a:t> </a:t>
                      </a:r>
                      <a:r>
                        <a:rPr lang="en-US" sz="1100" b="0" dirty="0">
                          <a:effectLst/>
                        </a:rPr>
                        <a:t>support of the Missions)</a:t>
                      </a:r>
                      <a:endParaRPr lang="en-GB" sz="1100" b="0" dirty="0">
                        <a:effectLst/>
                      </a:endParaRPr>
                    </a:p>
                    <a:p>
                      <a:pPr marL="69850">
                        <a:spcBef>
                          <a:spcPts val="10"/>
                        </a:spcBef>
                      </a:pPr>
                      <a:r>
                        <a:rPr lang="en-US" sz="1100" b="0" dirty="0">
                          <a:effectLst/>
                        </a:rPr>
                        <a:t>Five</a:t>
                      </a:r>
                      <a:r>
                        <a:rPr lang="en-US" sz="1100" b="0" spc="-30" dirty="0">
                          <a:effectLst/>
                        </a:rPr>
                        <a:t> </a:t>
                      </a:r>
                      <a:r>
                        <a:rPr lang="en-US" sz="1100" b="0" dirty="0">
                          <a:effectLst/>
                        </a:rPr>
                        <a:t>year</a:t>
                      </a:r>
                      <a:r>
                        <a:rPr lang="en-US" sz="1100" b="0" spc="-35" dirty="0">
                          <a:effectLst/>
                        </a:rPr>
                        <a:t> </a:t>
                      </a:r>
                      <a:r>
                        <a:rPr lang="en-US" sz="1100" b="0" dirty="0">
                          <a:effectLst/>
                        </a:rPr>
                        <a:t>perspective:</a:t>
                      </a:r>
                      <a:r>
                        <a:rPr lang="en-US" sz="1100" b="0" spc="-40" dirty="0">
                          <a:effectLst/>
                        </a:rPr>
                        <a:t> </a:t>
                      </a:r>
                      <a:endParaRPr lang="en-GB" sz="1100" b="0" dirty="0">
                        <a:effectLst/>
                      </a:endParaRPr>
                    </a:p>
                    <a:p>
                      <a:pPr marL="69850">
                        <a:spcBef>
                          <a:spcPts val="10"/>
                        </a:spcBef>
                      </a:pPr>
                      <a:r>
                        <a:rPr lang="en-US" sz="1100" b="0" dirty="0">
                          <a:effectLst/>
                        </a:rPr>
                        <a:t>10 year perspective (if applicable):</a:t>
                      </a:r>
                      <a:r>
                        <a:rPr lang="en-US" sz="1100" b="0" spc="200" dirty="0">
                          <a:effectLst/>
                        </a:rPr>
                        <a:t> </a:t>
                      </a:r>
                      <a:endParaRPr lang="en-GB" sz="1100" b="0" dirty="0">
                        <a:effectLst/>
                      </a:endParaRPr>
                    </a:p>
                    <a:p>
                      <a:pPr marL="69850" marR="8255"/>
                      <a:r>
                        <a:rPr lang="en-US" sz="1100" b="0" u="sng" dirty="0">
                          <a:effectLst/>
                        </a:rPr>
                        <a:t>Longer</a:t>
                      </a:r>
                      <a:r>
                        <a:rPr lang="en-US" sz="1100" b="0" spc="-50" dirty="0">
                          <a:effectLst/>
                        </a:rPr>
                        <a:t> </a:t>
                      </a:r>
                      <a:r>
                        <a:rPr lang="en-US" sz="1100" b="0" dirty="0">
                          <a:effectLst/>
                        </a:rPr>
                        <a:t>term</a:t>
                      </a:r>
                      <a:r>
                        <a:rPr lang="en-US" sz="1100" b="0" u="sng" spc="-45" dirty="0">
                          <a:effectLst/>
                        </a:rPr>
                        <a:t> </a:t>
                      </a:r>
                      <a:r>
                        <a:rPr lang="en-US" sz="1100" b="0" u="sng" dirty="0">
                          <a:effectLst/>
                        </a:rPr>
                        <a:t>perspective</a:t>
                      </a:r>
                      <a:r>
                        <a:rPr lang="en-US" sz="1100" b="0" u="sng" spc="-35" dirty="0">
                          <a:effectLst/>
                        </a:rPr>
                        <a:t> </a:t>
                      </a:r>
                      <a:r>
                        <a:rPr lang="en-US" sz="1100" b="0" u="sng" dirty="0">
                          <a:effectLst/>
                        </a:rPr>
                        <a:t>(if</a:t>
                      </a:r>
                      <a:r>
                        <a:rPr lang="en-US" sz="1100" b="0" u="sng" spc="-40" dirty="0">
                          <a:effectLst/>
                        </a:rPr>
                        <a:t> </a:t>
                      </a:r>
                      <a:r>
                        <a:rPr lang="en-US" sz="1100" b="0" u="sng" dirty="0">
                          <a:effectLst/>
                        </a:rPr>
                        <a:t>applicable):</a:t>
                      </a:r>
                      <a:endParaRPr lang="en-GB" sz="1100" b="0" dirty="0">
                        <a:effectLst/>
                      </a:endParaRPr>
                    </a:p>
                    <a:p>
                      <a:pPr marL="69850" marR="82550" algn="just">
                        <a:lnSpc>
                          <a:spcPct val="100000"/>
                        </a:lnSpc>
                      </a:pPr>
                      <a:endParaRPr lang="en-GB"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400812454"/>
                  </a:ext>
                </a:extLst>
              </a:tr>
              <a:tr h="1440180">
                <a:tc>
                  <a:txBody>
                    <a:bodyPr/>
                    <a:lstStyle/>
                    <a:p>
                      <a:pPr marL="69850" marR="387985" lvl="0" indent="0" algn="l" defTabSz="914400" rtl="0" eaLnBrk="1" fontAlgn="auto" latinLnBrk="0" hangingPunct="1">
                        <a:lnSpc>
                          <a:spcPct val="100000"/>
                        </a:lnSpc>
                        <a:spcBef>
                          <a:spcPts val="25"/>
                        </a:spcBef>
                        <a:spcAft>
                          <a:spcPts val="0"/>
                        </a:spcAft>
                        <a:buClrTx/>
                        <a:buSzTx/>
                        <a:buFontTx/>
                        <a:buNone/>
                        <a:tabLst/>
                        <a:defRPr/>
                      </a:pPr>
                      <a:r>
                        <a:rPr lang="en-US" sz="1100" b="0" spc="-10" dirty="0">
                          <a:effectLst/>
                        </a:rPr>
                        <a:t>IMPORTANT CONTRIBUTIONS TO THE ROADMAP</a:t>
                      </a:r>
                      <a:endParaRPr lang="en-GB"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9850" marR="387985">
                        <a:lnSpc>
                          <a:spcPct val="100000"/>
                        </a:lnSpc>
                        <a:spcBef>
                          <a:spcPts val="25"/>
                        </a:spcBef>
                        <a:spcAft>
                          <a:spcPts val="0"/>
                        </a:spcAft>
                      </a:pPr>
                      <a:endParaRPr lang="en-GB"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850" marR="8255"/>
                      <a:r>
                        <a:rPr lang="en-US" sz="1100" b="0" dirty="0">
                          <a:effectLst/>
                        </a:rPr>
                        <a:t>Indicate for the relevant roadmap missions which </a:t>
                      </a:r>
                      <a:r>
                        <a:rPr lang="en-US" sz="1100" b="0" dirty="0">
                          <a:solidFill>
                            <a:srgbClr val="FFFF00"/>
                          </a:solidFill>
                          <a:effectLst/>
                        </a:rPr>
                        <a:t>important (but not unique) </a:t>
                      </a:r>
                      <a:r>
                        <a:rPr lang="en-US" sz="1100" b="0" dirty="0">
                          <a:effectLst/>
                        </a:rPr>
                        <a:t>contributions will be given (see Chapter 5 of the Roadmap)</a:t>
                      </a:r>
                      <a:endParaRPr lang="en-GB" sz="1100" b="0" dirty="0">
                        <a:effectLst/>
                      </a:endParaRPr>
                    </a:p>
                    <a:p>
                      <a:pPr marL="69850" marR="1579880"/>
                      <a:r>
                        <a:rPr lang="en-US" sz="1100" b="0" dirty="0">
                          <a:effectLst/>
                        </a:rPr>
                        <a:t>(how</a:t>
                      </a:r>
                      <a:r>
                        <a:rPr lang="en-US" sz="1100" b="0" spc="-20" dirty="0">
                          <a:effectLst/>
                        </a:rPr>
                        <a:t> </a:t>
                      </a:r>
                      <a:r>
                        <a:rPr lang="en-US" sz="1100" b="0" dirty="0">
                          <a:effectLst/>
                        </a:rPr>
                        <a:t>does</a:t>
                      </a:r>
                      <a:r>
                        <a:rPr lang="en-US" sz="1100" b="0" spc="-20" dirty="0">
                          <a:effectLst/>
                        </a:rPr>
                        <a:t> </a:t>
                      </a:r>
                      <a:r>
                        <a:rPr lang="en-US" sz="1100" b="0" dirty="0">
                          <a:effectLst/>
                        </a:rPr>
                        <a:t>the</a:t>
                      </a:r>
                      <a:r>
                        <a:rPr lang="en-US" sz="1100" b="0" spc="-15" dirty="0">
                          <a:effectLst/>
                        </a:rPr>
                        <a:t> </a:t>
                      </a:r>
                      <a:r>
                        <a:rPr lang="en-US" sz="1100" b="0" dirty="0">
                          <a:effectLst/>
                        </a:rPr>
                        <a:t>present</a:t>
                      </a:r>
                      <a:r>
                        <a:rPr lang="en-US" sz="1100" b="0" spc="-30" dirty="0">
                          <a:effectLst/>
                        </a:rPr>
                        <a:t> </a:t>
                      </a:r>
                      <a:r>
                        <a:rPr lang="en-US" sz="1100" b="0" dirty="0">
                          <a:effectLst/>
                        </a:rPr>
                        <a:t>(future/upgraded)</a:t>
                      </a:r>
                      <a:r>
                        <a:rPr lang="en-US" sz="1100" b="0" spc="-25" dirty="0">
                          <a:effectLst/>
                        </a:rPr>
                        <a:t> </a:t>
                      </a:r>
                      <a:r>
                        <a:rPr lang="en-US" sz="1100" b="0" dirty="0">
                          <a:effectLst/>
                        </a:rPr>
                        <a:t>facility</a:t>
                      </a:r>
                      <a:r>
                        <a:rPr lang="en-US" sz="1100" b="0" spc="-15" dirty="0">
                          <a:effectLst/>
                        </a:rPr>
                        <a:t> </a:t>
                      </a:r>
                      <a:r>
                        <a:rPr lang="en-US" sz="1100" b="0" dirty="0">
                          <a:effectLst/>
                        </a:rPr>
                        <a:t>addresses</a:t>
                      </a:r>
                      <a:r>
                        <a:rPr lang="en-US" sz="1100" b="0" spc="-20" dirty="0">
                          <a:effectLst/>
                        </a:rPr>
                        <a:t> </a:t>
                      </a:r>
                      <a:r>
                        <a:rPr lang="en-US" sz="1100" b="0" dirty="0">
                          <a:effectLst/>
                        </a:rPr>
                        <a:t>the</a:t>
                      </a:r>
                      <a:r>
                        <a:rPr lang="en-US" sz="1100" b="0" spc="-15" dirty="0">
                          <a:effectLst/>
                        </a:rPr>
                        <a:t> </a:t>
                      </a:r>
                      <a:r>
                        <a:rPr lang="en-US" sz="1100" b="0" dirty="0">
                          <a:effectLst/>
                        </a:rPr>
                        <a:t>8</a:t>
                      </a:r>
                      <a:r>
                        <a:rPr lang="en-US" sz="1100" b="0" spc="-15" dirty="0">
                          <a:effectLst/>
                        </a:rPr>
                        <a:t> </a:t>
                      </a:r>
                      <a:r>
                        <a:rPr lang="en-US" sz="1100" b="0" dirty="0">
                          <a:effectLst/>
                        </a:rPr>
                        <a:t>R&amp;D</a:t>
                      </a:r>
                      <a:r>
                        <a:rPr lang="en-US" sz="1100" b="0" spc="-20" dirty="0">
                          <a:effectLst/>
                        </a:rPr>
                        <a:t> </a:t>
                      </a:r>
                      <a:r>
                        <a:rPr lang="en-US" sz="1100" b="0" dirty="0">
                          <a:effectLst/>
                        </a:rPr>
                        <a:t>Missions</a:t>
                      </a:r>
                      <a:r>
                        <a:rPr lang="en-US" sz="1100" b="0" spc="-20" dirty="0">
                          <a:effectLst/>
                        </a:rPr>
                        <a:t> </a:t>
                      </a:r>
                      <a:r>
                        <a:rPr lang="en-US" sz="1100" b="0" dirty="0">
                          <a:effectLst/>
                        </a:rPr>
                        <a:t>and the fusion roadmap and give important contributions to the development of basic understanding in</a:t>
                      </a:r>
                      <a:r>
                        <a:rPr lang="en-US" sz="1100" b="0" spc="200" dirty="0">
                          <a:effectLst/>
                        </a:rPr>
                        <a:t> </a:t>
                      </a:r>
                      <a:r>
                        <a:rPr lang="en-US" sz="1100" b="0" dirty="0">
                          <a:effectLst/>
                        </a:rPr>
                        <a:t>support of the Missions)</a:t>
                      </a:r>
                      <a:endParaRPr lang="en-GB" sz="1100" b="0" dirty="0">
                        <a:effectLst/>
                      </a:endParaRPr>
                    </a:p>
                    <a:p>
                      <a:pPr marL="69850">
                        <a:spcBef>
                          <a:spcPts val="10"/>
                        </a:spcBef>
                      </a:pPr>
                      <a:r>
                        <a:rPr lang="en-US" sz="1100" b="0" dirty="0">
                          <a:effectLst/>
                        </a:rPr>
                        <a:t>Five</a:t>
                      </a:r>
                      <a:r>
                        <a:rPr lang="en-US" sz="1100" b="0" spc="-30" dirty="0">
                          <a:effectLst/>
                        </a:rPr>
                        <a:t> </a:t>
                      </a:r>
                      <a:r>
                        <a:rPr lang="en-US" sz="1100" b="0" dirty="0">
                          <a:effectLst/>
                        </a:rPr>
                        <a:t>year</a:t>
                      </a:r>
                      <a:r>
                        <a:rPr lang="en-US" sz="1100" b="0" spc="-35" dirty="0">
                          <a:effectLst/>
                        </a:rPr>
                        <a:t> </a:t>
                      </a:r>
                      <a:r>
                        <a:rPr lang="en-US" sz="1100" b="0" dirty="0">
                          <a:effectLst/>
                        </a:rPr>
                        <a:t>perspective:</a:t>
                      </a:r>
                      <a:r>
                        <a:rPr lang="en-US" sz="1100" b="0" spc="-40" dirty="0">
                          <a:effectLst/>
                        </a:rPr>
                        <a:t> </a:t>
                      </a:r>
                      <a:endParaRPr lang="en-GB" sz="1100" b="0" dirty="0">
                        <a:effectLst/>
                      </a:endParaRPr>
                    </a:p>
                    <a:p>
                      <a:pPr marL="69850">
                        <a:spcBef>
                          <a:spcPts val="10"/>
                        </a:spcBef>
                      </a:pPr>
                      <a:r>
                        <a:rPr lang="en-US" sz="1100" b="0" dirty="0">
                          <a:effectLst/>
                        </a:rPr>
                        <a:t>10 year perspective (if applicable):</a:t>
                      </a:r>
                      <a:r>
                        <a:rPr lang="en-US" sz="1100" b="0" spc="200" dirty="0">
                          <a:effectLst/>
                        </a:rPr>
                        <a:t> </a:t>
                      </a:r>
                      <a:endParaRPr lang="en-GB" sz="1100" b="0" dirty="0">
                        <a:effectLst/>
                      </a:endParaRPr>
                    </a:p>
                    <a:p>
                      <a:pPr marL="69850" marR="8255"/>
                      <a:r>
                        <a:rPr lang="en-US" sz="1100" b="0" u="sng" dirty="0">
                          <a:effectLst/>
                        </a:rPr>
                        <a:t>Longer</a:t>
                      </a:r>
                      <a:r>
                        <a:rPr lang="en-US" sz="1100" b="0" spc="-50" dirty="0">
                          <a:effectLst/>
                        </a:rPr>
                        <a:t> </a:t>
                      </a:r>
                      <a:r>
                        <a:rPr lang="en-US" sz="1100" b="0" dirty="0">
                          <a:effectLst/>
                        </a:rPr>
                        <a:t>term</a:t>
                      </a:r>
                      <a:r>
                        <a:rPr lang="en-US" sz="1100" b="0" u="sng" spc="-45" dirty="0">
                          <a:effectLst/>
                        </a:rPr>
                        <a:t> </a:t>
                      </a:r>
                      <a:r>
                        <a:rPr lang="en-US" sz="1100" b="0" u="sng" dirty="0">
                          <a:effectLst/>
                        </a:rPr>
                        <a:t>perspective</a:t>
                      </a:r>
                      <a:r>
                        <a:rPr lang="en-US" sz="1100" b="0" u="sng" spc="-35" dirty="0">
                          <a:effectLst/>
                        </a:rPr>
                        <a:t> </a:t>
                      </a:r>
                      <a:r>
                        <a:rPr lang="en-US" sz="1100" b="0" u="sng" dirty="0">
                          <a:effectLst/>
                        </a:rPr>
                        <a:t>(if</a:t>
                      </a:r>
                      <a:r>
                        <a:rPr lang="en-US" sz="1100" b="0" u="sng" spc="-40" dirty="0">
                          <a:effectLst/>
                        </a:rPr>
                        <a:t> </a:t>
                      </a:r>
                      <a:r>
                        <a:rPr lang="en-US" sz="1100" b="0" u="sng" dirty="0">
                          <a:effectLst/>
                        </a:rPr>
                        <a:t>applicable):</a:t>
                      </a:r>
                      <a:endParaRPr lang="en-GB" sz="1100" b="0" dirty="0">
                        <a:effectLst/>
                      </a:endParaRPr>
                    </a:p>
                    <a:p>
                      <a:pPr marL="69850" marR="8255"/>
                      <a:r>
                        <a:rPr lang="en-US" sz="1100" b="0" dirty="0">
                          <a:effectLst/>
                        </a:rPr>
                        <a:t> </a:t>
                      </a:r>
                      <a:endParaRPr lang="en-GB"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714277885"/>
                  </a:ext>
                </a:extLst>
              </a:tr>
              <a:tr h="481965">
                <a:tc>
                  <a:txBody>
                    <a:bodyPr/>
                    <a:lstStyle/>
                    <a:p>
                      <a:pPr marL="69850" marR="387985">
                        <a:lnSpc>
                          <a:spcPct val="100000"/>
                        </a:lnSpc>
                        <a:spcBef>
                          <a:spcPts val="25"/>
                        </a:spcBef>
                        <a:spcAft>
                          <a:spcPts val="0"/>
                        </a:spcAft>
                      </a:pPr>
                      <a:r>
                        <a:rPr lang="en-US" sz="1100" b="0" spc="-10" dirty="0">
                          <a:effectLst/>
                        </a:rPr>
                        <a:t>PRESENT TECHNICAL CAPABILITIES</a:t>
                      </a:r>
                      <a:endParaRPr lang="en-GB"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850" marR="82550" algn="just">
                        <a:lnSpc>
                          <a:spcPct val="100000"/>
                        </a:lnSpc>
                      </a:pPr>
                      <a:r>
                        <a:rPr lang="en-US" sz="1100" b="0" dirty="0">
                          <a:effectLst/>
                        </a:rPr>
                        <a:t> With focus on capabilities relevant to the roadmap</a:t>
                      </a:r>
                      <a:endParaRPr lang="en-GB" sz="1100" b="0" dirty="0">
                        <a:effectLst/>
                      </a:endParaRPr>
                    </a:p>
                    <a:p>
                      <a:pPr marL="69850" marR="82550" algn="just">
                        <a:lnSpc>
                          <a:spcPct val="100000"/>
                        </a:lnSpc>
                      </a:pPr>
                      <a:r>
                        <a:rPr lang="en-US" sz="1100" b="0" dirty="0">
                          <a:effectLst/>
                        </a:rPr>
                        <a:t> </a:t>
                      </a:r>
                      <a:endParaRPr lang="en-GB"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957299792"/>
                  </a:ext>
                </a:extLst>
              </a:tr>
              <a:tr h="481965">
                <a:tc>
                  <a:txBody>
                    <a:bodyPr/>
                    <a:lstStyle/>
                    <a:p>
                      <a:pPr marL="69850" marR="387985">
                        <a:lnSpc>
                          <a:spcPct val="100000"/>
                        </a:lnSpc>
                        <a:spcBef>
                          <a:spcPts val="25"/>
                        </a:spcBef>
                        <a:spcAft>
                          <a:spcPts val="0"/>
                        </a:spcAft>
                      </a:pPr>
                      <a:r>
                        <a:rPr lang="en-US" sz="1100" b="0" spc="-10">
                          <a:effectLst/>
                        </a:rPr>
                        <a:t>FUTURE TECHNICAL CAPABILITIES</a:t>
                      </a:r>
                      <a:endParaRPr lang="en-GB" sz="11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850" marR="8255">
                        <a:lnSpc>
                          <a:spcPct val="100000"/>
                        </a:lnSpc>
                      </a:pPr>
                      <a:r>
                        <a:rPr lang="en-US" sz="1100" b="0" dirty="0">
                          <a:effectLst/>
                        </a:rPr>
                        <a:t> Described planned future upgrades and the time they come available</a:t>
                      </a:r>
                      <a:endParaRPr lang="en-GB"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661138744"/>
                  </a:ext>
                </a:extLst>
              </a:tr>
              <a:tr h="362903">
                <a:tc>
                  <a:txBody>
                    <a:bodyPr/>
                    <a:lstStyle/>
                    <a:p>
                      <a:pPr marL="69850" marR="387985">
                        <a:lnSpc>
                          <a:spcPct val="100000"/>
                        </a:lnSpc>
                        <a:spcBef>
                          <a:spcPts val="25"/>
                        </a:spcBef>
                        <a:spcAft>
                          <a:spcPts val="0"/>
                        </a:spcAft>
                      </a:pPr>
                      <a:r>
                        <a:rPr lang="en-US" sz="1100" b="0" spc="-10">
                          <a:effectLst/>
                        </a:rPr>
                        <a:t>FORWARD PLANNING</a:t>
                      </a:r>
                      <a:endParaRPr lang="en-GB" sz="11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850">
                        <a:lnSpc>
                          <a:spcPct val="100000"/>
                        </a:lnSpc>
                      </a:pPr>
                      <a:r>
                        <a:rPr lang="en-US" sz="1100" b="0" dirty="0">
                          <a:effectLst/>
                        </a:rPr>
                        <a:t>Summary</a:t>
                      </a:r>
                      <a:r>
                        <a:rPr lang="en-US" sz="1100" b="0" spc="-5" dirty="0">
                          <a:effectLst/>
                        </a:rPr>
                        <a:t> </a:t>
                      </a:r>
                      <a:r>
                        <a:rPr lang="en-US" sz="1100" b="0" dirty="0">
                          <a:effectLst/>
                        </a:rPr>
                        <a:t>of</a:t>
                      </a:r>
                      <a:r>
                        <a:rPr lang="en-US" sz="1100" b="0" spc="-10" dirty="0">
                          <a:effectLst/>
                        </a:rPr>
                        <a:t> </a:t>
                      </a:r>
                      <a:r>
                        <a:rPr lang="en-US" sz="1100" b="0" dirty="0">
                          <a:effectLst/>
                        </a:rPr>
                        <a:t>the</a:t>
                      </a:r>
                      <a:r>
                        <a:rPr lang="en-US" sz="1100" b="0" spc="-5" dirty="0">
                          <a:effectLst/>
                        </a:rPr>
                        <a:t> </a:t>
                      </a:r>
                      <a:r>
                        <a:rPr lang="en-US" sz="1100" b="0" dirty="0">
                          <a:effectLst/>
                        </a:rPr>
                        <a:t>key elements</a:t>
                      </a:r>
                      <a:r>
                        <a:rPr lang="en-US" sz="1100" b="0" spc="-5" dirty="0">
                          <a:effectLst/>
                        </a:rPr>
                        <a:t> </a:t>
                      </a:r>
                      <a:r>
                        <a:rPr lang="en-US" sz="1100" b="0" dirty="0">
                          <a:effectLst/>
                        </a:rPr>
                        <a:t>of</a:t>
                      </a:r>
                      <a:r>
                        <a:rPr lang="en-US" sz="1100" b="0" spc="-15" dirty="0">
                          <a:effectLst/>
                        </a:rPr>
                        <a:t> </a:t>
                      </a:r>
                      <a:r>
                        <a:rPr lang="en-US" sz="1100" b="0" dirty="0">
                          <a:effectLst/>
                        </a:rPr>
                        <a:t>timetable and</a:t>
                      </a:r>
                      <a:r>
                        <a:rPr lang="en-US" sz="1100" b="0" spc="-5" dirty="0">
                          <a:effectLst/>
                        </a:rPr>
                        <a:t> </a:t>
                      </a:r>
                      <a:r>
                        <a:rPr lang="en-US" sz="1100" b="0" dirty="0">
                          <a:effectLst/>
                        </a:rPr>
                        <a:t>planning (if</a:t>
                      </a:r>
                      <a:r>
                        <a:rPr lang="en-US" sz="1100" b="0" spc="-10" dirty="0">
                          <a:effectLst/>
                        </a:rPr>
                        <a:t> </a:t>
                      </a:r>
                      <a:r>
                        <a:rPr lang="en-US" sz="1100" b="0" dirty="0">
                          <a:effectLst/>
                        </a:rPr>
                        <a:t>not</a:t>
                      </a:r>
                      <a:r>
                        <a:rPr lang="en-US" sz="1100" b="0" spc="-20" dirty="0">
                          <a:effectLst/>
                        </a:rPr>
                        <a:t> </a:t>
                      </a:r>
                      <a:r>
                        <a:rPr lang="en-US" sz="1100" b="0" dirty="0">
                          <a:effectLst/>
                        </a:rPr>
                        <a:t>already </a:t>
                      </a:r>
                      <a:r>
                        <a:rPr lang="en-US" sz="1100" b="0" spc="-10" dirty="0">
                          <a:effectLst/>
                        </a:rPr>
                        <a:t>adequately</a:t>
                      </a:r>
                      <a:r>
                        <a:rPr lang="en-US" sz="1100" b="0" dirty="0">
                          <a:effectLst/>
                        </a:rPr>
                        <a:t> addressed</a:t>
                      </a:r>
                      <a:r>
                        <a:rPr lang="en-US" sz="1100" b="0" spc="-15" dirty="0">
                          <a:effectLst/>
                        </a:rPr>
                        <a:t> </a:t>
                      </a:r>
                      <a:r>
                        <a:rPr lang="en-US" sz="1100" b="0" spc="-10" dirty="0">
                          <a:effectLst/>
                        </a:rPr>
                        <a:t>above)</a:t>
                      </a:r>
                      <a:endParaRPr lang="en-GB"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912902877"/>
                  </a:ext>
                </a:extLst>
              </a:tr>
            </a:tbl>
          </a:graphicData>
        </a:graphic>
      </p:graphicFrame>
    </p:spTree>
    <p:extLst>
      <p:ext uri="{BB962C8B-B14F-4D97-AF65-F5344CB8AC3E}">
        <p14:creationId xmlns:p14="http://schemas.microsoft.com/office/powerpoint/2010/main" val="26802730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80728"/>
            <a:ext cx="8229600" cy="5571038"/>
          </a:xfrm>
        </p:spPr>
        <p:txBody>
          <a:bodyPr>
            <a:normAutofit fontScale="92500" lnSpcReduction="10000"/>
          </a:bodyPr>
          <a:lstStyle/>
          <a:p>
            <a:r>
              <a:rPr lang="en-GB" dirty="0"/>
              <a:t>Mission</a:t>
            </a:r>
          </a:p>
          <a:p>
            <a:pPr marL="0" indent="0">
              <a:buNone/>
            </a:pPr>
            <a:endParaRPr lang="en-GB" dirty="0"/>
          </a:p>
          <a:p>
            <a:pPr marL="0" indent="0">
              <a:buNone/>
            </a:pPr>
            <a:endParaRPr lang="en-GB" dirty="0"/>
          </a:p>
          <a:p>
            <a:r>
              <a:rPr lang="en-GB" dirty="0"/>
              <a:t>Role</a:t>
            </a:r>
            <a:endParaRPr lang="en-US" dirty="0"/>
          </a:p>
          <a:p>
            <a:pPr lvl="1"/>
            <a:r>
              <a:rPr lang="en-US" dirty="0">
                <a:solidFill>
                  <a:schemeClr val="tx1"/>
                </a:solidFill>
              </a:rPr>
              <a:t>In support of the PM, </a:t>
            </a:r>
            <a:r>
              <a:rPr lang="en-US" b="1" i="1" dirty="0">
                <a:solidFill>
                  <a:schemeClr val="tx1"/>
                </a:solidFill>
              </a:rPr>
              <a:t>oversees, facilitates and guides the implementation of the CWP, and ensures</a:t>
            </a:r>
          </a:p>
          <a:p>
            <a:pPr lvl="2"/>
            <a:r>
              <a:rPr lang="en-GB" dirty="0"/>
              <a:t>Roadmap is followed, specifically </a:t>
            </a:r>
            <a:r>
              <a:rPr lang="en-US" dirty="0"/>
              <a:t>towards achieving the Roadmap missions 1, 2, and 8. </a:t>
            </a:r>
            <a:endParaRPr lang="en-GB" dirty="0"/>
          </a:p>
          <a:p>
            <a:pPr lvl="2"/>
            <a:r>
              <a:rPr lang="en-GB" dirty="0"/>
              <a:t>Balance and synergies between work-packages</a:t>
            </a:r>
          </a:p>
          <a:p>
            <a:pPr lvl="2"/>
            <a:r>
              <a:rPr lang="en-GB" dirty="0"/>
              <a:t>A dynamic response in view of progress in the programme</a:t>
            </a:r>
          </a:p>
          <a:p>
            <a:pPr lvl="2"/>
            <a:r>
              <a:rPr lang="en-GB" dirty="0"/>
              <a:t>Resources </a:t>
            </a:r>
            <a:r>
              <a:rPr lang="en-GB" dirty="0" smtClean="0"/>
              <a:t>shall </a:t>
            </a:r>
            <a:r>
              <a:rPr lang="en-GB" dirty="0"/>
              <a:t>meet </a:t>
            </a:r>
            <a:r>
              <a:rPr lang="en-GB" dirty="0" smtClean="0"/>
              <a:t>deliverables/scope</a:t>
            </a:r>
            <a:endParaRPr lang="en-GB" dirty="0"/>
          </a:p>
          <a:p>
            <a:pPr lvl="2"/>
            <a:r>
              <a:rPr lang="en-GB" dirty="0"/>
              <a:t>Review, monitor and deliver results &amp; ensure formal reporting to EC</a:t>
            </a:r>
          </a:p>
          <a:p>
            <a:pPr lvl="1"/>
            <a:r>
              <a:rPr lang="en-GB" b="1" dirty="0">
                <a:solidFill>
                  <a:schemeClr val="tx1"/>
                </a:solidFill>
              </a:rPr>
              <a:t>Supports ITER &amp; DEMO R&amp;D needs, and interacts with F4E</a:t>
            </a:r>
          </a:p>
          <a:p>
            <a:pPr lvl="1"/>
            <a:r>
              <a:rPr lang="en-GB" dirty="0">
                <a:solidFill>
                  <a:schemeClr val="tx1"/>
                </a:solidFill>
              </a:rPr>
              <a:t>Ensures a fair inclusion of </a:t>
            </a:r>
            <a:r>
              <a:rPr lang="en-GB" dirty="0" err="1">
                <a:solidFill>
                  <a:schemeClr val="tx1"/>
                </a:solidFill>
              </a:rPr>
              <a:t>EUROfusion</a:t>
            </a:r>
            <a:r>
              <a:rPr lang="en-GB" dirty="0">
                <a:solidFill>
                  <a:schemeClr val="tx1"/>
                </a:solidFill>
              </a:rPr>
              <a:t> members in the programme</a:t>
            </a:r>
            <a:r>
              <a:rPr lang="en-US" dirty="0">
                <a:solidFill>
                  <a:schemeClr val="tx1"/>
                </a:solidFill>
              </a:rPr>
              <a:t> towards progress in their proposed contributions.</a:t>
            </a:r>
            <a:endParaRPr lang="en-GB" dirty="0">
              <a:solidFill>
                <a:schemeClr val="tx1"/>
              </a:solidFill>
            </a:endParaRPr>
          </a:p>
          <a:p>
            <a:pPr marL="457200" lvl="1" indent="0">
              <a:buNone/>
            </a:pPr>
            <a:endParaRPr lang="en-US" dirty="0"/>
          </a:p>
        </p:txBody>
      </p:sp>
      <p:sp>
        <p:nvSpPr>
          <p:cNvPr id="3" name="Title 2"/>
          <p:cNvSpPr>
            <a:spLocks noGrp="1"/>
          </p:cNvSpPr>
          <p:nvPr>
            <p:ph type="title"/>
          </p:nvPr>
        </p:nvSpPr>
        <p:spPr/>
        <p:txBody>
          <a:bodyPr/>
          <a:lstStyle/>
          <a:p>
            <a:r>
              <a:rPr lang="en-US" dirty="0"/>
              <a:t>Fusion Science Department </a:t>
            </a:r>
          </a:p>
        </p:txBody>
      </p:sp>
      <p:sp>
        <p:nvSpPr>
          <p:cNvPr id="4" name="Rectangle 3"/>
          <p:cNvSpPr/>
          <p:nvPr/>
        </p:nvSpPr>
        <p:spPr>
          <a:xfrm>
            <a:off x="359532" y="1484784"/>
            <a:ext cx="8424936" cy="646331"/>
          </a:xfrm>
          <a:prstGeom prst="rect">
            <a:avLst/>
          </a:prstGeom>
          <a:gradFill>
            <a:gsLst>
              <a:gs pos="0">
                <a:schemeClr val="bg1"/>
              </a:gs>
              <a:gs pos="0">
                <a:schemeClr val="accent1">
                  <a:shade val="93000"/>
                  <a:satMod val="130000"/>
                </a:schemeClr>
              </a:gs>
              <a:gs pos="100000">
                <a:schemeClr val="accent1">
                  <a:shade val="94000"/>
                  <a:satMod val="135000"/>
                </a:schemeClr>
              </a:gs>
            </a:gsLst>
            <a:lin ang="16200000" scaled="0"/>
          </a:gradFill>
          <a:ln w="22225">
            <a:solidFill>
              <a:schemeClr val="tx2">
                <a:lumMod val="50000"/>
              </a:schemeClr>
            </a:solidFill>
          </a:ln>
          <a:effectLst>
            <a:outerShdw blurRad="50800" dist="38100" dir="5400000" algn="t"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r>
              <a:rPr lang="en-US" b="1" dirty="0"/>
              <a:t>Answering concrete plasma and materials science questions necessary to achieve fusion power/operate a fusion power plant </a:t>
            </a:r>
          </a:p>
        </p:txBody>
      </p:sp>
    </p:spTree>
    <p:extLst>
      <p:ext uri="{BB962C8B-B14F-4D97-AF65-F5344CB8AC3E}">
        <p14:creationId xmlns:p14="http://schemas.microsoft.com/office/powerpoint/2010/main" val="1114690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Questions for template</a:t>
            </a:r>
            <a:endParaRPr lang="en-GB" dirty="0"/>
          </a:p>
        </p:txBody>
      </p:sp>
      <p:sp>
        <p:nvSpPr>
          <p:cNvPr id="3" name="Footer Placeholder 2"/>
          <p:cNvSpPr>
            <a:spLocks noGrp="1"/>
          </p:cNvSpPr>
          <p:nvPr>
            <p:ph type="ftr" sz="quarter" idx="11"/>
          </p:nvPr>
        </p:nvSpPr>
        <p:spPr/>
        <p:txBody>
          <a:bodyPr/>
          <a:lstStyle/>
          <a:p>
            <a:pPr algn="r"/>
            <a:r>
              <a:rPr lang="fr-FR"/>
              <a:t>A.J.H. Donné | Bureau | 27 September 2022</a:t>
            </a:r>
            <a:endParaRPr lang="en-GB" dirty="0"/>
          </a:p>
        </p:txBody>
      </p:sp>
      <p:graphicFrame>
        <p:nvGraphicFramePr>
          <p:cNvPr id="5" name="Table 4">
            <a:extLst>
              <a:ext uri="{FF2B5EF4-FFF2-40B4-BE49-F238E27FC236}">
                <a16:creationId xmlns:a16="http://schemas.microsoft.com/office/drawing/2014/main" id="{4A5FA3CE-14D7-DDF0-DBA3-7F29783ED30D}"/>
              </a:ext>
            </a:extLst>
          </p:cNvPr>
          <p:cNvGraphicFramePr>
            <a:graphicFrameLocks noGrp="1"/>
          </p:cNvGraphicFramePr>
          <p:nvPr>
            <p:extLst/>
          </p:nvPr>
        </p:nvGraphicFramePr>
        <p:xfrm>
          <a:off x="573193" y="1601615"/>
          <a:ext cx="7997615" cy="3152299"/>
        </p:xfrm>
        <a:graphic>
          <a:graphicData uri="http://schemas.openxmlformats.org/drawingml/2006/table">
            <a:tbl>
              <a:tblPr firstRow="1" firstCol="1" lastRow="1" lastCol="1" bandRow="1" bandCol="1">
                <a:tableStyleId>{5C22544A-7EE6-4342-B048-85BDC9FD1C3A}</a:tableStyleId>
              </a:tblPr>
              <a:tblGrid>
                <a:gridCol w="1648336">
                  <a:extLst>
                    <a:ext uri="{9D8B030D-6E8A-4147-A177-3AD203B41FA5}">
                      <a16:colId xmlns:a16="http://schemas.microsoft.com/office/drawing/2014/main" val="3004754114"/>
                    </a:ext>
                  </a:extLst>
                </a:gridCol>
                <a:gridCol w="6349279">
                  <a:extLst>
                    <a:ext uri="{9D8B030D-6E8A-4147-A177-3AD203B41FA5}">
                      <a16:colId xmlns:a16="http://schemas.microsoft.com/office/drawing/2014/main" val="2569103347"/>
                    </a:ext>
                  </a:extLst>
                </a:gridCol>
              </a:tblGrid>
              <a:tr h="360521">
                <a:tc>
                  <a:txBody>
                    <a:bodyPr/>
                    <a:lstStyle/>
                    <a:p>
                      <a:pPr marL="69850">
                        <a:lnSpc>
                          <a:spcPct val="102000"/>
                        </a:lnSpc>
                        <a:spcBef>
                          <a:spcPts val="25"/>
                        </a:spcBef>
                      </a:pPr>
                      <a:r>
                        <a:rPr lang="en-US" sz="1100" b="0" spc="-10" dirty="0">
                          <a:effectLst/>
                        </a:rPr>
                        <a:t>PROGRAMME: ACHIEVEMENTS</a:t>
                      </a:r>
                      <a:endParaRPr lang="en-GB"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850" marR="226695">
                        <a:lnSpc>
                          <a:spcPct val="100000"/>
                        </a:lnSpc>
                        <a:spcBef>
                          <a:spcPts val="45"/>
                        </a:spcBef>
                        <a:spcAft>
                          <a:spcPts val="0"/>
                        </a:spcAft>
                      </a:pPr>
                      <a:r>
                        <a:rPr lang="en-US" sz="1100" b="0" dirty="0">
                          <a:effectLst/>
                        </a:rPr>
                        <a:t> Brief summary of</a:t>
                      </a:r>
                      <a:r>
                        <a:rPr lang="en-US" sz="1100" b="0" spc="-15" dirty="0">
                          <a:effectLst/>
                        </a:rPr>
                        <a:t> </a:t>
                      </a:r>
                      <a:r>
                        <a:rPr lang="en-US" sz="1100" b="0" dirty="0">
                          <a:effectLst/>
                        </a:rPr>
                        <a:t>key scientific achievements (if applicable)</a:t>
                      </a:r>
                      <a:endParaRPr lang="en-GB"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232400052"/>
                  </a:ext>
                </a:extLst>
              </a:tr>
              <a:tr h="892969">
                <a:tc>
                  <a:txBody>
                    <a:bodyPr/>
                    <a:lstStyle/>
                    <a:p>
                      <a:pPr marL="69850" marR="387985">
                        <a:lnSpc>
                          <a:spcPct val="105000"/>
                        </a:lnSpc>
                        <a:spcBef>
                          <a:spcPts val="25"/>
                        </a:spcBef>
                        <a:spcAft>
                          <a:spcPts val="0"/>
                        </a:spcAft>
                      </a:pPr>
                      <a:r>
                        <a:rPr lang="en-US" sz="1100" b="0" spc="-10" dirty="0">
                          <a:effectLst/>
                        </a:rPr>
                        <a:t>RESOURCES INVOLVED</a:t>
                      </a:r>
                      <a:endParaRPr lang="en-GB"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850">
                        <a:lnSpc>
                          <a:spcPct val="100000"/>
                        </a:lnSpc>
                        <a:spcBef>
                          <a:spcPts val="755"/>
                        </a:spcBef>
                      </a:pPr>
                      <a:r>
                        <a:rPr lang="en-US" sz="1100" b="0" spc="-10" dirty="0">
                          <a:effectLst/>
                        </a:rPr>
                        <a:t>RESOURCES NEEDED FOR OPERATION</a:t>
                      </a:r>
                      <a:endParaRPr lang="en-GB" sz="1100" b="0" dirty="0">
                        <a:effectLst/>
                      </a:endParaRPr>
                    </a:p>
                    <a:p>
                      <a:pPr marL="342900" lvl="0" indent="-342900">
                        <a:lnSpc>
                          <a:spcPct val="100000"/>
                        </a:lnSpc>
                        <a:spcBef>
                          <a:spcPts val="40"/>
                        </a:spcBef>
                        <a:spcAft>
                          <a:spcPts val="0"/>
                        </a:spcAft>
                        <a:buSzPts val="800"/>
                        <a:buFont typeface="Times New Roman" panose="02020603050405020304" pitchFamily="18" charset="0"/>
                        <a:buChar char="-"/>
                        <a:tabLst>
                          <a:tab pos="128270" algn="l"/>
                        </a:tabLst>
                      </a:pPr>
                      <a:r>
                        <a:rPr lang="en-US" sz="1100" b="0" dirty="0">
                          <a:effectLst/>
                        </a:rPr>
                        <a:t>average</a:t>
                      </a:r>
                      <a:r>
                        <a:rPr lang="en-US" sz="1100" b="0" spc="-10" dirty="0">
                          <a:effectLst/>
                        </a:rPr>
                        <a:t> </a:t>
                      </a:r>
                      <a:r>
                        <a:rPr lang="en-US" sz="1100" b="0" dirty="0">
                          <a:effectLst/>
                        </a:rPr>
                        <a:t>number</a:t>
                      </a:r>
                      <a:r>
                        <a:rPr lang="en-US" sz="1100" b="0" spc="-15" dirty="0">
                          <a:effectLst/>
                        </a:rPr>
                        <a:t> </a:t>
                      </a:r>
                      <a:r>
                        <a:rPr lang="en-US" sz="1100" b="0" dirty="0">
                          <a:effectLst/>
                        </a:rPr>
                        <a:t>of</a:t>
                      </a:r>
                      <a:r>
                        <a:rPr lang="en-US" sz="1100" b="0" spc="-15" dirty="0">
                          <a:effectLst/>
                        </a:rPr>
                        <a:t> </a:t>
                      </a:r>
                      <a:r>
                        <a:rPr lang="en-US" sz="1100" b="0" dirty="0">
                          <a:effectLst/>
                        </a:rPr>
                        <a:t>operation</a:t>
                      </a:r>
                      <a:r>
                        <a:rPr lang="en-US" sz="1100" b="0" spc="-5" dirty="0">
                          <a:effectLst/>
                        </a:rPr>
                        <a:t> </a:t>
                      </a:r>
                      <a:r>
                        <a:rPr lang="en-US" sz="1100" b="0" dirty="0">
                          <a:effectLst/>
                        </a:rPr>
                        <a:t>days/year</a:t>
                      </a:r>
                      <a:r>
                        <a:rPr lang="en-US" sz="1100" b="0" spc="-15" dirty="0">
                          <a:effectLst/>
                        </a:rPr>
                        <a:t> </a:t>
                      </a:r>
                      <a:r>
                        <a:rPr lang="en-US" sz="1100" b="0" dirty="0">
                          <a:effectLst/>
                        </a:rPr>
                        <a:t>(over</a:t>
                      </a:r>
                      <a:r>
                        <a:rPr lang="en-US" sz="1100" b="0" spc="-15" dirty="0">
                          <a:effectLst/>
                        </a:rPr>
                        <a:t> </a:t>
                      </a:r>
                      <a:r>
                        <a:rPr lang="en-US" sz="1100" b="0" dirty="0">
                          <a:effectLst/>
                        </a:rPr>
                        <a:t>the</a:t>
                      </a:r>
                      <a:r>
                        <a:rPr lang="en-US" sz="1100" b="0" spc="-5" dirty="0">
                          <a:effectLst/>
                        </a:rPr>
                        <a:t> </a:t>
                      </a:r>
                      <a:r>
                        <a:rPr lang="en-US" sz="1100" b="0" dirty="0">
                          <a:effectLst/>
                        </a:rPr>
                        <a:t>past</a:t>
                      </a:r>
                      <a:r>
                        <a:rPr lang="en-US" sz="1100" b="0" spc="-20" dirty="0">
                          <a:effectLst/>
                        </a:rPr>
                        <a:t> </a:t>
                      </a:r>
                      <a:r>
                        <a:rPr lang="en-US" sz="1100" b="0" dirty="0">
                          <a:effectLst/>
                        </a:rPr>
                        <a:t>4</a:t>
                      </a:r>
                      <a:r>
                        <a:rPr lang="en-US" sz="1100" b="0" spc="-5" dirty="0">
                          <a:effectLst/>
                        </a:rPr>
                        <a:t> </a:t>
                      </a:r>
                      <a:r>
                        <a:rPr lang="en-US" sz="1100" b="0" dirty="0">
                          <a:effectLst/>
                        </a:rPr>
                        <a:t>or</a:t>
                      </a:r>
                      <a:r>
                        <a:rPr lang="en-US" sz="1100" b="0" spc="-15" dirty="0">
                          <a:effectLst/>
                        </a:rPr>
                        <a:t> </a:t>
                      </a:r>
                      <a:r>
                        <a:rPr lang="en-US" sz="1100" b="0" dirty="0">
                          <a:effectLst/>
                        </a:rPr>
                        <a:t>5</a:t>
                      </a:r>
                      <a:r>
                        <a:rPr lang="en-US" sz="1100" b="0" spc="-5" dirty="0">
                          <a:effectLst/>
                        </a:rPr>
                        <a:t> </a:t>
                      </a:r>
                      <a:r>
                        <a:rPr lang="en-US" sz="1100" b="0" dirty="0">
                          <a:effectLst/>
                        </a:rPr>
                        <a:t>years – if applicable):</a:t>
                      </a:r>
                      <a:endParaRPr lang="en-GB" sz="1100" b="0" dirty="0">
                        <a:effectLst/>
                      </a:endParaRPr>
                    </a:p>
                    <a:p>
                      <a:pPr marL="342900" lvl="0" indent="-342900">
                        <a:lnSpc>
                          <a:spcPct val="100000"/>
                        </a:lnSpc>
                        <a:spcBef>
                          <a:spcPts val="40"/>
                        </a:spcBef>
                        <a:spcAft>
                          <a:spcPts val="0"/>
                        </a:spcAft>
                        <a:buSzPts val="800"/>
                        <a:buFont typeface="Times New Roman" panose="02020603050405020304" pitchFamily="18" charset="0"/>
                        <a:buChar char="-"/>
                      </a:pPr>
                      <a:r>
                        <a:rPr lang="en-US" sz="1100" b="0" dirty="0">
                          <a:effectLst/>
                        </a:rPr>
                        <a:t>yearly</a:t>
                      </a:r>
                      <a:r>
                        <a:rPr lang="en-US" sz="1100" b="0" spc="-5" dirty="0">
                          <a:effectLst/>
                        </a:rPr>
                        <a:t> </a:t>
                      </a:r>
                      <a:r>
                        <a:rPr lang="en-US" sz="1100" b="0" dirty="0">
                          <a:effectLst/>
                        </a:rPr>
                        <a:t>cost</a:t>
                      </a:r>
                      <a:r>
                        <a:rPr lang="en-US" sz="1100" b="0" spc="-15" dirty="0">
                          <a:effectLst/>
                        </a:rPr>
                        <a:t> </a:t>
                      </a:r>
                      <a:r>
                        <a:rPr lang="en-US" sz="1100" b="0" dirty="0">
                          <a:effectLst/>
                        </a:rPr>
                        <a:t>of</a:t>
                      </a:r>
                      <a:r>
                        <a:rPr lang="en-US" sz="1100" b="0" spc="-15" dirty="0">
                          <a:effectLst/>
                        </a:rPr>
                        <a:t> </a:t>
                      </a:r>
                      <a:r>
                        <a:rPr lang="en-US" sz="1100" b="0" dirty="0">
                          <a:effectLst/>
                        </a:rPr>
                        <a:t>operation in</a:t>
                      </a:r>
                      <a:r>
                        <a:rPr lang="en-US" sz="1100" b="0" spc="-5" dirty="0">
                          <a:effectLst/>
                        </a:rPr>
                        <a:t> </a:t>
                      </a:r>
                      <a:r>
                        <a:rPr lang="en-US" sz="1100" b="0" dirty="0">
                          <a:effectLst/>
                        </a:rPr>
                        <a:t>2023 euros:</a:t>
                      </a:r>
                      <a:endParaRPr lang="en-GB" sz="1100" b="0" dirty="0">
                        <a:effectLst/>
                      </a:endParaRPr>
                    </a:p>
                    <a:p>
                      <a:pPr marL="342900" lvl="0" indent="-342900">
                        <a:lnSpc>
                          <a:spcPct val="100000"/>
                        </a:lnSpc>
                        <a:buSzPts val="800"/>
                        <a:buFont typeface="Times New Roman" panose="02020603050405020304" pitchFamily="18" charset="0"/>
                        <a:buChar char="-"/>
                        <a:tabLst>
                          <a:tab pos="128270" algn="l"/>
                        </a:tabLst>
                      </a:pPr>
                      <a:r>
                        <a:rPr lang="en-US" sz="1100" b="0" dirty="0">
                          <a:effectLst/>
                        </a:rPr>
                        <a:t>yearly</a:t>
                      </a:r>
                      <a:r>
                        <a:rPr lang="en-US" sz="1100" b="0" u="sng" spc="-15" dirty="0">
                          <a:effectLst/>
                        </a:rPr>
                        <a:t> </a:t>
                      </a:r>
                      <a:r>
                        <a:rPr lang="en-US" sz="1100" b="0" u="sng" dirty="0">
                          <a:effectLst/>
                        </a:rPr>
                        <a:t>manpower</a:t>
                      </a:r>
                      <a:r>
                        <a:rPr lang="en-US" sz="1100" b="0" spc="-20" dirty="0">
                          <a:effectLst/>
                        </a:rPr>
                        <a:t> </a:t>
                      </a:r>
                      <a:r>
                        <a:rPr lang="en-US" sz="1100" b="0" dirty="0">
                          <a:effectLst/>
                        </a:rPr>
                        <a:t>for</a:t>
                      </a:r>
                      <a:r>
                        <a:rPr lang="en-US" sz="1100" b="0" spc="-15" dirty="0">
                          <a:effectLst/>
                        </a:rPr>
                        <a:t> </a:t>
                      </a:r>
                      <a:r>
                        <a:rPr lang="en-US" sz="1100" b="0" dirty="0">
                          <a:effectLst/>
                        </a:rPr>
                        <a:t>operation:</a:t>
                      </a:r>
                      <a:endParaRPr lang="en-GB"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578226743"/>
                  </a:ext>
                </a:extLst>
              </a:tr>
              <a:tr h="892969">
                <a:tc>
                  <a:txBody>
                    <a:bodyPr/>
                    <a:lstStyle/>
                    <a:p>
                      <a:pPr marL="69850" marR="387985" lvl="0" indent="0" algn="l" defTabSz="914400" rtl="0" eaLnBrk="1" fontAlgn="auto" latinLnBrk="0" hangingPunct="1">
                        <a:lnSpc>
                          <a:spcPct val="105000"/>
                        </a:lnSpc>
                        <a:spcBef>
                          <a:spcPts val="25"/>
                        </a:spcBef>
                        <a:spcAft>
                          <a:spcPts val="0"/>
                        </a:spcAft>
                        <a:buClrTx/>
                        <a:buSzTx/>
                        <a:buFontTx/>
                        <a:buNone/>
                        <a:tabLst/>
                        <a:defRPr/>
                      </a:pPr>
                      <a:r>
                        <a:rPr lang="en-US" sz="1100" b="0" spc="-10" dirty="0">
                          <a:effectLst/>
                        </a:rPr>
                        <a:t>USE OF FACILITY</a:t>
                      </a:r>
                      <a:endParaRPr lang="en-GB"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9850" marR="387985">
                        <a:lnSpc>
                          <a:spcPct val="105000"/>
                        </a:lnSpc>
                        <a:spcBef>
                          <a:spcPts val="25"/>
                        </a:spcBef>
                        <a:spcAft>
                          <a:spcPts val="0"/>
                        </a:spcAft>
                      </a:pPr>
                      <a:endParaRPr lang="en-GB"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488" lvl="0" indent="0">
                        <a:lnSpc>
                          <a:spcPct val="100000"/>
                        </a:lnSpc>
                        <a:buSzPts val="800"/>
                        <a:buFont typeface="Times New Roman" panose="02020603050405020304" pitchFamily="18" charset="0"/>
                        <a:buNone/>
                        <a:tabLst>
                          <a:tab pos="128270" algn="l"/>
                        </a:tabLst>
                      </a:pPr>
                      <a:r>
                        <a:rPr lang="en-US" sz="1100" b="0" dirty="0">
                          <a:effectLst/>
                          <a:latin typeface="+mn-lt"/>
                          <a:ea typeface="Times New Roman" panose="02020603050405020304" pitchFamily="18" charset="0"/>
                          <a:cs typeface="Times New Roman" panose="02020603050405020304" pitchFamily="18" charset="0"/>
                        </a:rPr>
                        <a:t>Number of facility users</a:t>
                      </a:r>
                    </a:p>
                    <a:p>
                      <a:pPr marL="90488" lvl="0" indent="0">
                        <a:lnSpc>
                          <a:spcPct val="100000"/>
                        </a:lnSpc>
                        <a:buSzPts val="800"/>
                        <a:buFont typeface="Times New Roman" panose="02020603050405020304" pitchFamily="18" charset="0"/>
                        <a:buNone/>
                        <a:tabLst>
                          <a:tab pos="128270" algn="l"/>
                        </a:tabLst>
                      </a:pPr>
                      <a:r>
                        <a:rPr lang="en-US" sz="1100" b="0" dirty="0">
                          <a:effectLst/>
                          <a:latin typeface="+mn-lt"/>
                          <a:ea typeface="Times New Roman" panose="02020603050405020304" pitchFamily="18" charset="0"/>
                          <a:cs typeface="Times New Roman" panose="02020603050405020304" pitchFamily="18" charset="0"/>
                        </a:rPr>
                        <a:t>Yearly integrated FTE of facility users</a:t>
                      </a:r>
                    </a:p>
                    <a:p>
                      <a:pPr marL="90488" lvl="0" indent="0">
                        <a:lnSpc>
                          <a:spcPct val="100000"/>
                        </a:lnSpc>
                        <a:buSzPts val="800"/>
                        <a:buFont typeface="Times New Roman" panose="02020603050405020304" pitchFamily="18" charset="0"/>
                        <a:buNone/>
                        <a:tabLst>
                          <a:tab pos="128270" algn="l"/>
                        </a:tabLst>
                      </a:pPr>
                      <a:r>
                        <a:rPr lang="en-US" sz="1100" b="0" dirty="0">
                          <a:effectLst/>
                          <a:latin typeface="+mn-lt"/>
                          <a:ea typeface="Times New Roman" panose="02020603050405020304" pitchFamily="18" charset="0"/>
                          <a:cs typeface="Times New Roman" panose="02020603050405020304" pitchFamily="18" charset="0"/>
                        </a:rPr>
                        <a:t>Number of PhD/MSc theses using experimental data from facility in last 5 years</a:t>
                      </a:r>
                    </a:p>
                    <a:p>
                      <a:pPr marL="90488" lvl="0" indent="0">
                        <a:lnSpc>
                          <a:spcPct val="100000"/>
                        </a:lnSpc>
                        <a:buSzPts val="800"/>
                        <a:buFont typeface="Times New Roman" panose="02020603050405020304" pitchFamily="18" charset="0"/>
                        <a:buNone/>
                        <a:tabLst>
                          <a:tab pos="128270" algn="l"/>
                        </a:tabLst>
                      </a:pPr>
                      <a:r>
                        <a:rPr lang="en-US" sz="1100" b="0" dirty="0">
                          <a:effectLst/>
                          <a:latin typeface="+mn-lt"/>
                          <a:ea typeface="Times New Roman" panose="02020603050405020304" pitchFamily="18" charset="0"/>
                          <a:cs typeface="Times New Roman" panose="02020603050405020304" pitchFamily="18" charset="0"/>
                        </a:rPr>
                        <a:t>Number of peer-reviewed publications based on experimental results from facility (specify for the years 2020-2022)</a:t>
                      </a:r>
                    </a:p>
                    <a:p>
                      <a:pPr marL="90488" lvl="0" indent="0">
                        <a:lnSpc>
                          <a:spcPct val="100000"/>
                        </a:lnSpc>
                        <a:buSzPts val="800"/>
                        <a:buFont typeface="Times New Roman" panose="02020603050405020304" pitchFamily="18" charset="0"/>
                        <a:buNone/>
                        <a:tabLst>
                          <a:tab pos="128270" algn="l"/>
                        </a:tabLst>
                      </a:pPr>
                      <a:r>
                        <a:rPr lang="en-US" sz="1100" b="0" dirty="0">
                          <a:effectLst/>
                          <a:latin typeface="+mn-lt"/>
                          <a:ea typeface="Times New Roman" panose="02020603050405020304" pitchFamily="18" charset="0"/>
                          <a:cs typeface="Times New Roman" panose="02020603050405020304" pitchFamily="18" charset="0"/>
                        </a:rPr>
                        <a:t>Number of patents as spin-off from the facility</a:t>
                      </a:r>
                      <a:endParaRPr lang="en-GB"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118827623"/>
                  </a:ext>
                </a:extLst>
              </a:tr>
              <a:tr h="892969">
                <a:tc>
                  <a:txBody>
                    <a:bodyPr/>
                    <a:lstStyle/>
                    <a:p>
                      <a:pPr marL="69850">
                        <a:spcBef>
                          <a:spcPts val="165"/>
                        </a:spcBef>
                      </a:pPr>
                      <a:r>
                        <a:rPr lang="en-US" sz="1100" b="0" spc="-10" dirty="0">
                          <a:effectLst/>
                        </a:rPr>
                        <a:t>COLLABORATIONS</a:t>
                      </a:r>
                      <a:endParaRPr lang="en-GB"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850" marR="3361690">
                        <a:lnSpc>
                          <a:spcPct val="100000"/>
                        </a:lnSpc>
                        <a:spcBef>
                          <a:spcPts val="135"/>
                        </a:spcBef>
                        <a:spcAft>
                          <a:spcPts val="0"/>
                        </a:spcAft>
                      </a:pPr>
                      <a:r>
                        <a:rPr lang="en-US" sz="1100" b="0" dirty="0">
                          <a:effectLst/>
                        </a:rPr>
                        <a:t>Collaborations</a:t>
                      </a:r>
                      <a:r>
                        <a:rPr lang="en-US" sz="1100" b="0" spc="-50" dirty="0">
                          <a:effectLst/>
                        </a:rPr>
                        <a:t> </a:t>
                      </a:r>
                      <a:r>
                        <a:rPr lang="en-US" sz="1100" b="0" dirty="0">
                          <a:effectLst/>
                        </a:rPr>
                        <a:t>outside</a:t>
                      </a:r>
                      <a:r>
                        <a:rPr lang="en-US" sz="1100" b="0" spc="-50" dirty="0">
                          <a:effectLst/>
                        </a:rPr>
                        <a:t> </a:t>
                      </a:r>
                      <a:r>
                        <a:rPr lang="en-US" sz="1100" b="0" dirty="0">
                          <a:effectLst/>
                        </a:rPr>
                        <a:t>EU:</a:t>
                      </a:r>
                      <a:endParaRPr lang="en-GB" sz="1100" b="0" dirty="0">
                        <a:effectLst/>
                      </a:endParaRPr>
                    </a:p>
                    <a:p>
                      <a:pPr marL="69850" marR="2073275">
                        <a:lnSpc>
                          <a:spcPct val="100000"/>
                        </a:lnSpc>
                        <a:spcBef>
                          <a:spcPts val="35"/>
                        </a:spcBef>
                        <a:spcAft>
                          <a:spcPts val="0"/>
                        </a:spcAft>
                      </a:pPr>
                      <a:r>
                        <a:rPr lang="en-US" sz="1100" b="0" dirty="0">
                          <a:effectLst/>
                        </a:rPr>
                        <a:t>Number</a:t>
                      </a:r>
                      <a:r>
                        <a:rPr lang="en-US" sz="1100" b="0" spc="-30" dirty="0">
                          <a:effectLst/>
                        </a:rPr>
                        <a:t> </a:t>
                      </a:r>
                      <a:r>
                        <a:rPr lang="en-US" sz="1100" b="0" dirty="0">
                          <a:effectLst/>
                        </a:rPr>
                        <a:t>of</a:t>
                      </a:r>
                      <a:r>
                        <a:rPr lang="en-US" sz="1100" b="0" spc="-30" dirty="0">
                          <a:effectLst/>
                        </a:rPr>
                        <a:t> </a:t>
                      </a:r>
                      <a:r>
                        <a:rPr lang="en-US" sz="1100" b="0" dirty="0">
                          <a:effectLst/>
                        </a:rPr>
                        <a:t>experimental</a:t>
                      </a:r>
                      <a:r>
                        <a:rPr lang="en-US" sz="1100" b="0" spc="-35" dirty="0">
                          <a:effectLst/>
                        </a:rPr>
                        <a:t> </a:t>
                      </a:r>
                      <a:r>
                        <a:rPr lang="en-US" sz="1100" b="0" dirty="0">
                          <a:effectLst/>
                        </a:rPr>
                        <a:t>contributions</a:t>
                      </a:r>
                      <a:r>
                        <a:rPr lang="en-US" sz="1100" b="0" spc="-25" dirty="0">
                          <a:effectLst/>
                        </a:rPr>
                        <a:t> </a:t>
                      </a:r>
                      <a:r>
                        <a:rPr lang="en-US" sz="1100" b="0" dirty="0">
                          <a:effectLst/>
                        </a:rPr>
                        <a:t>to</a:t>
                      </a:r>
                      <a:r>
                        <a:rPr lang="en-US" sz="1100" b="0" spc="-20" dirty="0">
                          <a:effectLst/>
                        </a:rPr>
                        <a:t> </a:t>
                      </a:r>
                      <a:r>
                        <a:rPr lang="en-US" sz="1100" b="0" dirty="0">
                          <a:effectLst/>
                        </a:rPr>
                        <a:t>ITPA</a:t>
                      </a:r>
                      <a:r>
                        <a:rPr lang="en-US" sz="1100" b="0" spc="-25" dirty="0">
                          <a:effectLst/>
                        </a:rPr>
                        <a:t> </a:t>
                      </a:r>
                      <a:r>
                        <a:rPr lang="en-US" sz="1100" b="0" dirty="0">
                          <a:effectLst/>
                        </a:rPr>
                        <a:t>(if</a:t>
                      </a:r>
                      <a:r>
                        <a:rPr lang="en-US" sz="1100" b="0" spc="-5" dirty="0">
                          <a:effectLst/>
                        </a:rPr>
                        <a:t> </a:t>
                      </a:r>
                      <a:r>
                        <a:rPr lang="en-US" sz="1100" b="0" dirty="0">
                          <a:effectLst/>
                        </a:rPr>
                        <a:t>applicable)</a:t>
                      </a:r>
                      <a:r>
                        <a:rPr lang="en-US" sz="1100" b="0" spc="-30" dirty="0">
                          <a:effectLst/>
                        </a:rPr>
                        <a:t> </a:t>
                      </a:r>
                      <a:r>
                        <a:rPr lang="en-US" sz="1100" b="0" dirty="0">
                          <a:effectLst/>
                        </a:rPr>
                        <a:t>:</a:t>
                      </a:r>
                      <a:endParaRPr lang="en-GB" sz="1100" b="0" dirty="0">
                        <a:effectLst/>
                      </a:endParaRPr>
                    </a:p>
                    <a:p>
                      <a:pPr marL="69850" marR="2073275">
                        <a:lnSpc>
                          <a:spcPct val="100000"/>
                        </a:lnSpc>
                        <a:spcBef>
                          <a:spcPts val="35"/>
                        </a:spcBef>
                        <a:spcAft>
                          <a:spcPts val="0"/>
                        </a:spcAft>
                      </a:pPr>
                      <a:r>
                        <a:rPr lang="en-US" sz="1100" b="0" dirty="0">
                          <a:effectLst/>
                        </a:rPr>
                        <a:t>Sharing facility with other fields of research (if applicable): </a:t>
                      </a:r>
                      <a:endParaRPr lang="en-GB" sz="1100" b="0" dirty="0">
                        <a:effectLst/>
                      </a:endParaRPr>
                    </a:p>
                  </a:txBody>
                  <a:tcPr marL="0" marR="0" marT="0" marB="0"/>
                </a:tc>
                <a:extLst>
                  <a:ext uri="{0D108BD9-81ED-4DB2-BD59-A6C34878D82A}">
                    <a16:rowId xmlns:a16="http://schemas.microsoft.com/office/drawing/2014/main" val="2524668941"/>
                  </a:ext>
                </a:extLst>
              </a:tr>
            </a:tbl>
          </a:graphicData>
        </a:graphic>
      </p:graphicFrame>
      <p:sp>
        <p:nvSpPr>
          <p:cNvPr id="6" name="Rectangle 1">
            <a:extLst>
              <a:ext uri="{FF2B5EF4-FFF2-40B4-BE49-F238E27FC236}">
                <a16:creationId xmlns:a16="http://schemas.microsoft.com/office/drawing/2014/main" id="{17914E48-129B-350B-9306-9F2C1BD5DF5D}"/>
              </a:ext>
            </a:extLst>
          </p:cNvPr>
          <p:cNvSpPr>
            <a:spLocks noChangeArrowheads="1"/>
          </p:cNvSpPr>
          <p:nvPr/>
        </p:nvSpPr>
        <p:spPr bwMode="auto">
          <a:xfrm>
            <a:off x="521550" y="3066456"/>
            <a:ext cx="14257584"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GB" sz="900"/>
          </a:p>
        </p:txBody>
      </p:sp>
    </p:spTree>
    <p:extLst>
      <p:ext uri="{BB962C8B-B14F-4D97-AF65-F5344CB8AC3E}">
        <p14:creationId xmlns:p14="http://schemas.microsoft.com/office/powerpoint/2010/main" val="20808120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7514" y="1601809"/>
            <a:ext cx="8298921" cy="4133824"/>
          </a:xfrm>
          <a:prstGeom prst="rect">
            <a:avLst/>
          </a:prstGeom>
          <a:noFill/>
        </p:spPr>
        <p:txBody>
          <a:bodyPr wrap="square" rtlCol="0">
            <a:spAutoFit/>
          </a:bodyPr>
          <a:lstStyle/>
          <a:p>
            <a:pPr marL="557213" lvl="1" indent="-214313">
              <a:lnSpc>
                <a:spcPct val="107000"/>
              </a:lnSpc>
              <a:spcAft>
                <a:spcPts val="600"/>
              </a:spcAft>
              <a:buFont typeface="Arial" panose="020B0604020202020204" pitchFamily="34" charset="0"/>
              <a:buChar char="•"/>
              <a:tabLst>
                <a:tab pos="685800" algn="l"/>
              </a:tabLst>
            </a:pPr>
            <a:r>
              <a:rPr lang="en-US" sz="1200" dirty="0">
                <a:latin typeface="Calibri" panose="020F0502020204030204" pitchFamily="34" charset="0"/>
                <a:ea typeface="Calibri" panose="020F0502020204030204" pitchFamily="34" charset="0"/>
                <a:cs typeface="Times New Roman" panose="02020603050405020304" pitchFamily="18" charset="0"/>
              </a:rPr>
              <a:t>Non-EU fusion people </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857250" lvl="2" indent="-171450">
              <a:lnSpc>
                <a:spcPct val="107000"/>
              </a:lnSpc>
              <a:spcAft>
                <a:spcPts val="600"/>
              </a:spcAft>
              <a:buFont typeface="Arial" panose="020B0604020202020204" pitchFamily="34" charset="0"/>
              <a:buChar char="•"/>
              <a:tabLst>
                <a:tab pos="1028700" algn="l"/>
              </a:tabLst>
            </a:pPr>
            <a:r>
              <a:rPr lang="en-US" sz="1200" dirty="0" err="1">
                <a:latin typeface="Calibri" panose="020F0502020204030204" pitchFamily="34" charset="0"/>
                <a:ea typeface="Calibri" panose="020F0502020204030204" pitchFamily="34" charset="0"/>
                <a:cs typeface="Times New Roman" panose="02020603050405020304" pitchFamily="18" charset="0"/>
              </a:rPr>
              <a:t>Jiangang</a:t>
            </a:r>
            <a:r>
              <a:rPr lang="en-US" sz="1200" dirty="0">
                <a:latin typeface="Calibri" panose="020F0502020204030204" pitchFamily="34" charset="0"/>
                <a:ea typeface="Calibri" panose="020F0502020204030204" pitchFamily="34" charset="0"/>
                <a:cs typeface="Times New Roman" panose="02020603050405020304" pitchFamily="18" charset="0"/>
              </a:rPr>
              <a:t> Li – ASIPP, CN</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857250" lvl="2" indent="-171450">
              <a:lnSpc>
                <a:spcPct val="107000"/>
              </a:lnSpc>
              <a:spcAft>
                <a:spcPts val="600"/>
              </a:spcAft>
              <a:buFont typeface="Arial" panose="020B0604020202020204" pitchFamily="34" charset="0"/>
              <a:buChar char="•"/>
              <a:tabLst>
                <a:tab pos="1028700" algn="l"/>
              </a:tabLst>
            </a:pPr>
            <a:r>
              <a:rPr lang="en-US" sz="1200" dirty="0">
                <a:latin typeface="Calibri" panose="020F0502020204030204" pitchFamily="34" charset="0"/>
                <a:ea typeface="Calibri" panose="020F0502020204030204" pitchFamily="34" charset="0"/>
                <a:cs typeface="Times New Roman" panose="02020603050405020304" pitchFamily="18" charset="0"/>
              </a:rPr>
              <a:t>Rich Hawryluk – DoE, US </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857250" lvl="2" indent="-171450">
              <a:lnSpc>
                <a:spcPct val="107000"/>
              </a:lnSpc>
              <a:spcAft>
                <a:spcPts val="600"/>
              </a:spcAft>
              <a:buFont typeface="Arial" panose="020B0604020202020204" pitchFamily="34" charset="0"/>
              <a:buChar char="•"/>
              <a:tabLst>
                <a:tab pos="1028700" algn="l"/>
              </a:tabLst>
            </a:pPr>
            <a:r>
              <a:rPr lang="en-US" sz="1200" dirty="0">
                <a:latin typeface="Calibri" panose="020F0502020204030204" pitchFamily="34" charset="0"/>
                <a:ea typeface="Calibri" panose="020F0502020204030204" pitchFamily="34" charset="0"/>
                <a:cs typeface="Times New Roman" panose="02020603050405020304" pitchFamily="18" charset="0"/>
              </a:rPr>
              <a:t>Chuck Greenfield – GA, US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857250" lvl="2" indent="-171450">
              <a:lnSpc>
                <a:spcPct val="107000"/>
              </a:lnSpc>
              <a:spcAft>
                <a:spcPts val="600"/>
              </a:spcAft>
              <a:buFont typeface="Arial" panose="020B0604020202020204" pitchFamily="34" charset="0"/>
              <a:buChar char="•"/>
              <a:tabLst>
                <a:tab pos="1028700" algn="l"/>
              </a:tabLst>
            </a:pPr>
            <a:r>
              <a:rPr lang="en-US" sz="1200" dirty="0">
                <a:latin typeface="Calibri" panose="020F0502020204030204" pitchFamily="34" charset="0"/>
                <a:ea typeface="Calibri" panose="020F0502020204030204" pitchFamily="34" charset="0"/>
                <a:cs typeface="Times New Roman" panose="02020603050405020304" pitchFamily="18" charset="0"/>
              </a:rPr>
              <a:t>David Campbell – ITER, retired</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857250" lvl="2" indent="-171450">
              <a:lnSpc>
                <a:spcPct val="107000"/>
              </a:lnSpc>
              <a:spcAft>
                <a:spcPts val="600"/>
              </a:spcAft>
              <a:buFont typeface="Arial" panose="020B0604020202020204" pitchFamily="34" charset="0"/>
              <a:buChar char="•"/>
              <a:tabLst>
                <a:tab pos="1028700" algn="l"/>
              </a:tabLst>
            </a:pPr>
            <a:r>
              <a:rPr lang="en-US" sz="1200" dirty="0" err="1">
                <a:latin typeface="Calibri" panose="020F0502020204030204" pitchFamily="34" charset="0"/>
                <a:ea typeface="Calibri" panose="020F0502020204030204" pitchFamily="34" charset="0"/>
                <a:cs typeface="Times New Roman" panose="02020603050405020304" pitchFamily="18" charset="0"/>
              </a:rPr>
              <a:t>Indranil</a:t>
            </a:r>
            <a:r>
              <a:rPr lang="en-US" sz="1200" dirty="0">
                <a:latin typeface="Calibri" panose="020F0502020204030204" pitchFamily="34" charset="0"/>
                <a:ea typeface="Calibri" panose="020F0502020204030204" pitchFamily="34" charset="0"/>
                <a:cs typeface="Times New Roman" panose="02020603050405020304" pitchFamily="18" charset="0"/>
              </a:rPr>
              <a:t> Bandyopadhyay – IPR,IN</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857250" lvl="2" indent="-171450">
              <a:lnSpc>
                <a:spcPct val="107000"/>
              </a:lnSpc>
              <a:spcAft>
                <a:spcPts val="600"/>
              </a:spcAft>
              <a:buFont typeface="Arial" panose="020B0604020202020204" pitchFamily="34" charset="0"/>
              <a:buChar char="•"/>
              <a:tabLst>
                <a:tab pos="1028700" algn="l"/>
              </a:tabLst>
            </a:pPr>
            <a:r>
              <a:rPr lang="en-US" sz="1200" dirty="0" err="1">
                <a:latin typeface="Calibri" panose="020F0502020204030204" pitchFamily="34" charset="0"/>
                <a:ea typeface="Calibri" panose="020F0502020204030204" pitchFamily="34" charset="0"/>
                <a:cs typeface="Times New Roman" panose="02020603050405020304" pitchFamily="18" charset="0"/>
              </a:rPr>
              <a:t>Sehila</a:t>
            </a:r>
            <a:r>
              <a:rPr lang="en-US" sz="1200" dirty="0">
                <a:latin typeface="Calibri" panose="020F0502020204030204" pitchFamily="34" charset="0"/>
                <a:ea typeface="Calibri" panose="020F0502020204030204" pitchFamily="34" charset="0"/>
                <a:cs typeface="Times New Roman" panose="02020603050405020304" pitchFamily="18" charset="0"/>
              </a:rPr>
              <a:t> Gonzalez – IAEA, AU</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857250" lvl="2" indent="-171450">
              <a:lnSpc>
                <a:spcPct val="107000"/>
              </a:lnSpc>
              <a:spcAft>
                <a:spcPts val="600"/>
              </a:spcAft>
              <a:buFont typeface="Arial" panose="020B0604020202020204" pitchFamily="34" charset="0"/>
              <a:buChar char="•"/>
              <a:tabLst>
                <a:tab pos="1028700" algn="l"/>
              </a:tabLst>
            </a:pPr>
            <a:r>
              <a:rPr lang="en-GB" sz="1200" dirty="0">
                <a:latin typeface="Calibri" panose="020F0502020204030204" pitchFamily="34" charset="0"/>
                <a:ea typeface="Calibri" panose="020F0502020204030204" pitchFamily="34" charset="0"/>
                <a:cs typeface="Times New Roman" panose="02020603050405020304" pitchFamily="18" charset="0"/>
              </a:rPr>
              <a:t>Dan Brunner – CWF, US </a:t>
            </a:r>
          </a:p>
          <a:p>
            <a:pPr marL="557213" lvl="1" indent="-214313">
              <a:lnSpc>
                <a:spcPct val="107000"/>
              </a:lnSpc>
              <a:spcAft>
                <a:spcPts val="600"/>
              </a:spcAft>
              <a:buFont typeface="Arial" panose="020B0604020202020204" pitchFamily="34" charset="0"/>
              <a:buChar char="•"/>
              <a:tabLst>
                <a:tab pos="685800" algn="l"/>
              </a:tabLst>
            </a:pPr>
            <a:r>
              <a:rPr lang="en-US" sz="1200" dirty="0">
                <a:latin typeface="Calibri" panose="020F0502020204030204" pitchFamily="34" charset="0"/>
                <a:ea typeface="Calibri" panose="020F0502020204030204" pitchFamily="34" charset="0"/>
                <a:cs typeface="Times New Roman" panose="02020603050405020304" pitchFamily="18" charset="0"/>
              </a:rPr>
              <a:t>EU non-fusion people </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857250" lvl="2" indent="-171450">
              <a:lnSpc>
                <a:spcPct val="107000"/>
              </a:lnSpc>
              <a:spcAft>
                <a:spcPts val="600"/>
              </a:spcAft>
              <a:buFont typeface="Arial" panose="020B0604020202020204" pitchFamily="34" charset="0"/>
              <a:buChar char="•"/>
              <a:tabLst>
                <a:tab pos="1028700" algn="l"/>
              </a:tabLst>
            </a:pPr>
            <a:r>
              <a:rPr lang="en-GB" sz="1200" dirty="0">
                <a:latin typeface="Calibri" panose="020F0502020204030204" pitchFamily="34" charset="0"/>
                <a:ea typeface="Calibri" panose="020F0502020204030204" pitchFamily="34" charset="0"/>
                <a:cs typeface="Times New Roman" panose="02020603050405020304" pitchFamily="18" charset="0"/>
              </a:rPr>
              <a:t>Rolf-Dieter Heuer – CERN, CH (chair)</a:t>
            </a:r>
          </a:p>
          <a:p>
            <a:pPr marL="857250" lvl="2" indent="-171450">
              <a:lnSpc>
                <a:spcPct val="107000"/>
              </a:lnSpc>
              <a:spcAft>
                <a:spcPts val="600"/>
              </a:spcAft>
              <a:buFont typeface="Arial" panose="020B0604020202020204" pitchFamily="34" charset="0"/>
              <a:buChar char="•"/>
              <a:tabLst>
                <a:tab pos="1028700" algn="l"/>
              </a:tabLst>
            </a:pPr>
            <a:r>
              <a:rPr lang="en-US" sz="1200" dirty="0">
                <a:latin typeface="Calibri" panose="020F0502020204030204" pitchFamily="34" charset="0"/>
                <a:ea typeface="Calibri" panose="020F0502020204030204" pitchFamily="34" charset="0"/>
                <a:cs typeface="Times New Roman" panose="02020603050405020304" pitchFamily="18" charset="0"/>
              </a:rPr>
              <a:t>Thomas Mull – </a:t>
            </a:r>
            <a:r>
              <a:rPr lang="en-US" sz="1200" dirty="0" err="1">
                <a:latin typeface="Calibri" panose="020F0502020204030204" pitchFamily="34" charset="0"/>
                <a:ea typeface="Calibri" panose="020F0502020204030204" pitchFamily="34" charset="0"/>
                <a:cs typeface="Times New Roman" panose="02020603050405020304" pitchFamily="18" charset="0"/>
              </a:rPr>
              <a:t>Framatome</a:t>
            </a:r>
            <a:r>
              <a:rPr lang="en-US" sz="1200" dirty="0">
                <a:latin typeface="Calibri" panose="020F0502020204030204" pitchFamily="34" charset="0"/>
                <a:ea typeface="Calibri" panose="020F0502020204030204" pitchFamily="34" charset="0"/>
                <a:cs typeface="Times New Roman" panose="02020603050405020304" pitchFamily="18" charset="0"/>
              </a:rPr>
              <a:t>, DE </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857250" lvl="2" indent="-171450">
              <a:lnSpc>
                <a:spcPct val="107000"/>
              </a:lnSpc>
              <a:spcAft>
                <a:spcPts val="600"/>
              </a:spcAft>
              <a:buFont typeface="Arial" panose="020B0604020202020204" pitchFamily="34" charset="0"/>
              <a:buChar char="•"/>
              <a:tabLst>
                <a:tab pos="1028700" algn="l"/>
              </a:tabLst>
            </a:pPr>
            <a:r>
              <a:rPr lang="en-US" sz="1200" dirty="0">
                <a:latin typeface="Calibri" panose="020F0502020204030204" pitchFamily="34" charset="0"/>
                <a:ea typeface="Calibri" panose="020F0502020204030204" pitchFamily="34" charset="0"/>
                <a:cs typeface="Times New Roman" panose="02020603050405020304" pitchFamily="18" charset="0"/>
              </a:rPr>
              <a:t>Vincent </a:t>
            </a:r>
            <a:r>
              <a:rPr lang="en-US" sz="1200" dirty="0" err="1">
                <a:latin typeface="Calibri" panose="020F0502020204030204" pitchFamily="34" charset="0"/>
                <a:ea typeface="Calibri" panose="020F0502020204030204" pitchFamily="34" charset="0"/>
                <a:cs typeface="Times New Roman" panose="02020603050405020304" pitchFamily="18" charset="0"/>
              </a:rPr>
              <a:t>Boudry</a:t>
            </a:r>
            <a:r>
              <a:rPr lang="en-US" sz="1200" dirty="0">
                <a:latin typeface="Calibri" panose="020F0502020204030204" pitchFamily="34" charset="0"/>
                <a:ea typeface="Calibri" panose="020F0502020204030204" pitchFamily="34" charset="0"/>
                <a:cs typeface="Times New Roman" panose="02020603050405020304" pitchFamily="18" charset="0"/>
              </a:rPr>
              <a:t> - LLP, FR</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857250" lvl="2" indent="-171450">
              <a:lnSpc>
                <a:spcPct val="107000"/>
              </a:lnSpc>
              <a:spcAft>
                <a:spcPts val="600"/>
              </a:spcAft>
              <a:buFont typeface="Arial" panose="020B0604020202020204" pitchFamily="34" charset="0"/>
              <a:buChar char="•"/>
              <a:tabLst>
                <a:tab pos="1028700" algn="l"/>
              </a:tabLst>
            </a:pPr>
            <a:r>
              <a:rPr lang="en-US" sz="1200" dirty="0">
                <a:latin typeface="Calibri" panose="020F0502020204030204" pitchFamily="34" charset="0"/>
                <a:ea typeface="Calibri" panose="020F0502020204030204" pitchFamily="34" charset="0"/>
                <a:cs typeface="Times New Roman" panose="02020603050405020304" pitchFamily="18" charset="0"/>
              </a:rPr>
              <a:t>Caterina Biscari – ALBA-synchrotron, ES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857250" lvl="2" indent="-171450">
              <a:lnSpc>
                <a:spcPct val="107000"/>
              </a:lnSpc>
              <a:spcAft>
                <a:spcPts val="600"/>
              </a:spcAft>
              <a:buFont typeface="Arial" panose="020B0604020202020204" pitchFamily="34" charset="0"/>
              <a:buChar char="•"/>
              <a:tabLst>
                <a:tab pos="1028700" algn="l"/>
              </a:tabLst>
            </a:pPr>
            <a:r>
              <a:rPr lang="en-US" sz="12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Christa </a:t>
            </a:r>
            <a:r>
              <a:rPr lang="en-US" sz="1200" dirty="0" err="1">
                <a:highlight>
                  <a:srgbClr val="FFFF00"/>
                </a:highlight>
                <a:latin typeface="Calibri" panose="020F0502020204030204" pitchFamily="34" charset="0"/>
                <a:ea typeface="Calibri" panose="020F0502020204030204" pitchFamily="34" charset="0"/>
                <a:cs typeface="Times New Roman" panose="02020603050405020304" pitchFamily="18" charset="0"/>
              </a:rPr>
              <a:t>Hooijer</a:t>
            </a:r>
            <a:r>
              <a:rPr lang="en-US" sz="1200" dirty="0">
                <a:highlight>
                  <a:srgbClr val="FFFF00"/>
                </a:highlight>
                <a:latin typeface="Calibri" panose="020F0502020204030204" pitchFamily="34" charset="0"/>
                <a:ea typeface="Calibri" panose="020F0502020204030204" pitchFamily="34" charset="0"/>
                <a:cs typeface="Times New Roman" panose="02020603050405020304" pitchFamily="18" charset="0"/>
              </a:rPr>
              <a:t> – TNO, NL (TBC)</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857250" lvl="2" indent="-171450">
              <a:lnSpc>
                <a:spcPct val="107000"/>
              </a:lnSpc>
              <a:spcAft>
                <a:spcPts val="600"/>
              </a:spcAft>
              <a:buFont typeface="Arial" panose="020B0604020202020204" pitchFamily="34" charset="0"/>
              <a:buChar char="•"/>
              <a:tabLst>
                <a:tab pos="1028700" algn="l"/>
              </a:tabLst>
            </a:pPr>
            <a:r>
              <a:rPr lang="nl-NL" sz="1200" dirty="0">
                <a:highlight>
                  <a:srgbClr val="FFFF00"/>
                </a:highlight>
                <a:latin typeface="Calibri" panose="020F0502020204030204" pitchFamily="34" charset="0"/>
                <a:ea typeface="Calibri" panose="020F0502020204030204" pitchFamily="34" charset="0"/>
                <a:cs typeface="Times New Roman" panose="02020603050405020304" pitchFamily="18" charset="0"/>
              </a:rPr>
              <a:t> Ingeborg Hagenlocher – Kraftanlagen Heidelberg, DE, retired (TBC)</a:t>
            </a:r>
            <a:endParaRPr lang="en-GB"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7"/>
          <p:cNvSpPr>
            <a:spLocks noGrp="1"/>
          </p:cNvSpPr>
          <p:nvPr>
            <p:ph type="title"/>
          </p:nvPr>
        </p:nvSpPr>
        <p:spPr/>
        <p:txBody>
          <a:bodyPr/>
          <a:lstStyle/>
          <a:p>
            <a:r>
              <a:rPr lang="en-US" dirty="0"/>
              <a:t>Panel composition</a:t>
            </a:r>
            <a:endParaRPr lang="en-GB" dirty="0"/>
          </a:p>
        </p:txBody>
      </p:sp>
      <p:sp>
        <p:nvSpPr>
          <p:cNvPr id="3" name="Footer Placeholder 2"/>
          <p:cNvSpPr>
            <a:spLocks noGrp="1"/>
          </p:cNvSpPr>
          <p:nvPr>
            <p:ph type="ftr" sz="quarter" idx="11"/>
          </p:nvPr>
        </p:nvSpPr>
        <p:spPr/>
        <p:txBody>
          <a:bodyPr/>
          <a:lstStyle/>
          <a:p>
            <a:pPr algn="r"/>
            <a:r>
              <a:rPr lang="fr-FR"/>
              <a:t>A.J.H. Donné | Bureau | 27 September 2022</a:t>
            </a:r>
            <a:endParaRPr lang="en-GB" dirty="0"/>
          </a:p>
        </p:txBody>
      </p:sp>
    </p:spTree>
    <p:extLst>
      <p:ext uri="{BB962C8B-B14F-4D97-AF65-F5344CB8AC3E}">
        <p14:creationId xmlns:p14="http://schemas.microsoft.com/office/powerpoint/2010/main" val="3298526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smtClean="0"/>
              <a:t>Roadmap</a:t>
            </a:r>
            <a:r>
              <a:rPr lang="da-DK" dirty="0" smtClean="0"/>
              <a:t> </a:t>
            </a:r>
            <a:r>
              <a:rPr lang="da-DK" dirty="0" err="1" smtClean="0"/>
              <a:t>update</a:t>
            </a:r>
            <a:endParaRPr lang="en-US" dirty="0"/>
          </a:p>
        </p:txBody>
      </p:sp>
      <p:sp>
        <p:nvSpPr>
          <p:cNvPr id="3" name="Content Placeholder 2"/>
          <p:cNvSpPr>
            <a:spLocks noGrp="1"/>
          </p:cNvSpPr>
          <p:nvPr>
            <p:ph idx="1"/>
          </p:nvPr>
        </p:nvSpPr>
        <p:spPr/>
        <p:txBody>
          <a:bodyPr/>
          <a:lstStyle/>
          <a:p>
            <a:r>
              <a:rPr lang="da-DK" dirty="0" smtClean="0"/>
              <a:t>ITER </a:t>
            </a:r>
            <a:r>
              <a:rPr lang="da-DK" dirty="0" err="1" smtClean="0"/>
              <a:t>delays</a:t>
            </a:r>
            <a:r>
              <a:rPr lang="da-DK" dirty="0" smtClean="0"/>
              <a:t> as </a:t>
            </a:r>
            <a:r>
              <a:rPr lang="da-DK" dirty="0" err="1" smtClean="0"/>
              <a:t>well</a:t>
            </a:r>
            <a:r>
              <a:rPr lang="da-DK" dirty="0" smtClean="0"/>
              <a:t> as </a:t>
            </a:r>
            <a:r>
              <a:rPr lang="da-DK" dirty="0" err="1" smtClean="0"/>
              <a:t>increased</a:t>
            </a:r>
            <a:r>
              <a:rPr lang="da-DK" dirty="0" smtClean="0"/>
              <a:t> </a:t>
            </a:r>
            <a:r>
              <a:rPr lang="da-DK" dirty="0" err="1" smtClean="0"/>
              <a:t>activities</a:t>
            </a:r>
            <a:r>
              <a:rPr lang="da-DK" dirty="0" smtClean="0"/>
              <a:t> of private </a:t>
            </a:r>
            <a:r>
              <a:rPr lang="da-DK" dirty="0" err="1" smtClean="0"/>
              <a:t>companies</a:t>
            </a:r>
            <a:r>
              <a:rPr lang="da-DK" dirty="0" smtClean="0"/>
              <a:t> give rise to an </a:t>
            </a:r>
            <a:r>
              <a:rPr lang="da-DK" dirty="0" err="1" smtClean="0"/>
              <a:t>update</a:t>
            </a:r>
            <a:r>
              <a:rPr lang="da-DK" dirty="0" smtClean="0"/>
              <a:t> of </a:t>
            </a:r>
            <a:r>
              <a:rPr lang="da-DK" dirty="0" err="1" smtClean="0"/>
              <a:t>theEuropean</a:t>
            </a:r>
            <a:r>
              <a:rPr lang="da-DK" dirty="0" smtClean="0"/>
              <a:t> Fusion </a:t>
            </a:r>
            <a:r>
              <a:rPr lang="da-DK" dirty="0" err="1" smtClean="0"/>
              <a:t>Roadmap</a:t>
            </a:r>
            <a:endParaRPr lang="da-DK" dirty="0" smtClean="0"/>
          </a:p>
          <a:p>
            <a:endParaRPr lang="da-DK" dirty="0"/>
          </a:p>
          <a:p>
            <a:r>
              <a:rPr lang="da-DK" dirty="0" smtClean="0"/>
              <a:t>Timing, </a:t>
            </a:r>
            <a:r>
              <a:rPr lang="da-DK" dirty="0" err="1" smtClean="0"/>
              <a:t>better</a:t>
            </a:r>
            <a:r>
              <a:rPr lang="da-DK" dirty="0" smtClean="0"/>
              <a:t> definition of ITER input to DEMO</a:t>
            </a:r>
          </a:p>
          <a:p>
            <a:endParaRPr lang="da-DK" dirty="0"/>
          </a:p>
          <a:p>
            <a:r>
              <a:rPr lang="da-DK" dirty="0" err="1" smtClean="0"/>
              <a:t>Better</a:t>
            </a:r>
            <a:r>
              <a:rPr lang="da-DK" dirty="0" smtClean="0"/>
              <a:t> </a:t>
            </a:r>
            <a:r>
              <a:rPr lang="da-DK" dirty="0" err="1" smtClean="0"/>
              <a:t>view</a:t>
            </a:r>
            <a:r>
              <a:rPr lang="da-DK" dirty="0" smtClean="0"/>
              <a:t> on </a:t>
            </a:r>
            <a:r>
              <a:rPr lang="da-DK" dirty="0" err="1" smtClean="0"/>
              <a:t>priorities</a:t>
            </a:r>
            <a:endParaRPr lang="da-DK" dirty="0" smtClean="0"/>
          </a:p>
          <a:p>
            <a:endParaRPr lang="da-DK" dirty="0"/>
          </a:p>
          <a:p>
            <a:r>
              <a:rPr lang="da-DK" dirty="0" smtClean="0"/>
              <a:t>Bureau has set up a </a:t>
            </a:r>
            <a:r>
              <a:rPr lang="da-DK" smtClean="0"/>
              <a:t>workgroup</a:t>
            </a:r>
            <a:endParaRPr lang="en-US"/>
          </a:p>
        </p:txBody>
      </p:sp>
    </p:spTree>
    <p:extLst>
      <p:ext uri="{BB962C8B-B14F-4D97-AF65-F5344CB8AC3E}">
        <p14:creationId xmlns:p14="http://schemas.microsoft.com/office/powerpoint/2010/main" val="3607949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Back to general items</a:t>
            </a:r>
            <a:r>
              <a:rPr lang="en-DK" dirty="0" smtClean="0"/>
              <a:t>…</a:t>
            </a:r>
            <a:r>
              <a:rPr lang="da-DK" dirty="0" smtClean="0"/>
              <a:t>..</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8213642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33838"/>
            <a:ext cx="7992888" cy="914400"/>
          </a:xfrm>
        </p:spPr>
        <p:txBody>
          <a:bodyPr/>
          <a:lstStyle/>
          <a:p>
            <a:r>
              <a:rPr lang="en-US" dirty="0"/>
              <a:t>Timeline – upcoming actions</a:t>
            </a:r>
          </a:p>
        </p:txBody>
      </p:sp>
      <p:pic>
        <p:nvPicPr>
          <p:cNvPr id="5" name="Picture 4">
            <a:extLst>
              <a:ext uri="{FF2B5EF4-FFF2-40B4-BE49-F238E27FC236}">
                <a16:creationId xmlns:a16="http://schemas.microsoft.com/office/drawing/2014/main" id="{5AF6CE2E-92D1-DF93-0994-3736C4FACEA2}"/>
              </a:ext>
            </a:extLst>
          </p:cNvPr>
          <p:cNvPicPr>
            <a:picLocks noChangeAspect="1"/>
          </p:cNvPicPr>
          <p:nvPr/>
        </p:nvPicPr>
        <p:blipFill>
          <a:blip r:embed="rId2"/>
          <a:stretch>
            <a:fillRect/>
          </a:stretch>
        </p:blipFill>
        <p:spPr>
          <a:xfrm>
            <a:off x="0" y="980728"/>
            <a:ext cx="8953960" cy="2787793"/>
          </a:xfrm>
          <a:prstGeom prst="rect">
            <a:avLst/>
          </a:prstGeom>
        </p:spPr>
      </p:pic>
      <p:pic>
        <p:nvPicPr>
          <p:cNvPr id="7" name="Picture 6">
            <a:extLst>
              <a:ext uri="{FF2B5EF4-FFF2-40B4-BE49-F238E27FC236}">
                <a16:creationId xmlns:a16="http://schemas.microsoft.com/office/drawing/2014/main" id="{3169F61C-2384-B580-5ED6-31483DC09AFC}"/>
              </a:ext>
            </a:extLst>
          </p:cNvPr>
          <p:cNvPicPr>
            <a:picLocks noChangeAspect="1"/>
          </p:cNvPicPr>
          <p:nvPr/>
        </p:nvPicPr>
        <p:blipFill>
          <a:blip r:embed="rId3"/>
          <a:stretch>
            <a:fillRect/>
          </a:stretch>
        </p:blipFill>
        <p:spPr>
          <a:xfrm>
            <a:off x="213772" y="3861048"/>
            <a:ext cx="5900928" cy="2232248"/>
          </a:xfrm>
          <a:prstGeom prst="rect">
            <a:avLst/>
          </a:prstGeom>
        </p:spPr>
      </p:pic>
      <p:sp>
        <p:nvSpPr>
          <p:cNvPr id="8" name="TextBox 7">
            <a:extLst>
              <a:ext uri="{FF2B5EF4-FFF2-40B4-BE49-F238E27FC236}">
                <a16:creationId xmlns:a16="http://schemas.microsoft.com/office/drawing/2014/main" id="{E403CD04-0C8A-7778-0073-AD8C1EA08FE8}"/>
              </a:ext>
            </a:extLst>
          </p:cNvPr>
          <p:cNvSpPr txBox="1"/>
          <p:nvPr/>
        </p:nvSpPr>
        <p:spPr>
          <a:xfrm>
            <a:off x="310409" y="6237312"/>
            <a:ext cx="5707653" cy="646331"/>
          </a:xfrm>
          <a:prstGeom prst="rect">
            <a:avLst/>
          </a:prstGeom>
          <a:noFill/>
        </p:spPr>
        <p:txBody>
          <a:bodyPr wrap="none" rtlCol="0">
            <a:spAutoFit/>
          </a:bodyPr>
          <a:lstStyle/>
          <a:p>
            <a:r>
              <a:rPr lang="en-US" dirty="0"/>
              <a:t>IDM: </a:t>
            </a:r>
            <a:r>
              <a:rPr lang="en-GB" b="0" i="0" dirty="0">
                <a:effectLst/>
                <a:latin typeface="Arial" panose="020B0604020202020204" pitchFamily="34" charset="0"/>
                <a:hlinkClick r:id="rId4"/>
              </a:rPr>
              <a:t>Annual WP project management cycle (2P56W9)</a:t>
            </a:r>
            <a:endParaRPr lang="en-GB" b="0" i="0" dirty="0">
              <a:effectLst/>
              <a:latin typeface="Arial" panose="020B0604020202020204" pitchFamily="34" charset="0"/>
            </a:endParaRPr>
          </a:p>
          <a:p>
            <a:r>
              <a:rPr lang="en-GB" dirty="0"/>
              <a:t>WIKI</a:t>
            </a:r>
            <a:r>
              <a:rPr lang="en-GB" dirty="0">
                <a:latin typeface="Arial" panose="020B0604020202020204" pitchFamily="34" charset="0"/>
              </a:rPr>
              <a:t>: </a:t>
            </a:r>
            <a:r>
              <a:rPr lang="en-GB" dirty="0">
                <a:hlinkClick r:id="rId5"/>
              </a:rPr>
              <a:t>EUROfusion </a:t>
            </a:r>
            <a:r>
              <a:rPr lang="en-GB" dirty="0" err="1">
                <a:hlinkClick r:id="rId5"/>
              </a:rPr>
              <a:t>MediaWiki</a:t>
            </a:r>
            <a:r>
              <a:rPr lang="en-GB" dirty="0">
                <a:hlinkClick r:id="rId5"/>
              </a:rPr>
              <a:t> (euro-fusion.org)</a:t>
            </a:r>
            <a:endParaRPr lang="en-GB" dirty="0"/>
          </a:p>
        </p:txBody>
      </p:sp>
    </p:spTree>
    <p:extLst>
      <p:ext uri="{BB962C8B-B14F-4D97-AF65-F5344CB8AC3E}">
        <p14:creationId xmlns:p14="http://schemas.microsoft.com/office/powerpoint/2010/main" val="10390611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da-DK" dirty="0" smtClean="0"/>
              <a:t>Technical </a:t>
            </a:r>
            <a:r>
              <a:rPr lang="da-DK" dirty="0" err="1" smtClean="0"/>
              <a:t>reports</a:t>
            </a:r>
            <a:r>
              <a:rPr lang="da-DK" dirty="0" smtClean="0"/>
              <a:t> (</a:t>
            </a:r>
            <a:r>
              <a:rPr lang="da-DK" dirty="0" err="1" smtClean="0"/>
              <a:t>level</a:t>
            </a:r>
            <a:r>
              <a:rPr lang="da-DK" dirty="0" smtClean="0"/>
              <a:t> 3)</a:t>
            </a:r>
          </a:p>
          <a:p>
            <a:pPr lvl="1"/>
            <a:r>
              <a:rPr lang="da-DK" dirty="0" smtClean="0"/>
              <a:t>Are </a:t>
            </a:r>
            <a:r>
              <a:rPr lang="da-DK" dirty="0" err="1" smtClean="0"/>
              <a:t>EUROfusion</a:t>
            </a:r>
            <a:r>
              <a:rPr lang="da-DK" dirty="0" smtClean="0"/>
              <a:t> </a:t>
            </a:r>
            <a:r>
              <a:rPr lang="da-DK" dirty="0" err="1" smtClean="0"/>
              <a:t>internal</a:t>
            </a:r>
            <a:endParaRPr lang="da-DK" dirty="0" smtClean="0"/>
          </a:p>
          <a:p>
            <a:pPr lvl="1"/>
            <a:r>
              <a:rPr lang="da-DK" dirty="0" err="1" smtClean="0"/>
              <a:t>Should</a:t>
            </a:r>
            <a:r>
              <a:rPr lang="da-DK" dirty="0" smtClean="0"/>
              <a:t> </a:t>
            </a:r>
            <a:r>
              <a:rPr lang="da-DK" dirty="0" err="1" smtClean="0"/>
              <a:t>be</a:t>
            </a:r>
            <a:r>
              <a:rPr lang="da-DK" dirty="0" smtClean="0"/>
              <a:t> </a:t>
            </a:r>
            <a:r>
              <a:rPr lang="da-DK" dirty="0" err="1" smtClean="0"/>
              <a:t>concise</a:t>
            </a:r>
            <a:endParaRPr lang="da-DK" dirty="0" smtClean="0"/>
          </a:p>
          <a:p>
            <a:pPr lvl="1"/>
            <a:r>
              <a:rPr lang="da-DK" dirty="0" smtClean="0"/>
              <a:t>Report </a:t>
            </a:r>
            <a:r>
              <a:rPr lang="da-DK" dirty="0" err="1" smtClean="0"/>
              <a:t>work</a:t>
            </a:r>
            <a:r>
              <a:rPr lang="da-DK" dirty="0" smtClean="0"/>
              <a:t> done </a:t>
            </a:r>
          </a:p>
          <a:p>
            <a:pPr lvl="1"/>
            <a:r>
              <a:rPr lang="da-DK" dirty="0" smtClean="0"/>
              <a:t>DO NOT </a:t>
            </a:r>
            <a:r>
              <a:rPr lang="da-DK" dirty="0" err="1" smtClean="0"/>
              <a:t>make</a:t>
            </a:r>
            <a:r>
              <a:rPr lang="da-DK" dirty="0" smtClean="0"/>
              <a:t> </a:t>
            </a:r>
            <a:r>
              <a:rPr lang="da-DK" dirty="0" err="1" smtClean="0"/>
              <a:t>many</a:t>
            </a:r>
            <a:r>
              <a:rPr lang="da-DK" dirty="0" smtClean="0"/>
              <a:t> </a:t>
            </a:r>
            <a:r>
              <a:rPr lang="da-DK" dirty="0" err="1" smtClean="0"/>
              <a:t>nice</a:t>
            </a:r>
            <a:r>
              <a:rPr lang="da-DK" dirty="0" smtClean="0"/>
              <a:t> </a:t>
            </a:r>
            <a:r>
              <a:rPr lang="da-DK" dirty="0" err="1" smtClean="0"/>
              <a:t>words</a:t>
            </a:r>
            <a:r>
              <a:rPr lang="en-DK" dirty="0" smtClean="0"/>
              <a:t>…</a:t>
            </a:r>
            <a:r>
              <a:rPr lang="da-DK" dirty="0" smtClean="0"/>
              <a:t>..</a:t>
            </a:r>
          </a:p>
          <a:p>
            <a:pPr lvl="1"/>
            <a:r>
              <a:rPr lang="da-DK" dirty="0" err="1" smtClean="0"/>
              <a:t>Ensure</a:t>
            </a:r>
            <a:r>
              <a:rPr lang="da-DK" dirty="0" smtClean="0"/>
              <a:t> </a:t>
            </a:r>
            <a:r>
              <a:rPr lang="da-DK" dirty="0" err="1" smtClean="0"/>
              <a:t>there</a:t>
            </a:r>
            <a:r>
              <a:rPr lang="da-DK" dirty="0" smtClean="0"/>
              <a:t> is a sort of </a:t>
            </a:r>
            <a:r>
              <a:rPr lang="da-DK" dirty="0" err="1" smtClean="0"/>
              <a:t>conclusion</a:t>
            </a:r>
            <a:endParaRPr lang="da-DK" dirty="0" smtClean="0"/>
          </a:p>
          <a:p>
            <a:pPr lvl="1"/>
            <a:endParaRPr lang="da-DK" dirty="0"/>
          </a:p>
          <a:p>
            <a:r>
              <a:rPr lang="da-DK" dirty="0" smtClean="0"/>
              <a:t>Reports on Grant Agreement </a:t>
            </a:r>
            <a:r>
              <a:rPr lang="da-DK" dirty="0" err="1" smtClean="0"/>
              <a:t>Deliverables</a:t>
            </a:r>
            <a:endParaRPr lang="da-DK" dirty="0" smtClean="0"/>
          </a:p>
          <a:p>
            <a:pPr lvl="1"/>
            <a:r>
              <a:rPr lang="da-DK" dirty="0" smtClean="0"/>
              <a:t>Go the </a:t>
            </a:r>
            <a:r>
              <a:rPr lang="da-DK" dirty="0" err="1" smtClean="0"/>
              <a:t>the</a:t>
            </a:r>
            <a:r>
              <a:rPr lang="da-DK" dirty="0" smtClean="0"/>
              <a:t> </a:t>
            </a:r>
            <a:r>
              <a:rPr lang="da-DK" dirty="0" err="1" smtClean="0"/>
              <a:t>Commission</a:t>
            </a:r>
            <a:endParaRPr lang="da-DK" dirty="0" smtClean="0"/>
          </a:p>
          <a:p>
            <a:pPr lvl="1"/>
            <a:r>
              <a:rPr lang="da-DK" dirty="0" smtClean="0"/>
              <a:t>Report on </a:t>
            </a:r>
            <a:r>
              <a:rPr lang="da-DK" dirty="0" err="1" smtClean="0"/>
              <a:t>our</a:t>
            </a:r>
            <a:r>
              <a:rPr lang="da-DK" dirty="0" smtClean="0"/>
              <a:t> </a:t>
            </a:r>
            <a:r>
              <a:rPr lang="da-DK" dirty="0" err="1" smtClean="0"/>
              <a:t>achievements</a:t>
            </a:r>
            <a:r>
              <a:rPr lang="da-DK" dirty="0" smtClean="0"/>
              <a:t> </a:t>
            </a:r>
          </a:p>
          <a:p>
            <a:pPr lvl="1"/>
            <a:endParaRPr lang="en-US" dirty="0"/>
          </a:p>
        </p:txBody>
      </p:sp>
      <p:sp>
        <p:nvSpPr>
          <p:cNvPr id="3" name="Title 2"/>
          <p:cNvSpPr>
            <a:spLocks noGrp="1"/>
          </p:cNvSpPr>
          <p:nvPr>
            <p:ph type="title"/>
          </p:nvPr>
        </p:nvSpPr>
        <p:spPr/>
        <p:txBody>
          <a:bodyPr/>
          <a:lstStyle/>
          <a:p>
            <a:r>
              <a:rPr lang="da-DK" dirty="0" smtClean="0"/>
              <a:t>The </a:t>
            </a:r>
            <a:r>
              <a:rPr lang="da-DK" dirty="0" err="1" smtClean="0"/>
              <a:t>question</a:t>
            </a:r>
            <a:r>
              <a:rPr lang="da-DK" dirty="0" smtClean="0"/>
              <a:t> of </a:t>
            </a:r>
            <a:r>
              <a:rPr lang="da-DK" dirty="0" err="1" smtClean="0"/>
              <a:t>reporting</a:t>
            </a:r>
            <a:r>
              <a:rPr lang="da-DK" dirty="0" smtClean="0"/>
              <a:t> </a:t>
            </a:r>
            <a:endParaRPr lang="en-US" dirty="0"/>
          </a:p>
        </p:txBody>
      </p:sp>
    </p:spTree>
    <p:extLst>
      <p:ext uri="{BB962C8B-B14F-4D97-AF65-F5344CB8AC3E}">
        <p14:creationId xmlns:p14="http://schemas.microsoft.com/office/powerpoint/2010/main" val="31942091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dirty="0" smtClean="0"/>
              <a:t>Delays in device operation</a:t>
            </a:r>
          </a:p>
          <a:p>
            <a:r>
              <a:rPr lang="en-GB" dirty="0" smtClean="0"/>
              <a:t>Unclear status of UK, CH</a:t>
            </a:r>
          </a:p>
          <a:p>
            <a:r>
              <a:rPr lang="en-GB" dirty="0" smtClean="0"/>
              <a:t>Risk due to aggression in Ukraine</a:t>
            </a:r>
          </a:p>
          <a:p>
            <a:r>
              <a:rPr lang="en-GB" dirty="0" smtClean="0"/>
              <a:t>Rising costs (Missions, operation, materials</a:t>
            </a:r>
            <a:r>
              <a:rPr lang="en-DK" dirty="0" smtClean="0"/>
              <a:t>…</a:t>
            </a:r>
            <a:r>
              <a:rPr lang="en-GB" dirty="0" smtClean="0"/>
              <a:t>.)</a:t>
            </a:r>
          </a:p>
          <a:p>
            <a:endParaRPr lang="en-GB" dirty="0"/>
          </a:p>
          <a:p>
            <a:r>
              <a:rPr lang="en-GB" dirty="0" smtClean="0"/>
              <a:t>Structure does not allow for fast reaction to problems</a:t>
            </a:r>
          </a:p>
          <a:p>
            <a:r>
              <a:rPr lang="en-GB" dirty="0" smtClean="0"/>
              <a:t>All funding already in WPs</a:t>
            </a:r>
          </a:p>
          <a:p>
            <a:r>
              <a:rPr lang="en-GB" dirty="0" smtClean="0"/>
              <a:t>Risk loosing innovation, project finances rigid in interaction with beneficiaries</a:t>
            </a:r>
          </a:p>
          <a:p>
            <a:endParaRPr lang="en-GB" dirty="0"/>
          </a:p>
          <a:p>
            <a:r>
              <a:rPr lang="en-GB" dirty="0" smtClean="0">
                <a:solidFill>
                  <a:schemeClr val="tx2">
                    <a:lumMod val="60000"/>
                    <a:lumOff val="40000"/>
                  </a:schemeClr>
                </a:solidFill>
              </a:rPr>
              <a:t>Need in ability to react to near future budget demands to not loose investments</a:t>
            </a:r>
          </a:p>
          <a:p>
            <a:endParaRPr lang="en-GB" dirty="0"/>
          </a:p>
          <a:p>
            <a:endParaRPr lang="en-US" dirty="0"/>
          </a:p>
        </p:txBody>
      </p:sp>
      <p:sp>
        <p:nvSpPr>
          <p:cNvPr id="3" name="Title 2"/>
          <p:cNvSpPr>
            <a:spLocks noGrp="1"/>
          </p:cNvSpPr>
          <p:nvPr>
            <p:ph type="title"/>
          </p:nvPr>
        </p:nvSpPr>
        <p:spPr/>
        <p:txBody>
          <a:bodyPr/>
          <a:lstStyle/>
          <a:p>
            <a:r>
              <a:rPr lang="en-GB" dirty="0" smtClean="0"/>
              <a:t>Issues</a:t>
            </a:r>
            <a:endParaRPr lang="en-US" dirty="0"/>
          </a:p>
        </p:txBody>
      </p:sp>
    </p:spTree>
    <p:extLst>
      <p:ext uri="{BB962C8B-B14F-4D97-AF65-F5344CB8AC3E}">
        <p14:creationId xmlns:p14="http://schemas.microsoft.com/office/powerpoint/2010/main" val="2005816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da-DK" dirty="0" smtClean="0"/>
              <a:t>ITER </a:t>
            </a:r>
            <a:r>
              <a:rPr lang="da-DK" dirty="0" err="1" smtClean="0"/>
              <a:t>will</a:t>
            </a:r>
            <a:r>
              <a:rPr lang="da-DK" dirty="0" smtClean="0"/>
              <a:t> provide final information on DEMO</a:t>
            </a:r>
          </a:p>
          <a:p>
            <a:r>
              <a:rPr lang="da-DK" dirty="0" smtClean="0"/>
              <a:t>Most of FSD </a:t>
            </a:r>
            <a:r>
              <a:rPr lang="da-DK" dirty="0" err="1" smtClean="0"/>
              <a:t>work</a:t>
            </a:r>
            <a:r>
              <a:rPr lang="da-DK" dirty="0" smtClean="0"/>
              <a:t> is </a:t>
            </a:r>
            <a:r>
              <a:rPr lang="da-DK" dirty="0" err="1" smtClean="0"/>
              <a:t>towards</a:t>
            </a:r>
            <a:r>
              <a:rPr lang="da-DK" dirty="0" smtClean="0"/>
              <a:t> </a:t>
            </a:r>
            <a:r>
              <a:rPr lang="da-DK" dirty="0" err="1" smtClean="0"/>
              <a:t>derisking</a:t>
            </a:r>
            <a:r>
              <a:rPr lang="da-DK" dirty="0" smtClean="0"/>
              <a:t> ITER and </a:t>
            </a:r>
            <a:r>
              <a:rPr lang="da-DK" dirty="0" err="1" smtClean="0"/>
              <a:t>supporting</a:t>
            </a:r>
            <a:r>
              <a:rPr lang="da-DK" dirty="0" smtClean="0"/>
              <a:t> ITER </a:t>
            </a:r>
            <a:r>
              <a:rPr lang="da-DK" dirty="0" err="1" smtClean="0"/>
              <a:t>decisons</a:t>
            </a:r>
            <a:endParaRPr lang="da-DK" dirty="0" smtClean="0"/>
          </a:p>
          <a:p>
            <a:pPr lvl="1"/>
            <a:r>
              <a:rPr lang="da-DK" dirty="0" smtClean="0"/>
              <a:t>He </a:t>
            </a:r>
            <a:r>
              <a:rPr lang="da-DK" dirty="0" err="1" smtClean="0"/>
              <a:t>campaigns</a:t>
            </a:r>
            <a:endParaRPr lang="da-DK" dirty="0" smtClean="0"/>
          </a:p>
          <a:p>
            <a:pPr lvl="1"/>
            <a:r>
              <a:rPr lang="da-DK" dirty="0" smtClean="0"/>
              <a:t>SPI </a:t>
            </a:r>
            <a:r>
              <a:rPr lang="da-DK" dirty="0" err="1" smtClean="0"/>
              <a:t>work</a:t>
            </a:r>
            <a:r>
              <a:rPr lang="da-DK" dirty="0" smtClean="0"/>
              <a:t> </a:t>
            </a:r>
            <a:endParaRPr lang="da-DK" dirty="0" smtClean="0"/>
          </a:p>
          <a:p>
            <a:pPr lvl="1"/>
            <a:r>
              <a:rPr lang="da-DK" dirty="0" smtClean="0"/>
              <a:t>And </a:t>
            </a:r>
            <a:r>
              <a:rPr lang="da-DK" dirty="0" err="1" smtClean="0"/>
              <a:t>erosion,detention</a:t>
            </a:r>
            <a:r>
              <a:rPr lang="da-DK" dirty="0" smtClean="0"/>
              <a:t> studies </a:t>
            </a:r>
            <a:endParaRPr lang="da-DK" dirty="0" smtClean="0"/>
          </a:p>
          <a:p>
            <a:pPr lvl="1"/>
            <a:endParaRPr lang="da-DK" dirty="0" smtClean="0"/>
          </a:p>
          <a:p>
            <a:r>
              <a:rPr lang="da-DK" dirty="0" err="1" smtClean="0"/>
              <a:t>Specific</a:t>
            </a:r>
            <a:r>
              <a:rPr lang="da-DK" dirty="0" smtClean="0"/>
              <a:t> DEMO </a:t>
            </a:r>
            <a:r>
              <a:rPr lang="da-DK" dirty="0" err="1" smtClean="0"/>
              <a:t>questions</a:t>
            </a:r>
            <a:r>
              <a:rPr lang="da-DK" dirty="0"/>
              <a:t> </a:t>
            </a:r>
            <a:r>
              <a:rPr lang="da-DK" dirty="0" err="1" smtClean="0"/>
              <a:t>are</a:t>
            </a:r>
            <a:r>
              <a:rPr lang="da-DK" dirty="0" smtClean="0"/>
              <a:t> </a:t>
            </a:r>
            <a:r>
              <a:rPr lang="da-DK" dirty="0" err="1" smtClean="0"/>
              <a:t>already</a:t>
            </a:r>
            <a:r>
              <a:rPr lang="da-DK" dirty="0" smtClean="0"/>
              <a:t> </a:t>
            </a:r>
            <a:r>
              <a:rPr lang="da-DK" dirty="0" err="1" smtClean="0"/>
              <a:t>being</a:t>
            </a:r>
            <a:r>
              <a:rPr lang="da-DK" dirty="0" smtClean="0"/>
              <a:t> </a:t>
            </a:r>
            <a:r>
              <a:rPr lang="da-DK" dirty="0" err="1" smtClean="0"/>
              <a:t>answered</a:t>
            </a:r>
            <a:r>
              <a:rPr lang="da-DK" dirty="0" smtClean="0"/>
              <a:t> in the FSD programme</a:t>
            </a:r>
          </a:p>
          <a:p>
            <a:r>
              <a:rPr lang="da-DK" dirty="0" smtClean="0"/>
              <a:t>DEMO </a:t>
            </a:r>
            <a:r>
              <a:rPr lang="da-DK" dirty="0" err="1" smtClean="0"/>
              <a:t>questions</a:t>
            </a:r>
            <a:r>
              <a:rPr lang="da-DK" dirty="0" smtClean="0"/>
              <a:t> </a:t>
            </a:r>
            <a:r>
              <a:rPr lang="da-DK" dirty="0" err="1" smtClean="0"/>
              <a:t>will</a:t>
            </a:r>
            <a:r>
              <a:rPr lang="da-DK" dirty="0" smtClean="0"/>
              <a:t> </a:t>
            </a:r>
            <a:r>
              <a:rPr lang="da-DK" dirty="0" err="1" smtClean="0"/>
              <a:t>be</a:t>
            </a:r>
            <a:r>
              <a:rPr lang="da-DK" dirty="0" smtClean="0"/>
              <a:t> </a:t>
            </a:r>
            <a:r>
              <a:rPr lang="da-DK" dirty="0" err="1" smtClean="0"/>
              <a:t>increasingly</a:t>
            </a:r>
            <a:r>
              <a:rPr lang="da-DK" dirty="0" smtClean="0"/>
              <a:t> </a:t>
            </a:r>
            <a:r>
              <a:rPr lang="da-DK" dirty="0" err="1" smtClean="0"/>
              <a:t>important</a:t>
            </a:r>
            <a:r>
              <a:rPr lang="da-DK" dirty="0" smtClean="0"/>
              <a:t>, </a:t>
            </a:r>
            <a:r>
              <a:rPr lang="da-DK" dirty="0" err="1" smtClean="0"/>
              <a:t>eventually</a:t>
            </a:r>
            <a:r>
              <a:rPr lang="da-DK" dirty="0" smtClean="0"/>
              <a:t> </a:t>
            </a:r>
            <a:r>
              <a:rPr lang="da-DK" dirty="0" err="1" smtClean="0"/>
              <a:t>preparing</a:t>
            </a:r>
            <a:r>
              <a:rPr lang="da-DK" dirty="0" smtClean="0"/>
              <a:t> </a:t>
            </a:r>
            <a:r>
              <a:rPr lang="da-DK" dirty="0" err="1" smtClean="0"/>
              <a:t>also</a:t>
            </a:r>
            <a:r>
              <a:rPr lang="da-DK" dirty="0" smtClean="0"/>
              <a:t> ITER </a:t>
            </a:r>
            <a:r>
              <a:rPr lang="da-DK" dirty="0" err="1" smtClean="0"/>
              <a:t>work</a:t>
            </a:r>
            <a:r>
              <a:rPr lang="da-DK" dirty="0" smtClean="0"/>
              <a:t> for DEMO </a:t>
            </a:r>
            <a:endParaRPr lang="en-US" dirty="0"/>
          </a:p>
        </p:txBody>
      </p:sp>
      <p:sp>
        <p:nvSpPr>
          <p:cNvPr id="3" name="Title 2"/>
          <p:cNvSpPr>
            <a:spLocks noGrp="1"/>
          </p:cNvSpPr>
          <p:nvPr>
            <p:ph type="title"/>
          </p:nvPr>
        </p:nvSpPr>
        <p:spPr/>
        <p:txBody>
          <a:bodyPr/>
          <a:lstStyle/>
          <a:p>
            <a:r>
              <a:rPr lang="da-DK" dirty="0" err="1" smtClean="0"/>
              <a:t>Towards</a:t>
            </a:r>
            <a:r>
              <a:rPr lang="da-DK" dirty="0" smtClean="0"/>
              <a:t> ITER and DEMO </a:t>
            </a:r>
            <a:endParaRPr lang="en-US" dirty="0"/>
          </a:p>
        </p:txBody>
      </p:sp>
    </p:spTree>
    <p:extLst>
      <p:ext uri="{BB962C8B-B14F-4D97-AF65-F5344CB8AC3E}">
        <p14:creationId xmlns:p14="http://schemas.microsoft.com/office/powerpoint/2010/main" val="288256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Objectives/Headlines </a:t>
            </a:r>
            <a:endParaRPr lang="en-US" dirty="0"/>
          </a:p>
        </p:txBody>
      </p:sp>
      <p:pic>
        <p:nvPicPr>
          <p:cNvPr id="7" name="Picture 6">
            <a:extLst>
              <a:ext uri="{FF2B5EF4-FFF2-40B4-BE49-F238E27FC236}">
                <a16:creationId xmlns:a16="http://schemas.microsoft.com/office/drawing/2014/main" id="{EA735AF9-F9AF-FC4B-BBAE-C9E6C66942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310" y="1268760"/>
            <a:ext cx="8545379" cy="4737112"/>
          </a:xfrm>
          <a:prstGeom prst="rect">
            <a:avLst/>
          </a:prstGeom>
        </p:spPr>
      </p:pic>
    </p:spTree>
    <p:extLst>
      <p:ext uri="{BB962C8B-B14F-4D97-AF65-F5344CB8AC3E}">
        <p14:creationId xmlns:p14="http://schemas.microsoft.com/office/powerpoint/2010/main" val="1471341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WPs </a:t>
            </a:r>
          </a:p>
        </p:txBody>
      </p:sp>
      <p:sp>
        <p:nvSpPr>
          <p:cNvPr id="20" name="TextBox 19">
            <a:extLst>
              <a:ext uri="{FF2B5EF4-FFF2-40B4-BE49-F238E27FC236}">
                <a16:creationId xmlns:a16="http://schemas.microsoft.com/office/drawing/2014/main" id="{819E76BA-BFEA-0340-971A-5D4B656D08BB}"/>
              </a:ext>
            </a:extLst>
          </p:cNvPr>
          <p:cNvSpPr txBox="1"/>
          <p:nvPr/>
        </p:nvSpPr>
        <p:spPr>
          <a:xfrm>
            <a:off x="107504" y="908720"/>
            <a:ext cx="9001000" cy="5386090"/>
          </a:xfrm>
          <a:prstGeom prst="rect">
            <a:avLst/>
          </a:prstGeom>
          <a:noFill/>
        </p:spPr>
        <p:txBody>
          <a:bodyPr wrap="square" rtlCol="0">
            <a:spAutoFit/>
          </a:bodyPr>
          <a:lstStyle/>
          <a:p>
            <a:pPr marL="285750" indent="-285750">
              <a:buFont typeface="Arial" panose="020B0604020202020204" pitchFamily="34" charset="0"/>
              <a:buChar char="•"/>
            </a:pPr>
            <a:r>
              <a:rPr lang="en-GB" sz="1400" b="1" dirty="0"/>
              <a:t>WP TE: </a:t>
            </a:r>
          </a:p>
          <a:p>
            <a:pPr lvl="1"/>
            <a:r>
              <a:rPr lang="en-GB" sz="1400" dirty="0" smtClean="0"/>
              <a:t>Provide </a:t>
            </a:r>
            <a:r>
              <a:rPr lang="en-GB" sz="1400" dirty="0"/>
              <a:t>the physics basis for ITER and DEMO operational scenarios  in a </a:t>
            </a:r>
            <a:r>
              <a:rPr lang="en-GB" sz="1400" dirty="0" smtClean="0"/>
              <a:t>Europe</a:t>
            </a:r>
            <a:endParaRPr lang="en-GB" sz="1400" dirty="0"/>
          </a:p>
          <a:p>
            <a:pPr lvl="1"/>
            <a:r>
              <a:rPr lang="en-GB" sz="1400" dirty="0" smtClean="0"/>
              <a:t>wide </a:t>
            </a:r>
            <a:r>
              <a:rPr lang="en-GB" sz="1400" dirty="0"/>
              <a:t>unique integrated approach utilizing machines of different  capabilities, </a:t>
            </a:r>
            <a:r>
              <a:rPr lang="en-GB" sz="1400" dirty="0" smtClean="0"/>
              <a:t>sizes</a:t>
            </a:r>
            <a:r>
              <a:rPr lang="en-GB" sz="1400" dirty="0"/>
              <a:t> </a:t>
            </a:r>
            <a:r>
              <a:rPr lang="en-GB" sz="1400" dirty="0" smtClean="0"/>
              <a:t>and </a:t>
            </a:r>
            <a:r>
              <a:rPr lang="en-GB" sz="1400" dirty="0"/>
              <a:t>parameters</a:t>
            </a:r>
            <a:r>
              <a:rPr lang="en-GB" sz="1400" dirty="0" smtClean="0"/>
              <a:t>.</a:t>
            </a:r>
          </a:p>
          <a:p>
            <a:pPr lvl="1"/>
            <a:endParaRPr lang="en-GB" sz="1400" dirty="0"/>
          </a:p>
          <a:p>
            <a:pPr marL="285750" indent="-285750">
              <a:buFont typeface="Arial" panose="020B0604020202020204" pitchFamily="34" charset="0"/>
              <a:buChar char="•"/>
            </a:pPr>
            <a:r>
              <a:rPr lang="en-GB" sz="1600" b="1" dirty="0">
                <a:solidFill>
                  <a:srgbClr val="FF0000"/>
                </a:solidFill>
              </a:rPr>
              <a:t>WP </a:t>
            </a:r>
            <a:r>
              <a:rPr lang="en-GB" sz="1600" b="1" dirty="0" smtClean="0">
                <a:solidFill>
                  <a:srgbClr val="FF0000"/>
                </a:solidFill>
              </a:rPr>
              <a:t>PWIE:</a:t>
            </a:r>
          </a:p>
          <a:p>
            <a:pPr lvl="1"/>
            <a:r>
              <a:rPr lang="en-GB" sz="1600" dirty="0" smtClean="0">
                <a:solidFill>
                  <a:srgbClr val="FF0000"/>
                </a:solidFill>
              </a:rPr>
              <a:t>Implement </a:t>
            </a:r>
            <a:r>
              <a:rPr lang="en-GB" sz="1600" dirty="0">
                <a:solidFill>
                  <a:srgbClr val="FF0000"/>
                </a:solidFill>
              </a:rPr>
              <a:t>and coordinate </a:t>
            </a:r>
            <a:r>
              <a:rPr lang="en-GB" sz="1600" dirty="0" err="1">
                <a:solidFill>
                  <a:srgbClr val="FF0000"/>
                </a:solidFill>
              </a:rPr>
              <a:t>EUROfusion’s</a:t>
            </a:r>
            <a:r>
              <a:rPr lang="en-GB" sz="1600" dirty="0">
                <a:solidFill>
                  <a:srgbClr val="FF0000"/>
                </a:solidFill>
              </a:rPr>
              <a:t> strategy on particle, and power </a:t>
            </a:r>
            <a:r>
              <a:rPr lang="en-GB" sz="1600" dirty="0" smtClean="0">
                <a:solidFill>
                  <a:srgbClr val="FF0000"/>
                </a:solidFill>
              </a:rPr>
              <a:t>exhaust as </a:t>
            </a:r>
            <a:r>
              <a:rPr lang="en-GB" sz="1600" dirty="0">
                <a:solidFill>
                  <a:srgbClr val="FF0000"/>
                </a:solidFill>
              </a:rPr>
              <a:t>well as </a:t>
            </a:r>
            <a:r>
              <a:rPr lang="en-GB" sz="1600" dirty="0" smtClean="0">
                <a:solidFill>
                  <a:srgbClr val="FF0000"/>
                </a:solidFill>
              </a:rPr>
              <a:t>on plasma </a:t>
            </a:r>
            <a:r>
              <a:rPr lang="en-GB" sz="1600" dirty="0">
                <a:solidFill>
                  <a:srgbClr val="FF0000"/>
                </a:solidFill>
              </a:rPr>
              <a:t>material interactions in view of plasma-facing components </a:t>
            </a:r>
            <a:r>
              <a:rPr lang="en-GB" sz="1600" dirty="0" smtClean="0">
                <a:solidFill>
                  <a:srgbClr val="FF0000"/>
                </a:solidFill>
              </a:rPr>
              <a:t>lifetime</a:t>
            </a:r>
            <a:r>
              <a:rPr lang="en-GB" sz="1600" dirty="0">
                <a:solidFill>
                  <a:srgbClr val="FF0000"/>
                </a:solidFill>
              </a:rPr>
              <a:t>, tritium retention and dust production</a:t>
            </a:r>
            <a:r>
              <a:rPr lang="en-GB" sz="1600" dirty="0" smtClean="0">
                <a:solidFill>
                  <a:srgbClr val="FF0000"/>
                </a:solidFill>
              </a:rPr>
              <a:t>.</a:t>
            </a:r>
          </a:p>
          <a:p>
            <a:pPr lvl="1"/>
            <a:endParaRPr lang="en-GB" sz="1400" dirty="0"/>
          </a:p>
          <a:p>
            <a:pPr marL="285750" indent="-285750">
              <a:buFont typeface="Arial" panose="020B0604020202020204" pitchFamily="34" charset="0"/>
              <a:buChar char="•"/>
            </a:pPr>
            <a:r>
              <a:rPr lang="en-GB" sz="1400" b="1" dirty="0"/>
              <a:t>WP </a:t>
            </a:r>
            <a:r>
              <a:rPr lang="en-GB" sz="1400" b="1" dirty="0" err="1" smtClean="0"/>
              <a:t>PrIO</a:t>
            </a:r>
            <a:r>
              <a:rPr lang="en-GB" sz="1400" b="1" dirty="0" smtClean="0"/>
              <a:t>:</a:t>
            </a:r>
          </a:p>
          <a:p>
            <a:pPr lvl="1"/>
            <a:r>
              <a:rPr lang="en-US" sz="1400" dirty="0" smtClean="0"/>
              <a:t>Integration </a:t>
            </a:r>
            <a:r>
              <a:rPr lang="en-US" sz="1400" dirty="0"/>
              <a:t>and coordination of the relevant EUROfusion activities to provide </a:t>
            </a:r>
            <a:r>
              <a:rPr lang="en-US" sz="1400" dirty="0" smtClean="0"/>
              <a:t>coordinated </a:t>
            </a:r>
            <a:r>
              <a:rPr lang="en-US" sz="1400" dirty="0" err="1"/>
              <a:t>EUROfusion’s</a:t>
            </a:r>
            <a:r>
              <a:rPr lang="en-US" sz="1400" dirty="0"/>
              <a:t> input to ITER and to position the EU laboratories </a:t>
            </a:r>
            <a:r>
              <a:rPr lang="en-US" sz="1400" dirty="0" smtClean="0"/>
              <a:t>to obtain </a:t>
            </a:r>
            <a:r>
              <a:rPr lang="en-US" sz="1400" dirty="0"/>
              <a:t>maximum benefits from ITER operation</a:t>
            </a:r>
            <a:r>
              <a:rPr lang="en-US" sz="1400" dirty="0" smtClean="0"/>
              <a:t>.</a:t>
            </a:r>
          </a:p>
          <a:p>
            <a:pPr lvl="1"/>
            <a:endParaRPr lang="en-US" sz="1400" dirty="0"/>
          </a:p>
          <a:p>
            <a:pPr marL="285750" indent="-285750">
              <a:buFont typeface="Arial" panose="020B0604020202020204" pitchFamily="34" charset="0"/>
              <a:buChar char="•"/>
            </a:pPr>
            <a:r>
              <a:rPr lang="en-US" sz="1400" b="1" dirty="0"/>
              <a:t>WP </a:t>
            </a:r>
            <a:r>
              <a:rPr lang="en-US" sz="1400" b="1" dirty="0" smtClean="0"/>
              <a:t>JT 60SA:</a:t>
            </a:r>
          </a:p>
          <a:p>
            <a:pPr lvl="1"/>
            <a:r>
              <a:rPr lang="en-GB" sz="1400" dirty="0" smtClean="0"/>
              <a:t>Ensure </a:t>
            </a:r>
            <a:r>
              <a:rPr lang="en-GB" sz="1400" dirty="0"/>
              <a:t>European participation in JT 60SA is effective, and aligned to the </a:t>
            </a:r>
            <a:r>
              <a:rPr lang="en-GB" sz="1400" dirty="0" err="1" smtClean="0"/>
              <a:t>EUROfusion</a:t>
            </a:r>
            <a:r>
              <a:rPr lang="en-GB" sz="1400" dirty="0" smtClean="0"/>
              <a:t> </a:t>
            </a:r>
            <a:r>
              <a:rPr lang="en-GB" sz="1400" dirty="0"/>
              <a:t>programme</a:t>
            </a:r>
            <a:r>
              <a:rPr lang="en-GB" sz="1400" dirty="0" smtClean="0"/>
              <a:t>.</a:t>
            </a:r>
          </a:p>
          <a:p>
            <a:pPr lvl="1"/>
            <a:endParaRPr lang="en-GB" sz="1400" dirty="0"/>
          </a:p>
          <a:p>
            <a:pPr marL="285750" indent="-285750">
              <a:buFont typeface="Arial" panose="020B0604020202020204" pitchFamily="34" charset="0"/>
              <a:buChar char="•"/>
            </a:pPr>
            <a:r>
              <a:rPr lang="en-GB" sz="1400" b="1" dirty="0"/>
              <a:t>WP </a:t>
            </a:r>
            <a:r>
              <a:rPr lang="en-GB" sz="1400" b="1" dirty="0" smtClean="0"/>
              <a:t>W7X:</a:t>
            </a:r>
          </a:p>
          <a:p>
            <a:pPr lvl="1"/>
            <a:r>
              <a:rPr lang="en-GB" sz="1400" dirty="0" smtClean="0"/>
              <a:t>Provide </a:t>
            </a:r>
            <a:r>
              <a:rPr lang="en-GB" sz="1400" dirty="0"/>
              <a:t>a substantial physics basis for the assessment of optimized stellarators as </a:t>
            </a:r>
            <a:r>
              <a:rPr lang="en-GB" sz="1400" dirty="0" smtClean="0"/>
              <a:t>an </a:t>
            </a:r>
            <a:r>
              <a:rPr lang="en-GB" sz="1400" dirty="0"/>
              <a:t>alternative line in magnetic confinement </a:t>
            </a:r>
            <a:r>
              <a:rPr lang="en-GB" sz="1400" dirty="0" smtClean="0"/>
              <a:t>fusion.</a:t>
            </a:r>
          </a:p>
          <a:p>
            <a:pPr lvl="1"/>
            <a:endParaRPr lang="en-US" sz="1400" dirty="0"/>
          </a:p>
          <a:p>
            <a:pPr marL="285750" indent="-285750">
              <a:buFont typeface="Arial" panose="020B0604020202020204" pitchFamily="34" charset="0"/>
              <a:buChar char="•"/>
            </a:pPr>
            <a:r>
              <a:rPr lang="en-US" sz="1400" b="1" dirty="0"/>
              <a:t>WP </a:t>
            </a:r>
            <a:r>
              <a:rPr lang="en-US" sz="1400" b="1" dirty="0" smtClean="0"/>
              <a:t>AC:</a:t>
            </a:r>
          </a:p>
          <a:p>
            <a:pPr lvl="1"/>
            <a:r>
              <a:rPr lang="en-GB" sz="1400" dirty="0" smtClean="0"/>
              <a:t>Build </a:t>
            </a:r>
            <a:r>
              <a:rPr lang="en-GB" sz="1400" dirty="0"/>
              <a:t>a solid suite of numerical tools with prediction and control </a:t>
            </a:r>
            <a:r>
              <a:rPr lang="en-GB" sz="1400" dirty="0" smtClean="0"/>
              <a:t>capabilities. (Output!) </a:t>
            </a:r>
          </a:p>
          <a:p>
            <a:pPr marL="285750" indent="-285750">
              <a:buFont typeface="Arial" panose="020B0604020202020204" pitchFamily="34" charset="0"/>
              <a:buChar char="•"/>
            </a:pPr>
            <a:endParaRPr lang="en-GB" sz="1400" dirty="0" smtClean="0"/>
          </a:p>
          <a:p>
            <a:pPr marL="285750" indent="-285750">
              <a:buFont typeface="Arial" panose="020B0604020202020204" pitchFamily="34" charset="0"/>
              <a:buChar char="•"/>
            </a:pPr>
            <a:r>
              <a:rPr lang="en-GB" sz="1400" b="1" dirty="0" smtClean="0"/>
              <a:t>ENR, EEGs, ERGs</a:t>
            </a:r>
            <a:endParaRPr lang="en-US" sz="1400" b="1" dirty="0"/>
          </a:p>
        </p:txBody>
      </p:sp>
    </p:spTree>
    <p:extLst>
      <p:ext uri="{BB962C8B-B14F-4D97-AF65-F5344CB8AC3E}">
        <p14:creationId xmlns:p14="http://schemas.microsoft.com/office/powerpoint/2010/main" val="1102651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Organisation </a:t>
            </a:r>
            <a:endParaRPr lang="en-US" dirty="0"/>
          </a:p>
        </p:txBody>
      </p:sp>
      <p:graphicFrame>
        <p:nvGraphicFramePr>
          <p:cNvPr id="7" name="Diagram 6">
            <a:extLst>
              <a:ext uri="{FF2B5EF4-FFF2-40B4-BE49-F238E27FC236}">
                <a16:creationId xmlns:a16="http://schemas.microsoft.com/office/drawing/2014/main" id="{AFC23DAA-0F7D-AA43-8234-DE26FBA09014}"/>
              </a:ext>
            </a:extLst>
          </p:cNvPr>
          <p:cNvGraphicFramePr/>
          <p:nvPr>
            <p:extLst>
              <p:ext uri="{D42A27DB-BD31-4B8C-83A1-F6EECF244321}">
                <p14:modId xmlns:p14="http://schemas.microsoft.com/office/powerpoint/2010/main" val="3577814488"/>
              </p:ext>
            </p:extLst>
          </p:nvPr>
        </p:nvGraphicFramePr>
        <p:xfrm>
          <a:off x="131303" y="620688"/>
          <a:ext cx="9024664" cy="3021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5" name="Group 34">
            <a:extLst>
              <a:ext uri="{FF2B5EF4-FFF2-40B4-BE49-F238E27FC236}">
                <a16:creationId xmlns:a16="http://schemas.microsoft.com/office/drawing/2014/main" id="{5C89BD94-C78D-414B-AD05-899C73CB50C8}"/>
              </a:ext>
            </a:extLst>
          </p:cNvPr>
          <p:cNvGrpSpPr/>
          <p:nvPr/>
        </p:nvGrpSpPr>
        <p:grpSpPr>
          <a:xfrm>
            <a:off x="306815" y="4141396"/>
            <a:ext cx="6929482" cy="1001525"/>
            <a:chOff x="337699" y="3654807"/>
            <a:chExt cx="9401282" cy="1114404"/>
          </a:xfrm>
        </p:grpSpPr>
        <p:pic>
          <p:nvPicPr>
            <p:cNvPr id="42" name="Picture 41">
              <a:extLst>
                <a:ext uri="{FF2B5EF4-FFF2-40B4-BE49-F238E27FC236}">
                  <a16:creationId xmlns:a16="http://schemas.microsoft.com/office/drawing/2014/main" id="{3A13DF0B-069F-B74A-9352-2F75BABE5F37}"/>
                </a:ext>
              </a:extLst>
            </p:cNvPr>
            <p:cNvPicPr>
              <a:picLocks noChangeAspect="1"/>
            </p:cNvPicPr>
            <p:nvPr/>
          </p:nvPicPr>
          <p:blipFill>
            <a:blip r:embed="rId7"/>
            <a:stretch>
              <a:fillRect/>
            </a:stretch>
          </p:blipFill>
          <p:spPr>
            <a:xfrm>
              <a:off x="337699" y="3682315"/>
              <a:ext cx="1783697" cy="990943"/>
            </a:xfrm>
            <a:prstGeom prst="rect">
              <a:avLst/>
            </a:prstGeom>
          </p:spPr>
        </p:pic>
        <p:pic>
          <p:nvPicPr>
            <p:cNvPr id="44" name="Picture 43">
              <a:extLst>
                <a:ext uri="{FF2B5EF4-FFF2-40B4-BE49-F238E27FC236}">
                  <a16:creationId xmlns:a16="http://schemas.microsoft.com/office/drawing/2014/main" id="{77E17D56-7118-3A4E-BB83-91BDE9B77ECE}"/>
                </a:ext>
              </a:extLst>
            </p:cNvPr>
            <p:cNvPicPr>
              <a:picLocks noChangeAspect="1"/>
            </p:cNvPicPr>
            <p:nvPr/>
          </p:nvPicPr>
          <p:blipFill>
            <a:blip r:embed="rId8"/>
            <a:stretch>
              <a:fillRect/>
            </a:stretch>
          </p:blipFill>
          <p:spPr>
            <a:xfrm>
              <a:off x="4577524" y="3684997"/>
              <a:ext cx="1183576" cy="1060479"/>
            </a:xfrm>
            <a:prstGeom prst="rect">
              <a:avLst/>
            </a:prstGeom>
          </p:spPr>
        </p:pic>
        <p:pic>
          <p:nvPicPr>
            <p:cNvPr id="45" name="Picture 44">
              <a:extLst>
                <a:ext uri="{FF2B5EF4-FFF2-40B4-BE49-F238E27FC236}">
                  <a16:creationId xmlns:a16="http://schemas.microsoft.com/office/drawing/2014/main" id="{22C47FDD-1142-8041-B2DB-BC0A2C0744D3}"/>
                </a:ext>
              </a:extLst>
            </p:cNvPr>
            <p:cNvPicPr>
              <a:picLocks noChangeAspect="1"/>
            </p:cNvPicPr>
            <p:nvPr/>
          </p:nvPicPr>
          <p:blipFill>
            <a:blip r:embed="rId9"/>
            <a:stretch>
              <a:fillRect/>
            </a:stretch>
          </p:blipFill>
          <p:spPr>
            <a:xfrm>
              <a:off x="6657784" y="3654807"/>
              <a:ext cx="909696" cy="1106516"/>
            </a:xfrm>
            <a:prstGeom prst="rect">
              <a:avLst/>
            </a:prstGeom>
          </p:spPr>
        </p:pic>
        <p:pic>
          <p:nvPicPr>
            <p:cNvPr id="46" name="Picture 45">
              <a:extLst>
                <a:ext uri="{FF2B5EF4-FFF2-40B4-BE49-F238E27FC236}">
                  <a16:creationId xmlns:a16="http://schemas.microsoft.com/office/drawing/2014/main" id="{25B04D42-1232-EC4F-A5BD-3FAD84EEDBF7}"/>
                </a:ext>
              </a:extLst>
            </p:cNvPr>
            <p:cNvPicPr>
              <a:picLocks noChangeAspect="1"/>
            </p:cNvPicPr>
            <p:nvPr/>
          </p:nvPicPr>
          <p:blipFill>
            <a:blip r:embed="rId10"/>
            <a:stretch>
              <a:fillRect/>
            </a:stretch>
          </p:blipFill>
          <p:spPr>
            <a:xfrm>
              <a:off x="8458178" y="3654807"/>
              <a:ext cx="1280803" cy="1114404"/>
            </a:xfrm>
            <a:prstGeom prst="rect">
              <a:avLst/>
            </a:prstGeom>
          </p:spPr>
        </p:pic>
      </p:grpSp>
      <p:sp>
        <p:nvSpPr>
          <p:cNvPr id="5" name="TextBox 4">
            <a:extLst>
              <a:ext uri="{FF2B5EF4-FFF2-40B4-BE49-F238E27FC236}">
                <a16:creationId xmlns:a16="http://schemas.microsoft.com/office/drawing/2014/main" id="{0E4EBF0E-2C9A-C44A-9DA5-38525C2CFF3B}"/>
              </a:ext>
            </a:extLst>
          </p:cNvPr>
          <p:cNvSpPr txBox="1"/>
          <p:nvPr/>
        </p:nvSpPr>
        <p:spPr>
          <a:xfrm>
            <a:off x="122425" y="3283438"/>
            <a:ext cx="1208985" cy="738664"/>
          </a:xfrm>
          <a:prstGeom prst="rect">
            <a:avLst/>
          </a:prstGeom>
          <a:noFill/>
        </p:spPr>
        <p:txBody>
          <a:bodyPr wrap="none" rtlCol="0">
            <a:spAutoFit/>
          </a:bodyPr>
          <a:lstStyle/>
          <a:p>
            <a:pPr lvl="0"/>
            <a:r>
              <a:rPr lang="en-US" sz="1400" b="1" dirty="0"/>
              <a:t>Sara Moradi </a:t>
            </a:r>
          </a:p>
          <a:p>
            <a:pPr lvl="0"/>
            <a:r>
              <a:rPr lang="en-US" sz="1400" dirty="0"/>
              <a:t>(Deputy </a:t>
            </a:r>
            <a:r>
              <a:rPr lang="en-US" sz="1400" dirty="0" err="1"/>
              <a:t>HoD</a:t>
            </a:r>
            <a:r>
              <a:rPr lang="en-US" sz="1400" dirty="0"/>
              <a:t>, </a:t>
            </a:r>
          </a:p>
          <a:p>
            <a:pPr lvl="0"/>
            <a:r>
              <a:rPr lang="en-US" sz="1400" dirty="0" smtClean="0"/>
              <a:t>TE </a:t>
            </a:r>
            <a:r>
              <a:rPr lang="en-US" sz="1400" dirty="0"/>
              <a:t>&amp; W7-X)</a:t>
            </a:r>
          </a:p>
        </p:txBody>
      </p:sp>
      <p:sp>
        <p:nvSpPr>
          <p:cNvPr id="47" name="TextBox 46">
            <a:extLst>
              <a:ext uri="{FF2B5EF4-FFF2-40B4-BE49-F238E27FC236}">
                <a16:creationId xmlns:a16="http://schemas.microsoft.com/office/drawing/2014/main" id="{1E001795-A6D6-774E-9900-606E9630638D}"/>
              </a:ext>
            </a:extLst>
          </p:cNvPr>
          <p:cNvSpPr txBox="1"/>
          <p:nvPr/>
        </p:nvSpPr>
        <p:spPr>
          <a:xfrm>
            <a:off x="1704063" y="3282858"/>
            <a:ext cx="1244508" cy="523220"/>
          </a:xfrm>
          <a:prstGeom prst="rect">
            <a:avLst/>
          </a:prstGeom>
          <a:noFill/>
        </p:spPr>
        <p:txBody>
          <a:bodyPr wrap="none" rtlCol="0">
            <a:spAutoFit/>
          </a:bodyPr>
          <a:lstStyle/>
          <a:p>
            <a:r>
              <a:rPr lang="en-US" sz="1400" b="1" dirty="0"/>
              <a:t>Denis </a:t>
            </a:r>
            <a:r>
              <a:rPr lang="en-US" sz="1400" b="1" dirty="0" err="1"/>
              <a:t>Kalupin</a:t>
            </a:r>
            <a:r>
              <a:rPr lang="en-US" sz="1400" b="1" dirty="0"/>
              <a:t> </a:t>
            </a:r>
          </a:p>
          <a:p>
            <a:r>
              <a:rPr lang="en-US" sz="1400" dirty="0" smtClean="0"/>
              <a:t>(AC)</a:t>
            </a:r>
            <a:endParaRPr lang="en-US" sz="1400" dirty="0"/>
          </a:p>
        </p:txBody>
      </p:sp>
      <p:sp>
        <p:nvSpPr>
          <p:cNvPr id="48" name="TextBox 47">
            <a:extLst>
              <a:ext uri="{FF2B5EF4-FFF2-40B4-BE49-F238E27FC236}">
                <a16:creationId xmlns:a16="http://schemas.microsoft.com/office/drawing/2014/main" id="{AB3EEF47-F863-D542-B91A-2BB131B5E8AE}"/>
              </a:ext>
            </a:extLst>
          </p:cNvPr>
          <p:cNvSpPr txBox="1"/>
          <p:nvPr/>
        </p:nvSpPr>
        <p:spPr>
          <a:xfrm>
            <a:off x="3345230" y="3282858"/>
            <a:ext cx="1404487" cy="738664"/>
          </a:xfrm>
          <a:prstGeom prst="rect">
            <a:avLst/>
          </a:prstGeom>
          <a:noFill/>
        </p:spPr>
        <p:txBody>
          <a:bodyPr wrap="none" rtlCol="0">
            <a:spAutoFit/>
          </a:bodyPr>
          <a:lstStyle/>
          <a:p>
            <a:pPr lvl="0"/>
            <a:r>
              <a:rPr lang="en-US" sz="1400" b="1" dirty="0"/>
              <a:t>Joao </a:t>
            </a:r>
            <a:r>
              <a:rPr lang="en-US" sz="1400" b="1" dirty="0" err="1"/>
              <a:t>Figueiredo</a:t>
            </a:r>
            <a:r>
              <a:rPr lang="en-US" sz="1400" b="1" dirty="0"/>
              <a:t> </a:t>
            </a:r>
          </a:p>
          <a:p>
            <a:pPr lvl="0"/>
            <a:r>
              <a:rPr lang="en-US" sz="1400" dirty="0" smtClean="0"/>
              <a:t>(Enhancements, </a:t>
            </a:r>
          </a:p>
          <a:p>
            <a:pPr lvl="0"/>
            <a:r>
              <a:rPr lang="en-US" sz="1400" dirty="0" err="1" smtClean="0"/>
              <a:t>PrIO</a:t>
            </a:r>
            <a:r>
              <a:rPr lang="en-US" sz="1400" dirty="0" smtClean="0"/>
              <a:t> </a:t>
            </a:r>
            <a:r>
              <a:rPr lang="en-US" sz="1400" dirty="0"/>
              <a:t>&amp; JT60-SA)</a:t>
            </a:r>
          </a:p>
        </p:txBody>
      </p:sp>
      <p:sp>
        <p:nvSpPr>
          <p:cNvPr id="49" name="TextBox 48">
            <a:extLst>
              <a:ext uri="{FF2B5EF4-FFF2-40B4-BE49-F238E27FC236}">
                <a16:creationId xmlns:a16="http://schemas.microsoft.com/office/drawing/2014/main" id="{71D9B276-51D2-684F-AFB4-75969D77E394}"/>
              </a:ext>
            </a:extLst>
          </p:cNvPr>
          <p:cNvSpPr txBox="1"/>
          <p:nvPr/>
        </p:nvSpPr>
        <p:spPr>
          <a:xfrm>
            <a:off x="5070992" y="3282858"/>
            <a:ext cx="1129476" cy="523220"/>
          </a:xfrm>
          <a:prstGeom prst="rect">
            <a:avLst/>
          </a:prstGeom>
          <a:noFill/>
        </p:spPr>
        <p:txBody>
          <a:bodyPr wrap="none" rtlCol="0">
            <a:spAutoFit/>
          </a:bodyPr>
          <a:lstStyle/>
          <a:p>
            <a:pPr lvl="0"/>
            <a:r>
              <a:rPr lang="en-US" sz="1400" b="1" dirty="0">
                <a:solidFill>
                  <a:srgbClr val="FF0000"/>
                </a:solidFill>
              </a:rPr>
              <a:t>David Douai </a:t>
            </a:r>
          </a:p>
          <a:p>
            <a:pPr lvl="0"/>
            <a:r>
              <a:rPr lang="en-US" sz="1400" dirty="0" smtClean="0">
                <a:solidFill>
                  <a:srgbClr val="FF0000"/>
                </a:solidFill>
              </a:rPr>
              <a:t>(PWIE</a:t>
            </a:r>
            <a:r>
              <a:rPr lang="en-US" sz="1400" dirty="0">
                <a:solidFill>
                  <a:srgbClr val="FF0000"/>
                </a:solidFill>
              </a:rPr>
              <a:t>)</a:t>
            </a:r>
          </a:p>
        </p:txBody>
      </p:sp>
      <p:sp>
        <p:nvSpPr>
          <p:cNvPr id="50" name="TextBox 49">
            <a:extLst>
              <a:ext uri="{FF2B5EF4-FFF2-40B4-BE49-F238E27FC236}">
                <a16:creationId xmlns:a16="http://schemas.microsoft.com/office/drawing/2014/main" id="{F1ABD540-404C-EA47-9CAB-0D7AF7F056FC}"/>
              </a:ext>
            </a:extLst>
          </p:cNvPr>
          <p:cNvSpPr txBox="1"/>
          <p:nvPr/>
        </p:nvSpPr>
        <p:spPr>
          <a:xfrm>
            <a:off x="6084168" y="3284984"/>
            <a:ext cx="1517210" cy="523220"/>
          </a:xfrm>
          <a:prstGeom prst="rect">
            <a:avLst/>
          </a:prstGeom>
          <a:noFill/>
        </p:spPr>
        <p:txBody>
          <a:bodyPr wrap="none" rtlCol="0">
            <a:spAutoFit/>
          </a:bodyPr>
          <a:lstStyle/>
          <a:p>
            <a:pPr lvl="0"/>
            <a:r>
              <a:rPr lang="en-US" sz="1400" b="1" dirty="0"/>
              <a:t>Botond </a:t>
            </a:r>
            <a:r>
              <a:rPr lang="en-US" sz="1400" b="1" dirty="0" err="1" smtClean="0"/>
              <a:t>Meszaros</a:t>
            </a:r>
            <a:r>
              <a:rPr lang="en-US" sz="1400" b="1" dirty="0" smtClean="0"/>
              <a:t> </a:t>
            </a:r>
            <a:endParaRPr lang="en-US" sz="1400" b="1" dirty="0"/>
          </a:p>
          <a:p>
            <a:pPr lvl="0"/>
            <a:r>
              <a:rPr lang="en-US" sz="1400" dirty="0" smtClean="0"/>
              <a:t>(PM&amp;C</a:t>
            </a:r>
            <a:r>
              <a:rPr lang="en-US" sz="1400" dirty="0"/>
              <a:t>)</a:t>
            </a:r>
          </a:p>
        </p:txBody>
      </p:sp>
      <p:sp>
        <p:nvSpPr>
          <p:cNvPr id="51" name="TextBox 50">
            <a:extLst>
              <a:ext uri="{FF2B5EF4-FFF2-40B4-BE49-F238E27FC236}">
                <a16:creationId xmlns:a16="http://schemas.microsoft.com/office/drawing/2014/main" id="{FAED11FB-B5BD-3644-9EF5-2C31D29C9068}"/>
              </a:ext>
            </a:extLst>
          </p:cNvPr>
          <p:cNvSpPr txBox="1"/>
          <p:nvPr/>
        </p:nvSpPr>
        <p:spPr>
          <a:xfrm>
            <a:off x="7703334" y="3282858"/>
            <a:ext cx="1440394" cy="523220"/>
          </a:xfrm>
          <a:prstGeom prst="rect">
            <a:avLst/>
          </a:prstGeom>
          <a:noFill/>
        </p:spPr>
        <p:txBody>
          <a:bodyPr wrap="none" rtlCol="0">
            <a:spAutoFit/>
          </a:bodyPr>
          <a:lstStyle/>
          <a:p>
            <a:r>
              <a:rPr lang="en-US" sz="1400" b="1" dirty="0"/>
              <a:t>Fernanda Rimini </a:t>
            </a:r>
          </a:p>
          <a:p>
            <a:r>
              <a:rPr lang="en-US" sz="1400" dirty="0" smtClean="0"/>
              <a:t>(JET SEM)</a:t>
            </a:r>
            <a:endParaRPr lang="en-US" sz="1400" dirty="0"/>
          </a:p>
        </p:txBody>
      </p:sp>
      <p:sp>
        <p:nvSpPr>
          <p:cNvPr id="52" name="TextBox 51">
            <a:extLst>
              <a:ext uri="{FF2B5EF4-FFF2-40B4-BE49-F238E27FC236}">
                <a16:creationId xmlns:a16="http://schemas.microsoft.com/office/drawing/2014/main" id="{9FBFBAEC-C9E7-584C-8303-677C8837ECBA}"/>
              </a:ext>
            </a:extLst>
          </p:cNvPr>
          <p:cNvSpPr txBox="1"/>
          <p:nvPr/>
        </p:nvSpPr>
        <p:spPr>
          <a:xfrm>
            <a:off x="5438312" y="1482780"/>
            <a:ext cx="1328505" cy="584775"/>
          </a:xfrm>
          <a:prstGeom prst="rect">
            <a:avLst/>
          </a:prstGeom>
          <a:noFill/>
        </p:spPr>
        <p:txBody>
          <a:bodyPr wrap="none" rtlCol="0">
            <a:spAutoFit/>
          </a:bodyPr>
          <a:lstStyle/>
          <a:p>
            <a:r>
              <a:rPr lang="en-US" sz="1600" b="1" dirty="0"/>
              <a:t>Volker </a:t>
            </a:r>
            <a:r>
              <a:rPr lang="en-US" sz="1600" b="1" dirty="0" err="1"/>
              <a:t>Naulin</a:t>
            </a:r>
            <a:endParaRPr lang="en-US" sz="1600" b="1" dirty="0"/>
          </a:p>
          <a:p>
            <a:r>
              <a:rPr lang="en-US" sz="1600" dirty="0"/>
              <a:t>Head of Dep.</a:t>
            </a:r>
          </a:p>
        </p:txBody>
      </p:sp>
      <p:sp>
        <p:nvSpPr>
          <p:cNvPr id="53" name="TextBox 52">
            <a:extLst>
              <a:ext uri="{FF2B5EF4-FFF2-40B4-BE49-F238E27FC236}">
                <a16:creationId xmlns:a16="http://schemas.microsoft.com/office/drawing/2014/main" id="{D6ACFAED-312D-C14D-9AF1-782B9D2322F9}"/>
              </a:ext>
            </a:extLst>
          </p:cNvPr>
          <p:cNvSpPr txBox="1"/>
          <p:nvPr/>
        </p:nvSpPr>
        <p:spPr>
          <a:xfrm>
            <a:off x="120837" y="5170916"/>
            <a:ext cx="1686679" cy="954107"/>
          </a:xfrm>
          <a:prstGeom prst="rect">
            <a:avLst/>
          </a:prstGeom>
          <a:noFill/>
        </p:spPr>
        <p:txBody>
          <a:bodyPr wrap="none" rtlCol="0">
            <a:spAutoFit/>
          </a:bodyPr>
          <a:lstStyle/>
          <a:p>
            <a:pPr algn="ctr"/>
            <a:r>
              <a:rPr lang="en-US" sz="1400" b="1" dirty="0"/>
              <a:t>WP TE</a:t>
            </a:r>
          </a:p>
          <a:p>
            <a:pPr algn="ctr"/>
            <a:r>
              <a:rPr lang="en-US" sz="1400" dirty="0"/>
              <a:t>M. </a:t>
            </a:r>
            <a:r>
              <a:rPr lang="en-US" sz="1400" dirty="0" err="1"/>
              <a:t>Wischmeier</a:t>
            </a:r>
            <a:r>
              <a:rPr lang="en-US" sz="1400" dirty="0"/>
              <a:t> (TFL)</a:t>
            </a:r>
          </a:p>
          <a:p>
            <a:pPr algn="ctr"/>
            <a:r>
              <a:rPr lang="en-US" sz="1400" dirty="0"/>
              <a:t>E. </a:t>
            </a:r>
            <a:r>
              <a:rPr lang="en-US" sz="1400" dirty="0" err="1"/>
              <a:t>Joffrin</a:t>
            </a:r>
            <a:r>
              <a:rPr lang="en-US" sz="1400" dirty="0"/>
              <a:t> (</a:t>
            </a:r>
            <a:r>
              <a:rPr lang="en-US" sz="1400"/>
              <a:t>TFL</a:t>
            </a:r>
            <a:r>
              <a:rPr lang="en-US" sz="1400" smtClean="0"/>
              <a:t>)</a:t>
            </a:r>
          </a:p>
          <a:p>
            <a:pPr algn="ctr"/>
            <a:r>
              <a:rPr lang="en-GB" sz="1400" smtClean="0"/>
              <a:t>+ 7 deputies</a:t>
            </a:r>
            <a:endParaRPr lang="en-US" sz="1400" dirty="0"/>
          </a:p>
        </p:txBody>
      </p:sp>
      <p:sp>
        <p:nvSpPr>
          <p:cNvPr id="54" name="TextBox 53">
            <a:extLst>
              <a:ext uri="{FF2B5EF4-FFF2-40B4-BE49-F238E27FC236}">
                <a16:creationId xmlns:a16="http://schemas.microsoft.com/office/drawing/2014/main" id="{EB659FAC-3D94-D945-9210-F69CC7BF0842}"/>
              </a:ext>
            </a:extLst>
          </p:cNvPr>
          <p:cNvSpPr txBox="1"/>
          <p:nvPr/>
        </p:nvSpPr>
        <p:spPr>
          <a:xfrm>
            <a:off x="1988657" y="5170916"/>
            <a:ext cx="1046184" cy="738664"/>
          </a:xfrm>
          <a:prstGeom prst="rect">
            <a:avLst/>
          </a:prstGeom>
          <a:noFill/>
        </p:spPr>
        <p:txBody>
          <a:bodyPr wrap="none" rtlCol="0">
            <a:spAutoFit/>
          </a:bodyPr>
          <a:lstStyle/>
          <a:p>
            <a:pPr algn="ctr"/>
            <a:r>
              <a:rPr lang="en-US" sz="1400" b="1" dirty="0">
                <a:solidFill>
                  <a:srgbClr val="FF0000"/>
                </a:solidFill>
              </a:rPr>
              <a:t>WP PWIE</a:t>
            </a:r>
          </a:p>
          <a:p>
            <a:pPr algn="ctr"/>
            <a:r>
              <a:rPr lang="en-US" sz="1400" dirty="0">
                <a:solidFill>
                  <a:srgbClr val="FF0000"/>
                </a:solidFill>
              </a:rPr>
              <a:t>S. </a:t>
            </a:r>
            <a:r>
              <a:rPr lang="en-US" sz="1400" dirty="0" err="1">
                <a:solidFill>
                  <a:srgbClr val="FF0000"/>
                </a:solidFill>
              </a:rPr>
              <a:t>Brezinsek</a:t>
            </a:r>
            <a:endParaRPr lang="en-US" sz="1400" dirty="0">
              <a:solidFill>
                <a:srgbClr val="FF0000"/>
              </a:solidFill>
            </a:endParaRPr>
          </a:p>
          <a:p>
            <a:pPr algn="ctr"/>
            <a:r>
              <a:rPr lang="en-US" sz="1400" dirty="0">
                <a:solidFill>
                  <a:srgbClr val="FF0000"/>
                </a:solidFill>
              </a:rPr>
              <a:t>(PL)</a:t>
            </a:r>
          </a:p>
        </p:txBody>
      </p:sp>
      <p:sp>
        <p:nvSpPr>
          <p:cNvPr id="55" name="TextBox 54">
            <a:extLst>
              <a:ext uri="{FF2B5EF4-FFF2-40B4-BE49-F238E27FC236}">
                <a16:creationId xmlns:a16="http://schemas.microsoft.com/office/drawing/2014/main" id="{CCEB9316-AEE5-DB45-8FCA-783C856D2637}"/>
              </a:ext>
            </a:extLst>
          </p:cNvPr>
          <p:cNvSpPr txBox="1"/>
          <p:nvPr/>
        </p:nvSpPr>
        <p:spPr>
          <a:xfrm>
            <a:off x="3296818" y="5170916"/>
            <a:ext cx="1003223" cy="738664"/>
          </a:xfrm>
          <a:prstGeom prst="rect">
            <a:avLst/>
          </a:prstGeom>
          <a:noFill/>
        </p:spPr>
        <p:txBody>
          <a:bodyPr wrap="none" rtlCol="0">
            <a:spAutoFit/>
          </a:bodyPr>
          <a:lstStyle/>
          <a:p>
            <a:pPr algn="ctr"/>
            <a:r>
              <a:rPr lang="en-US" sz="1400" b="1" dirty="0"/>
              <a:t>WP </a:t>
            </a:r>
            <a:r>
              <a:rPr lang="en-US" sz="1400" b="1" dirty="0" err="1"/>
              <a:t>PrIO</a:t>
            </a:r>
            <a:endParaRPr lang="en-US" sz="1400" b="1" dirty="0"/>
          </a:p>
          <a:p>
            <a:pPr algn="ctr"/>
            <a:r>
              <a:rPr lang="en-US" sz="1400" dirty="0"/>
              <a:t>X. </a:t>
            </a:r>
            <a:r>
              <a:rPr lang="en-US" sz="1400" dirty="0" err="1"/>
              <a:t>Litaudon</a:t>
            </a:r>
            <a:endParaRPr lang="en-US" sz="1400" dirty="0"/>
          </a:p>
          <a:p>
            <a:pPr algn="ctr"/>
            <a:r>
              <a:rPr lang="en-US" sz="1400" dirty="0"/>
              <a:t>(PL)</a:t>
            </a:r>
          </a:p>
        </p:txBody>
      </p:sp>
      <p:sp>
        <p:nvSpPr>
          <p:cNvPr id="56" name="TextBox 55">
            <a:extLst>
              <a:ext uri="{FF2B5EF4-FFF2-40B4-BE49-F238E27FC236}">
                <a16:creationId xmlns:a16="http://schemas.microsoft.com/office/drawing/2014/main" id="{12455D18-418E-FB42-A9DB-9699EE1B2FE6}"/>
              </a:ext>
            </a:extLst>
          </p:cNvPr>
          <p:cNvSpPr txBox="1"/>
          <p:nvPr/>
        </p:nvSpPr>
        <p:spPr>
          <a:xfrm>
            <a:off x="4770005" y="5170550"/>
            <a:ext cx="1060931" cy="738664"/>
          </a:xfrm>
          <a:prstGeom prst="rect">
            <a:avLst/>
          </a:prstGeom>
          <a:noFill/>
        </p:spPr>
        <p:txBody>
          <a:bodyPr wrap="none" rtlCol="0">
            <a:spAutoFit/>
          </a:bodyPr>
          <a:lstStyle/>
          <a:p>
            <a:pPr algn="ctr"/>
            <a:r>
              <a:rPr lang="en-US" sz="1400" b="1" dirty="0"/>
              <a:t>WP JT60-SA</a:t>
            </a:r>
          </a:p>
          <a:p>
            <a:pPr algn="ctr"/>
            <a:r>
              <a:rPr lang="en-US" sz="1400" dirty="0"/>
              <a:t>C. </a:t>
            </a:r>
            <a:r>
              <a:rPr lang="en-US" sz="1400" dirty="0" err="1"/>
              <a:t>Sozzi</a:t>
            </a:r>
            <a:endParaRPr lang="en-US" sz="1400" dirty="0"/>
          </a:p>
          <a:p>
            <a:pPr algn="ctr"/>
            <a:r>
              <a:rPr lang="en-US" sz="1400" dirty="0"/>
              <a:t>(PL)</a:t>
            </a:r>
          </a:p>
        </p:txBody>
      </p:sp>
      <p:sp>
        <p:nvSpPr>
          <p:cNvPr id="57" name="TextBox 56">
            <a:extLst>
              <a:ext uri="{FF2B5EF4-FFF2-40B4-BE49-F238E27FC236}">
                <a16:creationId xmlns:a16="http://schemas.microsoft.com/office/drawing/2014/main" id="{32AB9B93-3DFE-F244-B853-073FAA09AEC8}"/>
              </a:ext>
            </a:extLst>
          </p:cNvPr>
          <p:cNvSpPr txBox="1"/>
          <p:nvPr/>
        </p:nvSpPr>
        <p:spPr>
          <a:xfrm>
            <a:off x="6222841" y="5164649"/>
            <a:ext cx="1098506" cy="738664"/>
          </a:xfrm>
          <a:prstGeom prst="rect">
            <a:avLst/>
          </a:prstGeom>
          <a:noFill/>
        </p:spPr>
        <p:txBody>
          <a:bodyPr wrap="none" rtlCol="0">
            <a:spAutoFit/>
          </a:bodyPr>
          <a:lstStyle/>
          <a:p>
            <a:pPr algn="ctr"/>
            <a:r>
              <a:rPr lang="en-US" sz="1400" b="1" dirty="0"/>
              <a:t>WP W7-X</a:t>
            </a:r>
          </a:p>
          <a:p>
            <a:pPr algn="ctr"/>
            <a:r>
              <a:rPr lang="en-US" sz="1400" dirty="0"/>
              <a:t>An. Dinklage</a:t>
            </a:r>
          </a:p>
          <a:p>
            <a:pPr algn="ctr"/>
            <a:r>
              <a:rPr lang="en-US" sz="1400" dirty="0"/>
              <a:t>(PL)</a:t>
            </a:r>
          </a:p>
        </p:txBody>
      </p:sp>
      <p:sp>
        <p:nvSpPr>
          <p:cNvPr id="59" name="TextBox 58">
            <a:extLst>
              <a:ext uri="{FF2B5EF4-FFF2-40B4-BE49-F238E27FC236}">
                <a16:creationId xmlns:a16="http://schemas.microsoft.com/office/drawing/2014/main" id="{F2389025-3F6A-4D4C-ACBF-57F11DBA3929}"/>
              </a:ext>
            </a:extLst>
          </p:cNvPr>
          <p:cNvSpPr txBox="1"/>
          <p:nvPr/>
        </p:nvSpPr>
        <p:spPr>
          <a:xfrm>
            <a:off x="7713252" y="5183738"/>
            <a:ext cx="1029704" cy="738664"/>
          </a:xfrm>
          <a:prstGeom prst="rect">
            <a:avLst/>
          </a:prstGeom>
          <a:noFill/>
        </p:spPr>
        <p:txBody>
          <a:bodyPr wrap="none" rtlCol="0">
            <a:spAutoFit/>
          </a:bodyPr>
          <a:lstStyle/>
          <a:p>
            <a:pPr algn="ctr"/>
            <a:r>
              <a:rPr lang="en-US" sz="1400" b="1" dirty="0"/>
              <a:t>WP AC</a:t>
            </a:r>
          </a:p>
          <a:p>
            <a:pPr algn="ctr"/>
            <a:r>
              <a:rPr lang="en-US" sz="1400" dirty="0"/>
              <a:t>14 TSVV PIs</a:t>
            </a:r>
          </a:p>
          <a:p>
            <a:pPr algn="ctr"/>
            <a:r>
              <a:rPr lang="en-US" sz="1400" dirty="0"/>
              <a:t>5 ACH</a:t>
            </a:r>
          </a:p>
        </p:txBody>
      </p:sp>
      <p:pic>
        <p:nvPicPr>
          <p:cNvPr id="62" name="Picture 61">
            <a:extLst>
              <a:ext uri="{FF2B5EF4-FFF2-40B4-BE49-F238E27FC236}">
                <a16:creationId xmlns:a16="http://schemas.microsoft.com/office/drawing/2014/main" id="{82ECDFCE-475A-194F-9405-B155550BD48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65107" y="4124335"/>
            <a:ext cx="1472078" cy="1055131"/>
          </a:xfrm>
          <a:prstGeom prst="rect">
            <a:avLst/>
          </a:prstGeom>
        </p:spPr>
      </p:pic>
      <p:pic>
        <p:nvPicPr>
          <p:cNvPr id="2" name="Picture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51720" y="3933056"/>
            <a:ext cx="936104" cy="1224136"/>
          </a:xfrm>
          <a:prstGeom prst="rect">
            <a:avLst/>
          </a:prstGeom>
        </p:spPr>
      </p:pic>
    </p:spTree>
    <p:extLst>
      <p:ext uri="{BB962C8B-B14F-4D97-AF65-F5344CB8AC3E}">
        <p14:creationId xmlns:p14="http://schemas.microsoft.com/office/powerpoint/2010/main" val="3965786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Coordination of activities</a:t>
            </a:r>
            <a:endParaRPr lang="en-US" dirty="0"/>
          </a:p>
        </p:txBody>
      </p:sp>
      <p:sp>
        <p:nvSpPr>
          <p:cNvPr id="2" name="Content Placeholder 1"/>
          <p:cNvSpPr>
            <a:spLocks noGrp="1"/>
          </p:cNvSpPr>
          <p:nvPr>
            <p:ph idx="1"/>
          </p:nvPr>
        </p:nvSpPr>
        <p:spPr/>
        <p:txBody>
          <a:bodyPr>
            <a:normAutofit lnSpcReduction="10000"/>
          </a:bodyPr>
          <a:lstStyle/>
          <a:p>
            <a:r>
              <a:rPr lang="en-GB" dirty="0"/>
              <a:t>Internal:</a:t>
            </a:r>
          </a:p>
          <a:p>
            <a:pPr lvl="1"/>
            <a:r>
              <a:rPr lang="en-GB" b="0" dirty="0">
                <a:solidFill>
                  <a:schemeClr val="tx1"/>
                </a:solidFill>
              </a:rPr>
              <a:t>Biweekly </a:t>
            </a:r>
            <a:r>
              <a:rPr lang="en-GB" dirty="0">
                <a:solidFill>
                  <a:schemeClr val="tx1"/>
                </a:solidFill>
              </a:rPr>
              <a:t>management and </a:t>
            </a:r>
            <a:r>
              <a:rPr lang="en-GB" b="0" dirty="0">
                <a:solidFill>
                  <a:schemeClr val="tx1"/>
                </a:solidFill>
              </a:rPr>
              <a:t>information meetings PMU/TFLs/PLs</a:t>
            </a:r>
          </a:p>
          <a:p>
            <a:pPr lvl="1"/>
            <a:r>
              <a:rPr lang="en-GB" b="0" dirty="0">
                <a:solidFill>
                  <a:schemeClr val="tx1"/>
                </a:solidFill>
              </a:rPr>
              <a:t>Science coordination meetings to identify cross WP topics and actions</a:t>
            </a:r>
          </a:p>
          <a:p>
            <a:pPr lvl="1"/>
            <a:r>
              <a:rPr lang="en-GB" b="0" dirty="0">
                <a:solidFill>
                  <a:schemeClr val="tx1"/>
                </a:solidFill>
              </a:rPr>
              <a:t>Planning meetings on </a:t>
            </a:r>
            <a:r>
              <a:rPr lang="en-GB" dirty="0">
                <a:solidFill>
                  <a:schemeClr val="tx1"/>
                </a:solidFill>
              </a:rPr>
              <a:t>d</a:t>
            </a:r>
            <a:r>
              <a:rPr lang="en-GB" b="0" dirty="0">
                <a:solidFill>
                  <a:schemeClr val="tx1"/>
                </a:solidFill>
              </a:rPr>
              <a:t>evelopment of AWPs (two general meetings per year)</a:t>
            </a:r>
          </a:p>
          <a:p>
            <a:pPr lvl="1"/>
            <a:r>
              <a:rPr lang="en-GB" dirty="0">
                <a:solidFill>
                  <a:schemeClr val="tx1"/>
                </a:solidFill>
              </a:rPr>
              <a:t>Coordination meetings on operational aspects with devices</a:t>
            </a:r>
          </a:p>
          <a:p>
            <a:pPr lvl="1"/>
            <a:r>
              <a:rPr lang="en-GB" dirty="0">
                <a:solidFill>
                  <a:schemeClr val="tx1"/>
                </a:solidFill>
              </a:rPr>
              <a:t>… </a:t>
            </a:r>
            <a:endParaRPr lang="en-GB" b="0" dirty="0">
              <a:solidFill>
                <a:schemeClr val="tx1"/>
              </a:solidFill>
            </a:endParaRPr>
          </a:p>
          <a:p>
            <a:endParaRPr lang="en-GB" b="0" dirty="0"/>
          </a:p>
          <a:p>
            <a:r>
              <a:rPr lang="en-GB" dirty="0"/>
              <a:t>External:</a:t>
            </a:r>
          </a:p>
          <a:p>
            <a:pPr lvl="1"/>
            <a:r>
              <a:rPr lang="en-GB" dirty="0">
                <a:solidFill>
                  <a:schemeClr val="tx1"/>
                </a:solidFill>
              </a:rPr>
              <a:t>Biweekly joint meetings with DCT to </a:t>
            </a:r>
            <a:r>
              <a:rPr lang="en-GB" dirty="0" smtClean="0">
                <a:solidFill>
                  <a:schemeClr val="tx1"/>
                </a:solidFill>
              </a:rPr>
              <a:t>assess </a:t>
            </a:r>
            <a:r>
              <a:rPr lang="en-GB" dirty="0">
                <a:solidFill>
                  <a:schemeClr val="tx1"/>
                </a:solidFill>
              </a:rPr>
              <a:t>the DEMO science needs and </a:t>
            </a:r>
            <a:r>
              <a:rPr lang="en-GB" dirty="0" smtClean="0">
                <a:solidFill>
                  <a:schemeClr val="tx1"/>
                </a:solidFill>
              </a:rPr>
              <a:t>eventual inclusion </a:t>
            </a:r>
            <a:r>
              <a:rPr lang="en-GB" dirty="0">
                <a:solidFill>
                  <a:schemeClr val="tx1"/>
                </a:solidFill>
              </a:rPr>
              <a:t>of those into the programme</a:t>
            </a:r>
          </a:p>
          <a:p>
            <a:pPr lvl="1"/>
            <a:r>
              <a:rPr lang="en-GB" dirty="0">
                <a:solidFill>
                  <a:schemeClr val="tx1"/>
                </a:solidFill>
              </a:rPr>
              <a:t>Input of recent results to DCT to </a:t>
            </a:r>
            <a:r>
              <a:rPr lang="en-GB" dirty="0" smtClean="0">
                <a:solidFill>
                  <a:schemeClr val="tx1"/>
                </a:solidFill>
              </a:rPr>
              <a:t>guide </a:t>
            </a:r>
            <a:r>
              <a:rPr lang="en-GB" dirty="0">
                <a:solidFill>
                  <a:schemeClr val="tx1"/>
                </a:solidFill>
              </a:rPr>
              <a:t>their activities</a:t>
            </a:r>
          </a:p>
          <a:p>
            <a:pPr lvl="1"/>
            <a:r>
              <a:rPr lang="en-GB" dirty="0">
                <a:solidFill>
                  <a:schemeClr val="tx1"/>
                </a:solidFill>
              </a:rPr>
              <a:t>WPs Planning &amp; Review meetings </a:t>
            </a:r>
          </a:p>
          <a:p>
            <a:pPr lvl="1"/>
            <a:r>
              <a:rPr lang="en-GB" dirty="0">
                <a:solidFill>
                  <a:schemeClr val="tx1"/>
                </a:solidFill>
              </a:rPr>
              <a:t>Conference rehearsals, and participations</a:t>
            </a:r>
          </a:p>
          <a:p>
            <a:pPr lvl="1"/>
            <a:r>
              <a:rPr lang="en-GB" dirty="0">
                <a:solidFill>
                  <a:schemeClr val="tx1"/>
                </a:solidFill>
              </a:rPr>
              <a:t>…</a:t>
            </a:r>
          </a:p>
          <a:p>
            <a:pPr lvl="1"/>
            <a:endParaRPr lang="en-US" b="0" dirty="0"/>
          </a:p>
        </p:txBody>
      </p:sp>
    </p:spTree>
    <p:extLst>
      <p:ext uri="{BB962C8B-B14F-4D97-AF65-F5344CB8AC3E}">
        <p14:creationId xmlns:p14="http://schemas.microsoft.com/office/powerpoint/2010/main" val="1767347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Relation to ITER and F4E</a:t>
            </a:r>
            <a:endParaRPr lang="en-US" dirty="0"/>
          </a:p>
        </p:txBody>
      </p:sp>
      <p:sp>
        <p:nvSpPr>
          <p:cNvPr id="2" name="Content Placeholder 1"/>
          <p:cNvSpPr>
            <a:spLocks noGrp="1"/>
          </p:cNvSpPr>
          <p:nvPr>
            <p:ph idx="1"/>
          </p:nvPr>
        </p:nvSpPr>
        <p:spPr/>
        <p:txBody>
          <a:bodyPr/>
          <a:lstStyle/>
          <a:p>
            <a:r>
              <a:rPr lang="en-GB" b="0" dirty="0"/>
              <a:t>Inclusion of ITER and F4E into </a:t>
            </a:r>
            <a:r>
              <a:rPr lang="en-GB" b="0" dirty="0" smtClean="0"/>
              <a:t>the Project </a:t>
            </a:r>
            <a:r>
              <a:rPr lang="en-GB" b="0" dirty="0"/>
              <a:t>Board</a:t>
            </a:r>
          </a:p>
          <a:p>
            <a:r>
              <a:rPr lang="en-GB" b="0" dirty="0"/>
              <a:t>Invitation to parts of the programmatic discussions, where their input is crucial:</a:t>
            </a:r>
          </a:p>
          <a:p>
            <a:pPr lvl="1"/>
            <a:r>
              <a:rPr lang="en-GB" dirty="0"/>
              <a:t>Coordination meetings with BA, F4E</a:t>
            </a:r>
          </a:p>
          <a:p>
            <a:pPr lvl="1"/>
            <a:r>
              <a:rPr lang="en-GB" dirty="0"/>
              <a:t>He campaign on JET, AUG</a:t>
            </a:r>
          </a:p>
          <a:p>
            <a:pPr lvl="1"/>
            <a:r>
              <a:rPr lang="en-GB" dirty="0"/>
              <a:t>SPI on </a:t>
            </a:r>
            <a:r>
              <a:rPr lang="en-GB" dirty="0" smtClean="0"/>
              <a:t>JET, </a:t>
            </a:r>
            <a:r>
              <a:rPr lang="en-GB" dirty="0"/>
              <a:t>AUG</a:t>
            </a:r>
          </a:p>
          <a:p>
            <a:pPr lvl="1"/>
            <a:r>
              <a:rPr lang="en-DK" dirty="0"/>
              <a:t>…</a:t>
            </a:r>
            <a:r>
              <a:rPr lang="en-GB" dirty="0"/>
              <a:t>.</a:t>
            </a:r>
            <a:endParaRPr lang="en-US" dirty="0"/>
          </a:p>
          <a:p>
            <a:r>
              <a:rPr lang="en-GB" b="0" dirty="0" err="1"/>
              <a:t>Workprogramme</a:t>
            </a:r>
            <a:r>
              <a:rPr lang="en-GB" b="0" dirty="0"/>
              <a:t> meetings are open to outside participation, transparent organisation</a:t>
            </a:r>
          </a:p>
        </p:txBody>
      </p:sp>
    </p:spTree>
    <p:extLst>
      <p:ext uri="{BB962C8B-B14F-4D97-AF65-F5344CB8AC3E}">
        <p14:creationId xmlns:p14="http://schemas.microsoft.com/office/powerpoint/2010/main" val="3960519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Ensure progress on Roadmap missions</a:t>
            </a:r>
            <a:endParaRPr lang="en-US" dirty="0"/>
          </a:p>
        </p:txBody>
      </p:sp>
      <p:sp>
        <p:nvSpPr>
          <p:cNvPr id="2" name="Content Placeholder 1"/>
          <p:cNvSpPr>
            <a:spLocks noGrp="1"/>
          </p:cNvSpPr>
          <p:nvPr>
            <p:ph idx="1"/>
          </p:nvPr>
        </p:nvSpPr>
        <p:spPr/>
        <p:txBody>
          <a:bodyPr/>
          <a:lstStyle/>
          <a:p>
            <a:r>
              <a:rPr lang="en-GB" b="0" dirty="0"/>
              <a:t>Measuring progress </a:t>
            </a:r>
            <a:r>
              <a:rPr lang="en-GB" b="0" dirty="0">
                <a:solidFill>
                  <a:srgbClr val="FF0000"/>
                </a:solidFill>
              </a:rPr>
              <a:t>not only </a:t>
            </a:r>
            <a:r>
              <a:rPr lang="en-GB" b="0" dirty="0"/>
              <a:t>along formal GA deliverables</a:t>
            </a:r>
          </a:p>
          <a:p>
            <a:pPr lvl="1"/>
            <a:endParaRPr lang="en-GB" b="0" dirty="0"/>
          </a:p>
          <a:p>
            <a:pPr lvl="1"/>
            <a:r>
              <a:rPr lang="en-GB" b="0" dirty="0"/>
              <a:t>TSVVs code developments uses a traffic light approach</a:t>
            </a:r>
          </a:p>
          <a:p>
            <a:pPr lvl="1"/>
            <a:r>
              <a:rPr lang="en-GB" b="0" dirty="0"/>
              <a:t>WPTE RTs use a 6 level adopted Scientific readiness approach</a:t>
            </a:r>
          </a:p>
          <a:p>
            <a:pPr lvl="1"/>
            <a:r>
              <a:rPr lang="en-GB" dirty="0"/>
              <a:t>FSD to adopt a standard 9 levels Scientific readiness approach for a list of high-level objectives</a:t>
            </a:r>
          </a:p>
          <a:p>
            <a:pPr lvl="1"/>
            <a:endParaRPr lang="en-GB" b="0" dirty="0"/>
          </a:p>
          <a:p>
            <a:pPr lvl="1"/>
            <a:endParaRPr lang="en-GB" b="0" dirty="0"/>
          </a:p>
          <a:p>
            <a:r>
              <a:rPr lang="en-GB" b="0" dirty="0"/>
              <a:t>Focus and prioritize the </a:t>
            </a:r>
            <a:r>
              <a:rPr lang="en-GB" b="0" dirty="0" smtClean="0"/>
              <a:t>programme</a:t>
            </a:r>
          </a:p>
          <a:p>
            <a:r>
              <a:rPr lang="en-GB" b="0" dirty="0" smtClean="0"/>
              <a:t>Allow topics to “finish”, answer research questions</a:t>
            </a:r>
            <a:endParaRPr lang="en-GB" b="0" dirty="0"/>
          </a:p>
          <a:p>
            <a:r>
              <a:rPr lang="en-GB" b="0" dirty="0"/>
              <a:t>Motivation of the participants</a:t>
            </a:r>
          </a:p>
          <a:p>
            <a:r>
              <a:rPr lang="en-GB" b="0" dirty="0"/>
              <a:t>Outreach and dissemination of progress to the public</a:t>
            </a:r>
          </a:p>
          <a:p>
            <a:endParaRPr lang="en-GB" b="0" dirty="0"/>
          </a:p>
        </p:txBody>
      </p:sp>
    </p:spTree>
    <p:extLst>
      <p:ext uri="{BB962C8B-B14F-4D97-AF65-F5344CB8AC3E}">
        <p14:creationId xmlns:p14="http://schemas.microsoft.com/office/powerpoint/2010/main" val="1225130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4477B57286E2F45AE622D1ABD335538" ma:contentTypeVersion="14" ma:contentTypeDescription="Create a new document." ma:contentTypeScope="" ma:versionID="3d6f46f398d2ce5c4ea4e3c348ab3548">
  <xsd:schema xmlns:xsd="http://www.w3.org/2001/XMLSchema" xmlns:xs="http://www.w3.org/2001/XMLSchema" xmlns:p="http://schemas.microsoft.com/office/2006/metadata/properties" xmlns:ns3="4de2cbe4-641e-4230-a502-24cd6be6f8e4" xmlns:ns4="b998f90d-d15c-4619-a3c8-639869d21aba" targetNamespace="http://schemas.microsoft.com/office/2006/metadata/properties" ma:root="true" ma:fieldsID="e58dedd8816aa311041e5072d9df5454" ns3:_="" ns4:_="">
    <xsd:import namespace="4de2cbe4-641e-4230-a502-24cd6be6f8e4"/>
    <xsd:import namespace="b998f90d-d15c-4619-a3c8-639869d21ab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LengthInSecond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e2cbe4-641e-4230-a502-24cd6be6f8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98f90d-d15c-4619-a3c8-639869d21ab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99746F9-4FF3-4D6F-9559-0AA60568B14C}">
  <ds:schemaRefs>
    <ds:schemaRef ds:uri="http://schemas.microsoft.com/sharepoint/v3/contenttype/forms"/>
  </ds:schemaRefs>
</ds:datastoreItem>
</file>

<file path=customXml/itemProps2.xml><?xml version="1.0" encoding="utf-8"?>
<ds:datastoreItem xmlns:ds="http://schemas.openxmlformats.org/officeDocument/2006/customXml" ds:itemID="{01CF3E32-B03E-44B7-A577-5902D46FDF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e2cbe4-641e-4230-a502-24cd6be6f8e4"/>
    <ds:schemaRef ds:uri="b998f90d-d15c-4619-a3c8-639869d21a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6790F71-2E21-4339-815C-278AA83C6945}">
  <ds:schemaRefs>
    <ds:schemaRef ds:uri="http://purl.org/dc/dcmitype/"/>
    <ds:schemaRef ds:uri="http://schemas.microsoft.com/office/infopath/2007/PartnerControls"/>
    <ds:schemaRef ds:uri="4de2cbe4-641e-4230-a502-24cd6be6f8e4"/>
    <ds:schemaRef ds:uri="http://purl.org/dc/elements/1.1/"/>
    <ds:schemaRef ds:uri="http://schemas.microsoft.com/office/2006/documentManagement/types"/>
    <ds:schemaRef ds:uri="b998f90d-d15c-4619-a3c8-639869d21aba"/>
    <ds:schemaRef ds:uri="http://purl.org/dc/term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29124</TotalTime>
  <Words>1914</Words>
  <Application>Microsoft Office PowerPoint</Application>
  <PresentationFormat>On-screen Show (4:3)</PresentationFormat>
  <Paragraphs>291</Paragraphs>
  <Slides>26</Slides>
  <Notes>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Courier New</vt:lpstr>
      <vt:lpstr>Times New Roman</vt:lpstr>
      <vt:lpstr>Wingdings</vt:lpstr>
      <vt:lpstr>Office Theme</vt:lpstr>
      <vt:lpstr> FSD Tasks and Strategy 2023 </vt:lpstr>
      <vt:lpstr>Fusion Science Department </vt:lpstr>
      <vt:lpstr>Towards ITER and DEMO </vt:lpstr>
      <vt:lpstr>Objectives/Headlines </vt:lpstr>
      <vt:lpstr>WPs </vt:lpstr>
      <vt:lpstr>Organisation </vt:lpstr>
      <vt:lpstr>Coordination of activities</vt:lpstr>
      <vt:lpstr>Relation to ITER and F4E</vt:lpstr>
      <vt:lpstr>Ensure progress on Roadmap missions</vt:lpstr>
      <vt:lpstr>Ensure progress in TE Research Topics </vt:lpstr>
      <vt:lpstr>Longer term items</vt:lpstr>
      <vt:lpstr>PowerPoint Presentation</vt:lpstr>
      <vt:lpstr>Laser-Induced Desorption system on JET</vt:lpstr>
      <vt:lpstr>Laser-induced breakdown spectroscopy, on JET remote handling arm</vt:lpstr>
      <vt:lpstr>Dedicated samples for post-mortem anlysis (installed in 2017)</vt:lpstr>
      <vt:lpstr>JET: Ensure DTE3 PWIE activities, LIBS, LID-QMS</vt:lpstr>
      <vt:lpstr>ITER Like Wall? </vt:lpstr>
      <vt:lpstr>PowerPoint Presentation</vt:lpstr>
      <vt:lpstr>Questions for template</vt:lpstr>
      <vt:lpstr>Questions for template</vt:lpstr>
      <vt:lpstr>Panel composition</vt:lpstr>
      <vt:lpstr>Roadmap update</vt:lpstr>
      <vt:lpstr>Back to general items…..</vt:lpstr>
      <vt:lpstr>Timeline – upcoming actions</vt:lpstr>
      <vt:lpstr>The question of reporting </vt:lpstr>
      <vt:lpstr>Issues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Darren.McDonald@euro-fusion.org;Xavier.Litaudon@euro-fusion.org</dc:creator>
  <cp:lastModifiedBy>Volker Naulin</cp:lastModifiedBy>
  <cp:revision>1552</cp:revision>
  <cp:lastPrinted>2018-01-15T17:58:35Z</cp:lastPrinted>
  <dcterms:created xsi:type="dcterms:W3CDTF">2014-10-27T16:40:37Z</dcterms:created>
  <dcterms:modified xsi:type="dcterms:W3CDTF">2023-02-06T11:09:30Z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dcb255a-fd3f-4c0f-857e-201fa46304da_Enabled">
    <vt:lpwstr>True</vt:lpwstr>
  </property>
  <property fmtid="{D5CDD505-2E9C-101B-9397-08002B2CF9AE}" pid="3" name="MSIP_Label_0dcb255a-fd3f-4c0f-857e-201fa46304da_SiteId">
    <vt:lpwstr>c6ac664b-ae27-4d5d-b4e6-bb5717196fc7</vt:lpwstr>
  </property>
  <property fmtid="{D5CDD505-2E9C-101B-9397-08002B2CF9AE}" pid="4" name="MSIP_Label_0dcb255a-fd3f-4c0f-857e-201fa46304da_Owner">
    <vt:lpwstr>xavier.litaudon@jet.euro-fusion.org</vt:lpwstr>
  </property>
  <property fmtid="{D5CDD505-2E9C-101B-9397-08002B2CF9AE}" pid="5" name="MSIP_Label_0dcb255a-fd3f-4c0f-857e-201fa46304da_SetDate">
    <vt:lpwstr>2019-09-24T10:34:15.7860221Z</vt:lpwstr>
  </property>
  <property fmtid="{D5CDD505-2E9C-101B-9397-08002B2CF9AE}" pid="6" name="MSIP_Label_0dcb255a-fd3f-4c0f-857e-201fa46304da_Name">
    <vt:lpwstr>Official</vt:lpwstr>
  </property>
  <property fmtid="{D5CDD505-2E9C-101B-9397-08002B2CF9AE}" pid="7" name="MSIP_Label_0dcb255a-fd3f-4c0f-857e-201fa46304da_Application">
    <vt:lpwstr>Microsoft Azure Information Protection</vt:lpwstr>
  </property>
  <property fmtid="{D5CDD505-2E9C-101B-9397-08002B2CF9AE}" pid="8" name="MSIP_Label_0dcb255a-fd3f-4c0f-857e-201fa46304da_ActionId">
    <vt:lpwstr>01dc46bf-f72e-4eaa-b372-df92e7c3fc97</vt:lpwstr>
  </property>
  <property fmtid="{D5CDD505-2E9C-101B-9397-08002B2CF9AE}" pid="9" name="MSIP_Label_0dcb255a-fd3f-4c0f-857e-201fa46304da_Extended_MSFT_Method">
    <vt:lpwstr>Automatic</vt:lpwstr>
  </property>
  <property fmtid="{D5CDD505-2E9C-101B-9397-08002B2CF9AE}" pid="10" name="MSIP_Label_22759de7-3255-46b5-8dfe-736652f9c6c1_Enabled">
    <vt:lpwstr>True</vt:lpwstr>
  </property>
  <property fmtid="{D5CDD505-2E9C-101B-9397-08002B2CF9AE}" pid="11" name="MSIP_Label_22759de7-3255-46b5-8dfe-736652f9c6c1_SiteId">
    <vt:lpwstr>c6ac664b-ae27-4d5d-b4e6-bb5717196fc7</vt:lpwstr>
  </property>
  <property fmtid="{D5CDD505-2E9C-101B-9397-08002B2CF9AE}" pid="12" name="MSIP_Label_22759de7-3255-46b5-8dfe-736652f9c6c1_Owner">
    <vt:lpwstr>xavier.litaudon@jet.euro-fusion.org</vt:lpwstr>
  </property>
  <property fmtid="{D5CDD505-2E9C-101B-9397-08002B2CF9AE}" pid="13" name="MSIP_Label_22759de7-3255-46b5-8dfe-736652f9c6c1_SetDate">
    <vt:lpwstr>2019-09-24T10:34:15.7860221Z</vt:lpwstr>
  </property>
  <property fmtid="{D5CDD505-2E9C-101B-9397-08002B2CF9AE}" pid="14" name="MSIP_Label_22759de7-3255-46b5-8dfe-736652f9c6c1_Name">
    <vt:lpwstr>Public</vt:lpwstr>
  </property>
  <property fmtid="{D5CDD505-2E9C-101B-9397-08002B2CF9AE}" pid="15" name="MSIP_Label_22759de7-3255-46b5-8dfe-736652f9c6c1_Application">
    <vt:lpwstr>Microsoft Azure Information Protection</vt:lpwstr>
  </property>
  <property fmtid="{D5CDD505-2E9C-101B-9397-08002B2CF9AE}" pid="16" name="MSIP_Label_22759de7-3255-46b5-8dfe-736652f9c6c1_ActionId">
    <vt:lpwstr>01dc46bf-f72e-4eaa-b372-df92e7c3fc97</vt:lpwstr>
  </property>
  <property fmtid="{D5CDD505-2E9C-101B-9397-08002B2CF9AE}" pid="17" name="MSIP_Label_22759de7-3255-46b5-8dfe-736652f9c6c1_Parent">
    <vt:lpwstr>0dcb255a-fd3f-4c0f-857e-201fa46304da</vt:lpwstr>
  </property>
  <property fmtid="{D5CDD505-2E9C-101B-9397-08002B2CF9AE}" pid="18" name="MSIP_Label_22759de7-3255-46b5-8dfe-736652f9c6c1_Extended_MSFT_Method">
    <vt:lpwstr>Automatic</vt:lpwstr>
  </property>
  <property fmtid="{D5CDD505-2E9C-101B-9397-08002B2CF9AE}" pid="19" name="Sensitivity">
    <vt:lpwstr>Official Public</vt:lpwstr>
  </property>
  <property fmtid="{D5CDD505-2E9C-101B-9397-08002B2CF9AE}" pid="20" name="ContentTypeId">
    <vt:lpwstr>0x01010034477B57286E2F45AE622D1ABD335538</vt:lpwstr>
  </property>
</Properties>
</file>