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5" r:id="rId3"/>
    <p:sldId id="355" r:id="rId4"/>
    <p:sldId id="277" r:id="rId5"/>
    <p:sldId id="356" r:id="rId6"/>
    <p:sldId id="386" r:id="rId7"/>
    <p:sldId id="293" r:id="rId8"/>
    <p:sldId id="387" r:id="rId9"/>
    <p:sldId id="388" r:id="rId10"/>
    <p:sldId id="389" r:id="rId11"/>
    <p:sldId id="390" r:id="rId12"/>
    <p:sldId id="391" r:id="rId13"/>
    <p:sldId id="392" r:id="rId14"/>
    <p:sldId id="393" r:id="rId15"/>
    <p:sldId id="394" r:id="rId16"/>
    <p:sldId id="395" r:id="rId17"/>
    <p:sldId id="398" r:id="rId18"/>
    <p:sldId id="400" r:id="rId19"/>
    <p:sldId id="402" r:id="rId20"/>
    <p:sldId id="396" r:id="rId21"/>
  </p:sldIdLst>
  <p:sldSz cx="9144000" cy="5143500" type="screen16x9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3E3"/>
    <a:srgbClr val="E9EDF4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95036" autoAdjust="0"/>
  </p:normalViewPr>
  <p:slideViewPr>
    <p:cSldViewPr showGuides="1">
      <p:cViewPr varScale="1">
        <p:scale>
          <a:sx n="112" d="100"/>
          <a:sy n="112" d="100"/>
        </p:scale>
        <p:origin x="504" y="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05/02/2023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‹Nr.›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05/02/2023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560 PM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1962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1761660"/>
            <a:ext cx="8496944" cy="972108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3219822"/>
            <a:ext cx="4392488" cy="324036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</a:t>
            </a:r>
            <a:r>
              <a:rPr lang="en-US" smtClean="0"/>
              <a:t>of presenter</a:t>
            </a:r>
            <a:endParaRPr lang="en-US" dirty="0" smtClean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6" y="-342900"/>
            <a:ext cx="10763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7" y="4268763"/>
            <a:ext cx="1295375" cy="6792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4245936"/>
            <a:ext cx="3168352" cy="7020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8230283" y="30189672"/>
            <a:ext cx="9924896" cy="133623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18382683" y="30303972"/>
            <a:ext cx="9924896" cy="133623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18535083" y="30418272"/>
            <a:ext cx="9924896" cy="133623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18687483" y="30532572"/>
            <a:ext cx="9924896" cy="133623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24" name="Bild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48"/>
          <a:stretch/>
        </p:blipFill>
        <p:spPr>
          <a:xfrm>
            <a:off x="0" y="0"/>
            <a:ext cx="9144000" cy="4176000"/>
          </a:xfrm>
          <a:prstGeom prst="rect">
            <a:avLst/>
          </a:prstGeom>
        </p:spPr>
      </p:pic>
      <p:pic>
        <p:nvPicPr>
          <p:cNvPr id="25" name="Bild 13" descr="EU_und_Text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20000"/>
            <a:ext cx="3456384" cy="64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1609" y="82253"/>
            <a:ext cx="7543800" cy="3429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4135"/>
            <a:ext cx="8229600" cy="367240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pic>
        <p:nvPicPr>
          <p:cNvPr id="7" name="Picture 6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70180"/>
            <a:ext cx="367958" cy="37399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4908928"/>
            <a:ext cx="8240228" cy="20110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 smtClean="0"/>
              <a:t>Sebastijan Brezinsek | FSD Planning Meeting 2022 | </a:t>
            </a:r>
            <a:r>
              <a:rPr lang="en-GB" dirty="0" err="1" smtClean="0"/>
              <a:t>Frascati</a:t>
            </a:r>
            <a:r>
              <a:rPr lang="en-GB" dirty="0" smtClean="0"/>
              <a:t> | 06.07.2022 | Page </a:t>
            </a:r>
            <a:fld id="{6A6D9FA1-99C7-4910-8E32-B85D378B0060}" type="slidenum">
              <a:rPr lang="en-GB" smtClean="0"/>
              <a:pPr algn="r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4908928"/>
            <a:ext cx="8240228" cy="20110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 smtClean="0"/>
              <a:t>Sebastijan Brezinsek | FSD Planning Meeting 2022 | </a:t>
            </a:r>
            <a:r>
              <a:rPr lang="en-GB" dirty="0" err="1" smtClean="0"/>
              <a:t>Frascati</a:t>
            </a:r>
            <a:r>
              <a:rPr lang="en-GB" dirty="0" smtClean="0"/>
              <a:t> | 06.07.2022 | Page </a:t>
            </a:r>
            <a:fld id="{6A6D9FA1-99C7-4910-8E32-B85D378B0060}" type="slidenum">
              <a:rPr lang="en-GB" smtClean="0"/>
              <a:pPr algn="r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tmp"/><Relationship Id="rId5" Type="http://schemas.openxmlformats.org/officeDocument/2006/relationships/image" Target="../media/image13.tmp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923678"/>
            <a:ext cx="8496944" cy="972108"/>
          </a:xfrm>
        </p:spPr>
        <p:txBody>
          <a:bodyPr/>
          <a:lstStyle/>
          <a:p>
            <a:r>
              <a:rPr lang="en-US" sz="3200" dirty="0" smtClean="0"/>
              <a:t>3</a:t>
            </a:r>
            <a:r>
              <a:rPr lang="en-US" sz="3200" baseline="30000" dirty="0" smtClean="0"/>
              <a:t>rd</a:t>
            </a:r>
            <a:r>
              <a:rPr lang="en-US" sz="3200" dirty="0" smtClean="0"/>
              <a:t> Project Meeting PWIE</a:t>
            </a:r>
            <a:br>
              <a:rPr lang="en-US" sz="3200" dirty="0" smtClean="0"/>
            </a:br>
            <a:r>
              <a:rPr lang="en-US" sz="3200" dirty="0" smtClean="0"/>
              <a:t>Results </a:t>
            </a:r>
            <a:r>
              <a:rPr lang="en-US" sz="3200" dirty="0" smtClean="0"/>
              <a:t>2022 / Plan 2023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301242"/>
            <a:ext cx="5400600" cy="926692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 smtClean="0"/>
              <a:t>Sebastijan</a:t>
            </a:r>
            <a:r>
              <a:rPr lang="en-US" dirty="0" smtClean="0"/>
              <a:t> </a:t>
            </a:r>
            <a:r>
              <a:rPr lang="en-US" dirty="0" err="1" smtClean="0"/>
              <a:t>Brezinsek</a:t>
            </a:r>
            <a:endParaRPr lang="en-US" dirty="0" smtClean="0"/>
          </a:p>
          <a:p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J.W. </a:t>
            </a:r>
            <a:r>
              <a:rPr lang="en-US" dirty="0" err="1" smtClean="0"/>
              <a:t>Coenen</a:t>
            </a:r>
            <a:r>
              <a:rPr lang="en-US" dirty="0" smtClean="0"/>
              <a:t>, A. </a:t>
            </a:r>
            <a:r>
              <a:rPr lang="en-US" dirty="0" err="1" smtClean="0"/>
              <a:t>Hakola</a:t>
            </a:r>
            <a:r>
              <a:rPr lang="en-US" dirty="0" smtClean="0"/>
              <a:t>, K. </a:t>
            </a:r>
            <a:r>
              <a:rPr lang="en-US" dirty="0" err="1" smtClean="0"/>
              <a:t>Schmid</a:t>
            </a:r>
            <a:r>
              <a:rPr lang="en-US" dirty="0" smtClean="0"/>
              <a:t>, A. </a:t>
            </a:r>
            <a:r>
              <a:rPr lang="en-US" dirty="0" err="1" smtClean="0"/>
              <a:t>Kirschner</a:t>
            </a:r>
            <a:r>
              <a:rPr lang="en-US" dirty="0" smtClean="0"/>
              <a:t>,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H. v. d. Meiden, J. </a:t>
            </a:r>
            <a:r>
              <a:rPr lang="en-US" dirty="0" err="1" smtClean="0"/>
              <a:t>Likonen</a:t>
            </a:r>
            <a:r>
              <a:rPr lang="en-US" dirty="0" smtClean="0"/>
              <a:t>,</a:t>
            </a:r>
            <a:r>
              <a:rPr lang="en-US" dirty="0"/>
              <a:t> G. Calabro, </a:t>
            </a:r>
            <a:r>
              <a:rPr lang="en-US" dirty="0" smtClean="0"/>
              <a:t>M. Reinhart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299942"/>
            <a:ext cx="2088232" cy="6073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A1C280-50D4-204D-993F-ACF24B08DB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280064"/>
            <a:ext cx="3757301" cy="77073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69740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61610" y="82253"/>
            <a:ext cx="8017985" cy="342900"/>
          </a:xfrm>
        </p:spPr>
        <p:txBody>
          <a:bodyPr/>
          <a:lstStyle/>
          <a:p>
            <a:r>
              <a:rPr lang="en-GB" sz="2400" dirty="0" smtClean="0"/>
              <a:t>Analysis facilities: </a:t>
            </a:r>
            <a:r>
              <a:rPr lang="de-DE" sz="2400" dirty="0" smtClean="0"/>
              <a:t>2022/</a:t>
            </a:r>
            <a:r>
              <a:rPr lang="de-DE" sz="2400" dirty="0" smtClean="0">
                <a:solidFill>
                  <a:srgbClr val="00B0F0"/>
                </a:solidFill>
              </a:rPr>
              <a:t>2023</a:t>
            </a:r>
            <a:r>
              <a:rPr lang="de-DE" sz="2400" dirty="0" smtClean="0"/>
              <a:t> </a:t>
            </a:r>
            <a:r>
              <a:rPr lang="en-GB" sz="2400" dirty="0" smtClean="0"/>
              <a:t>resource allocation</a:t>
            </a:r>
            <a:endParaRPr lang="en-GB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107504" y="653538"/>
            <a:ext cx="8845358" cy="1500795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Internal facility review (SP B) regarding capabilities, techniques, materials, sample sizes, availability done</a:t>
            </a:r>
          </a:p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Distribution of work with inclusion of interest of labs in topic as much as possible done </a:t>
            </a:r>
          </a:p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Focus on ion beam facilities in financial support (accelerators and associated analysis stations)</a:t>
            </a:r>
          </a:p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Not enough funding to support other techniques TDS, PALS, Microscopy, </a:t>
            </a: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FIB </a:t>
            </a: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etc.  </a:t>
            </a:r>
            <a:endParaRPr lang="en-US" sz="13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T-lab </a:t>
            </a: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3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Saclay</a:t>
            </a: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 in 2023/2024 gets same  human resources as in </a:t>
            </a: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WEST </a:t>
            </a: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post-mortem analysis </a:t>
            </a: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from 2022 shifted partially into 2023</a:t>
            </a: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260966"/>
              </p:ext>
            </p:extLst>
          </p:nvPr>
        </p:nvGraphicFramePr>
        <p:xfrm>
          <a:off x="1187624" y="2546578"/>
          <a:ext cx="3886199" cy="1897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1882">
                  <a:extLst>
                    <a:ext uri="{9D8B030D-6E8A-4147-A177-3AD203B41FA5}">
                      <a16:colId xmlns:a16="http://schemas.microsoft.com/office/drawing/2014/main" val="2856552239"/>
                    </a:ext>
                  </a:extLst>
                </a:gridCol>
                <a:gridCol w="1418691">
                  <a:extLst>
                    <a:ext uri="{9D8B030D-6E8A-4147-A177-3AD203B41FA5}">
                      <a16:colId xmlns:a16="http://schemas.microsoft.com/office/drawing/2014/main" val="4140681185"/>
                    </a:ext>
                  </a:extLst>
                </a:gridCol>
                <a:gridCol w="782813">
                  <a:extLst>
                    <a:ext uri="{9D8B030D-6E8A-4147-A177-3AD203B41FA5}">
                      <a16:colId xmlns:a16="http://schemas.microsoft.com/office/drawing/2014/main" val="847279841"/>
                    </a:ext>
                  </a:extLst>
                </a:gridCol>
                <a:gridCol w="782813">
                  <a:extLst>
                    <a:ext uri="{9D8B030D-6E8A-4147-A177-3AD203B41FA5}">
                      <a16:colId xmlns:a16="http://schemas.microsoft.com/office/drawing/2014/main" val="323121629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RUs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Facility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Days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Days </a:t>
                      </a:r>
                      <a:endParaRPr lang="de-DE" sz="11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114752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DIFFER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 dirty="0" err="1">
                          <a:effectLst/>
                        </a:rPr>
                        <a:t>Accelerator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i="0" u="none" strike="noStrike" dirty="0">
                          <a:effectLst/>
                        </a:rPr>
                        <a:t>15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~14</a:t>
                      </a:r>
                      <a:endParaRPr lang="de-DE" sz="1100" b="0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349199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FZJ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 dirty="0" err="1">
                          <a:effectLst/>
                        </a:rPr>
                        <a:t>Accelerator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 dirty="0">
                          <a:effectLst/>
                        </a:rPr>
                        <a:t>12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~12</a:t>
                      </a:r>
                      <a:endParaRPr lang="de-DE" sz="1100" b="0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42135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IST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 dirty="0" err="1">
                          <a:effectLst/>
                        </a:rPr>
                        <a:t>Accelerator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 dirty="0">
                          <a:effectLst/>
                        </a:rPr>
                        <a:t>12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~10</a:t>
                      </a:r>
                      <a:endParaRPr lang="de-DE" sz="1100" b="0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1575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JSI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Accelerator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 dirty="0">
                          <a:effectLst/>
                        </a:rPr>
                        <a:t>20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~20</a:t>
                      </a:r>
                      <a:endParaRPr lang="de-DE" sz="1100" b="0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640251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MPG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Accelerator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 dirty="0" smtClean="0">
                          <a:effectLst/>
                        </a:rPr>
                        <a:t>57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~52</a:t>
                      </a:r>
                      <a:endParaRPr lang="de-DE" sz="1100" b="0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117388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NCSRD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Accelerator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 dirty="0">
                          <a:effectLst/>
                        </a:rPr>
                        <a:t>8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~6</a:t>
                      </a:r>
                      <a:endParaRPr lang="de-DE" sz="1100" b="0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958813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RBI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Accelerator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 dirty="0">
                          <a:effectLst/>
                        </a:rPr>
                        <a:t>12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~10</a:t>
                      </a:r>
                      <a:endParaRPr lang="de-DE" sz="1100" b="0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90224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VR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Accelerator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 dirty="0">
                          <a:effectLst/>
                        </a:rPr>
                        <a:t>18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~17</a:t>
                      </a:r>
                      <a:endParaRPr lang="de-DE" sz="1100" b="0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977577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VTT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 dirty="0" err="1">
                          <a:effectLst/>
                        </a:rPr>
                        <a:t>Accelerator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 dirty="0">
                          <a:effectLst/>
                        </a:rPr>
                        <a:t>5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~5</a:t>
                      </a:r>
                      <a:endParaRPr lang="de-DE" sz="1100" b="0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49428645"/>
                  </a:ext>
                </a:extLst>
              </a:tr>
            </a:tbl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5404746" y="2710438"/>
            <a:ext cx="3384377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/>
              <a:t>Final allocation depends on availability of facility and samples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/>
              <a:t>Details in next presentations by SPL =&gt; IMS entry completed</a:t>
            </a:r>
            <a:endParaRPr lang="en-GB" sz="1600" dirty="0" smtClean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en-GB" dirty="0" smtClean="0"/>
              <a:t>Sebastijan Brezinsek | </a:t>
            </a:r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 WPPWIE | Project Meeting |  </a:t>
            </a:r>
            <a:r>
              <a:rPr lang="en-GB" dirty="0" smtClean="0"/>
              <a:t>ZOOM | </a:t>
            </a:r>
            <a:r>
              <a:rPr lang="en-GB" dirty="0" smtClean="0"/>
              <a:t>06.02.2023 </a:t>
            </a:r>
            <a:r>
              <a:rPr lang="en-GB" dirty="0" smtClean="0"/>
              <a:t>| Page </a:t>
            </a:r>
            <a:fld id="{6A6D9FA1-99C7-4910-8E32-B85D378B0060}" type="slidenum">
              <a:rPr lang="en-GB" smtClean="0"/>
              <a:pPr algn="r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741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SP A - Update</a:t>
            </a:r>
            <a:endParaRPr lang="de-DE" sz="2400" dirty="0"/>
          </a:p>
        </p:txBody>
      </p:sp>
      <p:sp>
        <p:nvSpPr>
          <p:cNvPr id="5" name="Rechteck 4"/>
          <p:cNvSpPr/>
          <p:nvPr/>
        </p:nvSpPr>
        <p:spPr>
          <a:xfrm>
            <a:off x="370439" y="611490"/>
            <a:ext cx="8738065" cy="102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Aft>
                <a:spcPts val="600"/>
              </a:spcAft>
            </a:pPr>
            <a:r>
              <a:rPr lang="en-US" sz="1600" b="1" dirty="0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Particle </a:t>
            </a:r>
            <a:r>
              <a:rPr lang="en-US" sz="1600" b="1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and heat load studies in preparation of the exploitation of ITER and </a:t>
            </a:r>
            <a:r>
              <a:rPr lang="en-US" sz="1600" b="1" dirty="0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DEMO</a:t>
            </a:r>
          </a:p>
          <a:p>
            <a:pPr algn="just">
              <a:lnSpc>
                <a:spcPct val="105000"/>
              </a:lnSpc>
              <a:spcAft>
                <a:spcPts val="600"/>
              </a:spcAft>
            </a:pPr>
            <a:endParaRPr lang="en-US" sz="1600" b="1" dirty="0"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just">
              <a:lnSpc>
                <a:spcPct val="105000"/>
              </a:lnSpc>
              <a:spcAft>
                <a:spcPts val="600"/>
              </a:spcAft>
            </a:pPr>
            <a:endParaRPr lang="de-DE" sz="1600" dirty="0"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144377"/>
              </p:ext>
            </p:extLst>
          </p:nvPr>
        </p:nvGraphicFramePr>
        <p:xfrm>
          <a:off x="179512" y="1491630"/>
          <a:ext cx="2249805" cy="579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>
                  <a:extLst>
                    <a:ext uri="{9D8B030D-6E8A-4147-A177-3AD203B41FA5}">
                      <a16:colId xmlns:a16="http://schemas.microsoft.com/office/drawing/2014/main" val="1690098323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SP A.1 Synergistic Load Studies of Plasma-Facing Materials for ITER &amp; DEMO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2879778627"/>
                  </a:ext>
                </a:extLst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767835"/>
              </p:ext>
            </p:extLst>
          </p:nvPr>
        </p:nvGraphicFramePr>
        <p:xfrm>
          <a:off x="179512" y="2158026"/>
          <a:ext cx="2249805" cy="578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>
                  <a:extLst>
                    <a:ext uri="{9D8B030D-6E8A-4147-A177-3AD203B41FA5}">
                      <a16:colId xmlns:a16="http://schemas.microsoft.com/office/drawing/2014/main" val="35040661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SP A.2 High Particle Fluence Exposures of Plasma-Facing Components for ITER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797231575"/>
                  </a:ext>
                </a:extLst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113434"/>
              </p:ext>
            </p:extLst>
          </p:nvPr>
        </p:nvGraphicFramePr>
        <p:xfrm>
          <a:off x="179512" y="2806098"/>
          <a:ext cx="2249805" cy="578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>
                  <a:extLst>
                    <a:ext uri="{9D8B030D-6E8A-4147-A177-3AD203B41FA5}">
                      <a16:colId xmlns:a16="http://schemas.microsoft.com/office/drawing/2014/main" val="30251445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SP A.3 </a:t>
                      </a:r>
                      <a:r>
                        <a:rPr lang="en-US" sz="1100" dirty="0" smtClean="0">
                          <a:effectLst/>
                        </a:rPr>
                        <a:t>Advanced </a:t>
                      </a:r>
                      <a:r>
                        <a:rPr lang="en-US" sz="1100" dirty="0">
                          <a:effectLst/>
                        </a:rPr>
                        <a:t>Materials under thermo-mechanical and plasma loads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3350030702"/>
                  </a:ext>
                </a:extLst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389326"/>
              </p:ext>
            </p:extLst>
          </p:nvPr>
        </p:nvGraphicFramePr>
        <p:xfrm>
          <a:off x="179512" y="3452778"/>
          <a:ext cx="2249805" cy="578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>
                  <a:extLst>
                    <a:ext uri="{9D8B030D-6E8A-4147-A177-3AD203B41FA5}">
                      <a16:colId xmlns:a16="http://schemas.microsoft.com/office/drawing/2014/main" val="20679047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SP A.4 </a:t>
                      </a:r>
                      <a:r>
                        <a:rPr lang="en-US" sz="1100" dirty="0" smtClean="0">
                          <a:effectLst/>
                        </a:rPr>
                        <a:t>High </a:t>
                      </a:r>
                      <a:r>
                        <a:rPr lang="en-US" sz="1100" dirty="0">
                          <a:effectLst/>
                        </a:rPr>
                        <a:t>Temperature performance of </a:t>
                      </a:r>
                      <a:r>
                        <a:rPr lang="en-US" sz="1100" dirty="0" err="1">
                          <a:effectLst/>
                        </a:rPr>
                        <a:t>Armour</a:t>
                      </a:r>
                      <a:r>
                        <a:rPr lang="en-US" sz="1100" dirty="0">
                          <a:effectLst/>
                        </a:rPr>
                        <a:t> Materials: Recrystallization and Melting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258008875"/>
                  </a:ext>
                </a:extLst>
              </a:tr>
            </a:tbl>
          </a:graphicData>
        </a:graphic>
      </p:graphicFrame>
      <p:sp>
        <p:nvSpPr>
          <p:cNvPr id="12" name="Rechteck 11"/>
          <p:cNvSpPr/>
          <p:nvPr/>
        </p:nvSpPr>
        <p:spPr>
          <a:xfrm>
            <a:off x="179512" y="987574"/>
            <a:ext cx="2626252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350" dirty="0" smtClean="0"/>
              <a:t>SPL: J.W. </a:t>
            </a:r>
            <a:r>
              <a:rPr lang="de-DE" sz="1350" dirty="0" smtClean="0"/>
              <a:t>Coenen</a:t>
            </a:r>
            <a:endParaRPr lang="de-DE" sz="1350" dirty="0" smtClean="0"/>
          </a:p>
        </p:txBody>
      </p:sp>
      <p:sp>
        <p:nvSpPr>
          <p:cNvPr id="14" name="Rechteck 13"/>
          <p:cNvSpPr/>
          <p:nvPr/>
        </p:nvSpPr>
        <p:spPr>
          <a:xfrm>
            <a:off x="179512" y="4246372"/>
            <a:ext cx="295232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Participants: CEA</a:t>
            </a:r>
            <a:r>
              <a:rPr lang="en-US" sz="135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CIEMAT, DIFFER, DTU, FZJ, JSI, KIPT, LPP-ERM-KMS, MPG, VR</a:t>
            </a:r>
            <a:endParaRPr lang="de-DE" sz="1350" dirty="0"/>
          </a:p>
        </p:txBody>
      </p:sp>
      <p:sp>
        <p:nvSpPr>
          <p:cNvPr id="15" name="Textfeld 14"/>
          <p:cNvSpPr txBox="1"/>
          <p:nvPr/>
        </p:nvSpPr>
        <p:spPr>
          <a:xfrm>
            <a:off x="179512" y="4656207"/>
            <a:ext cx="36724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 smtClean="0"/>
              <a:t>EEG: W </a:t>
            </a:r>
            <a:r>
              <a:rPr lang="de-DE" sz="1350" dirty="0" err="1" smtClean="0"/>
              <a:t>properties</a:t>
            </a:r>
            <a:r>
              <a:rPr lang="de-DE" sz="1350" dirty="0" smtClean="0"/>
              <a:t> after WEST </a:t>
            </a:r>
            <a:r>
              <a:rPr lang="de-DE" sz="1350" dirty="0" err="1" smtClean="0"/>
              <a:t>exposure</a:t>
            </a:r>
            <a:endParaRPr lang="de-DE" sz="1350" dirty="0" smtClean="0"/>
          </a:p>
          <a:p>
            <a:r>
              <a:rPr lang="de-DE" sz="1350" dirty="0" smtClean="0"/>
              <a:t>EEG: W-</a:t>
            </a:r>
            <a:r>
              <a:rPr lang="de-DE" sz="1350" dirty="0" err="1" smtClean="0"/>
              <a:t>coatings</a:t>
            </a:r>
            <a:r>
              <a:rPr lang="de-DE" sz="1350" dirty="0" smtClean="0"/>
              <a:t> (VPS) </a:t>
            </a:r>
            <a:r>
              <a:rPr lang="de-DE" sz="1350" dirty="0" err="1" smtClean="0"/>
              <a:t>technique</a:t>
            </a:r>
            <a:endParaRPr lang="de-DE" sz="1350" dirty="0"/>
          </a:p>
        </p:txBody>
      </p:sp>
      <p:sp>
        <p:nvSpPr>
          <p:cNvPr id="20" name="Textfeld 19"/>
          <p:cNvSpPr txBox="1"/>
          <p:nvPr/>
        </p:nvSpPr>
        <p:spPr>
          <a:xfrm>
            <a:off x="3491880" y="1203598"/>
            <a:ext cx="4968552" cy="280076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/>
              <a:t>Focus on damage evolution of ITER-like MBs</a:t>
            </a:r>
          </a:p>
          <a:p>
            <a:r>
              <a:rPr lang="en-GB" sz="1600" dirty="0"/>
              <a:t> </a:t>
            </a:r>
            <a:r>
              <a:rPr lang="en-GB" sz="1600" dirty="0" smtClean="0"/>
              <a:t>     (including WEST MBs)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err="1" smtClean="0"/>
              <a:t>Recrystallisation</a:t>
            </a:r>
            <a:r>
              <a:rPr lang="en-GB" sz="1600" dirty="0" smtClean="0"/>
              <a:t> evolution in W (incl. modelling)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/>
              <a:t>Focus on ITER-like MBs testing under multiple seeding, species, ELMs, and He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/>
              <a:t>Plasma qualification of new materials for DEMO and other toroidal facilities (e.g. W7-X)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/>
              <a:t>Disruption-like loading for DEMO (incl. OLMAT)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i="1" dirty="0" smtClean="0"/>
              <a:t>Melting of MBs =&gt; </a:t>
            </a:r>
            <a:r>
              <a:rPr lang="en-GB" sz="1600" i="1" dirty="0" smtClean="0"/>
              <a:t>MEMETO </a:t>
            </a:r>
            <a:r>
              <a:rPr lang="en-GB" sz="1600" i="1" dirty="0" smtClean="0"/>
              <a:t>modelling </a:t>
            </a:r>
            <a:r>
              <a:rPr lang="en-GB" sz="1600" i="1" dirty="0" smtClean="0"/>
              <a:t>(+6PM)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i="1" dirty="0" smtClean="0">
                <a:solidFill>
                  <a:srgbClr val="FF0000"/>
                </a:solidFill>
              </a:rPr>
              <a:t>KIPT PM remain the same </a:t>
            </a:r>
          </a:p>
        </p:txBody>
      </p:sp>
      <p:sp>
        <p:nvSpPr>
          <p:cNvPr id="13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67544" y="4876006"/>
            <a:ext cx="8240228" cy="201104"/>
          </a:xfrm>
        </p:spPr>
        <p:txBody>
          <a:bodyPr/>
          <a:lstStyle/>
          <a:p>
            <a:pPr algn="r"/>
            <a:r>
              <a:rPr lang="en-GB" dirty="0" smtClean="0"/>
              <a:t>Sebastijan Brezinsek | </a:t>
            </a:r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 WPPWIE | Project Meeting |  </a:t>
            </a:r>
            <a:r>
              <a:rPr lang="en-GB" dirty="0" smtClean="0"/>
              <a:t>ZOOM | </a:t>
            </a:r>
            <a:r>
              <a:rPr lang="en-GB" dirty="0" smtClean="0"/>
              <a:t>06.02.2023 </a:t>
            </a:r>
            <a:r>
              <a:rPr lang="en-GB" dirty="0" smtClean="0"/>
              <a:t>| Page </a:t>
            </a:r>
            <a:fld id="{6A6D9FA1-99C7-4910-8E32-B85D378B0060}" type="slidenum">
              <a:rPr lang="en-GB" smtClean="0"/>
              <a:pPr algn="r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037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SP B - Update </a:t>
            </a:r>
            <a:endParaRPr lang="de-DE" sz="2400" dirty="0"/>
          </a:p>
        </p:txBody>
      </p:sp>
      <p:sp>
        <p:nvSpPr>
          <p:cNvPr id="5" name="Rechteck 4"/>
          <p:cNvSpPr/>
          <p:nvPr/>
        </p:nvSpPr>
        <p:spPr>
          <a:xfrm>
            <a:off x="370439" y="611490"/>
            <a:ext cx="8738065" cy="102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Aft>
                <a:spcPts val="600"/>
              </a:spcAft>
            </a:pPr>
            <a:r>
              <a:rPr lang="en-US" sz="1600" b="1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Experiments on erosion, </a:t>
            </a:r>
            <a:r>
              <a:rPr lang="en-US" sz="1600" b="1" dirty="0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deposition and </a:t>
            </a:r>
            <a:r>
              <a:rPr lang="en-US" sz="1600" b="1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material migration</a:t>
            </a:r>
          </a:p>
          <a:p>
            <a:pPr algn="just">
              <a:lnSpc>
                <a:spcPct val="105000"/>
              </a:lnSpc>
              <a:spcAft>
                <a:spcPts val="600"/>
              </a:spcAft>
            </a:pPr>
            <a:endParaRPr lang="en-US" sz="1600" b="1" dirty="0" smtClean="0"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just">
              <a:lnSpc>
                <a:spcPct val="105000"/>
              </a:lnSpc>
              <a:spcAft>
                <a:spcPts val="600"/>
              </a:spcAft>
            </a:pPr>
            <a:endParaRPr lang="de-DE" sz="1600" dirty="0"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63673" y="987574"/>
            <a:ext cx="2214206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350" dirty="0" smtClean="0"/>
              <a:t>SPL: A. </a:t>
            </a:r>
            <a:r>
              <a:rPr lang="de-DE" sz="1350" dirty="0" smtClean="0"/>
              <a:t>Hakola</a:t>
            </a:r>
            <a:endParaRPr lang="de-DE" sz="1350" dirty="0" smtClean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36272"/>
              </p:ext>
            </p:extLst>
          </p:nvPr>
        </p:nvGraphicFramePr>
        <p:xfrm>
          <a:off x="163673" y="1635646"/>
          <a:ext cx="2249805" cy="2331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>
                  <a:extLst>
                    <a:ext uri="{9D8B030D-6E8A-4147-A177-3AD203B41FA5}">
                      <a16:colId xmlns:a16="http://schemas.microsoft.com/office/drawing/2014/main" val="1737431549"/>
                    </a:ext>
                  </a:extLst>
                </a:gridCol>
              </a:tblGrid>
              <a:tr h="233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</a:pPr>
                      <a:r>
                        <a:rPr lang="en-US" sz="1000" spc="-15" dirty="0">
                          <a:effectLst/>
                        </a:rPr>
                        <a:t>SP B.1 Physics of erosion and deposition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0" marR="76200" marT="0" marB="0" anchor="ctr"/>
                </a:tc>
                <a:extLst>
                  <a:ext uri="{0D108BD9-81ED-4DB2-BD59-A6C34878D82A}">
                    <a16:rowId xmlns:a16="http://schemas.microsoft.com/office/drawing/2014/main" val="538654597"/>
                  </a:ext>
                </a:extLst>
              </a:tr>
            </a:tbl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451506"/>
              </p:ext>
            </p:extLst>
          </p:nvPr>
        </p:nvGraphicFramePr>
        <p:xfrm>
          <a:off x="163673" y="1904442"/>
          <a:ext cx="2249805" cy="4319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>
                  <a:extLst>
                    <a:ext uri="{9D8B030D-6E8A-4147-A177-3AD203B41FA5}">
                      <a16:colId xmlns:a16="http://schemas.microsoft.com/office/drawing/2014/main" val="1951843635"/>
                    </a:ext>
                  </a:extLst>
                </a:gridCol>
              </a:tblGrid>
              <a:tr h="4319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</a:pPr>
                      <a:r>
                        <a:rPr lang="en-US" sz="1000" spc="-15" dirty="0">
                          <a:effectLst/>
                        </a:rPr>
                        <a:t>SP B.2 Material migration in toroidal devices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0" marR="76200" marT="0" marB="0" anchor="ctr"/>
                </a:tc>
                <a:extLst>
                  <a:ext uri="{0D108BD9-81ED-4DB2-BD59-A6C34878D82A}">
                    <a16:rowId xmlns:a16="http://schemas.microsoft.com/office/drawing/2014/main" val="1344581300"/>
                  </a:ext>
                </a:extLst>
              </a:tr>
            </a:tbl>
          </a:graphicData>
        </a:graphic>
      </p:graphicFrame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931134"/>
              </p:ext>
            </p:extLst>
          </p:nvPr>
        </p:nvGraphicFramePr>
        <p:xfrm>
          <a:off x="163673" y="2366906"/>
          <a:ext cx="2249805" cy="4208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>
                  <a:extLst>
                    <a:ext uri="{9D8B030D-6E8A-4147-A177-3AD203B41FA5}">
                      <a16:colId xmlns:a16="http://schemas.microsoft.com/office/drawing/2014/main" val="2818958101"/>
                    </a:ext>
                  </a:extLst>
                </a:gridCol>
              </a:tblGrid>
              <a:tr h="4208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</a:pPr>
                      <a:r>
                        <a:rPr lang="en-US" sz="1000" spc="-15" dirty="0">
                          <a:effectLst/>
                        </a:rPr>
                        <a:t>SP B.3 Characterization of plasma-exposed materials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0" marR="76200" marT="0" marB="0" anchor="ctr"/>
                </a:tc>
                <a:extLst>
                  <a:ext uri="{0D108BD9-81ED-4DB2-BD59-A6C34878D82A}">
                    <a16:rowId xmlns:a16="http://schemas.microsoft.com/office/drawing/2014/main" val="3236999370"/>
                  </a:ext>
                </a:extLst>
              </a:tr>
            </a:tbl>
          </a:graphicData>
        </a:graphic>
      </p:graphicFrame>
      <p:graphicFrame>
        <p:nvGraphicFramePr>
          <p:cNvPr id="16" name="Tabel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291551"/>
              </p:ext>
            </p:extLst>
          </p:nvPr>
        </p:nvGraphicFramePr>
        <p:xfrm>
          <a:off x="163673" y="2811668"/>
          <a:ext cx="2249805" cy="4255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>
                  <a:extLst>
                    <a:ext uri="{9D8B030D-6E8A-4147-A177-3AD203B41FA5}">
                      <a16:colId xmlns:a16="http://schemas.microsoft.com/office/drawing/2014/main" val="496938082"/>
                    </a:ext>
                  </a:extLst>
                </a:gridCol>
              </a:tblGrid>
              <a:tr h="4255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</a:pPr>
                      <a:r>
                        <a:rPr lang="en-US" sz="1000" spc="-15" dirty="0" smtClean="0">
                          <a:effectLst/>
                        </a:rPr>
                        <a:t>SP B.4 Reference coatings for ITER and DEMO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0" marR="76200" marT="0" marB="0" anchor="ctr"/>
                </a:tc>
                <a:extLst>
                  <a:ext uri="{0D108BD9-81ED-4DB2-BD59-A6C34878D82A}">
                    <a16:rowId xmlns:a16="http://schemas.microsoft.com/office/drawing/2014/main" val="18153845"/>
                  </a:ext>
                </a:extLst>
              </a:tr>
            </a:tbl>
          </a:graphicData>
        </a:graphic>
      </p:graphicFrame>
      <p:sp>
        <p:nvSpPr>
          <p:cNvPr id="17" name="Rechteck 16"/>
          <p:cNvSpPr/>
          <p:nvPr/>
        </p:nvSpPr>
        <p:spPr>
          <a:xfrm>
            <a:off x="163674" y="3920572"/>
            <a:ext cx="2598836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Participants</a:t>
            </a:r>
            <a:r>
              <a:rPr lang="en-US" sz="135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 CEA, CIEMAT, DIFFER, ENEA, FZJ, IAP, IPPLM, IST, JSI, MPG, OEAW, RBI, VR, VTT</a:t>
            </a:r>
            <a:endParaRPr lang="de-DE" sz="1350" dirty="0"/>
          </a:p>
        </p:txBody>
      </p:sp>
      <p:sp>
        <p:nvSpPr>
          <p:cNvPr id="21" name="Textfeld 20"/>
          <p:cNvSpPr txBox="1"/>
          <p:nvPr/>
        </p:nvSpPr>
        <p:spPr>
          <a:xfrm>
            <a:off x="163673" y="4587974"/>
            <a:ext cx="2608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 smtClean="0"/>
              <a:t>Note: </a:t>
            </a:r>
            <a:r>
              <a:rPr lang="de-DE" sz="1350" dirty="0" err="1" smtClean="0"/>
              <a:t>Collaboration</a:t>
            </a:r>
            <a:r>
              <a:rPr lang="de-DE" sz="1350" dirty="0" smtClean="0"/>
              <a:t> </a:t>
            </a:r>
            <a:r>
              <a:rPr lang="de-DE" sz="1350" dirty="0" err="1" smtClean="0"/>
              <a:t>experiments</a:t>
            </a:r>
            <a:r>
              <a:rPr lang="de-DE" sz="1350" dirty="0" smtClean="0"/>
              <a:t> </a:t>
            </a:r>
          </a:p>
          <a:p>
            <a:r>
              <a:rPr lang="de-DE" sz="1350" dirty="0"/>
              <a:t> </a:t>
            </a:r>
            <a:r>
              <a:rPr lang="de-DE" sz="1350" dirty="0" smtClean="0"/>
              <a:t>          </a:t>
            </a:r>
            <a:r>
              <a:rPr lang="de-DE" sz="1350" dirty="0" err="1" smtClean="0"/>
              <a:t>with</a:t>
            </a:r>
            <a:r>
              <a:rPr lang="de-DE" sz="1350" dirty="0" smtClean="0"/>
              <a:t> WPTE </a:t>
            </a:r>
            <a:r>
              <a:rPr lang="de-DE" sz="1350" dirty="0" err="1" smtClean="0"/>
              <a:t>and</a:t>
            </a:r>
            <a:r>
              <a:rPr lang="de-DE" sz="1350" dirty="0" smtClean="0"/>
              <a:t> WPW7X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3491880" y="1733783"/>
            <a:ext cx="4968552" cy="255454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/>
              <a:t>New: Focus on He experiment analysis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/>
              <a:t>W erosion/</a:t>
            </a:r>
            <a:r>
              <a:rPr lang="en-GB" sz="1600" dirty="0" err="1" smtClean="0"/>
              <a:t>redeposition</a:t>
            </a:r>
            <a:r>
              <a:rPr lang="en-GB" sz="1600" dirty="0" smtClean="0"/>
              <a:t> and roughness studies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/>
              <a:t>P</a:t>
            </a:r>
            <a:r>
              <a:rPr lang="en-GB" sz="1600" dirty="0" smtClean="0"/>
              <a:t>ost-mortem analysis (service) for toroidal devices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/>
              <a:t>LIBS is now in portfolio of analysis techniques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/>
              <a:t>Limited number of reference samples with “deposits” simulating JET and expected ITER and DEMO coatings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i="1" dirty="0">
                <a:solidFill>
                  <a:srgbClr val="FF0000"/>
                </a:solidFill>
              </a:rPr>
              <a:t>M</a:t>
            </a:r>
            <a:r>
              <a:rPr lang="en-GB" sz="1600" i="1" dirty="0" smtClean="0">
                <a:solidFill>
                  <a:srgbClr val="FF0000"/>
                </a:solidFill>
              </a:rPr>
              <a:t>etallic dust survey and compilation for DEMO</a:t>
            </a:r>
          </a:p>
        </p:txBody>
      </p:sp>
      <p:graphicFrame>
        <p:nvGraphicFramePr>
          <p:cNvPr id="14" name="Tabel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761395"/>
              </p:ext>
            </p:extLst>
          </p:nvPr>
        </p:nvGraphicFramePr>
        <p:xfrm>
          <a:off x="161955" y="3298308"/>
          <a:ext cx="2249805" cy="4255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>
                  <a:extLst>
                    <a:ext uri="{9D8B030D-6E8A-4147-A177-3AD203B41FA5}">
                      <a16:colId xmlns:a16="http://schemas.microsoft.com/office/drawing/2014/main" val="496938082"/>
                    </a:ext>
                  </a:extLst>
                </a:gridCol>
              </a:tblGrid>
              <a:tr h="4255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</a:pPr>
                      <a:r>
                        <a:rPr lang="en-US" sz="1000" spc="-15" dirty="0" smtClean="0">
                          <a:solidFill>
                            <a:schemeClr val="bg1"/>
                          </a:solidFill>
                          <a:effectLst/>
                        </a:rPr>
                        <a:t>SP B.5 Dust</a:t>
                      </a:r>
                      <a:r>
                        <a:rPr lang="en-US" sz="1000" spc="-15" baseline="0" dirty="0" smtClean="0">
                          <a:solidFill>
                            <a:schemeClr val="bg1"/>
                          </a:solidFill>
                          <a:effectLst/>
                        </a:rPr>
                        <a:t> compilation in view of DEMO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0" marR="76200" marT="0" marB="0" anchor="ctr"/>
                </a:tc>
                <a:extLst>
                  <a:ext uri="{0D108BD9-81ED-4DB2-BD59-A6C34878D82A}">
                    <a16:rowId xmlns:a16="http://schemas.microsoft.com/office/drawing/2014/main" val="18153845"/>
                  </a:ext>
                </a:extLst>
              </a:tr>
            </a:tbl>
          </a:graphicData>
        </a:graphic>
      </p:graphicFrame>
      <p:sp>
        <p:nvSpPr>
          <p:cNvPr id="18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en-GB" dirty="0" smtClean="0"/>
              <a:t>Sebastijan Brezinsek | </a:t>
            </a:r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 WPPWIE | Project Meeting |  </a:t>
            </a:r>
            <a:r>
              <a:rPr lang="en-GB" dirty="0" smtClean="0"/>
              <a:t>ZOOM | </a:t>
            </a:r>
            <a:r>
              <a:rPr lang="en-GB" dirty="0" smtClean="0"/>
              <a:t>06.02.2023 </a:t>
            </a:r>
            <a:r>
              <a:rPr lang="en-GB" dirty="0" smtClean="0"/>
              <a:t>| Page </a:t>
            </a:r>
            <a:fld id="{6A6D9FA1-99C7-4910-8E32-B85D378B0060}" type="slidenum">
              <a:rPr lang="en-GB" smtClean="0"/>
              <a:pPr algn="r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33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SP C - Update</a:t>
            </a:r>
            <a:endParaRPr lang="de-DE" sz="2400" dirty="0"/>
          </a:p>
        </p:txBody>
      </p:sp>
      <p:sp>
        <p:nvSpPr>
          <p:cNvPr id="5" name="Rechteck 4"/>
          <p:cNvSpPr/>
          <p:nvPr/>
        </p:nvSpPr>
        <p:spPr>
          <a:xfrm>
            <a:off x="370439" y="611490"/>
            <a:ext cx="8738065" cy="675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Aft>
                <a:spcPts val="600"/>
              </a:spcAft>
            </a:pPr>
            <a:r>
              <a:rPr lang="en-US" sz="1600" b="1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Retention and Release</a:t>
            </a:r>
          </a:p>
          <a:p>
            <a:pPr algn="just">
              <a:lnSpc>
                <a:spcPct val="105000"/>
              </a:lnSpc>
              <a:spcAft>
                <a:spcPts val="600"/>
              </a:spcAft>
            </a:pPr>
            <a:endParaRPr lang="de-DE" sz="1600" dirty="0"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216024" y="987574"/>
            <a:ext cx="2214206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350" dirty="0" smtClean="0"/>
              <a:t>SPL: K. </a:t>
            </a:r>
            <a:r>
              <a:rPr lang="de-DE" sz="1350" dirty="0" smtClean="0"/>
              <a:t>Schmid</a:t>
            </a:r>
            <a:endParaRPr lang="de-DE" sz="1350" dirty="0" smtClean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/>
          </p:nvPr>
        </p:nvGraphicFramePr>
        <p:xfrm>
          <a:off x="216024" y="1563638"/>
          <a:ext cx="2249805" cy="578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>
                  <a:extLst>
                    <a:ext uri="{9D8B030D-6E8A-4147-A177-3AD203B41FA5}">
                      <a16:colId xmlns:a16="http://schemas.microsoft.com/office/drawing/2014/main" val="41354116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</a:pPr>
                      <a:r>
                        <a:rPr lang="en-US" sz="1100" spc="-15" dirty="0">
                          <a:effectLst/>
                        </a:rPr>
                        <a:t>SP C.1 Transport of Hydrogen through the first wall of fusion devices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155464471"/>
                  </a:ext>
                </a:extLst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/>
          </p:nvPr>
        </p:nvGraphicFramePr>
        <p:xfrm>
          <a:off x="216024" y="2249177"/>
          <a:ext cx="2249805" cy="3855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>
                  <a:extLst>
                    <a:ext uri="{9D8B030D-6E8A-4147-A177-3AD203B41FA5}">
                      <a16:colId xmlns:a16="http://schemas.microsoft.com/office/drawing/2014/main" val="28413239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</a:pPr>
                      <a:r>
                        <a:rPr lang="en-US" sz="1100" spc="-15" dirty="0">
                          <a:effectLst/>
                        </a:rPr>
                        <a:t>SP C.2 Modelling of Hydrogen Transport properties in the first wall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319423247"/>
                  </a:ext>
                </a:extLst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/>
          </p:nvPr>
        </p:nvGraphicFramePr>
        <p:xfrm>
          <a:off x="216024" y="2776471"/>
          <a:ext cx="2249805" cy="578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>
                  <a:extLst>
                    <a:ext uri="{9D8B030D-6E8A-4147-A177-3AD203B41FA5}">
                      <a16:colId xmlns:a16="http://schemas.microsoft.com/office/drawing/2014/main" val="15516091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</a:pPr>
                      <a:r>
                        <a:rPr lang="en-US" sz="1100" spc="-15" dirty="0">
                          <a:effectLst/>
                        </a:rPr>
                        <a:t>SP C.3 Influence of He, high-flux D and impurities on Hydrogen retention and transport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6861750"/>
                  </a:ext>
                </a:extLst>
              </a:tr>
            </a:tbl>
          </a:graphicData>
        </a:graphic>
      </p:graphicFrame>
      <p:graphicFrame>
        <p:nvGraphicFramePr>
          <p:cNvPr id="18" name="Tabelle 17"/>
          <p:cNvGraphicFramePr>
            <a:graphicFrameLocks noGrp="1"/>
          </p:cNvGraphicFramePr>
          <p:nvPr>
            <p:extLst/>
          </p:nvPr>
        </p:nvGraphicFramePr>
        <p:xfrm>
          <a:off x="216024" y="3468768"/>
          <a:ext cx="2249805" cy="3855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>
                  <a:extLst>
                    <a:ext uri="{9D8B030D-6E8A-4147-A177-3AD203B41FA5}">
                      <a16:colId xmlns:a16="http://schemas.microsoft.com/office/drawing/2014/main" val="796159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</a:pPr>
                      <a:r>
                        <a:rPr lang="en-US" sz="1100" spc="-15" dirty="0">
                          <a:effectLst/>
                        </a:rPr>
                        <a:t>SP C.4 Influence of n-damage on Hydrogen retention and transport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399331322"/>
                  </a:ext>
                </a:extLst>
              </a:tr>
            </a:tbl>
          </a:graphicData>
        </a:graphic>
      </p:graphicFrame>
      <p:sp>
        <p:nvSpPr>
          <p:cNvPr id="14" name="Rechteck 13"/>
          <p:cNvSpPr/>
          <p:nvPr/>
        </p:nvSpPr>
        <p:spPr>
          <a:xfrm>
            <a:off x="216024" y="3936127"/>
            <a:ext cx="285645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Participants</a:t>
            </a:r>
            <a:r>
              <a:rPr lang="en-US" sz="135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 </a:t>
            </a:r>
            <a:r>
              <a:rPr lang="en-US" sz="1350" dirty="0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CEA</a:t>
            </a:r>
            <a:r>
              <a:rPr lang="en-US" sz="1350" dirty="0" smtClean="0"/>
              <a:t>, </a:t>
            </a:r>
            <a:r>
              <a:rPr lang="en-US" sz="1350" dirty="0"/>
              <a:t>DIFFER, ENEA, FZJ, IPPLM, JSI, MPG, OEAW</a:t>
            </a:r>
            <a:r>
              <a:rPr lang="en-US" sz="1350"/>
              <a:t>, </a:t>
            </a:r>
            <a:r>
              <a:rPr lang="en-US" sz="1350" smtClean="0"/>
              <a:t>VR, UKAEA</a:t>
            </a:r>
            <a:endParaRPr lang="de-DE" sz="1350" dirty="0"/>
          </a:p>
        </p:txBody>
      </p:sp>
      <p:sp>
        <p:nvSpPr>
          <p:cNvPr id="15" name="Textfeld 14"/>
          <p:cNvSpPr txBox="1"/>
          <p:nvPr/>
        </p:nvSpPr>
        <p:spPr>
          <a:xfrm>
            <a:off x="216024" y="4454936"/>
            <a:ext cx="33478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 smtClean="0"/>
              <a:t>ERG J. Denis </a:t>
            </a:r>
            <a:r>
              <a:rPr lang="de-DE" sz="1350" dirty="0" err="1" smtClean="0"/>
              <a:t>linked</a:t>
            </a:r>
            <a:r>
              <a:rPr lang="de-DE" sz="1350" dirty="0" smtClean="0"/>
              <a:t> </a:t>
            </a:r>
            <a:r>
              <a:rPr lang="de-DE" sz="1350" dirty="0" err="1" smtClean="0"/>
              <a:t>to</a:t>
            </a:r>
            <a:r>
              <a:rPr lang="de-DE" sz="1350" dirty="0" smtClean="0"/>
              <a:t> JET </a:t>
            </a:r>
            <a:r>
              <a:rPr lang="de-DE" sz="1350" dirty="0" err="1" smtClean="0"/>
              <a:t>simulations</a:t>
            </a:r>
            <a:endParaRPr lang="de-DE" sz="1350" dirty="0" smtClean="0"/>
          </a:p>
          <a:p>
            <a:r>
              <a:rPr lang="de-DE" sz="1350" dirty="0" smtClean="0"/>
              <a:t>EEG T </a:t>
            </a:r>
            <a:r>
              <a:rPr lang="de-DE" sz="1350" dirty="0" err="1" smtClean="0"/>
              <a:t>retention</a:t>
            </a:r>
            <a:r>
              <a:rPr lang="de-DE" sz="1350" dirty="0" smtClean="0"/>
              <a:t> in DEMO FW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3491880" y="1347614"/>
            <a:ext cx="4968552" cy="280076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/>
              <a:t>Focus on first principle understanding of H,D, T in W and co-deposits (increase of complexity)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/>
              <a:t>Permeation in ITER and DEMO-like materials and full components (FTD not yet adapting)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/>
              <a:t>New: Neutron damage of </a:t>
            </a:r>
            <a:r>
              <a:rPr lang="en-GB" sz="1600" dirty="0" err="1" smtClean="0"/>
              <a:t>Eurofer</a:t>
            </a:r>
            <a:r>
              <a:rPr lang="en-GB" sz="1600" dirty="0" smtClean="0"/>
              <a:t> and impact on retention (experiment + modelling)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/>
              <a:t>T-retention of dedicated W samples (incl. </a:t>
            </a:r>
            <a:r>
              <a:rPr lang="en-GB" sz="1600" dirty="0" err="1" smtClean="0"/>
              <a:t>titriated</a:t>
            </a:r>
            <a:r>
              <a:rPr lang="en-GB" sz="1600" dirty="0" smtClean="0"/>
              <a:t> water) in CEA </a:t>
            </a:r>
            <a:r>
              <a:rPr lang="en-GB" sz="1600" dirty="0" err="1" smtClean="0"/>
              <a:t>Saclay</a:t>
            </a:r>
            <a:r>
              <a:rPr lang="en-GB" sz="1600" dirty="0" smtClean="0"/>
              <a:t> with increase resources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/>
              <a:t>Damaged (n, p, W ion) W material, fuel retention, fuel recovery and diagnosis by LIBS and LID-QMS</a:t>
            </a:r>
            <a:endParaRPr lang="en-GB" sz="1600" dirty="0"/>
          </a:p>
        </p:txBody>
      </p:sp>
      <p:sp>
        <p:nvSpPr>
          <p:cNvPr id="17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en-GB" dirty="0" smtClean="0"/>
              <a:t>Sebastijan Brezinsek | </a:t>
            </a:r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 WPPWIE | Project Meeting |  </a:t>
            </a:r>
            <a:r>
              <a:rPr lang="en-GB" dirty="0" smtClean="0"/>
              <a:t>ZOOM | </a:t>
            </a:r>
            <a:r>
              <a:rPr lang="en-GB" dirty="0" smtClean="0"/>
              <a:t>06.02.2023 </a:t>
            </a:r>
            <a:r>
              <a:rPr lang="en-GB" dirty="0" smtClean="0"/>
              <a:t>| Page </a:t>
            </a:r>
            <a:fld id="{6A6D9FA1-99C7-4910-8E32-B85D378B0060}" type="slidenum">
              <a:rPr lang="en-GB" smtClean="0"/>
              <a:pPr algn="r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359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SP D - Update</a:t>
            </a:r>
            <a:endParaRPr lang="de-DE" sz="2400" dirty="0"/>
          </a:p>
        </p:txBody>
      </p:sp>
      <p:sp>
        <p:nvSpPr>
          <p:cNvPr id="5" name="Rechteck 4"/>
          <p:cNvSpPr/>
          <p:nvPr/>
        </p:nvSpPr>
        <p:spPr>
          <a:xfrm>
            <a:off x="370439" y="611490"/>
            <a:ext cx="8738065" cy="340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Aft>
                <a:spcPts val="600"/>
              </a:spcAft>
            </a:pPr>
            <a:r>
              <a:rPr lang="en-US" sz="1600" b="1" dirty="0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Plasma-edge </a:t>
            </a:r>
            <a:r>
              <a:rPr lang="en-US" sz="1600" b="1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and Plasma-wall Interaction Modelling</a:t>
            </a:r>
            <a:endParaRPr lang="de-DE" sz="1600" dirty="0"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52529" y="987574"/>
            <a:ext cx="2214206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350" dirty="0" smtClean="0"/>
              <a:t>SPL: A. </a:t>
            </a:r>
            <a:r>
              <a:rPr lang="de-DE" sz="1350" dirty="0" smtClean="0"/>
              <a:t>Kirschner</a:t>
            </a:r>
            <a:endParaRPr lang="de-DE" sz="1350" dirty="0" smtClean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040560"/>
              </p:ext>
            </p:extLst>
          </p:nvPr>
        </p:nvGraphicFramePr>
        <p:xfrm>
          <a:off x="152529" y="2102235"/>
          <a:ext cx="2249805" cy="1927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>
                  <a:extLst>
                    <a:ext uri="{9D8B030D-6E8A-4147-A177-3AD203B41FA5}">
                      <a16:colId xmlns:a16="http://schemas.microsoft.com/office/drawing/2014/main" val="14018267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</a:pPr>
                      <a:r>
                        <a:rPr lang="en-US" sz="1100" spc="-15" dirty="0">
                          <a:effectLst/>
                        </a:rPr>
                        <a:t>SP D.1 Plasma Boundary Modelling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2482252306"/>
                  </a:ext>
                </a:extLst>
              </a:tr>
            </a:tbl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626894"/>
              </p:ext>
            </p:extLst>
          </p:nvPr>
        </p:nvGraphicFramePr>
        <p:xfrm>
          <a:off x="152529" y="2454338"/>
          <a:ext cx="2249805" cy="3855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>
                  <a:extLst>
                    <a:ext uri="{9D8B030D-6E8A-4147-A177-3AD203B41FA5}">
                      <a16:colId xmlns:a16="http://schemas.microsoft.com/office/drawing/2014/main" val="34692206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</a:pPr>
                      <a:r>
                        <a:rPr lang="en-US" sz="1100" spc="-15" dirty="0">
                          <a:effectLst/>
                        </a:rPr>
                        <a:t>SP D.2 Production of Atomic/Molecular and Surface Data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3575880152"/>
                  </a:ext>
                </a:extLst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045571"/>
              </p:ext>
            </p:extLst>
          </p:nvPr>
        </p:nvGraphicFramePr>
        <p:xfrm>
          <a:off x="152529" y="3003798"/>
          <a:ext cx="2249805" cy="1927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>
                  <a:extLst>
                    <a:ext uri="{9D8B030D-6E8A-4147-A177-3AD203B41FA5}">
                      <a16:colId xmlns:a16="http://schemas.microsoft.com/office/drawing/2014/main" val="1771441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</a:pPr>
                      <a:r>
                        <a:rPr lang="en-US" sz="1100" spc="-15" dirty="0">
                          <a:effectLst/>
                        </a:rPr>
                        <a:t>SP D.3 Impurity Migration Modelling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2322382391"/>
                  </a:ext>
                </a:extLst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84980"/>
              </p:ext>
            </p:extLst>
          </p:nvPr>
        </p:nvGraphicFramePr>
        <p:xfrm>
          <a:off x="152529" y="3414840"/>
          <a:ext cx="2249805" cy="1927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>
                  <a:extLst>
                    <a:ext uri="{9D8B030D-6E8A-4147-A177-3AD203B41FA5}">
                      <a16:colId xmlns:a16="http://schemas.microsoft.com/office/drawing/2014/main" val="30064750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</a:pPr>
                      <a:r>
                        <a:rPr lang="en-US" sz="1100" spc="-15" dirty="0">
                          <a:effectLst/>
                        </a:rPr>
                        <a:t>SP D.4 Neutral Particles Modelling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878971629"/>
                  </a:ext>
                </a:extLst>
              </a:tr>
            </a:tbl>
          </a:graphicData>
        </a:graphic>
      </p:graphicFrame>
      <p:sp>
        <p:nvSpPr>
          <p:cNvPr id="14" name="Rechteck 13"/>
          <p:cNvSpPr/>
          <p:nvPr/>
        </p:nvSpPr>
        <p:spPr>
          <a:xfrm>
            <a:off x="152529" y="4374117"/>
            <a:ext cx="273630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Participants</a:t>
            </a:r>
            <a:r>
              <a:rPr lang="en-US" sz="135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 </a:t>
            </a:r>
            <a:r>
              <a:rPr lang="en-US" sz="1350" dirty="0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CEA</a:t>
            </a:r>
            <a:r>
              <a:rPr lang="en-US" sz="135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DIFFER, ENEA, FZJ, IPP.CR, KIT, MPG, OEAW, VR, VTT</a:t>
            </a:r>
            <a:endParaRPr lang="de-DE" sz="1350" dirty="0"/>
          </a:p>
        </p:txBody>
      </p:sp>
      <p:sp>
        <p:nvSpPr>
          <p:cNvPr id="18" name="Textfeld 17"/>
          <p:cNvSpPr txBox="1"/>
          <p:nvPr/>
        </p:nvSpPr>
        <p:spPr>
          <a:xfrm>
            <a:off x="3491880" y="1150749"/>
            <a:ext cx="4968552" cy="304698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/>
              <a:t>Plasma-boundary modelling for PWI experiments</a:t>
            </a:r>
          </a:p>
          <a:p>
            <a:r>
              <a:rPr lang="en-GB" sz="1600" dirty="0"/>
              <a:t> </a:t>
            </a:r>
            <a:r>
              <a:rPr lang="en-GB" sz="1600" dirty="0" smtClean="0"/>
              <a:t>     with focus on He plasmas and campaigns (based on TE </a:t>
            </a:r>
          </a:p>
          <a:p>
            <a:r>
              <a:rPr lang="en-GB" sz="1600" dirty="0"/>
              <a:t> </a:t>
            </a:r>
            <a:r>
              <a:rPr lang="en-GB" sz="1600" dirty="0" smtClean="0"/>
              <a:t>     work with focus on PWIE needs)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/>
              <a:t>Atomic/molecular and surface data (expansion e.g. to T and heavy seeding gases Kr)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/>
              <a:t>PWI and transport studies in linear plasmas and toroidal devices (incl. TE facilities and W7-X)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/>
              <a:t>Local erosion/deposition/surface roughness modelling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/>
              <a:t>Divertor performance studies for DEMO ADC solutions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i="1" dirty="0" smtClean="0">
                <a:solidFill>
                  <a:srgbClr val="FF0000"/>
                </a:solidFill>
              </a:rPr>
              <a:t>JT-60SA divertor optimisation with KU Leuven to be included (with WPDIV) </a:t>
            </a:r>
            <a:r>
              <a:rPr lang="en-GB" sz="1600" i="1" dirty="0" smtClean="0">
                <a:solidFill>
                  <a:srgbClr val="FF0000"/>
                </a:solidFill>
              </a:rPr>
              <a:t> (perspective)</a:t>
            </a:r>
            <a:endParaRPr lang="en-GB" sz="1600" i="1" dirty="0">
              <a:solidFill>
                <a:srgbClr val="FF0000"/>
              </a:solidFill>
            </a:endParaRPr>
          </a:p>
        </p:txBody>
      </p:sp>
      <p:sp>
        <p:nvSpPr>
          <p:cNvPr id="1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en-GB" dirty="0" smtClean="0"/>
              <a:t>Sebastijan Brezinsek | </a:t>
            </a:r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 WPPWIE | Project Meeting |  </a:t>
            </a:r>
            <a:r>
              <a:rPr lang="en-GB" dirty="0" smtClean="0"/>
              <a:t>ZOOM | </a:t>
            </a:r>
            <a:r>
              <a:rPr lang="en-GB" dirty="0" smtClean="0"/>
              <a:t>06.02.2023 </a:t>
            </a:r>
            <a:r>
              <a:rPr lang="en-GB" dirty="0" smtClean="0"/>
              <a:t>| Page </a:t>
            </a:r>
            <a:fld id="{6A6D9FA1-99C7-4910-8E32-B85D378B0060}" type="slidenum">
              <a:rPr lang="en-GB" smtClean="0"/>
              <a:pPr algn="r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779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SP E - Update</a:t>
            </a:r>
            <a:endParaRPr lang="de-DE" sz="2400" dirty="0"/>
          </a:p>
        </p:txBody>
      </p:sp>
      <p:sp>
        <p:nvSpPr>
          <p:cNvPr id="12" name="Rechteck 11"/>
          <p:cNvSpPr/>
          <p:nvPr/>
        </p:nvSpPr>
        <p:spPr>
          <a:xfrm>
            <a:off x="251518" y="1027241"/>
            <a:ext cx="2435133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350" dirty="0" smtClean="0"/>
              <a:t>SPL: J. </a:t>
            </a:r>
            <a:r>
              <a:rPr lang="de-DE" sz="1350" dirty="0" err="1" smtClean="0"/>
              <a:t>Likonen</a:t>
            </a:r>
            <a:endParaRPr lang="de-DE" sz="1350" dirty="0" smtClean="0"/>
          </a:p>
        </p:txBody>
      </p:sp>
      <p:sp>
        <p:nvSpPr>
          <p:cNvPr id="14" name="Rechteck 13"/>
          <p:cNvSpPr/>
          <p:nvPr/>
        </p:nvSpPr>
        <p:spPr>
          <a:xfrm>
            <a:off x="122534" y="4376449"/>
            <a:ext cx="256411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Participants</a:t>
            </a:r>
            <a:r>
              <a:rPr lang="en-US" sz="135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 </a:t>
            </a:r>
            <a:r>
              <a:rPr lang="en-US" sz="1350" dirty="0"/>
              <a:t>VTT, </a:t>
            </a:r>
            <a:r>
              <a:rPr lang="en-US" sz="1350" dirty="0" smtClean="0"/>
              <a:t>CU, </a:t>
            </a:r>
            <a:r>
              <a:rPr lang="en-US" sz="1350" dirty="0"/>
              <a:t>FZJ, IAP, IPPLM, ISSP-UL, IST, MPG, </a:t>
            </a:r>
            <a:r>
              <a:rPr lang="en-US" sz="1350" dirty="0" smtClean="0"/>
              <a:t>NCSRD, VR, UKAEA</a:t>
            </a:r>
            <a:endParaRPr lang="de-DE" sz="1350" dirty="0"/>
          </a:p>
        </p:txBody>
      </p:sp>
      <p:graphicFrame>
        <p:nvGraphicFramePr>
          <p:cNvPr id="13" name="Tabelle 12"/>
          <p:cNvGraphicFramePr>
            <a:graphicFrameLocks noGrp="1"/>
          </p:cNvGraphicFramePr>
          <p:nvPr>
            <p:extLst/>
          </p:nvPr>
        </p:nvGraphicFramePr>
        <p:xfrm>
          <a:off x="251520" y="1651476"/>
          <a:ext cx="2249805" cy="578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>
                  <a:extLst>
                    <a:ext uri="{9D8B030D-6E8A-4147-A177-3AD203B41FA5}">
                      <a16:colId xmlns:a16="http://schemas.microsoft.com/office/drawing/2014/main" val="41087261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SP E.1 Coordination activity, sample distribution, sample preparation, contact for JET DTE2 samples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2783158421"/>
                  </a:ext>
                </a:extLst>
              </a:tr>
            </a:tbl>
          </a:graphicData>
        </a:graphic>
      </p:graphicFrame>
      <p:graphicFrame>
        <p:nvGraphicFramePr>
          <p:cNvPr id="16" name="Tabel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197192"/>
              </p:ext>
            </p:extLst>
          </p:nvPr>
        </p:nvGraphicFramePr>
        <p:xfrm>
          <a:off x="251519" y="2246302"/>
          <a:ext cx="2249805" cy="771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>
                  <a:extLst>
                    <a:ext uri="{9D8B030D-6E8A-4147-A177-3AD203B41FA5}">
                      <a16:colId xmlns:a16="http://schemas.microsoft.com/office/drawing/2014/main" val="28963407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SP E.2 Comparison of </a:t>
                      </a:r>
                      <a:r>
                        <a:rPr lang="en-US" sz="1100" dirty="0" err="1">
                          <a:effectLst/>
                        </a:rPr>
                        <a:t>hydrogenic</a:t>
                      </a:r>
                      <a:r>
                        <a:rPr lang="en-US" sz="1100" dirty="0">
                          <a:effectLst/>
                        </a:rPr>
                        <a:t> retention quantification by different techniques and fuel removal assessment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226206161"/>
                  </a:ext>
                </a:extLst>
              </a:tr>
            </a:tbl>
          </a:graphicData>
        </a:graphic>
      </p:graphicFrame>
      <p:graphicFrame>
        <p:nvGraphicFramePr>
          <p:cNvPr id="17" name="Tabel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363600"/>
              </p:ext>
            </p:extLst>
          </p:nvPr>
        </p:nvGraphicFramePr>
        <p:xfrm>
          <a:off x="251520" y="3032527"/>
          <a:ext cx="2249805" cy="3855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>
                  <a:extLst>
                    <a:ext uri="{9D8B030D-6E8A-4147-A177-3AD203B41FA5}">
                      <a16:colId xmlns:a16="http://schemas.microsoft.com/office/drawing/2014/main" val="12838605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SP E.3 Post-mortem analysis of PFC and other objects in JET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359922709"/>
                  </a:ext>
                </a:extLst>
              </a:tr>
            </a:tbl>
          </a:graphicData>
        </a:graphic>
      </p:graphicFrame>
      <p:sp>
        <p:nvSpPr>
          <p:cNvPr id="18" name="Rechteck 17"/>
          <p:cNvSpPr/>
          <p:nvPr/>
        </p:nvSpPr>
        <p:spPr>
          <a:xfrm>
            <a:off x="279690" y="655697"/>
            <a:ext cx="88643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PWI </a:t>
            </a:r>
            <a:r>
              <a:rPr lang="en-US" sz="1600" b="1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with Be, T and neutrons: focus on JET post-mortem analysis and its interpretation</a:t>
            </a:r>
            <a:endParaRPr lang="de-DE" sz="1600" b="1" dirty="0"/>
          </a:p>
        </p:txBody>
      </p:sp>
      <p:sp>
        <p:nvSpPr>
          <p:cNvPr id="25" name="Textfeld 24"/>
          <p:cNvSpPr txBox="1"/>
          <p:nvPr/>
        </p:nvSpPr>
        <p:spPr>
          <a:xfrm>
            <a:off x="3739220" y="994251"/>
            <a:ext cx="4968552" cy="353943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/>
              <a:t>Only existing (stored) samples from pre-DT operation to be analysed and interpreted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/>
              <a:t>Focus on first wall and recessed samples (assess CX fluxes, mirrors and erosion)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/>
              <a:t>Be damage studies</a:t>
            </a:r>
            <a:endParaRPr lang="en-GB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/>
              <a:t>Modelling in connection with SPD of transport to recessed areas and fuel retention</a:t>
            </a:r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i="1" dirty="0" smtClean="0">
                <a:solidFill>
                  <a:srgbClr val="FF0000"/>
                </a:solidFill>
              </a:rPr>
              <a:t>Request to prolong project into 2024+2025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600" i="1" dirty="0" smtClean="0">
                <a:solidFill>
                  <a:srgbClr val="FF0000"/>
                </a:solidFill>
              </a:rPr>
              <a:t>Preparation of post-DT analysis (strategy + test)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600" i="1" dirty="0" smtClean="0">
                <a:solidFill>
                  <a:srgbClr val="FF0000"/>
                </a:solidFill>
              </a:rPr>
              <a:t>JET LIBS experiment under PWIE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600" i="1" dirty="0" smtClean="0">
                <a:solidFill>
                  <a:srgbClr val="FF0000"/>
                </a:solidFill>
              </a:rPr>
              <a:t>Complementary LIBS studies of existing JET samples within the stock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i="1" dirty="0">
                <a:solidFill>
                  <a:srgbClr val="FF0000"/>
                </a:solidFill>
              </a:rPr>
              <a:t>P</a:t>
            </a:r>
            <a:r>
              <a:rPr lang="en-GB" sz="1600" i="1" dirty="0" smtClean="0">
                <a:solidFill>
                  <a:srgbClr val="FF0000"/>
                </a:solidFill>
              </a:rPr>
              <a:t>ost-DT sample analysis in </a:t>
            </a:r>
            <a:r>
              <a:rPr lang="en-GB" sz="1600" i="1" dirty="0" smtClean="0">
                <a:solidFill>
                  <a:srgbClr val="FF0000"/>
                </a:solidFill>
              </a:rPr>
              <a:t>2025-2030?</a:t>
            </a:r>
            <a:endParaRPr lang="en-GB" sz="1600" i="1" dirty="0" smtClean="0">
              <a:solidFill>
                <a:srgbClr val="FF0000"/>
              </a:solidFill>
            </a:endParaRPr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67544" y="4890926"/>
            <a:ext cx="8240228" cy="201104"/>
          </a:xfrm>
        </p:spPr>
        <p:txBody>
          <a:bodyPr/>
          <a:lstStyle/>
          <a:p>
            <a:pPr algn="r"/>
            <a:r>
              <a:rPr lang="en-GB" dirty="0" smtClean="0"/>
              <a:t>Sebastijan Brezinsek | </a:t>
            </a:r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 WPPWIE | Project Meeting |  </a:t>
            </a:r>
            <a:r>
              <a:rPr lang="en-GB" dirty="0" smtClean="0"/>
              <a:t>ZOOM | </a:t>
            </a:r>
            <a:r>
              <a:rPr lang="en-GB" dirty="0" smtClean="0"/>
              <a:t>06.02.2023 </a:t>
            </a:r>
            <a:r>
              <a:rPr lang="en-GB" dirty="0" smtClean="0"/>
              <a:t>| Page </a:t>
            </a:r>
            <a:fld id="{6A6D9FA1-99C7-4910-8E32-B85D378B0060}" type="slidenum">
              <a:rPr lang="en-GB" smtClean="0"/>
              <a:pPr algn="r"/>
              <a:t>15</a:t>
            </a:fld>
            <a:endParaRPr lang="en-GB" dirty="0"/>
          </a:p>
        </p:txBody>
      </p:sp>
      <p:graphicFrame>
        <p:nvGraphicFramePr>
          <p:cNvPr id="19" name="Tabel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615920"/>
              </p:ext>
            </p:extLst>
          </p:nvPr>
        </p:nvGraphicFramePr>
        <p:xfrm>
          <a:off x="251520" y="3455026"/>
          <a:ext cx="2249805" cy="1927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>
                  <a:extLst>
                    <a:ext uri="{9D8B030D-6E8A-4147-A177-3AD203B41FA5}">
                      <a16:colId xmlns:a16="http://schemas.microsoft.com/office/drawing/2014/main" val="12838605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SP </a:t>
                      </a:r>
                      <a:r>
                        <a:rPr lang="en-US" sz="1100" dirty="0" smtClean="0">
                          <a:effectLst/>
                        </a:rPr>
                        <a:t>E.4 LIBS</a:t>
                      </a:r>
                      <a:r>
                        <a:rPr lang="en-US" sz="1100" baseline="0" dirty="0" smtClean="0">
                          <a:effectLst/>
                        </a:rPr>
                        <a:t> on the RH at JET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359922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406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SP X - Update</a:t>
            </a:r>
            <a:endParaRPr lang="de-DE" sz="2400" dirty="0"/>
          </a:p>
        </p:txBody>
      </p:sp>
      <p:sp>
        <p:nvSpPr>
          <p:cNvPr id="12" name="Rechteck 11"/>
          <p:cNvSpPr/>
          <p:nvPr/>
        </p:nvSpPr>
        <p:spPr>
          <a:xfrm>
            <a:off x="179512" y="987574"/>
            <a:ext cx="221420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300" dirty="0" smtClean="0"/>
              <a:t>SPL: H. van der Meiden </a:t>
            </a:r>
          </a:p>
        </p:txBody>
      </p:sp>
      <p:sp>
        <p:nvSpPr>
          <p:cNvPr id="18" name="Rechteck 17"/>
          <p:cNvSpPr/>
          <p:nvPr/>
        </p:nvSpPr>
        <p:spPr>
          <a:xfrm>
            <a:off x="279690" y="655697"/>
            <a:ext cx="88643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Plasma characterization, </a:t>
            </a:r>
            <a:r>
              <a:rPr lang="en-US" sz="1600" b="1" dirty="0" smtClean="0"/>
              <a:t>laser-based </a:t>
            </a:r>
            <a:r>
              <a:rPr lang="en-US" sz="1600" b="1" dirty="0"/>
              <a:t>diagnostic development, and wall conditioning</a:t>
            </a:r>
            <a:endParaRPr lang="de-DE" sz="1600" b="1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089166"/>
              </p:ext>
            </p:extLst>
          </p:nvPr>
        </p:nvGraphicFramePr>
        <p:xfrm>
          <a:off x="179512" y="1744694"/>
          <a:ext cx="2249805" cy="578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>
                  <a:extLst>
                    <a:ext uri="{9D8B030D-6E8A-4147-A177-3AD203B41FA5}">
                      <a16:colId xmlns:a16="http://schemas.microsoft.com/office/drawing/2014/main" val="37160766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</a:pPr>
                      <a:r>
                        <a:rPr lang="en-US" sz="1100" spc="-15" dirty="0">
                          <a:effectLst/>
                        </a:rPr>
                        <a:t>SP X.1 </a:t>
                      </a:r>
                      <a:r>
                        <a:rPr lang="en-GB" sz="1100" dirty="0">
                          <a:effectLst/>
                        </a:rPr>
                        <a:t>Atomic and molecular processes in attached/detached plasma and sheath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301536940"/>
                  </a:ext>
                </a:extLst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323493"/>
              </p:ext>
            </p:extLst>
          </p:nvPr>
        </p:nvGraphicFramePr>
        <p:xfrm>
          <a:off x="179512" y="2355726"/>
          <a:ext cx="2249805" cy="3855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>
                  <a:extLst>
                    <a:ext uri="{9D8B030D-6E8A-4147-A177-3AD203B41FA5}">
                      <a16:colId xmlns:a16="http://schemas.microsoft.com/office/drawing/2014/main" val="8555595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</a:pPr>
                      <a:r>
                        <a:rPr lang="en-US" sz="1100" spc="-15" dirty="0">
                          <a:effectLst/>
                        </a:rPr>
                        <a:t>SP X.2 </a:t>
                      </a:r>
                      <a:r>
                        <a:rPr lang="en-GB" sz="1100" dirty="0">
                          <a:effectLst/>
                        </a:rPr>
                        <a:t>Optimization of laser-based surface analysis diagnostics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313523494"/>
                  </a:ext>
                </a:extLst>
              </a:tr>
            </a:tbl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61154"/>
              </p:ext>
            </p:extLst>
          </p:nvPr>
        </p:nvGraphicFramePr>
        <p:xfrm>
          <a:off x="179512" y="2785480"/>
          <a:ext cx="2249805" cy="578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>
                  <a:extLst>
                    <a:ext uri="{9D8B030D-6E8A-4147-A177-3AD203B41FA5}">
                      <a16:colId xmlns:a16="http://schemas.microsoft.com/office/drawing/2014/main" val="13590652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</a:pPr>
                      <a:r>
                        <a:rPr lang="en-US" sz="1100" spc="-15" dirty="0">
                          <a:effectLst/>
                        </a:rPr>
                        <a:t>SP X.3 </a:t>
                      </a:r>
                      <a:r>
                        <a:rPr lang="en-GB" sz="1100" dirty="0">
                          <a:effectLst/>
                        </a:rPr>
                        <a:t>Characterisation and optimisation of TOMAS wall conditioning plasmas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775114979"/>
                  </a:ext>
                </a:extLst>
              </a:tr>
            </a:tbl>
          </a:graphicData>
        </a:graphic>
      </p:graphicFrame>
      <p:sp>
        <p:nvSpPr>
          <p:cNvPr id="16" name="Rechteck 15"/>
          <p:cNvSpPr/>
          <p:nvPr/>
        </p:nvSpPr>
        <p:spPr>
          <a:xfrm>
            <a:off x="179512" y="3811454"/>
            <a:ext cx="273177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Participants</a:t>
            </a:r>
            <a:r>
              <a:rPr lang="en-US" sz="135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 </a:t>
            </a:r>
            <a:r>
              <a:rPr lang="en-US" sz="1350" dirty="0"/>
              <a:t>CEA, CIEMAT, </a:t>
            </a:r>
            <a:r>
              <a:rPr lang="en-US" sz="1350" dirty="0" smtClean="0"/>
              <a:t>CU, </a:t>
            </a:r>
            <a:r>
              <a:rPr lang="en-US" sz="1350" dirty="0"/>
              <a:t>DCU, DIFFER, ENEA, FZJ, IPPLM, ISSP-UL, KIPT, LPP-ERM-KMS, UT, VR</a:t>
            </a:r>
            <a:endParaRPr lang="de-DE" sz="1350" dirty="0"/>
          </a:p>
        </p:txBody>
      </p:sp>
      <p:sp>
        <p:nvSpPr>
          <p:cNvPr id="24" name="Textfeld 23"/>
          <p:cNvSpPr txBox="1"/>
          <p:nvPr/>
        </p:nvSpPr>
        <p:spPr>
          <a:xfrm>
            <a:off x="3491880" y="1775594"/>
            <a:ext cx="4968552" cy="255454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/>
              <a:t>Atomic and molecular data benchmark in linear plasmas (for TSVV 5) with novel diagnostics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/>
              <a:t>LIBS optimisation and interpretation for ITER and beyond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/>
              <a:t>Wall conditioning optimisation with focus of fuel removal and in-operando </a:t>
            </a:r>
            <a:r>
              <a:rPr lang="en-GB" sz="1600" dirty="0" smtClean="0"/>
              <a:t>diagnosis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rgbClr val="FF0000"/>
                </a:solidFill>
              </a:rPr>
              <a:t>LIBS for JET on RH</a:t>
            </a:r>
            <a:endParaRPr lang="en-GB" sz="1600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rgbClr val="FF0000"/>
                </a:solidFill>
              </a:rPr>
              <a:t>JULE-PSI in 2024/2025:  in-situ LIBS with Be and plasma complementary to JET LIBS for ITER</a:t>
            </a:r>
          </a:p>
        </p:txBody>
      </p:sp>
      <p:sp>
        <p:nvSpPr>
          <p:cNvPr id="13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en-GB" dirty="0" smtClean="0"/>
              <a:t>Sebastijan Brezinsek | </a:t>
            </a:r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 WPPWIE | Project Meeting |  </a:t>
            </a:r>
            <a:r>
              <a:rPr lang="en-GB" dirty="0" smtClean="0"/>
              <a:t>ZOOM | </a:t>
            </a:r>
            <a:r>
              <a:rPr lang="en-GB" dirty="0" smtClean="0"/>
              <a:t>06.02.2023 </a:t>
            </a:r>
            <a:r>
              <a:rPr lang="en-GB" dirty="0" smtClean="0"/>
              <a:t>| Page </a:t>
            </a:r>
            <a:fld id="{6A6D9FA1-99C7-4910-8E32-B85D378B0060}" type="slidenum">
              <a:rPr lang="en-GB" smtClean="0"/>
              <a:pPr algn="r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271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19131" y="771550"/>
            <a:ext cx="8784976" cy="3016852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WPPWIE key contributor </a:t>
            </a:r>
            <a:r>
              <a:rPr lang="en-US" sz="1350" smtClean="0">
                <a:latin typeface="Arial" panose="020B0604020202020204" pitchFamily="34" charset="0"/>
                <a:cs typeface="Arial" panose="020B0604020202020204" pitchFamily="34" charset="0"/>
              </a:rPr>
              <a:t>to Mission 2: THANK YOU ALL!!!</a:t>
            </a:r>
            <a:endParaRPr lang="en-US" sz="13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WPPWIE </a:t>
            </a: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PMP and overall program aligned along the high priorities for ITER, DEMO and HELIAS including</a:t>
            </a:r>
          </a:p>
          <a:p>
            <a:pPr marL="671513" lvl="1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Behaviour</a:t>
            </a: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 of (mild damaged) tungsten monoblocks under further loading </a:t>
            </a:r>
          </a:p>
          <a:p>
            <a:pPr marL="671513" lvl="1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He-W and He-Be behavior with focus on He operation in linear plasma and tokamaks </a:t>
            </a:r>
            <a:endParaRPr lang="en-US" sz="13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1513" lvl="1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Assessment of tritium retention in neutron damaged first wall (W and </a:t>
            </a:r>
            <a:r>
              <a:rPr lang="en-US" sz="1350" dirty="0" err="1">
                <a:latin typeface="Arial" panose="020B0604020202020204" pitchFamily="34" charset="0"/>
                <a:cs typeface="Arial" panose="020B0604020202020204" pitchFamily="34" charset="0"/>
              </a:rPr>
              <a:t>Eurofer</a:t>
            </a: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671513" lvl="1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 and modelling related to W prompt re-deposition in view of DEMO first wall erosion</a:t>
            </a:r>
          </a:p>
          <a:p>
            <a:pPr marL="671513" lvl="1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Determination and calculation of CX fluxes from JET post-mortem analysis of existing samples</a:t>
            </a:r>
          </a:p>
          <a:p>
            <a:pPr marL="671513" lvl="1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Laser-based diagnostic development for ITER to measure T-retention and material composition</a:t>
            </a:r>
          </a:p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Reflects high priorities in the AWP2023 under EUROfusion Mission 2</a:t>
            </a:r>
          </a:p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Funding 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and human resource issues in some areas </a:t>
            </a: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will lead in view of the long-term plans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en-GB" dirty="0" smtClean="0"/>
              <a:t>Sebastijan Brezinsek | </a:t>
            </a:r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 WPPWIE | Project Meeting |  </a:t>
            </a:r>
            <a:r>
              <a:rPr lang="en-GB" dirty="0" smtClean="0"/>
              <a:t>ZOOM | </a:t>
            </a:r>
            <a:r>
              <a:rPr lang="en-GB" dirty="0" smtClean="0"/>
              <a:t>06.02.2023 </a:t>
            </a:r>
            <a:r>
              <a:rPr lang="en-GB" dirty="0" smtClean="0"/>
              <a:t>| Page </a:t>
            </a:r>
            <a:fld id="{6A6D9FA1-99C7-4910-8E32-B85D378B0060}" type="slidenum">
              <a:rPr lang="en-GB" smtClean="0"/>
              <a:pPr algn="r"/>
              <a:t>17</a:t>
            </a:fld>
            <a:endParaRPr lang="en-GB" dirty="0"/>
          </a:p>
        </p:txBody>
      </p:sp>
      <p:sp>
        <p:nvSpPr>
          <p:cNvPr id="8" name="Textfeld 7"/>
          <p:cNvSpPr txBox="1"/>
          <p:nvPr/>
        </p:nvSpPr>
        <p:spPr>
          <a:xfrm>
            <a:off x="1187624" y="3935425"/>
            <a:ext cx="5616624" cy="7965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hanges in ITER start sequence and materials choice possible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3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1513" lvl="1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Internal priorities to be reassessed</a:t>
            </a:r>
          </a:p>
          <a:p>
            <a:pPr marL="671513" lvl="1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nput from IO regarding revised needs expected  </a:t>
            </a:r>
          </a:p>
        </p:txBody>
      </p:sp>
    </p:spTree>
    <p:extLst>
      <p:ext uri="{BB962C8B-B14F-4D97-AF65-F5344CB8AC3E}">
        <p14:creationId xmlns:p14="http://schemas.microsoft.com/office/powerpoint/2010/main" val="314762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605" y="83090"/>
            <a:ext cx="8712968" cy="342900"/>
          </a:xfrm>
        </p:spPr>
        <p:txBody>
          <a:bodyPr/>
          <a:lstStyle/>
          <a:p>
            <a:r>
              <a:rPr lang="en-GB" sz="2400" dirty="0" smtClean="0"/>
              <a:t>Role of WP PWIE in EUROfusion</a:t>
            </a:r>
            <a:endParaRPr lang="en-GB" sz="2400" dirty="0"/>
          </a:p>
        </p:txBody>
      </p:sp>
      <p:sp>
        <p:nvSpPr>
          <p:cNvPr id="5" name="Rechteck 4"/>
          <p:cNvSpPr/>
          <p:nvPr/>
        </p:nvSpPr>
        <p:spPr>
          <a:xfrm>
            <a:off x="2260058" y="2394151"/>
            <a:ext cx="4184150" cy="12458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b="1" dirty="0" err="1"/>
          </a:p>
        </p:txBody>
      </p:sp>
      <p:sp>
        <p:nvSpPr>
          <p:cNvPr id="6" name="Rechteck 5"/>
          <p:cNvSpPr/>
          <p:nvPr/>
        </p:nvSpPr>
        <p:spPr>
          <a:xfrm>
            <a:off x="2260058" y="1638067"/>
            <a:ext cx="4184149" cy="7560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1350" dirty="0" err="1"/>
          </a:p>
        </p:txBody>
      </p:sp>
      <p:sp>
        <p:nvSpPr>
          <p:cNvPr id="7" name="Textfeld 6"/>
          <p:cNvSpPr txBox="1"/>
          <p:nvPr/>
        </p:nvSpPr>
        <p:spPr>
          <a:xfrm>
            <a:off x="3798365" y="2489193"/>
            <a:ext cx="1034001" cy="311624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 PWIE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437613" y="1978652"/>
            <a:ext cx="895823" cy="297004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 MAT</a:t>
            </a:r>
            <a:endParaRPr lang="de-DE" sz="1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430336" y="1978652"/>
            <a:ext cx="820994" cy="297004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 DIV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348230" y="1978652"/>
            <a:ext cx="891527" cy="297004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 DES</a:t>
            </a:r>
            <a:endParaRPr lang="de-DE" sz="14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710424" y="1638067"/>
            <a:ext cx="3373744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Fusion Technology Department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336657" y="1978652"/>
            <a:ext cx="891527" cy="297004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 SAE</a:t>
            </a:r>
            <a:endParaRPr lang="de-DE" sz="1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446895" y="2977792"/>
            <a:ext cx="901145" cy="297004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wrap="none" rtlCol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 </a:t>
            </a:r>
            <a:r>
              <a:rPr lang="de-DE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</a:t>
            </a:r>
            <a:endParaRPr lang="de-DE" sz="1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497246" y="2977792"/>
            <a:ext cx="750462" cy="297004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wrap="none" rtlCol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 TE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456883" y="2977792"/>
            <a:ext cx="771301" cy="297004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wrap="none" rtlCol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 SA</a:t>
            </a:r>
            <a:endParaRPr lang="de-DE" sz="1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396914" y="2977792"/>
            <a:ext cx="910763" cy="297004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wrap="none" rtlCol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 W7X</a:t>
            </a:r>
            <a:endParaRPr lang="de-DE" sz="14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2843808" y="3273852"/>
            <a:ext cx="3031599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Fusion Science Department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2260058" y="2396700"/>
            <a:ext cx="4184150" cy="1243337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dirty="0" err="1"/>
          </a:p>
        </p:txBody>
      </p:sp>
      <p:sp>
        <p:nvSpPr>
          <p:cNvPr id="19" name="Textfeld 18"/>
          <p:cNvSpPr txBox="1"/>
          <p:nvPr/>
        </p:nvSpPr>
        <p:spPr>
          <a:xfrm>
            <a:off x="791581" y="1563638"/>
            <a:ext cx="582339" cy="311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500" dirty="0" smtClean="0"/>
              <a:t>TSVV</a:t>
            </a:r>
            <a:endParaRPr lang="de-DE" sz="1500" dirty="0"/>
          </a:p>
        </p:txBody>
      </p:sp>
      <p:sp>
        <p:nvSpPr>
          <p:cNvPr id="20" name="Rechteck 19"/>
          <p:cNvSpPr/>
          <p:nvPr/>
        </p:nvSpPr>
        <p:spPr>
          <a:xfrm>
            <a:off x="225977" y="1852179"/>
            <a:ext cx="1746048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Neutral Gas Dynamics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 in the Edge </a:t>
            </a:r>
            <a:endParaRPr lang="de-DE" sz="1200" dirty="0"/>
          </a:p>
        </p:txBody>
      </p:sp>
      <p:sp>
        <p:nvSpPr>
          <p:cNvPr id="21" name="Rechteck 20"/>
          <p:cNvSpPr/>
          <p:nvPr/>
        </p:nvSpPr>
        <p:spPr>
          <a:xfrm>
            <a:off x="203912" y="2398773"/>
            <a:ext cx="176811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Impurity Sources, 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Transport, and Screening </a:t>
            </a:r>
            <a:endParaRPr lang="de-DE" sz="1200" dirty="0"/>
          </a:p>
        </p:txBody>
      </p:sp>
      <p:sp>
        <p:nvSpPr>
          <p:cNvPr id="22" name="Rechteck 21"/>
          <p:cNvSpPr/>
          <p:nvPr/>
        </p:nvSpPr>
        <p:spPr>
          <a:xfrm>
            <a:off x="220261" y="2957147"/>
            <a:ext cx="175176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sz="1200" dirty="0">
                <a:solidFill>
                  <a:srgbClr val="000000"/>
                </a:solidFill>
                <a:latin typeface="Calibri" panose="020F0502020204030204" pitchFamily="34" charset="0"/>
              </a:rPr>
              <a:t>Plasma-Wall Interaction </a:t>
            </a:r>
          </a:p>
          <a:p>
            <a:pPr algn="ctr"/>
            <a:r>
              <a:rPr lang="de-DE" sz="1200" dirty="0">
                <a:solidFill>
                  <a:srgbClr val="000000"/>
                </a:solidFill>
                <a:latin typeface="Calibri" panose="020F0502020204030204" pitchFamily="34" charset="0"/>
              </a:rPr>
              <a:t>in DEMO </a:t>
            </a:r>
            <a:endParaRPr lang="de-DE" sz="1200" dirty="0"/>
          </a:p>
        </p:txBody>
      </p:sp>
      <p:sp>
        <p:nvSpPr>
          <p:cNvPr id="23" name="Rechteck 22"/>
          <p:cNvSpPr/>
          <p:nvPr/>
        </p:nvSpPr>
        <p:spPr>
          <a:xfrm>
            <a:off x="6732240" y="2159568"/>
            <a:ext cx="215775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sz="1200" dirty="0">
                <a:solidFill>
                  <a:srgbClr val="000000"/>
                </a:solidFill>
                <a:latin typeface="Calibri" panose="020F0502020204030204" pitchFamily="34" charset="0"/>
              </a:rPr>
              <a:t>Plasma </a:t>
            </a:r>
            <a:r>
              <a:rPr lang="de-DE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Exhaust</a:t>
            </a:r>
            <a:r>
              <a:rPr lang="de-DE" sz="120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</a:p>
          <a:p>
            <a:pPr algn="ctr"/>
            <a:r>
              <a:rPr lang="de-DE" sz="1200" dirty="0">
                <a:solidFill>
                  <a:srgbClr val="000000"/>
                </a:solidFill>
                <a:latin typeface="Calibri" panose="020F0502020204030204" pitchFamily="34" charset="0"/>
              </a:rPr>
              <a:t>Fluid/Gyrofluid Edge Codes </a:t>
            </a:r>
            <a:endParaRPr lang="de-DE" sz="1200" dirty="0"/>
          </a:p>
        </p:txBody>
      </p:sp>
      <p:sp>
        <p:nvSpPr>
          <p:cNvPr id="24" name="Rechteck 23"/>
          <p:cNvSpPr/>
          <p:nvPr/>
        </p:nvSpPr>
        <p:spPr>
          <a:xfrm>
            <a:off x="6732240" y="2758995"/>
            <a:ext cx="215775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sz="1200" dirty="0">
                <a:solidFill>
                  <a:srgbClr val="000000"/>
                </a:solidFill>
                <a:latin typeface="Calibri" panose="020F0502020204030204" pitchFamily="34" charset="0"/>
              </a:rPr>
              <a:t>Plasma </a:t>
            </a:r>
            <a:r>
              <a:rPr lang="de-DE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Exhaust</a:t>
            </a:r>
            <a:r>
              <a:rPr lang="de-DE" sz="1200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pPr algn="ctr"/>
            <a:r>
              <a:rPr lang="de-DE" sz="1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Gyrokinetic</a:t>
            </a:r>
            <a:r>
              <a:rPr lang="de-DE" sz="1200" dirty="0">
                <a:solidFill>
                  <a:srgbClr val="000000"/>
                </a:solidFill>
                <a:latin typeface="Calibri" panose="020F0502020204030204" pitchFamily="34" charset="0"/>
              </a:rPr>
              <a:t>/</a:t>
            </a:r>
            <a:r>
              <a:rPr lang="de-DE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Kinetic</a:t>
            </a:r>
            <a:r>
              <a:rPr lang="de-DE" sz="1200" dirty="0">
                <a:solidFill>
                  <a:srgbClr val="000000"/>
                </a:solidFill>
                <a:latin typeface="Calibri" panose="020F0502020204030204" pitchFamily="34" charset="0"/>
              </a:rPr>
              <a:t> Edge Codes </a:t>
            </a:r>
            <a:endParaRPr lang="de-DE" sz="1200" dirty="0"/>
          </a:p>
        </p:txBody>
      </p:sp>
      <p:sp>
        <p:nvSpPr>
          <p:cNvPr id="25" name="Textfeld 24"/>
          <p:cNvSpPr txBox="1"/>
          <p:nvPr/>
        </p:nvSpPr>
        <p:spPr>
          <a:xfrm>
            <a:off x="7430746" y="1764417"/>
            <a:ext cx="582339" cy="311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500" dirty="0"/>
              <a:t>TSVV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251520" y="627534"/>
            <a:ext cx="8638470" cy="625941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GB" sz="1350" dirty="0">
                <a:latin typeface="Arial" panose="020B0604020202020204" pitchFamily="34" charset="0"/>
                <a:cs typeface="Arial" panose="020B0604020202020204" pitchFamily="34" charset="0"/>
              </a:rPr>
              <a:t>Works hand in hand with </a:t>
            </a:r>
            <a:r>
              <a:rPr lang="en-GB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FTD (DCT) </a:t>
            </a:r>
            <a:r>
              <a:rPr lang="en-GB" sz="1350" dirty="0">
                <a:latin typeface="Arial" panose="020B0604020202020204" pitchFamily="34" charset="0"/>
                <a:cs typeface="Arial" panose="020B0604020202020204" pitchFamily="34" charset="0"/>
              </a:rPr>
              <a:t>in the area of DEMO </a:t>
            </a:r>
            <a:r>
              <a:rPr lang="en-GB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exhaust </a:t>
            </a:r>
            <a:r>
              <a:rPr lang="en-GB" sz="1350" dirty="0">
                <a:latin typeface="Arial" panose="020B0604020202020204" pitchFamily="34" charset="0"/>
                <a:cs typeface="Arial" panose="020B0604020202020204" pitchFamily="34" charset="0"/>
              </a:rPr>
              <a:t>solutions, </a:t>
            </a:r>
            <a:r>
              <a:rPr lang="en-GB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PWI, and safety</a:t>
            </a:r>
          </a:p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GB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Supports WPDIV in DTT divertor selection (modelling) and PFC qualification on plasma (DEMO, W7-X, etc.)</a:t>
            </a:r>
            <a:endParaRPr lang="en-GB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197514" y="3879193"/>
            <a:ext cx="8694966" cy="625941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GB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Works </a:t>
            </a:r>
            <a:r>
              <a:rPr lang="en-GB" sz="1350" dirty="0">
                <a:latin typeface="Arial" panose="020B0604020202020204" pitchFamily="34" charset="0"/>
                <a:cs typeface="Arial" panose="020B0604020202020204" pitchFamily="34" charset="0"/>
              </a:rPr>
              <a:t>hand in hand with </a:t>
            </a:r>
            <a:r>
              <a:rPr lang="en-GB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WPTE and WPW7X in </a:t>
            </a:r>
            <a:r>
              <a:rPr lang="en-GB" sz="1350" dirty="0">
                <a:latin typeface="Arial" panose="020B0604020202020204" pitchFamily="34" charset="0"/>
                <a:cs typeface="Arial" panose="020B0604020202020204" pitchFamily="34" charset="0"/>
              </a:rPr>
              <a:t>the areas of </a:t>
            </a:r>
            <a:r>
              <a:rPr lang="en-GB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PWI </a:t>
            </a:r>
            <a:r>
              <a:rPr lang="en-GB" sz="1350" dirty="0">
                <a:latin typeface="Arial" panose="020B0604020202020204" pitchFamily="34" charset="0"/>
                <a:cs typeface="Arial" panose="020B0604020202020204" pitchFamily="34" charset="0"/>
              </a:rPr>
              <a:t>and PFC-compatible exhaust solutions </a:t>
            </a:r>
          </a:p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GB" sz="1350" dirty="0">
                <a:latin typeface="Arial" panose="020B0604020202020204" pitchFamily="34" charset="0"/>
                <a:cs typeface="Arial" panose="020B0604020202020204" pitchFamily="34" charset="0"/>
              </a:rPr>
              <a:t>Executes post-mortem analysis of PFCs </a:t>
            </a:r>
            <a:r>
              <a:rPr lang="en-GB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(WEST, AUG, W7-X, JET etc</a:t>
            </a:r>
            <a:r>
              <a:rPr lang="en-GB" sz="1350" dirty="0">
                <a:latin typeface="Arial" panose="020B0604020202020204" pitchFamily="34" charset="0"/>
                <a:cs typeface="Arial" panose="020B0604020202020204" pitchFamily="34" charset="0"/>
              </a:rPr>
              <a:t>.) and associated interpretation 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7458744" y="3312096"/>
            <a:ext cx="785664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200" i="1" dirty="0" smtClean="0"/>
              <a:t>(</a:t>
            </a:r>
            <a:r>
              <a:rPr lang="de-DE" sz="1200" i="1" dirty="0" err="1" smtClean="0"/>
              <a:t>Thrust</a:t>
            </a:r>
            <a:r>
              <a:rPr lang="de-DE" sz="1200" i="1" dirty="0" smtClean="0"/>
              <a:t> 1)</a:t>
            </a:r>
            <a:endParaRPr lang="de-DE" sz="1200" i="1" dirty="0"/>
          </a:p>
        </p:txBody>
      </p:sp>
      <p:sp>
        <p:nvSpPr>
          <p:cNvPr id="31" name="Textfeld 30"/>
          <p:cNvSpPr txBox="1"/>
          <p:nvPr/>
        </p:nvSpPr>
        <p:spPr>
          <a:xfrm>
            <a:off x="755576" y="3434145"/>
            <a:ext cx="785664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200" i="1" dirty="0" smtClean="0"/>
              <a:t>(</a:t>
            </a:r>
            <a:r>
              <a:rPr lang="de-DE" sz="1200" i="1" dirty="0" err="1" smtClean="0"/>
              <a:t>Thrust</a:t>
            </a:r>
            <a:r>
              <a:rPr lang="de-DE" sz="1200" i="1" dirty="0" smtClean="0"/>
              <a:t> 2)</a:t>
            </a:r>
            <a:endParaRPr lang="de-DE" sz="1200" i="1" dirty="0"/>
          </a:p>
        </p:txBody>
      </p:sp>
      <p:sp>
        <p:nvSpPr>
          <p:cNvPr id="29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en-GB" dirty="0" smtClean="0"/>
              <a:t>Sebastijan Brezinsek | 1</a:t>
            </a:r>
            <a:r>
              <a:rPr lang="en-GB" baseline="30000" dirty="0" smtClean="0"/>
              <a:t>st</a:t>
            </a:r>
            <a:r>
              <a:rPr lang="en-GB" dirty="0" smtClean="0"/>
              <a:t> FSD PB | WPPWIE| ZOOM | 26.10.2022 | Page </a:t>
            </a:r>
            <a:fld id="{6A6D9FA1-99C7-4910-8E32-B85D378B0060}" type="slidenum">
              <a:rPr lang="en-GB" smtClean="0"/>
              <a:pPr algn="r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9350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Request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smtClean="0"/>
              <a:t>W-</a:t>
            </a:r>
            <a:r>
              <a:rPr lang="de-DE" dirty="0" err="1" smtClean="0"/>
              <a:t>Dust</a:t>
            </a:r>
            <a:r>
              <a:rPr lang="de-DE" dirty="0" smtClean="0"/>
              <a:t> </a:t>
            </a:r>
            <a:r>
              <a:rPr lang="de-DE" dirty="0" err="1" smtClean="0"/>
              <a:t>Compilation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547664" y="771550"/>
            <a:ext cx="6912768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/>
              <a:t>Past dust studies in PWIE focused on ITER (Be dust) and basic dust processes (durst adhesion/release/ nucleation/collection in JET) covering Be, C, and W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/>
              <a:t>Current durst studies involve modelling (release, splashing, disruptions) and determination conversion factors for W from deposits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547664" y="1995686"/>
            <a:ext cx="6937205" cy="255454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Why more money now?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/>
              <a:t>DEMO team request urgent input to estimate safety limits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/>
              <a:t>Only relevant dust is TUNGSTEN (need to separate from W-C, W-Be)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/>
              <a:t>Need to revisit current available information about pure W dust in JET and AUG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/>
              <a:t>Need to assess the strength of different dust sources (arcing) and their relevance for DEMO (24/7 operation) with large material migrations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/>
              <a:t>Provide initial number for DEMO from different sources and identify needs for new experiment early in 2023</a:t>
            </a:r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i="1" dirty="0">
                <a:solidFill>
                  <a:srgbClr val="FF0000"/>
                </a:solidFill>
              </a:rPr>
              <a:t>M</a:t>
            </a:r>
            <a:r>
              <a:rPr lang="en-GB" sz="1600" i="1" dirty="0" smtClean="0">
                <a:solidFill>
                  <a:srgbClr val="FF0000"/>
                </a:solidFill>
              </a:rPr>
              <a:t>etallic dust survey and compilation for DEMO</a:t>
            </a:r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67544" y="4890926"/>
            <a:ext cx="8240228" cy="201104"/>
          </a:xfrm>
        </p:spPr>
        <p:txBody>
          <a:bodyPr/>
          <a:lstStyle/>
          <a:p>
            <a:pPr algn="r"/>
            <a:r>
              <a:rPr lang="en-GB" dirty="0" smtClean="0"/>
              <a:t>Sebastijan Brezinsek | 1</a:t>
            </a:r>
            <a:r>
              <a:rPr lang="en-GB" baseline="30000" dirty="0" smtClean="0"/>
              <a:t>st</a:t>
            </a:r>
            <a:r>
              <a:rPr lang="en-GB" dirty="0" smtClean="0"/>
              <a:t> FSD PB | WPPWIE| ZOOM | 26.10.2022 | Page </a:t>
            </a:r>
            <a:fld id="{6A6D9FA1-99C7-4910-8E32-B85D378B0060}" type="slidenum">
              <a:rPr lang="en-GB" smtClean="0"/>
              <a:pPr algn="r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0319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496" y="82253"/>
            <a:ext cx="7543970" cy="342900"/>
          </a:xfrm>
        </p:spPr>
        <p:txBody>
          <a:bodyPr/>
          <a:lstStyle/>
          <a:p>
            <a:r>
              <a:rPr lang="en-GB" sz="2400" dirty="0" smtClean="0"/>
              <a:t>Contributions to ITER</a:t>
            </a:r>
            <a:endParaRPr lang="en-GB" sz="2400" dirty="0"/>
          </a:p>
        </p:txBody>
      </p:sp>
      <p:sp>
        <p:nvSpPr>
          <p:cNvPr id="17" name="Rechteck 16"/>
          <p:cNvSpPr/>
          <p:nvPr/>
        </p:nvSpPr>
        <p:spPr>
          <a:xfrm>
            <a:off x="224572" y="681540"/>
            <a:ext cx="8433324" cy="625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/>
              <a:t>WP PWIE supports ITER with experimental studies and modelling related to EUROfusion Mission 2</a:t>
            </a:r>
          </a:p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/>
              <a:t>Identification of topics according to ITER Research Plan, ITPA </a:t>
            </a:r>
            <a:r>
              <a:rPr lang="en-US" sz="1350" dirty="0" err="1"/>
              <a:t>DivSOL</a:t>
            </a:r>
            <a:r>
              <a:rPr lang="en-US" sz="1350" dirty="0"/>
              <a:t>, and direct interaction with </a:t>
            </a:r>
            <a:r>
              <a:rPr lang="en-US" sz="1350" dirty="0" smtClean="0"/>
              <a:t>IO</a:t>
            </a:r>
            <a:endParaRPr lang="en-US" sz="1350" dirty="0"/>
          </a:p>
        </p:txBody>
      </p:sp>
      <p:sp>
        <p:nvSpPr>
          <p:cNvPr id="18" name="Textfeld 17"/>
          <p:cNvSpPr txBox="1"/>
          <p:nvPr/>
        </p:nvSpPr>
        <p:spPr>
          <a:xfrm>
            <a:off x="107504" y="659959"/>
            <a:ext cx="8784976" cy="625941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WPPWIE strongly supports 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ITER with experimental studies and modelling related to </a:t>
            </a: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Roadmap Mission 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Regular inclusion of high priority topics according 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to ITER Research Plan, ITPA </a:t>
            </a:r>
            <a:r>
              <a:rPr lang="en-US" sz="1350" dirty="0" err="1">
                <a:latin typeface="Arial" panose="020B0604020202020204" pitchFamily="34" charset="0"/>
                <a:cs typeface="Arial" panose="020B0604020202020204" pitchFamily="34" charset="0"/>
              </a:rPr>
              <a:t>DivSOL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IO interaction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107504" y="1704470"/>
            <a:ext cx="8784976" cy="2860335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3000"/>
              </a:lnSpc>
              <a:spcAft>
                <a:spcPts val="450"/>
              </a:spcAft>
            </a:pP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ITER in lifetime estimations for the W divertor and Be first wall 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components [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approach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1513" lvl="1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Plasma (He, D) and high heat flux exposure of reference / pre-damaged /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re-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crystallised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W materials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1513" lvl="1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High fluence experiments (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MAGNUM-PSI,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WEST) / repetitive loads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(JUDITH, GLADIS) /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fatigue of W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PFCs</a:t>
            </a:r>
          </a:p>
          <a:p>
            <a:pPr marL="671513" lvl="1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Operation with damaged materials and damage evolution  </a:t>
            </a:r>
          </a:p>
          <a:p>
            <a:pPr>
              <a:lnSpc>
                <a:spcPct val="113000"/>
              </a:lnSpc>
              <a:spcAft>
                <a:spcPts val="450"/>
              </a:spcAft>
            </a:pP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ITER in 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 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retention estimations 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 recovery 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schemes [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housekeeping approach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1513" lvl="1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Tritium monitor diagnostic: retention location identification and quantification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(e.g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LID-QMS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LIBS)</a:t>
            </a:r>
          </a:p>
          <a:p>
            <a:pPr marL="671513" lvl="1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ITER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tool box: baking, ICWC and ECWC, GDC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including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laboratory experiments (e.g.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TOMAS) and modelling </a:t>
            </a:r>
          </a:p>
          <a:p>
            <a:pPr>
              <a:lnSpc>
                <a:spcPct val="113000"/>
              </a:lnSpc>
              <a:spcAft>
                <a:spcPts val="450"/>
              </a:spcAft>
            </a:pP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ITER in 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migration, fuel retention and dust production estimations</a:t>
            </a:r>
          </a:p>
          <a:p>
            <a:pPr marL="628650" lvl="1" indent="-171450">
              <a:lnSpc>
                <a:spcPct val="113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Modelling of global material migration and transport to remote areas and ducts (e.g. JET mirror stations and cladding)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113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He-Be and He-W interaction and its impact on erosion and deposition pattern including W fuzz formation (with WPTE)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en-GB" dirty="0" smtClean="0"/>
              <a:t>Sebastijan Brezinsek | </a:t>
            </a:r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 WPPWIE | Project Meeting |  </a:t>
            </a:r>
            <a:r>
              <a:rPr lang="en-GB" dirty="0" smtClean="0"/>
              <a:t>ZOOM | </a:t>
            </a:r>
            <a:r>
              <a:rPr lang="en-GB" dirty="0" smtClean="0"/>
              <a:t>06.02.2023 </a:t>
            </a:r>
            <a:r>
              <a:rPr lang="en-GB" dirty="0" smtClean="0"/>
              <a:t>| Page </a:t>
            </a:r>
            <a:fld id="{6A6D9FA1-99C7-4910-8E32-B85D378B0060}" type="slidenum">
              <a:rPr lang="en-GB" smtClean="0"/>
              <a:pPr algn="r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943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Request </a:t>
            </a:r>
            <a:r>
              <a:rPr lang="de-DE" sz="2400" dirty="0" err="1" smtClean="0"/>
              <a:t>for</a:t>
            </a:r>
            <a:r>
              <a:rPr lang="de-DE" sz="2400" dirty="0" smtClean="0"/>
              <a:t> ADC </a:t>
            </a:r>
            <a:r>
              <a:rPr lang="de-DE" sz="2400" dirty="0" err="1" smtClean="0"/>
              <a:t>support</a:t>
            </a:r>
            <a:endParaRPr lang="de-DE" sz="2400" dirty="0"/>
          </a:p>
        </p:txBody>
      </p:sp>
      <p:sp>
        <p:nvSpPr>
          <p:cNvPr id="18" name="Rechteck 17"/>
          <p:cNvSpPr/>
          <p:nvPr/>
        </p:nvSpPr>
        <p:spPr>
          <a:xfrm>
            <a:off x="279690" y="655697"/>
            <a:ext cx="88643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ADC or </a:t>
            </a:r>
            <a:r>
              <a:rPr lang="en-US" sz="1600" b="1" dirty="0"/>
              <a:t>Power Exhaust in </a:t>
            </a:r>
            <a:r>
              <a:rPr lang="en-US" sz="1600" b="1" dirty="0" smtClean="0"/>
              <a:t>DEMO</a:t>
            </a:r>
            <a:endParaRPr lang="de-DE" sz="1600" b="1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043409"/>
              </p:ext>
            </p:extLst>
          </p:nvPr>
        </p:nvGraphicFramePr>
        <p:xfrm>
          <a:off x="310562" y="1059582"/>
          <a:ext cx="2249805" cy="578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>
                  <a:extLst>
                    <a:ext uri="{9D8B030D-6E8A-4147-A177-3AD203B41FA5}">
                      <a16:colId xmlns:a16="http://schemas.microsoft.com/office/drawing/2014/main" val="8381910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</a:pPr>
                      <a:r>
                        <a:rPr lang="en-US" sz="1100" spc="-15" dirty="0">
                          <a:effectLst/>
                        </a:rPr>
                        <a:t>SP-ADC.F / </a:t>
                      </a:r>
                      <a:r>
                        <a:rPr lang="en-GB" sz="1100" dirty="0">
                          <a:effectLst/>
                        </a:rPr>
                        <a:t>Modelling of advanced divertor configurations for DEMO and PEX solutions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2871232835"/>
                  </a:ext>
                </a:extLst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957555"/>
              </p:ext>
            </p:extLst>
          </p:nvPr>
        </p:nvGraphicFramePr>
        <p:xfrm>
          <a:off x="310562" y="2285400"/>
          <a:ext cx="2249805" cy="578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>
                  <a:extLst>
                    <a:ext uri="{9D8B030D-6E8A-4147-A177-3AD203B41FA5}">
                      <a16:colId xmlns:a16="http://schemas.microsoft.com/office/drawing/2014/main" val="2553491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</a:pPr>
                      <a:r>
                        <a:rPr lang="en-US" sz="1100" spc="-15" dirty="0">
                          <a:effectLst/>
                        </a:rPr>
                        <a:t>SP-ADC.H / </a:t>
                      </a:r>
                      <a:r>
                        <a:rPr lang="en-GB" sz="1100" dirty="0">
                          <a:effectLst/>
                        </a:rPr>
                        <a:t>Engineering boundary conditions related to DTT as ADC test-bed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3210939614"/>
                  </a:ext>
                </a:extLst>
              </a:tr>
            </a:tbl>
          </a:graphicData>
        </a:graphic>
      </p:graphicFrame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65609"/>
              </p:ext>
            </p:extLst>
          </p:nvPr>
        </p:nvGraphicFramePr>
        <p:xfrm>
          <a:off x="305971" y="2893215"/>
          <a:ext cx="2249805" cy="578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>
                  <a:extLst>
                    <a:ext uri="{9D8B030D-6E8A-4147-A177-3AD203B41FA5}">
                      <a16:colId xmlns:a16="http://schemas.microsoft.com/office/drawing/2014/main" val="24463555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</a:pPr>
                      <a:r>
                        <a:rPr lang="en-US" sz="1100" spc="-15" dirty="0">
                          <a:effectLst/>
                        </a:rPr>
                        <a:t>SP-ADC.I / Engineering boundary conditions related to DEMO ADC solutions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885174446"/>
                  </a:ext>
                </a:extLst>
              </a:tr>
            </a:tbl>
          </a:graphicData>
        </a:graphic>
      </p:graphicFrame>
      <p:graphicFrame>
        <p:nvGraphicFramePr>
          <p:cNvPr id="16" name="Tabel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00914"/>
              </p:ext>
            </p:extLst>
          </p:nvPr>
        </p:nvGraphicFramePr>
        <p:xfrm>
          <a:off x="323528" y="3501835"/>
          <a:ext cx="2249805" cy="578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>
                  <a:extLst>
                    <a:ext uri="{9D8B030D-6E8A-4147-A177-3AD203B41FA5}">
                      <a16:colId xmlns:a16="http://schemas.microsoft.com/office/drawing/2014/main" val="1769187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</a:pPr>
                      <a:r>
                        <a:rPr lang="en-US" sz="1100" spc="-15" dirty="0">
                          <a:effectLst/>
                        </a:rPr>
                        <a:t>SP-ADC.J / </a:t>
                      </a:r>
                      <a:r>
                        <a:rPr lang="en-US" sz="1100" dirty="0">
                          <a:effectLst/>
                        </a:rPr>
                        <a:t>Modelling of standard and advanced divertor configurations for DTT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235802155"/>
                  </a:ext>
                </a:extLst>
              </a:tr>
            </a:tbl>
          </a:graphicData>
        </a:graphic>
      </p:graphicFrame>
      <p:graphicFrame>
        <p:nvGraphicFramePr>
          <p:cNvPr id="17" name="Tabel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852164"/>
              </p:ext>
            </p:extLst>
          </p:nvPr>
        </p:nvGraphicFramePr>
        <p:xfrm>
          <a:off x="305971" y="1679483"/>
          <a:ext cx="2249805" cy="578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>
                  <a:extLst>
                    <a:ext uri="{9D8B030D-6E8A-4147-A177-3AD203B41FA5}">
                      <a16:colId xmlns:a16="http://schemas.microsoft.com/office/drawing/2014/main" val="4508378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</a:pPr>
                      <a:r>
                        <a:rPr lang="en-US" sz="1100" spc="-15" dirty="0">
                          <a:effectLst/>
                        </a:rPr>
                        <a:t>SP-ADC.G / </a:t>
                      </a:r>
                      <a:r>
                        <a:rPr lang="en-GB" sz="1100" dirty="0">
                          <a:effectLst/>
                        </a:rPr>
                        <a:t>Experimental assessment of PEX solutions and modelling interpretation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3408159150"/>
                  </a:ext>
                </a:extLst>
              </a:tr>
            </a:tbl>
          </a:graphicData>
        </a:graphic>
      </p:graphicFrame>
      <p:cxnSp>
        <p:nvCxnSpPr>
          <p:cNvPr id="4" name="Gerader Verbinder 3"/>
          <p:cNvCxnSpPr/>
          <p:nvPr/>
        </p:nvCxnSpPr>
        <p:spPr>
          <a:xfrm flipV="1">
            <a:off x="107504" y="2139702"/>
            <a:ext cx="2808312" cy="20639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/>
          <p:cNvCxnSpPr/>
          <p:nvPr/>
        </p:nvCxnSpPr>
        <p:spPr>
          <a:xfrm>
            <a:off x="0" y="2139702"/>
            <a:ext cx="2771800" cy="21602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2622481" y="2400280"/>
            <a:ext cx="45719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</a:rPr>
              <a:t>closed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3491880" y="918468"/>
            <a:ext cx="5328592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Additional funding request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rgbClr val="FF0000"/>
                </a:solidFill>
              </a:rPr>
              <a:t>Complete DEMO ADC plasma modelling in particular for hybrid configurations in SP-ADC-F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rgbClr val="FF0000"/>
                </a:solidFill>
              </a:rPr>
              <a:t>Assessment of all PEX modelling and experimental preparation =&gt; Physics report and outcome</a:t>
            </a:r>
          </a:p>
        </p:txBody>
      </p:sp>
      <p:sp>
        <p:nvSpPr>
          <p:cNvPr id="19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67544" y="4876006"/>
            <a:ext cx="8240228" cy="201104"/>
          </a:xfrm>
        </p:spPr>
        <p:txBody>
          <a:bodyPr/>
          <a:lstStyle/>
          <a:p>
            <a:pPr algn="r"/>
            <a:r>
              <a:rPr lang="en-GB" dirty="0" smtClean="0"/>
              <a:t>Sebastijan Brezinsek | 1</a:t>
            </a:r>
            <a:r>
              <a:rPr lang="en-GB" baseline="30000" dirty="0" smtClean="0"/>
              <a:t>st</a:t>
            </a:r>
            <a:r>
              <a:rPr lang="en-GB" dirty="0" smtClean="0"/>
              <a:t> FSD PB | WPPWIE| ZOOM | 26.10.2022 | Page </a:t>
            </a:r>
            <a:fld id="{6A6D9FA1-99C7-4910-8E32-B85D378B0060}" type="slidenum">
              <a:rPr lang="en-GB" smtClean="0"/>
              <a:pPr algn="r"/>
              <a:t>20</a:t>
            </a:fld>
            <a:endParaRPr lang="en-GB" dirty="0"/>
          </a:p>
        </p:txBody>
      </p:sp>
      <p:sp>
        <p:nvSpPr>
          <p:cNvPr id="14" name="Textfeld 13"/>
          <p:cNvSpPr txBox="1"/>
          <p:nvPr/>
        </p:nvSpPr>
        <p:spPr>
          <a:xfrm>
            <a:off x="3491880" y="2427734"/>
            <a:ext cx="5328592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Why more money?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rgbClr val="FF0000"/>
                </a:solidFill>
              </a:rPr>
              <a:t>FSD and FTD agreed in 2021 to 2-3 new “hybrid” configurations into ADC without adding funding to PWIE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rgbClr val="FF0000"/>
                </a:solidFill>
              </a:rPr>
              <a:t>Within PWIE several </a:t>
            </a:r>
            <a:r>
              <a:rPr lang="en-GB" sz="1600" dirty="0" err="1" smtClean="0">
                <a:solidFill>
                  <a:srgbClr val="FF0000"/>
                </a:solidFill>
              </a:rPr>
              <a:t>ppy</a:t>
            </a:r>
            <a:r>
              <a:rPr lang="en-GB" sz="1600" dirty="0" smtClean="0">
                <a:solidFill>
                  <a:srgbClr val="FF0000"/>
                </a:solidFill>
              </a:rPr>
              <a:t> were internally transferred in 2022 to support activities, but we are limited in transfer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err="1" smtClean="0">
                <a:solidFill>
                  <a:srgbClr val="FF0000"/>
                </a:solidFill>
              </a:rPr>
              <a:t>Estmations</a:t>
            </a:r>
            <a:r>
              <a:rPr lang="en-GB" sz="1600" dirty="0" smtClean="0">
                <a:solidFill>
                  <a:srgbClr val="FF0000"/>
                </a:solidFill>
              </a:rPr>
              <a:t> to complete residual tasks from WPADC (FP8)</a:t>
            </a:r>
          </a:p>
          <a:p>
            <a:r>
              <a:rPr lang="en-GB" sz="1600" dirty="0" smtClean="0">
                <a:solidFill>
                  <a:srgbClr val="FF0000"/>
                </a:solidFill>
              </a:rPr>
              <a:t>      were too </a:t>
            </a:r>
            <a:r>
              <a:rPr lang="en-GB" sz="1600" dirty="0" err="1" smtClean="0">
                <a:solidFill>
                  <a:srgbClr val="FF0000"/>
                </a:solidFill>
              </a:rPr>
              <a:t>optimisitic</a:t>
            </a:r>
            <a:r>
              <a:rPr lang="en-GB" sz="1600" dirty="0" smtClean="0">
                <a:solidFill>
                  <a:srgbClr val="FF0000"/>
                </a:solidFill>
              </a:rPr>
              <a:t> (e.g. snowflake), they have been</a:t>
            </a:r>
          </a:p>
          <a:p>
            <a:r>
              <a:rPr lang="en-GB" sz="1600" dirty="0">
                <a:solidFill>
                  <a:srgbClr val="FF0000"/>
                </a:solidFill>
              </a:rPr>
              <a:t> </a:t>
            </a:r>
            <a:r>
              <a:rPr lang="en-GB" sz="1600" dirty="0" smtClean="0">
                <a:solidFill>
                  <a:srgbClr val="FF0000"/>
                </a:solidFill>
              </a:rPr>
              <a:t>     completed now, but on cost of hybrid configurations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rgbClr val="FF0000"/>
                </a:solidFill>
              </a:rPr>
              <a:t>Hybrid equilibria were just obtained mid 2022</a:t>
            </a:r>
          </a:p>
        </p:txBody>
      </p:sp>
      <p:sp>
        <p:nvSpPr>
          <p:cNvPr id="3" name="Rechteck 2"/>
          <p:cNvSpPr/>
          <p:nvPr/>
        </p:nvSpPr>
        <p:spPr>
          <a:xfrm>
            <a:off x="283860" y="4137923"/>
            <a:ext cx="27039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</a:rPr>
              <a:t>DEMO technology part closed </a:t>
            </a:r>
            <a:endParaRPr lang="en-GB" sz="1400" dirty="0" smtClean="0">
              <a:solidFill>
                <a:srgbClr val="FF0000"/>
              </a:solidFill>
            </a:endParaRPr>
          </a:p>
          <a:p>
            <a:r>
              <a:rPr lang="en-GB" sz="1400" dirty="0" smtClean="0">
                <a:solidFill>
                  <a:srgbClr val="FF0000"/>
                </a:solidFill>
              </a:rPr>
              <a:t>=&gt; </a:t>
            </a:r>
            <a:r>
              <a:rPr lang="en-GB" sz="1400" dirty="0">
                <a:solidFill>
                  <a:srgbClr val="FF0000"/>
                </a:solidFill>
              </a:rPr>
              <a:t>Transfer to FTD and DCT </a:t>
            </a:r>
          </a:p>
          <a:p>
            <a:r>
              <a:rPr lang="en-GB" sz="1400" dirty="0">
                <a:solidFill>
                  <a:srgbClr val="FF0000"/>
                </a:solidFill>
              </a:rPr>
              <a:t>DTT technology part closed </a:t>
            </a:r>
            <a:endParaRPr lang="en-GB" sz="1400" dirty="0" smtClean="0">
              <a:solidFill>
                <a:srgbClr val="FF0000"/>
              </a:solidFill>
            </a:endParaRPr>
          </a:p>
          <a:p>
            <a:r>
              <a:rPr lang="en-GB" sz="1400" dirty="0" smtClean="0">
                <a:solidFill>
                  <a:srgbClr val="FF0000"/>
                </a:solidFill>
              </a:rPr>
              <a:t>=&gt; </a:t>
            </a:r>
            <a:r>
              <a:rPr lang="en-GB" sz="1400" dirty="0">
                <a:solidFill>
                  <a:srgbClr val="FF0000"/>
                </a:solidFill>
              </a:rPr>
              <a:t>Transfer to WP DIV</a:t>
            </a:r>
          </a:p>
        </p:txBody>
      </p:sp>
    </p:spTree>
    <p:extLst>
      <p:ext uri="{BB962C8B-B14F-4D97-AF65-F5344CB8AC3E}">
        <p14:creationId xmlns:p14="http://schemas.microsoft.com/office/powerpoint/2010/main" val="266725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61610" y="82253"/>
            <a:ext cx="8162001" cy="342900"/>
          </a:xfrm>
        </p:spPr>
        <p:txBody>
          <a:bodyPr/>
          <a:lstStyle/>
          <a:p>
            <a:r>
              <a:rPr lang="en-GB" sz="2400" dirty="0" smtClean="0"/>
              <a:t>Example of joint activity resulting in ITER predictions</a:t>
            </a:r>
            <a:endParaRPr lang="en-GB" sz="2400" dirty="0"/>
          </a:p>
        </p:txBody>
      </p:sp>
      <p:pic>
        <p:nvPicPr>
          <p:cNvPr id="5" name="Picture 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9" t="4551" r="9312" b="9471"/>
          <a:stretch/>
        </p:blipFill>
        <p:spPr bwMode="auto">
          <a:xfrm>
            <a:off x="5220072" y="771550"/>
            <a:ext cx="3650387" cy="28033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75726" y="565132"/>
            <a:ext cx="2999929" cy="333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  <a:buClr>
                <a:srgbClr val="000090"/>
              </a:buClr>
            </a:pPr>
            <a:r>
              <a:rPr lang="en-US" altLang="en-US" sz="1600" kern="0" dirty="0" smtClean="0">
                <a:latin typeface="Arial"/>
                <a:ea typeface="ＭＳ Ｐゴシック" pitchFamily="-110" charset="-128"/>
                <a:cs typeface="Arial"/>
                <a:sym typeface="Symbol" pitchFamily="18" charset="2"/>
              </a:rPr>
              <a:t>Different plasma backgrounds</a:t>
            </a:r>
          </a:p>
        </p:txBody>
      </p:sp>
      <p:sp>
        <p:nvSpPr>
          <p:cNvPr id="7" name="ZoneTexte 5"/>
          <p:cNvSpPr txBox="1"/>
          <p:nvPr/>
        </p:nvSpPr>
        <p:spPr>
          <a:xfrm>
            <a:off x="5500192" y="3574851"/>
            <a:ext cx="35307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G. De Temmerman, et al., in preparation for Nuclear Fusion</a:t>
            </a:r>
            <a:endParaRPr lang="fr-FR" sz="10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79512" y="611326"/>
            <a:ext cx="3125855" cy="257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Aft>
                <a:spcPts val="600"/>
              </a:spcAft>
              <a:buClr>
                <a:srgbClr val="000090"/>
              </a:buClr>
            </a:pPr>
            <a:r>
              <a:rPr lang="en-US" altLang="en-US" sz="1600" kern="0" dirty="0" smtClean="0">
                <a:latin typeface="Arial"/>
                <a:ea typeface="ＭＳ Ｐゴシック" pitchFamily="-110" charset="-128"/>
                <a:cs typeface="Arial"/>
                <a:sym typeface="Symbol" pitchFamily="18" charset="2"/>
              </a:rPr>
              <a:t>Different plasma backgrounds</a:t>
            </a: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9736"/>
            <a:ext cx="4067944" cy="2654566"/>
          </a:xfrm>
          <a:prstGeom prst="rect">
            <a:avLst/>
          </a:prstGeom>
        </p:spPr>
      </p:pic>
      <p:grpSp>
        <p:nvGrpSpPr>
          <p:cNvPr id="11" name="Group 1"/>
          <p:cNvGrpSpPr/>
          <p:nvPr/>
        </p:nvGrpSpPr>
        <p:grpSpPr>
          <a:xfrm>
            <a:off x="3471023" y="786189"/>
            <a:ext cx="308889" cy="302989"/>
            <a:chOff x="8374314" y="847601"/>
            <a:chExt cx="368888" cy="391694"/>
          </a:xfrm>
        </p:grpSpPr>
        <p:sp>
          <p:nvSpPr>
            <p:cNvPr id="12" name="Line 10"/>
            <p:cNvSpPr>
              <a:spLocks noChangeShapeType="1"/>
            </p:cNvSpPr>
            <p:nvPr/>
          </p:nvSpPr>
          <p:spPr bwMode="auto">
            <a:xfrm rot="-180000" flipV="1">
              <a:off x="8722689" y="847870"/>
              <a:ext cx="20513" cy="391425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round/>
              <a:headEnd type="triangle" w="lg" len="lg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0" bIns="0"/>
            <a:lstStyle/>
            <a:p>
              <a:endParaRPr lang="en-GB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 flipH="1" flipV="1">
              <a:off x="8374314" y="847601"/>
              <a:ext cx="338146" cy="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0" bIns="0"/>
            <a:lstStyle/>
            <a:p>
              <a:endParaRPr lang="en-GB"/>
            </a:p>
          </p:txBody>
        </p:sp>
      </p:grpSp>
      <p:sp>
        <p:nvSpPr>
          <p:cNvPr id="14" name="ZoneTexte 5"/>
          <p:cNvSpPr txBox="1"/>
          <p:nvPr/>
        </p:nvSpPr>
        <p:spPr>
          <a:xfrm>
            <a:off x="2873442" y="3579862"/>
            <a:ext cx="1714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R.A. Pitts et al. PSI 2022</a:t>
            </a:r>
            <a:endParaRPr lang="fr-FR" sz="1000" dirty="0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15" name="Group 1"/>
          <p:cNvGrpSpPr/>
          <p:nvPr/>
        </p:nvGrpSpPr>
        <p:grpSpPr>
          <a:xfrm>
            <a:off x="8367567" y="747186"/>
            <a:ext cx="308889" cy="186757"/>
            <a:chOff x="8374314" y="847601"/>
            <a:chExt cx="368888" cy="391694"/>
          </a:xfrm>
        </p:grpSpPr>
        <p:sp>
          <p:nvSpPr>
            <p:cNvPr id="16" name="Line 10"/>
            <p:cNvSpPr>
              <a:spLocks noChangeShapeType="1"/>
            </p:cNvSpPr>
            <p:nvPr/>
          </p:nvSpPr>
          <p:spPr bwMode="auto">
            <a:xfrm rot="-180000" flipV="1">
              <a:off x="8722689" y="847870"/>
              <a:ext cx="20513" cy="391425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round/>
              <a:headEnd type="triangle" w="lg" len="lg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0" bIns="0"/>
            <a:lstStyle/>
            <a:p>
              <a:endParaRPr lang="en-GB"/>
            </a:p>
          </p:txBody>
        </p:sp>
        <p:sp>
          <p:nvSpPr>
            <p:cNvPr id="17" name="Line 10"/>
            <p:cNvSpPr>
              <a:spLocks noChangeShapeType="1"/>
            </p:cNvSpPr>
            <p:nvPr/>
          </p:nvSpPr>
          <p:spPr bwMode="auto">
            <a:xfrm flipH="1" flipV="1">
              <a:off x="8374314" y="847601"/>
              <a:ext cx="338146" cy="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0" bIns="0"/>
            <a:lstStyle/>
            <a:p>
              <a:endParaRPr lang="en-GB"/>
            </a:p>
          </p:txBody>
        </p:sp>
      </p:grpSp>
      <p:sp>
        <p:nvSpPr>
          <p:cNvPr id="18" name="Textfeld 17"/>
          <p:cNvSpPr txBox="1"/>
          <p:nvPr/>
        </p:nvSpPr>
        <p:spPr>
          <a:xfrm>
            <a:off x="41980" y="3795886"/>
            <a:ext cx="9102019" cy="1031308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Joint IO + Labs + EUROfusion activity: 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=&gt; ITER </a:t>
            </a: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predictions based on WallDYN and ERO2.0 with SOLPS-ITER</a:t>
            </a:r>
          </a:p>
          <a:p>
            <a:pPr>
              <a:lnSpc>
                <a:spcPct val="113000"/>
              </a:lnSpc>
            </a:pP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     including WPPFC/PWIE laboratory results + JET results + WallDYN and ERO modelling benchmark over years</a:t>
            </a:r>
          </a:p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Open issue =&gt; uncertainties in plasma background =&gt; first wall particle fluxes + energies (CXN) =&gt; SP B/D/E </a:t>
            </a:r>
          </a:p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Open issue =&gt; fuel removal technique at low ITER FW baking temperature =&gt; SP C/D/E/X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en-GB" dirty="0" smtClean="0"/>
              <a:t>Sebastijan Brezinsek | </a:t>
            </a:r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 WPPWIE | Project Meeting |  </a:t>
            </a:r>
            <a:r>
              <a:rPr lang="en-GB" dirty="0" smtClean="0"/>
              <a:t>ZOOM | </a:t>
            </a:r>
            <a:r>
              <a:rPr lang="en-GB" dirty="0" smtClean="0"/>
              <a:t>06.02.2023 </a:t>
            </a:r>
            <a:r>
              <a:rPr lang="en-GB" dirty="0" smtClean="0"/>
              <a:t>| Page </a:t>
            </a:r>
            <a:fld id="{6A6D9FA1-99C7-4910-8E32-B85D378B0060}" type="slidenum">
              <a:rPr lang="en-GB" smtClean="0"/>
              <a:pPr algn="r"/>
              <a:t>3</a:t>
            </a:fld>
            <a:endParaRPr lang="en-GB" dirty="0"/>
          </a:p>
        </p:txBody>
      </p:sp>
      <p:sp>
        <p:nvSpPr>
          <p:cNvPr id="21" name="Textfeld 20"/>
          <p:cNvSpPr txBox="1"/>
          <p:nvPr/>
        </p:nvSpPr>
        <p:spPr>
          <a:xfrm>
            <a:off x="467544" y="1491630"/>
            <a:ext cx="8275350" cy="15007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ITER start is delayed by 3-5 years =&gt; goal remains Q=10 and DT in 2035</a:t>
            </a:r>
          </a:p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Reorganization of start sequence and plasma operation foreseen (option model =&gt; </a:t>
            </a:r>
            <a:r>
              <a:rPr lang="en-US" sz="13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Loarte</a:t>
            </a: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 EFPW)</a:t>
            </a:r>
          </a:p>
          <a:p>
            <a:pPr marL="671513" lvl="1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Combine first plasma operation phase with initial exploration phase</a:t>
            </a:r>
          </a:p>
          <a:p>
            <a:pPr marL="671513" lvl="1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Abandon Be as first wall material in order to have access to machine / save money / hot cell</a:t>
            </a:r>
          </a:p>
          <a:p>
            <a:pPr marL="671513" lvl="1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Abandon pure He plasma operation and focus on H with more ECRH power</a:t>
            </a:r>
          </a:p>
          <a:p>
            <a:pPr marL="671513" lvl="1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Consider combine PFPO-2 and “simple FPO-1” plasma (short Q=10 DT phase with DD and DT)</a:t>
            </a:r>
          </a:p>
        </p:txBody>
      </p:sp>
    </p:spTree>
    <p:extLst>
      <p:ext uri="{BB962C8B-B14F-4D97-AF65-F5344CB8AC3E}">
        <p14:creationId xmlns:p14="http://schemas.microsoft.com/office/powerpoint/2010/main" val="99697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666" y="82253"/>
            <a:ext cx="7543800" cy="342900"/>
          </a:xfrm>
        </p:spPr>
        <p:txBody>
          <a:bodyPr/>
          <a:lstStyle/>
          <a:p>
            <a:r>
              <a:rPr lang="en-GB" sz="2400" dirty="0" smtClean="0"/>
              <a:t>Contributions to DEMO</a:t>
            </a:r>
            <a:endParaRPr lang="en-GB" sz="2400" dirty="0"/>
          </a:p>
        </p:txBody>
      </p:sp>
      <p:sp>
        <p:nvSpPr>
          <p:cNvPr id="12" name="Textfeld 11"/>
          <p:cNvSpPr txBox="1"/>
          <p:nvPr/>
        </p:nvSpPr>
        <p:spPr>
          <a:xfrm>
            <a:off x="119131" y="627534"/>
            <a:ext cx="8784976" cy="625941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WPPWIE works hand in hand with the DCT and WPs MAT/PRD/BB in 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general area of 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PWI and </a:t>
            </a: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Exhaust </a:t>
            </a:r>
          </a:p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Joint exploration and assessment of PEX solutions for DEMO with WPDES and WPTE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19131" y="1563638"/>
            <a:ext cx="8784976" cy="2552750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3000"/>
              </a:lnSpc>
              <a:spcAft>
                <a:spcPts val="450"/>
              </a:spcAft>
            </a:pP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upports 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 baseline scenario via 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WPDES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vital input to the conceptual design </a:t>
            </a:r>
            <a:endParaRPr lang="en-US" sz="1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Testing of DEMO PFCs solution (FW and Divertor) on plasma and combined plasma and transient heat load </a:t>
            </a:r>
          </a:p>
          <a:p>
            <a:pPr marL="628650" lvl="1" indent="-171450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PSI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modelling regarding first wall erosion under steady-state conditions and transients</a:t>
            </a:r>
          </a:p>
          <a:p>
            <a:pPr marL="671513" lvl="1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Re-deposited W layer stability and corresponding dust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conversion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factors for W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1513" lvl="1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Fuel inventory predictions based on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implantation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neutron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damage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 W-based PFCs</a:t>
            </a:r>
          </a:p>
          <a:p>
            <a:pPr>
              <a:lnSpc>
                <a:spcPct val="113000"/>
              </a:lnSpc>
              <a:spcAft>
                <a:spcPts val="450"/>
              </a:spcAft>
            </a:pP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Recommends alternative 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DEMO-compatible plasma exhaust 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solutions: </a:t>
            </a:r>
          </a:p>
          <a:p>
            <a:pPr marL="628650" lvl="1" indent="-171450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Physics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basis for alternative power exhaust solutions (highly radiative LSN divertor as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 / WPDES)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1513" lvl="1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Predictive plasma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edge and neutral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modelling for alternative divertor solutions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(PEX)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1513" lvl="1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Technical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realisation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within the DEMO boundary conditions (together with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WPDES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en-GB" dirty="0" smtClean="0"/>
              <a:t>Sebastijan Brezinsek | </a:t>
            </a:r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 WPPWIE | Project Meeting |  </a:t>
            </a:r>
            <a:r>
              <a:rPr lang="en-GB" dirty="0" smtClean="0"/>
              <a:t>ZOOM | </a:t>
            </a:r>
            <a:r>
              <a:rPr lang="en-GB" dirty="0" smtClean="0"/>
              <a:t>06.02.2023 </a:t>
            </a:r>
            <a:r>
              <a:rPr lang="en-GB" dirty="0" smtClean="0"/>
              <a:t>| Page </a:t>
            </a:r>
            <a:fld id="{6A6D9FA1-99C7-4910-8E32-B85D378B0060}" type="slidenum">
              <a:rPr lang="en-GB" smtClean="0"/>
              <a:pPr algn="r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222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36512" y="51470"/>
            <a:ext cx="7543800" cy="342900"/>
          </a:xfrm>
        </p:spPr>
        <p:txBody>
          <a:bodyPr/>
          <a:lstStyle/>
          <a:p>
            <a:r>
              <a:rPr lang="de-DE" sz="2400" dirty="0" err="1" smtClean="0"/>
              <a:t>Example</a:t>
            </a:r>
            <a:r>
              <a:rPr lang="de-DE" sz="2400" dirty="0" smtClean="0"/>
              <a:t> </a:t>
            </a:r>
            <a:r>
              <a:rPr lang="de-DE" sz="2400" dirty="0" err="1" smtClean="0"/>
              <a:t>studies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joint</a:t>
            </a:r>
            <a:r>
              <a:rPr lang="de-DE" sz="2400" dirty="0" smtClean="0"/>
              <a:t> </a:t>
            </a:r>
            <a:r>
              <a:rPr lang="de-DE" sz="2400" dirty="0" err="1" smtClean="0"/>
              <a:t>activities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DEMO</a:t>
            </a:r>
            <a:endParaRPr lang="de-DE" sz="2400" dirty="0"/>
          </a:p>
        </p:txBody>
      </p:sp>
      <p:pic>
        <p:nvPicPr>
          <p:cNvPr id="3" name="Grafik 2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916" y="1275606"/>
            <a:ext cx="2793420" cy="2088232"/>
          </a:xfrm>
          <a:prstGeom prst="rect">
            <a:avLst/>
          </a:prstGeom>
        </p:spPr>
      </p:pic>
      <p:pic>
        <p:nvPicPr>
          <p:cNvPr id="6" name="Grafik 5" descr="Bildschirmausschnit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080" y="627345"/>
            <a:ext cx="2327092" cy="559301"/>
          </a:xfrm>
          <a:prstGeom prst="rect">
            <a:avLst/>
          </a:prstGeom>
        </p:spPr>
      </p:pic>
      <p:pic>
        <p:nvPicPr>
          <p:cNvPr id="7" name="Grafik 6" descr="Bildschirmausschnit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70" y="915566"/>
            <a:ext cx="2659870" cy="2216559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35496" y="3579862"/>
            <a:ext cx="9252333" cy="1266052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Joint FSD and FTD work incl. EEG =&gt; DEMO predictions based on ad-hoc FW fluxes </a:t>
            </a:r>
          </a:p>
          <a:p>
            <a:pPr>
              <a:lnSpc>
                <a:spcPct val="113000"/>
              </a:lnSpc>
            </a:pP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     and dedicated laboratory experiments regarding (self-)damage in W and synergistic effects with plasma </a:t>
            </a:r>
          </a:p>
          <a:p>
            <a:pPr marL="285750" indent="-285750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Open issue =&gt; uncertainties in plasma background 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=&gt; first wall particle fluxes + energies (</a:t>
            </a: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CXN)</a:t>
            </a:r>
          </a:p>
          <a:p>
            <a:pPr>
              <a:lnSpc>
                <a:spcPct val="113000"/>
              </a:lnSpc>
            </a:pP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      =&gt; uncertainties in damaged </a:t>
            </a:r>
            <a:r>
              <a:rPr lang="en-US" sz="13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Eurofer</a:t>
            </a: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 behavior (permeation / H content) =&gt; TSVV7 + SP C/B/D + </a:t>
            </a: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FTD</a:t>
            </a:r>
            <a:endParaRPr lang="en-US" sz="13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Open issue =&gt; uncertainties in erosion of vs. retention  in FW materials =&gt; TSVV7 + SAE </a:t>
            </a: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+ BB + </a:t>
            </a: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JULE-PSI</a:t>
            </a:r>
          </a:p>
        </p:txBody>
      </p:sp>
      <p:sp>
        <p:nvSpPr>
          <p:cNvPr id="10" name="ZoneTexte 5"/>
          <p:cNvSpPr txBox="1"/>
          <p:nvPr/>
        </p:nvSpPr>
        <p:spPr>
          <a:xfrm>
            <a:off x="251520" y="3165041"/>
            <a:ext cx="2557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Schwarz-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Selinger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et al.</a:t>
            </a:r>
          </a:p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PSI2022 </a:t>
            </a:r>
            <a:endParaRPr lang="fr-FR" sz="10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ZoneTexte 5"/>
          <p:cNvSpPr txBox="1"/>
          <p:nvPr/>
        </p:nvSpPr>
        <p:spPr>
          <a:xfrm>
            <a:off x="6948264" y="3206577"/>
            <a:ext cx="25578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Arrendo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et al. </a:t>
            </a:r>
            <a:endParaRPr lang="fr-FR" sz="10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en-GB" dirty="0" smtClean="0"/>
              <a:t>Sebastijan Brezinsek | </a:t>
            </a:r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 WPPWIE  | Project Meeting |  </a:t>
            </a:r>
            <a:r>
              <a:rPr lang="en-GB" dirty="0" smtClean="0"/>
              <a:t>ZOOM | </a:t>
            </a:r>
            <a:r>
              <a:rPr lang="en-GB" dirty="0" smtClean="0"/>
              <a:t>06.02.2023 </a:t>
            </a:r>
            <a:r>
              <a:rPr lang="en-GB" dirty="0" smtClean="0"/>
              <a:t>| Page </a:t>
            </a:r>
            <a:fld id="{6A6D9FA1-99C7-4910-8E32-B85D378B0060}" type="slidenum">
              <a:rPr lang="en-GB" smtClean="0"/>
              <a:pPr algn="r"/>
              <a:t>5</a:t>
            </a:fld>
            <a:endParaRPr lang="en-GB" dirty="0"/>
          </a:p>
        </p:txBody>
      </p:sp>
      <p:sp>
        <p:nvSpPr>
          <p:cNvPr id="14" name="Textfeld 13"/>
          <p:cNvSpPr txBox="1"/>
          <p:nvPr/>
        </p:nvSpPr>
        <p:spPr>
          <a:xfrm>
            <a:off x="467544" y="1491630"/>
            <a:ext cx="8275350" cy="7965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Input to DEMO </a:t>
            </a: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safety case regarding “retention and dus</a:t>
            </a: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t” has high priority</a:t>
            </a:r>
          </a:p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Sustainable T cycle in danger if T content in first wall can’t be limited =&gt; impact on components?</a:t>
            </a:r>
          </a:p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Permeation barriers in W?</a:t>
            </a:r>
          </a:p>
        </p:txBody>
      </p:sp>
    </p:spTree>
    <p:extLst>
      <p:ext uri="{BB962C8B-B14F-4D97-AF65-F5344CB8AC3E}">
        <p14:creationId xmlns:p14="http://schemas.microsoft.com/office/powerpoint/2010/main" val="77712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36512" y="51470"/>
            <a:ext cx="7543800" cy="342900"/>
          </a:xfrm>
        </p:spPr>
        <p:txBody>
          <a:bodyPr/>
          <a:lstStyle/>
          <a:p>
            <a:r>
              <a:rPr lang="de-DE" sz="2400" dirty="0" err="1" smtClean="0"/>
              <a:t>Contributions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W7-X / HELIAS</a:t>
            </a:r>
            <a:endParaRPr lang="de-DE" sz="2400" dirty="0"/>
          </a:p>
        </p:txBody>
      </p:sp>
      <p:sp>
        <p:nvSpPr>
          <p:cNvPr id="9" name="Textfeld 8"/>
          <p:cNvSpPr txBox="1"/>
          <p:nvPr/>
        </p:nvSpPr>
        <p:spPr>
          <a:xfrm>
            <a:off x="-36512" y="3647393"/>
            <a:ext cx="9180513" cy="1031308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Joint WPW7X and WPPWIE activities in plasma boundary modelling of W7-X in view of PWI needs</a:t>
            </a:r>
          </a:p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Post-mortem analysis of graphite TDU unit under WPPWIE well progressed: principle understanding of C-migration</a:t>
            </a:r>
          </a:p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Open issue: mismatch in plasma by </a:t>
            </a:r>
            <a:r>
              <a:rPr lang="en-US" sz="13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ExB</a:t>
            </a: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 drifts or flows (not in code included) =&gt; SP D , TSVV6/7, WPW7X</a:t>
            </a:r>
          </a:p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Open issue: configurations suitable for long pulse operation and full-W scenarios (seeding) =&gt; SP B/D/X, WPW7X</a:t>
            </a:r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210924"/>
              </p:ext>
            </p:extLst>
          </p:nvPr>
        </p:nvGraphicFramePr>
        <p:xfrm>
          <a:off x="251520" y="660400"/>
          <a:ext cx="4045610" cy="270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CorelDRAW" r:id="rId3" imgW="5717648" imgH="3820583" progId="CorelDraw.Graphic.21">
                  <p:embed/>
                </p:oleObj>
              </mc:Choice>
              <mc:Fallback>
                <p:oleObj name="CorelDRAW" r:id="rId3" imgW="5717648" imgH="3820583" progId="CorelDraw.Graphic.21">
                  <p:embed/>
                  <p:pic>
                    <p:nvPicPr>
                      <p:cNvPr id="7" name="Objek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660400"/>
                        <a:ext cx="4045610" cy="2703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Grafik 3" descr="Bildschirmausschnit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394" y="843558"/>
            <a:ext cx="3141118" cy="2089614"/>
          </a:xfrm>
          <a:prstGeom prst="rect">
            <a:avLst/>
          </a:prstGeom>
        </p:spPr>
      </p:pic>
      <p:pic>
        <p:nvPicPr>
          <p:cNvPr id="5" name="Grafik 4" descr="Bildschirmausschnit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915566"/>
            <a:ext cx="2222126" cy="1918641"/>
          </a:xfrm>
          <a:prstGeom prst="rect">
            <a:avLst/>
          </a:prstGeom>
        </p:spPr>
      </p:pic>
      <p:cxnSp>
        <p:nvCxnSpPr>
          <p:cNvPr id="7" name="Gerade Verbindung mit Pfeil 6"/>
          <p:cNvCxnSpPr/>
          <p:nvPr/>
        </p:nvCxnSpPr>
        <p:spPr>
          <a:xfrm flipV="1">
            <a:off x="2699792" y="2139702"/>
            <a:ext cx="1035596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>
            <a:off x="5940152" y="1207556"/>
            <a:ext cx="1080120" cy="804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eck 2"/>
          <p:cNvSpPr/>
          <p:nvPr/>
        </p:nvSpPr>
        <p:spPr>
          <a:xfrm>
            <a:off x="0" y="3075806"/>
            <a:ext cx="429713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722623" y="3030511"/>
            <a:ext cx="1121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S. Brezinsek et al.</a:t>
            </a:r>
          </a:p>
          <a:p>
            <a:r>
              <a:rPr lang="de-DE" sz="1000" dirty="0" smtClean="0"/>
              <a:t>NF2021</a:t>
            </a:r>
            <a:endParaRPr lang="de-DE" sz="1000" dirty="0"/>
          </a:p>
        </p:txBody>
      </p:sp>
      <p:sp>
        <p:nvSpPr>
          <p:cNvPr id="16" name="Textfeld 15"/>
          <p:cNvSpPr txBox="1"/>
          <p:nvPr/>
        </p:nvSpPr>
        <p:spPr>
          <a:xfrm>
            <a:off x="7022245" y="2994579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E. Wüst et al.</a:t>
            </a:r>
          </a:p>
          <a:p>
            <a:r>
              <a:rPr lang="de-DE" sz="1000" dirty="0" smtClean="0"/>
              <a:t>PSI2022</a:t>
            </a:r>
            <a:endParaRPr lang="de-DE" sz="1000" dirty="0"/>
          </a:p>
        </p:txBody>
      </p:sp>
      <p:sp>
        <p:nvSpPr>
          <p:cNvPr id="13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en-GB" dirty="0" smtClean="0"/>
              <a:t>Sebastijan Brezinsek | </a:t>
            </a:r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 WPPWIE | Project Meeting |  </a:t>
            </a:r>
            <a:r>
              <a:rPr lang="en-GB" dirty="0" smtClean="0"/>
              <a:t>ZOOM | </a:t>
            </a:r>
            <a:r>
              <a:rPr lang="en-GB" dirty="0" smtClean="0"/>
              <a:t>06.02.2023 </a:t>
            </a:r>
            <a:r>
              <a:rPr lang="en-GB" dirty="0" smtClean="0"/>
              <a:t>| Page </a:t>
            </a:r>
            <a:fld id="{6A6D9FA1-99C7-4910-8E32-B85D378B0060}" type="slidenum">
              <a:rPr lang="en-GB" smtClean="0"/>
              <a:pPr algn="r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280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"/>
          <a:stretch/>
        </p:blipFill>
        <p:spPr bwMode="auto">
          <a:xfrm>
            <a:off x="611560" y="460050"/>
            <a:ext cx="7632848" cy="4487964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" y="82253"/>
            <a:ext cx="7482191" cy="342900"/>
          </a:xfrm>
        </p:spPr>
        <p:txBody>
          <a:bodyPr/>
          <a:lstStyle/>
          <a:p>
            <a:r>
              <a:rPr lang="en-GB" sz="2400" dirty="0" smtClean="0"/>
              <a:t>WPPWIE Structure 2022</a:t>
            </a:r>
            <a:r>
              <a:rPr lang="en-GB" sz="2400" dirty="0" smtClean="0">
                <a:solidFill>
                  <a:srgbClr val="00B0F0"/>
                </a:solidFill>
              </a:rPr>
              <a:t>/2023</a:t>
            </a:r>
            <a:endParaRPr lang="en-GB" sz="2400" dirty="0">
              <a:solidFill>
                <a:srgbClr val="00B0F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948264" y="587464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DPL </a:t>
            </a:r>
            <a:r>
              <a:rPr lang="de-DE" sz="1000" dirty="0" err="1" smtClean="0"/>
              <a:t>for</a:t>
            </a:r>
            <a:r>
              <a:rPr lang="de-DE" sz="1000" dirty="0" smtClean="0"/>
              <a:t> ADC:  Giuseppe Calabro</a:t>
            </a:r>
            <a:endParaRPr lang="de-DE" sz="1000" dirty="0"/>
          </a:p>
        </p:txBody>
      </p:sp>
      <p:sp>
        <p:nvSpPr>
          <p:cNvPr id="4" name="Rechteck 3"/>
          <p:cNvSpPr/>
          <p:nvPr/>
        </p:nvSpPr>
        <p:spPr>
          <a:xfrm>
            <a:off x="107504" y="2643758"/>
            <a:ext cx="1440160" cy="23557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6732240" y="2643758"/>
            <a:ext cx="864096" cy="115212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B0F0"/>
              </a:solidFill>
            </a:endParaRPr>
          </a:p>
        </p:txBody>
      </p:sp>
      <p:cxnSp>
        <p:nvCxnSpPr>
          <p:cNvPr id="11" name="Gerader Verbinder 10"/>
          <p:cNvCxnSpPr/>
          <p:nvPr/>
        </p:nvCxnSpPr>
        <p:spPr>
          <a:xfrm flipV="1">
            <a:off x="6948264" y="401871"/>
            <a:ext cx="879754" cy="729719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/>
          <p:cNvCxnSpPr/>
          <p:nvPr/>
        </p:nvCxnSpPr>
        <p:spPr>
          <a:xfrm>
            <a:off x="7092280" y="48333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/>
          <p:cNvCxnSpPr/>
          <p:nvPr/>
        </p:nvCxnSpPr>
        <p:spPr>
          <a:xfrm>
            <a:off x="6948264" y="401871"/>
            <a:ext cx="879754" cy="58570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 flipH="1">
            <a:off x="7570047" y="2244632"/>
            <a:ext cx="1466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chemeClr val="bg1"/>
                </a:solidFill>
              </a:rPr>
              <a:t>Bernhard</a:t>
            </a:r>
          </a:p>
          <a:p>
            <a:r>
              <a:rPr lang="de-DE" sz="800" dirty="0" smtClean="0">
                <a:solidFill>
                  <a:schemeClr val="bg1"/>
                </a:solidFill>
              </a:rPr>
              <a:t>Unterberg </a:t>
            </a:r>
            <a:endParaRPr lang="de-DE" sz="800" dirty="0">
              <a:solidFill>
                <a:schemeClr val="bg1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 flipH="1">
            <a:off x="811347" y="2745957"/>
            <a:ext cx="7463868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In general for 2023: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 smtClean="0"/>
              <a:t>SP A. SP B, SP C, SP D, SP X structure and activities remain largely as in 2022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400" dirty="0" smtClean="0"/>
              <a:t>New tasks and deliverables largely along the indicative plan for PWIE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400" dirty="0" smtClean="0"/>
              <a:t>Moderate modifications: high priorities (IO, FSD), Corona or technical delays, etc</a:t>
            </a:r>
            <a:r>
              <a:rPr lang="en-GB" sz="1400" dirty="0" smtClean="0"/>
              <a:t>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400" dirty="0" smtClean="0"/>
              <a:t>Dust activities now strengthen (SP B5) linked to  SAW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400" dirty="0" smtClean="0"/>
              <a:t>LIBS at JET transferred from WPTE into WPPWIE (SP X4) linked to SP 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400" dirty="0" smtClean="0"/>
              <a:t>Facility </a:t>
            </a:r>
            <a:r>
              <a:rPr lang="en-GB" sz="1400" dirty="0" smtClean="0"/>
              <a:t>usage in 2023 comparable to 2022 activities (LMD, HHF, ion beam, others)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 smtClean="0"/>
              <a:t>ADC closed </a:t>
            </a:r>
            <a:r>
              <a:rPr lang="en-GB" sz="1400" dirty="0" smtClean="0"/>
              <a:t>in 2023 =&gt; Request for resources to complete residual work </a:t>
            </a:r>
            <a:r>
              <a:rPr lang="en-GB" sz="1400" dirty="0" smtClean="0"/>
              <a:t>not successful</a:t>
            </a:r>
            <a:endParaRPr lang="en-GB" sz="1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 smtClean="0"/>
              <a:t>KIPT: keep personal constant, but no new machine time to QSPA in 2023 / </a:t>
            </a:r>
            <a:r>
              <a:rPr lang="en-GB" sz="1400" dirty="0" smtClean="0"/>
              <a:t>OLMAT replacement</a:t>
            </a:r>
            <a:endParaRPr lang="en-GB" sz="1400" dirty="0" smtClean="0"/>
          </a:p>
        </p:txBody>
      </p:sp>
      <p:sp>
        <p:nvSpPr>
          <p:cNvPr id="13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en-GB" dirty="0" smtClean="0"/>
              <a:t>Sebastijan Brezinsek | </a:t>
            </a:r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 WPPWIE | Project Meeting |  </a:t>
            </a:r>
            <a:r>
              <a:rPr lang="en-GB" dirty="0" smtClean="0"/>
              <a:t>ZOOM | </a:t>
            </a:r>
            <a:r>
              <a:rPr lang="en-GB" dirty="0" smtClean="0"/>
              <a:t>06.02.2023 </a:t>
            </a:r>
            <a:r>
              <a:rPr lang="en-GB" dirty="0" smtClean="0"/>
              <a:t>| Page </a:t>
            </a:r>
            <a:fld id="{6A6D9FA1-99C7-4910-8E32-B85D378B0060}" type="slidenum">
              <a:rPr lang="en-GB" smtClean="0"/>
              <a:pPr algn="r"/>
              <a:t>7</a:t>
            </a:fld>
            <a:endParaRPr lang="en-GB" dirty="0"/>
          </a:p>
        </p:txBody>
      </p:sp>
      <p:cxnSp>
        <p:nvCxnSpPr>
          <p:cNvPr id="17" name="Gerader Verbinder 16"/>
          <p:cNvCxnSpPr/>
          <p:nvPr/>
        </p:nvCxnSpPr>
        <p:spPr>
          <a:xfrm flipV="1">
            <a:off x="6666806" y="1532897"/>
            <a:ext cx="879754" cy="729719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/>
          <p:cNvCxnSpPr/>
          <p:nvPr/>
        </p:nvCxnSpPr>
        <p:spPr>
          <a:xfrm>
            <a:off x="6666806" y="1532897"/>
            <a:ext cx="879754" cy="58570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79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fik 27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84" y="2958026"/>
            <a:ext cx="2348693" cy="201181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9472" y="82253"/>
            <a:ext cx="8911952" cy="342900"/>
          </a:xfrm>
        </p:spPr>
        <p:txBody>
          <a:bodyPr/>
          <a:lstStyle/>
          <a:p>
            <a:r>
              <a:rPr lang="en-GB" sz="2400" dirty="0" smtClean="0"/>
              <a:t>Plasma facilities: </a:t>
            </a:r>
            <a:r>
              <a:rPr lang="en-GB" sz="2400" dirty="0" smtClean="0">
                <a:solidFill>
                  <a:srgbClr val="00B0F0"/>
                </a:solidFill>
              </a:rPr>
              <a:t>2023</a:t>
            </a:r>
            <a:r>
              <a:rPr lang="en-GB" sz="2400" dirty="0" smtClean="0"/>
              <a:t> resource allocation</a:t>
            </a:r>
            <a:endParaRPr lang="en-GB" sz="2400" dirty="0"/>
          </a:p>
        </p:txBody>
      </p:sp>
      <p:pic>
        <p:nvPicPr>
          <p:cNvPr id="7" name="Picture 2" descr="https://www.differ.nl/sites/default/files/images/news/Overzicht%20Magnum-PSI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27" y="747447"/>
            <a:ext cx="2607676" cy="15189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8" descr="http://www.fz-juelich.de/SharedDocs/Bilder/IEK/IEK-4/DE/Forschung/PSI-2/bild_forschung_psi-2_2014_02_PSI-2.png?__blob=poster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436" y="614004"/>
            <a:ext cx="3096738" cy="1450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" name="Picture 3" descr="Linearmaschine2-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11" y="2242446"/>
            <a:ext cx="2260178" cy="1240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2" name="Rechteck 21"/>
          <p:cNvSpPr/>
          <p:nvPr/>
        </p:nvSpPr>
        <p:spPr>
          <a:xfrm>
            <a:off x="2704874" y="724582"/>
            <a:ext cx="1105663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MAGNUM-PSI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nd UPP: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High flux and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f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luence</a:t>
            </a:r>
          </a:p>
          <a:p>
            <a:pPr algn="ctr"/>
            <a:r>
              <a:rPr lang="en-US" sz="12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(</a:t>
            </a:r>
            <a:r>
              <a:rPr lang="en-US" sz="1200" b="1" dirty="0">
                <a:solidFill>
                  <a:srgbClr val="00B0F0"/>
                </a:solidFill>
                <a:latin typeface="Calibri" panose="020F0502020204030204" pitchFamily="34" charset="0"/>
              </a:rPr>
              <a:t>40 and 15 days)</a:t>
            </a:r>
          </a:p>
        </p:txBody>
      </p:sp>
      <p:sp>
        <p:nvSpPr>
          <p:cNvPr id="23" name="Rechteck 22"/>
          <p:cNvSpPr/>
          <p:nvPr/>
        </p:nvSpPr>
        <p:spPr>
          <a:xfrm>
            <a:off x="7740352" y="602705"/>
            <a:ext cx="1152128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PSI-2: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Medium flux and fluence</a:t>
            </a:r>
          </a:p>
          <a:p>
            <a:pPr algn="ctr"/>
            <a:r>
              <a:rPr lang="en-US" sz="12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(70 days )</a:t>
            </a:r>
          </a:p>
        </p:txBody>
      </p:sp>
      <p:sp>
        <p:nvSpPr>
          <p:cNvPr id="24" name="Rechteck 23"/>
          <p:cNvSpPr/>
          <p:nvPr/>
        </p:nvSpPr>
        <p:spPr>
          <a:xfrm>
            <a:off x="7482190" y="2211710"/>
            <a:ext cx="1122257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Calibri" panose="020F0502020204030204" pitchFamily="34" charset="0"/>
              </a:rPr>
              <a:t>JULE-PSI:</a:t>
            </a:r>
          </a:p>
          <a:p>
            <a:pPr algn="ctr"/>
            <a:r>
              <a:rPr lang="en-US" sz="1200" dirty="0" smtClean="0">
                <a:latin typeface="Calibri" panose="020F0502020204030204" pitchFamily="34" charset="0"/>
              </a:rPr>
              <a:t>Medium flux and fluence</a:t>
            </a:r>
          </a:p>
          <a:p>
            <a:pPr algn="ctr"/>
            <a:r>
              <a:rPr lang="en-US" sz="1200" dirty="0" smtClean="0">
                <a:latin typeface="Calibri" panose="020F0502020204030204" pitchFamily="34" charset="0"/>
              </a:rPr>
              <a:t>[Be and T</a:t>
            </a:r>
          </a:p>
          <a:p>
            <a:pPr algn="ctr"/>
            <a:r>
              <a:rPr lang="en-US" sz="1200" dirty="0" smtClean="0">
                <a:latin typeface="Calibri" panose="020F0502020204030204" pitchFamily="34" charset="0"/>
              </a:rPr>
              <a:t>In HML / PEX</a:t>
            </a:r>
            <a:r>
              <a:rPr lang="en-US" sz="1200" dirty="0">
                <a:latin typeface="Calibri" panose="020F0502020204030204" pitchFamily="34" charset="0"/>
              </a:rPr>
              <a:t> </a:t>
            </a:r>
            <a:r>
              <a:rPr lang="en-US" sz="1200" dirty="0" smtClean="0">
                <a:latin typeface="Calibri" panose="020F0502020204030204" pitchFamily="34" charset="0"/>
              </a:rPr>
              <a:t>2024]</a:t>
            </a:r>
          </a:p>
          <a:p>
            <a:pPr algn="ctr"/>
            <a:r>
              <a:rPr lang="en-US" sz="12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(10 days  =&gt; D start-up</a:t>
            </a:r>
          </a:p>
          <a:p>
            <a:pPr algn="ctr"/>
            <a:r>
              <a:rPr lang="en-US" sz="12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experiments)</a:t>
            </a:r>
            <a:endParaRPr lang="de-DE" sz="1200" b="1" dirty="0">
              <a:solidFill>
                <a:srgbClr val="00B0F0"/>
              </a:solidFill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23020" y="2432651"/>
            <a:ext cx="1008112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GyM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Low flux and fluence </a:t>
            </a:r>
            <a:endParaRPr lang="en-US" sz="12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2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(20 days)</a:t>
            </a:r>
            <a:endParaRPr lang="en-US" sz="12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pic>
        <p:nvPicPr>
          <p:cNvPr id="29" name="Grafik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9047" y="2921433"/>
            <a:ext cx="1987495" cy="1987495"/>
          </a:xfrm>
          <a:prstGeom prst="rect">
            <a:avLst/>
          </a:prstGeom>
        </p:spPr>
      </p:pic>
      <p:sp>
        <p:nvSpPr>
          <p:cNvPr id="30" name="Rechteck 29"/>
          <p:cNvSpPr/>
          <p:nvPr/>
        </p:nvSpPr>
        <p:spPr>
          <a:xfrm>
            <a:off x="5019436" y="3808331"/>
            <a:ext cx="1323702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TOMAS: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Wall conditioning and fuel removal</a:t>
            </a:r>
          </a:p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2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(20days)</a:t>
            </a:r>
            <a:endParaRPr lang="en-US" sz="12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en-GB" dirty="0" smtClean="0"/>
              <a:t>Sebastijan Brezinsek | </a:t>
            </a:r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 WPPWIE | Project Meeting |  </a:t>
            </a:r>
            <a:r>
              <a:rPr lang="en-GB" dirty="0" smtClean="0"/>
              <a:t>ZOOM | </a:t>
            </a:r>
            <a:r>
              <a:rPr lang="en-GB" dirty="0" smtClean="0"/>
              <a:t>06.02.2023 </a:t>
            </a:r>
            <a:r>
              <a:rPr lang="en-GB" dirty="0" smtClean="0"/>
              <a:t>| Page </a:t>
            </a:r>
            <a:fld id="{6A6D9FA1-99C7-4910-8E32-B85D378B0060}" type="slidenum">
              <a:rPr lang="en-GB" smtClean="0"/>
              <a:pPr algn="r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530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495" y="82253"/>
            <a:ext cx="8640961" cy="342900"/>
          </a:xfrm>
        </p:spPr>
        <p:txBody>
          <a:bodyPr/>
          <a:lstStyle/>
          <a:p>
            <a:r>
              <a:rPr lang="en-GB" sz="2400" dirty="0" smtClean="0"/>
              <a:t>High heat flux facilities: </a:t>
            </a:r>
            <a:r>
              <a:rPr lang="en-GB" sz="2400" dirty="0" smtClean="0">
                <a:solidFill>
                  <a:srgbClr val="00B0F0"/>
                </a:solidFill>
              </a:rPr>
              <a:t>2023</a:t>
            </a:r>
            <a:r>
              <a:rPr lang="en-GB" sz="2400" dirty="0" smtClean="0"/>
              <a:t> resource allocation</a:t>
            </a:r>
            <a:endParaRPr lang="en-GB" sz="24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784" y="659805"/>
            <a:ext cx="3143423" cy="211091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/>
          <a:srcRect r="51787"/>
          <a:stretch/>
        </p:blipFill>
        <p:spPr>
          <a:xfrm>
            <a:off x="223938" y="699542"/>
            <a:ext cx="2187822" cy="229574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4"/>
          <a:srcRect t="17450" b="32151"/>
          <a:stretch/>
        </p:blipFill>
        <p:spPr>
          <a:xfrm>
            <a:off x="4033864" y="3057747"/>
            <a:ext cx="4426389" cy="1673152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2105621" y="651300"/>
            <a:ext cx="1105663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JUDTIH 2 / </a:t>
            </a:r>
            <a:r>
              <a:rPr lang="en-US" sz="12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3</a:t>
            </a:r>
            <a:r>
              <a:rPr lang="en-US" sz="1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(</a:t>
            </a:r>
            <a:r>
              <a:rPr lang="en-US" sz="12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PEX: Be &amp; n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E-beam: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Steady-state and transient loads </a:t>
            </a:r>
          </a:p>
          <a:p>
            <a:pPr algn="ctr"/>
            <a:r>
              <a:rPr lang="en-US" sz="12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(20 days)</a:t>
            </a:r>
            <a:endParaRPr lang="en-US" sz="12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7199973" y="555526"/>
            <a:ext cx="1260459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GLADIS 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(Neutral Beam):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Steady-state load</a:t>
            </a:r>
          </a:p>
          <a:p>
            <a:pPr algn="ctr"/>
            <a:r>
              <a:rPr lang="en-US" sz="12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(10 days)</a:t>
            </a:r>
            <a:endParaRPr lang="de-DE" sz="1200" b="1" dirty="0">
              <a:solidFill>
                <a:srgbClr val="00B0F0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7716602" y="2720418"/>
            <a:ext cx="1267429" cy="830997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QSPA / QSPA-m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Plasma Gun: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Transient loads</a:t>
            </a:r>
          </a:p>
          <a:p>
            <a:pPr algn="ctr"/>
            <a:r>
              <a:rPr lang="en-US" sz="1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(</a:t>
            </a:r>
            <a:r>
              <a:rPr lang="en-US" sz="1200" b="1" dirty="0">
                <a:solidFill>
                  <a:srgbClr val="00B0F0"/>
                </a:solidFill>
                <a:latin typeface="Calibri" panose="020F0502020204030204" pitchFamily="34" charset="0"/>
              </a:rPr>
              <a:t>0</a:t>
            </a:r>
            <a:r>
              <a:rPr lang="en-US" sz="12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 days in 23</a:t>
            </a:r>
            <a:r>
              <a:rPr lang="en-US" sz="1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2522759" y="2878417"/>
            <a:ext cx="1970668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/>
              <a:t>MAGNUM and PSI-2:</a:t>
            </a:r>
          </a:p>
          <a:p>
            <a:r>
              <a:rPr lang="en-GB" sz="1200" dirty="0" smtClean="0"/>
              <a:t>pulsed or laser for transients</a:t>
            </a:r>
          </a:p>
        </p:txBody>
      </p:sp>
      <p:sp>
        <p:nvSpPr>
          <p:cNvPr id="20" name="Rechteck 19"/>
          <p:cNvSpPr/>
          <p:nvPr/>
        </p:nvSpPr>
        <p:spPr>
          <a:xfrm>
            <a:off x="3710291" y="4587974"/>
            <a:ext cx="1797813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5"/>
          <a:srcRect l="-534" t="-1" r="57507" b="6783"/>
          <a:stretch/>
        </p:blipFill>
        <p:spPr>
          <a:xfrm>
            <a:off x="191791" y="3111325"/>
            <a:ext cx="1760406" cy="1887478"/>
          </a:xfrm>
          <a:prstGeom prst="rect">
            <a:avLst/>
          </a:prstGeom>
        </p:spPr>
      </p:pic>
      <p:sp>
        <p:nvSpPr>
          <p:cNvPr id="22" name="Rechteck 21"/>
          <p:cNvSpPr/>
          <p:nvPr/>
        </p:nvSpPr>
        <p:spPr>
          <a:xfrm>
            <a:off x="2105621" y="3800343"/>
            <a:ext cx="1260459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OLMAT (at TJ-II)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(Neutral Beam):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Transient loads</a:t>
            </a:r>
          </a:p>
          <a:p>
            <a:pPr algn="ctr"/>
            <a:r>
              <a:rPr lang="en-US" sz="12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(~6 days*)</a:t>
            </a:r>
          </a:p>
          <a:p>
            <a:pPr algn="ctr"/>
            <a:r>
              <a:rPr lang="en-US" sz="12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* Higher cost</a:t>
            </a:r>
            <a:r>
              <a:rPr lang="en-US" sz="12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endParaRPr lang="en-US" sz="1200" b="1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en-GB" dirty="0" smtClean="0"/>
              <a:t>Sebastijan Brezinsek | </a:t>
            </a:r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 WPPWIE | Project Meeting |  </a:t>
            </a:r>
            <a:r>
              <a:rPr lang="en-GB" dirty="0" smtClean="0"/>
              <a:t>ZOOM | </a:t>
            </a:r>
            <a:r>
              <a:rPr lang="en-GB" dirty="0" smtClean="0"/>
              <a:t>06.02.2023 </a:t>
            </a:r>
            <a:r>
              <a:rPr lang="en-GB" dirty="0" smtClean="0"/>
              <a:t>| Page </a:t>
            </a:r>
            <a:fld id="{6A6D9FA1-99C7-4910-8E32-B85D378B0060}" type="slidenum">
              <a:rPr lang="en-GB" smtClean="0"/>
              <a:pPr algn="r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892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2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EUROfusion6x9_5_3_2019</Template>
  <TotalTime>0</TotalTime>
  <Words>3220</Words>
  <Application>Microsoft Office PowerPoint</Application>
  <PresentationFormat>Bildschirmpräsentation (16:9)</PresentationFormat>
  <Paragraphs>371</Paragraphs>
  <Slides>20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8" baseType="lpstr">
      <vt:lpstr>ＭＳ Ｐゴシック</vt:lpstr>
      <vt:lpstr>SimSun</vt:lpstr>
      <vt:lpstr>Arial</vt:lpstr>
      <vt:lpstr>Calibri</vt:lpstr>
      <vt:lpstr>Symbol</vt:lpstr>
      <vt:lpstr>Wingdings</vt:lpstr>
      <vt:lpstr>Office</vt:lpstr>
      <vt:lpstr>CorelDRAW</vt:lpstr>
      <vt:lpstr>3rd Project Meeting PWIE Results 2022 / Plan 2023</vt:lpstr>
      <vt:lpstr>Contributions to ITER</vt:lpstr>
      <vt:lpstr>Example of joint activity resulting in ITER predictions</vt:lpstr>
      <vt:lpstr>Contributions to DEMO</vt:lpstr>
      <vt:lpstr>Example studies of joint activities for DEMO</vt:lpstr>
      <vt:lpstr>Contributions to W7-X / HELIAS</vt:lpstr>
      <vt:lpstr>WPPWIE Structure 2022/2023</vt:lpstr>
      <vt:lpstr>Plasma facilities: 2023 resource allocation</vt:lpstr>
      <vt:lpstr>High heat flux facilities: 2023 resource allocation</vt:lpstr>
      <vt:lpstr>Analysis facilities: 2022/2023 resource allocation</vt:lpstr>
      <vt:lpstr>SP A - Update</vt:lpstr>
      <vt:lpstr>SP B - Update </vt:lpstr>
      <vt:lpstr>SP C - Update</vt:lpstr>
      <vt:lpstr>SP D - Update</vt:lpstr>
      <vt:lpstr>SP E - Update</vt:lpstr>
      <vt:lpstr>SP X - Update</vt:lpstr>
      <vt:lpstr>Summary</vt:lpstr>
      <vt:lpstr>Role of WP PWIE in EUROfusion</vt:lpstr>
      <vt:lpstr>Request for W-Dust Compilation</vt:lpstr>
      <vt:lpstr>Request for ADC support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Brezinse</dc:creator>
  <cp:lastModifiedBy>Brezinsek</cp:lastModifiedBy>
  <cp:revision>407</cp:revision>
  <cp:lastPrinted>2014-10-16T14:51:28Z</cp:lastPrinted>
  <dcterms:created xsi:type="dcterms:W3CDTF">2020-10-16T13:52:18Z</dcterms:created>
  <dcterms:modified xsi:type="dcterms:W3CDTF">2023-02-05T11:44:15Z</dcterms:modified>
</cp:coreProperties>
</file>