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369" r:id="rId3"/>
    <p:sldId id="362" r:id="rId4"/>
    <p:sldId id="367" r:id="rId5"/>
    <p:sldId id="368" r:id="rId6"/>
    <p:sldId id="360" r:id="rId7"/>
    <p:sldId id="364" r:id="rId8"/>
    <p:sldId id="371" r:id="rId9"/>
    <p:sldId id="366" r:id="rId10"/>
    <p:sldId id="365" r:id="rId11"/>
  </p:sldIdLst>
  <p:sldSz cx="9144000" cy="5143500" type="screen16x9"/>
  <p:notesSz cx="7099300" cy="102346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4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E3E3"/>
    <a:srgbClr val="E9EDF4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591" autoAdjust="0"/>
    <p:restoredTop sz="95400" autoAdjust="0"/>
  </p:normalViewPr>
  <p:slideViewPr>
    <p:cSldViewPr showGuides="1">
      <p:cViewPr varScale="1">
        <p:scale>
          <a:sx n="143" d="100"/>
          <a:sy n="143" d="100"/>
        </p:scale>
        <p:origin x="102" y="414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howGuides="1">
      <p:cViewPr varScale="1">
        <p:scale>
          <a:sx n="85" d="100"/>
          <a:sy n="85" d="100"/>
        </p:scale>
        <p:origin x="-3834" y="-96"/>
      </p:cViewPr>
      <p:guideLst>
        <p:guide orient="horz" pos="3224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e-DE" dirty="0"/>
              <a:t>WP PWIE</a:t>
            </a:r>
            <a:r>
              <a:rPr lang="de-DE" baseline="0" dirty="0"/>
              <a:t> </a:t>
            </a:r>
            <a:r>
              <a:rPr lang="de-DE" baseline="0" dirty="0" err="1"/>
              <a:t>deliverables</a:t>
            </a:r>
            <a:r>
              <a:rPr lang="de-DE" baseline="0" dirty="0"/>
              <a:t> in 2022</a:t>
            </a:r>
            <a:endParaRPr lang="de-DE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1-6D71-4833-9CCB-622756346897}"/>
              </c:ext>
            </c:extLst>
          </c:dPt>
          <c:dPt>
            <c:idx val="1"/>
            <c:bubble3D val="0"/>
            <c:spPr>
              <a:gradFill rotWithShape="1">
                <a:gsLst>
                  <a:gs pos="0">
                    <a:schemeClr val="accent2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2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2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3-6D71-4833-9CCB-622756346897}"/>
              </c:ext>
            </c:extLst>
          </c:dPt>
          <c:dPt>
            <c:idx val="2"/>
            <c:bubble3D val="0"/>
            <c:spPr>
              <a:solidFill>
                <a:srgbClr val="C00000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5-6D71-4833-9CCB-622756346897}"/>
              </c:ext>
            </c:extLst>
          </c:dPt>
          <c:dPt>
            <c:idx val="3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7-6D71-4833-9CCB-622756346897}"/>
              </c:ext>
            </c:extLst>
          </c:dPt>
          <c:dPt>
            <c:idx val="4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</c:spPr>
            <c:extLst>
              <c:ext xmlns:c16="http://schemas.microsoft.com/office/drawing/2014/chart" uri="{C3380CC4-5D6E-409C-BE32-E72D297353CC}">
                <c16:uniqueId val="{00000009-6D71-4833-9CCB-62275634689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de-DE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Tabelle1!$H$9:$H$13</c:f>
              <c:strCache>
                <c:ptCount val="5"/>
                <c:pt idx="0">
                  <c:v>completed</c:v>
                </c:pt>
                <c:pt idx="1">
                  <c:v>delayed</c:v>
                </c:pt>
                <c:pt idx="2">
                  <c:v>cancelled</c:v>
                </c:pt>
                <c:pt idx="3">
                  <c:v>no report required</c:v>
                </c:pt>
                <c:pt idx="4">
                  <c:v>no reply</c:v>
                </c:pt>
              </c:strCache>
            </c:strRef>
          </c:cat>
          <c:val>
            <c:numRef>
              <c:f>Tabelle1!$I$9:$I$13</c:f>
              <c:numCache>
                <c:formatCode>General</c:formatCode>
                <c:ptCount val="5"/>
                <c:pt idx="0">
                  <c:v>149</c:v>
                </c:pt>
                <c:pt idx="1">
                  <c:v>8</c:v>
                </c:pt>
                <c:pt idx="2">
                  <c:v>4</c:v>
                </c:pt>
                <c:pt idx="3">
                  <c:v>7</c:v>
                </c:pt>
                <c:pt idx="4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A-6D71-4833-9CCB-622756346897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e-DE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e-DE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44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/>
            </a:lvl1pPr>
          </a:lstStyle>
          <a:p>
            <a:fld id="{15B2C45A-E869-45FE-B529-AF49C0F3C669}" type="datetimeFigureOut">
              <a:rPr lang="en-GB" smtClean="0">
                <a:latin typeface="Arial" panose="020B0604020202020204" pitchFamily="34" charset="0"/>
              </a:rPr>
              <a:pPr/>
              <a:t>06/02/2023</a:t>
            </a:fld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/>
            </a:lvl1pPr>
          </a:lstStyle>
          <a:p>
            <a:endParaRPr lang="en-GB" dirty="0">
              <a:latin typeface="Arial" panose="020B0604020202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/>
            </a:lvl1pPr>
          </a:lstStyle>
          <a:p>
            <a:fld id="{A1166760-0E69-430F-A97F-08802152DB5E}" type="slidenum">
              <a:rPr lang="en-GB" smtClean="0">
                <a:latin typeface="Arial" panose="020B0604020202020204" pitchFamily="34" charset="0"/>
              </a:rPr>
              <a:pPr/>
              <a:t>‹Nr.›</a:t>
            </a:fld>
            <a:endParaRPr lang="en-GB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364962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1294" y="0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F93E6C17-F35F-4654-8DE9-B693AC206066}" type="datetimeFigureOut">
              <a:rPr lang="en-GB" smtClean="0"/>
              <a:pPr/>
              <a:t>06/02/2023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" y="768350"/>
            <a:ext cx="681990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9048" tIns="49524" rIns="99048" bIns="49524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9930" y="4861441"/>
            <a:ext cx="5679440" cy="4605576"/>
          </a:xfrm>
          <a:prstGeom prst="rect">
            <a:avLst/>
          </a:prstGeom>
        </p:spPr>
        <p:txBody>
          <a:bodyPr vert="horz" lIns="99048" tIns="49524" rIns="99048" bIns="49524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l">
              <a:defRPr sz="1300">
                <a:latin typeface="Arial" panose="020B0604020202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1294" y="9721106"/>
            <a:ext cx="3076363" cy="511731"/>
          </a:xfrm>
          <a:prstGeom prst="rect">
            <a:avLst/>
          </a:prstGeom>
        </p:spPr>
        <p:txBody>
          <a:bodyPr vert="horz" lIns="99048" tIns="49524" rIns="99048" bIns="49524" rtlCol="0" anchor="b"/>
          <a:lstStyle>
            <a:lvl1pPr algn="r">
              <a:defRPr sz="1300">
                <a:latin typeface="Arial" panose="020B0604020202020204" pitchFamily="34" charset="0"/>
              </a:defRPr>
            </a:lvl1pPr>
          </a:lstStyle>
          <a:p>
            <a:fld id="{49027E0A-1465-4A40-B1D5-9126D49509FC}" type="slidenum">
              <a:rPr lang="en-GB" smtClean="0"/>
              <a:pPr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33482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395536" y="1761660"/>
            <a:ext cx="8496944" cy="972108"/>
          </a:xfrm>
        </p:spPr>
        <p:txBody>
          <a:bodyPr>
            <a:noAutofit/>
          </a:bodyPr>
          <a:lstStyle>
            <a:lvl1pPr algn="l">
              <a:defRPr sz="35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GB" dirty="0"/>
              <a:t>Presentation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95536" y="3219822"/>
            <a:ext cx="4392488" cy="324036"/>
          </a:xfrm>
        </p:spPr>
        <p:txBody>
          <a:bodyPr>
            <a:normAutofit/>
          </a:bodyPr>
          <a:lstStyle>
            <a:lvl1pPr marL="0" indent="0" algn="l">
              <a:buNone/>
              <a:defRPr sz="2200" b="1" baseline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Name </a:t>
            </a:r>
            <a:r>
              <a:rPr lang="en-US"/>
              <a:t>of presenter</a:t>
            </a:r>
            <a:endParaRPr lang="en-US" dirty="0"/>
          </a:p>
        </p:txBody>
      </p:sp>
      <p:sp>
        <p:nvSpPr>
          <p:cNvPr id="5" name="AutoShape 2" descr="https://idw-online.de/pages/de/institutionlogo921"/>
          <p:cNvSpPr>
            <a:spLocks noChangeAspect="1" noChangeArrowheads="1"/>
          </p:cNvSpPr>
          <p:nvPr userDrawn="1"/>
        </p:nvSpPr>
        <p:spPr bwMode="auto">
          <a:xfrm>
            <a:off x="155576" y="-342900"/>
            <a:ext cx="1076325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Picture Placeholder 10"/>
          <p:cNvSpPr>
            <a:spLocks noGrp="1"/>
          </p:cNvSpPr>
          <p:nvPr>
            <p:ph type="pic" sz="quarter" idx="10" hasCustomPrompt="1"/>
          </p:nvPr>
        </p:nvSpPr>
        <p:spPr>
          <a:xfrm>
            <a:off x="395537" y="4268763"/>
            <a:ext cx="1295375" cy="679252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Logo of presenter</a:t>
            </a:r>
            <a:endParaRPr lang="en-GB" dirty="0"/>
          </a:p>
        </p:txBody>
      </p:sp>
      <p:sp>
        <p:nvSpPr>
          <p:cNvPr id="11" name="Rectangle 10"/>
          <p:cNvSpPr/>
          <p:nvPr userDrawn="1"/>
        </p:nvSpPr>
        <p:spPr>
          <a:xfrm>
            <a:off x="5724129" y="4245936"/>
            <a:ext cx="3168352" cy="702078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 dirty="0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18230283" y="30189672"/>
            <a:ext cx="9924896" cy="1336231"/>
            <a:chOff x="18230283" y="40396912"/>
            <a:chExt cx="9924896" cy="1781641"/>
          </a:xfrm>
        </p:grpSpPr>
        <p:sp>
          <p:nvSpPr>
            <p:cNvPr id="10" name="Rectangle 9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3" name="Picture 12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4" name="Group 13"/>
          <p:cNvGrpSpPr/>
          <p:nvPr userDrawn="1"/>
        </p:nvGrpSpPr>
        <p:grpSpPr>
          <a:xfrm>
            <a:off x="18382683" y="30303972"/>
            <a:ext cx="9924896" cy="1336231"/>
            <a:chOff x="18230283" y="40396912"/>
            <a:chExt cx="9924896" cy="1781641"/>
          </a:xfrm>
        </p:grpSpPr>
        <p:sp>
          <p:nvSpPr>
            <p:cNvPr id="15" name="Rectangle 14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6" name="Picture 15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17" name="Group 16"/>
          <p:cNvGrpSpPr/>
          <p:nvPr userDrawn="1"/>
        </p:nvGrpSpPr>
        <p:grpSpPr>
          <a:xfrm>
            <a:off x="18535083" y="30418272"/>
            <a:ext cx="9924896" cy="1336231"/>
            <a:chOff x="18230283" y="40396912"/>
            <a:chExt cx="9924896" cy="1781641"/>
          </a:xfrm>
        </p:grpSpPr>
        <p:sp>
          <p:nvSpPr>
            <p:cNvPr id="18" name="Rectangle 17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19" name="Picture 18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 userDrawn="1"/>
        </p:nvGrpSpPr>
        <p:grpSpPr>
          <a:xfrm>
            <a:off x="18687483" y="30532572"/>
            <a:ext cx="9924896" cy="1336231"/>
            <a:chOff x="18230283" y="40396912"/>
            <a:chExt cx="9924896" cy="1781641"/>
          </a:xfrm>
        </p:grpSpPr>
        <p:sp>
          <p:nvSpPr>
            <p:cNvPr id="21" name="Rectangle 20"/>
            <p:cNvSpPr/>
            <p:nvPr userDrawn="1"/>
          </p:nvSpPr>
          <p:spPr bwMode="auto">
            <a:xfrm>
              <a:off x="18230283" y="40400268"/>
              <a:ext cx="2575295" cy="1778285"/>
            </a:xfrm>
            <a:prstGeom prst="rect">
              <a:avLst/>
            </a:prstGeom>
            <a:solidFill>
              <a:srgbClr val="05399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17195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8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</a:endParaRPr>
            </a:p>
          </p:txBody>
        </p:sp>
        <p:pic>
          <p:nvPicPr>
            <p:cNvPr id="22" name="Picture 21" descr="EuropeanFlag-stars.eps"/>
            <p:cNvPicPr>
              <a:picLocks noChangeAspect="1"/>
            </p:cNvPicPr>
            <p:nvPr userDrawn="1"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801564" y="40396912"/>
              <a:ext cx="9353615" cy="1781641"/>
            </a:xfrm>
            <a:prstGeom prst="rect">
              <a:avLst/>
            </a:prstGeom>
          </p:spPr>
        </p:pic>
      </p:grpSp>
      <p:pic>
        <p:nvPicPr>
          <p:cNvPr id="24" name="Bild 7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" b="27348"/>
          <a:stretch/>
        </p:blipFill>
        <p:spPr>
          <a:xfrm>
            <a:off x="0" y="0"/>
            <a:ext cx="9144000" cy="4176000"/>
          </a:xfrm>
          <a:prstGeom prst="rect">
            <a:avLst/>
          </a:prstGeom>
        </p:spPr>
      </p:pic>
      <p:pic>
        <p:nvPicPr>
          <p:cNvPr id="25" name="Bild 13" descr="EU_und_Text.jpg"/>
          <p:cNvPicPr>
            <a:picLocks noChangeAspect="1"/>
          </p:cNvPicPr>
          <p:nvPr userDrawn="1"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833"/>
          <a:stretch/>
        </p:blipFill>
        <p:spPr>
          <a:xfrm>
            <a:off x="4397024" y="4298811"/>
            <a:ext cx="1008112" cy="649203"/>
          </a:xfrm>
          <a:prstGeom prst="rect">
            <a:avLst/>
          </a:prstGeom>
        </p:spPr>
      </p:pic>
      <p:sp>
        <p:nvSpPr>
          <p:cNvPr id="4" name="Rechteck 3"/>
          <p:cNvSpPr/>
          <p:nvPr userDrawn="1"/>
        </p:nvSpPr>
        <p:spPr>
          <a:xfrm>
            <a:off x="5364088" y="4285090"/>
            <a:ext cx="360040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700" dirty="0">
                <a:effectLst/>
                <a:latin typeface="Arial" panose="020B0604020202020204" pitchFamily="34" charset="0"/>
              </a:rPr>
              <a:t>This work has been carried out within the framework of the EUROfusion Consortium,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funded by the European Union via the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Euratom</a:t>
            </a:r>
            <a:r>
              <a:rPr lang="en-US" sz="700" dirty="0">
                <a:effectLst/>
                <a:latin typeface="Arial" panose="020B0604020202020204" pitchFamily="34" charset="0"/>
              </a:rPr>
              <a:t> Research and Training </a:t>
            </a:r>
            <a:r>
              <a:rPr lang="en-US" sz="700" dirty="0" err="1">
                <a:effectLst/>
                <a:latin typeface="Arial" panose="020B0604020202020204" pitchFamily="34" charset="0"/>
              </a:rPr>
              <a:t>Programme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(Grant Agreement No 101052200 — EUROfusion). Views and opinions expressed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are however those of the author(s) only and do not necessarily reflect those of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Union or the European Commission. Neither the European Union nor the</a:t>
            </a:r>
            <a:br>
              <a:rPr lang="en-US" sz="700" dirty="0"/>
            </a:br>
            <a:r>
              <a:rPr lang="en-US" sz="700" dirty="0">
                <a:effectLst/>
                <a:latin typeface="Arial" panose="020B0604020202020204" pitchFamily="34" charset="0"/>
              </a:rPr>
              <a:t>European Commission can be held responsible for them.</a:t>
            </a:r>
            <a:endParaRPr lang="de-DE" sz="700" dirty="0"/>
          </a:p>
        </p:txBody>
      </p:sp>
    </p:spTree>
    <p:extLst>
      <p:ext uri="{BB962C8B-B14F-4D97-AF65-F5344CB8AC3E}">
        <p14:creationId xmlns:p14="http://schemas.microsoft.com/office/powerpoint/2010/main" val="16942950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0"/>
            <a:ext cx="9144000" cy="514350"/>
          </a:xfrm>
          <a:prstGeom prst="rect">
            <a:avLst/>
          </a:prstGeom>
          <a:solidFill>
            <a:srgbClr val="E3E3E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n>
                <a:noFill/>
              </a:ln>
              <a:effectLst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61609" y="82253"/>
            <a:ext cx="7543800" cy="342900"/>
          </a:xfrm>
        </p:spPr>
        <p:txBody>
          <a:bodyPr>
            <a:noAutofit/>
          </a:bodyPr>
          <a:lstStyle>
            <a:lvl1pPr algn="l">
              <a:lnSpc>
                <a:spcPts val="3200"/>
              </a:lnSpc>
              <a:defRPr sz="28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dirty="0"/>
              <a:t>Titelmasterformat durch Klicken bearbeiten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54135"/>
            <a:ext cx="8229600" cy="3672408"/>
          </a:xfrm>
        </p:spPr>
        <p:txBody>
          <a:bodyPr/>
          <a:lstStyle>
            <a:lvl1pPr marL="342900" indent="-342900">
              <a:buFont typeface="Wingdings" panose="05000000000000000000" pitchFamily="2" charset="2"/>
              <a:buChar char="§"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buFont typeface="Wingdings" panose="05000000000000000000" pitchFamily="2" charset="2"/>
              <a:buChar char="§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Font typeface="Wingdings" panose="05000000000000000000" pitchFamily="2" charset="2"/>
              <a:buChar char="§"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e-DE" dirty="0"/>
              <a:t>Formatvorlagen des Textmasters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</p:txBody>
      </p:sp>
      <p:pic>
        <p:nvPicPr>
          <p:cNvPr id="7" name="Picture 6" descr="EurofusionDisc.eps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6416" y="70180"/>
            <a:ext cx="367958" cy="373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6975160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Formatvorlagen des Textmasters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GB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7544" y="4908928"/>
            <a:ext cx="8240228" cy="201104"/>
          </a:xfrm>
          <a:prstGeom prst="rect">
            <a:avLst/>
          </a:prstGeom>
        </p:spPr>
        <p:txBody>
          <a:bodyPr/>
          <a:lstStyle>
            <a:lvl1pPr>
              <a:defRPr sz="11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algn="r"/>
            <a:r>
              <a:rPr lang="en-GB" dirty="0"/>
              <a:t>Sebastijan Brezinsek | 2</a:t>
            </a:r>
            <a:r>
              <a:rPr lang="en-GB" baseline="30000" dirty="0"/>
              <a:t>nd</a:t>
            </a:r>
            <a:r>
              <a:rPr lang="en-GB" dirty="0"/>
              <a:t> Project Board WPPWIE | Zoom | 18.11.2021 | Page </a:t>
            </a:r>
            <a:fld id="{6A6D9FA1-99C7-4910-8E32-B85D378B0060}" type="slidenum">
              <a:rPr lang="en-GB" smtClean="0"/>
              <a:pPr algn="r"/>
              <a:t>‹Nr.›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866420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Arial" panose="020B06040202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idm.euro-fusion.org/default.aspx?uid=2PBXPU" TargetMode="External"/><Relationship Id="rId2" Type="http://schemas.openxmlformats.org/officeDocument/2006/relationships/hyperlink" Target="https://ims.euro-fusion.org/fp9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indico.euro-fusion.org/category/210/" TargetMode="External"/><Relationship Id="rId4" Type="http://schemas.openxmlformats.org/officeDocument/2006/relationships/hyperlink" Target="https://idm.euro-fusion.org/default.aspx?uid=2PLQPF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923678"/>
            <a:ext cx="8496944" cy="972108"/>
          </a:xfrm>
        </p:spPr>
        <p:txBody>
          <a:bodyPr/>
          <a:lstStyle/>
          <a:p>
            <a:br>
              <a:rPr lang="en-US" sz="3200" dirty="0"/>
            </a:br>
            <a:r>
              <a:rPr lang="en-US" sz="3200" dirty="0"/>
              <a:t>WPPWIE Status 2022 + 2023</a:t>
            </a:r>
            <a:br>
              <a:rPr lang="en-US" sz="3200" dirty="0"/>
            </a:br>
            <a:r>
              <a:rPr lang="en-US" sz="1600" b="1" dirty="0"/>
              <a:t>WP PWIE 2022 Reporting Meeting / 2023 Planning Meeting (3rd Project Meeting)</a:t>
            </a:r>
            <a:br>
              <a:rPr lang="en-US" sz="1600" b="1" dirty="0"/>
            </a:b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6" y="3301242"/>
            <a:ext cx="5400600" cy="926692"/>
          </a:xfrm>
        </p:spPr>
        <p:txBody>
          <a:bodyPr>
            <a:normAutofit/>
          </a:bodyPr>
          <a:lstStyle/>
          <a:p>
            <a:r>
              <a:rPr lang="en-US" sz="1800" dirty="0"/>
              <a:t>M. Reinhart</a:t>
            </a:r>
          </a:p>
          <a:p>
            <a:r>
              <a:rPr lang="en-US" sz="1800" dirty="0"/>
              <a:t>FZJ Project Support Office (PSO)</a:t>
            </a:r>
            <a:endParaRPr lang="en-US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4299942"/>
            <a:ext cx="2088232" cy="607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74029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</a:t>
            </a:r>
            <a:r>
              <a:rPr lang="de-DE" dirty="0" err="1"/>
              <a:t>Important</a:t>
            </a:r>
            <a:r>
              <a:rPr lang="de-DE" dirty="0"/>
              <a:t> links</a:t>
            </a:r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IMS: </a:t>
            </a:r>
            <a:r>
              <a:rPr lang="de-DE" dirty="0">
                <a:hlinkClick r:id="rId2"/>
              </a:rPr>
              <a:t>https://ims.euro-fusion.org/fp9/</a:t>
            </a:r>
            <a:r>
              <a:rPr lang="de-DE" dirty="0"/>
              <a:t> (also </a:t>
            </a:r>
            <a:r>
              <a:rPr lang="de-DE" dirty="0" err="1"/>
              <a:t>for</a:t>
            </a:r>
            <a:r>
              <a:rPr lang="de-DE" dirty="0"/>
              <a:t> IMS+IDM </a:t>
            </a:r>
            <a:r>
              <a:rPr lang="de-DE" dirty="0" err="1"/>
              <a:t>account</a:t>
            </a:r>
            <a:r>
              <a:rPr lang="de-DE" dirty="0"/>
              <a:t> </a:t>
            </a:r>
            <a:r>
              <a:rPr lang="de-DE" dirty="0" err="1"/>
              <a:t>application</a:t>
            </a:r>
            <a:r>
              <a:rPr lang="de-DE" dirty="0"/>
              <a:t>!)</a:t>
            </a:r>
          </a:p>
          <a:p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Project </a:t>
            </a:r>
            <a:r>
              <a:rPr lang="de-DE" dirty="0" err="1"/>
              <a:t>Documents</a:t>
            </a:r>
            <a:r>
              <a:rPr lang="de-DE" dirty="0"/>
              <a:t>: </a:t>
            </a:r>
            <a:r>
              <a:rPr lang="de-DE" dirty="0">
                <a:hlinkClick r:id="rId3"/>
              </a:rPr>
              <a:t>https://idm.euro-fusion.org/default.aspx?uid=2PBXPU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Reporting: </a:t>
            </a:r>
            <a:r>
              <a:rPr lang="de-DE" dirty="0">
                <a:hlinkClick r:id="rId4"/>
              </a:rPr>
              <a:t>https://idm.euro-fusion.org/default.aspx?uid=2PLQPF</a:t>
            </a: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dirty="0"/>
              <a:t>WPPWIE Meetings: </a:t>
            </a:r>
            <a:r>
              <a:rPr lang="de-DE" dirty="0">
                <a:hlinkClick r:id="rId5"/>
              </a:rPr>
              <a:t>https://indico.euro-fusion.org/category/210/</a:t>
            </a: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pPr algn="ctr"/>
            <a:r>
              <a:rPr lang="de-DE" dirty="0" err="1"/>
              <a:t>Thank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your</a:t>
            </a:r>
            <a:r>
              <a:rPr lang="de-DE" dirty="0"/>
              <a:t> </a:t>
            </a:r>
            <a:r>
              <a:rPr lang="de-DE" dirty="0" err="1"/>
              <a:t>attention</a:t>
            </a:r>
            <a:r>
              <a:rPr lang="de-DE" dirty="0"/>
              <a:t>!</a:t>
            </a:r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764974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EE3D8CC-E083-F472-E841-9A2FE34560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Contents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FACEA5D6-0897-CBB0-6721-188A2AFE946B}"/>
              </a:ext>
            </a:extLst>
          </p:cNvPr>
          <p:cNvSpPr txBox="1"/>
          <p:nvPr/>
        </p:nvSpPr>
        <p:spPr>
          <a:xfrm>
            <a:off x="251521" y="915566"/>
            <a:ext cx="8640960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de-DE" sz="2400" dirty="0"/>
              <a:t>Reporting + </a:t>
            </a:r>
            <a:r>
              <a:rPr lang="de-DE" sz="2400" dirty="0" err="1"/>
              <a:t>status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2022 </a:t>
            </a:r>
            <a:r>
              <a:rPr lang="de-DE" sz="2400" dirty="0" err="1"/>
              <a:t>deliverables</a:t>
            </a:r>
            <a:endParaRPr lang="de-DE" sz="2400" dirty="0"/>
          </a:p>
          <a:p>
            <a:pPr marL="342900" indent="-342900">
              <a:buAutoNum type="arabicPeriod"/>
            </a:pPr>
            <a:endParaRPr lang="de-DE" sz="2400" dirty="0"/>
          </a:p>
          <a:p>
            <a:pPr marL="342900" indent="-342900">
              <a:buAutoNum type="arabicPeriod"/>
            </a:pPr>
            <a:r>
              <a:rPr lang="de-DE" sz="2400" dirty="0"/>
              <a:t>Transfer </a:t>
            </a:r>
            <a:r>
              <a:rPr lang="de-DE" sz="2400" dirty="0" err="1"/>
              <a:t>of</a:t>
            </a:r>
            <a:r>
              <a:rPr lang="de-DE" sz="2400" dirty="0"/>
              <a:t> Resources </a:t>
            </a:r>
            <a:r>
              <a:rPr lang="de-DE" sz="2400" dirty="0" err="1"/>
              <a:t>from</a:t>
            </a:r>
            <a:r>
              <a:rPr lang="de-DE" sz="2400" dirty="0"/>
              <a:t> 2022 </a:t>
            </a:r>
            <a:r>
              <a:rPr lang="de-DE" sz="2400" dirty="0" err="1"/>
              <a:t>to</a:t>
            </a:r>
            <a:r>
              <a:rPr lang="de-DE" sz="2400" dirty="0"/>
              <a:t> 2023</a:t>
            </a:r>
          </a:p>
          <a:p>
            <a:pPr marL="342900" indent="-342900">
              <a:buAutoNum type="arabicPeriod"/>
            </a:pPr>
            <a:endParaRPr lang="de-DE" sz="2400" dirty="0"/>
          </a:p>
          <a:p>
            <a:pPr marL="342900" indent="-342900">
              <a:buFontTx/>
              <a:buAutoNum type="arabicPeriod"/>
            </a:pPr>
            <a:r>
              <a:rPr lang="de-DE" sz="2400" dirty="0"/>
              <a:t>Review </a:t>
            </a:r>
            <a:r>
              <a:rPr lang="de-DE" sz="2400" dirty="0" err="1"/>
              <a:t>of</a:t>
            </a:r>
            <a:r>
              <a:rPr lang="de-DE" sz="2400" dirty="0"/>
              <a:t> 2023 Task </a:t>
            </a:r>
            <a:r>
              <a:rPr lang="de-DE" sz="2400" dirty="0" err="1"/>
              <a:t>Specifications</a:t>
            </a:r>
            <a:r>
              <a:rPr lang="de-DE" sz="2400" dirty="0"/>
              <a:t> on IMS</a:t>
            </a:r>
          </a:p>
          <a:p>
            <a:pPr marL="342900" indent="-342900">
              <a:buFontTx/>
              <a:buAutoNum type="arabicPeriod"/>
            </a:pPr>
            <a:endParaRPr lang="de-DE" sz="2400" dirty="0"/>
          </a:p>
          <a:p>
            <a:pPr marL="342900" indent="-342900">
              <a:buFontTx/>
              <a:buAutoNum type="arabicPeriod"/>
            </a:pPr>
            <a:r>
              <a:rPr lang="de-DE" sz="2400" dirty="0" err="1"/>
              <a:t>Important</a:t>
            </a:r>
            <a:r>
              <a:rPr lang="de-DE" sz="2400" dirty="0"/>
              <a:t> links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933103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3B70FAC-827B-4CCA-B6D9-777EE9C12D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Reporting </a:t>
            </a:r>
            <a:r>
              <a:rPr lang="de-DE" dirty="0" err="1"/>
              <a:t>of</a:t>
            </a:r>
            <a:r>
              <a:rPr lang="de-DE" dirty="0"/>
              <a:t> 2022 </a:t>
            </a:r>
            <a:r>
              <a:rPr lang="de-DE" dirty="0" err="1"/>
              <a:t>deliverables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D6C71698-DFC2-48E9-9D1F-EAB09121ADAC}"/>
              </a:ext>
            </a:extLst>
          </p:cNvPr>
          <p:cNvSpPr txBox="1"/>
          <p:nvPr/>
        </p:nvSpPr>
        <p:spPr>
          <a:xfrm>
            <a:off x="251521" y="915566"/>
            <a:ext cx="8640960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The 2022 </a:t>
            </a:r>
            <a:r>
              <a:rPr lang="de-DE" sz="2400" dirty="0" err="1"/>
              <a:t>deliverables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due on 31/12/2022.</a:t>
            </a:r>
          </a:p>
          <a:p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Reporting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done</a:t>
            </a:r>
            <a:r>
              <a:rPr lang="de-DE" sz="2400" dirty="0"/>
              <a:t> via </a:t>
            </a:r>
            <a:r>
              <a:rPr lang="de-DE" sz="2400" dirty="0" err="1"/>
              <a:t>the</a:t>
            </a:r>
            <a:r>
              <a:rPr lang="de-DE" sz="2400" dirty="0"/>
              <a:t> Subproject Leader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documents</a:t>
            </a:r>
            <a:r>
              <a:rPr lang="de-DE" sz="2400" dirty="0"/>
              <a:t>/</a:t>
            </a:r>
            <a:r>
              <a:rPr lang="de-DE" sz="2400" dirty="0" err="1"/>
              <a:t>presentations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this</a:t>
            </a:r>
            <a:r>
              <a:rPr lang="de-DE" sz="2400" dirty="0"/>
              <a:t> </a:t>
            </a:r>
            <a:r>
              <a:rPr lang="de-DE" sz="2400" dirty="0" err="1"/>
              <a:t>meeting</a:t>
            </a:r>
            <a:r>
              <a:rPr lang="de-DE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Additional </a:t>
            </a:r>
            <a:r>
              <a:rPr lang="de-DE" sz="2400" dirty="0" err="1"/>
              <a:t>short</a:t>
            </a:r>
            <a:r>
              <a:rPr lang="de-DE" sz="2400" dirty="0"/>
              <a:t> </a:t>
            </a:r>
            <a:r>
              <a:rPr lang="de-DE" sz="2400" dirty="0" err="1"/>
              <a:t>status</a:t>
            </a:r>
            <a:r>
              <a:rPr lang="de-DE" sz="2400" dirty="0"/>
              <a:t> </a:t>
            </a:r>
            <a:r>
              <a:rPr lang="de-DE" sz="2400" dirty="0" err="1"/>
              <a:t>updates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each</a:t>
            </a:r>
            <a:r>
              <a:rPr lang="de-DE" sz="2400" dirty="0"/>
              <a:t> </a:t>
            </a:r>
            <a:r>
              <a:rPr lang="de-DE" sz="2400" dirty="0" err="1"/>
              <a:t>deliverable</a:t>
            </a:r>
            <a:r>
              <a:rPr lang="de-DE" sz="2400" dirty="0"/>
              <a:t> </a:t>
            </a:r>
            <a:r>
              <a:rPr lang="de-DE" sz="2400" dirty="0" err="1"/>
              <a:t>owner</a:t>
            </a:r>
            <a:r>
              <a:rPr lang="de-DE" sz="2400" dirty="0"/>
              <a:t>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been</a:t>
            </a:r>
            <a:r>
              <a:rPr lang="de-DE" sz="2400" dirty="0"/>
              <a:t> </a:t>
            </a:r>
            <a:r>
              <a:rPr lang="de-DE" sz="2400" dirty="0" err="1"/>
              <a:t>collected</a:t>
            </a:r>
            <a:r>
              <a:rPr lang="de-DE" sz="2400" dirty="0"/>
              <a:t>, in </a:t>
            </a:r>
            <a:r>
              <a:rPr lang="de-DE" sz="2400" dirty="0" err="1"/>
              <a:t>order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get</a:t>
            </a:r>
            <a:r>
              <a:rPr lang="de-DE" sz="2400" dirty="0"/>
              <a:t> an </a:t>
            </a:r>
            <a:r>
              <a:rPr lang="de-DE" sz="2400" dirty="0" err="1"/>
              <a:t>overview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progress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work</a:t>
            </a:r>
            <a:r>
              <a:rPr lang="de-DE" sz="24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759440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1B3575-6C44-1823-FA0A-503799AF6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Status </a:t>
            </a:r>
            <a:r>
              <a:rPr lang="de-DE" dirty="0" err="1"/>
              <a:t>of</a:t>
            </a:r>
            <a:r>
              <a:rPr lang="de-DE" dirty="0"/>
              <a:t> 2022 </a:t>
            </a:r>
            <a:r>
              <a:rPr lang="de-DE" dirty="0" err="1"/>
              <a:t>deliverables</a:t>
            </a:r>
            <a:endParaRPr lang="de-DE" dirty="0"/>
          </a:p>
        </p:txBody>
      </p:sp>
      <p:graphicFrame>
        <p:nvGraphicFramePr>
          <p:cNvPr id="5" name="Diagramm 4">
            <a:extLst>
              <a:ext uri="{FF2B5EF4-FFF2-40B4-BE49-F238E27FC236}">
                <a16:creationId xmlns:a16="http://schemas.microsoft.com/office/drawing/2014/main" id="{85D3F087-82F9-C9C0-D425-E40917BBEF8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230675"/>
              </p:ext>
            </p:extLst>
          </p:nvPr>
        </p:nvGraphicFramePr>
        <p:xfrm>
          <a:off x="323528" y="771550"/>
          <a:ext cx="4896544" cy="39604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feld 5">
            <a:extLst>
              <a:ext uri="{FF2B5EF4-FFF2-40B4-BE49-F238E27FC236}">
                <a16:creationId xmlns:a16="http://schemas.microsoft.com/office/drawing/2014/main" id="{9880FF51-D039-DC3A-107A-2AC39F390000}"/>
              </a:ext>
            </a:extLst>
          </p:cNvPr>
          <p:cNvSpPr txBox="1"/>
          <p:nvPr/>
        </p:nvSpPr>
        <p:spPr>
          <a:xfrm>
            <a:off x="5033093" y="843558"/>
            <a:ext cx="3744416" cy="40626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/>
              <a:t>90 %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deliverables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reporting</a:t>
            </a:r>
            <a:r>
              <a:rPr lang="de-DE" sz="2000" dirty="0"/>
              <a:t> </a:t>
            </a:r>
            <a:r>
              <a:rPr lang="de-DE" sz="2000" dirty="0" err="1"/>
              <a:t>or</a:t>
            </a:r>
            <a:r>
              <a:rPr lang="de-DE" sz="2000" dirty="0"/>
              <a:t> </a:t>
            </a:r>
            <a:r>
              <a:rPr lang="de-DE" sz="2000" dirty="0" err="1"/>
              <a:t>dont</a:t>
            </a:r>
            <a:r>
              <a:rPr lang="de-DE" sz="2000" dirty="0"/>
              <a:t> </a:t>
            </a:r>
            <a:r>
              <a:rPr lang="de-DE" sz="2000" dirty="0" err="1"/>
              <a:t>require</a:t>
            </a:r>
            <a:r>
              <a:rPr lang="de-DE" sz="2000" dirty="0"/>
              <a:t> a </a:t>
            </a:r>
            <a:r>
              <a:rPr lang="de-DE" sz="2000" dirty="0" err="1"/>
              <a:t>report</a:t>
            </a:r>
            <a:r>
              <a:rPr lang="de-DE" sz="2000" dirty="0"/>
              <a:t>.</a:t>
            </a:r>
          </a:p>
          <a:p>
            <a:endParaRPr lang="de-DE" sz="2000" dirty="0"/>
          </a:p>
          <a:p>
            <a:r>
              <a:rPr lang="de-DE" sz="2000" dirty="0" err="1"/>
              <a:t>Delayed</a:t>
            </a:r>
            <a:r>
              <a:rPr lang="de-DE" sz="2000" dirty="0"/>
              <a:t> </a:t>
            </a:r>
            <a:r>
              <a:rPr lang="de-DE" sz="2000" dirty="0" err="1"/>
              <a:t>deliverables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in </a:t>
            </a:r>
            <a:r>
              <a:rPr lang="de-DE" sz="2000" dirty="0" err="1"/>
              <a:t>most</a:t>
            </a:r>
            <a:r>
              <a:rPr lang="de-DE" sz="2000" dirty="0"/>
              <a:t> </a:t>
            </a:r>
            <a:r>
              <a:rPr lang="de-DE" sz="2000" dirty="0" err="1"/>
              <a:t>cases</a:t>
            </a:r>
            <a:r>
              <a:rPr lang="de-DE" sz="2000" dirty="0"/>
              <a:t> </a:t>
            </a:r>
            <a:r>
              <a:rPr lang="de-DE" sz="2000" dirty="0" err="1"/>
              <a:t>resources</a:t>
            </a:r>
            <a:r>
              <a:rPr lang="de-DE" sz="2000" dirty="0"/>
              <a:t> </a:t>
            </a:r>
            <a:r>
              <a:rPr lang="de-DE" sz="2000" dirty="0" err="1"/>
              <a:t>transferred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2023,</a:t>
            </a:r>
          </a:p>
          <a:p>
            <a:r>
              <a:rPr lang="de-DE" sz="2000" dirty="0" err="1"/>
              <a:t>therefore</a:t>
            </a:r>
            <a:r>
              <a:rPr lang="de-DE" sz="2000" dirty="0"/>
              <a:t> 2022 </a:t>
            </a:r>
            <a:r>
              <a:rPr lang="de-DE" sz="2000" dirty="0" err="1"/>
              <a:t>part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also </a:t>
            </a:r>
            <a:r>
              <a:rPr lang="de-DE" sz="2000" dirty="0" err="1"/>
              <a:t>ready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reporting</a:t>
            </a:r>
            <a:r>
              <a:rPr lang="de-DE" sz="2000" dirty="0"/>
              <a:t>.</a:t>
            </a:r>
          </a:p>
          <a:p>
            <a:br>
              <a:rPr lang="de-DE" sz="2000" dirty="0"/>
            </a:br>
            <a:r>
              <a:rPr lang="de-DE" sz="2000" dirty="0" err="1"/>
              <a:t>Cancelled</a:t>
            </a:r>
            <a:r>
              <a:rPr lang="de-DE" sz="2000" dirty="0"/>
              <a:t> </a:t>
            </a:r>
            <a:r>
              <a:rPr lang="de-DE" sz="2000" dirty="0" err="1"/>
              <a:t>deliverables</a:t>
            </a:r>
            <a:r>
              <a:rPr lang="de-DE" sz="2000" dirty="0"/>
              <a:t> </a:t>
            </a:r>
            <a:r>
              <a:rPr lang="de-DE" sz="2000" dirty="0" err="1"/>
              <a:t>have</a:t>
            </a:r>
            <a:r>
              <a:rPr lang="de-DE" sz="2000" dirty="0"/>
              <a:t> </a:t>
            </a:r>
            <a:r>
              <a:rPr lang="de-DE" sz="2000" dirty="0" err="1"/>
              <a:t>been</a:t>
            </a:r>
            <a:r>
              <a:rPr lang="de-DE" sz="2000" dirty="0"/>
              <a:t> </a:t>
            </a:r>
            <a:r>
              <a:rPr lang="de-DE" sz="2000" dirty="0" err="1"/>
              <a:t>transferred</a:t>
            </a:r>
            <a:r>
              <a:rPr lang="de-DE" sz="2000" dirty="0"/>
              <a:t> </a:t>
            </a:r>
            <a:r>
              <a:rPr lang="de-DE" sz="2000" dirty="0" err="1"/>
              <a:t>completely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2023.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04880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4ED58D-32B7-06FE-85BF-C8CFD11F57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2022 </a:t>
            </a:r>
            <a:r>
              <a:rPr lang="de-DE" dirty="0" err="1"/>
              <a:t>resources</a:t>
            </a:r>
            <a:r>
              <a:rPr lang="de-DE" dirty="0"/>
              <a:t> </a:t>
            </a:r>
            <a:r>
              <a:rPr lang="de-DE" dirty="0" err="1"/>
              <a:t>transferred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2023</a:t>
            </a:r>
          </a:p>
        </p:txBody>
      </p:sp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4AF29345-65DD-3955-1D98-5CDD1A8F6C4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7179621"/>
              </p:ext>
            </p:extLst>
          </p:nvPr>
        </p:nvGraphicFramePr>
        <p:xfrm>
          <a:off x="146091" y="843558"/>
          <a:ext cx="4104455" cy="365326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33877">
                  <a:extLst>
                    <a:ext uri="{9D8B030D-6E8A-4147-A177-3AD203B41FA5}">
                      <a16:colId xmlns:a16="http://schemas.microsoft.com/office/drawing/2014/main" val="1898319912"/>
                    </a:ext>
                  </a:extLst>
                </a:gridCol>
                <a:gridCol w="449028">
                  <a:extLst>
                    <a:ext uri="{9D8B030D-6E8A-4147-A177-3AD203B41FA5}">
                      <a16:colId xmlns:a16="http://schemas.microsoft.com/office/drawing/2014/main" val="2316096931"/>
                    </a:ext>
                  </a:extLst>
                </a:gridCol>
                <a:gridCol w="371042">
                  <a:extLst>
                    <a:ext uri="{9D8B030D-6E8A-4147-A177-3AD203B41FA5}">
                      <a16:colId xmlns:a16="http://schemas.microsoft.com/office/drawing/2014/main" val="1403588488"/>
                    </a:ext>
                  </a:extLst>
                </a:gridCol>
                <a:gridCol w="371042">
                  <a:extLst>
                    <a:ext uri="{9D8B030D-6E8A-4147-A177-3AD203B41FA5}">
                      <a16:colId xmlns:a16="http://schemas.microsoft.com/office/drawing/2014/main" val="1096834575"/>
                    </a:ext>
                  </a:extLst>
                </a:gridCol>
                <a:gridCol w="898055">
                  <a:extLst>
                    <a:ext uri="{9D8B030D-6E8A-4147-A177-3AD203B41FA5}">
                      <a16:colId xmlns:a16="http://schemas.microsoft.com/office/drawing/2014/main" val="1030471715"/>
                    </a:ext>
                  </a:extLst>
                </a:gridCol>
                <a:gridCol w="620593">
                  <a:extLst>
                    <a:ext uri="{9D8B030D-6E8A-4147-A177-3AD203B41FA5}">
                      <a16:colId xmlns:a16="http://schemas.microsoft.com/office/drawing/2014/main" val="4235027560"/>
                    </a:ext>
                  </a:extLst>
                </a:gridCol>
                <a:gridCol w="660818">
                  <a:extLst>
                    <a:ext uri="{9D8B030D-6E8A-4147-A177-3AD203B41FA5}">
                      <a16:colId xmlns:a16="http://schemas.microsoft.com/office/drawing/2014/main" val="4075170429"/>
                    </a:ext>
                  </a:extLst>
                </a:gridCol>
              </a:tblGrid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Deliverable ID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Beneficiary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PM @ 40%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PM @ 50%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Costs Eq./OGS @ 40% [k€]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Costs Eq./OGS @ 70% [k€]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Total Cons. Contr. [k€]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635412996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A.1.T-T002-D005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KIPT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13.98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8.5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15.432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2894865949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A.4.T-T002-D003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VR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4.156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19003052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A.4.T-T002-D004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KIPT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6.99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4.25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6.648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2304084687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B.2.T-T002-D009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IPPLM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3.760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676782050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C.1.T-T002-D006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IPPLM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3.760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650508288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E.3.T-T001-D004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IPPLM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5.640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547078695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PWIE-PM.1.T-T004-D001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FZJ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21.529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 dirty="0">
                          <a:effectLst/>
                        </a:rPr>
                        <a:t>10.764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1444492768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A.1.T-T002-D002 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DIFFER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4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49,5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63.104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320002769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A.3.T-T002-D003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LPP-ERM-KMS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5.000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315060073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X.1.T-T002-D004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DCU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3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800">
                          <a:effectLst/>
                        </a:rPr>
                        <a:t>12.422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311405610"/>
                  </a:ext>
                </a:extLst>
              </a:tr>
              <a:tr h="282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PWIE-SP X.1.T-T002-D005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DCU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2.96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>
                          <a:effectLst/>
                        </a:rPr>
                        <a:t>0</a:t>
                      </a:r>
                      <a:endParaRPr lang="de-DE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 dirty="0">
                          <a:effectLst/>
                        </a:rPr>
                        <a:t>0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de-DE" sz="800" dirty="0">
                          <a:effectLst/>
                        </a:rPr>
                        <a:t>12.256</a:t>
                      </a:r>
                      <a:endParaRPr lang="de-DE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1827" marR="51827" marT="0" marB="0"/>
                </a:tc>
                <a:extLst>
                  <a:ext uri="{0D108BD9-81ED-4DB2-BD59-A6C34878D82A}">
                    <a16:rowId xmlns:a16="http://schemas.microsoft.com/office/drawing/2014/main" val="811680825"/>
                  </a:ext>
                </a:extLst>
              </a:tr>
            </a:tbl>
          </a:graphicData>
        </a:graphic>
      </p:graphicFrame>
      <p:sp>
        <p:nvSpPr>
          <p:cNvPr id="5" name="Textfeld 4">
            <a:extLst>
              <a:ext uri="{FF2B5EF4-FFF2-40B4-BE49-F238E27FC236}">
                <a16:creationId xmlns:a16="http://schemas.microsoft.com/office/drawing/2014/main" id="{93F19444-1B97-D404-0B7F-B6A47E295D5A}"/>
              </a:ext>
            </a:extLst>
          </p:cNvPr>
          <p:cNvSpPr txBox="1"/>
          <p:nvPr/>
        </p:nvSpPr>
        <p:spPr>
          <a:xfrm>
            <a:off x="4427984" y="699542"/>
            <a:ext cx="4536505" cy="69557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Transferring </a:t>
            </a:r>
            <a:r>
              <a:rPr lang="de-DE" sz="2000" dirty="0" err="1"/>
              <a:t>resources</a:t>
            </a:r>
            <a:r>
              <a:rPr lang="de-DE" sz="2000" dirty="0"/>
              <a:t> </a:t>
            </a:r>
            <a:r>
              <a:rPr lang="de-DE" sz="2000" dirty="0" err="1"/>
              <a:t>into</a:t>
            </a:r>
            <a:r>
              <a:rPr lang="de-DE" sz="2000" dirty="0"/>
              <a:t> </a:t>
            </a:r>
            <a:r>
              <a:rPr lang="de-DE" sz="2000" dirty="0" err="1"/>
              <a:t>another</a:t>
            </a:r>
            <a:r>
              <a:rPr lang="de-DE" sz="2000" dirty="0"/>
              <a:t> </a:t>
            </a:r>
            <a:r>
              <a:rPr lang="de-DE" sz="2000" dirty="0" err="1"/>
              <a:t>year</a:t>
            </a:r>
            <a:r>
              <a:rPr lang="de-DE" sz="2000" dirty="0"/>
              <a:t> </a:t>
            </a:r>
            <a:r>
              <a:rPr lang="de-DE" sz="2000" dirty="0" err="1"/>
              <a:t>has</a:t>
            </a:r>
            <a:r>
              <a:rPr lang="de-DE" sz="2000" dirty="0"/>
              <a:t> </a:t>
            </a:r>
            <a:r>
              <a:rPr lang="de-DE" sz="2000" dirty="0" err="1"/>
              <a:t>consequences</a:t>
            </a:r>
            <a:r>
              <a:rPr lang="de-DE" sz="2000" dirty="0"/>
              <a:t> on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reimbursement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your</a:t>
            </a:r>
            <a:r>
              <a:rPr lang="de-DE" sz="2000" dirty="0"/>
              <a:t> </a:t>
            </a:r>
            <a:r>
              <a:rPr lang="de-DE" sz="2000" dirty="0" err="1"/>
              <a:t>institute</a:t>
            </a:r>
            <a:r>
              <a:rPr lang="de-DE" sz="2000" dirty="0"/>
              <a:t> </a:t>
            </a:r>
            <a:r>
              <a:rPr lang="de-DE" sz="2000" dirty="0" err="1"/>
              <a:t>by</a:t>
            </a:r>
            <a:r>
              <a:rPr lang="de-DE" sz="2000" dirty="0"/>
              <a:t> </a:t>
            </a:r>
            <a:r>
              <a:rPr lang="de-DE" sz="2000" dirty="0" err="1"/>
              <a:t>EUROfusion</a:t>
            </a:r>
            <a:r>
              <a:rPr lang="de-DE" sz="2000" dirty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Contact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administration</a:t>
            </a:r>
            <a:r>
              <a:rPr lang="de-DE" sz="2000" dirty="0"/>
              <a:t> </a:t>
            </a:r>
            <a:r>
              <a:rPr lang="de-DE" sz="2000" dirty="0" err="1"/>
              <a:t>contact</a:t>
            </a:r>
            <a:r>
              <a:rPr lang="de-DE" sz="2000" dirty="0"/>
              <a:t> </a:t>
            </a:r>
            <a:r>
              <a:rPr lang="de-DE" sz="2000" dirty="0" err="1"/>
              <a:t>person</a:t>
            </a:r>
            <a:r>
              <a:rPr lang="de-DE" sz="2000" dirty="0"/>
              <a:t> (ACP)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your</a:t>
            </a:r>
            <a:r>
              <a:rPr lang="de-DE" sz="2000" dirty="0"/>
              <a:t> </a:t>
            </a:r>
            <a:r>
              <a:rPr lang="de-DE" sz="2000" dirty="0" err="1"/>
              <a:t>institute</a:t>
            </a:r>
            <a:r>
              <a:rPr lang="de-DE" sz="2000" dirty="0"/>
              <a:t>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your</a:t>
            </a:r>
            <a:r>
              <a:rPr lang="de-DE" sz="2000" dirty="0"/>
              <a:t> </a:t>
            </a:r>
            <a:r>
              <a:rPr lang="de-DE" sz="2000" dirty="0" err="1"/>
              <a:t>deliverable</a:t>
            </a:r>
            <a:r>
              <a:rPr lang="de-DE" sz="2000" dirty="0"/>
              <a:t>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delayed</a:t>
            </a: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dirty="0"/>
              <a:t>ACPs </a:t>
            </a:r>
            <a:r>
              <a:rPr lang="de-DE" sz="2000" dirty="0" err="1"/>
              <a:t>can</a:t>
            </a:r>
            <a:r>
              <a:rPr lang="de-DE" sz="2000" dirty="0"/>
              <a:t> </a:t>
            </a:r>
            <a:r>
              <a:rPr lang="de-DE" sz="2000" dirty="0" err="1"/>
              <a:t>request</a:t>
            </a:r>
            <a:r>
              <a:rPr lang="de-DE" sz="2000" dirty="0"/>
              <a:t> </a:t>
            </a:r>
            <a:r>
              <a:rPr lang="de-DE" sz="2000" dirty="0" err="1"/>
              <a:t>transfer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resources</a:t>
            </a:r>
            <a:r>
              <a:rPr lang="de-DE" sz="2000" dirty="0"/>
              <a:t> at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EUROfusion</a:t>
            </a:r>
            <a:r>
              <a:rPr lang="de-DE" sz="2000" dirty="0"/>
              <a:t> </a:t>
            </a:r>
            <a:r>
              <a:rPr lang="de-DE" sz="2000" dirty="0" err="1"/>
              <a:t>admin</a:t>
            </a:r>
            <a:r>
              <a:rPr lang="de-DE" sz="2000" dirty="0"/>
              <a:t> </a:t>
            </a:r>
            <a:r>
              <a:rPr lang="de-DE" sz="2000" dirty="0" err="1"/>
              <a:t>department</a:t>
            </a:r>
            <a:r>
              <a:rPr lang="de-DE" sz="2000" dirty="0"/>
              <a:t> (</a:t>
            </a:r>
            <a:r>
              <a:rPr lang="de-DE" sz="2000" dirty="0" err="1"/>
              <a:t>deadline</a:t>
            </a:r>
            <a:r>
              <a:rPr lang="de-DE" sz="2000" dirty="0"/>
              <a:t>: ~ </a:t>
            </a:r>
            <a:r>
              <a:rPr lang="de-DE" sz="2000" dirty="0" err="1"/>
              <a:t>mid</a:t>
            </a:r>
            <a:r>
              <a:rPr lang="de-DE" sz="2000" dirty="0"/>
              <a:t> Nov.)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517770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WPPWIE 2023</a:t>
            </a:r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251520" y="699542"/>
            <a:ext cx="864096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Current</a:t>
            </a:r>
            <a:r>
              <a:rPr lang="de-DE" sz="2400" dirty="0"/>
              <a:t> Status:</a:t>
            </a:r>
          </a:p>
          <a:p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Tasks and </a:t>
            </a:r>
            <a:r>
              <a:rPr lang="de-DE" sz="2400" dirty="0" err="1"/>
              <a:t>deliverables</a:t>
            </a:r>
            <a:r>
              <a:rPr lang="de-DE" sz="2400" dirty="0"/>
              <a:t> (</a:t>
            </a:r>
            <a:r>
              <a:rPr lang="de-DE" sz="2400" dirty="0" err="1"/>
              <a:t>including</a:t>
            </a:r>
            <a:r>
              <a:rPr lang="de-DE" sz="2400" dirty="0"/>
              <a:t> </a:t>
            </a:r>
            <a:r>
              <a:rPr lang="de-DE" sz="2400" dirty="0" err="1"/>
              <a:t>resources</a:t>
            </a:r>
            <a:r>
              <a:rPr lang="de-DE" sz="2400" dirty="0"/>
              <a:t>) </a:t>
            </a:r>
            <a:r>
              <a:rPr lang="de-DE" sz="2400" dirty="0" err="1"/>
              <a:t>for</a:t>
            </a:r>
            <a:r>
              <a:rPr lang="de-DE" sz="2400" dirty="0"/>
              <a:t> 2023 </a:t>
            </a:r>
            <a:r>
              <a:rPr lang="de-DE" sz="2400" dirty="0" err="1"/>
              <a:t>have</a:t>
            </a:r>
            <a:r>
              <a:rPr lang="de-DE" sz="2400" dirty="0"/>
              <a:t> </a:t>
            </a:r>
            <a:r>
              <a:rPr lang="de-DE" sz="2400" dirty="0" err="1"/>
              <a:t>been</a:t>
            </a:r>
            <a:r>
              <a:rPr lang="de-DE" sz="2400" dirty="0"/>
              <a:t> </a:t>
            </a:r>
            <a:r>
              <a:rPr lang="de-DE" sz="2400" dirty="0" err="1"/>
              <a:t>entered</a:t>
            </a:r>
            <a:r>
              <a:rPr lang="de-DE" sz="2400" dirty="0"/>
              <a:t> in IMS.</a:t>
            </a:r>
          </a:p>
          <a:p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This </a:t>
            </a:r>
            <a:r>
              <a:rPr lang="de-DE" sz="2400" dirty="0" err="1"/>
              <a:t>version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resource</a:t>
            </a:r>
            <a:r>
              <a:rPr lang="de-DE" sz="2400" dirty="0"/>
              <a:t> </a:t>
            </a:r>
            <a:r>
              <a:rPr lang="de-DE" sz="2400" dirty="0" err="1"/>
              <a:t>allocation</a:t>
            </a:r>
            <a:r>
              <a:rPr lang="de-DE" sz="2400" dirty="0"/>
              <a:t> (</a:t>
            </a:r>
            <a:r>
              <a:rPr lang="de-DE" sz="2400" dirty="0" err="1"/>
              <a:t>from</a:t>
            </a:r>
            <a:r>
              <a:rPr lang="de-DE" sz="2400" dirty="0"/>
              <a:t> IMS) will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approved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General Assembly in April 2023.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400" dirty="0"/>
              <a:t>2024-2025 Resources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allocated</a:t>
            </a:r>
            <a:r>
              <a:rPr lang="de-DE" sz="2400" dirty="0"/>
              <a:t> </a:t>
            </a:r>
            <a:r>
              <a:rPr lang="de-DE" sz="2400" dirty="0" err="1"/>
              <a:t>as</a:t>
            </a:r>
            <a:r>
              <a:rPr lang="de-DE" sz="2400" dirty="0"/>
              <a:t> „</a:t>
            </a:r>
            <a:r>
              <a:rPr lang="de-DE" sz="2400" dirty="0" err="1"/>
              <a:t>Indicative</a:t>
            </a:r>
            <a:r>
              <a:rPr lang="de-DE" sz="2400" dirty="0"/>
              <a:t> Resources“ and </a:t>
            </a:r>
            <a:r>
              <a:rPr lang="de-DE" sz="2400" dirty="0" err="1"/>
              <a:t>are</a:t>
            </a:r>
            <a:r>
              <a:rPr lang="de-DE" sz="2400" dirty="0"/>
              <a:t> also </a:t>
            </a:r>
            <a:r>
              <a:rPr lang="de-DE" sz="2400" dirty="0" err="1"/>
              <a:t>approved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General Assembly.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de-DE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127056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107504" y="699542"/>
            <a:ext cx="3757426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/>
              <a:t>Task </a:t>
            </a:r>
            <a:r>
              <a:rPr lang="de-DE" sz="2400" dirty="0" err="1"/>
              <a:t>definitions</a:t>
            </a:r>
            <a:r>
              <a:rPr lang="de-DE" sz="2400" dirty="0"/>
              <a:t> on IMS </a:t>
            </a:r>
            <a:r>
              <a:rPr lang="de-DE" sz="2400" dirty="0" err="1"/>
              <a:t>need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reviewed</a:t>
            </a:r>
            <a:r>
              <a:rPr lang="de-DE" sz="2400" dirty="0"/>
              <a:t> and </a:t>
            </a:r>
            <a:r>
              <a:rPr lang="de-DE" sz="2400" dirty="0" err="1"/>
              <a:t>approved</a:t>
            </a:r>
            <a:r>
              <a:rPr lang="de-DE" sz="2400" dirty="0"/>
              <a:t>.</a:t>
            </a:r>
          </a:p>
          <a:p>
            <a:endParaRPr lang="de-DE" sz="2400" dirty="0"/>
          </a:p>
          <a:p>
            <a:r>
              <a:rPr lang="de-DE" sz="2400" dirty="0"/>
              <a:t>Reviewers </a:t>
            </a:r>
            <a:r>
              <a:rPr lang="de-DE" sz="2400" dirty="0" err="1"/>
              <a:t>include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deliverable</a:t>
            </a:r>
            <a:r>
              <a:rPr lang="de-DE" sz="2400" dirty="0"/>
              <a:t> </a:t>
            </a:r>
            <a:r>
              <a:rPr lang="de-DE" sz="2400" dirty="0" err="1"/>
              <a:t>owners</a:t>
            </a:r>
            <a:r>
              <a:rPr lang="de-DE" sz="2400" dirty="0"/>
              <a:t>. </a:t>
            </a:r>
            <a:r>
              <a:rPr lang="de-DE" sz="2400" dirty="0" err="1"/>
              <a:t>Please</a:t>
            </a:r>
            <a:r>
              <a:rPr lang="de-DE" sz="2400" dirty="0"/>
              <a:t> check </a:t>
            </a:r>
            <a:r>
              <a:rPr lang="de-DE" sz="2400" dirty="0" err="1"/>
              <a:t>any</a:t>
            </a:r>
            <a:r>
              <a:rPr lang="de-DE" sz="2400" dirty="0"/>
              <a:t> </a:t>
            </a:r>
            <a:r>
              <a:rPr lang="de-DE" sz="2400" dirty="0" err="1"/>
              <a:t>automated</a:t>
            </a:r>
            <a:r>
              <a:rPr lang="de-DE" sz="2400" dirty="0"/>
              <a:t> </a:t>
            </a:r>
            <a:r>
              <a:rPr lang="de-DE" sz="2400" dirty="0" err="1"/>
              <a:t>emails</a:t>
            </a:r>
            <a:r>
              <a:rPr lang="de-DE" sz="2400" dirty="0"/>
              <a:t> </a:t>
            </a:r>
            <a:r>
              <a:rPr lang="de-DE" sz="2400" dirty="0" err="1"/>
              <a:t>which</a:t>
            </a:r>
            <a:r>
              <a:rPr lang="de-DE" sz="2400" dirty="0"/>
              <a:t> </a:t>
            </a:r>
            <a:r>
              <a:rPr lang="de-DE" sz="2400" dirty="0" err="1"/>
              <a:t>are</a:t>
            </a:r>
            <a:r>
              <a:rPr lang="de-DE" sz="2400" dirty="0"/>
              <a:t> </a:t>
            </a:r>
            <a:r>
              <a:rPr lang="de-DE" sz="2400" dirty="0" err="1"/>
              <a:t>coming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IMS, and </a:t>
            </a:r>
            <a:r>
              <a:rPr lang="de-DE" sz="2400" dirty="0" err="1"/>
              <a:t>periodically</a:t>
            </a:r>
            <a:r>
              <a:rPr lang="de-DE" sz="2400" dirty="0"/>
              <a:t> check </a:t>
            </a:r>
            <a:r>
              <a:rPr lang="de-DE" sz="2400" dirty="0" err="1"/>
              <a:t>your</a:t>
            </a:r>
            <a:r>
              <a:rPr lang="de-DE" sz="2400" dirty="0"/>
              <a:t> </a:t>
            </a:r>
            <a:r>
              <a:rPr lang="de-DE" sz="2400" dirty="0" err="1"/>
              <a:t>tasks</a:t>
            </a:r>
            <a:r>
              <a:rPr lang="de-DE" sz="2400" dirty="0"/>
              <a:t> on IMS (</a:t>
            </a:r>
            <a:r>
              <a:rPr lang="de-DE" sz="2400" dirty="0" err="1"/>
              <a:t>table</a:t>
            </a:r>
            <a:r>
              <a:rPr lang="de-DE" sz="2400" dirty="0"/>
              <a:t> </a:t>
            </a:r>
            <a:r>
              <a:rPr lang="de-DE" sz="2400" dirty="0" err="1"/>
              <a:t>under</a:t>
            </a:r>
            <a:r>
              <a:rPr lang="de-DE" sz="2400" dirty="0"/>
              <a:t> „Home“-“</a:t>
            </a:r>
            <a:r>
              <a:rPr lang="de-DE" sz="2400" dirty="0" err="1"/>
              <a:t>My</a:t>
            </a:r>
            <a:r>
              <a:rPr lang="de-DE" sz="2400" dirty="0"/>
              <a:t> </a:t>
            </a:r>
            <a:r>
              <a:rPr lang="de-DE" sz="2400" dirty="0" err="1"/>
              <a:t>tasks</a:t>
            </a:r>
            <a:r>
              <a:rPr lang="de-DE" sz="2400" dirty="0"/>
              <a:t>“).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3" name="Grafik 2">
            <a:extLst>
              <a:ext uri="{FF2B5EF4-FFF2-40B4-BE49-F238E27FC236}">
                <a16:creationId xmlns:a16="http://schemas.microsoft.com/office/drawing/2014/main" id="{5BAEE0D4-11D2-4B59-9CDA-986D3F7539E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64930" y="843558"/>
            <a:ext cx="5113811" cy="3958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02891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E44619CB-C930-4786-8693-238C315497C4}"/>
              </a:ext>
            </a:extLst>
          </p:cNvPr>
          <p:cNvSpPr txBox="1"/>
          <p:nvPr/>
        </p:nvSpPr>
        <p:spPr>
          <a:xfrm>
            <a:off x="107504" y="627534"/>
            <a:ext cx="8784975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000" dirty="0" err="1"/>
              <a:t>Deliverable</a:t>
            </a:r>
            <a:r>
              <a:rPr lang="de-DE" sz="2000" dirty="0"/>
              <a:t> </a:t>
            </a:r>
            <a:r>
              <a:rPr lang="de-DE" sz="2000" dirty="0" err="1"/>
              <a:t>owners</a:t>
            </a:r>
            <a:r>
              <a:rPr lang="de-DE" sz="2000" dirty="0"/>
              <a:t> </a:t>
            </a:r>
            <a:r>
              <a:rPr lang="de-DE" sz="2000" dirty="0" err="1"/>
              <a:t>need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check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title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their</a:t>
            </a:r>
            <a:r>
              <a:rPr lang="de-DE" sz="2000" dirty="0"/>
              <a:t> </a:t>
            </a:r>
            <a:r>
              <a:rPr lang="de-DE" sz="2000" dirty="0" err="1"/>
              <a:t>deliverable</a:t>
            </a:r>
            <a:r>
              <a:rPr lang="de-DE" sz="2000" dirty="0"/>
              <a:t> (</a:t>
            </a:r>
            <a:r>
              <a:rPr lang="de-DE" sz="2000" dirty="0" err="1"/>
              <a:t>description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their</a:t>
            </a:r>
            <a:r>
              <a:rPr lang="de-DE" sz="2000" dirty="0"/>
              <a:t> </a:t>
            </a:r>
            <a:r>
              <a:rPr lang="de-DE" sz="2000" dirty="0" err="1"/>
              <a:t>work</a:t>
            </a:r>
            <a:r>
              <a:rPr lang="de-DE" sz="2000" dirty="0"/>
              <a:t>) </a:t>
            </a:r>
            <a:r>
              <a:rPr lang="de-DE" sz="2000" dirty="0" err="1"/>
              <a:t>is</a:t>
            </a:r>
            <a:r>
              <a:rPr lang="de-DE" sz="2000" dirty="0"/>
              <a:t> </a:t>
            </a:r>
            <a:r>
              <a:rPr lang="de-DE" sz="2000" dirty="0" err="1"/>
              <a:t>correct</a:t>
            </a:r>
            <a:r>
              <a:rPr lang="de-DE" sz="2000" dirty="0"/>
              <a:t> and </a:t>
            </a:r>
            <a:r>
              <a:rPr lang="de-DE" sz="2000" dirty="0" err="1"/>
              <a:t>if</a:t>
            </a:r>
            <a:r>
              <a:rPr lang="de-DE" sz="2000" dirty="0"/>
              <a:t> </a:t>
            </a:r>
            <a:r>
              <a:rPr lang="de-DE" sz="2000" dirty="0" err="1"/>
              <a:t>they</a:t>
            </a:r>
            <a:r>
              <a:rPr lang="de-DE" sz="2000" dirty="0"/>
              <a:t> </a:t>
            </a:r>
            <a:r>
              <a:rPr lang="de-DE" sz="2000" dirty="0" err="1"/>
              <a:t>are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correct</a:t>
            </a:r>
            <a:r>
              <a:rPr lang="de-DE" sz="2000" dirty="0"/>
              <a:t> </a:t>
            </a:r>
            <a:r>
              <a:rPr lang="de-DE" sz="2000" dirty="0" err="1"/>
              <a:t>person</a:t>
            </a:r>
            <a:r>
              <a:rPr lang="de-DE" sz="2000" dirty="0"/>
              <a:t> </a:t>
            </a:r>
            <a:r>
              <a:rPr lang="de-DE" sz="2000" dirty="0" err="1"/>
              <a:t>to</a:t>
            </a:r>
            <a:r>
              <a:rPr lang="de-DE" sz="2000" dirty="0"/>
              <a:t> </a:t>
            </a:r>
            <a:r>
              <a:rPr lang="de-DE" sz="2000" dirty="0" err="1"/>
              <a:t>be</a:t>
            </a:r>
            <a:r>
              <a:rPr lang="de-DE" sz="2000" dirty="0"/>
              <a:t> </a:t>
            </a:r>
            <a:r>
              <a:rPr lang="de-DE" sz="2000" dirty="0" err="1"/>
              <a:t>deliverable</a:t>
            </a:r>
            <a:r>
              <a:rPr lang="de-DE" sz="2000" dirty="0"/>
              <a:t> </a:t>
            </a:r>
            <a:r>
              <a:rPr lang="de-DE" sz="2000" dirty="0" err="1"/>
              <a:t>owner</a:t>
            </a:r>
            <a:r>
              <a:rPr lang="de-DE" sz="2000" dirty="0"/>
              <a:t> (=</a:t>
            </a:r>
            <a:r>
              <a:rPr lang="de-DE" sz="2000" dirty="0" err="1"/>
              <a:t>person</a:t>
            </a:r>
            <a:r>
              <a:rPr lang="de-DE" sz="2000" dirty="0"/>
              <a:t> </a:t>
            </a:r>
            <a:r>
              <a:rPr lang="de-DE" sz="2000" dirty="0" err="1"/>
              <a:t>responsible</a:t>
            </a:r>
            <a:r>
              <a:rPr lang="de-DE" sz="2000" dirty="0"/>
              <a:t> </a:t>
            </a:r>
            <a:r>
              <a:rPr lang="de-DE" sz="2000" dirty="0" err="1"/>
              <a:t>for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completion</a:t>
            </a:r>
            <a:r>
              <a:rPr lang="de-DE" sz="2000" dirty="0"/>
              <a:t> </a:t>
            </a:r>
            <a:r>
              <a:rPr lang="de-DE" sz="2000" dirty="0" err="1"/>
              <a:t>of</a:t>
            </a:r>
            <a:r>
              <a:rPr lang="de-DE" sz="2000" dirty="0"/>
              <a:t> </a:t>
            </a:r>
            <a:r>
              <a:rPr lang="de-DE" sz="2000" dirty="0" err="1"/>
              <a:t>this</a:t>
            </a:r>
            <a:r>
              <a:rPr lang="de-DE" sz="2000" dirty="0"/>
              <a:t> </a:t>
            </a:r>
            <a:r>
              <a:rPr lang="de-DE" sz="2000" dirty="0" err="1"/>
              <a:t>work</a:t>
            </a:r>
            <a:r>
              <a:rPr lang="de-DE" sz="2000" dirty="0"/>
              <a:t>, not </a:t>
            </a:r>
            <a:r>
              <a:rPr lang="de-DE" sz="2000" dirty="0" err="1"/>
              <a:t>neccessarily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only</a:t>
            </a:r>
            <a:r>
              <a:rPr lang="de-DE" sz="2000" dirty="0"/>
              <a:t> </a:t>
            </a:r>
            <a:r>
              <a:rPr lang="de-DE" sz="2000" dirty="0" err="1"/>
              <a:t>person</a:t>
            </a:r>
            <a:r>
              <a:rPr lang="de-DE" sz="2000" dirty="0"/>
              <a:t> </a:t>
            </a:r>
            <a:r>
              <a:rPr lang="de-DE" sz="2000" dirty="0" err="1"/>
              <a:t>actually</a:t>
            </a:r>
            <a:r>
              <a:rPr lang="de-DE" sz="2000" dirty="0"/>
              <a:t> </a:t>
            </a:r>
            <a:r>
              <a:rPr lang="de-DE" sz="2000" dirty="0" err="1"/>
              <a:t>doing</a:t>
            </a:r>
            <a:r>
              <a:rPr lang="de-DE" sz="2000" dirty="0"/>
              <a:t> </a:t>
            </a:r>
            <a:r>
              <a:rPr lang="de-DE" sz="2000" dirty="0" err="1"/>
              <a:t>the</a:t>
            </a:r>
            <a:r>
              <a:rPr lang="de-DE" sz="2000" dirty="0"/>
              <a:t> </a:t>
            </a:r>
            <a:r>
              <a:rPr lang="de-DE" sz="2000" dirty="0" err="1"/>
              <a:t>work</a:t>
            </a:r>
            <a:r>
              <a:rPr lang="de-DE" sz="2000" dirty="0"/>
              <a:t>)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5F7B5795-33E0-498F-8676-4B6B2B5163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6797" y="2063037"/>
            <a:ext cx="7890405" cy="1719598"/>
          </a:xfrm>
          <a:prstGeom prst="rect">
            <a:avLst/>
          </a:prstGeom>
        </p:spPr>
      </p:pic>
      <p:sp>
        <p:nvSpPr>
          <p:cNvPr id="13" name="Textfeld 12">
            <a:extLst>
              <a:ext uri="{FF2B5EF4-FFF2-40B4-BE49-F238E27FC236}">
                <a16:creationId xmlns:a16="http://schemas.microsoft.com/office/drawing/2014/main" id="{DC11E261-D2BE-4D39-97BD-3C4207D91D61}"/>
              </a:ext>
            </a:extLst>
          </p:cNvPr>
          <p:cNvSpPr txBox="1"/>
          <p:nvPr/>
        </p:nvSpPr>
        <p:spPr>
          <a:xfrm>
            <a:off x="79720" y="3782635"/>
            <a:ext cx="878497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2400" dirty="0" err="1"/>
              <a:t>If</a:t>
            </a:r>
            <a:r>
              <a:rPr lang="de-DE" sz="2400" dirty="0"/>
              <a:t> all </a:t>
            </a:r>
            <a:r>
              <a:rPr lang="de-DE" sz="2400" dirty="0" err="1"/>
              <a:t>is</a:t>
            </a:r>
            <a:r>
              <a:rPr lang="de-DE" sz="2400" dirty="0"/>
              <a:t> OK, press „</a:t>
            </a:r>
            <a:r>
              <a:rPr lang="de-DE" sz="2400" dirty="0" err="1"/>
              <a:t>Recommend</a:t>
            </a:r>
            <a:r>
              <a:rPr lang="de-DE" sz="2400" dirty="0"/>
              <a:t>“.</a:t>
            </a:r>
          </a:p>
          <a:p>
            <a:r>
              <a:rPr lang="de-DE" sz="2400" dirty="0" err="1"/>
              <a:t>If</a:t>
            </a:r>
            <a:r>
              <a:rPr lang="de-DE" sz="2400" dirty="0"/>
              <a:t> </a:t>
            </a:r>
            <a:r>
              <a:rPr lang="de-DE" sz="2400" dirty="0" err="1"/>
              <a:t>there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any</a:t>
            </a:r>
            <a:r>
              <a:rPr lang="de-DE" sz="2400" dirty="0"/>
              <a:t> </a:t>
            </a:r>
            <a:r>
              <a:rPr lang="de-DE" sz="2400" dirty="0" err="1"/>
              <a:t>issue</a:t>
            </a:r>
            <a:r>
              <a:rPr lang="de-DE" sz="2400" dirty="0"/>
              <a:t>, do </a:t>
            </a:r>
            <a:r>
              <a:rPr lang="de-DE" sz="2400" dirty="0" err="1"/>
              <a:t>nothing</a:t>
            </a:r>
            <a:r>
              <a:rPr lang="de-DE" sz="2400" dirty="0"/>
              <a:t> on IMS, </a:t>
            </a:r>
            <a:r>
              <a:rPr lang="de-DE" sz="2400" dirty="0" err="1"/>
              <a:t>instead</a:t>
            </a:r>
            <a:r>
              <a:rPr lang="de-DE" sz="2400" dirty="0"/>
              <a:t> </a:t>
            </a:r>
            <a:r>
              <a:rPr lang="de-DE" sz="2400" dirty="0" err="1"/>
              <a:t>contact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(Sub)Project Leader and </a:t>
            </a:r>
            <a:r>
              <a:rPr lang="de-DE" sz="2400" dirty="0" err="1"/>
              <a:t>the</a:t>
            </a:r>
            <a:r>
              <a:rPr lang="de-DE" sz="2400" dirty="0"/>
              <a:t> PSO.</a:t>
            </a:r>
          </a:p>
        </p:txBody>
      </p:sp>
    </p:spTree>
    <p:extLst>
      <p:ext uri="{BB962C8B-B14F-4D97-AF65-F5344CB8AC3E}">
        <p14:creationId xmlns:p14="http://schemas.microsoft.com/office/powerpoint/2010/main" val="3089210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29DE2B51-D9E2-4BA5-A191-97BB499CA6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	IMS Review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task</a:t>
            </a:r>
            <a:r>
              <a:rPr lang="de-DE" dirty="0"/>
              <a:t> </a:t>
            </a:r>
            <a:r>
              <a:rPr lang="de-DE" dirty="0" err="1"/>
              <a:t>specifications</a:t>
            </a:r>
            <a:endParaRPr lang="de-DE" dirty="0"/>
          </a:p>
        </p:txBody>
      </p:sp>
      <p:sp>
        <p:nvSpPr>
          <p:cNvPr id="13" name="Textfeld 12">
            <a:extLst>
              <a:ext uri="{FF2B5EF4-FFF2-40B4-BE49-F238E27FC236}">
                <a16:creationId xmlns:a16="http://schemas.microsoft.com/office/drawing/2014/main" id="{DC11E261-D2BE-4D39-97BD-3C4207D91D61}"/>
              </a:ext>
            </a:extLst>
          </p:cNvPr>
          <p:cNvSpPr txBox="1"/>
          <p:nvPr/>
        </p:nvSpPr>
        <p:spPr>
          <a:xfrm>
            <a:off x="376185" y="987574"/>
            <a:ext cx="878497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 err="1"/>
              <a:t>Once</a:t>
            </a:r>
            <a:r>
              <a:rPr lang="de-DE" sz="2400" dirty="0"/>
              <a:t> a </a:t>
            </a:r>
            <a:r>
              <a:rPr lang="de-DE" sz="2400" dirty="0" err="1"/>
              <a:t>task</a:t>
            </a:r>
            <a:r>
              <a:rPr lang="de-DE" sz="2400" dirty="0"/>
              <a:t> </a:t>
            </a:r>
            <a:r>
              <a:rPr lang="de-DE" sz="2400" dirty="0" err="1"/>
              <a:t>is</a:t>
            </a:r>
            <a:r>
              <a:rPr lang="de-DE" sz="2400" dirty="0"/>
              <a:t> </a:t>
            </a:r>
            <a:r>
              <a:rPr lang="de-DE" sz="2400" dirty="0" err="1"/>
              <a:t>approved</a:t>
            </a:r>
            <a:r>
              <a:rPr lang="de-DE" sz="2400" dirty="0"/>
              <a:t>, </a:t>
            </a:r>
            <a:r>
              <a:rPr lang="de-DE" sz="2400" dirty="0" err="1"/>
              <a:t>it</a:t>
            </a:r>
            <a:r>
              <a:rPr lang="de-DE" sz="2400" dirty="0"/>
              <a:t> </a:t>
            </a:r>
            <a:r>
              <a:rPr lang="de-DE" sz="2400" dirty="0" err="1"/>
              <a:t>can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modified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having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EUROfusion</a:t>
            </a:r>
            <a:r>
              <a:rPr lang="de-DE" sz="2400" dirty="0"/>
              <a:t> Admin </a:t>
            </a:r>
            <a:r>
              <a:rPr lang="de-DE" sz="2400" dirty="0" err="1"/>
              <a:t>department</a:t>
            </a:r>
            <a:r>
              <a:rPr lang="de-DE" sz="2400" dirty="0"/>
              <a:t> </a:t>
            </a:r>
            <a:r>
              <a:rPr lang="de-DE" sz="2400" dirty="0" err="1"/>
              <a:t>reset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task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draft </a:t>
            </a:r>
            <a:r>
              <a:rPr lang="de-DE" sz="2400" dirty="0" err="1"/>
              <a:t>status</a:t>
            </a:r>
            <a:r>
              <a:rPr lang="de-DE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This also </a:t>
            </a:r>
            <a:r>
              <a:rPr lang="de-DE" sz="2400" dirty="0" err="1"/>
              <a:t>resets</a:t>
            </a:r>
            <a:r>
              <a:rPr lang="de-DE" sz="2400" dirty="0"/>
              <a:t> all </a:t>
            </a:r>
            <a:r>
              <a:rPr lang="de-DE" sz="2400" dirty="0" err="1"/>
              <a:t>reviews</a:t>
            </a:r>
            <a:r>
              <a:rPr lang="de-DE" sz="2400" dirty="0"/>
              <a:t> </a:t>
            </a:r>
            <a:r>
              <a:rPr lang="de-DE" sz="2400" dirty="0" err="1"/>
              <a:t>of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task</a:t>
            </a:r>
            <a:r>
              <a:rPr lang="de-DE" sz="2400" dirty="0"/>
              <a:t> (= </a:t>
            </a:r>
            <a:r>
              <a:rPr lang="de-DE" sz="2400" dirty="0" err="1"/>
              <a:t>you</a:t>
            </a:r>
            <a:r>
              <a:rPr lang="de-DE" sz="2400" dirty="0"/>
              <a:t> will </a:t>
            </a:r>
            <a:r>
              <a:rPr lang="de-DE" sz="2400" dirty="0" err="1"/>
              <a:t>get</a:t>
            </a:r>
            <a:r>
              <a:rPr lang="de-DE" sz="2400" dirty="0"/>
              <a:t> </a:t>
            </a:r>
            <a:r>
              <a:rPr lang="de-DE" sz="2400" dirty="0" err="1"/>
              <a:t>again</a:t>
            </a:r>
            <a:r>
              <a:rPr lang="de-DE" sz="2400" dirty="0"/>
              <a:t> </a:t>
            </a:r>
            <a:r>
              <a:rPr lang="de-DE" sz="2400" dirty="0" err="1"/>
              <a:t>emails</a:t>
            </a:r>
            <a:r>
              <a:rPr lang="de-DE" sz="2400" dirty="0"/>
              <a:t> </a:t>
            </a:r>
            <a:r>
              <a:rPr lang="de-DE" sz="2400" dirty="0" err="1"/>
              <a:t>from</a:t>
            </a:r>
            <a:r>
              <a:rPr lang="de-DE" sz="2400" dirty="0"/>
              <a:t> IMS)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de-DE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In </a:t>
            </a:r>
            <a:r>
              <a:rPr lang="de-DE" sz="2400" dirty="0" err="1"/>
              <a:t>agreement</a:t>
            </a:r>
            <a:r>
              <a:rPr lang="de-DE" sz="2400" dirty="0"/>
              <a:t> </a:t>
            </a:r>
            <a:r>
              <a:rPr lang="de-DE" sz="2400" dirty="0" err="1"/>
              <a:t>with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EUROfusion</a:t>
            </a:r>
            <a:r>
              <a:rPr lang="de-DE" sz="2400" dirty="0"/>
              <a:t> </a:t>
            </a:r>
            <a:r>
              <a:rPr lang="de-DE" sz="2400" dirty="0" err="1"/>
              <a:t>admin</a:t>
            </a:r>
            <a:r>
              <a:rPr lang="de-DE" sz="2400" dirty="0"/>
              <a:t> </a:t>
            </a:r>
            <a:r>
              <a:rPr lang="de-DE" sz="2400" dirty="0" err="1"/>
              <a:t>department</a:t>
            </a:r>
            <a:r>
              <a:rPr lang="de-DE" sz="2400" dirty="0"/>
              <a:t>, such </a:t>
            </a:r>
            <a:r>
              <a:rPr lang="de-DE" sz="2400" dirty="0" err="1"/>
              <a:t>modifications</a:t>
            </a:r>
            <a:r>
              <a:rPr lang="de-DE" sz="2400" dirty="0"/>
              <a:t> after </a:t>
            </a:r>
            <a:r>
              <a:rPr lang="de-DE" sz="2400" dirty="0" err="1"/>
              <a:t>approval</a:t>
            </a:r>
            <a:r>
              <a:rPr lang="de-DE" sz="2400" dirty="0"/>
              <a:t> </a:t>
            </a:r>
            <a:r>
              <a:rPr lang="de-DE" sz="2400" dirty="0" err="1"/>
              <a:t>need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 </a:t>
            </a:r>
            <a:r>
              <a:rPr lang="de-DE" sz="2400" dirty="0" err="1"/>
              <a:t>be</a:t>
            </a:r>
            <a:r>
              <a:rPr lang="de-DE" sz="2400" dirty="0"/>
              <a:t> </a:t>
            </a:r>
            <a:r>
              <a:rPr lang="de-DE" sz="2400" dirty="0" err="1"/>
              <a:t>reviewed</a:t>
            </a:r>
            <a:r>
              <a:rPr lang="de-DE" sz="2400" dirty="0"/>
              <a:t> </a:t>
            </a:r>
            <a:r>
              <a:rPr lang="de-DE" sz="2400" dirty="0" err="1"/>
              <a:t>again</a:t>
            </a:r>
            <a:r>
              <a:rPr lang="de-DE" sz="2400" dirty="0"/>
              <a:t> </a:t>
            </a:r>
            <a:r>
              <a:rPr lang="de-DE" sz="2400" dirty="0" err="1"/>
              <a:t>only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reviewers</a:t>
            </a:r>
            <a:r>
              <a:rPr lang="de-DE" sz="2400" dirty="0"/>
              <a:t> </a:t>
            </a:r>
            <a:r>
              <a:rPr lang="de-DE" sz="2400" dirty="0" err="1"/>
              <a:t>affected</a:t>
            </a:r>
            <a:r>
              <a:rPr lang="de-DE" sz="2400" dirty="0"/>
              <a:t> </a:t>
            </a:r>
            <a:r>
              <a:rPr lang="de-DE" sz="2400" dirty="0" err="1"/>
              <a:t>by</a:t>
            </a:r>
            <a:r>
              <a:rPr lang="de-DE" sz="2400" dirty="0"/>
              <a:t> </a:t>
            </a:r>
            <a:r>
              <a:rPr lang="de-DE" sz="2400" dirty="0" err="1"/>
              <a:t>the</a:t>
            </a:r>
            <a:r>
              <a:rPr lang="de-DE" sz="2400" dirty="0"/>
              <a:t> </a:t>
            </a:r>
            <a:r>
              <a:rPr lang="de-DE" sz="2400" dirty="0" err="1"/>
              <a:t>modification</a:t>
            </a:r>
            <a:r>
              <a:rPr lang="de-DE" sz="2400" dirty="0"/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de-DE" sz="2400" dirty="0"/>
              <a:t>Reviewers </a:t>
            </a:r>
            <a:r>
              <a:rPr lang="de-DE" sz="2400" dirty="0" err="1"/>
              <a:t>from</a:t>
            </a:r>
            <a:r>
              <a:rPr lang="de-DE" sz="2400" dirty="0"/>
              <a:t> </a:t>
            </a:r>
            <a:r>
              <a:rPr lang="de-DE" sz="2400" dirty="0" err="1"/>
              <a:t>other</a:t>
            </a:r>
            <a:r>
              <a:rPr lang="de-DE" sz="2400" dirty="0"/>
              <a:t> RUs </a:t>
            </a:r>
            <a:r>
              <a:rPr lang="de-DE" sz="2400" dirty="0" err="1"/>
              <a:t>can</a:t>
            </a:r>
            <a:r>
              <a:rPr lang="de-DE" sz="2400" dirty="0"/>
              <a:t>, but do not </a:t>
            </a:r>
            <a:r>
              <a:rPr lang="de-DE" sz="2400" dirty="0" err="1"/>
              <a:t>need</a:t>
            </a:r>
            <a:r>
              <a:rPr lang="de-DE" sz="2400" dirty="0"/>
              <a:t> </a:t>
            </a:r>
            <a:r>
              <a:rPr lang="de-DE" sz="2400" dirty="0" err="1"/>
              <a:t>to</a:t>
            </a:r>
            <a:r>
              <a:rPr lang="de-DE" sz="2400" dirty="0"/>
              <a:t>, review </a:t>
            </a:r>
            <a:r>
              <a:rPr lang="de-DE" sz="2400" dirty="0" err="1"/>
              <a:t>aswell</a:t>
            </a:r>
            <a:r>
              <a:rPr lang="de-DE" sz="2400" dirty="0"/>
              <a:t>.</a:t>
            </a:r>
          </a:p>
          <a:p>
            <a:endParaRPr lang="de-DE" sz="2400" dirty="0"/>
          </a:p>
        </p:txBody>
      </p:sp>
    </p:spTree>
    <p:extLst>
      <p:ext uri="{BB962C8B-B14F-4D97-AF65-F5344CB8AC3E}">
        <p14:creationId xmlns:p14="http://schemas.microsoft.com/office/powerpoint/2010/main" val="218228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游ゴシック Light"/>
      <a:font script="Hang" typeface="맑은 고딕"/>
      <a:font script="Hans" typeface="等线 Light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游ゴシック"/>
      <a:font script="Hang" typeface="맑은 고딕"/>
      <a:font script="Hans" typeface="等线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EUROfusion6x9_5_3_2019</Template>
  <TotalTime>0</TotalTime>
  <Words>762</Words>
  <Application>Microsoft Office PowerPoint</Application>
  <PresentationFormat>Bildschirmpräsentation (16:9)</PresentationFormat>
  <Paragraphs>173</Paragraphs>
  <Slides>10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4" baseType="lpstr">
      <vt:lpstr>Arial</vt:lpstr>
      <vt:lpstr>Calibri</vt:lpstr>
      <vt:lpstr>Wingdings</vt:lpstr>
      <vt:lpstr>Office</vt:lpstr>
      <vt:lpstr> WPPWIE Status 2022 + 2023 WP PWIE 2022 Reporting Meeting / 2023 Planning Meeting (3rd Project Meeting) </vt:lpstr>
      <vt:lpstr> Contents</vt:lpstr>
      <vt:lpstr> Reporting of 2022 deliverables</vt:lpstr>
      <vt:lpstr> Status of 2022 deliverables</vt:lpstr>
      <vt:lpstr> 2022 resources transferred to 2023</vt:lpstr>
      <vt:lpstr> WPPWIE 2023</vt:lpstr>
      <vt:lpstr> IMS Review of task specifications</vt:lpstr>
      <vt:lpstr> IMS Review of task specifications</vt:lpstr>
      <vt:lpstr> IMS Review of task specifications</vt:lpstr>
      <vt:lpstr> Important links</vt:lpstr>
    </vt:vector>
  </TitlesOfParts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Brezinse</dc:creator>
  <cp:lastModifiedBy>Michael</cp:lastModifiedBy>
  <cp:revision>291</cp:revision>
  <cp:lastPrinted>2014-10-16T14:51:28Z</cp:lastPrinted>
  <dcterms:created xsi:type="dcterms:W3CDTF">2020-10-16T13:52:18Z</dcterms:created>
  <dcterms:modified xsi:type="dcterms:W3CDTF">2023-02-06T10:24:15Z</dcterms:modified>
</cp:coreProperties>
</file>