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994" r:id="rId3"/>
    <p:sldId id="980" r:id="rId4"/>
    <p:sldId id="993" r:id="rId5"/>
    <p:sldId id="963" r:id="rId6"/>
    <p:sldId id="964" r:id="rId7"/>
    <p:sldId id="983" r:id="rId8"/>
    <p:sldId id="958" r:id="rId9"/>
    <p:sldId id="959" r:id="rId10"/>
    <p:sldId id="961" r:id="rId11"/>
    <p:sldId id="975" r:id="rId12"/>
    <p:sldId id="977" r:id="rId13"/>
    <p:sldId id="979" r:id="rId14"/>
    <p:sldId id="986" r:id="rId15"/>
    <p:sldId id="995" r:id="rId16"/>
    <p:sldId id="996" r:id="rId17"/>
    <p:sldId id="955" r:id="rId18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695" autoAdjust="0"/>
  </p:normalViewPr>
  <p:slideViewPr>
    <p:cSldViewPr showGuides="1">
      <p:cViewPr varScale="1">
        <p:scale>
          <a:sx n="85" d="100"/>
          <a:sy n="85" d="100"/>
        </p:scale>
        <p:origin x="740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1784" y="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05/02/2023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FE644-41C6-BBC9-71C2-A93857612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538"/>
            <a:ext cx="914400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Fabio Subba | Report on </a:t>
            </a:r>
            <a:r>
              <a:rPr lang="en-GB" dirty="0" err="1"/>
              <a:t>WPPIE-ADC.F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(DE) | 2023-02-06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05/02/2023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741-4326/ab31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4680520" cy="504056"/>
          </a:xfrm>
        </p:spPr>
        <p:txBody>
          <a:bodyPr>
            <a:noAutofit/>
          </a:bodyPr>
          <a:lstStyle/>
          <a:p>
            <a:r>
              <a:rPr lang="en-US" sz="1400" dirty="0"/>
              <a:t>Fabio Subba (G. Rubino, O. Pan, T. Lunt, A. Järvinen, P. Chmielewski, W. </a:t>
            </a:r>
            <a:r>
              <a:rPr lang="en-US" sz="1400" dirty="0" err="1"/>
              <a:t>Dekeyser</a:t>
            </a:r>
            <a:r>
              <a:rPr lang="en-US" sz="1400" dirty="0"/>
              <a:t>, L. Aho-Mantila, S. Carli, H. Reimerdes, ...)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B1AE2-8012-4110-B7D7-AABE6E96FDCC}"/>
              </a:ext>
            </a:extLst>
          </p:cNvPr>
          <p:cNvSpPr txBox="1"/>
          <p:nvPr/>
        </p:nvSpPr>
        <p:spPr>
          <a:xfrm>
            <a:off x="395536" y="1832215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 on WP-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PWIE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ADC.F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F6B464-B5C8-43C3-9696-8BEE95CA6FB6}"/>
              </a:ext>
            </a:extLst>
          </p:cNvPr>
          <p:cNvSpPr txBox="1">
            <a:spLocks/>
          </p:cNvSpPr>
          <p:nvPr/>
        </p:nvSpPr>
        <p:spPr>
          <a:xfrm>
            <a:off x="395536" y="4295410"/>
            <a:ext cx="4392488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490AAA-1C10-4E66-AD10-FFF9E925EEA3}"/>
              </a:ext>
            </a:extLst>
          </p:cNvPr>
          <p:cNvSpPr txBox="1">
            <a:spLocks/>
          </p:cNvSpPr>
          <p:nvPr/>
        </p:nvSpPr>
        <p:spPr>
          <a:xfrm>
            <a:off x="395536" y="4295410"/>
            <a:ext cx="4392488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WP-</a:t>
            </a:r>
            <a:r>
              <a:rPr lang="en-US" sz="1800" b="0" dirty="0" err="1">
                <a:solidFill>
                  <a:schemeClr val="tx1"/>
                </a:solidFill>
              </a:rPr>
              <a:t>PWIE</a:t>
            </a:r>
            <a:r>
              <a:rPr lang="en-US" sz="1800" b="0" dirty="0">
                <a:solidFill>
                  <a:schemeClr val="tx1"/>
                </a:solidFill>
              </a:rPr>
              <a:t> Project Meeting| 2023-02-06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A054-BBA8-609A-53F4-B31A1B32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SF - Simulation with Kinetic Neutrals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5B341-F271-598C-48E3-14CAB534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746910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graphicFrame>
        <p:nvGraphicFramePr>
          <p:cNvPr id="5" name="表格 19">
            <a:extLst>
              <a:ext uri="{FF2B5EF4-FFF2-40B4-BE49-F238E27FC236}">
                <a16:creationId xmlns:a16="http://schemas.microsoft.com/office/drawing/2014/main" id="{7DBEB748-2380-ED99-0C15-1977C3A7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93956"/>
              </p:ext>
            </p:extLst>
          </p:nvPr>
        </p:nvGraphicFramePr>
        <p:xfrm>
          <a:off x="5283717" y="3880078"/>
          <a:ext cx="357188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0">
                  <a:extLst>
                    <a:ext uri="{9D8B030D-6E8A-4147-A177-3AD203B41FA5}">
                      <a16:colId xmlns:a16="http://schemas.microsoft.com/office/drawing/2014/main" val="3835971615"/>
                    </a:ext>
                  </a:extLst>
                </a:gridCol>
                <a:gridCol w="892970">
                  <a:extLst>
                    <a:ext uri="{9D8B030D-6E8A-4147-A177-3AD203B41FA5}">
                      <a16:colId xmlns:a16="http://schemas.microsoft.com/office/drawing/2014/main" val="1551028412"/>
                    </a:ext>
                  </a:extLst>
                </a:gridCol>
                <a:gridCol w="892970">
                  <a:extLst>
                    <a:ext uri="{9D8B030D-6E8A-4147-A177-3AD203B41FA5}">
                      <a16:colId xmlns:a16="http://schemas.microsoft.com/office/drawing/2014/main" val="1947491504"/>
                    </a:ext>
                  </a:extLst>
                </a:gridCol>
                <a:gridCol w="892970">
                  <a:extLst>
                    <a:ext uri="{9D8B030D-6E8A-4147-A177-3AD203B41FA5}">
                      <a16:colId xmlns:a16="http://schemas.microsoft.com/office/drawing/2014/main" val="4809252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Radiation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SP1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SP2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SP4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93454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139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1.2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1.8 MW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5641425"/>
                  </a:ext>
                </a:extLst>
              </a:tr>
            </a:tbl>
          </a:graphicData>
        </a:graphic>
      </p:graphicFrame>
      <p:pic>
        <p:nvPicPr>
          <p:cNvPr id="6" name="图片 7">
            <a:extLst>
              <a:ext uri="{FF2B5EF4-FFF2-40B4-BE49-F238E27FC236}">
                <a16:creationId xmlns:a16="http://schemas.microsoft.com/office/drawing/2014/main" id="{6895F495-9CB6-4EE6-006C-C55ECDC0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6" y="483518"/>
            <a:ext cx="6858014" cy="20574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667C11-4D8E-9E76-3C80-38A66E73B89C}"/>
              </a:ext>
            </a:extLst>
          </p:cNvPr>
          <p:cNvSpPr txBox="1"/>
          <p:nvPr/>
        </p:nvSpPr>
        <p:spPr>
          <a:xfrm>
            <a:off x="4883533" y="2685518"/>
            <a:ext cx="4190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Fully detached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</a:rPr>
              <a:t>X-point radiator with a total radiative fraction &gt; 90 %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E47CA3E2-D401-AE0A-5466-2DECA8F5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3562022"/>
            <a:ext cx="4860000" cy="14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27945A-532D-8E03-9FD5-DDA12B0E9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0"/>
          <a:stretch/>
        </p:blipFill>
        <p:spPr>
          <a:xfrm>
            <a:off x="95850" y="2467463"/>
            <a:ext cx="4860000" cy="1188998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C2E8A44-5478-7ADB-0402-4473357A0121}"/>
              </a:ext>
            </a:extLst>
          </p:cNvPr>
          <p:cNvSpPr txBox="1"/>
          <p:nvPr/>
        </p:nvSpPr>
        <p:spPr>
          <a:xfrm>
            <a:off x="1488688" y="1131503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SP1</a:t>
            </a:r>
            <a:endParaRPr lang="zh-CN" altLang="en-US" sz="1200" dirty="0"/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9FC1AE57-AEA8-2862-283D-CD7C698D46CB}"/>
              </a:ext>
            </a:extLst>
          </p:cNvPr>
          <p:cNvSpPr txBox="1"/>
          <p:nvPr/>
        </p:nvSpPr>
        <p:spPr>
          <a:xfrm>
            <a:off x="1611351" y="1961078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SP2</a:t>
            </a:r>
            <a:endParaRPr lang="zh-CN" altLang="en-US" sz="1200" dirty="0"/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1DC379B5-1488-4ECD-EDD4-7C38C9966EC7}"/>
              </a:ext>
            </a:extLst>
          </p:cNvPr>
          <p:cNvSpPr txBox="1"/>
          <p:nvPr/>
        </p:nvSpPr>
        <p:spPr>
          <a:xfrm>
            <a:off x="2552048" y="1949579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SP3</a:t>
            </a:r>
            <a:endParaRPr lang="zh-CN" altLang="en-US" sz="1200" dirty="0"/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2A960E1F-0838-3179-AF23-9B78E54E5D41}"/>
              </a:ext>
            </a:extLst>
          </p:cNvPr>
          <p:cNvSpPr txBox="1"/>
          <p:nvPr/>
        </p:nvSpPr>
        <p:spPr>
          <a:xfrm>
            <a:off x="2837986" y="1382054"/>
            <a:ext cx="40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SP4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711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2F18-9194-ADD7-ADDE-CDF6F65B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305"/>
            <a:ext cx="8784976" cy="342900"/>
          </a:xfrm>
        </p:spPr>
        <p:txBody>
          <a:bodyPr/>
          <a:lstStyle/>
          <a:p>
            <a:r>
              <a:rPr lang="en-US" dirty="0"/>
              <a:t>Full SOLPS-ITER vs. Simplified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B598E-08F8-A1BD-1F68-932A2FE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D69A5-A873-728C-EBAD-70A6DA29E349}"/>
              </a:ext>
            </a:extLst>
          </p:cNvPr>
          <p:cNvSpPr txBox="1">
            <a:spLocks/>
          </p:cNvSpPr>
          <p:nvPr/>
        </p:nvSpPr>
        <p:spPr>
          <a:xfrm>
            <a:off x="3652594" y="771550"/>
            <a:ext cx="5455910" cy="3681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i-FI" sz="1600" dirty="0"/>
              <a:t>Data from SN, XD and SX were collected and compared against Lengyel model predictions. </a:t>
            </a:r>
          </a:p>
          <a:p>
            <a:pPr>
              <a:spcAft>
                <a:spcPts val="1200"/>
              </a:spcAft>
            </a:pPr>
            <a:r>
              <a:rPr lang="fi-FI" sz="1600" dirty="0"/>
              <a:t>The Lengyel model consistently over-predicts the impurity concentration needed to obtain detached targets.</a:t>
            </a:r>
            <a:endParaRPr lang="fi-FI" sz="1600" baseline="-25000" dirty="0"/>
          </a:p>
          <a:p>
            <a:pPr>
              <a:spcAft>
                <a:spcPts val="1200"/>
              </a:spcAft>
            </a:pPr>
            <a:r>
              <a:rPr lang="fi-FI" sz="1600" dirty="0"/>
              <a:t>Numerical values may vary across different configurations, but qualitative trend shared by all.</a:t>
            </a:r>
          </a:p>
          <a:p>
            <a:pPr>
              <a:spcAft>
                <a:spcPts val="1200"/>
              </a:spcAft>
            </a:pPr>
            <a:r>
              <a:rPr lang="fi-FI" sz="1600" dirty="0"/>
              <a:t>Similarly to SOLPS-ITER, the Lengyel model suggests lower c</a:t>
            </a:r>
            <a:r>
              <a:rPr lang="fi-FI" sz="1600" baseline="-25000" dirty="0"/>
              <a:t>Ar</a:t>
            </a:r>
            <a:r>
              <a:rPr lang="fi-FI" sz="1600" dirty="0"/>
              <a:t> to be needed by ADC wrt. SN. However, different physical mechanisms might play a role. </a:t>
            </a:r>
          </a:p>
          <a:p>
            <a:pPr lvl="1">
              <a:spcAft>
                <a:spcPts val="1200"/>
              </a:spcAft>
            </a:pPr>
            <a:r>
              <a:rPr lang="fi-FI" sz="1400" dirty="0"/>
              <a:t>Lengyel model: different connection length</a:t>
            </a:r>
          </a:p>
          <a:p>
            <a:pPr lvl="1">
              <a:spcAft>
                <a:spcPts val="1200"/>
              </a:spcAft>
            </a:pPr>
            <a:r>
              <a:rPr lang="fi-FI" sz="1400" dirty="0"/>
              <a:t>SOLPS-ITER modeling ... ?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0C2EB64-E2A0-030F-2AEA-3E0E9672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34730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13B6-B561-5A3E-AB6B-0FFA50C1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Transport Importance: SX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DEDCB-C54A-8302-F768-E2BCC2ED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234933E-951D-6796-6425-82B7FB61E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45950"/>
          <a:stretch/>
        </p:blipFill>
        <p:spPr>
          <a:xfrm>
            <a:off x="55103" y="724962"/>
            <a:ext cx="3844309" cy="36935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DABEEF-13A7-539D-4C07-9F4EB0DD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225" y="497999"/>
            <a:ext cx="5416672" cy="423090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i-FI" sz="1800" dirty="0"/>
              <a:t>SX is predicted to have two times larger cross-field transport heat loss than the XD and SN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Similar to the ratio of the total area of the SOL - PFR interface at LFS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Large temperature on the SOL side: ~20 eV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Large surface area and temperature gradient lead to significant heat transport to PFR in SX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Recycling processes provide the remaining heat loss of about 20%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Many possible uncertainties:</a:t>
            </a:r>
          </a:p>
          <a:p>
            <a:pPr lvl="1">
              <a:spcAft>
                <a:spcPts val="600"/>
              </a:spcAft>
            </a:pPr>
            <a:r>
              <a:rPr lang="fi-FI" sz="1600" dirty="0"/>
              <a:t>Radial tepmerature profiles</a:t>
            </a:r>
          </a:p>
          <a:p>
            <a:pPr lvl="1">
              <a:spcAft>
                <a:spcPts val="600"/>
              </a:spcAft>
            </a:pPr>
            <a:r>
              <a:rPr lang="fi-FI" sz="1600" dirty="0"/>
              <a:t>Transport coefficients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11950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441B-5803-B8A2-D1E9-18008AE5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Influences on Reactor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19768-6305-F5AA-5D57-CAF10A66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D917A-BF0E-5482-F93A-16AF0C46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561" y="1061297"/>
            <a:ext cx="4967783" cy="34563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800" dirty="0"/>
              <a:t>Figures of merit are often introduce to define a possible reactor parameter space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The impurity concentration needed for detachment is one of such parameters</a:t>
            </a:r>
          </a:p>
          <a:p>
            <a:pPr>
              <a:spcAft>
                <a:spcPts val="600"/>
              </a:spcAft>
            </a:pPr>
            <a:r>
              <a:rPr lang="fi-FI" sz="1800" dirty="0"/>
              <a:t>A refinement over the Lengyel model can lead to a different reactor-relevant area</a:t>
            </a:r>
          </a:p>
          <a:p>
            <a:pPr>
              <a:spcAft>
                <a:spcPts val="600"/>
              </a:spcAft>
            </a:pPr>
            <a:r>
              <a:rPr lang="fi-FI" sz="1800" b="1" dirty="0">
                <a:solidFill>
                  <a:srgbClr val="C00000"/>
                </a:solidFill>
              </a:rPr>
              <a:t>Would it be worth trying inserting ad-hoc parameters in the Lengyel model to account for it keeping its semi-analytical nature?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EE505A5-AB92-4CB7-2EF1-B2E54536C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" y="864096"/>
            <a:ext cx="3263026" cy="3672408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EAC184A-3A13-1D6F-B32D-5DED3ED44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06996"/>
            <a:ext cx="1788990" cy="715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30A99-6D0F-8781-0CF0-FB7D8B8E8DE9}"/>
              </a:ext>
            </a:extLst>
          </p:cNvPr>
          <p:cNvSpPr txBox="1"/>
          <p:nvPr/>
        </p:nvSpPr>
        <p:spPr>
          <a:xfrm>
            <a:off x="117656" y="4385708"/>
            <a:ext cx="361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M. </a:t>
            </a:r>
            <a:r>
              <a:rPr lang="fi-FI" sz="1400" dirty="0" err="1"/>
              <a:t>Siccinio</a:t>
            </a:r>
            <a:r>
              <a:rPr lang="fi-FI" sz="1400" dirty="0"/>
              <a:t> </a:t>
            </a:r>
            <a:r>
              <a:rPr lang="fi-FI" sz="1400" i="1" dirty="0"/>
              <a:t>et al. </a:t>
            </a:r>
            <a:r>
              <a:rPr lang="fi-FI" sz="1400" i="1" dirty="0" err="1"/>
              <a:t>Nucl</a:t>
            </a:r>
            <a:r>
              <a:rPr lang="fi-FI" sz="1400" i="1" dirty="0"/>
              <a:t>. </a:t>
            </a:r>
            <a:r>
              <a:rPr lang="fi-FI" sz="1400" i="1" dirty="0" err="1"/>
              <a:t>Fusion</a:t>
            </a:r>
            <a:r>
              <a:rPr lang="fi-FI" sz="1400" i="1" dirty="0"/>
              <a:t> </a:t>
            </a:r>
            <a:r>
              <a:rPr lang="fi-FI" sz="1400" b="1" dirty="0"/>
              <a:t>59</a:t>
            </a:r>
            <a:r>
              <a:rPr lang="fi-FI" sz="1400" dirty="0"/>
              <a:t> (2019) 106026</a:t>
            </a:r>
          </a:p>
          <a:p>
            <a:r>
              <a:rPr lang="fi-FI" sz="1400" b="0" i="0" u="sng" dirty="0">
                <a:solidFill>
                  <a:srgbClr val="CC0000"/>
                </a:solidFill>
                <a:effectLst/>
                <a:latin typeface="-apple-system"/>
                <a:hlinkClick r:id="rId4"/>
              </a:rPr>
              <a:t>https://doi.org/10.1088/1741-4326/ab3153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14812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DF9B-6525-2145-27C3-5C1D1202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AA1C2-1F15-224D-590A-9CF3AE4B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4330824" cy="3672408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de-DE" sz="2000" dirty="0">
                <a:solidFill>
                  <a:srgbClr val="002060"/>
                </a:solidFill>
              </a:rPr>
              <a:t>A weak point in all edge codes is the modeling of turbulent transport.</a:t>
            </a:r>
          </a:p>
          <a:p>
            <a:pPr algn="just">
              <a:spcBef>
                <a:spcPct val="0"/>
              </a:spcBef>
            </a:pPr>
            <a:r>
              <a:rPr lang="en-US" altLang="de-DE" dirty="0">
                <a:solidFill>
                  <a:srgbClr val="002060"/>
                </a:solidFill>
              </a:rPr>
              <a:t>Most often, user-selected radial transport coefficients are adopted, with large uncertainties</a:t>
            </a:r>
          </a:p>
          <a:p>
            <a:pPr algn="just">
              <a:spcBef>
                <a:spcPct val="0"/>
              </a:spcBef>
            </a:pPr>
            <a:r>
              <a:rPr lang="en-US" altLang="de-DE" sz="2000" dirty="0">
                <a:solidFill>
                  <a:srgbClr val="002060"/>
                </a:solidFill>
              </a:rPr>
              <a:t>We started systematic scans to at least roughly assess the expected induced uncertainty</a:t>
            </a:r>
          </a:p>
          <a:p>
            <a:pPr algn="just">
              <a:spcBef>
                <a:spcPct val="0"/>
              </a:spcBef>
            </a:pPr>
            <a:r>
              <a:rPr lang="en-US" altLang="de-DE" dirty="0">
                <a:solidFill>
                  <a:srgbClr val="002060"/>
                </a:solidFill>
              </a:rPr>
              <a:t>Work in progress...</a:t>
            </a:r>
            <a:endParaRPr lang="en-GB" altLang="de-DE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2EA40-2C1A-3AB3-6453-A7A63E2C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6" name="Obraz 16">
            <a:extLst>
              <a:ext uri="{FF2B5EF4-FFF2-40B4-BE49-F238E27FC236}">
                <a16:creationId xmlns:a16="http://schemas.microsoft.com/office/drawing/2014/main" id="{CBC554D6-A03B-09A4-E68E-464E664E1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25954"/>
            <a:ext cx="3725387" cy="2117105"/>
          </a:xfrm>
          <a:prstGeom prst="rect">
            <a:avLst/>
          </a:prstGeom>
        </p:spPr>
      </p:pic>
      <p:pic>
        <p:nvPicPr>
          <p:cNvPr id="7" name="Obraz 17">
            <a:extLst>
              <a:ext uri="{FF2B5EF4-FFF2-40B4-BE49-F238E27FC236}">
                <a16:creationId xmlns:a16="http://schemas.microsoft.com/office/drawing/2014/main" id="{4BF749BE-444E-800D-301F-18F75B371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2980"/>
            <a:ext cx="3719856" cy="21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AD5-DD98-7525-B37B-862956A5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9756-7723-476E-7A8C-FF8F4329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92" y="699542"/>
            <a:ext cx="3093756" cy="40324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new/improved tools developed by </a:t>
            </a:r>
            <a:r>
              <a:rPr lang="en-US" dirty="0" err="1"/>
              <a:t>WPPIE</a:t>
            </a:r>
            <a:r>
              <a:rPr lang="en-US" dirty="0"/>
              <a:t>-ADC community members.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Better models for neutral physics</a:t>
            </a:r>
          </a:p>
          <a:p>
            <a:pPr lvl="1"/>
            <a:r>
              <a:rPr lang="en-US" dirty="0"/>
              <a:t>Better representation of geometrical details</a:t>
            </a:r>
          </a:p>
          <a:p>
            <a:pPr lvl="1"/>
            <a:r>
              <a:rPr lang="en-US" dirty="0"/>
              <a:t>Automatic optimization tools for more efficient divertor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56AC6-2D0F-1833-9641-B99FBBA7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C46E1-F178-C792-BA36-48069A4BC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5"/>
          <a:stretch/>
        </p:blipFill>
        <p:spPr>
          <a:xfrm>
            <a:off x="6338276" y="582982"/>
            <a:ext cx="2805724" cy="280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164D1-1C5E-1F69-A050-399D53FB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627534"/>
            <a:ext cx="3308977" cy="2808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101BD-3EDD-C24B-EB63-EBC5774896A3}"/>
              </a:ext>
            </a:extLst>
          </p:cNvPr>
          <p:cNvSpPr txBox="1"/>
          <p:nvPr/>
        </p:nvSpPr>
        <p:spPr>
          <a:xfrm>
            <a:off x="7974775" y="23557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BE736-C250-6733-3ECA-FBDCCB786F83}"/>
              </a:ext>
            </a:extLst>
          </p:cNvPr>
          <p:cNvSpPr txBox="1"/>
          <p:nvPr/>
        </p:nvSpPr>
        <p:spPr>
          <a:xfrm>
            <a:off x="5193464" y="23512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59523-456D-1E67-12C7-C7EAE6CF85BE}"/>
              </a:ext>
            </a:extLst>
          </p:cNvPr>
          <p:cNvSpPr txBox="1"/>
          <p:nvPr/>
        </p:nvSpPr>
        <p:spPr>
          <a:xfrm>
            <a:off x="3635896" y="366389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Currently moving from the </a:t>
            </a:r>
            <a:r>
              <a:rPr lang="en-US" sz="2000" b="1" i="1" dirty="0">
                <a:solidFill>
                  <a:srgbClr val="C00000"/>
                </a:solidFill>
              </a:rPr>
              <a:t>developing</a:t>
            </a:r>
            <a:r>
              <a:rPr lang="en-US" sz="2000" b="1" dirty="0">
                <a:solidFill>
                  <a:srgbClr val="C00000"/>
                </a:solidFill>
              </a:rPr>
              <a:t> to the </a:t>
            </a:r>
            <a:r>
              <a:rPr lang="en-US" sz="2000" b="1" i="1" dirty="0">
                <a:solidFill>
                  <a:srgbClr val="C00000"/>
                </a:solidFill>
              </a:rPr>
              <a:t>deploying</a:t>
            </a:r>
            <a:r>
              <a:rPr lang="en-US" sz="2000" b="1" dirty="0">
                <a:solidFill>
                  <a:srgbClr val="C00000"/>
                </a:solidFill>
              </a:rPr>
              <a:t> phase</a:t>
            </a:r>
          </a:p>
        </p:txBody>
      </p:sp>
    </p:spTree>
    <p:extLst>
      <p:ext uri="{BB962C8B-B14F-4D97-AF65-F5344CB8AC3E}">
        <p14:creationId xmlns:p14="http://schemas.microsoft.com/office/powerpoint/2010/main" val="33310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B736-3ACA-E51F-2102-95C5AF42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BD5B-3E37-A5C3-BA24-E5786B95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051"/>
            <a:ext cx="8229600" cy="3672408"/>
          </a:xfrm>
        </p:spPr>
        <p:txBody>
          <a:bodyPr/>
          <a:lstStyle/>
          <a:p>
            <a:r>
              <a:rPr lang="en-US" dirty="0" err="1"/>
              <a:t>ADC.F</a:t>
            </a:r>
            <a:r>
              <a:rPr lang="en-US" dirty="0"/>
              <a:t> worked on the modeling of several alternative divertor configurations.</a:t>
            </a:r>
          </a:p>
          <a:p>
            <a:r>
              <a:rPr lang="en-US" dirty="0"/>
              <a:t>From a purely divertor physics point of view, many of them show noticeable advantage over standard X-point (more easy detachment).</a:t>
            </a:r>
          </a:p>
          <a:p>
            <a:r>
              <a:rPr lang="en-US" dirty="0"/>
              <a:t>Warning: engineering constraints not necessarily considered in </a:t>
            </a:r>
            <a:r>
              <a:rPr lang="en-US" dirty="0" err="1"/>
              <a:t>ADC.F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need to merge results with other sub-projects.</a:t>
            </a:r>
          </a:p>
          <a:p>
            <a:r>
              <a:rPr lang="en-US" dirty="0">
                <a:sym typeface="Wingdings" panose="05000000000000000000" pitchFamily="2" charset="2"/>
              </a:rPr>
              <a:t>A few questions still evolving, especially when moving from qualitative to quantitative configurations comparison.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5E1EE-F73F-68C2-9E64-7C6D2656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04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E178-89A4-EF48-AE3D-FA30858D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7215D-CC42-5C32-82A6-4C5AEA56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1417495"/>
            <a:ext cx="82296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THANK-YOU FOR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4EF66-7E7B-FC82-D957-8FBF495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3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1C06-278C-6F7F-68BD-A1FFF67A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4E3D4-476B-8797-DE76-A8529EC0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79042"/>
            <a:ext cx="8435280" cy="12529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Several alternative divertor configurations studied: XD, SX, SF</a:t>
            </a:r>
            <a:r>
              <a:rPr lang="en-US" baseline="-25000" dirty="0"/>
              <a:t>-</a:t>
            </a:r>
            <a:r>
              <a:rPr lang="en-US" dirty="0"/>
              <a:t>, DN</a:t>
            </a:r>
          </a:p>
          <a:p>
            <a:r>
              <a:rPr lang="en-US" dirty="0"/>
              <a:t>Aim: estimate how promising they are as possible alternatives to SN, as quantitatively as possible</a:t>
            </a:r>
          </a:p>
          <a:p>
            <a:r>
              <a:rPr lang="en-US" dirty="0"/>
              <a:t>Used: SOLPS-ITER + semi-analytical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D153-2E4E-4029-566F-4C41059B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B7AF4-B914-C633-020E-4B80D8B74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6" y="653228"/>
            <a:ext cx="1499008" cy="2785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D08D2-8F0C-3123-DF0B-5BD40FD17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/>
          <a:stretch/>
        </p:blipFill>
        <p:spPr>
          <a:xfrm>
            <a:off x="2483768" y="653228"/>
            <a:ext cx="1421967" cy="2788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2A9C4-C672-ED8B-CCEC-A333C9EEA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0100"/>
            <a:ext cx="1178610" cy="278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0845A-FEC3-B327-B192-847F569BDB1F}"/>
              </a:ext>
            </a:extLst>
          </p:cNvPr>
          <p:cNvSpPr txBox="1"/>
          <p:nvPr/>
        </p:nvSpPr>
        <p:spPr>
          <a:xfrm>
            <a:off x="834999" y="1570214"/>
            <a:ext cx="527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SN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C431F-B985-E3C2-E2F7-DBAB63A0A664}"/>
              </a:ext>
            </a:extLst>
          </p:cNvPr>
          <p:cNvSpPr txBox="1"/>
          <p:nvPr/>
        </p:nvSpPr>
        <p:spPr>
          <a:xfrm>
            <a:off x="3063116" y="1498311"/>
            <a:ext cx="527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XD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0DDB6-FA2D-E58D-E47B-D739EF2F2A5D}"/>
              </a:ext>
            </a:extLst>
          </p:cNvPr>
          <p:cNvSpPr txBox="1"/>
          <p:nvPr/>
        </p:nvSpPr>
        <p:spPr>
          <a:xfrm>
            <a:off x="4983247" y="1512275"/>
            <a:ext cx="509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34EE3"/>
                </a:solidFill>
              </a:rPr>
              <a:t>SX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A0153-1B0A-DD18-A4C3-565FD7000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371" y="658750"/>
            <a:ext cx="1454924" cy="2788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4D3C74-5302-6738-C048-EE3F301CCEF2}"/>
              </a:ext>
            </a:extLst>
          </p:cNvPr>
          <p:cNvSpPr txBox="1"/>
          <p:nvPr/>
        </p:nvSpPr>
        <p:spPr>
          <a:xfrm>
            <a:off x="7092280" y="1561000"/>
            <a:ext cx="5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SF</a:t>
            </a:r>
            <a:r>
              <a:rPr lang="fi-FI" b="1" baseline="-25000" dirty="0">
                <a:solidFill>
                  <a:srgbClr val="C00000"/>
                </a:solidFill>
              </a:rPr>
              <a:t>-</a:t>
            </a:r>
            <a:endParaRPr lang="fi-F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6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223F-B3B3-BA7C-5BE6-E675D33E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3790"/>
            <a:ext cx="7920880" cy="505559"/>
          </a:xfrm>
        </p:spPr>
        <p:txBody>
          <a:bodyPr/>
          <a:lstStyle/>
          <a:p>
            <a:r>
              <a:rPr lang="en-US" dirty="0"/>
              <a:t>SN vs. XD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2DB62-5C9C-15E6-E843-47EEFFD9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14F53-A418-7DE4-F348-AD2B951F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57" y="771552"/>
            <a:ext cx="4536504" cy="37626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study using fluid neutrals</a:t>
            </a:r>
          </a:p>
          <a:p>
            <a:r>
              <a:rPr lang="en-US" dirty="0"/>
              <a:t>Explore a parameter space defined in terms of D fueling and </a:t>
            </a:r>
            <a:r>
              <a:rPr lang="en-US" dirty="0" err="1"/>
              <a:t>Ar</a:t>
            </a:r>
            <a:r>
              <a:rPr lang="en-US" dirty="0"/>
              <a:t> puff</a:t>
            </a:r>
          </a:p>
          <a:p>
            <a:r>
              <a:rPr lang="en-US" dirty="0"/>
              <a:t>Rough (divertor only) acceptability criteria:</a:t>
            </a:r>
          </a:p>
          <a:p>
            <a:pPr lvl="1"/>
            <a:r>
              <a:rPr lang="en-US" sz="1800" dirty="0" err="1"/>
              <a:t>n</a:t>
            </a:r>
            <a:r>
              <a:rPr lang="en-US" sz="1800" baseline="-25000" dirty="0" err="1"/>
              <a:t>e,omp</a:t>
            </a:r>
            <a:r>
              <a:rPr lang="en-US" sz="1800" dirty="0"/>
              <a:t> &lt; </a:t>
            </a:r>
            <a:r>
              <a:rPr lang="en-US" sz="1800" dirty="0" err="1"/>
              <a:t>4.2e19</a:t>
            </a:r>
            <a:r>
              <a:rPr lang="en-US" sz="1800" dirty="0"/>
              <a:t> m</a:t>
            </a:r>
            <a:r>
              <a:rPr lang="en-US" sz="1800" baseline="30000" dirty="0"/>
              <a:t>-3</a:t>
            </a:r>
            <a:r>
              <a:rPr lang="en-US" sz="1800" dirty="0"/>
              <a:t> (fraction of Greenwald density)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e, target</a:t>
            </a:r>
            <a:r>
              <a:rPr lang="en-US" dirty="0"/>
              <a:t> &lt; 5 eV (proxy for detachment)</a:t>
            </a:r>
          </a:p>
          <a:p>
            <a:r>
              <a:rPr lang="en-US" b="1" dirty="0">
                <a:solidFill>
                  <a:srgbClr val="C00000"/>
                </a:solidFill>
              </a:rPr>
              <a:t>Take home: </a:t>
            </a:r>
            <a:r>
              <a:rPr lang="en-US" dirty="0"/>
              <a:t>XD can operate at lower </a:t>
            </a:r>
            <a:r>
              <a:rPr lang="en-US" dirty="0" err="1"/>
              <a:t>Ar</a:t>
            </a:r>
            <a:r>
              <a:rPr lang="en-US" dirty="0"/>
              <a:t> concentration, roughly 50%</a:t>
            </a:r>
          </a:p>
          <a:p>
            <a:r>
              <a:rPr lang="en-US" b="1" dirty="0">
                <a:solidFill>
                  <a:srgbClr val="C00000"/>
                </a:solidFill>
              </a:rPr>
              <a:t>Reason:</a:t>
            </a:r>
            <a:r>
              <a:rPr lang="en-US" dirty="0"/>
              <a:t> larger connection length / radiative volume.</a:t>
            </a:r>
          </a:p>
        </p:txBody>
      </p:sp>
      <p:pic>
        <p:nvPicPr>
          <p:cNvPr id="8" name="Content Placeholder 22">
            <a:extLst>
              <a:ext uri="{FF2B5EF4-FFF2-40B4-BE49-F238E27FC236}">
                <a16:creationId xmlns:a16="http://schemas.microsoft.com/office/drawing/2014/main" id="{A2DD6B49-2D57-29E2-DA18-D4F46B64FE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6577" r="6678"/>
          <a:stretch/>
        </p:blipFill>
        <p:spPr bwMode="auto">
          <a:xfrm>
            <a:off x="5088624" y="2899109"/>
            <a:ext cx="3405550" cy="19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8D849-EECB-691A-187E-9BD7D75FFD16}"/>
              </a:ext>
            </a:extLst>
          </p:cNvPr>
          <p:cNvCxnSpPr/>
          <p:nvPr/>
        </p:nvCxnSpPr>
        <p:spPr bwMode="auto">
          <a:xfrm>
            <a:off x="6013574" y="956863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14D005-2219-9B3F-017D-4996E1BFC609}"/>
              </a:ext>
            </a:extLst>
          </p:cNvPr>
          <p:cNvSpPr txBox="1"/>
          <p:nvPr/>
        </p:nvSpPr>
        <p:spPr>
          <a:xfrm>
            <a:off x="7272366" y="711222"/>
            <a:ext cx="176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Single Null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096F4-8C5A-53B7-694F-8F6CC97ED8F2}"/>
              </a:ext>
            </a:extLst>
          </p:cNvPr>
          <p:cNvCxnSpPr/>
          <p:nvPr/>
        </p:nvCxnSpPr>
        <p:spPr bwMode="auto">
          <a:xfrm>
            <a:off x="6012160" y="653418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D39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8C123E-D07A-ACD2-3539-B815056E93F2}"/>
              </a:ext>
            </a:extLst>
          </p:cNvPr>
          <p:cNvSpPr txBox="1"/>
          <p:nvPr/>
        </p:nvSpPr>
        <p:spPr>
          <a:xfrm>
            <a:off x="7270952" y="407777"/>
            <a:ext cx="176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39CD"/>
                </a:solidFill>
              </a:rPr>
              <a:t>X-Divertor</a:t>
            </a:r>
          </a:p>
        </p:txBody>
      </p:sp>
      <p:pic>
        <p:nvPicPr>
          <p:cNvPr id="7" name="Content Placeholder 22">
            <a:extLst>
              <a:ext uri="{FF2B5EF4-FFF2-40B4-BE49-F238E27FC236}">
                <a16:creationId xmlns:a16="http://schemas.microsoft.com/office/drawing/2014/main" id="{F781A918-5E6F-C2F7-8ECA-F7CF8C56AC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7975" r="9048"/>
          <a:stretch/>
        </p:blipFill>
        <p:spPr bwMode="auto">
          <a:xfrm>
            <a:off x="5076056" y="1090610"/>
            <a:ext cx="3312368" cy="1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48DC-1354-3581-4092-3EE2BF0E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 Modelling with Kinetic Neutrals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19998-07F9-8053-6F40-E0FEC068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576004"/>
            <a:ext cx="4577350" cy="4227994"/>
          </a:xfrm>
        </p:spPr>
        <p:txBody>
          <a:bodyPr>
            <a:normAutofit/>
          </a:bodyPr>
          <a:lstStyle/>
          <a:p>
            <a:r>
              <a:rPr lang="en-US" dirty="0"/>
              <a:t>More detailed modeling started, including kinetic neutrals.</a:t>
            </a:r>
          </a:p>
          <a:p>
            <a:r>
              <a:rPr lang="en-US" dirty="0"/>
              <a:t>Single preparatory case:</a:t>
            </a:r>
          </a:p>
          <a:p>
            <a:pPr lvl="1"/>
            <a:r>
              <a:rPr lang="en-US" dirty="0"/>
              <a:t>Convert from fluid to kinetic neutrals</a:t>
            </a:r>
          </a:p>
          <a:p>
            <a:pPr lvl="1"/>
            <a:r>
              <a:rPr lang="en-US" dirty="0"/>
              <a:t>Scan over pump albedo to match the neutral pressure divertor (~2.4 Pa)</a:t>
            </a:r>
          </a:p>
          <a:p>
            <a:r>
              <a:rPr lang="en-US" dirty="0">
                <a:sym typeface="Wingdings" panose="05000000000000000000" pitchFamily="2" charset="2"/>
              </a:rPr>
              <a:t>Matching simultaneously core and divertor parameters not possible.</a:t>
            </a:r>
          </a:p>
          <a:p>
            <a:r>
              <a:rPr lang="en-US" dirty="0">
                <a:sym typeface="Wingdings" panose="05000000000000000000" pitchFamily="2" charset="2"/>
              </a:rPr>
              <a:t>Natural development: repeat at least the most representative cases with kinetic neutrals.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D758F-A92B-1CC9-EDEC-13820BCE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DAE11-66FF-4CEF-466F-20545049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66" y="642125"/>
            <a:ext cx="4180797" cy="20067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DDC2B29-26C5-0F90-C17C-770DE6C27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66" y="2726274"/>
            <a:ext cx="4180795" cy="20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3A47-9519-6A68-831F-5AF24E26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E57C-CEEF-4A70-C149-4882F96F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18285"/>
            <a:ext cx="8229600" cy="3672408"/>
          </a:xfrm>
        </p:spPr>
        <p:txBody>
          <a:bodyPr>
            <a:normAutofit/>
          </a:bodyPr>
          <a:lstStyle/>
          <a:p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Previous experience with fluid-neutral show the possibility to find a 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wider operational window for </a:t>
            </a:r>
            <a:r>
              <a:rPr lang="en-GB" b="1" spc="-1" dirty="0" err="1">
                <a:solidFill>
                  <a:srgbClr val="000000"/>
                </a:solidFill>
                <a:latin typeface="Arial"/>
                <a:ea typeface="DejaVu Sans"/>
              </a:rPr>
              <a:t>SX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b="1" spc="-1" dirty="0" err="1">
                <a:solidFill>
                  <a:srgbClr val="000000"/>
                </a:solidFill>
                <a:latin typeface="Arial"/>
                <a:ea typeface="DejaVu Sans"/>
              </a:rPr>
              <a:t>wrt</a:t>
            </a:r>
            <a:r>
              <a:rPr lang="en-GB" b="1" spc="-1" dirty="0">
                <a:solidFill>
                  <a:srgbClr val="000000"/>
                </a:solidFill>
                <a:latin typeface="Arial"/>
                <a:ea typeface="DejaVu Sans"/>
              </a:rPr>
              <a:t> SN:</a:t>
            </a:r>
          </a:p>
          <a:p>
            <a:r>
              <a:rPr lang="en-US" spc="-1" dirty="0">
                <a:latin typeface="Arial"/>
              </a:rPr>
              <a:t>Now need to extend to the kinetic-neutrals model:</a:t>
            </a:r>
          </a:p>
          <a:p>
            <a:pPr marL="685800" lvl="1" indent="-342900">
              <a:buClr>
                <a:srgbClr val="000000"/>
              </a:buClr>
              <a:buAutoNum type="arabicPeriod"/>
            </a:pPr>
            <a:r>
              <a:rPr lang="en-US" spc="-1" dirty="0">
                <a:latin typeface="Arial"/>
              </a:rPr>
              <a:t>Assessment of the effect of kinetic neutral models</a:t>
            </a:r>
          </a:p>
          <a:p>
            <a:pPr marL="1085850" lvl="2" indent="-342900">
              <a:buClr>
                <a:srgbClr val="000000"/>
              </a:buClr>
            </a:pPr>
            <a:r>
              <a:rPr lang="en-US" spc="-1" dirty="0">
                <a:latin typeface="Arial"/>
              </a:rPr>
              <a:t>Introduce molecular physics (Kotov’s model)</a:t>
            </a:r>
          </a:p>
          <a:p>
            <a:pPr marL="1085850" lvl="2" indent="-342900">
              <a:buClr>
                <a:srgbClr val="000000"/>
              </a:buClr>
            </a:pPr>
            <a:r>
              <a:rPr lang="en-US" spc="-1" dirty="0">
                <a:latin typeface="Arial"/>
              </a:rPr>
              <a:t>Better coverage of the wall geometry</a:t>
            </a:r>
          </a:p>
          <a:p>
            <a:pPr marL="1085850" lvl="2" indent="-342900">
              <a:buClr>
                <a:srgbClr val="000000"/>
              </a:buClr>
            </a:pPr>
            <a:r>
              <a:rPr lang="en-US" spc="-1" dirty="0">
                <a:latin typeface="Arial"/>
              </a:rPr>
              <a:t>Applicable for large </a:t>
            </a:r>
            <a:r>
              <a:rPr lang="en-US" spc="-1" dirty="0" err="1">
                <a:latin typeface="Arial"/>
              </a:rPr>
              <a:t>Kn</a:t>
            </a:r>
            <a:r>
              <a:rPr lang="en-US" spc="-1" dirty="0">
                <a:latin typeface="Arial"/>
              </a:rPr>
              <a:t> </a:t>
            </a:r>
          </a:p>
          <a:p>
            <a:pPr marL="1085850" lvl="2" indent="-342900">
              <a:buClr>
                <a:srgbClr val="000000"/>
              </a:buClr>
            </a:pPr>
            <a:r>
              <a:rPr lang="en-US" spc="-1" dirty="0">
                <a:latin typeface="Arial"/>
              </a:rPr>
              <a:t>Allows decoupling neutrals from ion temperatures</a:t>
            </a:r>
          </a:p>
          <a:p>
            <a:pPr marL="457200" lvl="1" indent="0">
              <a:buClr>
                <a:srgbClr val="000000"/>
              </a:buClr>
              <a:buNone/>
            </a:pPr>
            <a:r>
              <a:rPr lang="en-US" spc="-1" dirty="0">
                <a:latin typeface="Arial"/>
              </a:rPr>
              <a:t>2.	Study the influence of the outer leg divertor geometry, that is baffling</a:t>
            </a:r>
            <a:endParaRPr lang="en-GB" spc="-1" dirty="0">
              <a:latin typeface="Arial"/>
            </a:endParaRPr>
          </a:p>
          <a:p>
            <a:pPr marL="0" indent="0">
              <a:buNone/>
            </a:pPr>
            <a:endParaRPr lang="en-GB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E0B63-54AF-2962-8F85-06A70674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4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A384-448B-DFB3-BDC4-84862294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 – Kinetic Neutrals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40654-64C7-3795-FB60-B36C2C7B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28B96D2-54C9-419A-E9A7-E63706006207}"/>
              </a:ext>
            </a:extLst>
          </p:cNvPr>
          <p:cNvSpPr/>
          <p:nvPr/>
        </p:nvSpPr>
        <p:spPr>
          <a:xfrm>
            <a:off x="107504" y="631320"/>
            <a:ext cx="5688631" cy="100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Preliminary operation: </a:t>
            </a:r>
            <a:r>
              <a:rPr lang="en-GB" b="1" spc="-1" dirty="0">
                <a:solidFill>
                  <a:srgbClr val="C00000"/>
                </a:solidFill>
                <a:latin typeface="Arial"/>
                <a:ea typeface="DejaVu Sans"/>
              </a:rPr>
              <a:t>optimize the mesh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to get rid of un-physical elements in the numerical solution (e.g. spikes)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pc="-1" dirty="0">
              <a:latin typeface="Arial"/>
            </a:endParaRP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84578516-6239-A8C1-F51D-30289272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97247"/>
            <a:ext cx="3024336" cy="1923252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4BF98BBF-B783-B9E4-958D-D26B9EC061CE}"/>
              </a:ext>
            </a:extLst>
          </p:cNvPr>
          <p:cNvSpPr/>
          <p:nvPr/>
        </p:nvSpPr>
        <p:spPr>
          <a:xfrm>
            <a:off x="7380312" y="631320"/>
            <a:ext cx="710199" cy="7216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0FA51168-C272-D10F-94BE-49E263C18C92}"/>
              </a:ext>
            </a:extLst>
          </p:cNvPr>
          <p:cNvSpPr txBox="1"/>
          <p:nvPr/>
        </p:nvSpPr>
        <p:spPr>
          <a:xfrm>
            <a:off x="35496" y="1766805"/>
            <a:ext cx="5601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Runs small time </a:t>
            </a:r>
            <a:r>
              <a:rPr lang="en-GB" b="1" spc="-1" dirty="0">
                <a:solidFill>
                  <a:srgbClr val="C00000"/>
                </a:solidFill>
                <a:latin typeface="Arial"/>
              </a:rPr>
              <a:t>steps are required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dt &lt;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2e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-6 s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It is possible to obtain solutions with </a:t>
            </a:r>
            <a:r>
              <a:rPr lang="en-GB" b="1" spc="-1" dirty="0">
                <a:solidFill>
                  <a:srgbClr val="C00000"/>
                </a:solidFill>
                <a:latin typeface="Arial"/>
              </a:rPr>
              <a:t>both targets detached </a:t>
            </a:r>
          </a:p>
        </p:txBody>
      </p:sp>
      <p:pic>
        <p:nvPicPr>
          <p:cNvPr id="9" name="Immagine 14">
            <a:extLst>
              <a:ext uri="{FF2B5EF4-FFF2-40B4-BE49-F238E27FC236}">
                <a16:creationId xmlns:a16="http://schemas.microsoft.com/office/drawing/2014/main" id="{A5199C0C-7FE4-BFED-C107-C7927CD6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27" y="2773245"/>
            <a:ext cx="2321229" cy="2102761"/>
          </a:xfrm>
          <a:prstGeom prst="rect">
            <a:avLst/>
          </a:prstGeom>
        </p:spPr>
      </p:pic>
      <p:sp>
        <p:nvSpPr>
          <p:cNvPr id="10" name="CasellaDiTesto 16">
            <a:extLst>
              <a:ext uri="{FF2B5EF4-FFF2-40B4-BE49-F238E27FC236}">
                <a16:creationId xmlns:a16="http://schemas.microsoft.com/office/drawing/2014/main" id="{48B549DC-2379-BC0E-B13A-4DD263BE1C73}"/>
              </a:ext>
            </a:extLst>
          </p:cNvPr>
          <p:cNvSpPr txBox="1"/>
          <p:nvPr/>
        </p:nvSpPr>
        <p:spPr>
          <a:xfrm>
            <a:off x="5220072" y="3378719"/>
            <a:ext cx="36004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GB" sz="1350" spc="-1" dirty="0" err="1">
                <a:solidFill>
                  <a:srgbClr val="000000"/>
                </a:solidFill>
                <a:latin typeface="Arial"/>
              </a:rPr>
              <a:t>n</a:t>
            </a:r>
            <a:r>
              <a:rPr lang="en-GB" sz="1350" spc="-1" baseline="-25000" dirty="0" err="1">
                <a:solidFill>
                  <a:srgbClr val="000000"/>
                </a:solidFill>
                <a:latin typeface="Arial"/>
              </a:rPr>
              <a:t>e,omp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350" spc="-1" dirty="0">
                <a:solidFill>
                  <a:srgbClr val="000000"/>
                </a:solidFill>
                <a:latin typeface="Arial"/>
              </a:rPr>
              <a:t>= 3e19 m</a:t>
            </a:r>
            <a:r>
              <a:rPr lang="en-GB" sz="1350" spc="-1" baseline="30000" dirty="0">
                <a:solidFill>
                  <a:srgbClr val="000000"/>
                </a:solidFill>
                <a:latin typeface="Arial"/>
              </a:rPr>
              <a:t>-3</a:t>
            </a:r>
            <a:endParaRPr lang="en-GB" sz="1350" spc="-1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l-GR" sz="135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q </a:t>
            </a:r>
            <a:r>
              <a:rPr lang="en-GB" sz="1350" spc="-1" dirty="0">
                <a:solidFill>
                  <a:srgbClr val="000000"/>
                </a:solidFill>
              </a:rPr>
              <a:t>= 4.3 mm </a:t>
            </a:r>
          </a:p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GB" sz="1350" spc="-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rad</a:t>
            </a:r>
            <a:r>
              <a:rPr lang="en-GB" sz="1350" spc="-1" baseline="300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GB" sz="1350" spc="-1" dirty="0">
                <a:solidFill>
                  <a:srgbClr val="000000"/>
                </a:solidFill>
                <a:latin typeface="Arial"/>
              </a:rPr>
              <a:t>122 MW (30 MW from core)</a:t>
            </a:r>
          </a:p>
          <a:p>
            <a:pPr marL="214313" indent="-214313"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n-GB" sz="1350" spc="-1" dirty="0">
                <a:solidFill>
                  <a:srgbClr val="000000"/>
                </a:solidFill>
                <a:latin typeface="Arial"/>
              </a:rPr>
              <a:t>Relatively large main plasma pollution: Z</a:t>
            </a:r>
            <a:r>
              <a:rPr lang="en-GB" sz="1350" spc="-1" baseline="-25000" dirty="0">
                <a:solidFill>
                  <a:srgbClr val="000000"/>
                </a:solidFill>
                <a:latin typeface="Arial"/>
              </a:rPr>
              <a:t>eff,core</a:t>
            </a:r>
            <a:r>
              <a:rPr lang="en-GB" sz="1350" spc="-1" dirty="0">
                <a:solidFill>
                  <a:srgbClr val="000000"/>
                </a:solidFill>
                <a:latin typeface="Arial"/>
              </a:rPr>
              <a:t> &gt; 3 </a:t>
            </a:r>
          </a:p>
          <a:p>
            <a:pPr marL="162000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35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6B1BAAD-6D6C-01B3-2E7E-7CC3AC1E9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2778914"/>
            <a:ext cx="2647323" cy="2091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31E790-0C5F-976F-AE0D-85EC33EA0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69981" y="2303760"/>
            <a:ext cx="406626" cy="379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11B54-F54C-C909-41E8-87E14FAB9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859" y="1779769"/>
            <a:ext cx="374870" cy="3798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503167-40B3-983F-EE49-8839E5359309}"/>
              </a:ext>
            </a:extLst>
          </p:cNvPr>
          <p:cNvSpPr txBox="1"/>
          <p:nvPr/>
        </p:nvSpPr>
        <p:spPr>
          <a:xfrm>
            <a:off x="5437145" y="298987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Typical parameters example:</a:t>
            </a:r>
          </a:p>
        </p:txBody>
      </p:sp>
    </p:spTree>
    <p:extLst>
      <p:ext uri="{BB962C8B-B14F-4D97-AF65-F5344CB8AC3E}">
        <p14:creationId xmlns:p14="http://schemas.microsoft.com/office/powerpoint/2010/main" val="107459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C7E6-F214-E622-34C6-89862707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7150"/>
            <a:ext cx="8424936" cy="342900"/>
          </a:xfrm>
        </p:spPr>
        <p:txBody>
          <a:bodyPr/>
          <a:lstStyle/>
          <a:p>
            <a:r>
              <a:rPr lang="en-US" dirty="0"/>
              <a:t>Possible Intrinsically Non-steady SX Scenarios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21E39-1B2E-0477-804C-50BAAF21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3582" y="4765351"/>
            <a:ext cx="7554189" cy="172637"/>
          </a:xfrm>
        </p:spPr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13" name="Immagine 1">
            <a:extLst>
              <a:ext uri="{FF2B5EF4-FFF2-40B4-BE49-F238E27FC236}">
                <a16:creationId xmlns:a16="http://schemas.microsoft.com/office/drawing/2014/main" id="{F038D83F-AA1F-97DD-1BC0-BC7FA261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6" y="1240224"/>
            <a:ext cx="3338547" cy="1956345"/>
          </a:xfrm>
          <a:prstGeom prst="rect">
            <a:avLst/>
          </a:prstGeom>
        </p:spPr>
      </p:pic>
      <p:pic>
        <p:nvPicPr>
          <p:cNvPr id="15" name="Immagine 3">
            <a:extLst>
              <a:ext uri="{FF2B5EF4-FFF2-40B4-BE49-F238E27FC236}">
                <a16:creationId xmlns:a16="http://schemas.microsoft.com/office/drawing/2014/main" id="{1ACDA3DF-8255-31F6-DFC1-A11973181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37571" y="1227799"/>
            <a:ext cx="3522315" cy="2064031"/>
          </a:xfrm>
          <a:prstGeom prst="rect">
            <a:avLst/>
          </a:prstGeom>
        </p:spPr>
      </p:pic>
      <p:sp>
        <p:nvSpPr>
          <p:cNvPr id="17" name="CasellaDiTesto 11">
            <a:extLst>
              <a:ext uri="{FF2B5EF4-FFF2-40B4-BE49-F238E27FC236}">
                <a16:creationId xmlns:a16="http://schemas.microsoft.com/office/drawing/2014/main" id="{000004E7-CA7D-3E14-B4AA-04B332B752CF}"/>
              </a:ext>
            </a:extLst>
          </p:cNvPr>
          <p:cNvSpPr txBox="1"/>
          <p:nvPr/>
        </p:nvSpPr>
        <p:spPr>
          <a:xfrm>
            <a:off x="340080" y="652405"/>
            <a:ext cx="4231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-1" dirty="0">
                <a:solidFill>
                  <a:srgbClr val="4472C4"/>
                </a:solidFill>
                <a:latin typeface="Arial"/>
                <a:ea typeface="DejaVu Sans"/>
                <a:cs typeface="Times New Roman" panose="02020603050405020304" pitchFamily="18" charset="0"/>
              </a:rPr>
              <a:t>Γ</a:t>
            </a:r>
            <a:r>
              <a:rPr lang="en-GB" sz="1800" b="0" strike="noStrike" spc="-1" dirty="0">
                <a:solidFill>
                  <a:srgbClr val="4472C4"/>
                </a:solidFill>
                <a:latin typeface="Arial"/>
                <a:ea typeface="DejaVu Sans"/>
              </a:rPr>
              <a:t>  = 6.4e23 D/s, n</a:t>
            </a:r>
            <a:r>
              <a:rPr lang="en-GB" sz="1800" b="0" strike="noStrike" spc="-1" baseline="-25000" dirty="0">
                <a:solidFill>
                  <a:srgbClr val="4472C4"/>
                </a:solidFill>
                <a:latin typeface="Arial"/>
                <a:ea typeface="DejaVu Sans"/>
              </a:rPr>
              <a:t>eomp</a:t>
            </a:r>
            <a:r>
              <a:rPr lang="en-GB" sz="1800" b="0" strike="noStrike" spc="-1" dirty="0">
                <a:solidFill>
                  <a:srgbClr val="4472C4"/>
                </a:solidFill>
                <a:latin typeface="Arial"/>
                <a:ea typeface="DejaVu Sans"/>
              </a:rPr>
              <a:t> </a:t>
            </a:r>
            <a:r>
              <a:rPr lang="en-GB" sz="1800" b="0" strike="noStrike" spc="-1" dirty="0">
                <a:solidFill>
                  <a:srgbClr val="4472C4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≈ 3.1e19 m</a:t>
            </a:r>
            <a:r>
              <a:rPr lang="en-GB" sz="1800" b="0" strike="noStrike" spc="-1" baseline="30000" dirty="0">
                <a:solidFill>
                  <a:srgbClr val="4472C4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-3</a:t>
            </a:r>
            <a:endParaRPr lang="en-US" baseline="30000" dirty="0">
              <a:solidFill>
                <a:srgbClr val="4472C4"/>
              </a:solidFill>
            </a:endParaRPr>
          </a:p>
        </p:txBody>
      </p:sp>
      <p:sp>
        <p:nvSpPr>
          <p:cNvPr id="18" name="CasellaDiTesto 12">
            <a:extLst>
              <a:ext uri="{FF2B5EF4-FFF2-40B4-BE49-F238E27FC236}">
                <a16:creationId xmlns:a16="http://schemas.microsoft.com/office/drawing/2014/main" id="{EA4D23FE-C2B8-FEFD-490C-A5DBB4F5B7E7}"/>
              </a:ext>
            </a:extLst>
          </p:cNvPr>
          <p:cNvSpPr txBox="1"/>
          <p:nvPr/>
        </p:nvSpPr>
        <p:spPr>
          <a:xfrm>
            <a:off x="4572000" y="605209"/>
            <a:ext cx="381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-1" dirty="0">
                <a:solidFill>
                  <a:srgbClr val="FFAC30"/>
                </a:solidFill>
                <a:latin typeface="Arial"/>
                <a:ea typeface="DejaVu Sans"/>
                <a:cs typeface="Times New Roman" panose="02020603050405020304" pitchFamily="18" charset="0"/>
              </a:rPr>
              <a:t>Varying puffing (to vary </a:t>
            </a:r>
            <a:r>
              <a:rPr lang="en-GB" spc="-1" dirty="0" err="1">
                <a:solidFill>
                  <a:srgbClr val="FFAC30"/>
                </a:solidFill>
                <a:latin typeface="Arial"/>
                <a:ea typeface="DejaVu Sans"/>
                <a:cs typeface="Times New Roman" panose="02020603050405020304" pitchFamily="18" charset="0"/>
              </a:rPr>
              <a:t>Te,max,IT</a:t>
            </a:r>
            <a:r>
              <a:rPr lang="en-GB" spc="-1" dirty="0">
                <a:solidFill>
                  <a:srgbClr val="FFAC30"/>
                </a:solidFill>
                <a:latin typeface="Arial"/>
                <a:ea typeface="DejaVu Sans"/>
                <a:cs typeface="Times New Roman" panose="02020603050405020304" pitchFamily="18" charset="0"/>
              </a:rPr>
              <a:t>)</a:t>
            </a:r>
            <a:endParaRPr lang="en-US" baseline="30000" dirty="0">
              <a:solidFill>
                <a:srgbClr val="FFAC30"/>
              </a:solidFill>
            </a:endParaRPr>
          </a:p>
        </p:txBody>
      </p:sp>
      <p:sp>
        <p:nvSpPr>
          <p:cNvPr id="19" name="CustomShape 2">
            <a:extLst>
              <a:ext uri="{FF2B5EF4-FFF2-40B4-BE49-F238E27FC236}">
                <a16:creationId xmlns:a16="http://schemas.microsoft.com/office/drawing/2014/main" id="{25641888-3875-3BAE-AD45-63EB23EE9484}"/>
              </a:ext>
            </a:extLst>
          </p:cNvPr>
          <p:cNvSpPr/>
          <p:nvPr/>
        </p:nvSpPr>
        <p:spPr>
          <a:xfrm>
            <a:off x="574825" y="3179482"/>
            <a:ext cx="7994347" cy="1472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Oscillation in the peak power and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at the </a:t>
            </a: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nner target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Independent on the selected time </a:t>
            </a:r>
            <a:r>
              <a:rPr lang="en-GB" sz="2000" strike="noStrike" spc="-1" dirty="0">
                <a:latin typeface="Arial"/>
                <a:ea typeface="DejaVu Sans"/>
              </a:rPr>
              <a:t>step</a:t>
            </a:r>
            <a:r>
              <a:rPr lang="en-GB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en-GB" sz="2000" b="1" strike="noStrike" spc="-1" dirty="0">
                <a:solidFill>
                  <a:srgbClr val="C00000"/>
                </a:solidFill>
                <a:latin typeface="Arial"/>
                <a:ea typeface="DejaVu Sans"/>
                <a:sym typeface="Wingdings" panose="05000000000000000000" pitchFamily="2" charset="2"/>
              </a:rPr>
              <a:t></a:t>
            </a:r>
            <a:r>
              <a:rPr lang="en-GB" sz="2000" b="1" spc="-1" dirty="0">
                <a:solidFill>
                  <a:srgbClr val="C00000"/>
                </a:solidFill>
                <a:latin typeface="Arial"/>
                <a:ea typeface="DejaVu Sans"/>
                <a:sym typeface="Wingdings" panose="05000000000000000000" pitchFamily="2" charset="2"/>
              </a:rPr>
              <a:t> probably </a:t>
            </a:r>
            <a:r>
              <a:rPr lang="en-GB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physical?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>
                <a:solidFill>
                  <a:srgbClr val="000000"/>
                </a:solidFill>
                <a:latin typeface="Arial"/>
                <a:ea typeface="DejaVu Sans"/>
              </a:rPr>
              <a:t>Can be eliminated by, e.g., changing the puff level.</a:t>
            </a:r>
            <a:endParaRPr lang="en-GB" sz="20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Seem to be related to selected temperature range </a:t>
            </a:r>
            <a:r>
              <a:rPr lang="en-GB" sz="2000" b="1" strike="noStrike" spc="-1" dirty="0">
                <a:solidFill>
                  <a:srgbClr val="C00000"/>
                </a:solidFill>
                <a:latin typeface="Arial"/>
                <a:ea typeface="DejaVu Sans"/>
                <a:sym typeface="Wingdings" panose="05000000000000000000" pitchFamily="2" charset="2"/>
              </a:rPr>
              <a:t> role of impurities?</a:t>
            </a:r>
            <a:endParaRPr lang="en-GB" sz="2000" b="1" strike="noStrike" spc="-1" dirty="0">
              <a:solidFill>
                <a:srgbClr val="C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06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809D-B492-FA45-A620-B585B4C6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Flake (SF</a:t>
            </a:r>
            <a:r>
              <a:rPr lang="en-US" baseline="-25000" dirty="0"/>
              <a:t>-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FEF13-47BD-1176-5DDE-E0E210990C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1800" y="627534"/>
                <a:ext cx="6192688" cy="388843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Two </a:t>
                </a:r>
                <a:r>
                  <a:rPr lang="en-US" sz="2000" dirty="0" err="1"/>
                  <a:t>Xpts</a:t>
                </a:r>
                <a:r>
                  <a:rPr lang="en-US" sz="2000" dirty="0"/>
                  <a:t> in the lower divertor.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Distance between separatrices: 4 mm at OMP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Setup common to other configurations:</a:t>
                </a:r>
                <a:endParaRPr lang="de-DE" sz="2000" dirty="0"/>
              </a:p>
              <a:p>
                <a:pPr lvl="1" indent="-342900"/>
                <a:r>
                  <a:rPr lang="en-US" dirty="0"/>
                  <a:t>Input power: 150 MW (electron 75 MW, ion 75 MW)</a:t>
                </a:r>
              </a:p>
              <a:p>
                <a:pPr lvl="1"/>
                <a:r>
                  <a:rPr lang="en-US" dirty="0"/>
                  <a:t>Core boundary particle in-fluxes </a:t>
                </a:r>
              </a:p>
              <a:p>
                <a:pPr lvl="2"/>
                <a:r>
                  <a:rPr lang="en-US" dirty="0"/>
                  <a:t>D flux 3.5e22/s (e.g. pellet </a:t>
                </a:r>
                <a:r>
                  <a:rPr lang="en-US" dirty="0" err="1"/>
                  <a:t>fuelling</a:t>
                </a:r>
                <a:r>
                  <a:rPr lang="en-US" dirty="0"/>
                  <a:t>), </a:t>
                </a:r>
              </a:p>
              <a:p>
                <a:pPr lvl="2"/>
                <a:r>
                  <a:rPr lang="en-US" dirty="0"/>
                  <a:t>He flux 7.0e20/s</a:t>
                </a:r>
              </a:p>
              <a:p>
                <a:pPr lvl="1"/>
                <a:r>
                  <a:rPr lang="en-US" dirty="0"/>
                  <a:t>Transport coefficients:</a:t>
                </a:r>
              </a:p>
              <a:p>
                <a:pPr lvl="2" indent="-342900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=0.1</m:t>
                    </m:r>
                    <m:f>
                      <m:fPr>
                        <m:type m:val="lin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=0.1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core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0.3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SOL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type m:val="lin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FEF13-47BD-1176-5DDE-E0E210990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627534"/>
                <a:ext cx="6192688" cy="3888432"/>
              </a:xfrm>
              <a:blipFill>
                <a:blip r:embed="rId2"/>
                <a:stretch>
                  <a:fillRect l="-886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AB96D-9581-A96F-8D5D-6647FE49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9739ADED-591B-2300-5FF7-456D8F4F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t="15038" r="31017" b="7315"/>
          <a:stretch/>
        </p:blipFill>
        <p:spPr>
          <a:xfrm>
            <a:off x="363927" y="717263"/>
            <a:ext cx="2045947" cy="405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63D1D-D1D8-73DF-5C39-177F0D392555}"/>
                  </a:ext>
                </a:extLst>
              </p:cNvPr>
              <p:cNvSpPr txBox="1"/>
              <p:nvPr/>
            </p:nvSpPr>
            <p:spPr>
              <a:xfrm>
                <a:off x="5436096" y="3981963"/>
                <a:ext cx="2107821" cy="428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𝒐𝒎𝒑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63D1D-D1D8-73DF-5C39-177F0D392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981963"/>
                <a:ext cx="2107821" cy="428066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F365DC-84E0-6008-886F-2697E1778D08}"/>
              </a:ext>
            </a:extLst>
          </p:cNvPr>
          <p:cNvSpPr txBox="1"/>
          <p:nvPr/>
        </p:nvSpPr>
        <p:spPr>
          <a:xfrm>
            <a:off x="3059832" y="4009919"/>
            <a:ext cx="25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Relatively large SOL:</a:t>
            </a:r>
          </a:p>
        </p:txBody>
      </p:sp>
    </p:spTree>
    <p:extLst>
      <p:ext uri="{BB962C8B-B14F-4D97-AF65-F5344CB8AC3E}">
        <p14:creationId xmlns:p14="http://schemas.microsoft.com/office/powerpoint/2010/main" val="269766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1D6D-3F8E-5AB1-D6D7-9760008C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 Parametric Scan (Fluid Neutrals)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DA29-197E-1F16-2FC6-DB0647350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173" y="646398"/>
                <a:ext cx="8229600" cy="151216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Parameter scan:</a:t>
                </a:r>
              </a:p>
              <a:p>
                <a:pPr lvl="1" indent="-342900"/>
                <a:r>
                  <a:rPr lang="en-US" altLang="zh-CN" dirty="0"/>
                  <a:t>D puffing range ~factor 4: 1.6e23-6.0e23 atom/s</a:t>
                </a:r>
              </a:p>
              <a:p>
                <a:pPr lvl="1" indent="-342900"/>
                <a:r>
                  <a:rPr lang="en-US" altLang="zh-CN" dirty="0" err="1"/>
                  <a:t>Ar</a:t>
                </a:r>
                <a:r>
                  <a:rPr lang="en-US" altLang="zh-CN" dirty="0"/>
                  <a:t> puffing range ~</a:t>
                </a:r>
                <a:r>
                  <a:rPr lang="en-US" altLang="zh-CN" dirty="0" err="1"/>
                  <a:t>factor1.5</a:t>
                </a:r>
                <a:r>
                  <a:rPr lang="en-US" altLang="zh-CN" dirty="0"/>
                  <a:t>: </a:t>
                </a:r>
                <a:r>
                  <a:rPr lang="en-US" altLang="zh-CN" dirty="0" err="1"/>
                  <a:t>7.0e20-1.1e21</a:t>
                </a:r>
                <a:r>
                  <a:rPr lang="en-US" altLang="zh-CN" dirty="0"/>
                  <a:t> atom/s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Select cases with the maximum target temperature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</m:t>
                    </m:r>
                  </m:oMath>
                </a14:m>
                <a:r>
                  <a:rPr lang="en-US" altLang="zh-CN" sz="2000" dirty="0"/>
                  <a:t> eV</a:t>
                </a:r>
                <a:endParaRPr lang="zh-CN" alt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DA29-197E-1F16-2FC6-DB0647350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173" y="646398"/>
                <a:ext cx="8229600" cy="1512168"/>
              </a:xfrm>
              <a:blipFill>
                <a:blip r:embed="rId2"/>
                <a:stretch>
                  <a:fillRect l="-667" t="-161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03C60-85B4-95DC-041E-928D250F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Fabio Subba | Report on WP-</a:t>
            </a:r>
            <a:r>
              <a:rPr lang="en-GB" dirty="0" err="1"/>
              <a:t>PWIE</a:t>
            </a:r>
            <a:r>
              <a:rPr lang="en-GB" dirty="0"/>
              <a:t>  </a:t>
            </a:r>
            <a:r>
              <a:rPr lang="en-GB" dirty="0" err="1"/>
              <a:t>ADC.F</a:t>
            </a:r>
            <a:r>
              <a:rPr lang="en-GB" dirty="0"/>
              <a:t> Results | </a:t>
            </a:r>
            <a:r>
              <a:rPr lang="en-GB" dirty="0" err="1"/>
              <a:t>Juelich</a:t>
            </a:r>
            <a:r>
              <a:rPr lang="en-GB" dirty="0"/>
              <a:t> | 2023-02-06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F1862-F7FA-4E33-D548-EC63DBB2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3" y="2446006"/>
            <a:ext cx="2430000" cy="243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CAFDD-C616-39BA-F217-1A6666E28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2446006"/>
            <a:ext cx="2430000" cy="24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89D50-4DFB-AD5B-7B75-3622B468D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15" y="2446006"/>
            <a:ext cx="2430000" cy="243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DA438-E013-9A6D-2E70-24EB26B69461}"/>
              </a:ext>
            </a:extLst>
          </p:cNvPr>
          <p:cNvSpPr txBox="1"/>
          <p:nvPr/>
        </p:nvSpPr>
        <p:spPr>
          <a:xfrm>
            <a:off x="893567" y="2169007"/>
            <a:ext cx="18779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Line radiation fraction</a:t>
            </a:r>
            <a:endParaRPr lang="de-DE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213B3-AB8C-5287-D153-66824B3F96F9}"/>
              </a:ext>
            </a:extLst>
          </p:cNvPr>
          <p:cNvSpPr txBox="1"/>
          <p:nvPr/>
        </p:nvSpPr>
        <p:spPr>
          <a:xfrm>
            <a:off x="4374426" y="2169007"/>
            <a:ext cx="3559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Impurity concentration at the separatrix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2009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3042</TotalTime>
  <Words>1343</Words>
  <Application>Microsoft Office PowerPoint</Application>
  <PresentationFormat>On-screen Show (16:9)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 </vt:lpstr>
      <vt:lpstr>Introduction</vt:lpstr>
      <vt:lpstr>SN vs. XD</vt:lpstr>
      <vt:lpstr>XD Modelling with Kinetic Neutrals</vt:lpstr>
      <vt:lpstr>SX Modelling</vt:lpstr>
      <vt:lpstr>SX – Kinetic Neutrals</vt:lpstr>
      <vt:lpstr>Possible Intrinsically Non-steady SX Scenarios</vt:lpstr>
      <vt:lpstr>Snow Flake (SF-)</vt:lpstr>
      <vt:lpstr>SF- Parametric Scan (Fluid Neutrals)</vt:lpstr>
      <vt:lpstr>SF - Simulation with Kinetic Neutrals</vt:lpstr>
      <vt:lpstr>Full SOLPS-ITER vs. Simplified Models</vt:lpstr>
      <vt:lpstr>Radial Transport Importance: SX Example</vt:lpstr>
      <vt:lpstr>Possible Influences on Reactor Design</vt:lpstr>
      <vt:lpstr>Sensitivity Studies</vt:lpstr>
      <vt:lpstr>Numerical Enhancements</vt:lpstr>
      <vt:lpstr>Conclusions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Fabio  Subba</cp:lastModifiedBy>
  <cp:revision>60</cp:revision>
  <cp:lastPrinted>2014-10-16T14:51:28Z</cp:lastPrinted>
  <dcterms:created xsi:type="dcterms:W3CDTF">2021-12-22T14:29:37Z</dcterms:created>
  <dcterms:modified xsi:type="dcterms:W3CDTF">2023-02-05T20:02:29Z</dcterms:modified>
</cp:coreProperties>
</file>