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1" r:id="rId3"/>
    <p:sldId id="260" r:id="rId4"/>
    <p:sldId id="280" r:id="rId5"/>
    <p:sldId id="267" r:id="rId6"/>
    <p:sldId id="269" r:id="rId7"/>
    <p:sldId id="281" r:id="rId8"/>
    <p:sldId id="283" r:id="rId9"/>
    <p:sldId id="287" r:id="rId10"/>
    <p:sldId id="289" r:id="rId11"/>
    <p:sldId id="291" r:id="rId12"/>
    <p:sldId id="294" r:id="rId13"/>
    <p:sldId id="295" r:id="rId14"/>
    <p:sldId id="296" r:id="rId15"/>
    <p:sldId id="297" r:id="rId16"/>
    <p:sldId id="298" r:id="rId17"/>
    <p:sldId id="299" r:id="rId18"/>
    <p:sldId id="293" r:id="rId19"/>
    <p:sldId id="268" r:id="rId20"/>
    <p:sldId id="282" r:id="rId21"/>
    <p:sldId id="284" r:id="rId22"/>
    <p:sldId id="271" r:id="rId23"/>
    <p:sldId id="285" r:id="rId24"/>
    <p:sldId id="286" r:id="rId25"/>
    <p:sldId id="288" r:id="rId26"/>
    <p:sldId id="292" r:id="rId27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 autoAdjust="0"/>
    <p:restoredTop sz="91293" autoAdjust="0"/>
  </p:normalViewPr>
  <p:slideViewPr>
    <p:cSldViewPr showGuides="1">
      <p:cViewPr varScale="1">
        <p:scale>
          <a:sx n="155" d="100"/>
          <a:sy n="155" d="100"/>
        </p:scale>
        <p:origin x="78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06/02/2023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06/02/2023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464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936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773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26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08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559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758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995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462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412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01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706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673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00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805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01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mark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Subproject in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63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086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42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71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42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537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44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346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690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09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35"/>
            <a:ext cx="8229600" cy="367240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rgbClr val="FF0000"/>
                </a:solidFill>
              </a:rPr>
              <a:t>YOUR NAME </a:t>
            </a:r>
            <a:r>
              <a:rPr lang="en-GB" dirty="0"/>
              <a:t>| WPPWIE Project Meeting  | Zoom | 24.01.2022 | Page </a:t>
            </a:r>
            <a:fld id="{6A6D9FA1-99C7-4910-8E32-B85D378B0060}" type="slidenum">
              <a:rPr lang="en-GB" smtClean="0"/>
              <a:pPr algn="r"/>
              <a:t>‹N›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YOUR NAME</a:t>
            </a:r>
            <a:r>
              <a:rPr lang="en-GB" dirty="0"/>
              <a:t>| Project Board WP PWIE  | Zoom | 22.06.2021 | Page </a:t>
            </a:r>
            <a:fld id="{6A6D9FA1-99C7-4910-8E32-B85D378B0060}" type="slidenum">
              <a:rPr lang="en-GB" smtClean="0"/>
              <a:pPr algn="r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2800" dirty="0"/>
              <a:t>WP PWIE: </a:t>
            </a:r>
            <a:r>
              <a:rPr lang="en-US" sz="2800" dirty="0">
                <a:solidFill>
                  <a:srgbClr val="FF0000"/>
                </a:solidFill>
              </a:rPr>
              <a:t>SP ADC-H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/>
              <a:t>Final Meeting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219822"/>
            <a:ext cx="8064896" cy="8640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 ADC-H: Roberto Ambrosino</a:t>
            </a:r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99036"/>
            <a:ext cx="1296144" cy="3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57BBA690-DAF5-A50B-F1E5-6FA03FA1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/>
          <a:lstStyle/>
          <a:p>
            <a:r>
              <a:rPr lang="it-IT" dirty="0" err="1"/>
              <a:t>Shape</a:t>
            </a:r>
            <a:r>
              <a:rPr lang="it-IT" dirty="0"/>
              <a:t> controller design: SN </a:t>
            </a:r>
            <a:r>
              <a:rPr lang="it-IT" dirty="0" err="1"/>
              <a:t>configuration</a:t>
            </a:r>
            <a:r>
              <a:rPr lang="it-IT" dirty="0"/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3B3F6-A643-604D-3BE7-24B5496FD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5" y="1184176"/>
            <a:ext cx="4608512" cy="345638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DB641BD-FCF8-28B7-4BC4-6DB65FC2EE36}"/>
              </a:ext>
            </a:extLst>
          </p:cNvPr>
          <p:cNvSpPr txBox="1"/>
          <p:nvPr/>
        </p:nvSpPr>
        <p:spPr>
          <a:xfrm>
            <a:off x="-540568" y="814844"/>
            <a:ext cx="554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rgbClr val="FF0000"/>
                </a:solidFill>
              </a:rPr>
              <a:t>ITER </a:t>
            </a:r>
            <a:r>
              <a:rPr lang="it-IT" i="1" dirty="0" err="1">
                <a:solidFill>
                  <a:srgbClr val="FF0000"/>
                </a:solidFill>
              </a:rPr>
              <a:t>like</a:t>
            </a:r>
            <a:r>
              <a:rPr lang="it-IT" i="1" dirty="0">
                <a:solidFill>
                  <a:srgbClr val="FF0000"/>
                </a:solidFill>
              </a:rPr>
              <a:t> model of the HL </a:t>
            </a:r>
            <a:r>
              <a:rPr lang="it-IT" i="1" dirty="0" err="1">
                <a:solidFill>
                  <a:srgbClr val="FF0000"/>
                </a:solidFill>
              </a:rPr>
              <a:t>transition</a:t>
            </a:r>
            <a:endParaRPr lang="it-IT" i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FADF9B-6728-AA10-25DD-DE0A926DD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78" t="4770" r="35825" b="6385"/>
          <a:stretch/>
        </p:blipFill>
        <p:spPr>
          <a:xfrm>
            <a:off x="7349879" y="1271379"/>
            <a:ext cx="1775167" cy="31005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E209C99-1D8B-1FA7-9F70-E2184DFADC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" r="8151"/>
          <a:stretch/>
        </p:blipFill>
        <p:spPr>
          <a:xfrm>
            <a:off x="4596942" y="2829886"/>
            <a:ext cx="2604035" cy="219197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8735363-63AF-FF54-F3FF-144E78182A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1" t="2481" r="6353"/>
          <a:stretch/>
        </p:blipFill>
        <p:spPr>
          <a:xfrm>
            <a:off x="4499992" y="622118"/>
            <a:ext cx="2797936" cy="2218394"/>
          </a:xfrm>
          <a:prstGeom prst="rect">
            <a:avLst/>
          </a:prstGeom>
        </p:spPr>
      </p:pic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75697A79-72AF-13AB-9D0B-2334BDD7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88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5CD8B591-6689-469E-82B5-A0A5FC8D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/>
          <a:lstStyle/>
          <a:p>
            <a:r>
              <a:rPr lang="it-IT" dirty="0" err="1"/>
              <a:t>Shape</a:t>
            </a:r>
            <a:r>
              <a:rPr lang="it-IT" dirty="0"/>
              <a:t> controller design: XD </a:t>
            </a:r>
            <a:r>
              <a:rPr lang="it-IT" dirty="0" err="1"/>
              <a:t>configuration</a:t>
            </a:r>
            <a:r>
              <a:rPr lang="it-IT" dirty="0"/>
              <a:t>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38C2584-CDA6-9BD6-1566-304F73F36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73" t="2775" r="37305" b="6385"/>
          <a:stretch/>
        </p:blipFill>
        <p:spPr>
          <a:xfrm>
            <a:off x="6218128" y="700513"/>
            <a:ext cx="2242304" cy="404935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0E7FA57-F4A4-D288-26CE-24CD8F365079}"/>
              </a:ext>
            </a:extLst>
          </p:cNvPr>
          <p:cNvSpPr txBox="1"/>
          <p:nvPr/>
        </p:nvSpPr>
        <p:spPr>
          <a:xfrm>
            <a:off x="6645598" y="36770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77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6B8F3EF-BE0C-2B85-FEA6-492CA1727719}"/>
              </a:ext>
            </a:extLst>
          </p:cNvPr>
          <p:cNvSpPr txBox="1"/>
          <p:nvPr/>
        </p:nvSpPr>
        <p:spPr>
          <a:xfrm>
            <a:off x="6908864" y="32267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65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501E7EA-4F5E-3E30-06C5-2D83547D6607}"/>
              </a:ext>
            </a:extLst>
          </p:cNvPr>
          <p:cNvSpPr txBox="1"/>
          <p:nvPr/>
        </p:nvSpPr>
        <p:spPr>
          <a:xfrm>
            <a:off x="6828631" y="24575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56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8E42A29-9212-F25C-AC17-75292918F7A1}"/>
              </a:ext>
            </a:extLst>
          </p:cNvPr>
          <p:cNvSpPr txBox="1"/>
          <p:nvPr/>
        </p:nvSpPr>
        <p:spPr>
          <a:xfrm>
            <a:off x="6828631" y="17379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48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DA07B39-6CC6-7F99-DEC7-48B8982D50AF}"/>
              </a:ext>
            </a:extLst>
          </p:cNvPr>
          <p:cNvSpPr txBox="1"/>
          <p:nvPr/>
        </p:nvSpPr>
        <p:spPr>
          <a:xfrm>
            <a:off x="6984272" y="13014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66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AC2118C-866A-D239-A1FA-6C6FA84C26DE}"/>
              </a:ext>
            </a:extLst>
          </p:cNvPr>
          <p:cNvSpPr txBox="1"/>
          <p:nvPr/>
        </p:nvSpPr>
        <p:spPr>
          <a:xfrm>
            <a:off x="7921296" y="15473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29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448C18D-7183-2743-0DC0-9461610C2757}"/>
              </a:ext>
            </a:extLst>
          </p:cNvPr>
          <p:cNvSpPr txBox="1"/>
          <p:nvPr/>
        </p:nvSpPr>
        <p:spPr>
          <a:xfrm>
            <a:off x="8092176" y="23313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21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1A0E7A2-5F34-3574-E7EA-EB71FA36CEED}"/>
              </a:ext>
            </a:extLst>
          </p:cNvPr>
          <p:cNvSpPr txBox="1"/>
          <p:nvPr/>
        </p:nvSpPr>
        <p:spPr>
          <a:xfrm>
            <a:off x="7722352" y="321017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9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844B9B9-9F3F-4644-8369-F30F7223BCDB}"/>
              </a:ext>
            </a:extLst>
          </p:cNvPr>
          <p:cNvSpPr txBox="1"/>
          <p:nvPr/>
        </p:nvSpPr>
        <p:spPr>
          <a:xfrm>
            <a:off x="7105847" y="38534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74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493BF5-3173-117B-8387-1A2331204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2" r="-1"/>
          <a:stretch/>
        </p:blipFill>
        <p:spPr>
          <a:xfrm>
            <a:off x="2833026" y="2725189"/>
            <a:ext cx="3014772" cy="23138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36755B0-B17E-5121-E9EB-CB987B98C4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0" r="7550"/>
          <a:stretch/>
        </p:blipFill>
        <p:spPr>
          <a:xfrm>
            <a:off x="114808" y="2708282"/>
            <a:ext cx="2646272" cy="22464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48A5B9-E9B9-002E-E9B5-54BB4A2A4B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50" r="5824"/>
          <a:stretch/>
        </p:blipFill>
        <p:spPr>
          <a:xfrm>
            <a:off x="2940222" y="485940"/>
            <a:ext cx="2728434" cy="230637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843985C-CD6B-DD56-47F6-D46FDD4DAD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0" r="5826"/>
          <a:stretch/>
        </p:blipFill>
        <p:spPr>
          <a:xfrm>
            <a:off x="10364" y="485940"/>
            <a:ext cx="2861238" cy="2313056"/>
          </a:xfrm>
          <a:prstGeom prst="rect">
            <a:avLst/>
          </a:prstGeom>
        </p:spPr>
      </p:pic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92B36206-8B40-D9DA-1AB7-4336BDCB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420" y="493864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48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de-DE" dirty="0"/>
              <a:t>SP ADC-H – D002 - Goals </a:t>
            </a:r>
            <a:r>
              <a:rPr lang="en-AU" dirty="0"/>
              <a:t>reached</a:t>
            </a:r>
            <a:r>
              <a:rPr lang="de-DE" dirty="0"/>
              <a:t> in 2021-22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069633"/>
              </p:ext>
            </p:extLst>
          </p:nvPr>
        </p:nvGraphicFramePr>
        <p:xfrm>
          <a:off x="71500" y="1635646"/>
          <a:ext cx="9001000" cy="1189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8702">
                  <a:extLst>
                    <a:ext uri="{9D8B030D-6E8A-4147-A177-3AD203B41FA5}">
                      <a16:colId xmlns:a16="http://schemas.microsoft.com/office/drawing/2014/main" val="531328472"/>
                    </a:ext>
                  </a:extLst>
                </a:gridCol>
                <a:gridCol w="1236200">
                  <a:extLst>
                    <a:ext uri="{9D8B030D-6E8A-4147-A177-3AD203B41FA5}">
                      <a16:colId xmlns:a16="http://schemas.microsoft.com/office/drawing/2014/main" val="1334987883"/>
                    </a:ext>
                  </a:extLst>
                </a:gridCol>
                <a:gridCol w="6586098">
                  <a:extLst>
                    <a:ext uri="{9D8B030D-6E8A-4147-A177-3AD203B41FA5}">
                      <a16:colId xmlns:a16="http://schemas.microsoft.com/office/drawing/2014/main" val="18512828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4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Activity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400" dirty="0" err="1">
                          <a:effectLst/>
                        </a:rPr>
                        <a:t>Deliverable</a:t>
                      </a:r>
                      <a:r>
                        <a:rPr lang="de-DE" sz="1400" dirty="0">
                          <a:effectLst/>
                        </a:rPr>
                        <a:t> ID(s)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de-DE" sz="1400" dirty="0"/>
                        <a:t>Goals </a:t>
                      </a:r>
                      <a:r>
                        <a:rPr lang="en-AU" sz="1400" dirty="0"/>
                        <a:t>reached</a:t>
                      </a:r>
                      <a:r>
                        <a:rPr lang="de-DE" sz="1400" dirty="0"/>
                        <a:t> </a:t>
                      </a:r>
                      <a:r>
                        <a:rPr lang="de-DE" sz="1400"/>
                        <a:t>in 2021-22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421015"/>
                  </a:ext>
                </a:extLst>
              </a:tr>
              <a:tr h="49776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ADC-H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>
                          <a:effectLst/>
                        </a:rPr>
                        <a:t>D002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4313" indent="-214313">
                        <a:lnSpc>
                          <a:spcPct val="113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disruptions analysis considering the different DTT plasma configurations (SN, NT, XD) and different disruption scenarios (upper and lower VDE) by using MAXFEA code</a:t>
                      </a:r>
                    </a:p>
                  </a:txBody>
                  <a:tcPr marL="72000" marR="9525" marT="9525" marB="0" anchor="b"/>
                </a:tc>
                <a:extLst>
                  <a:ext uri="{0D108BD9-81ED-4DB2-BD59-A6C34878D82A}">
                    <a16:rowId xmlns:a16="http://schemas.microsoft.com/office/drawing/2014/main" val="1991307508"/>
                  </a:ext>
                </a:extLst>
              </a:tr>
            </a:tbl>
          </a:graphicData>
        </a:graphic>
      </p:graphicFrame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BBDA6F0-B0CD-AD4C-A83B-1E4C1EE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391243-CAB4-E840-8C55-316BC362020A}"/>
              </a:ext>
            </a:extLst>
          </p:cNvPr>
          <p:cNvSpPr txBox="1"/>
          <p:nvPr/>
        </p:nvSpPr>
        <p:spPr>
          <a:xfrm>
            <a:off x="1885328" y="3435846"/>
            <a:ext cx="4620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CREATE – ENEA </a:t>
            </a:r>
          </a:p>
          <a:p>
            <a:pPr algn="ctr"/>
            <a:r>
              <a:rPr lang="en-US" dirty="0"/>
              <a:t>R. </a:t>
            </a:r>
            <a:r>
              <a:rPr lang="en-US" dirty="0" err="1"/>
              <a:t>Lombroni</a:t>
            </a:r>
            <a:r>
              <a:rPr lang="en-US" dirty="0"/>
              <a:t>, G. </a:t>
            </a:r>
            <a:r>
              <a:rPr lang="en-US" dirty="0" err="1"/>
              <a:t>Calabrò</a:t>
            </a:r>
            <a:r>
              <a:rPr lang="en-US" dirty="0"/>
              <a:t>, P. Fanelli, G. </a:t>
            </a:r>
            <a:r>
              <a:rPr lang="en-US" dirty="0" err="1"/>
              <a:t>Ramogida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6730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en-GB" dirty="0"/>
              <a:t>SP ADC-H – D002 – Description of the activity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BBDA6F0-B0CD-AD4C-A83B-1E4C1EE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EA76F1FE-0388-12D4-6127-A55035CBC103}"/>
              </a:ext>
            </a:extLst>
          </p:cNvPr>
          <p:cNvSpPr txBox="1"/>
          <p:nvPr/>
        </p:nvSpPr>
        <p:spPr>
          <a:xfrm>
            <a:off x="107504" y="666642"/>
            <a:ext cx="8928992" cy="396454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set of Downward and Upward Vertical Displacement Events (DVDEs - UVDEs) were simulated considering SN, XD and NT configurations and exploring different durations of CQ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main assumptions of the VDEs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Destabilizing kick of 10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simulate the loss of position control;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TQ at a given critical safety factor (=2) as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betapol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drop in 1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CQ durations (~4 and ~40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Halo currents growth during CQ.</a:t>
            </a:r>
          </a:p>
          <a:p>
            <a:pPr lvl="1">
              <a:lnSpc>
                <a:spcPct val="113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Produced output: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Induced currents and forces in the VV and the Stabilizing Plates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Induced currents, voltages and forces in the in-vessel coils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Plasma filaments (to be used as source term in possible future 3D analysis)</a:t>
            </a:r>
          </a:p>
          <a:p>
            <a:pPr marL="671513" lvl="1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Evolution of the plasma main parameters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Ipla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592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en-GB" dirty="0"/>
              <a:t>SP ADC-H – D002 – Upward VDE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BBDA6F0-B0CD-AD4C-A83B-1E4C1EE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AD5C93-719C-4E9D-25A6-C633FFBBA338}"/>
              </a:ext>
            </a:extLst>
          </p:cNvPr>
          <p:cNvSpPr txBox="1"/>
          <p:nvPr/>
        </p:nvSpPr>
        <p:spPr>
          <a:xfrm>
            <a:off x="-53664" y="849323"/>
            <a:ext cx="8928992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SN @SOF UVDE slow</a:t>
            </a:r>
            <a:endParaRPr lang="en-US" sz="13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70551D2-D476-1579-DAE9-F316EB19F2FC}"/>
              </a:ext>
            </a:extLst>
          </p:cNvPr>
          <p:cNvSpPr txBox="1"/>
          <p:nvPr/>
        </p:nvSpPr>
        <p:spPr>
          <a:xfrm>
            <a:off x="1029768" y="4013142"/>
            <a:ext cx="237626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VV ~ 8 MN during CQ</a:t>
            </a:r>
            <a:endParaRPr lang="it-IT" dirty="0"/>
          </a:p>
        </p:txBody>
      </p:sp>
      <p:sp>
        <p:nvSpPr>
          <p:cNvPr id="9" name="Freccia a destra 29">
            <a:extLst>
              <a:ext uri="{FF2B5EF4-FFF2-40B4-BE49-F238E27FC236}">
                <a16:creationId xmlns:a16="http://schemas.microsoft.com/office/drawing/2014/main" id="{B7D0BE2B-270E-6332-817B-6924C362D038}"/>
              </a:ext>
            </a:extLst>
          </p:cNvPr>
          <p:cNvSpPr/>
          <p:nvPr/>
        </p:nvSpPr>
        <p:spPr>
          <a:xfrm>
            <a:off x="569619" y="4062417"/>
            <a:ext cx="360040" cy="201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182DB22-1EA2-314B-5B85-74E3944E7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738" y="1038596"/>
            <a:ext cx="1844187" cy="18026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CEBDDFC-0C2F-ED1F-D2AE-4823375B19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8043" y="2715766"/>
            <a:ext cx="1944149" cy="197673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EE42845-20CD-7EEA-CA09-5E2E4C8C9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936" y="1062087"/>
            <a:ext cx="1812794" cy="180263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BEBE70B-AC8A-34C6-A605-815920671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418" y="1103028"/>
            <a:ext cx="1734921" cy="172142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051DB59-44B8-33A4-487A-661550A7F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418" y="2848512"/>
            <a:ext cx="1740706" cy="172142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F1FE951-2F08-F221-FA99-C834A212C40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1793" y="2690677"/>
            <a:ext cx="1836601" cy="191449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AF53141-F1D4-DC4B-8EB4-4FB4390CC6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06" y="1213948"/>
            <a:ext cx="2272072" cy="284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3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en-GB" dirty="0"/>
              <a:t>SP ADC-H – D002 – Downward VDE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BBDA6F0-B0CD-AD4C-A83B-1E4C1EE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5FE6894B-113C-91FF-C0AE-DA19E63E06C1}"/>
              </a:ext>
            </a:extLst>
          </p:cNvPr>
          <p:cNvSpPr txBox="1"/>
          <p:nvPr/>
        </p:nvSpPr>
        <p:spPr>
          <a:xfrm>
            <a:off x="-2133" y="812049"/>
            <a:ext cx="8928992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SN @SOF DVDE slow</a:t>
            </a:r>
            <a:endParaRPr lang="en-US" sz="13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4808D5-18E9-0F56-EDF4-DF0373195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813" y="1108081"/>
            <a:ext cx="1844187" cy="17019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1A31411-EB23-A6D1-0B90-3B8703A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13" y="2787774"/>
            <a:ext cx="1944149" cy="17658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9C82D8-3CF1-87E1-6832-B7A40190C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529" y="1178395"/>
            <a:ext cx="1600881" cy="16315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070EF6-9CC2-928B-4367-C504185A5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6619" y="2861723"/>
            <a:ext cx="1728700" cy="164217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03F0A9D-2C43-FBB5-B989-BA838419E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9342" y="1201615"/>
            <a:ext cx="1720686" cy="16355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93F4CB-8756-94D1-E432-B8D09E8A3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8303" y="2787774"/>
            <a:ext cx="1693066" cy="17154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172B152-AA62-7181-BEAC-6CC68386A1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62" y="1177254"/>
            <a:ext cx="2165240" cy="264673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B1513DF-983B-DD0A-17A2-DFC44BD36E72}"/>
              </a:ext>
            </a:extLst>
          </p:cNvPr>
          <p:cNvSpPr txBox="1"/>
          <p:nvPr/>
        </p:nvSpPr>
        <p:spPr>
          <a:xfrm>
            <a:off x="1081299" y="3975868"/>
            <a:ext cx="237626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VV ~ -10MN during CQ</a:t>
            </a:r>
            <a:endParaRPr lang="it-IT" dirty="0"/>
          </a:p>
        </p:txBody>
      </p:sp>
      <p:sp>
        <p:nvSpPr>
          <p:cNvPr id="14" name="Freccia a destra 29">
            <a:extLst>
              <a:ext uri="{FF2B5EF4-FFF2-40B4-BE49-F238E27FC236}">
                <a16:creationId xmlns:a16="http://schemas.microsoft.com/office/drawing/2014/main" id="{B3882919-7951-9768-3790-2AC20C6201B4}"/>
              </a:ext>
            </a:extLst>
          </p:cNvPr>
          <p:cNvSpPr/>
          <p:nvPr/>
        </p:nvSpPr>
        <p:spPr>
          <a:xfrm>
            <a:off x="621150" y="4025143"/>
            <a:ext cx="360040" cy="201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zE9uq2Nc4E">
            <a:hlinkClick r:id="" action="ppaction://media"/>
            <a:extLst>
              <a:ext uri="{FF2B5EF4-FFF2-40B4-BE49-F238E27FC236}">
                <a16:creationId xmlns:a16="http://schemas.microsoft.com/office/drawing/2014/main" id="{47644DC4-6ACD-1CDD-87BF-CA324EE200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7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48520" y="1632674"/>
            <a:ext cx="1480465" cy="19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en-GB" dirty="0"/>
              <a:t>SP ADC-H – D002 – Table of the results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BBDA6F0-B0CD-AD4C-A83B-1E4C1EE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95867D8B-FD70-D16F-BD47-3952C4500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717086"/>
              </p:ext>
            </p:extLst>
          </p:nvPr>
        </p:nvGraphicFramePr>
        <p:xfrm>
          <a:off x="935596" y="551214"/>
          <a:ext cx="7272808" cy="2135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361">
                  <a:extLst>
                    <a:ext uri="{9D8B030D-6E8A-4147-A177-3AD203B41FA5}">
                      <a16:colId xmlns:a16="http://schemas.microsoft.com/office/drawing/2014/main" val="4058027705"/>
                    </a:ext>
                  </a:extLst>
                </a:gridCol>
                <a:gridCol w="754364">
                  <a:extLst>
                    <a:ext uri="{9D8B030D-6E8A-4147-A177-3AD203B41FA5}">
                      <a16:colId xmlns:a16="http://schemas.microsoft.com/office/drawing/2014/main" val="3019168998"/>
                    </a:ext>
                  </a:extLst>
                </a:gridCol>
                <a:gridCol w="790429">
                  <a:extLst>
                    <a:ext uri="{9D8B030D-6E8A-4147-A177-3AD203B41FA5}">
                      <a16:colId xmlns:a16="http://schemas.microsoft.com/office/drawing/2014/main" val="129130245"/>
                    </a:ext>
                  </a:extLst>
                </a:gridCol>
                <a:gridCol w="788926">
                  <a:extLst>
                    <a:ext uri="{9D8B030D-6E8A-4147-A177-3AD203B41FA5}">
                      <a16:colId xmlns:a16="http://schemas.microsoft.com/office/drawing/2014/main" val="2032725583"/>
                    </a:ext>
                  </a:extLst>
                </a:gridCol>
                <a:gridCol w="772396">
                  <a:extLst>
                    <a:ext uri="{9D8B030D-6E8A-4147-A177-3AD203B41FA5}">
                      <a16:colId xmlns:a16="http://schemas.microsoft.com/office/drawing/2014/main" val="3673343809"/>
                    </a:ext>
                  </a:extLst>
                </a:gridCol>
                <a:gridCol w="781413">
                  <a:extLst>
                    <a:ext uri="{9D8B030D-6E8A-4147-A177-3AD203B41FA5}">
                      <a16:colId xmlns:a16="http://schemas.microsoft.com/office/drawing/2014/main" val="2610156471"/>
                    </a:ext>
                  </a:extLst>
                </a:gridCol>
                <a:gridCol w="752109">
                  <a:extLst>
                    <a:ext uri="{9D8B030D-6E8A-4147-A177-3AD203B41FA5}">
                      <a16:colId xmlns:a16="http://schemas.microsoft.com/office/drawing/2014/main" val="3862732684"/>
                    </a:ext>
                  </a:extLst>
                </a:gridCol>
                <a:gridCol w="1603810">
                  <a:extLst>
                    <a:ext uri="{9D8B030D-6E8A-4147-A177-3AD203B41FA5}">
                      <a16:colId xmlns:a16="http://schemas.microsoft.com/office/drawing/2014/main" val="1425852895"/>
                    </a:ext>
                  </a:extLst>
                </a:gridCol>
              </a:tblGrid>
              <a:tr h="502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Class of event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CQ [ms]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TQ init event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Halo onset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Axi-sim halo factor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Ihalo [MA]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Ip at TQ [MA]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 err="1">
                          <a:effectLst/>
                        </a:rPr>
                        <a:t>Fz</a:t>
                      </a:r>
                      <a:r>
                        <a:rPr lang="en-GB" sz="1100" dirty="0">
                          <a:effectLst/>
                        </a:rPr>
                        <a:t> max on VV - [MN]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2258920834"/>
                  </a:ext>
                </a:extLst>
              </a:tr>
              <a:tr h="16067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348341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DVDE FAST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-4.3 (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near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 end of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2520500594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DVDE SLOW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0.53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-10.2 (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2868879552"/>
                  </a:ext>
                </a:extLst>
              </a:tr>
              <a:tr h="16067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XD</a:t>
                      </a: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524457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DVDE FAST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0.38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-4.4 (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near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 end of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2105101288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DVDE SLOW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0.45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-10.3 (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78187096"/>
                  </a:ext>
                </a:extLst>
              </a:tr>
              <a:tr h="16067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</a:t>
                      </a: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3102168431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DVDE FAST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0.35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-2.7 (after the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839113348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DVDE SLOW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0.51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-6.5 (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1121690518"/>
                  </a:ext>
                </a:extLst>
              </a:tr>
            </a:tbl>
          </a:graphicData>
        </a:graphic>
      </p:graphicFrame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4E1EFCD0-D8C2-1CF6-3B8D-14967C33E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322460"/>
              </p:ext>
            </p:extLst>
          </p:nvPr>
        </p:nvGraphicFramePr>
        <p:xfrm>
          <a:off x="935596" y="2705567"/>
          <a:ext cx="7272808" cy="2135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361">
                  <a:extLst>
                    <a:ext uri="{9D8B030D-6E8A-4147-A177-3AD203B41FA5}">
                      <a16:colId xmlns:a16="http://schemas.microsoft.com/office/drawing/2014/main" val="4058027705"/>
                    </a:ext>
                  </a:extLst>
                </a:gridCol>
                <a:gridCol w="754364">
                  <a:extLst>
                    <a:ext uri="{9D8B030D-6E8A-4147-A177-3AD203B41FA5}">
                      <a16:colId xmlns:a16="http://schemas.microsoft.com/office/drawing/2014/main" val="3019168998"/>
                    </a:ext>
                  </a:extLst>
                </a:gridCol>
                <a:gridCol w="790429">
                  <a:extLst>
                    <a:ext uri="{9D8B030D-6E8A-4147-A177-3AD203B41FA5}">
                      <a16:colId xmlns:a16="http://schemas.microsoft.com/office/drawing/2014/main" val="129130245"/>
                    </a:ext>
                  </a:extLst>
                </a:gridCol>
                <a:gridCol w="788926">
                  <a:extLst>
                    <a:ext uri="{9D8B030D-6E8A-4147-A177-3AD203B41FA5}">
                      <a16:colId xmlns:a16="http://schemas.microsoft.com/office/drawing/2014/main" val="2032725583"/>
                    </a:ext>
                  </a:extLst>
                </a:gridCol>
                <a:gridCol w="772396">
                  <a:extLst>
                    <a:ext uri="{9D8B030D-6E8A-4147-A177-3AD203B41FA5}">
                      <a16:colId xmlns:a16="http://schemas.microsoft.com/office/drawing/2014/main" val="3673343809"/>
                    </a:ext>
                  </a:extLst>
                </a:gridCol>
                <a:gridCol w="781413">
                  <a:extLst>
                    <a:ext uri="{9D8B030D-6E8A-4147-A177-3AD203B41FA5}">
                      <a16:colId xmlns:a16="http://schemas.microsoft.com/office/drawing/2014/main" val="2610156471"/>
                    </a:ext>
                  </a:extLst>
                </a:gridCol>
                <a:gridCol w="752109">
                  <a:extLst>
                    <a:ext uri="{9D8B030D-6E8A-4147-A177-3AD203B41FA5}">
                      <a16:colId xmlns:a16="http://schemas.microsoft.com/office/drawing/2014/main" val="3862732684"/>
                    </a:ext>
                  </a:extLst>
                </a:gridCol>
                <a:gridCol w="1603810">
                  <a:extLst>
                    <a:ext uri="{9D8B030D-6E8A-4147-A177-3AD203B41FA5}">
                      <a16:colId xmlns:a16="http://schemas.microsoft.com/office/drawing/2014/main" val="1425852895"/>
                    </a:ext>
                  </a:extLst>
                </a:gridCol>
              </a:tblGrid>
              <a:tr h="502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Class of event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CQ [ms]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TQ init event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Halo onset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Axi-sim halo factor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Ihalo [MA]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>
                          <a:effectLst/>
                        </a:rPr>
                        <a:t>Ip at TQ [MA]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 err="1">
                          <a:effectLst/>
                        </a:rPr>
                        <a:t>Fz</a:t>
                      </a:r>
                      <a:r>
                        <a:rPr lang="en-GB" sz="1100" dirty="0">
                          <a:effectLst/>
                        </a:rPr>
                        <a:t> max on VV - [MN]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2258920834"/>
                  </a:ext>
                </a:extLst>
              </a:tr>
              <a:tr h="16067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348341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UVDE FAST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 (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near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 end of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2520500594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UVDE SLOW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0.36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1.98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 (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2868879552"/>
                  </a:ext>
                </a:extLst>
              </a:tr>
              <a:tr h="16067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XD</a:t>
                      </a: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524457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UVDE FAST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-2.6 (after the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2105101288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UVDE SLOW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0.31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 (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78187096"/>
                  </a:ext>
                </a:extLst>
              </a:tr>
              <a:tr h="16067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</a:t>
                      </a: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3102168431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UVDE FAST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0.63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-2.3 (after the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839113348"/>
                  </a:ext>
                </a:extLst>
              </a:tr>
              <a:tr h="160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UVDE SLOW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~40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q95 = 2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CQ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0.41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 marL="60715" marR="60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-2.2 (after the CQ)</a:t>
                      </a:r>
                    </a:p>
                  </a:txBody>
                  <a:tcPr marL="60715" marR="60715" marT="0" marB="0" anchor="ctr"/>
                </a:tc>
                <a:extLst>
                  <a:ext uri="{0D108BD9-81ED-4DB2-BD59-A6C34878D82A}">
                    <a16:rowId xmlns:a16="http://schemas.microsoft.com/office/drawing/2014/main" val="1121690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3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en-GB" dirty="0"/>
              <a:t>SP ADC-H – D002 – Conclusions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BBDA6F0-B0CD-AD4C-A83B-1E4C1EE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C298FCD8-150A-5AFD-C410-35367D13C9F9}"/>
              </a:ext>
            </a:extLst>
          </p:cNvPr>
          <p:cNvSpPr txBox="1"/>
          <p:nvPr/>
        </p:nvSpPr>
        <p:spPr>
          <a:xfrm>
            <a:off x="107504" y="699542"/>
            <a:ext cx="8928992" cy="392460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updated DTT MAXFEA model has been set up and the reference SN, XD and NT</a:t>
            </a:r>
          </a:p>
          <a:p>
            <a:pPr>
              <a:lnSpc>
                <a:spcPct val="113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configurations have been reproduced showing a very good agreement with CREATE-NL code</a:t>
            </a:r>
          </a:p>
          <a:p>
            <a:pPr>
              <a:lnSpc>
                <a:spcPct val="113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MAXFEA model has been benchmarked against CREATE-NL code considering a simplified disruption case with a filamentary representation of the plasma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2021, a set of different disruptions scenarios (DVDEs) were simulated using the reference plasma configurations and exploring different CQ durations (fast 4ms, slow 40ms)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2022, the list of disruptions has been expanded by including UVDEs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SN and XD DVDE slow scenario generate the highest vertical force on the VV, about -10MN during the CQ phase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68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3244E4E0-FA17-32D1-E5A1-6103AD92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400300"/>
            <a:ext cx="3799384" cy="342900"/>
          </a:xfrm>
        </p:spPr>
        <p:txBody>
          <a:bodyPr/>
          <a:lstStyle/>
          <a:p>
            <a:r>
              <a:rPr lang="it-IT" dirty="0" err="1"/>
              <a:t>Additional</a:t>
            </a:r>
            <a:r>
              <a:rPr lang="it-IT" dirty="0"/>
              <a:t> slides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EA764F2D-5C2D-B9B7-025C-683B963D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181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ADC-H: DTT </a:t>
            </a:r>
            <a:r>
              <a:rPr lang="de-DE" dirty="0" err="1"/>
              <a:t>poloidal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coils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13004B7-2FDA-5344-905C-E5F6E9A1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B5D2BAA7-EA9F-4145-9C2E-A412AD6505A5}"/>
              </a:ext>
            </a:extLst>
          </p:cNvPr>
          <p:cNvCxnSpPr>
            <a:cxnSpLocks/>
          </p:cNvCxnSpPr>
          <p:nvPr/>
        </p:nvCxnSpPr>
        <p:spPr>
          <a:xfrm>
            <a:off x="119336" y="6372135"/>
            <a:ext cx="118739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3AE9F81-CEAD-07C5-4217-9AF3B47D6938}"/>
              </a:ext>
            </a:extLst>
          </p:cNvPr>
          <p:cNvSpPr txBox="1"/>
          <p:nvPr/>
        </p:nvSpPr>
        <p:spPr>
          <a:xfrm>
            <a:off x="20976" y="598198"/>
            <a:ext cx="582249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DTT will be equipped with: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b="1" dirty="0"/>
              <a:t>a CS stack composed by 6 independent elements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b="1" dirty="0"/>
              <a:t>6 PF coils</a:t>
            </a:r>
            <a:r>
              <a:rPr lang="en-US" dirty="0"/>
              <a:t> up down symmetric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b="1" dirty="0"/>
              <a:t>2 in-vessel equatorial coils </a:t>
            </a:r>
            <a:r>
              <a:rPr lang="en-US" dirty="0"/>
              <a:t>will be used in DTT both for vertical stabilization and fast radial control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Vertical stabilization connected in </a:t>
            </a:r>
            <a:r>
              <a:rPr lang="en-US" dirty="0" err="1"/>
              <a:t>antiseries</a:t>
            </a:r>
            <a:endParaRPr lang="en-US" dirty="0"/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Radial control connected in series</a:t>
            </a:r>
          </a:p>
          <a:p>
            <a:pPr marL="342891" lvl="1"/>
            <a:endParaRPr lang="en-US" sz="1000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b="1" dirty="0"/>
              <a:t>4 in-vessel divertor coils </a:t>
            </a:r>
            <a:r>
              <a:rPr lang="en-US" dirty="0"/>
              <a:t>used for: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Local modification of the plasma divertor region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Sweeping control </a:t>
            </a:r>
          </a:p>
          <a:p>
            <a:endParaRPr lang="en-US" sz="1000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b="1" dirty="0"/>
              <a:t>Stabilizing plates </a:t>
            </a:r>
            <a:r>
              <a:rPr lang="en-US" dirty="0"/>
              <a:t>are also needed to improve the passive stability performance of the DTT scenarios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9B83ED8-4FC2-921E-BE64-4A8C60519D0F}"/>
              </a:ext>
            </a:extLst>
          </p:cNvPr>
          <p:cNvGrpSpPr/>
          <p:nvPr/>
        </p:nvGrpSpPr>
        <p:grpSpPr>
          <a:xfrm>
            <a:off x="5557994" y="274568"/>
            <a:ext cx="3565030" cy="4673446"/>
            <a:chOff x="5571460" y="817059"/>
            <a:chExt cx="3572540" cy="5053430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BECF8CC7-4B45-EB6C-0E2F-8BB3AD12B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09" r="24658" b="5260"/>
            <a:stretch/>
          </p:blipFill>
          <p:spPr>
            <a:xfrm>
              <a:off x="5571460" y="817059"/>
              <a:ext cx="3572540" cy="5053430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7458E69-9027-0ECB-77EE-C93E94EF8102}"/>
                </a:ext>
              </a:extLst>
            </p:cNvPr>
            <p:cNvSpPr txBox="1"/>
            <p:nvPr/>
          </p:nvSpPr>
          <p:spPr>
            <a:xfrm>
              <a:off x="8215165" y="3095744"/>
              <a:ext cx="61891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/>
                <a:t>VS coils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9EE725C-A327-56CD-72EB-E0C8F13E7D57}"/>
                </a:ext>
              </a:extLst>
            </p:cNvPr>
            <p:cNvSpPr txBox="1"/>
            <p:nvPr/>
          </p:nvSpPr>
          <p:spPr>
            <a:xfrm>
              <a:off x="6675712" y="4515440"/>
              <a:ext cx="96240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b="1" dirty="0" err="1"/>
                <a:t>Div</a:t>
              </a:r>
              <a:r>
                <a:rPr lang="it-IT" sz="1350" b="1" dirty="0"/>
                <a:t>. coils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A611EC3F-4425-0BAC-4D0E-F546BFAAD9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3976" y="3102978"/>
              <a:ext cx="311184" cy="1549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7219513E-6D2D-DC25-F0F1-D09CA350A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3976" y="3498233"/>
              <a:ext cx="311184" cy="1451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9F176E18-764A-9127-B7DB-45B00EA1E1E0}"/>
                </a:ext>
              </a:extLst>
            </p:cNvPr>
            <p:cNvSpPr txBox="1"/>
            <p:nvPr/>
          </p:nvSpPr>
          <p:spPr>
            <a:xfrm>
              <a:off x="6911022" y="3061764"/>
              <a:ext cx="72710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 err="1"/>
                <a:t>Stabiliz</a:t>
              </a:r>
              <a:r>
                <a:rPr lang="it-IT" sz="1350" b="1" dirty="0"/>
                <a:t>. </a:t>
              </a:r>
              <a:r>
                <a:rPr lang="it-IT" sz="1350" b="1" dirty="0" err="1"/>
                <a:t>plates</a:t>
              </a:r>
              <a:endParaRPr lang="it-IT" sz="1350" b="1" dirty="0"/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2B444C5E-075D-F4C0-DC18-05AC069CB9AC}"/>
                </a:ext>
              </a:extLst>
            </p:cNvPr>
            <p:cNvCxnSpPr>
              <a:cxnSpLocks/>
            </p:cNvCxnSpPr>
            <p:nvPr/>
          </p:nvCxnSpPr>
          <p:spPr>
            <a:xfrm>
              <a:off x="7235341" y="3498232"/>
              <a:ext cx="212762" cy="3044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927323C3-351D-0F82-384B-2E02E58801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4574" y="2624281"/>
              <a:ext cx="183695" cy="3831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505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ADC-H Milestones </a:t>
            </a:r>
            <a:r>
              <a:rPr lang="de-DE" dirty="0" err="1"/>
              <a:t>and</a:t>
            </a:r>
            <a:r>
              <a:rPr lang="de-DE" dirty="0"/>
              <a:t> Tasks 2021-2022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002020"/>
              </p:ext>
            </p:extLst>
          </p:nvPr>
        </p:nvGraphicFramePr>
        <p:xfrm>
          <a:off x="323528" y="3029724"/>
          <a:ext cx="8312236" cy="16644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53132847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34987883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185128284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1413260"/>
                    </a:ext>
                  </a:extLst>
                </a:gridCol>
                <a:gridCol w="1183444">
                  <a:extLst>
                    <a:ext uri="{9D8B030D-6E8A-4147-A177-3AD203B41FA5}">
                      <a16:colId xmlns:a16="http://schemas.microsoft.com/office/drawing/2014/main" val="3347735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Activity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 err="1">
                          <a:effectLst/>
                        </a:rPr>
                        <a:t>Deliverable</a:t>
                      </a:r>
                      <a:r>
                        <a:rPr lang="de-DE" sz="1200" dirty="0">
                          <a:effectLst/>
                        </a:rPr>
                        <a:t> ID(s)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en-US" sz="1200" spc="-15" dirty="0">
                          <a:effectLst/>
                        </a:rPr>
                        <a:t>Task Title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Start </a:t>
                      </a: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date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End </a:t>
                      </a: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date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421015"/>
                  </a:ext>
                </a:extLst>
              </a:tr>
              <a:tr h="49776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ADC-H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</a:rPr>
                        <a:t>D001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lang="en-US" sz="1200" spc="-15" dirty="0">
                          <a:effectLst/>
                        </a:rPr>
                        <a:t>Engineering compatibility of </a:t>
                      </a:r>
                      <a:r>
                        <a:rPr lang="en-GB" sz="1200" dirty="0">
                          <a:effectLst/>
                        </a:rPr>
                        <a:t>best promising configurations described in WP ADC-DTT’s final report for DTT facility: recommendations for control and equilibria design</a:t>
                      </a:r>
                      <a:endParaRPr kumimoji="0" lang="de-D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01/2021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12/2022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1991307508"/>
                  </a:ext>
                </a:extLst>
              </a:tr>
              <a:tr h="49776">
                <a:tc>
                  <a:txBody>
                    <a:bodyPr/>
                    <a:lstStyle/>
                    <a:p>
                      <a:pPr marL="2159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ADC-H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</a:rPr>
                        <a:t>D002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lang="en-US" sz="1200" spc="-15" dirty="0">
                          <a:effectLst/>
                        </a:rPr>
                        <a:t>Engineering compatibility of best promising configurations described in WP ADC-DTT’s final report for DTT facility: recommendations for VDE and disruption consequences </a:t>
                      </a:r>
                    </a:p>
                  </a:txBody>
                  <a:tcPr marL="72000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01/2021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12/2022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846357133"/>
                  </a:ext>
                </a:extLst>
              </a:tr>
            </a:tbl>
          </a:graphicData>
        </a:graphic>
      </p:graphicFrame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30C7A744-008B-6F43-BFD4-5AC58870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3317B020-38A8-2244-BA97-649DF65FE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56930"/>
              </p:ext>
            </p:extLst>
          </p:nvPr>
        </p:nvGraphicFramePr>
        <p:xfrm>
          <a:off x="335922" y="684460"/>
          <a:ext cx="8299842" cy="2091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610">
                  <a:extLst>
                    <a:ext uri="{9D8B030D-6E8A-4147-A177-3AD203B41FA5}">
                      <a16:colId xmlns:a16="http://schemas.microsoft.com/office/drawing/2014/main" val="4015630638"/>
                    </a:ext>
                  </a:extLst>
                </a:gridCol>
                <a:gridCol w="836385">
                  <a:extLst>
                    <a:ext uri="{9D8B030D-6E8A-4147-A177-3AD203B41FA5}">
                      <a16:colId xmlns:a16="http://schemas.microsoft.com/office/drawing/2014/main" val="2749708094"/>
                    </a:ext>
                  </a:extLst>
                </a:gridCol>
                <a:gridCol w="2407595">
                  <a:extLst>
                    <a:ext uri="{9D8B030D-6E8A-4147-A177-3AD203B41FA5}">
                      <a16:colId xmlns:a16="http://schemas.microsoft.com/office/drawing/2014/main" val="3667269548"/>
                    </a:ext>
                  </a:extLst>
                </a:gridCol>
                <a:gridCol w="1125706">
                  <a:extLst>
                    <a:ext uri="{9D8B030D-6E8A-4147-A177-3AD203B41FA5}">
                      <a16:colId xmlns:a16="http://schemas.microsoft.com/office/drawing/2014/main" val="2554133854"/>
                    </a:ext>
                  </a:extLst>
                </a:gridCol>
                <a:gridCol w="1371062">
                  <a:extLst>
                    <a:ext uri="{9D8B030D-6E8A-4147-A177-3AD203B41FA5}">
                      <a16:colId xmlns:a16="http://schemas.microsoft.com/office/drawing/2014/main" val="1888704021"/>
                    </a:ext>
                  </a:extLst>
                </a:gridCol>
                <a:gridCol w="1543484">
                  <a:extLst>
                    <a:ext uri="{9D8B030D-6E8A-4147-A177-3AD203B41FA5}">
                      <a16:colId xmlns:a16="http://schemas.microsoft.com/office/drawing/2014/main" val="995235846"/>
                    </a:ext>
                  </a:extLst>
                </a:gridCol>
              </a:tblGrid>
              <a:tr h="322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Sequential</a:t>
                      </a:r>
                      <a:endParaRPr lang="it-IT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WP-M ID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Related</a:t>
                      </a:r>
                      <a:endParaRPr lang="it-IT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WBS ID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WP Milestone Title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>
                          <a:effectLst/>
                        </a:rPr>
                        <a:t>Due Date</a:t>
                      </a:r>
                      <a:endParaRPr lang="it-IT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[mm/yyyy]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>
                          <a:effectLst/>
                        </a:rPr>
                        <a:t>Related</a:t>
                      </a:r>
                      <a:endParaRPr lang="it-IT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GA D/M No.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Criticality of Relation to the GA D/M (high/low)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46971794"/>
                  </a:ext>
                </a:extLst>
              </a:tr>
              <a:tr h="612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WM18*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SP ADC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Engineering compatibility assessment of potential best promising DEMO ADC solutions with the DTT facility completed (DEMO)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31.12.2022  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PWIE.M.02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29129491"/>
                  </a:ext>
                </a:extLst>
              </a:tr>
              <a:tr h="612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WM19*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SP ADC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Engineering DEMO evaluation of most favourable ADC solutions in terms of VDE and disruption events compatibility completed (DEMO)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31.12.2022  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PWIE.M.02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27075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25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DTT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3658D2-9CC0-ED46-93CD-10C659495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863598"/>
            <a:ext cx="6105051" cy="39404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C8AAD9-88E6-CC43-858C-AE8B63ACD339}"/>
              </a:ext>
            </a:extLst>
          </p:cNvPr>
          <p:cNvSpPr txBox="1"/>
          <p:nvPr/>
        </p:nvSpPr>
        <p:spPr>
          <a:xfrm>
            <a:off x="2660010" y="2428624"/>
            <a:ext cx="6361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800" dirty="0"/>
              <a:t>VS and</a:t>
            </a:r>
          </a:p>
          <a:p>
            <a:r>
              <a:rPr lang="it-IT" sz="800" dirty="0" err="1"/>
              <a:t>Power</a:t>
            </a:r>
            <a:r>
              <a:rPr lang="it-IT" sz="800" dirty="0"/>
              <a:t> </a:t>
            </a:r>
            <a:r>
              <a:rPr lang="it-IT" sz="800" dirty="0" err="1"/>
              <a:t>Exhaust</a:t>
            </a:r>
            <a:endParaRPr lang="it-IT" sz="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B68AC6-112F-9E4E-ADBB-AF5648D69534}"/>
              </a:ext>
            </a:extLst>
          </p:cNvPr>
          <p:cNvSpPr txBox="1"/>
          <p:nvPr/>
        </p:nvSpPr>
        <p:spPr>
          <a:xfrm>
            <a:off x="3472706" y="2299008"/>
            <a:ext cx="158417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00" b="1" dirty="0" err="1"/>
              <a:t>Power</a:t>
            </a:r>
            <a:r>
              <a:rPr lang="it-IT" sz="900" b="1" dirty="0"/>
              <a:t> </a:t>
            </a:r>
            <a:r>
              <a:rPr lang="it-IT" sz="900" b="1" dirty="0" err="1"/>
              <a:t>Exhaust</a:t>
            </a:r>
            <a:r>
              <a:rPr lang="it-IT" sz="900" b="1" dirty="0"/>
              <a:t> </a:t>
            </a:r>
            <a:r>
              <a:rPr lang="it-IT" sz="900" b="1" dirty="0" err="1"/>
              <a:t>quantities</a:t>
            </a:r>
            <a:r>
              <a:rPr lang="it-IT" sz="900" b="1" dirty="0"/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89AACB-9076-6645-B1F0-106F222573A7}"/>
              </a:ext>
            </a:extLst>
          </p:cNvPr>
          <p:cNvSpPr txBox="1"/>
          <p:nvPr/>
        </p:nvSpPr>
        <p:spPr>
          <a:xfrm>
            <a:off x="1938652" y="2175916"/>
            <a:ext cx="54476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b="1" dirty="0"/>
              <a:t>In-vessel </a:t>
            </a:r>
            <a:r>
              <a:rPr lang="it-IT" sz="700" b="1" dirty="0" err="1"/>
              <a:t>circuit</a:t>
            </a:r>
            <a:r>
              <a:rPr lang="it-IT" sz="700" b="1" dirty="0"/>
              <a:t> </a:t>
            </a:r>
            <a:r>
              <a:rPr lang="it-IT" sz="700" b="1" dirty="0" err="1"/>
              <a:t>voltage</a:t>
            </a:r>
            <a:endParaRPr lang="it-IT" sz="7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691DB5-D62B-1A62-F24E-4EA869FD78EF}"/>
              </a:ext>
            </a:extLst>
          </p:cNvPr>
          <p:cNvSpPr txBox="1"/>
          <p:nvPr/>
        </p:nvSpPr>
        <p:spPr>
          <a:xfrm>
            <a:off x="6140547" y="1925857"/>
            <a:ext cx="3092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Starting</a:t>
            </a:r>
            <a:r>
              <a:rPr lang="it-IT" sz="1600" dirty="0"/>
              <a:t> from 2022,  the </a:t>
            </a:r>
            <a:r>
              <a:rPr lang="en-US" sz="1600" i="1" dirty="0"/>
              <a:t>WP PWIE: SP ADC-H </a:t>
            </a:r>
            <a:r>
              <a:rPr lang="en-US" sz="1600" dirty="0"/>
              <a:t>activities has been executed in collaboration with </a:t>
            </a:r>
            <a:r>
              <a:rPr lang="en-US" sz="1600" i="1" dirty="0"/>
              <a:t>DIV-IDTT.S.</a:t>
            </a:r>
            <a:r>
              <a:rPr lang="en-US" sz="1600" i="1" u="none" strike="noStrike" noProof="0" dirty="0">
                <a:effectLst/>
              </a:rPr>
              <a:t> 09b-T002 – CODAC and PCS </a:t>
            </a:r>
            <a:r>
              <a:rPr lang="en-US" sz="1600" u="none" strike="noStrike" noProof="0" dirty="0">
                <a:effectLst/>
              </a:rPr>
              <a:t>for the requirements definition and assessment of the single null configuration</a:t>
            </a:r>
            <a:r>
              <a:rPr lang="en-US" sz="1600" i="1" u="none" strike="noStrike" noProof="0" dirty="0">
                <a:effectLst/>
              </a:rPr>
              <a:t>.</a:t>
            </a:r>
            <a:endParaRPr lang="it-IT" sz="1600" i="1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4B0FEEA-C9D9-2330-0958-5CBDCD44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114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8F20233-CE7A-3B23-E330-E8962C44A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7" r="9839" b="9425"/>
          <a:stretch/>
        </p:blipFill>
        <p:spPr>
          <a:xfrm>
            <a:off x="1403648" y="518931"/>
            <a:ext cx="6377146" cy="4431654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3244E4E0-FA17-32D1-E5A1-6103AD92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70"/>
            <a:ext cx="7543800" cy="342900"/>
          </a:xfrm>
        </p:spPr>
        <p:txBody>
          <a:bodyPr/>
          <a:lstStyle/>
          <a:p>
            <a:r>
              <a:rPr lang="it-IT" dirty="0"/>
              <a:t>Plasma </a:t>
            </a:r>
            <a:r>
              <a:rPr lang="it-IT" dirty="0" err="1"/>
              <a:t>magnetic</a:t>
            </a:r>
            <a:r>
              <a:rPr lang="it-IT" dirty="0"/>
              <a:t> control system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EA764F2D-5C2D-B9B7-025C-683B963D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955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378026" cy="342900"/>
          </a:xfrm>
        </p:spPr>
        <p:txBody>
          <a:bodyPr/>
          <a:lstStyle/>
          <a:p>
            <a:r>
              <a:rPr lang="it-IT" sz="2400" dirty="0"/>
              <a:t>Vertical </a:t>
            </a:r>
            <a:r>
              <a:rPr lang="it-IT" sz="2400" dirty="0" err="1"/>
              <a:t>stability</a:t>
            </a:r>
            <a:r>
              <a:rPr lang="it-IT" sz="2400" dirty="0"/>
              <a:t> (VS) controller </a:t>
            </a:r>
            <a:endParaRPr lang="de-DE" sz="2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6DF42F-9F53-3945-A9D5-153C50BC5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24691"/>
            <a:ext cx="3384376" cy="216963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7D5BB98-7363-C542-8836-5BE588D7C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67" y="4334587"/>
            <a:ext cx="2952328" cy="67316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ED582BF-9060-7E42-A65C-A9507668F2F2}"/>
              </a:ext>
            </a:extLst>
          </p:cNvPr>
          <p:cNvSpPr txBox="1"/>
          <p:nvPr/>
        </p:nvSpPr>
        <p:spPr>
          <a:xfrm>
            <a:off x="7489" y="555816"/>
            <a:ext cx="8896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VS control is ensured by IVC1 and IVC2 when connected in anti-series 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An ITER-like voltage-driven vertical controller has been designed for DTT device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VS controller has been tested successfully on non-linear simulation code for both the SN and the XD configurations, </a:t>
            </a:r>
            <a:r>
              <a:rPr lang="en-US" sz="1600" u="sng" dirty="0"/>
              <a:t>also with new passive stabilizing plates</a:t>
            </a:r>
            <a:r>
              <a:rPr lang="en-US" sz="1600" dirty="0"/>
              <a:t>.  </a:t>
            </a:r>
          </a:p>
          <a:p>
            <a:pPr algn="just"/>
            <a:endParaRPr lang="en-US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A3A0FA-CA30-6637-D924-F42F7F64D4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00" r="28401" b="3314"/>
          <a:stretch/>
        </p:blipFill>
        <p:spPr>
          <a:xfrm>
            <a:off x="7236296" y="1956159"/>
            <a:ext cx="1667724" cy="29860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938BC8-876D-4263-DAB0-3B59254A619A}"/>
              </a:ext>
            </a:extLst>
          </p:cNvPr>
          <p:cNvSpPr txBox="1"/>
          <p:nvPr/>
        </p:nvSpPr>
        <p:spPr>
          <a:xfrm>
            <a:off x="7524328" y="2449220"/>
            <a:ext cx="57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IVC1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7446D6-6F5B-18F4-B417-1784F845268A}"/>
              </a:ext>
            </a:extLst>
          </p:cNvPr>
          <p:cNvSpPr txBox="1"/>
          <p:nvPr/>
        </p:nvSpPr>
        <p:spPr>
          <a:xfrm>
            <a:off x="7501197" y="4104286"/>
            <a:ext cx="57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IVC2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67161A-B552-0B5A-EAD3-3BAA3ABD6B60}"/>
              </a:ext>
            </a:extLst>
          </p:cNvPr>
          <p:cNvSpPr txBox="1"/>
          <p:nvPr/>
        </p:nvSpPr>
        <p:spPr>
          <a:xfrm>
            <a:off x="4328966" y="3250205"/>
            <a:ext cx="208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Delivered</a:t>
            </a:r>
            <a:r>
              <a:rPr lang="it-IT" b="1" dirty="0">
                <a:solidFill>
                  <a:srgbClr val="FF0000"/>
                </a:solidFill>
              </a:rPr>
              <a:t> to CODAC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F543CDD-2516-7FAB-7FAC-E151122A7E71}"/>
              </a:ext>
            </a:extLst>
          </p:cNvPr>
          <p:cNvSpPr/>
          <p:nvPr/>
        </p:nvSpPr>
        <p:spPr>
          <a:xfrm>
            <a:off x="4328966" y="3250205"/>
            <a:ext cx="2070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7C95B18F-7D10-AC12-6CD5-6D714EBF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6751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6962F-928D-847B-BABF-D9E29F6E1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Plasma </a:t>
            </a:r>
            <a:r>
              <a:rPr lang="it-IT" dirty="0" err="1"/>
              <a:t>current</a:t>
            </a:r>
            <a:r>
              <a:rPr lang="it-IT" dirty="0"/>
              <a:t> controller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F7D67C-0406-3833-7836-D1D7C59BF46C}"/>
              </a:ext>
            </a:extLst>
          </p:cNvPr>
          <p:cNvSpPr txBox="1"/>
          <p:nvPr/>
        </p:nvSpPr>
        <p:spPr>
          <a:xfrm>
            <a:off x="342504" y="681882"/>
            <a:ext cx="8784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 </a:t>
            </a:r>
            <a:r>
              <a:rPr lang="en-US" sz="1600" i="1" dirty="0"/>
              <a:t>current-driven</a:t>
            </a:r>
            <a:r>
              <a:rPr lang="en-US" sz="1600" dirty="0"/>
              <a:t> control strategy allows to generate the current references in the CS-PF coils required for the plasma current control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Current references are proportional to a set of currents providing a transformer field in order to reduce coupling with the shape controller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current references are sent to a current controller conveying the required control voltages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control transfer function C(s) is designed to ensure  a time constant of 1s </a:t>
            </a:r>
          </a:p>
          <a:p>
            <a:pPr algn="just"/>
            <a:endParaRPr lang="en-US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DA0329-3C65-E066-6653-3A87FFC04362}"/>
              </a:ext>
            </a:extLst>
          </p:cNvPr>
          <p:cNvSpPr txBox="1"/>
          <p:nvPr/>
        </p:nvSpPr>
        <p:spPr>
          <a:xfrm>
            <a:off x="5346979" y="3945401"/>
            <a:ext cx="208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Delivered</a:t>
            </a:r>
            <a:r>
              <a:rPr lang="it-IT" b="1" dirty="0">
                <a:solidFill>
                  <a:srgbClr val="FF0000"/>
                </a:solidFill>
              </a:rPr>
              <a:t> to CODAC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7BD4603-034D-94D6-43BB-D72EFFD81D42}"/>
              </a:ext>
            </a:extLst>
          </p:cNvPr>
          <p:cNvSpPr/>
          <p:nvPr/>
        </p:nvSpPr>
        <p:spPr>
          <a:xfrm>
            <a:off x="5346979" y="3945401"/>
            <a:ext cx="2070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33AA44B-7A5B-39F4-422F-C404C4699DBF}"/>
                  </a:ext>
                </a:extLst>
              </p:cNvPr>
              <p:cNvSpPr txBox="1"/>
              <p:nvPr/>
            </p:nvSpPr>
            <p:spPr>
              <a:xfrm>
                <a:off x="2917970" y="2643758"/>
                <a:ext cx="333937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𝑃𝐹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𝑡𝑟𝑎𝑛𝑠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𝑝𝑙𝑟𝑒𝑓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𝑝𝑙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33AA44B-7A5B-39F4-422F-C404C4699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970" y="2643758"/>
                <a:ext cx="3339376" cy="299249"/>
              </a:xfrm>
              <a:prstGeom prst="rect">
                <a:avLst/>
              </a:prstGeom>
              <a:blipFill>
                <a:blip r:embed="rId3"/>
                <a:stretch>
                  <a:fillRect l="-1280" t="-2041" r="-2377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C3B63D8-259D-7D20-95B3-D71E82FD1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502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Fast radial </a:t>
            </a:r>
            <a:r>
              <a:rPr lang="de-DE" dirty="0" err="1"/>
              <a:t>controller</a:t>
            </a:r>
            <a:r>
              <a:rPr lang="de-DE" dirty="0"/>
              <a:t> (FRC)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FE4B4AD-A911-8D67-7D8E-45CC03B49857}"/>
                  </a:ext>
                </a:extLst>
              </p:cNvPr>
              <p:cNvSpPr txBox="1"/>
              <p:nvPr/>
            </p:nvSpPr>
            <p:spPr>
              <a:xfrm>
                <a:off x="27581" y="1016616"/>
                <a:ext cx="6148687" cy="337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FRC is a </a:t>
                </a:r>
                <a:r>
                  <a:rPr lang="en-US" sz="1600" i="1" dirty="0"/>
                  <a:t>voltage-driven</a:t>
                </a:r>
                <a:r>
                  <a:rPr lang="en-US" sz="1600" dirty="0"/>
                  <a:t> control ensured by IVC1 and IVC2 when connected in series </a:t>
                </a:r>
              </a:p>
              <a:p>
                <a:pPr algn="just"/>
                <a:endParaRPr lang="en-US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i="1" dirty="0">
                    <a:solidFill>
                      <a:srgbClr val="FF0000"/>
                    </a:solidFill>
                  </a:rPr>
                  <a:t>Fast radial control</a:t>
                </a:r>
                <a:r>
                  <a:rPr lang="en-US" sz="1600" i="1" dirty="0"/>
                  <a:t>: </a:t>
                </a:r>
                <a:r>
                  <a:rPr lang="en-US" sz="1600" u="sng" dirty="0"/>
                  <a:t>on a smaller time scale</a:t>
                </a:r>
                <a:r>
                  <a:rPr lang="en-US" sz="1600" dirty="0"/>
                  <a:t> with respect to the ex-vessel coils</a:t>
                </a:r>
              </a:p>
              <a:p>
                <a:pPr algn="just"/>
                <a:endParaRPr lang="en-US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FRC allows to block plasma radial displacement during fast transients by nullifying the radial plasma velocity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𝐹𝑅𝐶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𝐹𝑅𝐶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𝑅𝑝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𝑅𝑝𝑙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FE4B4AD-A911-8D67-7D8E-45CC03B49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1" y="1016616"/>
                <a:ext cx="6148687" cy="3376437"/>
              </a:xfrm>
              <a:prstGeom prst="rect">
                <a:avLst/>
              </a:prstGeom>
              <a:blipFill>
                <a:blip r:embed="rId3"/>
                <a:stretch>
                  <a:fillRect l="-397" t="-542" r="-4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9AFA238C-E85F-1830-6BDF-F452DA85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r="28401" b="3314"/>
          <a:stretch/>
        </p:blipFill>
        <p:spPr>
          <a:xfrm>
            <a:off x="6588224" y="1016616"/>
            <a:ext cx="1811740" cy="324391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81605D-F67D-7AED-0943-4BABD41CB9C9}"/>
              </a:ext>
            </a:extLst>
          </p:cNvPr>
          <p:cNvSpPr txBox="1"/>
          <p:nvPr/>
        </p:nvSpPr>
        <p:spPr>
          <a:xfrm>
            <a:off x="6969120" y="1563638"/>
            <a:ext cx="57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IVC1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D0A41F-AB85-4D91-3668-8BE1513D4279}"/>
              </a:ext>
            </a:extLst>
          </p:cNvPr>
          <p:cNvSpPr txBox="1"/>
          <p:nvPr/>
        </p:nvSpPr>
        <p:spPr>
          <a:xfrm>
            <a:off x="6997141" y="3334020"/>
            <a:ext cx="57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IVC2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9F76A7A9-B972-1F25-58FD-FA796D29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675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2E54FB46-B1E7-FE9E-9245-33F622B69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7" t="3201" r="29750" b="5890"/>
          <a:stretch/>
        </p:blipFill>
        <p:spPr>
          <a:xfrm>
            <a:off x="6483861" y="818337"/>
            <a:ext cx="2336611" cy="405766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F394423-CDEB-F970-FD2F-1EB1F956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/>
          <a:lstStyle/>
          <a:p>
            <a:r>
              <a:rPr lang="it-IT" dirty="0" err="1"/>
              <a:t>Shape</a:t>
            </a:r>
            <a:r>
              <a:rPr lang="it-IT" dirty="0"/>
              <a:t> controller design: </a:t>
            </a:r>
            <a:r>
              <a:rPr lang="it-IT" dirty="0" err="1"/>
              <a:t>Isoflux</a:t>
            </a:r>
            <a:r>
              <a:rPr lang="it-IT" dirty="0"/>
              <a:t> control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9DDB42-28C0-B51F-3179-E2409C473988}"/>
              </a:ext>
            </a:extLst>
          </p:cNvPr>
          <p:cNvSpPr txBox="1"/>
          <p:nvPr/>
        </p:nvSpPr>
        <p:spPr>
          <a:xfrm>
            <a:off x="251520" y="881230"/>
            <a:ext cx="58949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 err="1"/>
              <a:t>isoflux</a:t>
            </a:r>
            <a:r>
              <a:rPr lang="en-US" sz="1600" dirty="0"/>
              <a:t> strategy is based on feedback control of flux measurements in fixed control points on the reference plasma boundary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By controlling the measured fluxes to the value in the reference x-point position, the LCFS is forced to pass through the chosen control points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/>
              <a:t>Isoflux</a:t>
            </a:r>
            <a:r>
              <a:rPr lang="en-US" sz="1600" dirty="0"/>
              <a:t> control is less intuitive than gap control, however it is  more robust towards disturbances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0A276EA-3E5F-68A2-E2B0-915408E9C9AB}"/>
                  </a:ext>
                </a:extLst>
              </p:cNvPr>
              <p:cNvSpPr txBox="1"/>
              <p:nvPr/>
            </p:nvSpPr>
            <p:spPr>
              <a:xfrm>
                <a:off x="611559" y="3523025"/>
                <a:ext cx="2950680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→0     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∈[1,…,9]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0A276EA-3E5F-68A2-E2B0-915408E9C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9" y="3523025"/>
                <a:ext cx="2950680" cy="298415"/>
              </a:xfrm>
              <a:prstGeom prst="rect">
                <a:avLst/>
              </a:prstGeom>
              <a:blipFill>
                <a:blip r:embed="rId4"/>
                <a:stretch>
                  <a:fillRect l="-2273" t="-2041" r="-2479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8A0A941-7E61-359B-0356-9FFD44CEB3E4}"/>
                  </a:ext>
                </a:extLst>
              </p:cNvPr>
              <p:cNvSpPr txBox="1"/>
              <p:nvPr/>
            </p:nvSpPr>
            <p:spPr>
              <a:xfrm>
                <a:off x="611559" y="3872574"/>
                <a:ext cx="1405256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→0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8A0A941-7E61-359B-0356-9FFD44CEB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9" y="3872574"/>
                <a:ext cx="1405256" cy="298415"/>
              </a:xfrm>
              <a:prstGeom prst="rect">
                <a:avLst/>
              </a:prstGeom>
              <a:blipFill>
                <a:blip r:embed="rId5"/>
                <a:stretch>
                  <a:fillRect l="-2165" b="-204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EDF3502-9C10-5921-66BA-60EF77B2848A}"/>
                  </a:ext>
                </a:extLst>
              </p:cNvPr>
              <p:cNvSpPr txBox="1"/>
              <p:nvPr/>
            </p:nvSpPr>
            <p:spPr>
              <a:xfrm>
                <a:off x="611559" y="4195604"/>
                <a:ext cx="1477071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→0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EDF3502-9C10-5921-66BA-60EF77B28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9" y="4195604"/>
                <a:ext cx="1477071" cy="298415"/>
              </a:xfrm>
              <a:prstGeom prst="rect">
                <a:avLst/>
              </a:prstGeom>
              <a:blipFill>
                <a:blip r:embed="rId6"/>
                <a:stretch>
                  <a:fillRect l="-2058" b="-204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AB46B0-B473-8D99-40B8-2A65C016CFA1}"/>
              </a:ext>
            </a:extLst>
          </p:cNvPr>
          <p:cNvSpPr txBox="1"/>
          <p:nvPr/>
        </p:nvSpPr>
        <p:spPr>
          <a:xfrm>
            <a:off x="6954806" y="382157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51D5056-4C5E-B073-93D7-8FC5F289DE45}"/>
              </a:ext>
            </a:extLst>
          </p:cNvPr>
          <p:cNvSpPr txBox="1"/>
          <p:nvPr/>
        </p:nvSpPr>
        <p:spPr>
          <a:xfrm>
            <a:off x="6959133" y="33211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DDA3C2-0C51-F020-5CE2-7BEDEE320292}"/>
              </a:ext>
            </a:extLst>
          </p:cNvPr>
          <p:cNvSpPr txBox="1"/>
          <p:nvPr/>
        </p:nvSpPr>
        <p:spPr>
          <a:xfrm>
            <a:off x="7062765" y="250899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D3C1282-9589-722A-06FF-44E7ADD72EAC}"/>
              </a:ext>
            </a:extLst>
          </p:cNvPr>
          <p:cNvSpPr txBox="1"/>
          <p:nvPr/>
        </p:nvSpPr>
        <p:spPr>
          <a:xfrm>
            <a:off x="7073295" y="18072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4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5637D6-C44E-877A-4ACE-4C7C2F4BA37A}"/>
              </a:ext>
            </a:extLst>
          </p:cNvPr>
          <p:cNvSpPr txBox="1"/>
          <p:nvPr/>
        </p:nvSpPr>
        <p:spPr>
          <a:xfrm>
            <a:off x="7388952" y="138243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6ECE39E-0844-A31D-BDEE-2144DECD5950}"/>
              </a:ext>
            </a:extLst>
          </p:cNvPr>
          <p:cNvSpPr txBox="1"/>
          <p:nvPr/>
        </p:nvSpPr>
        <p:spPr>
          <a:xfrm>
            <a:off x="8031560" y="169721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6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8E5B7B-41CA-FAC7-5E50-268C96FD322F}"/>
              </a:ext>
            </a:extLst>
          </p:cNvPr>
          <p:cNvSpPr txBox="1"/>
          <p:nvPr/>
        </p:nvSpPr>
        <p:spPr>
          <a:xfrm>
            <a:off x="8388424" y="236610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7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3604855-33FE-0BED-675A-9C0569526F37}"/>
              </a:ext>
            </a:extLst>
          </p:cNvPr>
          <p:cNvSpPr txBox="1"/>
          <p:nvPr/>
        </p:nvSpPr>
        <p:spPr>
          <a:xfrm>
            <a:off x="7899953" y="340377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8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2FC531D-1105-C81D-D917-F6EA279A9D1C}"/>
              </a:ext>
            </a:extLst>
          </p:cNvPr>
          <p:cNvSpPr txBox="1"/>
          <p:nvPr/>
        </p:nvSpPr>
        <p:spPr>
          <a:xfrm>
            <a:off x="7402684" y="405936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9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3404C35-38A4-B8C8-F4BD-10A51634881D}"/>
              </a:ext>
            </a:extLst>
          </p:cNvPr>
          <p:cNvSpPr txBox="1"/>
          <p:nvPr/>
        </p:nvSpPr>
        <p:spPr>
          <a:xfrm>
            <a:off x="7266738" y="3765664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XP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4F1CE21-1047-7EAC-2038-ECCD1A17595B}"/>
              </a:ext>
            </a:extLst>
          </p:cNvPr>
          <p:cNvSpPr txBox="1"/>
          <p:nvPr/>
        </p:nvSpPr>
        <p:spPr>
          <a:xfrm>
            <a:off x="7442427" y="4336364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XP_2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8529C69-DAE7-B6BE-9258-64FF601D8FE0}"/>
                  </a:ext>
                </a:extLst>
              </p:cNvPr>
              <p:cNvSpPr txBox="1"/>
              <p:nvPr/>
            </p:nvSpPr>
            <p:spPr>
              <a:xfrm>
                <a:off x="611559" y="4552266"/>
                <a:ext cx="1902829" cy="307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8529C69-DAE7-B6BE-9258-64FF601D8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9" y="4552266"/>
                <a:ext cx="1902829" cy="307648"/>
              </a:xfrm>
              <a:prstGeom prst="rect">
                <a:avLst/>
              </a:prstGeom>
              <a:blipFill>
                <a:blip r:embed="rId7"/>
                <a:stretch>
                  <a:fillRect l="-3846" r="-4167" b="-2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A560B361-F615-81B6-A0D4-2DB271F8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701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17BB3168-17F1-51AB-C84A-18DA1682A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00"/>
          <a:stretch/>
        </p:blipFill>
        <p:spPr>
          <a:xfrm>
            <a:off x="683568" y="511988"/>
            <a:ext cx="3476495" cy="2803619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860E0ED6-49B9-BEE8-B3BB-3EAA0A5D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C770AD-7042-0DFC-B3CF-D9C233D16C23}"/>
              </a:ext>
            </a:extLst>
          </p:cNvPr>
          <p:cNvSpPr txBox="1"/>
          <p:nvPr/>
        </p:nvSpPr>
        <p:spPr>
          <a:xfrm>
            <a:off x="197027" y="3219821"/>
            <a:ext cx="7564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Alternative configurations are heavily affected by disturbances in the divertor region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Future implications: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 Validation on the nonlinear dynamic code (CREATE-NL)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Development of a strategy for fine control of the strike points with the in-vessel divertor coils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DB89371-2F40-2242-D95C-4CF62FD40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0" r="5824"/>
          <a:stretch/>
        </p:blipFill>
        <p:spPr>
          <a:xfrm>
            <a:off x="4373956" y="511988"/>
            <a:ext cx="3316670" cy="280361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7727A2-5ABD-695E-C859-EB2FA21F6261}"/>
              </a:ext>
            </a:extLst>
          </p:cNvPr>
          <p:cNvSpPr txBox="1"/>
          <p:nvPr/>
        </p:nvSpPr>
        <p:spPr>
          <a:xfrm>
            <a:off x="2555776" y="213970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813271-8B61-13F3-17A5-8C77B7CF702E}"/>
              </a:ext>
            </a:extLst>
          </p:cNvPr>
          <p:cNvSpPr txBox="1"/>
          <p:nvPr/>
        </p:nvSpPr>
        <p:spPr>
          <a:xfrm>
            <a:off x="5877397" y="213240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XD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9FC8C5C3-60F9-088D-3EA2-236AB832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17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ADC-H: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activity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SP ADC-H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.T001.D001, D002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/ partially done / in progress / delayed / cancelled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PD # days, TOMAS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or Modelling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Code name</a:t>
            </a:r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FBC910F4-C07E-4342-B5DA-94AE7A9819FE}"/>
              </a:ext>
            </a:extLst>
          </p:cNvPr>
          <p:cNvSpPr txBox="1"/>
          <p:nvPr/>
        </p:nvSpPr>
        <p:spPr>
          <a:xfrm>
            <a:off x="107504" y="614520"/>
            <a:ext cx="8856984" cy="542521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Goal: Electromagnetic modelling of alternative configurations for the DTT device and controllability analysis of the alternative configurations</a:t>
            </a:r>
          </a:p>
        </p:txBody>
      </p:sp>
      <p:sp>
        <p:nvSpPr>
          <p:cNvPr id="12" name="Textfeld 7">
            <a:extLst>
              <a:ext uri="{FF2B5EF4-FFF2-40B4-BE49-F238E27FC236}">
                <a16:creationId xmlns:a16="http://schemas.microsoft.com/office/drawing/2014/main" id="{AC160DF5-D232-2049-A2D6-8534D0892630}"/>
              </a:ext>
            </a:extLst>
          </p:cNvPr>
          <p:cNvSpPr txBox="1"/>
          <p:nvPr/>
        </p:nvSpPr>
        <p:spPr>
          <a:xfrm>
            <a:off x="3275856" y="144591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8">
            <a:extLst>
              <a:ext uri="{FF2B5EF4-FFF2-40B4-BE49-F238E27FC236}">
                <a16:creationId xmlns:a16="http://schemas.microsoft.com/office/drawing/2014/main" id="{CF60CA31-5193-EE44-84F7-406942813961}"/>
              </a:ext>
            </a:extLst>
          </p:cNvPr>
          <p:cNvSpPr txBox="1"/>
          <p:nvPr/>
        </p:nvSpPr>
        <p:spPr>
          <a:xfrm>
            <a:off x="107503" y="1305698"/>
            <a:ext cx="5295681" cy="2863091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b="1" i="1" kern="0" dirty="0">
                <a:ea typeface="Arial" charset="0"/>
                <a:cs typeface="Arial" charset="0"/>
              </a:rPr>
              <a:t>Electromagnetic modelling</a:t>
            </a:r>
            <a:endParaRPr lang="en-US" kern="0" dirty="0">
              <a:ea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Support to the DTT physic activities under WPWIE in terms of definition of additional DTT plasma configurations</a:t>
            </a:r>
          </a:p>
          <a:p>
            <a:pPr lvl="1" algn="just">
              <a:lnSpc>
                <a:spcPct val="90000"/>
              </a:lnSpc>
              <a:defRPr/>
            </a:pPr>
            <a:endParaRPr lang="en-US" i="1" kern="0" dirty="0">
              <a:ea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i="1" kern="0" dirty="0">
                <a:ea typeface="Arial" charset="0"/>
                <a:cs typeface="Arial" charset="0"/>
              </a:rPr>
              <a:t>Magnetic control </a:t>
            </a:r>
          </a:p>
          <a:p>
            <a:pPr algn="just">
              <a:lnSpc>
                <a:spcPct val="90000"/>
              </a:lnSpc>
              <a:defRPr/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Design of the preliminary shape and VS controllers for SN and alternative configurations for the analysis of disturbances and transients (LH and HL). </a:t>
            </a:r>
          </a:p>
          <a:p>
            <a:pPr marL="742950" lvl="1" indent="-285750" algn="just">
              <a:lnSpc>
                <a:spcPct val="90000"/>
              </a:lnSpc>
              <a:buFont typeface="Arial" charset="0"/>
              <a:buChar char="•"/>
              <a:defRPr/>
            </a:pPr>
            <a:endParaRPr lang="en-US" kern="0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i="1" kern="0" dirty="0">
                <a:ea typeface="Arial" charset="0"/>
                <a:cs typeface="Arial" charset="0"/>
              </a:rPr>
              <a:t>VDE and Disruptions</a:t>
            </a:r>
          </a:p>
          <a:p>
            <a:pPr algn="just">
              <a:lnSpc>
                <a:spcPct val="90000"/>
              </a:lnSpc>
              <a:defRPr/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Analysis of the effects of VDE and MD of the plasma facing components </a:t>
            </a:r>
          </a:p>
          <a:p>
            <a:pPr>
              <a:lnSpc>
                <a:spcPct val="113000"/>
              </a:lnSpc>
            </a:pPr>
            <a:endParaRPr lang="en-US" sz="13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0">
            <a:extLst>
              <a:ext uri="{FF2B5EF4-FFF2-40B4-BE49-F238E27FC236}">
                <a16:creationId xmlns:a16="http://schemas.microsoft.com/office/drawing/2014/main" id="{DC53BE31-5F73-014F-9EDB-F6BD43C42EE7}"/>
              </a:ext>
            </a:extLst>
          </p:cNvPr>
          <p:cNvSpPr txBox="1"/>
          <p:nvPr/>
        </p:nvSpPr>
        <p:spPr>
          <a:xfrm>
            <a:off x="107504" y="4568229"/>
            <a:ext cx="5040560" cy="307777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Modelling: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 CREATE-NL, CREATE-L, MAXFEA, FIXFREE </a:t>
            </a:r>
          </a:p>
        </p:txBody>
      </p:sp>
      <p:sp>
        <p:nvSpPr>
          <p:cNvPr id="15" name="Textfeld 11">
            <a:extLst>
              <a:ext uri="{FF2B5EF4-FFF2-40B4-BE49-F238E27FC236}">
                <a16:creationId xmlns:a16="http://schemas.microsoft.com/office/drawing/2014/main" id="{89A6A59D-2522-6F47-89E6-3A786F9EAD73}"/>
              </a:ext>
            </a:extLst>
          </p:cNvPr>
          <p:cNvSpPr txBox="1"/>
          <p:nvPr/>
        </p:nvSpPr>
        <p:spPr>
          <a:xfrm>
            <a:off x="5468160" y="4134911"/>
            <a:ext cx="3672408" cy="796565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Resources: </a:t>
            </a:r>
          </a:p>
          <a:p>
            <a:pPr>
              <a:lnSpc>
                <a:spcPct val="113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Involved RU: CREATE, ENEA, TUSCIA</a:t>
            </a:r>
            <a:endParaRPr lang="en-US" sz="13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Linked WP: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WPDIV-DTT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3BC8A07B-16A6-A149-96B7-029B427A838E}"/>
              </a:ext>
            </a:extLst>
          </p:cNvPr>
          <p:cNvGrpSpPr>
            <a:grpSpLocks noChangeAspect="1"/>
          </p:cNvGrpSpPr>
          <p:nvPr/>
        </p:nvGrpSpPr>
        <p:grpSpPr>
          <a:xfrm>
            <a:off x="6774285" y="1168829"/>
            <a:ext cx="2492817" cy="1474929"/>
            <a:chOff x="4799496" y="1517934"/>
            <a:chExt cx="4603903" cy="3018208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6E6968A-242E-2A41-A160-FDD36DF9618F}"/>
                </a:ext>
              </a:extLst>
            </p:cNvPr>
            <p:cNvSpPr txBox="1"/>
            <p:nvPr/>
          </p:nvSpPr>
          <p:spPr>
            <a:xfrm>
              <a:off x="4799496" y="1517934"/>
              <a:ext cx="2264941" cy="377890"/>
            </a:xfrm>
            <a:prstGeom prst="rect">
              <a:avLst/>
            </a:prstGeom>
            <a:noFill/>
          </p:spPr>
          <p:txBody>
            <a:bodyPr vert="horz" wrap="square" lIns="91440" tIns="0" rIns="91440" bIns="0" rtlCol="0">
              <a:spAutoFit/>
            </a:bodyPr>
            <a:lstStyle/>
            <a:p>
              <a:pPr algn="ctr" defTabSz="457189">
                <a:defRPr/>
              </a:pPr>
              <a:r>
                <a:rPr lang="it-IT" sz="12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X-</a:t>
              </a:r>
              <a:r>
                <a:rPr lang="it-IT" sz="1200" b="1" dirty="0" err="1">
                  <a:solidFill>
                    <a:prstClr val="black"/>
                  </a:solidFill>
                  <a:latin typeface="Trebuchet MS" panose="020B0603020202020204" pitchFamily="34" charset="0"/>
                </a:rPr>
                <a:t>divertor</a:t>
              </a:r>
              <a:endParaRPr lang="it-IT" sz="1200" b="1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732547C-1671-B14D-BFD0-95713C59773F}"/>
                </a:ext>
              </a:extLst>
            </p:cNvPr>
            <p:cNvSpPr txBox="1"/>
            <p:nvPr/>
          </p:nvSpPr>
          <p:spPr>
            <a:xfrm>
              <a:off x="6816015" y="1528438"/>
              <a:ext cx="2587384" cy="377890"/>
            </a:xfrm>
            <a:prstGeom prst="rect">
              <a:avLst/>
            </a:prstGeom>
            <a:noFill/>
          </p:spPr>
          <p:txBody>
            <a:bodyPr vert="horz" wrap="square" lIns="91440" tIns="0" rIns="91440" bIns="0" rtlCol="0">
              <a:spAutoFit/>
            </a:bodyPr>
            <a:lstStyle/>
            <a:p>
              <a:pPr algn="ctr" defTabSz="457189">
                <a:defRPr/>
              </a:pPr>
              <a:r>
                <a:rPr lang="it-IT" sz="12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Negative </a:t>
              </a:r>
              <a:r>
                <a:rPr lang="it-IT" sz="1200" b="1" dirty="0" err="1">
                  <a:solidFill>
                    <a:prstClr val="black"/>
                  </a:solidFill>
                  <a:latin typeface="Trebuchet MS" panose="020B0603020202020204" pitchFamily="34" charset="0"/>
                </a:rPr>
                <a:t>Triang</a:t>
              </a:r>
              <a:endParaRPr lang="it-IT" sz="1200" b="1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EA7DBC30-E816-174B-B607-B7BE7A90B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854" r="29482"/>
            <a:stretch/>
          </p:blipFill>
          <p:spPr>
            <a:xfrm>
              <a:off x="4971142" y="1716742"/>
              <a:ext cx="1862802" cy="2819400"/>
            </a:xfrm>
            <a:prstGeom prst="rect">
              <a:avLst/>
            </a:prstGeom>
          </p:spPr>
        </p:pic>
        <p:pic>
          <p:nvPicPr>
            <p:cNvPr id="25" name="Immagine 24" descr="Immagine che contiene edificio, finestra&#10;&#10;Descrizione generata automaticamente">
              <a:extLst>
                <a:ext uri="{FF2B5EF4-FFF2-40B4-BE49-F238E27FC236}">
                  <a16:creationId xmlns:a16="http://schemas.microsoft.com/office/drawing/2014/main" id="{3876E02E-6CE2-B141-A309-071578324BEF}"/>
                </a:ext>
              </a:extLst>
            </p:cNvPr>
            <p:cNvPicPr/>
            <p:nvPr/>
          </p:nvPicPr>
          <p:blipFill rotWithShape="1">
            <a:blip r:embed="rId4"/>
            <a:srcRect l="24863" t="52196" r="50001" b="2200"/>
            <a:stretch/>
          </p:blipFill>
          <p:spPr bwMode="auto">
            <a:xfrm>
              <a:off x="7064435" y="2044159"/>
              <a:ext cx="1828083" cy="247228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7A673D95-D790-DA4E-B27C-B3D515A2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F97CFA0-7736-D14F-A38C-FE77AAE52259}"/>
              </a:ext>
            </a:extLst>
          </p:cNvPr>
          <p:cNvGrpSpPr/>
          <p:nvPr/>
        </p:nvGrpSpPr>
        <p:grpSpPr>
          <a:xfrm>
            <a:off x="6847917" y="2645404"/>
            <a:ext cx="2296083" cy="1557286"/>
            <a:chOff x="6896296" y="1135300"/>
            <a:chExt cx="2296083" cy="1557286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1B9A024F-9673-F840-836D-CC27CAB3DDF5}"/>
                </a:ext>
              </a:extLst>
            </p:cNvPr>
            <p:cNvGrpSpPr>
              <a:grpSpLocks/>
            </p:cNvGrpSpPr>
            <p:nvPr/>
          </p:nvGrpSpPr>
          <p:grpSpPr>
            <a:xfrm>
              <a:off x="6896296" y="1135300"/>
              <a:ext cx="2296083" cy="1557286"/>
              <a:chOff x="877483" y="1147286"/>
              <a:chExt cx="4240561" cy="3186740"/>
            </a:xfrm>
          </p:grpSpPr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1AA4DF2-F782-4240-9485-E305DF0CFC20}"/>
                  </a:ext>
                </a:extLst>
              </p:cNvPr>
              <p:cNvSpPr txBox="1"/>
              <p:nvPr/>
            </p:nvSpPr>
            <p:spPr>
              <a:xfrm>
                <a:off x="877483" y="1206124"/>
                <a:ext cx="2264941" cy="377890"/>
              </a:xfrm>
              <a:prstGeom prst="rect">
                <a:avLst/>
              </a:prstGeom>
              <a:noFill/>
            </p:spPr>
            <p:txBody>
              <a:bodyPr vert="horz" wrap="square" lIns="91440" tIns="0" rIns="91440" bIns="0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it-IT" sz="1200" b="1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Double </a:t>
                </a:r>
                <a:r>
                  <a:rPr lang="it-IT" sz="1200" b="1" dirty="0" err="1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Null</a:t>
                </a:r>
                <a:r>
                  <a:rPr lang="it-IT" sz="1200" b="1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 </a:t>
                </a:r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136F82A8-BA78-914E-90C7-49C41FEE3E5C}"/>
                  </a:ext>
                </a:extLst>
              </p:cNvPr>
              <p:cNvSpPr txBox="1"/>
              <p:nvPr/>
            </p:nvSpPr>
            <p:spPr>
              <a:xfrm>
                <a:off x="2853103" y="1147286"/>
                <a:ext cx="2264941" cy="377890"/>
              </a:xfrm>
              <a:prstGeom prst="rect">
                <a:avLst/>
              </a:prstGeom>
              <a:noFill/>
            </p:spPr>
            <p:txBody>
              <a:bodyPr vert="horz" wrap="square" lIns="91440" tIns="0" rIns="91440" bIns="0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it-IT" sz="1200" b="1" dirty="0" err="1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Snowflake</a:t>
                </a:r>
                <a:endParaRPr lang="it-IT" sz="1200" b="1" dirty="0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679EF4F4-CC99-D64C-B991-7DEE33B6FE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868" r="29985"/>
              <a:stretch/>
            </p:blipFill>
            <p:spPr>
              <a:xfrm>
                <a:off x="990557" y="1494935"/>
                <a:ext cx="1847859" cy="2819399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23D1C8D5-3746-3345-9116-A2FFB3E61E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682" r="31030"/>
              <a:stretch/>
            </p:blipFill>
            <p:spPr>
              <a:xfrm>
                <a:off x="2958419" y="1514627"/>
                <a:ext cx="1904711" cy="2819399"/>
              </a:xfrm>
              <a:prstGeom prst="rect">
                <a:avLst/>
              </a:prstGeom>
            </p:spPr>
          </p:pic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5AC00192-5ACE-3A4A-8BAA-97359F2DEA13}"/>
                </a:ext>
              </a:extLst>
            </p:cNvPr>
            <p:cNvSpPr txBox="1"/>
            <p:nvPr/>
          </p:nvSpPr>
          <p:spPr>
            <a:xfrm>
              <a:off x="8207938" y="1720833"/>
              <a:ext cx="742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Low</a:t>
              </a:r>
              <a:r>
                <a:rPr lang="it-IT" sz="1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priority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E504425-A3E7-B449-8D80-8161F773209A}"/>
                </a:ext>
              </a:extLst>
            </p:cNvPr>
            <p:cNvSpPr txBox="1"/>
            <p:nvPr/>
          </p:nvSpPr>
          <p:spPr>
            <a:xfrm>
              <a:off x="7102253" y="1692032"/>
              <a:ext cx="742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Low</a:t>
              </a:r>
              <a:r>
                <a:rPr lang="it-IT" sz="1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priority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33257220-1A73-CF4C-A1DD-C776277D8B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158" r="26250"/>
          <a:stretch/>
        </p:blipFill>
        <p:spPr>
          <a:xfrm>
            <a:off x="5405156" y="1736010"/>
            <a:ext cx="1505896" cy="220031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C891691-3E33-0745-B468-9E664FEB58AA}"/>
              </a:ext>
            </a:extLst>
          </p:cNvPr>
          <p:cNvSpPr txBox="1"/>
          <p:nvPr/>
        </p:nvSpPr>
        <p:spPr>
          <a:xfrm>
            <a:off x="5547916" y="1668943"/>
            <a:ext cx="1226369" cy="184666"/>
          </a:xfrm>
          <a:prstGeom prst="rect">
            <a:avLst/>
          </a:prstGeom>
          <a:noFill/>
        </p:spPr>
        <p:txBody>
          <a:bodyPr vert="horz" wrap="square" lIns="91440" tIns="0" rIns="91440" bIns="0" rtlCol="0">
            <a:spAutoFit/>
          </a:bodyPr>
          <a:lstStyle/>
          <a:p>
            <a:pPr algn="ctr" defTabSz="457189">
              <a:defRPr/>
            </a:pPr>
            <a:r>
              <a:rPr lang="it-IT" sz="1200" b="1" dirty="0">
                <a:solidFill>
                  <a:prstClr val="black"/>
                </a:solidFill>
                <a:latin typeface="Trebuchet MS" panose="020B0603020202020204" pitchFamily="34" charset="0"/>
              </a:rPr>
              <a:t>Single </a:t>
            </a:r>
            <a:r>
              <a:rPr lang="it-IT" sz="1200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Null</a:t>
            </a:r>
            <a:r>
              <a:rPr lang="it-IT" sz="1200" b="1" dirty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400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de-DE" dirty="0"/>
              <a:t>SP ADC-H – D001 - Goals </a:t>
            </a:r>
            <a:r>
              <a:rPr lang="en-AU" dirty="0"/>
              <a:t>reached</a:t>
            </a:r>
            <a:r>
              <a:rPr lang="de-DE" dirty="0"/>
              <a:t> in 2021-22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77372"/>
              </p:ext>
            </p:extLst>
          </p:nvPr>
        </p:nvGraphicFramePr>
        <p:xfrm>
          <a:off x="71500" y="1635646"/>
          <a:ext cx="9001000" cy="1605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8702">
                  <a:extLst>
                    <a:ext uri="{9D8B030D-6E8A-4147-A177-3AD203B41FA5}">
                      <a16:colId xmlns:a16="http://schemas.microsoft.com/office/drawing/2014/main" val="531328472"/>
                    </a:ext>
                  </a:extLst>
                </a:gridCol>
                <a:gridCol w="1236200">
                  <a:extLst>
                    <a:ext uri="{9D8B030D-6E8A-4147-A177-3AD203B41FA5}">
                      <a16:colId xmlns:a16="http://schemas.microsoft.com/office/drawing/2014/main" val="1334987883"/>
                    </a:ext>
                  </a:extLst>
                </a:gridCol>
                <a:gridCol w="6586098">
                  <a:extLst>
                    <a:ext uri="{9D8B030D-6E8A-4147-A177-3AD203B41FA5}">
                      <a16:colId xmlns:a16="http://schemas.microsoft.com/office/drawing/2014/main" val="18512828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4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Activity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400" dirty="0" err="1">
                          <a:effectLst/>
                        </a:rPr>
                        <a:t>Deliverable</a:t>
                      </a:r>
                      <a:r>
                        <a:rPr lang="de-DE" sz="1400" dirty="0">
                          <a:effectLst/>
                        </a:rPr>
                        <a:t> ID(s)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de-DE" sz="1400" dirty="0"/>
                        <a:t>Goals </a:t>
                      </a:r>
                      <a:r>
                        <a:rPr lang="en-AU" sz="1400" dirty="0"/>
                        <a:t>reached</a:t>
                      </a:r>
                      <a:r>
                        <a:rPr lang="de-DE" sz="1400" dirty="0"/>
                        <a:t> </a:t>
                      </a:r>
                      <a:r>
                        <a:rPr lang="de-DE" sz="1400"/>
                        <a:t>in 2021-22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421015"/>
                  </a:ext>
                </a:extLst>
              </a:tr>
              <a:tr h="49776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ADC-H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</a:rPr>
                        <a:t>D001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en-US" sz="1400" b="0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Analysis of the vertical stability performance of the DTT configurations (SN, XD, NT)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en-US" sz="1400" b="0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Shape sensitivity of the DTT configurations (SN, XD, NT)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en-US" sz="1400" b="0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Design of a vertical stability controller and testing on nonlinear sim. codes (SN, XD)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en-US" sz="1400" b="0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Shape controller for SN and XD configuration and testing on the HL transition   </a:t>
                      </a:r>
                    </a:p>
                  </a:txBody>
                  <a:tcPr marL="72000" marR="9525" marT="9525" marB="0" anchor="b"/>
                </a:tc>
                <a:extLst>
                  <a:ext uri="{0D108BD9-81ED-4DB2-BD59-A6C34878D82A}">
                    <a16:rowId xmlns:a16="http://schemas.microsoft.com/office/drawing/2014/main" val="1991307508"/>
                  </a:ext>
                </a:extLst>
              </a:tr>
            </a:tbl>
          </a:graphicData>
        </a:graphic>
      </p:graphicFrame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BBDA6F0-B0CD-AD4C-A83B-1E4C1EE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06.02.2023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391243-CAB4-E840-8C55-316BC362020A}"/>
              </a:ext>
            </a:extLst>
          </p:cNvPr>
          <p:cNvSpPr txBox="1"/>
          <p:nvPr/>
        </p:nvSpPr>
        <p:spPr>
          <a:xfrm>
            <a:off x="1547664" y="3435846"/>
            <a:ext cx="5295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CREATE – ENEA </a:t>
            </a:r>
          </a:p>
          <a:p>
            <a:pPr algn="ctr"/>
            <a:r>
              <a:rPr lang="en-US" dirty="0"/>
              <a:t>R. Ambrosino, E. </a:t>
            </a:r>
            <a:r>
              <a:rPr lang="en-US" dirty="0" err="1"/>
              <a:t>Acampora</a:t>
            </a:r>
            <a:r>
              <a:rPr lang="en-US" dirty="0"/>
              <a:t>, A. Castaldo, G. </a:t>
            </a:r>
            <a:r>
              <a:rPr lang="en-US" dirty="0" err="1"/>
              <a:t>Ramogida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92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306018" cy="342900"/>
          </a:xfrm>
        </p:spPr>
        <p:txBody>
          <a:bodyPr/>
          <a:lstStyle/>
          <a:p>
            <a:r>
              <a:rPr lang="de-DE" dirty="0"/>
              <a:t>SP ADC-H: </a:t>
            </a:r>
            <a:r>
              <a:rPr lang="en-US" altLang="it-IT" dirty="0"/>
              <a:t>Passive stability performance 2021</a:t>
            </a:r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AE590D6A-B8E2-EA41-B3EB-D919F1755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17.01.2023 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59A488-69C9-5349-B3E0-192006FC15FF}"/>
              </a:ext>
            </a:extLst>
          </p:cNvPr>
          <p:cNvSpPr txBox="1"/>
          <p:nvPr/>
        </p:nvSpPr>
        <p:spPr>
          <a:xfrm>
            <a:off x="-176533" y="20642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110D70C-78A3-D84F-A934-1B14778B7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35994"/>
              </p:ext>
            </p:extLst>
          </p:nvPr>
        </p:nvGraphicFramePr>
        <p:xfrm>
          <a:off x="0" y="1226522"/>
          <a:ext cx="5791197" cy="184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7487">
                  <a:extLst>
                    <a:ext uri="{9D8B030D-6E8A-4147-A177-3AD203B41FA5}">
                      <a16:colId xmlns:a16="http://schemas.microsoft.com/office/drawing/2014/main" val="312361482"/>
                    </a:ext>
                  </a:extLst>
                </a:gridCol>
                <a:gridCol w="788080">
                  <a:extLst>
                    <a:ext uri="{9D8B030D-6E8A-4147-A177-3AD203B41FA5}">
                      <a16:colId xmlns:a16="http://schemas.microsoft.com/office/drawing/2014/main" val="355870363"/>
                    </a:ext>
                  </a:extLst>
                </a:gridCol>
                <a:gridCol w="788080">
                  <a:extLst>
                    <a:ext uri="{9D8B030D-6E8A-4147-A177-3AD203B41FA5}">
                      <a16:colId xmlns:a16="http://schemas.microsoft.com/office/drawing/2014/main" val="3143755147"/>
                    </a:ext>
                  </a:extLst>
                </a:gridCol>
                <a:gridCol w="788080">
                  <a:extLst>
                    <a:ext uri="{9D8B030D-6E8A-4147-A177-3AD203B41FA5}">
                      <a16:colId xmlns:a16="http://schemas.microsoft.com/office/drawing/2014/main" val="107075249"/>
                    </a:ext>
                  </a:extLst>
                </a:gridCol>
                <a:gridCol w="1253764">
                  <a:extLst>
                    <a:ext uri="{9D8B030D-6E8A-4147-A177-3AD203B41FA5}">
                      <a16:colId xmlns:a16="http://schemas.microsoft.com/office/drawing/2014/main" val="2881140508"/>
                    </a:ext>
                  </a:extLst>
                </a:gridCol>
                <a:gridCol w="1265706">
                  <a:extLst>
                    <a:ext uri="{9D8B030D-6E8A-4147-A177-3AD203B41FA5}">
                      <a16:colId xmlns:a16="http://schemas.microsoft.com/office/drawing/2014/main" val="373895501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Phases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Ipl [MA]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betapol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li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Growth rate [s^-1]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Stability Margin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09713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RAMP-UP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0.9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58.44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0.63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10272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RAMP-UP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4.3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0.1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0.8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92.35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0.48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32617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RAMP-UP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5.5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0.8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61.84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0.59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87704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FLAT TOP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5.5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0.65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0.8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36.42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0.74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24204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</a:rPr>
                        <a:t>FLAT TOP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</a:rPr>
                        <a:t>5.5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</a:rPr>
                        <a:t>0.1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</a:rPr>
                        <a:t>1.2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</a:rPr>
                        <a:t>106.78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</a:rPr>
                        <a:t>0.42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85544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RAMP-DOWN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4.5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0.89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34.38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0.78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4465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RAMP-DOWN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3.5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0.98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40.77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0.70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701305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RAMP-DOWN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2.5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1.07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64.04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0.57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8667042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800F17-D828-FC45-893F-D03CB0FB1752}"/>
              </a:ext>
            </a:extLst>
          </p:cNvPr>
          <p:cNvSpPr txBox="1"/>
          <p:nvPr/>
        </p:nvSpPr>
        <p:spPr>
          <a:xfrm>
            <a:off x="1550013" y="843558"/>
            <a:ext cx="298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Single </a:t>
            </a:r>
            <a:r>
              <a:rPr lang="it-IT" b="1" i="1" dirty="0" err="1"/>
              <a:t>null</a:t>
            </a:r>
            <a:r>
              <a:rPr lang="it-IT" b="1" i="1" dirty="0"/>
              <a:t> </a:t>
            </a:r>
            <a:r>
              <a:rPr lang="it-IT" b="1" i="1" dirty="0" err="1"/>
              <a:t>reference</a:t>
            </a:r>
            <a:r>
              <a:rPr lang="it-IT" b="1" i="1" dirty="0"/>
              <a:t> scenario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34FC24D-E125-3F42-8E78-447DAA2981D2}"/>
              </a:ext>
            </a:extLst>
          </p:cNvPr>
          <p:cNvSpPr txBox="1"/>
          <p:nvPr/>
        </p:nvSpPr>
        <p:spPr>
          <a:xfrm>
            <a:off x="3062488" y="517293"/>
            <a:ext cx="4703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Growth</a:t>
            </a:r>
            <a:r>
              <a:rPr lang="it-IT" b="1" i="1" dirty="0">
                <a:solidFill>
                  <a:srgbClr val="FF0000"/>
                </a:solidFill>
              </a:rPr>
              <a:t> rate and </a:t>
            </a:r>
            <a:r>
              <a:rPr lang="it-IT" b="1" i="1" dirty="0" err="1">
                <a:solidFill>
                  <a:srgbClr val="FF0000"/>
                </a:solidFill>
              </a:rPr>
              <a:t>stability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margin</a:t>
            </a:r>
            <a:endParaRPr lang="it-IT" b="1" dirty="0"/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ECA3B3C9-D9D7-C4C3-007C-53CFA1CE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253871"/>
              </p:ext>
            </p:extLst>
          </p:nvPr>
        </p:nvGraphicFramePr>
        <p:xfrm>
          <a:off x="142565" y="3407919"/>
          <a:ext cx="5506065" cy="1190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1035">
                  <a:extLst>
                    <a:ext uri="{9D8B030D-6E8A-4147-A177-3AD203B41FA5}">
                      <a16:colId xmlns:a16="http://schemas.microsoft.com/office/drawing/2014/main" val="3506197962"/>
                    </a:ext>
                  </a:extLst>
                </a:gridCol>
                <a:gridCol w="801035">
                  <a:extLst>
                    <a:ext uri="{9D8B030D-6E8A-4147-A177-3AD203B41FA5}">
                      <a16:colId xmlns:a16="http://schemas.microsoft.com/office/drawing/2014/main" val="1543276787"/>
                    </a:ext>
                  </a:extLst>
                </a:gridCol>
                <a:gridCol w="801035">
                  <a:extLst>
                    <a:ext uri="{9D8B030D-6E8A-4147-A177-3AD203B41FA5}">
                      <a16:colId xmlns:a16="http://schemas.microsoft.com/office/drawing/2014/main" val="626062079"/>
                    </a:ext>
                  </a:extLst>
                </a:gridCol>
                <a:gridCol w="801035">
                  <a:extLst>
                    <a:ext uri="{9D8B030D-6E8A-4147-A177-3AD203B41FA5}">
                      <a16:colId xmlns:a16="http://schemas.microsoft.com/office/drawing/2014/main" val="2779473036"/>
                    </a:ext>
                  </a:extLst>
                </a:gridCol>
                <a:gridCol w="1221804">
                  <a:extLst>
                    <a:ext uri="{9D8B030D-6E8A-4147-A177-3AD203B41FA5}">
                      <a16:colId xmlns:a16="http://schemas.microsoft.com/office/drawing/2014/main" val="1489203782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val="119960736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Config</a:t>
                      </a:r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Ipl</a:t>
                      </a:r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[MA]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betapol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li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Growth rate [s^-1]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Stability Margin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77473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XD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4.5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0.65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0.8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71.04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0.50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6947917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XD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4.5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0.1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0.8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77.57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0.56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9056818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SN-NT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0.4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0.8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76.80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0.48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1455830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SN-NT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0.1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0.8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83.90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0.46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871828103"/>
                  </a:ext>
                </a:extLst>
              </a:tr>
            </a:tbl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D612874-789E-6DB8-04C1-ACBD4DBFB29A}"/>
              </a:ext>
            </a:extLst>
          </p:cNvPr>
          <p:cNvSpPr txBox="1"/>
          <p:nvPr/>
        </p:nvSpPr>
        <p:spPr>
          <a:xfrm>
            <a:off x="1444057" y="3068022"/>
            <a:ext cx="269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Alternative </a:t>
            </a:r>
            <a:r>
              <a:rPr lang="it-IT" b="1" i="1" dirty="0" err="1"/>
              <a:t>configurations</a:t>
            </a:r>
            <a:endParaRPr lang="it-IT" b="1" i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0D00BF-1F34-166E-6A6D-A75EDA95C85C}"/>
              </a:ext>
            </a:extLst>
          </p:cNvPr>
          <p:cNvSpPr txBox="1"/>
          <p:nvPr/>
        </p:nvSpPr>
        <p:spPr>
          <a:xfrm>
            <a:off x="6084168" y="3603728"/>
            <a:ext cx="31545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The upgraded definition of the in-vessel components has been developed in 2022 under </a:t>
            </a:r>
            <a:r>
              <a:rPr lang="en-US" sz="1400" dirty="0"/>
              <a:t>DIV-IDTT.S.07-T005-D001-D002</a:t>
            </a:r>
            <a:r>
              <a:rPr lang="en-US" sz="1400" i="1" dirty="0"/>
              <a:t> with a copper stabilizing plate of smaller dimension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98022B7-7BDB-D9EC-ED54-23FA47EAF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58" r="26250"/>
          <a:stretch/>
        </p:blipFill>
        <p:spPr>
          <a:xfrm>
            <a:off x="6637869" y="727365"/>
            <a:ext cx="2047164" cy="29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26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de-DE" sz="2400" dirty="0">
                <a:solidFill>
                  <a:prstClr val="black"/>
                </a:solidFill>
              </a:rPr>
              <a:t>SP ADC-H: </a:t>
            </a:r>
            <a:r>
              <a:rPr lang="en-US" altLang="it-IT" sz="2400" dirty="0">
                <a:solidFill>
                  <a:prstClr val="black"/>
                </a:solidFill>
              </a:rPr>
              <a:t>Shape sensitivity of DTT configurations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8111803-3203-AC4D-8A04-23A293E44B59}"/>
              </a:ext>
            </a:extLst>
          </p:cNvPr>
          <p:cNvSpPr txBox="1"/>
          <p:nvPr/>
        </p:nvSpPr>
        <p:spPr>
          <a:xfrm>
            <a:off x="0" y="561557"/>
            <a:ext cx="8712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A big ELM (</a:t>
            </a:r>
            <a:r>
              <a:rPr lang="en-US" sz="1600" dirty="0">
                <a:sym typeface="Symbol"/>
              </a:rPr>
              <a:t></a:t>
            </a:r>
            <a:r>
              <a:rPr lang="en-US" sz="1600" dirty="0" err="1"/>
              <a:t>Wj</a:t>
            </a:r>
            <a:r>
              <a:rPr lang="en-US" sz="1600" dirty="0"/>
              <a:t>=-1 MJ), simulated as a step in </a:t>
            </a:r>
            <a:r>
              <a:rPr lang="en-US" sz="1600" dirty="0">
                <a:sym typeface="Symbol"/>
              </a:rPr>
              <a:t></a:t>
            </a:r>
            <a:r>
              <a:rPr lang="en-US" sz="1600" baseline="-25000" dirty="0"/>
              <a:t>p</a:t>
            </a:r>
            <a:r>
              <a:rPr lang="en-US" sz="1600" dirty="0"/>
              <a:t> and li, with </a:t>
            </a:r>
            <a:r>
              <a:rPr lang="en-US" sz="1600" dirty="0">
                <a:sym typeface="Symbol"/>
              </a:rPr>
              <a:t></a:t>
            </a:r>
            <a:r>
              <a:rPr lang="en-US" sz="1600" baseline="-25000" dirty="0"/>
              <a:t>p</a:t>
            </a:r>
            <a:r>
              <a:rPr lang="en-US" sz="1600" dirty="0"/>
              <a:t>=8</a:t>
            </a:r>
            <a:r>
              <a:rPr lang="en-US" sz="1600" dirty="0">
                <a:sym typeface="Symbol"/>
              </a:rPr>
              <a:t></a:t>
            </a:r>
            <a:r>
              <a:rPr lang="en-US" sz="1600" dirty="0"/>
              <a:t>Wj/(3</a:t>
            </a:r>
            <a:r>
              <a:rPr lang="en-US" sz="1600" dirty="0">
                <a:sym typeface="Symbol"/>
              </a:rPr>
              <a:t></a:t>
            </a:r>
            <a:r>
              <a:rPr lang="en-US" sz="1600" baseline="-25000" dirty="0"/>
              <a:t>0</a:t>
            </a:r>
            <a:r>
              <a:rPr lang="en-US" sz="1600" dirty="0"/>
              <a:t>R</a:t>
            </a:r>
            <a:r>
              <a:rPr lang="en-US" sz="1600" baseline="-25000" dirty="0"/>
              <a:t>0</a:t>
            </a:r>
            <a:r>
              <a:rPr lang="en-US" sz="1600" dirty="0"/>
              <a:t>Ip</a:t>
            </a:r>
            <a:r>
              <a:rPr lang="en-US" sz="1600" baseline="30000" dirty="0"/>
              <a:t>2</a:t>
            </a:r>
            <a:r>
              <a:rPr lang="en-US" sz="1600" dirty="0"/>
              <a:t>) and </a:t>
            </a:r>
            <a:r>
              <a:rPr lang="en-US" sz="1600" dirty="0">
                <a:sym typeface="Symbol"/>
              </a:rPr>
              <a:t></a:t>
            </a:r>
            <a:r>
              <a:rPr lang="en-US" sz="1600" dirty="0"/>
              <a:t>li=-</a:t>
            </a:r>
            <a:r>
              <a:rPr lang="en-US" sz="1600" dirty="0">
                <a:sym typeface="Symbol"/>
              </a:rPr>
              <a:t></a:t>
            </a:r>
            <a:r>
              <a:rPr lang="en-US" sz="1600" baseline="-25000" dirty="0"/>
              <a:t>p</a:t>
            </a:r>
            <a:r>
              <a:rPr lang="en-US" sz="1600" dirty="0"/>
              <a:t>, namely, for the X </a:t>
            </a:r>
            <a:r>
              <a:rPr lang="en-US" sz="1600" dirty="0">
                <a:sym typeface="Symbol"/>
              </a:rPr>
              <a:t></a:t>
            </a:r>
            <a:r>
              <a:rPr lang="en-US" sz="1600" baseline="-25000" dirty="0"/>
              <a:t>p </a:t>
            </a:r>
            <a:r>
              <a:rPr lang="en-US" sz="1600" dirty="0"/>
              <a:t>=-0.03 and  </a:t>
            </a:r>
            <a:r>
              <a:rPr lang="en-US" sz="1600" dirty="0">
                <a:sym typeface="Symbol"/>
              </a:rPr>
              <a:t></a:t>
            </a:r>
            <a:r>
              <a:rPr lang="en-US" sz="1600" dirty="0"/>
              <a:t>li=0.03, has been considered.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9847AD9-57F7-C341-9AA0-5BD536E7C553}"/>
                  </a:ext>
                </a:extLst>
              </p:cNvPr>
              <p:cNvSpPr txBox="1"/>
              <p:nvPr/>
            </p:nvSpPr>
            <p:spPr>
              <a:xfrm>
                <a:off x="107504" y="4070093"/>
                <a:ext cx="1512168" cy="1422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𝐼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𝑝𝑙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sym typeface="Symbol"/>
                        </a:rPr>
                        <m:t>=5.5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sym typeface="Symbol"/>
                        </a:rPr>
                        <m:t>𝑀𝐴</m:t>
                      </m:r>
                    </m:oMath>
                  </m:oMathPara>
                </a14:m>
                <a:endParaRPr lang="it-IT" sz="1600" b="0" i="0" dirty="0">
                  <a:latin typeface="Cambria Math" panose="02040503050406030204" pitchFamily="18" charset="0"/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b="0" i="0" smtClean="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≅0.03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𝑙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−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0.03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endParaRPr lang="en-US" dirty="0">
                  <a:sym typeface="Symbol"/>
                </a:endParaRPr>
              </a:p>
              <a:p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9847AD9-57F7-C341-9AA0-5BD536E7C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070093"/>
                <a:ext cx="1512168" cy="14229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F60F10B-2047-B14B-984F-AAE7C2A92B5C}"/>
                  </a:ext>
                </a:extLst>
              </p:cNvPr>
              <p:cNvSpPr txBox="1"/>
              <p:nvPr/>
            </p:nvSpPr>
            <p:spPr>
              <a:xfrm>
                <a:off x="3815916" y="4039972"/>
                <a:ext cx="1512168" cy="868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sym typeface="Symbol"/>
                            </a:rPr>
                            <m:t>𝐼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sym typeface="Symbol"/>
                            </a:rPr>
                            <m:t>𝑝𝑙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sym typeface="Symbol"/>
                        </a:rPr>
                        <m:t>4</m:t>
                      </m:r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.5</m:t>
                      </m:r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𝑀𝐴</m:t>
                      </m:r>
                    </m:oMath>
                  </m:oMathPara>
                </a14:m>
                <a:endParaRPr lang="it-IT" sz="1600" b="0" i="0" dirty="0">
                  <a:latin typeface="Cambria Math" panose="02040503050406030204" pitchFamily="18" charset="0"/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b="0" i="0" smtClean="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≅0.05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𝑙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−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0.0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5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F60F10B-2047-B14B-984F-AAE7C2A92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916" y="4039972"/>
                <a:ext cx="1512168" cy="8689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21790AE-BA28-AF4E-B101-8028DD5283EC}"/>
                  </a:ext>
                </a:extLst>
              </p:cNvPr>
              <p:cNvSpPr txBox="1"/>
              <p:nvPr/>
            </p:nvSpPr>
            <p:spPr>
              <a:xfrm>
                <a:off x="7184390" y="4039972"/>
                <a:ext cx="1512168" cy="1422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sym typeface="Symbol"/>
                            </a:rPr>
                            <m:t>𝐼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sym typeface="Symbol"/>
                            </a:rPr>
                            <m:t>𝑝𝑙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sym typeface="Symbol"/>
                        </a:rPr>
                        <m:t>4</m:t>
                      </m:r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𝑀𝐴</m:t>
                      </m:r>
                    </m:oMath>
                  </m:oMathPara>
                </a14:m>
                <a:endParaRPr lang="it-IT" sz="1600" b="0" i="0" dirty="0">
                  <a:latin typeface="Cambria Math" panose="02040503050406030204" pitchFamily="18" charset="0"/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b="0" i="0" smtClean="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≅0.06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𝑙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−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0.0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6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endParaRPr lang="en-US" dirty="0">
                  <a:sym typeface="Symbol"/>
                </a:endParaRPr>
              </a:p>
              <a:p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21790AE-BA28-AF4E-B101-8028DD528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390" y="4039972"/>
                <a:ext cx="1512168" cy="14229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D89E27E8-BF6F-9849-B2F0-33FBDC2D29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55" r="26595"/>
          <a:stretch/>
        </p:blipFill>
        <p:spPr>
          <a:xfrm>
            <a:off x="0" y="1059582"/>
            <a:ext cx="1943709" cy="32004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EF93FC8-69B8-7E4D-B318-40840A43F2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41" r="23534"/>
          <a:stretch/>
        </p:blipFill>
        <p:spPr>
          <a:xfrm>
            <a:off x="3495441" y="971550"/>
            <a:ext cx="2160240" cy="32004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23519BF-8B4F-1241-A5AE-9A279EA51E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00" r="22376"/>
          <a:stretch/>
        </p:blipFill>
        <p:spPr>
          <a:xfrm>
            <a:off x="6879816" y="971604"/>
            <a:ext cx="2160240" cy="32004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BA44570-25D8-9148-8AAF-E0B0B836C36A}"/>
              </a:ext>
            </a:extLst>
          </p:cNvPr>
          <p:cNvSpPr txBox="1"/>
          <p:nvPr/>
        </p:nvSpPr>
        <p:spPr>
          <a:xfrm>
            <a:off x="323528" y="2067694"/>
            <a:ext cx="11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SN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(robustly stable)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1027F8F-8586-DC4A-8EBB-2FA445870AF1}"/>
              </a:ext>
            </a:extLst>
          </p:cNvPr>
          <p:cNvSpPr txBox="1"/>
          <p:nvPr/>
        </p:nvSpPr>
        <p:spPr>
          <a:xfrm>
            <a:off x="2132894" y="1606029"/>
            <a:ext cx="1339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XD</a:t>
            </a:r>
          </a:p>
          <a:p>
            <a:pPr algn="ctr"/>
            <a:r>
              <a:rPr lang="en-US" dirty="0"/>
              <a:t>Possible criticality in the divertor region and at 11 o’clock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77D3685-1617-1046-88F0-026605C9A8EE}"/>
              </a:ext>
            </a:extLst>
          </p:cNvPr>
          <p:cNvSpPr txBox="1"/>
          <p:nvPr/>
        </p:nvSpPr>
        <p:spPr>
          <a:xfrm>
            <a:off x="5531369" y="1606029"/>
            <a:ext cx="1339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NT</a:t>
            </a:r>
          </a:p>
          <a:p>
            <a:pPr algn="ctr"/>
            <a:r>
              <a:rPr lang="en-US" dirty="0"/>
              <a:t>Possible criticality in the inner equatorial plane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B66AD98-A4B5-BE4E-84DE-E8480FB004BA}"/>
              </a:ext>
            </a:extLst>
          </p:cNvPr>
          <p:cNvSpPr txBox="1"/>
          <p:nvPr/>
        </p:nvSpPr>
        <p:spPr>
          <a:xfrm>
            <a:off x="2051213" y="3743678"/>
            <a:ext cx="1506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FF0000"/>
                </a:solidFill>
              </a:rPr>
              <a:t>Additional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disturbancies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need</a:t>
            </a:r>
            <a:r>
              <a:rPr lang="it-IT" sz="1600" dirty="0">
                <a:solidFill>
                  <a:srgbClr val="FF0000"/>
                </a:solidFill>
              </a:rPr>
              <a:t> to be </a:t>
            </a:r>
            <a:r>
              <a:rPr lang="it-IT" sz="1600" dirty="0" err="1">
                <a:solidFill>
                  <a:srgbClr val="FF0000"/>
                </a:solidFill>
              </a:rPr>
              <a:t>considered</a:t>
            </a: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67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DTT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FCBAAB08-30CC-DD4D-B502-4E9D6FC6F7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2" y="627534"/>
                <a:ext cx="8949909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>
                  <a:lnSpc>
                    <a:spcPct val="90000"/>
                  </a:lnSpc>
                  <a:defRPr/>
                </a:pPr>
                <a:r>
                  <a:rPr lang="en-US" altLang="it-IT" sz="1600" kern="0" dirty="0">
                    <a:ea typeface="Arial" charset="0"/>
                    <a:cs typeface="Arial" charset="0"/>
                  </a:rPr>
                  <a:t>Control of alternative configurations is a major challenge in next generation devices. The main issues of magnetic control are related to:</a:t>
                </a:r>
              </a:p>
              <a:p>
                <a:pPr marL="285750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kern="0" dirty="0">
                  <a:ea typeface="Arial" charset="0"/>
                  <a:cs typeface="Arial" charset="0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Vertical stability</a:t>
                </a:r>
                <a:r>
                  <a:rPr lang="en-US" sz="1600" b="1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 </a:t>
                </a:r>
                <a:r>
                  <a:rPr lang="en-US" sz="1600" b="1" i="1" dirty="0">
                    <a:solidFill>
                      <a:srgbClr val="FF0000"/>
                    </a:solidFill>
                    <a:latin typeface="NimbusSanL"/>
                  </a:rPr>
                  <a:t>in-vessel equatorial coils and passive stabilizing plates</a:t>
                </a:r>
                <a:endParaRPr lang="en-US" sz="1600" b="1" i="1" dirty="0">
                  <a:solidFill>
                    <a:srgbClr val="0000FF"/>
                  </a:solidFill>
                  <a:latin typeface="NimbusSanL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kern="0" dirty="0">
                  <a:ea typeface="Arial" charset="0"/>
                  <a:cs typeface="Arial" charset="0"/>
                </a:endParaRP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Elongated plasmas suffer from the vertically unstable mode </a:t>
                </a: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Strong coupling with passive structures is required to reduce the plasma growth rate </a:t>
                </a:r>
              </a:p>
              <a:p>
                <a:pPr lvl="1" algn="just">
                  <a:lnSpc>
                    <a:spcPct val="90000"/>
                  </a:lnSpc>
                  <a:defRPr/>
                </a:pPr>
                <a:endParaRPr lang="en-US" sz="1600" i="1" kern="0" dirty="0">
                  <a:ea typeface="Arial" charset="0"/>
                  <a:cs typeface="Arial" charset="0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Shape and plasma current control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 </a:t>
                </a:r>
                <a:r>
                  <a:rPr lang="en-US" sz="1600" b="1" i="1" dirty="0">
                    <a:solidFill>
                      <a:srgbClr val="FF0000"/>
                    </a:solidFill>
                    <a:latin typeface="NimbusSanL"/>
                  </a:rPr>
                  <a:t>CS/PF coils system</a:t>
                </a: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kern="0" dirty="0">
                  <a:ea typeface="Arial" charset="0"/>
                  <a:cs typeface="Arial" charset="0"/>
                </a:endParaRP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Alternative configurations are highly sensitive to variations in the plasma pressure and current distributions</a:t>
                </a: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i="1" kern="0" dirty="0">
                  <a:ea typeface="Arial" charset="0"/>
                  <a:cs typeface="Arial" charset="0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Power exhaust control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 </a:t>
                </a:r>
                <a:r>
                  <a:rPr lang="en-US" sz="1600" b="1" i="1" dirty="0">
                    <a:solidFill>
                      <a:srgbClr val="FF0000"/>
                    </a:solidFill>
                    <a:latin typeface="NimbusSanL"/>
                  </a:rPr>
                  <a:t>in-vessel divertor coils</a:t>
                </a:r>
                <a:endParaRPr lang="en-US" sz="1600" b="1" i="1" dirty="0">
                  <a:solidFill>
                    <a:srgbClr val="0000FF"/>
                  </a:solidFill>
                  <a:latin typeface="NimbusSanL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b="1" i="1" kern="0" dirty="0">
                  <a:ea typeface="Arial" charset="0"/>
                  <a:cs typeface="Arial" charset="0"/>
                </a:endParaRP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Internal coils are needed for control of power exhaust parameters such as flux expansion and connection length</a:t>
                </a: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Necessity to reduce thermal power on the divertor plates: </a:t>
                </a:r>
                <a:r>
                  <a:rPr lang="en-US" sz="1600" b="1" i="1" kern="0" dirty="0">
                    <a:ea typeface="Arial" charset="0"/>
                    <a:cs typeface="Arial" charset="0"/>
                  </a:rPr>
                  <a:t>strike point sweeping</a:t>
                </a:r>
              </a:p>
            </p:txBody>
          </p:sp>
        </mc:Choice>
        <mc:Fallback xmlns=""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FCBAAB08-30CC-DD4D-B502-4E9D6FC6F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42" y="627534"/>
                <a:ext cx="8949909" cy="4320480"/>
              </a:xfrm>
              <a:prstGeom prst="rect">
                <a:avLst/>
              </a:prstGeom>
              <a:blipFill>
                <a:blip r:embed="rId3"/>
                <a:stretch>
                  <a:fillRect l="-341" t="-987" r="-409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0AFE447D-2FA8-BE98-B5F9-9EF7FB86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32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C719EC-76E9-5BE7-1896-D890A524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DTT </a:t>
            </a:r>
            <a:r>
              <a:rPr lang="it-IT" dirty="0" err="1"/>
              <a:t>magnetic</a:t>
            </a:r>
            <a:r>
              <a:rPr lang="it-IT" dirty="0"/>
              <a:t> controller design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12E9070D-9417-0B3A-C661-404E09D03AA2}"/>
              </a:ext>
            </a:extLst>
          </p:cNvPr>
          <p:cNvGrpSpPr/>
          <p:nvPr/>
        </p:nvGrpSpPr>
        <p:grpSpPr>
          <a:xfrm>
            <a:off x="1600199" y="625570"/>
            <a:ext cx="7543801" cy="4383910"/>
            <a:chOff x="181481" y="483518"/>
            <a:chExt cx="8551525" cy="4383910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5478BED6-C872-B269-D4AD-BBBE9BD24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76" r="10025"/>
            <a:stretch/>
          </p:blipFill>
          <p:spPr>
            <a:xfrm>
              <a:off x="181481" y="483518"/>
              <a:ext cx="8551525" cy="4383910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D36E2D0-E7D1-9E8B-0314-38E094A7690F}"/>
                </a:ext>
              </a:extLst>
            </p:cNvPr>
            <p:cNvSpPr/>
            <p:nvPr/>
          </p:nvSpPr>
          <p:spPr>
            <a:xfrm>
              <a:off x="774936" y="3312000"/>
              <a:ext cx="2160241" cy="267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b="1" dirty="0">
                  <a:solidFill>
                    <a:srgbClr val="FF0000"/>
                  </a:solidFill>
                </a:rPr>
                <a:t>Plasma </a:t>
              </a:r>
              <a:r>
                <a:rPr lang="en-US" sz="1100" b="1" dirty="0">
                  <a:solidFill>
                    <a:srgbClr val="FF0000"/>
                  </a:solidFill>
                </a:rPr>
                <a:t>Magnetic</a:t>
              </a:r>
              <a:r>
                <a:rPr lang="it-IT" sz="1100" b="1" dirty="0">
                  <a:solidFill>
                    <a:srgbClr val="FF0000"/>
                  </a:solidFill>
                </a:rPr>
                <a:t> Control System</a:t>
              </a: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D3B586C-BD57-1D4F-1262-435E5E845AA8}"/>
                </a:ext>
              </a:extLst>
            </p:cNvPr>
            <p:cNvSpPr/>
            <p:nvPr/>
          </p:nvSpPr>
          <p:spPr>
            <a:xfrm>
              <a:off x="774936" y="1131590"/>
              <a:ext cx="2107596" cy="21602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62FFFA68-80DB-0982-F45C-A40783D5F1C9}"/>
                </a:ext>
              </a:extLst>
            </p:cNvPr>
            <p:cNvSpPr/>
            <p:nvPr/>
          </p:nvSpPr>
          <p:spPr>
            <a:xfrm>
              <a:off x="3275856" y="1059582"/>
              <a:ext cx="3384376" cy="3312368"/>
            </a:xfrm>
            <a:prstGeom prst="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D932A5C-84DE-A915-46D9-110993C88E89}"/>
                </a:ext>
              </a:extLst>
            </p:cNvPr>
            <p:cNvSpPr/>
            <p:nvPr/>
          </p:nvSpPr>
          <p:spPr>
            <a:xfrm>
              <a:off x="5130816" y="1131590"/>
              <a:ext cx="705497" cy="274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b="1" dirty="0">
                  <a:solidFill>
                    <a:schemeClr val="accent5"/>
                  </a:solidFill>
                </a:rPr>
                <a:t>PLANT</a:t>
              </a:r>
            </a:p>
          </p:txBody>
        </p:sp>
      </p:grp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F392E766-B4F2-A67D-09E3-1E598FB5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BC23D9-3F76-D68E-EB99-AE96A2C84784}"/>
              </a:ext>
            </a:extLst>
          </p:cNvPr>
          <p:cNvSpPr txBox="1"/>
          <p:nvPr/>
        </p:nvSpPr>
        <p:spPr>
          <a:xfrm>
            <a:off x="51167" y="1261222"/>
            <a:ext cx="15490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Starting</a:t>
            </a:r>
            <a:r>
              <a:rPr lang="it-IT" sz="1400" dirty="0"/>
              <a:t> from 2022,  the </a:t>
            </a:r>
            <a:r>
              <a:rPr lang="en-US" sz="1400" i="1" dirty="0"/>
              <a:t>WP PWIE </a:t>
            </a:r>
            <a:r>
              <a:rPr lang="en-US" sz="1400" dirty="0"/>
              <a:t>activities has been executed in collaboration with WP</a:t>
            </a:r>
            <a:r>
              <a:rPr lang="en-US" sz="1400" i="1" dirty="0"/>
              <a:t>DIV-IDTT.S.</a:t>
            </a:r>
            <a:r>
              <a:rPr lang="en-US" sz="1400" i="1" u="none" strike="noStrike" noProof="0" dirty="0">
                <a:effectLst/>
              </a:rPr>
              <a:t> CODAC and PCS </a:t>
            </a:r>
            <a:r>
              <a:rPr lang="en-US" sz="1400" u="none" strike="noStrike" noProof="0" dirty="0">
                <a:effectLst/>
              </a:rPr>
              <a:t>for the requirements definition and assessment of the single null configuration</a:t>
            </a:r>
            <a:r>
              <a:rPr lang="en-US" sz="1400" i="1" u="none" strike="noStrike" noProof="0" dirty="0">
                <a:effectLst/>
              </a:rPr>
              <a:t>.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34364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59C0C-7EEB-8C69-DEF8-F9E989C7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Shape</a:t>
            </a:r>
            <a:r>
              <a:rPr lang="it-IT" dirty="0"/>
              <a:t> controller design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0D5746-CDD7-9A27-AE55-92ABF42A2788}"/>
              </a:ext>
            </a:extLst>
          </p:cNvPr>
          <p:cNvSpPr txBox="1"/>
          <p:nvPr/>
        </p:nvSpPr>
        <p:spPr>
          <a:xfrm>
            <a:off x="45176" y="771550"/>
            <a:ext cx="503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Shape control is based on the XSC (</a:t>
            </a:r>
            <a:r>
              <a:rPr lang="en-US" sz="1600" i="1" dirty="0" err="1"/>
              <a:t>eXtreme</a:t>
            </a:r>
            <a:r>
              <a:rPr lang="en-US" sz="1600" i="1" dirty="0"/>
              <a:t> shape Controller</a:t>
            </a:r>
            <a:r>
              <a:rPr lang="en-US" sz="1600" dirty="0"/>
              <a:t>) strategy, conveying the current references required for the control of desired geometrical descriptors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Shape control through virtual gap sensors has been successfully validated on the SN configuration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Alternative configurations (such as the XD) share extreme sensitivity towards disturbance in the divertor area, due to secondary x-points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Shape control through gap sensors can be cumbersome, therefore a more robust control strategy is required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b="1" dirty="0" err="1">
                <a:sym typeface="Wingdings" panose="05000000000000000000" pitchFamily="2" charset="2"/>
              </a:rPr>
              <a:t>Isoflux</a:t>
            </a:r>
            <a:r>
              <a:rPr lang="en-US" sz="1600" b="1" dirty="0">
                <a:sym typeface="Wingdings" panose="05000000000000000000" pitchFamily="2" charset="2"/>
              </a:rPr>
              <a:t> control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endParaRPr lang="it-IT" sz="16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CF831CA-AE26-B2E8-87B8-AE7A9C3E6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49" t="5001" r="28401" b="5001"/>
          <a:stretch/>
        </p:blipFill>
        <p:spPr>
          <a:xfrm>
            <a:off x="7092280" y="1075843"/>
            <a:ext cx="2088232" cy="33681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C8C376-0B04-A28F-FF40-FDECB184C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5" t="6385" r="36613" b="6385"/>
          <a:stretch/>
        </p:blipFill>
        <p:spPr>
          <a:xfrm>
            <a:off x="5292080" y="1131590"/>
            <a:ext cx="1872208" cy="3261267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3C0A987D-7DE4-CEE9-A781-06E7D0C1C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996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EUROfusion6x9_5_3_2019</Template>
  <TotalTime>1529</TotalTime>
  <Words>2619</Words>
  <Application>Microsoft Macintosh PowerPoint</Application>
  <PresentationFormat>Presentazione su schermo (16:9)</PresentationFormat>
  <Paragraphs>534</Paragraphs>
  <Slides>26</Slides>
  <Notes>26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 Math</vt:lpstr>
      <vt:lpstr>NimbusSanL</vt:lpstr>
      <vt:lpstr>Trebuchet MS</vt:lpstr>
      <vt:lpstr>Wingdings</vt:lpstr>
      <vt:lpstr>Office</vt:lpstr>
      <vt:lpstr>WP PWIE: SP ADC-H Final Meeting</vt:lpstr>
      <vt:lpstr>SP ADC-H Milestones and Tasks 2021-2022</vt:lpstr>
      <vt:lpstr>SP ADC-H: Overview of the activity</vt:lpstr>
      <vt:lpstr>SP ADC-H – D001 - Goals reached in 2021-22</vt:lpstr>
      <vt:lpstr>SP ADC-H: Passive stability performance 2021</vt:lpstr>
      <vt:lpstr>SP ADC-H: Shape sensitivity of DTT configurations</vt:lpstr>
      <vt:lpstr>DTT magnetic control system</vt:lpstr>
      <vt:lpstr>DTT magnetic controller design</vt:lpstr>
      <vt:lpstr>Shape controller design </vt:lpstr>
      <vt:lpstr>Shape controller design: SN configuration </vt:lpstr>
      <vt:lpstr>Shape controller design: XD configuration </vt:lpstr>
      <vt:lpstr>SP ADC-H – D002 - Goals reached in 2021-22</vt:lpstr>
      <vt:lpstr>SP ADC-H – D002 – Description of the activity</vt:lpstr>
      <vt:lpstr>SP ADC-H – D002 – Upward VDE</vt:lpstr>
      <vt:lpstr>SP ADC-H – D002 – Downward VDE</vt:lpstr>
      <vt:lpstr>SP ADC-H – D002 – Table of the results</vt:lpstr>
      <vt:lpstr>SP ADC-H – D002 – Conclusions</vt:lpstr>
      <vt:lpstr>Additional slides</vt:lpstr>
      <vt:lpstr>SP ADC-H: DTT poloidal field coils system</vt:lpstr>
      <vt:lpstr>DTT magnetic control system</vt:lpstr>
      <vt:lpstr>Plasma magnetic control system</vt:lpstr>
      <vt:lpstr>Vertical stability (VS) controller </vt:lpstr>
      <vt:lpstr>Plasma current controller</vt:lpstr>
      <vt:lpstr>Fast radial controller (FRC)</vt:lpstr>
      <vt:lpstr>Shape controller design: Isoflux control </vt:lpstr>
      <vt:lpstr>Conclusions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Brezinse</dc:creator>
  <cp:lastModifiedBy>ROBERTO AMBROSINO</cp:lastModifiedBy>
  <cp:revision>153</cp:revision>
  <cp:lastPrinted>2014-10-16T14:51:28Z</cp:lastPrinted>
  <dcterms:created xsi:type="dcterms:W3CDTF">2020-10-16T13:52:18Z</dcterms:created>
  <dcterms:modified xsi:type="dcterms:W3CDTF">2023-02-06T13:36:29Z</dcterms:modified>
</cp:coreProperties>
</file>