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1" r:id="rId3"/>
    <p:sldId id="297" r:id="rId4"/>
    <p:sldId id="298" r:id="rId5"/>
    <p:sldId id="300" r:id="rId6"/>
    <p:sldId id="301" r:id="rId7"/>
    <p:sldId id="302" r:id="rId8"/>
    <p:sldId id="305" r:id="rId9"/>
    <p:sldId id="306" r:id="rId10"/>
    <p:sldId id="307" r:id="rId11"/>
    <p:sldId id="310" r:id="rId12"/>
    <p:sldId id="311" r:id="rId13"/>
    <p:sldId id="312" r:id="rId14"/>
    <p:sldId id="315" r:id="rId15"/>
    <p:sldId id="313" r:id="rId16"/>
    <p:sldId id="321" r:id="rId17"/>
    <p:sldId id="322" r:id="rId18"/>
    <p:sldId id="320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18" r:id="rId31"/>
    <p:sldId id="319" r:id="rId32"/>
    <p:sldId id="314" r:id="rId33"/>
    <p:sldId id="316" r:id="rId34"/>
    <p:sldId id="317" r:id="rId35"/>
    <p:sldId id="303" r:id="rId36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33CC"/>
    <a:srgbClr val="0066FF"/>
    <a:srgbClr val="00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283" autoAdjust="0"/>
  </p:normalViewPr>
  <p:slideViewPr>
    <p:cSldViewPr snapToGrid="0" showGuides="1">
      <p:cViewPr>
        <p:scale>
          <a:sx n="118" d="100"/>
          <a:sy n="118" d="100"/>
        </p:scale>
        <p:origin x="-90" y="-7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06/02/2023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06/02/2023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6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70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70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71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4905970"/>
            <a:ext cx="9144000" cy="25338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dirty="0" smtClean="0"/>
              <a:t>P. </a:t>
            </a:r>
            <a:r>
              <a:rPr lang="en-GB" sz="1100" dirty="0" err="1" smtClean="0"/>
              <a:t>Innocente</a:t>
            </a:r>
            <a:r>
              <a:rPr lang="en-GB" sz="1100" dirty="0" smtClean="0"/>
              <a:t> | WP </a:t>
            </a:r>
            <a:r>
              <a:rPr lang="en-GB" sz="1100" dirty="0" smtClean="0"/>
              <a:t>PWIE 2022 reporting/2023</a:t>
            </a:r>
            <a:r>
              <a:rPr lang="en-GB" sz="1100" baseline="0" dirty="0" smtClean="0"/>
              <a:t> planning</a:t>
            </a:r>
            <a:r>
              <a:rPr lang="en-GB" sz="1100" dirty="0" smtClean="0"/>
              <a:t> meeting  </a:t>
            </a:r>
            <a:r>
              <a:rPr lang="en-GB" sz="1100" dirty="0" smtClean="0"/>
              <a:t>| Zoom | 06.02.2023 | Page </a:t>
            </a:r>
            <a:fld id="{6A6D9FA1-99C7-4910-8E32-B85D378B0060}" type="slidenum">
              <a:rPr lang="en-GB" sz="1100" smtClean="0"/>
              <a:pPr algn="r"/>
              <a:t>‹#›</a:t>
            </a:fld>
            <a:r>
              <a:rPr lang="en-GB" sz="1100" dirty="0" smtClean="0"/>
              <a:t>/29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 smtClean="0"/>
              <a:t>P. </a:t>
            </a:r>
            <a:r>
              <a:rPr lang="en-GB" dirty="0" err="1" smtClean="0"/>
              <a:t>Innocente</a:t>
            </a:r>
            <a:r>
              <a:rPr lang="en-GB" dirty="0" smtClean="0"/>
              <a:t>| Project Board WP PWIE  | Zoom | 22.06.2021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/>
              <a:t>WP PWIE: SP </a:t>
            </a:r>
            <a:r>
              <a:rPr lang="en-US" sz="2800" dirty="0" smtClean="0"/>
              <a:t>ADC.J Final report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8064896" cy="864096"/>
          </a:xfrm>
        </p:spPr>
        <p:txBody>
          <a:bodyPr>
            <a:normAutofit/>
          </a:bodyPr>
          <a:lstStyle/>
          <a:p>
            <a:pPr marL="1614488" indent="-1614488"/>
            <a:r>
              <a:rPr lang="en-US" dirty="0"/>
              <a:t>SPL </a:t>
            </a:r>
            <a:r>
              <a:rPr lang="en-US" dirty="0" smtClean="0"/>
              <a:t>ADC.J: P. </a:t>
            </a:r>
            <a:r>
              <a:rPr lang="en-US" dirty="0" err="1" smtClean="0"/>
              <a:t>Innocente</a:t>
            </a:r>
            <a:r>
              <a:rPr lang="en-US" dirty="0"/>
              <a:t>, C. </a:t>
            </a:r>
            <a:r>
              <a:rPr lang="en-US" dirty="0" err="1"/>
              <a:t>Meineri</a:t>
            </a:r>
            <a:r>
              <a:rPr lang="en-US" dirty="0"/>
              <a:t>, G</a:t>
            </a:r>
            <a:r>
              <a:rPr lang="en-US" dirty="0" smtClean="0"/>
              <a:t>. </a:t>
            </a:r>
            <a:r>
              <a:rPr lang="en-US" dirty="0" err="1" smtClean="0"/>
              <a:t>Rubino</a:t>
            </a:r>
            <a:r>
              <a:rPr lang="en-US" dirty="0" smtClean="0"/>
              <a:t>, A. Uccello, L. </a:t>
            </a:r>
            <a:r>
              <a:rPr lang="en-US" dirty="0" err="1" smtClean="0"/>
              <a:t>Balbinot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8" descr="RFX Padova 05 1600x836">
            <a:extLst>
              <a:ext uri="{FF2B5EF4-FFF2-40B4-BE49-F238E27FC236}">
                <a16:creationId xmlns="" xmlns:a16="http://schemas.microsoft.com/office/drawing/2014/main" id="{CA3E075A-A1B7-4301-AB68-B0645C76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" y="4368702"/>
            <a:ext cx="1067770" cy="5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NEA logo copia">
            <a:extLst>
              <a:ext uri="{FF2B5EF4-FFF2-40B4-BE49-F238E27FC236}">
                <a16:creationId xmlns="" xmlns:a16="http://schemas.microsoft.com/office/drawing/2014/main" id="{60602308-6D94-45CE-A47C-EBE04D0D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43" y="4392516"/>
            <a:ext cx="1377524" cy="4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NR">
            <a:extLst>
              <a:ext uri="{FF2B5EF4-FFF2-40B4-BE49-F238E27FC236}">
                <a16:creationId xmlns="" xmlns:a16="http://schemas.microsoft.com/office/drawing/2014/main" id="{C8110FA3-69D5-4220-9CDA-44466930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35" y="4408215"/>
            <a:ext cx="632080" cy="5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univtuscia">
            <a:extLst>
              <a:ext uri="{FF2B5EF4-FFF2-40B4-BE49-F238E27FC236}">
                <a16:creationId xmlns="" xmlns:a16="http://schemas.microsoft.com/office/drawing/2014/main" id="{B002311F-7B56-45EB-B360-C20018D67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70" y="4402297"/>
            <a:ext cx="1093334" cy="4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8">
            <a:extLst>
              <a:ext uri="{FF2B5EF4-FFF2-40B4-BE49-F238E27FC236}">
                <a16:creationId xmlns="" xmlns:a16="http://schemas.microsoft.com/office/drawing/2014/main" id="{CA656CB0-A683-C347-CB0D-AFE053856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1943" y="4362472"/>
            <a:ext cx="864414" cy="57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 modeling: </a:t>
            </a:r>
            <a:r>
              <a:rPr lang="en-GB" sz="2000" dirty="0" smtClean="0"/>
              <a:t>SN </a:t>
            </a:r>
            <a:r>
              <a:rPr lang="en-GB" sz="2000" dirty="0"/>
              <a:t>profiles at targets / heat flux</a:t>
            </a:r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23" y="631986"/>
            <a:ext cx="2138680" cy="21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23" y="2567982"/>
            <a:ext cx="2125980" cy="21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" y="603816"/>
            <a:ext cx="214376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5" y="2546626"/>
            <a:ext cx="2118360" cy="21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19369" y="992819"/>
            <a:ext cx="80663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Inner target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3523962" y="1103619"/>
            <a:ext cx="80663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Inner target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1271624" y="3845950"/>
            <a:ext cx="83548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Outer target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3469972" y="3052040"/>
            <a:ext cx="83548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Outer target</a:t>
            </a:r>
            <a:endParaRPr lang="en-US" sz="1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01031" y="4333444"/>
            <a:ext cx="187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56967" y="681474"/>
            <a:ext cx="4687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 </a:t>
            </a:r>
            <a:r>
              <a:rPr lang="en-US" b="1" dirty="0">
                <a:solidFill>
                  <a:srgbClr val="0000FF"/>
                </a:solidFill>
              </a:rPr>
              <a:t>pure D </a:t>
            </a:r>
            <a:r>
              <a:rPr lang="en-US" b="1" dirty="0" smtClean="0">
                <a:solidFill>
                  <a:srgbClr val="0000FF"/>
                </a:solidFill>
              </a:rPr>
              <a:t>with the wide divertor detachment is obtained below P</a:t>
            </a:r>
            <a:r>
              <a:rPr lang="en-US" b="1" baseline="-25000" dirty="0" smtClean="0">
                <a:solidFill>
                  <a:srgbClr val="0000FF"/>
                </a:solidFill>
              </a:rPr>
              <a:t>SOL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≈7</a:t>
            </a:r>
            <a:r>
              <a:rPr lang="en-US" b="1" dirty="0" smtClean="0">
                <a:solidFill>
                  <a:srgbClr val="0000FF"/>
                </a:solidFill>
              </a:rPr>
              <a:t> MW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at  </a:t>
            </a:r>
            <a:r>
              <a:rPr lang="en-US" b="1" dirty="0" err="1">
                <a:solidFill>
                  <a:srgbClr val="0000FF"/>
                </a:solidFill>
              </a:rPr>
              <a:t>n</a:t>
            </a:r>
            <a:r>
              <a:rPr lang="en-US" b="1" baseline="-25000" dirty="0" err="1">
                <a:solidFill>
                  <a:srgbClr val="0000FF"/>
                </a:solidFill>
              </a:rPr>
              <a:t>sep</a:t>
            </a:r>
            <a:r>
              <a:rPr lang="en-US" b="1" dirty="0">
                <a:solidFill>
                  <a:srgbClr val="0000FF"/>
                </a:solidFill>
              </a:rPr>
              <a:t>=7</a:t>
            </a:r>
            <a:r>
              <a:rPr lang="en-US" b="1" dirty="0">
                <a:solidFill>
                  <a:srgbClr val="0000FF"/>
                </a:solidFill>
                <a:latin typeface="Swis721 LtCn BT"/>
              </a:rPr>
              <a:t>·</a:t>
            </a:r>
            <a:r>
              <a:rPr lang="en-US" b="1" dirty="0">
                <a:solidFill>
                  <a:srgbClr val="0000FF"/>
                </a:solidFill>
              </a:rPr>
              <a:t>10</a:t>
            </a:r>
            <a:r>
              <a:rPr lang="en-US" b="1" baseline="30000" dirty="0">
                <a:solidFill>
                  <a:srgbClr val="0000FF"/>
                </a:solidFill>
              </a:rPr>
              <a:t>9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en-US" b="1" baseline="30000" dirty="0" smtClean="0">
                <a:solidFill>
                  <a:srgbClr val="0000FF"/>
                </a:solidFill>
              </a:rPr>
              <a:t>-3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Peak heat flux is well below 10 MW/m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Similar conditions at both targets </a:t>
            </a:r>
            <a:r>
              <a:rPr lang="en-US" b="1" dirty="0" smtClean="0">
                <a:solidFill>
                  <a:srgbClr val="990000"/>
                </a:solidFill>
              </a:rPr>
              <a:t>(but drifts not included)</a:t>
            </a:r>
            <a:endParaRPr lang="en-US" b="1" dirty="0">
              <a:solidFill>
                <a:srgbClr val="99000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The standard divertor provides worst performance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higher temperatures and peak heat fluxes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01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 at full power with </a:t>
            </a:r>
            <a:r>
              <a:rPr lang="en-GB" dirty="0" smtClean="0"/>
              <a:t>seeding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009" y="1426832"/>
            <a:ext cx="9090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Evaluate minimum requested contamination to achieve detachment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Evaluate operative window in impurity content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Configuration stability against operating condition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24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power: profiles </a:t>
            </a:r>
            <a:r>
              <a:rPr lang="en-US" dirty="0"/>
              <a:t>at outer mid-plane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" y="657649"/>
            <a:ext cx="2143760" cy="21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9839"/>
            <a:ext cx="2151380" cy="213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30788" y="2762468"/>
            <a:ext cx="3778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core density with argon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core temperature with neon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temperature at separatrix with neon (related to </a:t>
            </a:r>
            <a:r>
              <a:rPr lang="en-US" dirty="0" err="1" smtClean="0"/>
              <a:t>Ne</a:t>
            </a:r>
            <a:r>
              <a:rPr lang="en-US" dirty="0" err="1" smtClean="0">
                <a:sym typeface="Wingdings" panose="05000000000000000000" pitchFamily="2" charset="2"/>
              </a:rPr>
              <a:t></a:t>
            </a:r>
            <a:r>
              <a:rPr lang="en-US" dirty="0" err="1" smtClean="0"/>
              <a:t>Ar</a:t>
            </a:r>
            <a:r>
              <a:rPr lang="en-US" dirty="0" smtClean="0"/>
              <a:t> cooling properties)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5298" y="970718"/>
            <a:ext cx="6877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IB</a:t>
            </a:r>
            <a:r>
              <a:rPr lang="en-US" dirty="0" smtClean="0">
                <a:solidFill>
                  <a:srgbClr val="C00000"/>
                </a:solidFill>
              </a:rPr>
              <a:t> = 30 MW</a:t>
            </a:r>
            <a:r>
              <a:rPr lang="en-US" dirty="0" smtClean="0"/>
              <a:t> (10 MW rad. in the inner core, 5 MW ELMs)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IB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splitted</a:t>
            </a:r>
            <a:r>
              <a:rPr lang="en-US" dirty="0" smtClean="0"/>
              <a:t> between e and D to achieve similar temperatures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baseline="-25000" dirty="0" err="1" smtClean="0">
                <a:solidFill>
                  <a:srgbClr val="C00000"/>
                </a:solidFill>
              </a:rPr>
              <a:t>sep</a:t>
            </a:r>
            <a:r>
              <a:rPr lang="en-US" dirty="0" smtClean="0">
                <a:solidFill>
                  <a:srgbClr val="C00000"/>
                </a:solidFill>
              </a:rPr>
              <a:t>=8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∙</a:t>
            </a:r>
            <a:r>
              <a:rPr lang="en-US" dirty="0" smtClean="0">
                <a:solidFill>
                  <a:srgbClr val="C00000"/>
                </a:solidFill>
              </a:rPr>
              <a:t>10</a:t>
            </a:r>
            <a:r>
              <a:rPr lang="en-US" baseline="30000" dirty="0" smtClean="0">
                <a:solidFill>
                  <a:srgbClr val="C00000"/>
                </a:solidFill>
              </a:rPr>
              <a:t>19</a:t>
            </a:r>
            <a:r>
              <a:rPr lang="en-US" dirty="0" smtClean="0">
                <a:solidFill>
                  <a:srgbClr val="C00000"/>
                </a:solidFill>
              </a:rPr>
              <a:t> m</a:t>
            </a:r>
            <a:r>
              <a:rPr lang="en-US" baseline="30000" dirty="0" smtClean="0">
                <a:solidFill>
                  <a:srgbClr val="C00000"/>
                </a:solidFill>
              </a:rPr>
              <a:t>-3</a:t>
            </a:r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baseline="-25000" dirty="0" smtClean="0">
                <a:solidFill>
                  <a:srgbClr val="C00000"/>
                </a:solidFill>
              </a:rPr>
              <a:t>SOL</a:t>
            </a:r>
            <a:r>
              <a:rPr lang="en-US" dirty="0" smtClean="0">
                <a:solidFill>
                  <a:srgbClr val="C00000"/>
                </a:solidFill>
              </a:rPr>
              <a:t>=P</a:t>
            </a:r>
            <a:r>
              <a:rPr lang="en-US" baseline="-25000" dirty="0" smtClean="0">
                <a:solidFill>
                  <a:srgbClr val="C00000"/>
                </a:solidFill>
              </a:rPr>
              <a:t>IB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err="1" smtClean="0">
                <a:solidFill>
                  <a:srgbClr val="C00000"/>
                </a:solidFill>
              </a:rPr>
              <a:t>P</a:t>
            </a:r>
            <a:r>
              <a:rPr lang="en-US" baseline="-25000" dirty="0" err="1" smtClean="0">
                <a:solidFill>
                  <a:srgbClr val="C00000"/>
                </a:solidFill>
              </a:rPr>
              <a:t>rad,in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(must be &gt; 18-20 MW to access H-mode)</a:t>
            </a:r>
            <a:endParaRPr lang="en-US" b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85618" y="2331768"/>
            <a:ext cx="370343" cy="2215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SN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85618" y="4260973"/>
            <a:ext cx="370343" cy="2215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SN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87" y="2598803"/>
            <a:ext cx="214884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4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power: </a:t>
            </a:r>
            <a:r>
              <a:rPr lang="en-US" dirty="0" smtClean="0"/>
              <a:t>summary </a:t>
            </a:r>
            <a:r>
              <a:rPr lang="en-US" dirty="0"/>
              <a:t>of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="" xmlns:a16="http://schemas.microsoft.com/office/drawing/2014/main" id="{5FBCCF8A-FC68-40D5-B71F-C59AB0E3CA77}"/>
              </a:ext>
            </a:extLst>
          </p:cNvPr>
          <p:cNvSpPr txBox="1">
            <a:spLocks/>
          </p:cNvSpPr>
          <p:nvPr/>
        </p:nvSpPr>
        <p:spPr>
          <a:xfrm>
            <a:off x="2417979" y="767797"/>
            <a:ext cx="6340913" cy="940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pple Symbols" panose="02000000000000000000" pitchFamily="2" charset="-79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⎼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Full power modeling with P</a:t>
            </a:r>
            <a:r>
              <a:rPr lang="en-US" sz="1800" b="1" baseline="-25000" dirty="0"/>
              <a:t>IB</a:t>
            </a:r>
            <a:r>
              <a:rPr lang="en-US" sz="1800" b="1" dirty="0"/>
              <a:t>=30 MW at fixed separatrix density </a:t>
            </a:r>
            <a:r>
              <a:rPr lang="en-US" sz="1800" b="1" dirty="0" err="1"/>
              <a:t>n</a:t>
            </a:r>
            <a:r>
              <a:rPr lang="en-US" sz="1800" b="1" baseline="-25000" dirty="0" err="1"/>
              <a:t>sep</a:t>
            </a:r>
            <a:r>
              <a:rPr lang="en-US" sz="1800" b="1" dirty="0"/>
              <a:t>=8</a:t>
            </a:r>
            <a:r>
              <a:rPr lang="en-US" sz="1800" b="1" dirty="0">
                <a:latin typeface="Swis721 LtCn BT"/>
              </a:rPr>
              <a:t>·</a:t>
            </a:r>
            <a:r>
              <a:rPr lang="en-US" sz="1800" b="1" dirty="0"/>
              <a:t>10</a:t>
            </a:r>
            <a:r>
              <a:rPr lang="en-US" sz="1800" b="1" baseline="30000" dirty="0"/>
              <a:t>9</a:t>
            </a:r>
            <a:r>
              <a:rPr lang="en-US" sz="1800" b="1" dirty="0"/>
              <a:t> m</a:t>
            </a:r>
            <a:r>
              <a:rPr lang="en-US" sz="1800" b="1" baseline="30000" dirty="0"/>
              <a:t>-3</a:t>
            </a:r>
            <a:r>
              <a:rPr lang="en-US" sz="1800" b="1" dirty="0"/>
              <a:t> with neon (and argon) seeding to achieve </a:t>
            </a:r>
            <a:r>
              <a:rPr lang="en-US" sz="1800" b="1" dirty="0" smtClean="0"/>
              <a:t>detachment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30146" y="577979"/>
            <a:ext cx="1918629" cy="4376642"/>
            <a:chOff x="4551742" y="143365"/>
            <a:chExt cx="2664762" cy="607866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742" y="4602784"/>
              <a:ext cx="2663825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03463" y="4632825"/>
              <a:ext cx="113809" cy="102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89"/>
            <a:stretch/>
          </p:blipFill>
          <p:spPr bwMode="auto">
            <a:xfrm>
              <a:off x="4555854" y="3118682"/>
              <a:ext cx="2660650" cy="152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715895" y="3146111"/>
              <a:ext cx="113809" cy="102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27"/>
            <a:stretch/>
          </p:blipFill>
          <p:spPr bwMode="auto">
            <a:xfrm>
              <a:off x="4572654" y="1637775"/>
              <a:ext cx="2641600" cy="1520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704778" y="1643696"/>
              <a:ext cx="113809" cy="102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77"/>
            <a:stretch/>
          </p:blipFill>
          <p:spPr bwMode="auto">
            <a:xfrm>
              <a:off x="4578254" y="143365"/>
              <a:ext cx="2635250" cy="152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Segnaposto contenuto 2">
            <a:extLst>
              <a:ext uri="{FF2B5EF4-FFF2-40B4-BE49-F238E27FC236}">
                <a16:creationId xmlns="" xmlns:a16="http://schemas.microsoft.com/office/drawing/2014/main" id="{5FBCCF8A-FC68-40D5-B71F-C59AB0E3CA77}"/>
              </a:ext>
            </a:extLst>
          </p:cNvPr>
          <p:cNvSpPr txBox="1">
            <a:spLocks/>
          </p:cNvSpPr>
          <p:nvPr/>
        </p:nvSpPr>
        <p:spPr>
          <a:xfrm>
            <a:off x="2417979" y="3909792"/>
            <a:ext cx="6340913" cy="711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pple Symbols" panose="02000000000000000000" pitchFamily="2" charset="-79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⎼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latin typeface="+mn-lt"/>
              </a:rPr>
              <a:t>The wide flat divertor performs relatively well for all configurations</a:t>
            </a:r>
            <a:endParaRPr lang="en-US" sz="2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="" xmlns:a16="http://schemas.microsoft.com/office/drawing/2014/main" id="{5FBCCF8A-FC68-40D5-B71F-C59AB0E3CA77}"/>
              </a:ext>
            </a:extLst>
          </p:cNvPr>
          <p:cNvSpPr txBox="1">
            <a:spLocks/>
          </p:cNvSpPr>
          <p:nvPr/>
        </p:nvSpPr>
        <p:spPr>
          <a:xfrm>
            <a:off x="2417979" y="1702274"/>
            <a:ext cx="6340913" cy="7726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pple Symbols" panose="02000000000000000000" pitchFamily="2" charset="-79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⎼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wide flat divertor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 performs better (lower </a:t>
            </a:r>
            <a:r>
              <a:rPr lang="en-US" sz="2000" b="1" dirty="0" err="1" smtClean="0">
                <a:solidFill>
                  <a:srgbClr val="0070C0"/>
                </a:solidFill>
                <a:latin typeface="+mn-lt"/>
              </a:rPr>
              <a:t>Z</a:t>
            </a:r>
            <a:r>
              <a:rPr lang="en-US" sz="2000" b="1" baseline="-25000" dirty="0" err="1" smtClean="0">
                <a:solidFill>
                  <a:srgbClr val="0070C0"/>
                </a:solidFill>
                <a:latin typeface="+mn-lt"/>
              </a:rPr>
              <a:t>eff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sz="2000" b="1" dirty="0" err="1" smtClean="0">
                <a:solidFill>
                  <a:srgbClr val="0070C0"/>
                </a:solidFill>
                <a:latin typeface="+mn-lt"/>
              </a:rPr>
              <a:t>C</a:t>
            </a:r>
            <a:r>
              <a:rPr lang="en-US" sz="2000" b="1" baseline="-25000" dirty="0" err="1" smtClean="0">
                <a:solidFill>
                  <a:srgbClr val="0070C0"/>
                </a:solidFill>
                <a:latin typeface="+mn-lt"/>
              </a:rPr>
              <a:t>inp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) than the standard narrow divertor in SN and XD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="" xmlns:a16="http://schemas.microsoft.com/office/drawing/2014/main" id="{5FBCCF8A-FC68-40D5-B71F-C59AB0E3CA77}"/>
              </a:ext>
            </a:extLst>
          </p:cNvPr>
          <p:cNvSpPr txBox="1">
            <a:spLocks/>
          </p:cNvSpPr>
          <p:nvPr/>
        </p:nvSpPr>
        <p:spPr>
          <a:xfrm>
            <a:off x="2417979" y="2441459"/>
            <a:ext cx="6340913" cy="810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pple Symbols" panose="02000000000000000000" pitchFamily="2" charset="-79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⎼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Argon performs better than neon in terms of &lt;</a:t>
            </a:r>
            <a:r>
              <a:rPr lang="en-US" sz="2000" dirty="0" err="1" smtClean="0">
                <a:latin typeface="+mn-lt"/>
              </a:rPr>
              <a:t>Z</a:t>
            </a:r>
            <a:r>
              <a:rPr lang="en-US" sz="2000" baseline="-25000" dirty="0" err="1" smtClean="0">
                <a:latin typeface="+mn-lt"/>
              </a:rPr>
              <a:t>eff</a:t>
            </a:r>
            <a:r>
              <a:rPr lang="en-US" sz="2000" dirty="0" smtClean="0">
                <a:latin typeface="+mn-lt"/>
              </a:rPr>
              <a:t>&gt;</a:t>
            </a:r>
            <a:r>
              <a:rPr lang="en-US" sz="2000" baseline="-25000" dirty="0" err="1" smtClean="0">
                <a:latin typeface="+mn-lt"/>
              </a:rPr>
              <a:t>sep</a:t>
            </a:r>
            <a:r>
              <a:rPr lang="en-US" sz="2000" dirty="0" smtClean="0">
                <a:latin typeface="+mn-lt"/>
              </a:rPr>
              <a:t> and impurity concentration (</a:t>
            </a:r>
            <a:r>
              <a:rPr lang="en-US" sz="2000" dirty="0" err="1" smtClean="0">
                <a:latin typeface="+mn-lt"/>
              </a:rPr>
              <a:t>C</a:t>
            </a:r>
            <a:r>
              <a:rPr lang="en-US" sz="2000" baseline="-25000" dirty="0" err="1" smtClean="0">
                <a:latin typeface="+mn-lt"/>
              </a:rPr>
              <a:t>imp</a:t>
            </a:r>
            <a:r>
              <a:rPr lang="en-US" sz="2000" dirty="0" smtClean="0">
                <a:latin typeface="+mn-lt"/>
              </a:rPr>
              <a:t>) for both divertors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="" xmlns:a16="http://schemas.microsoft.com/office/drawing/2014/main" id="{5FBCCF8A-FC68-40D5-B71F-C59AB0E3CA77}"/>
              </a:ext>
            </a:extLst>
          </p:cNvPr>
          <p:cNvSpPr txBox="1">
            <a:spLocks/>
          </p:cNvSpPr>
          <p:nvPr/>
        </p:nvSpPr>
        <p:spPr>
          <a:xfrm>
            <a:off x="2417979" y="3202546"/>
            <a:ext cx="6340913" cy="9642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pple Symbols" panose="02000000000000000000" pitchFamily="2" charset="-79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⎼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In the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wide flat divertor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 SXD provides similar result than SN</a:t>
            </a:r>
          </a:p>
        </p:txBody>
      </p:sp>
    </p:spTree>
    <p:extLst>
      <p:ext uri="{BB962C8B-B14F-4D97-AF65-F5344CB8AC3E}">
        <p14:creationId xmlns:p14="http://schemas.microsoft.com/office/powerpoint/2010/main" val="5013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Standard/narrow divertor – XD with neon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1338" y="1765803"/>
            <a:ext cx="4652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 cooling of legs</a:t>
            </a:r>
          </a:p>
          <a:p>
            <a:r>
              <a:rPr lang="en-US" dirty="0" smtClean="0"/>
              <a:t>Radiation localize at the x-point</a:t>
            </a:r>
          </a:p>
          <a:p>
            <a:r>
              <a:rPr lang="en-US" dirty="0" smtClean="0"/>
              <a:t>Most radiation inside separatrix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Seems unable to sustain H-mode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" y="2781603"/>
            <a:ext cx="1654302" cy="20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9"/>
          <a:stretch/>
        </p:blipFill>
        <p:spPr bwMode="auto">
          <a:xfrm>
            <a:off x="3181535" y="2762096"/>
            <a:ext cx="1316895" cy="20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/>
          <a:stretch/>
        </p:blipFill>
        <p:spPr bwMode="auto">
          <a:xfrm>
            <a:off x="1753779" y="2752342"/>
            <a:ext cx="1341629" cy="208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195"/>
            <a:ext cx="1669161" cy="207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/>
          <a:stretch/>
        </p:blipFill>
        <p:spPr bwMode="auto">
          <a:xfrm>
            <a:off x="1753779" y="630934"/>
            <a:ext cx="1341629" cy="208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/>
          <a:stretch/>
        </p:blipFill>
        <p:spPr bwMode="auto">
          <a:xfrm>
            <a:off x="3210795" y="630629"/>
            <a:ext cx="1299265" cy="209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8711" y="712877"/>
            <a:ext cx="1583193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=2.4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=28 MW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SOL</a:t>
            </a:r>
            <a:r>
              <a:rPr lang="en-US" b="1" dirty="0" smtClean="0">
                <a:solidFill>
                  <a:srgbClr val="FF0000"/>
                </a:solidFill>
              </a:rPr>
              <a:t>=8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=3.6%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8711" y="2879622"/>
            <a:ext cx="1583193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=4.5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=25 MW</a:t>
            </a:r>
          </a:p>
          <a:p>
            <a:r>
              <a:rPr lang="en-US" b="1" dirty="0" smtClean="0">
                <a:solidFill>
                  <a:srgbClr val="009900"/>
                </a:solidFill>
              </a:rPr>
              <a:t>P</a:t>
            </a:r>
            <a:r>
              <a:rPr lang="en-US" b="1" baseline="-25000" dirty="0" smtClean="0">
                <a:solidFill>
                  <a:srgbClr val="009900"/>
                </a:solidFill>
              </a:rPr>
              <a:t>SOL</a:t>
            </a:r>
            <a:r>
              <a:rPr lang="en-US" b="1" dirty="0" smtClean="0">
                <a:solidFill>
                  <a:srgbClr val="009900"/>
                </a:solidFill>
              </a:rPr>
              <a:t>=21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=7.3%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930365">
            <a:off x="-323072" y="2609397"/>
            <a:ext cx="524028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XD configuration easily falls down to X-point radiator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1338" y="4067379"/>
            <a:ext cx="4652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H-mode condition can be recovered but at high impurity concentration</a:t>
            </a:r>
          </a:p>
          <a:p>
            <a:r>
              <a:rPr lang="en-US" b="1" dirty="0" smtClean="0">
                <a:solidFill>
                  <a:srgbClr val="009900"/>
                </a:solidFill>
              </a:rPr>
              <a:t>Can sustain H-mode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74" y="696015"/>
            <a:ext cx="893818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A divertor shape able to accept many magnetic divertor configuration has been studied and optimized by the edge code SOLEDGE2D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The wide divertor can provide reliable operation for SN and XD configurations in pure deuterium at reduced power and with seeding at full power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The wide divertor provides better exhaust performance than a standard narrow divertor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With the designed pumping aperture it provides a high pumping capability for the SN configuration, less for the XD one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</a:rPr>
              <a:t>Results depend on transport parameters, different values for impurities or at different density can affect final conclusion 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</a:rPr>
              <a:t>Fine tuning on magnetic configurations (strike point position, separatrix distances) can also  affect results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385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hteck 6"/>
          <p:cNvSpPr/>
          <p:nvPr/>
        </p:nvSpPr>
        <p:spPr>
          <a:xfrm>
            <a:off x="0" y="19493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9900"/>
                </a:solidFill>
              </a:rPr>
              <a:t>Analysis of single null configuration without and with dome using SOLPS-ITER with kinetic neutrals and activating drifts</a:t>
            </a:r>
            <a:endParaRPr lang="en-GB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 studies</a:t>
            </a:r>
            <a:endParaRPr lang="en-US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="" xmlns:a16="http://schemas.microsoft.com/office/drawing/2014/main" id="{60120918-18A9-2C0C-625A-0468734F5B7E}"/>
              </a:ext>
            </a:extLst>
          </p:cNvPr>
          <p:cNvSpPr txBox="1">
            <a:spLocks/>
          </p:cNvSpPr>
          <p:nvPr/>
        </p:nvSpPr>
        <p:spPr>
          <a:xfrm>
            <a:off x="325394" y="837002"/>
            <a:ext cx="7643192" cy="2597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buFont typeface="Wingdings" panose="05000000000000000000" pitchFamily="2" charset="2"/>
              <a:buChar char="Ø"/>
            </a:pPr>
            <a:r>
              <a:rPr lang="en-US" sz="1600" dirty="0"/>
              <a:t>SOLPS-ITER with EIRENE (two different fluid meshes)</a:t>
            </a: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Drift and currents considered</a:t>
            </a: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en-US" sz="1600" dirty="0"/>
              <a:t>EIRENE mesh extends in the </a:t>
            </a:r>
            <a:r>
              <a:rPr lang="en-US" sz="1600" b="1" dirty="0" err="1"/>
              <a:t>subdivertor</a:t>
            </a:r>
            <a:r>
              <a:rPr lang="en-US" sz="1600" b="1" dirty="0"/>
              <a:t> region</a:t>
            </a: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Neutral – neutral collision </a:t>
            </a: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en-US" sz="1600" dirty="0"/>
              <a:t>Fixed albedo to get S = 120 m</a:t>
            </a:r>
            <a:r>
              <a:rPr lang="en-US" sz="1600" baseline="30000" dirty="0"/>
              <a:t>3</a:t>
            </a:r>
            <a:r>
              <a:rPr lang="en-US" sz="1600" dirty="0"/>
              <a:t>/s at the Port 5 entrance (S = 100 m</a:t>
            </a:r>
            <a:r>
              <a:rPr lang="en-US" sz="1600" baseline="30000" dirty="0"/>
              <a:t>3</a:t>
            </a:r>
            <a:r>
              <a:rPr lang="en-US" sz="1600" dirty="0"/>
              <a:t>/s at the </a:t>
            </a:r>
            <a:r>
              <a:rPr lang="en-US" sz="1800" dirty="0">
                <a:effectLst/>
                <a:latin typeface="Segoe UI" panose="020B0502040204020203" pitchFamily="34" charset="0"/>
              </a:rPr>
              <a:t>at the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subdivertor</a:t>
            </a:r>
            <a:r>
              <a:rPr lang="en-US" sz="1800" dirty="0">
                <a:effectLst/>
                <a:latin typeface="Segoe UI" panose="020B0502040204020203" pitchFamily="34" charset="0"/>
              </a:rPr>
              <a:t> entrance</a:t>
            </a:r>
            <a:r>
              <a:rPr lang="en-US" sz="1600" dirty="0"/>
              <a:t>)</a:t>
            </a: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en-US" sz="1600" dirty="0"/>
              <a:t>D puff (from equatorial plane) and Ne puff (from Private region) adjusted to get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e,sep</a:t>
            </a:r>
            <a:r>
              <a:rPr lang="en-US" sz="1600" dirty="0" smtClean="0"/>
              <a:t>=8</a:t>
            </a:r>
            <a:r>
              <a:rPr lang="en-US" sz="1600" dirty="0" smtClean="0">
                <a:latin typeface="Swis721 LtCn BT"/>
              </a:rPr>
              <a:t>·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19</a:t>
            </a:r>
            <a:r>
              <a:rPr lang="en-US" sz="1600" dirty="0" smtClean="0"/>
              <a:t> </a:t>
            </a:r>
            <a:r>
              <a:rPr lang="en-US" sz="1600" dirty="0"/>
              <a:t>m</a:t>
            </a:r>
            <a:r>
              <a:rPr lang="en-US" sz="1600" baseline="30000" dirty="0"/>
              <a:t>-3</a:t>
            </a:r>
            <a:r>
              <a:rPr lang="en-US" sz="1600" dirty="0"/>
              <a:t> and desired outer target conditions</a:t>
            </a:r>
          </a:p>
          <a:p>
            <a:pPr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97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 studies objectives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="" xmlns:a16="http://schemas.microsoft.com/office/drawing/2014/main" id="{A3ECC6A1-33DE-8FFE-096D-8869FE0D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843558"/>
            <a:ext cx="4752528" cy="1826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Assessment of the effect of dome in DTT reference scenario with drift activated </a:t>
            </a:r>
          </a:p>
          <a:p>
            <a:r>
              <a:rPr lang="en-US" sz="1700" dirty="0"/>
              <a:t>Previous studies on ITER </a:t>
            </a:r>
            <a:r>
              <a:rPr lang="en-US" sz="1700" b="1" dirty="0"/>
              <a:t>without drifts </a:t>
            </a:r>
            <a:r>
              <a:rPr lang="en-US" sz="1700" dirty="0"/>
              <a:t>(</a:t>
            </a:r>
            <a:r>
              <a:rPr lang="en-US" sz="1700" i="1" dirty="0" err="1"/>
              <a:t>Kukuskhin</a:t>
            </a:r>
            <a:r>
              <a:rPr lang="en-US" sz="1700" i="1" dirty="0"/>
              <a:t> 2002,2007</a:t>
            </a:r>
            <a:r>
              <a:rPr lang="en-US" sz="1700" dirty="0"/>
              <a:t>) have shown the dome effect on neutral compression and of the connection between inner and outer target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AE05F88-C833-8D60-25CF-559FE4B82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31590"/>
            <a:ext cx="3892948" cy="1999604"/>
          </a:xfrm>
          <a:prstGeom prst="rect">
            <a:avLst/>
          </a:prstGeom>
        </p:spPr>
      </p:pic>
      <p:pic>
        <p:nvPicPr>
          <p:cNvPr id="6" name="Immagine 7">
            <a:extLst>
              <a:ext uri="{FF2B5EF4-FFF2-40B4-BE49-F238E27FC236}">
                <a16:creationId xmlns="" xmlns:a16="http://schemas.microsoft.com/office/drawing/2014/main" id="{91840CE7-4533-407E-A82C-E0AD4C710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063383"/>
            <a:ext cx="2006295" cy="145258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55DEC70C-0E27-71ED-808A-3C87CB092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3383"/>
            <a:ext cx="2006295" cy="1452583"/>
          </a:xfrm>
          <a:prstGeom prst="rect">
            <a:avLst/>
          </a:prstGeom>
        </p:spPr>
      </p:pic>
      <p:sp>
        <p:nvSpPr>
          <p:cNvPr id="8" name="Rettangolo 9">
            <a:extLst>
              <a:ext uri="{FF2B5EF4-FFF2-40B4-BE49-F238E27FC236}">
                <a16:creationId xmlns="" xmlns:a16="http://schemas.microsoft.com/office/drawing/2014/main" id="{9C2F17CC-99B6-73E2-913D-04707D1773F0}"/>
              </a:ext>
            </a:extLst>
          </p:cNvPr>
          <p:cNvSpPr/>
          <p:nvPr/>
        </p:nvSpPr>
        <p:spPr>
          <a:xfrm>
            <a:off x="6323093" y="3939902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11">
            <a:extLst>
              <a:ext uri="{FF2B5EF4-FFF2-40B4-BE49-F238E27FC236}">
                <a16:creationId xmlns="" xmlns:a16="http://schemas.microsoft.com/office/drawing/2014/main" id="{8736EF3B-7C4C-DDBD-92C4-D9D19E95FAEB}"/>
              </a:ext>
            </a:extLst>
          </p:cNvPr>
          <p:cNvSpPr txBox="1"/>
          <p:nvPr/>
        </p:nvSpPr>
        <p:spPr>
          <a:xfrm>
            <a:off x="6284854" y="3691937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p</a:t>
            </a:r>
            <a:r>
              <a:rPr lang="it-IT" sz="1200" baseline="-25000" dirty="0" err="1"/>
              <a:t>plenum</a:t>
            </a:r>
            <a:endParaRPr lang="en-US" sz="1200" dirty="0"/>
          </a:p>
        </p:txBody>
      </p:sp>
      <p:sp>
        <p:nvSpPr>
          <p:cNvPr id="10" name="CasellaDiTesto 12">
            <a:extLst>
              <a:ext uri="{FF2B5EF4-FFF2-40B4-BE49-F238E27FC236}">
                <a16:creationId xmlns="" xmlns:a16="http://schemas.microsoft.com/office/drawing/2014/main" id="{294F92F4-7FE1-17F8-3B83-E7A5C2A27EBC}"/>
              </a:ext>
            </a:extLst>
          </p:cNvPr>
          <p:cNvSpPr txBox="1"/>
          <p:nvPr/>
        </p:nvSpPr>
        <p:spPr>
          <a:xfrm>
            <a:off x="5436096" y="1203598"/>
            <a:ext cx="10310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asellaDiTesto 13">
            <a:extLst>
              <a:ext uri="{FF2B5EF4-FFF2-40B4-BE49-F238E27FC236}">
                <a16:creationId xmlns="" xmlns:a16="http://schemas.microsoft.com/office/drawing/2014/main" id="{8E4402D9-32C2-6B84-02B6-C5610BD8747A}"/>
              </a:ext>
            </a:extLst>
          </p:cNvPr>
          <p:cNvSpPr txBox="1"/>
          <p:nvPr/>
        </p:nvSpPr>
        <p:spPr>
          <a:xfrm>
            <a:off x="7382722" y="1187706"/>
            <a:ext cx="1325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3399"/>
                </a:solidFill>
              </a:rPr>
              <a:t>Flat</a:t>
            </a:r>
            <a:r>
              <a:rPr lang="it-IT" b="1" dirty="0">
                <a:solidFill>
                  <a:srgbClr val="003399"/>
                </a:solidFill>
              </a:rPr>
              <a:t> </a:t>
            </a:r>
            <a:r>
              <a:rPr lang="it-IT" b="1" dirty="0" err="1">
                <a:solidFill>
                  <a:srgbClr val="003399"/>
                </a:solidFill>
              </a:rPr>
              <a:t>plate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12" name="CasellaDiTesto 15">
            <a:extLst>
              <a:ext uri="{FF2B5EF4-FFF2-40B4-BE49-F238E27FC236}">
                <a16:creationId xmlns="" xmlns:a16="http://schemas.microsoft.com/office/drawing/2014/main" id="{C5F4F634-04E4-BE37-ACFD-720D655C1CB0}"/>
              </a:ext>
            </a:extLst>
          </p:cNvPr>
          <p:cNvSpPr txBox="1"/>
          <p:nvPr/>
        </p:nvSpPr>
        <p:spPr>
          <a:xfrm>
            <a:off x="314271" y="2844681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Evaluation of the inner and outer divertor conditions (</a:t>
            </a:r>
            <a:r>
              <a:rPr lang="en-US" sz="1800" b="1" dirty="0"/>
              <a:t>drifts on</a:t>
            </a:r>
            <a:r>
              <a:rPr lang="en-US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Evaluation of inner/outer power asymmetry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Effect on impurities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Estimate of neutral pressure (</a:t>
            </a:r>
            <a:r>
              <a:rPr lang="en-US" sz="1800" b="1" dirty="0"/>
              <a:t>neutral-neutral collision</a:t>
            </a:r>
            <a:r>
              <a:rPr lang="en-US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Effect on the pumping capability</a:t>
            </a:r>
          </a:p>
        </p:txBody>
      </p:sp>
    </p:spTree>
    <p:extLst>
      <p:ext uri="{BB962C8B-B14F-4D97-AF65-F5344CB8AC3E}">
        <p14:creationId xmlns:p14="http://schemas.microsoft.com/office/powerpoint/2010/main" val="16020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 modelling: effect </a:t>
            </a:r>
            <a:r>
              <a:rPr lang="en-GB" dirty="0"/>
              <a:t>of </a:t>
            </a:r>
            <a:r>
              <a:rPr lang="en-GB" dirty="0" smtClean="0"/>
              <a:t>drifts</a:t>
            </a:r>
            <a:endParaRPr lang="en-US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="" xmlns:a16="http://schemas.microsoft.com/office/drawing/2014/main" id="{EE20BB8B-1740-5A36-EA6B-7839CA19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694680"/>
            <a:ext cx="3907366" cy="43148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1600" b="1" dirty="0"/>
              <a:t>Drifts tends to increase the asymmetry </a:t>
            </a:r>
            <a:r>
              <a:rPr lang="en-US" sz="1600" dirty="0"/>
              <a:t>between LFS and HFS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Net flux of particles from outer to inner target  </a:t>
            </a:r>
            <a:r>
              <a:rPr lang="en-US" sz="1600" dirty="0">
                <a:sym typeface="Wingdings" panose="05000000000000000000" pitchFamily="2" charset="2"/>
              </a:rPr>
              <a:t>   </a:t>
            </a:r>
            <a:r>
              <a:rPr lang="en-US" sz="1600" dirty="0" err="1">
                <a:sym typeface="Wingdings" panose="05000000000000000000" pitchFamily="2" charset="2"/>
              </a:rPr>
              <a:t>n</a:t>
            </a:r>
            <a:r>
              <a:rPr lang="en-US" sz="1600" baseline="-25000" dirty="0" err="1">
                <a:sym typeface="Wingdings" panose="05000000000000000000" pitchFamily="2" charset="2"/>
              </a:rPr>
              <a:t>e,IT</a:t>
            </a:r>
            <a:r>
              <a:rPr lang="en-US" sz="1600" baseline="-25000" dirty="0">
                <a:sym typeface="Wingdings" panose="05000000000000000000" pitchFamily="2" charset="2"/>
              </a:rPr>
              <a:t>        </a:t>
            </a:r>
            <a:r>
              <a:rPr lang="en-US" sz="1200" dirty="0" err="1">
                <a:sym typeface="Wingdings" panose="05000000000000000000" pitchFamily="2" charset="2"/>
              </a:rPr>
              <a:t>T</a:t>
            </a:r>
            <a:r>
              <a:rPr lang="en-US" sz="1200" baseline="-25000" dirty="0" err="1">
                <a:sym typeface="Wingdings" panose="05000000000000000000" pitchFamily="2" charset="2"/>
              </a:rPr>
              <a:t>e,IT</a:t>
            </a:r>
            <a:r>
              <a:rPr lang="en-US" sz="12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In attached condition the difference is more pronounced since the inner-outer neutral connection is less important </a:t>
            </a:r>
          </a:p>
          <a:p>
            <a:endParaRPr lang="en-US" sz="1600" dirty="0"/>
          </a:p>
          <a:p>
            <a:r>
              <a:rPr lang="en-US" sz="1600" dirty="0"/>
              <a:t>Most important effect on IT, negligible on OT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Small effect of the drifts on the general  trends difference between </a:t>
            </a:r>
            <a:r>
              <a:rPr lang="en-US" sz="1600" dirty="0">
                <a:solidFill>
                  <a:srgbClr val="003399"/>
                </a:solidFill>
              </a:rPr>
              <a:t>flat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FF0000"/>
                </a:solidFill>
              </a:rPr>
              <a:t>dome</a:t>
            </a:r>
            <a:r>
              <a:rPr lang="en-US" sz="1600" dirty="0"/>
              <a:t>  </a:t>
            </a:r>
            <a:endParaRPr lang="en-US" dirty="0"/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="" xmlns:a16="http://schemas.microsoft.com/office/drawing/2014/main" id="{9F4CB298-2829-19F0-50A2-55FFCE9DFDDC}"/>
              </a:ext>
            </a:extLst>
          </p:cNvPr>
          <p:cNvSpPr txBox="1">
            <a:spLocks/>
          </p:cNvSpPr>
          <p:nvPr/>
        </p:nvSpPr>
        <p:spPr>
          <a:xfrm>
            <a:off x="4584048" y="1972463"/>
            <a:ext cx="1958189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dirty="0"/>
              <a:t>Inner target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="" xmlns:a16="http://schemas.microsoft.com/office/drawing/2014/main" id="{2366B926-9607-EDC5-7AB3-D76A56800706}"/>
              </a:ext>
            </a:extLst>
          </p:cNvPr>
          <p:cNvSpPr txBox="1">
            <a:spLocks/>
          </p:cNvSpPr>
          <p:nvPr/>
        </p:nvSpPr>
        <p:spPr>
          <a:xfrm>
            <a:off x="6893120" y="1982381"/>
            <a:ext cx="1958189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dirty="0"/>
              <a:t>Outer target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it-IT" dirty="0"/>
          </a:p>
        </p:txBody>
      </p:sp>
      <p:pic>
        <p:nvPicPr>
          <p:cNvPr id="7" name="Immagine 2">
            <a:extLst>
              <a:ext uri="{FF2B5EF4-FFF2-40B4-BE49-F238E27FC236}">
                <a16:creationId xmlns="" xmlns:a16="http://schemas.microsoft.com/office/drawing/2014/main" id="{ED40F111-F099-E9E0-C5A8-63075776B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341" y="576989"/>
            <a:ext cx="1450504" cy="1405392"/>
          </a:xfrm>
          <a:prstGeom prst="rect">
            <a:avLst/>
          </a:prstGeom>
        </p:spPr>
      </p:pic>
      <p:pic>
        <p:nvPicPr>
          <p:cNvPr id="8" name="Immagine 6">
            <a:extLst>
              <a:ext uri="{FF2B5EF4-FFF2-40B4-BE49-F238E27FC236}">
                <a16:creationId xmlns="" xmlns:a16="http://schemas.microsoft.com/office/drawing/2014/main" id="{B1FDCD84-A150-8616-9FB7-046047260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024" y="699108"/>
            <a:ext cx="1756356" cy="1301413"/>
          </a:xfrm>
          <a:prstGeom prst="rect">
            <a:avLst/>
          </a:prstGeom>
        </p:spPr>
      </p:pic>
      <p:cxnSp>
        <p:nvCxnSpPr>
          <p:cNvPr id="9" name="Connettore 2 9">
            <a:extLst>
              <a:ext uri="{FF2B5EF4-FFF2-40B4-BE49-F238E27FC236}">
                <a16:creationId xmlns="" xmlns:a16="http://schemas.microsoft.com/office/drawing/2014/main" id="{96048DAA-E36A-BD36-585D-C58AD08AA421}"/>
              </a:ext>
            </a:extLst>
          </p:cNvPr>
          <p:cNvCxnSpPr>
            <a:cxnSpLocks/>
          </p:cNvCxnSpPr>
          <p:nvPr/>
        </p:nvCxnSpPr>
        <p:spPr>
          <a:xfrm flipV="1">
            <a:off x="6228184" y="915566"/>
            <a:ext cx="0" cy="42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2">
            <a:extLst>
              <a:ext uri="{FF2B5EF4-FFF2-40B4-BE49-F238E27FC236}">
                <a16:creationId xmlns="" xmlns:a16="http://schemas.microsoft.com/office/drawing/2014/main" id="{F41B90C1-A4B0-0283-7F26-AB25EEC5C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7151" y="3656142"/>
            <a:ext cx="1745874" cy="1263784"/>
          </a:xfrm>
          <a:prstGeom prst="rect">
            <a:avLst/>
          </a:prstGeom>
        </p:spPr>
      </p:pic>
      <p:pic>
        <p:nvPicPr>
          <p:cNvPr id="11" name="Immagine 15">
            <a:extLst>
              <a:ext uri="{FF2B5EF4-FFF2-40B4-BE49-F238E27FC236}">
                <a16:creationId xmlns="" xmlns:a16="http://schemas.microsoft.com/office/drawing/2014/main" id="{238BD6F3-8E4C-642D-6C98-AF7600A3D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8537" y="2392855"/>
            <a:ext cx="1714217" cy="1265761"/>
          </a:xfrm>
          <a:prstGeom prst="rect">
            <a:avLst/>
          </a:prstGeom>
        </p:spPr>
      </p:pic>
      <p:pic>
        <p:nvPicPr>
          <p:cNvPr id="12" name="Immagine 19">
            <a:extLst>
              <a:ext uri="{FF2B5EF4-FFF2-40B4-BE49-F238E27FC236}">
                <a16:creationId xmlns="" xmlns:a16="http://schemas.microsoft.com/office/drawing/2014/main" id="{7D053864-0E26-2B97-20FB-751CFA04B8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3316" y="3612468"/>
            <a:ext cx="1741475" cy="1270953"/>
          </a:xfrm>
          <a:prstGeom prst="rect">
            <a:avLst/>
          </a:prstGeom>
        </p:spPr>
      </p:pic>
      <p:pic>
        <p:nvPicPr>
          <p:cNvPr id="13" name="Immagine 24">
            <a:extLst>
              <a:ext uri="{FF2B5EF4-FFF2-40B4-BE49-F238E27FC236}">
                <a16:creationId xmlns="" xmlns:a16="http://schemas.microsoft.com/office/drawing/2014/main" id="{4BD8AE5E-86DD-9D17-60C1-ABD3D49D2A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4764" y="2352765"/>
            <a:ext cx="1729694" cy="1265761"/>
          </a:xfrm>
          <a:prstGeom prst="rect">
            <a:avLst/>
          </a:prstGeom>
        </p:spPr>
      </p:pic>
      <p:sp>
        <p:nvSpPr>
          <p:cNvPr id="14" name="Rettangolo 30">
            <a:extLst>
              <a:ext uri="{FF2B5EF4-FFF2-40B4-BE49-F238E27FC236}">
                <a16:creationId xmlns="" xmlns:a16="http://schemas.microsoft.com/office/drawing/2014/main" id="{03CF7B36-3ACF-CB1C-F651-814557394F9B}"/>
              </a:ext>
            </a:extLst>
          </p:cNvPr>
          <p:cNvSpPr/>
          <p:nvPr/>
        </p:nvSpPr>
        <p:spPr>
          <a:xfrm>
            <a:off x="2339752" y="1725794"/>
            <a:ext cx="1152128" cy="274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ttore 2 31">
            <a:extLst>
              <a:ext uri="{FF2B5EF4-FFF2-40B4-BE49-F238E27FC236}">
                <a16:creationId xmlns="" xmlns:a16="http://schemas.microsoft.com/office/drawing/2014/main" id="{60F600F9-47E1-4C9A-205B-990D5E016AA9}"/>
              </a:ext>
            </a:extLst>
          </p:cNvPr>
          <p:cNvCxnSpPr/>
          <p:nvPr/>
        </p:nvCxnSpPr>
        <p:spPr>
          <a:xfrm flipV="1">
            <a:off x="2839589" y="1725794"/>
            <a:ext cx="0" cy="2208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32">
            <a:extLst>
              <a:ext uri="{FF2B5EF4-FFF2-40B4-BE49-F238E27FC236}">
                <a16:creationId xmlns="" xmlns:a16="http://schemas.microsoft.com/office/drawing/2014/main" id="{EB793EBE-0C88-A464-B734-EB2633564BAD}"/>
              </a:ext>
            </a:extLst>
          </p:cNvPr>
          <p:cNvCxnSpPr>
            <a:cxnSpLocks/>
          </p:cNvCxnSpPr>
          <p:nvPr/>
        </p:nvCxnSpPr>
        <p:spPr>
          <a:xfrm>
            <a:off x="3347864" y="1725794"/>
            <a:ext cx="0" cy="2208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/>
      <p:bldP spid="6" grpId="0" uiExpand="1"/>
      <p:bldP spid="14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3" y="82253"/>
            <a:ext cx="7543800" cy="342900"/>
          </a:xfrm>
        </p:spPr>
        <p:txBody>
          <a:bodyPr/>
          <a:lstStyle/>
          <a:p>
            <a:r>
              <a:rPr lang="en-US" dirty="0" smtClean="0"/>
              <a:t>SP ADC.J Tasks 2021/2022</a:t>
            </a:r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69135"/>
              </p:ext>
            </p:extLst>
          </p:nvPr>
        </p:nvGraphicFramePr>
        <p:xfrm>
          <a:off x="329830" y="811444"/>
          <a:ext cx="8660857" cy="3944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631">
                  <a:extLst>
                    <a:ext uri="{9D8B030D-6E8A-4147-A177-3AD203B41FA5}">
                      <a16:colId xmlns="" xmlns:a16="http://schemas.microsoft.com/office/drawing/2014/main" val="1334987883"/>
                    </a:ext>
                  </a:extLst>
                </a:gridCol>
                <a:gridCol w="7234226">
                  <a:extLst>
                    <a:ext uri="{9D8B030D-6E8A-4147-A177-3AD203B41FA5}">
                      <a16:colId xmlns="" xmlns:a16="http://schemas.microsoft.com/office/drawing/2014/main" val="1851282849"/>
                    </a:ext>
                  </a:extLst>
                </a:gridCol>
              </a:tblGrid>
              <a:tr h="22285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400" dirty="0" err="1">
                          <a:effectLst/>
                        </a:rPr>
                        <a:t>Deliverable</a:t>
                      </a:r>
                      <a:r>
                        <a:rPr lang="de-DE" sz="1400" dirty="0">
                          <a:effectLst/>
                        </a:rPr>
                        <a:t> ID(s)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US" sz="1400" spc="-15" dirty="0">
                          <a:effectLst/>
                        </a:rPr>
                        <a:t>Task Title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43421015"/>
                  </a:ext>
                </a:extLst>
              </a:tr>
              <a:tr h="234391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D001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tabLst>
                          <a:tab pos="-914400" algn="l"/>
                          <a:tab pos="771525" algn="l"/>
                        </a:tabLs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SOLEDGE2D-EIRENE modelling of DTT XD configuration (P1), </a:t>
                      </a:r>
                      <a:r>
                        <a:rPr lang="en-GB" sz="1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 XD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(P3)) (RFX)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46357133"/>
                  </a:ext>
                </a:extLst>
              </a:tr>
              <a:tr h="234391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</a:rPr>
                        <a:t>D002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SOLEDGE2D-EIRENE modelling of DTT XD configuration (P1), </a:t>
                      </a:r>
                      <a:r>
                        <a:rPr lang="pt-BR" sz="1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 XD</a:t>
                      </a: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(P3))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(UNITUS)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04098683"/>
                  </a:ext>
                </a:extLst>
              </a:tr>
              <a:tr h="445712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</a:rPr>
                        <a:t>D003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SOLEDGE2D-EIRENE modelling of DTT in SN and DN with the longest outer leg configurations (hybrid configuration between SN and SXD “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SNhybSXD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(P1)</a:t>
                      </a:r>
                      <a:r>
                        <a:rPr lang="en-US" sz="1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between DN and SXD “</a:t>
                      </a:r>
                      <a:r>
                        <a:rPr lang="en-US" sz="1400" b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DNhybSXD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(P3)) (POLITO)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37383438"/>
                  </a:ext>
                </a:extLst>
              </a:tr>
              <a:tr h="445712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D004</a:t>
                      </a:r>
                      <a:endParaRPr lang="de-DE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SOLEDGE2D-EIRENE modelling of DTT with inner divertor adaption (hybrid configuration between SN and XD “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SNhybXD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(P2)</a:t>
                      </a:r>
                      <a:r>
                        <a:rPr lang="en-GB" sz="1400" b="1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between DN and XD “</a:t>
                      </a:r>
                      <a:r>
                        <a:rPr lang="en-GB" sz="1400" b="1" kern="120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DNhybXD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(P3)) (ENEA)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68519715"/>
                  </a:ext>
                </a:extLst>
              </a:tr>
              <a:tr h="445712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D005</a:t>
                      </a:r>
                      <a:endParaRPr lang="de-DE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SOLEDGE2D-EIRENE modelling of open divertor geometry in a subset of promising shapes (shape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list of modelled SOLEDGE2D-EIRENE runs) (P2) (POLITO)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2938414"/>
                  </a:ext>
                </a:extLst>
              </a:tr>
              <a:tr h="445712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D006</a:t>
                      </a:r>
                      <a:endParaRPr lang="de-DE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SOLEDGE2D-EIRENE modelling of open divertor geometry in a subset of promising shapes (shape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list of modelled SOLEDGE2D-EIRENE runs) (P2) (ENEA)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15666855"/>
                  </a:ext>
                </a:extLst>
              </a:tr>
              <a:tr h="222856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D007</a:t>
                      </a:r>
                      <a:endParaRPr lang="de-DE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en-GB" sz="1400" kern="1200" dirty="0" smtClean="0">
                          <a:solidFill>
                            <a:srgbClr val="00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SOLPS-ITER modelling of DTT SN (closed) divertor with and without dome with drifts activated (using EIRENE) (P1) (CNR)</a:t>
                      </a:r>
                      <a:endParaRPr lang="en-US" sz="1400" kern="1200" dirty="0" smtClean="0">
                        <a:solidFill>
                          <a:srgbClr val="0099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9783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D008</a:t>
                      </a:r>
                      <a:endParaRPr lang="de-DE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771525" algn="l"/>
                        </a:tabLst>
                        <a:defRPr/>
                      </a:pPr>
                      <a:r>
                        <a:rPr lang="en-GB" sz="1400" kern="1200" dirty="0" smtClean="0">
                          <a:solidFill>
                            <a:srgbClr val="00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SOLPS-ITER modelling of DTT DN (closed) divertor with and without dome with drifts activated (using EIRENE) (P3) (UNITUS)</a:t>
                      </a:r>
                      <a:endParaRPr lang="en-US" sz="1400" kern="1200" dirty="0" smtClean="0">
                        <a:solidFill>
                          <a:srgbClr val="0099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2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 modelling: </a:t>
            </a:r>
            <a:r>
              <a:rPr lang="en-US" dirty="0" smtClean="0"/>
              <a:t>pumping without/with dome</a:t>
            </a:r>
            <a:endParaRPr lang="en-US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="" xmlns:a16="http://schemas.microsoft.com/office/drawing/2014/main" id="{E1DE9238-913E-FDB0-F3A9-A8DCDCE47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32" y="645617"/>
            <a:ext cx="8495639" cy="1623887"/>
          </a:xfrm>
        </p:spPr>
        <p:txBody>
          <a:bodyPr/>
          <a:lstStyle/>
          <a:p>
            <a:r>
              <a:rPr lang="en-US" sz="1600" dirty="0"/>
              <a:t>Increased neutral trapping w/ dome</a:t>
            </a:r>
          </a:p>
          <a:p>
            <a:r>
              <a:rPr lang="en-US" sz="1600" dirty="0"/>
              <a:t>Higher D throughput in case of dome by 30%</a:t>
            </a:r>
          </a:p>
          <a:p>
            <a:r>
              <a:rPr lang="en-US" sz="1600" dirty="0"/>
              <a:t>Increased sub divertor neutral pressure by &lt; 2</a:t>
            </a:r>
          </a:p>
          <a:p>
            <a:r>
              <a:rPr lang="en-US" sz="1600" dirty="0" smtClean="0"/>
              <a:t>Same </a:t>
            </a:r>
            <a:r>
              <a:rPr lang="en-US" sz="1600" dirty="0"/>
              <a:t>trends in power scan both w/ and w/o drifts</a:t>
            </a:r>
          </a:p>
          <a:p>
            <a:r>
              <a:rPr lang="en-US" sz="1600" dirty="0"/>
              <a:t>Slight increase in the pressure estimate in drift simulations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Immagine 7">
            <a:extLst>
              <a:ext uri="{FF2B5EF4-FFF2-40B4-BE49-F238E27FC236}">
                <a16:creationId xmlns="" xmlns:a16="http://schemas.microsoft.com/office/drawing/2014/main" id="{74176747-59A7-2EE0-7F54-3515E4A49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4" y="2269332"/>
            <a:ext cx="2889587" cy="2093839"/>
          </a:xfrm>
          <a:prstGeom prst="rect">
            <a:avLst/>
          </a:prstGeom>
        </p:spPr>
      </p:pic>
      <p:pic>
        <p:nvPicPr>
          <p:cNvPr id="6" name="Immagine 10">
            <a:extLst>
              <a:ext uri="{FF2B5EF4-FFF2-40B4-BE49-F238E27FC236}">
                <a16:creationId xmlns="" xmlns:a16="http://schemas.microsoft.com/office/drawing/2014/main" id="{E3C961AF-EC26-83B8-D2D4-1F3173DF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803" y="2275311"/>
            <a:ext cx="2889275" cy="21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Dome effect on divertor with Ne </a:t>
            </a:r>
            <a:endParaRPr lang="en-US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="" xmlns:a16="http://schemas.microsoft.com/office/drawing/2014/main" id="{B2CACE27-2546-ED93-883E-304041EC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41" y="956306"/>
            <a:ext cx="3131404" cy="3672408"/>
          </a:xfrm>
        </p:spPr>
        <p:txBody>
          <a:bodyPr>
            <a:normAutofit/>
          </a:bodyPr>
          <a:lstStyle/>
          <a:p>
            <a:pPr marL="450850" lvl="1" indent="-360363">
              <a:buFont typeface="+mj-lt"/>
              <a:buAutoNum type="arabicPeriod"/>
            </a:pPr>
            <a:r>
              <a:rPr lang="en-US" sz="1600" dirty="0"/>
              <a:t>The effect of </a:t>
            </a:r>
            <a:r>
              <a:rPr lang="en-US" sz="1600" dirty="0">
                <a:solidFill>
                  <a:srgbClr val="FF0000"/>
                </a:solidFill>
              </a:rPr>
              <a:t>dome</a:t>
            </a:r>
            <a:r>
              <a:rPr lang="en-US" sz="1600" dirty="0"/>
              <a:t> is </a:t>
            </a:r>
            <a:r>
              <a:rPr lang="en-US" sz="1600" dirty="0" smtClean="0"/>
              <a:t>small in </a:t>
            </a:r>
            <a:r>
              <a:rPr lang="en-US" sz="1600" dirty="0"/>
              <a:t>terms of detachment achievement</a:t>
            </a:r>
          </a:p>
          <a:p>
            <a:pPr marL="450850" lvl="1" indent="-360363">
              <a:buFont typeface="+mj-lt"/>
              <a:buAutoNum type="arabicPeriod"/>
            </a:pPr>
            <a:endParaRPr lang="en-US" sz="1600" dirty="0"/>
          </a:p>
          <a:p>
            <a:pPr marL="450850" lvl="1" indent="-360363">
              <a:buFont typeface="+mj-lt"/>
              <a:buAutoNum type="arabicPeriod"/>
            </a:pPr>
            <a:r>
              <a:rPr lang="en-US" sz="1600" dirty="0"/>
              <a:t>The increased connection between inner and outer target with the </a:t>
            </a:r>
            <a:r>
              <a:rPr lang="en-US" sz="1600" dirty="0">
                <a:solidFill>
                  <a:srgbClr val="003399"/>
                </a:solidFill>
              </a:rPr>
              <a:t>flat plate</a:t>
            </a:r>
            <a:r>
              <a:rPr lang="en-US" sz="1600" dirty="0"/>
              <a:t> slightly improves </a:t>
            </a:r>
            <a:r>
              <a:rPr lang="en-US" sz="1600" dirty="0" smtClean="0"/>
              <a:t>the divertor performance</a:t>
            </a:r>
            <a:endParaRPr lang="en-US" sz="1600" dirty="0"/>
          </a:p>
          <a:p>
            <a:pPr marL="450850" lvl="1" indent="-360363">
              <a:buFont typeface="+mj-lt"/>
              <a:buAutoNum type="arabicPeriod"/>
            </a:pPr>
            <a:endParaRPr lang="en-US" sz="1600" dirty="0"/>
          </a:p>
          <a:p>
            <a:pPr marL="450850" lvl="1" indent="-360363">
              <a:buFont typeface="+mj-lt"/>
              <a:buAutoNum type="arabicPeriod"/>
            </a:pPr>
            <a:r>
              <a:rPr lang="en-US" sz="1600" dirty="0"/>
              <a:t>Most stringent limit related to temperature  </a:t>
            </a:r>
          </a:p>
          <a:p>
            <a:endParaRPr lang="en-US" dirty="0"/>
          </a:p>
        </p:txBody>
      </p:sp>
      <p:pic>
        <p:nvPicPr>
          <p:cNvPr id="5" name="Immagine 6">
            <a:extLst>
              <a:ext uri="{FF2B5EF4-FFF2-40B4-BE49-F238E27FC236}">
                <a16:creationId xmlns="" xmlns:a16="http://schemas.microsoft.com/office/drawing/2014/main" id="{CFEDF3D7-7CEF-8EA5-F846-90DB3B4BC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475" y="2964663"/>
            <a:ext cx="2461716" cy="1767326"/>
          </a:xfrm>
          <a:prstGeom prst="rect">
            <a:avLst/>
          </a:prstGeom>
        </p:spPr>
      </p:pic>
      <p:pic>
        <p:nvPicPr>
          <p:cNvPr id="6" name="Immagine 9">
            <a:extLst>
              <a:ext uri="{FF2B5EF4-FFF2-40B4-BE49-F238E27FC236}">
                <a16:creationId xmlns="" xmlns:a16="http://schemas.microsoft.com/office/drawing/2014/main" id="{10AB7550-54AD-4C75-9BC9-756D959E9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177" y="2955758"/>
            <a:ext cx="2412105" cy="1765601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="" xmlns:a16="http://schemas.microsoft.com/office/drawing/2014/main" id="{3E2271C7-8BE7-D3E4-4545-8A4A41EC28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75" y="1039354"/>
            <a:ext cx="2418683" cy="1754210"/>
          </a:xfrm>
          <a:prstGeom prst="rect">
            <a:avLst/>
          </a:prstGeom>
        </p:spPr>
      </p:pic>
      <p:pic>
        <p:nvPicPr>
          <p:cNvPr id="8" name="Immagine 13">
            <a:extLst>
              <a:ext uri="{FF2B5EF4-FFF2-40B4-BE49-F238E27FC236}">
                <a16:creationId xmlns="" xmlns:a16="http://schemas.microsoft.com/office/drawing/2014/main" id="{CC099284-3646-1CD1-D65C-6C008272E6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96" y="1026909"/>
            <a:ext cx="2418683" cy="1765601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="" xmlns:a16="http://schemas.microsoft.com/office/drawing/2014/main" id="{19F8F948-A745-1E91-76AC-770D3B8F6292}"/>
              </a:ext>
            </a:extLst>
          </p:cNvPr>
          <p:cNvSpPr txBox="1">
            <a:spLocks/>
          </p:cNvSpPr>
          <p:nvPr/>
        </p:nvSpPr>
        <p:spPr>
          <a:xfrm>
            <a:off x="3810422" y="622964"/>
            <a:ext cx="1958189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dirty="0"/>
              <a:t>Inner target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="" xmlns:a16="http://schemas.microsoft.com/office/drawing/2014/main" id="{63F75F45-65BA-1B6A-64BF-AC05A6401F5F}"/>
              </a:ext>
            </a:extLst>
          </p:cNvPr>
          <p:cNvSpPr txBox="1">
            <a:spLocks/>
          </p:cNvSpPr>
          <p:nvPr/>
        </p:nvSpPr>
        <p:spPr>
          <a:xfrm>
            <a:off x="6553855" y="621803"/>
            <a:ext cx="1958189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dirty="0"/>
              <a:t>Outer target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it-IT" dirty="0"/>
          </a:p>
        </p:txBody>
      </p:sp>
      <p:cxnSp>
        <p:nvCxnSpPr>
          <p:cNvPr id="11" name="Connettore diritto 19">
            <a:extLst>
              <a:ext uri="{FF2B5EF4-FFF2-40B4-BE49-F238E27FC236}">
                <a16:creationId xmlns="" xmlns:a16="http://schemas.microsoft.com/office/drawing/2014/main" id="{84E0CD06-19A6-DAD8-A89F-8E5D2CC3ACDD}"/>
              </a:ext>
            </a:extLst>
          </p:cNvPr>
          <p:cNvCxnSpPr>
            <a:cxnSpLocks/>
          </p:cNvCxnSpPr>
          <p:nvPr/>
        </p:nvCxnSpPr>
        <p:spPr>
          <a:xfrm>
            <a:off x="6660232" y="2211710"/>
            <a:ext cx="2047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21">
            <a:extLst>
              <a:ext uri="{FF2B5EF4-FFF2-40B4-BE49-F238E27FC236}">
                <a16:creationId xmlns="" xmlns:a16="http://schemas.microsoft.com/office/drawing/2014/main" id="{B2CC0403-529A-8689-5562-3FEFE6BD3C6B}"/>
              </a:ext>
            </a:extLst>
          </p:cNvPr>
          <p:cNvCxnSpPr>
            <a:cxnSpLocks/>
          </p:cNvCxnSpPr>
          <p:nvPr/>
        </p:nvCxnSpPr>
        <p:spPr>
          <a:xfrm>
            <a:off x="6689828" y="4083918"/>
            <a:ext cx="2047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6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power: Ne seeding</a:t>
            </a:r>
            <a:endParaRPr lang="en-US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="" xmlns:a16="http://schemas.microsoft.com/office/drawing/2014/main" id="{B2CACE27-2546-ED93-883E-304041EC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76" y="817015"/>
            <a:ext cx="4139036" cy="3914974"/>
          </a:xfrm>
        </p:spPr>
        <p:txBody>
          <a:bodyPr>
            <a:normAutofit/>
          </a:bodyPr>
          <a:lstStyle/>
          <a:p>
            <a:pPr marL="450850" lvl="1" indent="-360363">
              <a:buFont typeface="Wingdings" panose="05000000000000000000" pitchFamily="2" charset="2"/>
              <a:buChar char="Ø"/>
            </a:pPr>
            <a:r>
              <a:rPr lang="en-US" sz="1600" dirty="0"/>
              <a:t>The power radiated in the </a:t>
            </a:r>
            <a:r>
              <a:rPr lang="en-US" sz="1600" dirty="0">
                <a:solidFill>
                  <a:srgbClr val="FF0000"/>
                </a:solidFill>
              </a:rPr>
              <a:t>dome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3399"/>
                </a:solidFill>
              </a:rPr>
              <a:t>flat</a:t>
            </a:r>
            <a:r>
              <a:rPr lang="en-US" sz="1600" dirty="0"/>
              <a:t> is similar to get the same outer target conditions (few % slightly higher with </a:t>
            </a:r>
            <a:r>
              <a:rPr lang="en-US" sz="1600" dirty="0">
                <a:solidFill>
                  <a:srgbClr val="003399"/>
                </a:solidFill>
              </a:rPr>
              <a:t>flat plate</a:t>
            </a:r>
            <a:r>
              <a:rPr lang="en-US" sz="1600" dirty="0"/>
              <a:t>)</a:t>
            </a:r>
            <a:endParaRPr lang="en-US" sz="1600" dirty="0">
              <a:solidFill>
                <a:srgbClr val="003399"/>
              </a:solidFill>
            </a:endParaRPr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0850" lvl="1" indent="-360363">
              <a:buFont typeface="Wingdings" panose="05000000000000000000" pitchFamily="2" charset="2"/>
              <a:buChar char="Ø"/>
            </a:pPr>
            <a:r>
              <a:rPr lang="en-US" sz="1600" dirty="0"/>
              <a:t>In detached condition the </a:t>
            </a:r>
            <a:r>
              <a:rPr lang="en-US" sz="1600" b="1" dirty="0"/>
              <a:t>radiation front moves towards the </a:t>
            </a:r>
            <a:r>
              <a:rPr lang="en-US" sz="1600" b="1" dirty="0" smtClean="0"/>
              <a:t>X-point</a:t>
            </a:r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450850" lvl="1" indent="-360363">
              <a:buFont typeface="Wingdings" panose="05000000000000000000" pitchFamily="2" charset="2"/>
              <a:buChar char="Ø"/>
            </a:pPr>
            <a:r>
              <a:rPr lang="en-US" sz="1600" dirty="0" smtClean="0"/>
              <a:t>The </a:t>
            </a:r>
            <a:r>
              <a:rPr lang="en-US" sz="1600" dirty="0"/>
              <a:t>dome </a:t>
            </a:r>
            <a:r>
              <a:rPr lang="en-US" sz="1600" dirty="0" smtClean="0"/>
              <a:t>moderately improves </a:t>
            </a:r>
            <a:r>
              <a:rPr lang="en-US" sz="1600" dirty="0"/>
              <a:t>the performance in terms of main plasma pollution</a:t>
            </a:r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0850" lvl="1" indent="-360363">
              <a:buFont typeface="Wingdings" panose="05000000000000000000" pitchFamily="2" charset="2"/>
              <a:buChar char="Ø"/>
            </a:pPr>
            <a:r>
              <a:rPr lang="en-US" sz="1600" dirty="0"/>
              <a:t>Ne leakage is underestimated without drifts  (</a:t>
            </a:r>
            <a:r>
              <a:rPr lang="en-US" sz="1600" b="1" dirty="0" err="1"/>
              <a:t>ExB</a:t>
            </a:r>
            <a:r>
              <a:rPr lang="en-US" sz="1600" b="1" dirty="0"/>
              <a:t> poloidal velocity</a:t>
            </a:r>
            <a:r>
              <a:rPr lang="en-US" sz="1600" dirty="0"/>
              <a:t>)</a:t>
            </a:r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3399"/>
              </a:solidFill>
            </a:endParaRPr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3399"/>
              </a:solidFill>
            </a:endParaRPr>
          </a:p>
          <a:p>
            <a:endParaRPr lang="en-US" dirty="0"/>
          </a:p>
        </p:txBody>
      </p:sp>
      <p:pic>
        <p:nvPicPr>
          <p:cNvPr id="5" name="Immagine 8">
            <a:extLst>
              <a:ext uri="{FF2B5EF4-FFF2-40B4-BE49-F238E27FC236}">
                <a16:creationId xmlns="" xmlns:a16="http://schemas.microsoft.com/office/drawing/2014/main" id="{6D492541-2D2C-6E5C-20AF-322FAD2E7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1279" y="3137592"/>
            <a:ext cx="2275912" cy="1679667"/>
          </a:xfrm>
          <a:prstGeom prst="rect">
            <a:avLst/>
          </a:prstGeom>
        </p:spPr>
      </p:pic>
      <p:pic>
        <p:nvPicPr>
          <p:cNvPr id="7" name="Immagine 5">
            <a:extLst>
              <a:ext uri="{FF2B5EF4-FFF2-40B4-BE49-F238E27FC236}">
                <a16:creationId xmlns="" xmlns:a16="http://schemas.microsoft.com/office/drawing/2014/main" id="{9823FFA7-D278-4147-A2AE-73384C2B1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03" y="3132374"/>
            <a:ext cx="2306355" cy="1679667"/>
          </a:xfrm>
          <a:prstGeom prst="rect">
            <a:avLst/>
          </a:prstGeom>
        </p:spPr>
      </p:pic>
      <p:sp>
        <p:nvSpPr>
          <p:cNvPr id="9" name="CasellaDiTesto 7">
            <a:extLst>
              <a:ext uri="{FF2B5EF4-FFF2-40B4-BE49-F238E27FC236}">
                <a16:creationId xmlns="" xmlns:a16="http://schemas.microsoft.com/office/drawing/2014/main" id="{AC2680EA-22F0-7D1A-DE59-C0975C384FCA}"/>
              </a:ext>
            </a:extLst>
          </p:cNvPr>
          <p:cNvSpPr txBox="1"/>
          <p:nvPr/>
        </p:nvSpPr>
        <p:spPr>
          <a:xfrm>
            <a:off x="5174649" y="3639865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/>
              <a:t>+29%</a:t>
            </a:r>
            <a:endParaRPr lang="en-US" sz="10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C657565A-1535-DE41-EA70-C0905ED38E12}"/>
              </a:ext>
            </a:extLst>
          </p:cNvPr>
          <p:cNvSpPr txBox="1"/>
          <p:nvPr/>
        </p:nvSpPr>
        <p:spPr>
          <a:xfrm>
            <a:off x="5678705" y="3423841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/>
              <a:t>+51%</a:t>
            </a:r>
            <a:endParaRPr lang="en-US" sz="10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397416B8-C3A1-2F9F-E0AD-06E00354D922}"/>
              </a:ext>
            </a:extLst>
          </p:cNvPr>
          <p:cNvSpPr txBox="1"/>
          <p:nvPr/>
        </p:nvSpPr>
        <p:spPr>
          <a:xfrm>
            <a:off x="6182761" y="3135809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/>
              <a:t>+21%</a:t>
            </a:r>
            <a:endParaRPr lang="en-US" sz="1000" b="1" dirty="0"/>
          </a:p>
        </p:txBody>
      </p:sp>
      <p:pic>
        <p:nvPicPr>
          <p:cNvPr id="12" name="Immagine 7">
            <a:extLst>
              <a:ext uri="{FF2B5EF4-FFF2-40B4-BE49-F238E27FC236}">
                <a16:creationId xmlns="" xmlns:a16="http://schemas.microsoft.com/office/drawing/2014/main" id="{0DD13289-FDE5-1630-8567-8E32B06A3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48" y="803831"/>
            <a:ext cx="2592288" cy="1853952"/>
          </a:xfrm>
          <a:prstGeom prst="rect">
            <a:avLst/>
          </a:prstGeom>
        </p:spPr>
      </p:pic>
      <p:pic>
        <p:nvPicPr>
          <p:cNvPr id="13" name="Immagine 16">
            <a:extLst>
              <a:ext uri="{FF2B5EF4-FFF2-40B4-BE49-F238E27FC236}">
                <a16:creationId xmlns="" xmlns:a16="http://schemas.microsoft.com/office/drawing/2014/main" id="{E0692F9E-14D8-0439-CBB3-6F34301F1F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93" y="547358"/>
            <a:ext cx="1770017" cy="1196764"/>
          </a:xfrm>
          <a:prstGeom prst="rect">
            <a:avLst/>
          </a:prstGeom>
        </p:spPr>
      </p:pic>
      <p:pic>
        <p:nvPicPr>
          <p:cNvPr id="14" name="Immagine 10">
            <a:extLst>
              <a:ext uri="{FF2B5EF4-FFF2-40B4-BE49-F238E27FC236}">
                <a16:creationId xmlns="" xmlns:a16="http://schemas.microsoft.com/office/drawing/2014/main" id="{A8C959D8-5914-1A46-112F-BBFE8B0DB5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84" y="1593156"/>
            <a:ext cx="1631719" cy="121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uiExpand="1"/>
      <p:bldP spid="10" grpId="0" uiExpand="1"/>
      <p:bldP spid="11" grpId="0" uiExpan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power: pumping</a:t>
            </a:r>
            <a:endParaRPr lang="en-US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="" xmlns:a16="http://schemas.microsoft.com/office/drawing/2014/main" id="{B2CACE27-2546-ED93-883E-304041EC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191" y="771550"/>
            <a:ext cx="4139036" cy="3672408"/>
          </a:xfrm>
        </p:spPr>
        <p:txBody>
          <a:bodyPr>
            <a:normAutofit lnSpcReduction="10000"/>
          </a:bodyPr>
          <a:lstStyle/>
          <a:p>
            <a:pPr marL="450850" lvl="1" indent="-360363">
              <a:buFont typeface="Wingdings" panose="05000000000000000000" pitchFamily="2" charset="2"/>
              <a:buChar char="Ø"/>
            </a:pPr>
            <a:r>
              <a:rPr lang="en-US" sz="1600" dirty="0"/>
              <a:t>Similar trends for Deuterium puff and pressure as in pure D cases (slightly increase in </a:t>
            </a:r>
            <a:r>
              <a:rPr lang="en-US" sz="1600" b="1" dirty="0">
                <a:solidFill>
                  <a:srgbClr val="FF0000"/>
                </a:solidFill>
              </a:rPr>
              <a:t>dome</a:t>
            </a:r>
            <a:r>
              <a:rPr lang="en-US" sz="1600" dirty="0"/>
              <a:t> geometry)</a:t>
            </a:r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0850" lvl="1" indent="-360363">
              <a:buFont typeface="Wingdings" panose="05000000000000000000" pitchFamily="2" charset="2"/>
              <a:buChar char="Ø"/>
            </a:pPr>
            <a:r>
              <a:rPr lang="en-US" sz="1600" dirty="0"/>
              <a:t>Strong effect on the Ne neutral due to the better trapping:</a:t>
            </a:r>
          </a:p>
          <a:p>
            <a:pPr marL="850900" lvl="2" indent="-360363">
              <a:buFont typeface="+mj-lt"/>
              <a:buAutoNum type="arabicPeriod"/>
            </a:pPr>
            <a:r>
              <a:rPr lang="en-US" sz="1400" dirty="0"/>
              <a:t>Increase in the pressure by a factor 5</a:t>
            </a:r>
          </a:p>
          <a:p>
            <a:pPr marL="850900" lvl="2" indent="-360363">
              <a:buFont typeface="+mj-lt"/>
              <a:buAutoNum type="arabicPeriod"/>
            </a:pPr>
            <a:r>
              <a:rPr lang="en-US" sz="1400" dirty="0"/>
              <a:t>Increase in the Ne puff by 10</a:t>
            </a:r>
          </a:p>
          <a:p>
            <a:pPr marL="850900" lvl="2" indent="-360363">
              <a:buFont typeface="+mj-lt"/>
              <a:buAutoNum type="arabicPeriod"/>
            </a:pPr>
            <a:endParaRPr lang="en-US" sz="1400" dirty="0"/>
          </a:p>
          <a:p>
            <a:pPr marL="850900" lvl="2" indent="-360363">
              <a:buFont typeface="+mj-lt"/>
              <a:buAutoNum type="arabicPeriod"/>
            </a:pPr>
            <a:endParaRPr lang="en-US" sz="1400" dirty="0"/>
          </a:p>
          <a:p>
            <a:pPr marL="90487" lvl="1" indent="0" algn="ctr">
              <a:buNone/>
            </a:pPr>
            <a:r>
              <a:rPr lang="en-US" sz="1600" dirty="0"/>
              <a:t>Dome considerably outperforms neutral Ne impurity confinement in the </a:t>
            </a:r>
            <a:r>
              <a:rPr lang="en-US" sz="1600" dirty="0" err="1"/>
              <a:t>subdivertor</a:t>
            </a:r>
            <a:r>
              <a:rPr lang="en-US" sz="1600" dirty="0"/>
              <a:t> region 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</a:p>
          <a:p>
            <a:pPr marL="90487" lvl="1" indent="0" algn="ctr">
              <a:buNone/>
            </a:pP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Better controllability and Ne pumping capability  with the dome</a:t>
            </a:r>
            <a:r>
              <a:rPr lang="en-US" sz="1600" b="1" dirty="0">
                <a:solidFill>
                  <a:srgbClr val="FF0000"/>
                </a:solidFill>
              </a:rPr>
              <a:t>     </a:t>
            </a:r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baseline="30000" dirty="0"/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3399"/>
              </a:solidFill>
            </a:endParaRPr>
          </a:p>
          <a:p>
            <a:pPr marL="450850" lvl="1" indent="-360363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3399"/>
              </a:solidFill>
            </a:endParaRPr>
          </a:p>
          <a:p>
            <a:endParaRPr lang="en-US" dirty="0"/>
          </a:p>
        </p:txBody>
      </p:sp>
      <p:pic>
        <p:nvPicPr>
          <p:cNvPr id="5" name="Immagine 7">
            <a:extLst>
              <a:ext uri="{FF2B5EF4-FFF2-40B4-BE49-F238E27FC236}">
                <a16:creationId xmlns="" xmlns:a16="http://schemas.microsoft.com/office/drawing/2014/main" id="{B57D6D55-9518-0032-7826-8EB6B2554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7" y="2748648"/>
            <a:ext cx="2181306" cy="1301805"/>
          </a:xfrm>
          <a:prstGeom prst="rect">
            <a:avLst/>
          </a:prstGeom>
        </p:spPr>
      </p:pic>
      <p:pic>
        <p:nvPicPr>
          <p:cNvPr id="6" name="Immagine 14">
            <a:extLst>
              <a:ext uri="{FF2B5EF4-FFF2-40B4-BE49-F238E27FC236}">
                <a16:creationId xmlns="" xmlns:a16="http://schemas.microsoft.com/office/drawing/2014/main" id="{443117A0-3FE5-56AB-8451-C2FBBD13C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66" y="2714262"/>
            <a:ext cx="2201884" cy="1313028"/>
          </a:xfrm>
          <a:prstGeom prst="rect">
            <a:avLst/>
          </a:prstGeom>
        </p:spPr>
      </p:pic>
      <p:pic>
        <p:nvPicPr>
          <p:cNvPr id="7" name="Immagine 18">
            <a:extLst>
              <a:ext uri="{FF2B5EF4-FFF2-40B4-BE49-F238E27FC236}">
                <a16:creationId xmlns="" xmlns:a16="http://schemas.microsoft.com/office/drawing/2014/main" id="{15240EE4-CBDD-3EF2-33F7-CF64F13AE5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729484"/>
            <a:ext cx="2184736" cy="1301805"/>
          </a:xfrm>
          <a:prstGeom prst="rect">
            <a:avLst/>
          </a:prstGeom>
        </p:spPr>
      </p:pic>
      <p:pic>
        <p:nvPicPr>
          <p:cNvPr id="8" name="Immagine 20">
            <a:extLst>
              <a:ext uri="{FF2B5EF4-FFF2-40B4-BE49-F238E27FC236}">
                <a16:creationId xmlns="" xmlns:a16="http://schemas.microsoft.com/office/drawing/2014/main" id="{B60AE9C8-C232-7D32-A00D-0AE520D9CA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66" y="728713"/>
            <a:ext cx="2174447" cy="1282166"/>
          </a:xfrm>
          <a:prstGeom prst="rect">
            <a:avLst/>
          </a:prstGeom>
        </p:spPr>
      </p:pic>
      <p:sp>
        <p:nvSpPr>
          <p:cNvPr id="9" name="Rettangolo 21">
            <a:extLst>
              <a:ext uri="{FF2B5EF4-FFF2-40B4-BE49-F238E27FC236}">
                <a16:creationId xmlns="" xmlns:a16="http://schemas.microsoft.com/office/drawing/2014/main" id="{A335A310-CA3E-B93D-0C7B-5FA1C4DB70DD}"/>
              </a:ext>
            </a:extLst>
          </p:cNvPr>
          <p:cNvSpPr/>
          <p:nvPr/>
        </p:nvSpPr>
        <p:spPr>
          <a:xfrm>
            <a:off x="4853479" y="3147814"/>
            <a:ext cx="4125676" cy="1432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uiExpan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="" xmlns:a16="http://schemas.microsoft.com/office/drawing/2014/main" id="{EE20BB8B-1740-5A36-EA6B-7839CA19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3214"/>
            <a:ext cx="8229600" cy="4314800"/>
          </a:xfrm>
        </p:spPr>
        <p:txBody>
          <a:bodyPr>
            <a:normAutofit/>
          </a:bodyPr>
          <a:lstStyle/>
          <a:p>
            <a:pPr marL="400050"/>
            <a:r>
              <a:rPr lang="en-US" dirty="0" smtClean="0"/>
              <a:t>Dome </a:t>
            </a:r>
            <a:r>
              <a:rPr lang="en-US" dirty="0"/>
              <a:t>studies show (in accordance with previous ITER studies):</a:t>
            </a:r>
          </a:p>
          <a:p>
            <a:pPr marL="971550" lvl="1" indent="-457200">
              <a:buFont typeface="Wingdings" panose="05000000000000000000" pitchFamily="2" charset="2"/>
              <a:buChar char="Ø"/>
            </a:pPr>
            <a:r>
              <a:rPr lang="en-US" dirty="0"/>
              <a:t>Small impact on the performance in terms of divertor performance</a:t>
            </a:r>
          </a:p>
          <a:p>
            <a:pPr marL="971550" lvl="1" indent="-4572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Strong effect is seen on the impurity pumping capability </a:t>
            </a:r>
            <a:r>
              <a:rPr lang="en-US" dirty="0"/>
              <a:t>suggesting the need to ensure a good trapping of the Ne (keep the </a:t>
            </a:r>
            <a:r>
              <a:rPr lang="en-US" dirty="0" err="1"/>
              <a:t>subdivertor</a:t>
            </a:r>
            <a:r>
              <a:rPr lang="en-US" dirty="0"/>
              <a:t> slots close to the Outer strike point)</a:t>
            </a:r>
          </a:p>
        </p:txBody>
      </p:sp>
    </p:spTree>
    <p:extLst>
      <p:ext uri="{BB962C8B-B14F-4D97-AF65-F5344CB8AC3E}">
        <p14:creationId xmlns:p14="http://schemas.microsoft.com/office/powerpoint/2010/main" val="13274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hteck 6"/>
          <p:cNvSpPr/>
          <p:nvPr/>
        </p:nvSpPr>
        <p:spPr>
          <a:xfrm>
            <a:off x="0" y="19493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Analysis of DN configurations with the divertor shapes resulting from previous activity symmetrized </a:t>
            </a:r>
            <a:r>
              <a:rPr lang="en-GB" b="1" dirty="0" smtClean="0">
                <a:solidFill>
                  <a:srgbClr val="0000FF"/>
                </a:solidFill>
              </a:rPr>
              <a:t>up/down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(preliminary due to a delayed starting of the activity)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  equilibria</a:t>
            </a:r>
            <a:endParaRPr lang="en-US" dirty="0"/>
          </a:p>
        </p:txBody>
      </p:sp>
      <p:pic>
        <p:nvPicPr>
          <p:cNvPr id="25" name="Immagine 2">
            <a:extLst>
              <a:ext uri="{FF2B5EF4-FFF2-40B4-BE49-F238E27FC236}">
                <a16:creationId xmlns="" xmlns:a16="http://schemas.microsoft.com/office/drawing/2014/main" id="{00763715-E423-9BFF-776F-7B68082E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740" y="938662"/>
            <a:ext cx="2301787" cy="1813408"/>
          </a:xfrm>
          <a:prstGeom prst="rect">
            <a:avLst/>
          </a:prstGeom>
        </p:spPr>
      </p:pic>
      <p:pic>
        <p:nvPicPr>
          <p:cNvPr id="26" name="Immagine 3">
            <a:extLst>
              <a:ext uri="{FF2B5EF4-FFF2-40B4-BE49-F238E27FC236}">
                <a16:creationId xmlns="" xmlns:a16="http://schemas.microsoft.com/office/drawing/2014/main" id="{2597CBCE-0FFE-1768-07ED-805FC0D2E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894" y="2752070"/>
            <a:ext cx="2292380" cy="1628787"/>
          </a:xfrm>
          <a:prstGeom prst="rect">
            <a:avLst/>
          </a:prstGeom>
        </p:spPr>
      </p:pic>
      <p:pic>
        <p:nvPicPr>
          <p:cNvPr id="27" name="Immagine 5">
            <a:extLst>
              <a:ext uri="{FF2B5EF4-FFF2-40B4-BE49-F238E27FC236}">
                <a16:creationId xmlns="" xmlns:a16="http://schemas.microsoft.com/office/drawing/2014/main" id="{2A046615-66CD-BDCD-16A4-BC100F193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150" y="938763"/>
            <a:ext cx="1790139" cy="3434651"/>
          </a:xfrm>
          <a:prstGeom prst="rect">
            <a:avLst/>
          </a:prstGeom>
        </p:spPr>
      </p:pic>
      <p:sp>
        <p:nvSpPr>
          <p:cNvPr id="28" name="CasellaDiTesto 7">
            <a:extLst>
              <a:ext uri="{FF2B5EF4-FFF2-40B4-BE49-F238E27FC236}">
                <a16:creationId xmlns="" xmlns:a16="http://schemas.microsoft.com/office/drawing/2014/main" id="{96C58490-A6E7-AEA1-A50F-7962B93A4338}"/>
              </a:ext>
            </a:extLst>
          </p:cNvPr>
          <p:cNvSpPr txBox="1"/>
          <p:nvPr/>
        </p:nvSpPr>
        <p:spPr>
          <a:xfrm>
            <a:off x="6872236" y="3936627"/>
            <a:ext cx="401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SP1</a:t>
            </a:r>
          </a:p>
        </p:txBody>
      </p:sp>
      <p:sp>
        <p:nvSpPr>
          <p:cNvPr id="29" name="CasellaDiTesto 8">
            <a:extLst>
              <a:ext uri="{FF2B5EF4-FFF2-40B4-BE49-F238E27FC236}">
                <a16:creationId xmlns="" xmlns:a16="http://schemas.microsoft.com/office/drawing/2014/main" id="{BD7FDF46-26B3-F1C4-119E-5368D570E205}"/>
              </a:ext>
            </a:extLst>
          </p:cNvPr>
          <p:cNvSpPr txBox="1"/>
          <p:nvPr/>
        </p:nvSpPr>
        <p:spPr>
          <a:xfrm>
            <a:off x="8169335" y="3800127"/>
            <a:ext cx="401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SP2</a:t>
            </a:r>
          </a:p>
        </p:txBody>
      </p:sp>
      <p:sp>
        <p:nvSpPr>
          <p:cNvPr id="30" name="CasellaDiTesto 9">
            <a:extLst>
              <a:ext uri="{FF2B5EF4-FFF2-40B4-BE49-F238E27FC236}">
                <a16:creationId xmlns="" xmlns:a16="http://schemas.microsoft.com/office/drawing/2014/main" id="{57B0F307-9986-5AF4-A52F-FE496ED8B360}"/>
              </a:ext>
            </a:extLst>
          </p:cNvPr>
          <p:cNvSpPr txBox="1"/>
          <p:nvPr/>
        </p:nvSpPr>
        <p:spPr>
          <a:xfrm>
            <a:off x="6935409" y="1381371"/>
            <a:ext cx="401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SP4</a:t>
            </a:r>
          </a:p>
        </p:txBody>
      </p:sp>
      <p:sp>
        <p:nvSpPr>
          <p:cNvPr id="31" name="CasellaDiTesto 10">
            <a:extLst>
              <a:ext uri="{FF2B5EF4-FFF2-40B4-BE49-F238E27FC236}">
                <a16:creationId xmlns="" xmlns:a16="http://schemas.microsoft.com/office/drawing/2014/main" id="{1D7118BE-7438-2D7E-8706-ABAEECDD4396}"/>
              </a:ext>
            </a:extLst>
          </p:cNvPr>
          <p:cNvSpPr txBox="1"/>
          <p:nvPr/>
        </p:nvSpPr>
        <p:spPr>
          <a:xfrm>
            <a:off x="8493018" y="1512496"/>
            <a:ext cx="401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SP3</a:t>
            </a:r>
          </a:p>
        </p:txBody>
      </p:sp>
      <p:sp>
        <p:nvSpPr>
          <p:cNvPr id="32" name="Stella a 5 punte 11">
            <a:extLst>
              <a:ext uri="{FF2B5EF4-FFF2-40B4-BE49-F238E27FC236}">
                <a16:creationId xmlns="" xmlns:a16="http://schemas.microsoft.com/office/drawing/2014/main" id="{F2D2BCE3-D8B4-1E29-30AA-9AA4389B372F}"/>
              </a:ext>
            </a:extLst>
          </p:cNvPr>
          <p:cNvSpPr/>
          <p:nvPr/>
        </p:nvSpPr>
        <p:spPr>
          <a:xfrm>
            <a:off x="7704832" y="1637853"/>
            <a:ext cx="126527" cy="111642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33" name="Stella a 5 punte 12">
            <a:extLst>
              <a:ext uri="{FF2B5EF4-FFF2-40B4-BE49-F238E27FC236}">
                <a16:creationId xmlns="" xmlns:a16="http://schemas.microsoft.com/office/drawing/2014/main" id="{5B2CF55B-D441-65CC-5726-D842574EC061}"/>
              </a:ext>
            </a:extLst>
          </p:cNvPr>
          <p:cNvSpPr/>
          <p:nvPr/>
        </p:nvSpPr>
        <p:spPr>
          <a:xfrm>
            <a:off x="5309080" y="1167456"/>
            <a:ext cx="126527" cy="111642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4" name="Stella a 5 punte 13">
            <a:extLst>
              <a:ext uri="{FF2B5EF4-FFF2-40B4-BE49-F238E27FC236}">
                <a16:creationId xmlns="" xmlns:a16="http://schemas.microsoft.com/office/drawing/2014/main" id="{1B9A4E58-53B3-4781-99BA-B5C0DDF284B4}"/>
              </a:ext>
            </a:extLst>
          </p:cNvPr>
          <p:cNvSpPr/>
          <p:nvPr/>
        </p:nvSpPr>
        <p:spPr>
          <a:xfrm>
            <a:off x="5315947" y="4016905"/>
            <a:ext cx="126527" cy="111642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5" name="Stella a 5 punte 14">
            <a:extLst>
              <a:ext uri="{FF2B5EF4-FFF2-40B4-BE49-F238E27FC236}">
                <a16:creationId xmlns="" xmlns:a16="http://schemas.microsoft.com/office/drawing/2014/main" id="{7DA95AF5-B960-A551-9846-55DCF6FA3D92}"/>
              </a:ext>
            </a:extLst>
          </p:cNvPr>
          <p:cNvSpPr/>
          <p:nvPr/>
        </p:nvSpPr>
        <p:spPr>
          <a:xfrm>
            <a:off x="6561426" y="2500222"/>
            <a:ext cx="126527" cy="11164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6" name="Stella a 5 punte 15">
            <a:extLst>
              <a:ext uri="{FF2B5EF4-FFF2-40B4-BE49-F238E27FC236}">
                <a16:creationId xmlns="" xmlns:a16="http://schemas.microsoft.com/office/drawing/2014/main" id="{AB1935D1-AB9A-86B7-5652-F6A512D13A25}"/>
              </a:ext>
            </a:extLst>
          </p:cNvPr>
          <p:cNvSpPr/>
          <p:nvPr/>
        </p:nvSpPr>
        <p:spPr>
          <a:xfrm>
            <a:off x="7503978" y="3788301"/>
            <a:ext cx="126527" cy="111642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37" name="CasellaDiTesto 16">
            <a:extLst>
              <a:ext uri="{FF2B5EF4-FFF2-40B4-BE49-F238E27FC236}">
                <a16:creationId xmlns="" xmlns:a16="http://schemas.microsoft.com/office/drawing/2014/main" id="{2538BCD9-0CDD-0108-7946-9E4AAE46D2E2}"/>
              </a:ext>
            </a:extLst>
          </p:cNvPr>
          <p:cNvSpPr txBox="1"/>
          <p:nvPr/>
        </p:nvSpPr>
        <p:spPr>
          <a:xfrm>
            <a:off x="5104352" y="975878"/>
            <a:ext cx="3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Ne</a:t>
            </a:r>
          </a:p>
        </p:txBody>
      </p:sp>
      <p:sp>
        <p:nvSpPr>
          <p:cNvPr id="38" name="CasellaDiTesto 17">
            <a:extLst>
              <a:ext uri="{FF2B5EF4-FFF2-40B4-BE49-F238E27FC236}">
                <a16:creationId xmlns="" xmlns:a16="http://schemas.microsoft.com/office/drawing/2014/main" id="{D91A9BC1-77B5-C62A-87A5-F865517CD2A1}"/>
              </a:ext>
            </a:extLst>
          </p:cNvPr>
          <p:cNvSpPr txBox="1"/>
          <p:nvPr/>
        </p:nvSpPr>
        <p:spPr>
          <a:xfrm>
            <a:off x="5162974" y="4065892"/>
            <a:ext cx="3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Ne</a:t>
            </a:r>
          </a:p>
        </p:txBody>
      </p:sp>
      <p:sp>
        <p:nvSpPr>
          <p:cNvPr id="39" name="CasellaDiTesto 18">
            <a:extLst>
              <a:ext uri="{FF2B5EF4-FFF2-40B4-BE49-F238E27FC236}">
                <a16:creationId xmlns="" xmlns:a16="http://schemas.microsoft.com/office/drawing/2014/main" id="{86A95261-BA28-C760-BDE2-9C06593AFC90}"/>
              </a:ext>
            </a:extLst>
          </p:cNvPr>
          <p:cNvSpPr txBox="1"/>
          <p:nvPr/>
        </p:nvSpPr>
        <p:spPr>
          <a:xfrm>
            <a:off x="7500033" y="1375458"/>
            <a:ext cx="34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Ne</a:t>
            </a:r>
          </a:p>
        </p:txBody>
      </p:sp>
      <p:sp>
        <p:nvSpPr>
          <p:cNvPr id="40" name="CasellaDiTesto 19">
            <a:extLst>
              <a:ext uri="{FF2B5EF4-FFF2-40B4-BE49-F238E27FC236}">
                <a16:creationId xmlns="" xmlns:a16="http://schemas.microsoft.com/office/drawing/2014/main" id="{0B781993-2116-FCC5-42CA-EB10F766CBFE}"/>
              </a:ext>
            </a:extLst>
          </p:cNvPr>
          <p:cNvSpPr txBox="1"/>
          <p:nvPr/>
        </p:nvSpPr>
        <p:spPr>
          <a:xfrm>
            <a:off x="7424487" y="3883314"/>
            <a:ext cx="343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20">
                <a:extLst>
                  <a:ext uri="{FF2B5EF4-FFF2-40B4-BE49-F238E27FC236}">
                    <a16:creationId xmlns="" xmlns:a16="http://schemas.microsoft.com/office/drawing/2014/main" id="{11BE7113-A493-4B62-83B1-0DB2F5A02844}"/>
                  </a:ext>
                </a:extLst>
              </p:cNvPr>
              <p:cNvSpPr txBox="1"/>
              <p:nvPr/>
            </p:nvSpPr>
            <p:spPr>
              <a:xfrm>
                <a:off x="6436869" y="2248296"/>
                <a:ext cx="1637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CasellaDiTesto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BE7113-A493-4B62-83B1-0DB2F5A02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69" y="2248296"/>
                <a:ext cx="163741" cy="276999"/>
              </a:xfrm>
              <a:prstGeom prst="rect">
                <a:avLst/>
              </a:prstGeom>
              <a:blipFill rotWithShape="1">
                <a:blip r:embed="rId5"/>
                <a:stretch>
                  <a:fillRect r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sellaDiTesto 21">
            <a:extLst>
              <a:ext uri="{FF2B5EF4-FFF2-40B4-BE49-F238E27FC236}">
                <a16:creationId xmlns="" xmlns:a16="http://schemas.microsoft.com/office/drawing/2014/main" id="{069C1FF9-2FEE-A760-491C-19D856473BC4}"/>
              </a:ext>
            </a:extLst>
          </p:cNvPr>
          <p:cNvSpPr txBox="1"/>
          <p:nvPr/>
        </p:nvSpPr>
        <p:spPr>
          <a:xfrm>
            <a:off x="5334777" y="2337976"/>
            <a:ext cx="8338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DN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</a:rPr>
              <a:t>DXD</a:t>
            </a:r>
          </a:p>
          <a:p>
            <a:pPr algn="ctr"/>
            <a:r>
              <a:rPr lang="en-GB" sz="1200" dirty="0">
                <a:solidFill>
                  <a:srgbClr val="2E00FF"/>
                </a:solidFill>
              </a:rPr>
              <a:t>DNLL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ella 6">
                <a:extLst>
                  <a:ext uri="{FF2B5EF4-FFF2-40B4-BE49-F238E27FC236}">
                    <a16:creationId xmlns="" xmlns:a16="http://schemas.microsoft.com/office/drawing/2014/main" id="{D29BB641-D496-9AC8-9E3D-C5526EFE11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0648677"/>
                  </p:ext>
                </p:extLst>
              </p:nvPr>
            </p:nvGraphicFramePr>
            <p:xfrm>
              <a:off x="143813" y="903257"/>
              <a:ext cx="4476738" cy="37592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80424">
                      <a:extLst>
                        <a:ext uri="{9D8B030D-6E8A-4147-A177-3AD203B41FA5}">
                          <a16:colId xmlns="" xmlns:a16="http://schemas.microsoft.com/office/drawing/2014/main" val="3284342624"/>
                        </a:ext>
                      </a:extLst>
                    </a:gridCol>
                    <a:gridCol w="1073645">
                      <a:extLst>
                        <a:ext uri="{9D8B030D-6E8A-4147-A177-3AD203B41FA5}">
                          <a16:colId xmlns="" xmlns:a16="http://schemas.microsoft.com/office/drawing/2014/main" val="1946912257"/>
                        </a:ext>
                      </a:extLst>
                    </a:gridCol>
                    <a:gridCol w="1073645">
                      <a:extLst>
                        <a:ext uri="{9D8B030D-6E8A-4147-A177-3AD203B41FA5}">
                          <a16:colId xmlns="" xmlns:a16="http://schemas.microsoft.com/office/drawing/2014/main" val="3042967738"/>
                        </a:ext>
                      </a:extLst>
                    </a:gridCol>
                    <a:gridCol w="1149024">
                      <a:extLst>
                        <a:ext uri="{9D8B030D-6E8A-4147-A177-3AD203B41FA5}">
                          <a16:colId xmlns="" xmlns:a16="http://schemas.microsoft.com/office/drawing/2014/main" val="730390571"/>
                        </a:ext>
                      </a:extLst>
                    </a:gridCol>
                  </a:tblGrid>
                  <a:tr h="436942"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#6</a:t>
                          </a:r>
                          <a:endParaRPr lang="it-IT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DN</a:t>
                          </a:r>
                          <a:endParaRPr lang="it-IT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DXD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DN with long </a:t>
                          </a:r>
                          <a:r>
                            <a:rPr lang="it-IT" sz="120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Leg</a:t>
                          </a:r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(DNLL)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383457030"/>
                      </a:ext>
                    </a:extLst>
                  </a:tr>
                  <a:tr h="184420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[MA]</a:t>
                          </a:r>
                          <a:endParaRPr lang="it-IT" sz="1200" kern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it-IT" sz="14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400" b="1" kern="12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400" b="1" kern="12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2269790736"/>
                      </a:ext>
                    </a:extLst>
                  </a:tr>
                  <a:tr h="171166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200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[T]</a:t>
                          </a:r>
                          <a:endParaRPr lang="it-IT" sz="1200" kern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533894909"/>
                      </a:ext>
                    </a:extLst>
                  </a:tr>
                  <a:tr h="389689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200" i="1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200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𝑆𝑂𝐿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[MW] (Electron/Ion, total)</a:t>
                          </a:r>
                          <a:endParaRPr lang="it-IT" sz="1200" kern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(e), 12 (i)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(e), 12 (i)</a:t>
                          </a:r>
                        </a:p>
                        <a:p>
                          <a:pPr marL="0" indent="0" algn="ctr" defTabSz="914400" rtl="0" eaLnBrk="1" latinLnBrk="0" hangingPunct="1"/>
                          <a:endParaRPr lang="it-IT" sz="12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(e), 12 (i)</a:t>
                          </a:r>
                        </a:p>
                        <a:p>
                          <a:pPr marL="0" indent="0" algn="ctr" defTabSz="914400" rtl="0" eaLnBrk="1" latinLnBrk="0" hangingPunct="1"/>
                          <a:endParaRPr lang="it-IT" sz="12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2355163899"/>
                      </a:ext>
                    </a:extLst>
                  </a:tr>
                  <a:tr h="51349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Core D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(part/</a:t>
                          </a:r>
                          <a:r>
                            <a:rPr lang="it-IT" sz="1200" kern="12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marL="0" indent="0" algn="ctr" defTabSz="914400" rtl="0" eaLnBrk="1" latinLnBrk="0" hangingPunct="1"/>
                          <a:endParaRPr lang="it-IT" sz="1200" kern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1.1e20</a:t>
                          </a:r>
                        </a:p>
                        <a:p>
                          <a:pPr marL="0" marR="0" lvl="0" indent="2286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1.1e20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1.1e20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4288660731"/>
                      </a:ext>
                    </a:extLst>
                  </a:tr>
                  <a:tr h="519585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kern="12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Puffing</a:t>
                          </a:r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 (part/</a:t>
                          </a:r>
                          <a:r>
                            <a:rPr lang="it-IT" sz="1200" kern="12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kern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 algn="ctr" defTabSz="914400" rtl="0" eaLnBrk="1" latinLnBrk="0" hangingPunct="1"/>
                          <a:endParaRPr lang="it-IT" sz="1200" kern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8.3e22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1.1e22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17.5e22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711518976"/>
                      </a:ext>
                    </a:extLst>
                  </a:tr>
                  <a:tr h="38968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Puffing</a:t>
                          </a:r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Ne (part/</a:t>
                          </a:r>
                          <a:r>
                            <a:rPr lang="it-IT" sz="1200" kern="12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marL="0" indent="0" algn="ctr" defTabSz="914400" rtl="0" eaLnBrk="1" latinLnBrk="0" hangingPunct="1"/>
                          <a:endParaRPr lang="it-IT" sz="1200" kern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9.5e20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5.3e20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9.0e20</a:t>
                          </a:r>
                        </a:p>
                        <a:p>
                          <a:pPr marL="0" indent="0" algn="ctr" defTabSz="914400" rtl="0" eaLnBrk="1" latinLnBrk="0" hangingPunct="1"/>
                          <a:endParaRPr lang="it-IT" sz="12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3426902844"/>
                      </a:ext>
                    </a:extLst>
                  </a:tr>
                  <a:tr h="51349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kern="12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Pumping(</a:t>
                          </a:r>
                          <a:r>
                            <a:rPr lang="it-IT" sz="1200" kern="12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D,Ne</a:t>
                          </a:r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1200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1200" kern="12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1200" kern="12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oMath>
                          </a14:m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it-IT" sz="12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(50 per slot)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b="1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(50 per slot)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1" kern="12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200.</a:t>
                          </a:r>
                        </a:p>
                        <a:p>
                          <a:pPr marL="0" indent="0" algn="ctr" defTabSz="914400" rtl="0" eaLnBrk="1" latinLnBrk="0" hangingPunct="1"/>
                          <a:r>
                            <a:rPr lang="it-IT" sz="1200" b="1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(50 per slot)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3161464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ella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29BB641-D496-9AC8-9E3D-C5526EFE11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0648677"/>
                  </p:ext>
                </p:extLst>
              </p:nvPr>
            </p:nvGraphicFramePr>
            <p:xfrm>
              <a:off x="143813" y="903257"/>
              <a:ext cx="4476738" cy="37592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804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84342624"/>
                        </a:ext>
                      </a:extLst>
                    </a:gridCol>
                    <a:gridCol w="107364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946912257"/>
                        </a:ext>
                      </a:extLst>
                    </a:gridCol>
                    <a:gridCol w="107364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042967738"/>
                        </a:ext>
                      </a:extLst>
                    </a:gridCol>
                    <a:gridCol w="11490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30390571"/>
                        </a:ext>
                      </a:extLst>
                    </a:gridCol>
                  </a:tblGrid>
                  <a:tr h="436942"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#6</a:t>
                          </a:r>
                          <a:endParaRPr lang="it-IT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DN</a:t>
                          </a:r>
                          <a:endParaRPr lang="it-IT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DXD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DN with long </a:t>
                          </a:r>
                          <a:r>
                            <a:rPr lang="it-IT" sz="120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Leg</a:t>
                          </a:r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(DNLL)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345703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515" t="-225714" r="-278351" b="-14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it-IT" sz="14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400" b="1" kern="12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400" b="1" kern="12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6979073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515" t="-380000" r="-278351" b="-1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3389490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515" t="-160000" r="-278351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(e), 12 (i)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(e), 12 (i)</a:t>
                          </a:r>
                        </a:p>
                        <a:p>
                          <a:pPr marL="0" indent="0" algn="ctr" defTabSz="914400" rtl="0" eaLnBrk="1" latinLnBrk="0" hangingPunct="1"/>
                          <a:endParaRPr lang="it-IT" sz="12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(e), 12 (i)</a:t>
                          </a:r>
                        </a:p>
                        <a:p>
                          <a:pPr marL="0" indent="0" algn="ctr" defTabSz="914400" rtl="0" eaLnBrk="1" latinLnBrk="0" hangingPunct="1"/>
                          <a:endParaRPr lang="it-IT" sz="12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5516389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Core D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(part/</a:t>
                          </a:r>
                          <a:r>
                            <a:rPr lang="it-IT" sz="1200" kern="12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marL="0" indent="0" algn="ctr" defTabSz="914400" rtl="0" eaLnBrk="1" latinLnBrk="0" hangingPunct="1"/>
                          <a:endParaRPr lang="it-IT" sz="1200" kern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1.1e20</a:t>
                          </a:r>
                        </a:p>
                        <a:p>
                          <a:pPr marL="0" marR="0" lvl="0" indent="22860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1.1e20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1.1e20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288660731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kern="12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Puffing</a:t>
                          </a:r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 (part/</a:t>
                          </a:r>
                          <a:r>
                            <a:rPr lang="it-IT" sz="1200" kern="12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kern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 algn="ctr" defTabSz="914400" rtl="0" eaLnBrk="1" latinLnBrk="0" hangingPunct="1"/>
                          <a:endParaRPr lang="it-IT" sz="1200" kern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8.3e22 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1.1e22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17.5e22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1151897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Puffing</a:t>
                          </a:r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Ne (part/</a:t>
                          </a:r>
                          <a:r>
                            <a:rPr lang="it-IT" sz="1200" kern="12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it-IT" sz="1200" kern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marL="0" indent="0" algn="ctr" defTabSz="914400" rtl="0" eaLnBrk="1" latinLnBrk="0" hangingPunct="1"/>
                          <a:endParaRPr lang="it-IT" sz="1200" kern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9.5e20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5.3e20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9.0e20</a:t>
                          </a:r>
                        </a:p>
                        <a:p>
                          <a:pPr marL="0" indent="0" algn="ctr" defTabSz="914400" rtl="0" eaLnBrk="1" latinLnBrk="0" hangingPunct="1"/>
                          <a:endParaRPr lang="it-IT" sz="1200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2690284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l="-515" t="-593333" r="-278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:r>
                            <a:rPr lang="it-IT" sz="12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(50 per slot)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/>
                          <a:r>
                            <a:rPr lang="it-IT" sz="1200" b="1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(50 per slot)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200" b="1" kern="12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b="1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200.</a:t>
                          </a:r>
                        </a:p>
                        <a:p>
                          <a:pPr marL="0" indent="0" algn="ctr" defTabSz="914400" rtl="0" eaLnBrk="1" latinLnBrk="0" hangingPunct="1"/>
                          <a:r>
                            <a:rPr lang="it-IT" sz="1200" b="1" kern="1200" dirty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(50 per slot)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61464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338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power: Ne seeding </a:t>
            </a:r>
            <a:r>
              <a:rPr lang="en-US" dirty="0">
                <a:solidFill>
                  <a:srgbClr val="FF0000"/>
                </a:solidFill>
              </a:rPr>
              <a:t>(not stationary)</a:t>
            </a:r>
            <a:endParaRPr lang="en-US" dirty="0"/>
          </a:p>
        </p:txBody>
      </p:sp>
      <p:pic>
        <p:nvPicPr>
          <p:cNvPr id="4" name="Immagine 2">
            <a:extLst>
              <a:ext uri="{FF2B5EF4-FFF2-40B4-BE49-F238E27FC236}">
                <a16:creationId xmlns="" xmlns:a16="http://schemas.microsoft.com/office/drawing/2014/main" id="{22543CB9-ED9E-DDEB-861F-DF408F5A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02" y="681348"/>
            <a:ext cx="2145694" cy="3925314"/>
          </a:xfrm>
          <a:prstGeom prst="rect">
            <a:avLst/>
          </a:prstGeom>
        </p:spPr>
      </p:pic>
      <p:sp>
        <p:nvSpPr>
          <p:cNvPr id="5" name="CasellaDiTesto 3">
            <a:extLst>
              <a:ext uri="{FF2B5EF4-FFF2-40B4-BE49-F238E27FC236}">
                <a16:creationId xmlns="" xmlns:a16="http://schemas.microsoft.com/office/drawing/2014/main" id="{8C1CED73-3365-5C9C-705A-3ABC51C33149}"/>
              </a:ext>
            </a:extLst>
          </p:cNvPr>
          <p:cNvSpPr txBox="1"/>
          <p:nvPr/>
        </p:nvSpPr>
        <p:spPr>
          <a:xfrm>
            <a:off x="677348" y="2280449"/>
            <a:ext cx="95299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DN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DXD</a:t>
            </a:r>
          </a:p>
          <a:p>
            <a:pPr algn="ctr"/>
            <a:r>
              <a:rPr lang="en-GB" sz="2000" dirty="0">
                <a:solidFill>
                  <a:srgbClr val="2E00FF"/>
                </a:solidFill>
              </a:rPr>
              <a:t>DNLL</a:t>
            </a:r>
          </a:p>
        </p:txBody>
      </p:sp>
      <p:pic>
        <p:nvPicPr>
          <p:cNvPr id="6" name="Immagine 4">
            <a:extLst>
              <a:ext uri="{FF2B5EF4-FFF2-40B4-BE49-F238E27FC236}">
                <a16:creationId xmlns="" xmlns:a16="http://schemas.microsoft.com/office/drawing/2014/main" id="{44BF1C85-6991-82BD-26F7-2CEEBA82A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85" y="776920"/>
            <a:ext cx="5328982" cy="3649236"/>
          </a:xfrm>
          <a:prstGeom prst="rect">
            <a:avLst/>
          </a:prstGeom>
        </p:spPr>
      </p:pic>
      <p:sp>
        <p:nvSpPr>
          <p:cNvPr id="7" name="Stella a 5 punte 5">
            <a:extLst>
              <a:ext uri="{FF2B5EF4-FFF2-40B4-BE49-F238E27FC236}">
                <a16:creationId xmlns="" xmlns:a16="http://schemas.microsoft.com/office/drawing/2014/main" id="{38A95B1B-437B-B0AF-1AF3-AD1BA6C4402D}"/>
              </a:ext>
            </a:extLst>
          </p:cNvPr>
          <p:cNvSpPr/>
          <p:nvPr/>
        </p:nvSpPr>
        <p:spPr>
          <a:xfrm>
            <a:off x="677348" y="969897"/>
            <a:ext cx="144602" cy="127590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8" name="Stella a 5 punte 6">
            <a:extLst>
              <a:ext uri="{FF2B5EF4-FFF2-40B4-BE49-F238E27FC236}">
                <a16:creationId xmlns="" xmlns:a16="http://schemas.microsoft.com/office/drawing/2014/main" id="{6C4BBA43-F6E5-B664-31CA-6D9AA23455F5}"/>
              </a:ext>
            </a:extLst>
          </p:cNvPr>
          <p:cNvSpPr/>
          <p:nvPr/>
        </p:nvSpPr>
        <p:spPr>
          <a:xfrm>
            <a:off x="689308" y="4222623"/>
            <a:ext cx="144602" cy="127590"/>
          </a:xfrm>
          <a:prstGeom prst="star5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9" name="Stella a 5 punte 7">
            <a:extLst>
              <a:ext uri="{FF2B5EF4-FFF2-40B4-BE49-F238E27FC236}">
                <a16:creationId xmlns="" xmlns:a16="http://schemas.microsoft.com/office/drawing/2014/main" id="{B96B3069-CC56-6BBF-311C-8F8CAD3E902A}"/>
              </a:ext>
            </a:extLst>
          </p:cNvPr>
          <p:cNvSpPr/>
          <p:nvPr/>
        </p:nvSpPr>
        <p:spPr>
          <a:xfrm>
            <a:off x="2210294" y="2616668"/>
            <a:ext cx="144602" cy="12759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" name="CasellaDiTesto 8">
            <a:extLst>
              <a:ext uri="{FF2B5EF4-FFF2-40B4-BE49-F238E27FC236}">
                <a16:creationId xmlns="" xmlns:a16="http://schemas.microsoft.com/office/drawing/2014/main" id="{D7D175F7-270D-1300-2B7D-AA0F0B0DF9B6}"/>
              </a:ext>
            </a:extLst>
          </p:cNvPr>
          <p:cNvSpPr txBox="1"/>
          <p:nvPr/>
        </p:nvSpPr>
        <p:spPr>
          <a:xfrm>
            <a:off x="368913" y="713042"/>
            <a:ext cx="39269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9">
                <a:extLst>
                  <a:ext uri="{FF2B5EF4-FFF2-40B4-BE49-F238E27FC236}">
                    <a16:creationId xmlns="" xmlns:a16="http://schemas.microsoft.com/office/drawing/2014/main" id="{CD052578-1990-C011-A2DD-41143B871324}"/>
                  </a:ext>
                </a:extLst>
              </p:cNvPr>
              <p:cNvSpPr txBox="1"/>
              <p:nvPr/>
            </p:nvSpPr>
            <p:spPr>
              <a:xfrm>
                <a:off x="2067943" y="2328754"/>
                <a:ext cx="1871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CasellaDiTesto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052578-1990-C011-A2DD-41143B871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943" y="2328754"/>
                <a:ext cx="187133" cy="338554"/>
              </a:xfrm>
              <a:prstGeom prst="rect">
                <a:avLst/>
              </a:prstGeom>
              <a:blipFill rotWithShape="1">
                <a:blip r:embed="rId4"/>
                <a:stretch>
                  <a:fillRect r="-6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12" name="CasellaDiTesto 10">
                <a:extLst>
                  <a:ext uri="{FF2B5EF4-FFF2-40B4-BE49-F238E27FC236}">
                    <a16:creationId xmlns="" xmlns:a16="http://schemas.microsoft.com/office/drawing/2014/main" id="{085AAF17-F817-1525-2D0D-00605B7123F2}"/>
                  </a:ext>
                </a:extLst>
              </p:cNvPr>
              <p:cNvSpPr txBox="1"/>
              <p:nvPr/>
            </p:nvSpPr>
            <p:spPr>
              <a:xfrm>
                <a:off x="6735601" y="816009"/>
                <a:ext cx="2211837" cy="307777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𝑇𝑒𝑚𝑝𝑒𝑟𝑎𝑡𝑢𝑟𝑒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 useBgFill="1">
            <p:nvSpPr>
              <p:cNvPr id="12" name="CasellaDiTesto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5AAF17-F817-1525-2D0D-00605B712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601" y="816009"/>
                <a:ext cx="2211837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3306" t="-2000" r="-3581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13" name="CasellaDiTesto 11">
                <a:extLst>
                  <a:ext uri="{FF2B5EF4-FFF2-40B4-BE49-F238E27FC236}">
                    <a16:creationId xmlns="" xmlns:a16="http://schemas.microsoft.com/office/drawing/2014/main" id="{75147AA8-23F2-6314-8077-880B68DA2C5D}"/>
                  </a:ext>
                </a:extLst>
              </p:cNvPr>
              <p:cNvSpPr txBox="1"/>
              <p:nvPr/>
            </p:nvSpPr>
            <p:spPr>
              <a:xfrm>
                <a:off x="4225633" y="816009"/>
                <a:ext cx="1757046" cy="307777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𝐷𝑒𝑛𝑠𝑖𝑡𝑦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 useBgFill="1">
            <p:nvSpPr>
              <p:cNvPr id="13" name="CasellaDiTesto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147AA8-23F2-6314-8077-880B68DA2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33" y="816009"/>
                <a:ext cx="1757046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4167" t="-4000" r="-5556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061FBD23-497B-4C49-2F02-1F072DD79220}"/>
              </a:ext>
            </a:extLst>
          </p:cNvPr>
          <p:cNvSpPr txBox="1"/>
          <p:nvPr/>
        </p:nvSpPr>
        <p:spPr>
          <a:xfrm>
            <a:off x="1573054" y="4172756"/>
            <a:ext cx="70202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D-new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95EB464D-3BFC-92D7-F35F-F34F9CC19877}"/>
              </a:ext>
            </a:extLst>
          </p:cNvPr>
          <p:cNvSpPr txBox="1"/>
          <p:nvPr/>
        </p:nvSpPr>
        <p:spPr>
          <a:xfrm>
            <a:off x="3455314" y="2797058"/>
            <a:ext cx="396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0.8</a:t>
            </a:r>
          </a:p>
        </p:txBody>
      </p:sp>
      <p:sp>
        <p:nvSpPr>
          <p:cNvPr id="16" name="Stella a 5 punte 15">
            <a:extLst>
              <a:ext uri="{FF2B5EF4-FFF2-40B4-BE49-F238E27FC236}">
                <a16:creationId xmlns="" xmlns:a16="http://schemas.microsoft.com/office/drawing/2014/main" id="{0F109E28-3A31-A08F-91BF-4A1CBFC41439}"/>
              </a:ext>
            </a:extLst>
          </p:cNvPr>
          <p:cNvSpPr/>
          <p:nvPr/>
        </p:nvSpPr>
        <p:spPr>
          <a:xfrm>
            <a:off x="1522036" y="4033091"/>
            <a:ext cx="144602" cy="12759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17" name="Connettore 1 16">
            <a:extLst>
              <a:ext uri="{FF2B5EF4-FFF2-40B4-BE49-F238E27FC236}">
                <a16:creationId xmlns="" xmlns:a16="http://schemas.microsoft.com/office/drawing/2014/main" id="{964116F8-07FB-872F-6034-85CA3530FABD}"/>
              </a:ext>
            </a:extLst>
          </p:cNvPr>
          <p:cNvCxnSpPr>
            <a:cxnSpLocks/>
          </p:cNvCxnSpPr>
          <p:nvPr/>
        </p:nvCxnSpPr>
        <p:spPr>
          <a:xfrm>
            <a:off x="1745296" y="2716977"/>
            <a:ext cx="597418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515CA5A6-B1F6-7E0B-29EF-2CC11DD0C8B1}"/>
              </a:ext>
            </a:extLst>
          </p:cNvPr>
          <p:cNvSpPr txBox="1"/>
          <p:nvPr/>
        </p:nvSpPr>
        <p:spPr>
          <a:xfrm>
            <a:off x="2430459" y="2222735"/>
            <a:ext cx="66181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OMP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1AF1C1BC-E4E7-F612-817C-46063047413B}"/>
              </a:ext>
            </a:extLst>
          </p:cNvPr>
          <p:cNvSpPr txBox="1"/>
          <p:nvPr/>
        </p:nvSpPr>
        <p:spPr>
          <a:xfrm>
            <a:off x="296612" y="4350214"/>
            <a:ext cx="39269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21617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power: Ne seeding </a:t>
            </a:r>
            <a:r>
              <a:rPr lang="en-US" dirty="0" smtClean="0">
                <a:solidFill>
                  <a:srgbClr val="FF0000"/>
                </a:solidFill>
              </a:rPr>
              <a:t>(not stationary)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6">
                <a:extLst>
                  <a:ext uri="{FF2B5EF4-FFF2-40B4-BE49-F238E27FC236}">
                    <a16:creationId xmlns="" xmlns:a16="http://schemas.microsoft.com/office/drawing/2014/main" id="{73435961-C317-D3EA-1E3E-5E93A43DEC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7723497"/>
                  </p:ext>
                </p:extLst>
              </p:nvPr>
            </p:nvGraphicFramePr>
            <p:xfrm>
              <a:off x="5222910" y="3625232"/>
              <a:ext cx="3848265" cy="118953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98677">
                      <a:extLst>
                        <a:ext uri="{9D8B030D-6E8A-4147-A177-3AD203B41FA5}">
                          <a16:colId xmlns="" xmlns:a16="http://schemas.microsoft.com/office/drawing/2014/main" val="342901562"/>
                        </a:ext>
                      </a:extLst>
                    </a:gridCol>
                    <a:gridCol w="1246174">
                      <a:extLst>
                        <a:ext uri="{9D8B030D-6E8A-4147-A177-3AD203B41FA5}">
                          <a16:colId xmlns="" xmlns:a16="http://schemas.microsoft.com/office/drawing/2014/main" val="1449619484"/>
                        </a:ext>
                      </a:extLst>
                    </a:gridCol>
                    <a:gridCol w="1003414">
                      <a:extLst>
                        <a:ext uri="{9D8B030D-6E8A-4147-A177-3AD203B41FA5}">
                          <a16:colId xmlns="" xmlns:a16="http://schemas.microsoft.com/office/drawing/2014/main" val="2398940045"/>
                        </a:ext>
                      </a:extLst>
                    </a:gridCol>
                  </a:tblGrid>
                  <a:tr h="2973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DN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DNLL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567469540"/>
                      </a:ext>
                    </a:extLst>
                  </a:tr>
                  <a:tr h="2973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𝑟𝑎𝑑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200" dirty="0"/>
                            <a:t> (MW)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97970344"/>
                      </a:ext>
                    </a:extLst>
                  </a:tr>
                  <a:tr h="2973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𝑠𝑒𝑝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3.2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829974200"/>
                      </a:ext>
                    </a:extLst>
                  </a:tr>
                  <a:tr h="2973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𝑠𝑒𝑝</m:t>
                                    </m:r>
                                  </m:sub>
                                </m:sSub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1.9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90752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435961-C317-D3EA-1E3E-5E93A43DEC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7723497"/>
                  </p:ext>
                </p:extLst>
              </p:nvPr>
            </p:nvGraphicFramePr>
            <p:xfrm>
              <a:off x="5222910" y="3625232"/>
              <a:ext cx="3848265" cy="118953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9867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42901562"/>
                        </a:ext>
                      </a:extLst>
                    </a:gridCol>
                    <a:gridCol w="124617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49619484"/>
                        </a:ext>
                      </a:extLst>
                    </a:gridCol>
                    <a:gridCol w="10034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398940045"/>
                        </a:ext>
                      </a:extLst>
                    </a:gridCol>
                  </a:tblGrid>
                  <a:tr h="2973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#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DN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DNLL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67469540"/>
                      </a:ext>
                    </a:extLst>
                  </a:tr>
                  <a:tr h="297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2" t="-102041" r="-141221" b="-2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97970344"/>
                      </a:ext>
                    </a:extLst>
                  </a:tr>
                  <a:tr h="297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2" t="-206250" r="-141221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3.2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29974200"/>
                      </a:ext>
                    </a:extLst>
                  </a:tr>
                  <a:tr h="297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2" t="-300000" r="-141221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2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1.9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9075259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Immagine 4">
            <a:extLst>
              <a:ext uri="{FF2B5EF4-FFF2-40B4-BE49-F238E27FC236}">
                <a16:creationId xmlns="" xmlns:a16="http://schemas.microsoft.com/office/drawing/2014/main" id="{08D76097-6F0E-0C1B-275B-1B0CF38D4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624" y="646050"/>
            <a:ext cx="3773850" cy="2805559"/>
          </a:xfrm>
          <a:prstGeom prst="rect">
            <a:avLst/>
          </a:prstGeom>
        </p:spPr>
      </p:pic>
      <p:sp>
        <p:nvSpPr>
          <p:cNvPr id="11" name="CasellaDiTesto 11">
            <a:extLst>
              <a:ext uri="{FF2B5EF4-FFF2-40B4-BE49-F238E27FC236}">
                <a16:creationId xmlns="" xmlns:a16="http://schemas.microsoft.com/office/drawing/2014/main" id="{17CE490E-A2CB-49F1-D9C5-F9D5EAB2E06A}"/>
              </a:ext>
            </a:extLst>
          </p:cNvPr>
          <p:cNvSpPr txBox="1"/>
          <p:nvPr/>
        </p:nvSpPr>
        <p:spPr>
          <a:xfrm>
            <a:off x="7554393" y="1252988"/>
            <a:ext cx="1258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DN Ne concentration is reducing</a:t>
            </a:r>
          </a:p>
        </p:txBody>
      </p:sp>
      <p:pic>
        <p:nvPicPr>
          <p:cNvPr id="21" name="Immagine 10">
            <a:extLst>
              <a:ext uri="{FF2B5EF4-FFF2-40B4-BE49-F238E27FC236}">
                <a16:creationId xmlns="" xmlns:a16="http://schemas.microsoft.com/office/drawing/2014/main" id="{335B2A95-211B-9FC9-65EB-E70B6E2ED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88" y="778738"/>
            <a:ext cx="2094316" cy="3854549"/>
          </a:xfrm>
          <a:prstGeom prst="rect">
            <a:avLst/>
          </a:prstGeom>
        </p:spPr>
      </p:pic>
      <p:pic>
        <p:nvPicPr>
          <p:cNvPr id="22" name="Immagine 5">
            <a:extLst>
              <a:ext uri="{FF2B5EF4-FFF2-40B4-BE49-F238E27FC236}">
                <a16:creationId xmlns="" xmlns:a16="http://schemas.microsoft.com/office/drawing/2014/main" id="{6654F554-BF10-C71C-15A6-3FB78A698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079"/>
          <a:stretch/>
        </p:blipFill>
        <p:spPr>
          <a:xfrm>
            <a:off x="2352917" y="668932"/>
            <a:ext cx="2214330" cy="4074160"/>
          </a:xfrm>
          <a:prstGeom prst="rect">
            <a:avLst/>
          </a:prstGeom>
        </p:spPr>
      </p:pic>
      <p:pic>
        <p:nvPicPr>
          <p:cNvPr id="23" name="Immagine 6">
            <a:extLst>
              <a:ext uri="{FF2B5EF4-FFF2-40B4-BE49-F238E27FC236}">
                <a16:creationId xmlns="" xmlns:a16="http://schemas.microsoft.com/office/drawing/2014/main" id="{66108253-7E08-8119-C428-81B37ACF2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249" y="833463"/>
            <a:ext cx="592590" cy="3927169"/>
          </a:xfrm>
          <a:prstGeom prst="rect">
            <a:avLst/>
          </a:prstGeom>
        </p:spPr>
      </p:pic>
      <p:sp>
        <p:nvSpPr>
          <p:cNvPr id="24" name="CasellaDiTesto 7">
            <a:extLst>
              <a:ext uri="{FF2B5EF4-FFF2-40B4-BE49-F238E27FC236}">
                <a16:creationId xmlns="" xmlns:a16="http://schemas.microsoft.com/office/drawing/2014/main" id="{35BBCB69-91B0-DB97-DF70-D1361F80249F}"/>
              </a:ext>
            </a:extLst>
          </p:cNvPr>
          <p:cNvSpPr txBox="1"/>
          <p:nvPr/>
        </p:nvSpPr>
        <p:spPr>
          <a:xfrm>
            <a:off x="3584160" y="841290"/>
            <a:ext cx="995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/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DNLL</a:t>
            </a:r>
          </a:p>
        </p:txBody>
      </p:sp>
      <p:sp>
        <p:nvSpPr>
          <p:cNvPr id="25" name="CasellaDiTesto 8">
            <a:extLst>
              <a:ext uri="{FF2B5EF4-FFF2-40B4-BE49-F238E27FC236}">
                <a16:creationId xmlns="" xmlns:a16="http://schemas.microsoft.com/office/drawing/2014/main" id="{08B2C690-887A-1452-9220-AFF1989C5312}"/>
              </a:ext>
            </a:extLst>
          </p:cNvPr>
          <p:cNvSpPr txBox="1"/>
          <p:nvPr/>
        </p:nvSpPr>
        <p:spPr>
          <a:xfrm>
            <a:off x="1547426" y="832697"/>
            <a:ext cx="735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/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</a:t>
            </a:r>
          </a:p>
        </p:txBody>
      </p:sp>
      <p:sp>
        <p:nvSpPr>
          <p:cNvPr id="26" name="CasellaDiTesto 11">
            <a:extLst>
              <a:ext uri="{FF2B5EF4-FFF2-40B4-BE49-F238E27FC236}">
                <a16:creationId xmlns="" xmlns:a16="http://schemas.microsoft.com/office/drawing/2014/main" id="{E86AB05F-CF55-3CB4-178E-59F9DB246C06}"/>
              </a:ext>
            </a:extLst>
          </p:cNvPr>
          <p:cNvSpPr txBox="1"/>
          <p:nvPr/>
        </p:nvSpPr>
        <p:spPr>
          <a:xfrm>
            <a:off x="2860981" y="2377426"/>
            <a:ext cx="901642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High radiation along the long leg</a:t>
            </a:r>
          </a:p>
        </p:txBody>
      </p:sp>
      <p:sp>
        <p:nvSpPr>
          <p:cNvPr id="27" name="CasellaDiTesto 12">
            <a:extLst>
              <a:ext uri="{FF2B5EF4-FFF2-40B4-BE49-F238E27FC236}">
                <a16:creationId xmlns="" xmlns:a16="http://schemas.microsoft.com/office/drawing/2014/main" id="{95D23B24-B882-5976-40E6-7BE76E0B65CD}"/>
              </a:ext>
            </a:extLst>
          </p:cNvPr>
          <p:cNvSpPr txBox="1"/>
          <p:nvPr/>
        </p:nvSpPr>
        <p:spPr>
          <a:xfrm>
            <a:off x="456332" y="2449727"/>
            <a:ext cx="181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Stable radiation around the x-point</a:t>
            </a:r>
          </a:p>
        </p:txBody>
      </p:sp>
      <p:sp>
        <p:nvSpPr>
          <p:cNvPr id="28" name="CasellaDiTesto 13">
            <a:extLst>
              <a:ext uri="{FF2B5EF4-FFF2-40B4-BE49-F238E27FC236}">
                <a16:creationId xmlns="" xmlns:a16="http://schemas.microsoft.com/office/drawing/2014/main" id="{219B1AFE-9E69-3B74-25C2-DAFB75D0DD06}"/>
              </a:ext>
            </a:extLst>
          </p:cNvPr>
          <p:cNvSpPr txBox="1"/>
          <p:nvPr/>
        </p:nvSpPr>
        <p:spPr>
          <a:xfrm>
            <a:off x="132174" y="1163378"/>
            <a:ext cx="72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sp4</a:t>
            </a:r>
          </a:p>
        </p:txBody>
      </p:sp>
      <p:sp>
        <p:nvSpPr>
          <p:cNvPr id="29" name="CasellaDiTesto 14">
            <a:extLst>
              <a:ext uri="{FF2B5EF4-FFF2-40B4-BE49-F238E27FC236}">
                <a16:creationId xmlns="" xmlns:a16="http://schemas.microsoft.com/office/drawing/2014/main" id="{DC72F841-4C6D-CF18-1EA2-C7635A25A483}"/>
              </a:ext>
            </a:extLst>
          </p:cNvPr>
          <p:cNvSpPr txBox="1"/>
          <p:nvPr/>
        </p:nvSpPr>
        <p:spPr>
          <a:xfrm>
            <a:off x="1098358" y="867912"/>
            <a:ext cx="72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sp3</a:t>
            </a:r>
          </a:p>
        </p:txBody>
      </p:sp>
      <p:sp>
        <p:nvSpPr>
          <p:cNvPr id="30" name="CasellaDiTesto 15">
            <a:extLst>
              <a:ext uri="{FF2B5EF4-FFF2-40B4-BE49-F238E27FC236}">
                <a16:creationId xmlns="" xmlns:a16="http://schemas.microsoft.com/office/drawing/2014/main" id="{51DBBEA2-931B-ED3D-7AA3-390B759B68D7}"/>
              </a:ext>
            </a:extLst>
          </p:cNvPr>
          <p:cNvSpPr txBox="1"/>
          <p:nvPr/>
        </p:nvSpPr>
        <p:spPr>
          <a:xfrm>
            <a:off x="2365692" y="832697"/>
            <a:ext cx="72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sp4</a:t>
            </a:r>
          </a:p>
        </p:txBody>
      </p:sp>
      <p:sp>
        <p:nvSpPr>
          <p:cNvPr id="31" name="CasellaDiTesto 16">
            <a:extLst>
              <a:ext uri="{FF2B5EF4-FFF2-40B4-BE49-F238E27FC236}">
                <a16:creationId xmlns="" xmlns:a16="http://schemas.microsoft.com/office/drawing/2014/main" id="{5B7B9B10-4CC2-0C3B-74D9-C7F73BF05602}"/>
              </a:ext>
            </a:extLst>
          </p:cNvPr>
          <p:cNvSpPr txBox="1"/>
          <p:nvPr/>
        </p:nvSpPr>
        <p:spPr>
          <a:xfrm>
            <a:off x="3361319" y="875605"/>
            <a:ext cx="72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sp3</a:t>
            </a:r>
          </a:p>
        </p:txBody>
      </p:sp>
      <p:sp>
        <p:nvSpPr>
          <p:cNvPr id="32" name="CasellaDiTesto 17">
            <a:extLst>
              <a:ext uri="{FF2B5EF4-FFF2-40B4-BE49-F238E27FC236}">
                <a16:creationId xmlns="" xmlns:a16="http://schemas.microsoft.com/office/drawing/2014/main" id="{BE260B77-7014-1F75-5A11-E20B216641CA}"/>
              </a:ext>
            </a:extLst>
          </p:cNvPr>
          <p:cNvSpPr txBox="1"/>
          <p:nvPr/>
        </p:nvSpPr>
        <p:spPr>
          <a:xfrm>
            <a:off x="258160" y="4288357"/>
            <a:ext cx="72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sp1</a:t>
            </a:r>
          </a:p>
        </p:txBody>
      </p:sp>
      <p:sp>
        <p:nvSpPr>
          <p:cNvPr id="33" name="CasellaDiTesto 18">
            <a:extLst>
              <a:ext uri="{FF2B5EF4-FFF2-40B4-BE49-F238E27FC236}">
                <a16:creationId xmlns="" xmlns:a16="http://schemas.microsoft.com/office/drawing/2014/main" id="{27BC4B1A-B66A-5BEF-C3B7-963A8735B391}"/>
              </a:ext>
            </a:extLst>
          </p:cNvPr>
          <p:cNvSpPr txBox="1"/>
          <p:nvPr/>
        </p:nvSpPr>
        <p:spPr>
          <a:xfrm>
            <a:off x="1309764" y="4288357"/>
            <a:ext cx="72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sp2</a:t>
            </a:r>
          </a:p>
        </p:txBody>
      </p:sp>
      <p:sp>
        <p:nvSpPr>
          <p:cNvPr id="34" name="CasellaDiTesto 19">
            <a:extLst>
              <a:ext uri="{FF2B5EF4-FFF2-40B4-BE49-F238E27FC236}">
                <a16:creationId xmlns="" xmlns:a16="http://schemas.microsoft.com/office/drawing/2014/main" id="{A19AA2F3-ABB9-AD38-3962-BCFCB7169F6F}"/>
              </a:ext>
            </a:extLst>
          </p:cNvPr>
          <p:cNvSpPr txBox="1"/>
          <p:nvPr/>
        </p:nvSpPr>
        <p:spPr>
          <a:xfrm>
            <a:off x="2539241" y="4337821"/>
            <a:ext cx="72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sp1</a:t>
            </a:r>
          </a:p>
        </p:txBody>
      </p:sp>
      <p:sp>
        <p:nvSpPr>
          <p:cNvPr id="35" name="CasellaDiTesto 20">
            <a:extLst>
              <a:ext uri="{FF2B5EF4-FFF2-40B4-BE49-F238E27FC236}">
                <a16:creationId xmlns="" xmlns:a16="http://schemas.microsoft.com/office/drawing/2014/main" id="{6E365072-0BEB-8CB5-74DC-529E0CF20044}"/>
              </a:ext>
            </a:extLst>
          </p:cNvPr>
          <p:cNvSpPr txBox="1"/>
          <p:nvPr/>
        </p:nvSpPr>
        <p:spPr>
          <a:xfrm>
            <a:off x="3590846" y="4337821"/>
            <a:ext cx="72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sp2</a:t>
            </a:r>
          </a:p>
        </p:txBody>
      </p:sp>
    </p:spTree>
    <p:extLst>
      <p:ext uri="{BB962C8B-B14F-4D97-AF65-F5344CB8AC3E}">
        <p14:creationId xmlns:p14="http://schemas.microsoft.com/office/powerpoint/2010/main" val="5786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2">
                <a:extLst>
                  <a:ext uri="{FF2B5EF4-FFF2-40B4-BE49-F238E27FC236}">
                    <a16:creationId xmlns="" xmlns:a16="http://schemas.microsoft.com/office/drawing/2014/main" id="{BD923994-89E1-E053-EC09-3E51CAA6C7A6}"/>
                  </a:ext>
                </a:extLst>
              </p:cNvPr>
              <p:cNvSpPr txBox="1"/>
              <p:nvPr/>
            </p:nvSpPr>
            <p:spPr>
              <a:xfrm>
                <a:off x="0" y="899678"/>
                <a:ext cx="9144000" cy="165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The three cases are still running, they need time to convergence, cause by the low time step.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It necessary to define criteria to compare this case with the SN reference, cause by different plasma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000" dirty="0" smtClean="0"/>
                  <a:t>.</a:t>
                </a:r>
                <a:endParaRPr lang="en-GB" sz="2500" dirty="0"/>
              </a:p>
            </p:txBody>
          </p:sp>
        </mc:Choice>
        <mc:Fallback xmlns="">
          <p:sp>
            <p:nvSpPr>
              <p:cNvPr id="4" name="CasellaDiTes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D923994-89E1-E053-EC09-3E51CAA6C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99678"/>
                <a:ext cx="9144000" cy="1654877"/>
              </a:xfrm>
              <a:prstGeom prst="rect">
                <a:avLst/>
              </a:prstGeom>
              <a:blipFill rotWithShape="1">
                <a:blip r:embed="rId2"/>
                <a:stretch>
                  <a:fillRect l="-533" t="-1845" r="-133" b="-4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2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3" y="82253"/>
            <a:ext cx="7543800" cy="342900"/>
          </a:xfrm>
        </p:spPr>
        <p:txBody>
          <a:bodyPr/>
          <a:lstStyle/>
          <a:p>
            <a:r>
              <a:rPr lang="en-US" dirty="0" smtClean="0"/>
              <a:t>SP ADC Tasks 2021/2022</a:t>
            </a:r>
            <a:endParaRPr lang="en-US" dirty="0"/>
          </a:p>
        </p:txBody>
      </p:sp>
      <p:sp>
        <p:nvSpPr>
          <p:cNvPr id="5" name="Rechteck 6"/>
          <p:cNvSpPr/>
          <p:nvPr/>
        </p:nvSpPr>
        <p:spPr>
          <a:xfrm>
            <a:off x="242255" y="945046"/>
            <a:ext cx="87061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Tasks have been summarized in three different topics:</a:t>
            </a:r>
          </a:p>
          <a:p>
            <a:endParaRPr lang="en-US" sz="1200" b="1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Selection of the best divertor shape for SN, XD (and their long legs variants) between narrow (closed) and wide (open) divertor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Analysis </a:t>
            </a:r>
            <a:r>
              <a:rPr lang="en-US" b="1" dirty="0" smtClean="0">
                <a:solidFill>
                  <a:srgbClr val="00B050"/>
                </a:solidFill>
              </a:rPr>
              <a:t>of single </a:t>
            </a:r>
            <a:r>
              <a:rPr lang="en-US" b="1" dirty="0">
                <a:solidFill>
                  <a:srgbClr val="00B050"/>
                </a:solidFill>
              </a:rPr>
              <a:t>null configuration without and with dome using SOLPS-ITER with kinetic neutrals </a:t>
            </a:r>
            <a:r>
              <a:rPr lang="en-US" b="1" dirty="0" smtClean="0">
                <a:solidFill>
                  <a:srgbClr val="00B050"/>
                </a:solidFill>
              </a:rPr>
              <a:t>and activating </a:t>
            </a:r>
            <a:r>
              <a:rPr lang="en-US" b="1" dirty="0">
                <a:solidFill>
                  <a:srgbClr val="00B050"/>
                </a:solidFill>
              </a:rPr>
              <a:t>drifts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Analysis of DN configurations with the divertor shapes resulting from previous activity symmetrized up/down</a:t>
            </a:r>
          </a:p>
        </p:txBody>
      </p:sp>
    </p:spTree>
    <p:extLst>
      <p:ext uri="{BB962C8B-B14F-4D97-AF65-F5344CB8AC3E}">
        <p14:creationId xmlns:p14="http://schemas.microsoft.com/office/powerpoint/2010/main" val="18226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390511"/>
            <a:ext cx="909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Thanks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49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methods and edge code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1" y="587959"/>
            <a:ext cx="2975229" cy="311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7">
            <a:extLst>
              <a:ext uri="{FF2B5EF4-FFF2-40B4-BE49-F238E27FC236}">
                <a16:creationId xmlns="" xmlns:a16="http://schemas.microsoft.com/office/drawing/2014/main" id="{A1805B35-A2BD-43FF-9112-FF808842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156" y="633505"/>
            <a:ext cx="5721844" cy="4124661"/>
          </a:xfrm>
          <a:prstGeom prst="rect">
            <a:avLst/>
          </a:prstGeom>
          <a:noFill/>
          <a:ln w="76200" algn="ctr">
            <a:noFill/>
            <a:round/>
            <a:headEnd/>
            <a:tailEnd/>
          </a:ln>
        </p:spPr>
        <p:txBody>
          <a:bodyPr/>
          <a:lstStyle/>
          <a:p>
            <a:pPr marL="357188" indent="-357188" algn="just">
              <a:buFont typeface="+mj-lt"/>
              <a:buAutoNum type="arabicPeriod"/>
            </a:pPr>
            <a:r>
              <a:rPr lang="en-GB" sz="1600" dirty="0" smtClean="0"/>
              <a:t>Transport parameters</a:t>
            </a:r>
            <a:r>
              <a:rPr lang="en-GB" sz="1600" dirty="0">
                <a:sym typeface="Wingdings" panose="05000000000000000000" pitchFamily="2" charset="2"/>
              </a:rPr>
              <a:t> [*]</a:t>
            </a:r>
            <a:r>
              <a:rPr lang="en-GB" sz="1600" dirty="0" smtClean="0"/>
              <a:t>: </a:t>
            </a:r>
          </a:p>
          <a:p>
            <a:pPr marL="625475" lvl="1" indent="-266700" algn="just">
              <a:buFont typeface="+mj-lt"/>
              <a:buAutoNum type="alphaLcParenR"/>
            </a:pPr>
            <a:r>
              <a:rPr lang="en-GB" sz="1600" dirty="0" smtClean="0"/>
              <a:t>based </a:t>
            </a:r>
            <a:r>
              <a:rPr lang="en-GB" sz="1600" dirty="0"/>
              <a:t>on </a:t>
            </a:r>
            <a:r>
              <a:rPr lang="en-GB" sz="1600" b="1" dirty="0"/>
              <a:t>heat flux decay length</a:t>
            </a:r>
            <a:r>
              <a:rPr lang="en-GB" sz="1600" b="1" dirty="0">
                <a:sym typeface="Wingdings" panose="05000000000000000000" pitchFamily="2" charset="2"/>
              </a:rPr>
              <a:t> </a:t>
            </a:r>
            <a:r>
              <a:rPr lang="en-GB" sz="1600" b="1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GB" sz="1600" b="1" baseline="-25000" dirty="0">
                <a:sym typeface="Wingdings" panose="05000000000000000000" pitchFamily="2" charset="2"/>
              </a:rPr>
              <a:t>q,u</a:t>
            </a:r>
            <a:r>
              <a:rPr lang="en-GB" sz="1600" b="1" dirty="0" smtClean="0">
                <a:sym typeface="Wingdings" panose="05000000000000000000" pitchFamily="2" charset="2"/>
              </a:rPr>
              <a:t>≈1.5 </a:t>
            </a:r>
            <a:r>
              <a:rPr lang="en-GB" sz="1600" b="1" dirty="0">
                <a:sym typeface="Wingdings" panose="05000000000000000000" pitchFamily="2" charset="2"/>
              </a:rPr>
              <a:t>mm</a:t>
            </a:r>
            <a:r>
              <a:rPr lang="en-GB" sz="1600" dirty="0">
                <a:sym typeface="Wingdings" panose="05000000000000000000" pitchFamily="2" charset="2"/>
              </a:rPr>
              <a:t> for </a:t>
            </a:r>
            <a:r>
              <a:rPr lang="en-GB" sz="1600" dirty="0" smtClean="0">
                <a:sym typeface="Wingdings" panose="05000000000000000000" pitchFamily="2" charset="2"/>
              </a:rPr>
              <a:t> the SN </a:t>
            </a:r>
            <a:r>
              <a:rPr lang="en-GB" sz="1600" dirty="0">
                <a:sym typeface="Wingdings" panose="05000000000000000000" pitchFamily="2" charset="2"/>
              </a:rPr>
              <a:t>in attached </a:t>
            </a:r>
            <a:r>
              <a:rPr lang="en-GB" sz="1600" dirty="0" smtClean="0">
                <a:sym typeface="Wingdings" panose="05000000000000000000" pitchFamily="2" charset="2"/>
              </a:rPr>
              <a:t>condition in agreement with </a:t>
            </a:r>
            <a:r>
              <a:rPr lang="en-GB" sz="1600" dirty="0" err="1" smtClean="0">
                <a:sym typeface="Wingdings" panose="05000000000000000000" pitchFamily="2" charset="2"/>
              </a:rPr>
              <a:t>Eich</a:t>
            </a:r>
            <a:r>
              <a:rPr lang="en-GB" sz="1600" dirty="0" smtClean="0">
                <a:sym typeface="Wingdings" panose="05000000000000000000" pitchFamily="2" charset="2"/>
              </a:rPr>
              <a:t> scaling;</a:t>
            </a:r>
          </a:p>
          <a:p>
            <a:pPr marL="625475" lvl="1" indent="-266700" algn="just">
              <a:buFont typeface="+mj-lt"/>
              <a:buAutoNum type="alphaLcParenR"/>
            </a:pPr>
            <a:r>
              <a:rPr lang="en-GB" sz="1600" dirty="0" smtClean="0">
                <a:sym typeface="Wingdings" panose="05000000000000000000" pitchFamily="2" charset="2"/>
              </a:rPr>
              <a:t>Profiles</a:t>
            </a:r>
            <a:r>
              <a:rPr lang="en-GB" sz="1600" b="1" dirty="0" smtClean="0">
                <a:sym typeface="Wingdings" panose="05000000000000000000" pitchFamily="2" charset="2"/>
              </a:rPr>
              <a:t> from JET/C-Mod</a:t>
            </a:r>
            <a:r>
              <a:rPr lang="en-GB" sz="1600" dirty="0" smtClean="0">
                <a:sym typeface="Wingdings" panose="05000000000000000000" pitchFamily="2" charset="2"/>
              </a:rPr>
              <a:t> experiments modelling;</a:t>
            </a:r>
          </a:p>
          <a:p>
            <a:pPr marL="625475" lvl="1" indent="-266700" algn="just">
              <a:buFont typeface="+mj-lt"/>
              <a:buAutoNum type="alphaLcParenR"/>
            </a:pPr>
            <a:r>
              <a:rPr lang="en-GB" sz="1600" dirty="0" smtClean="0">
                <a:sym typeface="Wingdings" panose="05000000000000000000" pitchFamily="2" charset="2"/>
              </a:rPr>
              <a:t>Two options for divertor region</a:t>
            </a:r>
          </a:p>
          <a:p>
            <a:pPr marL="625475" lvl="1" indent="-266700" algn="just">
              <a:buFont typeface="+mj-lt"/>
              <a:buAutoNum type="alphaLcParenR"/>
            </a:pPr>
            <a:r>
              <a:rPr lang="en-GB" sz="1600" dirty="0" smtClean="0"/>
              <a:t>Equal</a:t>
            </a:r>
            <a:r>
              <a:rPr lang="en-GB" sz="1600" b="1" dirty="0" smtClean="0"/>
              <a:t> </a:t>
            </a:r>
            <a:r>
              <a:rPr lang="en-GB" sz="1600" b="1" dirty="0"/>
              <a:t>for </a:t>
            </a:r>
            <a:r>
              <a:rPr lang="en-GB" sz="1600" b="1" dirty="0" smtClean="0"/>
              <a:t>SN, XD and all divertor shapes</a:t>
            </a:r>
          </a:p>
          <a:p>
            <a:pPr marL="357188" indent="-357188" algn="just">
              <a:buFont typeface="+mj-lt"/>
              <a:buAutoNum type="arabicPeriod"/>
            </a:pPr>
            <a:r>
              <a:rPr lang="en-GB" sz="1600" dirty="0" smtClean="0"/>
              <a:t>Seeding with </a:t>
            </a:r>
            <a:r>
              <a:rPr lang="en-GB" sz="1600" b="1" dirty="0" smtClean="0"/>
              <a:t>neon</a:t>
            </a:r>
            <a:r>
              <a:rPr lang="en-GB" sz="1600" dirty="0" smtClean="0"/>
              <a:t> and </a:t>
            </a:r>
            <a:r>
              <a:rPr lang="en-GB" sz="1600" b="1" dirty="0" smtClean="0"/>
              <a:t>argon</a:t>
            </a:r>
            <a:endParaRPr lang="en-GB" sz="1600" b="1" dirty="0"/>
          </a:p>
          <a:p>
            <a:pPr marL="357188" indent="-357188" algn="just">
              <a:buFont typeface="+mj-lt"/>
              <a:buAutoNum type="arabicPeriod"/>
            </a:pPr>
            <a:r>
              <a:rPr lang="en-GB" sz="1600" dirty="0">
                <a:sym typeface="Wingdings" panose="05000000000000000000" pitchFamily="2" charset="2"/>
              </a:rPr>
              <a:t>Fixed </a:t>
            </a:r>
            <a:r>
              <a:rPr lang="en-GB" sz="1600" b="1" dirty="0"/>
              <a:t>pumping speed S=100 m</a:t>
            </a:r>
            <a:r>
              <a:rPr lang="en-GB" sz="1600" b="1" baseline="30000" dirty="0"/>
              <a:t>3</a:t>
            </a:r>
            <a:r>
              <a:rPr lang="en-GB" sz="1600" b="1" dirty="0"/>
              <a:t>/s</a:t>
            </a:r>
            <a:r>
              <a:rPr lang="en-GB" sz="1600" dirty="0"/>
              <a:t>  </a:t>
            </a:r>
            <a:r>
              <a:rPr lang="en-GB" sz="1600" dirty="0">
                <a:sym typeface="Wingdings" panose="05000000000000000000" pitchFamily="2" charset="2"/>
              </a:rPr>
              <a:t></a:t>
            </a:r>
            <a:r>
              <a:rPr lang="en-GB" sz="1600" dirty="0"/>
              <a:t> gas-puffing </a:t>
            </a:r>
            <a:r>
              <a:rPr lang="en-GB" sz="1600" dirty="0" smtClean="0"/>
              <a:t>adjusted </a:t>
            </a:r>
            <a:r>
              <a:rPr lang="en-GB" sz="1600" dirty="0"/>
              <a:t>to </a:t>
            </a:r>
            <a:r>
              <a:rPr lang="en-GB" sz="1600" dirty="0" smtClean="0"/>
              <a:t>achieve target </a:t>
            </a:r>
            <a:r>
              <a:rPr lang="en-GB" sz="1600" dirty="0"/>
              <a:t>separatrix </a:t>
            </a:r>
            <a:r>
              <a:rPr lang="en-GB" sz="1600" dirty="0" smtClean="0"/>
              <a:t>density</a:t>
            </a:r>
          </a:p>
          <a:p>
            <a:pPr marL="357188" indent="-357188" algn="just"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</a:rPr>
              <a:t>ot considered drifts and neutrals-neutral collisions</a:t>
            </a:r>
            <a:endParaRPr lang="en-GB" sz="1600" b="1" dirty="0">
              <a:solidFill>
                <a:srgbClr val="0070C0"/>
              </a:solidFill>
            </a:endParaRPr>
          </a:p>
          <a:p>
            <a:pPr marL="357188" indent="-357188" algn="just">
              <a:buFont typeface="+mj-lt"/>
              <a:buAutoNum type="arabicPeriod"/>
            </a:pPr>
            <a:r>
              <a:rPr lang="en-US" sz="1600" b="1" dirty="0">
                <a:solidFill>
                  <a:srgbClr val="009900"/>
                </a:solidFill>
              </a:rPr>
              <a:t>SOLEDGE2D-EIRENE </a:t>
            </a:r>
            <a:r>
              <a:rPr lang="en-US" sz="1600" dirty="0">
                <a:solidFill>
                  <a:srgbClr val="009900"/>
                </a:solidFill>
              </a:rPr>
              <a:t>2D edge fluid/kinetic code</a:t>
            </a:r>
          </a:p>
          <a:p>
            <a:pPr marL="357188" indent="-357188" algn="just">
              <a:buFont typeface="+mj-lt"/>
              <a:buAutoNum type="arabicPeriod"/>
            </a:pPr>
            <a:r>
              <a:rPr lang="en-GB" sz="1600" dirty="0" smtClean="0">
                <a:solidFill>
                  <a:srgbClr val="0070C0"/>
                </a:solidFill>
              </a:rPr>
              <a:t>Targets: </a:t>
            </a:r>
          </a:p>
          <a:p>
            <a:pPr marL="715963" lvl="1" indent="-357188" algn="just"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0070C0"/>
                </a:solidFill>
              </a:rPr>
              <a:t>same separatrix density </a:t>
            </a:r>
          </a:p>
          <a:p>
            <a:pPr marL="715963" lvl="1" indent="-357188" algn="just"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0070C0"/>
                </a:solidFill>
              </a:rPr>
              <a:t>about same radiation (with seeding)</a:t>
            </a:r>
          </a:p>
          <a:p>
            <a:pPr marL="715963" lvl="1" indent="-357188" algn="just"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rgbClr val="0070C0"/>
                </a:solidFill>
              </a:rPr>
              <a:t>H-mode </a:t>
            </a:r>
            <a:r>
              <a:rPr lang="en-GB" sz="1600" b="1" dirty="0" smtClean="0">
                <a:solidFill>
                  <a:srgbClr val="0070C0"/>
                </a:solidFill>
              </a:rPr>
              <a:t>condition </a:t>
            </a:r>
            <a:r>
              <a:rPr lang="en-GB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 P</a:t>
            </a:r>
            <a:r>
              <a:rPr lang="en-GB" sz="1600" b="1" baseline="-2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SOL</a:t>
            </a:r>
            <a:r>
              <a:rPr lang="en-GB" sz="1600" b="1" dirty="0" smtClean="0">
                <a:solidFill>
                  <a:srgbClr val="0070C0"/>
                </a:solidFill>
                <a:latin typeface="Calibri"/>
                <a:cs typeface="Calibri"/>
                <a:sym typeface="Wingdings" panose="05000000000000000000" pitchFamily="2" charset="2"/>
              </a:rPr>
              <a:t>≥18 MW</a:t>
            </a:r>
            <a:endParaRPr lang="en-GB" sz="1600" b="1" dirty="0" smtClean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120" y="3691563"/>
            <a:ext cx="244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Transport profiles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932" y="4557688"/>
            <a:ext cx="277896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[*] L. </a:t>
            </a:r>
            <a:r>
              <a:rPr lang="en-US" sz="1400" dirty="0" err="1" smtClean="0"/>
              <a:t>Balbinot</a:t>
            </a:r>
            <a:r>
              <a:rPr lang="en-US" sz="1400" dirty="0" smtClean="0"/>
              <a:t> et al., NME 34 (2023)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16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flat divertor - SN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/>
          <a:stretch/>
        </p:blipFill>
        <p:spPr bwMode="auto">
          <a:xfrm>
            <a:off x="3182776" y="774416"/>
            <a:ext cx="1237090" cy="19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8252" y="475834"/>
            <a:ext cx="142338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Neon seeding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623" y="2700633"/>
            <a:ext cx="1304014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Argon seeding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8306" y="4175245"/>
            <a:ext cx="458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Argon provide better results than neon with similar radiation in the core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49282" y="1844918"/>
            <a:ext cx="4594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Radiation is concentrated on divertor legs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Longer legs provide larger radiative </a:t>
            </a:r>
            <a:r>
              <a:rPr lang="en-US" b="1" dirty="0" smtClean="0">
                <a:solidFill>
                  <a:srgbClr val="0070C0"/>
                </a:solidFill>
              </a:rPr>
              <a:t>volume, better performance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9283" y="3016861"/>
            <a:ext cx="1583193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=2.8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=23 MW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</a:t>
            </a:r>
            <a:r>
              <a:rPr lang="en-US" b="1" baseline="-25000" dirty="0" smtClean="0">
                <a:solidFill>
                  <a:srgbClr val="00B050"/>
                </a:solidFill>
              </a:rPr>
              <a:t>SOL</a:t>
            </a:r>
            <a:r>
              <a:rPr lang="en-US" b="1" dirty="0" smtClean="0">
                <a:solidFill>
                  <a:srgbClr val="00B050"/>
                </a:solidFill>
              </a:rPr>
              <a:t>=24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Ar</a:t>
            </a:r>
            <a:r>
              <a:rPr lang="en-US" b="1" dirty="0" smtClean="0">
                <a:solidFill>
                  <a:srgbClr val="0070C0"/>
                </a:solidFill>
              </a:rPr>
              <a:t>=1.0%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9505" y="647189"/>
            <a:ext cx="1583193" cy="11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=2.9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=22 MW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</a:t>
            </a:r>
            <a:r>
              <a:rPr lang="en-US" b="1" baseline="-25000" dirty="0" smtClean="0">
                <a:solidFill>
                  <a:srgbClr val="00B050"/>
                </a:solidFill>
              </a:rPr>
              <a:t>SOL</a:t>
            </a:r>
            <a:r>
              <a:rPr lang="en-US" b="1" dirty="0" smtClean="0">
                <a:solidFill>
                  <a:srgbClr val="00B050"/>
                </a:solidFill>
              </a:rPr>
              <a:t>=26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=2.8%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" y="797276"/>
            <a:ext cx="1522476" cy="18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/>
          <a:stretch/>
        </p:blipFill>
        <p:spPr bwMode="auto">
          <a:xfrm>
            <a:off x="1766240" y="769844"/>
            <a:ext cx="1252397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" y="3030332"/>
            <a:ext cx="1522476" cy="189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/>
          <a:stretch/>
        </p:blipFill>
        <p:spPr bwMode="auto">
          <a:xfrm>
            <a:off x="1766240" y="3004977"/>
            <a:ext cx="1252397" cy="19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/>
          <a:stretch/>
        </p:blipFill>
        <p:spPr bwMode="auto">
          <a:xfrm>
            <a:off x="3182776" y="3001442"/>
            <a:ext cx="1221188" cy="19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2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 flat divertor -  XD (short and long leg)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6"/>
          <a:stretch/>
        </p:blipFill>
        <p:spPr bwMode="auto">
          <a:xfrm>
            <a:off x="3085501" y="2962040"/>
            <a:ext cx="122384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/>
          <a:stretch/>
        </p:blipFill>
        <p:spPr bwMode="auto">
          <a:xfrm>
            <a:off x="1664869" y="2971184"/>
            <a:ext cx="1255450" cy="191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5629"/>
            <a:ext cx="1527048" cy="190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9"/>
          <a:stretch/>
        </p:blipFill>
        <p:spPr bwMode="auto">
          <a:xfrm>
            <a:off x="3085501" y="735457"/>
            <a:ext cx="1232495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/>
          <a:stretch/>
        </p:blipFill>
        <p:spPr bwMode="auto">
          <a:xfrm>
            <a:off x="1664869" y="733991"/>
            <a:ext cx="1266052" cy="19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" y="759967"/>
            <a:ext cx="1513332" cy="189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6856" y="464501"/>
            <a:ext cx="207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Short leg XD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0705" y="2712599"/>
            <a:ext cx="222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Longer leg LXD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9553" y="4234020"/>
            <a:ext cx="468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 Longer leg provide better results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7564" y="804433"/>
            <a:ext cx="4686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=3.6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=27 MW</a:t>
            </a:r>
          </a:p>
          <a:p>
            <a:r>
              <a:rPr lang="en-US" b="1" dirty="0" smtClean="0">
                <a:solidFill>
                  <a:srgbClr val="009900"/>
                </a:solidFill>
              </a:rPr>
              <a:t>P</a:t>
            </a:r>
            <a:r>
              <a:rPr lang="en-US" b="1" baseline="-25000" dirty="0" smtClean="0">
                <a:solidFill>
                  <a:srgbClr val="009900"/>
                </a:solidFill>
              </a:rPr>
              <a:t>SOL</a:t>
            </a:r>
            <a:r>
              <a:rPr lang="en-US" b="1" dirty="0" smtClean="0">
                <a:solidFill>
                  <a:srgbClr val="009900"/>
                </a:solidFill>
              </a:rPr>
              <a:t>=24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=4.6%</a:t>
            </a:r>
          </a:p>
          <a:p>
            <a:endParaRPr lang="en-US" dirty="0"/>
          </a:p>
          <a:p>
            <a:r>
              <a:rPr lang="en-US" dirty="0" smtClean="0"/>
              <a:t>H-mode operation is possible with a reasonable impurity content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59553" y="3071439"/>
            <a:ext cx="4569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=3.4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=25 MW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</a:t>
            </a:r>
            <a:r>
              <a:rPr lang="en-US" b="1" baseline="-25000" dirty="0" smtClean="0">
                <a:solidFill>
                  <a:srgbClr val="00B050"/>
                </a:solidFill>
              </a:rPr>
              <a:t>SOL</a:t>
            </a:r>
            <a:r>
              <a:rPr lang="en-US" b="1" dirty="0" smtClean="0">
                <a:solidFill>
                  <a:srgbClr val="00B050"/>
                </a:solidFill>
              </a:rPr>
              <a:t>=24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=3.4%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leg configurations with neon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/>
          <a:stretch/>
        </p:blipFill>
        <p:spPr bwMode="auto">
          <a:xfrm>
            <a:off x="3202983" y="2971164"/>
            <a:ext cx="1272542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/>
          <a:stretch/>
        </p:blipFill>
        <p:spPr bwMode="auto">
          <a:xfrm>
            <a:off x="1787651" y="2965135"/>
            <a:ext cx="1295492" cy="19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4" y="2985707"/>
            <a:ext cx="1563624" cy="190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3584" y="426558"/>
            <a:ext cx="147869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Long leg SN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556" y="1697534"/>
            <a:ext cx="4571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external legs provides a bigger  radiative volume reducing request on impurity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But top wall must be moved upward (or equilibrium must be improved)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5357" y="554061"/>
            <a:ext cx="215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=3.0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=24 MW</a:t>
            </a:r>
          </a:p>
          <a:p>
            <a:r>
              <a:rPr lang="en-US" b="1" dirty="0" smtClean="0">
                <a:solidFill>
                  <a:srgbClr val="009900"/>
                </a:solidFill>
              </a:rPr>
              <a:t>P</a:t>
            </a:r>
            <a:r>
              <a:rPr lang="en-US" b="1" baseline="-25000" dirty="0" smtClean="0">
                <a:solidFill>
                  <a:srgbClr val="009900"/>
                </a:solidFill>
              </a:rPr>
              <a:t>SOL</a:t>
            </a:r>
            <a:r>
              <a:rPr lang="en-US" b="1" dirty="0" smtClean="0">
                <a:solidFill>
                  <a:srgbClr val="009900"/>
                </a:solidFill>
              </a:rPr>
              <a:t>=26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=2.3%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9165" y="3083612"/>
            <a:ext cx="237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&gt;</a:t>
            </a:r>
            <a:r>
              <a:rPr lang="en-US" baseline="-25000" dirty="0" err="1" smtClean="0"/>
              <a:t>sep</a:t>
            </a:r>
            <a:r>
              <a:rPr lang="en-US" dirty="0" smtClean="0"/>
              <a:t>=2.9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rad,tot</a:t>
            </a:r>
            <a:r>
              <a:rPr lang="en-US" dirty="0" smtClean="0"/>
              <a:t>=25 MW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</a:t>
            </a:r>
            <a:r>
              <a:rPr lang="en-US" b="1" baseline="-25000" dirty="0" smtClean="0">
                <a:solidFill>
                  <a:srgbClr val="00B050"/>
                </a:solidFill>
              </a:rPr>
              <a:t>SOL</a:t>
            </a:r>
            <a:r>
              <a:rPr lang="en-US" b="1" dirty="0" smtClean="0">
                <a:solidFill>
                  <a:srgbClr val="00B050"/>
                </a:solidFill>
              </a:rPr>
              <a:t>=25 MW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Ne</a:t>
            </a:r>
            <a:r>
              <a:rPr lang="en-US" b="1" dirty="0" smtClean="0">
                <a:solidFill>
                  <a:srgbClr val="0070C0"/>
                </a:solidFill>
              </a:rPr>
              <a:t>=1.9%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4338" y="2675699"/>
            <a:ext cx="200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Long leg XD (SXD)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3201" y="4244146"/>
            <a:ext cx="456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SXD provides less impurity content in the core thanks to a higher top pedestal density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" y="762779"/>
            <a:ext cx="1544879" cy="196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/>
          <a:stretch/>
        </p:blipFill>
        <p:spPr bwMode="auto">
          <a:xfrm>
            <a:off x="1779699" y="728986"/>
            <a:ext cx="1279862" cy="200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/>
          <a:stretch/>
        </p:blipFill>
        <p:spPr bwMode="auto">
          <a:xfrm>
            <a:off x="3203661" y="739933"/>
            <a:ext cx="1240058" cy="19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wn Arrow 15"/>
          <p:cNvSpPr/>
          <p:nvPr/>
        </p:nvSpPr>
        <p:spPr>
          <a:xfrm rot="10800000">
            <a:off x="3377911" y="611240"/>
            <a:ext cx="222636" cy="25440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transport parameters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927" y="452605"/>
            <a:ext cx="7615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Transport parameters have been normalized to </a:t>
            </a:r>
            <a:r>
              <a:rPr lang="en-US" sz="1600" b="1" dirty="0" err="1" smtClean="0"/>
              <a:t>B</a:t>
            </a:r>
            <a:r>
              <a:rPr lang="en-US" sz="1600" b="1" baseline="-25000" dirty="0" err="1" smtClean="0"/>
              <a:t>t</a:t>
            </a:r>
            <a:r>
              <a:rPr lang="en-US" sz="1600" b="1" baseline="-25000" dirty="0"/>
              <a:t> </a:t>
            </a:r>
            <a:r>
              <a:rPr lang="en-US" sz="1600" b="1" dirty="0"/>
              <a:t> </a:t>
            </a:r>
            <a:r>
              <a:rPr lang="en-US" sz="1600" b="1" dirty="0" smtClean="0"/>
              <a:t>- Two options for the divertor region: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Value as in the OMP far SOL (as in the JET/C-Mod modeling)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Values like at OMP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31" y="1455761"/>
            <a:ext cx="195834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23" y="1455801"/>
            <a:ext cx="201549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4" y="1455805"/>
            <a:ext cx="197358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44" y="1453673"/>
            <a:ext cx="1996440" cy="28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804" y="4369241"/>
            <a:ext cx="400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Transport in divertor region as at </a:t>
            </a:r>
            <a:r>
              <a:rPr lang="en-US" sz="1400" dirty="0"/>
              <a:t>the OMP far SOL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0360" y="4365947"/>
            <a:ext cx="38108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Transport in divertor region like </a:t>
            </a:r>
            <a:r>
              <a:rPr lang="en-US" sz="1400" dirty="0"/>
              <a:t>at OMP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927" y="736577"/>
            <a:ext cx="6123279" cy="2520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804" y="1290386"/>
            <a:ext cx="4232079" cy="3592455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2262" y="993269"/>
            <a:ext cx="6127944" cy="25200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47394" y="1290386"/>
            <a:ext cx="4200754" cy="3606621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hteck 6"/>
          <p:cNvSpPr/>
          <p:nvPr/>
        </p:nvSpPr>
        <p:spPr>
          <a:xfrm>
            <a:off x="0" y="19493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Selection </a:t>
            </a:r>
            <a:r>
              <a:rPr lang="en-US" b="1" dirty="0"/>
              <a:t>of the best divertor shape for SN, XD (and their long legs variants) between narrow (closed) and wide (open) divertor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6394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Magnetic equilibria for different divertor shapes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410953" y="2837410"/>
            <a:ext cx="2090928" cy="1991360"/>
            <a:chOff x="2326313" y="643281"/>
            <a:chExt cx="2090928" cy="199136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313" y="643281"/>
              <a:ext cx="2090928" cy="199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263092" y="2232547"/>
              <a:ext cx="110499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XD – 4.5 MA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6" y="589910"/>
            <a:ext cx="2092960" cy="200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43" y="600478"/>
            <a:ext cx="2066798" cy="19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6857" y="2187454"/>
            <a:ext cx="126095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SN – 5.5 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5511" y="2187445"/>
            <a:ext cx="1147317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XD – 4.5 MA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3" y="2821851"/>
            <a:ext cx="2135124" cy="20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026" y="4417748"/>
            <a:ext cx="118152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SN – 5.5 MA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77938" y="2816569"/>
            <a:ext cx="2090928" cy="1993514"/>
            <a:chOff x="2368313" y="4348452"/>
            <a:chExt cx="2090928" cy="199351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313" y="4348452"/>
              <a:ext cx="2090928" cy="199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308466" y="5944344"/>
              <a:ext cx="110499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XD – 4.5 MA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463" y="4353717"/>
              <a:ext cx="2084705" cy="198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128761" y="5942851"/>
              <a:ext cx="129430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LXD – 4.5 MA</a:t>
              </a: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21" y="2839347"/>
            <a:ext cx="2094040" cy="19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79" y="2838060"/>
            <a:ext cx="2095682" cy="201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20008" y="4451194"/>
            <a:ext cx="117545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LSN – 5.5 MA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7802" y="4435338"/>
            <a:ext cx="129801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SXD – 4.5 MA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3216" y="623383"/>
            <a:ext cx="48652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ND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199" y="2850818"/>
            <a:ext cx="67382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WFD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2078" y="571485"/>
            <a:ext cx="4529276" cy="2091918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1703" y="2783307"/>
            <a:ext cx="8841358" cy="20919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95815" y="546423"/>
            <a:ext cx="435852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b="1" dirty="0"/>
              <a:t>A set of magnetic configurations have been produced for all divertor shapes </a:t>
            </a:r>
            <a:r>
              <a:rPr lang="en-US" sz="1600" b="1" dirty="0">
                <a:solidFill>
                  <a:srgbClr val="009900"/>
                </a:solidFill>
              </a:rPr>
              <a:t>using coils external to the vessel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99581" y="1272636"/>
            <a:ext cx="4344419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9900"/>
                </a:solidFill>
              </a:rPr>
              <a:t>The </a:t>
            </a:r>
            <a:r>
              <a:rPr lang="en-US" sz="1600" b="1" dirty="0" smtClean="0">
                <a:solidFill>
                  <a:srgbClr val="009900"/>
                </a:solidFill>
              </a:rPr>
              <a:t>ND </a:t>
            </a:r>
            <a:r>
              <a:rPr lang="en-US" sz="1600" b="1" dirty="0">
                <a:solidFill>
                  <a:srgbClr val="009900"/>
                </a:solidFill>
              </a:rPr>
              <a:t>has </a:t>
            </a:r>
            <a:r>
              <a:rPr lang="en-US" sz="1600" b="1" dirty="0" smtClean="0">
                <a:solidFill>
                  <a:srgbClr val="009900"/>
                </a:solidFill>
              </a:rPr>
              <a:t>parameters </a:t>
            </a:r>
            <a:r>
              <a:rPr lang="en-US" sz="1600" b="1" dirty="0">
                <a:solidFill>
                  <a:srgbClr val="009900"/>
                </a:solidFill>
              </a:rPr>
              <a:t>similar to present DEMO </a:t>
            </a:r>
            <a:r>
              <a:rPr lang="en-US" sz="1600" b="1" dirty="0" smtClean="0">
                <a:solidFill>
                  <a:srgbClr val="009900"/>
                </a:solidFill>
              </a:rPr>
              <a:t>divertor design</a:t>
            </a:r>
            <a:endParaRPr lang="en-US" sz="1600" b="1" dirty="0">
              <a:solidFill>
                <a:srgbClr val="0099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00FF"/>
                </a:solidFill>
              </a:rPr>
              <a:t>The WFD allows configurations with long external legs (LSN &amp; SXD)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00FF"/>
                </a:solidFill>
              </a:rPr>
              <a:t>The WFD with an appropriate wall allows negative triangularity configurations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180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Divertor parameters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67066"/>
              </p:ext>
            </p:extLst>
          </p:nvPr>
        </p:nvGraphicFramePr>
        <p:xfrm>
          <a:off x="2123372" y="643055"/>
          <a:ext cx="6966856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7534"/>
                <a:gridCol w="1279209"/>
                <a:gridCol w="1393371"/>
                <a:gridCol w="1393371"/>
                <a:gridCol w="1393371"/>
              </a:tblGrid>
              <a:tr h="2788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IT</a:t>
                      </a:r>
                      <a:r>
                        <a:rPr lang="en-US" sz="1400" dirty="0" smtClean="0"/>
                        <a:t>/Rx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OT</a:t>
                      </a:r>
                      <a:r>
                        <a:rPr lang="en-US" sz="1400" dirty="0" smtClean="0"/>
                        <a:t>/Rx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400" baseline="-25000" dirty="0" err="1" smtClean="0"/>
                        <a:t>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400" baseline="-25000" dirty="0" err="1" smtClean="0"/>
                        <a:t>OT</a:t>
                      </a:r>
                      <a:endParaRPr lang="en-US" sz="1400" dirty="0"/>
                    </a:p>
                  </a:txBody>
                  <a:tcPr/>
                </a:tc>
              </a:tr>
              <a:tr h="278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DTT (ND)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0.09-0.15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0.15-0.17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2.0°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1.9°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884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DTT (WFD)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0.07-0.14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0.24-0.34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1.6°-2.0°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2.0°-2.3°</a:t>
                      </a:r>
                    </a:p>
                  </a:txBody>
                  <a:tcPr/>
                </a:tc>
              </a:tr>
              <a:tr h="2788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DEMO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1.6°</a:t>
                      </a:r>
                      <a:endParaRPr lang="en-US" sz="1400" dirty="0"/>
                    </a:p>
                  </a:txBody>
                  <a:tcPr/>
                </a:tc>
              </a:tr>
              <a:tr h="2788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3.2°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2.7°</a:t>
                      </a:r>
                      <a:endParaRPr lang="en-US" sz="1400" dirty="0"/>
                    </a:p>
                  </a:txBody>
                  <a:tcPr/>
                </a:tc>
              </a:tr>
              <a:tr h="2788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JT-60SA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5.6°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3.5°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05" y="2557969"/>
            <a:ext cx="907829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Narrow divertor is similar to </a:t>
            </a:r>
            <a:r>
              <a:rPr lang="en-US" sz="1700" b="1" dirty="0" smtClean="0"/>
              <a:t>(present)</a:t>
            </a:r>
            <a:r>
              <a:rPr lang="en-US" sz="1700" dirty="0" smtClean="0"/>
              <a:t> DEMO divertor in terms of </a:t>
            </a:r>
            <a:r>
              <a:rPr lang="en-US" sz="1700" b="1" dirty="0" smtClean="0"/>
              <a:t>legs length</a:t>
            </a:r>
            <a:r>
              <a:rPr lang="en-US" sz="1700" dirty="0" smtClean="0"/>
              <a:t> and </a:t>
            </a:r>
            <a:r>
              <a:rPr lang="en-US" sz="1700" b="1" dirty="0" smtClean="0"/>
              <a:t>grazing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Wide divertor can test a </a:t>
            </a:r>
            <a:r>
              <a:rPr lang="en-US" sz="1700" b="1" dirty="0" smtClean="0"/>
              <a:t>wide range of leg lengths</a:t>
            </a:r>
            <a:r>
              <a:rPr lang="en-US" sz="17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In general grazing angle is in between ITER and DEMO</a:t>
            </a:r>
            <a:endParaRPr lang="en-US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091858"/>
            <a:ext cx="206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SN configuration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83300"/>
              </p:ext>
            </p:extLst>
          </p:nvPr>
        </p:nvGraphicFramePr>
        <p:xfrm>
          <a:off x="2177144" y="3659222"/>
          <a:ext cx="6966856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7534"/>
                <a:gridCol w="1279209"/>
                <a:gridCol w="1393371"/>
                <a:gridCol w="1393371"/>
                <a:gridCol w="13933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Divertor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IT</a:t>
                      </a:r>
                      <a:r>
                        <a:rPr lang="en-US" sz="1400" dirty="0" smtClean="0"/>
                        <a:t>/Rx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</a:t>
                      </a:r>
                      <a:r>
                        <a:rPr lang="en-US" sz="1400" baseline="-25000" dirty="0" smtClean="0"/>
                        <a:t>OT</a:t>
                      </a:r>
                      <a:r>
                        <a:rPr lang="en-US" sz="1400" dirty="0" smtClean="0"/>
                        <a:t>/Rx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400" baseline="-25000" dirty="0" err="1" smtClean="0"/>
                        <a:t>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1400" baseline="-25000" dirty="0" err="1" smtClean="0"/>
                        <a:t>OT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DTT (ND)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0.09-0.11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0.11-0.14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0.6°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0.0-0.2°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DTT (WFD)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0.10-0.11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0.10-0.25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1.1°-1.2°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0.3°-0.6°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041217"/>
            <a:ext cx="2168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XD configuration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9002" y="1038241"/>
            <a:ext cx="2781226" cy="1469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divertor performance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149D5C40-5F7F-4C77-AD5D-DCF921491531}"/>
              </a:ext>
            </a:extLst>
          </p:cNvPr>
          <p:cNvSpPr txBox="1">
            <a:spLocks/>
          </p:cNvSpPr>
          <p:nvPr/>
        </p:nvSpPr>
        <p:spPr>
          <a:xfrm>
            <a:off x="224874" y="579832"/>
            <a:ext cx="7886700" cy="41673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Edge modeling of a representative set of magnetic configuration: 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 in pure D power scan with P</a:t>
            </a:r>
            <a:r>
              <a:rPr lang="en-US" sz="1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=3.5÷25  MW with five different divertors and different transport parameters and with sub-divertor modeling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XD in pure D power scan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1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=3.5÷8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MW with five different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divertors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 scan in neon and argon seeding at full power P</a:t>
            </a:r>
            <a:r>
              <a:rPr lang="en-US" sz="1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=30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MW with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four different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divertors and different transport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parameters (a few cases),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sub-divertor and variation in transport parameters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XD scan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neon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seeding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full power P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=30  MW with four different divertors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33CC33"/>
                </a:solidFill>
              </a:rPr>
              <a:t>Comparison of performance with the narrow divertor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4472C4"/>
                </a:solidFill>
              </a:rPr>
              <a:t>Gas puffing and top pedestal density estimation – core/edge integration</a:t>
            </a:r>
          </a:p>
        </p:txBody>
      </p:sp>
    </p:spTree>
    <p:extLst>
      <p:ext uri="{BB962C8B-B14F-4D97-AF65-F5344CB8AC3E}">
        <p14:creationId xmlns:p14="http://schemas.microsoft.com/office/powerpoint/2010/main" val="26861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 modeling: profiles </a:t>
            </a:r>
            <a:r>
              <a:rPr lang="en-US" sz="2000" dirty="0"/>
              <a:t>at outer mid-plane P</a:t>
            </a:r>
            <a:r>
              <a:rPr lang="en-US" sz="2000" baseline="-25000" dirty="0"/>
              <a:t>SOL</a:t>
            </a:r>
            <a:r>
              <a:rPr lang="en-US" sz="2000" dirty="0"/>
              <a:t>=3.5-25 MW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3" y="526109"/>
            <a:ext cx="2374900" cy="232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1929" y="573786"/>
            <a:ext cx="6577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Same separatrix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top pedestal density (higher/lower pumping efficiency </a:t>
            </a:r>
            <a:r>
              <a:rPr lang="en-US" sz="1600" dirty="0" smtClean="0">
                <a:sym typeface="Wingdings" panose="05000000000000000000" pitchFamily="2" charset="2"/>
              </a:rPr>
              <a:t> higher/lower gas-puffing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Highest </a:t>
            </a:r>
            <a:r>
              <a:rPr lang="en-US" sz="1600" dirty="0"/>
              <a:t>top density in </a:t>
            </a:r>
            <a:r>
              <a:rPr lang="en-US" sz="1600" dirty="0" smtClean="0"/>
              <a:t>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Lowest density in XD </a:t>
            </a:r>
            <a:r>
              <a:rPr lang="en-US" sz="1600" dirty="0" smtClean="0">
                <a:solidFill>
                  <a:srgbClr val="009900"/>
                </a:solidFill>
              </a:rPr>
              <a:t>(open markers)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low pumping efficiency due to strike points far from pumps slots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Higher top temperature in XD due to lower density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Higher separatrix temperature in XD due to longer connection length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7" y="2663973"/>
            <a:ext cx="2346960" cy="231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81" y="2669561"/>
            <a:ext cx="2366519" cy="231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D modeling: </a:t>
            </a:r>
            <a:r>
              <a:rPr lang="en-US" sz="2000" dirty="0" smtClean="0"/>
              <a:t>SN </a:t>
            </a:r>
            <a:r>
              <a:rPr lang="en-US" sz="2000" dirty="0"/>
              <a:t>profiles at targets / temperature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52" y="716153"/>
            <a:ext cx="2151380" cy="21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39" y="2649687"/>
            <a:ext cx="2138680" cy="21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2" y="709881"/>
            <a:ext cx="2138680" cy="21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2" y="2649687"/>
            <a:ext cx="2146300" cy="214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34899" y="724590"/>
            <a:ext cx="425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 </a:t>
            </a:r>
            <a:r>
              <a:rPr lang="en-US" b="1" dirty="0">
                <a:solidFill>
                  <a:srgbClr val="0000FF"/>
                </a:solidFill>
              </a:rPr>
              <a:t>pure D </a:t>
            </a:r>
            <a:r>
              <a:rPr lang="en-US" b="1" dirty="0" smtClean="0">
                <a:solidFill>
                  <a:srgbClr val="0000FF"/>
                </a:solidFill>
              </a:rPr>
              <a:t>with the wide divertor detachment is obtained below P</a:t>
            </a:r>
            <a:r>
              <a:rPr lang="en-US" b="1" baseline="-25000" dirty="0" smtClean="0">
                <a:solidFill>
                  <a:srgbClr val="0000FF"/>
                </a:solidFill>
              </a:rPr>
              <a:t>SOL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≈7</a:t>
            </a:r>
            <a:r>
              <a:rPr lang="en-US" b="1" dirty="0" smtClean="0">
                <a:solidFill>
                  <a:srgbClr val="0000FF"/>
                </a:solidFill>
              </a:rPr>
              <a:t> MW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at  </a:t>
            </a:r>
            <a:r>
              <a:rPr lang="en-US" b="1" dirty="0" err="1">
                <a:solidFill>
                  <a:srgbClr val="0000FF"/>
                </a:solidFill>
              </a:rPr>
              <a:t>n</a:t>
            </a:r>
            <a:r>
              <a:rPr lang="en-US" b="1" baseline="-25000" dirty="0" err="1">
                <a:solidFill>
                  <a:srgbClr val="0000FF"/>
                </a:solidFill>
              </a:rPr>
              <a:t>sep</a:t>
            </a:r>
            <a:r>
              <a:rPr lang="en-US" b="1" dirty="0">
                <a:solidFill>
                  <a:srgbClr val="0000FF"/>
                </a:solidFill>
              </a:rPr>
              <a:t>=7</a:t>
            </a:r>
            <a:r>
              <a:rPr lang="en-US" b="1" dirty="0">
                <a:solidFill>
                  <a:srgbClr val="0000FF"/>
                </a:solidFill>
                <a:latin typeface="Swis721 LtCn BT"/>
              </a:rPr>
              <a:t>·</a:t>
            </a:r>
            <a:r>
              <a:rPr lang="en-US" b="1" dirty="0">
                <a:solidFill>
                  <a:srgbClr val="0000FF"/>
                </a:solidFill>
              </a:rPr>
              <a:t>10</a:t>
            </a:r>
            <a:r>
              <a:rPr lang="en-US" b="1" baseline="30000" dirty="0">
                <a:solidFill>
                  <a:srgbClr val="0000FF"/>
                </a:solidFill>
              </a:rPr>
              <a:t>9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en-US" b="1" baseline="30000" dirty="0" smtClean="0">
                <a:solidFill>
                  <a:srgbClr val="0000FF"/>
                </a:solidFill>
              </a:rPr>
              <a:t>-3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narrow divertor is still attached at the same P</a:t>
            </a:r>
            <a:r>
              <a:rPr lang="en-US" b="1" baseline="-25000" dirty="0" smtClean="0">
                <a:solidFill>
                  <a:srgbClr val="FF0000"/>
                </a:solidFill>
              </a:rPr>
              <a:t>SOL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109" y="4269096"/>
            <a:ext cx="2131008" cy="3077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Detachment threshold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4472983" y="4392207"/>
            <a:ext cx="618126" cy="30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81500" y="1948671"/>
            <a:ext cx="83548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/>
              <a:t>Inner target</a:t>
            </a:r>
            <a:endParaRPr lang="en-US" sz="1050" dirty="0"/>
          </a:p>
        </p:txBody>
      </p:sp>
      <p:sp>
        <p:nvSpPr>
          <p:cNvPr id="12" name="Rectangle 11"/>
          <p:cNvSpPr/>
          <p:nvPr/>
        </p:nvSpPr>
        <p:spPr>
          <a:xfrm>
            <a:off x="3585468" y="1146735"/>
            <a:ext cx="83548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/>
              <a:t>Inner target</a:t>
            </a:r>
            <a:endParaRPr lang="en-US" sz="1050" dirty="0"/>
          </a:p>
        </p:txBody>
      </p:sp>
      <p:sp>
        <p:nvSpPr>
          <p:cNvPr id="13" name="Rectangle 12"/>
          <p:cNvSpPr/>
          <p:nvPr/>
        </p:nvSpPr>
        <p:spPr>
          <a:xfrm>
            <a:off x="1333130" y="3889065"/>
            <a:ext cx="86594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/>
              <a:t>Outer target</a:t>
            </a:r>
            <a:endParaRPr lang="en-US" sz="1050" dirty="0"/>
          </a:p>
        </p:txBody>
      </p:sp>
      <p:sp>
        <p:nvSpPr>
          <p:cNvPr id="14" name="Rectangle 13"/>
          <p:cNvSpPr/>
          <p:nvPr/>
        </p:nvSpPr>
        <p:spPr>
          <a:xfrm>
            <a:off x="3531478" y="3095156"/>
            <a:ext cx="865943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50" dirty="0" smtClean="0"/>
              <a:t>Outer target</a:t>
            </a:r>
            <a:endParaRPr lang="en-US" sz="105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62537" y="4376559"/>
            <a:ext cx="187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62537" y="2464305"/>
            <a:ext cx="187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1474</TotalTime>
  <Words>2425</Words>
  <Application>Microsoft Office PowerPoint</Application>
  <PresentationFormat>On-screen Show (16:9)</PresentationFormat>
  <Paragraphs>415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</vt:lpstr>
      <vt:lpstr>WP PWIE: SP ADC.J Final report </vt:lpstr>
      <vt:lpstr>SP ADC.J Tasks 2021/2022</vt:lpstr>
      <vt:lpstr>SP ADC Tasks 2021/2022</vt:lpstr>
      <vt:lpstr>PowerPoint Presentation</vt:lpstr>
      <vt:lpstr>Magnetic equilibria for different divertor shapes</vt:lpstr>
      <vt:lpstr>Divertor parameters</vt:lpstr>
      <vt:lpstr>Assessment of divertor performance</vt:lpstr>
      <vt:lpstr>D modeling: profiles at outer mid-plane PSOL=3.5-25 MW</vt:lpstr>
      <vt:lpstr>D modeling: SN profiles at targets / temperature</vt:lpstr>
      <vt:lpstr>D modeling: SN profiles at targets / heat flux</vt:lpstr>
      <vt:lpstr>Operation at full power with seeding</vt:lpstr>
      <vt:lpstr>Full power: profiles at outer mid-plane</vt:lpstr>
      <vt:lpstr>Full power: summary of results</vt:lpstr>
      <vt:lpstr>Standard/narrow divertor – XD with neon</vt:lpstr>
      <vt:lpstr>Conclusions</vt:lpstr>
      <vt:lpstr>PowerPoint Presentation</vt:lpstr>
      <vt:lpstr>Dome studies</vt:lpstr>
      <vt:lpstr>Dome studies objectives</vt:lpstr>
      <vt:lpstr>D modelling: effect of drifts</vt:lpstr>
      <vt:lpstr>D modelling: pumping without/with dome</vt:lpstr>
      <vt:lpstr>Dome effect on divertor with Ne </vt:lpstr>
      <vt:lpstr>Full power: Ne seeding</vt:lpstr>
      <vt:lpstr>Full power: pumping</vt:lpstr>
      <vt:lpstr>Conclusions</vt:lpstr>
      <vt:lpstr>PowerPoint Presentation</vt:lpstr>
      <vt:lpstr>DN  equilibria</vt:lpstr>
      <vt:lpstr>Full power: Ne seeding (not stationary)</vt:lpstr>
      <vt:lpstr>Full power: Ne seeding (not stationary)</vt:lpstr>
      <vt:lpstr>Conclusions</vt:lpstr>
      <vt:lpstr>PowerPoint Presentation</vt:lpstr>
      <vt:lpstr>Modelling methods and edge code</vt:lpstr>
      <vt:lpstr>Wide flat divertor - SN</vt:lpstr>
      <vt:lpstr>Wide flat divertor -  XD (short and long leg)</vt:lpstr>
      <vt:lpstr>Long leg configurations with neon</vt:lpstr>
      <vt:lpstr>2D transport parameters map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Innocente Paolo</cp:lastModifiedBy>
  <cp:revision>237</cp:revision>
  <cp:lastPrinted>2014-10-16T14:51:28Z</cp:lastPrinted>
  <dcterms:created xsi:type="dcterms:W3CDTF">2020-10-16T13:52:18Z</dcterms:created>
  <dcterms:modified xsi:type="dcterms:W3CDTF">2023-02-06T14:07:15Z</dcterms:modified>
</cp:coreProperties>
</file>