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mf" ContentType="image/x-wm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theme/theme3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4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5.xml" ContentType="application/vnd.openxmlformats-officedocument.theme+xml"/>
  <Override PartName="/ppt/slideLayouts/slideLayout10.xml" ContentType="application/vnd.openxmlformats-officedocument.presentationml.slideLayout+xml"/>
  <Override PartName="/ppt/theme/theme6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7.xml" ContentType="application/vnd.openxmlformats-officedocument.theme+xml"/>
  <Override PartName="/ppt/slideLayouts/slideLayout13.xml" ContentType="application/vnd.openxmlformats-officedocument.presentationml.slideLayout+xml"/>
  <Override PartName="/ppt/theme/theme8.xml" ContentType="application/vnd.openxmlformats-officedocument.theme+xml"/>
  <Override PartName="/ppt/slideLayouts/slideLayout14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8" r:id="rId1"/>
    <p:sldMasterId id="2147483651" r:id="rId2"/>
    <p:sldMasterId id="2147483659" r:id="rId3"/>
    <p:sldMasterId id="2147483693" r:id="rId4"/>
    <p:sldMasterId id="2147483696" r:id="rId5"/>
    <p:sldMasterId id="2147483703" r:id="rId6"/>
    <p:sldMasterId id="2147483780" r:id="rId7"/>
    <p:sldMasterId id="2147483796" r:id="rId8"/>
    <p:sldMasterId id="2147483797" r:id="rId9"/>
  </p:sldMasterIdLst>
  <p:notesMasterIdLst>
    <p:notesMasterId r:id="rId58"/>
  </p:notesMasterIdLst>
  <p:handoutMasterIdLst>
    <p:handoutMasterId r:id="rId59"/>
  </p:handoutMasterIdLst>
  <p:sldIdLst>
    <p:sldId id="283" r:id="rId10"/>
    <p:sldId id="284" r:id="rId11"/>
    <p:sldId id="322" r:id="rId12"/>
    <p:sldId id="264" r:id="rId13"/>
    <p:sldId id="285" r:id="rId14"/>
    <p:sldId id="328" r:id="rId15"/>
    <p:sldId id="325" r:id="rId16"/>
    <p:sldId id="326" r:id="rId17"/>
    <p:sldId id="327" r:id="rId18"/>
    <p:sldId id="329" r:id="rId19"/>
    <p:sldId id="370" r:id="rId20"/>
    <p:sldId id="347" r:id="rId21"/>
    <p:sldId id="345" r:id="rId22"/>
    <p:sldId id="346" r:id="rId23"/>
    <p:sldId id="369" r:id="rId24"/>
    <p:sldId id="367" r:id="rId25"/>
    <p:sldId id="368" r:id="rId26"/>
    <p:sldId id="341" r:id="rId27"/>
    <p:sldId id="342" r:id="rId28"/>
    <p:sldId id="343" r:id="rId29"/>
    <p:sldId id="344" r:id="rId30"/>
    <p:sldId id="371" r:id="rId31"/>
    <p:sldId id="372" r:id="rId32"/>
    <p:sldId id="349" r:id="rId33"/>
    <p:sldId id="335" r:id="rId34"/>
    <p:sldId id="330" r:id="rId35"/>
    <p:sldId id="348" r:id="rId36"/>
    <p:sldId id="354" r:id="rId37"/>
    <p:sldId id="355" r:id="rId38"/>
    <p:sldId id="366" r:id="rId39"/>
    <p:sldId id="338" r:id="rId40"/>
    <p:sldId id="339" r:id="rId41"/>
    <p:sldId id="340" r:id="rId42"/>
    <p:sldId id="331" r:id="rId43"/>
    <p:sldId id="332" r:id="rId44"/>
    <p:sldId id="333" r:id="rId45"/>
    <p:sldId id="356" r:id="rId46"/>
    <p:sldId id="357" r:id="rId47"/>
    <p:sldId id="358" r:id="rId48"/>
    <p:sldId id="359" r:id="rId49"/>
    <p:sldId id="360" r:id="rId50"/>
    <p:sldId id="361" r:id="rId51"/>
    <p:sldId id="362" r:id="rId52"/>
    <p:sldId id="363" r:id="rId53"/>
    <p:sldId id="364" r:id="rId54"/>
    <p:sldId id="279" r:id="rId55"/>
    <p:sldId id="308" r:id="rId56"/>
    <p:sldId id="365" r:id="rId57"/>
  </p:sldIdLst>
  <p:sldSz cx="9144000" cy="5143500" type="screen16x9"/>
  <p:notesSz cx="6735763" cy="98663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08" userDrawn="1">
          <p15:clr>
            <a:srgbClr val="A4A3A4"/>
          </p15:clr>
        </p15:guide>
        <p15:guide id="2" pos="2122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0504D"/>
    <a:srgbClr val="E3E3E3"/>
    <a:srgbClr val="00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1" autoAdjust="0"/>
    <p:restoredTop sz="91283" autoAdjust="0"/>
  </p:normalViewPr>
  <p:slideViewPr>
    <p:cSldViewPr showGuides="1">
      <p:cViewPr varScale="1">
        <p:scale>
          <a:sx n="75" d="100"/>
          <a:sy n="75" d="100"/>
        </p:scale>
        <p:origin x="416" y="40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howGuides="1">
      <p:cViewPr varScale="1">
        <p:scale>
          <a:sx n="85" d="100"/>
          <a:sy n="85" d="100"/>
        </p:scale>
        <p:origin x="-3834" y="-96"/>
      </p:cViewPr>
      <p:guideLst>
        <p:guide orient="horz" pos="3108"/>
        <p:guide pos="212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slide" Target="slides/slide33.xml"/><Relationship Id="rId47" Type="http://schemas.openxmlformats.org/officeDocument/2006/relationships/slide" Target="slides/slide38.xml"/><Relationship Id="rId50" Type="http://schemas.openxmlformats.org/officeDocument/2006/relationships/slide" Target="slides/slide41.xml"/><Relationship Id="rId55" Type="http://schemas.openxmlformats.org/officeDocument/2006/relationships/slide" Target="slides/slide46.xml"/><Relationship Id="rId63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9" Type="http://schemas.openxmlformats.org/officeDocument/2006/relationships/slide" Target="slides/slide20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53" Type="http://schemas.openxmlformats.org/officeDocument/2006/relationships/slide" Target="slides/slide44.xml"/><Relationship Id="rId58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61" Type="http://schemas.openxmlformats.org/officeDocument/2006/relationships/viewProps" Target="viewProps.xml"/><Relationship Id="rId19" Type="http://schemas.openxmlformats.org/officeDocument/2006/relationships/slide" Target="slides/slide10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slide" Target="slides/slide39.xml"/><Relationship Id="rId56" Type="http://schemas.openxmlformats.org/officeDocument/2006/relationships/slide" Target="slides/slide47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2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slide" Target="slides/slide37.xml"/><Relationship Id="rId59" Type="http://schemas.openxmlformats.org/officeDocument/2006/relationships/handoutMaster" Target="handoutMasters/handoutMaster1.xml"/><Relationship Id="rId20" Type="http://schemas.openxmlformats.org/officeDocument/2006/relationships/slide" Target="slides/slide11.xml"/><Relationship Id="rId41" Type="http://schemas.openxmlformats.org/officeDocument/2006/relationships/slide" Target="slides/slide32.xml"/><Relationship Id="rId54" Type="http://schemas.openxmlformats.org/officeDocument/2006/relationships/slide" Target="slides/slide45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slide" Target="slides/slide40.xml"/><Relationship Id="rId57" Type="http://schemas.openxmlformats.org/officeDocument/2006/relationships/slide" Target="slides/slide48.xml"/><Relationship Id="rId10" Type="http://schemas.openxmlformats.org/officeDocument/2006/relationships/slide" Target="slides/slide1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52" Type="http://schemas.openxmlformats.org/officeDocument/2006/relationships/slide" Target="slides/slide43.xml"/><Relationship Id="rId60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lv-LV" dirty="0" err="1"/>
              <a:t>Composition</a:t>
            </a:r>
            <a:r>
              <a:rPr lang="lv-LV" dirty="0"/>
              <a:t> </a:t>
            </a:r>
            <a:r>
              <a:rPr lang="lv-LV" dirty="0" err="1"/>
              <a:t>of</a:t>
            </a:r>
            <a:r>
              <a:rPr lang="lv-LV" dirty="0"/>
              <a:t> </a:t>
            </a:r>
            <a:r>
              <a:rPr lang="lv-LV" dirty="0" err="1"/>
              <a:t>deposition</a:t>
            </a:r>
            <a:r>
              <a:rPr lang="lv-LV" baseline="0" dirty="0"/>
              <a:t> </a:t>
            </a:r>
            <a:r>
              <a:rPr lang="lv-LV" baseline="0" dirty="0" err="1"/>
              <a:t>layer</a:t>
            </a:r>
            <a:r>
              <a:rPr lang="lv-LV" baseline="0" dirty="0"/>
              <a:t> </a:t>
            </a:r>
            <a:r>
              <a:rPr lang="lv-LV" baseline="0" dirty="0" err="1"/>
              <a:t>surface</a:t>
            </a:r>
            <a:r>
              <a:rPr lang="lv-LV" baseline="0" dirty="0"/>
              <a:t>, </a:t>
            </a:r>
            <a:r>
              <a:rPr lang="lv-LV" baseline="0" dirty="0" err="1"/>
              <a:t>rel.units</a:t>
            </a:r>
            <a:r>
              <a:rPr lang="lv-LV" baseline="0" dirty="0"/>
              <a:t> to </a:t>
            </a:r>
            <a:r>
              <a:rPr lang="lv-LV" baseline="0" dirty="0" err="1"/>
              <a:t>wt</a:t>
            </a:r>
            <a:r>
              <a:rPr lang="lv-LV" baseline="0" dirty="0"/>
              <a:t>%</a:t>
            </a:r>
            <a:endParaRPr lang="en-US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i-FI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EDX_27.12.22!$AH$3</c:f>
              <c:strCache>
                <c:ptCount val="1"/>
                <c:pt idx="0">
                  <c:v>1a_1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EDX_27.12.22!$AD$4:$AD$10</c:f>
              <c:strCache>
                <c:ptCount val="7"/>
                <c:pt idx="0">
                  <c:v>Carbon</c:v>
                </c:pt>
                <c:pt idx="1">
                  <c:v>Oxygen</c:v>
                </c:pt>
                <c:pt idx="2">
                  <c:v>Iron</c:v>
                </c:pt>
                <c:pt idx="3">
                  <c:v>Beryllium</c:v>
                </c:pt>
                <c:pt idx="4">
                  <c:v>Tungsten</c:v>
                </c:pt>
                <c:pt idx="5">
                  <c:v>Chromium</c:v>
                </c:pt>
                <c:pt idx="6">
                  <c:v>Nickel</c:v>
                </c:pt>
              </c:strCache>
            </c:strRef>
          </c:cat>
          <c:val>
            <c:numRef>
              <c:f>EDX_27.12.22!$AH$4:$AH$10</c:f>
              <c:numCache>
                <c:formatCode>General</c:formatCode>
                <c:ptCount val="7"/>
                <c:pt idx="0">
                  <c:v>7.5859970386689026</c:v>
                </c:pt>
                <c:pt idx="1">
                  <c:v>28.749228053358387</c:v>
                </c:pt>
                <c:pt idx="2">
                  <c:v>5.5735577762940105</c:v>
                </c:pt>
                <c:pt idx="3">
                  <c:v>1.0320788019182812</c:v>
                </c:pt>
                <c:pt idx="4">
                  <c:v>14.813871940084264</c:v>
                </c:pt>
                <c:pt idx="5">
                  <c:v>7.4817067786448073</c:v>
                </c:pt>
                <c:pt idx="6">
                  <c:v>34.763559611031354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CB6-4C5B-88A5-7129BDB5F21A}"/>
            </c:ext>
          </c:extLst>
        </c:ser>
        <c:ser>
          <c:idx val="1"/>
          <c:order val="1"/>
          <c:tx>
            <c:strRef>
              <c:f>EDX_27.12.22!$AI$3</c:f>
              <c:strCache>
                <c:ptCount val="1"/>
                <c:pt idx="0">
                  <c:v>1a_2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EDX_27.12.22!$AD$4:$AD$10</c:f>
              <c:strCache>
                <c:ptCount val="7"/>
                <c:pt idx="0">
                  <c:v>Carbon</c:v>
                </c:pt>
                <c:pt idx="1">
                  <c:v>Oxygen</c:v>
                </c:pt>
                <c:pt idx="2">
                  <c:v>Iron</c:v>
                </c:pt>
                <c:pt idx="3">
                  <c:v>Beryllium</c:v>
                </c:pt>
                <c:pt idx="4">
                  <c:v>Tungsten</c:v>
                </c:pt>
                <c:pt idx="5">
                  <c:v>Chromium</c:v>
                </c:pt>
                <c:pt idx="6">
                  <c:v>Nickel</c:v>
                </c:pt>
              </c:strCache>
            </c:strRef>
          </c:cat>
          <c:val>
            <c:numRef>
              <c:f>EDX_27.12.22!$AI$4:$AI$10</c:f>
              <c:numCache>
                <c:formatCode>General</c:formatCode>
                <c:ptCount val="7"/>
                <c:pt idx="0">
                  <c:v>4.2633401431581186</c:v>
                </c:pt>
                <c:pt idx="1">
                  <c:v>32.525366659323424</c:v>
                </c:pt>
                <c:pt idx="2">
                  <c:v>6.053323884348158</c:v>
                </c:pt>
                <c:pt idx="3">
                  <c:v>0.91192638774912249</c:v>
                </c:pt>
                <c:pt idx="4">
                  <c:v>17.814999162441705</c:v>
                </c:pt>
                <c:pt idx="5">
                  <c:v>7.1584921682154397</c:v>
                </c:pt>
                <c:pt idx="6">
                  <c:v>31.272551594764039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CB6-4C5B-88A5-7129BDB5F21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913949056"/>
        <c:axId val="925188192"/>
      </c:barChart>
      <c:catAx>
        <c:axId val="91394905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i-FI"/>
          </a:p>
        </c:txPr>
        <c:crossAx val="925188192"/>
        <c:crosses val="autoZero"/>
        <c:auto val="1"/>
        <c:lblAlgn val="ctr"/>
        <c:lblOffset val="100"/>
        <c:noMultiLvlLbl val="0"/>
      </c:catAx>
      <c:valAx>
        <c:axId val="92518819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i-FI"/>
          </a:p>
        </c:txPr>
        <c:crossAx val="9139490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i-FI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i-FI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579398457783188"/>
          <c:y val="8.8832119012245456E-2"/>
          <c:w val="0.79108342566965273"/>
          <c:h val="0.60771872783056613"/>
        </c:manualLayout>
      </c:layout>
      <c:scatterChart>
        <c:scatterStyle val="lineMarker"/>
        <c:varyColors val="0"/>
        <c:ser>
          <c:idx val="0"/>
          <c:order val="0"/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Sheet1!$G$2:$G$2049</c:f>
              <c:numCache>
                <c:formatCode>General</c:formatCode>
                <c:ptCount val="2048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  <c:pt idx="151">
                  <c:v>151</c:v>
                </c:pt>
                <c:pt idx="152">
                  <c:v>152</c:v>
                </c:pt>
                <c:pt idx="153">
                  <c:v>153</c:v>
                </c:pt>
                <c:pt idx="154">
                  <c:v>154</c:v>
                </c:pt>
                <c:pt idx="155">
                  <c:v>155</c:v>
                </c:pt>
                <c:pt idx="156">
                  <c:v>156</c:v>
                </c:pt>
                <c:pt idx="157">
                  <c:v>157</c:v>
                </c:pt>
                <c:pt idx="158">
                  <c:v>158</c:v>
                </c:pt>
                <c:pt idx="159">
                  <c:v>159</c:v>
                </c:pt>
                <c:pt idx="160">
                  <c:v>160</c:v>
                </c:pt>
                <c:pt idx="161">
                  <c:v>161</c:v>
                </c:pt>
                <c:pt idx="162">
                  <c:v>162</c:v>
                </c:pt>
                <c:pt idx="163">
                  <c:v>163</c:v>
                </c:pt>
                <c:pt idx="164">
                  <c:v>164</c:v>
                </c:pt>
                <c:pt idx="165">
                  <c:v>165</c:v>
                </c:pt>
                <c:pt idx="166">
                  <c:v>166</c:v>
                </c:pt>
                <c:pt idx="167">
                  <c:v>167</c:v>
                </c:pt>
                <c:pt idx="168">
                  <c:v>168</c:v>
                </c:pt>
                <c:pt idx="169">
                  <c:v>169</c:v>
                </c:pt>
                <c:pt idx="170">
                  <c:v>170</c:v>
                </c:pt>
                <c:pt idx="171">
                  <c:v>171</c:v>
                </c:pt>
                <c:pt idx="172">
                  <c:v>172</c:v>
                </c:pt>
                <c:pt idx="173">
                  <c:v>173</c:v>
                </c:pt>
                <c:pt idx="174">
                  <c:v>174</c:v>
                </c:pt>
                <c:pt idx="175">
                  <c:v>175</c:v>
                </c:pt>
                <c:pt idx="176">
                  <c:v>176</c:v>
                </c:pt>
                <c:pt idx="177">
                  <c:v>177</c:v>
                </c:pt>
                <c:pt idx="178">
                  <c:v>178</c:v>
                </c:pt>
                <c:pt idx="179">
                  <c:v>179</c:v>
                </c:pt>
                <c:pt idx="180">
                  <c:v>180</c:v>
                </c:pt>
                <c:pt idx="181">
                  <c:v>181</c:v>
                </c:pt>
                <c:pt idx="182">
                  <c:v>182</c:v>
                </c:pt>
                <c:pt idx="183">
                  <c:v>183</c:v>
                </c:pt>
                <c:pt idx="184">
                  <c:v>184</c:v>
                </c:pt>
                <c:pt idx="185">
                  <c:v>185</c:v>
                </c:pt>
                <c:pt idx="186">
                  <c:v>186</c:v>
                </c:pt>
                <c:pt idx="187">
                  <c:v>187</c:v>
                </c:pt>
                <c:pt idx="188">
                  <c:v>188</c:v>
                </c:pt>
                <c:pt idx="189">
                  <c:v>189</c:v>
                </c:pt>
                <c:pt idx="190">
                  <c:v>190</c:v>
                </c:pt>
                <c:pt idx="191">
                  <c:v>191</c:v>
                </c:pt>
                <c:pt idx="192">
                  <c:v>192</c:v>
                </c:pt>
                <c:pt idx="193">
                  <c:v>193</c:v>
                </c:pt>
                <c:pt idx="194">
                  <c:v>194</c:v>
                </c:pt>
                <c:pt idx="195">
                  <c:v>195</c:v>
                </c:pt>
                <c:pt idx="196">
                  <c:v>196</c:v>
                </c:pt>
                <c:pt idx="197">
                  <c:v>197</c:v>
                </c:pt>
                <c:pt idx="198">
                  <c:v>198</c:v>
                </c:pt>
                <c:pt idx="199">
                  <c:v>199</c:v>
                </c:pt>
                <c:pt idx="200">
                  <c:v>200</c:v>
                </c:pt>
                <c:pt idx="201">
                  <c:v>201</c:v>
                </c:pt>
                <c:pt idx="202">
                  <c:v>202</c:v>
                </c:pt>
                <c:pt idx="203">
                  <c:v>203</c:v>
                </c:pt>
                <c:pt idx="204">
                  <c:v>204</c:v>
                </c:pt>
                <c:pt idx="205">
                  <c:v>205</c:v>
                </c:pt>
                <c:pt idx="206">
                  <c:v>206</c:v>
                </c:pt>
                <c:pt idx="207">
                  <c:v>207</c:v>
                </c:pt>
                <c:pt idx="208">
                  <c:v>208</c:v>
                </c:pt>
                <c:pt idx="209">
                  <c:v>209</c:v>
                </c:pt>
                <c:pt idx="210">
                  <c:v>210</c:v>
                </c:pt>
                <c:pt idx="211">
                  <c:v>211</c:v>
                </c:pt>
                <c:pt idx="212">
                  <c:v>212</c:v>
                </c:pt>
                <c:pt idx="213">
                  <c:v>213</c:v>
                </c:pt>
                <c:pt idx="214">
                  <c:v>214</c:v>
                </c:pt>
                <c:pt idx="215">
                  <c:v>215</c:v>
                </c:pt>
                <c:pt idx="216">
                  <c:v>216</c:v>
                </c:pt>
                <c:pt idx="217">
                  <c:v>217</c:v>
                </c:pt>
                <c:pt idx="218">
                  <c:v>218</c:v>
                </c:pt>
                <c:pt idx="219">
                  <c:v>219</c:v>
                </c:pt>
                <c:pt idx="220">
                  <c:v>220</c:v>
                </c:pt>
                <c:pt idx="221">
                  <c:v>221</c:v>
                </c:pt>
                <c:pt idx="222">
                  <c:v>222</c:v>
                </c:pt>
                <c:pt idx="223">
                  <c:v>223</c:v>
                </c:pt>
                <c:pt idx="224">
                  <c:v>224</c:v>
                </c:pt>
                <c:pt idx="225">
                  <c:v>225</c:v>
                </c:pt>
                <c:pt idx="226">
                  <c:v>226</c:v>
                </c:pt>
                <c:pt idx="227">
                  <c:v>227</c:v>
                </c:pt>
                <c:pt idx="228">
                  <c:v>228</c:v>
                </c:pt>
                <c:pt idx="229">
                  <c:v>229</c:v>
                </c:pt>
                <c:pt idx="230">
                  <c:v>230</c:v>
                </c:pt>
                <c:pt idx="231">
                  <c:v>231</c:v>
                </c:pt>
                <c:pt idx="232">
                  <c:v>232</c:v>
                </c:pt>
                <c:pt idx="233">
                  <c:v>233</c:v>
                </c:pt>
                <c:pt idx="234">
                  <c:v>234</c:v>
                </c:pt>
                <c:pt idx="235">
                  <c:v>235</c:v>
                </c:pt>
                <c:pt idx="236">
                  <c:v>236</c:v>
                </c:pt>
                <c:pt idx="237">
                  <c:v>237</c:v>
                </c:pt>
                <c:pt idx="238">
                  <c:v>238</c:v>
                </c:pt>
                <c:pt idx="239">
                  <c:v>239</c:v>
                </c:pt>
                <c:pt idx="240">
                  <c:v>240</c:v>
                </c:pt>
                <c:pt idx="241">
                  <c:v>241</c:v>
                </c:pt>
                <c:pt idx="242">
                  <c:v>242</c:v>
                </c:pt>
                <c:pt idx="243">
                  <c:v>243</c:v>
                </c:pt>
                <c:pt idx="244">
                  <c:v>244</c:v>
                </c:pt>
                <c:pt idx="245">
                  <c:v>245</c:v>
                </c:pt>
                <c:pt idx="246">
                  <c:v>246</c:v>
                </c:pt>
                <c:pt idx="247">
                  <c:v>247</c:v>
                </c:pt>
                <c:pt idx="248">
                  <c:v>248</c:v>
                </c:pt>
                <c:pt idx="249">
                  <c:v>249</c:v>
                </c:pt>
                <c:pt idx="250">
                  <c:v>250</c:v>
                </c:pt>
                <c:pt idx="251">
                  <c:v>251</c:v>
                </c:pt>
                <c:pt idx="252">
                  <c:v>252</c:v>
                </c:pt>
                <c:pt idx="253">
                  <c:v>253</c:v>
                </c:pt>
                <c:pt idx="254">
                  <c:v>254</c:v>
                </c:pt>
                <c:pt idx="255">
                  <c:v>255</c:v>
                </c:pt>
                <c:pt idx="256">
                  <c:v>256</c:v>
                </c:pt>
                <c:pt idx="257">
                  <c:v>257</c:v>
                </c:pt>
                <c:pt idx="258">
                  <c:v>258</c:v>
                </c:pt>
                <c:pt idx="259">
                  <c:v>259</c:v>
                </c:pt>
                <c:pt idx="260">
                  <c:v>260</c:v>
                </c:pt>
                <c:pt idx="261">
                  <c:v>261</c:v>
                </c:pt>
                <c:pt idx="262">
                  <c:v>262</c:v>
                </c:pt>
                <c:pt idx="263">
                  <c:v>263</c:v>
                </c:pt>
                <c:pt idx="264">
                  <c:v>264</c:v>
                </c:pt>
                <c:pt idx="265">
                  <c:v>265</c:v>
                </c:pt>
                <c:pt idx="266">
                  <c:v>266</c:v>
                </c:pt>
                <c:pt idx="267">
                  <c:v>267</c:v>
                </c:pt>
                <c:pt idx="268">
                  <c:v>268</c:v>
                </c:pt>
                <c:pt idx="269">
                  <c:v>269</c:v>
                </c:pt>
                <c:pt idx="270">
                  <c:v>270</c:v>
                </c:pt>
                <c:pt idx="271">
                  <c:v>271</c:v>
                </c:pt>
                <c:pt idx="272">
                  <c:v>272</c:v>
                </c:pt>
                <c:pt idx="273">
                  <c:v>273</c:v>
                </c:pt>
                <c:pt idx="274">
                  <c:v>274</c:v>
                </c:pt>
                <c:pt idx="275">
                  <c:v>275</c:v>
                </c:pt>
                <c:pt idx="276">
                  <c:v>276</c:v>
                </c:pt>
                <c:pt idx="277">
                  <c:v>277</c:v>
                </c:pt>
                <c:pt idx="278">
                  <c:v>278</c:v>
                </c:pt>
                <c:pt idx="279">
                  <c:v>279</c:v>
                </c:pt>
                <c:pt idx="280">
                  <c:v>280</c:v>
                </c:pt>
                <c:pt idx="281">
                  <c:v>281</c:v>
                </c:pt>
                <c:pt idx="282">
                  <c:v>282</c:v>
                </c:pt>
                <c:pt idx="283">
                  <c:v>283</c:v>
                </c:pt>
                <c:pt idx="284">
                  <c:v>284</c:v>
                </c:pt>
                <c:pt idx="285">
                  <c:v>285</c:v>
                </c:pt>
                <c:pt idx="286">
                  <c:v>286</c:v>
                </c:pt>
                <c:pt idx="287">
                  <c:v>287</c:v>
                </c:pt>
                <c:pt idx="288">
                  <c:v>288</c:v>
                </c:pt>
                <c:pt idx="289">
                  <c:v>289</c:v>
                </c:pt>
                <c:pt idx="290">
                  <c:v>290</c:v>
                </c:pt>
                <c:pt idx="291">
                  <c:v>291</c:v>
                </c:pt>
                <c:pt idx="292">
                  <c:v>292</c:v>
                </c:pt>
                <c:pt idx="293">
                  <c:v>293</c:v>
                </c:pt>
                <c:pt idx="294">
                  <c:v>294</c:v>
                </c:pt>
                <c:pt idx="295">
                  <c:v>295</c:v>
                </c:pt>
                <c:pt idx="296">
                  <c:v>296</c:v>
                </c:pt>
                <c:pt idx="297">
                  <c:v>297</c:v>
                </c:pt>
                <c:pt idx="298">
                  <c:v>298</c:v>
                </c:pt>
                <c:pt idx="299">
                  <c:v>299</c:v>
                </c:pt>
                <c:pt idx="300">
                  <c:v>300</c:v>
                </c:pt>
                <c:pt idx="301">
                  <c:v>301</c:v>
                </c:pt>
                <c:pt idx="302">
                  <c:v>302</c:v>
                </c:pt>
                <c:pt idx="303">
                  <c:v>303</c:v>
                </c:pt>
                <c:pt idx="304">
                  <c:v>304</c:v>
                </c:pt>
                <c:pt idx="305">
                  <c:v>305</c:v>
                </c:pt>
                <c:pt idx="306">
                  <c:v>306</c:v>
                </c:pt>
                <c:pt idx="307">
                  <c:v>307</c:v>
                </c:pt>
                <c:pt idx="308">
                  <c:v>308</c:v>
                </c:pt>
                <c:pt idx="309">
                  <c:v>309</c:v>
                </c:pt>
                <c:pt idx="310">
                  <c:v>310</c:v>
                </c:pt>
                <c:pt idx="311">
                  <c:v>311</c:v>
                </c:pt>
                <c:pt idx="312">
                  <c:v>312</c:v>
                </c:pt>
                <c:pt idx="313">
                  <c:v>313</c:v>
                </c:pt>
                <c:pt idx="314">
                  <c:v>314</c:v>
                </c:pt>
                <c:pt idx="315">
                  <c:v>315</c:v>
                </c:pt>
                <c:pt idx="316">
                  <c:v>316</c:v>
                </c:pt>
                <c:pt idx="317">
                  <c:v>317</c:v>
                </c:pt>
                <c:pt idx="318">
                  <c:v>318</c:v>
                </c:pt>
                <c:pt idx="319">
                  <c:v>319</c:v>
                </c:pt>
                <c:pt idx="320">
                  <c:v>320</c:v>
                </c:pt>
                <c:pt idx="321">
                  <c:v>321</c:v>
                </c:pt>
                <c:pt idx="322">
                  <c:v>322</c:v>
                </c:pt>
                <c:pt idx="323">
                  <c:v>323</c:v>
                </c:pt>
                <c:pt idx="324">
                  <c:v>324</c:v>
                </c:pt>
                <c:pt idx="325">
                  <c:v>325</c:v>
                </c:pt>
                <c:pt idx="326">
                  <c:v>326</c:v>
                </c:pt>
                <c:pt idx="327">
                  <c:v>327</c:v>
                </c:pt>
                <c:pt idx="328">
                  <c:v>328</c:v>
                </c:pt>
                <c:pt idx="329">
                  <c:v>329</c:v>
                </c:pt>
                <c:pt idx="330">
                  <c:v>330</c:v>
                </c:pt>
                <c:pt idx="331">
                  <c:v>331</c:v>
                </c:pt>
                <c:pt idx="332">
                  <c:v>332</c:v>
                </c:pt>
                <c:pt idx="333">
                  <c:v>333</c:v>
                </c:pt>
                <c:pt idx="334">
                  <c:v>334</c:v>
                </c:pt>
                <c:pt idx="335">
                  <c:v>335</c:v>
                </c:pt>
                <c:pt idx="336">
                  <c:v>336</c:v>
                </c:pt>
                <c:pt idx="337">
                  <c:v>337</c:v>
                </c:pt>
                <c:pt idx="338">
                  <c:v>338</c:v>
                </c:pt>
                <c:pt idx="339">
                  <c:v>339</c:v>
                </c:pt>
                <c:pt idx="340">
                  <c:v>340</c:v>
                </c:pt>
                <c:pt idx="341">
                  <c:v>341</c:v>
                </c:pt>
                <c:pt idx="342">
                  <c:v>342</c:v>
                </c:pt>
                <c:pt idx="343">
                  <c:v>343</c:v>
                </c:pt>
                <c:pt idx="344">
                  <c:v>344</c:v>
                </c:pt>
                <c:pt idx="345">
                  <c:v>345</c:v>
                </c:pt>
                <c:pt idx="346">
                  <c:v>346</c:v>
                </c:pt>
                <c:pt idx="347">
                  <c:v>347</c:v>
                </c:pt>
                <c:pt idx="348">
                  <c:v>348</c:v>
                </c:pt>
                <c:pt idx="349">
                  <c:v>349</c:v>
                </c:pt>
                <c:pt idx="350">
                  <c:v>350</c:v>
                </c:pt>
                <c:pt idx="351">
                  <c:v>351</c:v>
                </c:pt>
                <c:pt idx="352">
                  <c:v>352</c:v>
                </c:pt>
                <c:pt idx="353">
                  <c:v>353</c:v>
                </c:pt>
                <c:pt idx="354">
                  <c:v>354</c:v>
                </c:pt>
                <c:pt idx="355">
                  <c:v>355</c:v>
                </c:pt>
                <c:pt idx="356">
                  <c:v>356</c:v>
                </c:pt>
                <c:pt idx="357">
                  <c:v>357</c:v>
                </c:pt>
                <c:pt idx="358">
                  <c:v>358</c:v>
                </c:pt>
                <c:pt idx="359">
                  <c:v>359</c:v>
                </c:pt>
                <c:pt idx="360">
                  <c:v>360</c:v>
                </c:pt>
                <c:pt idx="361">
                  <c:v>361</c:v>
                </c:pt>
                <c:pt idx="362">
                  <c:v>362</c:v>
                </c:pt>
                <c:pt idx="363">
                  <c:v>363</c:v>
                </c:pt>
                <c:pt idx="364">
                  <c:v>364</c:v>
                </c:pt>
                <c:pt idx="365">
                  <c:v>365</c:v>
                </c:pt>
                <c:pt idx="366">
                  <c:v>366</c:v>
                </c:pt>
                <c:pt idx="367">
                  <c:v>367</c:v>
                </c:pt>
                <c:pt idx="368">
                  <c:v>368</c:v>
                </c:pt>
                <c:pt idx="369">
                  <c:v>369</c:v>
                </c:pt>
                <c:pt idx="370">
                  <c:v>370</c:v>
                </c:pt>
                <c:pt idx="371">
                  <c:v>371</c:v>
                </c:pt>
                <c:pt idx="372">
                  <c:v>372</c:v>
                </c:pt>
                <c:pt idx="373">
                  <c:v>373</c:v>
                </c:pt>
                <c:pt idx="374">
                  <c:v>374</c:v>
                </c:pt>
                <c:pt idx="375">
                  <c:v>375</c:v>
                </c:pt>
                <c:pt idx="376">
                  <c:v>376</c:v>
                </c:pt>
                <c:pt idx="377">
                  <c:v>377</c:v>
                </c:pt>
                <c:pt idx="378">
                  <c:v>378</c:v>
                </c:pt>
                <c:pt idx="379">
                  <c:v>379</c:v>
                </c:pt>
                <c:pt idx="380">
                  <c:v>380</c:v>
                </c:pt>
                <c:pt idx="381">
                  <c:v>381</c:v>
                </c:pt>
                <c:pt idx="382">
                  <c:v>382</c:v>
                </c:pt>
                <c:pt idx="383">
                  <c:v>383</c:v>
                </c:pt>
                <c:pt idx="384">
                  <c:v>384</c:v>
                </c:pt>
                <c:pt idx="385">
                  <c:v>385</c:v>
                </c:pt>
                <c:pt idx="386">
                  <c:v>386</c:v>
                </c:pt>
                <c:pt idx="387">
                  <c:v>387</c:v>
                </c:pt>
                <c:pt idx="388">
                  <c:v>388</c:v>
                </c:pt>
                <c:pt idx="389">
                  <c:v>389</c:v>
                </c:pt>
                <c:pt idx="390">
                  <c:v>390</c:v>
                </c:pt>
                <c:pt idx="391">
                  <c:v>391</c:v>
                </c:pt>
                <c:pt idx="392">
                  <c:v>392</c:v>
                </c:pt>
                <c:pt idx="393">
                  <c:v>393</c:v>
                </c:pt>
                <c:pt idx="394">
                  <c:v>394</c:v>
                </c:pt>
                <c:pt idx="395">
                  <c:v>395</c:v>
                </c:pt>
                <c:pt idx="396">
                  <c:v>396</c:v>
                </c:pt>
                <c:pt idx="397">
                  <c:v>397</c:v>
                </c:pt>
                <c:pt idx="398">
                  <c:v>398</c:v>
                </c:pt>
                <c:pt idx="399">
                  <c:v>399</c:v>
                </c:pt>
                <c:pt idx="400">
                  <c:v>400</c:v>
                </c:pt>
                <c:pt idx="401">
                  <c:v>401</c:v>
                </c:pt>
                <c:pt idx="402">
                  <c:v>402</c:v>
                </c:pt>
                <c:pt idx="403">
                  <c:v>403</c:v>
                </c:pt>
                <c:pt idx="404">
                  <c:v>404</c:v>
                </c:pt>
                <c:pt idx="405">
                  <c:v>405</c:v>
                </c:pt>
                <c:pt idx="406">
                  <c:v>406</c:v>
                </c:pt>
                <c:pt idx="407">
                  <c:v>407</c:v>
                </c:pt>
                <c:pt idx="408">
                  <c:v>408</c:v>
                </c:pt>
                <c:pt idx="409">
                  <c:v>409</c:v>
                </c:pt>
                <c:pt idx="410">
                  <c:v>410</c:v>
                </c:pt>
                <c:pt idx="411">
                  <c:v>411</c:v>
                </c:pt>
                <c:pt idx="412">
                  <c:v>412</c:v>
                </c:pt>
                <c:pt idx="413">
                  <c:v>413</c:v>
                </c:pt>
                <c:pt idx="414">
                  <c:v>414</c:v>
                </c:pt>
                <c:pt idx="415">
                  <c:v>415</c:v>
                </c:pt>
                <c:pt idx="416">
                  <c:v>416</c:v>
                </c:pt>
                <c:pt idx="417">
                  <c:v>417</c:v>
                </c:pt>
                <c:pt idx="418">
                  <c:v>418</c:v>
                </c:pt>
                <c:pt idx="419">
                  <c:v>419</c:v>
                </c:pt>
                <c:pt idx="420">
                  <c:v>420</c:v>
                </c:pt>
                <c:pt idx="421">
                  <c:v>421</c:v>
                </c:pt>
                <c:pt idx="422">
                  <c:v>422</c:v>
                </c:pt>
                <c:pt idx="423">
                  <c:v>423</c:v>
                </c:pt>
                <c:pt idx="424">
                  <c:v>424</c:v>
                </c:pt>
                <c:pt idx="425">
                  <c:v>425</c:v>
                </c:pt>
                <c:pt idx="426">
                  <c:v>426</c:v>
                </c:pt>
                <c:pt idx="427">
                  <c:v>427</c:v>
                </c:pt>
                <c:pt idx="428">
                  <c:v>428</c:v>
                </c:pt>
                <c:pt idx="429">
                  <c:v>429</c:v>
                </c:pt>
                <c:pt idx="430">
                  <c:v>430</c:v>
                </c:pt>
                <c:pt idx="431">
                  <c:v>431</c:v>
                </c:pt>
                <c:pt idx="432">
                  <c:v>432</c:v>
                </c:pt>
                <c:pt idx="433">
                  <c:v>433</c:v>
                </c:pt>
                <c:pt idx="434">
                  <c:v>434</c:v>
                </c:pt>
                <c:pt idx="435">
                  <c:v>435</c:v>
                </c:pt>
                <c:pt idx="436">
                  <c:v>436</c:v>
                </c:pt>
                <c:pt idx="437">
                  <c:v>437</c:v>
                </c:pt>
                <c:pt idx="438">
                  <c:v>438</c:v>
                </c:pt>
                <c:pt idx="439">
                  <c:v>439</c:v>
                </c:pt>
                <c:pt idx="440">
                  <c:v>440</c:v>
                </c:pt>
                <c:pt idx="441">
                  <c:v>441</c:v>
                </c:pt>
                <c:pt idx="442">
                  <c:v>442</c:v>
                </c:pt>
                <c:pt idx="443">
                  <c:v>443</c:v>
                </c:pt>
                <c:pt idx="444">
                  <c:v>444</c:v>
                </c:pt>
                <c:pt idx="445">
                  <c:v>445</c:v>
                </c:pt>
                <c:pt idx="446">
                  <c:v>446</c:v>
                </c:pt>
                <c:pt idx="447">
                  <c:v>447</c:v>
                </c:pt>
                <c:pt idx="448">
                  <c:v>448</c:v>
                </c:pt>
                <c:pt idx="449">
                  <c:v>449</c:v>
                </c:pt>
                <c:pt idx="450">
                  <c:v>450</c:v>
                </c:pt>
                <c:pt idx="451">
                  <c:v>451</c:v>
                </c:pt>
                <c:pt idx="452">
                  <c:v>452</c:v>
                </c:pt>
                <c:pt idx="453">
                  <c:v>453</c:v>
                </c:pt>
                <c:pt idx="454">
                  <c:v>454</c:v>
                </c:pt>
                <c:pt idx="455">
                  <c:v>455</c:v>
                </c:pt>
                <c:pt idx="456">
                  <c:v>456</c:v>
                </c:pt>
                <c:pt idx="457">
                  <c:v>457</c:v>
                </c:pt>
                <c:pt idx="458">
                  <c:v>458</c:v>
                </c:pt>
                <c:pt idx="459">
                  <c:v>459</c:v>
                </c:pt>
                <c:pt idx="460">
                  <c:v>460</c:v>
                </c:pt>
                <c:pt idx="461">
                  <c:v>461</c:v>
                </c:pt>
                <c:pt idx="462">
                  <c:v>462</c:v>
                </c:pt>
                <c:pt idx="463">
                  <c:v>463</c:v>
                </c:pt>
                <c:pt idx="464">
                  <c:v>464</c:v>
                </c:pt>
                <c:pt idx="465">
                  <c:v>465</c:v>
                </c:pt>
                <c:pt idx="466">
                  <c:v>466</c:v>
                </c:pt>
                <c:pt idx="467">
                  <c:v>467</c:v>
                </c:pt>
                <c:pt idx="468">
                  <c:v>468</c:v>
                </c:pt>
                <c:pt idx="469">
                  <c:v>469</c:v>
                </c:pt>
                <c:pt idx="470">
                  <c:v>470</c:v>
                </c:pt>
                <c:pt idx="471">
                  <c:v>471</c:v>
                </c:pt>
                <c:pt idx="472">
                  <c:v>472</c:v>
                </c:pt>
                <c:pt idx="473">
                  <c:v>473</c:v>
                </c:pt>
                <c:pt idx="474">
                  <c:v>474</c:v>
                </c:pt>
                <c:pt idx="475">
                  <c:v>475</c:v>
                </c:pt>
                <c:pt idx="476">
                  <c:v>476</c:v>
                </c:pt>
                <c:pt idx="477">
                  <c:v>477</c:v>
                </c:pt>
                <c:pt idx="478">
                  <c:v>478</c:v>
                </c:pt>
                <c:pt idx="479">
                  <c:v>479</c:v>
                </c:pt>
                <c:pt idx="480">
                  <c:v>480</c:v>
                </c:pt>
                <c:pt idx="481">
                  <c:v>481</c:v>
                </c:pt>
                <c:pt idx="482">
                  <c:v>482</c:v>
                </c:pt>
                <c:pt idx="483">
                  <c:v>483</c:v>
                </c:pt>
                <c:pt idx="484">
                  <c:v>484</c:v>
                </c:pt>
                <c:pt idx="485">
                  <c:v>485</c:v>
                </c:pt>
                <c:pt idx="486">
                  <c:v>486</c:v>
                </c:pt>
                <c:pt idx="487">
                  <c:v>487</c:v>
                </c:pt>
                <c:pt idx="488">
                  <c:v>488</c:v>
                </c:pt>
                <c:pt idx="489">
                  <c:v>489</c:v>
                </c:pt>
                <c:pt idx="490">
                  <c:v>490</c:v>
                </c:pt>
                <c:pt idx="491">
                  <c:v>491</c:v>
                </c:pt>
                <c:pt idx="492">
                  <c:v>492</c:v>
                </c:pt>
                <c:pt idx="493">
                  <c:v>493</c:v>
                </c:pt>
                <c:pt idx="494">
                  <c:v>494</c:v>
                </c:pt>
                <c:pt idx="495">
                  <c:v>495</c:v>
                </c:pt>
                <c:pt idx="496">
                  <c:v>496</c:v>
                </c:pt>
                <c:pt idx="497">
                  <c:v>497</c:v>
                </c:pt>
                <c:pt idx="498">
                  <c:v>498</c:v>
                </c:pt>
                <c:pt idx="499">
                  <c:v>499</c:v>
                </c:pt>
                <c:pt idx="500">
                  <c:v>500</c:v>
                </c:pt>
                <c:pt idx="501">
                  <c:v>501</c:v>
                </c:pt>
                <c:pt idx="502">
                  <c:v>502</c:v>
                </c:pt>
                <c:pt idx="503">
                  <c:v>503</c:v>
                </c:pt>
                <c:pt idx="504">
                  <c:v>504</c:v>
                </c:pt>
                <c:pt idx="505">
                  <c:v>505</c:v>
                </c:pt>
                <c:pt idx="506">
                  <c:v>506</c:v>
                </c:pt>
                <c:pt idx="507">
                  <c:v>507</c:v>
                </c:pt>
                <c:pt idx="508">
                  <c:v>508</c:v>
                </c:pt>
                <c:pt idx="509">
                  <c:v>509</c:v>
                </c:pt>
                <c:pt idx="510">
                  <c:v>510</c:v>
                </c:pt>
                <c:pt idx="511">
                  <c:v>511</c:v>
                </c:pt>
                <c:pt idx="512">
                  <c:v>512</c:v>
                </c:pt>
                <c:pt idx="513">
                  <c:v>513</c:v>
                </c:pt>
                <c:pt idx="514">
                  <c:v>514</c:v>
                </c:pt>
                <c:pt idx="515">
                  <c:v>515</c:v>
                </c:pt>
                <c:pt idx="516">
                  <c:v>516</c:v>
                </c:pt>
                <c:pt idx="517">
                  <c:v>517</c:v>
                </c:pt>
                <c:pt idx="518">
                  <c:v>518</c:v>
                </c:pt>
                <c:pt idx="519">
                  <c:v>519</c:v>
                </c:pt>
                <c:pt idx="520">
                  <c:v>520</c:v>
                </c:pt>
                <c:pt idx="521">
                  <c:v>521</c:v>
                </c:pt>
                <c:pt idx="522">
                  <c:v>522</c:v>
                </c:pt>
                <c:pt idx="523">
                  <c:v>523</c:v>
                </c:pt>
                <c:pt idx="524">
                  <c:v>524</c:v>
                </c:pt>
                <c:pt idx="525">
                  <c:v>525</c:v>
                </c:pt>
                <c:pt idx="526">
                  <c:v>526</c:v>
                </c:pt>
                <c:pt idx="527">
                  <c:v>527</c:v>
                </c:pt>
                <c:pt idx="528">
                  <c:v>528</c:v>
                </c:pt>
                <c:pt idx="529">
                  <c:v>529</c:v>
                </c:pt>
                <c:pt idx="530">
                  <c:v>530</c:v>
                </c:pt>
                <c:pt idx="531">
                  <c:v>531</c:v>
                </c:pt>
                <c:pt idx="532">
                  <c:v>532</c:v>
                </c:pt>
                <c:pt idx="533">
                  <c:v>533</c:v>
                </c:pt>
                <c:pt idx="534">
                  <c:v>534</c:v>
                </c:pt>
                <c:pt idx="535">
                  <c:v>535</c:v>
                </c:pt>
                <c:pt idx="536">
                  <c:v>536</c:v>
                </c:pt>
                <c:pt idx="537">
                  <c:v>537</c:v>
                </c:pt>
                <c:pt idx="538">
                  <c:v>538</c:v>
                </c:pt>
                <c:pt idx="539">
                  <c:v>539</c:v>
                </c:pt>
                <c:pt idx="540">
                  <c:v>540</c:v>
                </c:pt>
                <c:pt idx="541">
                  <c:v>541</c:v>
                </c:pt>
                <c:pt idx="542">
                  <c:v>542</c:v>
                </c:pt>
                <c:pt idx="543">
                  <c:v>543</c:v>
                </c:pt>
                <c:pt idx="544">
                  <c:v>544</c:v>
                </c:pt>
                <c:pt idx="545">
                  <c:v>545</c:v>
                </c:pt>
                <c:pt idx="546">
                  <c:v>546</c:v>
                </c:pt>
                <c:pt idx="547">
                  <c:v>547</c:v>
                </c:pt>
                <c:pt idx="548">
                  <c:v>548</c:v>
                </c:pt>
                <c:pt idx="549">
                  <c:v>549</c:v>
                </c:pt>
                <c:pt idx="550">
                  <c:v>550</c:v>
                </c:pt>
                <c:pt idx="551">
                  <c:v>551</c:v>
                </c:pt>
                <c:pt idx="552">
                  <c:v>552</c:v>
                </c:pt>
                <c:pt idx="553">
                  <c:v>553</c:v>
                </c:pt>
                <c:pt idx="554">
                  <c:v>554</c:v>
                </c:pt>
                <c:pt idx="555">
                  <c:v>555</c:v>
                </c:pt>
                <c:pt idx="556">
                  <c:v>556</c:v>
                </c:pt>
                <c:pt idx="557">
                  <c:v>557</c:v>
                </c:pt>
                <c:pt idx="558">
                  <c:v>558</c:v>
                </c:pt>
                <c:pt idx="559">
                  <c:v>559</c:v>
                </c:pt>
                <c:pt idx="560">
                  <c:v>560</c:v>
                </c:pt>
                <c:pt idx="561">
                  <c:v>561</c:v>
                </c:pt>
                <c:pt idx="562">
                  <c:v>562</c:v>
                </c:pt>
                <c:pt idx="563">
                  <c:v>563</c:v>
                </c:pt>
                <c:pt idx="564">
                  <c:v>564</c:v>
                </c:pt>
                <c:pt idx="565">
                  <c:v>565</c:v>
                </c:pt>
                <c:pt idx="566">
                  <c:v>566</c:v>
                </c:pt>
                <c:pt idx="567">
                  <c:v>567</c:v>
                </c:pt>
                <c:pt idx="568">
                  <c:v>568</c:v>
                </c:pt>
                <c:pt idx="569">
                  <c:v>569</c:v>
                </c:pt>
                <c:pt idx="570">
                  <c:v>570</c:v>
                </c:pt>
                <c:pt idx="571">
                  <c:v>571</c:v>
                </c:pt>
                <c:pt idx="572">
                  <c:v>572</c:v>
                </c:pt>
                <c:pt idx="573">
                  <c:v>573</c:v>
                </c:pt>
                <c:pt idx="574">
                  <c:v>574</c:v>
                </c:pt>
                <c:pt idx="575">
                  <c:v>575</c:v>
                </c:pt>
                <c:pt idx="576">
                  <c:v>576</c:v>
                </c:pt>
                <c:pt idx="577">
                  <c:v>577</c:v>
                </c:pt>
                <c:pt idx="578">
                  <c:v>578</c:v>
                </c:pt>
                <c:pt idx="579">
                  <c:v>579</c:v>
                </c:pt>
                <c:pt idx="580">
                  <c:v>580</c:v>
                </c:pt>
                <c:pt idx="581">
                  <c:v>581</c:v>
                </c:pt>
                <c:pt idx="582">
                  <c:v>582</c:v>
                </c:pt>
                <c:pt idx="583">
                  <c:v>583</c:v>
                </c:pt>
                <c:pt idx="584">
                  <c:v>584</c:v>
                </c:pt>
                <c:pt idx="585">
                  <c:v>585</c:v>
                </c:pt>
                <c:pt idx="586">
                  <c:v>586</c:v>
                </c:pt>
                <c:pt idx="587">
                  <c:v>587</c:v>
                </c:pt>
                <c:pt idx="588">
                  <c:v>588</c:v>
                </c:pt>
                <c:pt idx="589">
                  <c:v>589</c:v>
                </c:pt>
                <c:pt idx="590">
                  <c:v>590</c:v>
                </c:pt>
                <c:pt idx="591">
                  <c:v>591</c:v>
                </c:pt>
                <c:pt idx="592">
                  <c:v>592</c:v>
                </c:pt>
                <c:pt idx="593">
                  <c:v>593</c:v>
                </c:pt>
                <c:pt idx="594">
                  <c:v>594</c:v>
                </c:pt>
                <c:pt idx="595">
                  <c:v>595</c:v>
                </c:pt>
                <c:pt idx="596">
                  <c:v>596</c:v>
                </c:pt>
                <c:pt idx="597">
                  <c:v>597</c:v>
                </c:pt>
                <c:pt idx="598">
                  <c:v>598</c:v>
                </c:pt>
                <c:pt idx="599">
                  <c:v>599</c:v>
                </c:pt>
                <c:pt idx="600">
                  <c:v>600</c:v>
                </c:pt>
                <c:pt idx="601">
                  <c:v>601</c:v>
                </c:pt>
                <c:pt idx="602">
                  <c:v>602</c:v>
                </c:pt>
                <c:pt idx="603">
                  <c:v>603</c:v>
                </c:pt>
                <c:pt idx="604">
                  <c:v>604</c:v>
                </c:pt>
                <c:pt idx="605">
                  <c:v>605</c:v>
                </c:pt>
                <c:pt idx="606">
                  <c:v>606</c:v>
                </c:pt>
                <c:pt idx="607">
                  <c:v>607</c:v>
                </c:pt>
                <c:pt idx="608">
                  <c:v>608</c:v>
                </c:pt>
                <c:pt idx="609">
                  <c:v>609</c:v>
                </c:pt>
                <c:pt idx="610">
                  <c:v>610</c:v>
                </c:pt>
                <c:pt idx="611">
                  <c:v>611</c:v>
                </c:pt>
                <c:pt idx="612">
                  <c:v>612</c:v>
                </c:pt>
                <c:pt idx="613">
                  <c:v>613</c:v>
                </c:pt>
                <c:pt idx="614">
                  <c:v>614</c:v>
                </c:pt>
                <c:pt idx="615">
                  <c:v>615</c:v>
                </c:pt>
                <c:pt idx="616">
                  <c:v>616</c:v>
                </c:pt>
                <c:pt idx="617">
                  <c:v>617</c:v>
                </c:pt>
                <c:pt idx="618">
                  <c:v>618</c:v>
                </c:pt>
                <c:pt idx="619">
                  <c:v>619</c:v>
                </c:pt>
                <c:pt idx="620">
                  <c:v>620</c:v>
                </c:pt>
                <c:pt idx="621">
                  <c:v>621</c:v>
                </c:pt>
                <c:pt idx="622">
                  <c:v>622</c:v>
                </c:pt>
                <c:pt idx="623">
                  <c:v>623</c:v>
                </c:pt>
                <c:pt idx="624">
                  <c:v>624</c:v>
                </c:pt>
                <c:pt idx="625">
                  <c:v>625</c:v>
                </c:pt>
                <c:pt idx="626">
                  <c:v>626</c:v>
                </c:pt>
                <c:pt idx="627">
                  <c:v>627</c:v>
                </c:pt>
                <c:pt idx="628">
                  <c:v>628</c:v>
                </c:pt>
                <c:pt idx="629">
                  <c:v>629</c:v>
                </c:pt>
                <c:pt idx="630">
                  <c:v>630</c:v>
                </c:pt>
                <c:pt idx="631">
                  <c:v>631</c:v>
                </c:pt>
                <c:pt idx="632">
                  <c:v>632</c:v>
                </c:pt>
                <c:pt idx="633">
                  <c:v>633</c:v>
                </c:pt>
                <c:pt idx="634">
                  <c:v>634</c:v>
                </c:pt>
                <c:pt idx="635">
                  <c:v>635</c:v>
                </c:pt>
                <c:pt idx="636">
                  <c:v>636</c:v>
                </c:pt>
                <c:pt idx="637">
                  <c:v>637</c:v>
                </c:pt>
                <c:pt idx="638">
                  <c:v>638</c:v>
                </c:pt>
                <c:pt idx="639">
                  <c:v>639</c:v>
                </c:pt>
                <c:pt idx="640">
                  <c:v>640</c:v>
                </c:pt>
                <c:pt idx="641">
                  <c:v>641</c:v>
                </c:pt>
                <c:pt idx="642">
                  <c:v>642</c:v>
                </c:pt>
                <c:pt idx="643">
                  <c:v>643</c:v>
                </c:pt>
                <c:pt idx="644">
                  <c:v>644</c:v>
                </c:pt>
                <c:pt idx="645">
                  <c:v>645</c:v>
                </c:pt>
                <c:pt idx="646">
                  <c:v>646</c:v>
                </c:pt>
                <c:pt idx="647">
                  <c:v>647</c:v>
                </c:pt>
                <c:pt idx="648">
                  <c:v>648</c:v>
                </c:pt>
                <c:pt idx="649">
                  <c:v>649</c:v>
                </c:pt>
                <c:pt idx="650">
                  <c:v>650</c:v>
                </c:pt>
                <c:pt idx="651">
                  <c:v>651</c:v>
                </c:pt>
                <c:pt idx="652">
                  <c:v>652</c:v>
                </c:pt>
                <c:pt idx="653">
                  <c:v>653</c:v>
                </c:pt>
                <c:pt idx="654">
                  <c:v>654</c:v>
                </c:pt>
                <c:pt idx="655">
                  <c:v>655</c:v>
                </c:pt>
                <c:pt idx="656">
                  <c:v>656</c:v>
                </c:pt>
                <c:pt idx="657">
                  <c:v>657</c:v>
                </c:pt>
                <c:pt idx="658">
                  <c:v>658</c:v>
                </c:pt>
                <c:pt idx="659">
                  <c:v>659</c:v>
                </c:pt>
                <c:pt idx="660">
                  <c:v>660</c:v>
                </c:pt>
                <c:pt idx="661">
                  <c:v>661</c:v>
                </c:pt>
                <c:pt idx="662">
                  <c:v>662</c:v>
                </c:pt>
                <c:pt idx="663">
                  <c:v>663</c:v>
                </c:pt>
                <c:pt idx="664">
                  <c:v>664</c:v>
                </c:pt>
                <c:pt idx="665">
                  <c:v>665</c:v>
                </c:pt>
                <c:pt idx="666">
                  <c:v>666</c:v>
                </c:pt>
                <c:pt idx="667">
                  <c:v>667</c:v>
                </c:pt>
                <c:pt idx="668">
                  <c:v>668</c:v>
                </c:pt>
                <c:pt idx="669">
                  <c:v>669</c:v>
                </c:pt>
                <c:pt idx="670">
                  <c:v>670</c:v>
                </c:pt>
                <c:pt idx="671">
                  <c:v>671</c:v>
                </c:pt>
                <c:pt idx="672">
                  <c:v>672</c:v>
                </c:pt>
                <c:pt idx="673">
                  <c:v>673</c:v>
                </c:pt>
                <c:pt idx="674">
                  <c:v>674</c:v>
                </c:pt>
                <c:pt idx="675">
                  <c:v>675</c:v>
                </c:pt>
                <c:pt idx="676">
                  <c:v>676</c:v>
                </c:pt>
                <c:pt idx="677">
                  <c:v>677</c:v>
                </c:pt>
                <c:pt idx="678">
                  <c:v>678</c:v>
                </c:pt>
                <c:pt idx="679">
                  <c:v>679</c:v>
                </c:pt>
                <c:pt idx="680">
                  <c:v>680</c:v>
                </c:pt>
                <c:pt idx="681">
                  <c:v>681</c:v>
                </c:pt>
                <c:pt idx="682">
                  <c:v>682</c:v>
                </c:pt>
                <c:pt idx="683">
                  <c:v>683</c:v>
                </c:pt>
                <c:pt idx="684">
                  <c:v>684</c:v>
                </c:pt>
                <c:pt idx="685">
                  <c:v>685</c:v>
                </c:pt>
                <c:pt idx="686">
                  <c:v>686</c:v>
                </c:pt>
                <c:pt idx="687">
                  <c:v>687</c:v>
                </c:pt>
                <c:pt idx="688">
                  <c:v>688</c:v>
                </c:pt>
                <c:pt idx="689">
                  <c:v>689</c:v>
                </c:pt>
                <c:pt idx="690">
                  <c:v>690</c:v>
                </c:pt>
                <c:pt idx="691">
                  <c:v>691</c:v>
                </c:pt>
                <c:pt idx="692">
                  <c:v>692</c:v>
                </c:pt>
                <c:pt idx="693">
                  <c:v>693</c:v>
                </c:pt>
                <c:pt idx="694">
                  <c:v>694</c:v>
                </c:pt>
                <c:pt idx="695">
                  <c:v>695</c:v>
                </c:pt>
                <c:pt idx="696">
                  <c:v>696</c:v>
                </c:pt>
                <c:pt idx="697">
                  <c:v>697</c:v>
                </c:pt>
                <c:pt idx="698">
                  <c:v>698</c:v>
                </c:pt>
                <c:pt idx="699">
                  <c:v>699</c:v>
                </c:pt>
                <c:pt idx="700">
                  <c:v>700</c:v>
                </c:pt>
                <c:pt idx="701">
                  <c:v>701</c:v>
                </c:pt>
                <c:pt idx="702">
                  <c:v>702</c:v>
                </c:pt>
                <c:pt idx="703">
                  <c:v>703</c:v>
                </c:pt>
                <c:pt idx="704">
                  <c:v>704</c:v>
                </c:pt>
                <c:pt idx="705">
                  <c:v>705</c:v>
                </c:pt>
                <c:pt idx="706">
                  <c:v>706</c:v>
                </c:pt>
                <c:pt idx="707">
                  <c:v>707</c:v>
                </c:pt>
                <c:pt idx="708">
                  <c:v>708</c:v>
                </c:pt>
                <c:pt idx="709">
                  <c:v>709</c:v>
                </c:pt>
                <c:pt idx="710">
                  <c:v>710</c:v>
                </c:pt>
                <c:pt idx="711">
                  <c:v>711</c:v>
                </c:pt>
                <c:pt idx="712">
                  <c:v>712</c:v>
                </c:pt>
                <c:pt idx="713">
                  <c:v>713</c:v>
                </c:pt>
                <c:pt idx="714">
                  <c:v>714</c:v>
                </c:pt>
                <c:pt idx="715">
                  <c:v>715</c:v>
                </c:pt>
                <c:pt idx="716">
                  <c:v>716</c:v>
                </c:pt>
                <c:pt idx="717">
                  <c:v>717</c:v>
                </c:pt>
                <c:pt idx="718">
                  <c:v>718</c:v>
                </c:pt>
                <c:pt idx="719">
                  <c:v>719</c:v>
                </c:pt>
                <c:pt idx="720">
                  <c:v>720</c:v>
                </c:pt>
                <c:pt idx="721">
                  <c:v>721</c:v>
                </c:pt>
                <c:pt idx="722">
                  <c:v>722</c:v>
                </c:pt>
                <c:pt idx="723">
                  <c:v>723</c:v>
                </c:pt>
                <c:pt idx="724">
                  <c:v>724</c:v>
                </c:pt>
                <c:pt idx="725">
                  <c:v>725</c:v>
                </c:pt>
                <c:pt idx="726">
                  <c:v>726</c:v>
                </c:pt>
                <c:pt idx="727">
                  <c:v>727</c:v>
                </c:pt>
                <c:pt idx="728">
                  <c:v>728</c:v>
                </c:pt>
                <c:pt idx="729">
                  <c:v>729</c:v>
                </c:pt>
                <c:pt idx="730">
                  <c:v>730</c:v>
                </c:pt>
                <c:pt idx="731">
                  <c:v>731</c:v>
                </c:pt>
                <c:pt idx="732">
                  <c:v>732</c:v>
                </c:pt>
                <c:pt idx="733">
                  <c:v>733</c:v>
                </c:pt>
                <c:pt idx="734">
                  <c:v>734</c:v>
                </c:pt>
                <c:pt idx="735">
                  <c:v>735</c:v>
                </c:pt>
                <c:pt idx="736">
                  <c:v>736</c:v>
                </c:pt>
                <c:pt idx="737">
                  <c:v>737</c:v>
                </c:pt>
                <c:pt idx="738">
                  <c:v>738</c:v>
                </c:pt>
                <c:pt idx="739">
                  <c:v>739</c:v>
                </c:pt>
                <c:pt idx="740">
                  <c:v>740</c:v>
                </c:pt>
                <c:pt idx="741">
                  <c:v>741</c:v>
                </c:pt>
                <c:pt idx="742">
                  <c:v>742</c:v>
                </c:pt>
                <c:pt idx="743">
                  <c:v>743</c:v>
                </c:pt>
                <c:pt idx="744">
                  <c:v>744</c:v>
                </c:pt>
                <c:pt idx="745">
                  <c:v>745</c:v>
                </c:pt>
                <c:pt idx="746">
                  <c:v>746</c:v>
                </c:pt>
                <c:pt idx="747">
                  <c:v>747</c:v>
                </c:pt>
                <c:pt idx="748">
                  <c:v>748</c:v>
                </c:pt>
                <c:pt idx="749">
                  <c:v>749</c:v>
                </c:pt>
                <c:pt idx="750">
                  <c:v>750</c:v>
                </c:pt>
                <c:pt idx="751">
                  <c:v>751</c:v>
                </c:pt>
                <c:pt idx="752">
                  <c:v>752</c:v>
                </c:pt>
                <c:pt idx="753">
                  <c:v>753</c:v>
                </c:pt>
                <c:pt idx="754">
                  <c:v>754</c:v>
                </c:pt>
                <c:pt idx="755">
                  <c:v>755</c:v>
                </c:pt>
                <c:pt idx="756">
                  <c:v>756</c:v>
                </c:pt>
                <c:pt idx="757">
                  <c:v>757</c:v>
                </c:pt>
                <c:pt idx="758">
                  <c:v>758</c:v>
                </c:pt>
                <c:pt idx="759">
                  <c:v>759</c:v>
                </c:pt>
                <c:pt idx="760">
                  <c:v>760</c:v>
                </c:pt>
                <c:pt idx="761">
                  <c:v>761</c:v>
                </c:pt>
                <c:pt idx="762">
                  <c:v>762</c:v>
                </c:pt>
                <c:pt idx="763">
                  <c:v>763</c:v>
                </c:pt>
                <c:pt idx="764">
                  <c:v>764</c:v>
                </c:pt>
                <c:pt idx="765">
                  <c:v>765</c:v>
                </c:pt>
                <c:pt idx="766">
                  <c:v>766</c:v>
                </c:pt>
                <c:pt idx="767">
                  <c:v>767</c:v>
                </c:pt>
                <c:pt idx="768">
                  <c:v>768</c:v>
                </c:pt>
                <c:pt idx="769">
                  <c:v>769</c:v>
                </c:pt>
                <c:pt idx="770">
                  <c:v>770</c:v>
                </c:pt>
                <c:pt idx="771">
                  <c:v>771</c:v>
                </c:pt>
                <c:pt idx="772">
                  <c:v>772</c:v>
                </c:pt>
                <c:pt idx="773">
                  <c:v>773</c:v>
                </c:pt>
                <c:pt idx="774">
                  <c:v>774</c:v>
                </c:pt>
                <c:pt idx="775">
                  <c:v>775</c:v>
                </c:pt>
                <c:pt idx="776">
                  <c:v>776</c:v>
                </c:pt>
                <c:pt idx="777">
                  <c:v>777</c:v>
                </c:pt>
                <c:pt idx="778">
                  <c:v>778</c:v>
                </c:pt>
                <c:pt idx="779">
                  <c:v>779</c:v>
                </c:pt>
                <c:pt idx="780">
                  <c:v>780</c:v>
                </c:pt>
                <c:pt idx="781">
                  <c:v>781</c:v>
                </c:pt>
                <c:pt idx="782">
                  <c:v>782</c:v>
                </c:pt>
                <c:pt idx="783">
                  <c:v>783</c:v>
                </c:pt>
                <c:pt idx="784">
                  <c:v>784</c:v>
                </c:pt>
                <c:pt idx="785">
                  <c:v>785</c:v>
                </c:pt>
                <c:pt idx="786">
                  <c:v>786</c:v>
                </c:pt>
                <c:pt idx="787">
                  <c:v>787</c:v>
                </c:pt>
                <c:pt idx="788">
                  <c:v>788</c:v>
                </c:pt>
                <c:pt idx="789">
                  <c:v>789</c:v>
                </c:pt>
                <c:pt idx="790">
                  <c:v>790</c:v>
                </c:pt>
                <c:pt idx="791">
                  <c:v>791</c:v>
                </c:pt>
                <c:pt idx="792">
                  <c:v>792</c:v>
                </c:pt>
                <c:pt idx="793">
                  <c:v>793</c:v>
                </c:pt>
                <c:pt idx="794">
                  <c:v>794</c:v>
                </c:pt>
                <c:pt idx="795">
                  <c:v>795</c:v>
                </c:pt>
                <c:pt idx="796">
                  <c:v>796</c:v>
                </c:pt>
                <c:pt idx="797">
                  <c:v>797</c:v>
                </c:pt>
                <c:pt idx="798">
                  <c:v>798</c:v>
                </c:pt>
                <c:pt idx="799">
                  <c:v>799</c:v>
                </c:pt>
                <c:pt idx="800">
                  <c:v>800</c:v>
                </c:pt>
                <c:pt idx="801">
                  <c:v>801</c:v>
                </c:pt>
                <c:pt idx="802">
                  <c:v>802</c:v>
                </c:pt>
                <c:pt idx="803">
                  <c:v>803</c:v>
                </c:pt>
                <c:pt idx="804">
                  <c:v>804</c:v>
                </c:pt>
                <c:pt idx="805">
                  <c:v>805</c:v>
                </c:pt>
                <c:pt idx="806">
                  <c:v>806</c:v>
                </c:pt>
                <c:pt idx="807">
                  <c:v>807</c:v>
                </c:pt>
                <c:pt idx="808">
                  <c:v>808</c:v>
                </c:pt>
                <c:pt idx="809">
                  <c:v>809</c:v>
                </c:pt>
                <c:pt idx="810">
                  <c:v>810</c:v>
                </c:pt>
                <c:pt idx="811">
                  <c:v>811</c:v>
                </c:pt>
                <c:pt idx="812">
                  <c:v>812</c:v>
                </c:pt>
                <c:pt idx="813">
                  <c:v>813</c:v>
                </c:pt>
                <c:pt idx="814">
                  <c:v>814</c:v>
                </c:pt>
                <c:pt idx="815">
                  <c:v>815</c:v>
                </c:pt>
                <c:pt idx="816">
                  <c:v>816</c:v>
                </c:pt>
                <c:pt idx="817">
                  <c:v>817</c:v>
                </c:pt>
                <c:pt idx="818">
                  <c:v>818</c:v>
                </c:pt>
                <c:pt idx="819">
                  <c:v>819</c:v>
                </c:pt>
                <c:pt idx="820">
                  <c:v>820</c:v>
                </c:pt>
                <c:pt idx="821">
                  <c:v>821</c:v>
                </c:pt>
                <c:pt idx="822">
                  <c:v>822</c:v>
                </c:pt>
                <c:pt idx="823">
                  <c:v>823</c:v>
                </c:pt>
                <c:pt idx="824">
                  <c:v>824</c:v>
                </c:pt>
                <c:pt idx="825">
                  <c:v>825</c:v>
                </c:pt>
                <c:pt idx="826">
                  <c:v>826</c:v>
                </c:pt>
                <c:pt idx="827">
                  <c:v>827</c:v>
                </c:pt>
                <c:pt idx="828">
                  <c:v>828</c:v>
                </c:pt>
                <c:pt idx="829">
                  <c:v>829</c:v>
                </c:pt>
                <c:pt idx="830">
                  <c:v>830</c:v>
                </c:pt>
                <c:pt idx="831">
                  <c:v>831</c:v>
                </c:pt>
                <c:pt idx="832">
                  <c:v>832</c:v>
                </c:pt>
                <c:pt idx="833">
                  <c:v>833</c:v>
                </c:pt>
                <c:pt idx="834">
                  <c:v>834</c:v>
                </c:pt>
                <c:pt idx="835">
                  <c:v>835</c:v>
                </c:pt>
                <c:pt idx="836">
                  <c:v>836</c:v>
                </c:pt>
                <c:pt idx="837">
                  <c:v>837</c:v>
                </c:pt>
                <c:pt idx="838">
                  <c:v>838</c:v>
                </c:pt>
                <c:pt idx="839">
                  <c:v>839</c:v>
                </c:pt>
                <c:pt idx="840">
                  <c:v>840</c:v>
                </c:pt>
                <c:pt idx="841">
                  <c:v>841</c:v>
                </c:pt>
                <c:pt idx="842">
                  <c:v>842</c:v>
                </c:pt>
                <c:pt idx="843">
                  <c:v>843</c:v>
                </c:pt>
                <c:pt idx="844">
                  <c:v>844</c:v>
                </c:pt>
                <c:pt idx="845">
                  <c:v>845</c:v>
                </c:pt>
                <c:pt idx="846">
                  <c:v>846</c:v>
                </c:pt>
                <c:pt idx="847">
                  <c:v>847</c:v>
                </c:pt>
                <c:pt idx="848">
                  <c:v>848</c:v>
                </c:pt>
                <c:pt idx="849">
                  <c:v>849</c:v>
                </c:pt>
                <c:pt idx="850">
                  <c:v>850</c:v>
                </c:pt>
                <c:pt idx="851">
                  <c:v>851</c:v>
                </c:pt>
                <c:pt idx="852">
                  <c:v>852</c:v>
                </c:pt>
                <c:pt idx="853">
                  <c:v>853</c:v>
                </c:pt>
                <c:pt idx="854">
                  <c:v>854</c:v>
                </c:pt>
                <c:pt idx="855">
                  <c:v>855</c:v>
                </c:pt>
                <c:pt idx="856">
                  <c:v>856</c:v>
                </c:pt>
                <c:pt idx="857">
                  <c:v>857</c:v>
                </c:pt>
                <c:pt idx="858">
                  <c:v>858</c:v>
                </c:pt>
                <c:pt idx="859">
                  <c:v>859</c:v>
                </c:pt>
                <c:pt idx="860">
                  <c:v>860</c:v>
                </c:pt>
                <c:pt idx="861">
                  <c:v>861</c:v>
                </c:pt>
                <c:pt idx="862">
                  <c:v>862</c:v>
                </c:pt>
                <c:pt idx="863">
                  <c:v>863</c:v>
                </c:pt>
                <c:pt idx="864">
                  <c:v>864</c:v>
                </c:pt>
                <c:pt idx="865">
                  <c:v>865</c:v>
                </c:pt>
                <c:pt idx="866">
                  <c:v>866</c:v>
                </c:pt>
                <c:pt idx="867">
                  <c:v>867</c:v>
                </c:pt>
                <c:pt idx="868">
                  <c:v>868</c:v>
                </c:pt>
                <c:pt idx="869">
                  <c:v>869</c:v>
                </c:pt>
                <c:pt idx="870">
                  <c:v>870</c:v>
                </c:pt>
                <c:pt idx="871">
                  <c:v>871</c:v>
                </c:pt>
                <c:pt idx="872">
                  <c:v>872</c:v>
                </c:pt>
                <c:pt idx="873">
                  <c:v>873</c:v>
                </c:pt>
                <c:pt idx="874">
                  <c:v>874</c:v>
                </c:pt>
                <c:pt idx="875">
                  <c:v>875</c:v>
                </c:pt>
                <c:pt idx="876">
                  <c:v>876</c:v>
                </c:pt>
                <c:pt idx="877">
                  <c:v>877</c:v>
                </c:pt>
                <c:pt idx="878">
                  <c:v>878</c:v>
                </c:pt>
                <c:pt idx="879">
                  <c:v>879</c:v>
                </c:pt>
                <c:pt idx="880">
                  <c:v>880</c:v>
                </c:pt>
                <c:pt idx="881">
                  <c:v>881</c:v>
                </c:pt>
                <c:pt idx="882">
                  <c:v>882</c:v>
                </c:pt>
                <c:pt idx="883">
                  <c:v>883</c:v>
                </c:pt>
                <c:pt idx="884">
                  <c:v>884</c:v>
                </c:pt>
                <c:pt idx="885">
                  <c:v>885</c:v>
                </c:pt>
                <c:pt idx="886">
                  <c:v>886</c:v>
                </c:pt>
                <c:pt idx="887">
                  <c:v>887</c:v>
                </c:pt>
                <c:pt idx="888">
                  <c:v>888</c:v>
                </c:pt>
                <c:pt idx="889">
                  <c:v>889</c:v>
                </c:pt>
                <c:pt idx="890">
                  <c:v>890</c:v>
                </c:pt>
                <c:pt idx="891">
                  <c:v>891</c:v>
                </c:pt>
                <c:pt idx="892">
                  <c:v>892</c:v>
                </c:pt>
                <c:pt idx="893">
                  <c:v>893</c:v>
                </c:pt>
                <c:pt idx="894">
                  <c:v>894</c:v>
                </c:pt>
                <c:pt idx="895">
                  <c:v>895</c:v>
                </c:pt>
                <c:pt idx="896">
                  <c:v>896</c:v>
                </c:pt>
                <c:pt idx="897">
                  <c:v>897</c:v>
                </c:pt>
                <c:pt idx="898">
                  <c:v>898</c:v>
                </c:pt>
                <c:pt idx="899">
                  <c:v>899</c:v>
                </c:pt>
                <c:pt idx="900">
                  <c:v>900</c:v>
                </c:pt>
                <c:pt idx="901">
                  <c:v>901</c:v>
                </c:pt>
                <c:pt idx="902">
                  <c:v>902</c:v>
                </c:pt>
                <c:pt idx="903">
                  <c:v>903</c:v>
                </c:pt>
                <c:pt idx="904">
                  <c:v>904</c:v>
                </c:pt>
                <c:pt idx="905">
                  <c:v>905</c:v>
                </c:pt>
                <c:pt idx="906">
                  <c:v>906</c:v>
                </c:pt>
                <c:pt idx="907">
                  <c:v>907</c:v>
                </c:pt>
                <c:pt idx="908">
                  <c:v>908</c:v>
                </c:pt>
                <c:pt idx="909">
                  <c:v>909</c:v>
                </c:pt>
                <c:pt idx="910">
                  <c:v>910</c:v>
                </c:pt>
                <c:pt idx="911">
                  <c:v>911</c:v>
                </c:pt>
                <c:pt idx="912">
                  <c:v>912</c:v>
                </c:pt>
                <c:pt idx="913">
                  <c:v>913</c:v>
                </c:pt>
                <c:pt idx="914">
                  <c:v>914</c:v>
                </c:pt>
                <c:pt idx="915">
                  <c:v>915</c:v>
                </c:pt>
                <c:pt idx="916">
                  <c:v>916</c:v>
                </c:pt>
                <c:pt idx="917">
                  <c:v>917</c:v>
                </c:pt>
                <c:pt idx="918">
                  <c:v>918</c:v>
                </c:pt>
                <c:pt idx="919">
                  <c:v>919</c:v>
                </c:pt>
                <c:pt idx="920">
                  <c:v>920</c:v>
                </c:pt>
                <c:pt idx="921">
                  <c:v>921</c:v>
                </c:pt>
                <c:pt idx="922">
                  <c:v>922</c:v>
                </c:pt>
                <c:pt idx="923">
                  <c:v>923</c:v>
                </c:pt>
                <c:pt idx="924">
                  <c:v>924</c:v>
                </c:pt>
                <c:pt idx="925">
                  <c:v>925</c:v>
                </c:pt>
                <c:pt idx="926">
                  <c:v>926</c:v>
                </c:pt>
                <c:pt idx="927">
                  <c:v>927</c:v>
                </c:pt>
                <c:pt idx="928">
                  <c:v>928</c:v>
                </c:pt>
                <c:pt idx="929">
                  <c:v>929</c:v>
                </c:pt>
                <c:pt idx="930">
                  <c:v>930</c:v>
                </c:pt>
                <c:pt idx="931">
                  <c:v>931</c:v>
                </c:pt>
                <c:pt idx="932">
                  <c:v>932</c:v>
                </c:pt>
                <c:pt idx="933">
                  <c:v>933</c:v>
                </c:pt>
                <c:pt idx="934">
                  <c:v>934</c:v>
                </c:pt>
                <c:pt idx="935">
                  <c:v>935</c:v>
                </c:pt>
                <c:pt idx="936">
                  <c:v>936</c:v>
                </c:pt>
                <c:pt idx="937">
                  <c:v>937</c:v>
                </c:pt>
                <c:pt idx="938">
                  <c:v>938</c:v>
                </c:pt>
                <c:pt idx="939">
                  <c:v>939</c:v>
                </c:pt>
                <c:pt idx="940">
                  <c:v>940</c:v>
                </c:pt>
                <c:pt idx="941">
                  <c:v>941</c:v>
                </c:pt>
                <c:pt idx="942">
                  <c:v>942</c:v>
                </c:pt>
                <c:pt idx="943">
                  <c:v>943</c:v>
                </c:pt>
                <c:pt idx="944">
                  <c:v>944</c:v>
                </c:pt>
                <c:pt idx="945">
                  <c:v>945</c:v>
                </c:pt>
                <c:pt idx="946">
                  <c:v>946</c:v>
                </c:pt>
                <c:pt idx="947">
                  <c:v>947</c:v>
                </c:pt>
                <c:pt idx="948">
                  <c:v>948</c:v>
                </c:pt>
                <c:pt idx="949">
                  <c:v>949</c:v>
                </c:pt>
                <c:pt idx="950">
                  <c:v>950</c:v>
                </c:pt>
                <c:pt idx="951">
                  <c:v>951</c:v>
                </c:pt>
                <c:pt idx="952">
                  <c:v>952</c:v>
                </c:pt>
                <c:pt idx="953">
                  <c:v>953</c:v>
                </c:pt>
                <c:pt idx="954">
                  <c:v>954</c:v>
                </c:pt>
                <c:pt idx="955">
                  <c:v>955</c:v>
                </c:pt>
                <c:pt idx="956">
                  <c:v>956</c:v>
                </c:pt>
                <c:pt idx="957">
                  <c:v>957</c:v>
                </c:pt>
                <c:pt idx="958">
                  <c:v>958</c:v>
                </c:pt>
                <c:pt idx="959">
                  <c:v>959</c:v>
                </c:pt>
                <c:pt idx="960">
                  <c:v>960</c:v>
                </c:pt>
                <c:pt idx="961">
                  <c:v>961</c:v>
                </c:pt>
                <c:pt idx="962">
                  <c:v>962</c:v>
                </c:pt>
                <c:pt idx="963">
                  <c:v>963</c:v>
                </c:pt>
                <c:pt idx="964">
                  <c:v>964</c:v>
                </c:pt>
                <c:pt idx="965">
                  <c:v>965</c:v>
                </c:pt>
                <c:pt idx="966">
                  <c:v>966</c:v>
                </c:pt>
                <c:pt idx="967">
                  <c:v>967</c:v>
                </c:pt>
                <c:pt idx="968">
                  <c:v>968</c:v>
                </c:pt>
                <c:pt idx="969">
                  <c:v>969</c:v>
                </c:pt>
                <c:pt idx="970">
                  <c:v>970</c:v>
                </c:pt>
                <c:pt idx="971">
                  <c:v>971</c:v>
                </c:pt>
                <c:pt idx="972">
                  <c:v>972</c:v>
                </c:pt>
                <c:pt idx="973">
                  <c:v>973</c:v>
                </c:pt>
                <c:pt idx="974">
                  <c:v>974</c:v>
                </c:pt>
                <c:pt idx="975">
                  <c:v>975</c:v>
                </c:pt>
                <c:pt idx="976">
                  <c:v>976</c:v>
                </c:pt>
                <c:pt idx="977">
                  <c:v>977</c:v>
                </c:pt>
                <c:pt idx="978">
                  <c:v>978</c:v>
                </c:pt>
                <c:pt idx="979">
                  <c:v>979</c:v>
                </c:pt>
                <c:pt idx="980">
                  <c:v>980</c:v>
                </c:pt>
                <c:pt idx="981">
                  <c:v>981</c:v>
                </c:pt>
                <c:pt idx="982">
                  <c:v>982</c:v>
                </c:pt>
                <c:pt idx="983">
                  <c:v>983</c:v>
                </c:pt>
                <c:pt idx="984">
                  <c:v>984</c:v>
                </c:pt>
                <c:pt idx="985">
                  <c:v>985</c:v>
                </c:pt>
                <c:pt idx="986">
                  <c:v>986</c:v>
                </c:pt>
                <c:pt idx="987">
                  <c:v>987</c:v>
                </c:pt>
                <c:pt idx="988">
                  <c:v>988</c:v>
                </c:pt>
                <c:pt idx="989">
                  <c:v>989</c:v>
                </c:pt>
                <c:pt idx="990">
                  <c:v>990</c:v>
                </c:pt>
                <c:pt idx="991">
                  <c:v>991</c:v>
                </c:pt>
                <c:pt idx="992">
                  <c:v>992</c:v>
                </c:pt>
                <c:pt idx="993">
                  <c:v>993</c:v>
                </c:pt>
                <c:pt idx="994">
                  <c:v>994</c:v>
                </c:pt>
                <c:pt idx="995">
                  <c:v>995</c:v>
                </c:pt>
                <c:pt idx="996">
                  <c:v>996</c:v>
                </c:pt>
                <c:pt idx="997">
                  <c:v>997</c:v>
                </c:pt>
                <c:pt idx="998">
                  <c:v>998</c:v>
                </c:pt>
                <c:pt idx="999">
                  <c:v>999</c:v>
                </c:pt>
                <c:pt idx="1000">
                  <c:v>1000</c:v>
                </c:pt>
                <c:pt idx="1001">
                  <c:v>1001</c:v>
                </c:pt>
                <c:pt idx="1002">
                  <c:v>1002</c:v>
                </c:pt>
                <c:pt idx="1003">
                  <c:v>1003</c:v>
                </c:pt>
                <c:pt idx="1004">
                  <c:v>1004</c:v>
                </c:pt>
                <c:pt idx="1005">
                  <c:v>1005</c:v>
                </c:pt>
                <c:pt idx="1006">
                  <c:v>1006</c:v>
                </c:pt>
                <c:pt idx="1007">
                  <c:v>1007</c:v>
                </c:pt>
                <c:pt idx="1008">
                  <c:v>1008</c:v>
                </c:pt>
                <c:pt idx="1009">
                  <c:v>1009</c:v>
                </c:pt>
                <c:pt idx="1010">
                  <c:v>1010</c:v>
                </c:pt>
                <c:pt idx="1011">
                  <c:v>1011</c:v>
                </c:pt>
                <c:pt idx="1012">
                  <c:v>1012</c:v>
                </c:pt>
                <c:pt idx="1013">
                  <c:v>1013</c:v>
                </c:pt>
                <c:pt idx="1014">
                  <c:v>1014</c:v>
                </c:pt>
                <c:pt idx="1015">
                  <c:v>1015</c:v>
                </c:pt>
                <c:pt idx="1016">
                  <c:v>1016</c:v>
                </c:pt>
                <c:pt idx="1017">
                  <c:v>1017</c:v>
                </c:pt>
                <c:pt idx="1018">
                  <c:v>1018</c:v>
                </c:pt>
                <c:pt idx="1019">
                  <c:v>1019</c:v>
                </c:pt>
                <c:pt idx="1020">
                  <c:v>1020</c:v>
                </c:pt>
                <c:pt idx="1021">
                  <c:v>1021</c:v>
                </c:pt>
                <c:pt idx="1022">
                  <c:v>1022</c:v>
                </c:pt>
                <c:pt idx="1023">
                  <c:v>1023</c:v>
                </c:pt>
                <c:pt idx="1024">
                  <c:v>1024</c:v>
                </c:pt>
                <c:pt idx="1025">
                  <c:v>1025</c:v>
                </c:pt>
                <c:pt idx="1026">
                  <c:v>1026</c:v>
                </c:pt>
                <c:pt idx="1027">
                  <c:v>1027</c:v>
                </c:pt>
                <c:pt idx="1028">
                  <c:v>1028</c:v>
                </c:pt>
                <c:pt idx="1029">
                  <c:v>1029</c:v>
                </c:pt>
                <c:pt idx="1030">
                  <c:v>1030</c:v>
                </c:pt>
                <c:pt idx="1031">
                  <c:v>1031</c:v>
                </c:pt>
                <c:pt idx="1032">
                  <c:v>1032</c:v>
                </c:pt>
                <c:pt idx="1033">
                  <c:v>1033</c:v>
                </c:pt>
                <c:pt idx="1034">
                  <c:v>1034</c:v>
                </c:pt>
                <c:pt idx="1035">
                  <c:v>1035</c:v>
                </c:pt>
                <c:pt idx="1036">
                  <c:v>1036</c:v>
                </c:pt>
                <c:pt idx="1037">
                  <c:v>1037</c:v>
                </c:pt>
                <c:pt idx="1038">
                  <c:v>1038</c:v>
                </c:pt>
                <c:pt idx="1039">
                  <c:v>1039</c:v>
                </c:pt>
                <c:pt idx="1040">
                  <c:v>1040</c:v>
                </c:pt>
                <c:pt idx="1041">
                  <c:v>1041</c:v>
                </c:pt>
                <c:pt idx="1042">
                  <c:v>1042</c:v>
                </c:pt>
                <c:pt idx="1043">
                  <c:v>1043</c:v>
                </c:pt>
                <c:pt idx="1044">
                  <c:v>1044</c:v>
                </c:pt>
                <c:pt idx="1045">
                  <c:v>1045</c:v>
                </c:pt>
                <c:pt idx="1046">
                  <c:v>1046</c:v>
                </c:pt>
                <c:pt idx="1047">
                  <c:v>1047</c:v>
                </c:pt>
                <c:pt idx="1048">
                  <c:v>1048</c:v>
                </c:pt>
                <c:pt idx="1049">
                  <c:v>1049</c:v>
                </c:pt>
                <c:pt idx="1050">
                  <c:v>1050</c:v>
                </c:pt>
                <c:pt idx="1051">
                  <c:v>1051</c:v>
                </c:pt>
                <c:pt idx="1052">
                  <c:v>1052</c:v>
                </c:pt>
                <c:pt idx="1053">
                  <c:v>1053</c:v>
                </c:pt>
                <c:pt idx="1054">
                  <c:v>1054</c:v>
                </c:pt>
                <c:pt idx="1055">
                  <c:v>1055</c:v>
                </c:pt>
                <c:pt idx="1056">
                  <c:v>1056</c:v>
                </c:pt>
                <c:pt idx="1057">
                  <c:v>1057</c:v>
                </c:pt>
                <c:pt idx="1058">
                  <c:v>1058</c:v>
                </c:pt>
                <c:pt idx="1059">
                  <c:v>1059</c:v>
                </c:pt>
                <c:pt idx="1060">
                  <c:v>1060</c:v>
                </c:pt>
                <c:pt idx="1061">
                  <c:v>1061</c:v>
                </c:pt>
                <c:pt idx="1062">
                  <c:v>1062</c:v>
                </c:pt>
                <c:pt idx="1063">
                  <c:v>1063</c:v>
                </c:pt>
                <c:pt idx="1064">
                  <c:v>1064</c:v>
                </c:pt>
                <c:pt idx="1065">
                  <c:v>1065</c:v>
                </c:pt>
                <c:pt idx="1066">
                  <c:v>1066</c:v>
                </c:pt>
                <c:pt idx="1067">
                  <c:v>1067</c:v>
                </c:pt>
                <c:pt idx="1068">
                  <c:v>1068</c:v>
                </c:pt>
                <c:pt idx="1069">
                  <c:v>1069</c:v>
                </c:pt>
                <c:pt idx="1070">
                  <c:v>1070</c:v>
                </c:pt>
                <c:pt idx="1071">
                  <c:v>1071</c:v>
                </c:pt>
                <c:pt idx="1072">
                  <c:v>1072</c:v>
                </c:pt>
                <c:pt idx="1073">
                  <c:v>1073</c:v>
                </c:pt>
                <c:pt idx="1074">
                  <c:v>1074</c:v>
                </c:pt>
                <c:pt idx="1075">
                  <c:v>1075</c:v>
                </c:pt>
                <c:pt idx="1076">
                  <c:v>1076</c:v>
                </c:pt>
                <c:pt idx="1077">
                  <c:v>1077</c:v>
                </c:pt>
                <c:pt idx="1078">
                  <c:v>1078</c:v>
                </c:pt>
                <c:pt idx="1079">
                  <c:v>1079</c:v>
                </c:pt>
                <c:pt idx="1080">
                  <c:v>1080</c:v>
                </c:pt>
                <c:pt idx="1081">
                  <c:v>1081</c:v>
                </c:pt>
                <c:pt idx="1082">
                  <c:v>1082</c:v>
                </c:pt>
                <c:pt idx="1083">
                  <c:v>1083</c:v>
                </c:pt>
                <c:pt idx="1084">
                  <c:v>1084</c:v>
                </c:pt>
                <c:pt idx="1085">
                  <c:v>1085</c:v>
                </c:pt>
                <c:pt idx="1086">
                  <c:v>1086</c:v>
                </c:pt>
                <c:pt idx="1087">
                  <c:v>1087</c:v>
                </c:pt>
                <c:pt idx="1088">
                  <c:v>1088</c:v>
                </c:pt>
                <c:pt idx="1089">
                  <c:v>1089</c:v>
                </c:pt>
                <c:pt idx="1090">
                  <c:v>1090</c:v>
                </c:pt>
                <c:pt idx="1091">
                  <c:v>1091</c:v>
                </c:pt>
                <c:pt idx="1092">
                  <c:v>1092</c:v>
                </c:pt>
                <c:pt idx="1093">
                  <c:v>1093</c:v>
                </c:pt>
                <c:pt idx="1094">
                  <c:v>1094</c:v>
                </c:pt>
                <c:pt idx="1095">
                  <c:v>1095</c:v>
                </c:pt>
                <c:pt idx="1096">
                  <c:v>1096</c:v>
                </c:pt>
                <c:pt idx="1097">
                  <c:v>1097</c:v>
                </c:pt>
                <c:pt idx="1098">
                  <c:v>1098</c:v>
                </c:pt>
                <c:pt idx="1099">
                  <c:v>1099</c:v>
                </c:pt>
                <c:pt idx="1100">
                  <c:v>1100</c:v>
                </c:pt>
                <c:pt idx="1101">
                  <c:v>1101</c:v>
                </c:pt>
                <c:pt idx="1102">
                  <c:v>1102</c:v>
                </c:pt>
                <c:pt idx="1103">
                  <c:v>1103</c:v>
                </c:pt>
                <c:pt idx="1104">
                  <c:v>1104</c:v>
                </c:pt>
                <c:pt idx="1105">
                  <c:v>1105</c:v>
                </c:pt>
                <c:pt idx="1106">
                  <c:v>1106</c:v>
                </c:pt>
                <c:pt idx="1107">
                  <c:v>1107</c:v>
                </c:pt>
                <c:pt idx="1108">
                  <c:v>1108</c:v>
                </c:pt>
                <c:pt idx="1109">
                  <c:v>1109</c:v>
                </c:pt>
                <c:pt idx="1110">
                  <c:v>1110</c:v>
                </c:pt>
                <c:pt idx="1111">
                  <c:v>1111</c:v>
                </c:pt>
                <c:pt idx="1112">
                  <c:v>1112</c:v>
                </c:pt>
                <c:pt idx="1113">
                  <c:v>1113</c:v>
                </c:pt>
                <c:pt idx="1114">
                  <c:v>1114</c:v>
                </c:pt>
                <c:pt idx="1115">
                  <c:v>1115</c:v>
                </c:pt>
                <c:pt idx="1116">
                  <c:v>1116</c:v>
                </c:pt>
                <c:pt idx="1117">
                  <c:v>1117</c:v>
                </c:pt>
                <c:pt idx="1118">
                  <c:v>1118</c:v>
                </c:pt>
                <c:pt idx="1119">
                  <c:v>1119</c:v>
                </c:pt>
                <c:pt idx="1120">
                  <c:v>1120</c:v>
                </c:pt>
                <c:pt idx="1121">
                  <c:v>1121</c:v>
                </c:pt>
                <c:pt idx="1122">
                  <c:v>1122</c:v>
                </c:pt>
                <c:pt idx="1123">
                  <c:v>1123</c:v>
                </c:pt>
                <c:pt idx="1124">
                  <c:v>1124</c:v>
                </c:pt>
                <c:pt idx="1125">
                  <c:v>1125</c:v>
                </c:pt>
                <c:pt idx="1126">
                  <c:v>1126</c:v>
                </c:pt>
                <c:pt idx="1127">
                  <c:v>1127</c:v>
                </c:pt>
                <c:pt idx="1128">
                  <c:v>1128</c:v>
                </c:pt>
                <c:pt idx="1129">
                  <c:v>1129</c:v>
                </c:pt>
                <c:pt idx="1130">
                  <c:v>1130</c:v>
                </c:pt>
                <c:pt idx="1131">
                  <c:v>1131</c:v>
                </c:pt>
                <c:pt idx="1132">
                  <c:v>1132</c:v>
                </c:pt>
                <c:pt idx="1133">
                  <c:v>1133</c:v>
                </c:pt>
                <c:pt idx="1134">
                  <c:v>1134</c:v>
                </c:pt>
                <c:pt idx="1135">
                  <c:v>1135</c:v>
                </c:pt>
                <c:pt idx="1136">
                  <c:v>1136</c:v>
                </c:pt>
                <c:pt idx="1137">
                  <c:v>1137</c:v>
                </c:pt>
                <c:pt idx="1138">
                  <c:v>1138</c:v>
                </c:pt>
                <c:pt idx="1139">
                  <c:v>1139</c:v>
                </c:pt>
                <c:pt idx="1140">
                  <c:v>1140</c:v>
                </c:pt>
                <c:pt idx="1141">
                  <c:v>1141</c:v>
                </c:pt>
                <c:pt idx="1142">
                  <c:v>1142</c:v>
                </c:pt>
                <c:pt idx="1143">
                  <c:v>1143</c:v>
                </c:pt>
                <c:pt idx="1144">
                  <c:v>1144</c:v>
                </c:pt>
                <c:pt idx="1145">
                  <c:v>1145</c:v>
                </c:pt>
                <c:pt idx="1146">
                  <c:v>1146</c:v>
                </c:pt>
                <c:pt idx="1147">
                  <c:v>1147</c:v>
                </c:pt>
                <c:pt idx="1148">
                  <c:v>1148</c:v>
                </c:pt>
                <c:pt idx="1149">
                  <c:v>1149</c:v>
                </c:pt>
                <c:pt idx="1150">
                  <c:v>1150</c:v>
                </c:pt>
                <c:pt idx="1151">
                  <c:v>1151</c:v>
                </c:pt>
                <c:pt idx="1152">
                  <c:v>1152</c:v>
                </c:pt>
                <c:pt idx="1153">
                  <c:v>1153</c:v>
                </c:pt>
                <c:pt idx="1154">
                  <c:v>1154</c:v>
                </c:pt>
                <c:pt idx="1155">
                  <c:v>1155</c:v>
                </c:pt>
                <c:pt idx="1156">
                  <c:v>1156</c:v>
                </c:pt>
                <c:pt idx="1157">
                  <c:v>1157</c:v>
                </c:pt>
                <c:pt idx="1158">
                  <c:v>1158</c:v>
                </c:pt>
                <c:pt idx="1159">
                  <c:v>1159</c:v>
                </c:pt>
                <c:pt idx="1160">
                  <c:v>1160</c:v>
                </c:pt>
                <c:pt idx="1161">
                  <c:v>1161</c:v>
                </c:pt>
                <c:pt idx="1162">
                  <c:v>1162</c:v>
                </c:pt>
                <c:pt idx="1163">
                  <c:v>1163</c:v>
                </c:pt>
                <c:pt idx="1164">
                  <c:v>1164</c:v>
                </c:pt>
                <c:pt idx="1165">
                  <c:v>1165</c:v>
                </c:pt>
                <c:pt idx="1166">
                  <c:v>1166</c:v>
                </c:pt>
                <c:pt idx="1167">
                  <c:v>1167</c:v>
                </c:pt>
                <c:pt idx="1168">
                  <c:v>1168</c:v>
                </c:pt>
                <c:pt idx="1169">
                  <c:v>1169</c:v>
                </c:pt>
                <c:pt idx="1170">
                  <c:v>1170</c:v>
                </c:pt>
                <c:pt idx="1171">
                  <c:v>1171</c:v>
                </c:pt>
                <c:pt idx="1172">
                  <c:v>1172</c:v>
                </c:pt>
                <c:pt idx="1173">
                  <c:v>1173</c:v>
                </c:pt>
                <c:pt idx="1174">
                  <c:v>1174</c:v>
                </c:pt>
                <c:pt idx="1175">
                  <c:v>1175</c:v>
                </c:pt>
                <c:pt idx="1176">
                  <c:v>1176</c:v>
                </c:pt>
                <c:pt idx="1177">
                  <c:v>1177</c:v>
                </c:pt>
                <c:pt idx="1178">
                  <c:v>1178</c:v>
                </c:pt>
                <c:pt idx="1179">
                  <c:v>1179</c:v>
                </c:pt>
                <c:pt idx="1180">
                  <c:v>1180</c:v>
                </c:pt>
                <c:pt idx="1181">
                  <c:v>1181</c:v>
                </c:pt>
                <c:pt idx="1182">
                  <c:v>1182</c:v>
                </c:pt>
                <c:pt idx="1183">
                  <c:v>1183</c:v>
                </c:pt>
                <c:pt idx="1184">
                  <c:v>1184</c:v>
                </c:pt>
                <c:pt idx="1185">
                  <c:v>1185</c:v>
                </c:pt>
                <c:pt idx="1186">
                  <c:v>1186</c:v>
                </c:pt>
                <c:pt idx="1187">
                  <c:v>1187</c:v>
                </c:pt>
                <c:pt idx="1188">
                  <c:v>1188</c:v>
                </c:pt>
                <c:pt idx="1189">
                  <c:v>1189</c:v>
                </c:pt>
                <c:pt idx="1190">
                  <c:v>1190</c:v>
                </c:pt>
                <c:pt idx="1191">
                  <c:v>1191</c:v>
                </c:pt>
                <c:pt idx="1192">
                  <c:v>1192</c:v>
                </c:pt>
                <c:pt idx="1193">
                  <c:v>1193</c:v>
                </c:pt>
                <c:pt idx="1194">
                  <c:v>1194</c:v>
                </c:pt>
                <c:pt idx="1195">
                  <c:v>1195</c:v>
                </c:pt>
                <c:pt idx="1196">
                  <c:v>1196</c:v>
                </c:pt>
                <c:pt idx="1197">
                  <c:v>1197</c:v>
                </c:pt>
                <c:pt idx="1198">
                  <c:v>1198</c:v>
                </c:pt>
                <c:pt idx="1199">
                  <c:v>1199</c:v>
                </c:pt>
                <c:pt idx="1200">
                  <c:v>1200</c:v>
                </c:pt>
                <c:pt idx="1201">
                  <c:v>1201</c:v>
                </c:pt>
                <c:pt idx="1202">
                  <c:v>1202</c:v>
                </c:pt>
                <c:pt idx="1203">
                  <c:v>1203</c:v>
                </c:pt>
                <c:pt idx="1204">
                  <c:v>1204</c:v>
                </c:pt>
                <c:pt idx="1205">
                  <c:v>1205</c:v>
                </c:pt>
                <c:pt idx="1206">
                  <c:v>1206</c:v>
                </c:pt>
                <c:pt idx="1207">
                  <c:v>1207</c:v>
                </c:pt>
                <c:pt idx="1208">
                  <c:v>1208</c:v>
                </c:pt>
                <c:pt idx="1209">
                  <c:v>1209</c:v>
                </c:pt>
                <c:pt idx="1210">
                  <c:v>1210</c:v>
                </c:pt>
                <c:pt idx="1211">
                  <c:v>1211</c:v>
                </c:pt>
                <c:pt idx="1212">
                  <c:v>1212</c:v>
                </c:pt>
                <c:pt idx="1213">
                  <c:v>1213</c:v>
                </c:pt>
                <c:pt idx="1214">
                  <c:v>1214</c:v>
                </c:pt>
                <c:pt idx="1215">
                  <c:v>1215</c:v>
                </c:pt>
                <c:pt idx="1216">
                  <c:v>1216</c:v>
                </c:pt>
                <c:pt idx="1217">
                  <c:v>1217</c:v>
                </c:pt>
                <c:pt idx="1218">
                  <c:v>1218</c:v>
                </c:pt>
                <c:pt idx="1219">
                  <c:v>1219</c:v>
                </c:pt>
                <c:pt idx="1220">
                  <c:v>1220</c:v>
                </c:pt>
                <c:pt idx="1221">
                  <c:v>1221</c:v>
                </c:pt>
                <c:pt idx="1222">
                  <c:v>1222</c:v>
                </c:pt>
                <c:pt idx="1223">
                  <c:v>1223</c:v>
                </c:pt>
                <c:pt idx="1224">
                  <c:v>1224</c:v>
                </c:pt>
                <c:pt idx="1225">
                  <c:v>1225</c:v>
                </c:pt>
                <c:pt idx="1226">
                  <c:v>1226</c:v>
                </c:pt>
                <c:pt idx="1227">
                  <c:v>1227</c:v>
                </c:pt>
                <c:pt idx="1228">
                  <c:v>1228</c:v>
                </c:pt>
                <c:pt idx="1229">
                  <c:v>1229</c:v>
                </c:pt>
                <c:pt idx="1230">
                  <c:v>1230</c:v>
                </c:pt>
                <c:pt idx="1231">
                  <c:v>1231</c:v>
                </c:pt>
                <c:pt idx="1232">
                  <c:v>1232</c:v>
                </c:pt>
                <c:pt idx="1233">
                  <c:v>1233</c:v>
                </c:pt>
                <c:pt idx="1234">
                  <c:v>1234</c:v>
                </c:pt>
                <c:pt idx="1235">
                  <c:v>1235</c:v>
                </c:pt>
                <c:pt idx="1236">
                  <c:v>1236</c:v>
                </c:pt>
                <c:pt idx="1237">
                  <c:v>1237</c:v>
                </c:pt>
                <c:pt idx="1238">
                  <c:v>1238</c:v>
                </c:pt>
                <c:pt idx="1239">
                  <c:v>1239</c:v>
                </c:pt>
                <c:pt idx="1240">
                  <c:v>1240</c:v>
                </c:pt>
                <c:pt idx="1241">
                  <c:v>1241</c:v>
                </c:pt>
                <c:pt idx="1242">
                  <c:v>1242</c:v>
                </c:pt>
                <c:pt idx="1243">
                  <c:v>1243</c:v>
                </c:pt>
                <c:pt idx="1244">
                  <c:v>1244</c:v>
                </c:pt>
                <c:pt idx="1245">
                  <c:v>1245</c:v>
                </c:pt>
                <c:pt idx="1246">
                  <c:v>1246</c:v>
                </c:pt>
                <c:pt idx="1247">
                  <c:v>1247</c:v>
                </c:pt>
                <c:pt idx="1248">
                  <c:v>1248</c:v>
                </c:pt>
                <c:pt idx="1249">
                  <c:v>1249</c:v>
                </c:pt>
                <c:pt idx="1250">
                  <c:v>1250</c:v>
                </c:pt>
                <c:pt idx="1251">
                  <c:v>1251</c:v>
                </c:pt>
                <c:pt idx="1252">
                  <c:v>1252</c:v>
                </c:pt>
                <c:pt idx="1253">
                  <c:v>1253</c:v>
                </c:pt>
                <c:pt idx="1254">
                  <c:v>1254</c:v>
                </c:pt>
                <c:pt idx="1255">
                  <c:v>1255</c:v>
                </c:pt>
                <c:pt idx="1256">
                  <c:v>1256</c:v>
                </c:pt>
                <c:pt idx="1257">
                  <c:v>1257</c:v>
                </c:pt>
                <c:pt idx="1258">
                  <c:v>1258</c:v>
                </c:pt>
                <c:pt idx="1259">
                  <c:v>1259</c:v>
                </c:pt>
                <c:pt idx="1260">
                  <c:v>1260</c:v>
                </c:pt>
                <c:pt idx="1261">
                  <c:v>1261</c:v>
                </c:pt>
                <c:pt idx="1262">
                  <c:v>1262</c:v>
                </c:pt>
                <c:pt idx="1263">
                  <c:v>1263</c:v>
                </c:pt>
                <c:pt idx="1264">
                  <c:v>1264</c:v>
                </c:pt>
                <c:pt idx="1265">
                  <c:v>1265</c:v>
                </c:pt>
                <c:pt idx="1266">
                  <c:v>1266</c:v>
                </c:pt>
                <c:pt idx="1267">
                  <c:v>1267</c:v>
                </c:pt>
                <c:pt idx="1268">
                  <c:v>1268</c:v>
                </c:pt>
                <c:pt idx="1269">
                  <c:v>1269</c:v>
                </c:pt>
                <c:pt idx="1270">
                  <c:v>1270</c:v>
                </c:pt>
                <c:pt idx="1271">
                  <c:v>1271</c:v>
                </c:pt>
                <c:pt idx="1272">
                  <c:v>1272</c:v>
                </c:pt>
                <c:pt idx="1273">
                  <c:v>1273</c:v>
                </c:pt>
                <c:pt idx="1274">
                  <c:v>1274</c:v>
                </c:pt>
                <c:pt idx="1275">
                  <c:v>1275</c:v>
                </c:pt>
                <c:pt idx="1276">
                  <c:v>1276</c:v>
                </c:pt>
                <c:pt idx="1277">
                  <c:v>1277</c:v>
                </c:pt>
                <c:pt idx="1278">
                  <c:v>1278</c:v>
                </c:pt>
                <c:pt idx="1279">
                  <c:v>1279</c:v>
                </c:pt>
                <c:pt idx="1280">
                  <c:v>1280</c:v>
                </c:pt>
                <c:pt idx="1281">
                  <c:v>1281</c:v>
                </c:pt>
                <c:pt idx="1282">
                  <c:v>1282</c:v>
                </c:pt>
                <c:pt idx="1283">
                  <c:v>1283</c:v>
                </c:pt>
                <c:pt idx="1284">
                  <c:v>1284</c:v>
                </c:pt>
                <c:pt idx="1285">
                  <c:v>1285</c:v>
                </c:pt>
                <c:pt idx="1286">
                  <c:v>1286</c:v>
                </c:pt>
                <c:pt idx="1287">
                  <c:v>1287</c:v>
                </c:pt>
                <c:pt idx="1288">
                  <c:v>1288</c:v>
                </c:pt>
                <c:pt idx="1289">
                  <c:v>1289</c:v>
                </c:pt>
                <c:pt idx="1290">
                  <c:v>1290</c:v>
                </c:pt>
                <c:pt idx="1291">
                  <c:v>1291</c:v>
                </c:pt>
                <c:pt idx="1292">
                  <c:v>1292</c:v>
                </c:pt>
                <c:pt idx="1293">
                  <c:v>1293</c:v>
                </c:pt>
                <c:pt idx="1294">
                  <c:v>1294</c:v>
                </c:pt>
                <c:pt idx="1295">
                  <c:v>1295</c:v>
                </c:pt>
                <c:pt idx="1296">
                  <c:v>1296</c:v>
                </c:pt>
                <c:pt idx="1297">
                  <c:v>1297</c:v>
                </c:pt>
                <c:pt idx="1298">
                  <c:v>1298</c:v>
                </c:pt>
                <c:pt idx="1299">
                  <c:v>1299</c:v>
                </c:pt>
                <c:pt idx="1300">
                  <c:v>1300</c:v>
                </c:pt>
                <c:pt idx="1301">
                  <c:v>1301</c:v>
                </c:pt>
                <c:pt idx="1302">
                  <c:v>1302</c:v>
                </c:pt>
                <c:pt idx="1303">
                  <c:v>1303</c:v>
                </c:pt>
                <c:pt idx="1304">
                  <c:v>1304</c:v>
                </c:pt>
                <c:pt idx="1305">
                  <c:v>1305</c:v>
                </c:pt>
                <c:pt idx="1306">
                  <c:v>1306</c:v>
                </c:pt>
                <c:pt idx="1307">
                  <c:v>1307</c:v>
                </c:pt>
                <c:pt idx="1308">
                  <c:v>1308</c:v>
                </c:pt>
                <c:pt idx="1309">
                  <c:v>1309</c:v>
                </c:pt>
                <c:pt idx="1310">
                  <c:v>1310</c:v>
                </c:pt>
                <c:pt idx="1311">
                  <c:v>1311</c:v>
                </c:pt>
                <c:pt idx="1312">
                  <c:v>1312</c:v>
                </c:pt>
                <c:pt idx="1313">
                  <c:v>1313</c:v>
                </c:pt>
                <c:pt idx="1314">
                  <c:v>1314</c:v>
                </c:pt>
                <c:pt idx="1315">
                  <c:v>1315</c:v>
                </c:pt>
                <c:pt idx="1316">
                  <c:v>1316</c:v>
                </c:pt>
                <c:pt idx="1317">
                  <c:v>1317</c:v>
                </c:pt>
                <c:pt idx="1318">
                  <c:v>1318</c:v>
                </c:pt>
                <c:pt idx="1319">
                  <c:v>1319</c:v>
                </c:pt>
                <c:pt idx="1320">
                  <c:v>1320</c:v>
                </c:pt>
                <c:pt idx="1321">
                  <c:v>1321</c:v>
                </c:pt>
                <c:pt idx="1322">
                  <c:v>1322</c:v>
                </c:pt>
                <c:pt idx="1323">
                  <c:v>1323</c:v>
                </c:pt>
                <c:pt idx="1324">
                  <c:v>1324</c:v>
                </c:pt>
                <c:pt idx="1325">
                  <c:v>1325</c:v>
                </c:pt>
                <c:pt idx="1326">
                  <c:v>1326</c:v>
                </c:pt>
                <c:pt idx="1327">
                  <c:v>1327</c:v>
                </c:pt>
                <c:pt idx="1328">
                  <c:v>1328</c:v>
                </c:pt>
                <c:pt idx="1329">
                  <c:v>1329</c:v>
                </c:pt>
                <c:pt idx="1330">
                  <c:v>1330</c:v>
                </c:pt>
                <c:pt idx="1331">
                  <c:v>1331</c:v>
                </c:pt>
                <c:pt idx="1332">
                  <c:v>1332</c:v>
                </c:pt>
                <c:pt idx="1333">
                  <c:v>1333</c:v>
                </c:pt>
                <c:pt idx="1334">
                  <c:v>1334</c:v>
                </c:pt>
                <c:pt idx="1335">
                  <c:v>1335</c:v>
                </c:pt>
                <c:pt idx="1336">
                  <c:v>1336</c:v>
                </c:pt>
                <c:pt idx="1337">
                  <c:v>1337</c:v>
                </c:pt>
                <c:pt idx="1338">
                  <c:v>1338</c:v>
                </c:pt>
                <c:pt idx="1339">
                  <c:v>1339</c:v>
                </c:pt>
                <c:pt idx="1340">
                  <c:v>1340</c:v>
                </c:pt>
                <c:pt idx="1341">
                  <c:v>1341</c:v>
                </c:pt>
                <c:pt idx="1342">
                  <c:v>1342</c:v>
                </c:pt>
                <c:pt idx="1343">
                  <c:v>1343</c:v>
                </c:pt>
                <c:pt idx="1344">
                  <c:v>1344</c:v>
                </c:pt>
                <c:pt idx="1345">
                  <c:v>1345</c:v>
                </c:pt>
                <c:pt idx="1346">
                  <c:v>1346</c:v>
                </c:pt>
                <c:pt idx="1347">
                  <c:v>1347</c:v>
                </c:pt>
                <c:pt idx="1348">
                  <c:v>1348</c:v>
                </c:pt>
                <c:pt idx="1349">
                  <c:v>1349</c:v>
                </c:pt>
                <c:pt idx="1350">
                  <c:v>1350</c:v>
                </c:pt>
                <c:pt idx="1351">
                  <c:v>1351</c:v>
                </c:pt>
                <c:pt idx="1352">
                  <c:v>1352</c:v>
                </c:pt>
                <c:pt idx="1353">
                  <c:v>1353</c:v>
                </c:pt>
                <c:pt idx="1354">
                  <c:v>1354</c:v>
                </c:pt>
                <c:pt idx="1355">
                  <c:v>1355</c:v>
                </c:pt>
                <c:pt idx="1356">
                  <c:v>1356</c:v>
                </c:pt>
                <c:pt idx="1357">
                  <c:v>1357</c:v>
                </c:pt>
                <c:pt idx="1358">
                  <c:v>1358</c:v>
                </c:pt>
                <c:pt idx="1359">
                  <c:v>1359</c:v>
                </c:pt>
                <c:pt idx="1360">
                  <c:v>1360</c:v>
                </c:pt>
                <c:pt idx="1361">
                  <c:v>1361</c:v>
                </c:pt>
                <c:pt idx="1362">
                  <c:v>1362</c:v>
                </c:pt>
                <c:pt idx="1363">
                  <c:v>1363</c:v>
                </c:pt>
                <c:pt idx="1364">
                  <c:v>1364</c:v>
                </c:pt>
                <c:pt idx="1365">
                  <c:v>1365</c:v>
                </c:pt>
                <c:pt idx="1366">
                  <c:v>1366</c:v>
                </c:pt>
                <c:pt idx="1367">
                  <c:v>1367</c:v>
                </c:pt>
                <c:pt idx="1368">
                  <c:v>1368</c:v>
                </c:pt>
                <c:pt idx="1369">
                  <c:v>1369</c:v>
                </c:pt>
                <c:pt idx="1370">
                  <c:v>1370</c:v>
                </c:pt>
                <c:pt idx="1371">
                  <c:v>1371</c:v>
                </c:pt>
                <c:pt idx="1372">
                  <c:v>1372</c:v>
                </c:pt>
                <c:pt idx="1373">
                  <c:v>1373</c:v>
                </c:pt>
                <c:pt idx="1374">
                  <c:v>1374</c:v>
                </c:pt>
                <c:pt idx="1375">
                  <c:v>1375</c:v>
                </c:pt>
                <c:pt idx="1376">
                  <c:v>1376</c:v>
                </c:pt>
                <c:pt idx="1377">
                  <c:v>1377</c:v>
                </c:pt>
                <c:pt idx="1378">
                  <c:v>1378</c:v>
                </c:pt>
                <c:pt idx="1379">
                  <c:v>1379</c:v>
                </c:pt>
                <c:pt idx="1380">
                  <c:v>1380</c:v>
                </c:pt>
                <c:pt idx="1381">
                  <c:v>1381</c:v>
                </c:pt>
                <c:pt idx="1382">
                  <c:v>1382</c:v>
                </c:pt>
                <c:pt idx="1383">
                  <c:v>1383</c:v>
                </c:pt>
                <c:pt idx="1384">
                  <c:v>1384</c:v>
                </c:pt>
                <c:pt idx="1385">
                  <c:v>1385</c:v>
                </c:pt>
                <c:pt idx="1386">
                  <c:v>1386</c:v>
                </c:pt>
                <c:pt idx="1387">
                  <c:v>1387</c:v>
                </c:pt>
                <c:pt idx="1388">
                  <c:v>1388</c:v>
                </c:pt>
                <c:pt idx="1389">
                  <c:v>1389</c:v>
                </c:pt>
                <c:pt idx="1390">
                  <c:v>1390</c:v>
                </c:pt>
                <c:pt idx="1391">
                  <c:v>1391</c:v>
                </c:pt>
                <c:pt idx="1392">
                  <c:v>1392</c:v>
                </c:pt>
                <c:pt idx="1393">
                  <c:v>1393</c:v>
                </c:pt>
                <c:pt idx="1394">
                  <c:v>1394</c:v>
                </c:pt>
                <c:pt idx="1395">
                  <c:v>1395</c:v>
                </c:pt>
                <c:pt idx="1396">
                  <c:v>1396</c:v>
                </c:pt>
                <c:pt idx="1397">
                  <c:v>1397</c:v>
                </c:pt>
                <c:pt idx="1398">
                  <c:v>1398</c:v>
                </c:pt>
                <c:pt idx="1399">
                  <c:v>1399</c:v>
                </c:pt>
                <c:pt idx="1400">
                  <c:v>1400</c:v>
                </c:pt>
                <c:pt idx="1401">
                  <c:v>1401</c:v>
                </c:pt>
                <c:pt idx="1402">
                  <c:v>1402</c:v>
                </c:pt>
                <c:pt idx="1403">
                  <c:v>1403</c:v>
                </c:pt>
                <c:pt idx="1404">
                  <c:v>1404</c:v>
                </c:pt>
                <c:pt idx="1405">
                  <c:v>1405</c:v>
                </c:pt>
                <c:pt idx="1406">
                  <c:v>1406</c:v>
                </c:pt>
                <c:pt idx="1407">
                  <c:v>1407</c:v>
                </c:pt>
                <c:pt idx="1408">
                  <c:v>1408</c:v>
                </c:pt>
                <c:pt idx="1409">
                  <c:v>1409</c:v>
                </c:pt>
                <c:pt idx="1410">
                  <c:v>1410</c:v>
                </c:pt>
                <c:pt idx="1411">
                  <c:v>1411</c:v>
                </c:pt>
                <c:pt idx="1412">
                  <c:v>1412</c:v>
                </c:pt>
                <c:pt idx="1413">
                  <c:v>1413</c:v>
                </c:pt>
                <c:pt idx="1414">
                  <c:v>1414</c:v>
                </c:pt>
                <c:pt idx="1415">
                  <c:v>1415</c:v>
                </c:pt>
                <c:pt idx="1416">
                  <c:v>1416</c:v>
                </c:pt>
                <c:pt idx="1417">
                  <c:v>1417</c:v>
                </c:pt>
                <c:pt idx="1418">
                  <c:v>1418</c:v>
                </c:pt>
                <c:pt idx="1419">
                  <c:v>1419</c:v>
                </c:pt>
                <c:pt idx="1420">
                  <c:v>1420</c:v>
                </c:pt>
                <c:pt idx="1421">
                  <c:v>1421</c:v>
                </c:pt>
                <c:pt idx="1422">
                  <c:v>1422</c:v>
                </c:pt>
                <c:pt idx="1423">
                  <c:v>1423</c:v>
                </c:pt>
                <c:pt idx="1424">
                  <c:v>1424</c:v>
                </c:pt>
                <c:pt idx="1425">
                  <c:v>1425</c:v>
                </c:pt>
                <c:pt idx="1426">
                  <c:v>1426</c:v>
                </c:pt>
                <c:pt idx="1427">
                  <c:v>1427</c:v>
                </c:pt>
                <c:pt idx="1428">
                  <c:v>1428</c:v>
                </c:pt>
                <c:pt idx="1429">
                  <c:v>1429</c:v>
                </c:pt>
                <c:pt idx="1430">
                  <c:v>1430</c:v>
                </c:pt>
                <c:pt idx="1431">
                  <c:v>1431</c:v>
                </c:pt>
                <c:pt idx="1432">
                  <c:v>1432</c:v>
                </c:pt>
                <c:pt idx="1433">
                  <c:v>1433</c:v>
                </c:pt>
                <c:pt idx="1434">
                  <c:v>1434</c:v>
                </c:pt>
                <c:pt idx="1435">
                  <c:v>1435</c:v>
                </c:pt>
                <c:pt idx="1436">
                  <c:v>1436</c:v>
                </c:pt>
                <c:pt idx="1437">
                  <c:v>1437</c:v>
                </c:pt>
                <c:pt idx="1438">
                  <c:v>1438</c:v>
                </c:pt>
                <c:pt idx="1439">
                  <c:v>1439</c:v>
                </c:pt>
                <c:pt idx="1440">
                  <c:v>1440</c:v>
                </c:pt>
                <c:pt idx="1441">
                  <c:v>1441</c:v>
                </c:pt>
                <c:pt idx="1442">
                  <c:v>1442</c:v>
                </c:pt>
                <c:pt idx="1443">
                  <c:v>1443</c:v>
                </c:pt>
                <c:pt idx="1444">
                  <c:v>1444</c:v>
                </c:pt>
                <c:pt idx="1445">
                  <c:v>1445</c:v>
                </c:pt>
                <c:pt idx="1446">
                  <c:v>1446</c:v>
                </c:pt>
                <c:pt idx="1447">
                  <c:v>1447</c:v>
                </c:pt>
                <c:pt idx="1448">
                  <c:v>1448</c:v>
                </c:pt>
                <c:pt idx="1449">
                  <c:v>1449</c:v>
                </c:pt>
                <c:pt idx="1450">
                  <c:v>1450</c:v>
                </c:pt>
                <c:pt idx="1451">
                  <c:v>1451</c:v>
                </c:pt>
                <c:pt idx="1452">
                  <c:v>1452</c:v>
                </c:pt>
                <c:pt idx="1453">
                  <c:v>1453</c:v>
                </c:pt>
                <c:pt idx="1454">
                  <c:v>1454</c:v>
                </c:pt>
                <c:pt idx="1455">
                  <c:v>1455</c:v>
                </c:pt>
                <c:pt idx="1456">
                  <c:v>1456</c:v>
                </c:pt>
                <c:pt idx="1457">
                  <c:v>1457</c:v>
                </c:pt>
                <c:pt idx="1458">
                  <c:v>1458</c:v>
                </c:pt>
                <c:pt idx="1459">
                  <c:v>1459</c:v>
                </c:pt>
                <c:pt idx="1460">
                  <c:v>1460</c:v>
                </c:pt>
                <c:pt idx="1461">
                  <c:v>1461</c:v>
                </c:pt>
                <c:pt idx="1462">
                  <c:v>1462</c:v>
                </c:pt>
                <c:pt idx="1463">
                  <c:v>1463</c:v>
                </c:pt>
                <c:pt idx="1464">
                  <c:v>1464</c:v>
                </c:pt>
                <c:pt idx="1465">
                  <c:v>1465</c:v>
                </c:pt>
                <c:pt idx="1466">
                  <c:v>1466</c:v>
                </c:pt>
                <c:pt idx="1467">
                  <c:v>1467</c:v>
                </c:pt>
                <c:pt idx="1468">
                  <c:v>1468</c:v>
                </c:pt>
                <c:pt idx="1469">
                  <c:v>1469</c:v>
                </c:pt>
                <c:pt idx="1470">
                  <c:v>1470</c:v>
                </c:pt>
                <c:pt idx="1471">
                  <c:v>1471</c:v>
                </c:pt>
                <c:pt idx="1472">
                  <c:v>1472</c:v>
                </c:pt>
                <c:pt idx="1473">
                  <c:v>1473</c:v>
                </c:pt>
                <c:pt idx="1474">
                  <c:v>1474</c:v>
                </c:pt>
                <c:pt idx="1475">
                  <c:v>1475</c:v>
                </c:pt>
                <c:pt idx="1476">
                  <c:v>1476</c:v>
                </c:pt>
                <c:pt idx="1477">
                  <c:v>1477</c:v>
                </c:pt>
                <c:pt idx="1478">
                  <c:v>1478</c:v>
                </c:pt>
                <c:pt idx="1479">
                  <c:v>1479</c:v>
                </c:pt>
                <c:pt idx="1480">
                  <c:v>1480</c:v>
                </c:pt>
                <c:pt idx="1481">
                  <c:v>1481</c:v>
                </c:pt>
                <c:pt idx="1482">
                  <c:v>1482</c:v>
                </c:pt>
                <c:pt idx="1483">
                  <c:v>1483</c:v>
                </c:pt>
                <c:pt idx="1484">
                  <c:v>1484</c:v>
                </c:pt>
                <c:pt idx="1485">
                  <c:v>1485</c:v>
                </c:pt>
                <c:pt idx="1486">
                  <c:v>1486</c:v>
                </c:pt>
                <c:pt idx="1487">
                  <c:v>1487</c:v>
                </c:pt>
                <c:pt idx="1488">
                  <c:v>1488</c:v>
                </c:pt>
                <c:pt idx="1489">
                  <c:v>1489</c:v>
                </c:pt>
                <c:pt idx="1490">
                  <c:v>1490</c:v>
                </c:pt>
                <c:pt idx="1491">
                  <c:v>1491</c:v>
                </c:pt>
                <c:pt idx="1492">
                  <c:v>1492</c:v>
                </c:pt>
                <c:pt idx="1493">
                  <c:v>1493</c:v>
                </c:pt>
                <c:pt idx="1494">
                  <c:v>1494</c:v>
                </c:pt>
                <c:pt idx="1495">
                  <c:v>1495</c:v>
                </c:pt>
                <c:pt idx="1496">
                  <c:v>1496</c:v>
                </c:pt>
                <c:pt idx="1497">
                  <c:v>1497</c:v>
                </c:pt>
                <c:pt idx="1498">
                  <c:v>1498</c:v>
                </c:pt>
                <c:pt idx="1499">
                  <c:v>1499</c:v>
                </c:pt>
                <c:pt idx="1500">
                  <c:v>1500</c:v>
                </c:pt>
                <c:pt idx="1501">
                  <c:v>1501</c:v>
                </c:pt>
                <c:pt idx="1502">
                  <c:v>1502</c:v>
                </c:pt>
                <c:pt idx="1503">
                  <c:v>1503</c:v>
                </c:pt>
                <c:pt idx="1504">
                  <c:v>1504</c:v>
                </c:pt>
                <c:pt idx="1505">
                  <c:v>1505</c:v>
                </c:pt>
                <c:pt idx="1506">
                  <c:v>1506</c:v>
                </c:pt>
                <c:pt idx="1507">
                  <c:v>1507</c:v>
                </c:pt>
                <c:pt idx="1508">
                  <c:v>1508</c:v>
                </c:pt>
                <c:pt idx="1509">
                  <c:v>1509</c:v>
                </c:pt>
                <c:pt idx="1510">
                  <c:v>1510</c:v>
                </c:pt>
                <c:pt idx="1511">
                  <c:v>1511</c:v>
                </c:pt>
                <c:pt idx="1512">
                  <c:v>1512</c:v>
                </c:pt>
                <c:pt idx="1513">
                  <c:v>1513</c:v>
                </c:pt>
                <c:pt idx="1514">
                  <c:v>1514</c:v>
                </c:pt>
                <c:pt idx="1515">
                  <c:v>1515</c:v>
                </c:pt>
                <c:pt idx="1516">
                  <c:v>1516</c:v>
                </c:pt>
                <c:pt idx="1517">
                  <c:v>1517</c:v>
                </c:pt>
                <c:pt idx="1518">
                  <c:v>1518</c:v>
                </c:pt>
                <c:pt idx="1519">
                  <c:v>1519</c:v>
                </c:pt>
                <c:pt idx="1520">
                  <c:v>1520</c:v>
                </c:pt>
                <c:pt idx="1521">
                  <c:v>1521</c:v>
                </c:pt>
                <c:pt idx="1522">
                  <c:v>1522</c:v>
                </c:pt>
                <c:pt idx="1523">
                  <c:v>1523</c:v>
                </c:pt>
                <c:pt idx="1524">
                  <c:v>1524</c:v>
                </c:pt>
                <c:pt idx="1525">
                  <c:v>1525</c:v>
                </c:pt>
                <c:pt idx="1526">
                  <c:v>1526</c:v>
                </c:pt>
                <c:pt idx="1527">
                  <c:v>1527</c:v>
                </c:pt>
                <c:pt idx="1528">
                  <c:v>1528</c:v>
                </c:pt>
                <c:pt idx="1529">
                  <c:v>1529</c:v>
                </c:pt>
                <c:pt idx="1530">
                  <c:v>1530</c:v>
                </c:pt>
                <c:pt idx="1531">
                  <c:v>1531</c:v>
                </c:pt>
                <c:pt idx="1532">
                  <c:v>1532</c:v>
                </c:pt>
                <c:pt idx="1533">
                  <c:v>1533</c:v>
                </c:pt>
                <c:pt idx="1534">
                  <c:v>1534</c:v>
                </c:pt>
                <c:pt idx="1535">
                  <c:v>1535</c:v>
                </c:pt>
                <c:pt idx="1536">
                  <c:v>1536</c:v>
                </c:pt>
                <c:pt idx="1537">
                  <c:v>1537</c:v>
                </c:pt>
                <c:pt idx="1538">
                  <c:v>1538</c:v>
                </c:pt>
                <c:pt idx="1539">
                  <c:v>1539</c:v>
                </c:pt>
                <c:pt idx="1540">
                  <c:v>1540</c:v>
                </c:pt>
                <c:pt idx="1541">
                  <c:v>1541</c:v>
                </c:pt>
                <c:pt idx="1542">
                  <c:v>1542</c:v>
                </c:pt>
                <c:pt idx="1543">
                  <c:v>1543</c:v>
                </c:pt>
                <c:pt idx="1544">
                  <c:v>1544</c:v>
                </c:pt>
                <c:pt idx="1545">
                  <c:v>1545</c:v>
                </c:pt>
                <c:pt idx="1546">
                  <c:v>1546</c:v>
                </c:pt>
                <c:pt idx="1547">
                  <c:v>1547</c:v>
                </c:pt>
                <c:pt idx="1548">
                  <c:v>1548</c:v>
                </c:pt>
                <c:pt idx="1549">
                  <c:v>1549</c:v>
                </c:pt>
                <c:pt idx="1550">
                  <c:v>1550</c:v>
                </c:pt>
                <c:pt idx="1551">
                  <c:v>1551</c:v>
                </c:pt>
                <c:pt idx="1552">
                  <c:v>1552</c:v>
                </c:pt>
                <c:pt idx="1553">
                  <c:v>1553</c:v>
                </c:pt>
                <c:pt idx="1554">
                  <c:v>1554</c:v>
                </c:pt>
                <c:pt idx="1555">
                  <c:v>1555</c:v>
                </c:pt>
                <c:pt idx="1556">
                  <c:v>1556</c:v>
                </c:pt>
                <c:pt idx="1557">
                  <c:v>1557</c:v>
                </c:pt>
                <c:pt idx="1558">
                  <c:v>1558</c:v>
                </c:pt>
                <c:pt idx="1559">
                  <c:v>1559</c:v>
                </c:pt>
                <c:pt idx="1560">
                  <c:v>1560</c:v>
                </c:pt>
                <c:pt idx="1561">
                  <c:v>1561</c:v>
                </c:pt>
                <c:pt idx="1562">
                  <c:v>1562</c:v>
                </c:pt>
                <c:pt idx="1563">
                  <c:v>1563</c:v>
                </c:pt>
                <c:pt idx="1564">
                  <c:v>1564</c:v>
                </c:pt>
                <c:pt idx="1565">
                  <c:v>1565</c:v>
                </c:pt>
                <c:pt idx="1566">
                  <c:v>1566</c:v>
                </c:pt>
                <c:pt idx="1567">
                  <c:v>1567</c:v>
                </c:pt>
                <c:pt idx="1568">
                  <c:v>1568</c:v>
                </c:pt>
                <c:pt idx="1569">
                  <c:v>1569</c:v>
                </c:pt>
                <c:pt idx="1570">
                  <c:v>1570</c:v>
                </c:pt>
                <c:pt idx="1571">
                  <c:v>1571</c:v>
                </c:pt>
                <c:pt idx="1572">
                  <c:v>1572</c:v>
                </c:pt>
                <c:pt idx="1573">
                  <c:v>1573</c:v>
                </c:pt>
                <c:pt idx="1574">
                  <c:v>1574</c:v>
                </c:pt>
                <c:pt idx="1575">
                  <c:v>1575</c:v>
                </c:pt>
                <c:pt idx="1576">
                  <c:v>1576</c:v>
                </c:pt>
                <c:pt idx="1577">
                  <c:v>1577</c:v>
                </c:pt>
                <c:pt idx="1578">
                  <c:v>1578</c:v>
                </c:pt>
                <c:pt idx="1579">
                  <c:v>1579</c:v>
                </c:pt>
                <c:pt idx="1580">
                  <c:v>1580</c:v>
                </c:pt>
                <c:pt idx="1581">
                  <c:v>1581</c:v>
                </c:pt>
                <c:pt idx="1582">
                  <c:v>1582</c:v>
                </c:pt>
                <c:pt idx="1583">
                  <c:v>1583</c:v>
                </c:pt>
                <c:pt idx="1584">
                  <c:v>1584</c:v>
                </c:pt>
                <c:pt idx="1585">
                  <c:v>1585</c:v>
                </c:pt>
                <c:pt idx="1586">
                  <c:v>1586</c:v>
                </c:pt>
                <c:pt idx="1587">
                  <c:v>1587</c:v>
                </c:pt>
                <c:pt idx="1588">
                  <c:v>1588</c:v>
                </c:pt>
                <c:pt idx="1589">
                  <c:v>1589</c:v>
                </c:pt>
                <c:pt idx="1590">
                  <c:v>1590</c:v>
                </c:pt>
                <c:pt idx="1591">
                  <c:v>1591</c:v>
                </c:pt>
                <c:pt idx="1592">
                  <c:v>1592</c:v>
                </c:pt>
                <c:pt idx="1593">
                  <c:v>1593</c:v>
                </c:pt>
                <c:pt idx="1594">
                  <c:v>1594</c:v>
                </c:pt>
                <c:pt idx="1595">
                  <c:v>1595</c:v>
                </c:pt>
                <c:pt idx="1596">
                  <c:v>1596</c:v>
                </c:pt>
                <c:pt idx="1597">
                  <c:v>1597</c:v>
                </c:pt>
                <c:pt idx="1598">
                  <c:v>1598</c:v>
                </c:pt>
                <c:pt idx="1599">
                  <c:v>1599</c:v>
                </c:pt>
                <c:pt idx="1600">
                  <c:v>1600</c:v>
                </c:pt>
                <c:pt idx="1601">
                  <c:v>1601</c:v>
                </c:pt>
                <c:pt idx="1602">
                  <c:v>1602</c:v>
                </c:pt>
                <c:pt idx="1603">
                  <c:v>1603</c:v>
                </c:pt>
                <c:pt idx="1604">
                  <c:v>1604</c:v>
                </c:pt>
                <c:pt idx="1605">
                  <c:v>1605</c:v>
                </c:pt>
                <c:pt idx="1606">
                  <c:v>1606</c:v>
                </c:pt>
                <c:pt idx="1607">
                  <c:v>1607</c:v>
                </c:pt>
                <c:pt idx="1608">
                  <c:v>1608</c:v>
                </c:pt>
                <c:pt idx="1609">
                  <c:v>1609</c:v>
                </c:pt>
                <c:pt idx="1610">
                  <c:v>1610</c:v>
                </c:pt>
                <c:pt idx="1611">
                  <c:v>1611</c:v>
                </c:pt>
                <c:pt idx="1612">
                  <c:v>1612</c:v>
                </c:pt>
                <c:pt idx="1613">
                  <c:v>1613</c:v>
                </c:pt>
                <c:pt idx="1614">
                  <c:v>1614</c:v>
                </c:pt>
                <c:pt idx="1615">
                  <c:v>1615</c:v>
                </c:pt>
                <c:pt idx="1616">
                  <c:v>1616</c:v>
                </c:pt>
                <c:pt idx="1617">
                  <c:v>1617</c:v>
                </c:pt>
                <c:pt idx="1618">
                  <c:v>1618</c:v>
                </c:pt>
                <c:pt idx="1619">
                  <c:v>1619</c:v>
                </c:pt>
                <c:pt idx="1620">
                  <c:v>1620</c:v>
                </c:pt>
                <c:pt idx="1621">
                  <c:v>1621</c:v>
                </c:pt>
                <c:pt idx="1622">
                  <c:v>1622</c:v>
                </c:pt>
                <c:pt idx="1623">
                  <c:v>1623</c:v>
                </c:pt>
                <c:pt idx="1624">
                  <c:v>1624</c:v>
                </c:pt>
                <c:pt idx="1625">
                  <c:v>1625</c:v>
                </c:pt>
                <c:pt idx="1626">
                  <c:v>1626</c:v>
                </c:pt>
                <c:pt idx="1627">
                  <c:v>1627</c:v>
                </c:pt>
                <c:pt idx="1628">
                  <c:v>1628</c:v>
                </c:pt>
                <c:pt idx="1629">
                  <c:v>1629</c:v>
                </c:pt>
                <c:pt idx="1630">
                  <c:v>1630</c:v>
                </c:pt>
                <c:pt idx="1631">
                  <c:v>1631</c:v>
                </c:pt>
                <c:pt idx="1632">
                  <c:v>1632</c:v>
                </c:pt>
                <c:pt idx="1633">
                  <c:v>1633</c:v>
                </c:pt>
                <c:pt idx="1634">
                  <c:v>1634</c:v>
                </c:pt>
                <c:pt idx="1635">
                  <c:v>1635</c:v>
                </c:pt>
                <c:pt idx="1636">
                  <c:v>1636</c:v>
                </c:pt>
                <c:pt idx="1637">
                  <c:v>1637</c:v>
                </c:pt>
                <c:pt idx="1638">
                  <c:v>1638</c:v>
                </c:pt>
                <c:pt idx="1639">
                  <c:v>1639</c:v>
                </c:pt>
                <c:pt idx="1640">
                  <c:v>1640</c:v>
                </c:pt>
                <c:pt idx="1641">
                  <c:v>1641</c:v>
                </c:pt>
                <c:pt idx="1642">
                  <c:v>1642</c:v>
                </c:pt>
                <c:pt idx="1643">
                  <c:v>1643</c:v>
                </c:pt>
                <c:pt idx="1644">
                  <c:v>1644</c:v>
                </c:pt>
                <c:pt idx="1645">
                  <c:v>1645</c:v>
                </c:pt>
                <c:pt idx="1646">
                  <c:v>1646</c:v>
                </c:pt>
                <c:pt idx="1647">
                  <c:v>1647</c:v>
                </c:pt>
                <c:pt idx="1648">
                  <c:v>1648</c:v>
                </c:pt>
                <c:pt idx="1649">
                  <c:v>1649</c:v>
                </c:pt>
                <c:pt idx="1650">
                  <c:v>1650</c:v>
                </c:pt>
                <c:pt idx="1651">
                  <c:v>1651</c:v>
                </c:pt>
                <c:pt idx="1652">
                  <c:v>1652</c:v>
                </c:pt>
                <c:pt idx="1653">
                  <c:v>1653</c:v>
                </c:pt>
                <c:pt idx="1654">
                  <c:v>1654</c:v>
                </c:pt>
                <c:pt idx="1655">
                  <c:v>1655</c:v>
                </c:pt>
                <c:pt idx="1656">
                  <c:v>1656</c:v>
                </c:pt>
                <c:pt idx="1657">
                  <c:v>1657</c:v>
                </c:pt>
                <c:pt idx="1658">
                  <c:v>1658</c:v>
                </c:pt>
                <c:pt idx="1659">
                  <c:v>1659</c:v>
                </c:pt>
                <c:pt idx="1660">
                  <c:v>1660</c:v>
                </c:pt>
                <c:pt idx="1661">
                  <c:v>1661</c:v>
                </c:pt>
                <c:pt idx="1662">
                  <c:v>1662</c:v>
                </c:pt>
                <c:pt idx="1663">
                  <c:v>1663</c:v>
                </c:pt>
                <c:pt idx="1664">
                  <c:v>1664</c:v>
                </c:pt>
                <c:pt idx="1665">
                  <c:v>1665</c:v>
                </c:pt>
                <c:pt idx="1666">
                  <c:v>1666</c:v>
                </c:pt>
                <c:pt idx="1667">
                  <c:v>1667</c:v>
                </c:pt>
                <c:pt idx="1668">
                  <c:v>1668</c:v>
                </c:pt>
                <c:pt idx="1669">
                  <c:v>1669</c:v>
                </c:pt>
                <c:pt idx="1670">
                  <c:v>1670</c:v>
                </c:pt>
                <c:pt idx="1671">
                  <c:v>1671</c:v>
                </c:pt>
                <c:pt idx="1672">
                  <c:v>1672</c:v>
                </c:pt>
                <c:pt idx="1673">
                  <c:v>1673</c:v>
                </c:pt>
                <c:pt idx="1674">
                  <c:v>1674</c:v>
                </c:pt>
                <c:pt idx="1675">
                  <c:v>1675</c:v>
                </c:pt>
                <c:pt idx="1676">
                  <c:v>1676</c:v>
                </c:pt>
                <c:pt idx="1677">
                  <c:v>1677</c:v>
                </c:pt>
                <c:pt idx="1678">
                  <c:v>1678</c:v>
                </c:pt>
                <c:pt idx="1679">
                  <c:v>1679</c:v>
                </c:pt>
                <c:pt idx="1680">
                  <c:v>1680</c:v>
                </c:pt>
                <c:pt idx="1681">
                  <c:v>1681</c:v>
                </c:pt>
                <c:pt idx="1682">
                  <c:v>1682</c:v>
                </c:pt>
                <c:pt idx="1683">
                  <c:v>1683</c:v>
                </c:pt>
                <c:pt idx="1684">
                  <c:v>1684</c:v>
                </c:pt>
                <c:pt idx="1685">
                  <c:v>1685</c:v>
                </c:pt>
                <c:pt idx="1686">
                  <c:v>1686</c:v>
                </c:pt>
                <c:pt idx="1687">
                  <c:v>1687</c:v>
                </c:pt>
                <c:pt idx="1688">
                  <c:v>1688</c:v>
                </c:pt>
                <c:pt idx="1689">
                  <c:v>1689</c:v>
                </c:pt>
                <c:pt idx="1690">
                  <c:v>1690</c:v>
                </c:pt>
                <c:pt idx="1691">
                  <c:v>1691</c:v>
                </c:pt>
                <c:pt idx="1692">
                  <c:v>1692</c:v>
                </c:pt>
                <c:pt idx="1693">
                  <c:v>1693</c:v>
                </c:pt>
                <c:pt idx="1694">
                  <c:v>1694</c:v>
                </c:pt>
                <c:pt idx="1695">
                  <c:v>1695</c:v>
                </c:pt>
                <c:pt idx="1696">
                  <c:v>1696</c:v>
                </c:pt>
                <c:pt idx="1697">
                  <c:v>1697</c:v>
                </c:pt>
                <c:pt idx="1698">
                  <c:v>1698</c:v>
                </c:pt>
                <c:pt idx="1699">
                  <c:v>1699</c:v>
                </c:pt>
                <c:pt idx="1700">
                  <c:v>1700</c:v>
                </c:pt>
                <c:pt idx="1701">
                  <c:v>1701</c:v>
                </c:pt>
                <c:pt idx="1702">
                  <c:v>1702</c:v>
                </c:pt>
                <c:pt idx="1703">
                  <c:v>1703</c:v>
                </c:pt>
                <c:pt idx="1704">
                  <c:v>1704</c:v>
                </c:pt>
                <c:pt idx="1705">
                  <c:v>1705</c:v>
                </c:pt>
                <c:pt idx="1706">
                  <c:v>1706</c:v>
                </c:pt>
                <c:pt idx="1707">
                  <c:v>1707</c:v>
                </c:pt>
                <c:pt idx="1708">
                  <c:v>1708</c:v>
                </c:pt>
                <c:pt idx="1709">
                  <c:v>1709</c:v>
                </c:pt>
                <c:pt idx="1710">
                  <c:v>1710</c:v>
                </c:pt>
                <c:pt idx="1711">
                  <c:v>1711</c:v>
                </c:pt>
                <c:pt idx="1712">
                  <c:v>1712</c:v>
                </c:pt>
                <c:pt idx="1713">
                  <c:v>1713</c:v>
                </c:pt>
                <c:pt idx="1714">
                  <c:v>1714</c:v>
                </c:pt>
                <c:pt idx="1715">
                  <c:v>1715</c:v>
                </c:pt>
                <c:pt idx="1716">
                  <c:v>1716</c:v>
                </c:pt>
                <c:pt idx="1717">
                  <c:v>1717</c:v>
                </c:pt>
                <c:pt idx="1718">
                  <c:v>1718</c:v>
                </c:pt>
                <c:pt idx="1719">
                  <c:v>1719</c:v>
                </c:pt>
                <c:pt idx="1720">
                  <c:v>1720</c:v>
                </c:pt>
                <c:pt idx="1721">
                  <c:v>1721</c:v>
                </c:pt>
                <c:pt idx="1722">
                  <c:v>1722</c:v>
                </c:pt>
                <c:pt idx="1723">
                  <c:v>1723</c:v>
                </c:pt>
                <c:pt idx="1724">
                  <c:v>1724</c:v>
                </c:pt>
                <c:pt idx="1725">
                  <c:v>1725</c:v>
                </c:pt>
                <c:pt idx="1726">
                  <c:v>1726</c:v>
                </c:pt>
                <c:pt idx="1727">
                  <c:v>1727</c:v>
                </c:pt>
                <c:pt idx="1728">
                  <c:v>1728</c:v>
                </c:pt>
                <c:pt idx="1729">
                  <c:v>1729</c:v>
                </c:pt>
                <c:pt idx="1730">
                  <c:v>1730</c:v>
                </c:pt>
                <c:pt idx="1731">
                  <c:v>1731</c:v>
                </c:pt>
                <c:pt idx="1732">
                  <c:v>1732</c:v>
                </c:pt>
                <c:pt idx="1733">
                  <c:v>1733</c:v>
                </c:pt>
                <c:pt idx="1734">
                  <c:v>1734</c:v>
                </c:pt>
                <c:pt idx="1735">
                  <c:v>1735</c:v>
                </c:pt>
                <c:pt idx="1736">
                  <c:v>1736</c:v>
                </c:pt>
                <c:pt idx="1737">
                  <c:v>1737</c:v>
                </c:pt>
                <c:pt idx="1738">
                  <c:v>1738</c:v>
                </c:pt>
                <c:pt idx="1739">
                  <c:v>1739</c:v>
                </c:pt>
                <c:pt idx="1740">
                  <c:v>1740</c:v>
                </c:pt>
                <c:pt idx="1741">
                  <c:v>1741</c:v>
                </c:pt>
                <c:pt idx="1742">
                  <c:v>1742</c:v>
                </c:pt>
                <c:pt idx="1743">
                  <c:v>1743</c:v>
                </c:pt>
                <c:pt idx="1744">
                  <c:v>1744</c:v>
                </c:pt>
                <c:pt idx="1745">
                  <c:v>1745</c:v>
                </c:pt>
                <c:pt idx="1746">
                  <c:v>1746</c:v>
                </c:pt>
                <c:pt idx="1747">
                  <c:v>1747</c:v>
                </c:pt>
                <c:pt idx="1748">
                  <c:v>1748</c:v>
                </c:pt>
                <c:pt idx="1749">
                  <c:v>1749</c:v>
                </c:pt>
                <c:pt idx="1750">
                  <c:v>1750</c:v>
                </c:pt>
                <c:pt idx="1751">
                  <c:v>1751</c:v>
                </c:pt>
                <c:pt idx="1752">
                  <c:v>1752</c:v>
                </c:pt>
                <c:pt idx="1753">
                  <c:v>1753</c:v>
                </c:pt>
                <c:pt idx="1754">
                  <c:v>1754</c:v>
                </c:pt>
                <c:pt idx="1755">
                  <c:v>1755</c:v>
                </c:pt>
                <c:pt idx="1756">
                  <c:v>1756</c:v>
                </c:pt>
                <c:pt idx="1757">
                  <c:v>1757</c:v>
                </c:pt>
                <c:pt idx="1758">
                  <c:v>1758</c:v>
                </c:pt>
                <c:pt idx="1759">
                  <c:v>1759</c:v>
                </c:pt>
                <c:pt idx="1760">
                  <c:v>1760</c:v>
                </c:pt>
                <c:pt idx="1761">
                  <c:v>1761</c:v>
                </c:pt>
                <c:pt idx="1762">
                  <c:v>1762</c:v>
                </c:pt>
                <c:pt idx="1763">
                  <c:v>1763</c:v>
                </c:pt>
                <c:pt idx="1764">
                  <c:v>1764</c:v>
                </c:pt>
                <c:pt idx="1765">
                  <c:v>1765</c:v>
                </c:pt>
                <c:pt idx="1766">
                  <c:v>1766</c:v>
                </c:pt>
                <c:pt idx="1767">
                  <c:v>1767</c:v>
                </c:pt>
                <c:pt idx="1768">
                  <c:v>1768</c:v>
                </c:pt>
                <c:pt idx="1769">
                  <c:v>1769</c:v>
                </c:pt>
                <c:pt idx="1770">
                  <c:v>1770</c:v>
                </c:pt>
                <c:pt idx="1771">
                  <c:v>1771</c:v>
                </c:pt>
                <c:pt idx="1772">
                  <c:v>1772</c:v>
                </c:pt>
                <c:pt idx="1773">
                  <c:v>1773</c:v>
                </c:pt>
                <c:pt idx="1774">
                  <c:v>1774</c:v>
                </c:pt>
                <c:pt idx="1775">
                  <c:v>1775</c:v>
                </c:pt>
                <c:pt idx="1776">
                  <c:v>1776</c:v>
                </c:pt>
                <c:pt idx="1777">
                  <c:v>1777</c:v>
                </c:pt>
                <c:pt idx="1778">
                  <c:v>1778</c:v>
                </c:pt>
                <c:pt idx="1779">
                  <c:v>1779</c:v>
                </c:pt>
                <c:pt idx="1780">
                  <c:v>1780</c:v>
                </c:pt>
                <c:pt idx="1781">
                  <c:v>1781</c:v>
                </c:pt>
                <c:pt idx="1782">
                  <c:v>1782</c:v>
                </c:pt>
                <c:pt idx="1783">
                  <c:v>1783</c:v>
                </c:pt>
                <c:pt idx="1784">
                  <c:v>1784</c:v>
                </c:pt>
                <c:pt idx="1785">
                  <c:v>1785</c:v>
                </c:pt>
                <c:pt idx="1786">
                  <c:v>1786</c:v>
                </c:pt>
                <c:pt idx="1787">
                  <c:v>1787</c:v>
                </c:pt>
                <c:pt idx="1788">
                  <c:v>1788</c:v>
                </c:pt>
                <c:pt idx="1789">
                  <c:v>1789</c:v>
                </c:pt>
                <c:pt idx="1790">
                  <c:v>1790</c:v>
                </c:pt>
                <c:pt idx="1791">
                  <c:v>1791</c:v>
                </c:pt>
                <c:pt idx="1792">
                  <c:v>1792</c:v>
                </c:pt>
                <c:pt idx="1793">
                  <c:v>1793</c:v>
                </c:pt>
                <c:pt idx="1794">
                  <c:v>1794</c:v>
                </c:pt>
                <c:pt idx="1795">
                  <c:v>1795</c:v>
                </c:pt>
                <c:pt idx="1796">
                  <c:v>1796</c:v>
                </c:pt>
                <c:pt idx="1797">
                  <c:v>1797</c:v>
                </c:pt>
                <c:pt idx="1798">
                  <c:v>1798</c:v>
                </c:pt>
                <c:pt idx="1799">
                  <c:v>1799</c:v>
                </c:pt>
                <c:pt idx="1800">
                  <c:v>1800</c:v>
                </c:pt>
                <c:pt idx="1801">
                  <c:v>1801</c:v>
                </c:pt>
                <c:pt idx="1802">
                  <c:v>1802</c:v>
                </c:pt>
                <c:pt idx="1803">
                  <c:v>1803</c:v>
                </c:pt>
                <c:pt idx="1804">
                  <c:v>1804</c:v>
                </c:pt>
                <c:pt idx="1805">
                  <c:v>1805</c:v>
                </c:pt>
                <c:pt idx="1806">
                  <c:v>1806</c:v>
                </c:pt>
                <c:pt idx="1807">
                  <c:v>1807</c:v>
                </c:pt>
                <c:pt idx="1808">
                  <c:v>1808</c:v>
                </c:pt>
                <c:pt idx="1809">
                  <c:v>1809</c:v>
                </c:pt>
                <c:pt idx="1810">
                  <c:v>1810</c:v>
                </c:pt>
                <c:pt idx="1811">
                  <c:v>1811</c:v>
                </c:pt>
                <c:pt idx="1812">
                  <c:v>1812</c:v>
                </c:pt>
                <c:pt idx="1813">
                  <c:v>1813</c:v>
                </c:pt>
                <c:pt idx="1814">
                  <c:v>1814</c:v>
                </c:pt>
                <c:pt idx="1815">
                  <c:v>1815</c:v>
                </c:pt>
                <c:pt idx="1816">
                  <c:v>1816</c:v>
                </c:pt>
                <c:pt idx="1817">
                  <c:v>1817</c:v>
                </c:pt>
                <c:pt idx="1818">
                  <c:v>1818</c:v>
                </c:pt>
                <c:pt idx="1819">
                  <c:v>1819</c:v>
                </c:pt>
                <c:pt idx="1820">
                  <c:v>1820</c:v>
                </c:pt>
                <c:pt idx="1821">
                  <c:v>1821</c:v>
                </c:pt>
                <c:pt idx="1822">
                  <c:v>1822</c:v>
                </c:pt>
                <c:pt idx="1823">
                  <c:v>1823</c:v>
                </c:pt>
                <c:pt idx="1824">
                  <c:v>1824</c:v>
                </c:pt>
                <c:pt idx="1825">
                  <c:v>1825</c:v>
                </c:pt>
                <c:pt idx="1826">
                  <c:v>1826</c:v>
                </c:pt>
                <c:pt idx="1827">
                  <c:v>1827</c:v>
                </c:pt>
                <c:pt idx="1828">
                  <c:v>1828</c:v>
                </c:pt>
                <c:pt idx="1829">
                  <c:v>1829</c:v>
                </c:pt>
                <c:pt idx="1830">
                  <c:v>1830</c:v>
                </c:pt>
                <c:pt idx="1831">
                  <c:v>1831</c:v>
                </c:pt>
                <c:pt idx="1832">
                  <c:v>1832</c:v>
                </c:pt>
                <c:pt idx="1833">
                  <c:v>1833</c:v>
                </c:pt>
                <c:pt idx="1834">
                  <c:v>1834</c:v>
                </c:pt>
                <c:pt idx="1835">
                  <c:v>1835</c:v>
                </c:pt>
                <c:pt idx="1836">
                  <c:v>1836</c:v>
                </c:pt>
                <c:pt idx="1837">
                  <c:v>1837</c:v>
                </c:pt>
                <c:pt idx="1838">
                  <c:v>1838</c:v>
                </c:pt>
                <c:pt idx="1839">
                  <c:v>1839</c:v>
                </c:pt>
                <c:pt idx="1840">
                  <c:v>1840</c:v>
                </c:pt>
                <c:pt idx="1841">
                  <c:v>1841</c:v>
                </c:pt>
                <c:pt idx="1842">
                  <c:v>1842</c:v>
                </c:pt>
                <c:pt idx="1843">
                  <c:v>1843</c:v>
                </c:pt>
                <c:pt idx="1844">
                  <c:v>1844</c:v>
                </c:pt>
                <c:pt idx="1845">
                  <c:v>1845</c:v>
                </c:pt>
                <c:pt idx="1846">
                  <c:v>1846</c:v>
                </c:pt>
                <c:pt idx="1847">
                  <c:v>1847</c:v>
                </c:pt>
                <c:pt idx="1848">
                  <c:v>1848</c:v>
                </c:pt>
                <c:pt idx="1849">
                  <c:v>1849</c:v>
                </c:pt>
                <c:pt idx="1850">
                  <c:v>1850</c:v>
                </c:pt>
                <c:pt idx="1851">
                  <c:v>1851</c:v>
                </c:pt>
                <c:pt idx="1852">
                  <c:v>1852</c:v>
                </c:pt>
                <c:pt idx="1853">
                  <c:v>1853</c:v>
                </c:pt>
                <c:pt idx="1854">
                  <c:v>1854</c:v>
                </c:pt>
                <c:pt idx="1855">
                  <c:v>1855</c:v>
                </c:pt>
                <c:pt idx="1856">
                  <c:v>1856</c:v>
                </c:pt>
                <c:pt idx="1857">
                  <c:v>1857</c:v>
                </c:pt>
                <c:pt idx="1858">
                  <c:v>1858</c:v>
                </c:pt>
                <c:pt idx="1859">
                  <c:v>1859</c:v>
                </c:pt>
                <c:pt idx="1860">
                  <c:v>1860</c:v>
                </c:pt>
                <c:pt idx="1861">
                  <c:v>1861</c:v>
                </c:pt>
                <c:pt idx="1862">
                  <c:v>1862</c:v>
                </c:pt>
                <c:pt idx="1863">
                  <c:v>1863</c:v>
                </c:pt>
                <c:pt idx="1864">
                  <c:v>1864</c:v>
                </c:pt>
                <c:pt idx="1865">
                  <c:v>1865</c:v>
                </c:pt>
                <c:pt idx="1866">
                  <c:v>1866</c:v>
                </c:pt>
                <c:pt idx="1867">
                  <c:v>1867</c:v>
                </c:pt>
                <c:pt idx="1868">
                  <c:v>1868</c:v>
                </c:pt>
                <c:pt idx="1869">
                  <c:v>1869</c:v>
                </c:pt>
                <c:pt idx="1870">
                  <c:v>1870</c:v>
                </c:pt>
                <c:pt idx="1871">
                  <c:v>1871</c:v>
                </c:pt>
                <c:pt idx="1872">
                  <c:v>1872</c:v>
                </c:pt>
                <c:pt idx="1873">
                  <c:v>1873</c:v>
                </c:pt>
                <c:pt idx="1874">
                  <c:v>1874</c:v>
                </c:pt>
                <c:pt idx="1875">
                  <c:v>1875</c:v>
                </c:pt>
                <c:pt idx="1876">
                  <c:v>1876</c:v>
                </c:pt>
                <c:pt idx="1877">
                  <c:v>1877</c:v>
                </c:pt>
                <c:pt idx="1878">
                  <c:v>1878</c:v>
                </c:pt>
                <c:pt idx="1879">
                  <c:v>1879</c:v>
                </c:pt>
                <c:pt idx="1880">
                  <c:v>1880</c:v>
                </c:pt>
                <c:pt idx="1881">
                  <c:v>1881</c:v>
                </c:pt>
                <c:pt idx="1882">
                  <c:v>1882</c:v>
                </c:pt>
                <c:pt idx="1883">
                  <c:v>1883</c:v>
                </c:pt>
                <c:pt idx="1884">
                  <c:v>1884</c:v>
                </c:pt>
                <c:pt idx="1885">
                  <c:v>1885</c:v>
                </c:pt>
                <c:pt idx="1886">
                  <c:v>1886</c:v>
                </c:pt>
                <c:pt idx="1887">
                  <c:v>1887</c:v>
                </c:pt>
                <c:pt idx="1888">
                  <c:v>1888</c:v>
                </c:pt>
                <c:pt idx="1889">
                  <c:v>1889</c:v>
                </c:pt>
                <c:pt idx="1890">
                  <c:v>1890</c:v>
                </c:pt>
                <c:pt idx="1891">
                  <c:v>1891</c:v>
                </c:pt>
                <c:pt idx="1892">
                  <c:v>1892</c:v>
                </c:pt>
                <c:pt idx="1893">
                  <c:v>1893</c:v>
                </c:pt>
                <c:pt idx="1894">
                  <c:v>1894</c:v>
                </c:pt>
                <c:pt idx="1895">
                  <c:v>1895</c:v>
                </c:pt>
                <c:pt idx="1896">
                  <c:v>1896</c:v>
                </c:pt>
                <c:pt idx="1897">
                  <c:v>1897</c:v>
                </c:pt>
                <c:pt idx="1898">
                  <c:v>1898</c:v>
                </c:pt>
                <c:pt idx="1899">
                  <c:v>1899</c:v>
                </c:pt>
                <c:pt idx="1900">
                  <c:v>1900</c:v>
                </c:pt>
                <c:pt idx="1901">
                  <c:v>1901</c:v>
                </c:pt>
                <c:pt idx="1902">
                  <c:v>1902</c:v>
                </c:pt>
                <c:pt idx="1903">
                  <c:v>1903</c:v>
                </c:pt>
                <c:pt idx="1904">
                  <c:v>1904</c:v>
                </c:pt>
                <c:pt idx="1905">
                  <c:v>1905</c:v>
                </c:pt>
                <c:pt idx="1906">
                  <c:v>1906</c:v>
                </c:pt>
                <c:pt idx="1907">
                  <c:v>1907</c:v>
                </c:pt>
                <c:pt idx="1908">
                  <c:v>1908</c:v>
                </c:pt>
                <c:pt idx="1909">
                  <c:v>1909</c:v>
                </c:pt>
                <c:pt idx="1910">
                  <c:v>1910</c:v>
                </c:pt>
                <c:pt idx="1911">
                  <c:v>1911</c:v>
                </c:pt>
                <c:pt idx="1912">
                  <c:v>1912</c:v>
                </c:pt>
                <c:pt idx="1913">
                  <c:v>1913</c:v>
                </c:pt>
                <c:pt idx="1914">
                  <c:v>1914</c:v>
                </c:pt>
                <c:pt idx="1915">
                  <c:v>1915</c:v>
                </c:pt>
                <c:pt idx="1916">
                  <c:v>1916</c:v>
                </c:pt>
                <c:pt idx="1917">
                  <c:v>1917</c:v>
                </c:pt>
                <c:pt idx="1918">
                  <c:v>1918</c:v>
                </c:pt>
                <c:pt idx="1919">
                  <c:v>1919</c:v>
                </c:pt>
                <c:pt idx="1920">
                  <c:v>1920</c:v>
                </c:pt>
                <c:pt idx="1921">
                  <c:v>1921</c:v>
                </c:pt>
                <c:pt idx="1922">
                  <c:v>1922</c:v>
                </c:pt>
                <c:pt idx="1923">
                  <c:v>1923</c:v>
                </c:pt>
                <c:pt idx="1924">
                  <c:v>1924</c:v>
                </c:pt>
                <c:pt idx="1925">
                  <c:v>1925</c:v>
                </c:pt>
                <c:pt idx="1926">
                  <c:v>1926</c:v>
                </c:pt>
                <c:pt idx="1927">
                  <c:v>1927</c:v>
                </c:pt>
                <c:pt idx="1928">
                  <c:v>1928</c:v>
                </c:pt>
                <c:pt idx="1929">
                  <c:v>1929</c:v>
                </c:pt>
                <c:pt idx="1930">
                  <c:v>1930</c:v>
                </c:pt>
                <c:pt idx="1931">
                  <c:v>1931</c:v>
                </c:pt>
                <c:pt idx="1932">
                  <c:v>1932</c:v>
                </c:pt>
                <c:pt idx="1933">
                  <c:v>1933</c:v>
                </c:pt>
                <c:pt idx="1934">
                  <c:v>1934</c:v>
                </c:pt>
                <c:pt idx="1935">
                  <c:v>1935</c:v>
                </c:pt>
                <c:pt idx="1936">
                  <c:v>1936</c:v>
                </c:pt>
                <c:pt idx="1937">
                  <c:v>1937</c:v>
                </c:pt>
                <c:pt idx="1938">
                  <c:v>1938</c:v>
                </c:pt>
                <c:pt idx="1939">
                  <c:v>1939</c:v>
                </c:pt>
                <c:pt idx="1940">
                  <c:v>1940</c:v>
                </c:pt>
                <c:pt idx="1941">
                  <c:v>1941</c:v>
                </c:pt>
                <c:pt idx="1942">
                  <c:v>1942</c:v>
                </c:pt>
                <c:pt idx="1943">
                  <c:v>1943</c:v>
                </c:pt>
                <c:pt idx="1944">
                  <c:v>1944</c:v>
                </c:pt>
                <c:pt idx="1945">
                  <c:v>1945</c:v>
                </c:pt>
                <c:pt idx="1946">
                  <c:v>1946</c:v>
                </c:pt>
                <c:pt idx="1947">
                  <c:v>1947</c:v>
                </c:pt>
                <c:pt idx="1948">
                  <c:v>1948</c:v>
                </c:pt>
                <c:pt idx="1949">
                  <c:v>1949</c:v>
                </c:pt>
                <c:pt idx="1950">
                  <c:v>1950</c:v>
                </c:pt>
                <c:pt idx="1951">
                  <c:v>1951</c:v>
                </c:pt>
                <c:pt idx="1952">
                  <c:v>1952</c:v>
                </c:pt>
                <c:pt idx="1953">
                  <c:v>1953</c:v>
                </c:pt>
                <c:pt idx="1954">
                  <c:v>1954</c:v>
                </c:pt>
                <c:pt idx="1955">
                  <c:v>1955</c:v>
                </c:pt>
                <c:pt idx="1956">
                  <c:v>1956</c:v>
                </c:pt>
                <c:pt idx="1957">
                  <c:v>1957</c:v>
                </c:pt>
                <c:pt idx="1958">
                  <c:v>1958</c:v>
                </c:pt>
                <c:pt idx="1959">
                  <c:v>1959</c:v>
                </c:pt>
                <c:pt idx="1960">
                  <c:v>1960</c:v>
                </c:pt>
                <c:pt idx="1961">
                  <c:v>1961</c:v>
                </c:pt>
                <c:pt idx="1962">
                  <c:v>1962</c:v>
                </c:pt>
                <c:pt idx="1963">
                  <c:v>1963</c:v>
                </c:pt>
                <c:pt idx="1964">
                  <c:v>1964</c:v>
                </c:pt>
                <c:pt idx="1965">
                  <c:v>1965</c:v>
                </c:pt>
                <c:pt idx="1966">
                  <c:v>1966</c:v>
                </c:pt>
                <c:pt idx="1967">
                  <c:v>1967</c:v>
                </c:pt>
                <c:pt idx="1968">
                  <c:v>1968</c:v>
                </c:pt>
                <c:pt idx="1969">
                  <c:v>1969</c:v>
                </c:pt>
                <c:pt idx="1970">
                  <c:v>1970</c:v>
                </c:pt>
                <c:pt idx="1971">
                  <c:v>1971</c:v>
                </c:pt>
                <c:pt idx="1972">
                  <c:v>1972</c:v>
                </c:pt>
                <c:pt idx="1973">
                  <c:v>1973</c:v>
                </c:pt>
                <c:pt idx="1974">
                  <c:v>1974</c:v>
                </c:pt>
                <c:pt idx="1975">
                  <c:v>1975</c:v>
                </c:pt>
                <c:pt idx="1976">
                  <c:v>1976</c:v>
                </c:pt>
                <c:pt idx="1977">
                  <c:v>1977</c:v>
                </c:pt>
                <c:pt idx="1978">
                  <c:v>1978</c:v>
                </c:pt>
                <c:pt idx="1979">
                  <c:v>1979</c:v>
                </c:pt>
                <c:pt idx="1980">
                  <c:v>1980</c:v>
                </c:pt>
                <c:pt idx="1981">
                  <c:v>1981</c:v>
                </c:pt>
                <c:pt idx="1982">
                  <c:v>1982</c:v>
                </c:pt>
                <c:pt idx="1983">
                  <c:v>1983</c:v>
                </c:pt>
                <c:pt idx="1984">
                  <c:v>1984</c:v>
                </c:pt>
                <c:pt idx="1985">
                  <c:v>1985</c:v>
                </c:pt>
                <c:pt idx="1986">
                  <c:v>1986</c:v>
                </c:pt>
                <c:pt idx="1987">
                  <c:v>1987</c:v>
                </c:pt>
                <c:pt idx="1988">
                  <c:v>1988</c:v>
                </c:pt>
                <c:pt idx="1989">
                  <c:v>1989</c:v>
                </c:pt>
                <c:pt idx="1990">
                  <c:v>1990</c:v>
                </c:pt>
                <c:pt idx="1991">
                  <c:v>1991</c:v>
                </c:pt>
                <c:pt idx="1992">
                  <c:v>1992</c:v>
                </c:pt>
                <c:pt idx="1993">
                  <c:v>1993</c:v>
                </c:pt>
                <c:pt idx="1994">
                  <c:v>1994</c:v>
                </c:pt>
                <c:pt idx="1995">
                  <c:v>1995</c:v>
                </c:pt>
                <c:pt idx="1996">
                  <c:v>1996</c:v>
                </c:pt>
                <c:pt idx="1997">
                  <c:v>1997</c:v>
                </c:pt>
                <c:pt idx="1998">
                  <c:v>1998</c:v>
                </c:pt>
                <c:pt idx="1999">
                  <c:v>1999</c:v>
                </c:pt>
                <c:pt idx="2000">
                  <c:v>2000</c:v>
                </c:pt>
                <c:pt idx="2001">
                  <c:v>2001</c:v>
                </c:pt>
                <c:pt idx="2002">
                  <c:v>2002</c:v>
                </c:pt>
                <c:pt idx="2003">
                  <c:v>2003</c:v>
                </c:pt>
                <c:pt idx="2004">
                  <c:v>2004</c:v>
                </c:pt>
                <c:pt idx="2005">
                  <c:v>2005</c:v>
                </c:pt>
                <c:pt idx="2006">
                  <c:v>2006</c:v>
                </c:pt>
                <c:pt idx="2007">
                  <c:v>2007</c:v>
                </c:pt>
                <c:pt idx="2008">
                  <c:v>2008</c:v>
                </c:pt>
                <c:pt idx="2009">
                  <c:v>2009</c:v>
                </c:pt>
                <c:pt idx="2010">
                  <c:v>2010</c:v>
                </c:pt>
                <c:pt idx="2011">
                  <c:v>2011</c:v>
                </c:pt>
                <c:pt idx="2012">
                  <c:v>2012</c:v>
                </c:pt>
                <c:pt idx="2013">
                  <c:v>2013</c:v>
                </c:pt>
                <c:pt idx="2014">
                  <c:v>2014</c:v>
                </c:pt>
                <c:pt idx="2015">
                  <c:v>2015</c:v>
                </c:pt>
                <c:pt idx="2016">
                  <c:v>2016</c:v>
                </c:pt>
                <c:pt idx="2017">
                  <c:v>2017</c:v>
                </c:pt>
                <c:pt idx="2018">
                  <c:v>2018</c:v>
                </c:pt>
                <c:pt idx="2019">
                  <c:v>2019</c:v>
                </c:pt>
                <c:pt idx="2020">
                  <c:v>2020</c:v>
                </c:pt>
                <c:pt idx="2021">
                  <c:v>2021</c:v>
                </c:pt>
                <c:pt idx="2022">
                  <c:v>2022</c:v>
                </c:pt>
                <c:pt idx="2023">
                  <c:v>2023</c:v>
                </c:pt>
                <c:pt idx="2024">
                  <c:v>2024</c:v>
                </c:pt>
                <c:pt idx="2025">
                  <c:v>2025</c:v>
                </c:pt>
                <c:pt idx="2026">
                  <c:v>2026</c:v>
                </c:pt>
                <c:pt idx="2027">
                  <c:v>2027</c:v>
                </c:pt>
                <c:pt idx="2028">
                  <c:v>2028</c:v>
                </c:pt>
                <c:pt idx="2029">
                  <c:v>2029</c:v>
                </c:pt>
                <c:pt idx="2030">
                  <c:v>2030</c:v>
                </c:pt>
                <c:pt idx="2031">
                  <c:v>2031</c:v>
                </c:pt>
                <c:pt idx="2032">
                  <c:v>2032</c:v>
                </c:pt>
                <c:pt idx="2033">
                  <c:v>2033</c:v>
                </c:pt>
                <c:pt idx="2034">
                  <c:v>2034</c:v>
                </c:pt>
                <c:pt idx="2035">
                  <c:v>2035</c:v>
                </c:pt>
                <c:pt idx="2036">
                  <c:v>2036</c:v>
                </c:pt>
                <c:pt idx="2037">
                  <c:v>2037</c:v>
                </c:pt>
                <c:pt idx="2038">
                  <c:v>2038</c:v>
                </c:pt>
                <c:pt idx="2039">
                  <c:v>2039</c:v>
                </c:pt>
                <c:pt idx="2040">
                  <c:v>2040</c:v>
                </c:pt>
                <c:pt idx="2041">
                  <c:v>2041</c:v>
                </c:pt>
                <c:pt idx="2042">
                  <c:v>2042</c:v>
                </c:pt>
                <c:pt idx="2043">
                  <c:v>2043</c:v>
                </c:pt>
                <c:pt idx="2044">
                  <c:v>2044</c:v>
                </c:pt>
                <c:pt idx="2045">
                  <c:v>2045</c:v>
                </c:pt>
                <c:pt idx="2046">
                  <c:v>2046</c:v>
                </c:pt>
                <c:pt idx="2047">
                  <c:v>2047</c:v>
                </c:pt>
              </c:numCache>
            </c:numRef>
          </c:xVal>
          <c:yVal>
            <c:numRef>
              <c:f>Sheet1!$H$2:$H$2049</c:f>
              <c:numCache>
                <c:formatCode>General</c:formatCode>
                <c:ptCount val="2048"/>
                <c:pt idx="0">
                  <c:v>10</c:v>
                </c:pt>
                <c:pt idx="1">
                  <c:v>1</c:v>
                </c:pt>
                <c:pt idx="2">
                  <c:v>0</c:v>
                </c:pt>
                <c:pt idx="3">
                  <c:v>2</c:v>
                </c:pt>
                <c:pt idx="4">
                  <c:v>1</c:v>
                </c:pt>
                <c:pt idx="5">
                  <c:v>0</c:v>
                </c:pt>
                <c:pt idx="6">
                  <c:v>1</c:v>
                </c:pt>
                <c:pt idx="7">
                  <c:v>1</c:v>
                </c:pt>
                <c:pt idx="8">
                  <c:v>2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1</c:v>
                </c:pt>
                <c:pt idx="13">
                  <c:v>1</c:v>
                </c:pt>
                <c:pt idx="14">
                  <c:v>0</c:v>
                </c:pt>
                <c:pt idx="15">
                  <c:v>0</c:v>
                </c:pt>
                <c:pt idx="16">
                  <c:v>2</c:v>
                </c:pt>
                <c:pt idx="17">
                  <c:v>2</c:v>
                </c:pt>
                <c:pt idx="18">
                  <c:v>1</c:v>
                </c:pt>
                <c:pt idx="19">
                  <c:v>0</c:v>
                </c:pt>
                <c:pt idx="20">
                  <c:v>1</c:v>
                </c:pt>
                <c:pt idx="21">
                  <c:v>0</c:v>
                </c:pt>
                <c:pt idx="22">
                  <c:v>1</c:v>
                </c:pt>
                <c:pt idx="23">
                  <c:v>0</c:v>
                </c:pt>
                <c:pt idx="24">
                  <c:v>2</c:v>
                </c:pt>
                <c:pt idx="25">
                  <c:v>1</c:v>
                </c:pt>
                <c:pt idx="26">
                  <c:v>1</c:v>
                </c:pt>
                <c:pt idx="27">
                  <c:v>2</c:v>
                </c:pt>
                <c:pt idx="28">
                  <c:v>3</c:v>
                </c:pt>
                <c:pt idx="29">
                  <c:v>4</c:v>
                </c:pt>
                <c:pt idx="30">
                  <c:v>2</c:v>
                </c:pt>
                <c:pt idx="31">
                  <c:v>2</c:v>
                </c:pt>
                <c:pt idx="32">
                  <c:v>4</c:v>
                </c:pt>
                <c:pt idx="33">
                  <c:v>1</c:v>
                </c:pt>
                <c:pt idx="34">
                  <c:v>1</c:v>
                </c:pt>
                <c:pt idx="35">
                  <c:v>1</c:v>
                </c:pt>
                <c:pt idx="36">
                  <c:v>3</c:v>
                </c:pt>
                <c:pt idx="37">
                  <c:v>6</c:v>
                </c:pt>
                <c:pt idx="38">
                  <c:v>4</c:v>
                </c:pt>
                <c:pt idx="39">
                  <c:v>3</c:v>
                </c:pt>
                <c:pt idx="40">
                  <c:v>1</c:v>
                </c:pt>
                <c:pt idx="41">
                  <c:v>1</c:v>
                </c:pt>
                <c:pt idx="42">
                  <c:v>1</c:v>
                </c:pt>
                <c:pt idx="43">
                  <c:v>1</c:v>
                </c:pt>
                <c:pt idx="44">
                  <c:v>2</c:v>
                </c:pt>
                <c:pt idx="45">
                  <c:v>2</c:v>
                </c:pt>
                <c:pt idx="46">
                  <c:v>0</c:v>
                </c:pt>
                <c:pt idx="47">
                  <c:v>0</c:v>
                </c:pt>
                <c:pt idx="48">
                  <c:v>2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5</c:v>
                </c:pt>
                <c:pt idx="55">
                  <c:v>24</c:v>
                </c:pt>
                <c:pt idx="56">
                  <c:v>26</c:v>
                </c:pt>
                <c:pt idx="57">
                  <c:v>21</c:v>
                </c:pt>
                <c:pt idx="58">
                  <c:v>29</c:v>
                </c:pt>
                <c:pt idx="59">
                  <c:v>17</c:v>
                </c:pt>
                <c:pt idx="60">
                  <c:v>18</c:v>
                </c:pt>
                <c:pt idx="61">
                  <c:v>19</c:v>
                </c:pt>
                <c:pt idx="62">
                  <c:v>20</c:v>
                </c:pt>
                <c:pt idx="63">
                  <c:v>15</c:v>
                </c:pt>
                <c:pt idx="64">
                  <c:v>20</c:v>
                </c:pt>
                <c:pt idx="65">
                  <c:v>19</c:v>
                </c:pt>
                <c:pt idx="66">
                  <c:v>23</c:v>
                </c:pt>
                <c:pt idx="67">
                  <c:v>18</c:v>
                </c:pt>
                <c:pt idx="68">
                  <c:v>16</c:v>
                </c:pt>
                <c:pt idx="69">
                  <c:v>25</c:v>
                </c:pt>
                <c:pt idx="70">
                  <c:v>22</c:v>
                </c:pt>
                <c:pt idx="71">
                  <c:v>23</c:v>
                </c:pt>
                <c:pt idx="72">
                  <c:v>23</c:v>
                </c:pt>
                <c:pt idx="73">
                  <c:v>18</c:v>
                </c:pt>
                <c:pt idx="74">
                  <c:v>14</c:v>
                </c:pt>
                <c:pt idx="75">
                  <c:v>18</c:v>
                </c:pt>
                <c:pt idx="76">
                  <c:v>18</c:v>
                </c:pt>
                <c:pt idx="77">
                  <c:v>14</c:v>
                </c:pt>
                <c:pt idx="78">
                  <c:v>21</c:v>
                </c:pt>
                <c:pt idx="79">
                  <c:v>21</c:v>
                </c:pt>
                <c:pt idx="80">
                  <c:v>16</c:v>
                </c:pt>
                <c:pt idx="81">
                  <c:v>19</c:v>
                </c:pt>
                <c:pt idx="82">
                  <c:v>13</c:v>
                </c:pt>
                <c:pt idx="83">
                  <c:v>18</c:v>
                </c:pt>
                <c:pt idx="84">
                  <c:v>11</c:v>
                </c:pt>
                <c:pt idx="85">
                  <c:v>4</c:v>
                </c:pt>
                <c:pt idx="86">
                  <c:v>13</c:v>
                </c:pt>
                <c:pt idx="87">
                  <c:v>14</c:v>
                </c:pt>
                <c:pt idx="88">
                  <c:v>13</c:v>
                </c:pt>
                <c:pt idx="89">
                  <c:v>20</c:v>
                </c:pt>
                <c:pt idx="90">
                  <c:v>7</c:v>
                </c:pt>
                <c:pt idx="91">
                  <c:v>12</c:v>
                </c:pt>
                <c:pt idx="92">
                  <c:v>14</c:v>
                </c:pt>
                <c:pt idx="93">
                  <c:v>15</c:v>
                </c:pt>
                <c:pt idx="94">
                  <c:v>17</c:v>
                </c:pt>
                <c:pt idx="95">
                  <c:v>12</c:v>
                </c:pt>
                <c:pt idx="96">
                  <c:v>15</c:v>
                </c:pt>
                <c:pt idx="97">
                  <c:v>16</c:v>
                </c:pt>
                <c:pt idx="98">
                  <c:v>26</c:v>
                </c:pt>
                <c:pt idx="99">
                  <c:v>17</c:v>
                </c:pt>
                <c:pt idx="100">
                  <c:v>19</c:v>
                </c:pt>
                <c:pt idx="101">
                  <c:v>18</c:v>
                </c:pt>
                <c:pt idx="102">
                  <c:v>21</c:v>
                </c:pt>
                <c:pt idx="103">
                  <c:v>12</c:v>
                </c:pt>
                <c:pt idx="104">
                  <c:v>16</c:v>
                </c:pt>
                <c:pt idx="105">
                  <c:v>10</c:v>
                </c:pt>
                <c:pt idx="106">
                  <c:v>16</c:v>
                </c:pt>
                <c:pt idx="107">
                  <c:v>12</c:v>
                </c:pt>
                <c:pt idx="108">
                  <c:v>14</c:v>
                </c:pt>
                <c:pt idx="109">
                  <c:v>8</c:v>
                </c:pt>
                <c:pt idx="110">
                  <c:v>5</c:v>
                </c:pt>
                <c:pt idx="111">
                  <c:v>12</c:v>
                </c:pt>
                <c:pt idx="112">
                  <c:v>10</c:v>
                </c:pt>
                <c:pt idx="113">
                  <c:v>7</c:v>
                </c:pt>
                <c:pt idx="114">
                  <c:v>3</c:v>
                </c:pt>
                <c:pt idx="115">
                  <c:v>13</c:v>
                </c:pt>
                <c:pt idx="116">
                  <c:v>10</c:v>
                </c:pt>
                <c:pt idx="117">
                  <c:v>7</c:v>
                </c:pt>
                <c:pt idx="118">
                  <c:v>12</c:v>
                </c:pt>
                <c:pt idx="119">
                  <c:v>13</c:v>
                </c:pt>
                <c:pt idx="120">
                  <c:v>10</c:v>
                </c:pt>
                <c:pt idx="121">
                  <c:v>7</c:v>
                </c:pt>
                <c:pt idx="122">
                  <c:v>12</c:v>
                </c:pt>
                <c:pt idx="123">
                  <c:v>8</c:v>
                </c:pt>
                <c:pt idx="124">
                  <c:v>12</c:v>
                </c:pt>
                <c:pt idx="125">
                  <c:v>10</c:v>
                </c:pt>
                <c:pt idx="126">
                  <c:v>9</c:v>
                </c:pt>
                <c:pt idx="127">
                  <c:v>13</c:v>
                </c:pt>
                <c:pt idx="128">
                  <c:v>20</c:v>
                </c:pt>
                <c:pt idx="129">
                  <c:v>15</c:v>
                </c:pt>
                <c:pt idx="130">
                  <c:v>15</c:v>
                </c:pt>
                <c:pt idx="131">
                  <c:v>23</c:v>
                </c:pt>
                <c:pt idx="132">
                  <c:v>18</c:v>
                </c:pt>
                <c:pt idx="133">
                  <c:v>22</c:v>
                </c:pt>
                <c:pt idx="134">
                  <c:v>23</c:v>
                </c:pt>
                <c:pt idx="135">
                  <c:v>18</c:v>
                </c:pt>
                <c:pt idx="136">
                  <c:v>23</c:v>
                </c:pt>
                <c:pt idx="137">
                  <c:v>17</c:v>
                </c:pt>
                <c:pt idx="138">
                  <c:v>20</c:v>
                </c:pt>
                <c:pt idx="139">
                  <c:v>30</c:v>
                </c:pt>
                <c:pt idx="140">
                  <c:v>20</c:v>
                </c:pt>
                <c:pt idx="141">
                  <c:v>26</c:v>
                </c:pt>
                <c:pt idx="142">
                  <c:v>16</c:v>
                </c:pt>
                <c:pt idx="143">
                  <c:v>33</c:v>
                </c:pt>
                <c:pt idx="144">
                  <c:v>32</c:v>
                </c:pt>
                <c:pt idx="145">
                  <c:v>29</c:v>
                </c:pt>
                <c:pt idx="146">
                  <c:v>42</c:v>
                </c:pt>
                <c:pt idx="147">
                  <c:v>29</c:v>
                </c:pt>
                <c:pt idx="148">
                  <c:v>54</c:v>
                </c:pt>
                <c:pt idx="149">
                  <c:v>53</c:v>
                </c:pt>
                <c:pt idx="150">
                  <c:v>63</c:v>
                </c:pt>
                <c:pt idx="151">
                  <c:v>76</c:v>
                </c:pt>
                <c:pt idx="152">
                  <c:v>71</c:v>
                </c:pt>
                <c:pt idx="153">
                  <c:v>96</c:v>
                </c:pt>
                <c:pt idx="154">
                  <c:v>104</c:v>
                </c:pt>
                <c:pt idx="155">
                  <c:v>101</c:v>
                </c:pt>
                <c:pt idx="156">
                  <c:v>155</c:v>
                </c:pt>
                <c:pt idx="157">
                  <c:v>141</c:v>
                </c:pt>
                <c:pt idx="158">
                  <c:v>155</c:v>
                </c:pt>
                <c:pt idx="159">
                  <c:v>189</c:v>
                </c:pt>
                <c:pt idx="160">
                  <c:v>212</c:v>
                </c:pt>
                <c:pt idx="161">
                  <c:v>206</c:v>
                </c:pt>
                <c:pt idx="162">
                  <c:v>213</c:v>
                </c:pt>
                <c:pt idx="163">
                  <c:v>216</c:v>
                </c:pt>
                <c:pt idx="164">
                  <c:v>248</c:v>
                </c:pt>
                <c:pt idx="165">
                  <c:v>232</c:v>
                </c:pt>
                <c:pt idx="166">
                  <c:v>236</c:v>
                </c:pt>
                <c:pt idx="167">
                  <c:v>220</c:v>
                </c:pt>
                <c:pt idx="168">
                  <c:v>229</c:v>
                </c:pt>
                <c:pt idx="169">
                  <c:v>231</c:v>
                </c:pt>
                <c:pt idx="170">
                  <c:v>224</c:v>
                </c:pt>
                <c:pt idx="171">
                  <c:v>184</c:v>
                </c:pt>
                <c:pt idx="172">
                  <c:v>222</c:v>
                </c:pt>
                <c:pt idx="173">
                  <c:v>201</c:v>
                </c:pt>
                <c:pt idx="174">
                  <c:v>180</c:v>
                </c:pt>
                <c:pt idx="175">
                  <c:v>182</c:v>
                </c:pt>
                <c:pt idx="176">
                  <c:v>173</c:v>
                </c:pt>
                <c:pt idx="177">
                  <c:v>154</c:v>
                </c:pt>
                <c:pt idx="178">
                  <c:v>174</c:v>
                </c:pt>
                <c:pt idx="179">
                  <c:v>141</c:v>
                </c:pt>
                <c:pt idx="180">
                  <c:v>146</c:v>
                </c:pt>
                <c:pt idx="181">
                  <c:v>168</c:v>
                </c:pt>
                <c:pt idx="182">
                  <c:v>142</c:v>
                </c:pt>
                <c:pt idx="183">
                  <c:v>158</c:v>
                </c:pt>
                <c:pt idx="184">
                  <c:v>170</c:v>
                </c:pt>
                <c:pt idx="185">
                  <c:v>157</c:v>
                </c:pt>
                <c:pt idx="186">
                  <c:v>145</c:v>
                </c:pt>
                <c:pt idx="187">
                  <c:v>166</c:v>
                </c:pt>
                <c:pt idx="188">
                  <c:v>144</c:v>
                </c:pt>
                <c:pt idx="189">
                  <c:v>186</c:v>
                </c:pt>
                <c:pt idx="190">
                  <c:v>157</c:v>
                </c:pt>
                <c:pt idx="191">
                  <c:v>170</c:v>
                </c:pt>
                <c:pt idx="192">
                  <c:v>154</c:v>
                </c:pt>
                <c:pt idx="193">
                  <c:v>154</c:v>
                </c:pt>
                <c:pt idx="194">
                  <c:v>165</c:v>
                </c:pt>
                <c:pt idx="195">
                  <c:v>194</c:v>
                </c:pt>
                <c:pt idx="196">
                  <c:v>164</c:v>
                </c:pt>
                <c:pt idx="197">
                  <c:v>190</c:v>
                </c:pt>
                <c:pt idx="198">
                  <c:v>192</c:v>
                </c:pt>
                <c:pt idx="199">
                  <c:v>190</c:v>
                </c:pt>
                <c:pt idx="200">
                  <c:v>205</c:v>
                </c:pt>
                <c:pt idx="201">
                  <c:v>245</c:v>
                </c:pt>
                <c:pt idx="202">
                  <c:v>233</c:v>
                </c:pt>
                <c:pt idx="203">
                  <c:v>267</c:v>
                </c:pt>
                <c:pt idx="204">
                  <c:v>256</c:v>
                </c:pt>
                <c:pt idx="205">
                  <c:v>286</c:v>
                </c:pt>
                <c:pt idx="206">
                  <c:v>285</c:v>
                </c:pt>
                <c:pt idx="207">
                  <c:v>271</c:v>
                </c:pt>
                <c:pt idx="208">
                  <c:v>290</c:v>
                </c:pt>
                <c:pt idx="209">
                  <c:v>307</c:v>
                </c:pt>
                <c:pt idx="210">
                  <c:v>279</c:v>
                </c:pt>
                <c:pt idx="211">
                  <c:v>278</c:v>
                </c:pt>
                <c:pt idx="212">
                  <c:v>288</c:v>
                </c:pt>
                <c:pt idx="213">
                  <c:v>276</c:v>
                </c:pt>
                <c:pt idx="214">
                  <c:v>276</c:v>
                </c:pt>
                <c:pt idx="215">
                  <c:v>263</c:v>
                </c:pt>
                <c:pt idx="216">
                  <c:v>281</c:v>
                </c:pt>
                <c:pt idx="217">
                  <c:v>293</c:v>
                </c:pt>
                <c:pt idx="218">
                  <c:v>245</c:v>
                </c:pt>
                <c:pt idx="219">
                  <c:v>243</c:v>
                </c:pt>
                <c:pt idx="220">
                  <c:v>242</c:v>
                </c:pt>
                <c:pt idx="221">
                  <c:v>251</c:v>
                </c:pt>
                <c:pt idx="222">
                  <c:v>216</c:v>
                </c:pt>
                <c:pt idx="223">
                  <c:v>217</c:v>
                </c:pt>
                <c:pt idx="224">
                  <c:v>244</c:v>
                </c:pt>
                <c:pt idx="225">
                  <c:v>235</c:v>
                </c:pt>
                <c:pt idx="226">
                  <c:v>207</c:v>
                </c:pt>
                <c:pt idx="227">
                  <c:v>253</c:v>
                </c:pt>
                <c:pt idx="228">
                  <c:v>224</c:v>
                </c:pt>
                <c:pt idx="229">
                  <c:v>275</c:v>
                </c:pt>
                <c:pt idx="230">
                  <c:v>286</c:v>
                </c:pt>
                <c:pt idx="231">
                  <c:v>261</c:v>
                </c:pt>
                <c:pt idx="232">
                  <c:v>256</c:v>
                </c:pt>
                <c:pt idx="233">
                  <c:v>261</c:v>
                </c:pt>
                <c:pt idx="234">
                  <c:v>293</c:v>
                </c:pt>
                <c:pt idx="235">
                  <c:v>304</c:v>
                </c:pt>
                <c:pt idx="236">
                  <c:v>266</c:v>
                </c:pt>
                <c:pt idx="237">
                  <c:v>269</c:v>
                </c:pt>
                <c:pt idx="238">
                  <c:v>268</c:v>
                </c:pt>
                <c:pt idx="239">
                  <c:v>253</c:v>
                </c:pt>
                <c:pt idx="240">
                  <c:v>233</c:v>
                </c:pt>
                <c:pt idx="241">
                  <c:v>235</c:v>
                </c:pt>
                <c:pt idx="242">
                  <c:v>216</c:v>
                </c:pt>
                <c:pt idx="243">
                  <c:v>233</c:v>
                </c:pt>
                <c:pt idx="244">
                  <c:v>206</c:v>
                </c:pt>
                <c:pt idx="245">
                  <c:v>202</c:v>
                </c:pt>
                <c:pt idx="246">
                  <c:v>177</c:v>
                </c:pt>
                <c:pt idx="247">
                  <c:v>178</c:v>
                </c:pt>
                <c:pt idx="248">
                  <c:v>186</c:v>
                </c:pt>
                <c:pt idx="249">
                  <c:v>173</c:v>
                </c:pt>
                <c:pt idx="250">
                  <c:v>197</c:v>
                </c:pt>
                <c:pt idx="251">
                  <c:v>159</c:v>
                </c:pt>
                <c:pt idx="252">
                  <c:v>148</c:v>
                </c:pt>
                <c:pt idx="253">
                  <c:v>165</c:v>
                </c:pt>
                <c:pt idx="254">
                  <c:v>153</c:v>
                </c:pt>
                <c:pt idx="255">
                  <c:v>138</c:v>
                </c:pt>
                <c:pt idx="256">
                  <c:v>144</c:v>
                </c:pt>
                <c:pt idx="257">
                  <c:v>136</c:v>
                </c:pt>
                <c:pt idx="258">
                  <c:v>146</c:v>
                </c:pt>
                <c:pt idx="259">
                  <c:v>127</c:v>
                </c:pt>
                <c:pt idx="260">
                  <c:v>153</c:v>
                </c:pt>
                <c:pt idx="261">
                  <c:v>127</c:v>
                </c:pt>
                <c:pt idx="262">
                  <c:v>151</c:v>
                </c:pt>
                <c:pt idx="263">
                  <c:v>111</c:v>
                </c:pt>
                <c:pt idx="264">
                  <c:v>103</c:v>
                </c:pt>
                <c:pt idx="265">
                  <c:v>142</c:v>
                </c:pt>
                <c:pt idx="266">
                  <c:v>124</c:v>
                </c:pt>
                <c:pt idx="267">
                  <c:v>125</c:v>
                </c:pt>
                <c:pt idx="268">
                  <c:v>113</c:v>
                </c:pt>
                <c:pt idx="269">
                  <c:v>114</c:v>
                </c:pt>
                <c:pt idx="270">
                  <c:v>121</c:v>
                </c:pt>
                <c:pt idx="271">
                  <c:v>132</c:v>
                </c:pt>
                <c:pt idx="272">
                  <c:v>109</c:v>
                </c:pt>
                <c:pt idx="273">
                  <c:v>96</c:v>
                </c:pt>
                <c:pt idx="274">
                  <c:v>113</c:v>
                </c:pt>
                <c:pt idx="275">
                  <c:v>113</c:v>
                </c:pt>
                <c:pt idx="276">
                  <c:v>101</c:v>
                </c:pt>
                <c:pt idx="277">
                  <c:v>85</c:v>
                </c:pt>
                <c:pt idx="278">
                  <c:v>99</c:v>
                </c:pt>
                <c:pt idx="279">
                  <c:v>118</c:v>
                </c:pt>
                <c:pt idx="280">
                  <c:v>85</c:v>
                </c:pt>
                <c:pt idx="281">
                  <c:v>107</c:v>
                </c:pt>
                <c:pt idx="282">
                  <c:v>114</c:v>
                </c:pt>
                <c:pt idx="283">
                  <c:v>108</c:v>
                </c:pt>
                <c:pt idx="284">
                  <c:v>130</c:v>
                </c:pt>
                <c:pt idx="285">
                  <c:v>128</c:v>
                </c:pt>
                <c:pt idx="286">
                  <c:v>111</c:v>
                </c:pt>
                <c:pt idx="287">
                  <c:v>129</c:v>
                </c:pt>
                <c:pt idx="288">
                  <c:v>136</c:v>
                </c:pt>
                <c:pt idx="289">
                  <c:v>132</c:v>
                </c:pt>
                <c:pt idx="290">
                  <c:v>157</c:v>
                </c:pt>
                <c:pt idx="291">
                  <c:v>154</c:v>
                </c:pt>
                <c:pt idx="292">
                  <c:v>138</c:v>
                </c:pt>
                <c:pt idx="293">
                  <c:v>142</c:v>
                </c:pt>
                <c:pt idx="294">
                  <c:v>137</c:v>
                </c:pt>
                <c:pt idx="295">
                  <c:v>129</c:v>
                </c:pt>
                <c:pt idx="296">
                  <c:v>134</c:v>
                </c:pt>
                <c:pt idx="297">
                  <c:v>132</c:v>
                </c:pt>
                <c:pt idx="298">
                  <c:v>142</c:v>
                </c:pt>
                <c:pt idx="299">
                  <c:v>134</c:v>
                </c:pt>
                <c:pt idx="300">
                  <c:v>115</c:v>
                </c:pt>
                <c:pt idx="301">
                  <c:v>97</c:v>
                </c:pt>
                <c:pt idx="302">
                  <c:v>117</c:v>
                </c:pt>
                <c:pt idx="303">
                  <c:v>101</c:v>
                </c:pt>
                <c:pt idx="304">
                  <c:v>91</c:v>
                </c:pt>
                <c:pt idx="305">
                  <c:v>96</c:v>
                </c:pt>
                <c:pt idx="306">
                  <c:v>84</c:v>
                </c:pt>
                <c:pt idx="307">
                  <c:v>86</c:v>
                </c:pt>
                <c:pt idx="308">
                  <c:v>110</c:v>
                </c:pt>
                <c:pt idx="309">
                  <c:v>116</c:v>
                </c:pt>
                <c:pt idx="310">
                  <c:v>111</c:v>
                </c:pt>
                <c:pt idx="311">
                  <c:v>171</c:v>
                </c:pt>
                <c:pt idx="312">
                  <c:v>203</c:v>
                </c:pt>
                <c:pt idx="313">
                  <c:v>258</c:v>
                </c:pt>
                <c:pt idx="314">
                  <c:v>290</c:v>
                </c:pt>
                <c:pt idx="315">
                  <c:v>354</c:v>
                </c:pt>
                <c:pt idx="316">
                  <c:v>367</c:v>
                </c:pt>
                <c:pt idx="317">
                  <c:v>433</c:v>
                </c:pt>
                <c:pt idx="318">
                  <c:v>503</c:v>
                </c:pt>
                <c:pt idx="319">
                  <c:v>617</c:v>
                </c:pt>
                <c:pt idx="320">
                  <c:v>697</c:v>
                </c:pt>
                <c:pt idx="321">
                  <c:v>727</c:v>
                </c:pt>
                <c:pt idx="322">
                  <c:v>803</c:v>
                </c:pt>
                <c:pt idx="323">
                  <c:v>813</c:v>
                </c:pt>
                <c:pt idx="324">
                  <c:v>865</c:v>
                </c:pt>
                <c:pt idx="325">
                  <c:v>809</c:v>
                </c:pt>
                <c:pt idx="326">
                  <c:v>859</c:v>
                </c:pt>
                <c:pt idx="327">
                  <c:v>783</c:v>
                </c:pt>
                <c:pt idx="328">
                  <c:v>823</c:v>
                </c:pt>
                <c:pt idx="329">
                  <c:v>790</c:v>
                </c:pt>
                <c:pt idx="330">
                  <c:v>662</c:v>
                </c:pt>
                <c:pt idx="331">
                  <c:v>642</c:v>
                </c:pt>
                <c:pt idx="332">
                  <c:v>576</c:v>
                </c:pt>
                <c:pt idx="333">
                  <c:v>505</c:v>
                </c:pt>
                <c:pt idx="334">
                  <c:v>455</c:v>
                </c:pt>
                <c:pt idx="335">
                  <c:v>371</c:v>
                </c:pt>
                <c:pt idx="336">
                  <c:v>310</c:v>
                </c:pt>
                <c:pt idx="337">
                  <c:v>250</c:v>
                </c:pt>
                <c:pt idx="338">
                  <c:v>188</c:v>
                </c:pt>
                <c:pt idx="339">
                  <c:v>168</c:v>
                </c:pt>
                <c:pt idx="340">
                  <c:v>138</c:v>
                </c:pt>
                <c:pt idx="341">
                  <c:v>108</c:v>
                </c:pt>
                <c:pt idx="342">
                  <c:v>102</c:v>
                </c:pt>
                <c:pt idx="343">
                  <c:v>104</c:v>
                </c:pt>
                <c:pt idx="344">
                  <c:v>88</c:v>
                </c:pt>
                <c:pt idx="345">
                  <c:v>97</c:v>
                </c:pt>
                <c:pt idx="346">
                  <c:v>107</c:v>
                </c:pt>
                <c:pt idx="347">
                  <c:v>116</c:v>
                </c:pt>
                <c:pt idx="348">
                  <c:v>125</c:v>
                </c:pt>
                <c:pt idx="349">
                  <c:v>132</c:v>
                </c:pt>
                <c:pt idx="350">
                  <c:v>132</c:v>
                </c:pt>
                <c:pt idx="351">
                  <c:v>138</c:v>
                </c:pt>
                <c:pt idx="352">
                  <c:v>128</c:v>
                </c:pt>
                <c:pt idx="353">
                  <c:v>138</c:v>
                </c:pt>
                <c:pt idx="354">
                  <c:v>163</c:v>
                </c:pt>
                <c:pt idx="355">
                  <c:v>122</c:v>
                </c:pt>
                <c:pt idx="356">
                  <c:v>116</c:v>
                </c:pt>
                <c:pt idx="357">
                  <c:v>109</c:v>
                </c:pt>
                <c:pt idx="358">
                  <c:v>108</c:v>
                </c:pt>
                <c:pt idx="359">
                  <c:v>108</c:v>
                </c:pt>
                <c:pt idx="360">
                  <c:v>68</c:v>
                </c:pt>
                <c:pt idx="361">
                  <c:v>87</c:v>
                </c:pt>
                <c:pt idx="362">
                  <c:v>82</c:v>
                </c:pt>
                <c:pt idx="363">
                  <c:v>54</c:v>
                </c:pt>
                <c:pt idx="364">
                  <c:v>53</c:v>
                </c:pt>
                <c:pt idx="365">
                  <c:v>39</c:v>
                </c:pt>
                <c:pt idx="366">
                  <c:v>51</c:v>
                </c:pt>
                <c:pt idx="367">
                  <c:v>36</c:v>
                </c:pt>
                <c:pt idx="368">
                  <c:v>19</c:v>
                </c:pt>
                <c:pt idx="369">
                  <c:v>21</c:v>
                </c:pt>
                <c:pt idx="370">
                  <c:v>17</c:v>
                </c:pt>
                <c:pt idx="371">
                  <c:v>17</c:v>
                </c:pt>
                <c:pt idx="372">
                  <c:v>19</c:v>
                </c:pt>
                <c:pt idx="373">
                  <c:v>11</c:v>
                </c:pt>
                <c:pt idx="374">
                  <c:v>16</c:v>
                </c:pt>
                <c:pt idx="375">
                  <c:v>18</c:v>
                </c:pt>
                <c:pt idx="376">
                  <c:v>14</c:v>
                </c:pt>
                <c:pt idx="377">
                  <c:v>13</c:v>
                </c:pt>
                <c:pt idx="378">
                  <c:v>25</c:v>
                </c:pt>
                <c:pt idx="379">
                  <c:v>19</c:v>
                </c:pt>
                <c:pt idx="380">
                  <c:v>20</c:v>
                </c:pt>
                <c:pt idx="381">
                  <c:v>29</c:v>
                </c:pt>
                <c:pt idx="382">
                  <c:v>37</c:v>
                </c:pt>
                <c:pt idx="383">
                  <c:v>42</c:v>
                </c:pt>
                <c:pt idx="384">
                  <c:v>59</c:v>
                </c:pt>
                <c:pt idx="385">
                  <c:v>63</c:v>
                </c:pt>
                <c:pt idx="386">
                  <c:v>69</c:v>
                </c:pt>
                <c:pt idx="387">
                  <c:v>99</c:v>
                </c:pt>
                <c:pt idx="388">
                  <c:v>95</c:v>
                </c:pt>
                <c:pt idx="389">
                  <c:v>101</c:v>
                </c:pt>
                <c:pt idx="390">
                  <c:v>132</c:v>
                </c:pt>
                <c:pt idx="391">
                  <c:v>132</c:v>
                </c:pt>
                <c:pt idx="392">
                  <c:v>136</c:v>
                </c:pt>
                <c:pt idx="393">
                  <c:v>165</c:v>
                </c:pt>
                <c:pt idx="394">
                  <c:v>144</c:v>
                </c:pt>
                <c:pt idx="395">
                  <c:v>156</c:v>
                </c:pt>
                <c:pt idx="396">
                  <c:v>136</c:v>
                </c:pt>
                <c:pt idx="397">
                  <c:v>128</c:v>
                </c:pt>
                <c:pt idx="398">
                  <c:v>132</c:v>
                </c:pt>
                <c:pt idx="399">
                  <c:v>143</c:v>
                </c:pt>
                <c:pt idx="400">
                  <c:v>115</c:v>
                </c:pt>
                <c:pt idx="401">
                  <c:v>88</c:v>
                </c:pt>
                <c:pt idx="402">
                  <c:v>93</c:v>
                </c:pt>
                <c:pt idx="403">
                  <c:v>71</c:v>
                </c:pt>
                <c:pt idx="404">
                  <c:v>65</c:v>
                </c:pt>
                <c:pt idx="405">
                  <c:v>52</c:v>
                </c:pt>
                <c:pt idx="406">
                  <c:v>60</c:v>
                </c:pt>
                <c:pt idx="407">
                  <c:v>41</c:v>
                </c:pt>
                <c:pt idx="408">
                  <c:v>23</c:v>
                </c:pt>
                <c:pt idx="409">
                  <c:v>20</c:v>
                </c:pt>
                <c:pt idx="410">
                  <c:v>28</c:v>
                </c:pt>
                <c:pt idx="411">
                  <c:v>18</c:v>
                </c:pt>
                <c:pt idx="412">
                  <c:v>9</c:v>
                </c:pt>
                <c:pt idx="413">
                  <c:v>8</c:v>
                </c:pt>
                <c:pt idx="414">
                  <c:v>13</c:v>
                </c:pt>
                <c:pt idx="415">
                  <c:v>13</c:v>
                </c:pt>
                <c:pt idx="416">
                  <c:v>13</c:v>
                </c:pt>
                <c:pt idx="417">
                  <c:v>13</c:v>
                </c:pt>
                <c:pt idx="418">
                  <c:v>17</c:v>
                </c:pt>
                <c:pt idx="419">
                  <c:v>20</c:v>
                </c:pt>
                <c:pt idx="420">
                  <c:v>14</c:v>
                </c:pt>
                <c:pt idx="421">
                  <c:v>12</c:v>
                </c:pt>
                <c:pt idx="422">
                  <c:v>9</c:v>
                </c:pt>
                <c:pt idx="423">
                  <c:v>24</c:v>
                </c:pt>
                <c:pt idx="424">
                  <c:v>19</c:v>
                </c:pt>
                <c:pt idx="425">
                  <c:v>24</c:v>
                </c:pt>
                <c:pt idx="426">
                  <c:v>21</c:v>
                </c:pt>
                <c:pt idx="427">
                  <c:v>15</c:v>
                </c:pt>
                <c:pt idx="428">
                  <c:v>20</c:v>
                </c:pt>
                <c:pt idx="429">
                  <c:v>30</c:v>
                </c:pt>
                <c:pt idx="430">
                  <c:v>21</c:v>
                </c:pt>
                <c:pt idx="431">
                  <c:v>28</c:v>
                </c:pt>
                <c:pt idx="432">
                  <c:v>28</c:v>
                </c:pt>
                <c:pt idx="433">
                  <c:v>33</c:v>
                </c:pt>
                <c:pt idx="434">
                  <c:v>25</c:v>
                </c:pt>
                <c:pt idx="435">
                  <c:v>28</c:v>
                </c:pt>
                <c:pt idx="436">
                  <c:v>20</c:v>
                </c:pt>
                <c:pt idx="437">
                  <c:v>19</c:v>
                </c:pt>
                <c:pt idx="438">
                  <c:v>15</c:v>
                </c:pt>
                <c:pt idx="439">
                  <c:v>23</c:v>
                </c:pt>
                <c:pt idx="440">
                  <c:v>20</c:v>
                </c:pt>
                <c:pt idx="441">
                  <c:v>18</c:v>
                </c:pt>
                <c:pt idx="442">
                  <c:v>14</c:v>
                </c:pt>
                <c:pt idx="443">
                  <c:v>9</c:v>
                </c:pt>
                <c:pt idx="444">
                  <c:v>9</c:v>
                </c:pt>
                <c:pt idx="445">
                  <c:v>16</c:v>
                </c:pt>
                <c:pt idx="446">
                  <c:v>19</c:v>
                </c:pt>
                <c:pt idx="447">
                  <c:v>11</c:v>
                </c:pt>
                <c:pt idx="448">
                  <c:v>13</c:v>
                </c:pt>
                <c:pt idx="449">
                  <c:v>10</c:v>
                </c:pt>
                <c:pt idx="450">
                  <c:v>14</c:v>
                </c:pt>
                <c:pt idx="451">
                  <c:v>20</c:v>
                </c:pt>
                <c:pt idx="452">
                  <c:v>28</c:v>
                </c:pt>
                <c:pt idx="453">
                  <c:v>33</c:v>
                </c:pt>
                <c:pt idx="454">
                  <c:v>43</c:v>
                </c:pt>
                <c:pt idx="455">
                  <c:v>45</c:v>
                </c:pt>
                <c:pt idx="456">
                  <c:v>57</c:v>
                </c:pt>
                <c:pt idx="457">
                  <c:v>65</c:v>
                </c:pt>
                <c:pt idx="458">
                  <c:v>83</c:v>
                </c:pt>
                <c:pt idx="459">
                  <c:v>82</c:v>
                </c:pt>
                <c:pt idx="460">
                  <c:v>118</c:v>
                </c:pt>
                <c:pt idx="461">
                  <c:v>123</c:v>
                </c:pt>
                <c:pt idx="462">
                  <c:v>164</c:v>
                </c:pt>
                <c:pt idx="463">
                  <c:v>192</c:v>
                </c:pt>
                <c:pt idx="464">
                  <c:v>210</c:v>
                </c:pt>
                <c:pt idx="465">
                  <c:v>257</c:v>
                </c:pt>
                <c:pt idx="466">
                  <c:v>289</c:v>
                </c:pt>
                <c:pt idx="467">
                  <c:v>332</c:v>
                </c:pt>
                <c:pt idx="468">
                  <c:v>324</c:v>
                </c:pt>
                <c:pt idx="469">
                  <c:v>302</c:v>
                </c:pt>
                <c:pt idx="470">
                  <c:v>335</c:v>
                </c:pt>
                <c:pt idx="471">
                  <c:v>312</c:v>
                </c:pt>
                <c:pt idx="472">
                  <c:v>303</c:v>
                </c:pt>
                <c:pt idx="473">
                  <c:v>324</c:v>
                </c:pt>
                <c:pt idx="474">
                  <c:v>302</c:v>
                </c:pt>
                <c:pt idx="475">
                  <c:v>281</c:v>
                </c:pt>
                <c:pt idx="476">
                  <c:v>258</c:v>
                </c:pt>
                <c:pt idx="477">
                  <c:v>229</c:v>
                </c:pt>
                <c:pt idx="478">
                  <c:v>206</c:v>
                </c:pt>
                <c:pt idx="479">
                  <c:v>187</c:v>
                </c:pt>
                <c:pt idx="480">
                  <c:v>169</c:v>
                </c:pt>
                <c:pt idx="481">
                  <c:v>113</c:v>
                </c:pt>
                <c:pt idx="482">
                  <c:v>95</c:v>
                </c:pt>
                <c:pt idx="483">
                  <c:v>76</c:v>
                </c:pt>
                <c:pt idx="484">
                  <c:v>59</c:v>
                </c:pt>
                <c:pt idx="485">
                  <c:v>55</c:v>
                </c:pt>
                <c:pt idx="486">
                  <c:v>32</c:v>
                </c:pt>
                <c:pt idx="487">
                  <c:v>35</c:v>
                </c:pt>
                <c:pt idx="488">
                  <c:v>29</c:v>
                </c:pt>
                <c:pt idx="489">
                  <c:v>28</c:v>
                </c:pt>
                <c:pt idx="490">
                  <c:v>13</c:v>
                </c:pt>
                <c:pt idx="491">
                  <c:v>19</c:v>
                </c:pt>
                <c:pt idx="492">
                  <c:v>25</c:v>
                </c:pt>
                <c:pt idx="493">
                  <c:v>16</c:v>
                </c:pt>
                <c:pt idx="494">
                  <c:v>17</c:v>
                </c:pt>
                <c:pt idx="495">
                  <c:v>10</c:v>
                </c:pt>
                <c:pt idx="496">
                  <c:v>12</c:v>
                </c:pt>
                <c:pt idx="497">
                  <c:v>14</c:v>
                </c:pt>
                <c:pt idx="498">
                  <c:v>18</c:v>
                </c:pt>
                <c:pt idx="499">
                  <c:v>21</c:v>
                </c:pt>
                <c:pt idx="500">
                  <c:v>23</c:v>
                </c:pt>
                <c:pt idx="501">
                  <c:v>23</c:v>
                </c:pt>
                <c:pt idx="502">
                  <c:v>30</c:v>
                </c:pt>
                <c:pt idx="503">
                  <c:v>38</c:v>
                </c:pt>
                <c:pt idx="504">
                  <c:v>38</c:v>
                </c:pt>
                <c:pt idx="505">
                  <c:v>56</c:v>
                </c:pt>
                <c:pt idx="506">
                  <c:v>48</c:v>
                </c:pt>
                <c:pt idx="507">
                  <c:v>50</c:v>
                </c:pt>
                <c:pt idx="508">
                  <c:v>53</c:v>
                </c:pt>
                <c:pt idx="509">
                  <c:v>56</c:v>
                </c:pt>
                <c:pt idx="510">
                  <c:v>60</c:v>
                </c:pt>
                <c:pt idx="511">
                  <c:v>69</c:v>
                </c:pt>
                <c:pt idx="512">
                  <c:v>71</c:v>
                </c:pt>
                <c:pt idx="513">
                  <c:v>77</c:v>
                </c:pt>
                <c:pt idx="514">
                  <c:v>78</c:v>
                </c:pt>
                <c:pt idx="515">
                  <c:v>63</c:v>
                </c:pt>
                <c:pt idx="516">
                  <c:v>96</c:v>
                </c:pt>
                <c:pt idx="517">
                  <c:v>63</c:v>
                </c:pt>
                <c:pt idx="518">
                  <c:v>74</c:v>
                </c:pt>
                <c:pt idx="519">
                  <c:v>61</c:v>
                </c:pt>
                <c:pt idx="520">
                  <c:v>63</c:v>
                </c:pt>
                <c:pt idx="521">
                  <c:v>49</c:v>
                </c:pt>
                <c:pt idx="522">
                  <c:v>47</c:v>
                </c:pt>
                <c:pt idx="523">
                  <c:v>42</c:v>
                </c:pt>
                <c:pt idx="524">
                  <c:v>45</c:v>
                </c:pt>
                <c:pt idx="525">
                  <c:v>29</c:v>
                </c:pt>
                <c:pt idx="526">
                  <c:v>31</c:v>
                </c:pt>
                <c:pt idx="527">
                  <c:v>37</c:v>
                </c:pt>
                <c:pt idx="528">
                  <c:v>31</c:v>
                </c:pt>
                <c:pt idx="529">
                  <c:v>26</c:v>
                </c:pt>
                <c:pt idx="530">
                  <c:v>20</c:v>
                </c:pt>
                <c:pt idx="531">
                  <c:v>20</c:v>
                </c:pt>
                <c:pt idx="532">
                  <c:v>25</c:v>
                </c:pt>
                <c:pt idx="533">
                  <c:v>38</c:v>
                </c:pt>
                <c:pt idx="534">
                  <c:v>30</c:v>
                </c:pt>
                <c:pt idx="535">
                  <c:v>50</c:v>
                </c:pt>
                <c:pt idx="536">
                  <c:v>44</c:v>
                </c:pt>
                <c:pt idx="537">
                  <c:v>81</c:v>
                </c:pt>
                <c:pt idx="538">
                  <c:v>74</c:v>
                </c:pt>
                <c:pt idx="539">
                  <c:v>98</c:v>
                </c:pt>
                <c:pt idx="540">
                  <c:v>145</c:v>
                </c:pt>
                <c:pt idx="541">
                  <c:v>174</c:v>
                </c:pt>
                <c:pt idx="542">
                  <c:v>237</c:v>
                </c:pt>
                <c:pt idx="543">
                  <c:v>247</c:v>
                </c:pt>
                <c:pt idx="544">
                  <c:v>331</c:v>
                </c:pt>
                <c:pt idx="545">
                  <c:v>382</c:v>
                </c:pt>
                <c:pt idx="546">
                  <c:v>409</c:v>
                </c:pt>
                <c:pt idx="547">
                  <c:v>467</c:v>
                </c:pt>
                <c:pt idx="548">
                  <c:v>523</c:v>
                </c:pt>
                <c:pt idx="549">
                  <c:v>628</c:v>
                </c:pt>
                <c:pt idx="550">
                  <c:v>592</c:v>
                </c:pt>
                <c:pt idx="551">
                  <c:v>671</c:v>
                </c:pt>
                <c:pt idx="552">
                  <c:v>706</c:v>
                </c:pt>
                <c:pt idx="553">
                  <c:v>756</c:v>
                </c:pt>
                <c:pt idx="554">
                  <c:v>742</c:v>
                </c:pt>
                <c:pt idx="555">
                  <c:v>746</c:v>
                </c:pt>
                <c:pt idx="556">
                  <c:v>776</c:v>
                </c:pt>
                <c:pt idx="557">
                  <c:v>667</c:v>
                </c:pt>
                <c:pt idx="558">
                  <c:v>589</c:v>
                </c:pt>
                <c:pt idx="559">
                  <c:v>564</c:v>
                </c:pt>
                <c:pt idx="560">
                  <c:v>518</c:v>
                </c:pt>
                <c:pt idx="561">
                  <c:v>498</c:v>
                </c:pt>
                <c:pt idx="562">
                  <c:v>416</c:v>
                </c:pt>
                <c:pt idx="563">
                  <c:v>347</c:v>
                </c:pt>
                <c:pt idx="564">
                  <c:v>340</c:v>
                </c:pt>
                <c:pt idx="565">
                  <c:v>282</c:v>
                </c:pt>
                <c:pt idx="566">
                  <c:v>245</c:v>
                </c:pt>
                <c:pt idx="567">
                  <c:v>177</c:v>
                </c:pt>
                <c:pt idx="568">
                  <c:v>112</c:v>
                </c:pt>
                <c:pt idx="569">
                  <c:v>97</c:v>
                </c:pt>
                <c:pt idx="570">
                  <c:v>81</c:v>
                </c:pt>
                <c:pt idx="571">
                  <c:v>68</c:v>
                </c:pt>
                <c:pt idx="572">
                  <c:v>48</c:v>
                </c:pt>
                <c:pt idx="573">
                  <c:v>40</c:v>
                </c:pt>
                <c:pt idx="574">
                  <c:v>35</c:v>
                </c:pt>
                <c:pt idx="575">
                  <c:v>20</c:v>
                </c:pt>
                <c:pt idx="576">
                  <c:v>24</c:v>
                </c:pt>
                <c:pt idx="577">
                  <c:v>22</c:v>
                </c:pt>
                <c:pt idx="578">
                  <c:v>23</c:v>
                </c:pt>
                <c:pt idx="579">
                  <c:v>6</c:v>
                </c:pt>
                <c:pt idx="580">
                  <c:v>17</c:v>
                </c:pt>
                <c:pt idx="581">
                  <c:v>6</c:v>
                </c:pt>
                <c:pt idx="582">
                  <c:v>8</c:v>
                </c:pt>
                <c:pt idx="583">
                  <c:v>7</c:v>
                </c:pt>
                <c:pt idx="584">
                  <c:v>8</c:v>
                </c:pt>
                <c:pt idx="585">
                  <c:v>10</c:v>
                </c:pt>
                <c:pt idx="586">
                  <c:v>8</c:v>
                </c:pt>
                <c:pt idx="587">
                  <c:v>10</c:v>
                </c:pt>
                <c:pt idx="588">
                  <c:v>12</c:v>
                </c:pt>
                <c:pt idx="589">
                  <c:v>14</c:v>
                </c:pt>
                <c:pt idx="590">
                  <c:v>16</c:v>
                </c:pt>
                <c:pt idx="591">
                  <c:v>16</c:v>
                </c:pt>
                <c:pt idx="592">
                  <c:v>18</c:v>
                </c:pt>
                <c:pt idx="593">
                  <c:v>23</c:v>
                </c:pt>
                <c:pt idx="594">
                  <c:v>21</c:v>
                </c:pt>
                <c:pt idx="595">
                  <c:v>22</c:v>
                </c:pt>
                <c:pt idx="596">
                  <c:v>29</c:v>
                </c:pt>
                <c:pt idx="597">
                  <c:v>45</c:v>
                </c:pt>
                <c:pt idx="598">
                  <c:v>43</c:v>
                </c:pt>
                <c:pt idx="599">
                  <c:v>45</c:v>
                </c:pt>
                <c:pt idx="600">
                  <c:v>52</c:v>
                </c:pt>
                <c:pt idx="601">
                  <c:v>69</c:v>
                </c:pt>
                <c:pt idx="602">
                  <c:v>93</c:v>
                </c:pt>
                <c:pt idx="603">
                  <c:v>69</c:v>
                </c:pt>
                <c:pt idx="604">
                  <c:v>93</c:v>
                </c:pt>
                <c:pt idx="605">
                  <c:v>75</c:v>
                </c:pt>
                <c:pt idx="606">
                  <c:v>101</c:v>
                </c:pt>
                <c:pt idx="607">
                  <c:v>92</c:v>
                </c:pt>
                <c:pt idx="608">
                  <c:v>116</c:v>
                </c:pt>
                <c:pt idx="609">
                  <c:v>95</c:v>
                </c:pt>
                <c:pt idx="610">
                  <c:v>109</c:v>
                </c:pt>
                <c:pt idx="611">
                  <c:v>115</c:v>
                </c:pt>
                <c:pt idx="612">
                  <c:v>96</c:v>
                </c:pt>
                <c:pt idx="613">
                  <c:v>101</c:v>
                </c:pt>
                <c:pt idx="614">
                  <c:v>91</c:v>
                </c:pt>
                <c:pt idx="615">
                  <c:v>88</c:v>
                </c:pt>
                <c:pt idx="616">
                  <c:v>72</c:v>
                </c:pt>
                <c:pt idx="617">
                  <c:v>68</c:v>
                </c:pt>
                <c:pt idx="618">
                  <c:v>73</c:v>
                </c:pt>
                <c:pt idx="619">
                  <c:v>70</c:v>
                </c:pt>
                <c:pt idx="620">
                  <c:v>51</c:v>
                </c:pt>
                <c:pt idx="621">
                  <c:v>71</c:v>
                </c:pt>
                <c:pt idx="622">
                  <c:v>50</c:v>
                </c:pt>
                <c:pt idx="623">
                  <c:v>61</c:v>
                </c:pt>
                <c:pt idx="624">
                  <c:v>54</c:v>
                </c:pt>
                <c:pt idx="625">
                  <c:v>61</c:v>
                </c:pt>
                <c:pt idx="626">
                  <c:v>52</c:v>
                </c:pt>
                <c:pt idx="627">
                  <c:v>64</c:v>
                </c:pt>
                <c:pt idx="628">
                  <c:v>99</c:v>
                </c:pt>
                <c:pt idx="629">
                  <c:v>115</c:v>
                </c:pt>
                <c:pt idx="630">
                  <c:v>129</c:v>
                </c:pt>
                <c:pt idx="631">
                  <c:v>146</c:v>
                </c:pt>
                <c:pt idx="632">
                  <c:v>190</c:v>
                </c:pt>
                <c:pt idx="633">
                  <c:v>246</c:v>
                </c:pt>
                <c:pt idx="634">
                  <c:v>244</c:v>
                </c:pt>
                <c:pt idx="635">
                  <c:v>279</c:v>
                </c:pt>
                <c:pt idx="636">
                  <c:v>338</c:v>
                </c:pt>
                <c:pt idx="637">
                  <c:v>433</c:v>
                </c:pt>
                <c:pt idx="638">
                  <c:v>406</c:v>
                </c:pt>
                <c:pt idx="639">
                  <c:v>499</c:v>
                </c:pt>
                <c:pt idx="640">
                  <c:v>531</c:v>
                </c:pt>
                <c:pt idx="641">
                  <c:v>550</c:v>
                </c:pt>
                <c:pt idx="642">
                  <c:v>594</c:v>
                </c:pt>
                <c:pt idx="643">
                  <c:v>584</c:v>
                </c:pt>
                <c:pt idx="644">
                  <c:v>616</c:v>
                </c:pt>
                <c:pt idx="645">
                  <c:v>658</c:v>
                </c:pt>
                <c:pt idx="646">
                  <c:v>621</c:v>
                </c:pt>
                <c:pt idx="647">
                  <c:v>546</c:v>
                </c:pt>
                <c:pt idx="648">
                  <c:v>578</c:v>
                </c:pt>
                <c:pt idx="649">
                  <c:v>531</c:v>
                </c:pt>
                <c:pt idx="650">
                  <c:v>485</c:v>
                </c:pt>
                <c:pt idx="651">
                  <c:v>459</c:v>
                </c:pt>
                <c:pt idx="652">
                  <c:v>442</c:v>
                </c:pt>
                <c:pt idx="653">
                  <c:v>355</c:v>
                </c:pt>
                <c:pt idx="654">
                  <c:v>288</c:v>
                </c:pt>
                <c:pt idx="655">
                  <c:v>255</c:v>
                </c:pt>
                <c:pt idx="656">
                  <c:v>200</c:v>
                </c:pt>
                <c:pt idx="657">
                  <c:v>185</c:v>
                </c:pt>
                <c:pt idx="658">
                  <c:v>164</c:v>
                </c:pt>
                <c:pt idx="659">
                  <c:v>117</c:v>
                </c:pt>
                <c:pt idx="660">
                  <c:v>99</c:v>
                </c:pt>
                <c:pt idx="661">
                  <c:v>87</c:v>
                </c:pt>
                <c:pt idx="662">
                  <c:v>79</c:v>
                </c:pt>
                <c:pt idx="663">
                  <c:v>45</c:v>
                </c:pt>
                <c:pt idx="664">
                  <c:v>33</c:v>
                </c:pt>
                <c:pt idx="665">
                  <c:v>26</c:v>
                </c:pt>
                <c:pt idx="666">
                  <c:v>21</c:v>
                </c:pt>
                <c:pt idx="667">
                  <c:v>16</c:v>
                </c:pt>
                <c:pt idx="668">
                  <c:v>15</c:v>
                </c:pt>
                <c:pt idx="669">
                  <c:v>17</c:v>
                </c:pt>
                <c:pt idx="670">
                  <c:v>12</c:v>
                </c:pt>
                <c:pt idx="671">
                  <c:v>9</c:v>
                </c:pt>
                <c:pt idx="672">
                  <c:v>11</c:v>
                </c:pt>
                <c:pt idx="673">
                  <c:v>19</c:v>
                </c:pt>
                <c:pt idx="674">
                  <c:v>13</c:v>
                </c:pt>
                <c:pt idx="675">
                  <c:v>15</c:v>
                </c:pt>
                <c:pt idx="676">
                  <c:v>16</c:v>
                </c:pt>
                <c:pt idx="677">
                  <c:v>20</c:v>
                </c:pt>
                <c:pt idx="678">
                  <c:v>37</c:v>
                </c:pt>
                <c:pt idx="679">
                  <c:v>25</c:v>
                </c:pt>
                <c:pt idx="680">
                  <c:v>39</c:v>
                </c:pt>
                <c:pt idx="681">
                  <c:v>37</c:v>
                </c:pt>
                <c:pt idx="682">
                  <c:v>48</c:v>
                </c:pt>
                <c:pt idx="683">
                  <c:v>53</c:v>
                </c:pt>
                <c:pt idx="684">
                  <c:v>73</c:v>
                </c:pt>
                <c:pt idx="685">
                  <c:v>80</c:v>
                </c:pt>
                <c:pt idx="686">
                  <c:v>107</c:v>
                </c:pt>
                <c:pt idx="687">
                  <c:v>100</c:v>
                </c:pt>
                <c:pt idx="688">
                  <c:v>105</c:v>
                </c:pt>
                <c:pt idx="689">
                  <c:v>116</c:v>
                </c:pt>
                <c:pt idx="690">
                  <c:v>116</c:v>
                </c:pt>
                <c:pt idx="691">
                  <c:v>139</c:v>
                </c:pt>
                <c:pt idx="692">
                  <c:v>117</c:v>
                </c:pt>
                <c:pt idx="693">
                  <c:v>153</c:v>
                </c:pt>
                <c:pt idx="694">
                  <c:v>129</c:v>
                </c:pt>
                <c:pt idx="695">
                  <c:v>128</c:v>
                </c:pt>
                <c:pt idx="696">
                  <c:v>126</c:v>
                </c:pt>
                <c:pt idx="697">
                  <c:v>130</c:v>
                </c:pt>
                <c:pt idx="698">
                  <c:v>112</c:v>
                </c:pt>
                <c:pt idx="699">
                  <c:v>116</c:v>
                </c:pt>
                <c:pt idx="700">
                  <c:v>123</c:v>
                </c:pt>
                <c:pt idx="701">
                  <c:v>121</c:v>
                </c:pt>
                <c:pt idx="702">
                  <c:v>124</c:v>
                </c:pt>
                <c:pt idx="703">
                  <c:v>125</c:v>
                </c:pt>
                <c:pt idx="704">
                  <c:v>134</c:v>
                </c:pt>
                <c:pt idx="705">
                  <c:v>132</c:v>
                </c:pt>
                <c:pt idx="706">
                  <c:v>155</c:v>
                </c:pt>
                <c:pt idx="707">
                  <c:v>141</c:v>
                </c:pt>
                <c:pt idx="708">
                  <c:v>146</c:v>
                </c:pt>
                <c:pt idx="709">
                  <c:v>203</c:v>
                </c:pt>
                <c:pt idx="710">
                  <c:v>184</c:v>
                </c:pt>
                <c:pt idx="711">
                  <c:v>226</c:v>
                </c:pt>
                <c:pt idx="712">
                  <c:v>215</c:v>
                </c:pt>
                <c:pt idx="713">
                  <c:v>233</c:v>
                </c:pt>
                <c:pt idx="714">
                  <c:v>242</c:v>
                </c:pt>
                <c:pt idx="715">
                  <c:v>293</c:v>
                </c:pt>
                <c:pt idx="716">
                  <c:v>306</c:v>
                </c:pt>
                <c:pt idx="717">
                  <c:v>287</c:v>
                </c:pt>
                <c:pt idx="718">
                  <c:v>327</c:v>
                </c:pt>
                <c:pt idx="719">
                  <c:v>338</c:v>
                </c:pt>
                <c:pt idx="720">
                  <c:v>374</c:v>
                </c:pt>
                <c:pt idx="721">
                  <c:v>336</c:v>
                </c:pt>
                <c:pt idx="722">
                  <c:v>334</c:v>
                </c:pt>
                <c:pt idx="723">
                  <c:v>333</c:v>
                </c:pt>
                <c:pt idx="724">
                  <c:v>311</c:v>
                </c:pt>
                <c:pt idx="725">
                  <c:v>290</c:v>
                </c:pt>
                <c:pt idx="726">
                  <c:v>334</c:v>
                </c:pt>
                <c:pt idx="727">
                  <c:v>263</c:v>
                </c:pt>
                <c:pt idx="728">
                  <c:v>228</c:v>
                </c:pt>
                <c:pt idx="729">
                  <c:v>218</c:v>
                </c:pt>
                <c:pt idx="730">
                  <c:v>192</c:v>
                </c:pt>
                <c:pt idx="731">
                  <c:v>206</c:v>
                </c:pt>
                <c:pt idx="732">
                  <c:v>156</c:v>
                </c:pt>
                <c:pt idx="733">
                  <c:v>140</c:v>
                </c:pt>
                <c:pt idx="734">
                  <c:v>126</c:v>
                </c:pt>
                <c:pt idx="735">
                  <c:v>100</c:v>
                </c:pt>
                <c:pt idx="736">
                  <c:v>104</c:v>
                </c:pt>
                <c:pt idx="737">
                  <c:v>71</c:v>
                </c:pt>
                <c:pt idx="738">
                  <c:v>63</c:v>
                </c:pt>
                <c:pt idx="739">
                  <c:v>43</c:v>
                </c:pt>
                <c:pt idx="740">
                  <c:v>44</c:v>
                </c:pt>
                <c:pt idx="741">
                  <c:v>35</c:v>
                </c:pt>
                <c:pt idx="742">
                  <c:v>36</c:v>
                </c:pt>
                <c:pt idx="743">
                  <c:v>23</c:v>
                </c:pt>
                <c:pt idx="744">
                  <c:v>36</c:v>
                </c:pt>
                <c:pt idx="745">
                  <c:v>18</c:v>
                </c:pt>
                <c:pt idx="746">
                  <c:v>27</c:v>
                </c:pt>
                <c:pt idx="747">
                  <c:v>19</c:v>
                </c:pt>
                <c:pt idx="748">
                  <c:v>19</c:v>
                </c:pt>
                <c:pt idx="749">
                  <c:v>21</c:v>
                </c:pt>
                <c:pt idx="750">
                  <c:v>32</c:v>
                </c:pt>
                <c:pt idx="751">
                  <c:v>15</c:v>
                </c:pt>
                <c:pt idx="752">
                  <c:v>19</c:v>
                </c:pt>
                <c:pt idx="753">
                  <c:v>19</c:v>
                </c:pt>
                <c:pt idx="754">
                  <c:v>12</c:v>
                </c:pt>
                <c:pt idx="755">
                  <c:v>13</c:v>
                </c:pt>
                <c:pt idx="756">
                  <c:v>15</c:v>
                </c:pt>
                <c:pt idx="757">
                  <c:v>8</c:v>
                </c:pt>
                <c:pt idx="758">
                  <c:v>19</c:v>
                </c:pt>
                <c:pt idx="759">
                  <c:v>24</c:v>
                </c:pt>
                <c:pt idx="760">
                  <c:v>19</c:v>
                </c:pt>
                <c:pt idx="761">
                  <c:v>16</c:v>
                </c:pt>
                <c:pt idx="762">
                  <c:v>16</c:v>
                </c:pt>
                <c:pt idx="763">
                  <c:v>28</c:v>
                </c:pt>
                <c:pt idx="764">
                  <c:v>23</c:v>
                </c:pt>
                <c:pt idx="765">
                  <c:v>15</c:v>
                </c:pt>
                <c:pt idx="766">
                  <c:v>17</c:v>
                </c:pt>
                <c:pt idx="767">
                  <c:v>20</c:v>
                </c:pt>
                <c:pt idx="768">
                  <c:v>14</c:v>
                </c:pt>
                <c:pt idx="769">
                  <c:v>14</c:v>
                </c:pt>
                <c:pt idx="770">
                  <c:v>15</c:v>
                </c:pt>
                <c:pt idx="771">
                  <c:v>5</c:v>
                </c:pt>
                <c:pt idx="772">
                  <c:v>12</c:v>
                </c:pt>
                <c:pt idx="773">
                  <c:v>12</c:v>
                </c:pt>
                <c:pt idx="774">
                  <c:v>14</c:v>
                </c:pt>
                <c:pt idx="775">
                  <c:v>9</c:v>
                </c:pt>
                <c:pt idx="776">
                  <c:v>8</c:v>
                </c:pt>
                <c:pt idx="777">
                  <c:v>10</c:v>
                </c:pt>
                <c:pt idx="778">
                  <c:v>12</c:v>
                </c:pt>
                <c:pt idx="779">
                  <c:v>7</c:v>
                </c:pt>
                <c:pt idx="780">
                  <c:v>3</c:v>
                </c:pt>
                <c:pt idx="781">
                  <c:v>1</c:v>
                </c:pt>
                <c:pt idx="782">
                  <c:v>4</c:v>
                </c:pt>
                <c:pt idx="783">
                  <c:v>3</c:v>
                </c:pt>
                <c:pt idx="784">
                  <c:v>2</c:v>
                </c:pt>
                <c:pt idx="785">
                  <c:v>2</c:v>
                </c:pt>
                <c:pt idx="786">
                  <c:v>5</c:v>
                </c:pt>
                <c:pt idx="787">
                  <c:v>4</c:v>
                </c:pt>
                <c:pt idx="788">
                  <c:v>3</c:v>
                </c:pt>
                <c:pt idx="789">
                  <c:v>3</c:v>
                </c:pt>
                <c:pt idx="790">
                  <c:v>2</c:v>
                </c:pt>
                <c:pt idx="791">
                  <c:v>3</c:v>
                </c:pt>
                <c:pt idx="792">
                  <c:v>2</c:v>
                </c:pt>
                <c:pt idx="793">
                  <c:v>2</c:v>
                </c:pt>
                <c:pt idx="794">
                  <c:v>4</c:v>
                </c:pt>
                <c:pt idx="795">
                  <c:v>4</c:v>
                </c:pt>
                <c:pt idx="796">
                  <c:v>7</c:v>
                </c:pt>
                <c:pt idx="797">
                  <c:v>4</c:v>
                </c:pt>
                <c:pt idx="798">
                  <c:v>3</c:v>
                </c:pt>
                <c:pt idx="799">
                  <c:v>5</c:v>
                </c:pt>
                <c:pt idx="800">
                  <c:v>5</c:v>
                </c:pt>
                <c:pt idx="801">
                  <c:v>5</c:v>
                </c:pt>
                <c:pt idx="802">
                  <c:v>6</c:v>
                </c:pt>
                <c:pt idx="803">
                  <c:v>7</c:v>
                </c:pt>
                <c:pt idx="804">
                  <c:v>10</c:v>
                </c:pt>
                <c:pt idx="805">
                  <c:v>11</c:v>
                </c:pt>
                <c:pt idx="806">
                  <c:v>4</c:v>
                </c:pt>
                <c:pt idx="807">
                  <c:v>8</c:v>
                </c:pt>
                <c:pt idx="808">
                  <c:v>11</c:v>
                </c:pt>
                <c:pt idx="809">
                  <c:v>16</c:v>
                </c:pt>
                <c:pt idx="810">
                  <c:v>14</c:v>
                </c:pt>
                <c:pt idx="811">
                  <c:v>15</c:v>
                </c:pt>
                <c:pt idx="812">
                  <c:v>26</c:v>
                </c:pt>
                <c:pt idx="813">
                  <c:v>23</c:v>
                </c:pt>
                <c:pt idx="814">
                  <c:v>24</c:v>
                </c:pt>
                <c:pt idx="815">
                  <c:v>35</c:v>
                </c:pt>
                <c:pt idx="816">
                  <c:v>36</c:v>
                </c:pt>
                <c:pt idx="817">
                  <c:v>43</c:v>
                </c:pt>
                <c:pt idx="818">
                  <c:v>53</c:v>
                </c:pt>
                <c:pt idx="819">
                  <c:v>45</c:v>
                </c:pt>
                <c:pt idx="820">
                  <c:v>59</c:v>
                </c:pt>
                <c:pt idx="821">
                  <c:v>65</c:v>
                </c:pt>
                <c:pt idx="822">
                  <c:v>80</c:v>
                </c:pt>
                <c:pt idx="823">
                  <c:v>75</c:v>
                </c:pt>
                <c:pt idx="824">
                  <c:v>85</c:v>
                </c:pt>
                <c:pt idx="825">
                  <c:v>103</c:v>
                </c:pt>
                <c:pt idx="826">
                  <c:v>111</c:v>
                </c:pt>
                <c:pt idx="827">
                  <c:v>119</c:v>
                </c:pt>
                <c:pt idx="828">
                  <c:v>105</c:v>
                </c:pt>
                <c:pt idx="829">
                  <c:v>104</c:v>
                </c:pt>
                <c:pt idx="830">
                  <c:v>104</c:v>
                </c:pt>
                <c:pt idx="831">
                  <c:v>119</c:v>
                </c:pt>
                <c:pt idx="832">
                  <c:v>115</c:v>
                </c:pt>
                <c:pt idx="833">
                  <c:v>108</c:v>
                </c:pt>
                <c:pt idx="834">
                  <c:v>103</c:v>
                </c:pt>
                <c:pt idx="835">
                  <c:v>94</c:v>
                </c:pt>
                <c:pt idx="836">
                  <c:v>101</c:v>
                </c:pt>
                <c:pt idx="837">
                  <c:v>84</c:v>
                </c:pt>
                <c:pt idx="838">
                  <c:v>112</c:v>
                </c:pt>
                <c:pt idx="839">
                  <c:v>80</c:v>
                </c:pt>
                <c:pt idx="840">
                  <c:v>75</c:v>
                </c:pt>
                <c:pt idx="841">
                  <c:v>96</c:v>
                </c:pt>
                <c:pt idx="842">
                  <c:v>67</c:v>
                </c:pt>
                <c:pt idx="843">
                  <c:v>78</c:v>
                </c:pt>
                <c:pt idx="844">
                  <c:v>70</c:v>
                </c:pt>
                <c:pt idx="845">
                  <c:v>46</c:v>
                </c:pt>
                <c:pt idx="846">
                  <c:v>54</c:v>
                </c:pt>
                <c:pt idx="847">
                  <c:v>64</c:v>
                </c:pt>
                <c:pt idx="848">
                  <c:v>56</c:v>
                </c:pt>
                <c:pt idx="849">
                  <c:v>54</c:v>
                </c:pt>
                <c:pt idx="850">
                  <c:v>58</c:v>
                </c:pt>
                <c:pt idx="851">
                  <c:v>57</c:v>
                </c:pt>
                <c:pt idx="852">
                  <c:v>61</c:v>
                </c:pt>
                <c:pt idx="853">
                  <c:v>78</c:v>
                </c:pt>
                <c:pt idx="854">
                  <c:v>56</c:v>
                </c:pt>
                <c:pt idx="855">
                  <c:v>56</c:v>
                </c:pt>
                <c:pt idx="856">
                  <c:v>66</c:v>
                </c:pt>
                <c:pt idx="857">
                  <c:v>48</c:v>
                </c:pt>
                <c:pt idx="858">
                  <c:v>50</c:v>
                </c:pt>
                <c:pt idx="859">
                  <c:v>45</c:v>
                </c:pt>
                <c:pt idx="860">
                  <c:v>50</c:v>
                </c:pt>
                <c:pt idx="861">
                  <c:v>43</c:v>
                </c:pt>
                <c:pt idx="862">
                  <c:v>34</c:v>
                </c:pt>
                <c:pt idx="863">
                  <c:v>37</c:v>
                </c:pt>
                <c:pt idx="864">
                  <c:v>33</c:v>
                </c:pt>
                <c:pt idx="865">
                  <c:v>26</c:v>
                </c:pt>
                <c:pt idx="866">
                  <c:v>28</c:v>
                </c:pt>
                <c:pt idx="867">
                  <c:v>20</c:v>
                </c:pt>
                <c:pt idx="868">
                  <c:v>19</c:v>
                </c:pt>
                <c:pt idx="869">
                  <c:v>15</c:v>
                </c:pt>
                <c:pt idx="870">
                  <c:v>11</c:v>
                </c:pt>
                <c:pt idx="871">
                  <c:v>14</c:v>
                </c:pt>
                <c:pt idx="872">
                  <c:v>9</c:v>
                </c:pt>
                <c:pt idx="873">
                  <c:v>10</c:v>
                </c:pt>
                <c:pt idx="874">
                  <c:v>4</c:v>
                </c:pt>
                <c:pt idx="875">
                  <c:v>8</c:v>
                </c:pt>
                <c:pt idx="876">
                  <c:v>9</c:v>
                </c:pt>
                <c:pt idx="877">
                  <c:v>13</c:v>
                </c:pt>
                <c:pt idx="878">
                  <c:v>10</c:v>
                </c:pt>
                <c:pt idx="879">
                  <c:v>5</c:v>
                </c:pt>
                <c:pt idx="880">
                  <c:v>3</c:v>
                </c:pt>
                <c:pt idx="881">
                  <c:v>2</c:v>
                </c:pt>
                <c:pt idx="882">
                  <c:v>1</c:v>
                </c:pt>
                <c:pt idx="883">
                  <c:v>3</c:v>
                </c:pt>
                <c:pt idx="884">
                  <c:v>3</c:v>
                </c:pt>
                <c:pt idx="885">
                  <c:v>2</c:v>
                </c:pt>
                <c:pt idx="886">
                  <c:v>2</c:v>
                </c:pt>
                <c:pt idx="887">
                  <c:v>1</c:v>
                </c:pt>
                <c:pt idx="888">
                  <c:v>0</c:v>
                </c:pt>
                <c:pt idx="889">
                  <c:v>0</c:v>
                </c:pt>
                <c:pt idx="890">
                  <c:v>3</c:v>
                </c:pt>
                <c:pt idx="891">
                  <c:v>1</c:v>
                </c:pt>
                <c:pt idx="892">
                  <c:v>3</c:v>
                </c:pt>
                <c:pt idx="893">
                  <c:v>0</c:v>
                </c:pt>
                <c:pt idx="894">
                  <c:v>2</c:v>
                </c:pt>
                <c:pt idx="895">
                  <c:v>1</c:v>
                </c:pt>
                <c:pt idx="896">
                  <c:v>0</c:v>
                </c:pt>
                <c:pt idx="897">
                  <c:v>2</c:v>
                </c:pt>
                <c:pt idx="898">
                  <c:v>0</c:v>
                </c:pt>
                <c:pt idx="899">
                  <c:v>2</c:v>
                </c:pt>
                <c:pt idx="900">
                  <c:v>0</c:v>
                </c:pt>
                <c:pt idx="901">
                  <c:v>0</c:v>
                </c:pt>
                <c:pt idx="902">
                  <c:v>0</c:v>
                </c:pt>
                <c:pt idx="903">
                  <c:v>0</c:v>
                </c:pt>
                <c:pt idx="904">
                  <c:v>0</c:v>
                </c:pt>
                <c:pt idx="905">
                  <c:v>3</c:v>
                </c:pt>
                <c:pt idx="906">
                  <c:v>0</c:v>
                </c:pt>
                <c:pt idx="907">
                  <c:v>0</c:v>
                </c:pt>
                <c:pt idx="908">
                  <c:v>0</c:v>
                </c:pt>
                <c:pt idx="909">
                  <c:v>1</c:v>
                </c:pt>
                <c:pt idx="910">
                  <c:v>1</c:v>
                </c:pt>
                <c:pt idx="911">
                  <c:v>3</c:v>
                </c:pt>
                <c:pt idx="912">
                  <c:v>0</c:v>
                </c:pt>
                <c:pt idx="913">
                  <c:v>0</c:v>
                </c:pt>
                <c:pt idx="914">
                  <c:v>0</c:v>
                </c:pt>
                <c:pt idx="915">
                  <c:v>0</c:v>
                </c:pt>
                <c:pt idx="916">
                  <c:v>0</c:v>
                </c:pt>
                <c:pt idx="917">
                  <c:v>2</c:v>
                </c:pt>
                <c:pt idx="918">
                  <c:v>0</c:v>
                </c:pt>
                <c:pt idx="919">
                  <c:v>1</c:v>
                </c:pt>
                <c:pt idx="920">
                  <c:v>1</c:v>
                </c:pt>
                <c:pt idx="921">
                  <c:v>0</c:v>
                </c:pt>
                <c:pt idx="922">
                  <c:v>2</c:v>
                </c:pt>
                <c:pt idx="923">
                  <c:v>0</c:v>
                </c:pt>
                <c:pt idx="924">
                  <c:v>1</c:v>
                </c:pt>
                <c:pt idx="925">
                  <c:v>0</c:v>
                </c:pt>
                <c:pt idx="926">
                  <c:v>1</c:v>
                </c:pt>
                <c:pt idx="927">
                  <c:v>6</c:v>
                </c:pt>
                <c:pt idx="928">
                  <c:v>1</c:v>
                </c:pt>
                <c:pt idx="929">
                  <c:v>4</c:v>
                </c:pt>
                <c:pt idx="930">
                  <c:v>1</c:v>
                </c:pt>
                <c:pt idx="931">
                  <c:v>0</c:v>
                </c:pt>
                <c:pt idx="932">
                  <c:v>0</c:v>
                </c:pt>
                <c:pt idx="933">
                  <c:v>5</c:v>
                </c:pt>
                <c:pt idx="934">
                  <c:v>2</c:v>
                </c:pt>
                <c:pt idx="935">
                  <c:v>0</c:v>
                </c:pt>
                <c:pt idx="936">
                  <c:v>2</c:v>
                </c:pt>
                <c:pt idx="937">
                  <c:v>2</c:v>
                </c:pt>
                <c:pt idx="938">
                  <c:v>4</c:v>
                </c:pt>
                <c:pt idx="939">
                  <c:v>2</c:v>
                </c:pt>
                <c:pt idx="940">
                  <c:v>5</c:v>
                </c:pt>
                <c:pt idx="941">
                  <c:v>3</c:v>
                </c:pt>
                <c:pt idx="942">
                  <c:v>4</c:v>
                </c:pt>
                <c:pt idx="943">
                  <c:v>3</c:v>
                </c:pt>
                <c:pt idx="944">
                  <c:v>4</c:v>
                </c:pt>
                <c:pt idx="945">
                  <c:v>2</c:v>
                </c:pt>
                <c:pt idx="946">
                  <c:v>2</c:v>
                </c:pt>
                <c:pt idx="947">
                  <c:v>2</c:v>
                </c:pt>
                <c:pt idx="948">
                  <c:v>2</c:v>
                </c:pt>
                <c:pt idx="949">
                  <c:v>6</c:v>
                </c:pt>
                <c:pt idx="950">
                  <c:v>1</c:v>
                </c:pt>
                <c:pt idx="951">
                  <c:v>5</c:v>
                </c:pt>
                <c:pt idx="952">
                  <c:v>5</c:v>
                </c:pt>
                <c:pt idx="953">
                  <c:v>3</c:v>
                </c:pt>
                <c:pt idx="954">
                  <c:v>1</c:v>
                </c:pt>
                <c:pt idx="955">
                  <c:v>7</c:v>
                </c:pt>
                <c:pt idx="956">
                  <c:v>10</c:v>
                </c:pt>
                <c:pt idx="957">
                  <c:v>15</c:v>
                </c:pt>
                <c:pt idx="958">
                  <c:v>11</c:v>
                </c:pt>
                <c:pt idx="959">
                  <c:v>11</c:v>
                </c:pt>
                <c:pt idx="960">
                  <c:v>13</c:v>
                </c:pt>
                <c:pt idx="961">
                  <c:v>13</c:v>
                </c:pt>
                <c:pt idx="962">
                  <c:v>16</c:v>
                </c:pt>
                <c:pt idx="963">
                  <c:v>16</c:v>
                </c:pt>
                <c:pt idx="964">
                  <c:v>18</c:v>
                </c:pt>
                <c:pt idx="965">
                  <c:v>28</c:v>
                </c:pt>
                <c:pt idx="966">
                  <c:v>12</c:v>
                </c:pt>
                <c:pt idx="967">
                  <c:v>22</c:v>
                </c:pt>
                <c:pt idx="968">
                  <c:v>19</c:v>
                </c:pt>
                <c:pt idx="969">
                  <c:v>20</c:v>
                </c:pt>
                <c:pt idx="970">
                  <c:v>18</c:v>
                </c:pt>
                <c:pt idx="971">
                  <c:v>24</c:v>
                </c:pt>
                <c:pt idx="972">
                  <c:v>23</c:v>
                </c:pt>
                <c:pt idx="973">
                  <c:v>16</c:v>
                </c:pt>
                <c:pt idx="974">
                  <c:v>17</c:v>
                </c:pt>
                <c:pt idx="975">
                  <c:v>15</c:v>
                </c:pt>
                <c:pt idx="976">
                  <c:v>12</c:v>
                </c:pt>
                <c:pt idx="977">
                  <c:v>9</c:v>
                </c:pt>
                <c:pt idx="978">
                  <c:v>11</c:v>
                </c:pt>
                <c:pt idx="979">
                  <c:v>13</c:v>
                </c:pt>
                <c:pt idx="980">
                  <c:v>8</c:v>
                </c:pt>
                <c:pt idx="981">
                  <c:v>5</c:v>
                </c:pt>
                <c:pt idx="982">
                  <c:v>4</c:v>
                </c:pt>
                <c:pt idx="983">
                  <c:v>5</c:v>
                </c:pt>
                <c:pt idx="984">
                  <c:v>4</c:v>
                </c:pt>
                <c:pt idx="985">
                  <c:v>6</c:v>
                </c:pt>
                <c:pt idx="986">
                  <c:v>1</c:v>
                </c:pt>
                <c:pt idx="987">
                  <c:v>5</c:v>
                </c:pt>
                <c:pt idx="988">
                  <c:v>4</c:v>
                </c:pt>
                <c:pt idx="989">
                  <c:v>2</c:v>
                </c:pt>
                <c:pt idx="990">
                  <c:v>6</c:v>
                </c:pt>
                <c:pt idx="991">
                  <c:v>4</c:v>
                </c:pt>
                <c:pt idx="992">
                  <c:v>3</c:v>
                </c:pt>
                <c:pt idx="993">
                  <c:v>3</c:v>
                </c:pt>
                <c:pt idx="994">
                  <c:v>7</c:v>
                </c:pt>
                <c:pt idx="995">
                  <c:v>4</c:v>
                </c:pt>
                <c:pt idx="996">
                  <c:v>4</c:v>
                </c:pt>
                <c:pt idx="997">
                  <c:v>2</c:v>
                </c:pt>
                <c:pt idx="998">
                  <c:v>3</c:v>
                </c:pt>
                <c:pt idx="999">
                  <c:v>3</c:v>
                </c:pt>
                <c:pt idx="1000">
                  <c:v>8</c:v>
                </c:pt>
                <c:pt idx="1001">
                  <c:v>11</c:v>
                </c:pt>
                <c:pt idx="1002">
                  <c:v>6</c:v>
                </c:pt>
                <c:pt idx="1003">
                  <c:v>7</c:v>
                </c:pt>
                <c:pt idx="1004">
                  <c:v>7</c:v>
                </c:pt>
                <c:pt idx="1005">
                  <c:v>18</c:v>
                </c:pt>
                <c:pt idx="1006">
                  <c:v>22</c:v>
                </c:pt>
                <c:pt idx="1007">
                  <c:v>2</c:v>
                </c:pt>
                <c:pt idx="1008">
                  <c:v>5</c:v>
                </c:pt>
                <c:pt idx="1009">
                  <c:v>1</c:v>
                </c:pt>
                <c:pt idx="1010">
                  <c:v>3</c:v>
                </c:pt>
                <c:pt idx="1011">
                  <c:v>1</c:v>
                </c:pt>
                <c:pt idx="1012">
                  <c:v>2</c:v>
                </c:pt>
                <c:pt idx="1013">
                  <c:v>1</c:v>
                </c:pt>
                <c:pt idx="1014">
                  <c:v>1</c:v>
                </c:pt>
                <c:pt idx="1015">
                  <c:v>0</c:v>
                </c:pt>
                <c:pt idx="1016">
                  <c:v>0</c:v>
                </c:pt>
                <c:pt idx="1017">
                  <c:v>0</c:v>
                </c:pt>
                <c:pt idx="1018">
                  <c:v>0</c:v>
                </c:pt>
                <c:pt idx="1019">
                  <c:v>0</c:v>
                </c:pt>
                <c:pt idx="1020">
                  <c:v>0</c:v>
                </c:pt>
                <c:pt idx="1021">
                  <c:v>1</c:v>
                </c:pt>
                <c:pt idx="1022">
                  <c:v>3</c:v>
                </c:pt>
                <c:pt idx="1023">
                  <c:v>1</c:v>
                </c:pt>
                <c:pt idx="1024">
                  <c:v>1</c:v>
                </c:pt>
                <c:pt idx="1025">
                  <c:v>1</c:v>
                </c:pt>
                <c:pt idx="1026">
                  <c:v>1</c:v>
                </c:pt>
                <c:pt idx="1027">
                  <c:v>0</c:v>
                </c:pt>
                <c:pt idx="1028">
                  <c:v>0</c:v>
                </c:pt>
                <c:pt idx="1029">
                  <c:v>0</c:v>
                </c:pt>
                <c:pt idx="1030">
                  <c:v>0</c:v>
                </c:pt>
                <c:pt idx="1031">
                  <c:v>0</c:v>
                </c:pt>
                <c:pt idx="1032">
                  <c:v>0</c:v>
                </c:pt>
                <c:pt idx="1033">
                  <c:v>1</c:v>
                </c:pt>
                <c:pt idx="1034">
                  <c:v>0</c:v>
                </c:pt>
                <c:pt idx="1035">
                  <c:v>0</c:v>
                </c:pt>
                <c:pt idx="1036">
                  <c:v>1</c:v>
                </c:pt>
                <c:pt idx="1037">
                  <c:v>0</c:v>
                </c:pt>
                <c:pt idx="1038">
                  <c:v>1</c:v>
                </c:pt>
                <c:pt idx="1039">
                  <c:v>0</c:v>
                </c:pt>
                <c:pt idx="1040">
                  <c:v>1</c:v>
                </c:pt>
                <c:pt idx="1041">
                  <c:v>0</c:v>
                </c:pt>
                <c:pt idx="1042">
                  <c:v>0</c:v>
                </c:pt>
                <c:pt idx="1043">
                  <c:v>1</c:v>
                </c:pt>
                <c:pt idx="1044">
                  <c:v>0</c:v>
                </c:pt>
                <c:pt idx="1045">
                  <c:v>0</c:v>
                </c:pt>
                <c:pt idx="1046">
                  <c:v>0</c:v>
                </c:pt>
                <c:pt idx="1047">
                  <c:v>1</c:v>
                </c:pt>
                <c:pt idx="1048">
                  <c:v>0</c:v>
                </c:pt>
                <c:pt idx="1049">
                  <c:v>1</c:v>
                </c:pt>
                <c:pt idx="1050">
                  <c:v>1</c:v>
                </c:pt>
                <c:pt idx="1051">
                  <c:v>1</c:v>
                </c:pt>
                <c:pt idx="1052">
                  <c:v>0</c:v>
                </c:pt>
                <c:pt idx="1053">
                  <c:v>0</c:v>
                </c:pt>
                <c:pt idx="1054">
                  <c:v>0</c:v>
                </c:pt>
                <c:pt idx="1055">
                  <c:v>3</c:v>
                </c:pt>
                <c:pt idx="1056">
                  <c:v>0</c:v>
                </c:pt>
                <c:pt idx="1057">
                  <c:v>0</c:v>
                </c:pt>
                <c:pt idx="1058">
                  <c:v>0</c:v>
                </c:pt>
                <c:pt idx="1059">
                  <c:v>0</c:v>
                </c:pt>
                <c:pt idx="1060">
                  <c:v>0</c:v>
                </c:pt>
                <c:pt idx="1061">
                  <c:v>0</c:v>
                </c:pt>
                <c:pt idx="1062">
                  <c:v>0</c:v>
                </c:pt>
                <c:pt idx="1063">
                  <c:v>0</c:v>
                </c:pt>
                <c:pt idx="1064">
                  <c:v>0</c:v>
                </c:pt>
                <c:pt idx="1065">
                  <c:v>1</c:v>
                </c:pt>
                <c:pt idx="1066">
                  <c:v>1</c:v>
                </c:pt>
                <c:pt idx="1067">
                  <c:v>0</c:v>
                </c:pt>
                <c:pt idx="1068">
                  <c:v>0</c:v>
                </c:pt>
                <c:pt idx="1069">
                  <c:v>0</c:v>
                </c:pt>
                <c:pt idx="1070">
                  <c:v>0</c:v>
                </c:pt>
                <c:pt idx="1071">
                  <c:v>1</c:v>
                </c:pt>
                <c:pt idx="1072">
                  <c:v>0</c:v>
                </c:pt>
                <c:pt idx="1073">
                  <c:v>1</c:v>
                </c:pt>
                <c:pt idx="1074">
                  <c:v>0</c:v>
                </c:pt>
                <c:pt idx="1075">
                  <c:v>0</c:v>
                </c:pt>
                <c:pt idx="1076">
                  <c:v>0</c:v>
                </c:pt>
                <c:pt idx="1077">
                  <c:v>1</c:v>
                </c:pt>
                <c:pt idx="1078">
                  <c:v>0</c:v>
                </c:pt>
                <c:pt idx="1079">
                  <c:v>0</c:v>
                </c:pt>
                <c:pt idx="1080">
                  <c:v>0</c:v>
                </c:pt>
                <c:pt idx="1081">
                  <c:v>0</c:v>
                </c:pt>
                <c:pt idx="1082">
                  <c:v>0</c:v>
                </c:pt>
                <c:pt idx="1083">
                  <c:v>0</c:v>
                </c:pt>
                <c:pt idx="1084">
                  <c:v>0</c:v>
                </c:pt>
                <c:pt idx="1085">
                  <c:v>1</c:v>
                </c:pt>
                <c:pt idx="1086">
                  <c:v>0</c:v>
                </c:pt>
                <c:pt idx="1087">
                  <c:v>0</c:v>
                </c:pt>
                <c:pt idx="1088">
                  <c:v>1</c:v>
                </c:pt>
                <c:pt idx="1089">
                  <c:v>0</c:v>
                </c:pt>
                <c:pt idx="1090">
                  <c:v>0</c:v>
                </c:pt>
                <c:pt idx="1091">
                  <c:v>0</c:v>
                </c:pt>
                <c:pt idx="1092">
                  <c:v>0</c:v>
                </c:pt>
                <c:pt idx="1093">
                  <c:v>0</c:v>
                </c:pt>
                <c:pt idx="1094">
                  <c:v>1</c:v>
                </c:pt>
                <c:pt idx="1095">
                  <c:v>0</c:v>
                </c:pt>
                <c:pt idx="1096">
                  <c:v>0</c:v>
                </c:pt>
                <c:pt idx="1097">
                  <c:v>0</c:v>
                </c:pt>
                <c:pt idx="1098">
                  <c:v>0</c:v>
                </c:pt>
                <c:pt idx="1099">
                  <c:v>0</c:v>
                </c:pt>
                <c:pt idx="1100">
                  <c:v>0</c:v>
                </c:pt>
                <c:pt idx="1101">
                  <c:v>0</c:v>
                </c:pt>
                <c:pt idx="1102">
                  <c:v>0</c:v>
                </c:pt>
                <c:pt idx="1103">
                  <c:v>1</c:v>
                </c:pt>
                <c:pt idx="1104">
                  <c:v>0</c:v>
                </c:pt>
                <c:pt idx="1105">
                  <c:v>0</c:v>
                </c:pt>
                <c:pt idx="1106">
                  <c:v>0</c:v>
                </c:pt>
                <c:pt idx="1107">
                  <c:v>0</c:v>
                </c:pt>
                <c:pt idx="1108">
                  <c:v>0</c:v>
                </c:pt>
                <c:pt idx="1109">
                  <c:v>1</c:v>
                </c:pt>
                <c:pt idx="1110">
                  <c:v>0</c:v>
                </c:pt>
                <c:pt idx="1111">
                  <c:v>0</c:v>
                </c:pt>
                <c:pt idx="1112">
                  <c:v>0</c:v>
                </c:pt>
                <c:pt idx="1113">
                  <c:v>0</c:v>
                </c:pt>
                <c:pt idx="1114">
                  <c:v>0</c:v>
                </c:pt>
                <c:pt idx="1115">
                  <c:v>0</c:v>
                </c:pt>
                <c:pt idx="1116">
                  <c:v>0</c:v>
                </c:pt>
                <c:pt idx="1117">
                  <c:v>1</c:v>
                </c:pt>
                <c:pt idx="1118">
                  <c:v>0</c:v>
                </c:pt>
                <c:pt idx="1119">
                  <c:v>1</c:v>
                </c:pt>
                <c:pt idx="1120">
                  <c:v>0</c:v>
                </c:pt>
                <c:pt idx="1121">
                  <c:v>0</c:v>
                </c:pt>
                <c:pt idx="1122">
                  <c:v>0</c:v>
                </c:pt>
                <c:pt idx="1123">
                  <c:v>0</c:v>
                </c:pt>
                <c:pt idx="1124">
                  <c:v>0</c:v>
                </c:pt>
                <c:pt idx="1125">
                  <c:v>0</c:v>
                </c:pt>
                <c:pt idx="1126">
                  <c:v>0</c:v>
                </c:pt>
                <c:pt idx="1127">
                  <c:v>0</c:v>
                </c:pt>
                <c:pt idx="1128">
                  <c:v>0</c:v>
                </c:pt>
                <c:pt idx="1129">
                  <c:v>0</c:v>
                </c:pt>
                <c:pt idx="1130">
                  <c:v>0</c:v>
                </c:pt>
                <c:pt idx="1131">
                  <c:v>0</c:v>
                </c:pt>
                <c:pt idx="1132">
                  <c:v>0</c:v>
                </c:pt>
                <c:pt idx="1133">
                  <c:v>0</c:v>
                </c:pt>
                <c:pt idx="1134">
                  <c:v>0</c:v>
                </c:pt>
                <c:pt idx="1135">
                  <c:v>1</c:v>
                </c:pt>
                <c:pt idx="1136">
                  <c:v>0</c:v>
                </c:pt>
                <c:pt idx="1137">
                  <c:v>0</c:v>
                </c:pt>
                <c:pt idx="1138">
                  <c:v>0</c:v>
                </c:pt>
                <c:pt idx="1139">
                  <c:v>0</c:v>
                </c:pt>
                <c:pt idx="1140">
                  <c:v>0</c:v>
                </c:pt>
                <c:pt idx="1141">
                  <c:v>0</c:v>
                </c:pt>
                <c:pt idx="1142">
                  <c:v>0</c:v>
                </c:pt>
                <c:pt idx="1143">
                  <c:v>0</c:v>
                </c:pt>
                <c:pt idx="1144">
                  <c:v>0</c:v>
                </c:pt>
                <c:pt idx="1145">
                  <c:v>0</c:v>
                </c:pt>
                <c:pt idx="1146">
                  <c:v>0</c:v>
                </c:pt>
                <c:pt idx="1147">
                  <c:v>0</c:v>
                </c:pt>
                <c:pt idx="1148">
                  <c:v>0</c:v>
                </c:pt>
                <c:pt idx="1149">
                  <c:v>0</c:v>
                </c:pt>
                <c:pt idx="1150">
                  <c:v>0</c:v>
                </c:pt>
                <c:pt idx="1151">
                  <c:v>0</c:v>
                </c:pt>
                <c:pt idx="1152">
                  <c:v>0</c:v>
                </c:pt>
                <c:pt idx="1153">
                  <c:v>0</c:v>
                </c:pt>
                <c:pt idx="1154">
                  <c:v>0</c:v>
                </c:pt>
                <c:pt idx="1155">
                  <c:v>0</c:v>
                </c:pt>
                <c:pt idx="1156">
                  <c:v>0</c:v>
                </c:pt>
                <c:pt idx="1157">
                  <c:v>0</c:v>
                </c:pt>
                <c:pt idx="1158">
                  <c:v>0</c:v>
                </c:pt>
                <c:pt idx="1159">
                  <c:v>0</c:v>
                </c:pt>
                <c:pt idx="1160">
                  <c:v>0</c:v>
                </c:pt>
                <c:pt idx="1161">
                  <c:v>0</c:v>
                </c:pt>
                <c:pt idx="1162">
                  <c:v>0</c:v>
                </c:pt>
                <c:pt idx="1163">
                  <c:v>0</c:v>
                </c:pt>
                <c:pt idx="1164">
                  <c:v>0</c:v>
                </c:pt>
                <c:pt idx="1165">
                  <c:v>0</c:v>
                </c:pt>
                <c:pt idx="1166">
                  <c:v>1</c:v>
                </c:pt>
                <c:pt idx="1167">
                  <c:v>0</c:v>
                </c:pt>
                <c:pt idx="1168">
                  <c:v>1</c:v>
                </c:pt>
                <c:pt idx="1169">
                  <c:v>0</c:v>
                </c:pt>
                <c:pt idx="1170">
                  <c:v>0</c:v>
                </c:pt>
                <c:pt idx="1171">
                  <c:v>0</c:v>
                </c:pt>
                <c:pt idx="1172">
                  <c:v>0</c:v>
                </c:pt>
                <c:pt idx="1173">
                  <c:v>0</c:v>
                </c:pt>
                <c:pt idx="1174">
                  <c:v>1</c:v>
                </c:pt>
                <c:pt idx="1175">
                  <c:v>0</c:v>
                </c:pt>
                <c:pt idx="1176">
                  <c:v>1</c:v>
                </c:pt>
                <c:pt idx="1177">
                  <c:v>0</c:v>
                </c:pt>
                <c:pt idx="1178">
                  <c:v>1</c:v>
                </c:pt>
                <c:pt idx="1179">
                  <c:v>0</c:v>
                </c:pt>
                <c:pt idx="1180">
                  <c:v>2</c:v>
                </c:pt>
                <c:pt idx="1181">
                  <c:v>0</c:v>
                </c:pt>
                <c:pt idx="1182">
                  <c:v>1</c:v>
                </c:pt>
                <c:pt idx="1183">
                  <c:v>1</c:v>
                </c:pt>
                <c:pt idx="1184">
                  <c:v>3</c:v>
                </c:pt>
                <c:pt idx="1185">
                  <c:v>2</c:v>
                </c:pt>
                <c:pt idx="1186">
                  <c:v>2</c:v>
                </c:pt>
                <c:pt idx="1187">
                  <c:v>0</c:v>
                </c:pt>
                <c:pt idx="1188">
                  <c:v>2</c:v>
                </c:pt>
                <c:pt idx="1189">
                  <c:v>3</c:v>
                </c:pt>
                <c:pt idx="1190">
                  <c:v>2</c:v>
                </c:pt>
                <c:pt idx="1191">
                  <c:v>2</c:v>
                </c:pt>
                <c:pt idx="1192">
                  <c:v>3</c:v>
                </c:pt>
                <c:pt idx="1193">
                  <c:v>1</c:v>
                </c:pt>
                <c:pt idx="1194">
                  <c:v>0</c:v>
                </c:pt>
                <c:pt idx="1195">
                  <c:v>2</c:v>
                </c:pt>
                <c:pt idx="1196">
                  <c:v>1</c:v>
                </c:pt>
                <c:pt idx="1197">
                  <c:v>1</c:v>
                </c:pt>
                <c:pt idx="1198">
                  <c:v>1</c:v>
                </c:pt>
                <c:pt idx="1199">
                  <c:v>1</c:v>
                </c:pt>
                <c:pt idx="1200">
                  <c:v>2</c:v>
                </c:pt>
                <c:pt idx="1201">
                  <c:v>1</c:v>
                </c:pt>
                <c:pt idx="1202">
                  <c:v>0</c:v>
                </c:pt>
                <c:pt idx="1203">
                  <c:v>3</c:v>
                </c:pt>
                <c:pt idx="1204">
                  <c:v>2</c:v>
                </c:pt>
                <c:pt idx="1205">
                  <c:v>3</c:v>
                </c:pt>
                <c:pt idx="1206">
                  <c:v>3</c:v>
                </c:pt>
                <c:pt idx="1207">
                  <c:v>2</c:v>
                </c:pt>
                <c:pt idx="1208">
                  <c:v>1</c:v>
                </c:pt>
                <c:pt idx="1209">
                  <c:v>2</c:v>
                </c:pt>
                <c:pt idx="1210">
                  <c:v>2</c:v>
                </c:pt>
                <c:pt idx="1211">
                  <c:v>3</c:v>
                </c:pt>
                <c:pt idx="1212">
                  <c:v>0</c:v>
                </c:pt>
                <c:pt idx="1213">
                  <c:v>1</c:v>
                </c:pt>
                <c:pt idx="1214">
                  <c:v>0</c:v>
                </c:pt>
                <c:pt idx="1215">
                  <c:v>4</c:v>
                </c:pt>
                <c:pt idx="1216">
                  <c:v>0</c:v>
                </c:pt>
                <c:pt idx="1217">
                  <c:v>1</c:v>
                </c:pt>
                <c:pt idx="1218">
                  <c:v>2</c:v>
                </c:pt>
                <c:pt idx="1219">
                  <c:v>0</c:v>
                </c:pt>
                <c:pt idx="1220">
                  <c:v>0</c:v>
                </c:pt>
                <c:pt idx="1221">
                  <c:v>1</c:v>
                </c:pt>
                <c:pt idx="1222">
                  <c:v>2</c:v>
                </c:pt>
                <c:pt idx="1223">
                  <c:v>1</c:v>
                </c:pt>
                <c:pt idx="1224">
                  <c:v>1</c:v>
                </c:pt>
                <c:pt idx="1225">
                  <c:v>0</c:v>
                </c:pt>
                <c:pt idx="1226">
                  <c:v>1</c:v>
                </c:pt>
                <c:pt idx="1227">
                  <c:v>0</c:v>
                </c:pt>
                <c:pt idx="1228">
                  <c:v>0</c:v>
                </c:pt>
                <c:pt idx="1229">
                  <c:v>1</c:v>
                </c:pt>
                <c:pt idx="1230">
                  <c:v>0</c:v>
                </c:pt>
                <c:pt idx="1231">
                  <c:v>2</c:v>
                </c:pt>
                <c:pt idx="1232">
                  <c:v>1</c:v>
                </c:pt>
                <c:pt idx="1233">
                  <c:v>0</c:v>
                </c:pt>
                <c:pt idx="1234">
                  <c:v>0</c:v>
                </c:pt>
                <c:pt idx="1235">
                  <c:v>0</c:v>
                </c:pt>
                <c:pt idx="1236">
                  <c:v>0</c:v>
                </c:pt>
                <c:pt idx="1237">
                  <c:v>0</c:v>
                </c:pt>
                <c:pt idx="1238">
                  <c:v>0</c:v>
                </c:pt>
                <c:pt idx="1239">
                  <c:v>0</c:v>
                </c:pt>
                <c:pt idx="1240">
                  <c:v>1</c:v>
                </c:pt>
                <c:pt idx="1241">
                  <c:v>2</c:v>
                </c:pt>
                <c:pt idx="1242">
                  <c:v>0</c:v>
                </c:pt>
                <c:pt idx="1243">
                  <c:v>0</c:v>
                </c:pt>
                <c:pt idx="1244">
                  <c:v>0</c:v>
                </c:pt>
                <c:pt idx="1245">
                  <c:v>0</c:v>
                </c:pt>
                <c:pt idx="1246">
                  <c:v>0</c:v>
                </c:pt>
                <c:pt idx="1247">
                  <c:v>0</c:v>
                </c:pt>
                <c:pt idx="1248">
                  <c:v>0</c:v>
                </c:pt>
                <c:pt idx="1249">
                  <c:v>0</c:v>
                </c:pt>
                <c:pt idx="1250">
                  <c:v>0</c:v>
                </c:pt>
                <c:pt idx="1251">
                  <c:v>0</c:v>
                </c:pt>
                <c:pt idx="1252">
                  <c:v>0</c:v>
                </c:pt>
                <c:pt idx="1253">
                  <c:v>2</c:v>
                </c:pt>
                <c:pt idx="1254">
                  <c:v>0</c:v>
                </c:pt>
                <c:pt idx="1255">
                  <c:v>0</c:v>
                </c:pt>
                <c:pt idx="1256">
                  <c:v>0</c:v>
                </c:pt>
                <c:pt idx="1257">
                  <c:v>0</c:v>
                </c:pt>
                <c:pt idx="1258">
                  <c:v>0</c:v>
                </c:pt>
                <c:pt idx="1259">
                  <c:v>0</c:v>
                </c:pt>
                <c:pt idx="1260">
                  <c:v>0</c:v>
                </c:pt>
                <c:pt idx="1261">
                  <c:v>7</c:v>
                </c:pt>
                <c:pt idx="1262">
                  <c:v>8</c:v>
                </c:pt>
                <c:pt idx="1263">
                  <c:v>0</c:v>
                </c:pt>
                <c:pt idx="1264">
                  <c:v>0</c:v>
                </c:pt>
                <c:pt idx="1265">
                  <c:v>0</c:v>
                </c:pt>
                <c:pt idx="1266">
                  <c:v>0</c:v>
                </c:pt>
                <c:pt idx="1267">
                  <c:v>0</c:v>
                </c:pt>
                <c:pt idx="1268">
                  <c:v>0</c:v>
                </c:pt>
                <c:pt idx="1269">
                  <c:v>0</c:v>
                </c:pt>
                <c:pt idx="1270">
                  <c:v>0</c:v>
                </c:pt>
                <c:pt idx="1271">
                  <c:v>0</c:v>
                </c:pt>
                <c:pt idx="1272">
                  <c:v>0</c:v>
                </c:pt>
                <c:pt idx="1273">
                  <c:v>0</c:v>
                </c:pt>
                <c:pt idx="1274">
                  <c:v>1</c:v>
                </c:pt>
                <c:pt idx="1275">
                  <c:v>0</c:v>
                </c:pt>
                <c:pt idx="1276">
                  <c:v>0</c:v>
                </c:pt>
                <c:pt idx="1277">
                  <c:v>1</c:v>
                </c:pt>
                <c:pt idx="1278">
                  <c:v>0</c:v>
                </c:pt>
                <c:pt idx="1279">
                  <c:v>0</c:v>
                </c:pt>
                <c:pt idx="1280">
                  <c:v>0</c:v>
                </c:pt>
                <c:pt idx="1281">
                  <c:v>0</c:v>
                </c:pt>
                <c:pt idx="1282">
                  <c:v>0</c:v>
                </c:pt>
                <c:pt idx="1283">
                  <c:v>0</c:v>
                </c:pt>
                <c:pt idx="1284">
                  <c:v>0</c:v>
                </c:pt>
                <c:pt idx="1285">
                  <c:v>0</c:v>
                </c:pt>
                <c:pt idx="1286">
                  <c:v>0</c:v>
                </c:pt>
                <c:pt idx="1287">
                  <c:v>0</c:v>
                </c:pt>
                <c:pt idx="1288">
                  <c:v>0</c:v>
                </c:pt>
                <c:pt idx="1289">
                  <c:v>0</c:v>
                </c:pt>
                <c:pt idx="1290">
                  <c:v>0</c:v>
                </c:pt>
                <c:pt idx="1291">
                  <c:v>0</c:v>
                </c:pt>
                <c:pt idx="1292">
                  <c:v>0</c:v>
                </c:pt>
                <c:pt idx="1293">
                  <c:v>0</c:v>
                </c:pt>
                <c:pt idx="1294">
                  <c:v>0</c:v>
                </c:pt>
                <c:pt idx="1295">
                  <c:v>0</c:v>
                </c:pt>
                <c:pt idx="1296">
                  <c:v>0</c:v>
                </c:pt>
                <c:pt idx="1297">
                  <c:v>0</c:v>
                </c:pt>
                <c:pt idx="1298">
                  <c:v>0</c:v>
                </c:pt>
                <c:pt idx="1299">
                  <c:v>0</c:v>
                </c:pt>
                <c:pt idx="1300">
                  <c:v>0</c:v>
                </c:pt>
                <c:pt idx="1301">
                  <c:v>0</c:v>
                </c:pt>
                <c:pt idx="1302">
                  <c:v>0</c:v>
                </c:pt>
                <c:pt idx="1303">
                  <c:v>0</c:v>
                </c:pt>
                <c:pt idx="1304">
                  <c:v>0</c:v>
                </c:pt>
                <c:pt idx="1305">
                  <c:v>0</c:v>
                </c:pt>
                <c:pt idx="1306">
                  <c:v>0</c:v>
                </c:pt>
                <c:pt idx="1307">
                  <c:v>0</c:v>
                </c:pt>
                <c:pt idx="1308">
                  <c:v>0</c:v>
                </c:pt>
                <c:pt idx="1309">
                  <c:v>0</c:v>
                </c:pt>
                <c:pt idx="1310">
                  <c:v>0</c:v>
                </c:pt>
                <c:pt idx="1311">
                  <c:v>0</c:v>
                </c:pt>
                <c:pt idx="1312">
                  <c:v>0</c:v>
                </c:pt>
                <c:pt idx="1313">
                  <c:v>0</c:v>
                </c:pt>
                <c:pt idx="1314">
                  <c:v>0</c:v>
                </c:pt>
                <c:pt idx="1315">
                  <c:v>0</c:v>
                </c:pt>
                <c:pt idx="1316">
                  <c:v>0</c:v>
                </c:pt>
                <c:pt idx="1317">
                  <c:v>0</c:v>
                </c:pt>
                <c:pt idx="1318">
                  <c:v>1</c:v>
                </c:pt>
                <c:pt idx="1319">
                  <c:v>0</c:v>
                </c:pt>
                <c:pt idx="1320">
                  <c:v>0</c:v>
                </c:pt>
                <c:pt idx="1321">
                  <c:v>0</c:v>
                </c:pt>
                <c:pt idx="1322">
                  <c:v>0</c:v>
                </c:pt>
                <c:pt idx="1323">
                  <c:v>0</c:v>
                </c:pt>
                <c:pt idx="1324">
                  <c:v>0</c:v>
                </c:pt>
                <c:pt idx="1325">
                  <c:v>0</c:v>
                </c:pt>
                <c:pt idx="1326">
                  <c:v>0</c:v>
                </c:pt>
                <c:pt idx="1327">
                  <c:v>0</c:v>
                </c:pt>
                <c:pt idx="1328">
                  <c:v>0</c:v>
                </c:pt>
                <c:pt idx="1329">
                  <c:v>0</c:v>
                </c:pt>
                <c:pt idx="1330">
                  <c:v>0</c:v>
                </c:pt>
                <c:pt idx="1331">
                  <c:v>0</c:v>
                </c:pt>
                <c:pt idx="1332">
                  <c:v>0</c:v>
                </c:pt>
                <c:pt idx="1333">
                  <c:v>0</c:v>
                </c:pt>
                <c:pt idx="1334">
                  <c:v>1</c:v>
                </c:pt>
                <c:pt idx="1335">
                  <c:v>0</c:v>
                </c:pt>
                <c:pt idx="1336">
                  <c:v>0</c:v>
                </c:pt>
                <c:pt idx="1337">
                  <c:v>0</c:v>
                </c:pt>
                <c:pt idx="1338">
                  <c:v>1</c:v>
                </c:pt>
                <c:pt idx="1339">
                  <c:v>0</c:v>
                </c:pt>
                <c:pt idx="1340">
                  <c:v>0</c:v>
                </c:pt>
                <c:pt idx="1341">
                  <c:v>0</c:v>
                </c:pt>
                <c:pt idx="1342">
                  <c:v>0</c:v>
                </c:pt>
                <c:pt idx="1343">
                  <c:v>0</c:v>
                </c:pt>
                <c:pt idx="1344">
                  <c:v>0</c:v>
                </c:pt>
                <c:pt idx="1345">
                  <c:v>0</c:v>
                </c:pt>
                <c:pt idx="1346">
                  <c:v>0</c:v>
                </c:pt>
                <c:pt idx="1347">
                  <c:v>0</c:v>
                </c:pt>
                <c:pt idx="1348">
                  <c:v>0</c:v>
                </c:pt>
                <c:pt idx="1349">
                  <c:v>0</c:v>
                </c:pt>
                <c:pt idx="1350">
                  <c:v>0</c:v>
                </c:pt>
                <c:pt idx="1351">
                  <c:v>0</c:v>
                </c:pt>
                <c:pt idx="1352">
                  <c:v>0</c:v>
                </c:pt>
                <c:pt idx="1353">
                  <c:v>0</c:v>
                </c:pt>
                <c:pt idx="1354">
                  <c:v>0</c:v>
                </c:pt>
                <c:pt idx="1355">
                  <c:v>0</c:v>
                </c:pt>
                <c:pt idx="1356">
                  <c:v>0</c:v>
                </c:pt>
                <c:pt idx="1357">
                  <c:v>1</c:v>
                </c:pt>
                <c:pt idx="1358">
                  <c:v>1</c:v>
                </c:pt>
                <c:pt idx="1359">
                  <c:v>0</c:v>
                </c:pt>
                <c:pt idx="1360">
                  <c:v>0</c:v>
                </c:pt>
                <c:pt idx="1361">
                  <c:v>0</c:v>
                </c:pt>
                <c:pt idx="1362">
                  <c:v>0</c:v>
                </c:pt>
                <c:pt idx="1363">
                  <c:v>0</c:v>
                </c:pt>
                <c:pt idx="1364">
                  <c:v>1</c:v>
                </c:pt>
                <c:pt idx="1365">
                  <c:v>0</c:v>
                </c:pt>
                <c:pt idx="1366">
                  <c:v>0</c:v>
                </c:pt>
                <c:pt idx="1367">
                  <c:v>0</c:v>
                </c:pt>
                <c:pt idx="1368">
                  <c:v>0</c:v>
                </c:pt>
                <c:pt idx="1369">
                  <c:v>0</c:v>
                </c:pt>
                <c:pt idx="1370">
                  <c:v>0</c:v>
                </c:pt>
                <c:pt idx="1371">
                  <c:v>1</c:v>
                </c:pt>
                <c:pt idx="1372">
                  <c:v>0</c:v>
                </c:pt>
                <c:pt idx="1373">
                  <c:v>0</c:v>
                </c:pt>
                <c:pt idx="1374">
                  <c:v>0</c:v>
                </c:pt>
                <c:pt idx="1375">
                  <c:v>0</c:v>
                </c:pt>
                <c:pt idx="1376">
                  <c:v>0</c:v>
                </c:pt>
                <c:pt idx="1377">
                  <c:v>1</c:v>
                </c:pt>
                <c:pt idx="1378">
                  <c:v>0</c:v>
                </c:pt>
                <c:pt idx="1379">
                  <c:v>0</c:v>
                </c:pt>
                <c:pt idx="1380">
                  <c:v>0</c:v>
                </c:pt>
                <c:pt idx="1381">
                  <c:v>0</c:v>
                </c:pt>
                <c:pt idx="1382">
                  <c:v>0</c:v>
                </c:pt>
                <c:pt idx="1383">
                  <c:v>0</c:v>
                </c:pt>
                <c:pt idx="1384">
                  <c:v>0</c:v>
                </c:pt>
                <c:pt idx="1385">
                  <c:v>1</c:v>
                </c:pt>
                <c:pt idx="1386">
                  <c:v>0</c:v>
                </c:pt>
                <c:pt idx="1387">
                  <c:v>0</c:v>
                </c:pt>
                <c:pt idx="1388">
                  <c:v>0</c:v>
                </c:pt>
                <c:pt idx="1389">
                  <c:v>0</c:v>
                </c:pt>
                <c:pt idx="1390">
                  <c:v>0</c:v>
                </c:pt>
                <c:pt idx="1391">
                  <c:v>0</c:v>
                </c:pt>
                <c:pt idx="1392">
                  <c:v>0</c:v>
                </c:pt>
                <c:pt idx="1393">
                  <c:v>0</c:v>
                </c:pt>
                <c:pt idx="1394">
                  <c:v>0</c:v>
                </c:pt>
                <c:pt idx="1395">
                  <c:v>0</c:v>
                </c:pt>
                <c:pt idx="1396">
                  <c:v>0</c:v>
                </c:pt>
                <c:pt idx="1397">
                  <c:v>0</c:v>
                </c:pt>
                <c:pt idx="1398">
                  <c:v>0</c:v>
                </c:pt>
                <c:pt idx="1399">
                  <c:v>0</c:v>
                </c:pt>
                <c:pt idx="1400">
                  <c:v>0</c:v>
                </c:pt>
                <c:pt idx="1401">
                  <c:v>0</c:v>
                </c:pt>
                <c:pt idx="1402">
                  <c:v>0</c:v>
                </c:pt>
                <c:pt idx="1403">
                  <c:v>0</c:v>
                </c:pt>
                <c:pt idx="1404">
                  <c:v>0</c:v>
                </c:pt>
                <c:pt idx="1405">
                  <c:v>0</c:v>
                </c:pt>
                <c:pt idx="1406">
                  <c:v>0</c:v>
                </c:pt>
                <c:pt idx="1407">
                  <c:v>0</c:v>
                </c:pt>
                <c:pt idx="1408">
                  <c:v>0</c:v>
                </c:pt>
                <c:pt idx="1409">
                  <c:v>1</c:v>
                </c:pt>
                <c:pt idx="1410">
                  <c:v>1</c:v>
                </c:pt>
                <c:pt idx="1411">
                  <c:v>0</c:v>
                </c:pt>
                <c:pt idx="1412">
                  <c:v>0</c:v>
                </c:pt>
                <c:pt idx="1413">
                  <c:v>0</c:v>
                </c:pt>
                <c:pt idx="1414">
                  <c:v>1</c:v>
                </c:pt>
                <c:pt idx="1415">
                  <c:v>0</c:v>
                </c:pt>
                <c:pt idx="1416">
                  <c:v>0</c:v>
                </c:pt>
                <c:pt idx="1417">
                  <c:v>0</c:v>
                </c:pt>
                <c:pt idx="1418">
                  <c:v>0</c:v>
                </c:pt>
                <c:pt idx="1419">
                  <c:v>0</c:v>
                </c:pt>
                <c:pt idx="1420">
                  <c:v>1</c:v>
                </c:pt>
                <c:pt idx="1421">
                  <c:v>1</c:v>
                </c:pt>
                <c:pt idx="1422">
                  <c:v>0</c:v>
                </c:pt>
                <c:pt idx="1423">
                  <c:v>0</c:v>
                </c:pt>
                <c:pt idx="1424">
                  <c:v>0</c:v>
                </c:pt>
                <c:pt idx="1425">
                  <c:v>1</c:v>
                </c:pt>
                <c:pt idx="1426">
                  <c:v>1</c:v>
                </c:pt>
                <c:pt idx="1427">
                  <c:v>0</c:v>
                </c:pt>
                <c:pt idx="1428">
                  <c:v>0</c:v>
                </c:pt>
                <c:pt idx="1429">
                  <c:v>0</c:v>
                </c:pt>
                <c:pt idx="1430">
                  <c:v>0</c:v>
                </c:pt>
                <c:pt idx="1431">
                  <c:v>0</c:v>
                </c:pt>
                <c:pt idx="1432">
                  <c:v>0</c:v>
                </c:pt>
                <c:pt idx="1433">
                  <c:v>0</c:v>
                </c:pt>
                <c:pt idx="1434">
                  <c:v>0</c:v>
                </c:pt>
                <c:pt idx="1435">
                  <c:v>0</c:v>
                </c:pt>
                <c:pt idx="1436">
                  <c:v>0</c:v>
                </c:pt>
                <c:pt idx="1437">
                  <c:v>0</c:v>
                </c:pt>
                <c:pt idx="1438">
                  <c:v>0</c:v>
                </c:pt>
                <c:pt idx="1439">
                  <c:v>0</c:v>
                </c:pt>
                <c:pt idx="1440">
                  <c:v>0</c:v>
                </c:pt>
                <c:pt idx="1441">
                  <c:v>0</c:v>
                </c:pt>
                <c:pt idx="1442">
                  <c:v>0</c:v>
                </c:pt>
                <c:pt idx="1443">
                  <c:v>0</c:v>
                </c:pt>
                <c:pt idx="1444">
                  <c:v>1</c:v>
                </c:pt>
                <c:pt idx="1445">
                  <c:v>0</c:v>
                </c:pt>
                <c:pt idx="1446">
                  <c:v>0</c:v>
                </c:pt>
                <c:pt idx="1447">
                  <c:v>0</c:v>
                </c:pt>
                <c:pt idx="1448">
                  <c:v>0</c:v>
                </c:pt>
                <c:pt idx="1449">
                  <c:v>0</c:v>
                </c:pt>
                <c:pt idx="1450">
                  <c:v>0</c:v>
                </c:pt>
                <c:pt idx="1451">
                  <c:v>0</c:v>
                </c:pt>
                <c:pt idx="1452">
                  <c:v>0</c:v>
                </c:pt>
                <c:pt idx="1453">
                  <c:v>1</c:v>
                </c:pt>
                <c:pt idx="1454">
                  <c:v>0</c:v>
                </c:pt>
                <c:pt idx="1455">
                  <c:v>0</c:v>
                </c:pt>
                <c:pt idx="1456">
                  <c:v>0</c:v>
                </c:pt>
                <c:pt idx="1457">
                  <c:v>0</c:v>
                </c:pt>
                <c:pt idx="1458">
                  <c:v>0</c:v>
                </c:pt>
                <c:pt idx="1459">
                  <c:v>0</c:v>
                </c:pt>
                <c:pt idx="1460">
                  <c:v>1</c:v>
                </c:pt>
                <c:pt idx="1461">
                  <c:v>0</c:v>
                </c:pt>
                <c:pt idx="1462">
                  <c:v>0</c:v>
                </c:pt>
                <c:pt idx="1463">
                  <c:v>0</c:v>
                </c:pt>
                <c:pt idx="1464">
                  <c:v>0</c:v>
                </c:pt>
                <c:pt idx="1465">
                  <c:v>1</c:v>
                </c:pt>
                <c:pt idx="1466">
                  <c:v>0</c:v>
                </c:pt>
                <c:pt idx="1467">
                  <c:v>0</c:v>
                </c:pt>
                <c:pt idx="1468">
                  <c:v>0</c:v>
                </c:pt>
                <c:pt idx="1469">
                  <c:v>0</c:v>
                </c:pt>
                <c:pt idx="1470">
                  <c:v>0</c:v>
                </c:pt>
                <c:pt idx="1471">
                  <c:v>0</c:v>
                </c:pt>
                <c:pt idx="1472">
                  <c:v>1</c:v>
                </c:pt>
                <c:pt idx="1473">
                  <c:v>0</c:v>
                </c:pt>
                <c:pt idx="1474">
                  <c:v>0</c:v>
                </c:pt>
                <c:pt idx="1475">
                  <c:v>0</c:v>
                </c:pt>
                <c:pt idx="1476">
                  <c:v>0</c:v>
                </c:pt>
                <c:pt idx="1477">
                  <c:v>0</c:v>
                </c:pt>
                <c:pt idx="1478">
                  <c:v>0</c:v>
                </c:pt>
                <c:pt idx="1479">
                  <c:v>0</c:v>
                </c:pt>
                <c:pt idx="1480">
                  <c:v>1</c:v>
                </c:pt>
                <c:pt idx="1481">
                  <c:v>0</c:v>
                </c:pt>
                <c:pt idx="1482">
                  <c:v>1</c:v>
                </c:pt>
                <c:pt idx="1483">
                  <c:v>0</c:v>
                </c:pt>
                <c:pt idx="1484">
                  <c:v>1</c:v>
                </c:pt>
                <c:pt idx="1485">
                  <c:v>0</c:v>
                </c:pt>
                <c:pt idx="1486">
                  <c:v>4</c:v>
                </c:pt>
                <c:pt idx="1487">
                  <c:v>0</c:v>
                </c:pt>
                <c:pt idx="1488">
                  <c:v>0</c:v>
                </c:pt>
                <c:pt idx="1489">
                  <c:v>0</c:v>
                </c:pt>
                <c:pt idx="1490">
                  <c:v>0</c:v>
                </c:pt>
                <c:pt idx="1491">
                  <c:v>1</c:v>
                </c:pt>
                <c:pt idx="1492">
                  <c:v>1</c:v>
                </c:pt>
                <c:pt idx="1493">
                  <c:v>0</c:v>
                </c:pt>
                <c:pt idx="1494">
                  <c:v>1</c:v>
                </c:pt>
                <c:pt idx="1495">
                  <c:v>0</c:v>
                </c:pt>
                <c:pt idx="1496">
                  <c:v>0</c:v>
                </c:pt>
                <c:pt idx="1497">
                  <c:v>0</c:v>
                </c:pt>
                <c:pt idx="1498">
                  <c:v>1</c:v>
                </c:pt>
                <c:pt idx="1499">
                  <c:v>1</c:v>
                </c:pt>
                <c:pt idx="1500">
                  <c:v>0</c:v>
                </c:pt>
                <c:pt idx="1501">
                  <c:v>1</c:v>
                </c:pt>
                <c:pt idx="1502">
                  <c:v>1</c:v>
                </c:pt>
                <c:pt idx="1503">
                  <c:v>0</c:v>
                </c:pt>
                <c:pt idx="1504">
                  <c:v>1</c:v>
                </c:pt>
                <c:pt idx="1505">
                  <c:v>0</c:v>
                </c:pt>
                <c:pt idx="1506">
                  <c:v>0</c:v>
                </c:pt>
                <c:pt idx="1507">
                  <c:v>0</c:v>
                </c:pt>
                <c:pt idx="1508">
                  <c:v>1</c:v>
                </c:pt>
                <c:pt idx="1509">
                  <c:v>2</c:v>
                </c:pt>
                <c:pt idx="1510">
                  <c:v>4</c:v>
                </c:pt>
                <c:pt idx="1511">
                  <c:v>0</c:v>
                </c:pt>
                <c:pt idx="1512">
                  <c:v>0</c:v>
                </c:pt>
                <c:pt idx="1513">
                  <c:v>0</c:v>
                </c:pt>
                <c:pt idx="1514">
                  <c:v>0</c:v>
                </c:pt>
                <c:pt idx="1515">
                  <c:v>0</c:v>
                </c:pt>
                <c:pt idx="1516">
                  <c:v>2</c:v>
                </c:pt>
                <c:pt idx="1517">
                  <c:v>33</c:v>
                </c:pt>
                <c:pt idx="1518">
                  <c:v>57</c:v>
                </c:pt>
                <c:pt idx="1519">
                  <c:v>2</c:v>
                </c:pt>
                <c:pt idx="1520">
                  <c:v>0</c:v>
                </c:pt>
                <c:pt idx="1521">
                  <c:v>0</c:v>
                </c:pt>
                <c:pt idx="1522">
                  <c:v>0</c:v>
                </c:pt>
                <c:pt idx="1523">
                  <c:v>0</c:v>
                </c:pt>
                <c:pt idx="1524">
                  <c:v>0</c:v>
                </c:pt>
                <c:pt idx="1525">
                  <c:v>0</c:v>
                </c:pt>
                <c:pt idx="1526">
                  <c:v>0</c:v>
                </c:pt>
                <c:pt idx="1527">
                  <c:v>0</c:v>
                </c:pt>
                <c:pt idx="1528">
                  <c:v>0</c:v>
                </c:pt>
                <c:pt idx="1529">
                  <c:v>0</c:v>
                </c:pt>
                <c:pt idx="1530">
                  <c:v>0</c:v>
                </c:pt>
                <c:pt idx="1531">
                  <c:v>0</c:v>
                </c:pt>
                <c:pt idx="1532">
                  <c:v>0</c:v>
                </c:pt>
                <c:pt idx="1533">
                  <c:v>0</c:v>
                </c:pt>
                <c:pt idx="1534">
                  <c:v>0</c:v>
                </c:pt>
                <c:pt idx="1535">
                  <c:v>0</c:v>
                </c:pt>
                <c:pt idx="1536">
                  <c:v>0</c:v>
                </c:pt>
                <c:pt idx="1537">
                  <c:v>0</c:v>
                </c:pt>
                <c:pt idx="1538">
                  <c:v>0</c:v>
                </c:pt>
                <c:pt idx="1539">
                  <c:v>0</c:v>
                </c:pt>
                <c:pt idx="1540">
                  <c:v>0</c:v>
                </c:pt>
                <c:pt idx="1541">
                  <c:v>0</c:v>
                </c:pt>
                <c:pt idx="1542">
                  <c:v>0</c:v>
                </c:pt>
                <c:pt idx="1543">
                  <c:v>0</c:v>
                </c:pt>
                <c:pt idx="1544">
                  <c:v>0</c:v>
                </c:pt>
                <c:pt idx="1545">
                  <c:v>0</c:v>
                </c:pt>
                <c:pt idx="1546">
                  <c:v>0</c:v>
                </c:pt>
                <c:pt idx="1547">
                  <c:v>0</c:v>
                </c:pt>
                <c:pt idx="1548">
                  <c:v>0</c:v>
                </c:pt>
                <c:pt idx="1549">
                  <c:v>0</c:v>
                </c:pt>
                <c:pt idx="1550">
                  <c:v>0</c:v>
                </c:pt>
                <c:pt idx="1551">
                  <c:v>0</c:v>
                </c:pt>
                <c:pt idx="1552">
                  <c:v>0</c:v>
                </c:pt>
                <c:pt idx="1553">
                  <c:v>0</c:v>
                </c:pt>
                <c:pt idx="1554">
                  <c:v>0</c:v>
                </c:pt>
                <c:pt idx="1555">
                  <c:v>0</c:v>
                </c:pt>
                <c:pt idx="1556">
                  <c:v>0</c:v>
                </c:pt>
                <c:pt idx="1557">
                  <c:v>0</c:v>
                </c:pt>
                <c:pt idx="1558">
                  <c:v>0</c:v>
                </c:pt>
                <c:pt idx="1559">
                  <c:v>0</c:v>
                </c:pt>
                <c:pt idx="1560">
                  <c:v>0</c:v>
                </c:pt>
                <c:pt idx="1561">
                  <c:v>0</c:v>
                </c:pt>
                <c:pt idx="1562">
                  <c:v>0</c:v>
                </c:pt>
                <c:pt idx="1563">
                  <c:v>0</c:v>
                </c:pt>
                <c:pt idx="1564">
                  <c:v>0</c:v>
                </c:pt>
                <c:pt idx="1565">
                  <c:v>0</c:v>
                </c:pt>
                <c:pt idx="1566">
                  <c:v>0</c:v>
                </c:pt>
                <c:pt idx="1567">
                  <c:v>0</c:v>
                </c:pt>
                <c:pt idx="1568">
                  <c:v>0</c:v>
                </c:pt>
                <c:pt idx="1569">
                  <c:v>0</c:v>
                </c:pt>
                <c:pt idx="1570">
                  <c:v>0</c:v>
                </c:pt>
                <c:pt idx="1571">
                  <c:v>0</c:v>
                </c:pt>
                <c:pt idx="1572">
                  <c:v>0</c:v>
                </c:pt>
                <c:pt idx="1573">
                  <c:v>0</c:v>
                </c:pt>
                <c:pt idx="1574">
                  <c:v>0</c:v>
                </c:pt>
                <c:pt idx="1575">
                  <c:v>0</c:v>
                </c:pt>
                <c:pt idx="1576">
                  <c:v>0</c:v>
                </c:pt>
                <c:pt idx="1577">
                  <c:v>0</c:v>
                </c:pt>
                <c:pt idx="1578">
                  <c:v>0</c:v>
                </c:pt>
                <c:pt idx="1579">
                  <c:v>0</c:v>
                </c:pt>
                <c:pt idx="1580">
                  <c:v>0</c:v>
                </c:pt>
                <c:pt idx="1581">
                  <c:v>0</c:v>
                </c:pt>
                <c:pt idx="1582">
                  <c:v>0</c:v>
                </c:pt>
                <c:pt idx="1583">
                  <c:v>0</c:v>
                </c:pt>
                <c:pt idx="1584">
                  <c:v>0</c:v>
                </c:pt>
                <c:pt idx="1585">
                  <c:v>0</c:v>
                </c:pt>
                <c:pt idx="1586">
                  <c:v>0</c:v>
                </c:pt>
                <c:pt idx="1587">
                  <c:v>0</c:v>
                </c:pt>
                <c:pt idx="1588">
                  <c:v>0</c:v>
                </c:pt>
                <c:pt idx="1589">
                  <c:v>0</c:v>
                </c:pt>
                <c:pt idx="1590">
                  <c:v>0</c:v>
                </c:pt>
                <c:pt idx="1591">
                  <c:v>0</c:v>
                </c:pt>
                <c:pt idx="1592">
                  <c:v>0</c:v>
                </c:pt>
                <c:pt idx="1593">
                  <c:v>0</c:v>
                </c:pt>
                <c:pt idx="1594">
                  <c:v>0</c:v>
                </c:pt>
                <c:pt idx="1595">
                  <c:v>0</c:v>
                </c:pt>
                <c:pt idx="1596">
                  <c:v>0</c:v>
                </c:pt>
                <c:pt idx="1597">
                  <c:v>0</c:v>
                </c:pt>
                <c:pt idx="1598">
                  <c:v>0</c:v>
                </c:pt>
                <c:pt idx="1599">
                  <c:v>0</c:v>
                </c:pt>
                <c:pt idx="1600">
                  <c:v>0</c:v>
                </c:pt>
                <c:pt idx="1601">
                  <c:v>0</c:v>
                </c:pt>
                <c:pt idx="1602">
                  <c:v>0</c:v>
                </c:pt>
                <c:pt idx="1603">
                  <c:v>0</c:v>
                </c:pt>
                <c:pt idx="1604">
                  <c:v>0</c:v>
                </c:pt>
                <c:pt idx="1605">
                  <c:v>0</c:v>
                </c:pt>
                <c:pt idx="1606">
                  <c:v>0</c:v>
                </c:pt>
                <c:pt idx="1607">
                  <c:v>0</c:v>
                </c:pt>
                <c:pt idx="1608">
                  <c:v>0</c:v>
                </c:pt>
                <c:pt idx="1609">
                  <c:v>0</c:v>
                </c:pt>
                <c:pt idx="1610">
                  <c:v>0</c:v>
                </c:pt>
                <c:pt idx="1611">
                  <c:v>0</c:v>
                </c:pt>
                <c:pt idx="1612">
                  <c:v>0</c:v>
                </c:pt>
                <c:pt idx="1613">
                  <c:v>0</c:v>
                </c:pt>
                <c:pt idx="1614">
                  <c:v>1</c:v>
                </c:pt>
                <c:pt idx="1615">
                  <c:v>0</c:v>
                </c:pt>
                <c:pt idx="1616">
                  <c:v>0</c:v>
                </c:pt>
                <c:pt idx="1617">
                  <c:v>0</c:v>
                </c:pt>
                <c:pt idx="1618">
                  <c:v>0</c:v>
                </c:pt>
                <c:pt idx="1619">
                  <c:v>0</c:v>
                </c:pt>
                <c:pt idx="1620">
                  <c:v>0</c:v>
                </c:pt>
                <c:pt idx="1621">
                  <c:v>0</c:v>
                </c:pt>
                <c:pt idx="1622">
                  <c:v>0</c:v>
                </c:pt>
                <c:pt idx="1623">
                  <c:v>0</c:v>
                </c:pt>
                <c:pt idx="1624">
                  <c:v>0</c:v>
                </c:pt>
                <c:pt idx="1625">
                  <c:v>0</c:v>
                </c:pt>
                <c:pt idx="1626">
                  <c:v>0</c:v>
                </c:pt>
                <c:pt idx="1627">
                  <c:v>0</c:v>
                </c:pt>
                <c:pt idx="1628">
                  <c:v>0</c:v>
                </c:pt>
                <c:pt idx="1629">
                  <c:v>0</c:v>
                </c:pt>
                <c:pt idx="1630">
                  <c:v>0</c:v>
                </c:pt>
                <c:pt idx="1631">
                  <c:v>0</c:v>
                </c:pt>
                <c:pt idx="1632">
                  <c:v>0</c:v>
                </c:pt>
                <c:pt idx="1633">
                  <c:v>0</c:v>
                </c:pt>
                <c:pt idx="1634">
                  <c:v>0</c:v>
                </c:pt>
                <c:pt idx="1635">
                  <c:v>0</c:v>
                </c:pt>
                <c:pt idx="1636">
                  <c:v>0</c:v>
                </c:pt>
                <c:pt idx="1637">
                  <c:v>0</c:v>
                </c:pt>
                <c:pt idx="1638">
                  <c:v>0</c:v>
                </c:pt>
                <c:pt idx="1639">
                  <c:v>0</c:v>
                </c:pt>
                <c:pt idx="1640">
                  <c:v>0</c:v>
                </c:pt>
                <c:pt idx="1641">
                  <c:v>1</c:v>
                </c:pt>
                <c:pt idx="1642">
                  <c:v>1</c:v>
                </c:pt>
                <c:pt idx="1643">
                  <c:v>0</c:v>
                </c:pt>
                <c:pt idx="1644">
                  <c:v>1</c:v>
                </c:pt>
                <c:pt idx="1645">
                  <c:v>0</c:v>
                </c:pt>
                <c:pt idx="1646">
                  <c:v>1</c:v>
                </c:pt>
                <c:pt idx="1647">
                  <c:v>0</c:v>
                </c:pt>
                <c:pt idx="1648">
                  <c:v>0</c:v>
                </c:pt>
                <c:pt idx="1649">
                  <c:v>0</c:v>
                </c:pt>
                <c:pt idx="1650">
                  <c:v>0</c:v>
                </c:pt>
                <c:pt idx="1651">
                  <c:v>0</c:v>
                </c:pt>
                <c:pt idx="1652">
                  <c:v>0</c:v>
                </c:pt>
                <c:pt idx="1653">
                  <c:v>0</c:v>
                </c:pt>
                <c:pt idx="1654">
                  <c:v>0</c:v>
                </c:pt>
                <c:pt idx="1655">
                  <c:v>0</c:v>
                </c:pt>
                <c:pt idx="1656">
                  <c:v>0</c:v>
                </c:pt>
                <c:pt idx="1657">
                  <c:v>0</c:v>
                </c:pt>
                <c:pt idx="1658">
                  <c:v>0</c:v>
                </c:pt>
                <c:pt idx="1659">
                  <c:v>0</c:v>
                </c:pt>
                <c:pt idx="1660">
                  <c:v>0</c:v>
                </c:pt>
                <c:pt idx="1661">
                  <c:v>0</c:v>
                </c:pt>
                <c:pt idx="1662">
                  <c:v>0</c:v>
                </c:pt>
                <c:pt idx="1663">
                  <c:v>0</c:v>
                </c:pt>
                <c:pt idx="1664">
                  <c:v>0</c:v>
                </c:pt>
                <c:pt idx="1665">
                  <c:v>0</c:v>
                </c:pt>
                <c:pt idx="1666">
                  <c:v>0</c:v>
                </c:pt>
                <c:pt idx="1667">
                  <c:v>0</c:v>
                </c:pt>
                <c:pt idx="1668">
                  <c:v>0</c:v>
                </c:pt>
                <c:pt idx="1669">
                  <c:v>0</c:v>
                </c:pt>
                <c:pt idx="1670">
                  <c:v>0</c:v>
                </c:pt>
                <c:pt idx="1671">
                  <c:v>0</c:v>
                </c:pt>
                <c:pt idx="1672">
                  <c:v>0</c:v>
                </c:pt>
                <c:pt idx="1673">
                  <c:v>0</c:v>
                </c:pt>
                <c:pt idx="1674">
                  <c:v>0</c:v>
                </c:pt>
                <c:pt idx="1675">
                  <c:v>0</c:v>
                </c:pt>
                <c:pt idx="1676">
                  <c:v>0</c:v>
                </c:pt>
                <c:pt idx="1677">
                  <c:v>1</c:v>
                </c:pt>
                <c:pt idx="1678">
                  <c:v>5</c:v>
                </c:pt>
                <c:pt idx="1679">
                  <c:v>0</c:v>
                </c:pt>
                <c:pt idx="1680">
                  <c:v>0</c:v>
                </c:pt>
                <c:pt idx="1681">
                  <c:v>0</c:v>
                </c:pt>
                <c:pt idx="1682">
                  <c:v>0</c:v>
                </c:pt>
                <c:pt idx="1683">
                  <c:v>0</c:v>
                </c:pt>
                <c:pt idx="1684">
                  <c:v>0</c:v>
                </c:pt>
                <c:pt idx="1685">
                  <c:v>0</c:v>
                </c:pt>
                <c:pt idx="1686">
                  <c:v>0</c:v>
                </c:pt>
                <c:pt idx="1687">
                  <c:v>0</c:v>
                </c:pt>
                <c:pt idx="1688">
                  <c:v>0</c:v>
                </c:pt>
                <c:pt idx="1689">
                  <c:v>0</c:v>
                </c:pt>
                <c:pt idx="1690">
                  <c:v>0</c:v>
                </c:pt>
                <c:pt idx="1691">
                  <c:v>0</c:v>
                </c:pt>
                <c:pt idx="1692">
                  <c:v>0</c:v>
                </c:pt>
                <c:pt idx="1693">
                  <c:v>0</c:v>
                </c:pt>
                <c:pt idx="1694">
                  <c:v>0</c:v>
                </c:pt>
                <c:pt idx="1695">
                  <c:v>0</c:v>
                </c:pt>
                <c:pt idx="1696">
                  <c:v>0</c:v>
                </c:pt>
                <c:pt idx="1697">
                  <c:v>0</c:v>
                </c:pt>
                <c:pt idx="1698">
                  <c:v>0</c:v>
                </c:pt>
                <c:pt idx="1699">
                  <c:v>0</c:v>
                </c:pt>
                <c:pt idx="1700">
                  <c:v>1</c:v>
                </c:pt>
                <c:pt idx="1701">
                  <c:v>0</c:v>
                </c:pt>
                <c:pt idx="1702">
                  <c:v>1</c:v>
                </c:pt>
                <c:pt idx="1703">
                  <c:v>0</c:v>
                </c:pt>
                <c:pt idx="1704">
                  <c:v>0</c:v>
                </c:pt>
                <c:pt idx="1705">
                  <c:v>0</c:v>
                </c:pt>
                <c:pt idx="1706">
                  <c:v>1</c:v>
                </c:pt>
                <c:pt idx="1707">
                  <c:v>0</c:v>
                </c:pt>
                <c:pt idx="1708">
                  <c:v>0</c:v>
                </c:pt>
                <c:pt idx="1709">
                  <c:v>2</c:v>
                </c:pt>
                <c:pt idx="1710">
                  <c:v>5</c:v>
                </c:pt>
                <c:pt idx="1711">
                  <c:v>0</c:v>
                </c:pt>
                <c:pt idx="1712">
                  <c:v>0</c:v>
                </c:pt>
                <c:pt idx="1713">
                  <c:v>0</c:v>
                </c:pt>
                <c:pt idx="1714">
                  <c:v>0</c:v>
                </c:pt>
                <c:pt idx="1715">
                  <c:v>0</c:v>
                </c:pt>
                <c:pt idx="1716">
                  <c:v>0</c:v>
                </c:pt>
                <c:pt idx="1717">
                  <c:v>0</c:v>
                </c:pt>
                <c:pt idx="1718">
                  <c:v>0</c:v>
                </c:pt>
                <c:pt idx="1719">
                  <c:v>0</c:v>
                </c:pt>
                <c:pt idx="1720">
                  <c:v>0</c:v>
                </c:pt>
                <c:pt idx="1721">
                  <c:v>0</c:v>
                </c:pt>
                <c:pt idx="1722">
                  <c:v>0</c:v>
                </c:pt>
                <c:pt idx="1723">
                  <c:v>0</c:v>
                </c:pt>
                <c:pt idx="1724">
                  <c:v>0</c:v>
                </c:pt>
                <c:pt idx="1725">
                  <c:v>1</c:v>
                </c:pt>
                <c:pt idx="1726">
                  <c:v>0</c:v>
                </c:pt>
                <c:pt idx="1727">
                  <c:v>0</c:v>
                </c:pt>
                <c:pt idx="1728">
                  <c:v>0</c:v>
                </c:pt>
                <c:pt idx="1729">
                  <c:v>0</c:v>
                </c:pt>
                <c:pt idx="1730">
                  <c:v>0</c:v>
                </c:pt>
                <c:pt idx="1731">
                  <c:v>0</c:v>
                </c:pt>
                <c:pt idx="1732">
                  <c:v>0</c:v>
                </c:pt>
                <c:pt idx="1733">
                  <c:v>0</c:v>
                </c:pt>
                <c:pt idx="1734">
                  <c:v>1</c:v>
                </c:pt>
                <c:pt idx="1735">
                  <c:v>0</c:v>
                </c:pt>
                <c:pt idx="1736">
                  <c:v>1</c:v>
                </c:pt>
                <c:pt idx="1737">
                  <c:v>0</c:v>
                </c:pt>
                <c:pt idx="1738">
                  <c:v>0</c:v>
                </c:pt>
                <c:pt idx="1739">
                  <c:v>0</c:v>
                </c:pt>
                <c:pt idx="1740">
                  <c:v>0</c:v>
                </c:pt>
                <c:pt idx="1741">
                  <c:v>0</c:v>
                </c:pt>
                <c:pt idx="1742">
                  <c:v>13</c:v>
                </c:pt>
                <c:pt idx="1743">
                  <c:v>0</c:v>
                </c:pt>
                <c:pt idx="1744">
                  <c:v>0</c:v>
                </c:pt>
                <c:pt idx="1745">
                  <c:v>0</c:v>
                </c:pt>
                <c:pt idx="1746">
                  <c:v>0</c:v>
                </c:pt>
                <c:pt idx="1747">
                  <c:v>0</c:v>
                </c:pt>
                <c:pt idx="1748">
                  <c:v>0</c:v>
                </c:pt>
                <c:pt idx="1749">
                  <c:v>0</c:v>
                </c:pt>
                <c:pt idx="1750">
                  <c:v>0</c:v>
                </c:pt>
                <c:pt idx="1751">
                  <c:v>0</c:v>
                </c:pt>
                <c:pt idx="1752">
                  <c:v>0</c:v>
                </c:pt>
                <c:pt idx="1753">
                  <c:v>0</c:v>
                </c:pt>
                <c:pt idx="1754">
                  <c:v>0</c:v>
                </c:pt>
                <c:pt idx="1755">
                  <c:v>0</c:v>
                </c:pt>
                <c:pt idx="1756">
                  <c:v>0</c:v>
                </c:pt>
                <c:pt idx="1757">
                  <c:v>0</c:v>
                </c:pt>
                <c:pt idx="1758">
                  <c:v>0</c:v>
                </c:pt>
                <c:pt idx="1759">
                  <c:v>0</c:v>
                </c:pt>
                <c:pt idx="1760">
                  <c:v>0</c:v>
                </c:pt>
                <c:pt idx="1761">
                  <c:v>1</c:v>
                </c:pt>
                <c:pt idx="1762">
                  <c:v>1</c:v>
                </c:pt>
                <c:pt idx="1763">
                  <c:v>0</c:v>
                </c:pt>
                <c:pt idx="1764">
                  <c:v>0</c:v>
                </c:pt>
                <c:pt idx="1765">
                  <c:v>1</c:v>
                </c:pt>
                <c:pt idx="1766">
                  <c:v>2</c:v>
                </c:pt>
                <c:pt idx="1767">
                  <c:v>0</c:v>
                </c:pt>
                <c:pt idx="1768">
                  <c:v>0</c:v>
                </c:pt>
                <c:pt idx="1769">
                  <c:v>2</c:v>
                </c:pt>
                <c:pt idx="1770">
                  <c:v>0</c:v>
                </c:pt>
                <c:pt idx="1771">
                  <c:v>0</c:v>
                </c:pt>
                <c:pt idx="1772">
                  <c:v>3</c:v>
                </c:pt>
                <c:pt idx="1773">
                  <c:v>84</c:v>
                </c:pt>
                <c:pt idx="1774">
                  <c:v>148</c:v>
                </c:pt>
                <c:pt idx="1775">
                  <c:v>0</c:v>
                </c:pt>
                <c:pt idx="1776">
                  <c:v>0</c:v>
                </c:pt>
                <c:pt idx="1777">
                  <c:v>0</c:v>
                </c:pt>
                <c:pt idx="1778">
                  <c:v>0</c:v>
                </c:pt>
                <c:pt idx="1779">
                  <c:v>0</c:v>
                </c:pt>
                <c:pt idx="1780">
                  <c:v>0</c:v>
                </c:pt>
                <c:pt idx="1781">
                  <c:v>0</c:v>
                </c:pt>
                <c:pt idx="1782">
                  <c:v>0</c:v>
                </c:pt>
                <c:pt idx="1783">
                  <c:v>0</c:v>
                </c:pt>
                <c:pt idx="1784">
                  <c:v>0</c:v>
                </c:pt>
                <c:pt idx="1785">
                  <c:v>0</c:v>
                </c:pt>
                <c:pt idx="1786">
                  <c:v>0</c:v>
                </c:pt>
                <c:pt idx="1787">
                  <c:v>0</c:v>
                </c:pt>
                <c:pt idx="1788">
                  <c:v>0</c:v>
                </c:pt>
                <c:pt idx="1789">
                  <c:v>0</c:v>
                </c:pt>
                <c:pt idx="1790">
                  <c:v>0</c:v>
                </c:pt>
                <c:pt idx="1791">
                  <c:v>0</c:v>
                </c:pt>
                <c:pt idx="1792">
                  <c:v>0</c:v>
                </c:pt>
                <c:pt idx="1793">
                  <c:v>0</c:v>
                </c:pt>
                <c:pt idx="1794">
                  <c:v>0</c:v>
                </c:pt>
                <c:pt idx="1795">
                  <c:v>0</c:v>
                </c:pt>
                <c:pt idx="1796">
                  <c:v>0</c:v>
                </c:pt>
                <c:pt idx="1797">
                  <c:v>0</c:v>
                </c:pt>
                <c:pt idx="1798">
                  <c:v>0</c:v>
                </c:pt>
                <c:pt idx="1799">
                  <c:v>0</c:v>
                </c:pt>
                <c:pt idx="1800">
                  <c:v>0</c:v>
                </c:pt>
                <c:pt idx="1801">
                  <c:v>0</c:v>
                </c:pt>
                <c:pt idx="1802">
                  <c:v>0</c:v>
                </c:pt>
                <c:pt idx="1803">
                  <c:v>0</c:v>
                </c:pt>
                <c:pt idx="1804">
                  <c:v>0</c:v>
                </c:pt>
                <c:pt idx="1805">
                  <c:v>0</c:v>
                </c:pt>
                <c:pt idx="1806">
                  <c:v>0</c:v>
                </c:pt>
                <c:pt idx="1807">
                  <c:v>0</c:v>
                </c:pt>
                <c:pt idx="1808">
                  <c:v>0</c:v>
                </c:pt>
                <c:pt idx="1809">
                  <c:v>0</c:v>
                </c:pt>
                <c:pt idx="1810">
                  <c:v>0</c:v>
                </c:pt>
                <c:pt idx="1811">
                  <c:v>0</c:v>
                </c:pt>
                <c:pt idx="1812">
                  <c:v>0</c:v>
                </c:pt>
                <c:pt idx="1813">
                  <c:v>0</c:v>
                </c:pt>
                <c:pt idx="1814">
                  <c:v>0</c:v>
                </c:pt>
                <c:pt idx="1815">
                  <c:v>0</c:v>
                </c:pt>
                <c:pt idx="1816">
                  <c:v>0</c:v>
                </c:pt>
                <c:pt idx="1817">
                  <c:v>0</c:v>
                </c:pt>
                <c:pt idx="1818">
                  <c:v>0</c:v>
                </c:pt>
                <c:pt idx="1819">
                  <c:v>0</c:v>
                </c:pt>
                <c:pt idx="1820">
                  <c:v>0</c:v>
                </c:pt>
                <c:pt idx="1821">
                  <c:v>0</c:v>
                </c:pt>
                <c:pt idx="1822">
                  <c:v>0</c:v>
                </c:pt>
                <c:pt idx="1823">
                  <c:v>0</c:v>
                </c:pt>
                <c:pt idx="1824">
                  <c:v>1</c:v>
                </c:pt>
                <c:pt idx="1825">
                  <c:v>0</c:v>
                </c:pt>
                <c:pt idx="1826">
                  <c:v>0</c:v>
                </c:pt>
                <c:pt idx="1827">
                  <c:v>0</c:v>
                </c:pt>
                <c:pt idx="1828">
                  <c:v>0</c:v>
                </c:pt>
                <c:pt idx="1829">
                  <c:v>0</c:v>
                </c:pt>
                <c:pt idx="1830">
                  <c:v>0</c:v>
                </c:pt>
                <c:pt idx="1831">
                  <c:v>0</c:v>
                </c:pt>
                <c:pt idx="1832">
                  <c:v>0</c:v>
                </c:pt>
                <c:pt idx="1833">
                  <c:v>0</c:v>
                </c:pt>
                <c:pt idx="1834">
                  <c:v>0</c:v>
                </c:pt>
                <c:pt idx="1835">
                  <c:v>0</c:v>
                </c:pt>
                <c:pt idx="1836">
                  <c:v>1</c:v>
                </c:pt>
                <c:pt idx="1837">
                  <c:v>0</c:v>
                </c:pt>
                <c:pt idx="1838">
                  <c:v>0</c:v>
                </c:pt>
                <c:pt idx="1839">
                  <c:v>0</c:v>
                </c:pt>
                <c:pt idx="1840">
                  <c:v>0</c:v>
                </c:pt>
                <c:pt idx="1841">
                  <c:v>0</c:v>
                </c:pt>
                <c:pt idx="1842">
                  <c:v>0</c:v>
                </c:pt>
                <c:pt idx="1843">
                  <c:v>0</c:v>
                </c:pt>
                <c:pt idx="1844">
                  <c:v>0</c:v>
                </c:pt>
                <c:pt idx="1845">
                  <c:v>0</c:v>
                </c:pt>
                <c:pt idx="1846">
                  <c:v>0</c:v>
                </c:pt>
                <c:pt idx="1847">
                  <c:v>0</c:v>
                </c:pt>
                <c:pt idx="1848">
                  <c:v>0</c:v>
                </c:pt>
                <c:pt idx="1849">
                  <c:v>0</c:v>
                </c:pt>
                <c:pt idx="1850">
                  <c:v>0</c:v>
                </c:pt>
                <c:pt idx="1851">
                  <c:v>0</c:v>
                </c:pt>
                <c:pt idx="1852">
                  <c:v>0</c:v>
                </c:pt>
                <c:pt idx="1853">
                  <c:v>0</c:v>
                </c:pt>
                <c:pt idx="1854">
                  <c:v>0</c:v>
                </c:pt>
                <c:pt idx="1855">
                  <c:v>0</c:v>
                </c:pt>
                <c:pt idx="1856">
                  <c:v>0</c:v>
                </c:pt>
                <c:pt idx="1857">
                  <c:v>0</c:v>
                </c:pt>
                <c:pt idx="1858">
                  <c:v>0</c:v>
                </c:pt>
                <c:pt idx="1859">
                  <c:v>0</c:v>
                </c:pt>
                <c:pt idx="1860">
                  <c:v>0</c:v>
                </c:pt>
                <c:pt idx="1861">
                  <c:v>0</c:v>
                </c:pt>
                <c:pt idx="1862">
                  <c:v>0</c:v>
                </c:pt>
                <c:pt idx="1863">
                  <c:v>0</c:v>
                </c:pt>
                <c:pt idx="1864">
                  <c:v>0</c:v>
                </c:pt>
                <c:pt idx="1865">
                  <c:v>0</c:v>
                </c:pt>
                <c:pt idx="1866">
                  <c:v>0</c:v>
                </c:pt>
                <c:pt idx="1867">
                  <c:v>0</c:v>
                </c:pt>
                <c:pt idx="1868">
                  <c:v>2</c:v>
                </c:pt>
                <c:pt idx="1869">
                  <c:v>0</c:v>
                </c:pt>
                <c:pt idx="1870">
                  <c:v>1</c:v>
                </c:pt>
                <c:pt idx="1871">
                  <c:v>0</c:v>
                </c:pt>
                <c:pt idx="1872">
                  <c:v>0</c:v>
                </c:pt>
                <c:pt idx="1873">
                  <c:v>0</c:v>
                </c:pt>
                <c:pt idx="1874">
                  <c:v>0</c:v>
                </c:pt>
                <c:pt idx="1875">
                  <c:v>0</c:v>
                </c:pt>
                <c:pt idx="1876">
                  <c:v>0</c:v>
                </c:pt>
                <c:pt idx="1877">
                  <c:v>0</c:v>
                </c:pt>
                <c:pt idx="1878">
                  <c:v>0</c:v>
                </c:pt>
                <c:pt idx="1879">
                  <c:v>0</c:v>
                </c:pt>
                <c:pt idx="1880">
                  <c:v>0</c:v>
                </c:pt>
                <c:pt idx="1881">
                  <c:v>0</c:v>
                </c:pt>
                <c:pt idx="1882">
                  <c:v>0</c:v>
                </c:pt>
                <c:pt idx="1883">
                  <c:v>0</c:v>
                </c:pt>
                <c:pt idx="1884">
                  <c:v>0</c:v>
                </c:pt>
                <c:pt idx="1885">
                  <c:v>0</c:v>
                </c:pt>
                <c:pt idx="1886">
                  <c:v>0</c:v>
                </c:pt>
                <c:pt idx="1887">
                  <c:v>0</c:v>
                </c:pt>
                <c:pt idx="1888">
                  <c:v>0</c:v>
                </c:pt>
                <c:pt idx="1889">
                  <c:v>0</c:v>
                </c:pt>
                <c:pt idx="1890">
                  <c:v>0</c:v>
                </c:pt>
                <c:pt idx="1891">
                  <c:v>0</c:v>
                </c:pt>
                <c:pt idx="1892">
                  <c:v>0</c:v>
                </c:pt>
                <c:pt idx="1893">
                  <c:v>2</c:v>
                </c:pt>
                <c:pt idx="1894">
                  <c:v>0</c:v>
                </c:pt>
                <c:pt idx="1895">
                  <c:v>0</c:v>
                </c:pt>
                <c:pt idx="1896">
                  <c:v>2</c:v>
                </c:pt>
                <c:pt idx="1897">
                  <c:v>2</c:v>
                </c:pt>
                <c:pt idx="1898">
                  <c:v>1</c:v>
                </c:pt>
                <c:pt idx="1899">
                  <c:v>0</c:v>
                </c:pt>
                <c:pt idx="1900">
                  <c:v>2</c:v>
                </c:pt>
                <c:pt idx="1901">
                  <c:v>13</c:v>
                </c:pt>
                <c:pt idx="1902">
                  <c:v>3</c:v>
                </c:pt>
                <c:pt idx="1903">
                  <c:v>0</c:v>
                </c:pt>
                <c:pt idx="1904">
                  <c:v>0</c:v>
                </c:pt>
                <c:pt idx="1905">
                  <c:v>0</c:v>
                </c:pt>
                <c:pt idx="1906">
                  <c:v>0</c:v>
                </c:pt>
                <c:pt idx="1907">
                  <c:v>0</c:v>
                </c:pt>
                <c:pt idx="1908">
                  <c:v>0</c:v>
                </c:pt>
                <c:pt idx="1909">
                  <c:v>0</c:v>
                </c:pt>
                <c:pt idx="1910">
                  <c:v>0</c:v>
                </c:pt>
                <c:pt idx="1911">
                  <c:v>0</c:v>
                </c:pt>
                <c:pt idx="1912">
                  <c:v>0</c:v>
                </c:pt>
                <c:pt idx="1913">
                  <c:v>0</c:v>
                </c:pt>
                <c:pt idx="1914">
                  <c:v>0</c:v>
                </c:pt>
                <c:pt idx="1915">
                  <c:v>0</c:v>
                </c:pt>
                <c:pt idx="1916">
                  <c:v>0</c:v>
                </c:pt>
                <c:pt idx="1917">
                  <c:v>0</c:v>
                </c:pt>
                <c:pt idx="1918">
                  <c:v>0</c:v>
                </c:pt>
                <c:pt idx="1919">
                  <c:v>0</c:v>
                </c:pt>
                <c:pt idx="1920">
                  <c:v>0</c:v>
                </c:pt>
                <c:pt idx="1921">
                  <c:v>0</c:v>
                </c:pt>
                <c:pt idx="1922">
                  <c:v>0</c:v>
                </c:pt>
                <c:pt idx="1923">
                  <c:v>0</c:v>
                </c:pt>
                <c:pt idx="1924">
                  <c:v>0</c:v>
                </c:pt>
                <c:pt idx="1925">
                  <c:v>0</c:v>
                </c:pt>
                <c:pt idx="1926">
                  <c:v>0</c:v>
                </c:pt>
                <c:pt idx="1927">
                  <c:v>0</c:v>
                </c:pt>
                <c:pt idx="1928">
                  <c:v>0</c:v>
                </c:pt>
                <c:pt idx="1929">
                  <c:v>0</c:v>
                </c:pt>
                <c:pt idx="1930">
                  <c:v>1</c:v>
                </c:pt>
                <c:pt idx="1931">
                  <c:v>0</c:v>
                </c:pt>
                <c:pt idx="1932">
                  <c:v>0</c:v>
                </c:pt>
                <c:pt idx="1933">
                  <c:v>0</c:v>
                </c:pt>
                <c:pt idx="1934">
                  <c:v>2</c:v>
                </c:pt>
                <c:pt idx="1935">
                  <c:v>0</c:v>
                </c:pt>
                <c:pt idx="1936">
                  <c:v>0</c:v>
                </c:pt>
                <c:pt idx="1937">
                  <c:v>0</c:v>
                </c:pt>
                <c:pt idx="1938">
                  <c:v>0</c:v>
                </c:pt>
                <c:pt idx="1939">
                  <c:v>0</c:v>
                </c:pt>
                <c:pt idx="1940">
                  <c:v>0</c:v>
                </c:pt>
                <c:pt idx="1941">
                  <c:v>0</c:v>
                </c:pt>
                <c:pt idx="1942">
                  <c:v>0</c:v>
                </c:pt>
                <c:pt idx="1943">
                  <c:v>0</c:v>
                </c:pt>
                <c:pt idx="1944">
                  <c:v>0</c:v>
                </c:pt>
                <c:pt idx="1945">
                  <c:v>0</c:v>
                </c:pt>
                <c:pt idx="1946">
                  <c:v>0</c:v>
                </c:pt>
                <c:pt idx="1947">
                  <c:v>0</c:v>
                </c:pt>
                <c:pt idx="1948">
                  <c:v>0</c:v>
                </c:pt>
                <c:pt idx="1949">
                  <c:v>0</c:v>
                </c:pt>
                <c:pt idx="1950">
                  <c:v>0</c:v>
                </c:pt>
                <c:pt idx="1951">
                  <c:v>0</c:v>
                </c:pt>
                <c:pt idx="1952">
                  <c:v>0</c:v>
                </c:pt>
                <c:pt idx="1953">
                  <c:v>0</c:v>
                </c:pt>
                <c:pt idx="1954">
                  <c:v>1</c:v>
                </c:pt>
                <c:pt idx="1955">
                  <c:v>0</c:v>
                </c:pt>
                <c:pt idx="1956">
                  <c:v>0</c:v>
                </c:pt>
                <c:pt idx="1957">
                  <c:v>1</c:v>
                </c:pt>
                <c:pt idx="1958">
                  <c:v>0</c:v>
                </c:pt>
                <c:pt idx="1959">
                  <c:v>0</c:v>
                </c:pt>
                <c:pt idx="1960">
                  <c:v>0</c:v>
                </c:pt>
                <c:pt idx="1961">
                  <c:v>1</c:v>
                </c:pt>
                <c:pt idx="1962">
                  <c:v>0</c:v>
                </c:pt>
                <c:pt idx="1963">
                  <c:v>0</c:v>
                </c:pt>
                <c:pt idx="1964">
                  <c:v>0</c:v>
                </c:pt>
                <c:pt idx="1965">
                  <c:v>2</c:v>
                </c:pt>
                <c:pt idx="1966">
                  <c:v>4</c:v>
                </c:pt>
                <c:pt idx="1967">
                  <c:v>0</c:v>
                </c:pt>
                <c:pt idx="1968">
                  <c:v>0</c:v>
                </c:pt>
                <c:pt idx="1969">
                  <c:v>0</c:v>
                </c:pt>
                <c:pt idx="1970">
                  <c:v>0</c:v>
                </c:pt>
                <c:pt idx="1971">
                  <c:v>0</c:v>
                </c:pt>
                <c:pt idx="1972">
                  <c:v>0</c:v>
                </c:pt>
                <c:pt idx="1973">
                  <c:v>0</c:v>
                </c:pt>
                <c:pt idx="1974">
                  <c:v>0</c:v>
                </c:pt>
                <c:pt idx="1975">
                  <c:v>0</c:v>
                </c:pt>
                <c:pt idx="1976">
                  <c:v>0</c:v>
                </c:pt>
                <c:pt idx="1977">
                  <c:v>0</c:v>
                </c:pt>
                <c:pt idx="1978">
                  <c:v>0</c:v>
                </c:pt>
                <c:pt idx="1979">
                  <c:v>0</c:v>
                </c:pt>
                <c:pt idx="1980">
                  <c:v>0</c:v>
                </c:pt>
                <c:pt idx="1981">
                  <c:v>0</c:v>
                </c:pt>
                <c:pt idx="1982">
                  <c:v>0</c:v>
                </c:pt>
                <c:pt idx="1983">
                  <c:v>0</c:v>
                </c:pt>
                <c:pt idx="1984">
                  <c:v>0</c:v>
                </c:pt>
                <c:pt idx="1985">
                  <c:v>0</c:v>
                </c:pt>
                <c:pt idx="1986">
                  <c:v>0</c:v>
                </c:pt>
                <c:pt idx="1987">
                  <c:v>0</c:v>
                </c:pt>
                <c:pt idx="1988">
                  <c:v>0</c:v>
                </c:pt>
                <c:pt idx="1989">
                  <c:v>0</c:v>
                </c:pt>
                <c:pt idx="1990">
                  <c:v>1</c:v>
                </c:pt>
                <c:pt idx="1991">
                  <c:v>0</c:v>
                </c:pt>
                <c:pt idx="1992">
                  <c:v>1</c:v>
                </c:pt>
                <c:pt idx="1993">
                  <c:v>1</c:v>
                </c:pt>
                <c:pt idx="1994">
                  <c:v>0</c:v>
                </c:pt>
                <c:pt idx="1995">
                  <c:v>0</c:v>
                </c:pt>
                <c:pt idx="1996">
                  <c:v>2</c:v>
                </c:pt>
                <c:pt idx="1997">
                  <c:v>1</c:v>
                </c:pt>
                <c:pt idx="1998">
                  <c:v>66</c:v>
                </c:pt>
                <c:pt idx="1999">
                  <c:v>0</c:v>
                </c:pt>
                <c:pt idx="2000">
                  <c:v>0</c:v>
                </c:pt>
                <c:pt idx="2001">
                  <c:v>0</c:v>
                </c:pt>
                <c:pt idx="2002">
                  <c:v>0</c:v>
                </c:pt>
                <c:pt idx="2003">
                  <c:v>0</c:v>
                </c:pt>
                <c:pt idx="2004">
                  <c:v>0</c:v>
                </c:pt>
                <c:pt idx="2005">
                  <c:v>0</c:v>
                </c:pt>
                <c:pt idx="2006">
                  <c:v>0</c:v>
                </c:pt>
                <c:pt idx="2007">
                  <c:v>0</c:v>
                </c:pt>
                <c:pt idx="2008">
                  <c:v>0</c:v>
                </c:pt>
                <c:pt idx="2009">
                  <c:v>0</c:v>
                </c:pt>
                <c:pt idx="2010">
                  <c:v>0</c:v>
                </c:pt>
                <c:pt idx="2011">
                  <c:v>0</c:v>
                </c:pt>
                <c:pt idx="2012">
                  <c:v>0</c:v>
                </c:pt>
                <c:pt idx="2013">
                  <c:v>0</c:v>
                </c:pt>
                <c:pt idx="2014">
                  <c:v>0</c:v>
                </c:pt>
                <c:pt idx="2015">
                  <c:v>0</c:v>
                </c:pt>
                <c:pt idx="2016">
                  <c:v>0</c:v>
                </c:pt>
                <c:pt idx="2017">
                  <c:v>0</c:v>
                </c:pt>
                <c:pt idx="2018">
                  <c:v>0</c:v>
                </c:pt>
                <c:pt idx="2019">
                  <c:v>0</c:v>
                </c:pt>
                <c:pt idx="2020">
                  <c:v>1</c:v>
                </c:pt>
                <c:pt idx="2021">
                  <c:v>3</c:v>
                </c:pt>
                <c:pt idx="2022">
                  <c:v>4</c:v>
                </c:pt>
                <c:pt idx="2023">
                  <c:v>0</c:v>
                </c:pt>
                <c:pt idx="2024">
                  <c:v>6</c:v>
                </c:pt>
                <c:pt idx="2025">
                  <c:v>12</c:v>
                </c:pt>
                <c:pt idx="2026">
                  <c:v>212</c:v>
                </c:pt>
                <c:pt idx="2027">
                  <c:v>1066</c:v>
                </c:pt>
                <c:pt idx="2028">
                  <c:v>26200</c:v>
                </c:pt>
                <c:pt idx="2029">
                  <c:v>206806</c:v>
                </c:pt>
                <c:pt idx="2030">
                  <c:v>385775</c:v>
                </c:pt>
                <c:pt idx="2031">
                  <c:v>1916</c:v>
                </c:pt>
                <c:pt idx="2032">
                  <c:v>4</c:v>
                </c:pt>
                <c:pt idx="2033">
                  <c:v>0</c:v>
                </c:pt>
                <c:pt idx="2034">
                  <c:v>0</c:v>
                </c:pt>
                <c:pt idx="2035">
                  <c:v>0</c:v>
                </c:pt>
                <c:pt idx="2036">
                  <c:v>0</c:v>
                </c:pt>
                <c:pt idx="2037">
                  <c:v>0</c:v>
                </c:pt>
                <c:pt idx="2038">
                  <c:v>0</c:v>
                </c:pt>
                <c:pt idx="2039">
                  <c:v>0</c:v>
                </c:pt>
                <c:pt idx="2040">
                  <c:v>0</c:v>
                </c:pt>
                <c:pt idx="2041">
                  <c:v>0</c:v>
                </c:pt>
                <c:pt idx="2042">
                  <c:v>0</c:v>
                </c:pt>
                <c:pt idx="2043">
                  <c:v>0</c:v>
                </c:pt>
                <c:pt idx="2044">
                  <c:v>0</c:v>
                </c:pt>
                <c:pt idx="2045">
                  <c:v>0</c:v>
                </c:pt>
                <c:pt idx="2046">
                  <c:v>0</c:v>
                </c:pt>
                <c:pt idx="2047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EA22-4D6F-B6A6-EA17D7A3107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1598191424"/>
        <c:axId val="-1598190880"/>
      </c:scatterChart>
      <c:valAx>
        <c:axId val="-1598191424"/>
        <c:scaling>
          <c:orientation val="minMax"/>
          <c:max val="1050"/>
          <c:min val="250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sz="1400"/>
                  <a:t>Channel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i-FI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i-FI"/>
          </a:p>
        </c:txPr>
        <c:crossAx val="-1598190880"/>
        <c:crosses val="autoZero"/>
        <c:crossBetween val="midCat"/>
      </c:valAx>
      <c:valAx>
        <c:axId val="-1598190880"/>
        <c:scaling>
          <c:logBase val="10"/>
          <c:orientation val="minMax"/>
          <c:max val="2000"/>
        </c:scaling>
        <c:delete val="0"/>
        <c:axPos val="l"/>
        <c:numFmt formatCode="0.E+0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i-FI"/>
          </a:p>
        </c:txPr>
        <c:crossAx val="-1598191424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i-FI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8138822637974172"/>
          <c:y val="5.7818252854077823E-2"/>
          <c:w val="0.76063522920413174"/>
          <c:h val="0.7500878005172249"/>
        </c:manualLayout>
      </c:layout>
      <c:scatterChart>
        <c:scatterStyle val="lineMarker"/>
        <c:varyColors val="0"/>
        <c:ser>
          <c:idx val="0"/>
          <c:order val="0"/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Sheet1!$D$2:$D$1025</c:f>
              <c:numCache>
                <c:formatCode>General</c:formatCode>
                <c:ptCount val="10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  <c:pt idx="151">
                  <c:v>151</c:v>
                </c:pt>
                <c:pt idx="152">
                  <c:v>152</c:v>
                </c:pt>
                <c:pt idx="153">
                  <c:v>153</c:v>
                </c:pt>
                <c:pt idx="154">
                  <c:v>154</c:v>
                </c:pt>
                <c:pt idx="155">
                  <c:v>155</c:v>
                </c:pt>
                <c:pt idx="156">
                  <c:v>156</c:v>
                </c:pt>
                <c:pt idx="157">
                  <c:v>157</c:v>
                </c:pt>
                <c:pt idx="158">
                  <c:v>158</c:v>
                </c:pt>
                <c:pt idx="159">
                  <c:v>159</c:v>
                </c:pt>
                <c:pt idx="160">
                  <c:v>160</c:v>
                </c:pt>
                <c:pt idx="161">
                  <c:v>161</c:v>
                </c:pt>
                <c:pt idx="162">
                  <c:v>162</c:v>
                </c:pt>
                <c:pt idx="163">
                  <c:v>163</c:v>
                </c:pt>
                <c:pt idx="164">
                  <c:v>164</c:v>
                </c:pt>
                <c:pt idx="165">
                  <c:v>165</c:v>
                </c:pt>
                <c:pt idx="166">
                  <c:v>166</c:v>
                </c:pt>
                <c:pt idx="167">
                  <c:v>167</c:v>
                </c:pt>
                <c:pt idx="168">
                  <c:v>168</c:v>
                </c:pt>
                <c:pt idx="169">
                  <c:v>169</c:v>
                </c:pt>
                <c:pt idx="170">
                  <c:v>170</c:v>
                </c:pt>
                <c:pt idx="171">
                  <c:v>171</c:v>
                </c:pt>
                <c:pt idx="172">
                  <c:v>172</c:v>
                </c:pt>
                <c:pt idx="173">
                  <c:v>173</c:v>
                </c:pt>
                <c:pt idx="174">
                  <c:v>174</c:v>
                </c:pt>
                <c:pt idx="175">
                  <c:v>175</c:v>
                </c:pt>
                <c:pt idx="176">
                  <c:v>176</c:v>
                </c:pt>
                <c:pt idx="177">
                  <c:v>177</c:v>
                </c:pt>
                <c:pt idx="178">
                  <c:v>178</c:v>
                </c:pt>
                <c:pt idx="179">
                  <c:v>179</c:v>
                </c:pt>
                <c:pt idx="180">
                  <c:v>180</c:v>
                </c:pt>
                <c:pt idx="181">
                  <c:v>181</c:v>
                </c:pt>
                <c:pt idx="182">
                  <c:v>182</c:v>
                </c:pt>
                <c:pt idx="183">
                  <c:v>183</c:v>
                </c:pt>
                <c:pt idx="184">
                  <c:v>184</c:v>
                </c:pt>
                <c:pt idx="185">
                  <c:v>185</c:v>
                </c:pt>
                <c:pt idx="186">
                  <c:v>186</c:v>
                </c:pt>
                <c:pt idx="187">
                  <c:v>187</c:v>
                </c:pt>
                <c:pt idx="188">
                  <c:v>188</c:v>
                </c:pt>
                <c:pt idx="189">
                  <c:v>189</c:v>
                </c:pt>
                <c:pt idx="190">
                  <c:v>190</c:v>
                </c:pt>
                <c:pt idx="191">
                  <c:v>191</c:v>
                </c:pt>
                <c:pt idx="192">
                  <c:v>192</c:v>
                </c:pt>
                <c:pt idx="193">
                  <c:v>193</c:v>
                </c:pt>
                <c:pt idx="194">
                  <c:v>194</c:v>
                </c:pt>
                <c:pt idx="195">
                  <c:v>195</c:v>
                </c:pt>
                <c:pt idx="196">
                  <c:v>196</c:v>
                </c:pt>
                <c:pt idx="197">
                  <c:v>197</c:v>
                </c:pt>
                <c:pt idx="198">
                  <c:v>198</c:v>
                </c:pt>
                <c:pt idx="199">
                  <c:v>199</c:v>
                </c:pt>
                <c:pt idx="200">
                  <c:v>200</c:v>
                </c:pt>
                <c:pt idx="201">
                  <c:v>201</c:v>
                </c:pt>
                <c:pt idx="202">
                  <c:v>202</c:v>
                </c:pt>
                <c:pt idx="203">
                  <c:v>203</c:v>
                </c:pt>
                <c:pt idx="204">
                  <c:v>204</c:v>
                </c:pt>
                <c:pt idx="205">
                  <c:v>205</c:v>
                </c:pt>
                <c:pt idx="206">
                  <c:v>206</c:v>
                </c:pt>
                <c:pt idx="207">
                  <c:v>207</c:v>
                </c:pt>
                <c:pt idx="208">
                  <c:v>208</c:v>
                </c:pt>
                <c:pt idx="209">
                  <c:v>209</c:v>
                </c:pt>
                <c:pt idx="210">
                  <c:v>210</c:v>
                </c:pt>
                <c:pt idx="211">
                  <c:v>211</c:v>
                </c:pt>
                <c:pt idx="212">
                  <c:v>212</c:v>
                </c:pt>
                <c:pt idx="213">
                  <c:v>213</c:v>
                </c:pt>
                <c:pt idx="214">
                  <c:v>214</c:v>
                </c:pt>
                <c:pt idx="215">
                  <c:v>215</c:v>
                </c:pt>
                <c:pt idx="216">
                  <c:v>216</c:v>
                </c:pt>
                <c:pt idx="217">
                  <c:v>217</c:v>
                </c:pt>
                <c:pt idx="218">
                  <c:v>218</c:v>
                </c:pt>
                <c:pt idx="219">
                  <c:v>219</c:v>
                </c:pt>
                <c:pt idx="220">
                  <c:v>220</c:v>
                </c:pt>
                <c:pt idx="221">
                  <c:v>221</c:v>
                </c:pt>
                <c:pt idx="222">
                  <c:v>222</c:v>
                </c:pt>
                <c:pt idx="223">
                  <c:v>223</c:v>
                </c:pt>
                <c:pt idx="224">
                  <c:v>224</c:v>
                </c:pt>
                <c:pt idx="225">
                  <c:v>225</c:v>
                </c:pt>
                <c:pt idx="226">
                  <c:v>226</c:v>
                </c:pt>
                <c:pt idx="227">
                  <c:v>227</c:v>
                </c:pt>
                <c:pt idx="228">
                  <c:v>228</c:v>
                </c:pt>
                <c:pt idx="229">
                  <c:v>229</c:v>
                </c:pt>
                <c:pt idx="230">
                  <c:v>230</c:v>
                </c:pt>
                <c:pt idx="231">
                  <c:v>231</c:v>
                </c:pt>
                <c:pt idx="232">
                  <c:v>232</c:v>
                </c:pt>
                <c:pt idx="233">
                  <c:v>233</c:v>
                </c:pt>
                <c:pt idx="234">
                  <c:v>234</c:v>
                </c:pt>
                <c:pt idx="235">
                  <c:v>235</c:v>
                </c:pt>
                <c:pt idx="236">
                  <c:v>236</c:v>
                </c:pt>
                <c:pt idx="237">
                  <c:v>237</c:v>
                </c:pt>
                <c:pt idx="238">
                  <c:v>238</c:v>
                </c:pt>
                <c:pt idx="239">
                  <c:v>239</c:v>
                </c:pt>
                <c:pt idx="240">
                  <c:v>240</c:v>
                </c:pt>
                <c:pt idx="241">
                  <c:v>241</c:v>
                </c:pt>
                <c:pt idx="242">
                  <c:v>242</c:v>
                </c:pt>
                <c:pt idx="243">
                  <c:v>243</c:v>
                </c:pt>
                <c:pt idx="244">
                  <c:v>244</c:v>
                </c:pt>
                <c:pt idx="245">
                  <c:v>245</c:v>
                </c:pt>
                <c:pt idx="246">
                  <c:v>246</c:v>
                </c:pt>
                <c:pt idx="247">
                  <c:v>247</c:v>
                </c:pt>
                <c:pt idx="248">
                  <c:v>248</c:v>
                </c:pt>
                <c:pt idx="249">
                  <c:v>249</c:v>
                </c:pt>
                <c:pt idx="250">
                  <c:v>250</c:v>
                </c:pt>
                <c:pt idx="251">
                  <c:v>251</c:v>
                </c:pt>
                <c:pt idx="252">
                  <c:v>252</c:v>
                </c:pt>
                <c:pt idx="253">
                  <c:v>253</c:v>
                </c:pt>
                <c:pt idx="254">
                  <c:v>254</c:v>
                </c:pt>
                <c:pt idx="255">
                  <c:v>255</c:v>
                </c:pt>
                <c:pt idx="256">
                  <c:v>256</c:v>
                </c:pt>
                <c:pt idx="257">
                  <c:v>257</c:v>
                </c:pt>
                <c:pt idx="258">
                  <c:v>258</c:v>
                </c:pt>
                <c:pt idx="259">
                  <c:v>259</c:v>
                </c:pt>
                <c:pt idx="260">
                  <c:v>260</c:v>
                </c:pt>
                <c:pt idx="261">
                  <c:v>261</c:v>
                </c:pt>
                <c:pt idx="262">
                  <c:v>262</c:v>
                </c:pt>
                <c:pt idx="263">
                  <c:v>263</c:v>
                </c:pt>
                <c:pt idx="264">
                  <c:v>264</c:v>
                </c:pt>
                <c:pt idx="265">
                  <c:v>265</c:v>
                </c:pt>
                <c:pt idx="266">
                  <c:v>266</c:v>
                </c:pt>
                <c:pt idx="267">
                  <c:v>267</c:v>
                </c:pt>
                <c:pt idx="268">
                  <c:v>268</c:v>
                </c:pt>
                <c:pt idx="269">
                  <c:v>269</c:v>
                </c:pt>
                <c:pt idx="270">
                  <c:v>270</c:v>
                </c:pt>
                <c:pt idx="271">
                  <c:v>271</c:v>
                </c:pt>
                <c:pt idx="272">
                  <c:v>272</c:v>
                </c:pt>
                <c:pt idx="273">
                  <c:v>273</c:v>
                </c:pt>
                <c:pt idx="274">
                  <c:v>274</c:v>
                </c:pt>
                <c:pt idx="275">
                  <c:v>275</c:v>
                </c:pt>
                <c:pt idx="276">
                  <c:v>276</c:v>
                </c:pt>
                <c:pt idx="277">
                  <c:v>277</c:v>
                </c:pt>
                <c:pt idx="278">
                  <c:v>278</c:v>
                </c:pt>
                <c:pt idx="279">
                  <c:v>279</c:v>
                </c:pt>
                <c:pt idx="280">
                  <c:v>280</c:v>
                </c:pt>
                <c:pt idx="281">
                  <c:v>281</c:v>
                </c:pt>
                <c:pt idx="282">
                  <c:v>282</c:v>
                </c:pt>
                <c:pt idx="283">
                  <c:v>283</c:v>
                </c:pt>
                <c:pt idx="284">
                  <c:v>284</c:v>
                </c:pt>
                <c:pt idx="285">
                  <c:v>285</c:v>
                </c:pt>
                <c:pt idx="286">
                  <c:v>286</c:v>
                </c:pt>
                <c:pt idx="287">
                  <c:v>287</c:v>
                </c:pt>
                <c:pt idx="288">
                  <c:v>288</c:v>
                </c:pt>
                <c:pt idx="289">
                  <c:v>289</c:v>
                </c:pt>
                <c:pt idx="290">
                  <c:v>290</c:v>
                </c:pt>
                <c:pt idx="291">
                  <c:v>291</c:v>
                </c:pt>
                <c:pt idx="292">
                  <c:v>292</c:v>
                </c:pt>
                <c:pt idx="293">
                  <c:v>293</c:v>
                </c:pt>
                <c:pt idx="294">
                  <c:v>294</c:v>
                </c:pt>
                <c:pt idx="295">
                  <c:v>295</c:v>
                </c:pt>
                <c:pt idx="296">
                  <c:v>296</c:v>
                </c:pt>
                <c:pt idx="297">
                  <c:v>297</c:v>
                </c:pt>
                <c:pt idx="298">
                  <c:v>298</c:v>
                </c:pt>
                <c:pt idx="299">
                  <c:v>299</c:v>
                </c:pt>
                <c:pt idx="300">
                  <c:v>300</c:v>
                </c:pt>
                <c:pt idx="301">
                  <c:v>301</c:v>
                </c:pt>
                <c:pt idx="302">
                  <c:v>302</c:v>
                </c:pt>
                <c:pt idx="303">
                  <c:v>303</c:v>
                </c:pt>
                <c:pt idx="304">
                  <c:v>304</c:v>
                </c:pt>
                <c:pt idx="305">
                  <c:v>305</c:v>
                </c:pt>
                <c:pt idx="306">
                  <c:v>306</c:v>
                </c:pt>
                <c:pt idx="307">
                  <c:v>307</c:v>
                </c:pt>
                <c:pt idx="308">
                  <c:v>308</c:v>
                </c:pt>
                <c:pt idx="309">
                  <c:v>309</c:v>
                </c:pt>
                <c:pt idx="310">
                  <c:v>310</c:v>
                </c:pt>
                <c:pt idx="311">
                  <c:v>311</c:v>
                </c:pt>
                <c:pt idx="312">
                  <c:v>312</c:v>
                </c:pt>
                <c:pt idx="313">
                  <c:v>313</c:v>
                </c:pt>
                <c:pt idx="314">
                  <c:v>314</c:v>
                </c:pt>
                <c:pt idx="315">
                  <c:v>315</c:v>
                </c:pt>
                <c:pt idx="316">
                  <c:v>316</c:v>
                </c:pt>
                <c:pt idx="317">
                  <c:v>317</c:v>
                </c:pt>
                <c:pt idx="318">
                  <c:v>318</c:v>
                </c:pt>
                <c:pt idx="319">
                  <c:v>319</c:v>
                </c:pt>
                <c:pt idx="320">
                  <c:v>320</c:v>
                </c:pt>
                <c:pt idx="321">
                  <c:v>321</c:v>
                </c:pt>
                <c:pt idx="322">
                  <c:v>322</c:v>
                </c:pt>
                <c:pt idx="323">
                  <c:v>323</c:v>
                </c:pt>
                <c:pt idx="324">
                  <c:v>324</c:v>
                </c:pt>
                <c:pt idx="325">
                  <c:v>325</c:v>
                </c:pt>
                <c:pt idx="326">
                  <c:v>326</c:v>
                </c:pt>
                <c:pt idx="327">
                  <c:v>327</c:v>
                </c:pt>
                <c:pt idx="328">
                  <c:v>328</c:v>
                </c:pt>
                <c:pt idx="329">
                  <c:v>329</c:v>
                </c:pt>
                <c:pt idx="330">
                  <c:v>330</c:v>
                </c:pt>
                <c:pt idx="331">
                  <c:v>331</c:v>
                </c:pt>
                <c:pt idx="332">
                  <c:v>332</c:v>
                </c:pt>
                <c:pt idx="333">
                  <c:v>333</c:v>
                </c:pt>
                <c:pt idx="334">
                  <c:v>334</c:v>
                </c:pt>
                <c:pt idx="335">
                  <c:v>335</c:v>
                </c:pt>
                <c:pt idx="336">
                  <c:v>336</c:v>
                </c:pt>
                <c:pt idx="337">
                  <c:v>337</c:v>
                </c:pt>
                <c:pt idx="338">
                  <c:v>338</c:v>
                </c:pt>
                <c:pt idx="339">
                  <c:v>339</c:v>
                </c:pt>
                <c:pt idx="340">
                  <c:v>340</c:v>
                </c:pt>
                <c:pt idx="341">
                  <c:v>341</c:v>
                </c:pt>
                <c:pt idx="342">
                  <c:v>342</c:v>
                </c:pt>
                <c:pt idx="343">
                  <c:v>343</c:v>
                </c:pt>
                <c:pt idx="344">
                  <c:v>344</c:v>
                </c:pt>
                <c:pt idx="345">
                  <c:v>345</c:v>
                </c:pt>
                <c:pt idx="346">
                  <c:v>346</c:v>
                </c:pt>
                <c:pt idx="347">
                  <c:v>347</c:v>
                </c:pt>
                <c:pt idx="348">
                  <c:v>348</c:v>
                </c:pt>
                <c:pt idx="349">
                  <c:v>349</c:v>
                </c:pt>
                <c:pt idx="350">
                  <c:v>350</c:v>
                </c:pt>
                <c:pt idx="351">
                  <c:v>351</c:v>
                </c:pt>
                <c:pt idx="352">
                  <c:v>352</c:v>
                </c:pt>
                <c:pt idx="353">
                  <c:v>353</c:v>
                </c:pt>
                <c:pt idx="354">
                  <c:v>354</c:v>
                </c:pt>
                <c:pt idx="355">
                  <c:v>355</c:v>
                </c:pt>
                <c:pt idx="356">
                  <c:v>356</c:v>
                </c:pt>
                <c:pt idx="357">
                  <c:v>357</c:v>
                </c:pt>
                <c:pt idx="358">
                  <c:v>358</c:v>
                </c:pt>
                <c:pt idx="359">
                  <c:v>359</c:v>
                </c:pt>
                <c:pt idx="360">
                  <c:v>360</c:v>
                </c:pt>
                <c:pt idx="361">
                  <c:v>361</c:v>
                </c:pt>
                <c:pt idx="362">
                  <c:v>362</c:v>
                </c:pt>
                <c:pt idx="363">
                  <c:v>363</c:v>
                </c:pt>
                <c:pt idx="364">
                  <c:v>364</c:v>
                </c:pt>
                <c:pt idx="365">
                  <c:v>365</c:v>
                </c:pt>
                <c:pt idx="366">
                  <c:v>366</c:v>
                </c:pt>
                <c:pt idx="367">
                  <c:v>367</c:v>
                </c:pt>
                <c:pt idx="368">
                  <c:v>368</c:v>
                </c:pt>
                <c:pt idx="369">
                  <c:v>369</c:v>
                </c:pt>
                <c:pt idx="370">
                  <c:v>370</c:v>
                </c:pt>
                <c:pt idx="371">
                  <c:v>371</c:v>
                </c:pt>
                <c:pt idx="372">
                  <c:v>372</c:v>
                </c:pt>
                <c:pt idx="373">
                  <c:v>373</c:v>
                </c:pt>
                <c:pt idx="374">
                  <c:v>374</c:v>
                </c:pt>
                <c:pt idx="375">
                  <c:v>375</c:v>
                </c:pt>
                <c:pt idx="376">
                  <c:v>376</c:v>
                </c:pt>
                <c:pt idx="377">
                  <c:v>377</c:v>
                </c:pt>
                <c:pt idx="378">
                  <c:v>378</c:v>
                </c:pt>
                <c:pt idx="379">
                  <c:v>379</c:v>
                </c:pt>
                <c:pt idx="380">
                  <c:v>380</c:v>
                </c:pt>
                <c:pt idx="381">
                  <c:v>381</c:v>
                </c:pt>
                <c:pt idx="382">
                  <c:v>382</c:v>
                </c:pt>
                <c:pt idx="383">
                  <c:v>383</c:v>
                </c:pt>
                <c:pt idx="384">
                  <c:v>384</c:v>
                </c:pt>
                <c:pt idx="385">
                  <c:v>385</c:v>
                </c:pt>
                <c:pt idx="386">
                  <c:v>386</c:v>
                </c:pt>
                <c:pt idx="387">
                  <c:v>387</c:v>
                </c:pt>
                <c:pt idx="388">
                  <c:v>388</c:v>
                </c:pt>
                <c:pt idx="389">
                  <c:v>389</c:v>
                </c:pt>
                <c:pt idx="390">
                  <c:v>390</c:v>
                </c:pt>
                <c:pt idx="391">
                  <c:v>391</c:v>
                </c:pt>
                <c:pt idx="392">
                  <c:v>392</c:v>
                </c:pt>
                <c:pt idx="393">
                  <c:v>393</c:v>
                </c:pt>
                <c:pt idx="394">
                  <c:v>394</c:v>
                </c:pt>
                <c:pt idx="395">
                  <c:v>395</c:v>
                </c:pt>
                <c:pt idx="396">
                  <c:v>396</c:v>
                </c:pt>
                <c:pt idx="397">
                  <c:v>397</c:v>
                </c:pt>
                <c:pt idx="398">
                  <c:v>398</c:v>
                </c:pt>
                <c:pt idx="399">
                  <c:v>399</c:v>
                </c:pt>
                <c:pt idx="400">
                  <c:v>400</c:v>
                </c:pt>
                <c:pt idx="401">
                  <c:v>401</c:v>
                </c:pt>
                <c:pt idx="402">
                  <c:v>402</c:v>
                </c:pt>
                <c:pt idx="403">
                  <c:v>403</c:v>
                </c:pt>
                <c:pt idx="404">
                  <c:v>404</c:v>
                </c:pt>
                <c:pt idx="405">
                  <c:v>405</c:v>
                </c:pt>
                <c:pt idx="406">
                  <c:v>406</c:v>
                </c:pt>
                <c:pt idx="407">
                  <c:v>407</c:v>
                </c:pt>
                <c:pt idx="408">
                  <c:v>408</c:v>
                </c:pt>
                <c:pt idx="409">
                  <c:v>409</c:v>
                </c:pt>
                <c:pt idx="410">
                  <c:v>410</c:v>
                </c:pt>
                <c:pt idx="411">
                  <c:v>411</c:v>
                </c:pt>
                <c:pt idx="412">
                  <c:v>412</c:v>
                </c:pt>
                <c:pt idx="413">
                  <c:v>413</c:v>
                </c:pt>
                <c:pt idx="414">
                  <c:v>414</c:v>
                </c:pt>
                <c:pt idx="415">
                  <c:v>415</c:v>
                </c:pt>
                <c:pt idx="416">
                  <c:v>416</c:v>
                </c:pt>
                <c:pt idx="417">
                  <c:v>417</c:v>
                </c:pt>
                <c:pt idx="418">
                  <c:v>418</c:v>
                </c:pt>
                <c:pt idx="419">
                  <c:v>419</c:v>
                </c:pt>
                <c:pt idx="420">
                  <c:v>420</c:v>
                </c:pt>
                <c:pt idx="421">
                  <c:v>421</c:v>
                </c:pt>
                <c:pt idx="422">
                  <c:v>422</c:v>
                </c:pt>
                <c:pt idx="423">
                  <c:v>423</c:v>
                </c:pt>
                <c:pt idx="424">
                  <c:v>424</c:v>
                </c:pt>
                <c:pt idx="425">
                  <c:v>425</c:v>
                </c:pt>
                <c:pt idx="426">
                  <c:v>426</c:v>
                </c:pt>
                <c:pt idx="427">
                  <c:v>427</c:v>
                </c:pt>
                <c:pt idx="428">
                  <c:v>428</c:v>
                </c:pt>
                <c:pt idx="429">
                  <c:v>429</c:v>
                </c:pt>
                <c:pt idx="430">
                  <c:v>430</c:v>
                </c:pt>
                <c:pt idx="431">
                  <c:v>431</c:v>
                </c:pt>
                <c:pt idx="432">
                  <c:v>432</c:v>
                </c:pt>
                <c:pt idx="433">
                  <c:v>433</c:v>
                </c:pt>
                <c:pt idx="434">
                  <c:v>434</c:v>
                </c:pt>
                <c:pt idx="435">
                  <c:v>435</c:v>
                </c:pt>
                <c:pt idx="436">
                  <c:v>436</c:v>
                </c:pt>
                <c:pt idx="437">
                  <c:v>437</c:v>
                </c:pt>
                <c:pt idx="438">
                  <c:v>438</c:v>
                </c:pt>
                <c:pt idx="439">
                  <c:v>439</c:v>
                </c:pt>
                <c:pt idx="440">
                  <c:v>440</c:v>
                </c:pt>
                <c:pt idx="441">
                  <c:v>441</c:v>
                </c:pt>
                <c:pt idx="442">
                  <c:v>442</c:v>
                </c:pt>
                <c:pt idx="443">
                  <c:v>443</c:v>
                </c:pt>
                <c:pt idx="444">
                  <c:v>444</c:v>
                </c:pt>
                <c:pt idx="445">
                  <c:v>445</c:v>
                </c:pt>
                <c:pt idx="446">
                  <c:v>446</c:v>
                </c:pt>
                <c:pt idx="447">
                  <c:v>447</c:v>
                </c:pt>
                <c:pt idx="448">
                  <c:v>448</c:v>
                </c:pt>
                <c:pt idx="449">
                  <c:v>449</c:v>
                </c:pt>
                <c:pt idx="450">
                  <c:v>450</c:v>
                </c:pt>
                <c:pt idx="451">
                  <c:v>451</c:v>
                </c:pt>
                <c:pt idx="452">
                  <c:v>452</c:v>
                </c:pt>
                <c:pt idx="453">
                  <c:v>453</c:v>
                </c:pt>
                <c:pt idx="454">
                  <c:v>454</c:v>
                </c:pt>
                <c:pt idx="455">
                  <c:v>455</c:v>
                </c:pt>
                <c:pt idx="456">
                  <c:v>456</c:v>
                </c:pt>
                <c:pt idx="457">
                  <c:v>457</c:v>
                </c:pt>
                <c:pt idx="458">
                  <c:v>458</c:v>
                </c:pt>
                <c:pt idx="459">
                  <c:v>459</c:v>
                </c:pt>
                <c:pt idx="460">
                  <c:v>460</c:v>
                </c:pt>
                <c:pt idx="461">
                  <c:v>461</c:v>
                </c:pt>
                <c:pt idx="462">
                  <c:v>462</c:v>
                </c:pt>
                <c:pt idx="463">
                  <c:v>463</c:v>
                </c:pt>
                <c:pt idx="464">
                  <c:v>464</c:v>
                </c:pt>
                <c:pt idx="465">
                  <c:v>465</c:v>
                </c:pt>
                <c:pt idx="466">
                  <c:v>466</c:v>
                </c:pt>
                <c:pt idx="467">
                  <c:v>467</c:v>
                </c:pt>
                <c:pt idx="468">
                  <c:v>468</c:v>
                </c:pt>
                <c:pt idx="469">
                  <c:v>469</c:v>
                </c:pt>
                <c:pt idx="470">
                  <c:v>470</c:v>
                </c:pt>
                <c:pt idx="471">
                  <c:v>471</c:v>
                </c:pt>
                <c:pt idx="472">
                  <c:v>472</c:v>
                </c:pt>
                <c:pt idx="473">
                  <c:v>473</c:v>
                </c:pt>
                <c:pt idx="474">
                  <c:v>474</c:v>
                </c:pt>
                <c:pt idx="475">
                  <c:v>475</c:v>
                </c:pt>
                <c:pt idx="476">
                  <c:v>476</c:v>
                </c:pt>
                <c:pt idx="477">
                  <c:v>477</c:v>
                </c:pt>
                <c:pt idx="478">
                  <c:v>478</c:v>
                </c:pt>
                <c:pt idx="479">
                  <c:v>479</c:v>
                </c:pt>
                <c:pt idx="480">
                  <c:v>480</c:v>
                </c:pt>
                <c:pt idx="481">
                  <c:v>481</c:v>
                </c:pt>
                <c:pt idx="482">
                  <c:v>482</c:v>
                </c:pt>
                <c:pt idx="483">
                  <c:v>483</c:v>
                </c:pt>
                <c:pt idx="484">
                  <c:v>484</c:v>
                </c:pt>
                <c:pt idx="485">
                  <c:v>485</c:v>
                </c:pt>
                <c:pt idx="486">
                  <c:v>486</c:v>
                </c:pt>
                <c:pt idx="487">
                  <c:v>487</c:v>
                </c:pt>
                <c:pt idx="488">
                  <c:v>488</c:v>
                </c:pt>
                <c:pt idx="489">
                  <c:v>489</c:v>
                </c:pt>
                <c:pt idx="490">
                  <c:v>490</c:v>
                </c:pt>
                <c:pt idx="491">
                  <c:v>491</c:v>
                </c:pt>
                <c:pt idx="492">
                  <c:v>492</c:v>
                </c:pt>
                <c:pt idx="493">
                  <c:v>493</c:v>
                </c:pt>
                <c:pt idx="494">
                  <c:v>494</c:v>
                </c:pt>
                <c:pt idx="495">
                  <c:v>495</c:v>
                </c:pt>
                <c:pt idx="496">
                  <c:v>496</c:v>
                </c:pt>
                <c:pt idx="497">
                  <c:v>497</c:v>
                </c:pt>
                <c:pt idx="498">
                  <c:v>498</c:v>
                </c:pt>
                <c:pt idx="499">
                  <c:v>499</c:v>
                </c:pt>
                <c:pt idx="500">
                  <c:v>500</c:v>
                </c:pt>
                <c:pt idx="501">
                  <c:v>501</c:v>
                </c:pt>
                <c:pt idx="502">
                  <c:v>502</c:v>
                </c:pt>
                <c:pt idx="503">
                  <c:v>503</c:v>
                </c:pt>
                <c:pt idx="504">
                  <c:v>504</c:v>
                </c:pt>
                <c:pt idx="505">
                  <c:v>505</c:v>
                </c:pt>
                <c:pt idx="506">
                  <c:v>506</c:v>
                </c:pt>
                <c:pt idx="507">
                  <c:v>507</c:v>
                </c:pt>
                <c:pt idx="508">
                  <c:v>508</c:v>
                </c:pt>
                <c:pt idx="509">
                  <c:v>509</c:v>
                </c:pt>
                <c:pt idx="510">
                  <c:v>510</c:v>
                </c:pt>
                <c:pt idx="511">
                  <c:v>511</c:v>
                </c:pt>
                <c:pt idx="512">
                  <c:v>512</c:v>
                </c:pt>
                <c:pt idx="513">
                  <c:v>513</c:v>
                </c:pt>
                <c:pt idx="514">
                  <c:v>514</c:v>
                </c:pt>
                <c:pt idx="515">
                  <c:v>515</c:v>
                </c:pt>
                <c:pt idx="516">
                  <c:v>516</c:v>
                </c:pt>
                <c:pt idx="517">
                  <c:v>517</c:v>
                </c:pt>
                <c:pt idx="518">
                  <c:v>518</c:v>
                </c:pt>
                <c:pt idx="519">
                  <c:v>519</c:v>
                </c:pt>
                <c:pt idx="520">
                  <c:v>520</c:v>
                </c:pt>
                <c:pt idx="521">
                  <c:v>521</c:v>
                </c:pt>
                <c:pt idx="522">
                  <c:v>522</c:v>
                </c:pt>
                <c:pt idx="523">
                  <c:v>523</c:v>
                </c:pt>
                <c:pt idx="524">
                  <c:v>524</c:v>
                </c:pt>
                <c:pt idx="525">
                  <c:v>525</c:v>
                </c:pt>
                <c:pt idx="526">
                  <c:v>526</c:v>
                </c:pt>
                <c:pt idx="527">
                  <c:v>527</c:v>
                </c:pt>
                <c:pt idx="528">
                  <c:v>528</c:v>
                </c:pt>
                <c:pt idx="529">
                  <c:v>529</c:v>
                </c:pt>
                <c:pt idx="530">
                  <c:v>530</c:v>
                </c:pt>
                <c:pt idx="531">
                  <c:v>531</c:v>
                </c:pt>
                <c:pt idx="532">
                  <c:v>532</c:v>
                </c:pt>
                <c:pt idx="533">
                  <c:v>533</c:v>
                </c:pt>
                <c:pt idx="534">
                  <c:v>534</c:v>
                </c:pt>
                <c:pt idx="535">
                  <c:v>535</c:v>
                </c:pt>
                <c:pt idx="536">
                  <c:v>536</c:v>
                </c:pt>
                <c:pt idx="537">
                  <c:v>537</c:v>
                </c:pt>
                <c:pt idx="538">
                  <c:v>538</c:v>
                </c:pt>
                <c:pt idx="539">
                  <c:v>539</c:v>
                </c:pt>
                <c:pt idx="540">
                  <c:v>540</c:v>
                </c:pt>
                <c:pt idx="541">
                  <c:v>541</c:v>
                </c:pt>
                <c:pt idx="542">
                  <c:v>542</c:v>
                </c:pt>
                <c:pt idx="543">
                  <c:v>543</c:v>
                </c:pt>
                <c:pt idx="544">
                  <c:v>544</c:v>
                </c:pt>
                <c:pt idx="545">
                  <c:v>545</c:v>
                </c:pt>
                <c:pt idx="546">
                  <c:v>546</c:v>
                </c:pt>
                <c:pt idx="547">
                  <c:v>547</c:v>
                </c:pt>
                <c:pt idx="548">
                  <c:v>548</c:v>
                </c:pt>
                <c:pt idx="549">
                  <c:v>549</c:v>
                </c:pt>
                <c:pt idx="550">
                  <c:v>550</c:v>
                </c:pt>
                <c:pt idx="551">
                  <c:v>551</c:v>
                </c:pt>
                <c:pt idx="552">
                  <c:v>552</c:v>
                </c:pt>
                <c:pt idx="553">
                  <c:v>553</c:v>
                </c:pt>
                <c:pt idx="554">
                  <c:v>554</c:v>
                </c:pt>
                <c:pt idx="555">
                  <c:v>555</c:v>
                </c:pt>
                <c:pt idx="556">
                  <c:v>556</c:v>
                </c:pt>
                <c:pt idx="557">
                  <c:v>557</c:v>
                </c:pt>
                <c:pt idx="558">
                  <c:v>558</c:v>
                </c:pt>
                <c:pt idx="559">
                  <c:v>559</c:v>
                </c:pt>
                <c:pt idx="560">
                  <c:v>560</c:v>
                </c:pt>
                <c:pt idx="561">
                  <c:v>561</c:v>
                </c:pt>
                <c:pt idx="562">
                  <c:v>562</c:v>
                </c:pt>
                <c:pt idx="563">
                  <c:v>563</c:v>
                </c:pt>
                <c:pt idx="564">
                  <c:v>564</c:v>
                </c:pt>
                <c:pt idx="565">
                  <c:v>565</c:v>
                </c:pt>
                <c:pt idx="566">
                  <c:v>566</c:v>
                </c:pt>
                <c:pt idx="567">
                  <c:v>567</c:v>
                </c:pt>
                <c:pt idx="568">
                  <c:v>568</c:v>
                </c:pt>
                <c:pt idx="569">
                  <c:v>569</c:v>
                </c:pt>
                <c:pt idx="570">
                  <c:v>570</c:v>
                </c:pt>
                <c:pt idx="571">
                  <c:v>571</c:v>
                </c:pt>
                <c:pt idx="572">
                  <c:v>572</c:v>
                </c:pt>
                <c:pt idx="573">
                  <c:v>573</c:v>
                </c:pt>
                <c:pt idx="574">
                  <c:v>574</c:v>
                </c:pt>
                <c:pt idx="575">
                  <c:v>575</c:v>
                </c:pt>
                <c:pt idx="576">
                  <c:v>576</c:v>
                </c:pt>
                <c:pt idx="577">
                  <c:v>577</c:v>
                </c:pt>
                <c:pt idx="578">
                  <c:v>578</c:v>
                </c:pt>
                <c:pt idx="579">
                  <c:v>579</c:v>
                </c:pt>
                <c:pt idx="580">
                  <c:v>580</c:v>
                </c:pt>
                <c:pt idx="581">
                  <c:v>581</c:v>
                </c:pt>
                <c:pt idx="582">
                  <c:v>582</c:v>
                </c:pt>
                <c:pt idx="583">
                  <c:v>583</c:v>
                </c:pt>
                <c:pt idx="584">
                  <c:v>584</c:v>
                </c:pt>
                <c:pt idx="585">
                  <c:v>585</c:v>
                </c:pt>
                <c:pt idx="586">
                  <c:v>586</c:v>
                </c:pt>
                <c:pt idx="587">
                  <c:v>587</c:v>
                </c:pt>
                <c:pt idx="588">
                  <c:v>588</c:v>
                </c:pt>
                <c:pt idx="589">
                  <c:v>589</c:v>
                </c:pt>
                <c:pt idx="590">
                  <c:v>590</c:v>
                </c:pt>
                <c:pt idx="591">
                  <c:v>591</c:v>
                </c:pt>
                <c:pt idx="592">
                  <c:v>592</c:v>
                </c:pt>
                <c:pt idx="593">
                  <c:v>593</c:v>
                </c:pt>
                <c:pt idx="594">
                  <c:v>594</c:v>
                </c:pt>
                <c:pt idx="595">
                  <c:v>595</c:v>
                </c:pt>
                <c:pt idx="596">
                  <c:v>596</c:v>
                </c:pt>
                <c:pt idx="597">
                  <c:v>597</c:v>
                </c:pt>
                <c:pt idx="598">
                  <c:v>598</c:v>
                </c:pt>
                <c:pt idx="599">
                  <c:v>599</c:v>
                </c:pt>
                <c:pt idx="600">
                  <c:v>600</c:v>
                </c:pt>
                <c:pt idx="601">
                  <c:v>601</c:v>
                </c:pt>
                <c:pt idx="602">
                  <c:v>602</c:v>
                </c:pt>
                <c:pt idx="603">
                  <c:v>603</c:v>
                </c:pt>
                <c:pt idx="604">
                  <c:v>604</c:v>
                </c:pt>
                <c:pt idx="605">
                  <c:v>605</c:v>
                </c:pt>
                <c:pt idx="606">
                  <c:v>606</c:v>
                </c:pt>
                <c:pt idx="607">
                  <c:v>607</c:v>
                </c:pt>
                <c:pt idx="608">
                  <c:v>608</c:v>
                </c:pt>
                <c:pt idx="609">
                  <c:v>609</c:v>
                </c:pt>
                <c:pt idx="610">
                  <c:v>610</c:v>
                </c:pt>
                <c:pt idx="611">
                  <c:v>611</c:v>
                </c:pt>
                <c:pt idx="612">
                  <c:v>612</c:v>
                </c:pt>
                <c:pt idx="613">
                  <c:v>613</c:v>
                </c:pt>
                <c:pt idx="614">
                  <c:v>614</c:v>
                </c:pt>
                <c:pt idx="615">
                  <c:v>615</c:v>
                </c:pt>
                <c:pt idx="616">
                  <c:v>616</c:v>
                </c:pt>
                <c:pt idx="617">
                  <c:v>617</c:v>
                </c:pt>
                <c:pt idx="618">
                  <c:v>618</c:v>
                </c:pt>
                <c:pt idx="619">
                  <c:v>619</c:v>
                </c:pt>
                <c:pt idx="620">
                  <c:v>620</c:v>
                </c:pt>
                <c:pt idx="621">
                  <c:v>621</c:v>
                </c:pt>
                <c:pt idx="622">
                  <c:v>622</c:v>
                </c:pt>
                <c:pt idx="623">
                  <c:v>623</c:v>
                </c:pt>
                <c:pt idx="624">
                  <c:v>624</c:v>
                </c:pt>
                <c:pt idx="625">
                  <c:v>625</c:v>
                </c:pt>
                <c:pt idx="626">
                  <c:v>626</c:v>
                </c:pt>
                <c:pt idx="627">
                  <c:v>627</c:v>
                </c:pt>
                <c:pt idx="628">
                  <c:v>628</c:v>
                </c:pt>
                <c:pt idx="629">
                  <c:v>629</c:v>
                </c:pt>
                <c:pt idx="630">
                  <c:v>630</c:v>
                </c:pt>
                <c:pt idx="631">
                  <c:v>631</c:v>
                </c:pt>
                <c:pt idx="632">
                  <c:v>632</c:v>
                </c:pt>
                <c:pt idx="633">
                  <c:v>633</c:v>
                </c:pt>
                <c:pt idx="634">
                  <c:v>634</c:v>
                </c:pt>
                <c:pt idx="635">
                  <c:v>635</c:v>
                </c:pt>
                <c:pt idx="636">
                  <c:v>636</c:v>
                </c:pt>
                <c:pt idx="637">
                  <c:v>637</c:v>
                </c:pt>
                <c:pt idx="638">
                  <c:v>638</c:v>
                </c:pt>
                <c:pt idx="639">
                  <c:v>639</c:v>
                </c:pt>
                <c:pt idx="640">
                  <c:v>640</c:v>
                </c:pt>
                <c:pt idx="641">
                  <c:v>641</c:v>
                </c:pt>
                <c:pt idx="642">
                  <c:v>642</c:v>
                </c:pt>
                <c:pt idx="643">
                  <c:v>643</c:v>
                </c:pt>
                <c:pt idx="644">
                  <c:v>644</c:v>
                </c:pt>
                <c:pt idx="645">
                  <c:v>645</c:v>
                </c:pt>
                <c:pt idx="646">
                  <c:v>646</c:v>
                </c:pt>
                <c:pt idx="647">
                  <c:v>647</c:v>
                </c:pt>
                <c:pt idx="648">
                  <c:v>648</c:v>
                </c:pt>
                <c:pt idx="649">
                  <c:v>649</c:v>
                </c:pt>
                <c:pt idx="650">
                  <c:v>650</c:v>
                </c:pt>
                <c:pt idx="651">
                  <c:v>651</c:v>
                </c:pt>
                <c:pt idx="652">
                  <c:v>652</c:v>
                </c:pt>
                <c:pt idx="653">
                  <c:v>653</c:v>
                </c:pt>
                <c:pt idx="654">
                  <c:v>654</c:v>
                </c:pt>
                <c:pt idx="655">
                  <c:v>655</c:v>
                </c:pt>
                <c:pt idx="656">
                  <c:v>656</c:v>
                </c:pt>
                <c:pt idx="657">
                  <c:v>657</c:v>
                </c:pt>
                <c:pt idx="658">
                  <c:v>658</c:v>
                </c:pt>
                <c:pt idx="659">
                  <c:v>659</c:v>
                </c:pt>
                <c:pt idx="660">
                  <c:v>660</c:v>
                </c:pt>
                <c:pt idx="661">
                  <c:v>661</c:v>
                </c:pt>
                <c:pt idx="662">
                  <c:v>662</c:v>
                </c:pt>
                <c:pt idx="663">
                  <c:v>663</c:v>
                </c:pt>
                <c:pt idx="664">
                  <c:v>664</c:v>
                </c:pt>
                <c:pt idx="665">
                  <c:v>665</c:v>
                </c:pt>
                <c:pt idx="666">
                  <c:v>666</c:v>
                </c:pt>
                <c:pt idx="667">
                  <c:v>667</c:v>
                </c:pt>
                <c:pt idx="668">
                  <c:v>668</c:v>
                </c:pt>
                <c:pt idx="669">
                  <c:v>669</c:v>
                </c:pt>
                <c:pt idx="670">
                  <c:v>670</c:v>
                </c:pt>
                <c:pt idx="671">
                  <c:v>671</c:v>
                </c:pt>
                <c:pt idx="672">
                  <c:v>672</c:v>
                </c:pt>
                <c:pt idx="673">
                  <c:v>673</c:v>
                </c:pt>
                <c:pt idx="674">
                  <c:v>674</c:v>
                </c:pt>
                <c:pt idx="675">
                  <c:v>675</c:v>
                </c:pt>
                <c:pt idx="676">
                  <c:v>676</c:v>
                </c:pt>
                <c:pt idx="677">
                  <c:v>677</c:v>
                </c:pt>
                <c:pt idx="678">
                  <c:v>678</c:v>
                </c:pt>
                <c:pt idx="679">
                  <c:v>679</c:v>
                </c:pt>
                <c:pt idx="680">
                  <c:v>680</c:v>
                </c:pt>
                <c:pt idx="681">
                  <c:v>681</c:v>
                </c:pt>
                <c:pt idx="682">
                  <c:v>682</c:v>
                </c:pt>
                <c:pt idx="683">
                  <c:v>683</c:v>
                </c:pt>
                <c:pt idx="684">
                  <c:v>684</c:v>
                </c:pt>
                <c:pt idx="685">
                  <c:v>685</c:v>
                </c:pt>
                <c:pt idx="686">
                  <c:v>686</c:v>
                </c:pt>
                <c:pt idx="687">
                  <c:v>687</c:v>
                </c:pt>
                <c:pt idx="688">
                  <c:v>688</c:v>
                </c:pt>
                <c:pt idx="689">
                  <c:v>689</c:v>
                </c:pt>
                <c:pt idx="690">
                  <c:v>690</c:v>
                </c:pt>
                <c:pt idx="691">
                  <c:v>691</c:v>
                </c:pt>
                <c:pt idx="692">
                  <c:v>692</c:v>
                </c:pt>
                <c:pt idx="693">
                  <c:v>693</c:v>
                </c:pt>
                <c:pt idx="694">
                  <c:v>694</c:v>
                </c:pt>
                <c:pt idx="695">
                  <c:v>695</c:v>
                </c:pt>
                <c:pt idx="696">
                  <c:v>696</c:v>
                </c:pt>
                <c:pt idx="697">
                  <c:v>697</c:v>
                </c:pt>
                <c:pt idx="698">
                  <c:v>698</c:v>
                </c:pt>
                <c:pt idx="699">
                  <c:v>699</c:v>
                </c:pt>
                <c:pt idx="700">
                  <c:v>700</c:v>
                </c:pt>
                <c:pt idx="701">
                  <c:v>701</c:v>
                </c:pt>
                <c:pt idx="702">
                  <c:v>702</c:v>
                </c:pt>
                <c:pt idx="703">
                  <c:v>703</c:v>
                </c:pt>
                <c:pt idx="704">
                  <c:v>704</c:v>
                </c:pt>
                <c:pt idx="705">
                  <c:v>705</c:v>
                </c:pt>
                <c:pt idx="706">
                  <c:v>706</c:v>
                </c:pt>
                <c:pt idx="707">
                  <c:v>707</c:v>
                </c:pt>
                <c:pt idx="708">
                  <c:v>708</c:v>
                </c:pt>
                <c:pt idx="709">
                  <c:v>709</c:v>
                </c:pt>
                <c:pt idx="710">
                  <c:v>710</c:v>
                </c:pt>
                <c:pt idx="711">
                  <c:v>711</c:v>
                </c:pt>
                <c:pt idx="712">
                  <c:v>712</c:v>
                </c:pt>
                <c:pt idx="713">
                  <c:v>713</c:v>
                </c:pt>
                <c:pt idx="714">
                  <c:v>714</c:v>
                </c:pt>
                <c:pt idx="715">
                  <c:v>715</c:v>
                </c:pt>
                <c:pt idx="716">
                  <c:v>716</c:v>
                </c:pt>
                <c:pt idx="717">
                  <c:v>717</c:v>
                </c:pt>
                <c:pt idx="718">
                  <c:v>718</c:v>
                </c:pt>
                <c:pt idx="719">
                  <c:v>719</c:v>
                </c:pt>
                <c:pt idx="720">
                  <c:v>720</c:v>
                </c:pt>
                <c:pt idx="721">
                  <c:v>721</c:v>
                </c:pt>
                <c:pt idx="722">
                  <c:v>722</c:v>
                </c:pt>
                <c:pt idx="723">
                  <c:v>723</c:v>
                </c:pt>
                <c:pt idx="724">
                  <c:v>724</c:v>
                </c:pt>
                <c:pt idx="725">
                  <c:v>725</c:v>
                </c:pt>
                <c:pt idx="726">
                  <c:v>726</c:v>
                </c:pt>
                <c:pt idx="727">
                  <c:v>727</c:v>
                </c:pt>
                <c:pt idx="728">
                  <c:v>728</c:v>
                </c:pt>
                <c:pt idx="729">
                  <c:v>729</c:v>
                </c:pt>
                <c:pt idx="730">
                  <c:v>730</c:v>
                </c:pt>
                <c:pt idx="731">
                  <c:v>731</c:v>
                </c:pt>
                <c:pt idx="732">
                  <c:v>732</c:v>
                </c:pt>
                <c:pt idx="733">
                  <c:v>733</c:v>
                </c:pt>
                <c:pt idx="734">
                  <c:v>734</c:v>
                </c:pt>
                <c:pt idx="735">
                  <c:v>735</c:v>
                </c:pt>
                <c:pt idx="736">
                  <c:v>736</c:v>
                </c:pt>
                <c:pt idx="737">
                  <c:v>737</c:v>
                </c:pt>
                <c:pt idx="738">
                  <c:v>738</c:v>
                </c:pt>
                <c:pt idx="739">
                  <c:v>739</c:v>
                </c:pt>
                <c:pt idx="740">
                  <c:v>740</c:v>
                </c:pt>
                <c:pt idx="741">
                  <c:v>741</c:v>
                </c:pt>
                <c:pt idx="742">
                  <c:v>742</c:v>
                </c:pt>
                <c:pt idx="743">
                  <c:v>743</c:v>
                </c:pt>
                <c:pt idx="744">
                  <c:v>744</c:v>
                </c:pt>
                <c:pt idx="745">
                  <c:v>745</c:v>
                </c:pt>
                <c:pt idx="746">
                  <c:v>746</c:v>
                </c:pt>
                <c:pt idx="747">
                  <c:v>747</c:v>
                </c:pt>
                <c:pt idx="748">
                  <c:v>748</c:v>
                </c:pt>
                <c:pt idx="749">
                  <c:v>749</c:v>
                </c:pt>
                <c:pt idx="750">
                  <c:v>750</c:v>
                </c:pt>
                <c:pt idx="751">
                  <c:v>751</c:v>
                </c:pt>
                <c:pt idx="752">
                  <c:v>752</c:v>
                </c:pt>
                <c:pt idx="753">
                  <c:v>753</c:v>
                </c:pt>
                <c:pt idx="754">
                  <c:v>754</c:v>
                </c:pt>
                <c:pt idx="755">
                  <c:v>755</c:v>
                </c:pt>
                <c:pt idx="756">
                  <c:v>756</c:v>
                </c:pt>
                <c:pt idx="757">
                  <c:v>757</c:v>
                </c:pt>
                <c:pt idx="758">
                  <c:v>758</c:v>
                </c:pt>
                <c:pt idx="759">
                  <c:v>759</c:v>
                </c:pt>
                <c:pt idx="760">
                  <c:v>760</c:v>
                </c:pt>
                <c:pt idx="761">
                  <c:v>761</c:v>
                </c:pt>
                <c:pt idx="762">
                  <c:v>762</c:v>
                </c:pt>
                <c:pt idx="763">
                  <c:v>763</c:v>
                </c:pt>
                <c:pt idx="764">
                  <c:v>764</c:v>
                </c:pt>
                <c:pt idx="765">
                  <c:v>765</c:v>
                </c:pt>
                <c:pt idx="766">
                  <c:v>766</c:v>
                </c:pt>
                <c:pt idx="767">
                  <c:v>767</c:v>
                </c:pt>
                <c:pt idx="768">
                  <c:v>768</c:v>
                </c:pt>
                <c:pt idx="769">
                  <c:v>769</c:v>
                </c:pt>
                <c:pt idx="770">
                  <c:v>770</c:v>
                </c:pt>
                <c:pt idx="771">
                  <c:v>771</c:v>
                </c:pt>
                <c:pt idx="772">
                  <c:v>772</c:v>
                </c:pt>
                <c:pt idx="773">
                  <c:v>773</c:v>
                </c:pt>
                <c:pt idx="774">
                  <c:v>774</c:v>
                </c:pt>
                <c:pt idx="775">
                  <c:v>775</c:v>
                </c:pt>
                <c:pt idx="776">
                  <c:v>776</c:v>
                </c:pt>
                <c:pt idx="777">
                  <c:v>777</c:v>
                </c:pt>
                <c:pt idx="778">
                  <c:v>778</c:v>
                </c:pt>
                <c:pt idx="779">
                  <c:v>779</c:v>
                </c:pt>
                <c:pt idx="780">
                  <c:v>780</c:v>
                </c:pt>
                <c:pt idx="781">
                  <c:v>781</c:v>
                </c:pt>
                <c:pt idx="782">
                  <c:v>782</c:v>
                </c:pt>
                <c:pt idx="783">
                  <c:v>783</c:v>
                </c:pt>
                <c:pt idx="784">
                  <c:v>784</c:v>
                </c:pt>
                <c:pt idx="785">
                  <c:v>785</c:v>
                </c:pt>
                <c:pt idx="786">
                  <c:v>786</c:v>
                </c:pt>
                <c:pt idx="787">
                  <c:v>787</c:v>
                </c:pt>
                <c:pt idx="788">
                  <c:v>788</c:v>
                </c:pt>
                <c:pt idx="789">
                  <c:v>789</c:v>
                </c:pt>
                <c:pt idx="790">
                  <c:v>790</c:v>
                </c:pt>
                <c:pt idx="791">
                  <c:v>791</c:v>
                </c:pt>
                <c:pt idx="792">
                  <c:v>792</c:v>
                </c:pt>
                <c:pt idx="793">
                  <c:v>793</c:v>
                </c:pt>
                <c:pt idx="794">
                  <c:v>794</c:v>
                </c:pt>
                <c:pt idx="795">
                  <c:v>795</c:v>
                </c:pt>
                <c:pt idx="796">
                  <c:v>796</c:v>
                </c:pt>
                <c:pt idx="797">
                  <c:v>797</c:v>
                </c:pt>
                <c:pt idx="798">
                  <c:v>798</c:v>
                </c:pt>
                <c:pt idx="799">
                  <c:v>799</c:v>
                </c:pt>
                <c:pt idx="800">
                  <c:v>800</c:v>
                </c:pt>
                <c:pt idx="801">
                  <c:v>801</c:v>
                </c:pt>
                <c:pt idx="802">
                  <c:v>802</c:v>
                </c:pt>
                <c:pt idx="803">
                  <c:v>803</c:v>
                </c:pt>
                <c:pt idx="804">
                  <c:v>804</c:v>
                </c:pt>
                <c:pt idx="805">
                  <c:v>805</c:v>
                </c:pt>
                <c:pt idx="806">
                  <c:v>806</c:v>
                </c:pt>
                <c:pt idx="807">
                  <c:v>807</c:v>
                </c:pt>
                <c:pt idx="808">
                  <c:v>808</c:v>
                </c:pt>
                <c:pt idx="809">
                  <c:v>809</c:v>
                </c:pt>
                <c:pt idx="810">
                  <c:v>810</c:v>
                </c:pt>
                <c:pt idx="811">
                  <c:v>811</c:v>
                </c:pt>
                <c:pt idx="812">
                  <c:v>812</c:v>
                </c:pt>
                <c:pt idx="813">
                  <c:v>813</c:v>
                </c:pt>
                <c:pt idx="814">
                  <c:v>814</c:v>
                </c:pt>
                <c:pt idx="815">
                  <c:v>815</c:v>
                </c:pt>
                <c:pt idx="816">
                  <c:v>816</c:v>
                </c:pt>
                <c:pt idx="817">
                  <c:v>817</c:v>
                </c:pt>
                <c:pt idx="818">
                  <c:v>818</c:v>
                </c:pt>
                <c:pt idx="819">
                  <c:v>819</c:v>
                </c:pt>
                <c:pt idx="820">
                  <c:v>820</c:v>
                </c:pt>
                <c:pt idx="821">
                  <c:v>821</c:v>
                </c:pt>
                <c:pt idx="822">
                  <c:v>822</c:v>
                </c:pt>
                <c:pt idx="823">
                  <c:v>823</c:v>
                </c:pt>
                <c:pt idx="824">
                  <c:v>824</c:v>
                </c:pt>
                <c:pt idx="825">
                  <c:v>825</c:v>
                </c:pt>
                <c:pt idx="826">
                  <c:v>826</c:v>
                </c:pt>
                <c:pt idx="827">
                  <c:v>827</c:v>
                </c:pt>
                <c:pt idx="828">
                  <c:v>828</c:v>
                </c:pt>
                <c:pt idx="829">
                  <c:v>829</c:v>
                </c:pt>
                <c:pt idx="830">
                  <c:v>830</c:v>
                </c:pt>
                <c:pt idx="831">
                  <c:v>831</c:v>
                </c:pt>
                <c:pt idx="832">
                  <c:v>832</c:v>
                </c:pt>
                <c:pt idx="833">
                  <c:v>833</c:v>
                </c:pt>
                <c:pt idx="834">
                  <c:v>834</c:v>
                </c:pt>
                <c:pt idx="835">
                  <c:v>835</c:v>
                </c:pt>
                <c:pt idx="836">
                  <c:v>836</c:v>
                </c:pt>
                <c:pt idx="837">
                  <c:v>837</c:v>
                </c:pt>
                <c:pt idx="838">
                  <c:v>838</c:v>
                </c:pt>
                <c:pt idx="839">
                  <c:v>839</c:v>
                </c:pt>
                <c:pt idx="840">
                  <c:v>840</c:v>
                </c:pt>
                <c:pt idx="841">
                  <c:v>841</c:v>
                </c:pt>
                <c:pt idx="842">
                  <c:v>842</c:v>
                </c:pt>
                <c:pt idx="843">
                  <c:v>843</c:v>
                </c:pt>
                <c:pt idx="844">
                  <c:v>844</c:v>
                </c:pt>
                <c:pt idx="845">
                  <c:v>845</c:v>
                </c:pt>
                <c:pt idx="846">
                  <c:v>846</c:v>
                </c:pt>
                <c:pt idx="847">
                  <c:v>847</c:v>
                </c:pt>
                <c:pt idx="848">
                  <c:v>848</c:v>
                </c:pt>
                <c:pt idx="849">
                  <c:v>849</c:v>
                </c:pt>
                <c:pt idx="850">
                  <c:v>850</c:v>
                </c:pt>
                <c:pt idx="851">
                  <c:v>851</c:v>
                </c:pt>
                <c:pt idx="852">
                  <c:v>852</c:v>
                </c:pt>
                <c:pt idx="853">
                  <c:v>853</c:v>
                </c:pt>
                <c:pt idx="854">
                  <c:v>854</c:v>
                </c:pt>
                <c:pt idx="855">
                  <c:v>855</c:v>
                </c:pt>
                <c:pt idx="856">
                  <c:v>856</c:v>
                </c:pt>
                <c:pt idx="857">
                  <c:v>857</c:v>
                </c:pt>
                <c:pt idx="858">
                  <c:v>858</c:v>
                </c:pt>
                <c:pt idx="859">
                  <c:v>859</c:v>
                </c:pt>
                <c:pt idx="860">
                  <c:v>860</c:v>
                </c:pt>
                <c:pt idx="861">
                  <c:v>861</c:v>
                </c:pt>
                <c:pt idx="862">
                  <c:v>862</c:v>
                </c:pt>
                <c:pt idx="863">
                  <c:v>863</c:v>
                </c:pt>
                <c:pt idx="864">
                  <c:v>864</c:v>
                </c:pt>
                <c:pt idx="865">
                  <c:v>865</c:v>
                </c:pt>
                <c:pt idx="866">
                  <c:v>866</c:v>
                </c:pt>
                <c:pt idx="867">
                  <c:v>867</c:v>
                </c:pt>
                <c:pt idx="868">
                  <c:v>868</c:v>
                </c:pt>
                <c:pt idx="869">
                  <c:v>869</c:v>
                </c:pt>
                <c:pt idx="870">
                  <c:v>870</c:v>
                </c:pt>
                <c:pt idx="871">
                  <c:v>871</c:v>
                </c:pt>
                <c:pt idx="872">
                  <c:v>872</c:v>
                </c:pt>
                <c:pt idx="873">
                  <c:v>873</c:v>
                </c:pt>
                <c:pt idx="874">
                  <c:v>874</c:v>
                </c:pt>
                <c:pt idx="875">
                  <c:v>875</c:v>
                </c:pt>
                <c:pt idx="876">
                  <c:v>876</c:v>
                </c:pt>
                <c:pt idx="877">
                  <c:v>877</c:v>
                </c:pt>
                <c:pt idx="878">
                  <c:v>878</c:v>
                </c:pt>
                <c:pt idx="879">
                  <c:v>879</c:v>
                </c:pt>
                <c:pt idx="880">
                  <c:v>880</c:v>
                </c:pt>
                <c:pt idx="881">
                  <c:v>881</c:v>
                </c:pt>
                <c:pt idx="882">
                  <c:v>882</c:v>
                </c:pt>
                <c:pt idx="883">
                  <c:v>883</c:v>
                </c:pt>
                <c:pt idx="884">
                  <c:v>884</c:v>
                </c:pt>
                <c:pt idx="885">
                  <c:v>885</c:v>
                </c:pt>
                <c:pt idx="886">
                  <c:v>886</c:v>
                </c:pt>
                <c:pt idx="887">
                  <c:v>887</c:v>
                </c:pt>
                <c:pt idx="888">
                  <c:v>888</c:v>
                </c:pt>
                <c:pt idx="889">
                  <c:v>889</c:v>
                </c:pt>
                <c:pt idx="890">
                  <c:v>890</c:v>
                </c:pt>
                <c:pt idx="891">
                  <c:v>891</c:v>
                </c:pt>
                <c:pt idx="892">
                  <c:v>892</c:v>
                </c:pt>
                <c:pt idx="893">
                  <c:v>893</c:v>
                </c:pt>
                <c:pt idx="894">
                  <c:v>894</c:v>
                </c:pt>
                <c:pt idx="895">
                  <c:v>895</c:v>
                </c:pt>
                <c:pt idx="896">
                  <c:v>896</c:v>
                </c:pt>
                <c:pt idx="897">
                  <c:v>897</c:v>
                </c:pt>
                <c:pt idx="898">
                  <c:v>898</c:v>
                </c:pt>
                <c:pt idx="899">
                  <c:v>899</c:v>
                </c:pt>
                <c:pt idx="900">
                  <c:v>900</c:v>
                </c:pt>
                <c:pt idx="901">
                  <c:v>901</c:v>
                </c:pt>
                <c:pt idx="902">
                  <c:v>902</c:v>
                </c:pt>
                <c:pt idx="903">
                  <c:v>903</c:v>
                </c:pt>
                <c:pt idx="904">
                  <c:v>904</c:v>
                </c:pt>
                <c:pt idx="905">
                  <c:v>905</c:v>
                </c:pt>
                <c:pt idx="906">
                  <c:v>906</c:v>
                </c:pt>
                <c:pt idx="907">
                  <c:v>907</c:v>
                </c:pt>
                <c:pt idx="908">
                  <c:v>908</c:v>
                </c:pt>
                <c:pt idx="909">
                  <c:v>909</c:v>
                </c:pt>
                <c:pt idx="910">
                  <c:v>910</c:v>
                </c:pt>
                <c:pt idx="911">
                  <c:v>911</c:v>
                </c:pt>
                <c:pt idx="912">
                  <c:v>912</c:v>
                </c:pt>
                <c:pt idx="913">
                  <c:v>913</c:v>
                </c:pt>
                <c:pt idx="914">
                  <c:v>914</c:v>
                </c:pt>
                <c:pt idx="915">
                  <c:v>915</c:v>
                </c:pt>
                <c:pt idx="916">
                  <c:v>916</c:v>
                </c:pt>
                <c:pt idx="917">
                  <c:v>917</c:v>
                </c:pt>
                <c:pt idx="918">
                  <c:v>918</c:v>
                </c:pt>
                <c:pt idx="919">
                  <c:v>919</c:v>
                </c:pt>
                <c:pt idx="920">
                  <c:v>920</c:v>
                </c:pt>
                <c:pt idx="921">
                  <c:v>921</c:v>
                </c:pt>
                <c:pt idx="922">
                  <c:v>922</c:v>
                </c:pt>
                <c:pt idx="923">
                  <c:v>923</c:v>
                </c:pt>
                <c:pt idx="924">
                  <c:v>924</c:v>
                </c:pt>
                <c:pt idx="925">
                  <c:v>925</c:v>
                </c:pt>
                <c:pt idx="926">
                  <c:v>926</c:v>
                </c:pt>
                <c:pt idx="927">
                  <c:v>927</c:v>
                </c:pt>
                <c:pt idx="928">
                  <c:v>928</c:v>
                </c:pt>
                <c:pt idx="929">
                  <c:v>929</c:v>
                </c:pt>
                <c:pt idx="930">
                  <c:v>930</c:v>
                </c:pt>
                <c:pt idx="931">
                  <c:v>931</c:v>
                </c:pt>
                <c:pt idx="932">
                  <c:v>932</c:v>
                </c:pt>
                <c:pt idx="933">
                  <c:v>933</c:v>
                </c:pt>
                <c:pt idx="934">
                  <c:v>934</c:v>
                </c:pt>
                <c:pt idx="935">
                  <c:v>935</c:v>
                </c:pt>
                <c:pt idx="936">
                  <c:v>936</c:v>
                </c:pt>
                <c:pt idx="937">
                  <c:v>937</c:v>
                </c:pt>
                <c:pt idx="938">
                  <c:v>938</c:v>
                </c:pt>
                <c:pt idx="939">
                  <c:v>939</c:v>
                </c:pt>
                <c:pt idx="940">
                  <c:v>940</c:v>
                </c:pt>
                <c:pt idx="941">
                  <c:v>941</c:v>
                </c:pt>
                <c:pt idx="942">
                  <c:v>942</c:v>
                </c:pt>
                <c:pt idx="943">
                  <c:v>943</c:v>
                </c:pt>
                <c:pt idx="944">
                  <c:v>944</c:v>
                </c:pt>
                <c:pt idx="945">
                  <c:v>945</c:v>
                </c:pt>
                <c:pt idx="946">
                  <c:v>946</c:v>
                </c:pt>
                <c:pt idx="947">
                  <c:v>947</c:v>
                </c:pt>
                <c:pt idx="948">
                  <c:v>948</c:v>
                </c:pt>
                <c:pt idx="949">
                  <c:v>949</c:v>
                </c:pt>
                <c:pt idx="950">
                  <c:v>950</c:v>
                </c:pt>
                <c:pt idx="951">
                  <c:v>951</c:v>
                </c:pt>
                <c:pt idx="952">
                  <c:v>952</c:v>
                </c:pt>
                <c:pt idx="953">
                  <c:v>953</c:v>
                </c:pt>
                <c:pt idx="954">
                  <c:v>954</c:v>
                </c:pt>
                <c:pt idx="955">
                  <c:v>955</c:v>
                </c:pt>
                <c:pt idx="956">
                  <c:v>956</c:v>
                </c:pt>
                <c:pt idx="957">
                  <c:v>957</c:v>
                </c:pt>
                <c:pt idx="958">
                  <c:v>958</c:v>
                </c:pt>
                <c:pt idx="959">
                  <c:v>959</c:v>
                </c:pt>
                <c:pt idx="960">
                  <c:v>960</c:v>
                </c:pt>
                <c:pt idx="961">
                  <c:v>961</c:v>
                </c:pt>
                <c:pt idx="962">
                  <c:v>962</c:v>
                </c:pt>
                <c:pt idx="963">
                  <c:v>963</c:v>
                </c:pt>
                <c:pt idx="964">
                  <c:v>964</c:v>
                </c:pt>
                <c:pt idx="965">
                  <c:v>965</c:v>
                </c:pt>
                <c:pt idx="966">
                  <c:v>966</c:v>
                </c:pt>
                <c:pt idx="967">
                  <c:v>967</c:v>
                </c:pt>
                <c:pt idx="968">
                  <c:v>968</c:v>
                </c:pt>
                <c:pt idx="969">
                  <c:v>969</c:v>
                </c:pt>
                <c:pt idx="970">
                  <c:v>970</c:v>
                </c:pt>
                <c:pt idx="971">
                  <c:v>971</c:v>
                </c:pt>
                <c:pt idx="972">
                  <c:v>972</c:v>
                </c:pt>
                <c:pt idx="973">
                  <c:v>973</c:v>
                </c:pt>
                <c:pt idx="974">
                  <c:v>974</c:v>
                </c:pt>
                <c:pt idx="975">
                  <c:v>975</c:v>
                </c:pt>
                <c:pt idx="976">
                  <c:v>976</c:v>
                </c:pt>
                <c:pt idx="977">
                  <c:v>977</c:v>
                </c:pt>
                <c:pt idx="978">
                  <c:v>978</c:v>
                </c:pt>
                <c:pt idx="979">
                  <c:v>979</c:v>
                </c:pt>
                <c:pt idx="980">
                  <c:v>980</c:v>
                </c:pt>
                <c:pt idx="981">
                  <c:v>981</c:v>
                </c:pt>
                <c:pt idx="982">
                  <c:v>982</c:v>
                </c:pt>
                <c:pt idx="983">
                  <c:v>983</c:v>
                </c:pt>
                <c:pt idx="984">
                  <c:v>984</c:v>
                </c:pt>
                <c:pt idx="985">
                  <c:v>985</c:v>
                </c:pt>
                <c:pt idx="986">
                  <c:v>986</c:v>
                </c:pt>
                <c:pt idx="987">
                  <c:v>987</c:v>
                </c:pt>
                <c:pt idx="988">
                  <c:v>988</c:v>
                </c:pt>
                <c:pt idx="989">
                  <c:v>989</c:v>
                </c:pt>
                <c:pt idx="990">
                  <c:v>990</c:v>
                </c:pt>
                <c:pt idx="991">
                  <c:v>991</c:v>
                </c:pt>
                <c:pt idx="992">
                  <c:v>992</c:v>
                </c:pt>
                <c:pt idx="993">
                  <c:v>993</c:v>
                </c:pt>
                <c:pt idx="994">
                  <c:v>994</c:v>
                </c:pt>
                <c:pt idx="995">
                  <c:v>995</c:v>
                </c:pt>
                <c:pt idx="996">
                  <c:v>996</c:v>
                </c:pt>
                <c:pt idx="997">
                  <c:v>997</c:v>
                </c:pt>
                <c:pt idx="998">
                  <c:v>998</c:v>
                </c:pt>
                <c:pt idx="999">
                  <c:v>999</c:v>
                </c:pt>
                <c:pt idx="1000">
                  <c:v>1000</c:v>
                </c:pt>
                <c:pt idx="1001">
                  <c:v>1001</c:v>
                </c:pt>
                <c:pt idx="1002">
                  <c:v>1002</c:v>
                </c:pt>
                <c:pt idx="1003">
                  <c:v>1003</c:v>
                </c:pt>
                <c:pt idx="1004">
                  <c:v>1004</c:v>
                </c:pt>
                <c:pt idx="1005">
                  <c:v>1005</c:v>
                </c:pt>
                <c:pt idx="1006">
                  <c:v>1006</c:v>
                </c:pt>
                <c:pt idx="1007">
                  <c:v>1007</c:v>
                </c:pt>
                <c:pt idx="1008">
                  <c:v>1008</c:v>
                </c:pt>
                <c:pt idx="1009">
                  <c:v>1009</c:v>
                </c:pt>
                <c:pt idx="1010">
                  <c:v>1010</c:v>
                </c:pt>
                <c:pt idx="1011">
                  <c:v>1011</c:v>
                </c:pt>
                <c:pt idx="1012">
                  <c:v>1012</c:v>
                </c:pt>
                <c:pt idx="1013">
                  <c:v>1013</c:v>
                </c:pt>
                <c:pt idx="1014">
                  <c:v>1014</c:v>
                </c:pt>
                <c:pt idx="1015">
                  <c:v>1015</c:v>
                </c:pt>
                <c:pt idx="1016">
                  <c:v>1016</c:v>
                </c:pt>
                <c:pt idx="1017">
                  <c:v>1017</c:v>
                </c:pt>
                <c:pt idx="1018">
                  <c:v>1018</c:v>
                </c:pt>
                <c:pt idx="1019">
                  <c:v>1019</c:v>
                </c:pt>
                <c:pt idx="1020">
                  <c:v>1020</c:v>
                </c:pt>
                <c:pt idx="1021">
                  <c:v>1021</c:v>
                </c:pt>
                <c:pt idx="1022">
                  <c:v>1022</c:v>
                </c:pt>
                <c:pt idx="1023">
                  <c:v>1023</c:v>
                </c:pt>
              </c:numCache>
            </c:numRef>
          </c:xVal>
          <c:yVal>
            <c:numRef>
              <c:f>Sheet1!$E$2:$E$1025</c:f>
              <c:numCache>
                <c:formatCode>General</c:formatCode>
                <c:ptCount val="1024"/>
                <c:pt idx="0">
                  <c:v>72</c:v>
                </c:pt>
                <c:pt idx="1">
                  <c:v>41</c:v>
                </c:pt>
                <c:pt idx="2">
                  <c:v>33</c:v>
                </c:pt>
                <c:pt idx="3">
                  <c:v>31</c:v>
                </c:pt>
                <c:pt idx="4">
                  <c:v>29</c:v>
                </c:pt>
                <c:pt idx="5">
                  <c:v>16</c:v>
                </c:pt>
                <c:pt idx="6">
                  <c:v>19</c:v>
                </c:pt>
                <c:pt idx="7">
                  <c:v>11</c:v>
                </c:pt>
                <c:pt idx="8">
                  <c:v>47</c:v>
                </c:pt>
                <c:pt idx="9">
                  <c:v>27</c:v>
                </c:pt>
                <c:pt idx="10">
                  <c:v>26</c:v>
                </c:pt>
                <c:pt idx="11">
                  <c:v>26</c:v>
                </c:pt>
                <c:pt idx="12">
                  <c:v>22</c:v>
                </c:pt>
                <c:pt idx="13">
                  <c:v>16</c:v>
                </c:pt>
                <c:pt idx="14">
                  <c:v>14</c:v>
                </c:pt>
                <c:pt idx="15">
                  <c:v>12</c:v>
                </c:pt>
                <c:pt idx="16">
                  <c:v>53</c:v>
                </c:pt>
                <c:pt idx="17">
                  <c:v>28</c:v>
                </c:pt>
                <c:pt idx="18">
                  <c:v>35</c:v>
                </c:pt>
                <c:pt idx="19">
                  <c:v>18</c:v>
                </c:pt>
                <c:pt idx="20">
                  <c:v>20</c:v>
                </c:pt>
                <c:pt idx="21">
                  <c:v>15</c:v>
                </c:pt>
                <c:pt idx="22">
                  <c:v>15</c:v>
                </c:pt>
                <c:pt idx="23">
                  <c:v>11</c:v>
                </c:pt>
                <c:pt idx="24">
                  <c:v>29</c:v>
                </c:pt>
                <c:pt idx="25">
                  <c:v>22</c:v>
                </c:pt>
                <c:pt idx="26">
                  <c:v>21</c:v>
                </c:pt>
                <c:pt idx="27">
                  <c:v>21</c:v>
                </c:pt>
                <c:pt idx="28">
                  <c:v>8</c:v>
                </c:pt>
                <c:pt idx="29">
                  <c:v>9</c:v>
                </c:pt>
                <c:pt idx="30">
                  <c:v>9</c:v>
                </c:pt>
                <c:pt idx="31">
                  <c:v>5</c:v>
                </c:pt>
                <c:pt idx="32">
                  <c:v>49</c:v>
                </c:pt>
                <c:pt idx="33">
                  <c:v>27</c:v>
                </c:pt>
                <c:pt idx="34">
                  <c:v>40</c:v>
                </c:pt>
                <c:pt idx="35">
                  <c:v>23</c:v>
                </c:pt>
                <c:pt idx="36">
                  <c:v>24</c:v>
                </c:pt>
                <c:pt idx="37">
                  <c:v>18</c:v>
                </c:pt>
                <c:pt idx="38">
                  <c:v>17</c:v>
                </c:pt>
                <c:pt idx="39">
                  <c:v>13</c:v>
                </c:pt>
                <c:pt idx="40">
                  <c:v>25</c:v>
                </c:pt>
                <c:pt idx="41">
                  <c:v>30</c:v>
                </c:pt>
                <c:pt idx="42">
                  <c:v>20</c:v>
                </c:pt>
                <c:pt idx="43">
                  <c:v>24</c:v>
                </c:pt>
                <c:pt idx="44">
                  <c:v>19</c:v>
                </c:pt>
                <c:pt idx="45">
                  <c:v>10</c:v>
                </c:pt>
                <c:pt idx="46">
                  <c:v>8</c:v>
                </c:pt>
                <c:pt idx="47">
                  <c:v>11</c:v>
                </c:pt>
                <c:pt idx="48">
                  <c:v>26</c:v>
                </c:pt>
                <c:pt idx="49">
                  <c:v>19</c:v>
                </c:pt>
                <c:pt idx="50">
                  <c:v>26</c:v>
                </c:pt>
                <c:pt idx="51">
                  <c:v>9</c:v>
                </c:pt>
                <c:pt idx="52">
                  <c:v>19</c:v>
                </c:pt>
                <c:pt idx="53">
                  <c:v>7</c:v>
                </c:pt>
                <c:pt idx="54">
                  <c:v>16</c:v>
                </c:pt>
                <c:pt idx="55">
                  <c:v>6</c:v>
                </c:pt>
                <c:pt idx="56">
                  <c:v>23</c:v>
                </c:pt>
                <c:pt idx="57">
                  <c:v>12</c:v>
                </c:pt>
                <c:pt idx="58">
                  <c:v>22</c:v>
                </c:pt>
                <c:pt idx="59">
                  <c:v>18</c:v>
                </c:pt>
                <c:pt idx="60">
                  <c:v>15</c:v>
                </c:pt>
                <c:pt idx="61">
                  <c:v>12</c:v>
                </c:pt>
                <c:pt idx="62">
                  <c:v>7</c:v>
                </c:pt>
                <c:pt idx="63">
                  <c:v>9</c:v>
                </c:pt>
                <c:pt idx="64">
                  <c:v>79</c:v>
                </c:pt>
                <c:pt idx="65">
                  <c:v>39</c:v>
                </c:pt>
                <c:pt idx="66">
                  <c:v>76</c:v>
                </c:pt>
                <c:pt idx="67">
                  <c:v>27</c:v>
                </c:pt>
                <c:pt idx="68">
                  <c:v>54</c:v>
                </c:pt>
                <c:pt idx="69">
                  <c:v>1106</c:v>
                </c:pt>
                <c:pt idx="70">
                  <c:v>2753</c:v>
                </c:pt>
                <c:pt idx="71">
                  <c:v>2873</c:v>
                </c:pt>
                <c:pt idx="72">
                  <c:v>2960</c:v>
                </c:pt>
                <c:pt idx="73">
                  <c:v>2880</c:v>
                </c:pt>
                <c:pt idx="74">
                  <c:v>2899</c:v>
                </c:pt>
                <c:pt idx="75">
                  <c:v>2833</c:v>
                </c:pt>
                <c:pt idx="76">
                  <c:v>2762</c:v>
                </c:pt>
                <c:pt idx="77">
                  <c:v>2442</c:v>
                </c:pt>
                <c:pt idx="78">
                  <c:v>2828</c:v>
                </c:pt>
                <c:pt idx="79">
                  <c:v>3244</c:v>
                </c:pt>
                <c:pt idx="80">
                  <c:v>3562</c:v>
                </c:pt>
                <c:pt idx="81">
                  <c:v>3257</c:v>
                </c:pt>
                <c:pt idx="82">
                  <c:v>2677</c:v>
                </c:pt>
                <c:pt idx="83">
                  <c:v>2507</c:v>
                </c:pt>
                <c:pt idx="84">
                  <c:v>2574</c:v>
                </c:pt>
                <c:pt idx="85">
                  <c:v>2567</c:v>
                </c:pt>
                <c:pt idx="86">
                  <c:v>3029</c:v>
                </c:pt>
                <c:pt idx="87">
                  <c:v>3098</c:v>
                </c:pt>
                <c:pt idx="88">
                  <c:v>3320</c:v>
                </c:pt>
                <c:pt idx="89">
                  <c:v>3406</c:v>
                </c:pt>
                <c:pt idx="90">
                  <c:v>3639</c:v>
                </c:pt>
                <c:pt idx="91">
                  <c:v>3372</c:v>
                </c:pt>
                <c:pt idx="92">
                  <c:v>3090</c:v>
                </c:pt>
                <c:pt idx="93">
                  <c:v>2864</c:v>
                </c:pt>
                <c:pt idx="94">
                  <c:v>2844</c:v>
                </c:pt>
                <c:pt idx="95">
                  <c:v>2916</c:v>
                </c:pt>
                <c:pt idx="96">
                  <c:v>3259</c:v>
                </c:pt>
                <c:pt idx="97">
                  <c:v>3215</c:v>
                </c:pt>
                <c:pt idx="98">
                  <c:v>3469</c:v>
                </c:pt>
                <c:pt idx="99">
                  <c:v>3276</c:v>
                </c:pt>
                <c:pt idx="100">
                  <c:v>3333</c:v>
                </c:pt>
                <c:pt idx="101">
                  <c:v>3347</c:v>
                </c:pt>
                <c:pt idx="102">
                  <c:v>3309</c:v>
                </c:pt>
                <c:pt idx="103">
                  <c:v>3345</c:v>
                </c:pt>
                <c:pt idx="104">
                  <c:v>3209</c:v>
                </c:pt>
                <c:pt idx="105">
                  <c:v>3203</c:v>
                </c:pt>
                <c:pt idx="106">
                  <c:v>3224</c:v>
                </c:pt>
                <c:pt idx="107">
                  <c:v>3188</c:v>
                </c:pt>
                <c:pt idx="108">
                  <c:v>3195</c:v>
                </c:pt>
                <c:pt idx="109">
                  <c:v>3373</c:v>
                </c:pt>
                <c:pt idx="110">
                  <c:v>3396</c:v>
                </c:pt>
                <c:pt idx="111">
                  <c:v>3457</c:v>
                </c:pt>
                <c:pt idx="112">
                  <c:v>3479</c:v>
                </c:pt>
                <c:pt idx="113">
                  <c:v>3435</c:v>
                </c:pt>
                <c:pt idx="114">
                  <c:v>3559</c:v>
                </c:pt>
                <c:pt idx="115">
                  <c:v>3348</c:v>
                </c:pt>
                <c:pt idx="116">
                  <c:v>3357</c:v>
                </c:pt>
                <c:pt idx="117">
                  <c:v>3235</c:v>
                </c:pt>
                <c:pt idx="118">
                  <c:v>3445</c:v>
                </c:pt>
                <c:pt idx="119">
                  <c:v>3551</c:v>
                </c:pt>
                <c:pt idx="120">
                  <c:v>3462</c:v>
                </c:pt>
                <c:pt idx="121">
                  <c:v>3461</c:v>
                </c:pt>
                <c:pt idx="122">
                  <c:v>3477</c:v>
                </c:pt>
                <c:pt idx="123">
                  <c:v>3338</c:v>
                </c:pt>
                <c:pt idx="124">
                  <c:v>3383</c:v>
                </c:pt>
                <c:pt idx="125">
                  <c:v>3390</c:v>
                </c:pt>
                <c:pt idx="126">
                  <c:v>3625</c:v>
                </c:pt>
                <c:pt idx="127">
                  <c:v>3690</c:v>
                </c:pt>
                <c:pt idx="128">
                  <c:v>3796</c:v>
                </c:pt>
                <c:pt idx="129">
                  <c:v>3569</c:v>
                </c:pt>
                <c:pt idx="130">
                  <c:v>3652</c:v>
                </c:pt>
                <c:pt idx="131">
                  <c:v>3602</c:v>
                </c:pt>
                <c:pt idx="132">
                  <c:v>3599</c:v>
                </c:pt>
                <c:pt idx="133">
                  <c:v>3703</c:v>
                </c:pt>
                <c:pt idx="134">
                  <c:v>3610</c:v>
                </c:pt>
                <c:pt idx="135">
                  <c:v>3706</c:v>
                </c:pt>
                <c:pt idx="136">
                  <c:v>3644</c:v>
                </c:pt>
                <c:pt idx="137">
                  <c:v>3676</c:v>
                </c:pt>
                <c:pt idx="138">
                  <c:v>3758</c:v>
                </c:pt>
                <c:pt idx="139">
                  <c:v>3752</c:v>
                </c:pt>
                <c:pt idx="140">
                  <c:v>3565</c:v>
                </c:pt>
                <c:pt idx="141">
                  <c:v>3570</c:v>
                </c:pt>
                <c:pt idx="142">
                  <c:v>3588</c:v>
                </c:pt>
                <c:pt idx="143">
                  <c:v>3674</c:v>
                </c:pt>
                <c:pt idx="144">
                  <c:v>3678</c:v>
                </c:pt>
                <c:pt idx="145">
                  <c:v>3588</c:v>
                </c:pt>
                <c:pt idx="146">
                  <c:v>3630</c:v>
                </c:pt>
                <c:pt idx="147">
                  <c:v>3726</c:v>
                </c:pt>
                <c:pt idx="148">
                  <c:v>3642</c:v>
                </c:pt>
                <c:pt idx="149">
                  <c:v>3699</c:v>
                </c:pt>
                <c:pt idx="150">
                  <c:v>3695</c:v>
                </c:pt>
                <c:pt idx="151">
                  <c:v>3742</c:v>
                </c:pt>
                <c:pt idx="152">
                  <c:v>3733</c:v>
                </c:pt>
                <c:pt idx="153">
                  <c:v>3780</c:v>
                </c:pt>
                <c:pt idx="154">
                  <c:v>3819</c:v>
                </c:pt>
                <c:pt idx="155">
                  <c:v>3666</c:v>
                </c:pt>
                <c:pt idx="156">
                  <c:v>3692</c:v>
                </c:pt>
                <c:pt idx="157">
                  <c:v>3843</c:v>
                </c:pt>
                <c:pt idx="158">
                  <c:v>3945</c:v>
                </c:pt>
                <c:pt idx="159">
                  <c:v>3841</c:v>
                </c:pt>
                <c:pt idx="160">
                  <c:v>3833</c:v>
                </c:pt>
                <c:pt idx="161">
                  <c:v>3849</c:v>
                </c:pt>
                <c:pt idx="162">
                  <c:v>3840</c:v>
                </c:pt>
                <c:pt idx="163">
                  <c:v>3876</c:v>
                </c:pt>
                <c:pt idx="164">
                  <c:v>3962</c:v>
                </c:pt>
                <c:pt idx="165">
                  <c:v>3833</c:v>
                </c:pt>
                <c:pt idx="166">
                  <c:v>3890</c:v>
                </c:pt>
                <c:pt idx="167">
                  <c:v>4009</c:v>
                </c:pt>
                <c:pt idx="168">
                  <c:v>4085</c:v>
                </c:pt>
                <c:pt idx="169">
                  <c:v>3925</c:v>
                </c:pt>
                <c:pt idx="170">
                  <c:v>3842</c:v>
                </c:pt>
                <c:pt idx="171">
                  <c:v>3880</c:v>
                </c:pt>
                <c:pt idx="172">
                  <c:v>3876</c:v>
                </c:pt>
                <c:pt idx="173">
                  <c:v>3906</c:v>
                </c:pt>
                <c:pt idx="174">
                  <c:v>4082</c:v>
                </c:pt>
                <c:pt idx="175">
                  <c:v>3988</c:v>
                </c:pt>
                <c:pt idx="176">
                  <c:v>4048</c:v>
                </c:pt>
                <c:pt idx="177">
                  <c:v>4025</c:v>
                </c:pt>
                <c:pt idx="178">
                  <c:v>3930</c:v>
                </c:pt>
                <c:pt idx="179">
                  <c:v>3965</c:v>
                </c:pt>
                <c:pt idx="180">
                  <c:v>3967</c:v>
                </c:pt>
                <c:pt idx="181">
                  <c:v>3944</c:v>
                </c:pt>
                <c:pt idx="182">
                  <c:v>4092</c:v>
                </c:pt>
                <c:pt idx="183">
                  <c:v>4028</c:v>
                </c:pt>
                <c:pt idx="184">
                  <c:v>4107</c:v>
                </c:pt>
                <c:pt idx="185">
                  <c:v>4100</c:v>
                </c:pt>
                <c:pt idx="186">
                  <c:v>4032</c:v>
                </c:pt>
                <c:pt idx="187">
                  <c:v>3960</c:v>
                </c:pt>
                <c:pt idx="188">
                  <c:v>3925</c:v>
                </c:pt>
                <c:pt idx="189">
                  <c:v>3907</c:v>
                </c:pt>
                <c:pt idx="190">
                  <c:v>4019</c:v>
                </c:pt>
                <c:pt idx="191">
                  <c:v>4085</c:v>
                </c:pt>
                <c:pt idx="192">
                  <c:v>4186</c:v>
                </c:pt>
                <c:pt idx="193">
                  <c:v>4169</c:v>
                </c:pt>
                <c:pt idx="194">
                  <c:v>4244</c:v>
                </c:pt>
                <c:pt idx="195">
                  <c:v>4069</c:v>
                </c:pt>
                <c:pt idx="196">
                  <c:v>4248</c:v>
                </c:pt>
                <c:pt idx="197">
                  <c:v>4105</c:v>
                </c:pt>
                <c:pt idx="198">
                  <c:v>4141</c:v>
                </c:pt>
                <c:pt idx="199">
                  <c:v>4127</c:v>
                </c:pt>
                <c:pt idx="200">
                  <c:v>4204</c:v>
                </c:pt>
                <c:pt idx="201">
                  <c:v>4189</c:v>
                </c:pt>
                <c:pt idx="202">
                  <c:v>4158</c:v>
                </c:pt>
                <c:pt idx="203">
                  <c:v>4049</c:v>
                </c:pt>
                <c:pt idx="204">
                  <c:v>4183</c:v>
                </c:pt>
                <c:pt idx="205">
                  <c:v>4160</c:v>
                </c:pt>
                <c:pt idx="206">
                  <c:v>4171</c:v>
                </c:pt>
                <c:pt idx="207">
                  <c:v>4254</c:v>
                </c:pt>
                <c:pt idx="208">
                  <c:v>4242</c:v>
                </c:pt>
                <c:pt idx="209">
                  <c:v>4255</c:v>
                </c:pt>
                <c:pt idx="210">
                  <c:v>4321</c:v>
                </c:pt>
                <c:pt idx="211">
                  <c:v>4170</c:v>
                </c:pt>
                <c:pt idx="212">
                  <c:v>4201</c:v>
                </c:pt>
                <c:pt idx="213">
                  <c:v>4283</c:v>
                </c:pt>
                <c:pt idx="214">
                  <c:v>4138</c:v>
                </c:pt>
                <c:pt idx="215">
                  <c:v>4336</c:v>
                </c:pt>
                <c:pt idx="216">
                  <c:v>4214</c:v>
                </c:pt>
                <c:pt idx="217">
                  <c:v>4215</c:v>
                </c:pt>
                <c:pt idx="218">
                  <c:v>4304</c:v>
                </c:pt>
                <c:pt idx="219">
                  <c:v>4227</c:v>
                </c:pt>
                <c:pt idx="220">
                  <c:v>4234</c:v>
                </c:pt>
                <c:pt idx="221">
                  <c:v>4178</c:v>
                </c:pt>
                <c:pt idx="222">
                  <c:v>4279</c:v>
                </c:pt>
                <c:pt idx="223">
                  <c:v>4355</c:v>
                </c:pt>
                <c:pt idx="224">
                  <c:v>4338</c:v>
                </c:pt>
                <c:pt idx="225">
                  <c:v>4313</c:v>
                </c:pt>
                <c:pt idx="226">
                  <c:v>4396</c:v>
                </c:pt>
                <c:pt idx="227">
                  <c:v>4271</c:v>
                </c:pt>
                <c:pt idx="228">
                  <c:v>4310</c:v>
                </c:pt>
                <c:pt idx="229">
                  <c:v>4346</c:v>
                </c:pt>
                <c:pt idx="230">
                  <c:v>4315</c:v>
                </c:pt>
                <c:pt idx="231">
                  <c:v>4523</c:v>
                </c:pt>
                <c:pt idx="232">
                  <c:v>4369</c:v>
                </c:pt>
                <c:pt idx="233">
                  <c:v>4310</c:v>
                </c:pt>
                <c:pt idx="234">
                  <c:v>4303</c:v>
                </c:pt>
                <c:pt idx="235">
                  <c:v>4252</c:v>
                </c:pt>
                <c:pt idx="236">
                  <c:v>4299</c:v>
                </c:pt>
                <c:pt idx="237">
                  <c:v>4124</c:v>
                </c:pt>
                <c:pt idx="238">
                  <c:v>4276</c:v>
                </c:pt>
                <c:pt idx="239">
                  <c:v>4511</c:v>
                </c:pt>
                <c:pt idx="240">
                  <c:v>4378</c:v>
                </c:pt>
                <c:pt idx="241">
                  <c:v>4390</c:v>
                </c:pt>
                <c:pt idx="242">
                  <c:v>4423</c:v>
                </c:pt>
                <c:pt idx="243">
                  <c:v>4268</c:v>
                </c:pt>
                <c:pt idx="244">
                  <c:v>4435</c:v>
                </c:pt>
                <c:pt idx="245">
                  <c:v>4373</c:v>
                </c:pt>
                <c:pt idx="246">
                  <c:v>4336</c:v>
                </c:pt>
                <c:pt idx="247">
                  <c:v>4482</c:v>
                </c:pt>
                <c:pt idx="248">
                  <c:v>4577</c:v>
                </c:pt>
                <c:pt idx="249">
                  <c:v>4555</c:v>
                </c:pt>
                <c:pt idx="250">
                  <c:v>4398</c:v>
                </c:pt>
                <c:pt idx="251">
                  <c:v>4373</c:v>
                </c:pt>
                <c:pt idx="252">
                  <c:v>4412</c:v>
                </c:pt>
                <c:pt idx="253">
                  <c:v>4383</c:v>
                </c:pt>
                <c:pt idx="254">
                  <c:v>4312</c:v>
                </c:pt>
                <c:pt idx="255">
                  <c:v>4571</c:v>
                </c:pt>
                <c:pt idx="256">
                  <c:v>4462</c:v>
                </c:pt>
                <c:pt idx="257">
                  <c:v>4586</c:v>
                </c:pt>
                <c:pt idx="258">
                  <c:v>4538</c:v>
                </c:pt>
                <c:pt idx="259">
                  <c:v>4522</c:v>
                </c:pt>
                <c:pt idx="260">
                  <c:v>4490</c:v>
                </c:pt>
                <c:pt idx="261">
                  <c:v>4532</c:v>
                </c:pt>
                <c:pt idx="262">
                  <c:v>4677</c:v>
                </c:pt>
                <c:pt idx="263">
                  <c:v>4587</c:v>
                </c:pt>
                <c:pt idx="264">
                  <c:v>4507</c:v>
                </c:pt>
                <c:pt idx="265">
                  <c:v>4606</c:v>
                </c:pt>
                <c:pt idx="266">
                  <c:v>4564</c:v>
                </c:pt>
                <c:pt idx="267">
                  <c:v>4588</c:v>
                </c:pt>
                <c:pt idx="268">
                  <c:v>4401</c:v>
                </c:pt>
                <c:pt idx="269">
                  <c:v>4594</c:v>
                </c:pt>
                <c:pt idx="270">
                  <c:v>4617</c:v>
                </c:pt>
                <c:pt idx="271">
                  <c:v>4575</c:v>
                </c:pt>
                <c:pt idx="272">
                  <c:v>4647</c:v>
                </c:pt>
                <c:pt idx="273">
                  <c:v>4658</c:v>
                </c:pt>
                <c:pt idx="274">
                  <c:v>4546</c:v>
                </c:pt>
                <c:pt idx="275">
                  <c:v>4574</c:v>
                </c:pt>
                <c:pt idx="276">
                  <c:v>4566</c:v>
                </c:pt>
                <c:pt idx="277">
                  <c:v>4538</c:v>
                </c:pt>
                <c:pt idx="278">
                  <c:v>4689</c:v>
                </c:pt>
                <c:pt idx="279">
                  <c:v>4704</c:v>
                </c:pt>
                <c:pt idx="280">
                  <c:v>4634</c:v>
                </c:pt>
                <c:pt idx="281">
                  <c:v>4572</c:v>
                </c:pt>
                <c:pt idx="282">
                  <c:v>4690</c:v>
                </c:pt>
                <c:pt idx="283">
                  <c:v>4501</c:v>
                </c:pt>
                <c:pt idx="284">
                  <c:v>4579</c:v>
                </c:pt>
                <c:pt idx="285">
                  <c:v>4706</c:v>
                </c:pt>
                <c:pt idx="286">
                  <c:v>4782</c:v>
                </c:pt>
                <c:pt idx="287">
                  <c:v>4874</c:v>
                </c:pt>
                <c:pt idx="288">
                  <c:v>4871</c:v>
                </c:pt>
                <c:pt idx="289">
                  <c:v>4640</c:v>
                </c:pt>
                <c:pt idx="290">
                  <c:v>4637</c:v>
                </c:pt>
                <c:pt idx="291">
                  <c:v>4615</c:v>
                </c:pt>
                <c:pt idx="292">
                  <c:v>4821</c:v>
                </c:pt>
                <c:pt idx="293">
                  <c:v>4633</c:v>
                </c:pt>
                <c:pt idx="294">
                  <c:v>4869</c:v>
                </c:pt>
                <c:pt idx="295">
                  <c:v>4777</c:v>
                </c:pt>
                <c:pt idx="296">
                  <c:v>4681</c:v>
                </c:pt>
                <c:pt idx="297">
                  <c:v>4849</c:v>
                </c:pt>
                <c:pt idx="298">
                  <c:v>4844</c:v>
                </c:pt>
                <c:pt idx="299">
                  <c:v>4752</c:v>
                </c:pt>
                <c:pt idx="300">
                  <c:v>4776</c:v>
                </c:pt>
                <c:pt idx="301">
                  <c:v>4712</c:v>
                </c:pt>
                <c:pt idx="302">
                  <c:v>4823</c:v>
                </c:pt>
                <c:pt idx="303">
                  <c:v>4870</c:v>
                </c:pt>
                <c:pt idx="304">
                  <c:v>4770</c:v>
                </c:pt>
                <c:pt idx="305">
                  <c:v>4785</c:v>
                </c:pt>
                <c:pt idx="306">
                  <c:v>4787</c:v>
                </c:pt>
                <c:pt idx="307">
                  <c:v>4668</c:v>
                </c:pt>
                <c:pt idx="308">
                  <c:v>4845</c:v>
                </c:pt>
                <c:pt idx="309">
                  <c:v>4837</c:v>
                </c:pt>
                <c:pt idx="310">
                  <c:v>4775</c:v>
                </c:pt>
                <c:pt idx="311">
                  <c:v>4905</c:v>
                </c:pt>
                <c:pt idx="312">
                  <c:v>4748</c:v>
                </c:pt>
                <c:pt idx="313">
                  <c:v>4821</c:v>
                </c:pt>
                <c:pt idx="314">
                  <c:v>4909</c:v>
                </c:pt>
                <c:pt idx="315">
                  <c:v>4810</c:v>
                </c:pt>
                <c:pt idx="316">
                  <c:v>4893</c:v>
                </c:pt>
                <c:pt idx="317">
                  <c:v>4859</c:v>
                </c:pt>
                <c:pt idx="318">
                  <c:v>4988</c:v>
                </c:pt>
                <c:pt idx="319">
                  <c:v>4889</c:v>
                </c:pt>
                <c:pt idx="320">
                  <c:v>4934</c:v>
                </c:pt>
                <c:pt idx="321">
                  <c:v>4888</c:v>
                </c:pt>
                <c:pt idx="322">
                  <c:v>5031</c:v>
                </c:pt>
                <c:pt idx="323">
                  <c:v>4799</c:v>
                </c:pt>
                <c:pt idx="324">
                  <c:v>5010</c:v>
                </c:pt>
                <c:pt idx="325">
                  <c:v>4895</c:v>
                </c:pt>
                <c:pt idx="326">
                  <c:v>4897</c:v>
                </c:pt>
                <c:pt idx="327">
                  <c:v>5024</c:v>
                </c:pt>
                <c:pt idx="328">
                  <c:v>4970</c:v>
                </c:pt>
                <c:pt idx="329">
                  <c:v>4973</c:v>
                </c:pt>
                <c:pt idx="330">
                  <c:v>4989</c:v>
                </c:pt>
                <c:pt idx="331">
                  <c:v>4830</c:v>
                </c:pt>
                <c:pt idx="332">
                  <c:v>4896</c:v>
                </c:pt>
                <c:pt idx="333">
                  <c:v>4979</c:v>
                </c:pt>
                <c:pt idx="334">
                  <c:v>5028</c:v>
                </c:pt>
                <c:pt idx="335">
                  <c:v>4939</c:v>
                </c:pt>
                <c:pt idx="336">
                  <c:v>5037</c:v>
                </c:pt>
                <c:pt idx="337">
                  <c:v>4950</c:v>
                </c:pt>
                <c:pt idx="338">
                  <c:v>5055</c:v>
                </c:pt>
                <c:pt idx="339">
                  <c:v>4803</c:v>
                </c:pt>
                <c:pt idx="340">
                  <c:v>4948</c:v>
                </c:pt>
                <c:pt idx="341">
                  <c:v>4816</c:v>
                </c:pt>
                <c:pt idx="342">
                  <c:v>4978</c:v>
                </c:pt>
                <c:pt idx="343">
                  <c:v>4969</c:v>
                </c:pt>
                <c:pt idx="344">
                  <c:v>4964</c:v>
                </c:pt>
                <c:pt idx="345">
                  <c:v>4971</c:v>
                </c:pt>
                <c:pt idx="346">
                  <c:v>5208</c:v>
                </c:pt>
                <c:pt idx="347">
                  <c:v>5044</c:v>
                </c:pt>
                <c:pt idx="348">
                  <c:v>4874</c:v>
                </c:pt>
                <c:pt idx="349">
                  <c:v>4892</c:v>
                </c:pt>
                <c:pt idx="350">
                  <c:v>4980</c:v>
                </c:pt>
                <c:pt idx="351">
                  <c:v>5009</c:v>
                </c:pt>
                <c:pt idx="352">
                  <c:v>4958</c:v>
                </c:pt>
                <c:pt idx="353">
                  <c:v>5052</c:v>
                </c:pt>
                <c:pt idx="354">
                  <c:v>5002</c:v>
                </c:pt>
                <c:pt idx="355">
                  <c:v>4906</c:v>
                </c:pt>
                <c:pt idx="356">
                  <c:v>4875</c:v>
                </c:pt>
                <c:pt idx="357">
                  <c:v>4948</c:v>
                </c:pt>
                <c:pt idx="358">
                  <c:v>4932</c:v>
                </c:pt>
                <c:pt idx="359">
                  <c:v>4984</c:v>
                </c:pt>
                <c:pt idx="360">
                  <c:v>4938</c:v>
                </c:pt>
                <c:pt idx="361">
                  <c:v>5083</c:v>
                </c:pt>
                <c:pt idx="362">
                  <c:v>4916</c:v>
                </c:pt>
                <c:pt idx="363">
                  <c:v>4873</c:v>
                </c:pt>
                <c:pt idx="364">
                  <c:v>4697</c:v>
                </c:pt>
                <c:pt idx="365">
                  <c:v>4781</c:v>
                </c:pt>
                <c:pt idx="366">
                  <c:v>4631</c:v>
                </c:pt>
                <c:pt idx="367">
                  <c:v>4604</c:v>
                </c:pt>
                <c:pt idx="368">
                  <c:v>4598</c:v>
                </c:pt>
                <c:pt idx="369">
                  <c:v>4251</c:v>
                </c:pt>
                <c:pt idx="370">
                  <c:v>4014</c:v>
                </c:pt>
                <c:pt idx="371">
                  <c:v>3739</c:v>
                </c:pt>
                <c:pt idx="372">
                  <c:v>3312</c:v>
                </c:pt>
                <c:pt idx="373">
                  <c:v>3093</c:v>
                </c:pt>
                <c:pt idx="374">
                  <c:v>2697</c:v>
                </c:pt>
                <c:pt idx="375">
                  <c:v>2336</c:v>
                </c:pt>
                <c:pt idx="376">
                  <c:v>1941</c:v>
                </c:pt>
                <c:pt idx="377">
                  <c:v>1715</c:v>
                </c:pt>
                <c:pt idx="378">
                  <c:v>1460</c:v>
                </c:pt>
                <c:pt idx="379">
                  <c:v>1282</c:v>
                </c:pt>
                <c:pt idx="380">
                  <c:v>1107</c:v>
                </c:pt>
                <c:pt idx="381">
                  <c:v>1096</c:v>
                </c:pt>
                <c:pt idx="382">
                  <c:v>1094</c:v>
                </c:pt>
                <c:pt idx="383">
                  <c:v>1100</c:v>
                </c:pt>
                <c:pt idx="384">
                  <c:v>1036</c:v>
                </c:pt>
                <c:pt idx="385">
                  <c:v>1015</c:v>
                </c:pt>
                <c:pt idx="386">
                  <c:v>1033</c:v>
                </c:pt>
                <c:pt idx="387">
                  <c:v>1003</c:v>
                </c:pt>
                <c:pt idx="388">
                  <c:v>1002</c:v>
                </c:pt>
                <c:pt idx="389">
                  <c:v>1020</c:v>
                </c:pt>
                <c:pt idx="390">
                  <c:v>1021</c:v>
                </c:pt>
                <c:pt idx="391">
                  <c:v>991</c:v>
                </c:pt>
                <c:pt idx="392">
                  <c:v>1060</c:v>
                </c:pt>
                <c:pt idx="393">
                  <c:v>1011</c:v>
                </c:pt>
                <c:pt idx="394">
                  <c:v>1034</c:v>
                </c:pt>
                <c:pt idx="395">
                  <c:v>981</c:v>
                </c:pt>
                <c:pt idx="396">
                  <c:v>994</c:v>
                </c:pt>
                <c:pt idx="397">
                  <c:v>921</c:v>
                </c:pt>
                <c:pt idx="398">
                  <c:v>973</c:v>
                </c:pt>
                <c:pt idx="399">
                  <c:v>918</c:v>
                </c:pt>
                <c:pt idx="400">
                  <c:v>944</c:v>
                </c:pt>
                <c:pt idx="401">
                  <c:v>865</c:v>
                </c:pt>
                <c:pt idx="402">
                  <c:v>846</c:v>
                </c:pt>
                <c:pt idx="403">
                  <c:v>746</c:v>
                </c:pt>
                <c:pt idx="404">
                  <c:v>706</c:v>
                </c:pt>
                <c:pt idx="405">
                  <c:v>676</c:v>
                </c:pt>
                <c:pt idx="406">
                  <c:v>599</c:v>
                </c:pt>
                <c:pt idx="407">
                  <c:v>557</c:v>
                </c:pt>
                <c:pt idx="408">
                  <c:v>558</c:v>
                </c:pt>
                <c:pt idx="409">
                  <c:v>498</c:v>
                </c:pt>
                <c:pt idx="410">
                  <c:v>457</c:v>
                </c:pt>
                <c:pt idx="411">
                  <c:v>471</c:v>
                </c:pt>
                <c:pt idx="412">
                  <c:v>462</c:v>
                </c:pt>
                <c:pt idx="413">
                  <c:v>451</c:v>
                </c:pt>
                <c:pt idx="414">
                  <c:v>427</c:v>
                </c:pt>
                <c:pt idx="415">
                  <c:v>379</c:v>
                </c:pt>
                <c:pt idx="416">
                  <c:v>374</c:v>
                </c:pt>
                <c:pt idx="417">
                  <c:v>330</c:v>
                </c:pt>
                <c:pt idx="418">
                  <c:v>302</c:v>
                </c:pt>
                <c:pt idx="419">
                  <c:v>287</c:v>
                </c:pt>
                <c:pt idx="420">
                  <c:v>280</c:v>
                </c:pt>
                <c:pt idx="421">
                  <c:v>239</c:v>
                </c:pt>
                <c:pt idx="422">
                  <c:v>223</c:v>
                </c:pt>
                <c:pt idx="423">
                  <c:v>263</c:v>
                </c:pt>
                <c:pt idx="424">
                  <c:v>182</c:v>
                </c:pt>
                <c:pt idx="425">
                  <c:v>204</c:v>
                </c:pt>
                <c:pt idx="426">
                  <c:v>208</c:v>
                </c:pt>
                <c:pt idx="427">
                  <c:v>230</c:v>
                </c:pt>
                <c:pt idx="428">
                  <c:v>220</c:v>
                </c:pt>
                <c:pt idx="429">
                  <c:v>217</c:v>
                </c:pt>
                <c:pt idx="430">
                  <c:v>241</c:v>
                </c:pt>
                <c:pt idx="431">
                  <c:v>261</c:v>
                </c:pt>
                <c:pt idx="432">
                  <c:v>241</c:v>
                </c:pt>
                <c:pt idx="433">
                  <c:v>266</c:v>
                </c:pt>
                <c:pt idx="434">
                  <c:v>254</c:v>
                </c:pt>
                <c:pt idx="435">
                  <c:v>245</c:v>
                </c:pt>
                <c:pt idx="436">
                  <c:v>264</c:v>
                </c:pt>
                <c:pt idx="437">
                  <c:v>243</c:v>
                </c:pt>
                <c:pt idx="438">
                  <c:v>275</c:v>
                </c:pt>
                <c:pt idx="439">
                  <c:v>259</c:v>
                </c:pt>
                <c:pt idx="440">
                  <c:v>278</c:v>
                </c:pt>
                <c:pt idx="441">
                  <c:v>268</c:v>
                </c:pt>
                <c:pt idx="442">
                  <c:v>279</c:v>
                </c:pt>
                <c:pt idx="443">
                  <c:v>308</c:v>
                </c:pt>
                <c:pt idx="444">
                  <c:v>357</c:v>
                </c:pt>
                <c:pt idx="445">
                  <c:v>435</c:v>
                </c:pt>
                <c:pt idx="446">
                  <c:v>443</c:v>
                </c:pt>
                <c:pt idx="447">
                  <c:v>509</c:v>
                </c:pt>
                <c:pt idx="448">
                  <c:v>525</c:v>
                </c:pt>
                <c:pt idx="449">
                  <c:v>520</c:v>
                </c:pt>
                <c:pt idx="450">
                  <c:v>463</c:v>
                </c:pt>
                <c:pt idx="451">
                  <c:v>379</c:v>
                </c:pt>
                <c:pt idx="452">
                  <c:v>345</c:v>
                </c:pt>
                <c:pt idx="453">
                  <c:v>237</c:v>
                </c:pt>
                <c:pt idx="454">
                  <c:v>171</c:v>
                </c:pt>
                <c:pt idx="455">
                  <c:v>155</c:v>
                </c:pt>
                <c:pt idx="456">
                  <c:v>125</c:v>
                </c:pt>
                <c:pt idx="457">
                  <c:v>140</c:v>
                </c:pt>
                <c:pt idx="458">
                  <c:v>106</c:v>
                </c:pt>
                <c:pt idx="459">
                  <c:v>93</c:v>
                </c:pt>
                <c:pt idx="460">
                  <c:v>73</c:v>
                </c:pt>
                <c:pt idx="461">
                  <c:v>91</c:v>
                </c:pt>
                <c:pt idx="462">
                  <c:v>79</c:v>
                </c:pt>
                <c:pt idx="463">
                  <c:v>80</c:v>
                </c:pt>
                <c:pt idx="464">
                  <c:v>90</c:v>
                </c:pt>
                <c:pt idx="465">
                  <c:v>84</c:v>
                </c:pt>
                <c:pt idx="466">
                  <c:v>45</c:v>
                </c:pt>
                <c:pt idx="467">
                  <c:v>87</c:v>
                </c:pt>
                <c:pt idx="468">
                  <c:v>74</c:v>
                </c:pt>
                <c:pt idx="469">
                  <c:v>65</c:v>
                </c:pt>
                <c:pt idx="470">
                  <c:v>57</c:v>
                </c:pt>
                <c:pt idx="471">
                  <c:v>61</c:v>
                </c:pt>
                <c:pt idx="472">
                  <c:v>65</c:v>
                </c:pt>
                <c:pt idx="473">
                  <c:v>55</c:v>
                </c:pt>
                <c:pt idx="474">
                  <c:v>54</c:v>
                </c:pt>
                <c:pt idx="475">
                  <c:v>50</c:v>
                </c:pt>
                <c:pt idx="476">
                  <c:v>53</c:v>
                </c:pt>
                <c:pt idx="477">
                  <c:v>42</c:v>
                </c:pt>
                <c:pt idx="478">
                  <c:v>53</c:v>
                </c:pt>
                <c:pt idx="479">
                  <c:v>42</c:v>
                </c:pt>
                <c:pt idx="480">
                  <c:v>41</c:v>
                </c:pt>
                <c:pt idx="481">
                  <c:v>51</c:v>
                </c:pt>
                <c:pt idx="482">
                  <c:v>48</c:v>
                </c:pt>
                <c:pt idx="483">
                  <c:v>50</c:v>
                </c:pt>
                <c:pt idx="484">
                  <c:v>49</c:v>
                </c:pt>
                <c:pt idx="485">
                  <c:v>62</c:v>
                </c:pt>
                <c:pt idx="486">
                  <c:v>52</c:v>
                </c:pt>
                <c:pt idx="487">
                  <c:v>54</c:v>
                </c:pt>
                <c:pt idx="488">
                  <c:v>63</c:v>
                </c:pt>
                <c:pt idx="489">
                  <c:v>49</c:v>
                </c:pt>
                <c:pt idx="490">
                  <c:v>50</c:v>
                </c:pt>
                <c:pt idx="491">
                  <c:v>59</c:v>
                </c:pt>
                <c:pt idx="492">
                  <c:v>59</c:v>
                </c:pt>
                <c:pt idx="493">
                  <c:v>54</c:v>
                </c:pt>
                <c:pt idx="494">
                  <c:v>56</c:v>
                </c:pt>
                <c:pt idx="495">
                  <c:v>52</c:v>
                </c:pt>
                <c:pt idx="496">
                  <c:v>67</c:v>
                </c:pt>
                <c:pt idx="497">
                  <c:v>61</c:v>
                </c:pt>
                <c:pt idx="498">
                  <c:v>55</c:v>
                </c:pt>
                <c:pt idx="499">
                  <c:v>62</c:v>
                </c:pt>
                <c:pt idx="500">
                  <c:v>48</c:v>
                </c:pt>
                <c:pt idx="501">
                  <c:v>64</c:v>
                </c:pt>
                <c:pt idx="502">
                  <c:v>49</c:v>
                </c:pt>
                <c:pt idx="503">
                  <c:v>61</c:v>
                </c:pt>
                <c:pt idx="504">
                  <c:v>53</c:v>
                </c:pt>
                <c:pt idx="505">
                  <c:v>49</c:v>
                </c:pt>
                <c:pt idx="506">
                  <c:v>56</c:v>
                </c:pt>
                <c:pt idx="507">
                  <c:v>58</c:v>
                </c:pt>
                <c:pt idx="508">
                  <c:v>53</c:v>
                </c:pt>
                <c:pt idx="509">
                  <c:v>80</c:v>
                </c:pt>
                <c:pt idx="510">
                  <c:v>58</c:v>
                </c:pt>
                <c:pt idx="511">
                  <c:v>71</c:v>
                </c:pt>
                <c:pt idx="512">
                  <c:v>76</c:v>
                </c:pt>
                <c:pt idx="513">
                  <c:v>75</c:v>
                </c:pt>
                <c:pt idx="514">
                  <c:v>77</c:v>
                </c:pt>
                <c:pt idx="515">
                  <c:v>96</c:v>
                </c:pt>
                <c:pt idx="516">
                  <c:v>92</c:v>
                </c:pt>
                <c:pt idx="517">
                  <c:v>62</c:v>
                </c:pt>
                <c:pt idx="518">
                  <c:v>89</c:v>
                </c:pt>
                <c:pt idx="519">
                  <c:v>80</c:v>
                </c:pt>
                <c:pt idx="520">
                  <c:v>91</c:v>
                </c:pt>
                <c:pt idx="521">
                  <c:v>95</c:v>
                </c:pt>
                <c:pt idx="522">
                  <c:v>95</c:v>
                </c:pt>
                <c:pt idx="523">
                  <c:v>79</c:v>
                </c:pt>
                <c:pt idx="524">
                  <c:v>79</c:v>
                </c:pt>
                <c:pt idx="525">
                  <c:v>92</c:v>
                </c:pt>
                <c:pt idx="526">
                  <c:v>87</c:v>
                </c:pt>
                <c:pt idx="527">
                  <c:v>110</c:v>
                </c:pt>
                <c:pt idx="528">
                  <c:v>127</c:v>
                </c:pt>
                <c:pt idx="529">
                  <c:v>128</c:v>
                </c:pt>
                <c:pt idx="530">
                  <c:v>112</c:v>
                </c:pt>
                <c:pt idx="531">
                  <c:v>118</c:v>
                </c:pt>
                <c:pt idx="532">
                  <c:v>138</c:v>
                </c:pt>
                <c:pt idx="533">
                  <c:v>139</c:v>
                </c:pt>
                <c:pt idx="534">
                  <c:v>143</c:v>
                </c:pt>
                <c:pt idx="535">
                  <c:v>130</c:v>
                </c:pt>
                <c:pt idx="536">
                  <c:v>102</c:v>
                </c:pt>
                <c:pt idx="537">
                  <c:v>97</c:v>
                </c:pt>
                <c:pt idx="538">
                  <c:v>86</c:v>
                </c:pt>
                <c:pt idx="539">
                  <c:v>87</c:v>
                </c:pt>
                <c:pt idx="540">
                  <c:v>95</c:v>
                </c:pt>
                <c:pt idx="541">
                  <c:v>84</c:v>
                </c:pt>
                <c:pt idx="542">
                  <c:v>104</c:v>
                </c:pt>
                <c:pt idx="543">
                  <c:v>99</c:v>
                </c:pt>
                <c:pt idx="544">
                  <c:v>117</c:v>
                </c:pt>
                <c:pt idx="545">
                  <c:v>136</c:v>
                </c:pt>
                <c:pt idx="546">
                  <c:v>129</c:v>
                </c:pt>
                <c:pt idx="547">
                  <c:v>128</c:v>
                </c:pt>
                <c:pt idx="548">
                  <c:v>141</c:v>
                </c:pt>
                <c:pt idx="549">
                  <c:v>162</c:v>
                </c:pt>
                <c:pt idx="550">
                  <c:v>198</c:v>
                </c:pt>
                <c:pt idx="551">
                  <c:v>210</c:v>
                </c:pt>
                <c:pt idx="552">
                  <c:v>270</c:v>
                </c:pt>
                <c:pt idx="553">
                  <c:v>263</c:v>
                </c:pt>
                <c:pt idx="554">
                  <c:v>330</c:v>
                </c:pt>
                <c:pt idx="555">
                  <c:v>360</c:v>
                </c:pt>
                <c:pt idx="556">
                  <c:v>405</c:v>
                </c:pt>
                <c:pt idx="557">
                  <c:v>392</c:v>
                </c:pt>
                <c:pt idx="558">
                  <c:v>331</c:v>
                </c:pt>
                <c:pt idx="559">
                  <c:v>193</c:v>
                </c:pt>
                <c:pt idx="560">
                  <c:v>89</c:v>
                </c:pt>
                <c:pt idx="561">
                  <c:v>42</c:v>
                </c:pt>
                <c:pt idx="562">
                  <c:v>21</c:v>
                </c:pt>
                <c:pt idx="563">
                  <c:v>8</c:v>
                </c:pt>
                <c:pt idx="564">
                  <c:v>20</c:v>
                </c:pt>
                <c:pt idx="565">
                  <c:v>17</c:v>
                </c:pt>
                <c:pt idx="566">
                  <c:v>23</c:v>
                </c:pt>
                <c:pt idx="567">
                  <c:v>13</c:v>
                </c:pt>
                <c:pt idx="568">
                  <c:v>15</c:v>
                </c:pt>
                <c:pt idx="569">
                  <c:v>20</c:v>
                </c:pt>
                <c:pt idx="570">
                  <c:v>10</c:v>
                </c:pt>
                <c:pt idx="571">
                  <c:v>11</c:v>
                </c:pt>
                <c:pt idx="572">
                  <c:v>10</c:v>
                </c:pt>
                <c:pt idx="573">
                  <c:v>14</c:v>
                </c:pt>
                <c:pt idx="574">
                  <c:v>16</c:v>
                </c:pt>
                <c:pt idx="575">
                  <c:v>19</c:v>
                </c:pt>
                <c:pt idx="576">
                  <c:v>14</c:v>
                </c:pt>
                <c:pt idx="577">
                  <c:v>10</c:v>
                </c:pt>
                <c:pt idx="578">
                  <c:v>12</c:v>
                </c:pt>
                <c:pt idx="579">
                  <c:v>11</c:v>
                </c:pt>
                <c:pt idx="580">
                  <c:v>25</c:v>
                </c:pt>
                <c:pt idx="581">
                  <c:v>8</c:v>
                </c:pt>
                <c:pt idx="582">
                  <c:v>9</c:v>
                </c:pt>
                <c:pt idx="583">
                  <c:v>13</c:v>
                </c:pt>
                <c:pt idx="584">
                  <c:v>9</c:v>
                </c:pt>
                <c:pt idx="585">
                  <c:v>8</c:v>
                </c:pt>
                <c:pt idx="586">
                  <c:v>18</c:v>
                </c:pt>
                <c:pt idx="587">
                  <c:v>6</c:v>
                </c:pt>
                <c:pt idx="588">
                  <c:v>16</c:v>
                </c:pt>
                <c:pt idx="589">
                  <c:v>12</c:v>
                </c:pt>
                <c:pt idx="590">
                  <c:v>9</c:v>
                </c:pt>
                <c:pt idx="591">
                  <c:v>8</c:v>
                </c:pt>
                <c:pt idx="592">
                  <c:v>16</c:v>
                </c:pt>
                <c:pt idx="593">
                  <c:v>13</c:v>
                </c:pt>
                <c:pt idx="594">
                  <c:v>13</c:v>
                </c:pt>
                <c:pt idx="595">
                  <c:v>9</c:v>
                </c:pt>
                <c:pt idx="596">
                  <c:v>13</c:v>
                </c:pt>
                <c:pt idx="597">
                  <c:v>14</c:v>
                </c:pt>
                <c:pt idx="598">
                  <c:v>10</c:v>
                </c:pt>
                <c:pt idx="599">
                  <c:v>8</c:v>
                </c:pt>
                <c:pt idx="600">
                  <c:v>16</c:v>
                </c:pt>
                <c:pt idx="601">
                  <c:v>9</c:v>
                </c:pt>
                <c:pt idx="602">
                  <c:v>12</c:v>
                </c:pt>
                <c:pt idx="603">
                  <c:v>10</c:v>
                </c:pt>
                <c:pt idx="604">
                  <c:v>14</c:v>
                </c:pt>
                <c:pt idx="605">
                  <c:v>5</c:v>
                </c:pt>
                <c:pt idx="606">
                  <c:v>13</c:v>
                </c:pt>
                <c:pt idx="607">
                  <c:v>14</c:v>
                </c:pt>
                <c:pt idx="608">
                  <c:v>10</c:v>
                </c:pt>
                <c:pt idx="609">
                  <c:v>11</c:v>
                </c:pt>
                <c:pt idx="610">
                  <c:v>12</c:v>
                </c:pt>
                <c:pt idx="611">
                  <c:v>9</c:v>
                </c:pt>
                <c:pt idx="612">
                  <c:v>9</c:v>
                </c:pt>
                <c:pt idx="613">
                  <c:v>9</c:v>
                </c:pt>
                <c:pt idx="614">
                  <c:v>3</c:v>
                </c:pt>
                <c:pt idx="615">
                  <c:v>12</c:v>
                </c:pt>
                <c:pt idx="616">
                  <c:v>10</c:v>
                </c:pt>
                <c:pt idx="617">
                  <c:v>6</c:v>
                </c:pt>
                <c:pt idx="618">
                  <c:v>19</c:v>
                </c:pt>
                <c:pt idx="619">
                  <c:v>13</c:v>
                </c:pt>
                <c:pt idx="620">
                  <c:v>10</c:v>
                </c:pt>
                <c:pt idx="621">
                  <c:v>4</c:v>
                </c:pt>
                <c:pt idx="622">
                  <c:v>6</c:v>
                </c:pt>
                <c:pt idx="623">
                  <c:v>10</c:v>
                </c:pt>
                <c:pt idx="624">
                  <c:v>7</c:v>
                </c:pt>
                <c:pt idx="625">
                  <c:v>4</c:v>
                </c:pt>
                <c:pt idx="626">
                  <c:v>6</c:v>
                </c:pt>
                <c:pt idx="627">
                  <c:v>4</c:v>
                </c:pt>
                <c:pt idx="628">
                  <c:v>9</c:v>
                </c:pt>
                <c:pt idx="629">
                  <c:v>7</c:v>
                </c:pt>
                <c:pt idx="630">
                  <c:v>9</c:v>
                </c:pt>
                <c:pt idx="631">
                  <c:v>5</c:v>
                </c:pt>
                <c:pt idx="632">
                  <c:v>6</c:v>
                </c:pt>
                <c:pt idx="633">
                  <c:v>13</c:v>
                </c:pt>
                <c:pt idx="634">
                  <c:v>10</c:v>
                </c:pt>
                <c:pt idx="635">
                  <c:v>8</c:v>
                </c:pt>
                <c:pt idx="636">
                  <c:v>8</c:v>
                </c:pt>
                <c:pt idx="637">
                  <c:v>7</c:v>
                </c:pt>
                <c:pt idx="638">
                  <c:v>7</c:v>
                </c:pt>
                <c:pt idx="639">
                  <c:v>4</c:v>
                </c:pt>
                <c:pt idx="640">
                  <c:v>6</c:v>
                </c:pt>
                <c:pt idx="641">
                  <c:v>9</c:v>
                </c:pt>
                <c:pt idx="642">
                  <c:v>4</c:v>
                </c:pt>
                <c:pt idx="643">
                  <c:v>6</c:v>
                </c:pt>
                <c:pt idx="644">
                  <c:v>7</c:v>
                </c:pt>
                <c:pt idx="645">
                  <c:v>7</c:v>
                </c:pt>
                <c:pt idx="646">
                  <c:v>5</c:v>
                </c:pt>
                <c:pt idx="647">
                  <c:v>3</c:v>
                </c:pt>
                <c:pt idx="648">
                  <c:v>6</c:v>
                </c:pt>
                <c:pt idx="649">
                  <c:v>6</c:v>
                </c:pt>
                <c:pt idx="650">
                  <c:v>4</c:v>
                </c:pt>
                <c:pt idx="651">
                  <c:v>1</c:v>
                </c:pt>
                <c:pt idx="652">
                  <c:v>2</c:v>
                </c:pt>
                <c:pt idx="653">
                  <c:v>5</c:v>
                </c:pt>
                <c:pt idx="654">
                  <c:v>1</c:v>
                </c:pt>
                <c:pt idx="655">
                  <c:v>7</c:v>
                </c:pt>
                <c:pt idx="656">
                  <c:v>6</c:v>
                </c:pt>
                <c:pt idx="657">
                  <c:v>6</c:v>
                </c:pt>
                <c:pt idx="658">
                  <c:v>4</c:v>
                </c:pt>
                <c:pt idx="659">
                  <c:v>7</c:v>
                </c:pt>
                <c:pt idx="660">
                  <c:v>6</c:v>
                </c:pt>
                <c:pt idx="661">
                  <c:v>3</c:v>
                </c:pt>
                <c:pt idx="662">
                  <c:v>4</c:v>
                </c:pt>
                <c:pt idx="663">
                  <c:v>3</c:v>
                </c:pt>
                <c:pt idx="664">
                  <c:v>1</c:v>
                </c:pt>
                <c:pt idx="665">
                  <c:v>4</c:v>
                </c:pt>
                <c:pt idx="666">
                  <c:v>4</c:v>
                </c:pt>
                <c:pt idx="667">
                  <c:v>3</c:v>
                </c:pt>
                <c:pt idx="668">
                  <c:v>2</c:v>
                </c:pt>
                <c:pt idx="669">
                  <c:v>6</c:v>
                </c:pt>
                <c:pt idx="670">
                  <c:v>0</c:v>
                </c:pt>
                <c:pt idx="671">
                  <c:v>8</c:v>
                </c:pt>
                <c:pt idx="672">
                  <c:v>3</c:v>
                </c:pt>
                <c:pt idx="673">
                  <c:v>6</c:v>
                </c:pt>
                <c:pt idx="674">
                  <c:v>1</c:v>
                </c:pt>
                <c:pt idx="675">
                  <c:v>3</c:v>
                </c:pt>
                <c:pt idx="676">
                  <c:v>3</c:v>
                </c:pt>
                <c:pt idx="677">
                  <c:v>3</c:v>
                </c:pt>
                <c:pt idx="678">
                  <c:v>6</c:v>
                </c:pt>
                <c:pt idx="679">
                  <c:v>1</c:v>
                </c:pt>
                <c:pt idx="680">
                  <c:v>4</c:v>
                </c:pt>
                <c:pt idx="681">
                  <c:v>7</c:v>
                </c:pt>
                <c:pt idx="682">
                  <c:v>6</c:v>
                </c:pt>
                <c:pt idx="683">
                  <c:v>7</c:v>
                </c:pt>
                <c:pt idx="684">
                  <c:v>4</c:v>
                </c:pt>
                <c:pt idx="685">
                  <c:v>4</c:v>
                </c:pt>
                <c:pt idx="686">
                  <c:v>4</c:v>
                </c:pt>
                <c:pt idx="687">
                  <c:v>6</c:v>
                </c:pt>
                <c:pt idx="688">
                  <c:v>2</c:v>
                </c:pt>
                <c:pt idx="689">
                  <c:v>1</c:v>
                </c:pt>
                <c:pt idx="690">
                  <c:v>3</c:v>
                </c:pt>
                <c:pt idx="691">
                  <c:v>7</c:v>
                </c:pt>
                <c:pt idx="692">
                  <c:v>2</c:v>
                </c:pt>
                <c:pt idx="693">
                  <c:v>3</c:v>
                </c:pt>
                <c:pt idx="694">
                  <c:v>4</c:v>
                </c:pt>
                <c:pt idx="695">
                  <c:v>6</c:v>
                </c:pt>
                <c:pt idx="696">
                  <c:v>7</c:v>
                </c:pt>
                <c:pt idx="697">
                  <c:v>4</c:v>
                </c:pt>
                <c:pt idx="698">
                  <c:v>3</c:v>
                </c:pt>
                <c:pt idx="699">
                  <c:v>2</c:v>
                </c:pt>
                <c:pt idx="700">
                  <c:v>1</c:v>
                </c:pt>
                <c:pt idx="701">
                  <c:v>1</c:v>
                </c:pt>
                <c:pt idx="702">
                  <c:v>3</c:v>
                </c:pt>
                <c:pt idx="703">
                  <c:v>2</c:v>
                </c:pt>
                <c:pt idx="704">
                  <c:v>1</c:v>
                </c:pt>
                <c:pt idx="705">
                  <c:v>5</c:v>
                </c:pt>
                <c:pt idx="706">
                  <c:v>1</c:v>
                </c:pt>
                <c:pt idx="707">
                  <c:v>1</c:v>
                </c:pt>
                <c:pt idx="708">
                  <c:v>5</c:v>
                </c:pt>
                <c:pt idx="709">
                  <c:v>4</c:v>
                </c:pt>
                <c:pt idx="710">
                  <c:v>2</c:v>
                </c:pt>
                <c:pt idx="711">
                  <c:v>2</c:v>
                </c:pt>
                <c:pt idx="712">
                  <c:v>3</c:v>
                </c:pt>
                <c:pt idx="713">
                  <c:v>2</c:v>
                </c:pt>
                <c:pt idx="714">
                  <c:v>1</c:v>
                </c:pt>
                <c:pt idx="715">
                  <c:v>4</c:v>
                </c:pt>
                <c:pt idx="716">
                  <c:v>0</c:v>
                </c:pt>
                <c:pt idx="717">
                  <c:v>1</c:v>
                </c:pt>
                <c:pt idx="718">
                  <c:v>3</c:v>
                </c:pt>
                <c:pt idx="719">
                  <c:v>2</c:v>
                </c:pt>
                <c:pt idx="720">
                  <c:v>2</c:v>
                </c:pt>
                <c:pt idx="721">
                  <c:v>3</c:v>
                </c:pt>
                <c:pt idx="722">
                  <c:v>0</c:v>
                </c:pt>
                <c:pt idx="723">
                  <c:v>1</c:v>
                </c:pt>
                <c:pt idx="724">
                  <c:v>0</c:v>
                </c:pt>
                <c:pt idx="725">
                  <c:v>0</c:v>
                </c:pt>
                <c:pt idx="726">
                  <c:v>1</c:v>
                </c:pt>
                <c:pt idx="727">
                  <c:v>3</c:v>
                </c:pt>
                <c:pt idx="728">
                  <c:v>1</c:v>
                </c:pt>
                <c:pt idx="729">
                  <c:v>2</c:v>
                </c:pt>
                <c:pt idx="730">
                  <c:v>1</c:v>
                </c:pt>
                <c:pt idx="731">
                  <c:v>3</c:v>
                </c:pt>
                <c:pt idx="732">
                  <c:v>2</c:v>
                </c:pt>
                <c:pt idx="733">
                  <c:v>1</c:v>
                </c:pt>
                <c:pt idx="734">
                  <c:v>3</c:v>
                </c:pt>
                <c:pt idx="735">
                  <c:v>0</c:v>
                </c:pt>
                <c:pt idx="736">
                  <c:v>1</c:v>
                </c:pt>
                <c:pt idx="737">
                  <c:v>3</c:v>
                </c:pt>
                <c:pt idx="738">
                  <c:v>2</c:v>
                </c:pt>
                <c:pt idx="739">
                  <c:v>0</c:v>
                </c:pt>
                <c:pt idx="740">
                  <c:v>0</c:v>
                </c:pt>
                <c:pt idx="741">
                  <c:v>1</c:v>
                </c:pt>
                <c:pt idx="742">
                  <c:v>1</c:v>
                </c:pt>
                <c:pt idx="743">
                  <c:v>1</c:v>
                </c:pt>
                <c:pt idx="744">
                  <c:v>0</c:v>
                </c:pt>
                <c:pt idx="745">
                  <c:v>0</c:v>
                </c:pt>
                <c:pt idx="746">
                  <c:v>0</c:v>
                </c:pt>
                <c:pt idx="747">
                  <c:v>1</c:v>
                </c:pt>
                <c:pt idx="748">
                  <c:v>1</c:v>
                </c:pt>
                <c:pt idx="749">
                  <c:v>0</c:v>
                </c:pt>
                <c:pt idx="750">
                  <c:v>0</c:v>
                </c:pt>
                <c:pt idx="751">
                  <c:v>1</c:v>
                </c:pt>
                <c:pt idx="752">
                  <c:v>1</c:v>
                </c:pt>
                <c:pt idx="753">
                  <c:v>1</c:v>
                </c:pt>
                <c:pt idx="754">
                  <c:v>1</c:v>
                </c:pt>
                <c:pt idx="755">
                  <c:v>0</c:v>
                </c:pt>
                <c:pt idx="756">
                  <c:v>4</c:v>
                </c:pt>
                <c:pt idx="757">
                  <c:v>2</c:v>
                </c:pt>
                <c:pt idx="758">
                  <c:v>2</c:v>
                </c:pt>
                <c:pt idx="759">
                  <c:v>0</c:v>
                </c:pt>
                <c:pt idx="760">
                  <c:v>1</c:v>
                </c:pt>
                <c:pt idx="761">
                  <c:v>0</c:v>
                </c:pt>
                <c:pt idx="762">
                  <c:v>1</c:v>
                </c:pt>
                <c:pt idx="763">
                  <c:v>0</c:v>
                </c:pt>
                <c:pt idx="764">
                  <c:v>1</c:v>
                </c:pt>
                <c:pt idx="765">
                  <c:v>2</c:v>
                </c:pt>
                <c:pt idx="766">
                  <c:v>2</c:v>
                </c:pt>
                <c:pt idx="767">
                  <c:v>0</c:v>
                </c:pt>
                <c:pt idx="768">
                  <c:v>0</c:v>
                </c:pt>
                <c:pt idx="769">
                  <c:v>0</c:v>
                </c:pt>
                <c:pt idx="770">
                  <c:v>0</c:v>
                </c:pt>
                <c:pt idx="771">
                  <c:v>0</c:v>
                </c:pt>
                <c:pt idx="772">
                  <c:v>1</c:v>
                </c:pt>
                <c:pt idx="773">
                  <c:v>0</c:v>
                </c:pt>
                <c:pt idx="774">
                  <c:v>1</c:v>
                </c:pt>
                <c:pt idx="775">
                  <c:v>0</c:v>
                </c:pt>
                <c:pt idx="776">
                  <c:v>0</c:v>
                </c:pt>
                <c:pt idx="777">
                  <c:v>0</c:v>
                </c:pt>
                <c:pt idx="778">
                  <c:v>0</c:v>
                </c:pt>
                <c:pt idx="779">
                  <c:v>1</c:v>
                </c:pt>
                <c:pt idx="780">
                  <c:v>1</c:v>
                </c:pt>
                <c:pt idx="781">
                  <c:v>1</c:v>
                </c:pt>
                <c:pt idx="782">
                  <c:v>1</c:v>
                </c:pt>
                <c:pt idx="783">
                  <c:v>1</c:v>
                </c:pt>
                <c:pt idx="784">
                  <c:v>1</c:v>
                </c:pt>
                <c:pt idx="785">
                  <c:v>0</c:v>
                </c:pt>
                <c:pt idx="786">
                  <c:v>0</c:v>
                </c:pt>
                <c:pt idx="787">
                  <c:v>1</c:v>
                </c:pt>
                <c:pt idx="788">
                  <c:v>0</c:v>
                </c:pt>
                <c:pt idx="789">
                  <c:v>0</c:v>
                </c:pt>
                <c:pt idx="790">
                  <c:v>1</c:v>
                </c:pt>
                <c:pt idx="791">
                  <c:v>0</c:v>
                </c:pt>
                <c:pt idx="792">
                  <c:v>0</c:v>
                </c:pt>
                <c:pt idx="793">
                  <c:v>0</c:v>
                </c:pt>
                <c:pt idx="794">
                  <c:v>0</c:v>
                </c:pt>
                <c:pt idx="795">
                  <c:v>0</c:v>
                </c:pt>
                <c:pt idx="796">
                  <c:v>0</c:v>
                </c:pt>
                <c:pt idx="797">
                  <c:v>1</c:v>
                </c:pt>
                <c:pt idx="798">
                  <c:v>0</c:v>
                </c:pt>
                <c:pt idx="799">
                  <c:v>0</c:v>
                </c:pt>
                <c:pt idx="800">
                  <c:v>0</c:v>
                </c:pt>
                <c:pt idx="801">
                  <c:v>0</c:v>
                </c:pt>
                <c:pt idx="802">
                  <c:v>1</c:v>
                </c:pt>
                <c:pt idx="803">
                  <c:v>1</c:v>
                </c:pt>
                <c:pt idx="804">
                  <c:v>0</c:v>
                </c:pt>
                <c:pt idx="805">
                  <c:v>0</c:v>
                </c:pt>
                <c:pt idx="806">
                  <c:v>0</c:v>
                </c:pt>
                <c:pt idx="807">
                  <c:v>0</c:v>
                </c:pt>
                <c:pt idx="808">
                  <c:v>1</c:v>
                </c:pt>
                <c:pt idx="809">
                  <c:v>0</c:v>
                </c:pt>
                <c:pt idx="810">
                  <c:v>0</c:v>
                </c:pt>
                <c:pt idx="811">
                  <c:v>1</c:v>
                </c:pt>
                <c:pt idx="812">
                  <c:v>1</c:v>
                </c:pt>
                <c:pt idx="813">
                  <c:v>2</c:v>
                </c:pt>
                <c:pt idx="814">
                  <c:v>0</c:v>
                </c:pt>
                <c:pt idx="815">
                  <c:v>1</c:v>
                </c:pt>
                <c:pt idx="816">
                  <c:v>0</c:v>
                </c:pt>
                <c:pt idx="817">
                  <c:v>0</c:v>
                </c:pt>
                <c:pt idx="818">
                  <c:v>0</c:v>
                </c:pt>
                <c:pt idx="819">
                  <c:v>0</c:v>
                </c:pt>
                <c:pt idx="820">
                  <c:v>0</c:v>
                </c:pt>
                <c:pt idx="821">
                  <c:v>1</c:v>
                </c:pt>
                <c:pt idx="822">
                  <c:v>0</c:v>
                </c:pt>
                <c:pt idx="823">
                  <c:v>0</c:v>
                </c:pt>
                <c:pt idx="824">
                  <c:v>1</c:v>
                </c:pt>
                <c:pt idx="825">
                  <c:v>0</c:v>
                </c:pt>
                <c:pt idx="826">
                  <c:v>3</c:v>
                </c:pt>
                <c:pt idx="827">
                  <c:v>0</c:v>
                </c:pt>
                <c:pt idx="828">
                  <c:v>0</c:v>
                </c:pt>
                <c:pt idx="829">
                  <c:v>0</c:v>
                </c:pt>
                <c:pt idx="830">
                  <c:v>0</c:v>
                </c:pt>
                <c:pt idx="831">
                  <c:v>0</c:v>
                </c:pt>
                <c:pt idx="832">
                  <c:v>0</c:v>
                </c:pt>
                <c:pt idx="833">
                  <c:v>0</c:v>
                </c:pt>
                <c:pt idx="834">
                  <c:v>0</c:v>
                </c:pt>
                <c:pt idx="835">
                  <c:v>0</c:v>
                </c:pt>
                <c:pt idx="836">
                  <c:v>0</c:v>
                </c:pt>
                <c:pt idx="837">
                  <c:v>0</c:v>
                </c:pt>
                <c:pt idx="838">
                  <c:v>1</c:v>
                </c:pt>
                <c:pt idx="839">
                  <c:v>0</c:v>
                </c:pt>
                <c:pt idx="840">
                  <c:v>1</c:v>
                </c:pt>
                <c:pt idx="841">
                  <c:v>0</c:v>
                </c:pt>
                <c:pt idx="842">
                  <c:v>0</c:v>
                </c:pt>
                <c:pt idx="843">
                  <c:v>0</c:v>
                </c:pt>
                <c:pt idx="844">
                  <c:v>0</c:v>
                </c:pt>
                <c:pt idx="845">
                  <c:v>0</c:v>
                </c:pt>
                <c:pt idx="846">
                  <c:v>0</c:v>
                </c:pt>
                <c:pt idx="847">
                  <c:v>0</c:v>
                </c:pt>
                <c:pt idx="848">
                  <c:v>0</c:v>
                </c:pt>
                <c:pt idx="849">
                  <c:v>1</c:v>
                </c:pt>
                <c:pt idx="850">
                  <c:v>0</c:v>
                </c:pt>
                <c:pt idx="851">
                  <c:v>0</c:v>
                </c:pt>
                <c:pt idx="852">
                  <c:v>0</c:v>
                </c:pt>
                <c:pt idx="853">
                  <c:v>1</c:v>
                </c:pt>
                <c:pt idx="854">
                  <c:v>0</c:v>
                </c:pt>
                <c:pt idx="855">
                  <c:v>0</c:v>
                </c:pt>
                <c:pt idx="856">
                  <c:v>0</c:v>
                </c:pt>
                <c:pt idx="857">
                  <c:v>0</c:v>
                </c:pt>
                <c:pt idx="858">
                  <c:v>0</c:v>
                </c:pt>
                <c:pt idx="859">
                  <c:v>0</c:v>
                </c:pt>
                <c:pt idx="860">
                  <c:v>3</c:v>
                </c:pt>
                <c:pt idx="861">
                  <c:v>0</c:v>
                </c:pt>
                <c:pt idx="862">
                  <c:v>0</c:v>
                </c:pt>
                <c:pt idx="863">
                  <c:v>0</c:v>
                </c:pt>
                <c:pt idx="864">
                  <c:v>0</c:v>
                </c:pt>
                <c:pt idx="865">
                  <c:v>0</c:v>
                </c:pt>
                <c:pt idx="866">
                  <c:v>0</c:v>
                </c:pt>
                <c:pt idx="867">
                  <c:v>1</c:v>
                </c:pt>
                <c:pt idx="868">
                  <c:v>0</c:v>
                </c:pt>
                <c:pt idx="869">
                  <c:v>0</c:v>
                </c:pt>
                <c:pt idx="870">
                  <c:v>0</c:v>
                </c:pt>
                <c:pt idx="871">
                  <c:v>0</c:v>
                </c:pt>
                <c:pt idx="872">
                  <c:v>0</c:v>
                </c:pt>
                <c:pt idx="873">
                  <c:v>0</c:v>
                </c:pt>
                <c:pt idx="874">
                  <c:v>0</c:v>
                </c:pt>
                <c:pt idx="875">
                  <c:v>0</c:v>
                </c:pt>
                <c:pt idx="876">
                  <c:v>0</c:v>
                </c:pt>
                <c:pt idx="877">
                  <c:v>0</c:v>
                </c:pt>
                <c:pt idx="878">
                  <c:v>0</c:v>
                </c:pt>
                <c:pt idx="879">
                  <c:v>0</c:v>
                </c:pt>
                <c:pt idx="880">
                  <c:v>0</c:v>
                </c:pt>
                <c:pt idx="881">
                  <c:v>0</c:v>
                </c:pt>
                <c:pt idx="882">
                  <c:v>0</c:v>
                </c:pt>
                <c:pt idx="883">
                  <c:v>0</c:v>
                </c:pt>
                <c:pt idx="884">
                  <c:v>0</c:v>
                </c:pt>
                <c:pt idx="885">
                  <c:v>0</c:v>
                </c:pt>
                <c:pt idx="886">
                  <c:v>1</c:v>
                </c:pt>
                <c:pt idx="887">
                  <c:v>1</c:v>
                </c:pt>
                <c:pt idx="888">
                  <c:v>0</c:v>
                </c:pt>
                <c:pt idx="889">
                  <c:v>0</c:v>
                </c:pt>
                <c:pt idx="890">
                  <c:v>0</c:v>
                </c:pt>
                <c:pt idx="891">
                  <c:v>0</c:v>
                </c:pt>
                <c:pt idx="892">
                  <c:v>0</c:v>
                </c:pt>
                <c:pt idx="893">
                  <c:v>0</c:v>
                </c:pt>
                <c:pt idx="894">
                  <c:v>0</c:v>
                </c:pt>
                <c:pt idx="895">
                  <c:v>0</c:v>
                </c:pt>
                <c:pt idx="896">
                  <c:v>0</c:v>
                </c:pt>
                <c:pt idx="897">
                  <c:v>0</c:v>
                </c:pt>
                <c:pt idx="898">
                  <c:v>0</c:v>
                </c:pt>
                <c:pt idx="899">
                  <c:v>1</c:v>
                </c:pt>
                <c:pt idx="900">
                  <c:v>0</c:v>
                </c:pt>
                <c:pt idx="901">
                  <c:v>0</c:v>
                </c:pt>
                <c:pt idx="902">
                  <c:v>1</c:v>
                </c:pt>
                <c:pt idx="903">
                  <c:v>0</c:v>
                </c:pt>
                <c:pt idx="904">
                  <c:v>0</c:v>
                </c:pt>
                <c:pt idx="905">
                  <c:v>1</c:v>
                </c:pt>
                <c:pt idx="906">
                  <c:v>0</c:v>
                </c:pt>
                <c:pt idx="907">
                  <c:v>0</c:v>
                </c:pt>
                <c:pt idx="908">
                  <c:v>0</c:v>
                </c:pt>
                <c:pt idx="909">
                  <c:v>0</c:v>
                </c:pt>
                <c:pt idx="910">
                  <c:v>0</c:v>
                </c:pt>
                <c:pt idx="911">
                  <c:v>0</c:v>
                </c:pt>
                <c:pt idx="912">
                  <c:v>0</c:v>
                </c:pt>
                <c:pt idx="913">
                  <c:v>0</c:v>
                </c:pt>
                <c:pt idx="914">
                  <c:v>0</c:v>
                </c:pt>
                <c:pt idx="915">
                  <c:v>0</c:v>
                </c:pt>
                <c:pt idx="916">
                  <c:v>1</c:v>
                </c:pt>
                <c:pt idx="917">
                  <c:v>0</c:v>
                </c:pt>
                <c:pt idx="918">
                  <c:v>0</c:v>
                </c:pt>
                <c:pt idx="919">
                  <c:v>0</c:v>
                </c:pt>
                <c:pt idx="920">
                  <c:v>0</c:v>
                </c:pt>
                <c:pt idx="921">
                  <c:v>0</c:v>
                </c:pt>
                <c:pt idx="922">
                  <c:v>0</c:v>
                </c:pt>
                <c:pt idx="923">
                  <c:v>0</c:v>
                </c:pt>
                <c:pt idx="924">
                  <c:v>0</c:v>
                </c:pt>
                <c:pt idx="925">
                  <c:v>0</c:v>
                </c:pt>
                <c:pt idx="926">
                  <c:v>0</c:v>
                </c:pt>
                <c:pt idx="927">
                  <c:v>0</c:v>
                </c:pt>
                <c:pt idx="928">
                  <c:v>0</c:v>
                </c:pt>
                <c:pt idx="929">
                  <c:v>0</c:v>
                </c:pt>
                <c:pt idx="930">
                  <c:v>0</c:v>
                </c:pt>
                <c:pt idx="931">
                  <c:v>0</c:v>
                </c:pt>
                <c:pt idx="932">
                  <c:v>0</c:v>
                </c:pt>
                <c:pt idx="933">
                  <c:v>0</c:v>
                </c:pt>
                <c:pt idx="934">
                  <c:v>0</c:v>
                </c:pt>
                <c:pt idx="935">
                  <c:v>0</c:v>
                </c:pt>
                <c:pt idx="936">
                  <c:v>0</c:v>
                </c:pt>
                <c:pt idx="937">
                  <c:v>0</c:v>
                </c:pt>
                <c:pt idx="938">
                  <c:v>0</c:v>
                </c:pt>
                <c:pt idx="939">
                  <c:v>0</c:v>
                </c:pt>
                <c:pt idx="940">
                  <c:v>0</c:v>
                </c:pt>
                <c:pt idx="941">
                  <c:v>0</c:v>
                </c:pt>
                <c:pt idx="942">
                  <c:v>0</c:v>
                </c:pt>
                <c:pt idx="943">
                  <c:v>0</c:v>
                </c:pt>
                <c:pt idx="944">
                  <c:v>0</c:v>
                </c:pt>
                <c:pt idx="945">
                  <c:v>0</c:v>
                </c:pt>
                <c:pt idx="946">
                  <c:v>0</c:v>
                </c:pt>
                <c:pt idx="947">
                  <c:v>0</c:v>
                </c:pt>
                <c:pt idx="948">
                  <c:v>0</c:v>
                </c:pt>
                <c:pt idx="949">
                  <c:v>2</c:v>
                </c:pt>
                <c:pt idx="950">
                  <c:v>0</c:v>
                </c:pt>
                <c:pt idx="951">
                  <c:v>0</c:v>
                </c:pt>
                <c:pt idx="952">
                  <c:v>0</c:v>
                </c:pt>
                <c:pt idx="953">
                  <c:v>0</c:v>
                </c:pt>
                <c:pt idx="954">
                  <c:v>0</c:v>
                </c:pt>
                <c:pt idx="955">
                  <c:v>0</c:v>
                </c:pt>
                <c:pt idx="956">
                  <c:v>0</c:v>
                </c:pt>
                <c:pt idx="957">
                  <c:v>0</c:v>
                </c:pt>
                <c:pt idx="958">
                  <c:v>0</c:v>
                </c:pt>
                <c:pt idx="959">
                  <c:v>0</c:v>
                </c:pt>
                <c:pt idx="960">
                  <c:v>0</c:v>
                </c:pt>
                <c:pt idx="961">
                  <c:v>0</c:v>
                </c:pt>
                <c:pt idx="962">
                  <c:v>0</c:v>
                </c:pt>
                <c:pt idx="963">
                  <c:v>0</c:v>
                </c:pt>
                <c:pt idx="964">
                  <c:v>0</c:v>
                </c:pt>
                <c:pt idx="965">
                  <c:v>0</c:v>
                </c:pt>
                <c:pt idx="966">
                  <c:v>0</c:v>
                </c:pt>
                <c:pt idx="967">
                  <c:v>0</c:v>
                </c:pt>
                <c:pt idx="968">
                  <c:v>0</c:v>
                </c:pt>
                <c:pt idx="969">
                  <c:v>0</c:v>
                </c:pt>
                <c:pt idx="970">
                  <c:v>0</c:v>
                </c:pt>
                <c:pt idx="971">
                  <c:v>0</c:v>
                </c:pt>
                <c:pt idx="972">
                  <c:v>0</c:v>
                </c:pt>
                <c:pt idx="973">
                  <c:v>0</c:v>
                </c:pt>
                <c:pt idx="974">
                  <c:v>0</c:v>
                </c:pt>
                <c:pt idx="975">
                  <c:v>0</c:v>
                </c:pt>
                <c:pt idx="976">
                  <c:v>0</c:v>
                </c:pt>
                <c:pt idx="977">
                  <c:v>0</c:v>
                </c:pt>
                <c:pt idx="978">
                  <c:v>0</c:v>
                </c:pt>
                <c:pt idx="979">
                  <c:v>1</c:v>
                </c:pt>
                <c:pt idx="980">
                  <c:v>0</c:v>
                </c:pt>
                <c:pt idx="981">
                  <c:v>0</c:v>
                </c:pt>
                <c:pt idx="982">
                  <c:v>0</c:v>
                </c:pt>
                <c:pt idx="983">
                  <c:v>0</c:v>
                </c:pt>
                <c:pt idx="984">
                  <c:v>0</c:v>
                </c:pt>
                <c:pt idx="985">
                  <c:v>0</c:v>
                </c:pt>
                <c:pt idx="986">
                  <c:v>0</c:v>
                </c:pt>
                <c:pt idx="987">
                  <c:v>0</c:v>
                </c:pt>
                <c:pt idx="988">
                  <c:v>0</c:v>
                </c:pt>
                <c:pt idx="989">
                  <c:v>0</c:v>
                </c:pt>
                <c:pt idx="990">
                  <c:v>0</c:v>
                </c:pt>
                <c:pt idx="991">
                  <c:v>0</c:v>
                </c:pt>
                <c:pt idx="992">
                  <c:v>0</c:v>
                </c:pt>
                <c:pt idx="993">
                  <c:v>0</c:v>
                </c:pt>
                <c:pt idx="994">
                  <c:v>0</c:v>
                </c:pt>
                <c:pt idx="995">
                  <c:v>0</c:v>
                </c:pt>
                <c:pt idx="996">
                  <c:v>0</c:v>
                </c:pt>
                <c:pt idx="997">
                  <c:v>0</c:v>
                </c:pt>
                <c:pt idx="998">
                  <c:v>0</c:v>
                </c:pt>
                <c:pt idx="999">
                  <c:v>0</c:v>
                </c:pt>
                <c:pt idx="1000">
                  <c:v>0</c:v>
                </c:pt>
                <c:pt idx="1001">
                  <c:v>0</c:v>
                </c:pt>
                <c:pt idx="1002">
                  <c:v>0</c:v>
                </c:pt>
                <c:pt idx="1003">
                  <c:v>0</c:v>
                </c:pt>
                <c:pt idx="1004">
                  <c:v>0</c:v>
                </c:pt>
                <c:pt idx="1005">
                  <c:v>0</c:v>
                </c:pt>
                <c:pt idx="1006">
                  <c:v>0</c:v>
                </c:pt>
                <c:pt idx="1007">
                  <c:v>0</c:v>
                </c:pt>
                <c:pt idx="1008">
                  <c:v>0</c:v>
                </c:pt>
                <c:pt idx="1009">
                  <c:v>0</c:v>
                </c:pt>
                <c:pt idx="1010">
                  <c:v>0</c:v>
                </c:pt>
                <c:pt idx="1011">
                  <c:v>0</c:v>
                </c:pt>
                <c:pt idx="1012">
                  <c:v>0</c:v>
                </c:pt>
                <c:pt idx="1013">
                  <c:v>0</c:v>
                </c:pt>
                <c:pt idx="1014">
                  <c:v>2</c:v>
                </c:pt>
                <c:pt idx="1015">
                  <c:v>6</c:v>
                </c:pt>
                <c:pt idx="1016">
                  <c:v>0</c:v>
                </c:pt>
                <c:pt idx="1017">
                  <c:v>0</c:v>
                </c:pt>
                <c:pt idx="1018">
                  <c:v>0</c:v>
                </c:pt>
                <c:pt idx="1019">
                  <c:v>0</c:v>
                </c:pt>
                <c:pt idx="1020">
                  <c:v>0</c:v>
                </c:pt>
                <c:pt idx="1021">
                  <c:v>0</c:v>
                </c:pt>
                <c:pt idx="1022">
                  <c:v>0</c:v>
                </c:pt>
                <c:pt idx="1023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69CD-424E-B54A-6300B8C3207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1598193056"/>
        <c:axId val="-1598191968"/>
      </c:scatterChart>
      <c:valAx>
        <c:axId val="-1598193056"/>
        <c:scaling>
          <c:orientation val="minMax"/>
          <c:max val="600"/>
          <c:min val="100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pt-PT" dirty="0" err="1"/>
                  <a:t>channel</a:t>
                </a:r>
                <a:endParaRPr lang="en-GB" dirty="0"/>
              </a:p>
            </c:rich>
          </c:tx>
          <c:layout>
            <c:manualLayout>
              <c:xMode val="edge"/>
              <c:yMode val="edge"/>
              <c:x val="0.42431314127120867"/>
              <c:y val="0.8911214461484248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i-FI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i-FI"/>
          </a:p>
        </c:txPr>
        <c:crossAx val="-1598191968"/>
        <c:crosses val="autoZero"/>
        <c:crossBetween val="midCat"/>
      </c:valAx>
      <c:valAx>
        <c:axId val="-1598191968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dirty="0"/>
                  <a:t>Counts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i-FI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i-FI"/>
          </a:p>
        </c:txPr>
        <c:crossAx val="-1598193056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i-FI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1"/>
            <a:ext cx="2918830" cy="493316"/>
          </a:xfrm>
          <a:prstGeom prst="rect">
            <a:avLst/>
          </a:prstGeom>
        </p:spPr>
        <p:txBody>
          <a:bodyPr vert="horz" lIns="94850" tIns="47425" rIns="94850" bIns="47425" rtlCol="0"/>
          <a:lstStyle>
            <a:lvl1pPr algn="l">
              <a:defRPr sz="1300"/>
            </a:lvl1pPr>
          </a:lstStyle>
          <a:p>
            <a:endParaRPr lang="en-GB" dirty="0">
              <a:latin typeface="Arial" panose="020B0604020202020204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15376" y="1"/>
            <a:ext cx="2918830" cy="493316"/>
          </a:xfrm>
          <a:prstGeom prst="rect">
            <a:avLst/>
          </a:prstGeom>
        </p:spPr>
        <p:txBody>
          <a:bodyPr vert="horz" lIns="94850" tIns="47425" rIns="94850" bIns="47425" rtlCol="0"/>
          <a:lstStyle>
            <a:lvl1pPr algn="r">
              <a:defRPr sz="1300"/>
            </a:lvl1pPr>
          </a:lstStyle>
          <a:p>
            <a:fld id="{15B2C45A-E869-45FE-B529-AF49C0F3C669}" type="datetimeFigureOut">
              <a:rPr lang="en-GB" smtClean="0">
                <a:latin typeface="Arial" panose="020B0604020202020204" pitchFamily="34" charset="0"/>
              </a:rPr>
              <a:pPr/>
              <a:t>07/02/2023</a:t>
            </a:fld>
            <a:endParaRPr lang="en-GB" dirty="0">
              <a:latin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2" y="9371285"/>
            <a:ext cx="2918830" cy="493316"/>
          </a:xfrm>
          <a:prstGeom prst="rect">
            <a:avLst/>
          </a:prstGeom>
        </p:spPr>
        <p:txBody>
          <a:bodyPr vert="horz" lIns="94850" tIns="47425" rIns="94850" bIns="47425" rtlCol="0" anchor="b"/>
          <a:lstStyle>
            <a:lvl1pPr algn="l">
              <a:defRPr sz="1300"/>
            </a:lvl1pPr>
          </a:lstStyle>
          <a:p>
            <a:endParaRPr lang="en-GB" dirty="0">
              <a:latin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15376" y="9371285"/>
            <a:ext cx="2918830" cy="493316"/>
          </a:xfrm>
          <a:prstGeom prst="rect">
            <a:avLst/>
          </a:prstGeom>
        </p:spPr>
        <p:txBody>
          <a:bodyPr vert="horz" lIns="94850" tIns="47425" rIns="94850" bIns="47425" rtlCol="0" anchor="b"/>
          <a:lstStyle>
            <a:lvl1pPr algn="r">
              <a:defRPr sz="1300"/>
            </a:lvl1pPr>
          </a:lstStyle>
          <a:p>
            <a:fld id="{A1166760-0E69-430F-A97F-08802152DB5E}" type="slidenum">
              <a:rPr lang="en-GB" smtClean="0">
                <a:latin typeface="Arial" panose="020B0604020202020204" pitchFamily="34" charset="0"/>
              </a:rPr>
              <a:pPr/>
              <a:t>‹#›</a:t>
            </a:fld>
            <a:endParaRPr lang="en-GB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364962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1"/>
            <a:ext cx="2918830" cy="493316"/>
          </a:xfrm>
          <a:prstGeom prst="rect">
            <a:avLst/>
          </a:prstGeom>
        </p:spPr>
        <p:txBody>
          <a:bodyPr vert="horz" lIns="94850" tIns="47425" rIns="94850" bIns="47425" rtlCol="0"/>
          <a:lstStyle>
            <a:lvl1pPr algn="l">
              <a:defRPr sz="1300">
                <a:latin typeface="Arial" panose="020B0604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15376" y="1"/>
            <a:ext cx="2918830" cy="493316"/>
          </a:xfrm>
          <a:prstGeom prst="rect">
            <a:avLst/>
          </a:prstGeom>
        </p:spPr>
        <p:txBody>
          <a:bodyPr vert="horz" lIns="94850" tIns="47425" rIns="94850" bIns="47425" rtlCol="0"/>
          <a:lstStyle>
            <a:lvl1pPr algn="r">
              <a:defRPr sz="1300">
                <a:latin typeface="Arial" panose="020B0604020202020204" pitchFamily="34" charset="0"/>
              </a:defRPr>
            </a:lvl1pPr>
          </a:lstStyle>
          <a:p>
            <a:fld id="{F93E6C17-F35F-4654-8DE9-B693AC206066}" type="datetimeFigureOut">
              <a:rPr lang="en-GB" smtClean="0"/>
              <a:pPr/>
              <a:t>07/02/2023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77013" cy="37004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850" tIns="47425" rIns="94850" bIns="47425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3577" y="4686500"/>
            <a:ext cx="5388610" cy="4439841"/>
          </a:xfrm>
          <a:prstGeom prst="rect">
            <a:avLst/>
          </a:prstGeom>
        </p:spPr>
        <p:txBody>
          <a:bodyPr vert="horz" lIns="94850" tIns="47425" rIns="94850" bIns="47425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2" y="9371285"/>
            <a:ext cx="2918830" cy="493316"/>
          </a:xfrm>
          <a:prstGeom prst="rect">
            <a:avLst/>
          </a:prstGeom>
        </p:spPr>
        <p:txBody>
          <a:bodyPr vert="horz" lIns="94850" tIns="47425" rIns="94850" bIns="47425" rtlCol="0" anchor="b"/>
          <a:lstStyle>
            <a:lvl1pPr algn="l">
              <a:defRPr sz="1300">
                <a:latin typeface="Arial" panose="020B0604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15376" y="9371285"/>
            <a:ext cx="2918830" cy="493316"/>
          </a:xfrm>
          <a:prstGeom prst="rect">
            <a:avLst/>
          </a:prstGeom>
        </p:spPr>
        <p:txBody>
          <a:bodyPr vert="horz" lIns="94850" tIns="47425" rIns="94850" bIns="47425" rtlCol="0" anchor="b"/>
          <a:lstStyle>
            <a:lvl1pPr algn="r">
              <a:defRPr sz="1300">
                <a:latin typeface="Arial" panose="020B0604020202020204" pitchFamily="34" charset="0"/>
              </a:defRPr>
            </a:lvl1pPr>
          </a:lstStyle>
          <a:p>
            <a:fld id="{49027E0A-1465-4A40-B1D5-9126D49509FC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133482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/>
              <a:t>Please</a:t>
            </a:r>
            <a:r>
              <a:rPr lang="de-DE" dirty="0"/>
              <a:t> </a:t>
            </a:r>
            <a:r>
              <a:rPr lang="de-DE" dirty="0" err="1"/>
              <a:t>Indicate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subproject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875639">
              <a:defRPr/>
            </a:pPr>
            <a:fld id="{49027E0A-1465-4A40-B1D5-9126D49509FC}" type="slidenum">
              <a:rPr lang="en-GB">
                <a:solidFill>
                  <a:prstClr val="black"/>
                </a:solidFill>
              </a:rPr>
              <a:pPr defTabSz="875639">
                <a:defRPr/>
              </a:pPr>
              <a:t>1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88185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PD: Plasma Devices </a:t>
            </a:r>
            <a:r>
              <a:rPr lang="de-DE" dirty="0" err="1"/>
              <a:t>as</a:t>
            </a:r>
            <a:r>
              <a:rPr lang="de-DE" dirty="0"/>
              <a:t> in PEP </a:t>
            </a:r>
            <a:r>
              <a:rPr lang="de-DE" dirty="0" err="1"/>
              <a:t>listed</a:t>
            </a:r>
            <a:endParaRPr lang="de-DE" dirty="0"/>
          </a:p>
          <a:p>
            <a:r>
              <a:rPr lang="de-DE" dirty="0"/>
              <a:t>HHF:</a:t>
            </a:r>
            <a:r>
              <a:rPr lang="de-DE" baseline="0" dirty="0"/>
              <a:t> High </a:t>
            </a:r>
            <a:r>
              <a:rPr lang="de-DE" baseline="0" dirty="0" err="1"/>
              <a:t>Heat</a:t>
            </a:r>
            <a:r>
              <a:rPr lang="de-DE" baseline="0" dirty="0"/>
              <a:t> </a:t>
            </a:r>
            <a:r>
              <a:rPr lang="de-DE" baseline="0" dirty="0" err="1"/>
              <a:t>flux</a:t>
            </a:r>
            <a:r>
              <a:rPr lang="de-DE" baseline="0" dirty="0"/>
              <a:t>  </a:t>
            </a:r>
            <a:r>
              <a:rPr lang="de-DE" baseline="0" dirty="0" err="1"/>
              <a:t>as</a:t>
            </a:r>
            <a:r>
              <a:rPr lang="de-DE" baseline="0" dirty="0"/>
              <a:t> in PEP </a:t>
            </a:r>
            <a:r>
              <a:rPr lang="de-DE" baseline="0" dirty="0" err="1"/>
              <a:t>listed</a:t>
            </a:r>
            <a:endParaRPr lang="de-DE" baseline="0" dirty="0"/>
          </a:p>
          <a:p>
            <a:r>
              <a:rPr lang="de-DE" baseline="0" dirty="0"/>
              <a:t>IBF: Ion beam Facility </a:t>
            </a:r>
            <a:r>
              <a:rPr lang="de-DE" baseline="0" dirty="0" err="1"/>
              <a:t>as</a:t>
            </a:r>
            <a:r>
              <a:rPr lang="de-DE" baseline="0" dirty="0"/>
              <a:t> in PEP </a:t>
            </a:r>
            <a:r>
              <a:rPr lang="de-DE" baseline="0" dirty="0" err="1"/>
              <a:t>listed</a:t>
            </a:r>
            <a:endParaRPr lang="de-DE" baseline="0" dirty="0"/>
          </a:p>
          <a:p>
            <a:r>
              <a:rPr lang="de-DE" baseline="0" dirty="0"/>
              <a:t>Other </a:t>
            </a:r>
            <a:r>
              <a:rPr lang="de-DE" baseline="0" dirty="0" err="1"/>
              <a:t>facilties</a:t>
            </a:r>
            <a:r>
              <a:rPr lang="de-DE" baseline="0" dirty="0"/>
              <a:t> </a:t>
            </a:r>
            <a:r>
              <a:rPr lang="de-DE" baseline="0" dirty="0" err="1"/>
              <a:t>as</a:t>
            </a:r>
            <a:r>
              <a:rPr lang="de-DE" baseline="0" dirty="0"/>
              <a:t> in PEP </a:t>
            </a:r>
            <a:r>
              <a:rPr lang="de-DE" baseline="0" dirty="0" err="1"/>
              <a:t>listed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875639">
              <a:defRPr/>
            </a:pPr>
            <a:fld id="{49027E0A-1465-4A40-B1D5-9126D49509FC}" type="slidenum">
              <a:rPr lang="en-GB">
                <a:solidFill>
                  <a:prstClr val="black"/>
                </a:solidFill>
              </a:rPr>
              <a:pPr defTabSz="875639">
                <a:defRPr/>
              </a:pPr>
              <a:t>10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56396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PD: Plasma Devices </a:t>
            </a:r>
            <a:r>
              <a:rPr lang="de-DE" dirty="0" err="1"/>
              <a:t>as</a:t>
            </a:r>
            <a:r>
              <a:rPr lang="de-DE" dirty="0"/>
              <a:t> in PEP </a:t>
            </a:r>
            <a:r>
              <a:rPr lang="de-DE" dirty="0" err="1"/>
              <a:t>listed</a:t>
            </a:r>
            <a:endParaRPr lang="de-DE" dirty="0"/>
          </a:p>
          <a:p>
            <a:r>
              <a:rPr lang="de-DE" dirty="0"/>
              <a:t>HHF:</a:t>
            </a:r>
            <a:r>
              <a:rPr lang="de-DE" baseline="0" dirty="0"/>
              <a:t> High </a:t>
            </a:r>
            <a:r>
              <a:rPr lang="de-DE" baseline="0" dirty="0" err="1"/>
              <a:t>Heat</a:t>
            </a:r>
            <a:r>
              <a:rPr lang="de-DE" baseline="0" dirty="0"/>
              <a:t> </a:t>
            </a:r>
            <a:r>
              <a:rPr lang="de-DE" baseline="0" dirty="0" err="1"/>
              <a:t>flux</a:t>
            </a:r>
            <a:r>
              <a:rPr lang="de-DE" baseline="0" dirty="0"/>
              <a:t>  </a:t>
            </a:r>
            <a:r>
              <a:rPr lang="de-DE" baseline="0" dirty="0" err="1"/>
              <a:t>as</a:t>
            </a:r>
            <a:r>
              <a:rPr lang="de-DE" baseline="0" dirty="0"/>
              <a:t> in PEP </a:t>
            </a:r>
            <a:r>
              <a:rPr lang="de-DE" baseline="0" dirty="0" err="1"/>
              <a:t>listed</a:t>
            </a:r>
            <a:endParaRPr lang="de-DE" baseline="0" dirty="0"/>
          </a:p>
          <a:p>
            <a:r>
              <a:rPr lang="de-DE" baseline="0" dirty="0"/>
              <a:t>IBF: Ion beam Facility </a:t>
            </a:r>
            <a:r>
              <a:rPr lang="de-DE" baseline="0" dirty="0" err="1"/>
              <a:t>as</a:t>
            </a:r>
            <a:r>
              <a:rPr lang="de-DE" baseline="0" dirty="0"/>
              <a:t> in PEP </a:t>
            </a:r>
            <a:r>
              <a:rPr lang="de-DE" baseline="0" dirty="0" err="1"/>
              <a:t>listed</a:t>
            </a:r>
            <a:endParaRPr lang="de-DE" baseline="0" dirty="0"/>
          </a:p>
          <a:p>
            <a:r>
              <a:rPr lang="de-DE" baseline="0" dirty="0"/>
              <a:t>Other </a:t>
            </a:r>
            <a:r>
              <a:rPr lang="de-DE" baseline="0" dirty="0" err="1"/>
              <a:t>facilties</a:t>
            </a:r>
            <a:r>
              <a:rPr lang="de-DE" baseline="0" dirty="0"/>
              <a:t> </a:t>
            </a:r>
            <a:r>
              <a:rPr lang="de-DE" baseline="0" dirty="0" err="1"/>
              <a:t>as</a:t>
            </a:r>
            <a:r>
              <a:rPr lang="de-DE" baseline="0" dirty="0"/>
              <a:t> in PEP </a:t>
            </a:r>
            <a:r>
              <a:rPr lang="de-DE" baseline="0" dirty="0" err="1"/>
              <a:t>listed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342">
              <a:defRPr/>
            </a:pPr>
            <a:fld id="{49027E0A-1465-4A40-B1D5-9126D49509FC}" type="slidenum">
              <a:rPr lang="en-GB">
                <a:solidFill>
                  <a:prstClr val="black"/>
                </a:solidFill>
              </a:rPr>
              <a:pPr defTabSz="914342">
                <a:defRPr/>
              </a:pPr>
              <a:t>11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59742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PD: Plasma Devices </a:t>
            </a:r>
            <a:r>
              <a:rPr lang="de-DE" dirty="0" err="1"/>
              <a:t>as</a:t>
            </a:r>
            <a:r>
              <a:rPr lang="de-DE" dirty="0"/>
              <a:t> in PEP </a:t>
            </a:r>
            <a:r>
              <a:rPr lang="de-DE" dirty="0" err="1"/>
              <a:t>listed</a:t>
            </a:r>
            <a:endParaRPr lang="de-DE" dirty="0"/>
          </a:p>
          <a:p>
            <a:r>
              <a:rPr lang="de-DE" dirty="0"/>
              <a:t>HHF:</a:t>
            </a:r>
            <a:r>
              <a:rPr lang="de-DE" baseline="0" dirty="0"/>
              <a:t> High </a:t>
            </a:r>
            <a:r>
              <a:rPr lang="de-DE" baseline="0" dirty="0" err="1"/>
              <a:t>Heat</a:t>
            </a:r>
            <a:r>
              <a:rPr lang="de-DE" baseline="0" dirty="0"/>
              <a:t> </a:t>
            </a:r>
            <a:r>
              <a:rPr lang="de-DE" baseline="0" dirty="0" err="1"/>
              <a:t>flux</a:t>
            </a:r>
            <a:r>
              <a:rPr lang="de-DE" baseline="0" dirty="0"/>
              <a:t>  </a:t>
            </a:r>
            <a:r>
              <a:rPr lang="de-DE" baseline="0" dirty="0" err="1"/>
              <a:t>as</a:t>
            </a:r>
            <a:r>
              <a:rPr lang="de-DE" baseline="0" dirty="0"/>
              <a:t> in PEP </a:t>
            </a:r>
            <a:r>
              <a:rPr lang="de-DE" baseline="0" dirty="0" err="1"/>
              <a:t>listed</a:t>
            </a:r>
            <a:endParaRPr lang="de-DE" baseline="0" dirty="0"/>
          </a:p>
          <a:p>
            <a:r>
              <a:rPr lang="de-DE" baseline="0" dirty="0"/>
              <a:t>IBF: Ion beam Facility </a:t>
            </a:r>
            <a:r>
              <a:rPr lang="de-DE" baseline="0" dirty="0" err="1"/>
              <a:t>as</a:t>
            </a:r>
            <a:r>
              <a:rPr lang="de-DE" baseline="0" dirty="0"/>
              <a:t> in PEP </a:t>
            </a:r>
            <a:r>
              <a:rPr lang="de-DE" baseline="0" dirty="0" err="1"/>
              <a:t>listed</a:t>
            </a:r>
            <a:endParaRPr lang="de-DE" baseline="0" dirty="0"/>
          </a:p>
          <a:p>
            <a:r>
              <a:rPr lang="de-DE" baseline="0" dirty="0"/>
              <a:t>Other </a:t>
            </a:r>
            <a:r>
              <a:rPr lang="de-DE" baseline="0" dirty="0" err="1"/>
              <a:t>facilties</a:t>
            </a:r>
            <a:r>
              <a:rPr lang="de-DE" baseline="0" dirty="0"/>
              <a:t> </a:t>
            </a:r>
            <a:r>
              <a:rPr lang="de-DE" baseline="0" dirty="0" err="1"/>
              <a:t>as</a:t>
            </a:r>
            <a:r>
              <a:rPr lang="de-DE" baseline="0" dirty="0"/>
              <a:t> in PEP </a:t>
            </a:r>
            <a:r>
              <a:rPr lang="de-DE" baseline="0" dirty="0" err="1"/>
              <a:t>listed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08947">
              <a:defRPr/>
            </a:pPr>
            <a:fld id="{49027E0A-1465-4A40-B1D5-9126D49509FC}" type="slidenum">
              <a:rPr lang="en-GB">
                <a:solidFill>
                  <a:prstClr val="black"/>
                </a:solidFill>
              </a:rPr>
              <a:pPr defTabSz="908947">
                <a:defRPr/>
              </a:pPr>
              <a:t>12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56780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PD: Plasma Devices </a:t>
            </a:r>
            <a:r>
              <a:rPr lang="de-DE" dirty="0" err="1"/>
              <a:t>as</a:t>
            </a:r>
            <a:r>
              <a:rPr lang="de-DE" dirty="0"/>
              <a:t> in PEP </a:t>
            </a:r>
            <a:r>
              <a:rPr lang="de-DE" dirty="0" err="1"/>
              <a:t>listed</a:t>
            </a:r>
            <a:endParaRPr lang="de-DE" dirty="0"/>
          </a:p>
          <a:p>
            <a:r>
              <a:rPr lang="de-DE" dirty="0"/>
              <a:t>HHF:</a:t>
            </a:r>
            <a:r>
              <a:rPr lang="de-DE" baseline="0" dirty="0"/>
              <a:t> High </a:t>
            </a:r>
            <a:r>
              <a:rPr lang="de-DE" baseline="0" dirty="0" err="1"/>
              <a:t>Heat</a:t>
            </a:r>
            <a:r>
              <a:rPr lang="de-DE" baseline="0" dirty="0"/>
              <a:t> </a:t>
            </a:r>
            <a:r>
              <a:rPr lang="de-DE" baseline="0" dirty="0" err="1"/>
              <a:t>flux</a:t>
            </a:r>
            <a:r>
              <a:rPr lang="de-DE" baseline="0" dirty="0"/>
              <a:t>  </a:t>
            </a:r>
            <a:r>
              <a:rPr lang="de-DE" baseline="0" dirty="0" err="1"/>
              <a:t>as</a:t>
            </a:r>
            <a:r>
              <a:rPr lang="de-DE" baseline="0" dirty="0"/>
              <a:t> in PEP </a:t>
            </a:r>
            <a:r>
              <a:rPr lang="de-DE" baseline="0" dirty="0" err="1"/>
              <a:t>listed</a:t>
            </a:r>
            <a:endParaRPr lang="de-DE" baseline="0" dirty="0"/>
          </a:p>
          <a:p>
            <a:r>
              <a:rPr lang="de-DE" baseline="0" dirty="0"/>
              <a:t>IBF: Ion beam Facility </a:t>
            </a:r>
            <a:r>
              <a:rPr lang="de-DE" baseline="0" dirty="0" err="1"/>
              <a:t>as</a:t>
            </a:r>
            <a:r>
              <a:rPr lang="de-DE" baseline="0" dirty="0"/>
              <a:t> in PEP </a:t>
            </a:r>
            <a:r>
              <a:rPr lang="de-DE" baseline="0" dirty="0" err="1"/>
              <a:t>listed</a:t>
            </a:r>
            <a:endParaRPr lang="de-DE" baseline="0" dirty="0"/>
          </a:p>
          <a:p>
            <a:r>
              <a:rPr lang="de-DE" baseline="0" dirty="0"/>
              <a:t>Other </a:t>
            </a:r>
            <a:r>
              <a:rPr lang="de-DE" baseline="0" dirty="0" err="1"/>
              <a:t>facilties</a:t>
            </a:r>
            <a:r>
              <a:rPr lang="de-DE" baseline="0" dirty="0"/>
              <a:t> </a:t>
            </a:r>
            <a:r>
              <a:rPr lang="de-DE" baseline="0" dirty="0" err="1"/>
              <a:t>as</a:t>
            </a:r>
            <a:r>
              <a:rPr lang="de-DE" baseline="0" dirty="0"/>
              <a:t> in PEP </a:t>
            </a:r>
            <a:r>
              <a:rPr lang="de-DE" baseline="0" dirty="0" err="1"/>
              <a:t>listed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342">
              <a:defRPr/>
            </a:pPr>
            <a:fld id="{49027E0A-1465-4A40-B1D5-9126D49509FC}" type="slidenum">
              <a:rPr lang="en-GB">
                <a:solidFill>
                  <a:prstClr val="black"/>
                </a:solidFill>
              </a:rPr>
              <a:pPr defTabSz="914342">
                <a:defRPr/>
              </a:pPr>
              <a:t>16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01601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PD: Plasma Devices </a:t>
            </a:r>
            <a:r>
              <a:rPr lang="de-DE" dirty="0" err="1"/>
              <a:t>as</a:t>
            </a:r>
            <a:r>
              <a:rPr lang="de-DE" dirty="0"/>
              <a:t> in PEP </a:t>
            </a:r>
            <a:r>
              <a:rPr lang="de-DE" dirty="0" err="1"/>
              <a:t>listed</a:t>
            </a:r>
            <a:endParaRPr lang="de-DE" dirty="0"/>
          </a:p>
          <a:p>
            <a:r>
              <a:rPr lang="de-DE" dirty="0"/>
              <a:t>HHF:</a:t>
            </a:r>
            <a:r>
              <a:rPr lang="de-DE" baseline="0" dirty="0"/>
              <a:t> High </a:t>
            </a:r>
            <a:r>
              <a:rPr lang="de-DE" baseline="0" dirty="0" err="1"/>
              <a:t>Heat</a:t>
            </a:r>
            <a:r>
              <a:rPr lang="de-DE" baseline="0" dirty="0"/>
              <a:t> </a:t>
            </a:r>
            <a:r>
              <a:rPr lang="de-DE" baseline="0" dirty="0" err="1"/>
              <a:t>flux</a:t>
            </a:r>
            <a:r>
              <a:rPr lang="de-DE" baseline="0" dirty="0"/>
              <a:t>  </a:t>
            </a:r>
            <a:r>
              <a:rPr lang="de-DE" baseline="0" dirty="0" err="1"/>
              <a:t>as</a:t>
            </a:r>
            <a:r>
              <a:rPr lang="de-DE" baseline="0" dirty="0"/>
              <a:t> in PEP </a:t>
            </a:r>
            <a:r>
              <a:rPr lang="de-DE" baseline="0" dirty="0" err="1"/>
              <a:t>listed</a:t>
            </a:r>
            <a:endParaRPr lang="de-DE" baseline="0" dirty="0"/>
          </a:p>
          <a:p>
            <a:r>
              <a:rPr lang="de-DE" baseline="0" dirty="0"/>
              <a:t>IBF: Ion beam Facility </a:t>
            </a:r>
            <a:r>
              <a:rPr lang="de-DE" baseline="0" dirty="0" err="1"/>
              <a:t>as</a:t>
            </a:r>
            <a:r>
              <a:rPr lang="de-DE" baseline="0" dirty="0"/>
              <a:t> in PEP </a:t>
            </a:r>
            <a:r>
              <a:rPr lang="de-DE" baseline="0" dirty="0" err="1"/>
              <a:t>listed</a:t>
            </a:r>
            <a:endParaRPr lang="de-DE" baseline="0" dirty="0"/>
          </a:p>
          <a:p>
            <a:r>
              <a:rPr lang="de-DE" baseline="0" dirty="0"/>
              <a:t>Other </a:t>
            </a:r>
            <a:r>
              <a:rPr lang="de-DE" baseline="0" dirty="0" err="1"/>
              <a:t>facilties</a:t>
            </a:r>
            <a:r>
              <a:rPr lang="de-DE" baseline="0" dirty="0"/>
              <a:t> </a:t>
            </a:r>
            <a:r>
              <a:rPr lang="de-DE" baseline="0" dirty="0" err="1"/>
              <a:t>as</a:t>
            </a:r>
            <a:r>
              <a:rPr lang="de-DE" baseline="0" dirty="0"/>
              <a:t> in PEP </a:t>
            </a:r>
            <a:r>
              <a:rPr lang="de-DE" baseline="0" dirty="0" err="1"/>
              <a:t>listed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342">
              <a:defRPr/>
            </a:pPr>
            <a:fld id="{49027E0A-1465-4A40-B1D5-9126D49509FC}" type="slidenum">
              <a:rPr lang="en-GB">
                <a:solidFill>
                  <a:prstClr val="black"/>
                </a:solidFill>
              </a:rPr>
              <a:pPr defTabSz="914342">
                <a:defRPr/>
              </a:pPr>
              <a:t>17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450442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PD: Plasma Devices </a:t>
            </a:r>
            <a:r>
              <a:rPr lang="de-DE" dirty="0" err="1"/>
              <a:t>as</a:t>
            </a:r>
            <a:r>
              <a:rPr lang="de-DE" dirty="0"/>
              <a:t> in PEP </a:t>
            </a:r>
            <a:r>
              <a:rPr lang="de-DE" dirty="0" err="1"/>
              <a:t>listed</a:t>
            </a:r>
            <a:endParaRPr lang="de-DE" dirty="0"/>
          </a:p>
          <a:p>
            <a:r>
              <a:rPr lang="de-DE" dirty="0"/>
              <a:t>HHF:</a:t>
            </a:r>
            <a:r>
              <a:rPr lang="de-DE" baseline="0" dirty="0"/>
              <a:t> High </a:t>
            </a:r>
            <a:r>
              <a:rPr lang="de-DE" baseline="0" dirty="0" err="1"/>
              <a:t>Heat</a:t>
            </a:r>
            <a:r>
              <a:rPr lang="de-DE" baseline="0" dirty="0"/>
              <a:t> </a:t>
            </a:r>
            <a:r>
              <a:rPr lang="de-DE" baseline="0" dirty="0" err="1"/>
              <a:t>flux</a:t>
            </a:r>
            <a:r>
              <a:rPr lang="de-DE" baseline="0" dirty="0"/>
              <a:t>  </a:t>
            </a:r>
            <a:r>
              <a:rPr lang="de-DE" baseline="0" dirty="0" err="1"/>
              <a:t>as</a:t>
            </a:r>
            <a:r>
              <a:rPr lang="de-DE" baseline="0" dirty="0"/>
              <a:t> in PEP </a:t>
            </a:r>
            <a:r>
              <a:rPr lang="de-DE" baseline="0" dirty="0" err="1"/>
              <a:t>listed</a:t>
            </a:r>
            <a:endParaRPr lang="de-DE" baseline="0" dirty="0"/>
          </a:p>
          <a:p>
            <a:r>
              <a:rPr lang="de-DE" baseline="0" dirty="0"/>
              <a:t>IBF: Ion beam Facility </a:t>
            </a:r>
            <a:r>
              <a:rPr lang="de-DE" baseline="0" dirty="0" err="1"/>
              <a:t>as</a:t>
            </a:r>
            <a:r>
              <a:rPr lang="de-DE" baseline="0" dirty="0"/>
              <a:t> in PEP </a:t>
            </a:r>
            <a:r>
              <a:rPr lang="de-DE" baseline="0" dirty="0" err="1"/>
              <a:t>listed</a:t>
            </a:r>
            <a:endParaRPr lang="de-DE" baseline="0" dirty="0"/>
          </a:p>
          <a:p>
            <a:r>
              <a:rPr lang="de-DE" baseline="0" dirty="0"/>
              <a:t>Other </a:t>
            </a:r>
            <a:r>
              <a:rPr lang="de-DE" baseline="0" dirty="0" err="1"/>
              <a:t>facilties</a:t>
            </a:r>
            <a:r>
              <a:rPr lang="de-DE" baseline="0" dirty="0"/>
              <a:t> </a:t>
            </a:r>
            <a:r>
              <a:rPr lang="de-DE" baseline="0" dirty="0" err="1"/>
              <a:t>as</a:t>
            </a:r>
            <a:r>
              <a:rPr lang="de-DE" baseline="0" dirty="0"/>
              <a:t> in PEP </a:t>
            </a:r>
            <a:r>
              <a:rPr lang="de-DE" baseline="0" dirty="0" err="1"/>
              <a:t>listed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08947">
              <a:defRPr/>
            </a:pPr>
            <a:fld id="{49027E0A-1465-4A40-B1D5-9126D49509FC}" type="slidenum">
              <a:rPr lang="en-GB">
                <a:solidFill>
                  <a:prstClr val="black"/>
                </a:solidFill>
              </a:rPr>
              <a:pPr defTabSz="908947">
                <a:defRPr/>
              </a:pPr>
              <a:t>24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316987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PD: Plasma Devices </a:t>
            </a:r>
            <a:r>
              <a:rPr lang="de-DE" dirty="0" err="1"/>
              <a:t>as</a:t>
            </a:r>
            <a:r>
              <a:rPr lang="de-DE" dirty="0"/>
              <a:t> in PEP </a:t>
            </a:r>
            <a:r>
              <a:rPr lang="de-DE" dirty="0" err="1"/>
              <a:t>listed</a:t>
            </a:r>
            <a:endParaRPr lang="de-DE" dirty="0"/>
          </a:p>
          <a:p>
            <a:r>
              <a:rPr lang="de-DE" dirty="0"/>
              <a:t>HHF:</a:t>
            </a:r>
            <a:r>
              <a:rPr lang="de-DE" baseline="0" dirty="0"/>
              <a:t> High </a:t>
            </a:r>
            <a:r>
              <a:rPr lang="de-DE" baseline="0" dirty="0" err="1"/>
              <a:t>Heat</a:t>
            </a:r>
            <a:r>
              <a:rPr lang="de-DE" baseline="0" dirty="0"/>
              <a:t> </a:t>
            </a:r>
            <a:r>
              <a:rPr lang="de-DE" baseline="0" dirty="0" err="1"/>
              <a:t>flux</a:t>
            </a:r>
            <a:r>
              <a:rPr lang="de-DE" baseline="0" dirty="0"/>
              <a:t>  </a:t>
            </a:r>
            <a:r>
              <a:rPr lang="de-DE" baseline="0" dirty="0" err="1"/>
              <a:t>as</a:t>
            </a:r>
            <a:r>
              <a:rPr lang="de-DE" baseline="0" dirty="0"/>
              <a:t> in PEP </a:t>
            </a:r>
            <a:r>
              <a:rPr lang="de-DE" baseline="0" dirty="0" err="1"/>
              <a:t>listed</a:t>
            </a:r>
            <a:endParaRPr lang="de-DE" baseline="0" dirty="0"/>
          </a:p>
          <a:p>
            <a:r>
              <a:rPr lang="de-DE" baseline="0" dirty="0"/>
              <a:t>IBF: Ion beam Facility </a:t>
            </a:r>
            <a:r>
              <a:rPr lang="de-DE" baseline="0" dirty="0" err="1"/>
              <a:t>as</a:t>
            </a:r>
            <a:r>
              <a:rPr lang="de-DE" baseline="0" dirty="0"/>
              <a:t> in PEP </a:t>
            </a:r>
            <a:r>
              <a:rPr lang="de-DE" baseline="0" dirty="0" err="1"/>
              <a:t>listed</a:t>
            </a:r>
            <a:endParaRPr lang="de-DE" baseline="0" dirty="0"/>
          </a:p>
          <a:p>
            <a:r>
              <a:rPr lang="de-DE" baseline="0" dirty="0"/>
              <a:t>Other </a:t>
            </a:r>
            <a:r>
              <a:rPr lang="de-DE" baseline="0" dirty="0" err="1"/>
              <a:t>facilties</a:t>
            </a:r>
            <a:r>
              <a:rPr lang="de-DE" baseline="0" dirty="0"/>
              <a:t> </a:t>
            </a:r>
            <a:r>
              <a:rPr lang="de-DE" baseline="0" dirty="0" err="1"/>
              <a:t>as</a:t>
            </a:r>
            <a:r>
              <a:rPr lang="de-DE" baseline="0" dirty="0"/>
              <a:t> in PEP </a:t>
            </a:r>
            <a:r>
              <a:rPr lang="de-DE" baseline="0" dirty="0" err="1"/>
              <a:t>listed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08947">
              <a:defRPr/>
            </a:pPr>
            <a:fld id="{49027E0A-1465-4A40-B1D5-9126D49509FC}" type="slidenum">
              <a:rPr lang="en-GB">
                <a:solidFill>
                  <a:prstClr val="black"/>
                </a:solidFill>
              </a:rPr>
              <a:pPr defTabSz="908947">
                <a:defRPr/>
              </a:pPr>
              <a:t>25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482242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PD: Plasma Devices </a:t>
            </a:r>
            <a:r>
              <a:rPr lang="de-DE" dirty="0" err="1"/>
              <a:t>as</a:t>
            </a:r>
            <a:r>
              <a:rPr lang="de-DE" dirty="0"/>
              <a:t> in PEP </a:t>
            </a:r>
            <a:r>
              <a:rPr lang="de-DE" dirty="0" err="1"/>
              <a:t>listed</a:t>
            </a:r>
            <a:endParaRPr lang="de-DE" dirty="0"/>
          </a:p>
          <a:p>
            <a:r>
              <a:rPr lang="de-DE" dirty="0"/>
              <a:t>HHF:</a:t>
            </a:r>
            <a:r>
              <a:rPr lang="de-DE" baseline="0" dirty="0"/>
              <a:t> High </a:t>
            </a:r>
            <a:r>
              <a:rPr lang="de-DE" baseline="0" dirty="0" err="1"/>
              <a:t>Heat</a:t>
            </a:r>
            <a:r>
              <a:rPr lang="de-DE" baseline="0" dirty="0"/>
              <a:t> </a:t>
            </a:r>
            <a:r>
              <a:rPr lang="de-DE" baseline="0" dirty="0" err="1"/>
              <a:t>flux</a:t>
            </a:r>
            <a:r>
              <a:rPr lang="de-DE" baseline="0" dirty="0"/>
              <a:t>  </a:t>
            </a:r>
            <a:r>
              <a:rPr lang="de-DE" baseline="0" dirty="0" err="1"/>
              <a:t>as</a:t>
            </a:r>
            <a:r>
              <a:rPr lang="de-DE" baseline="0" dirty="0"/>
              <a:t> in PEP </a:t>
            </a:r>
            <a:r>
              <a:rPr lang="de-DE" baseline="0" dirty="0" err="1"/>
              <a:t>listed</a:t>
            </a:r>
            <a:endParaRPr lang="de-DE" baseline="0" dirty="0"/>
          </a:p>
          <a:p>
            <a:r>
              <a:rPr lang="de-DE" baseline="0" dirty="0"/>
              <a:t>IBF: Ion beam Facility </a:t>
            </a:r>
            <a:r>
              <a:rPr lang="de-DE" baseline="0" dirty="0" err="1"/>
              <a:t>as</a:t>
            </a:r>
            <a:r>
              <a:rPr lang="de-DE" baseline="0" dirty="0"/>
              <a:t> in PEP </a:t>
            </a:r>
            <a:r>
              <a:rPr lang="de-DE" baseline="0" dirty="0" err="1"/>
              <a:t>listed</a:t>
            </a:r>
            <a:endParaRPr lang="de-DE" baseline="0" dirty="0"/>
          </a:p>
          <a:p>
            <a:r>
              <a:rPr lang="de-DE" baseline="0" dirty="0"/>
              <a:t>Other </a:t>
            </a:r>
            <a:r>
              <a:rPr lang="de-DE" baseline="0" dirty="0" err="1"/>
              <a:t>facilties</a:t>
            </a:r>
            <a:r>
              <a:rPr lang="de-DE" baseline="0" dirty="0"/>
              <a:t> </a:t>
            </a:r>
            <a:r>
              <a:rPr lang="de-DE" baseline="0" dirty="0" err="1"/>
              <a:t>as</a:t>
            </a:r>
            <a:r>
              <a:rPr lang="de-DE" baseline="0" dirty="0"/>
              <a:t> in PEP </a:t>
            </a:r>
            <a:r>
              <a:rPr lang="de-DE" baseline="0" dirty="0" err="1"/>
              <a:t>listed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875639">
              <a:defRPr/>
            </a:pPr>
            <a:fld id="{49027E0A-1465-4A40-B1D5-9126D49509FC}" type="slidenum">
              <a:rPr lang="en-GB">
                <a:solidFill>
                  <a:prstClr val="black"/>
                </a:solidFill>
              </a:rPr>
              <a:pPr defTabSz="875639">
                <a:defRPr/>
              </a:pPr>
              <a:t>26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284115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027E0A-1465-4A40-B1D5-9126D49509FC}" type="slidenum">
              <a:rPr lang="en-GB" smtClean="0"/>
              <a:pPr/>
              <a:t>30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8857920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870504">
              <a:defRPr/>
            </a:pPr>
            <a:fld id="{49027E0A-1465-4A40-B1D5-9126D49509FC}" type="slidenum">
              <a:rPr lang="en-GB">
                <a:solidFill>
                  <a:prstClr val="black"/>
                </a:solidFill>
              </a:rPr>
              <a:pPr defTabSz="870504">
                <a:defRPr/>
              </a:pPr>
              <a:t>31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42740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/>
              <a:t>Please</a:t>
            </a:r>
            <a:r>
              <a:rPr lang="de-DE" dirty="0"/>
              <a:t> </a:t>
            </a:r>
            <a:r>
              <a:rPr lang="de-DE" dirty="0" err="1"/>
              <a:t>mark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Subproject in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875639">
              <a:defRPr/>
            </a:pPr>
            <a:fld id="{49027E0A-1465-4A40-B1D5-9126D49509FC}" type="slidenum">
              <a:rPr lang="en-GB">
                <a:solidFill>
                  <a:prstClr val="black"/>
                </a:solidFill>
              </a:rPr>
              <a:pPr defTabSz="875639">
                <a:defRPr/>
              </a:pPr>
              <a:t>2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632256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870504">
              <a:defRPr/>
            </a:pPr>
            <a:fld id="{49027E0A-1465-4A40-B1D5-9126D49509FC}" type="slidenum">
              <a:rPr lang="en-GB">
                <a:solidFill>
                  <a:prstClr val="black"/>
                </a:solidFill>
              </a:rPr>
              <a:pPr defTabSz="870504">
                <a:defRPr/>
              </a:pPr>
              <a:t>32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414305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870504">
              <a:defRPr/>
            </a:pPr>
            <a:fld id="{49027E0A-1465-4A40-B1D5-9126D49509FC}" type="slidenum">
              <a:rPr lang="en-GB">
                <a:solidFill>
                  <a:prstClr val="black"/>
                </a:solidFill>
              </a:rPr>
              <a:pPr defTabSz="870504">
                <a:defRPr/>
              </a:pPr>
              <a:t>33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896173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PD: Plasma Devices </a:t>
            </a:r>
            <a:r>
              <a:rPr lang="de-DE" dirty="0" err="1"/>
              <a:t>as</a:t>
            </a:r>
            <a:r>
              <a:rPr lang="de-DE" dirty="0"/>
              <a:t> in PEP </a:t>
            </a:r>
            <a:r>
              <a:rPr lang="de-DE" dirty="0" err="1"/>
              <a:t>listed</a:t>
            </a:r>
            <a:endParaRPr lang="de-DE" dirty="0"/>
          </a:p>
          <a:p>
            <a:r>
              <a:rPr lang="de-DE" dirty="0"/>
              <a:t>HHF:</a:t>
            </a:r>
            <a:r>
              <a:rPr lang="de-DE" baseline="0" dirty="0"/>
              <a:t> High </a:t>
            </a:r>
            <a:r>
              <a:rPr lang="de-DE" baseline="0" dirty="0" err="1"/>
              <a:t>Heat</a:t>
            </a:r>
            <a:r>
              <a:rPr lang="de-DE" baseline="0" dirty="0"/>
              <a:t> </a:t>
            </a:r>
            <a:r>
              <a:rPr lang="de-DE" baseline="0" dirty="0" err="1"/>
              <a:t>flux</a:t>
            </a:r>
            <a:r>
              <a:rPr lang="de-DE" baseline="0" dirty="0"/>
              <a:t>  </a:t>
            </a:r>
            <a:r>
              <a:rPr lang="de-DE" baseline="0" dirty="0" err="1"/>
              <a:t>as</a:t>
            </a:r>
            <a:r>
              <a:rPr lang="de-DE" baseline="0" dirty="0"/>
              <a:t> in PEP </a:t>
            </a:r>
            <a:r>
              <a:rPr lang="de-DE" baseline="0" dirty="0" err="1"/>
              <a:t>listed</a:t>
            </a:r>
            <a:endParaRPr lang="de-DE" baseline="0" dirty="0"/>
          </a:p>
          <a:p>
            <a:r>
              <a:rPr lang="de-DE" baseline="0" dirty="0"/>
              <a:t>IBF: Ion beam Facility </a:t>
            </a:r>
            <a:r>
              <a:rPr lang="de-DE" baseline="0" dirty="0" err="1"/>
              <a:t>as</a:t>
            </a:r>
            <a:r>
              <a:rPr lang="de-DE" baseline="0" dirty="0"/>
              <a:t> in PEP </a:t>
            </a:r>
            <a:r>
              <a:rPr lang="de-DE" baseline="0" dirty="0" err="1"/>
              <a:t>listed</a:t>
            </a:r>
            <a:endParaRPr lang="de-DE" baseline="0" dirty="0"/>
          </a:p>
          <a:p>
            <a:r>
              <a:rPr lang="de-DE" baseline="0" dirty="0"/>
              <a:t>Other </a:t>
            </a:r>
            <a:r>
              <a:rPr lang="de-DE" baseline="0" dirty="0" err="1"/>
              <a:t>facilties</a:t>
            </a:r>
            <a:r>
              <a:rPr lang="de-DE" baseline="0" dirty="0"/>
              <a:t> </a:t>
            </a:r>
            <a:r>
              <a:rPr lang="de-DE" baseline="0" dirty="0" err="1"/>
              <a:t>as</a:t>
            </a:r>
            <a:r>
              <a:rPr lang="de-DE" baseline="0" dirty="0"/>
              <a:t> in PEP </a:t>
            </a:r>
            <a:r>
              <a:rPr lang="de-DE" baseline="0" dirty="0" err="1"/>
              <a:t>listed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875639">
              <a:defRPr/>
            </a:pPr>
            <a:fld id="{49027E0A-1465-4A40-B1D5-9126D49509FC}" type="slidenum">
              <a:rPr lang="en-GB">
                <a:solidFill>
                  <a:prstClr val="black"/>
                </a:solidFill>
              </a:rPr>
              <a:pPr defTabSz="875639">
                <a:defRPr/>
              </a:pPr>
              <a:t>34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984687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23825" y="763588"/>
            <a:ext cx="6792913" cy="38227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/>
              <a:t>Repalce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SPX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027E0A-1465-4A40-B1D5-9126D49509FC}" type="slidenum">
              <a:rPr lang="en-GB" smtClean="0"/>
              <a:pPr/>
              <a:t>35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1477568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79375" y="739775"/>
            <a:ext cx="6577013" cy="3700463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This </a:t>
            </a:r>
            <a:r>
              <a:rPr lang="de-DE" dirty="0" err="1"/>
              <a:t>is</a:t>
            </a:r>
            <a:r>
              <a:rPr lang="de-DE" dirty="0"/>
              <a:t> just a </a:t>
            </a:r>
            <a:r>
              <a:rPr lang="de-DE" dirty="0" err="1"/>
              <a:t>summary</a:t>
            </a:r>
            <a:r>
              <a:rPr lang="de-DE" dirty="0"/>
              <a:t> </a:t>
            </a:r>
            <a:r>
              <a:rPr lang="de-DE" dirty="0" err="1"/>
              <a:t>table</a:t>
            </a:r>
            <a:r>
              <a:rPr lang="de-DE" dirty="0"/>
              <a:t> – Michael</a:t>
            </a:r>
            <a:r>
              <a:rPr lang="de-DE" baseline="0" dirty="0"/>
              <a:t> will </a:t>
            </a:r>
            <a:r>
              <a:rPr lang="de-DE" baseline="0" dirty="0" err="1"/>
              <a:t>provide</a:t>
            </a:r>
            <a:r>
              <a:rPr lang="de-DE" baseline="0" dirty="0"/>
              <a:t> it.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027E0A-1465-4A40-B1D5-9126D49509FC}" type="slidenum">
              <a:rPr lang="en-GB" smtClean="0"/>
              <a:pPr/>
              <a:t>36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6644330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PD: Plasma Devices </a:t>
            </a:r>
            <a:r>
              <a:rPr lang="de-DE" dirty="0" err="1"/>
              <a:t>as</a:t>
            </a:r>
            <a:r>
              <a:rPr lang="de-DE" dirty="0"/>
              <a:t> in PEP </a:t>
            </a:r>
            <a:r>
              <a:rPr lang="de-DE" dirty="0" err="1"/>
              <a:t>listed</a:t>
            </a:r>
            <a:endParaRPr lang="de-DE" dirty="0"/>
          </a:p>
          <a:p>
            <a:r>
              <a:rPr lang="de-DE" dirty="0"/>
              <a:t>HHF:</a:t>
            </a:r>
            <a:r>
              <a:rPr lang="de-DE" baseline="0" dirty="0"/>
              <a:t> High </a:t>
            </a:r>
            <a:r>
              <a:rPr lang="de-DE" baseline="0" dirty="0" err="1"/>
              <a:t>Heat</a:t>
            </a:r>
            <a:r>
              <a:rPr lang="de-DE" baseline="0" dirty="0"/>
              <a:t> </a:t>
            </a:r>
            <a:r>
              <a:rPr lang="de-DE" baseline="0" dirty="0" err="1"/>
              <a:t>flux</a:t>
            </a:r>
            <a:r>
              <a:rPr lang="de-DE" baseline="0" dirty="0"/>
              <a:t>  </a:t>
            </a:r>
            <a:r>
              <a:rPr lang="de-DE" baseline="0" dirty="0" err="1"/>
              <a:t>as</a:t>
            </a:r>
            <a:r>
              <a:rPr lang="de-DE" baseline="0" dirty="0"/>
              <a:t> in PEP </a:t>
            </a:r>
            <a:r>
              <a:rPr lang="de-DE" baseline="0" dirty="0" err="1"/>
              <a:t>listed</a:t>
            </a:r>
            <a:endParaRPr lang="de-DE" baseline="0" dirty="0"/>
          </a:p>
          <a:p>
            <a:r>
              <a:rPr lang="de-DE" baseline="0" dirty="0"/>
              <a:t>IBF: Ion beam Facility </a:t>
            </a:r>
            <a:r>
              <a:rPr lang="de-DE" baseline="0" dirty="0" err="1"/>
              <a:t>as</a:t>
            </a:r>
            <a:r>
              <a:rPr lang="de-DE" baseline="0" dirty="0"/>
              <a:t> in PEP </a:t>
            </a:r>
            <a:r>
              <a:rPr lang="de-DE" baseline="0" dirty="0" err="1"/>
              <a:t>listed</a:t>
            </a:r>
            <a:endParaRPr lang="de-DE" baseline="0" dirty="0"/>
          </a:p>
          <a:p>
            <a:r>
              <a:rPr lang="de-DE" baseline="0" dirty="0"/>
              <a:t>Other </a:t>
            </a:r>
            <a:r>
              <a:rPr lang="de-DE" baseline="0" dirty="0" err="1"/>
              <a:t>facilties</a:t>
            </a:r>
            <a:r>
              <a:rPr lang="de-DE" baseline="0" dirty="0"/>
              <a:t> </a:t>
            </a:r>
            <a:r>
              <a:rPr lang="de-DE" baseline="0" dirty="0" err="1"/>
              <a:t>as</a:t>
            </a:r>
            <a:r>
              <a:rPr lang="de-DE" baseline="0" dirty="0"/>
              <a:t> in PEP </a:t>
            </a:r>
            <a:r>
              <a:rPr lang="de-DE" baseline="0" dirty="0" err="1"/>
              <a:t>listed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342">
              <a:defRPr/>
            </a:pPr>
            <a:fld id="{49027E0A-1465-4A40-B1D5-9126D49509FC}" type="slidenum">
              <a:rPr lang="en-GB">
                <a:solidFill>
                  <a:prstClr val="black"/>
                </a:solidFill>
              </a:rPr>
              <a:pPr defTabSz="914342">
                <a:defRPr/>
              </a:pPr>
              <a:t>37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313465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PD: Plasma Devices </a:t>
            </a:r>
            <a:r>
              <a:rPr lang="de-DE" dirty="0" err="1"/>
              <a:t>as</a:t>
            </a:r>
            <a:r>
              <a:rPr lang="de-DE" dirty="0"/>
              <a:t> in PEP </a:t>
            </a:r>
            <a:r>
              <a:rPr lang="de-DE" dirty="0" err="1"/>
              <a:t>listed</a:t>
            </a:r>
            <a:endParaRPr lang="de-DE" dirty="0"/>
          </a:p>
          <a:p>
            <a:r>
              <a:rPr lang="de-DE" dirty="0"/>
              <a:t>HHF:</a:t>
            </a:r>
            <a:r>
              <a:rPr lang="de-DE" baseline="0" dirty="0"/>
              <a:t> High </a:t>
            </a:r>
            <a:r>
              <a:rPr lang="de-DE" baseline="0" dirty="0" err="1"/>
              <a:t>Heat</a:t>
            </a:r>
            <a:r>
              <a:rPr lang="de-DE" baseline="0" dirty="0"/>
              <a:t> </a:t>
            </a:r>
            <a:r>
              <a:rPr lang="de-DE" baseline="0" dirty="0" err="1"/>
              <a:t>flux</a:t>
            </a:r>
            <a:r>
              <a:rPr lang="de-DE" baseline="0" dirty="0"/>
              <a:t>  </a:t>
            </a:r>
            <a:r>
              <a:rPr lang="de-DE" baseline="0" dirty="0" err="1"/>
              <a:t>as</a:t>
            </a:r>
            <a:r>
              <a:rPr lang="de-DE" baseline="0" dirty="0"/>
              <a:t> in PEP </a:t>
            </a:r>
            <a:r>
              <a:rPr lang="de-DE" baseline="0" dirty="0" err="1"/>
              <a:t>listed</a:t>
            </a:r>
            <a:endParaRPr lang="de-DE" baseline="0" dirty="0"/>
          </a:p>
          <a:p>
            <a:r>
              <a:rPr lang="de-DE" baseline="0" dirty="0"/>
              <a:t>IBF: Ion beam Facility </a:t>
            </a:r>
            <a:r>
              <a:rPr lang="de-DE" baseline="0" dirty="0" err="1"/>
              <a:t>as</a:t>
            </a:r>
            <a:r>
              <a:rPr lang="de-DE" baseline="0" dirty="0"/>
              <a:t> in PEP </a:t>
            </a:r>
            <a:r>
              <a:rPr lang="de-DE" baseline="0" dirty="0" err="1"/>
              <a:t>listed</a:t>
            </a:r>
            <a:endParaRPr lang="de-DE" baseline="0" dirty="0"/>
          </a:p>
          <a:p>
            <a:r>
              <a:rPr lang="de-DE" baseline="0" dirty="0"/>
              <a:t>Other </a:t>
            </a:r>
            <a:r>
              <a:rPr lang="de-DE" baseline="0" dirty="0" err="1"/>
              <a:t>facilties</a:t>
            </a:r>
            <a:r>
              <a:rPr lang="de-DE" baseline="0" dirty="0"/>
              <a:t> </a:t>
            </a:r>
            <a:r>
              <a:rPr lang="de-DE" baseline="0" dirty="0" err="1"/>
              <a:t>as</a:t>
            </a:r>
            <a:r>
              <a:rPr lang="de-DE" baseline="0" dirty="0"/>
              <a:t> in PEP </a:t>
            </a:r>
            <a:r>
              <a:rPr lang="de-DE" baseline="0" dirty="0" err="1"/>
              <a:t>listed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342">
              <a:defRPr/>
            </a:pPr>
            <a:fld id="{49027E0A-1465-4A40-B1D5-9126D49509FC}" type="slidenum">
              <a:rPr lang="en-GB">
                <a:solidFill>
                  <a:prstClr val="black"/>
                </a:solidFill>
              </a:rPr>
              <a:pPr defTabSz="914342">
                <a:defRPr/>
              </a:pPr>
              <a:t>38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862169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PD: Plasma Devices </a:t>
            </a:r>
            <a:r>
              <a:rPr lang="de-DE" dirty="0" err="1"/>
              <a:t>as</a:t>
            </a:r>
            <a:r>
              <a:rPr lang="de-DE" dirty="0"/>
              <a:t> in PEP </a:t>
            </a:r>
            <a:r>
              <a:rPr lang="de-DE" dirty="0" err="1"/>
              <a:t>listed</a:t>
            </a:r>
            <a:endParaRPr lang="de-DE" dirty="0"/>
          </a:p>
          <a:p>
            <a:r>
              <a:rPr lang="de-DE" dirty="0"/>
              <a:t>HHF:</a:t>
            </a:r>
            <a:r>
              <a:rPr lang="de-DE" baseline="0" dirty="0"/>
              <a:t> High </a:t>
            </a:r>
            <a:r>
              <a:rPr lang="de-DE" baseline="0" dirty="0" err="1"/>
              <a:t>Heat</a:t>
            </a:r>
            <a:r>
              <a:rPr lang="de-DE" baseline="0" dirty="0"/>
              <a:t> </a:t>
            </a:r>
            <a:r>
              <a:rPr lang="de-DE" baseline="0" dirty="0" err="1"/>
              <a:t>flux</a:t>
            </a:r>
            <a:r>
              <a:rPr lang="de-DE" baseline="0" dirty="0"/>
              <a:t>  </a:t>
            </a:r>
            <a:r>
              <a:rPr lang="de-DE" baseline="0" dirty="0" err="1"/>
              <a:t>as</a:t>
            </a:r>
            <a:r>
              <a:rPr lang="de-DE" baseline="0" dirty="0"/>
              <a:t> in PEP </a:t>
            </a:r>
            <a:r>
              <a:rPr lang="de-DE" baseline="0" dirty="0" err="1"/>
              <a:t>listed</a:t>
            </a:r>
            <a:endParaRPr lang="de-DE" baseline="0" dirty="0"/>
          </a:p>
          <a:p>
            <a:r>
              <a:rPr lang="de-DE" baseline="0" dirty="0"/>
              <a:t>IBF: Ion beam Facility </a:t>
            </a:r>
            <a:r>
              <a:rPr lang="de-DE" baseline="0" dirty="0" err="1"/>
              <a:t>as</a:t>
            </a:r>
            <a:r>
              <a:rPr lang="de-DE" baseline="0" dirty="0"/>
              <a:t> in PEP </a:t>
            </a:r>
            <a:r>
              <a:rPr lang="de-DE" baseline="0" dirty="0" err="1"/>
              <a:t>listed</a:t>
            </a:r>
            <a:endParaRPr lang="de-DE" baseline="0" dirty="0"/>
          </a:p>
          <a:p>
            <a:r>
              <a:rPr lang="de-DE" baseline="0" dirty="0"/>
              <a:t>Other </a:t>
            </a:r>
            <a:r>
              <a:rPr lang="de-DE" baseline="0" dirty="0" err="1"/>
              <a:t>facilties</a:t>
            </a:r>
            <a:r>
              <a:rPr lang="de-DE" baseline="0" dirty="0"/>
              <a:t> </a:t>
            </a:r>
            <a:r>
              <a:rPr lang="de-DE" baseline="0" dirty="0" err="1"/>
              <a:t>as</a:t>
            </a:r>
            <a:r>
              <a:rPr lang="de-DE" baseline="0" dirty="0"/>
              <a:t> in PEP </a:t>
            </a:r>
            <a:r>
              <a:rPr lang="de-DE" baseline="0" dirty="0" err="1"/>
              <a:t>listed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342">
              <a:defRPr/>
            </a:pPr>
            <a:fld id="{49027E0A-1465-4A40-B1D5-9126D49509FC}" type="slidenum">
              <a:rPr lang="en-GB">
                <a:solidFill>
                  <a:prstClr val="black"/>
                </a:solidFill>
              </a:rPr>
              <a:pPr defTabSz="914342">
                <a:defRPr/>
              </a:pPr>
              <a:t>39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419269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PD: Plasma Devices </a:t>
            </a:r>
            <a:r>
              <a:rPr lang="de-DE" dirty="0" err="1"/>
              <a:t>as</a:t>
            </a:r>
            <a:r>
              <a:rPr lang="de-DE" dirty="0"/>
              <a:t> in PEP </a:t>
            </a:r>
            <a:r>
              <a:rPr lang="de-DE" dirty="0" err="1"/>
              <a:t>listed</a:t>
            </a:r>
            <a:endParaRPr lang="de-DE" dirty="0"/>
          </a:p>
          <a:p>
            <a:r>
              <a:rPr lang="de-DE" dirty="0"/>
              <a:t>HHF:</a:t>
            </a:r>
            <a:r>
              <a:rPr lang="de-DE" baseline="0" dirty="0"/>
              <a:t> High </a:t>
            </a:r>
            <a:r>
              <a:rPr lang="de-DE" baseline="0" dirty="0" err="1"/>
              <a:t>Heat</a:t>
            </a:r>
            <a:r>
              <a:rPr lang="de-DE" baseline="0" dirty="0"/>
              <a:t> </a:t>
            </a:r>
            <a:r>
              <a:rPr lang="de-DE" baseline="0" dirty="0" err="1"/>
              <a:t>flux</a:t>
            </a:r>
            <a:r>
              <a:rPr lang="de-DE" baseline="0" dirty="0"/>
              <a:t>  </a:t>
            </a:r>
            <a:r>
              <a:rPr lang="de-DE" baseline="0" dirty="0" err="1"/>
              <a:t>as</a:t>
            </a:r>
            <a:r>
              <a:rPr lang="de-DE" baseline="0" dirty="0"/>
              <a:t> in PEP </a:t>
            </a:r>
            <a:r>
              <a:rPr lang="de-DE" baseline="0" dirty="0" err="1"/>
              <a:t>listed</a:t>
            </a:r>
            <a:endParaRPr lang="de-DE" baseline="0" dirty="0"/>
          </a:p>
          <a:p>
            <a:r>
              <a:rPr lang="de-DE" baseline="0" dirty="0"/>
              <a:t>IBF: Ion beam Facility </a:t>
            </a:r>
            <a:r>
              <a:rPr lang="de-DE" baseline="0" dirty="0" err="1"/>
              <a:t>as</a:t>
            </a:r>
            <a:r>
              <a:rPr lang="de-DE" baseline="0" dirty="0"/>
              <a:t> in PEP </a:t>
            </a:r>
            <a:r>
              <a:rPr lang="de-DE" baseline="0" dirty="0" err="1"/>
              <a:t>listed</a:t>
            </a:r>
            <a:endParaRPr lang="de-DE" baseline="0" dirty="0"/>
          </a:p>
          <a:p>
            <a:r>
              <a:rPr lang="de-DE" baseline="0" dirty="0"/>
              <a:t>Other </a:t>
            </a:r>
            <a:r>
              <a:rPr lang="de-DE" baseline="0" dirty="0" err="1"/>
              <a:t>facilties</a:t>
            </a:r>
            <a:r>
              <a:rPr lang="de-DE" baseline="0" dirty="0"/>
              <a:t> </a:t>
            </a:r>
            <a:r>
              <a:rPr lang="de-DE" baseline="0" dirty="0" err="1"/>
              <a:t>as</a:t>
            </a:r>
            <a:r>
              <a:rPr lang="de-DE" baseline="0" dirty="0"/>
              <a:t> in PEP </a:t>
            </a:r>
            <a:r>
              <a:rPr lang="de-DE" baseline="0" dirty="0" err="1"/>
              <a:t>listed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342">
              <a:defRPr/>
            </a:pPr>
            <a:fld id="{49027E0A-1465-4A40-B1D5-9126D49509FC}" type="slidenum">
              <a:rPr lang="en-GB">
                <a:solidFill>
                  <a:prstClr val="black"/>
                </a:solidFill>
              </a:rPr>
              <a:pPr defTabSz="914342">
                <a:defRPr/>
              </a:pPr>
              <a:t>40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494441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PD: Plasma Devices </a:t>
            </a:r>
            <a:r>
              <a:rPr lang="de-DE" dirty="0" err="1"/>
              <a:t>as</a:t>
            </a:r>
            <a:r>
              <a:rPr lang="de-DE" dirty="0"/>
              <a:t> in PEP </a:t>
            </a:r>
            <a:r>
              <a:rPr lang="de-DE" dirty="0" err="1"/>
              <a:t>listed</a:t>
            </a:r>
            <a:endParaRPr lang="de-DE" dirty="0"/>
          </a:p>
          <a:p>
            <a:r>
              <a:rPr lang="de-DE" dirty="0"/>
              <a:t>HHF:</a:t>
            </a:r>
            <a:r>
              <a:rPr lang="de-DE" baseline="0" dirty="0"/>
              <a:t> High </a:t>
            </a:r>
            <a:r>
              <a:rPr lang="de-DE" baseline="0" dirty="0" err="1"/>
              <a:t>Heat</a:t>
            </a:r>
            <a:r>
              <a:rPr lang="de-DE" baseline="0" dirty="0"/>
              <a:t> </a:t>
            </a:r>
            <a:r>
              <a:rPr lang="de-DE" baseline="0" dirty="0" err="1"/>
              <a:t>flux</a:t>
            </a:r>
            <a:r>
              <a:rPr lang="de-DE" baseline="0" dirty="0"/>
              <a:t>  </a:t>
            </a:r>
            <a:r>
              <a:rPr lang="de-DE" baseline="0" dirty="0" err="1"/>
              <a:t>as</a:t>
            </a:r>
            <a:r>
              <a:rPr lang="de-DE" baseline="0" dirty="0"/>
              <a:t> in PEP </a:t>
            </a:r>
            <a:r>
              <a:rPr lang="de-DE" baseline="0" dirty="0" err="1"/>
              <a:t>listed</a:t>
            </a:r>
            <a:endParaRPr lang="de-DE" baseline="0" dirty="0"/>
          </a:p>
          <a:p>
            <a:r>
              <a:rPr lang="de-DE" baseline="0" dirty="0"/>
              <a:t>IBF: Ion beam Facility </a:t>
            </a:r>
            <a:r>
              <a:rPr lang="de-DE" baseline="0" dirty="0" err="1"/>
              <a:t>as</a:t>
            </a:r>
            <a:r>
              <a:rPr lang="de-DE" baseline="0" dirty="0"/>
              <a:t> in PEP </a:t>
            </a:r>
            <a:r>
              <a:rPr lang="de-DE" baseline="0" dirty="0" err="1"/>
              <a:t>listed</a:t>
            </a:r>
            <a:endParaRPr lang="de-DE" baseline="0" dirty="0"/>
          </a:p>
          <a:p>
            <a:r>
              <a:rPr lang="de-DE" baseline="0" dirty="0"/>
              <a:t>Other </a:t>
            </a:r>
            <a:r>
              <a:rPr lang="de-DE" baseline="0" dirty="0" err="1"/>
              <a:t>facilties</a:t>
            </a:r>
            <a:r>
              <a:rPr lang="de-DE" baseline="0" dirty="0"/>
              <a:t> </a:t>
            </a:r>
            <a:r>
              <a:rPr lang="de-DE" baseline="0" dirty="0" err="1"/>
              <a:t>as</a:t>
            </a:r>
            <a:r>
              <a:rPr lang="de-DE" baseline="0" dirty="0"/>
              <a:t> in PEP </a:t>
            </a:r>
            <a:r>
              <a:rPr lang="de-DE" baseline="0" dirty="0" err="1"/>
              <a:t>listed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342">
              <a:defRPr/>
            </a:pPr>
            <a:fld id="{49027E0A-1465-4A40-B1D5-9126D49509FC}" type="slidenum">
              <a:rPr lang="en-GB">
                <a:solidFill>
                  <a:prstClr val="black"/>
                </a:solidFill>
              </a:rPr>
              <a:pPr defTabSz="914342">
                <a:defRPr/>
              </a:pPr>
              <a:t>41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2768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23825" y="763588"/>
            <a:ext cx="6792913" cy="38227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/>
              <a:t>Repalce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SPX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027E0A-1465-4A40-B1D5-9126D49509FC}" type="slidenum">
              <a:rPr lang="en-GB" smtClean="0"/>
              <a:pPr/>
              <a:t>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8812048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PD: Plasma Devices </a:t>
            </a:r>
            <a:r>
              <a:rPr lang="de-DE" dirty="0" err="1"/>
              <a:t>as</a:t>
            </a:r>
            <a:r>
              <a:rPr lang="de-DE" dirty="0"/>
              <a:t> in PEP </a:t>
            </a:r>
            <a:r>
              <a:rPr lang="de-DE" dirty="0" err="1"/>
              <a:t>listed</a:t>
            </a:r>
            <a:endParaRPr lang="de-DE" dirty="0"/>
          </a:p>
          <a:p>
            <a:r>
              <a:rPr lang="de-DE" dirty="0"/>
              <a:t>HHF:</a:t>
            </a:r>
            <a:r>
              <a:rPr lang="de-DE" baseline="0" dirty="0"/>
              <a:t> High </a:t>
            </a:r>
            <a:r>
              <a:rPr lang="de-DE" baseline="0" dirty="0" err="1"/>
              <a:t>Heat</a:t>
            </a:r>
            <a:r>
              <a:rPr lang="de-DE" baseline="0" dirty="0"/>
              <a:t> </a:t>
            </a:r>
            <a:r>
              <a:rPr lang="de-DE" baseline="0" dirty="0" err="1"/>
              <a:t>flux</a:t>
            </a:r>
            <a:r>
              <a:rPr lang="de-DE" baseline="0" dirty="0"/>
              <a:t>  </a:t>
            </a:r>
            <a:r>
              <a:rPr lang="de-DE" baseline="0" dirty="0" err="1"/>
              <a:t>as</a:t>
            </a:r>
            <a:r>
              <a:rPr lang="de-DE" baseline="0" dirty="0"/>
              <a:t> in PEP </a:t>
            </a:r>
            <a:r>
              <a:rPr lang="de-DE" baseline="0" dirty="0" err="1"/>
              <a:t>listed</a:t>
            </a:r>
            <a:endParaRPr lang="de-DE" baseline="0" dirty="0"/>
          </a:p>
          <a:p>
            <a:r>
              <a:rPr lang="de-DE" baseline="0" dirty="0"/>
              <a:t>IBF: Ion beam Facility </a:t>
            </a:r>
            <a:r>
              <a:rPr lang="de-DE" baseline="0" dirty="0" err="1"/>
              <a:t>as</a:t>
            </a:r>
            <a:r>
              <a:rPr lang="de-DE" baseline="0" dirty="0"/>
              <a:t> in PEP </a:t>
            </a:r>
            <a:r>
              <a:rPr lang="de-DE" baseline="0" dirty="0" err="1"/>
              <a:t>listed</a:t>
            </a:r>
            <a:endParaRPr lang="de-DE" baseline="0" dirty="0"/>
          </a:p>
          <a:p>
            <a:r>
              <a:rPr lang="de-DE" baseline="0" dirty="0"/>
              <a:t>Other </a:t>
            </a:r>
            <a:r>
              <a:rPr lang="de-DE" baseline="0" dirty="0" err="1"/>
              <a:t>facilties</a:t>
            </a:r>
            <a:r>
              <a:rPr lang="de-DE" baseline="0" dirty="0"/>
              <a:t> </a:t>
            </a:r>
            <a:r>
              <a:rPr lang="de-DE" baseline="0" dirty="0" err="1"/>
              <a:t>as</a:t>
            </a:r>
            <a:r>
              <a:rPr lang="de-DE" baseline="0" dirty="0"/>
              <a:t> in PEP </a:t>
            </a:r>
            <a:r>
              <a:rPr lang="de-DE" baseline="0" dirty="0" err="1"/>
              <a:t>listed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342">
              <a:defRPr/>
            </a:pPr>
            <a:fld id="{49027E0A-1465-4A40-B1D5-9126D49509FC}" type="slidenum">
              <a:rPr lang="en-GB">
                <a:solidFill>
                  <a:prstClr val="black"/>
                </a:solidFill>
              </a:rPr>
              <a:pPr defTabSz="914342">
                <a:defRPr/>
              </a:pPr>
              <a:t>42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082114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PD: Plasma Devices </a:t>
            </a:r>
            <a:r>
              <a:rPr lang="de-DE" dirty="0" err="1"/>
              <a:t>as</a:t>
            </a:r>
            <a:r>
              <a:rPr lang="de-DE" dirty="0"/>
              <a:t> in PEP </a:t>
            </a:r>
            <a:r>
              <a:rPr lang="de-DE" dirty="0" err="1"/>
              <a:t>listed</a:t>
            </a:r>
            <a:endParaRPr lang="de-DE" dirty="0"/>
          </a:p>
          <a:p>
            <a:r>
              <a:rPr lang="de-DE" dirty="0"/>
              <a:t>HHF:</a:t>
            </a:r>
            <a:r>
              <a:rPr lang="de-DE" baseline="0" dirty="0"/>
              <a:t> High </a:t>
            </a:r>
            <a:r>
              <a:rPr lang="de-DE" baseline="0" dirty="0" err="1"/>
              <a:t>Heat</a:t>
            </a:r>
            <a:r>
              <a:rPr lang="de-DE" baseline="0" dirty="0"/>
              <a:t> </a:t>
            </a:r>
            <a:r>
              <a:rPr lang="de-DE" baseline="0" dirty="0" err="1"/>
              <a:t>flux</a:t>
            </a:r>
            <a:r>
              <a:rPr lang="de-DE" baseline="0" dirty="0"/>
              <a:t>  </a:t>
            </a:r>
            <a:r>
              <a:rPr lang="de-DE" baseline="0" dirty="0" err="1"/>
              <a:t>as</a:t>
            </a:r>
            <a:r>
              <a:rPr lang="de-DE" baseline="0" dirty="0"/>
              <a:t> in PEP </a:t>
            </a:r>
            <a:r>
              <a:rPr lang="de-DE" baseline="0" dirty="0" err="1"/>
              <a:t>listed</a:t>
            </a:r>
            <a:endParaRPr lang="de-DE" baseline="0" dirty="0"/>
          </a:p>
          <a:p>
            <a:r>
              <a:rPr lang="de-DE" baseline="0" dirty="0"/>
              <a:t>IBF: Ion beam Facility </a:t>
            </a:r>
            <a:r>
              <a:rPr lang="de-DE" baseline="0" dirty="0" err="1"/>
              <a:t>as</a:t>
            </a:r>
            <a:r>
              <a:rPr lang="de-DE" baseline="0" dirty="0"/>
              <a:t> in PEP </a:t>
            </a:r>
            <a:r>
              <a:rPr lang="de-DE" baseline="0" dirty="0" err="1"/>
              <a:t>listed</a:t>
            </a:r>
            <a:endParaRPr lang="de-DE" baseline="0" dirty="0"/>
          </a:p>
          <a:p>
            <a:r>
              <a:rPr lang="de-DE" baseline="0" dirty="0"/>
              <a:t>Other </a:t>
            </a:r>
            <a:r>
              <a:rPr lang="de-DE" baseline="0" dirty="0" err="1"/>
              <a:t>facilties</a:t>
            </a:r>
            <a:r>
              <a:rPr lang="de-DE" baseline="0" dirty="0"/>
              <a:t> </a:t>
            </a:r>
            <a:r>
              <a:rPr lang="de-DE" baseline="0" dirty="0" err="1"/>
              <a:t>as</a:t>
            </a:r>
            <a:r>
              <a:rPr lang="de-DE" baseline="0" dirty="0"/>
              <a:t> in PEP </a:t>
            </a:r>
            <a:r>
              <a:rPr lang="de-DE" baseline="0" dirty="0" err="1"/>
              <a:t>listed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342">
              <a:defRPr/>
            </a:pPr>
            <a:fld id="{49027E0A-1465-4A40-B1D5-9126D49509FC}" type="slidenum">
              <a:rPr lang="en-GB">
                <a:solidFill>
                  <a:prstClr val="black"/>
                </a:solidFill>
              </a:rPr>
              <a:pPr defTabSz="914342">
                <a:defRPr/>
              </a:pPr>
              <a:t>43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402143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PD: Plasma Devices </a:t>
            </a:r>
            <a:r>
              <a:rPr lang="de-DE" dirty="0" err="1"/>
              <a:t>as</a:t>
            </a:r>
            <a:r>
              <a:rPr lang="de-DE" dirty="0"/>
              <a:t> in PEP </a:t>
            </a:r>
            <a:r>
              <a:rPr lang="de-DE" dirty="0" err="1"/>
              <a:t>listed</a:t>
            </a:r>
            <a:endParaRPr lang="de-DE" dirty="0"/>
          </a:p>
          <a:p>
            <a:r>
              <a:rPr lang="de-DE" dirty="0"/>
              <a:t>HHF:</a:t>
            </a:r>
            <a:r>
              <a:rPr lang="de-DE" baseline="0" dirty="0"/>
              <a:t> High </a:t>
            </a:r>
            <a:r>
              <a:rPr lang="de-DE" baseline="0" dirty="0" err="1"/>
              <a:t>Heat</a:t>
            </a:r>
            <a:r>
              <a:rPr lang="de-DE" baseline="0" dirty="0"/>
              <a:t> </a:t>
            </a:r>
            <a:r>
              <a:rPr lang="de-DE" baseline="0" dirty="0" err="1"/>
              <a:t>flux</a:t>
            </a:r>
            <a:r>
              <a:rPr lang="de-DE" baseline="0" dirty="0"/>
              <a:t>  </a:t>
            </a:r>
            <a:r>
              <a:rPr lang="de-DE" baseline="0" dirty="0" err="1"/>
              <a:t>as</a:t>
            </a:r>
            <a:r>
              <a:rPr lang="de-DE" baseline="0" dirty="0"/>
              <a:t> in PEP </a:t>
            </a:r>
            <a:r>
              <a:rPr lang="de-DE" baseline="0" dirty="0" err="1"/>
              <a:t>listed</a:t>
            </a:r>
            <a:endParaRPr lang="de-DE" baseline="0" dirty="0"/>
          </a:p>
          <a:p>
            <a:r>
              <a:rPr lang="de-DE" baseline="0" dirty="0"/>
              <a:t>IBF: Ion beam Facility </a:t>
            </a:r>
            <a:r>
              <a:rPr lang="de-DE" baseline="0" dirty="0" err="1"/>
              <a:t>as</a:t>
            </a:r>
            <a:r>
              <a:rPr lang="de-DE" baseline="0" dirty="0"/>
              <a:t> in PEP </a:t>
            </a:r>
            <a:r>
              <a:rPr lang="de-DE" baseline="0" dirty="0" err="1"/>
              <a:t>listed</a:t>
            </a:r>
            <a:endParaRPr lang="de-DE" baseline="0" dirty="0"/>
          </a:p>
          <a:p>
            <a:r>
              <a:rPr lang="de-DE" baseline="0" dirty="0"/>
              <a:t>Other </a:t>
            </a:r>
            <a:r>
              <a:rPr lang="de-DE" baseline="0" dirty="0" err="1"/>
              <a:t>facilties</a:t>
            </a:r>
            <a:r>
              <a:rPr lang="de-DE" baseline="0" dirty="0"/>
              <a:t> </a:t>
            </a:r>
            <a:r>
              <a:rPr lang="de-DE" baseline="0" dirty="0" err="1"/>
              <a:t>as</a:t>
            </a:r>
            <a:r>
              <a:rPr lang="de-DE" baseline="0" dirty="0"/>
              <a:t> in PEP </a:t>
            </a:r>
            <a:r>
              <a:rPr lang="de-DE" baseline="0" dirty="0" err="1"/>
              <a:t>listed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342">
              <a:defRPr/>
            </a:pPr>
            <a:fld id="{49027E0A-1465-4A40-B1D5-9126D49509FC}" type="slidenum">
              <a:rPr lang="en-GB">
                <a:solidFill>
                  <a:prstClr val="black"/>
                </a:solidFill>
              </a:rPr>
              <a:pPr defTabSz="914342">
                <a:defRPr/>
              </a:pPr>
              <a:t>44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430154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PD: Plasma Devices </a:t>
            </a:r>
            <a:r>
              <a:rPr lang="de-DE" dirty="0" err="1"/>
              <a:t>as</a:t>
            </a:r>
            <a:r>
              <a:rPr lang="de-DE" dirty="0"/>
              <a:t> in PEP </a:t>
            </a:r>
            <a:r>
              <a:rPr lang="de-DE" dirty="0" err="1"/>
              <a:t>listed</a:t>
            </a:r>
            <a:endParaRPr lang="de-DE" dirty="0"/>
          </a:p>
          <a:p>
            <a:r>
              <a:rPr lang="de-DE" dirty="0"/>
              <a:t>HHF:</a:t>
            </a:r>
            <a:r>
              <a:rPr lang="de-DE" baseline="0" dirty="0"/>
              <a:t> High </a:t>
            </a:r>
            <a:r>
              <a:rPr lang="de-DE" baseline="0" dirty="0" err="1"/>
              <a:t>Heat</a:t>
            </a:r>
            <a:r>
              <a:rPr lang="de-DE" baseline="0" dirty="0"/>
              <a:t> </a:t>
            </a:r>
            <a:r>
              <a:rPr lang="de-DE" baseline="0" dirty="0" err="1"/>
              <a:t>flux</a:t>
            </a:r>
            <a:r>
              <a:rPr lang="de-DE" baseline="0" dirty="0"/>
              <a:t>  </a:t>
            </a:r>
            <a:r>
              <a:rPr lang="de-DE" baseline="0" dirty="0" err="1"/>
              <a:t>as</a:t>
            </a:r>
            <a:r>
              <a:rPr lang="de-DE" baseline="0" dirty="0"/>
              <a:t> in PEP </a:t>
            </a:r>
            <a:r>
              <a:rPr lang="de-DE" baseline="0" dirty="0" err="1"/>
              <a:t>listed</a:t>
            </a:r>
            <a:endParaRPr lang="de-DE" baseline="0" dirty="0"/>
          </a:p>
          <a:p>
            <a:r>
              <a:rPr lang="de-DE" baseline="0" dirty="0"/>
              <a:t>IBF: Ion beam Facility </a:t>
            </a:r>
            <a:r>
              <a:rPr lang="de-DE" baseline="0" dirty="0" err="1"/>
              <a:t>as</a:t>
            </a:r>
            <a:r>
              <a:rPr lang="de-DE" baseline="0" dirty="0"/>
              <a:t> in PEP </a:t>
            </a:r>
            <a:r>
              <a:rPr lang="de-DE" baseline="0" dirty="0" err="1"/>
              <a:t>listed</a:t>
            </a:r>
            <a:endParaRPr lang="de-DE" baseline="0" dirty="0"/>
          </a:p>
          <a:p>
            <a:r>
              <a:rPr lang="de-DE" baseline="0" dirty="0"/>
              <a:t>Other </a:t>
            </a:r>
            <a:r>
              <a:rPr lang="de-DE" baseline="0" dirty="0" err="1"/>
              <a:t>facilties</a:t>
            </a:r>
            <a:r>
              <a:rPr lang="de-DE" baseline="0" dirty="0"/>
              <a:t> </a:t>
            </a:r>
            <a:r>
              <a:rPr lang="de-DE" baseline="0" dirty="0" err="1"/>
              <a:t>as</a:t>
            </a:r>
            <a:r>
              <a:rPr lang="de-DE" baseline="0" dirty="0"/>
              <a:t> in PEP </a:t>
            </a:r>
            <a:r>
              <a:rPr lang="de-DE" baseline="0" dirty="0" err="1"/>
              <a:t>listed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342">
              <a:defRPr/>
            </a:pPr>
            <a:fld id="{49027E0A-1465-4A40-B1D5-9126D49509FC}" type="slidenum">
              <a:rPr lang="en-GB">
                <a:solidFill>
                  <a:prstClr val="black"/>
                </a:solidFill>
              </a:rPr>
              <a:pPr defTabSz="914342">
                <a:defRPr/>
              </a:pPr>
              <a:t>45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376498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PD: Plasma Devices </a:t>
            </a:r>
            <a:r>
              <a:rPr lang="de-DE" dirty="0" err="1"/>
              <a:t>as</a:t>
            </a:r>
            <a:r>
              <a:rPr lang="de-DE" dirty="0"/>
              <a:t> in PEP </a:t>
            </a:r>
            <a:r>
              <a:rPr lang="de-DE" dirty="0" err="1"/>
              <a:t>listed</a:t>
            </a:r>
            <a:endParaRPr lang="de-DE" dirty="0"/>
          </a:p>
          <a:p>
            <a:r>
              <a:rPr lang="de-DE" dirty="0"/>
              <a:t>HHF:</a:t>
            </a:r>
            <a:r>
              <a:rPr lang="de-DE" baseline="0" dirty="0"/>
              <a:t> High </a:t>
            </a:r>
            <a:r>
              <a:rPr lang="de-DE" baseline="0" dirty="0" err="1"/>
              <a:t>Heat</a:t>
            </a:r>
            <a:r>
              <a:rPr lang="de-DE" baseline="0" dirty="0"/>
              <a:t> </a:t>
            </a:r>
            <a:r>
              <a:rPr lang="de-DE" baseline="0" dirty="0" err="1"/>
              <a:t>flux</a:t>
            </a:r>
            <a:r>
              <a:rPr lang="de-DE" baseline="0" dirty="0"/>
              <a:t>  </a:t>
            </a:r>
            <a:r>
              <a:rPr lang="de-DE" baseline="0" dirty="0" err="1"/>
              <a:t>as</a:t>
            </a:r>
            <a:r>
              <a:rPr lang="de-DE" baseline="0" dirty="0"/>
              <a:t> in PEP </a:t>
            </a:r>
            <a:r>
              <a:rPr lang="de-DE" baseline="0" dirty="0" err="1"/>
              <a:t>listed</a:t>
            </a:r>
            <a:endParaRPr lang="de-DE" baseline="0" dirty="0"/>
          </a:p>
          <a:p>
            <a:r>
              <a:rPr lang="de-DE" baseline="0" dirty="0"/>
              <a:t>IBF: Ion beam Facility </a:t>
            </a:r>
            <a:r>
              <a:rPr lang="de-DE" baseline="0" dirty="0" err="1"/>
              <a:t>as</a:t>
            </a:r>
            <a:r>
              <a:rPr lang="de-DE" baseline="0" dirty="0"/>
              <a:t> in PEP </a:t>
            </a:r>
            <a:r>
              <a:rPr lang="de-DE" baseline="0" dirty="0" err="1"/>
              <a:t>listed</a:t>
            </a:r>
            <a:endParaRPr lang="de-DE" baseline="0" dirty="0"/>
          </a:p>
          <a:p>
            <a:r>
              <a:rPr lang="de-DE" baseline="0" dirty="0"/>
              <a:t>Other </a:t>
            </a:r>
            <a:r>
              <a:rPr lang="de-DE" baseline="0" dirty="0" err="1"/>
              <a:t>facilties</a:t>
            </a:r>
            <a:r>
              <a:rPr lang="de-DE" baseline="0" dirty="0"/>
              <a:t> </a:t>
            </a:r>
            <a:r>
              <a:rPr lang="de-DE" baseline="0" dirty="0" err="1"/>
              <a:t>as</a:t>
            </a:r>
            <a:r>
              <a:rPr lang="de-DE" baseline="0" dirty="0"/>
              <a:t> in PEP </a:t>
            </a:r>
            <a:r>
              <a:rPr lang="de-DE" baseline="0" dirty="0" err="1"/>
              <a:t>listed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875639">
              <a:defRPr/>
            </a:pPr>
            <a:fld id="{49027E0A-1465-4A40-B1D5-9126D49509FC}" type="slidenum">
              <a:rPr lang="en-GB">
                <a:solidFill>
                  <a:prstClr val="black"/>
                </a:solidFill>
              </a:rPr>
              <a:pPr defTabSz="875639">
                <a:defRPr/>
              </a:pPr>
              <a:t>47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92124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79375" y="739775"/>
            <a:ext cx="6577013" cy="3700463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This </a:t>
            </a:r>
            <a:r>
              <a:rPr lang="de-DE" dirty="0" err="1"/>
              <a:t>is</a:t>
            </a:r>
            <a:r>
              <a:rPr lang="de-DE" dirty="0"/>
              <a:t> just a </a:t>
            </a:r>
            <a:r>
              <a:rPr lang="de-DE" dirty="0" err="1"/>
              <a:t>summary</a:t>
            </a:r>
            <a:r>
              <a:rPr lang="de-DE" dirty="0"/>
              <a:t> </a:t>
            </a:r>
            <a:r>
              <a:rPr lang="de-DE" dirty="0" err="1"/>
              <a:t>table</a:t>
            </a:r>
            <a:r>
              <a:rPr lang="de-DE" dirty="0"/>
              <a:t> – Michael</a:t>
            </a:r>
            <a:r>
              <a:rPr lang="de-DE" baseline="0" dirty="0"/>
              <a:t> will </a:t>
            </a:r>
            <a:r>
              <a:rPr lang="de-DE" baseline="0" dirty="0" err="1"/>
              <a:t>provide</a:t>
            </a:r>
            <a:r>
              <a:rPr lang="de-DE" baseline="0" dirty="0"/>
              <a:t> it.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027E0A-1465-4A40-B1D5-9126D49509FC}" type="slidenum">
              <a:rPr lang="en-GB" smtClean="0"/>
              <a:pPr/>
              <a:t>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3173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PD: Plasma Devices </a:t>
            </a:r>
            <a:r>
              <a:rPr lang="de-DE" dirty="0" err="1"/>
              <a:t>as</a:t>
            </a:r>
            <a:r>
              <a:rPr lang="de-DE" dirty="0"/>
              <a:t> in PEP </a:t>
            </a:r>
            <a:r>
              <a:rPr lang="de-DE" dirty="0" err="1"/>
              <a:t>listed</a:t>
            </a:r>
            <a:endParaRPr lang="de-DE" dirty="0"/>
          </a:p>
          <a:p>
            <a:r>
              <a:rPr lang="de-DE" dirty="0"/>
              <a:t>HHF:</a:t>
            </a:r>
            <a:r>
              <a:rPr lang="de-DE" baseline="0" dirty="0"/>
              <a:t> High </a:t>
            </a:r>
            <a:r>
              <a:rPr lang="de-DE" baseline="0" dirty="0" err="1"/>
              <a:t>Heat</a:t>
            </a:r>
            <a:r>
              <a:rPr lang="de-DE" baseline="0" dirty="0"/>
              <a:t> </a:t>
            </a:r>
            <a:r>
              <a:rPr lang="de-DE" baseline="0" dirty="0" err="1"/>
              <a:t>flux</a:t>
            </a:r>
            <a:r>
              <a:rPr lang="de-DE" baseline="0" dirty="0"/>
              <a:t>  </a:t>
            </a:r>
            <a:r>
              <a:rPr lang="de-DE" baseline="0" dirty="0" err="1"/>
              <a:t>as</a:t>
            </a:r>
            <a:r>
              <a:rPr lang="de-DE" baseline="0" dirty="0"/>
              <a:t> in PEP </a:t>
            </a:r>
            <a:r>
              <a:rPr lang="de-DE" baseline="0" dirty="0" err="1"/>
              <a:t>listed</a:t>
            </a:r>
            <a:endParaRPr lang="de-DE" baseline="0" dirty="0"/>
          </a:p>
          <a:p>
            <a:r>
              <a:rPr lang="de-DE" baseline="0" dirty="0"/>
              <a:t>IBF: Ion beam Facility </a:t>
            </a:r>
            <a:r>
              <a:rPr lang="de-DE" baseline="0" dirty="0" err="1"/>
              <a:t>as</a:t>
            </a:r>
            <a:r>
              <a:rPr lang="de-DE" baseline="0" dirty="0"/>
              <a:t> in PEP </a:t>
            </a:r>
            <a:r>
              <a:rPr lang="de-DE" baseline="0" dirty="0" err="1"/>
              <a:t>listed</a:t>
            </a:r>
            <a:endParaRPr lang="de-DE" baseline="0" dirty="0"/>
          </a:p>
          <a:p>
            <a:r>
              <a:rPr lang="de-DE" baseline="0" dirty="0"/>
              <a:t>Other </a:t>
            </a:r>
            <a:r>
              <a:rPr lang="de-DE" baseline="0" dirty="0" err="1"/>
              <a:t>facilties</a:t>
            </a:r>
            <a:r>
              <a:rPr lang="de-DE" baseline="0" dirty="0"/>
              <a:t> </a:t>
            </a:r>
            <a:r>
              <a:rPr lang="de-DE" baseline="0" dirty="0" err="1"/>
              <a:t>as</a:t>
            </a:r>
            <a:r>
              <a:rPr lang="de-DE" baseline="0" dirty="0"/>
              <a:t> in PEP </a:t>
            </a:r>
            <a:r>
              <a:rPr lang="de-DE" baseline="0" dirty="0" err="1"/>
              <a:t>listed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875639">
              <a:defRPr/>
            </a:pPr>
            <a:fld id="{49027E0A-1465-4A40-B1D5-9126D49509FC}" type="slidenum">
              <a:rPr lang="en-GB">
                <a:solidFill>
                  <a:prstClr val="black"/>
                </a:solidFill>
              </a:rPr>
              <a:pPr defTabSz="875639">
                <a:defRPr/>
              </a:pPr>
              <a:t>5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87000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PD: Plasma Devices </a:t>
            </a:r>
            <a:r>
              <a:rPr lang="de-DE" dirty="0" err="1"/>
              <a:t>as</a:t>
            </a:r>
            <a:r>
              <a:rPr lang="de-DE" dirty="0"/>
              <a:t> in PEP </a:t>
            </a:r>
            <a:r>
              <a:rPr lang="de-DE" dirty="0" err="1"/>
              <a:t>listed</a:t>
            </a:r>
            <a:endParaRPr lang="de-DE" dirty="0"/>
          </a:p>
          <a:p>
            <a:r>
              <a:rPr lang="de-DE" dirty="0"/>
              <a:t>HHF:</a:t>
            </a:r>
            <a:r>
              <a:rPr lang="de-DE" baseline="0" dirty="0"/>
              <a:t> High </a:t>
            </a:r>
            <a:r>
              <a:rPr lang="de-DE" baseline="0" dirty="0" err="1"/>
              <a:t>Heat</a:t>
            </a:r>
            <a:r>
              <a:rPr lang="de-DE" baseline="0" dirty="0"/>
              <a:t> </a:t>
            </a:r>
            <a:r>
              <a:rPr lang="de-DE" baseline="0" dirty="0" err="1"/>
              <a:t>flux</a:t>
            </a:r>
            <a:r>
              <a:rPr lang="de-DE" baseline="0" dirty="0"/>
              <a:t>  </a:t>
            </a:r>
            <a:r>
              <a:rPr lang="de-DE" baseline="0" dirty="0" err="1"/>
              <a:t>as</a:t>
            </a:r>
            <a:r>
              <a:rPr lang="de-DE" baseline="0" dirty="0"/>
              <a:t> in PEP </a:t>
            </a:r>
            <a:r>
              <a:rPr lang="de-DE" baseline="0" dirty="0" err="1"/>
              <a:t>listed</a:t>
            </a:r>
            <a:endParaRPr lang="de-DE" baseline="0" dirty="0"/>
          </a:p>
          <a:p>
            <a:r>
              <a:rPr lang="de-DE" baseline="0" dirty="0"/>
              <a:t>IBF: Ion beam Facility </a:t>
            </a:r>
            <a:r>
              <a:rPr lang="de-DE" baseline="0" dirty="0" err="1"/>
              <a:t>as</a:t>
            </a:r>
            <a:r>
              <a:rPr lang="de-DE" baseline="0" dirty="0"/>
              <a:t> in PEP </a:t>
            </a:r>
            <a:r>
              <a:rPr lang="de-DE" baseline="0" dirty="0" err="1"/>
              <a:t>listed</a:t>
            </a:r>
            <a:endParaRPr lang="de-DE" baseline="0" dirty="0"/>
          </a:p>
          <a:p>
            <a:r>
              <a:rPr lang="de-DE" baseline="0" dirty="0"/>
              <a:t>Other </a:t>
            </a:r>
            <a:r>
              <a:rPr lang="de-DE" baseline="0" dirty="0" err="1"/>
              <a:t>facilties</a:t>
            </a:r>
            <a:r>
              <a:rPr lang="de-DE" baseline="0" dirty="0"/>
              <a:t> </a:t>
            </a:r>
            <a:r>
              <a:rPr lang="de-DE" baseline="0" dirty="0" err="1"/>
              <a:t>as</a:t>
            </a:r>
            <a:r>
              <a:rPr lang="de-DE" baseline="0" dirty="0"/>
              <a:t> in PEP </a:t>
            </a:r>
            <a:r>
              <a:rPr lang="de-DE" baseline="0" dirty="0" err="1"/>
              <a:t>listed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08947">
              <a:defRPr/>
            </a:pPr>
            <a:fld id="{49027E0A-1465-4A40-B1D5-9126D49509FC}" type="slidenum">
              <a:rPr lang="en-GB">
                <a:solidFill>
                  <a:prstClr val="black"/>
                </a:solidFill>
              </a:rPr>
              <a:pPr defTabSz="908947">
                <a:defRPr/>
              </a:pPr>
              <a:t>6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86216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PD: Plasma Devices </a:t>
            </a:r>
            <a:r>
              <a:rPr lang="de-DE" dirty="0" err="1"/>
              <a:t>as</a:t>
            </a:r>
            <a:r>
              <a:rPr lang="de-DE" dirty="0"/>
              <a:t> in PEP </a:t>
            </a:r>
            <a:r>
              <a:rPr lang="de-DE" dirty="0" err="1"/>
              <a:t>listed</a:t>
            </a:r>
            <a:endParaRPr lang="de-DE" dirty="0"/>
          </a:p>
          <a:p>
            <a:r>
              <a:rPr lang="de-DE" dirty="0"/>
              <a:t>HHF:</a:t>
            </a:r>
            <a:r>
              <a:rPr lang="de-DE" baseline="0" dirty="0"/>
              <a:t> High </a:t>
            </a:r>
            <a:r>
              <a:rPr lang="de-DE" baseline="0" dirty="0" err="1"/>
              <a:t>Heat</a:t>
            </a:r>
            <a:r>
              <a:rPr lang="de-DE" baseline="0" dirty="0"/>
              <a:t> </a:t>
            </a:r>
            <a:r>
              <a:rPr lang="de-DE" baseline="0" dirty="0" err="1"/>
              <a:t>flux</a:t>
            </a:r>
            <a:r>
              <a:rPr lang="de-DE" baseline="0" dirty="0"/>
              <a:t>  </a:t>
            </a:r>
            <a:r>
              <a:rPr lang="de-DE" baseline="0" dirty="0" err="1"/>
              <a:t>as</a:t>
            </a:r>
            <a:r>
              <a:rPr lang="de-DE" baseline="0" dirty="0"/>
              <a:t> in PEP </a:t>
            </a:r>
            <a:r>
              <a:rPr lang="de-DE" baseline="0" dirty="0" err="1"/>
              <a:t>listed</a:t>
            </a:r>
            <a:endParaRPr lang="de-DE" baseline="0" dirty="0"/>
          </a:p>
          <a:p>
            <a:r>
              <a:rPr lang="de-DE" baseline="0" dirty="0"/>
              <a:t>IBF: Ion beam Facility </a:t>
            </a:r>
            <a:r>
              <a:rPr lang="de-DE" baseline="0" dirty="0" err="1"/>
              <a:t>as</a:t>
            </a:r>
            <a:r>
              <a:rPr lang="de-DE" baseline="0" dirty="0"/>
              <a:t> in PEP </a:t>
            </a:r>
            <a:r>
              <a:rPr lang="de-DE" baseline="0" dirty="0" err="1"/>
              <a:t>listed</a:t>
            </a:r>
            <a:endParaRPr lang="de-DE" baseline="0" dirty="0"/>
          </a:p>
          <a:p>
            <a:r>
              <a:rPr lang="de-DE" baseline="0" dirty="0"/>
              <a:t>Other </a:t>
            </a:r>
            <a:r>
              <a:rPr lang="de-DE" baseline="0" dirty="0" err="1"/>
              <a:t>facilties</a:t>
            </a:r>
            <a:r>
              <a:rPr lang="de-DE" baseline="0" dirty="0"/>
              <a:t> </a:t>
            </a:r>
            <a:r>
              <a:rPr lang="de-DE" baseline="0" dirty="0" err="1"/>
              <a:t>as</a:t>
            </a:r>
            <a:r>
              <a:rPr lang="de-DE" baseline="0" dirty="0"/>
              <a:t> in PEP </a:t>
            </a:r>
            <a:r>
              <a:rPr lang="de-DE" baseline="0" dirty="0" err="1"/>
              <a:t>listed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08947">
              <a:defRPr/>
            </a:pPr>
            <a:fld id="{49027E0A-1465-4A40-B1D5-9126D49509FC}" type="slidenum">
              <a:rPr lang="en-GB">
                <a:solidFill>
                  <a:prstClr val="black"/>
                </a:solidFill>
              </a:rPr>
              <a:pPr defTabSz="908947">
                <a:defRPr/>
              </a:pPr>
              <a:t>7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75299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PD: Plasma Devices </a:t>
            </a:r>
            <a:r>
              <a:rPr lang="de-DE" dirty="0" err="1"/>
              <a:t>as</a:t>
            </a:r>
            <a:r>
              <a:rPr lang="de-DE" dirty="0"/>
              <a:t> in PEP </a:t>
            </a:r>
            <a:r>
              <a:rPr lang="de-DE" dirty="0" err="1"/>
              <a:t>listed</a:t>
            </a:r>
            <a:endParaRPr lang="de-DE" dirty="0"/>
          </a:p>
          <a:p>
            <a:r>
              <a:rPr lang="de-DE" dirty="0"/>
              <a:t>HHF:</a:t>
            </a:r>
            <a:r>
              <a:rPr lang="de-DE" baseline="0" dirty="0"/>
              <a:t> High </a:t>
            </a:r>
            <a:r>
              <a:rPr lang="de-DE" baseline="0" dirty="0" err="1"/>
              <a:t>Heat</a:t>
            </a:r>
            <a:r>
              <a:rPr lang="de-DE" baseline="0" dirty="0"/>
              <a:t> </a:t>
            </a:r>
            <a:r>
              <a:rPr lang="de-DE" baseline="0" dirty="0" err="1"/>
              <a:t>flux</a:t>
            </a:r>
            <a:r>
              <a:rPr lang="de-DE" baseline="0" dirty="0"/>
              <a:t>  </a:t>
            </a:r>
            <a:r>
              <a:rPr lang="de-DE" baseline="0" dirty="0" err="1"/>
              <a:t>as</a:t>
            </a:r>
            <a:r>
              <a:rPr lang="de-DE" baseline="0" dirty="0"/>
              <a:t> in PEP </a:t>
            </a:r>
            <a:r>
              <a:rPr lang="de-DE" baseline="0" dirty="0" err="1"/>
              <a:t>listed</a:t>
            </a:r>
            <a:endParaRPr lang="de-DE" baseline="0" dirty="0"/>
          </a:p>
          <a:p>
            <a:r>
              <a:rPr lang="de-DE" baseline="0" dirty="0"/>
              <a:t>IBF: Ion beam Facility </a:t>
            </a:r>
            <a:r>
              <a:rPr lang="de-DE" baseline="0" dirty="0" err="1"/>
              <a:t>as</a:t>
            </a:r>
            <a:r>
              <a:rPr lang="de-DE" baseline="0" dirty="0"/>
              <a:t> in PEP </a:t>
            </a:r>
            <a:r>
              <a:rPr lang="de-DE" baseline="0" dirty="0" err="1"/>
              <a:t>listed</a:t>
            </a:r>
            <a:endParaRPr lang="de-DE" baseline="0" dirty="0"/>
          </a:p>
          <a:p>
            <a:r>
              <a:rPr lang="de-DE" baseline="0" dirty="0"/>
              <a:t>Other </a:t>
            </a:r>
            <a:r>
              <a:rPr lang="de-DE" baseline="0" dirty="0" err="1"/>
              <a:t>facilties</a:t>
            </a:r>
            <a:r>
              <a:rPr lang="de-DE" baseline="0" dirty="0"/>
              <a:t> </a:t>
            </a:r>
            <a:r>
              <a:rPr lang="de-DE" baseline="0" dirty="0" err="1"/>
              <a:t>as</a:t>
            </a:r>
            <a:r>
              <a:rPr lang="de-DE" baseline="0" dirty="0"/>
              <a:t> in PEP </a:t>
            </a:r>
            <a:r>
              <a:rPr lang="de-DE" baseline="0" dirty="0" err="1"/>
              <a:t>listed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08947">
              <a:defRPr/>
            </a:pPr>
            <a:fld id="{49027E0A-1465-4A40-B1D5-9126D49509FC}" type="slidenum">
              <a:rPr lang="en-GB">
                <a:solidFill>
                  <a:prstClr val="black"/>
                </a:solidFill>
              </a:rPr>
              <a:pPr defTabSz="908947">
                <a:defRPr/>
              </a:pPr>
              <a:t>8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74858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PD: Plasma Devices </a:t>
            </a:r>
            <a:r>
              <a:rPr lang="de-DE" dirty="0" err="1"/>
              <a:t>as</a:t>
            </a:r>
            <a:r>
              <a:rPr lang="de-DE" dirty="0"/>
              <a:t> in PEP </a:t>
            </a:r>
            <a:r>
              <a:rPr lang="de-DE" dirty="0" err="1"/>
              <a:t>listed</a:t>
            </a:r>
            <a:endParaRPr lang="de-DE" dirty="0"/>
          </a:p>
          <a:p>
            <a:r>
              <a:rPr lang="de-DE" dirty="0"/>
              <a:t>HHF:</a:t>
            </a:r>
            <a:r>
              <a:rPr lang="de-DE" baseline="0" dirty="0"/>
              <a:t> High </a:t>
            </a:r>
            <a:r>
              <a:rPr lang="de-DE" baseline="0" dirty="0" err="1"/>
              <a:t>Heat</a:t>
            </a:r>
            <a:r>
              <a:rPr lang="de-DE" baseline="0" dirty="0"/>
              <a:t> </a:t>
            </a:r>
            <a:r>
              <a:rPr lang="de-DE" baseline="0" dirty="0" err="1"/>
              <a:t>flux</a:t>
            </a:r>
            <a:r>
              <a:rPr lang="de-DE" baseline="0" dirty="0"/>
              <a:t>  </a:t>
            </a:r>
            <a:r>
              <a:rPr lang="de-DE" baseline="0" dirty="0" err="1"/>
              <a:t>as</a:t>
            </a:r>
            <a:r>
              <a:rPr lang="de-DE" baseline="0" dirty="0"/>
              <a:t> in PEP </a:t>
            </a:r>
            <a:r>
              <a:rPr lang="de-DE" baseline="0" dirty="0" err="1"/>
              <a:t>listed</a:t>
            </a:r>
            <a:endParaRPr lang="de-DE" baseline="0" dirty="0"/>
          </a:p>
          <a:p>
            <a:r>
              <a:rPr lang="de-DE" baseline="0" dirty="0"/>
              <a:t>IBF: Ion beam Facility </a:t>
            </a:r>
            <a:r>
              <a:rPr lang="de-DE" baseline="0" dirty="0" err="1"/>
              <a:t>as</a:t>
            </a:r>
            <a:r>
              <a:rPr lang="de-DE" baseline="0" dirty="0"/>
              <a:t> in PEP </a:t>
            </a:r>
            <a:r>
              <a:rPr lang="de-DE" baseline="0" dirty="0" err="1"/>
              <a:t>listed</a:t>
            </a:r>
            <a:endParaRPr lang="de-DE" baseline="0" dirty="0"/>
          </a:p>
          <a:p>
            <a:r>
              <a:rPr lang="de-DE" baseline="0" dirty="0"/>
              <a:t>Other </a:t>
            </a:r>
            <a:r>
              <a:rPr lang="de-DE" baseline="0" dirty="0" err="1"/>
              <a:t>facilties</a:t>
            </a:r>
            <a:r>
              <a:rPr lang="de-DE" baseline="0" dirty="0"/>
              <a:t> </a:t>
            </a:r>
            <a:r>
              <a:rPr lang="de-DE" baseline="0" dirty="0" err="1"/>
              <a:t>as</a:t>
            </a:r>
            <a:r>
              <a:rPr lang="de-DE" baseline="0" dirty="0"/>
              <a:t> in PEP </a:t>
            </a:r>
            <a:r>
              <a:rPr lang="de-DE" baseline="0" dirty="0" err="1"/>
              <a:t>listed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08947">
              <a:defRPr/>
            </a:pPr>
            <a:fld id="{49027E0A-1465-4A40-B1D5-9126D49509FC}" type="slidenum">
              <a:rPr lang="en-GB">
                <a:solidFill>
                  <a:prstClr val="black"/>
                </a:solidFill>
              </a:rPr>
              <a:pPr defTabSz="908947">
                <a:defRPr/>
              </a:pPr>
              <a:t>9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17952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8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e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5.jpeg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514350"/>
          </a:xfrm>
          <a:prstGeom prst="rect">
            <a:avLst/>
          </a:prstGeom>
          <a:solidFill>
            <a:srgbClr val="E3E3E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61609" y="82253"/>
            <a:ext cx="7543800" cy="342900"/>
          </a:xfrm>
        </p:spPr>
        <p:txBody>
          <a:bodyPr>
            <a:noAutofit/>
          </a:bodyPr>
          <a:lstStyle>
            <a:lvl1pPr algn="l">
              <a:lnSpc>
                <a:spcPts val="3200"/>
              </a:lnSpc>
              <a:defRPr sz="28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Titelmasterformat durch Klicken bearbeiten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54135"/>
            <a:ext cx="8229600" cy="3672408"/>
          </a:xfrm>
        </p:spPr>
        <p:txBody>
          <a:bodyPr/>
          <a:lstStyle>
            <a:lvl1pPr marL="342900" indent="-342900">
              <a:buFont typeface="Wingdings" panose="05000000000000000000" pitchFamily="2" charset="2"/>
              <a:buChar char="§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buFont typeface="Wingdings" panose="05000000000000000000" pitchFamily="2" charset="2"/>
              <a:buChar char="§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Font typeface="Wingdings" panose="05000000000000000000" pitchFamily="2" charset="2"/>
              <a:buChar char="§"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67544" y="4908928"/>
            <a:ext cx="8240228" cy="201104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solidFill>
                  <a:srgbClr val="FF0000"/>
                </a:solidFill>
              </a:rPr>
              <a:t>YOUR NAME </a:t>
            </a:r>
            <a:r>
              <a:rPr lang="en-GB" dirty="0">
                <a:solidFill>
                  <a:prstClr val="black"/>
                </a:solidFill>
              </a:rPr>
              <a:t>| WPPWIE Project Meeting  | FZJ </a:t>
            </a:r>
            <a:r>
              <a:rPr lang="en-GB" dirty="0" err="1">
                <a:solidFill>
                  <a:prstClr val="black"/>
                </a:solidFill>
              </a:rPr>
              <a:t>Jülich</a:t>
            </a:r>
            <a:r>
              <a:rPr lang="en-GB" dirty="0">
                <a:solidFill>
                  <a:prstClr val="black"/>
                </a:solidFill>
              </a:rPr>
              <a:t> | 24.01.2022 | Page </a:t>
            </a:r>
            <a:fld id="{6A6D9FA1-99C7-4910-8E32-B85D378B0060}" type="slidenum">
              <a:rPr lang="en-GB" smtClean="0">
                <a:solidFill>
                  <a:prstClr val="black"/>
                </a:solidFill>
              </a:rPr>
              <a:pPr algn="r">
                <a:defRPr/>
              </a:pPr>
              <a:t>‹#›</a:t>
            </a:fld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Picture 6" descr="EurofusionDisc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6416" y="70180"/>
            <a:ext cx="367958" cy="37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632445"/>
      </p:ext>
    </p:extLst>
  </p:cSld>
  <p:clrMapOvr>
    <a:masterClrMapping/>
  </p:clrMapOvr>
  <p:hf sldNum="0" hd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514350"/>
          </a:xfrm>
          <a:prstGeom prst="rect">
            <a:avLst/>
          </a:prstGeom>
          <a:solidFill>
            <a:srgbClr val="E3E3E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61609" y="82253"/>
            <a:ext cx="7543800" cy="342900"/>
          </a:xfrm>
        </p:spPr>
        <p:txBody>
          <a:bodyPr>
            <a:noAutofit/>
          </a:bodyPr>
          <a:lstStyle>
            <a:lvl1pPr algn="l">
              <a:lnSpc>
                <a:spcPts val="3200"/>
              </a:lnSpc>
              <a:defRPr sz="28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Titelmasterformat durch Klicken bearbeiten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54135"/>
            <a:ext cx="8229600" cy="3672408"/>
          </a:xfrm>
        </p:spPr>
        <p:txBody>
          <a:bodyPr/>
          <a:lstStyle>
            <a:lvl1pPr marL="342900" indent="-342900">
              <a:buFont typeface="Wingdings" panose="05000000000000000000" pitchFamily="2" charset="2"/>
              <a:buChar char="§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buFont typeface="Wingdings" panose="05000000000000000000" pitchFamily="2" charset="2"/>
              <a:buChar char="§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Font typeface="Wingdings" panose="05000000000000000000" pitchFamily="2" charset="2"/>
              <a:buChar char="§"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67544" y="4908928"/>
            <a:ext cx="8240228" cy="201104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YOUR NAME </a:t>
            </a: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| WPPWIE Project Meeting  | Zoom | 24.01.2022 | Page </a:t>
            </a:r>
            <a:fld id="{6A6D9FA1-99C7-4910-8E32-B85D378B0060}" type="slidenum">
              <a:rPr kumimoji="0" lang="en-GB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Picture 6" descr="EurofusionDisc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6416" y="70180"/>
            <a:ext cx="367958" cy="37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632445"/>
      </p:ext>
    </p:extLst>
  </p:cSld>
  <p:clrMapOvr>
    <a:masterClrMapping/>
  </p:clrMapOvr>
  <p:hf sldNum="0" hd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ACE59288-6D80-4F40-B672-C3CA6030BBFD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7791A-66D4-4453-969C-049259BA2C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2562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0302D03B-6897-4967-A6BB-8853BB08AF68}" type="datetimeFigureOut">
              <a:rPr lang="en-GB" smtClean="0"/>
              <a:t>07/02/2023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F0A7A-9F53-4FC8-A9B2-B68CE23255B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76775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59582"/>
            <a:ext cx="8229600" cy="3672408"/>
          </a:xfrm>
        </p:spPr>
        <p:txBody>
          <a:bodyPr/>
          <a:lstStyle>
            <a:lvl1pPr marL="257175" indent="-257175">
              <a:buFont typeface="Arial" panose="020B0604020202020204" pitchFamily="34" charset="0"/>
              <a:buChar char="•"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57213" indent="-214313">
              <a:buFont typeface="Arial" panose="020B0604020202020204" pitchFamily="34" charset="0"/>
              <a:buChar char="•"/>
              <a:defRPr sz="15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57250" indent="-171450">
              <a:buFont typeface="Arial" panose="020B0604020202020204" pitchFamily="34" charset="0"/>
              <a:buChar char="•"/>
              <a:defRPr sz="135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67544" y="4908928"/>
            <a:ext cx="8240228" cy="201104"/>
          </a:xfrm>
        </p:spPr>
        <p:txBody>
          <a:bodyPr/>
          <a:lstStyle>
            <a:lvl1pPr>
              <a:defRPr sz="825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r"/>
            <a:r>
              <a:rPr lang="en-GB" dirty="0"/>
              <a:t>Name of presenter | Conference | Venue | Date </a:t>
            </a:r>
            <a:r>
              <a:rPr lang="en-GB"/>
              <a:t>| Page </a:t>
            </a:r>
            <a:fld id="{6A6D9FA1-99C7-4910-8E32-B85D378B0060}" type="slidenum">
              <a:rPr lang="en-GB" smtClean="0"/>
              <a:pPr algn="r"/>
              <a:t>‹#›</a:t>
            </a:fld>
            <a:endParaRPr lang="en-GB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9144000" cy="685800"/>
          </a:xfrm>
          <a:prstGeom prst="rect">
            <a:avLst/>
          </a:prstGeom>
          <a:solidFill>
            <a:srgbClr val="E3E3E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ln>
                <a:noFill/>
              </a:ln>
              <a:effectLst/>
            </a:endParaRPr>
          </a:p>
        </p:txBody>
      </p:sp>
      <p:pic>
        <p:nvPicPr>
          <p:cNvPr id="9" name="Picture 8" descr="EurofusionDisc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409" y="165069"/>
            <a:ext cx="458197" cy="349281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71450"/>
            <a:ext cx="7543800" cy="342900"/>
          </a:xfrm>
        </p:spPr>
        <p:txBody>
          <a:bodyPr>
            <a:noAutofit/>
          </a:bodyPr>
          <a:lstStyle>
            <a:lvl1pPr algn="l">
              <a:lnSpc>
                <a:spcPts val="2400"/>
              </a:lnSpc>
              <a:defRPr sz="225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r>
              <a:rPr lang="en-US" dirty="0"/>
              <a:t>Second line of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96975160"/>
      </p:ext>
    </p:extLst>
  </p:cSld>
  <p:clrMapOvr>
    <a:masterClrMapping/>
  </p:clrMapOvr>
  <p:hf sldNum="0" hd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82440" y="-59400"/>
            <a:ext cx="7543080" cy="6253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de-DE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95536" y="1761660"/>
            <a:ext cx="8496944" cy="972108"/>
          </a:xfrm>
        </p:spPr>
        <p:txBody>
          <a:bodyPr>
            <a:noAutofit/>
          </a:bodyPr>
          <a:lstStyle>
            <a:lvl1pPr algn="l">
              <a:defRPr sz="2625" b="1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95536" y="3219822"/>
            <a:ext cx="4392488" cy="324036"/>
          </a:xfrm>
        </p:spPr>
        <p:txBody>
          <a:bodyPr>
            <a:normAutofit/>
          </a:bodyPr>
          <a:lstStyle>
            <a:lvl1pPr marL="0" indent="0" algn="l">
              <a:buNone/>
              <a:defRPr sz="1650" b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3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Name </a:t>
            </a:r>
            <a:r>
              <a:rPr lang="en-US"/>
              <a:t>of presenter</a:t>
            </a:r>
            <a:endParaRPr lang="en-US" dirty="0"/>
          </a:p>
        </p:txBody>
      </p:sp>
      <p:sp>
        <p:nvSpPr>
          <p:cNvPr id="5" name="AutoShape 2" descr="https://idw-online.de/pages/de/institutionlogo921"/>
          <p:cNvSpPr>
            <a:spLocks noChangeAspect="1" noChangeArrowheads="1"/>
          </p:cNvSpPr>
          <p:nvPr userDrawn="1"/>
        </p:nvSpPr>
        <p:spPr bwMode="auto">
          <a:xfrm>
            <a:off x="155576" y="-342900"/>
            <a:ext cx="1076325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6" name="Picture Placeholder 10"/>
          <p:cNvSpPr>
            <a:spLocks noGrp="1"/>
          </p:cNvSpPr>
          <p:nvPr>
            <p:ph type="pic" sz="quarter" idx="10" hasCustomPrompt="1"/>
          </p:nvPr>
        </p:nvSpPr>
        <p:spPr>
          <a:xfrm>
            <a:off x="395539" y="4268763"/>
            <a:ext cx="1295375" cy="679252"/>
          </a:xfrm>
        </p:spPr>
        <p:txBody>
          <a:bodyPr>
            <a:normAutofit/>
          </a:bodyPr>
          <a:lstStyle>
            <a:lvl1pPr marL="0" indent="0" algn="ctr">
              <a:buFontTx/>
              <a:buNone/>
              <a:defRPr sz="135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Logo of presenter</a:t>
            </a:r>
            <a:endParaRPr lang="en-GB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5724129" y="4245936"/>
            <a:ext cx="3168352" cy="70207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350" dirty="0"/>
          </a:p>
        </p:txBody>
      </p:sp>
      <p:grpSp>
        <p:nvGrpSpPr>
          <p:cNvPr id="9" name="Group 8"/>
          <p:cNvGrpSpPr/>
          <p:nvPr userDrawn="1"/>
        </p:nvGrpSpPr>
        <p:grpSpPr>
          <a:xfrm>
            <a:off x="18230283" y="30189676"/>
            <a:ext cx="9924896" cy="1336231"/>
            <a:chOff x="18230283" y="40396912"/>
            <a:chExt cx="9924896" cy="1781641"/>
          </a:xfrm>
        </p:grpSpPr>
        <p:sp>
          <p:nvSpPr>
            <p:cNvPr id="10" name="Rectangle 9"/>
            <p:cNvSpPr/>
            <p:nvPr userDrawn="1"/>
          </p:nvSpPr>
          <p:spPr bwMode="auto">
            <a:xfrm>
              <a:off x="18230283" y="40400268"/>
              <a:ext cx="2575295" cy="1778285"/>
            </a:xfrm>
            <a:prstGeom prst="rect">
              <a:avLst/>
            </a:prstGeom>
            <a:solidFill>
              <a:srgbClr val="05399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312888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615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13" name="Picture 12" descr="EuropeanFlag-stars.eps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801564" y="40396912"/>
              <a:ext cx="9353615" cy="1781641"/>
            </a:xfrm>
            <a:prstGeom prst="rect">
              <a:avLst/>
            </a:prstGeom>
          </p:spPr>
        </p:pic>
      </p:grpSp>
      <p:grpSp>
        <p:nvGrpSpPr>
          <p:cNvPr id="14" name="Group 13"/>
          <p:cNvGrpSpPr/>
          <p:nvPr userDrawn="1"/>
        </p:nvGrpSpPr>
        <p:grpSpPr>
          <a:xfrm>
            <a:off x="18382683" y="30303976"/>
            <a:ext cx="9924896" cy="1336231"/>
            <a:chOff x="18230283" y="40396912"/>
            <a:chExt cx="9924896" cy="1781641"/>
          </a:xfrm>
        </p:grpSpPr>
        <p:sp>
          <p:nvSpPr>
            <p:cNvPr id="15" name="Rectangle 14"/>
            <p:cNvSpPr/>
            <p:nvPr userDrawn="1"/>
          </p:nvSpPr>
          <p:spPr bwMode="auto">
            <a:xfrm>
              <a:off x="18230283" y="40400268"/>
              <a:ext cx="2575295" cy="1778285"/>
            </a:xfrm>
            <a:prstGeom prst="rect">
              <a:avLst/>
            </a:prstGeom>
            <a:solidFill>
              <a:srgbClr val="05399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312888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615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16" name="Picture 15" descr="EuropeanFlag-stars.eps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801564" y="40396912"/>
              <a:ext cx="9353615" cy="1781641"/>
            </a:xfrm>
            <a:prstGeom prst="rect">
              <a:avLst/>
            </a:prstGeom>
          </p:spPr>
        </p:pic>
      </p:grpSp>
      <p:grpSp>
        <p:nvGrpSpPr>
          <p:cNvPr id="17" name="Group 16"/>
          <p:cNvGrpSpPr/>
          <p:nvPr userDrawn="1"/>
        </p:nvGrpSpPr>
        <p:grpSpPr>
          <a:xfrm>
            <a:off x="18535083" y="30418272"/>
            <a:ext cx="9924896" cy="1336231"/>
            <a:chOff x="18230283" y="40396912"/>
            <a:chExt cx="9924896" cy="1781641"/>
          </a:xfrm>
        </p:grpSpPr>
        <p:sp>
          <p:nvSpPr>
            <p:cNvPr id="18" name="Rectangle 17"/>
            <p:cNvSpPr/>
            <p:nvPr userDrawn="1"/>
          </p:nvSpPr>
          <p:spPr bwMode="auto">
            <a:xfrm>
              <a:off x="18230283" y="40400268"/>
              <a:ext cx="2575295" cy="1778285"/>
            </a:xfrm>
            <a:prstGeom prst="rect">
              <a:avLst/>
            </a:prstGeom>
            <a:solidFill>
              <a:srgbClr val="05399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312888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615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19" name="Picture 18" descr="EuropeanFlag-stars.eps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801564" y="40396912"/>
              <a:ext cx="9353615" cy="1781641"/>
            </a:xfrm>
            <a:prstGeom prst="rect">
              <a:avLst/>
            </a:prstGeom>
          </p:spPr>
        </p:pic>
      </p:grpSp>
      <p:grpSp>
        <p:nvGrpSpPr>
          <p:cNvPr id="20" name="Group 19"/>
          <p:cNvGrpSpPr/>
          <p:nvPr userDrawn="1"/>
        </p:nvGrpSpPr>
        <p:grpSpPr>
          <a:xfrm>
            <a:off x="18687483" y="30532576"/>
            <a:ext cx="9924896" cy="1336231"/>
            <a:chOff x="18230283" y="40396912"/>
            <a:chExt cx="9924896" cy="1781641"/>
          </a:xfrm>
        </p:grpSpPr>
        <p:sp>
          <p:nvSpPr>
            <p:cNvPr id="21" name="Rectangle 20"/>
            <p:cNvSpPr/>
            <p:nvPr userDrawn="1"/>
          </p:nvSpPr>
          <p:spPr bwMode="auto">
            <a:xfrm>
              <a:off x="18230283" y="40400268"/>
              <a:ext cx="2575295" cy="1778285"/>
            </a:xfrm>
            <a:prstGeom prst="rect">
              <a:avLst/>
            </a:prstGeom>
            <a:solidFill>
              <a:srgbClr val="05399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312888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615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22" name="Picture 21" descr="EuropeanFlag-stars.eps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801564" y="40396912"/>
              <a:ext cx="9353615" cy="1781641"/>
            </a:xfrm>
            <a:prstGeom prst="rect">
              <a:avLst/>
            </a:prstGeom>
          </p:spPr>
        </p:pic>
      </p:grpSp>
      <p:pic>
        <p:nvPicPr>
          <p:cNvPr id="24" name="Bild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27348"/>
          <a:stretch/>
        </p:blipFill>
        <p:spPr>
          <a:xfrm>
            <a:off x="0" y="0"/>
            <a:ext cx="9144000" cy="4176000"/>
          </a:xfrm>
          <a:prstGeom prst="rect">
            <a:avLst/>
          </a:prstGeom>
        </p:spPr>
      </p:pic>
      <p:pic>
        <p:nvPicPr>
          <p:cNvPr id="25" name="Bild 13" descr="EU_und_Text.jp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4320004"/>
            <a:ext cx="3456384" cy="649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2950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514350"/>
          </a:xfrm>
          <a:prstGeom prst="rect">
            <a:avLst/>
          </a:prstGeom>
          <a:solidFill>
            <a:srgbClr val="E3E3E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ln>
                <a:noFill/>
              </a:ln>
              <a:effectLst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61609" y="82253"/>
            <a:ext cx="7543800" cy="342900"/>
          </a:xfrm>
        </p:spPr>
        <p:txBody>
          <a:bodyPr>
            <a:noAutofit/>
          </a:bodyPr>
          <a:lstStyle>
            <a:lvl1pPr algn="l">
              <a:lnSpc>
                <a:spcPts val="2400"/>
              </a:lnSpc>
              <a:defRPr sz="21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Titelmasterformat durch Klicken bearbeiten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54135"/>
            <a:ext cx="8229600" cy="3672408"/>
          </a:xfrm>
        </p:spPr>
        <p:txBody>
          <a:bodyPr/>
          <a:lstStyle>
            <a:lvl1pPr marL="257168" indent="-257168">
              <a:buFont typeface="Wingdings" panose="05000000000000000000" pitchFamily="2" charset="2"/>
              <a:buChar char="§"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57199" indent="-214308">
              <a:buFont typeface="Wingdings" panose="05000000000000000000" pitchFamily="2" charset="2"/>
              <a:buChar char="§"/>
              <a:defRPr sz="15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57228" indent="-171446">
              <a:buFont typeface="Wingdings" panose="05000000000000000000" pitchFamily="2" charset="2"/>
              <a:buChar char="§"/>
              <a:defRPr sz="135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67546" y="4908928"/>
            <a:ext cx="8240228" cy="201104"/>
          </a:xfrm>
          <a:prstGeom prst="rect">
            <a:avLst/>
          </a:prstGeom>
        </p:spPr>
        <p:txBody>
          <a:bodyPr/>
          <a:lstStyle>
            <a:lvl1pPr>
              <a:defRPr sz="825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r"/>
            <a:r>
              <a:rPr lang="en-GB" dirty="0">
                <a:solidFill>
                  <a:srgbClr val="FF0000"/>
                </a:solidFill>
              </a:rPr>
              <a:t>YOUR NAME </a:t>
            </a:r>
            <a:r>
              <a:rPr lang="en-GB" dirty="0"/>
              <a:t>| WPPWIE Project Meeting  | FZJ </a:t>
            </a:r>
            <a:r>
              <a:rPr lang="en-GB" dirty="0" err="1"/>
              <a:t>Jülich</a:t>
            </a:r>
            <a:r>
              <a:rPr lang="en-GB" dirty="0"/>
              <a:t> | 24.01.2022 | Page </a:t>
            </a:r>
            <a:fld id="{6A6D9FA1-99C7-4910-8E32-B85D378B0060}" type="slidenum">
              <a:rPr lang="en-GB" smtClean="0"/>
              <a:pPr algn="r"/>
              <a:t>‹#›</a:t>
            </a:fld>
            <a:endParaRPr lang="en-GB" dirty="0"/>
          </a:p>
        </p:txBody>
      </p:sp>
      <p:pic>
        <p:nvPicPr>
          <p:cNvPr id="7" name="Picture 6" descr="EurofusionDisc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6418" y="70180"/>
            <a:ext cx="367959" cy="37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975160"/>
      </p:ext>
    </p:extLst>
  </p:cSld>
  <p:clrMapOvr>
    <a:masterClrMapping/>
  </p:clrMapOvr>
  <p:hf sldNum="0" hd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514350"/>
          </a:xfrm>
          <a:prstGeom prst="rect">
            <a:avLst/>
          </a:prstGeom>
          <a:solidFill>
            <a:srgbClr val="E3E3E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2571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1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7150"/>
            <a:ext cx="7543800" cy="342900"/>
          </a:xfrm>
        </p:spPr>
        <p:txBody>
          <a:bodyPr>
            <a:noAutofit/>
          </a:bodyPr>
          <a:lstStyle>
            <a:lvl1pPr algn="l">
              <a:lnSpc>
                <a:spcPts val="1800"/>
              </a:lnSpc>
              <a:defRPr sz="18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59582"/>
            <a:ext cx="8229600" cy="3672408"/>
          </a:xfrm>
        </p:spPr>
        <p:txBody>
          <a:bodyPr/>
          <a:lstStyle>
            <a:lvl1pPr marL="192876" indent="-192876">
              <a:buFont typeface="Arial" panose="020B0604020202020204" pitchFamily="34" charset="0"/>
              <a:buChar char="•"/>
              <a:defRPr sz="135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17899" indent="-160731">
              <a:buFont typeface="Arial" panose="020B0604020202020204" pitchFamily="34" charset="0"/>
              <a:buChar char="•"/>
              <a:defRPr sz="1125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42922" indent="-128585">
              <a:buFont typeface="Arial" panose="020B0604020202020204" pitchFamily="34" charset="0"/>
              <a:buChar char="•"/>
              <a:defRPr sz="1013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67546" y="4908928"/>
            <a:ext cx="8240228" cy="201104"/>
          </a:xfrm>
        </p:spPr>
        <p:txBody>
          <a:bodyPr/>
          <a:lstStyle>
            <a:lvl1pPr>
              <a:defRPr sz="619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r" defTabSz="257168"/>
            <a:r>
              <a:rPr lang="en-GB">
                <a:solidFill>
                  <a:prstClr val="black"/>
                </a:solidFill>
              </a:rPr>
              <a:t>Jari Likonen| SPE Samples Meeting | Online | 31 March 2021</a:t>
            </a:r>
            <a:endParaRPr lang="en-GB" dirty="0">
              <a:solidFill>
                <a:prstClr val="black"/>
              </a:solidFill>
            </a:endParaRPr>
          </a:p>
        </p:txBody>
      </p:sp>
      <p:pic>
        <p:nvPicPr>
          <p:cNvPr id="4" name="Picture 3" descr="EurofusionDisc.eps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411" y="87475"/>
            <a:ext cx="458197" cy="349281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D8941C6-EE34-4DDA-A2EC-E463671EFB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36228" y="4865098"/>
            <a:ext cx="393112" cy="27840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257168"/>
            <a:fld id="{2DB4CD3B-2DC5-4FD2-8E92-8F463D36144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257168"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35656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628651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514337" fontAlgn="base">
              <a:spcBef>
                <a:spcPct val="0"/>
              </a:spcBef>
              <a:spcAft>
                <a:spcPct val="0"/>
              </a:spcAft>
            </a:pPr>
            <a:fld id="{ACE59288-6D80-4F40-B672-C3CA6030BBFD}" type="datetimeFigureOut">
              <a:rPr lang="en-US" sz="1013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pPr defTabSz="514337" fontAlgn="base">
                <a:spcBef>
                  <a:spcPct val="0"/>
                </a:spcBef>
                <a:spcAft>
                  <a:spcPct val="0"/>
                </a:spcAft>
              </a:pPr>
              <a:t>2/7/2023</a:t>
            </a:fld>
            <a:endParaRPr lang="en-US" sz="1013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37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black">
                  <a:tint val="75000"/>
                </a:prst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37" fontAlgn="base">
              <a:spcBef>
                <a:spcPct val="0"/>
              </a:spcBef>
              <a:spcAft>
                <a:spcPct val="0"/>
              </a:spcAft>
            </a:pPr>
            <a:fld id="{DCF7791A-66D4-4453-969C-049259BA2C9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itchFamily="34" charset="0"/>
                <a:cs typeface="Arial" pitchFamily="34" charset="0"/>
              </a:rPr>
              <a:pPr defTabSz="514337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94858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95536" y="1761660"/>
            <a:ext cx="8496944" cy="972108"/>
          </a:xfrm>
        </p:spPr>
        <p:txBody>
          <a:bodyPr>
            <a:noAutofit/>
          </a:bodyPr>
          <a:lstStyle>
            <a:lvl1pPr algn="l">
              <a:defRPr sz="3500" b="1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95536" y="3219822"/>
            <a:ext cx="4392488" cy="324036"/>
          </a:xfrm>
        </p:spPr>
        <p:txBody>
          <a:bodyPr>
            <a:normAutofit/>
          </a:bodyPr>
          <a:lstStyle>
            <a:lvl1pPr marL="0" indent="0" algn="l">
              <a:buNone/>
              <a:defRPr sz="2200" b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Name </a:t>
            </a:r>
            <a:r>
              <a:rPr lang="en-US"/>
              <a:t>of presenter</a:t>
            </a:r>
            <a:endParaRPr lang="en-US" dirty="0"/>
          </a:p>
        </p:txBody>
      </p:sp>
      <p:sp>
        <p:nvSpPr>
          <p:cNvPr id="5" name="AutoShape 2" descr="https://idw-online.de/pages/de/institutionlogo921"/>
          <p:cNvSpPr>
            <a:spLocks noChangeAspect="1" noChangeArrowheads="1"/>
          </p:cNvSpPr>
          <p:nvPr userDrawn="1"/>
        </p:nvSpPr>
        <p:spPr bwMode="auto">
          <a:xfrm>
            <a:off x="155576" y="-342900"/>
            <a:ext cx="1076325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Picture Placeholder 10"/>
          <p:cNvSpPr>
            <a:spLocks noGrp="1"/>
          </p:cNvSpPr>
          <p:nvPr>
            <p:ph type="pic" sz="quarter" idx="10" hasCustomPrompt="1"/>
          </p:nvPr>
        </p:nvSpPr>
        <p:spPr>
          <a:xfrm>
            <a:off x="395537" y="4268763"/>
            <a:ext cx="1295375" cy="679252"/>
          </a:xfrm>
        </p:spPr>
        <p:txBody>
          <a:bodyPr>
            <a:normAutofit/>
          </a:bodyPr>
          <a:lstStyle>
            <a:lvl1pPr marL="0" indent="0" algn="ctr">
              <a:buFontTx/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Logo of presenter</a:t>
            </a:r>
            <a:endParaRPr lang="en-GB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5724129" y="4245936"/>
            <a:ext cx="3168352" cy="70207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9" name="Group 8"/>
          <p:cNvGrpSpPr/>
          <p:nvPr userDrawn="1"/>
        </p:nvGrpSpPr>
        <p:grpSpPr>
          <a:xfrm>
            <a:off x="18230283" y="30189672"/>
            <a:ext cx="9924896" cy="1336231"/>
            <a:chOff x="18230283" y="40396912"/>
            <a:chExt cx="9924896" cy="1781641"/>
          </a:xfrm>
        </p:grpSpPr>
        <p:sp>
          <p:nvSpPr>
            <p:cNvPr id="10" name="Rectangle 9"/>
            <p:cNvSpPr/>
            <p:nvPr userDrawn="1"/>
          </p:nvSpPr>
          <p:spPr bwMode="auto">
            <a:xfrm>
              <a:off x="18230283" y="40400268"/>
              <a:ext cx="2575295" cy="1778285"/>
            </a:xfrm>
            <a:prstGeom prst="rect">
              <a:avLst/>
            </a:prstGeom>
            <a:solidFill>
              <a:srgbClr val="05399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1719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pic>
          <p:nvPicPr>
            <p:cNvPr id="13" name="Picture 12" descr="EuropeanFlag-stars.eps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801564" y="40396912"/>
              <a:ext cx="9353615" cy="1781641"/>
            </a:xfrm>
            <a:prstGeom prst="rect">
              <a:avLst/>
            </a:prstGeom>
          </p:spPr>
        </p:pic>
      </p:grpSp>
      <p:grpSp>
        <p:nvGrpSpPr>
          <p:cNvPr id="14" name="Group 13"/>
          <p:cNvGrpSpPr/>
          <p:nvPr userDrawn="1"/>
        </p:nvGrpSpPr>
        <p:grpSpPr>
          <a:xfrm>
            <a:off x="18382683" y="30303972"/>
            <a:ext cx="9924896" cy="1336231"/>
            <a:chOff x="18230283" y="40396912"/>
            <a:chExt cx="9924896" cy="1781641"/>
          </a:xfrm>
        </p:grpSpPr>
        <p:sp>
          <p:nvSpPr>
            <p:cNvPr id="15" name="Rectangle 14"/>
            <p:cNvSpPr/>
            <p:nvPr userDrawn="1"/>
          </p:nvSpPr>
          <p:spPr bwMode="auto">
            <a:xfrm>
              <a:off x="18230283" y="40400268"/>
              <a:ext cx="2575295" cy="1778285"/>
            </a:xfrm>
            <a:prstGeom prst="rect">
              <a:avLst/>
            </a:prstGeom>
            <a:solidFill>
              <a:srgbClr val="05399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1719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pic>
          <p:nvPicPr>
            <p:cNvPr id="16" name="Picture 15" descr="EuropeanFlag-stars.eps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801564" y="40396912"/>
              <a:ext cx="9353615" cy="1781641"/>
            </a:xfrm>
            <a:prstGeom prst="rect">
              <a:avLst/>
            </a:prstGeom>
          </p:spPr>
        </p:pic>
      </p:grpSp>
      <p:grpSp>
        <p:nvGrpSpPr>
          <p:cNvPr id="17" name="Group 16"/>
          <p:cNvGrpSpPr/>
          <p:nvPr userDrawn="1"/>
        </p:nvGrpSpPr>
        <p:grpSpPr>
          <a:xfrm>
            <a:off x="18535083" y="30418272"/>
            <a:ext cx="9924896" cy="1336231"/>
            <a:chOff x="18230283" y="40396912"/>
            <a:chExt cx="9924896" cy="1781641"/>
          </a:xfrm>
        </p:grpSpPr>
        <p:sp>
          <p:nvSpPr>
            <p:cNvPr id="18" name="Rectangle 17"/>
            <p:cNvSpPr/>
            <p:nvPr userDrawn="1"/>
          </p:nvSpPr>
          <p:spPr bwMode="auto">
            <a:xfrm>
              <a:off x="18230283" y="40400268"/>
              <a:ext cx="2575295" cy="1778285"/>
            </a:xfrm>
            <a:prstGeom prst="rect">
              <a:avLst/>
            </a:prstGeom>
            <a:solidFill>
              <a:srgbClr val="05399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1719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pic>
          <p:nvPicPr>
            <p:cNvPr id="19" name="Picture 18" descr="EuropeanFlag-stars.eps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801564" y="40396912"/>
              <a:ext cx="9353615" cy="1781641"/>
            </a:xfrm>
            <a:prstGeom prst="rect">
              <a:avLst/>
            </a:prstGeom>
          </p:spPr>
        </p:pic>
      </p:grpSp>
      <p:grpSp>
        <p:nvGrpSpPr>
          <p:cNvPr id="20" name="Group 19"/>
          <p:cNvGrpSpPr/>
          <p:nvPr userDrawn="1"/>
        </p:nvGrpSpPr>
        <p:grpSpPr>
          <a:xfrm>
            <a:off x="18687483" y="30532572"/>
            <a:ext cx="9924896" cy="1336231"/>
            <a:chOff x="18230283" y="40396912"/>
            <a:chExt cx="9924896" cy="1781641"/>
          </a:xfrm>
        </p:grpSpPr>
        <p:sp>
          <p:nvSpPr>
            <p:cNvPr id="21" name="Rectangle 20"/>
            <p:cNvSpPr/>
            <p:nvPr userDrawn="1"/>
          </p:nvSpPr>
          <p:spPr bwMode="auto">
            <a:xfrm>
              <a:off x="18230283" y="40400268"/>
              <a:ext cx="2575295" cy="1778285"/>
            </a:xfrm>
            <a:prstGeom prst="rect">
              <a:avLst/>
            </a:prstGeom>
            <a:solidFill>
              <a:srgbClr val="05399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1719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pic>
          <p:nvPicPr>
            <p:cNvPr id="22" name="Picture 21" descr="EuropeanFlag-stars.eps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801564" y="40396912"/>
              <a:ext cx="9353615" cy="1781641"/>
            </a:xfrm>
            <a:prstGeom prst="rect">
              <a:avLst/>
            </a:prstGeom>
          </p:spPr>
        </p:pic>
      </p:grpSp>
      <p:pic>
        <p:nvPicPr>
          <p:cNvPr id="24" name="Bild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27348"/>
          <a:stretch/>
        </p:blipFill>
        <p:spPr>
          <a:xfrm>
            <a:off x="0" y="0"/>
            <a:ext cx="9144000" cy="4176000"/>
          </a:xfrm>
          <a:prstGeom prst="rect">
            <a:avLst/>
          </a:prstGeom>
        </p:spPr>
      </p:pic>
      <p:pic>
        <p:nvPicPr>
          <p:cNvPr id="26" name="Bild 13" descr="EU_und_Text.jpg">
            <a:extLst>
              <a:ext uri="{FF2B5EF4-FFF2-40B4-BE49-F238E27FC236}">
                <a16:creationId xmlns:a16="http://schemas.microsoft.com/office/drawing/2014/main" id="{7432B429-56C8-42E3-85F4-128F09C873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833"/>
          <a:stretch/>
        </p:blipFill>
        <p:spPr>
          <a:xfrm>
            <a:off x="4397024" y="4298811"/>
            <a:ext cx="1008112" cy="649203"/>
          </a:xfrm>
          <a:prstGeom prst="rect">
            <a:avLst/>
          </a:prstGeom>
        </p:spPr>
      </p:pic>
      <p:sp>
        <p:nvSpPr>
          <p:cNvPr id="27" name="Rechteck 3">
            <a:extLst>
              <a:ext uri="{FF2B5EF4-FFF2-40B4-BE49-F238E27FC236}">
                <a16:creationId xmlns:a16="http://schemas.microsoft.com/office/drawing/2014/main" id="{C4E8698E-AF71-4793-B3C2-865E9EB8FF61}"/>
              </a:ext>
            </a:extLst>
          </p:cNvPr>
          <p:cNvSpPr/>
          <p:nvPr userDrawn="1"/>
        </p:nvSpPr>
        <p:spPr>
          <a:xfrm>
            <a:off x="5364088" y="4285090"/>
            <a:ext cx="36004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00" dirty="0">
                <a:effectLst/>
                <a:latin typeface="Arial" panose="020B0604020202020204" pitchFamily="34" charset="0"/>
              </a:rPr>
              <a:t>This work has been carried out within the framework of the EUROfusion Consortium,</a:t>
            </a:r>
            <a:br>
              <a:rPr lang="en-US" sz="700" dirty="0"/>
            </a:br>
            <a:r>
              <a:rPr lang="en-US" sz="700" dirty="0">
                <a:effectLst/>
                <a:latin typeface="Arial" panose="020B0604020202020204" pitchFamily="34" charset="0"/>
              </a:rPr>
              <a:t>funded by the European Union via the </a:t>
            </a:r>
            <a:r>
              <a:rPr lang="en-US" sz="700" dirty="0" err="1">
                <a:effectLst/>
                <a:latin typeface="Arial" panose="020B0604020202020204" pitchFamily="34" charset="0"/>
              </a:rPr>
              <a:t>Euratom</a:t>
            </a:r>
            <a:r>
              <a:rPr lang="en-US" sz="700" dirty="0">
                <a:effectLst/>
                <a:latin typeface="Arial" panose="020B0604020202020204" pitchFamily="34" charset="0"/>
              </a:rPr>
              <a:t> Research and Training </a:t>
            </a:r>
            <a:r>
              <a:rPr lang="en-US" sz="700" dirty="0" err="1">
                <a:effectLst/>
                <a:latin typeface="Arial" panose="020B0604020202020204" pitchFamily="34" charset="0"/>
              </a:rPr>
              <a:t>Programme</a:t>
            </a:r>
            <a:br>
              <a:rPr lang="en-US" sz="700" dirty="0"/>
            </a:br>
            <a:r>
              <a:rPr lang="en-US" sz="700" dirty="0">
                <a:effectLst/>
                <a:latin typeface="Arial" panose="020B0604020202020204" pitchFamily="34" charset="0"/>
              </a:rPr>
              <a:t>(Grant Agreement No 101052200 — EUROfusion). Views and opinions expressed</a:t>
            </a:r>
            <a:br>
              <a:rPr lang="en-US" sz="700" dirty="0"/>
            </a:br>
            <a:r>
              <a:rPr lang="en-US" sz="700" dirty="0">
                <a:effectLst/>
                <a:latin typeface="Arial" panose="020B0604020202020204" pitchFamily="34" charset="0"/>
              </a:rPr>
              <a:t>are however those of the author(s) only and do not necessarily reflect those of the</a:t>
            </a:r>
            <a:br>
              <a:rPr lang="en-US" sz="700" dirty="0"/>
            </a:br>
            <a:r>
              <a:rPr lang="en-US" sz="700" dirty="0">
                <a:effectLst/>
                <a:latin typeface="Arial" panose="020B0604020202020204" pitchFamily="34" charset="0"/>
              </a:rPr>
              <a:t>European Union or the European Commission. Neither the European Union nor the</a:t>
            </a:r>
            <a:br>
              <a:rPr lang="en-US" sz="700" dirty="0"/>
            </a:br>
            <a:r>
              <a:rPr lang="en-US" sz="700" dirty="0">
                <a:effectLst/>
                <a:latin typeface="Arial" panose="020B0604020202020204" pitchFamily="34" charset="0"/>
              </a:rPr>
              <a:t>European Commission can be held responsible for them.</a:t>
            </a:r>
            <a:endParaRPr lang="de-DE" sz="700" dirty="0"/>
          </a:p>
        </p:txBody>
      </p:sp>
    </p:spTree>
    <p:extLst>
      <p:ext uri="{BB962C8B-B14F-4D97-AF65-F5344CB8AC3E}">
        <p14:creationId xmlns:p14="http://schemas.microsoft.com/office/powerpoint/2010/main" val="30061759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514350"/>
          </a:xfrm>
          <a:prstGeom prst="rect">
            <a:avLst/>
          </a:prstGeom>
          <a:solidFill>
            <a:srgbClr val="E3E3E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61609" y="82253"/>
            <a:ext cx="7543800" cy="342900"/>
          </a:xfrm>
        </p:spPr>
        <p:txBody>
          <a:bodyPr>
            <a:noAutofit/>
          </a:bodyPr>
          <a:lstStyle>
            <a:lvl1pPr algn="l">
              <a:lnSpc>
                <a:spcPts val="3200"/>
              </a:lnSpc>
              <a:defRPr sz="28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Titelmasterformat durch Klicken bearbeiten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54135"/>
            <a:ext cx="8229600" cy="3672408"/>
          </a:xfrm>
        </p:spPr>
        <p:txBody>
          <a:bodyPr/>
          <a:lstStyle>
            <a:lvl1pPr marL="342900" indent="-342900">
              <a:buFont typeface="Wingdings" panose="05000000000000000000" pitchFamily="2" charset="2"/>
              <a:buChar char="§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buFont typeface="Wingdings" panose="05000000000000000000" pitchFamily="2" charset="2"/>
              <a:buChar char="§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Font typeface="Wingdings" panose="05000000000000000000" pitchFamily="2" charset="2"/>
              <a:buChar char="§"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67544" y="4908928"/>
            <a:ext cx="8240228" cy="201104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solidFill>
                  <a:srgbClr val="FF0000"/>
                </a:solidFill>
              </a:rPr>
              <a:t>YOUR NAME </a:t>
            </a:r>
            <a:r>
              <a:rPr lang="en-GB" dirty="0">
                <a:solidFill>
                  <a:prstClr val="black"/>
                </a:solidFill>
              </a:rPr>
              <a:t>| WPPWIE Project Meeting  | FZJ </a:t>
            </a:r>
            <a:r>
              <a:rPr lang="en-GB" dirty="0" err="1">
                <a:solidFill>
                  <a:prstClr val="black"/>
                </a:solidFill>
              </a:rPr>
              <a:t>Jülich</a:t>
            </a:r>
            <a:r>
              <a:rPr lang="en-GB" dirty="0">
                <a:solidFill>
                  <a:prstClr val="black"/>
                </a:solidFill>
              </a:rPr>
              <a:t> | 24.01.2022 | Page </a:t>
            </a:r>
            <a:fld id="{6A6D9FA1-99C7-4910-8E32-B85D378B0060}" type="slidenum">
              <a:rPr lang="en-GB" smtClean="0">
                <a:solidFill>
                  <a:prstClr val="black"/>
                </a:solidFill>
              </a:rPr>
              <a:pPr algn="r">
                <a:defRPr/>
              </a:pPr>
              <a:t>‹#›</a:t>
            </a:fld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Picture 6" descr="EurofusionDisc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6416" y="70180"/>
            <a:ext cx="367958" cy="37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632445"/>
      </p:ext>
    </p:extLst>
  </p:cSld>
  <p:clrMapOvr>
    <a:masterClrMapping/>
  </p:clrMapOvr>
  <p:hf sldNum="0" hd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514350"/>
          </a:xfrm>
          <a:prstGeom prst="rect">
            <a:avLst/>
          </a:prstGeom>
          <a:solidFill>
            <a:srgbClr val="E3E3E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ln>
                <a:noFill/>
              </a:ln>
              <a:effectLst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7150"/>
            <a:ext cx="7543800" cy="342900"/>
          </a:xfrm>
        </p:spPr>
        <p:txBody>
          <a:bodyPr>
            <a:noAutofit/>
          </a:bodyPr>
          <a:lstStyle>
            <a:lvl1pPr algn="l">
              <a:lnSpc>
                <a:spcPts val="2400"/>
              </a:lnSpc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59582"/>
            <a:ext cx="8229600" cy="3672408"/>
          </a:xfrm>
        </p:spPr>
        <p:txBody>
          <a:bodyPr/>
          <a:lstStyle>
            <a:lvl1pPr marL="257175" indent="-257175">
              <a:buFont typeface="Arial" panose="020B0604020202020204" pitchFamily="34" charset="0"/>
              <a:buChar char="•"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57213" indent="-214313">
              <a:buFont typeface="Arial" panose="020B0604020202020204" pitchFamily="34" charset="0"/>
              <a:buChar char="•"/>
              <a:defRPr sz="15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57250" indent="-171450">
              <a:buFont typeface="Arial" panose="020B0604020202020204" pitchFamily="34" charset="0"/>
              <a:buChar char="•"/>
              <a:defRPr sz="135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67544" y="4908928"/>
            <a:ext cx="8240228" cy="201104"/>
          </a:xfrm>
        </p:spPr>
        <p:txBody>
          <a:bodyPr/>
          <a:lstStyle>
            <a:lvl1pPr>
              <a:defRPr sz="825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r"/>
            <a:r>
              <a:rPr lang="en-GB" dirty="0"/>
              <a:t>Jari Likonen| SPE Samples Meeting | Online | 31 March 2021</a:t>
            </a:r>
          </a:p>
        </p:txBody>
      </p:sp>
      <p:pic>
        <p:nvPicPr>
          <p:cNvPr id="4" name="Picture 3" descr="EurofusionDisc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409" y="87474"/>
            <a:ext cx="458197" cy="349281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D8941C6-EE34-4DDA-A2EC-E463671EFB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36228" y="4865098"/>
            <a:ext cx="393112" cy="27840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B4CD3B-2DC5-4FD2-8E92-8F463D36144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9903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514350"/>
          </a:xfrm>
          <a:prstGeom prst="rect">
            <a:avLst/>
          </a:prstGeom>
          <a:solidFill>
            <a:srgbClr val="E3E3E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7150"/>
            <a:ext cx="7543800" cy="342900"/>
          </a:xfrm>
        </p:spPr>
        <p:txBody>
          <a:bodyPr>
            <a:noAutofit/>
          </a:bodyPr>
          <a:lstStyle>
            <a:lvl1pPr algn="l">
              <a:lnSpc>
                <a:spcPts val="2400"/>
              </a:lnSpc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59582"/>
            <a:ext cx="8229600" cy="3672408"/>
          </a:xfrm>
        </p:spPr>
        <p:txBody>
          <a:bodyPr/>
          <a:lstStyle>
            <a:lvl1pPr marL="257175" indent="-257175">
              <a:buFont typeface="Arial" panose="020B0604020202020204" pitchFamily="34" charset="0"/>
              <a:buChar char="•"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57213" indent="-214313">
              <a:buFont typeface="Arial" panose="020B0604020202020204" pitchFamily="34" charset="0"/>
              <a:buChar char="•"/>
              <a:defRPr sz="15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57250" indent="-171450">
              <a:buFont typeface="Arial" panose="020B0604020202020204" pitchFamily="34" charset="0"/>
              <a:buChar char="•"/>
              <a:defRPr sz="135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67544" y="4908928"/>
            <a:ext cx="8240228" cy="201104"/>
          </a:xfrm>
        </p:spPr>
        <p:txBody>
          <a:bodyPr/>
          <a:lstStyle>
            <a:lvl1pPr>
              <a:defRPr sz="825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r" defTabSz="342900"/>
            <a:r>
              <a:rPr lang="en-GB">
                <a:solidFill>
                  <a:prstClr val="black"/>
                </a:solidFill>
              </a:rPr>
              <a:t>Jari Likonen| SPE Samples Meeting | Online | 31 March 2021</a:t>
            </a:r>
            <a:endParaRPr lang="en-GB" dirty="0">
              <a:solidFill>
                <a:prstClr val="black"/>
              </a:solidFill>
            </a:endParaRPr>
          </a:p>
        </p:txBody>
      </p:sp>
      <p:pic>
        <p:nvPicPr>
          <p:cNvPr id="4" name="Picture 3" descr="EurofusionDisc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409" y="87474"/>
            <a:ext cx="458197" cy="349281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D8941C6-EE34-4DDA-A2EC-E463671EFB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36228" y="4865098"/>
            <a:ext cx="393112" cy="27840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900"/>
            <a:fld id="{2DB4CD3B-2DC5-4FD2-8E92-8F463D36144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342900"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42786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4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5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10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theme" Target="../theme/theme7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.emf"/></Relationships>
</file>

<file path=ppt/slideMasters/_rels/slideMaster8.xml.rels><?xml version="1.0" encoding="UTF-8" standalone="yes"?>
<Relationships xmlns="http://schemas.openxmlformats.org/package/2006/relationships"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13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 dirty="0"/>
          </a:p>
        </p:txBody>
      </p:sp>
      <p:sp>
        <p:nvSpPr>
          <p:cNvPr id="9" name="Fußzeilenplatzhalter 3"/>
          <p:cNvSpPr>
            <a:spLocks noGrp="1"/>
          </p:cNvSpPr>
          <p:nvPr>
            <p:ph type="ftr" sz="quarter" idx="3"/>
          </p:nvPr>
        </p:nvSpPr>
        <p:spPr>
          <a:xfrm>
            <a:off x="467546" y="4908928"/>
            <a:ext cx="8240228" cy="201104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en-GB" dirty="0">
                <a:solidFill>
                  <a:srgbClr val="FF0000"/>
                </a:solidFill>
              </a:rPr>
              <a:t>YOUR NAME</a:t>
            </a:r>
            <a:r>
              <a:rPr lang="en-GB" dirty="0"/>
              <a:t>| Project Board WP PWIE  | FZJ </a:t>
            </a:r>
            <a:r>
              <a:rPr lang="en-GB" dirty="0" err="1"/>
              <a:t>Jülich</a:t>
            </a:r>
            <a:r>
              <a:rPr lang="en-GB" dirty="0"/>
              <a:t> | 22.06.2021 | Page </a:t>
            </a:r>
            <a:fld id="{6A6D9FA1-99C7-4910-8E32-B85D378B0060}" type="slidenum">
              <a:rPr lang="en-GB" smtClean="0"/>
              <a:pPr algn="r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866420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699" r:id="rId2"/>
    <p:sldLayoutId id="2147483650" r:id="rId3"/>
  </p:sldLayoutIdLst>
  <p:txStyles>
    <p:titleStyle>
      <a:lvl1pPr algn="ctr" defTabSz="685783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57168" indent="-257168" algn="l" defTabSz="685783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557199" indent="-214308" algn="l" defTabSz="685783" rtl="0" eaLnBrk="1" latinLnBrk="0" hangingPunct="1">
        <a:spcBef>
          <a:spcPct val="20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857228" indent="-171446" algn="l" defTabSz="685783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200120" indent="-171446" algn="l" defTabSz="685783" rtl="0" eaLnBrk="1" latinLnBrk="0" hangingPunct="1">
        <a:spcBef>
          <a:spcPct val="20000"/>
        </a:spcBef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543012" indent="-171446" algn="l" defTabSz="685783" rtl="0" eaLnBrk="1" latinLnBrk="0" hangingPunct="1">
        <a:spcBef>
          <a:spcPct val="20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1885903" indent="-171446" algn="l" defTabSz="685783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r>
              <a:rPr lang="en-GB"/>
              <a:t>Anna Widdowson | PFC and JET2 Annual Meeting | Online | 9-10 November 2020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6A6D9FA1-99C7-4910-8E32-B85D378B0060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98960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</p:sldLayoutIdLst>
  <p:hf hdr="0" dt="0"/>
  <p:txStyles>
    <p:titleStyle>
      <a:lvl1pPr algn="ctr" defTabSz="514337" rtl="0" eaLnBrk="1" latinLnBrk="0" hangingPunct="1">
        <a:spcBef>
          <a:spcPct val="0"/>
        </a:spcBef>
        <a:buNone/>
        <a:defRPr sz="2475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192876" indent="-192876" algn="l" defTabSz="514337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417899" indent="-160731" algn="l" defTabSz="514337" rtl="0" eaLnBrk="1" latinLnBrk="0" hangingPunct="1">
        <a:spcBef>
          <a:spcPct val="20000"/>
        </a:spcBef>
        <a:buFont typeface="Arial" panose="020B0604020202020204" pitchFamily="34" charset="0"/>
        <a:buChar char="–"/>
        <a:defRPr sz="1575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642922" indent="-128585" algn="l" defTabSz="514337" rtl="0" eaLnBrk="1" latinLnBrk="0" hangingPunct="1">
        <a:spcBef>
          <a:spcPct val="2000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900091" indent="-128585" algn="l" defTabSz="514337" rtl="0" eaLnBrk="1" latinLnBrk="0" hangingPunct="1">
        <a:spcBef>
          <a:spcPct val="20000"/>
        </a:spcBef>
        <a:buFont typeface="Arial" panose="020B0604020202020204" pitchFamily="34" charset="0"/>
        <a:buChar char="–"/>
        <a:defRPr sz="1125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157259" indent="-128585" algn="l" defTabSz="514337" rtl="0" eaLnBrk="1" latinLnBrk="0" hangingPunct="1">
        <a:spcBef>
          <a:spcPct val="20000"/>
        </a:spcBef>
        <a:buFont typeface="Arial" panose="020B0604020202020204" pitchFamily="34" charset="0"/>
        <a:buChar char="»"/>
        <a:defRPr sz="1125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1414428" indent="-128585" algn="l" defTabSz="514337" rtl="0" eaLnBrk="1" latinLnBrk="0" hangingPunct="1">
        <a:spcBef>
          <a:spcPct val="20000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spcBef>
          <a:spcPct val="20000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spcBef>
          <a:spcPct val="20000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4" indent="-128585" algn="l" defTabSz="514337" rtl="0" eaLnBrk="1" latinLnBrk="0" hangingPunct="1">
        <a:spcBef>
          <a:spcPct val="20000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8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2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8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028951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457951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F7791A-66D4-4453-969C-049259BA2C9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4"/>
          <p:cNvSpPr/>
          <p:nvPr userDrawn="1"/>
        </p:nvSpPr>
        <p:spPr>
          <a:xfrm>
            <a:off x="0" y="0"/>
            <a:ext cx="9144000" cy="685800"/>
          </a:xfrm>
          <a:prstGeom prst="rect">
            <a:avLst/>
          </a:prstGeom>
          <a:solidFill>
            <a:srgbClr val="E3E3E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>
              <a:ln>
                <a:noFill/>
              </a:ln>
              <a:effectLst/>
            </a:endParaRPr>
          </a:p>
        </p:txBody>
      </p:sp>
      <p:pic>
        <p:nvPicPr>
          <p:cNvPr id="8" name="Picture 3" descr="EurofusionDisc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8413" y="105594"/>
            <a:ext cx="459000" cy="466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202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</p:sldLayoutIdLs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4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2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8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4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8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2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8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 dirty="0"/>
          </a:p>
        </p:txBody>
      </p:sp>
      <p:sp>
        <p:nvSpPr>
          <p:cNvPr id="9" name="Fußzeilenplatzhalter 3"/>
          <p:cNvSpPr>
            <a:spLocks noGrp="1"/>
          </p:cNvSpPr>
          <p:nvPr>
            <p:ph type="ftr" sz="quarter" idx="3"/>
          </p:nvPr>
        </p:nvSpPr>
        <p:spPr>
          <a:xfrm>
            <a:off x="467544" y="4908928"/>
            <a:ext cx="8240228" cy="201104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en-GB" dirty="0">
                <a:solidFill>
                  <a:srgbClr val="FF0000"/>
                </a:solidFill>
              </a:rPr>
              <a:t>YOUR NAME</a:t>
            </a:r>
            <a:r>
              <a:rPr lang="en-GB" dirty="0"/>
              <a:t>| Project Board WP PWIE  | FZJ </a:t>
            </a:r>
            <a:r>
              <a:rPr lang="en-GB" dirty="0" err="1"/>
              <a:t>Jülich</a:t>
            </a:r>
            <a:r>
              <a:rPr lang="en-GB" dirty="0"/>
              <a:t> | 22.06.2021 | Page </a:t>
            </a:r>
            <a:fld id="{6A6D9FA1-99C7-4910-8E32-B85D378B0060}" type="slidenum">
              <a:rPr lang="en-GB" smtClean="0"/>
              <a:pPr algn="r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87244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r>
              <a:rPr lang="en-GB"/>
              <a:t>Anna Widdowson | PFC and JET2 Annual Meeting | Online | 9-10 November 2020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6A6D9FA1-99C7-4910-8E32-B85D378B0060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178392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97" r:id="rId2"/>
  </p:sldLayoutIdLst>
  <p:hf hdr="0" dt="0"/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9" name="Fußzeilenplatzhalter 3"/>
          <p:cNvSpPr>
            <a:spLocks noGrp="1"/>
          </p:cNvSpPr>
          <p:nvPr>
            <p:ph type="ftr" sz="quarter" idx="3"/>
          </p:nvPr>
        </p:nvSpPr>
        <p:spPr>
          <a:xfrm>
            <a:off x="467544" y="4908928"/>
            <a:ext cx="8240228" cy="201104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en-GB">
                <a:solidFill>
                  <a:srgbClr val="FF0000"/>
                </a:solidFill>
              </a:rPr>
              <a:t>YOUR NAME</a:t>
            </a:r>
            <a:r>
              <a:rPr lang="en-GB"/>
              <a:t>| Project Board WP PWIE  | Zoom | 22.06.2021 | Page </a:t>
            </a:r>
            <a:fld id="{6A6D9FA1-99C7-4910-8E32-B85D378B0060}" type="slidenum">
              <a:rPr lang="en-GB" smtClean="0"/>
              <a:pPr algn="r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7244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F7791A-66D4-4453-969C-049259BA2C9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4"/>
          <p:cNvSpPr/>
          <p:nvPr userDrawn="1"/>
        </p:nvSpPr>
        <p:spPr>
          <a:xfrm>
            <a:off x="0" y="0"/>
            <a:ext cx="9144000" cy="685800"/>
          </a:xfrm>
          <a:prstGeom prst="rect">
            <a:avLst/>
          </a:prstGeom>
          <a:solidFill>
            <a:srgbClr val="E3E3E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  <a:effectLst/>
            </a:endParaRPr>
          </a:p>
        </p:txBody>
      </p:sp>
      <p:pic>
        <p:nvPicPr>
          <p:cNvPr id="8" name="Picture 3" descr="EurofusionDisc.eps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8413" y="105594"/>
            <a:ext cx="459000" cy="466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5941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94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AEB1851A-CFBC-47C7-80F8-04FF84B1759D}" type="datetimeFigureOut">
              <a:rPr lang="en-GB" smtClean="0"/>
              <a:pPr/>
              <a:t>07/02/2023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6A6D9FA1-99C7-4910-8E32-B85D378B0060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866420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5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/>
          <p:cNvSpPr/>
          <p:nvPr/>
        </p:nvSpPr>
        <p:spPr>
          <a:xfrm>
            <a:off x="0" y="0"/>
            <a:ext cx="9143280" cy="513720"/>
          </a:xfrm>
          <a:prstGeom prst="rect">
            <a:avLst/>
          </a:prstGeom>
          <a:solidFill>
            <a:srgbClr val="E3E3E3"/>
          </a:solidFill>
          <a:ln>
            <a:noFill/>
          </a:ln>
          <a:effectLst>
            <a:outerShdw blurRad="39960" dist="2304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pic>
        <p:nvPicPr>
          <p:cNvPr id="7" name="Picture 6" descr="EurofusionDisc.eps"/>
          <p:cNvPicPr/>
          <p:nvPr/>
        </p:nvPicPr>
        <p:blipFill>
          <a:blip r:embed="rId3"/>
          <a:stretch/>
        </p:blipFill>
        <p:spPr>
          <a:xfrm>
            <a:off x="8316360" y="70200"/>
            <a:ext cx="367200" cy="373320"/>
          </a:xfrm>
          <a:prstGeom prst="rect">
            <a:avLst/>
          </a:prstGeom>
          <a:ln w="0">
            <a:noFill/>
          </a:ln>
        </p:spPr>
      </p:pic>
      <p:sp>
        <p:nvSpPr>
          <p:cNvPr id="2" name="Rectangle 1"/>
          <p:cNvSpPr/>
          <p:nvPr/>
        </p:nvSpPr>
        <p:spPr>
          <a:xfrm>
            <a:off x="180000" y="4264200"/>
            <a:ext cx="4679640" cy="631440"/>
          </a:xfrm>
          <a:prstGeom prst="rect">
            <a:avLst/>
          </a:prstGeom>
          <a:solidFill>
            <a:srgbClr val="DCDCDC"/>
          </a:solidFill>
          <a:ln w="108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" name="Rectangle 2"/>
          <p:cNvSpPr/>
          <p:nvPr/>
        </p:nvSpPr>
        <p:spPr>
          <a:xfrm>
            <a:off x="5040000" y="4264200"/>
            <a:ext cx="3959640" cy="631440"/>
          </a:xfrm>
          <a:prstGeom prst="rect">
            <a:avLst/>
          </a:prstGeom>
          <a:solidFill>
            <a:srgbClr val="DCDCDC"/>
          </a:solidFill>
          <a:ln w="108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82440" y="82080"/>
            <a:ext cx="7543080" cy="342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r>
              <a:rPr lang="de-DE" sz="1800" b="0" strike="noStrike" spc="-1">
                <a:latin typeface="Arial"/>
              </a:rPr>
              <a:t>Format des Titeltextes durch Klicken bearbeiten</a:t>
            </a: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2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3200" b="0" strike="noStrike" spc="-1">
                <a:latin typeface="Arial"/>
              </a:rPr>
              <a:t>Format des Gliederungstextes durch Klicken bearbeiten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2800" b="0" strike="noStrike" spc="-1">
                <a:latin typeface="Arial"/>
              </a:rPr>
              <a:t>Zweite Gliederungsebene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400" b="0" strike="noStrike" spc="-1">
                <a:latin typeface="Arial"/>
              </a:rPr>
              <a:t>Dritte Gliederungsebene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2000" b="0" strike="noStrike" spc="-1">
                <a:latin typeface="Arial"/>
              </a:rPr>
              <a:t>Vierte Gliederungsebene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strike="noStrike" spc="-1">
                <a:latin typeface="Arial"/>
              </a:rPr>
              <a:t>Fünfte Gliederungsebene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strike="noStrike" spc="-1">
                <a:latin typeface="Arial"/>
              </a:rPr>
              <a:t>Sechste Gliederungsebene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strike="noStrike" spc="-1">
                <a:latin typeface="Arial"/>
              </a:rPr>
              <a:t>Siebte Gliederungsebene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1.wmf"/><Relationship Id="rId7" Type="http://schemas.openxmlformats.org/officeDocument/2006/relationships/image" Target="../media/image23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13.x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22.wmf"/><Relationship Id="rId4" Type="http://schemas.openxmlformats.org/officeDocument/2006/relationships/oleObject" Target="../embeddings/oleObject2.bin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wmf"/><Relationship Id="rId3" Type="http://schemas.openxmlformats.org/officeDocument/2006/relationships/image" Target="../media/image24.wmf"/><Relationship Id="rId7" Type="http://schemas.openxmlformats.org/officeDocument/2006/relationships/oleObject" Target="../embeddings/oleObject6.bin"/><Relationship Id="rId2" Type="http://schemas.openxmlformats.org/officeDocument/2006/relationships/oleObject" Target="../embeddings/oleObject4.bin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png"/><Relationship Id="rId5" Type="http://schemas.openxmlformats.org/officeDocument/2006/relationships/image" Target="../media/image25.wmf"/><Relationship Id="rId4" Type="http://schemas.openxmlformats.org/officeDocument/2006/relationships/oleObject" Target="../embeddings/oleObject5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8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tiff"/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12" Type="http://schemas.openxmlformats.org/officeDocument/2006/relationships/chart" Target="../charts/chart1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6.jpeg"/><Relationship Id="rId11" Type="http://schemas.openxmlformats.org/officeDocument/2006/relationships/image" Target="../media/image41.emf"/><Relationship Id="rId5" Type="http://schemas.openxmlformats.org/officeDocument/2006/relationships/image" Target="../media/image35.tiff"/><Relationship Id="rId10" Type="http://schemas.openxmlformats.org/officeDocument/2006/relationships/image" Target="../media/image40.jpeg"/><Relationship Id="rId4" Type="http://schemas.openxmlformats.org/officeDocument/2006/relationships/image" Target="../media/image34.png"/><Relationship Id="rId9" Type="http://schemas.openxmlformats.org/officeDocument/2006/relationships/image" Target="../media/image3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1.bin"/><Relationship Id="rId3" Type="http://schemas.openxmlformats.org/officeDocument/2006/relationships/image" Target="../media/image47.wmf"/><Relationship Id="rId7" Type="http://schemas.openxmlformats.org/officeDocument/2006/relationships/image" Target="../media/image49.wmf"/><Relationship Id="rId2" Type="http://schemas.openxmlformats.org/officeDocument/2006/relationships/oleObject" Target="../embeddings/oleObject8.bin"/><Relationship Id="rId1" Type="http://schemas.openxmlformats.org/officeDocument/2006/relationships/slideLayout" Target="../slideLayouts/slideLayout11.xml"/><Relationship Id="rId6" Type="http://schemas.openxmlformats.org/officeDocument/2006/relationships/oleObject" Target="../embeddings/oleObject10.bin"/><Relationship Id="rId11" Type="http://schemas.openxmlformats.org/officeDocument/2006/relationships/image" Target="../media/image51.wmf"/><Relationship Id="rId5" Type="http://schemas.openxmlformats.org/officeDocument/2006/relationships/image" Target="../media/image48.wmf"/><Relationship Id="rId10" Type="http://schemas.openxmlformats.org/officeDocument/2006/relationships/oleObject" Target="../embeddings/oleObject12.bin"/><Relationship Id="rId4" Type="http://schemas.openxmlformats.org/officeDocument/2006/relationships/oleObject" Target="../embeddings/oleObject9.bin"/><Relationship Id="rId9" Type="http://schemas.openxmlformats.org/officeDocument/2006/relationships/image" Target="../media/image50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6.bin"/><Relationship Id="rId3" Type="http://schemas.openxmlformats.org/officeDocument/2006/relationships/image" Target="../media/image52.wmf"/><Relationship Id="rId7" Type="http://schemas.openxmlformats.org/officeDocument/2006/relationships/image" Target="../media/image54.wmf"/><Relationship Id="rId2" Type="http://schemas.openxmlformats.org/officeDocument/2006/relationships/oleObject" Target="../embeddings/oleObject13.bin"/><Relationship Id="rId1" Type="http://schemas.openxmlformats.org/officeDocument/2006/relationships/slideLayout" Target="../slideLayouts/slideLayout11.xml"/><Relationship Id="rId6" Type="http://schemas.openxmlformats.org/officeDocument/2006/relationships/oleObject" Target="../embeddings/oleObject15.bin"/><Relationship Id="rId5" Type="http://schemas.openxmlformats.org/officeDocument/2006/relationships/image" Target="../media/image53.wmf"/><Relationship Id="rId4" Type="http://schemas.openxmlformats.org/officeDocument/2006/relationships/oleObject" Target="../embeddings/oleObject14.bin"/><Relationship Id="rId9" Type="http://schemas.openxmlformats.org/officeDocument/2006/relationships/image" Target="../media/image55.wm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0.bin"/><Relationship Id="rId13" Type="http://schemas.openxmlformats.org/officeDocument/2006/relationships/image" Target="../media/image61.wmf"/><Relationship Id="rId3" Type="http://schemas.openxmlformats.org/officeDocument/2006/relationships/image" Target="../media/image56.wmf"/><Relationship Id="rId7" Type="http://schemas.openxmlformats.org/officeDocument/2006/relationships/image" Target="../media/image58.wmf"/><Relationship Id="rId12" Type="http://schemas.openxmlformats.org/officeDocument/2006/relationships/oleObject" Target="../embeddings/oleObject22.bin"/><Relationship Id="rId2" Type="http://schemas.openxmlformats.org/officeDocument/2006/relationships/oleObject" Target="../embeddings/oleObject17.bin"/><Relationship Id="rId1" Type="http://schemas.openxmlformats.org/officeDocument/2006/relationships/slideLayout" Target="../slideLayouts/slideLayout11.xml"/><Relationship Id="rId6" Type="http://schemas.openxmlformats.org/officeDocument/2006/relationships/oleObject" Target="../embeddings/oleObject19.bin"/><Relationship Id="rId11" Type="http://schemas.openxmlformats.org/officeDocument/2006/relationships/image" Target="../media/image60.wmf"/><Relationship Id="rId5" Type="http://schemas.openxmlformats.org/officeDocument/2006/relationships/image" Target="../media/image57.wmf"/><Relationship Id="rId15" Type="http://schemas.openxmlformats.org/officeDocument/2006/relationships/image" Target="../media/image62.wmf"/><Relationship Id="rId10" Type="http://schemas.openxmlformats.org/officeDocument/2006/relationships/oleObject" Target="../embeddings/oleObject21.bin"/><Relationship Id="rId4" Type="http://schemas.openxmlformats.org/officeDocument/2006/relationships/oleObject" Target="../embeddings/oleObject18.bin"/><Relationship Id="rId9" Type="http://schemas.openxmlformats.org/officeDocument/2006/relationships/image" Target="../media/image59.wmf"/><Relationship Id="rId14" Type="http://schemas.openxmlformats.org/officeDocument/2006/relationships/oleObject" Target="../embeddings/oleObject23.bin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5.emf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75.png"/><Relationship Id="rId7" Type="http://schemas.openxmlformats.org/officeDocument/2006/relationships/image" Target="../media/image7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8.png"/><Relationship Id="rId11" Type="http://schemas.openxmlformats.org/officeDocument/2006/relationships/chart" Target="../charts/chart3.xml"/><Relationship Id="rId5" Type="http://schemas.openxmlformats.org/officeDocument/2006/relationships/image" Target="../media/image77.png"/><Relationship Id="rId10" Type="http://schemas.openxmlformats.org/officeDocument/2006/relationships/chart" Target="../charts/chart2.xml"/><Relationship Id="rId4" Type="http://schemas.openxmlformats.org/officeDocument/2006/relationships/image" Target="../media/image76.jpeg"/><Relationship Id="rId9" Type="http://schemas.openxmlformats.org/officeDocument/2006/relationships/image" Target="../media/image81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82.png"/><Relationship Id="rId7" Type="http://schemas.openxmlformats.org/officeDocument/2006/relationships/image" Target="../media/image8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10" Type="http://schemas.openxmlformats.org/officeDocument/2006/relationships/image" Target="../media/image89.png"/><Relationship Id="rId4" Type="http://schemas.openxmlformats.org/officeDocument/2006/relationships/image" Target="../media/image83.png"/><Relationship Id="rId9" Type="http://schemas.openxmlformats.org/officeDocument/2006/relationships/image" Target="../media/image8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91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image" Target="../media/image92.png"/><Relationship Id="rId7" Type="http://schemas.openxmlformats.org/officeDocument/2006/relationships/image" Target="../media/image96.jpeg"/><Relationship Id="rId12" Type="http://schemas.openxmlformats.org/officeDocument/2006/relationships/image" Target="../media/image10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95.jpeg"/><Relationship Id="rId11" Type="http://schemas.openxmlformats.org/officeDocument/2006/relationships/image" Target="../media/image100.png"/><Relationship Id="rId5" Type="http://schemas.openxmlformats.org/officeDocument/2006/relationships/image" Target="../media/image94.jpeg"/><Relationship Id="rId10" Type="http://schemas.openxmlformats.org/officeDocument/2006/relationships/image" Target="../media/image99.png"/><Relationship Id="rId4" Type="http://schemas.openxmlformats.org/officeDocument/2006/relationships/image" Target="../media/image93.jpeg"/><Relationship Id="rId9" Type="http://schemas.openxmlformats.org/officeDocument/2006/relationships/image" Target="../media/image98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0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0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0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0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0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0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0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0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em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2800" dirty="0"/>
              <a:t>WP PWIE: SP E reporting for 2022</a:t>
            </a:r>
            <a:br>
              <a:rPr lang="en-US" sz="2800" dirty="0"/>
            </a:br>
            <a:r>
              <a:rPr lang="en-US" sz="2800" dirty="0"/>
              <a:t>		SP E plans for 2023</a:t>
            </a:r>
            <a:endParaRPr lang="en-US" sz="2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3219822"/>
            <a:ext cx="8064896" cy="864096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SPL E: Jari Likonen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18" t="18730" r="9897" b="21738"/>
          <a:stretch/>
        </p:blipFill>
        <p:spPr>
          <a:xfrm>
            <a:off x="395536" y="4284638"/>
            <a:ext cx="1368152" cy="729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8775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sz="2400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Jari Likonen 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| WPPWIE Project Meeting  | FZJ </a:t>
            </a:r>
            <a:r>
              <a:rPr kumimoji="0" lang="en-GB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Jülich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| </a:t>
            </a:r>
            <a:r>
              <a:rPr lang="en-GB" sz="1100" dirty="0"/>
              <a:t>7.2.2023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| Page </a:t>
            </a:r>
            <a:fld id="{6A6D9FA1-99C7-4910-8E32-B85D378B0060}" type="slidenum">
              <a:rPr kumimoji="0" lang="en-GB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107504" y="2374043"/>
            <a:ext cx="8928992" cy="766685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lvl="0">
              <a:lnSpc>
                <a:spcPct val="113000"/>
              </a:lnSpc>
            </a:pPr>
            <a:r>
              <a:rPr lang="de-DE" sz="2000" dirty="0">
                <a:solidFill>
                  <a:srgbClr val="0070C0"/>
                </a:solidFill>
              </a:rPr>
              <a:t>SP E.2: </a:t>
            </a:r>
            <a:r>
              <a:rPr lang="de-DE" sz="2000" dirty="0" err="1">
                <a:solidFill>
                  <a:srgbClr val="0070C0"/>
                </a:solidFill>
              </a:rPr>
              <a:t>Comparison</a:t>
            </a:r>
            <a:r>
              <a:rPr lang="de-DE" sz="2000" dirty="0">
                <a:solidFill>
                  <a:srgbClr val="0070C0"/>
                </a:solidFill>
              </a:rPr>
              <a:t> </a:t>
            </a:r>
            <a:r>
              <a:rPr lang="de-DE" sz="2000" dirty="0" err="1">
                <a:solidFill>
                  <a:srgbClr val="0070C0"/>
                </a:solidFill>
              </a:rPr>
              <a:t>of</a:t>
            </a:r>
            <a:r>
              <a:rPr lang="de-DE" sz="2000" dirty="0">
                <a:solidFill>
                  <a:srgbClr val="0070C0"/>
                </a:solidFill>
              </a:rPr>
              <a:t> </a:t>
            </a:r>
            <a:r>
              <a:rPr lang="de-DE" sz="2000" dirty="0" err="1">
                <a:solidFill>
                  <a:srgbClr val="0070C0"/>
                </a:solidFill>
              </a:rPr>
              <a:t>hydrogenic</a:t>
            </a:r>
            <a:r>
              <a:rPr lang="de-DE" sz="2000" dirty="0">
                <a:solidFill>
                  <a:srgbClr val="0070C0"/>
                </a:solidFill>
              </a:rPr>
              <a:t> </a:t>
            </a:r>
            <a:r>
              <a:rPr lang="de-DE" sz="2000" dirty="0" err="1">
                <a:solidFill>
                  <a:srgbClr val="0070C0"/>
                </a:solidFill>
              </a:rPr>
              <a:t>retention</a:t>
            </a:r>
            <a:r>
              <a:rPr lang="de-DE" sz="2000" dirty="0">
                <a:solidFill>
                  <a:srgbClr val="0070C0"/>
                </a:solidFill>
              </a:rPr>
              <a:t> </a:t>
            </a:r>
            <a:r>
              <a:rPr lang="de-DE" sz="2000" dirty="0" err="1">
                <a:solidFill>
                  <a:srgbClr val="0070C0"/>
                </a:solidFill>
              </a:rPr>
              <a:t>quantification</a:t>
            </a:r>
            <a:r>
              <a:rPr lang="de-DE" sz="2000" dirty="0">
                <a:solidFill>
                  <a:srgbClr val="0070C0"/>
                </a:solidFill>
              </a:rPr>
              <a:t>- </a:t>
            </a:r>
            <a:r>
              <a:rPr lang="de-DE" sz="2000" dirty="0" err="1">
                <a:solidFill>
                  <a:srgbClr val="0070C0"/>
                </a:solidFill>
              </a:rPr>
              <a:t>selected</a:t>
            </a:r>
            <a:r>
              <a:rPr lang="de-DE" sz="2000" dirty="0">
                <a:solidFill>
                  <a:srgbClr val="0070C0"/>
                </a:solidFill>
              </a:rPr>
              <a:t> </a:t>
            </a:r>
            <a:r>
              <a:rPr lang="de-DE" sz="2000" dirty="0" err="1">
                <a:solidFill>
                  <a:srgbClr val="0070C0"/>
                </a:solidFill>
              </a:rPr>
              <a:t>results</a:t>
            </a:r>
            <a:r>
              <a:rPr lang="de-DE" sz="2000" dirty="0">
                <a:solidFill>
                  <a:srgbClr val="0070C0"/>
                </a:solidFill>
              </a:rPr>
              <a:t> </a:t>
            </a:r>
            <a:r>
              <a:rPr lang="de-DE" sz="2000" dirty="0" err="1">
                <a:solidFill>
                  <a:srgbClr val="0070C0"/>
                </a:solidFill>
              </a:rPr>
              <a:t>from</a:t>
            </a:r>
            <a:r>
              <a:rPr lang="de-DE" sz="2000" dirty="0">
                <a:solidFill>
                  <a:srgbClr val="0070C0"/>
                </a:solidFill>
              </a:rPr>
              <a:t> 2022</a:t>
            </a:r>
            <a:endParaRPr lang="en-US" sz="16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5550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9634905C-0022-4A50-B8DA-8065BBCD3035}"/>
              </a:ext>
            </a:extLst>
          </p:cNvPr>
          <p:cNvGrpSpPr>
            <a:grpSpLocks noChangeAspect="1"/>
          </p:cNvGrpSpPr>
          <p:nvPr/>
        </p:nvGrpSpPr>
        <p:grpSpPr>
          <a:xfrm>
            <a:off x="6264863" y="405968"/>
            <a:ext cx="2926080" cy="1645920"/>
            <a:chOff x="5364088" y="1159569"/>
            <a:chExt cx="3657600" cy="2057400"/>
          </a:xfrm>
        </p:grpSpPr>
        <p:pic>
          <p:nvPicPr>
            <p:cNvPr id="6" name="Picture 5" descr="Chart&#10;&#10;Description automatically generated">
              <a:extLst>
                <a:ext uri="{FF2B5EF4-FFF2-40B4-BE49-F238E27FC236}">
                  <a16:creationId xmlns:a16="http://schemas.microsoft.com/office/drawing/2014/main" id="{E7F53F18-D02C-4F6D-942F-9B253C3E533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64088" y="1159569"/>
              <a:ext cx="3657600" cy="2057400"/>
            </a:xfrm>
            <a:prstGeom prst="rect">
              <a:avLst/>
            </a:prstGeom>
          </p:spPr>
        </p:pic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09AEFFF5-01EE-451A-ACBA-7DACCB9FD74C}"/>
                </a:ext>
              </a:extLst>
            </p:cNvPr>
            <p:cNvSpPr/>
            <p:nvPr/>
          </p:nvSpPr>
          <p:spPr>
            <a:xfrm>
              <a:off x="8388424" y="2355726"/>
              <a:ext cx="144016" cy="144016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837B1CB6-C2D8-4BA2-B27B-20A38210199E}"/>
                </a:ext>
              </a:extLst>
            </p:cNvPr>
            <p:cNvSpPr/>
            <p:nvPr/>
          </p:nvSpPr>
          <p:spPr>
            <a:xfrm>
              <a:off x="6084168" y="2157315"/>
              <a:ext cx="144016" cy="144016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</p:grp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-61610" y="82253"/>
            <a:ext cx="8810074" cy="342900"/>
          </a:xfrm>
        </p:spPr>
        <p:txBody>
          <a:bodyPr/>
          <a:lstStyle/>
          <a:p>
            <a:r>
              <a:rPr lang="de-DE" sz="2000" dirty="0"/>
              <a:t>SPE.2: LIBS </a:t>
            </a:r>
            <a:r>
              <a:rPr lang="de-DE" sz="2000" dirty="0" err="1"/>
              <a:t>measurement</a:t>
            </a:r>
            <a:r>
              <a:rPr lang="de-DE" sz="2000" dirty="0"/>
              <a:t> </a:t>
            </a:r>
            <a:r>
              <a:rPr lang="de-DE" sz="2000" dirty="0" err="1"/>
              <a:t>of</a:t>
            </a:r>
            <a:r>
              <a:rPr lang="de-DE" sz="2000" dirty="0"/>
              <a:t> JET Be </a:t>
            </a:r>
            <a:r>
              <a:rPr lang="de-DE" sz="2000" dirty="0" err="1"/>
              <a:t>limiter</a:t>
            </a:r>
            <a:r>
              <a:rPr lang="de-DE" sz="2000" dirty="0"/>
              <a:t> </a:t>
            </a:r>
            <a:r>
              <a:rPr lang="de-DE" sz="2000" dirty="0" err="1"/>
              <a:t>samples</a:t>
            </a:r>
            <a:r>
              <a:rPr lang="de-DE" sz="2000" dirty="0"/>
              <a:t>  (CU)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 dirty="0"/>
              <a:t>Jari Likonen | WPPWIE Project Meeting  | </a:t>
            </a:r>
            <a:r>
              <a:rPr lang="en-GB" sz="1100" dirty="0">
                <a:solidFill>
                  <a:schemeClr val="tx1"/>
                </a:solidFill>
              </a:rPr>
              <a:t>FZJ </a:t>
            </a:r>
            <a:r>
              <a:rPr lang="en-GB" sz="1100" dirty="0" err="1">
                <a:solidFill>
                  <a:schemeClr val="tx1"/>
                </a:solidFill>
              </a:rPr>
              <a:t>Jülich</a:t>
            </a:r>
            <a:r>
              <a:rPr lang="en-GB" sz="1100" dirty="0">
                <a:solidFill>
                  <a:schemeClr val="tx1"/>
                </a:solidFill>
              </a:rPr>
              <a:t> | 7.2.2023 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| Page </a:t>
            </a:r>
            <a:fld id="{6A6D9FA1-99C7-4910-8E32-B85D378B0060}" type="slidenum">
              <a:rPr kumimoji="0" lang="en-GB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112610" y="669400"/>
            <a:ext cx="5602732" cy="1477584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marL="285750" lvl="0" indent="-285750">
              <a:lnSpc>
                <a:spcPct val="113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1350" dirty="0">
                <a:latin typeface="Arial" panose="020B0604020202020204" pitchFamily="34" charset="0"/>
                <a:cs typeface="Arial" panose="020B0604020202020204" pitchFamily="34" charset="0"/>
              </a:rPr>
              <a:t>Joint LIBS measurement campaign of </a:t>
            </a:r>
            <a:r>
              <a:rPr lang="en-US" sz="135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 limiter samples </a:t>
            </a:r>
            <a:r>
              <a:rPr lang="en-US" sz="1350" dirty="0">
                <a:latin typeface="Arial" panose="020B0604020202020204" pitchFamily="34" charset="0"/>
                <a:cs typeface="Arial" panose="020B0604020202020204" pitchFamily="34" charset="0"/>
              </a:rPr>
              <a:t>in May (VTT, CU, UT, IPPLM, ENEA)</a:t>
            </a:r>
          </a:p>
          <a:p>
            <a:pPr marL="285750" lvl="0" indent="-285750">
              <a:lnSpc>
                <a:spcPct val="113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1350" dirty="0">
                <a:latin typeface="Arial" panose="020B0604020202020204" pitchFamily="34" charset="0"/>
                <a:cs typeface="Arial" panose="020B0604020202020204" pitchFamily="34" charset="0"/>
              </a:rPr>
              <a:t>Samples </a:t>
            </a:r>
            <a:r>
              <a:rPr lang="en-US" sz="1350" dirty="0" err="1">
                <a:latin typeface="Arial" panose="020B0604020202020204" pitchFamily="34" charset="0"/>
                <a:cs typeface="Arial" panose="020B0604020202020204" pitchFamily="34" charset="0"/>
              </a:rPr>
              <a:t>analysed</a:t>
            </a:r>
            <a:r>
              <a:rPr lang="en-US" sz="1350" dirty="0">
                <a:latin typeface="Arial" panose="020B0604020202020204" pitchFamily="34" charset="0"/>
                <a:cs typeface="Arial" panose="020B0604020202020204" pitchFamily="34" charset="0"/>
              </a:rPr>
              <a:t> with LIBS: </a:t>
            </a:r>
            <a:r>
              <a:rPr lang="en-US" sz="135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4D15-686, 4D15-755, 2XR11-641</a:t>
            </a:r>
          </a:p>
          <a:p>
            <a:pPr marL="285750" lvl="0" indent="-285750">
              <a:lnSpc>
                <a:spcPct val="113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1350" dirty="0">
                <a:latin typeface="Arial" panose="020B0604020202020204" pitchFamily="34" charset="0"/>
                <a:cs typeface="Arial" panose="020B0604020202020204" pitchFamily="34" charset="0"/>
              </a:rPr>
              <a:t>Same samples </a:t>
            </a:r>
            <a:r>
              <a:rPr lang="en-US" sz="1350" dirty="0" err="1">
                <a:latin typeface="Arial" panose="020B0604020202020204" pitchFamily="34" charset="0"/>
                <a:cs typeface="Arial" panose="020B0604020202020204" pitchFamily="34" charset="0"/>
              </a:rPr>
              <a:t>analysed</a:t>
            </a:r>
            <a:r>
              <a:rPr lang="en-US" sz="1350" dirty="0">
                <a:latin typeface="Arial" panose="020B0604020202020204" pitchFamily="34" charset="0"/>
                <a:cs typeface="Arial" panose="020B0604020202020204" pitchFamily="34" charset="0"/>
              </a:rPr>
              <a:t> also with SIMS at VTT</a:t>
            </a:r>
          </a:p>
          <a:p>
            <a:pPr marL="214313" lvl="0" indent="-214313">
              <a:lnSpc>
                <a:spcPct val="113000"/>
              </a:lnSpc>
              <a:buFont typeface="Wingdings" panose="05000000000000000000" pitchFamily="2" charset="2"/>
              <a:buChar char="§"/>
            </a:pPr>
            <a:endParaRPr lang="en-US" sz="13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107504" y="4326856"/>
            <a:ext cx="5040560" cy="614014"/>
          </a:xfrm>
          <a:prstGeom prst="rect">
            <a:avLst/>
          </a:prstGeom>
          <a:solidFill>
            <a:srgbClr val="E3E3E3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lvl="0">
              <a:lnSpc>
                <a:spcPct val="113000"/>
              </a:lnSpc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Deliverable: 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PWIE.SPE.2.T001.D001</a:t>
            </a:r>
            <a:endParaRPr kumimoji="0" lang="en-US" sz="1000" b="0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13000"/>
              </a:lnSpc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Status: </a:t>
            </a:r>
            <a:r>
              <a:rPr lang="en-US" sz="1000" i="1" noProof="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000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 progress</a:t>
            </a:r>
            <a:endParaRPr kumimoji="0" lang="en-US" sz="1000" b="0" i="1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lvl="0">
              <a:lnSpc>
                <a:spcPct val="113000"/>
              </a:lnSpc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Facilities:</a:t>
            </a:r>
            <a:endParaRPr kumimoji="0" lang="en-US" sz="1000" b="0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5364088" y="4326856"/>
            <a:ext cx="3672408" cy="599716"/>
          </a:xfrm>
          <a:prstGeom prst="rect">
            <a:avLst/>
          </a:prstGeom>
          <a:solidFill>
            <a:srgbClr val="E3E3E3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Human Resources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 +1 PM</a:t>
            </a:r>
          </a:p>
          <a:p>
            <a:pPr lvl="0">
              <a:lnSpc>
                <a:spcPct val="113000"/>
              </a:lnSpc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Involved RU: 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CU, UT, IPPLM, ENEA,VTT</a:t>
            </a:r>
          </a:p>
          <a:p>
            <a:pPr lvl="0">
              <a:lnSpc>
                <a:spcPct val="113000"/>
              </a:lnSpc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Linked WP or TSVV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  <a:r>
              <a:rPr lang="en-US" sz="1000" i="1" noProof="0" dirty="0">
                <a:latin typeface="Arial" panose="020B0604020202020204" pitchFamily="34" charset="0"/>
                <a:cs typeface="Arial" panose="020B0604020202020204" pitchFamily="34" charset="0"/>
              </a:rPr>
              <a:t>PWIE SPB</a:t>
            </a:r>
            <a:endParaRPr lang="en-US" sz="10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D755769-7D0B-4C7B-9C69-CB0202129B88}"/>
              </a:ext>
            </a:extLst>
          </p:cNvPr>
          <p:cNvSpPr txBox="1"/>
          <p:nvPr/>
        </p:nvSpPr>
        <p:spPr>
          <a:xfrm>
            <a:off x="112609" y="2502644"/>
            <a:ext cx="3434415" cy="18543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fi-FI" sz="1350" dirty="0">
                <a:latin typeface="Arial" panose="020B0604020202020204" pitchFamily="34" charset="0"/>
                <a:cs typeface="Arial" panose="020B0604020202020204" pitchFamily="34" charset="0"/>
              </a:rPr>
              <a:t>LIBS </a:t>
            </a:r>
            <a:r>
              <a:rPr lang="fi-FI" sz="1350" dirty="0" err="1">
                <a:latin typeface="Arial" panose="020B0604020202020204" pitchFamily="34" charset="0"/>
                <a:cs typeface="Arial" panose="020B0604020202020204" pitchFamily="34" charset="0"/>
              </a:rPr>
              <a:t>spectrum</a:t>
            </a:r>
            <a:r>
              <a:rPr lang="fi-FI" sz="1350" dirty="0">
                <a:latin typeface="Arial" panose="020B0604020202020204" pitchFamily="34" charset="0"/>
                <a:cs typeface="Arial" panose="020B0604020202020204" pitchFamily="34" charset="0"/>
              </a:rPr>
              <a:t> for </a:t>
            </a:r>
            <a:r>
              <a:rPr lang="fi-FI" sz="1350" dirty="0" err="1">
                <a:latin typeface="Arial" panose="020B0604020202020204" pitchFamily="34" charset="0"/>
                <a:cs typeface="Arial" panose="020B0604020202020204" pitchFamily="34" charset="0"/>
              </a:rPr>
              <a:t>sample</a:t>
            </a:r>
            <a:r>
              <a:rPr lang="fi-FI" sz="13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135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4D15-686</a:t>
            </a:r>
            <a:r>
              <a:rPr lang="fi-FI" sz="13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fi-FI" sz="1350" dirty="0">
                <a:latin typeface="Arial" panose="020B0604020202020204" pitchFamily="34" charset="0"/>
                <a:cs typeface="Arial" panose="020B0604020202020204" pitchFamily="34" charset="0"/>
              </a:rPr>
              <a:t>100 </a:t>
            </a:r>
            <a:r>
              <a:rPr lang="fi-FI" sz="1350" dirty="0" err="1">
                <a:latin typeface="Arial" panose="020B0604020202020204" pitchFamily="34" charset="0"/>
                <a:cs typeface="Arial" panose="020B0604020202020204" pitchFamily="34" charset="0"/>
              </a:rPr>
              <a:t>shots</a:t>
            </a:r>
            <a:r>
              <a:rPr lang="fi-FI" sz="1350" dirty="0">
                <a:latin typeface="Arial" panose="020B0604020202020204" pitchFamily="34" charset="0"/>
                <a:cs typeface="Arial" panose="020B0604020202020204" pitchFamily="34" charset="0"/>
              </a:rPr>
              <a:t>, 10 </a:t>
            </a:r>
            <a:r>
              <a:rPr lang="fi-FI" sz="1350" dirty="0" err="1">
                <a:latin typeface="Arial" panose="020B0604020202020204" pitchFamily="34" charset="0"/>
                <a:cs typeface="Arial" panose="020B0604020202020204" pitchFamily="34" charset="0"/>
              </a:rPr>
              <a:t>mbar</a:t>
            </a:r>
            <a:r>
              <a:rPr lang="fi-FI" sz="13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1350" dirty="0" err="1">
                <a:latin typeface="Arial" panose="020B0604020202020204" pitchFamily="34" charset="0"/>
                <a:cs typeface="Arial" panose="020B0604020202020204" pitchFamily="34" charset="0"/>
              </a:rPr>
              <a:t>Ar</a:t>
            </a:r>
            <a:endParaRPr lang="fi-FI" sz="13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135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Be, O, H/D </a:t>
            </a:r>
            <a:r>
              <a:rPr lang="en-US" sz="1350" dirty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sz="135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impurities (Cu, Ni, Ca….)</a:t>
            </a:r>
            <a:r>
              <a:rPr lang="en-US" sz="1350" dirty="0">
                <a:latin typeface="Arial" panose="020B0604020202020204" pitchFamily="34" charset="0"/>
                <a:cs typeface="Arial" panose="020B0604020202020204" pitchFamily="34" charset="0"/>
              </a:rPr>
              <a:t> detected in whole depth profile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1350" dirty="0">
                <a:latin typeface="Arial" panose="020B0604020202020204" pitchFamily="34" charset="0"/>
                <a:cs typeface="Arial" panose="020B0604020202020204" pitchFamily="34" charset="0"/>
              </a:rPr>
              <a:t>Detailed results will be presented in P. </a:t>
            </a:r>
            <a:r>
              <a:rPr lang="en-US" sz="1350">
                <a:latin typeface="Arial" panose="020B0604020202020204" pitchFamily="34" charset="0"/>
                <a:cs typeface="Arial" panose="020B0604020202020204" pitchFamily="34" charset="0"/>
              </a:rPr>
              <a:t>Veis’ talk</a:t>
            </a:r>
            <a:endParaRPr lang="en-US" sz="13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endParaRPr lang="fi-FI" sz="13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1389BA3-146E-418D-ABA3-2B13279E103B}"/>
              </a:ext>
            </a:extLst>
          </p:cNvPr>
          <p:cNvSpPr txBox="1"/>
          <p:nvPr/>
        </p:nvSpPr>
        <p:spPr>
          <a:xfrm>
            <a:off x="22977" y="4914525"/>
            <a:ext cx="12552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200" b="1" dirty="0"/>
              <a:t>P. Veis et al. (CU)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30F29F9-C80A-2441-18DD-0C9457AE23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72575" y="1960314"/>
            <a:ext cx="5392818" cy="2271445"/>
          </a:xfrm>
          <a:prstGeom prst="rect">
            <a:avLst/>
          </a:prstGeom>
        </p:spPr>
      </p:pic>
      <p:pic>
        <p:nvPicPr>
          <p:cNvPr id="15" name="Picture 16">
            <a:extLst>
              <a:ext uri="{FF2B5EF4-FFF2-40B4-BE49-F238E27FC236}">
                <a16:creationId xmlns:a16="http://schemas.microsoft.com/office/drawing/2014/main" id="{5D7541B8-FE80-51C7-1301-1D96F8F743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18132" y="1865217"/>
            <a:ext cx="953648" cy="1121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615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 animBg="1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-61610" y="82253"/>
            <a:ext cx="8810074" cy="3429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de-DE" sz="2000" dirty="0"/>
              <a:t>SPE.2: </a:t>
            </a:r>
            <a:r>
              <a:rPr lang="en-US" sz="2000" dirty="0"/>
              <a:t>Characterization of JET divertor tiles 0 and 1 with LIBS, LID-QMS, TDS and metallography</a:t>
            </a:r>
            <a:r>
              <a:rPr lang="de-DE" sz="2000" dirty="0"/>
              <a:t>  (FZJ)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 dirty="0"/>
              <a:t>Jari Likonen | WPPWIE Project Meeting  | </a:t>
            </a:r>
            <a:r>
              <a:rPr lang="en-GB" sz="1100" dirty="0">
                <a:solidFill>
                  <a:schemeClr val="tx1"/>
                </a:solidFill>
              </a:rPr>
              <a:t>FZJ </a:t>
            </a:r>
            <a:r>
              <a:rPr lang="en-GB" sz="1100" dirty="0" err="1">
                <a:solidFill>
                  <a:schemeClr val="tx1"/>
                </a:solidFill>
              </a:rPr>
              <a:t>Jülich</a:t>
            </a:r>
            <a:r>
              <a:rPr lang="en-GB" sz="1100" dirty="0">
                <a:solidFill>
                  <a:schemeClr val="tx1"/>
                </a:solidFill>
              </a:rPr>
              <a:t> | 7.2.2023 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| Page </a:t>
            </a:r>
            <a:fld id="{6A6D9FA1-99C7-4910-8E32-B85D378B0060}" type="slidenum">
              <a:rPr kumimoji="0" lang="en-GB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121396" y="669400"/>
            <a:ext cx="7546948" cy="1950983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marL="214313" lvl="0" indent="-214313">
              <a:lnSpc>
                <a:spcPct val="113000"/>
              </a:lnSpc>
              <a:buFont typeface="Wingdings" panose="05000000000000000000" pitchFamily="2" charset="2"/>
              <a:buChar char="§"/>
            </a:pPr>
            <a:r>
              <a:rPr lang="en-US" sz="1350" dirty="0">
                <a:latin typeface="Arial" panose="020B0604020202020204" pitchFamily="34" charset="0"/>
                <a:cs typeface="Arial" panose="020B0604020202020204" pitchFamily="34" charset="0"/>
              </a:rPr>
              <a:t>Main work on TDS and LID-QMS delayed due to nuclear licensing issue of the FREDIS setup: Sudden increase in requirements/expectations regarding leak tightness of the glovebox system by external inspectors.</a:t>
            </a:r>
          </a:p>
          <a:p>
            <a:pPr marL="214313" lvl="0" indent="-214313">
              <a:lnSpc>
                <a:spcPct val="113000"/>
              </a:lnSpc>
              <a:buFont typeface="Wingdings" panose="05000000000000000000" pitchFamily="2" charset="2"/>
              <a:buChar char="§"/>
            </a:pPr>
            <a:r>
              <a:rPr lang="en-US" sz="1350" dirty="0">
                <a:latin typeface="Arial" panose="020B0604020202020204" pitchFamily="34" charset="0"/>
                <a:cs typeface="Arial" panose="020B0604020202020204" pitchFamily="34" charset="0"/>
              </a:rPr>
              <a:t>Technical acceptance tests passed in October 2022 but still waiting on OK from nuclear licensing authorities.</a:t>
            </a:r>
          </a:p>
          <a:p>
            <a:pPr marL="214313" lvl="0" indent="-214313">
              <a:lnSpc>
                <a:spcPct val="113000"/>
              </a:lnSpc>
              <a:buFont typeface="Wingdings" panose="05000000000000000000" pitchFamily="2" charset="2"/>
              <a:buChar char="§"/>
            </a:pPr>
            <a:endParaRPr lang="en-US" sz="13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4313" lvl="0" indent="-214313">
              <a:lnSpc>
                <a:spcPct val="113000"/>
              </a:lnSpc>
              <a:buFont typeface="Wingdings" panose="05000000000000000000" pitchFamily="2" charset="2"/>
              <a:buChar char="§"/>
            </a:pPr>
            <a:r>
              <a:rPr lang="en-US" sz="1350" dirty="0">
                <a:latin typeface="Arial" panose="020B0604020202020204" pitchFamily="34" charset="0"/>
                <a:cs typeface="Arial" panose="020B0604020202020204" pitchFamily="34" charset="0"/>
              </a:rPr>
              <a:t>Shipping of tile pieces from tiles 0 and 1 from VTT to FZJ in 2023?</a:t>
            </a:r>
          </a:p>
          <a:p>
            <a:pPr marL="214313" lvl="0" indent="-214313">
              <a:lnSpc>
                <a:spcPct val="113000"/>
              </a:lnSpc>
              <a:buFont typeface="Wingdings" panose="05000000000000000000" pitchFamily="2" charset="2"/>
              <a:buChar char="§"/>
            </a:pPr>
            <a:endParaRPr lang="en-US" sz="13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107504" y="4326856"/>
            <a:ext cx="5040560" cy="614014"/>
          </a:xfrm>
          <a:prstGeom prst="rect">
            <a:avLst/>
          </a:prstGeom>
          <a:solidFill>
            <a:srgbClr val="E3E3E3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lvl="0">
              <a:lnSpc>
                <a:spcPct val="113000"/>
              </a:lnSpc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Deliverable: 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PWIE.SPE.2.T001.D002</a:t>
            </a:r>
            <a:endParaRPr kumimoji="0" lang="en-US" sz="1000" b="0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13000"/>
              </a:lnSpc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Status: 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 progress/d</a:t>
            </a:r>
            <a:r>
              <a:rPr lang="en-US" sz="1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elayed</a:t>
            </a:r>
            <a:r>
              <a:rPr lang="en-US" sz="1000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0" lang="en-US" sz="1000" b="0" i="1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lvl="0">
              <a:lnSpc>
                <a:spcPct val="113000"/>
              </a:lnSpc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Facilities:</a:t>
            </a:r>
            <a:endParaRPr kumimoji="0" lang="en-US" sz="1000" b="0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5364088" y="4326856"/>
            <a:ext cx="3672408" cy="599716"/>
          </a:xfrm>
          <a:prstGeom prst="rect">
            <a:avLst/>
          </a:prstGeom>
          <a:solidFill>
            <a:srgbClr val="E3E3E3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Human Resources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4</a:t>
            </a: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PM</a:t>
            </a:r>
          </a:p>
          <a:p>
            <a:pPr lvl="0">
              <a:lnSpc>
                <a:spcPct val="113000"/>
              </a:lnSpc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Involved RU: 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FZJ</a:t>
            </a:r>
          </a:p>
          <a:p>
            <a:pPr lvl="0">
              <a:lnSpc>
                <a:spcPct val="113000"/>
              </a:lnSpc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Linked WP or TSVV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  <a:r>
              <a:rPr lang="en-US" sz="1000" i="1" noProof="0" dirty="0">
                <a:latin typeface="Arial" panose="020B0604020202020204" pitchFamily="34" charset="0"/>
                <a:cs typeface="Arial" panose="020B0604020202020204" pitchFamily="34" charset="0"/>
              </a:rPr>
              <a:t>PWIE SPB</a:t>
            </a:r>
            <a:endParaRPr lang="en-US" sz="10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1389BA3-146E-418D-ABA3-2B13279E103B}"/>
              </a:ext>
            </a:extLst>
          </p:cNvPr>
          <p:cNvSpPr txBox="1"/>
          <p:nvPr/>
        </p:nvSpPr>
        <p:spPr>
          <a:xfrm>
            <a:off x="22977" y="4914525"/>
            <a:ext cx="150169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200" b="1" dirty="0"/>
              <a:t>T. </a:t>
            </a:r>
            <a:r>
              <a:rPr lang="fi-FI" sz="1200" b="1" dirty="0" err="1"/>
              <a:t>Dittmar</a:t>
            </a:r>
            <a:r>
              <a:rPr lang="fi-FI" sz="1200" b="1" dirty="0"/>
              <a:t> et al. (FZJ)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6920317-8159-45E9-89A0-B2F3D979B0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3449" y="1874082"/>
            <a:ext cx="2325014" cy="2743810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1E4B239-FC71-4DD9-BDA6-7073A835415C}"/>
              </a:ext>
            </a:extLst>
          </p:cNvPr>
          <p:cNvCxnSpPr/>
          <p:nvPr/>
        </p:nvCxnSpPr>
        <p:spPr>
          <a:xfrm>
            <a:off x="7452320" y="2219087"/>
            <a:ext cx="0" cy="1864831"/>
          </a:xfrm>
          <a:prstGeom prst="line">
            <a:avLst/>
          </a:prstGeom>
          <a:ln w="158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E8880D4-85A2-4F69-8B8C-827436721D3D}"/>
              </a:ext>
            </a:extLst>
          </p:cNvPr>
          <p:cNvCxnSpPr/>
          <p:nvPr/>
        </p:nvCxnSpPr>
        <p:spPr>
          <a:xfrm>
            <a:off x="8100392" y="2219086"/>
            <a:ext cx="0" cy="1864831"/>
          </a:xfrm>
          <a:prstGeom prst="line">
            <a:avLst/>
          </a:prstGeom>
          <a:ln w="158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814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 animBg="1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8"/>
          <p:cNvSpPr>
            <a:spLocks noChangeArrowheads="1"/>
          </p:cNvSpPr>
          <p:nvPr/>
        </p:nvSpPr>
        <p:spPr bwMode="auto">
          <a:xfrm>
            <a:off x="1143000" y="0"/>
            <a:ext cx="685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1350"/>
          </a:p>
        </p:txBody>
      </p:sp>
      <p:sp>
        <p:nvSpPr>
          <p:cNvPr id="17" name="Rectangle 13"/>
          <p:cNvSpPr>
            <a:spLocks noChangeArrowheads="1"/>
          </p:cNvSpPr>
          <p:nvPr/>
        </p:nvSpPr>
        <p:spPr bwMode="auto">
          <a:xfrm>
            <a:off x="1143000" y="0"/>
            <a:ext cx="685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1350"/>
          </a:p>
        </p:txBody>
      </p:sp>
      <p:sp>
        <p:nvSpPr>
          <p:cNvPr id="3" name="Rectangle 17"/>
          <p:cNvSpPr>
            <a:spLocks noChangeArrowheads="1"/>
          </p:cNvSpPr>
          <p:nvPr/>
        </p:nvSpPr>
        <p:spPr bwMode="auto">
          <a:xfrm>
            <a:off x="1143000" y="0"/>
            <a:ext cx="685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1350"/>
          </a:p>
        </p:txBody>
      </p:sp>
      <p:sp>
        <p:nvSpPr>
          <p:cNvPr id="16" name="Rectangle 55"/>
          <p:cNvSpPr>
            <a:spLocks noChangeArrowheads="1"/>
          </p:cNvSpPr>
          <p:nvPr/>
        </p:nvSpPr>
        <p:spPr bwMode="auto">
          <a:xfrm>
            <a:off x="1257300" y="-128074"/>
            <a:ext cx="6858000" cy="484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35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en-US" altLang="en-US" sz="135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Rectangle 57"/>
          <p:cNvSpPr>
            <a:spLocks noChangeArrowheads="1"/>
          </p:cNvSpPr>
          <p:nvPr/>
        </p:nvSpPr>
        <p:spPr bwMode="auto">
          <a:xfrm>
            <a:off x="1371600" y="-13774"/>
            <a:ext cx="6858000" cy="484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35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en-US" altLang="en-US" sz="135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85026"/>
            <a:ext cx="8388424" cy="342900"/>
          </a:xfrm>
        </p:spPr>
        <p:txBody>
          <a:bodyPr/>
          <a:lstStyle/>
          <a:p>
            <a:r>
              <a:rPr lang="en-US" sz="2000" dirty="0"/>
              <a:t> </a:t>
            </a:r>
            <a:r>
              <a:rPr lang="en-US" sz="2000" b="1" dirty="0"/>
              <a:t>SPE.2: Analysis of samples from JET divertor tiles by GDOES (IAP)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-25749" y="683469"/>
            <a:ext cx="52817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Task: Determine erosion, deposition, and fuel retention profiles on samples cored from </a:t>
            </a:r>
            <a:r>
              <a:rPr lang="en-US" sz="1200" b="1" i="1" dirty="0"/>
              <a:t>JET</a:t>
            </a:r>
            <a:r>
              <a:rPr lang="en-US" sz="1200" b="1" dirty="0"/>
              <a:t> divertor tiles</a:t>
            </a:r>
          </a:p>
          <a:p>
            <a:endParaRPr lang="en-US" sz="1200" dirty="0">
              <a:solidFill>
                <a:srgbClr val="00B050"/>
              </a:solidFill>
            </a:endParaRPr>
          </a:p>
          <a:p>
            <a:r>
              <a:rPr lang="en-US" sz="1200" dirty="0">
                <a:solidFill>
                  <a:srgbClr val="00B050"/>
                </a:solidFill>
              </a:rPr>
              <a:t>Main results:</a:t>
            </a:r>
          </a:p>
          <a:p>
            <a:r>
              <a:rPr lang="en-US" sz="1200" dirty="0"/>
              <a:t>Samples cored from Tile 1 (</a:t>
            </a:r>
            <a:r>
              <a:rPr lang="en-US" sz="1200" i="1" dirty="0"/>
              <a:t>IWG1A</a:t>
            </a:r>
            <a:r>
              <a:rPr lang="en-US" sz="1200" dirty="0"/>
              <a:t> - W620 51 101) exposed in </a:t>
            </a:r>
            <a:r>
              <a:rPr lang="en-US" sz="1200" i="1" dirty="0"/>
              <a:t>JET</a:t>
            </a:r>
            <a:r>
              <a:rPr lang="en-US" sz="1200" dirty="0"/>
              <a:t> during </a:t>
            </a:r>
            <a:r>
              <a:rPr lang="en-US" sz="1200" i="1" dirty="0"/>
              <a:t>ILW1+ILW2+ILW3</a:t>
            </a:r>
            <a:r>
              <a:rPr lang="en-US" sz="1200" dirty="0"/>
              <a:t> campaigns (2011-2016).  </a:t>
            </a:r>
          </a:p>
          <a:p>
            <a:endParaRPr lang="en-US" sz="1200" dirty="0">
              <a:solidFill>
                <a:srgbClr val="00B050"/>
              </a:solidFill>
            </a:endParaRPr>
          </a:p>
          <a:p>
            <a:endParaRPr lang="en-US" sz="1200" b="1" dirty="0"/>
          </a:p>
        </p:txBody>
      </p:sp>
      <p:sp>
        <p:nvSpPr>
          <p:cNvPr id="7174" name="Rectangle 6"/>
          <p:cNvSpPr>
            <a:spLocks noChangeArrowheads="1"/>
          </p:cNvSpPr>
          <p:nvPr/>
        </p:nvSpPr>
        <p:spPr bwMode="auto">
          <a:xfrm>
            <a:off x="1143000" y="-242374"/>
            <a:ext cx="6858000" cy="484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sz="135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en-US" sz="135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4685802" y="1566497"/>
            <a:ext cx="21717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i="1" dirty="0"/>
              <a:t>GDOES</a:t>
            </a:r>
            <a:r>
              <a:rPr lang="en-US" sz="900" dirty="0"/>
              <a:t> depth profile for Tile 1 </a:t>
            </a:r>
            <a:r>
              <a:rPr lang="da-DK" sz="900" dirty="0"/>
              <a:t>(</a:t>
            </a:r>
            <a:r>
              <a:rPr lang="en-US" sz="900" i="1" dirty="0"/>
              <a:t>14IWG1A</a:t>
            </a:r>
            <a:r>
              <a:rPr lang="en-US" sz="900" dirty="0"/>
              <a:t>) (</a:t>
            </a:r>
            <a:r>
              <a:rPr lang="en-US" sz="900" b="1" dirty="0"/>
              <a:t>before</a:t>
            </a:r>
            <a:r>
              <a:rPr lang="en-US" sz="900" dirty="0"/>
              <a:t> exposure in </a:t>
            </a:r>
            <a:r>
              <a:rPr lang="en-US" sz="900" i="1" dirty="0"/>
              <a:t>ILW1+ILW2+ILW3</a:t>
            </a:r>
            <a:r>
              <a:rPr lang="en-US" sz="900" dirty="0"/>
              <a:t>) </a:t>
            </a:r>
          </a:p>
        </p:txBody>
      </p:sp>
      <p:graphicFrame>
        <p:nvGraphicFramePr>
          <p:cNvPr id="7184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36442984"/>
              </p:ext>
            </p:extLst>
          </p:nvPr>
        </p:nvGraphicFramePr>
        <p:xfrm>
          <a:off x="4430442" y="1725918"/>
          <a:ext cx="2212848" cy="17099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2" imgW="4023360" imgH="3108960" progId="Origin50.Graph">
                  <p:embed/>
                </p:oleObj>
              </mc:Choice>
              <mc:Fallback>
                <p:oleObj name="Graph" r:id="rId2" imgW="4023360" imgH="3108960" progId="Origin50.Graph">
                  <p:embed/>
                  <p:pic>
                    <p:nvPicPr>
                      <p:cNvPr id="7184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30442" y="1725918"/>
                        <a:ext cx="2212848" cy="170992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" name="Rectangle 29"/>
          <p:cNvSpPr/>
          <p:nvPr/>
        </p:nvSpPr>
        <p:spPr>
          <a:xfrm>
            <a:off x="-6570" y="3379946"/>
            <a:ext cx="548640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900" i="1" dirty="0"/>
              <a:t>GDOES</a:t>
            </a:r>
            <a:r>
              <a:rPr lang="da-DK" sz="900" dirty="0"/>
              <a:t> depth profiles for samples cored from Tile 1 </a:t>
            </a:r>
            <a:r>
              <a:rPr lang="en-US" sz="900" dirty="0"/>
              <a:t>at (a) </a:t>
            </a:r>
            <a:r>
              <a:rPr lang="en-US" sz="900" b="1" dirty="0"/>
              <a:t>s=395</a:t>
            </a:r>
            <a:r>
              <a:rPr lang="en-US" sz="900" dirty="0"/>
              <a:t> </a:t>
            </a:r>
            <a:r>
              <a:rPr lang="da-DK" sz="900" dirty="0"/>
              <a:t>(</a:t>
            </a:r>
            <a:r>
              <a:rPr lang="en-US" sz="900" i="1" dirty="0">
                <a:solidFill>
                  <a:srgbClr val="FF0000"/>
                </a:solidFill>
              </a:rPr>
              <a:t>14IWG1A-2d</a:t>
            </a:r>
            <a:r>
              <a:rPr lang="en-US" sz="900" dirty="0"/>
              <a:t>) (a) and at </a:t>
            </a:r>
            <a:r>
              <a:rPr lang="en-US" sz="900" b="1" dirty="0"/>
              <a:t>s=365 </a:t>
            </a:r>
            <a:r>
              <a:rPr lang="en-US" sz="900" dirty="0"/>
              <a:t>(b) </a:t>
            </a:r>
            <a:r>
              <a:rPr lang="da-DK" sz="900" dirty="0"/>
              <a:t>(</a:t>
            </a:r>
            <a:r>
              <a:rPr lang="en-US" sz="900" i="1" dirty="0">
                <a:solidFill>
                  <a:srgbClr val="FF0000"/>
                </a:solidFill>
              </a:rPr>
              <a:t>14IWG1A-4d</a:t>
            </a:r>
            <a:r>
              <a:rPr lang="en-US" sz="900" dirty="0"/>
              <a:t>)</a:t>
            </a:r>
          </a:p>
        </p:txBody>
      </p:sp>
      <p:sp>
        <p:nvSpPr>
          <p:cNvPr id="34" name="Rectangle 33"/>
          <p:cNvSpPr/>
          <p:nvPr/>
        </p:nvSpPr>
        <p:spPr>
          <a:xfrm>
            <a:off x="68284" y="3647773"/>
            <a:ext cx="7918943" cy="60016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1000" dirty="0"/>
              <a:t>  </a:t>
            </a:r>
            <a:r>
              <a:rPr lang="en-US" sz="1100" dirty="0"/>
              <a:t>Be has a </a:t>
            </a:r>
            <a:r>
              <a:rPr lang="en-US" sz="1100" dirty="0">
                <a:solidFill>
                  <a:srgbClr val="00B050"/>
                </a:solidFill>
              </a:rPr>
              <a:t>peak near the surface of about 25 at.%</a:t>
            </a:r>
            <a:r>
              <a:rPr lang="en-US" sz="1100" dirty="0"/>
              <a:t> and </a:t>
            </a:r>
            <a:r>
              <a:rPr lang="en-US" sz="1100" dirty="0">
                <a:solidFill>
                  <a:srgbClr val="00B050"/>
                </a:solidFill>
              </a:rPr>
              <a:t>penetrates into the coating up to about 15 </a:t>
            </a:r>
            <a:r>
              <a:rPr lang="en-US" sz="1100" dirty="0">
                <a:solidFill>
                  <a:srgbClr val="00B050"/>
                </a:solidFill>
                <a:sym typeface="Symbol"/>
              </a:rPr>
              <a:t></a:t>
            </a:r>
            <a:r>
              <a:rPr lang="en-US" sz="1100" dirty="0">
                <a:solidFill>
                  <a:srgbClr val="00B050"/>
                </a:solidFill>
              </a:rPr>
              <a:t>m</a:t>
            </a:r>
          </a:p>
          <a:p>
            <a:pPr>
              <a:buFont typeface="Arial" pitchFamily="34" charset="0"/>
              <a:buChar char="•"/>
            </a:pPr>
            <a:r>
              <a:rPr lang="en-US" sz="1100" dirty="0"/>
              <a:t>  </a:t>
            </a:r>
            <a:r>
              <a:rPr lang="en-US" sz="1100" dirty="0">
                <a:solidFill>
                  <a:srgbClr val="00B050"/>
                </a:solidFill>
              </a:rPr>
              <a:t>D depth profiles </a:t>
            </a:r>
            <a:r>
              <a:rPr lang="en-US" sz="1100" dirty="0"/>
              <a:t>for samples after all three campaigns is </a:t>
            </a:r>
            <a:r>
              <a:rPr lang="en-US" sz="1100" dirty="0">
                <a:solidFill>
                  <a:srgbClr val="00B050"/>
                </a:solidFill>
              </a:rPr>
              <a:t>quite uniform (concentration~5 at.%)</a:t>
            </a:r>
            <a:r>
              <a:rPr lang="en-US" sz="1100" dirty="0"/>
              <a:t>, compared with D profile from a single campaign exposure (where the concentration drops from the near surface to almost zero)</a:t>
            </a:r>
          </a:p>
        </p:txBody>
      </p:sp>
      <p:graphicFrame>
        <p:nvGraphicFramePr>
          <p:cNvPr id="7185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66660424"/>
              </p:ext>
            </p:extLst>
          </p:nvPr>
        </p:nvGraphicFramePr>
        <p:xfrm>
          <a:off x="-20368" y="1725918"/>
          <a:ext cx="2212848" cy="17099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4" imgW="4023360" imgH="3108960" progId="Origin50.Graph">
                  <p:embed/>
                </p:oleObj>
              </mc:Choice>
              <mc:Fallback>
                <p:oleObj name="Graph" r:id="rId4" imgW="4023360" imgH="3108960" progId="Origin50.Graph">
                  <p:embed/>
                  <p:pic>
                    <p:nvPicPr>
                      <p:cNvPr id="7185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20368" y="1725918"/>
                        <a:ext cx="2212848" cy="170992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86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84392556"/>
              </p:ext>
            </p:extLst>
          </p:nvPr>
        </p:nvGraphicFramePr>
        <p:xfrm>
          <a:off x="2205037" y="1725918"/>
          <a:ext cx="2212848" cy="17099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6" imgW="4023360" imgH="3108960" progId="Origin50.Graph">
                  <p:embed/>
                </p:oleObj>
              </mc:Choice>
              <mc:Fallback>
                <p:oleObj name="Graph" r:id="rId6" imgW="4023360" imgH="3108960" progId="Origin50.Graph">
                  <p:embed/>
                  <p:pic>
                    <p:nvPicPr>
                      <p:cNvPr id="7186" name="Object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05037" y="1725918"/>
                        <a:ext cx="2212848" cy="170992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Textfeld 7">
            <a:extLst>
              <a:ext uri="{FF2B5EF4-FFF2-40B4-BE49-F238E27FC236}">
                <a16:creationId xmlns:a16="http://schemas.microsoft.com/office/drawing/2014/main" id="{5B483744-DEA7-4AC0-A7C3-768F899C6817}"/>
              </a:ext>
            </a:extLst>
          </p:cNvPr>
          <p:cNvSpPr txBox="1"/>
          <p:nvPr/>
        </p:nvSpPr>
        <p:spPr>
          <a:xfrm>
            <a:off x="107504" y="4326856"/>
            <a:ext cx="5040560" cy="599716"/>
          </a:xfrm>
          <a:prstGeom prst="rect">
            <a:avLst/>
          </a:prstGeom>
          <a:solidFill>
            <a:srgbClr val="E3E3E3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lvl="0">
              <a:lnSpc>
                <a:spcPct val="113000"/>
              </a:lnSpc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Deliverable: 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PWIE.SPE.2.T001.D003</a:t>
            </a:r>
            <a:endParaRPr kumimoji="0" lang="en-US" sz="1000" b="0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13000"/>
              </a:lnSpc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Status: </a:t>
            </a:r>
            <a:r>
              <a:rPr lang="en-US" sz="1000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Completed</a:t>
            </a:r>
          </a:p>
          <a:p>
            <a:pPr lvl="0">
              <a:lnSpc>
                <a:spcPct val="113000"/>
              </a:lnSpc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Facilities</a:t>
            </a:r>
            <a:r>
              <a:rPr lang="en-US" sz="1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kumimoji="0" lang="en-US" sz="1000" b="0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feld 8">
            <a:extLst>
              <a:ext uri="{FF2B5EF4-FFF2-40B4-BE49-F238E27FC236}">
                <a16:creationId xmlns:a16="http://schemas.microsoft.com/office/drawing/2014/main" id="{164B293F-0E57-44B0-944D-FEBC7009D404}"/>
              </a:ext>
            </a:extLst>
          </p:cNvPr>
          <p:cNvSpPr txBox="1"/>
          <p:nvPr/>
        </p:nvSpPr>
        <p:spPr>
          <a:xfrm>
            <a:off x="5364088" y="4326856"/>
            <a:ext cx="3672408" cy="614014"/>
          </a:xfrm>
          <a:prstGeom prst="rect">
            <a:avLst/>
          </a:prstGeom>
          <a:solidFill>
            <a:srgbClr val="E3E3E3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Human Resources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 PM</a:t>
            </a:r>
          </a:p>
          <a:p>
            <a:pPr lvl="0">
              <a:lnSpc>
                <a:spcPct val="113000"/>
              </a:lnSpc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Involved RU: 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IAP</a:t>
            </a:r>
          </a:p>
          <a:p>
            <a:pPr lvl="0">
              <a:lnSpc>
                <a:spcPct val="113000"/>
              </a:lnSpc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Linked WP or TSVV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WPTE</a:t>
            </a:r>
          </a:p>
        </p:txBody>
      </p:sp>
      <p:sp>
        <p:nvSpPr>
          <p:cNvPr id="26" name="Fußzeilenplatzhalter 3">
            <a:extLst>
              <a:ext uri="{FF2B5EF4-FFF2-40B4-BE49-F238E27FC236}">
                <a16:creationId xmlns:a16="http://schemas.microsoft.com/office/drawing/2014/main" id="{D2040690-943C-41CA-83CC-44166BE97F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7544" y="4908928"/>
            <a:ext cx="8240228" cy="201104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 dirty="0">
                <a:solidFill>
                  <a:schemeClr val="tx1"/>
                </a:solidFill>
              </a:rPr>
              <a:t>Jari Likonen | WPPWIE Project Meeting  | FZJ </a:t>
            </a:r>
            <a:r>
              <a:rPr lang="en-GB" sz="1100" dirty="0" err="1">
                <a:solidFill>
                  <a:schemeClr val="tx1"/>
                </a:solidFill>
              </a:rPr>
              <a:t>Jülich</a:t>
            </a:r>
            <a:r>
              <a:rPr lang="en-GB" sz="1100" dirty="0">
                <a:solidFill>
                  <a:schemeClr val="tx1"/>
                </a:solidFill>
              </a:rPr>
              <a:t> | 7.2.2023 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| Page </a:t>
            </a:r>
            <a:fld id="{6A6D9FA1-99C7-4910-8E32-B85D378B0060}" type="slidenum">
              <a:rPr kumimoji="0" lang="en-GB" sz="11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36E1385-E0E3-4E00-8E51-3D8D9B998808}"/>
              </a:ext>
            </a:extLst>
          </p:cNvPr>
          <p:cNvSpPr txBox="1"/>
          <p:nvPr/>
        </p:nvSpPr>
        <p:spPr>
          <a:xfrm>
            <a:off x="22977" y="4908928"/>
            <a:ext cx="15157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200" b="1" dirty="0"/>
              <a:t>E. </a:t>
            </a:r>
            <a:r>
              <a:rPr lang="fi-FI" sz="1200" b="1" dirty="0" err="1"/>
              <a:t>Grigore</a:t>
            </a:r>
            <a:r>
              <a:rPr lang="fi-FI" sz="1200" b="1" dirty="0"/>
              <a:t> et al. (IAP)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AF75DF8-AB6D-4FF1-AC14-9F2CFBCB8414}"/>
              </a:ext>
            </a:extLst>
          </p:cNvPr>
          <p:cNvGrpSpPr/>
          <p:nvPr/>
        </p:nvGrpSpPr>
        <p:grpSpPr>
          <a:xfrm>
            <a:off x="6984647" y="2042728"/>
            <a:ext cx="1130653" cy="876006"/>
            <a:chOff x="7328901" y="1967106"/>
            <a:chExt cx="1130653" cy="876006"/>
          </a:xfrm>
        </p:grpSpPr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F9F3452F-B6CC-4815-A15B-DC75BBCCC6B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/>
            <a:srcRect l="6" t="390" r="65010" b="50000"/>
            <a:stretch/>
          </p:blipFill>
          <p:spPr bwMode="auto">
            <a:xfrm>
              <a:off x="7328901" y="1967106"/>
              <a:ext cx="1059523" cy="870841"/>
            </a:xfrm>
            <a:prstGeom prst="rect">
              <a:avLst/>
            </a:prstGeom>
            <a:solidFill>
              <a:srgbClr val="00B0F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44" name="Freeform 1">
              <a:extLst>
                <a:ext uri="{FF2B5EF4-FFF2-40B4-BE49-F238E27FC236}">
                  <a16:creationId xmlns:a16="http://schemas.microsoft.com/office/drawing/2014/main" id="{E7E15C2D-B474-408B-9A3B-B6CD2FDEB6FA}"/>
                </a:ext>
              </a:extLst>
            </p:cNvPr>
            <p:cNvSpPr>
              <a:spLocks/>
            </p:cNvSpPr>
            <p:nvPr/>
          </p:nvSpPr>
          <p:spPr bwMode="auto">
            <a:xfrm>
              <a:off x="7686044" y="2325199"/>
              <a:ext cx="344143" cy="143768"/>
            </a:xfrm>
            <a:custGeom>
              <a:avLst/>
              <a:gdLst>
                <a:gd name="T0" fmla="*/ 9939 w 457200"/>
                <a:gd name="T1" fmla="*/ 0 h 188844"/>
                <a:gd name="T2" fmla="*/ 0 w 457200"/>
                <a:gd name="T3" fmla="*/ 79513 h 188844"/>
                <a:gd name="T4" fmla="*/ 427383 w 457200"/>
                <a:gd name="T5" fmla="*/ 188844 h 188844"/>
                <a:gd name="T6" fmla="*/ 457200 w 457200"/>
                <a:gd name="T7" fmla="*/ 109331 h 188844"/>
                <a:gd name="T8" fmla="*/ 9939 w 457200"/>
                <a:gd name="T9" fmla="*/ 0 h 1888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57200"/>
                <a:gd name="T16" fmla="*/ 0 h 188844"/>
                <a:gd name="T17" fmla="*/ 457200 w 457200"/>
                <a:gd name="T18" fmla="*/ 188844 h 18884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57200" h="188844">
                  <a:moveTo>
                    <a:pt x="9939" y="0"/>
                  </a:moveTo>
                  <a:lnTo>
                    <a:pt x="0" y="79513"/>
                  </a:lnTo>
                  <a:lnTo>
                    <a:pt x="427383" y="188844"/>
                  </a:lnTo>
                  <a:lnTo>
                    <a:pt x="457200" y="109331"/>
                  </a:lnTo>
                  <a:lnTo>
                    <a:pt x="9939" y="0"/>
                  </a:lnTo>
                  <a:close/>
                </a:path>
              </a:pathLst>
            </a:cu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800" b="1">
                <a:solidFill>
                  <a:srgbClr val="000000"/>
                </a:solidFill>
                <a:latin typeface="Arial" charset="0"/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45" name="Freeform 4">
              <a:extLst>
                <a:ext uri="{FF2B5EF4-FFF2-40B4-BE49-F238E27FC236}">
                  <a16:creationId xmlns:a16="http://schemas.microsoft.com/office/drawing/2014/main" id="{118FF7F0-0FC1-47D7-8253-D0A3560E2F08}"/>
                </a:ext>
              </a:extLst>
            </p:cNvPr>
            <p:cNvSpPr>
              <a:spLocks/>
            </p:cNvSpPr>
            <p:nvPr/>
          </p:nvSpPr>
          <p:spPr bwMode="auto">
            <a:xfrm>
              <a:off x="8030187" y="2453836"/>
              <a:ext cx="269329" cy="370769"/>
            </a:xfrm>
            <a:custGeom>
              <a:avLst/>
              <a:gdLst>
                <a:gd name="T0" fmla="*/ 0 w 357809"/>
                <a:gd name="T1" fmla="*/ 0 h 487018"/>
                <a:gd name="T2" fmla="*/ 198783 w 357809"/>
                <a:gd name="T3" fmla="*/ 0 h 487018"/>
                <a:gd name="T4" fmla="*/ 327992 w 357809"/>
                <a:gd name="T5" fmla="*/ 168966 h 487018"/>
                <a:gd name="T6" fmla="*/ 357809 w 357809"/>
                <a:gd name="T7" fmla="*/ 427383 h 487018"/>
                <a:gd name="T8" fmla="*/ 318052 w 357809"/>
                <a:gd name="T9" fmla="*/ 487018 h 487018"/>
                <a:gd name="T10" fmla="*/ 258418 w 357809"/>
                <a:gd name="T11" fmla="*/ 487018 h 487018"/>
                <a:gd name="T12" fmla="*/ 258418 w 357809"/>
                <a:gd name="T13" fmla="*/ 327992 h 487018"/>
                <a:gd name="T14" fmla="*/ 0 w 357809"/>
                <a:gd name="T15" fmla="*/ 89453 h 487018"/>
                <a:gd name="T16" fmla="*/ 0 w 357809"/>
                <a:gd name="T17" fmla="*/ 0 h 48701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57809"/>
                <a:gd name="T28" fmla="*/ 0 h 487018"/>
                <a:gd name="T29" fmla="*/ 357809 w 357809"/>
                <a:gd name="T30" fmla="*/ 487018 h 48701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57809" h="487018">
                  <a:moveTo>
                    <a:pt x="0" y="0"/>
                  </a:moveTo>
                  <a:lnTo>
                    <a:pt x="198783" y="0"/>
                  </a:lnTo>
                  <a:lnTo>
                    <a:pt x="327992" y="168966"/>
                  </a:lnTo>
                  <a:lnTo>
                    <a:pt x="357809" y="427383"/>
                  </a:lnTo>
                  <a:lnTo>
                    <a:pt x="318052" y="487018"/>
                  </a:lnTo>
                  <a:lnTo>
                    <a:pt x="258418" y="487018"/>
                  </a:lnTo>
                  <a:lnTo>
                    <a:pt x="258418" y="327992"/>
                  </a:lnTo>
                  <a:lnTo>
                    <a:pt x="0" y="894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800" b="1">
                <a:solidFill>
                  <a:srgbClr val="000000"/>
                </a:solidFill>
                <a:latin typeface="Arial" charset="0"/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46" name="TextBox 91">
              <a:extLst>
                <a:ext uri="{FF2B5EF4-FFF2-40B4-BE49-F238E27FC236}">
                  <a16:creationId xmlns:a16="http://schemas.microsoft.com/office/drawing/2014/main" id="{6E7E7D94-6BA6-43D6-A835-C59562E8939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217978" y="2542411"/>
              <a:ext cx="227948" cy="1754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CC00"/>
                </a:buClr>
                <a:buFont typeface="Wingdings" pitchFamily="2" charset="2"/>
                <a:buNone/>
              </a:pPr>
              <a:r>
                <a:rPr lang="en-GB" sz="600" b="1" dirty="0">
                  <a:latin typeface="Arial" charset="0"/>
                  <a:ea typeface="ＭＳ Ｐゴシック" pitchFamily="34" charset="-128"/>
                  <a:cs typeface="Arial" charset="0"/>
                </a:rPr>
                <a:t>4</a:t>
              </a:r>
            </a:p>
          </p:txBody>
        </p:sp>
        <p:sp>
          <p:nvSpPr>
            <p:cNvPr id="47" name="TextBox 91">
              <a:extLst>
                <a:ext uri="{FF2B5EF4-FFF2-40B4-BE49-F238E27FC236}">
                  <a16:creationId xmlns:a16="http://schemas.microsoft.com/office/drawing/2014/main" id="{747483FA-A3A9-42E0-82D6-E5D788129F3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231606" y="2667679"/>
              <a:ext cx="227948" cy="1754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CC00"/>
                </a:buClr>
                <a:buFont typeface="Wingdings" pitchFamily="2" charset="2"/>
                <a:buNone/>
              </a:pPr>
              <a:r>
                <a:rPr lang="en-GB" sz="600" b="1" dirty="0">
                  <a:latin typeface="Arial" charset="0"/>
                  <a:ea typeface="ＭＳ Ｐゴシック" pitchFamily="34" charset="-128"/>
                  <a:cs typeface="Arial" charset="0"/>
                </a:rPr>
                <a:t>2</a:t>
              </a:r>
            </a:p>
          </p:txBody>
        </p:sp>
        <p:sp>
          <p:nvSpPr>
            <p:cNvPr id="48" name="TextBox 91">
              <a:extLst>
                <a:ext uri="{FF2B5EF4-FFF2-40B4-BE49-F238E27FC236}">
                  <a16:creationId xmlns:a16="http://schemas.microsoft.com/office/drawing/2014/main" id="{7995D974-5FD0-4132-B783-0AF351D4B05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022325" y="2434631"/>
              <a:ext cx="227948" cy="1754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CC00"/>
                </a:buClr>
                <a:buFont typeface="Wingdings" pitchFamily="2" charset="2"/>
                <a:buNone/>
              </a:pPr>
              <a:r>
                <a:rPr lang="en-GB" sz="600" b="1" dirty="0">
                  <a:solidFill>
                    <a:srgbClr val="0070C0"/>
                  </a:solidFill>
                  <a:latin typeface="Arial" charset="0"/>
                  <a:ea typeface="ＭＳ Ｐゴシック" pitchFamily="34" charset="-128"/>
                  <a:cs typeface="Arial" charset="0"/>
                </a:rPr>
                <a:t>1</a:t>
              </a:r>
            </a:p>
          </p:txBody>
        </p:sp>
        <p:sp>
          <p:nvSpPr>
            <p:cNvPr id="49" name="TextBox 91">
              <a:extLst>
                <a:ext uri="{FF2B5EF4-FFF2-40B4-BE49-F238E27FC236}">
                  <a16:creationId xmlns:a16="http://schemas.microsoft.com/office/drawing/2014/main" id="{8EE5A42D-B549-4DC3-9892-17C4B97E86A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729780" y="2309366"/>
              <a:ext cx="227948" cy="1754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CC00"/>
                </a:buClr>
                <a:buFont typeface="Wingdings" pitchFamily="2" charset="2"/>
                <a:buNone/>
              </a:pPr>
              <a:r>
                <a:rPr lang="en-GB" sz="600" b="1" dirty="0">
                  <a:solidFill>
                    <a:srgbClr val="0070C0"/>
                  </a:solidFill>
                  <a:latin typeface="Arial" charset="0"/>
                  <a:ea typeface="ＭＳ Ｐゴシック" pitchFamily="34" charset="-128"/>
                  <a:cs typeface="Arial" charset="0"/>
                </a:rPr>
                <a:t>0</a:t>
              </a: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91066AED-35F0-4437-A346-691F76C54534}"/>
                </a:ext>
              </a:extLst>
            </p:cNvPr>
            <p:cNvSpPr/>
            <p:nvPr/>
          </p:nvSpPr>
          <p:spPr>
            <a:xfrm>
              <a:off x="8246500" y="2642192"/>
              <a:ext cx="32295" cy="12614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scene3d>
              <a:camera prst="orthographicFront">
                <a:rot lat="0" lon="0" rev="582000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b="1"/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7CF9A23A-E0D8-4633-894C-1A73AF899034}"/>
                </a:ext>
              </a:extLst>
            </p:cNvPr>
            <p:cNvSpPr/>
            <p:nvPr/>
          </p:nvSpPr>
          <p:spPr>
            <a:xfrm>
              <a:off x="8254096" y="2734484"/>
              <a:ext cx="32295" cy="12614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scene3d>
              <a:camera prst="orthographicFront">
                <a:rot lat="0" lon="0" rev="582000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b="1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DB1B59A9-0602-4D56-96DD-77F1F021DE56}"/>
              </a:ext>
            </a:extLst>
          </p:cNvPr>
          <p:cNvSpPr txBox="1"/>
          <p:nvPr/>
        </p:nvSpPr>
        <p:spPr>
          <a:xfrm>
            <a:off x="1013734" y="1883797"/>
            <a:ext cx="4363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/>
              <a:t>(a)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07406B9E-8699-4EF4-A251-02061BAE5B15}"/>
              </a:ext>
            </a:extLst>
          </p:cNvPr>
          <p:cNvSpPr txBox="1"/>
          <p:nvPr/>
        </p:nvSpPr>
        <p:spPr>
          <a:xfrm>
            <a:off x="3215362" y="1897130"/>
            <a:ext cx="447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/>
              <a:t>(b)</a:t>
            </a:r>
          </a:p>
        </p:txBody>
      </p:sp>
    </p:spTree>
    <p:extLst>
      <p:ext uri="{BB962C8B-B14F-4D97-AF65-F5344CB8AC3E}">
        <p14:creationId xmlns:p14="http://schemas.microsoft.com/office/powerpoint/2010/main" val="3190608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8"/>
          <p:cNvSpPr>
            <a:spLocks noChangeArrowheads="1"/>
          </p:cNvSpPr>
          <p:nvPr/>
        </p:nvSpPr>
        <p:spPr bwMode="auto">
          <a:xfrm>
            <a:off x="1143000" y="0"/>
            <a:ext cx="685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1350"/>
          </a:p>
        </p:txBody>
      </p:sp>
      <p:sp>
        <p:nvSpPr>
          <p:cNvPr id="17" name="Rectangle 13"/>
          <p:cNvSpPr>
            <a:spLocks noChangeArrowheads="1"/>
          </p:cNvSpPr>
          <p:nvPr/>
        </p:nvSpPr>
        <p:spPr bwMode="auto">
          <a:xfrm>
            <a:off x="1143000" y="0"/>
            <a:ext cx="685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1350"/>
          </a:p>
        </p:txBody>
      </p:sp>
      <p:sp>
        <p:nvSpPr>
          <p:cNvPr id="3" name="Rectangle 17"/>
          <p:cNvSpPr>
            <a:spLocks noChangeArrowheads="1"/>
          </p:cNvSpPr>
          <p:nvPr/>
        </p:nvSpPr>
        <p:spPr bwMode="auto">
          <a:xfrm>
            <a:off x="1143000" y="0"/>
            <a:ext cx="685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1350"/>
          </a:p>
        </p:txBody>
      </p:sp>
      <p:sp>
        <p:nvSpPr>
          <p:cNvPr id="16" name="Rectangle 55"/>
          <p:cNvSpPr>
            <a:spLocks noChangeArrowheads="1"/>
          </p:cNvSpPr>
          <p:nvPr/>
        </p:nvSpPr>
        <p:spPr bwMode="auto">
          <a:xfrm>
            <a:off x="1257300" y="-128074"/>
            <a:ext cx="6858000" cy="484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35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en-US" altLang="en-US" sz="135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Rectangle 57"/>
          <p:cNvSpPr>
            <a:spLocks noChangeArrowheads="1"/>
          </p:cNvSpPr>
          <p:nvPr/>
        </p:nvSpPr>
        <p:spPr bwMode="auto">
          <a:xfrm>
            <a:off x="1371600" y="-13774"/>
            <a:ext cx="6858000" cy="484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35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en-US" altLang="en-US" sz="135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328" y="171450"/>
            <a:ext cx="8534768" cy="342900"/>
          </a:xfrm>
        </p:spPr>
        <p:txBody>
          <a:bodyPr/>
          <a:lstStyle/>
          <a:p>
            <a:r>
              <a:rPr lang="en-US" sz="1500" dirty="0"/>
              <a:t> </a:t>
            </a:r>
            <a:r>
              <a:rPr lang="en-US" sz="2000" b="1" dirty="0"/>
              <a:t>SPE.2: Analysis of samples from JET divertor tiles by GDOES (IAP)</a:t>
            </a:r>
            <a:endParaRPr lang="en-US" sz="1500" i="1" dirty="0">
              <a:solidFill>
                <a:srgbClr val="00B050"/>
              </a:solidFill>
            </a:endParaRPr>
          </a:p>
        </p:txBody>
      </p:sp>
      <p:graphicFrame>
        <p:nvGraphicFramePr>
          <p:cNvPr id="1033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15482677"/>
              </p:ext>
            </p:extLst>
          </p:nvPr>
        </p:nvGraphicFramePr>
        <p:xfrm>
          <a:off x="-97632" y="503232"/>
          <a:ext cx="2481263" cy="19169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2" imgW="4023360" imgH="3108960" progId="Origin50.Graph">
                  <p:embed/>
                </p:oleObj>
              </mc:Choice>
              <mc:Fallback>
                <p:oleObj name="Graph" r:id="rId2" imgW="4023360" imgH="3108960" progId="Origin50.Graph">
                  <p:embed/>
                  <p:pic>
                    <p:nvPicPr>
                      <p:cNvPr id="1033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97632" y="503232"/>
                        <a:ext cx="2481263" cy="191690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34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07498117"/>
              </p:ext>
            </p:extLst>
          </p:nvPr>
        </p:nvGraphicFramePr>
        <p:xfrm>
          <a:off x="-90503" y="2263087"/>
          <a:ext cx="2481263" cy="19169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4" imgW="4023360" imgH="3108960" progId="Origin50.Graph">
                  <p:embed/>
                </p:oleObj>
              </mc:Choice>
              <mc:Fallback>
                <p:oleObj name="Graph" r:id="rId4" imgW="4023360" imgH="3108960" progId="Origin50.Graph">
                  <p:embed/>
                  <p:pic>
                    <p:nvPicPr>
                      <p:cNvPr id="1034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90503" y="2263087"/>
                        <a:ext cx="2481263" cy="191690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Rectangle 24"/>
          <p:cNvSpPr/>
          <p:nvPr/>
        </p:nvSpPr>
        <p:spPr>
          <a:xfrm>
            <a:off x="3502609" y="716995"/>
            <a:ext cx="565785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900" i="1" dirty="0"/>
              <a:t>GDOES</a:t>
            </a:r>
            <a:r>
              <a:rPr lang="da-DK" sz="900" dirty="0"/>
              <a:t> depth profiles for samples cored from Tile 1 </a:t>
            </a:r>
            <a:r>
              <a:rPr lang="en-US" sz="900" dirty="0"/>
              <a:t>at</a:t>
            </a:r>
            <a:r>
              <a:rPr lang="en-US" sz="900" b="1" dirty="0"/>
              <a:t> (a) s=275 </a:t>
            </a:r>
            <a:r>
              <a:rPr lang="da-DK" sz="900" dirty="0"/>
              <a:t>(</a:t>
            </a:r>
            <a:r>
              <a:rPr lang="en-US" sz="900" i="1" dirty="0">
                <a:solidFill>
                  <a:srgbClr val="FF0000"/>
                </a:solidFill>
              </a:rPr>
              <a:t>14IWG1A-8d</a:t>
            </a:r>
            <a:r>
              <a:rPr lang="en-US" sz="900" dirty="0"/>
              <a:t>) and at </a:t>
            </a:r>
            <a:r>
              <a:rPr lang="en-US" sz="900" b="1" dirty="0"/>
              <a:t>(b) s=251</a:t>
            </a:r>
            <a:r>
              <a:rPr lang="en-US" sz="900" dirty="0"/>
              <a:t> </a:t>
            </a:r>
            <a:r>
              <a:rPr lang="da-DK" sz="900" dirty="0"/>
              <a:t>(</a:t>
            </a:r>
            <a:r>
              <a:rPr lang="en-US" sz="900" i="1" dirty="0">
                <a:solidFill>
                  <a:srgbClr val="FF0000"/>
                </a:solidFill>
              </a:rPr>
              <a:t>14IWG1A-9d</a:t>
            </a:r>
            <a:r>
              <a:rPr lang="en-US" sz="900" i="1" dirty="0"/>
              <a:t>)</a:t>
            </a:r>
            <a:endParaRPr lang="en-US" sz="900" dirty="0"/>
          </a:p>
        </p:txBody>
      </p:sp>
      <p:sp>
        <p:nvSpPr>
          <p:cNvPr id="28" name="TextBox 27"/>
          <p:cNvSpPr txBox="1"/>
          <p:nvPr/>
        </p:nvSpPr>
        <p:spPr>
          <a:xfrm>
            <a:off x="3591651" y="1023709"/>
            <a:ext cx="5283087" cy="4616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900" dirty="0"/>
              <a:t>  </a:t>
            </a:r>
            <a:r>
              <a:rPr lang="en-US" sz="1200" dirty="0">
                <a:solidFill>
                  <a:srgbClr val="00B050"/>
                </a:solidFill>
              </a:rPr>
              <a:t>Strong Be deposition</a:t>
            </a:r>
            <a:r>
              <a:rPr lang="en-US" sz="1200" dirty="0"/>
              <a:t> </a:t>
            </a:r>
            <a:r>
              <a:rPr lang="en-US" sz="1200" dirty="0">
                <a:latin typeface="Calibri"/>
              </a:rPr>
              <a:t>→ a distortion of W and Mo profiles can be noticed</a:t>
            </a:r>
          </a:p>
          <a:p>
            <a:pPr>
              <a:buFont typeface="Arial" pitchFamily="34" charset="0"/>
              <a:buChar char="•"/>
            </a:pPr>
            <a:r>
              <a:rPr lang="da-DK" sz="1200" dirty="0"/>
              <a:t> </a:t>
            </a:r>
            <a:r>
              <a:rPr lang="da-DK" sz="1200" dirty="0" err="1">
                <a:solidFill>
                  <a:srgbClr val="00B050"/>
                </a:solidFill>
              </a:rPr>
              <a:t>Relatively</a:t>
            </a:r>
            <a:r>
              <a:rPr lang="da-DK" sz="1200" dirty="0">
                <a:solidFill>
                  <a:srgbClr val="00B050"/>
                </a:solidFill>
              </a:rPr>
              <a:t> uniform D concentration ~5 at.%, </a:t>
            </a:r>
            <a:r>
              <a:rPr lang="da-DK" sz="1200" dirty="0"/>
              <a:t>with a penetration depth </a:t>
            </a:r>
            <a:r>
              <a:rPr lang="en-US" sz="1200" dirty="0"/>
              <a:t>~</a:t>
            </a:r>
            <a:r>
              <a:rPr lang="da-DK" sz="1200" dirty="0"/>
              <a:t>35-50 </a:t>
            </a:r>
            <a:r>
              <a:rPr lang="en-US" sz="1200" dirty="0">
                <a:sym typeface="Symbol"/>
              </a:rPr>
              <a:t></a:t>
            </a:r>
            <a:r>
              <a:rPr lang="da-DK" sz="1200" dirty="0"/>
              <a:t>m</a:t>
            </a:r>
            <a:endParaRPr lang="en-US" sz="1200" dirty="0"/>
          </a:p>
        </p:txBody>
      </p:sp>
      <p:sp>
        <p:nvSpPr>
          <p:cNvPr id="18" name="Textfeld 7">
            <a:extLst>
              <a:ext uri="{FF2B5EF4-FFF2-40B4-BE49-F238E27FC236}">
                <a16:creationId xmlns:a16="http://schemas.microsoft.com/office/drawing/2014/main" id="{0C02B17B-89C5-4815-8E46-8FCB5E01C985}"/>
              </a:ext>
            </a:extLst>
          </p:cNvPr>
          <p:cNvSpPr txBox="1"/>
          <p:nvPr/>
        </p:nvSpPr>
        <p:spPr>
          <a:xfrm>
            <a:off x="107504" y="4299942"/>
            <a:ext cx="5040560" cy="599716"/>
          </a:xfrm>
          <a:prstGeom prst="rect">
            <a:avLst/>
          </a:prstGeom>
          <a:solidFill>
            <a:srgbClr val="E3E3E3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lvl="0">
              <a:lnSpc>
                <a:spcPct val="113000"/>
              </a:lnSpc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Deliverable: 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PWIE.SPE.2.T001.D003</a:t>
            </a:r>
            <a:endParaRPr kumimoji="0" lang="en-US" sz="1000" b="0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13000"/>
              </a:lnSpc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Status: </a:t>
            </a:r>
            <a:r>
              <a:rPr lang="en-US" sz="1000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Completed</a:t>
            </a:r>
          </a:p>
          <a:p>
            <a:pPr lvl="0">
              <a:lnSpc>
                <a:spcPct val="113000"/>
              </a:lnSpc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Facilities</a:t>
            </a:r>
            <a:r>
              <a:rPr lang="en-US" sz="1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kumimoji="0" lang="en-US" sz="1000" b="0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feld 8">
            <a:extLst>
              <a:ext uri="{FF2B5EF4-FFF2-40B4-BE49-F238E27FC236}">
                <a16:creationId xmlns:a16="http://schemas.microsoft.com/office/drawing/2014/main" id="{4BD6D7FF-BCB4-4732-A28E-63B3BE8C45BE}"/>
              </a:ext>
            </a:extLst>
          </p:cNvPr>
          <p:cNvSpPr txBox="1"/>
          <p:nvPr/>
        </p:nvSpPr>
        <p:spPr>
          <a:xfrm>
            <a:off x="5364088" y="4299942"/>
            <a:ext cx="3672408" cy="614014"/>
          </a:xfrm>
          <a:prstGeom prst="rect">
            <a:avLst/>
          </a:prstGeom>
          <a:solidFill>
            <a:srgbClr val="E3E3E3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Human Resources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 PM</a:t>
            </a:r>
          </a:p>
          <a:p>
            <a:pPr lvl="0">
              <a:lnSpc>
                <a:spcPct val="113000"/>
              </a:lnSpc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Involved RU: 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IAP</a:t>
            </a:r>
          </a:p>
          <a:p>
            <a:pPr lvl="0">
              <a:lnSpc>
                <a:spcPct val="113000"/>
              </a:lnSpc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Linked WP or TSVV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WPTE</a:t>
            </a:r>
          </a:p>
        </p:txBody>
      </p:sp>
      <p:sp>
        <p:nvSpPr>
          <p:cNvPr id="20" name="Fußzeilenplatzhalter 3">
            <a:extLst>
              <a:ext uri="{FF2B5EF4-FFF2-40B4-BE49-F238E27FC236}">
                <a16:creationId xmlns:a16="http://schemas.microsoft.com/office/drawing/2014/main" id="{27ABA3AC-F43D-4564-B018-CE76B0B9BB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7544" y="4908928"/>
            <a:ext cx="8240228" cy="201104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 dirty="0">
                <a:solidFill>
                  <a:schemeClr val="tx1"/>
                </a:solidFill>
              </a:rPr>
              <a:t>Jari Likonen | WPPWIE Project Meeting  | FZJ </a:t>
            </a:r>
            <a:r>
              <a:rPr lang="en-GB" sz="1100" dirty="0" err="1">
                <a:solidFill>
                  <a:schemeClr val="tx1"/>
                </a:solidFill>
              </a:rPr>
              <a:t>Jülich</a:t>
            </a:r>
            <a:r>
              <a:rPr lang="en-GB" sz="1100" dirty="0">
                <a:solidFill>
                  <a:schemeClr val="tx1"/>
                </a:solidFill>
              </a:rPr>
              <a:t> | 7.2.2023 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| Page </a:t>
            </a:r>
            <a:fld id="{6A6D9FA1-99C7-4910-8E32-B85D378B0060}" type="slidenum">
              <a:rPr kumimoji="0" lang="en-GB" sz="11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FA874F0-D485-4676-803B-4CCD0B1953A4}"/>
              </a:ext>
            </a:extLst>
          </p:cNvPr>
          <p:cNvSpPr txBox="1"/>
          <p:nvPr/>
        </p:nvSpPr>
        <p:spPr>
          <a:xfrm>
            <a:off x="22977" y="4908928"/>
            <a:ext cx="15157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200" b="1" dirty="0"/>
              <a:t>E. </a:t>
            </a:r>
            <a:r>
              <a:rPr lang="fi-FI" sz="1200" b="1" dirty="0" err="1"/>
              <a:t>Grigore</a:t>
            </a:r>
            <a:r>
              <a:rPr lang="fi-FI" sz="1200" b="1" dirty="0"/>
              <a:t> et al. (IAP)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3F45D8C-638A-4796-80CE-F29B0711A2A1}"/>
              </a:ext>
            </a:extLst>
          </p:cNvPr>
          <p:cNvSpPr txBox="1"/>
          <p:nvPr/>
        </p:nvSpPr>
        <p:spPr>
          <a:xfrm>
            <a:off x="1021346" y="855395"/>
            <a:ext cx="4363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/>
              <a:t>(a)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D46122F-D646-4AF4-81DF-413A231B9079}"/>
              </a:ext>
            </a:extLst>
          </p:cNvPr>
          <p:cNvSpPr txBox="1"/>
          <p:nvPr/>
        </p:nvSpPr>
        <p:spPr>
          <a:xfrm>
            <a:off x="1089926" y="2627978"/>
            <a:ext cx="447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/>
              <a:t>(b)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EF39AFB-B762-4AFF-99B0-6D1644DB29E5}"/>
              </a:ext>
            </a:extLst>
          </p:cNvPr>
          <p:cNvGrpSpPr/>
          <p:nvPr/>
        </p:nvGrpSpPr>
        <p:grpSpPr>
          <a:xfrm>
            <a:off x="2397464" y="699301"/>
            <a:ext cx="1069379" cy="870841"/>
            <a:chOff x="7288036" y="1321284"/>
            <a:chExt cx="1069379" cy="870841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F321E18D-731B-489F-857F-7BB569F5488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/>
            <a:srcRect l="6" t="390" r="65010" b="50000"/>
            <a:stretch/>
          </p:blipFill>
          <p:spPr bwMode="auto">
            <a:xfrm>
              <a:off x="7288036" y="1321284"/>
              <a:ext cx="1059523" cy="870841"/>
            </a:xfrm>
            <a:prstGeom prst="rect">
              <a:avLst/>
            </a:prstGeom>
            <a:solidFill>
              <a:srgbClr val="00B0F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26" name="Freeform 1">
              <a:extLst>
                <a:ext uri="{FF2B5EF4-FFF2-40B4-BE49-F238E27FC236}">
                  <a16:creationId xmlns:a16="http://schemas.microsoft.com/office/drawing/2014/main" id="{E8B41B46-29C9-4526-BFB3-C320E5AE8FB6}"/>
                </a:ext>
              </a:extLst>
            </p:cNvPr>
            <p:cNvSpPr>
              <a:spLocks/>
            </p:cNvSpPr>
            <p:nvPr/>
          </p:nvSpPr>
          <p:spPr bwMode="auto">
            <a:xfrm>
              <a:off x="7645179" y="1679377"/>
              <a:ext cx="344143" cy="143768"/>
            </a:xfrm>
            <a:custGeom>
              <a:avLst/>
              <a:gdLst>
                <a:gd name="T0" fmla="*/ 9939 w 457200"/>
                <a:gd name="T1" fmla="*/ 0 h 188844"/>
                <a:gd name="T2" fmla="*/ 0 w 457200"/>
                <a:gd name="T3" fmla="*/ 79513 h 188844"/>
                <a:gd name="T4" fmla="*/ 427383 w 457200"/>
                <a:gd name="T5" fmla="*/ 188844 h 188844"/>
                <a:gd name="T6" fmla="*/ 457200 w 457200"/>
                <a:gd name="T7" fmla="*/ 109331 h 188844"/>
                <a:gd name="T8" fmla="*/ 9939 w 457200"/>
                <a:gd name="T9" fmla="*/ 0 h 1888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57200"/>
                <a:gd name="T16" fmla="*/ 0 h 188844"/>
                <a:gd name="T17" fmla="*/ 457200 w 457200"/>
                <a:gd name="T18" fmla="*/ 188844 h 18884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57200" h="188844">
                  <a:moveTo>
                    <a:pt x="9939" y="0"/>
                  </a:moveTo>
                  <a:lnTo>
                    <a:pt x="0" y="79513"/>
                  </a:lnTo>
                  <a:lnTo>
                    <a:pt x="427383" y="188844"/>
                  </a:lnTo>
                  <a:lnTo>
                    <a:pt x="457200" y="109331"/>
                  </a:lnTo>
                  <a:lnTo>
                    <a:pt x="9939" y="0"/>
                  </a:lnTo>
                  <a:close/>
                </a:path>
              </a:pathLst>
            </a:cu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800" b="1">
                <a:solidFill>
                  <a:srgbClr val="000000"/>
                </a:solidFill>
                <a:latin typeface="Arial" charset="0"/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32" name="Freeform 4">
              <a:extLst>
                <a:ext uri="{FF2B5EF4-FFF2-40B4-BE49-F238E27FC236}">
                  <a16:creationId xmlns:a16="http://schemas.microsoft.com/office/drawing/2014/main" id="{090BE898-8294-4B2E-87CA-BB25B7C8E1F6}"/>
                </a:ext>
              </a:extLst>
            </p:cNvPr>
            <p:cNvSpPr>
              <a:spLocks/>
            </p:cNvSpPr>
            <p:nvPr/>
          </p:nvSpPr>
          <p:spPr bwMode="auto">
            <a:xfrm>
              <a:off x="7989322" y="1808014"/>
              <a:ext cx="269329" cy="370769"/>
            </a:xfrm>
            <a:custGeom>
              <a:avLst/>
              <a:gdLst>
                <a:gd name="T0" fmla="*/ 0 w 357809"/>
                <a:gd name="T1" fmla="*/ 0 h 487018"/>
                <a:gd name="T2" fmla="*/ 198783 w 357809"/>
                <a:gd name="T3" fmla="*/ 0 h 487018"/>
                <a:gd name="T4" fmla="*/ 327992 w 357809"/>
                <a:gd name="T5" fmla="*/ 168966 h 487018"/>
                <a:gd name="T6" fmla="*/ 357809 w 357809"/>
                <a:gd name="T7" fmla="*/ 427383 h 487018"/>
                <a:gd name="T8" fmla="*/ 318052 w 357809"/>
                <a:gd name="T9" fmla="*/ 487018 h 487018"/>
                <a:gd name="T10" fmla="*/ 258418 w 357809"/>
                <a:gd name="T11" fmla="*/ 487018 h 487018"/>
                <a:gd name="T12" fmla="*/ 258418 w 357809"/>
                <a:gd name="T13" fmla="*/ 327992 h 487018"/>
                <a:gd name="T14" fmla="*/ 0 w 357809"/>
                <a:gd name="T15" fmla="*/ 89453 h 487018"/>
                <a:gd name="T16" fmla="*/ 0 w 357809"/>
                <a:gd name="T17" fmla="*/ 0 h 48701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57809"/>
                <a:gd name="T28" fmla="*/ 0 h 487018"/>
                <a:gd name="T29" fmla="*/ 357809 w 357809"/>
                <a:gd name="T30" fmla="*/ 487018 h 48701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57809" h="487018">
                  <a:moveTo>
                    <a:pt x="0" y="0"/>
                  </a:moveTo>
                  <a:lnTo>
                    <a:pt x="198783" y="0"/>
                  </a:lnTo>
                  <a:lnTo>
                    <a:pt x="327992" y="168966"/>
                  </a:lnTo>
                  <a:lnTo>
                    <a:pt x="357809" y="427383"/>
                  </a:lnTo>
                  <a:lnTo>
                    <a:pt x="318052" y="487018"/>
                  </a:lnTo>
                  <a:lnTo>
                    <a:pt x="258418" y="487018"/>
                  </a:lnTo>
                  <a:lnTo>
                    <a:pt x="258418" y="327992"/>
                  </a:lnTo>
                  <a:lnTo>
                    <a:pt x="0" y="894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800" b="1">
                <a:solidFill>
                  <a:srgbClr val="000000"/>
                </a:solidFill>
                <a:latin typeface="Arial" charset="0"/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33" name="TextBox 91">
              <a:extLst>
                <a:ext uri="{FF2B5EF4-FFF2-40B4-BE49-F238E27FC236}">
                  <a16:creationId xmlns:a16="http://schemas.microsoft.com/office/drawing/2014/main" id="{46EC5A96-378F-4AC4-88F4-371C2AFAE9A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053919" y="1665819"/>
              <a:ext cx="227948" cy="1754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CC00"/>
                </a:buClr>
                <a:buFont typeface="Wingdings" pitchFamily="2" charset="2"/>
                <a:buNone/>
              </a:pPr>
              <a:r>
                <a:rPr lang="en-GB" sz="600" b="1" dirty="0">
                  <a:latin typeface="Arial" charset="0"/>
                  <a:ea typeface="ＭＳ Ｐゴシック" pitchFamily="34" charset="-128"/>
                  <a:cs typeface="Arial" charset="0"/>
                </a:rPr>
                <a:t>9</a:t>
              </a:r>
            </a:p>
          </p:txBody>
        </p:sp>
        <p:sp>
          <p:nvSpPr>
            <p:cNvPr id="34" name="TextBox 91">
              <a:extLst>
                <a:ext uri="{FF2B5EF4-FFF2-40B4-BE49-F238E27FC236}">
                  <a16:creationId xmlns:a16="http://schemas.microsoft.com/office/drawing/2014/main" id="{E10FABEF-7F27-4972-9FB6-16CB499A63D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129467" y="1751260"/>
              <a:ext cx="227948" cy="1754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CC00"/>
                </a:buClr>
                <a:buFont typeface="Wingdings" pitchFamily="2" charset="2"/>
                <a:buNone/>
              </a:pPr>
              <a:r>
                <a:rPr lang="en-GB" sz="600" b="1" dirty="0">
                  <a:latin typeface="Arial" charset="0"/>
                  <a:ea typeface="ＭＳ Ｐゴシック" pitchFamily="34" charset="-128"/>
                  <a:cs typeface="Arial" charset="0"/>
                </a:rPr>
                <a:t>8</a:t>
              </a:r>
            </a:p>
          </p:txBody>
        </p:sp>
        <p:sp>
          <p:nvSpPr>
            <p:cNvPr id="35" name="TextBox 91">
              <a:extLst>
                <a:ext uri="{FF2B5EF4-FFF2-40B4-BE49-F238E27FC236}">
                  <a16:creationId xmlns:a16="http://schemas.microsoft.com/office/drawing/2014/main" id="{C34D39D1-BB7B-46D5-9D09-3D0F67FE982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981460" y="1788809"/>
              <a:ext cx="227948" cy="1754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CC00"/>
                </a:buClr>
                <a:buFont typeface="Wingdings" pitchFamily="2" charset="2"/>
                <a:buNone/>
              </a:pPr>
              <a:r>
                <a:rPr lang="en-GB" sz="600" b="1" dirty="0">
                  <a:solidFill>
                    <a:srgbClr val="0070C0"/>
                  </a:solidFill>
                  <a:latin typeface="Arial" charset="0"/>
                  <a:ea typeface="ＭＳ Ｐゴシック" pitchFamily="34" charset="-128"/>
                  <a:cs typeface="Arial" charset="0"/>
                </a:rPr>
                <a:t>1</a:t>
              </a:r>
            </a:p>
          </p:txBody>
        </p:sp>
        <p:sp>
          <p:nvSpPr>
            <p:cNvPr id="36" name="TextBox 91">
              <a:extLst>
                <a:ext uri="{FF2B5EF4-FFF2-40B4-BE49-F238E27FC236}">
                  <a16:creationId xmlns:a16="http://schemas.microsoft.com/office/drawing/2014/main" id="{0579BC66-14E2-4D57-8FD6-D3B4D268BD7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688915" y="1663544"/>
              <a:ext cx="227948" cy="1754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CC00"/>
                </a:buClr>
                <a:buFont typeface="Wingdings" pitchFamily="2" charset="2"/>
                <a:buNone/>
              </a:pPr>
              <a:r>
                <a:rPr lang="en-GB" sz="600" b="1" dirty="0">
                  <a:solidFill>
                    <a:srgbClr val="0070C0"/>
                  </a:solidFill>
                  <a:latin typeface="Arial" charset="0"/>
                  <a:ea typeface="ＭＳ Ｐゴシック" pitchFamily="34" charset="-128"/>
                  <a:cs typeface="Arial" charset="0"/>
                </a:rPr>
                <a:t>0</a:t>
              </a: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8F5E2C5B-0BBD-4969-AE0F-A818E5F01599}"/>
                </a:ext>
              </a:extLst>
            </p:cNvPr>
            <p:cNvSpPr/>
            <p:nvPr/>
          </p:nvSpPr>
          <p:spPr>
            <a:xfrm>
              <a:off x="8123986" y="1838977"/>
              <a:ext cx="32295" cy="12614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scene3d>
              <a:camera prst="orthographicFront">
                <a:rot lat="0" lon="0" rev="762000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b="1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CF27FB3A-6A36-47E1-BA4D-F7BECFC95C1D}"/>
                </a:ext>
              </a:extLst>
            </p:cNvPr>
            <p:cNvSpPr/>
            <p:nvPr/>
          </p:nvSpPr>
          <p:spPr>
            <a:xfrm>
              <a:off x="8167780" y="1889629"/>
              <a:ext cx="32295" cy="12614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scene3d>
              <a:camera prst="orthographicFront">
                <a:rot lat="0" lon="0" rev="762000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b="1"/>
            </a:p>
          </p:txBody>
        </p:sp>
      </p:grp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D67CBEF0-862B-DCA3-28BD-837C24A6985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99007795"/>
              </p:ext>
            </p:extLst>
          </p:nvPr>
        </p:nvGraphicFramePr>
        <p:xfrm>
          <a:off x="2715707" y="1694452"/>
          <a:ext cx="2851150" cy="2339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7" imgW="3908520" imgH="2926080" progId="Origin50.Graph">
                  <p:embed/>
                </p:oleObj>
              </mc:Choice>
              <mc:Fallback>
                <p:oleObj name="Graph" r:id="rId7" imgW="3908520" imgH="2926080" progId="Origin50.Graph">
                  <p:embed/>
                  <p:pic>
                    <p:nvPicPr>
                      <p:cNvPr id="6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1575" r="64839" b="59843"/>
                      <a:stretch>
                        <a:fillRect/>
                      </a:stretch>
                    </p:blipFill>
                    <p:spPr bwMode="auto">
                      <a:xfrm>
                        <a:off x="2715707" y="1694452"/>
                        <a:ext cx="2851150" cy="2339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7C5E7F64-1F0E-4735-9E63-5A67B9C59DCD}"/>
              </a:ext>
            </a:extLst>
          </p:cNvPr>
          <p:cNvSpPr/>
          <p:nvPr/>
        </p:nvSpPr>
        <p:spPr>
          <a:xfrm>
            <a:off x="5516887" y="2578650"/>
            <a:ext cx="362314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1200" dirty="0">
                <a:solidFill>
                  <a:srgbClr val="00B050"/>
                </a:solidFill>
              </a:rPr>
              <a:t>Comparison </a:t>
            </a:r>
            <a:r>
              <a:rPr lang="da-DK" sz="1200" dirty="0" err="1">
                <a:solidFill>
                  <a:srgbClr val="00B050"/>
                </a:solidFill>
              </a:rPr>
              <a:t>between</a:t>
            </a:r>
            <a:r>
              <a:rPr lang="da-DK" sz="1200" dirty="0">
                <a:solidFill>
                  <a:srgbClr val="00B050"/>
                </a:solidFill>
              </a:rPr>
              <a:t> D </a:t>
            </a:r>
            <a:r>
              <a:rPr lang="da-DK" sz="1200" dirty="0" err="1">
                <a:solidFill>
                  <a:srgbClr val="00B050"/>
                </a:solidFill>
              </a:rPr>
              <a:t>amounts</a:t>
            </a:r>
            <a:r>
              <a:rPr lang="da-DK" sz="1200" dirty="0">
                <a:solidFill>
                  <a:srgbClr val="00B050"/>
                </a:solidFill>
              </a:rPr>
              <a:t> </a:t>
            </a:r>
            <a:r>
              <a:rPr lang="da-DK" sz="1200" dirty="0" err="1"/>
              <a:t>measured</a:t>
            </a:r>
            <a:r>
              <a:rPr lang="da-DK" sz="1200" dirty="0"/>
              <a:t> by </a:t>
            </a:r>
            <a:r>
              <a:rPr lang="da-DK" sz="1200" i="1" dirty="0"/>
              <a:t>GDOES</a:t>
            </a:r>
            <a:r>
              <a:rPr lang="da-DK" sz="1200" dirty="0"/>
              <a:t> on samples exposed in </a:t>
            </a:r>
            <a:r>
              <a:rPr lang="da-DK" sz="1200" i="1" dirty="0"/>
              <a:t>JET</a:t>
            </a:r>
            <a:r>
              <a:rPr lang="da-DK" sz="1200" dirty="0"/>
              <a:t> in ILW1+ILW2+ILW3 campaigns and those measured by </a:t>
            </a:r>
            <a:r>
              <a:rPr lang="da-DK" sz="1200" i="1" dirty="0"/>
              <a:t>NRA </a:t>
            </a:r>
            <a:endParaRPr lang="en-US" sz="1200" i="1" dirty="0"/>
          </a:p>
        </p:txBody>
      </p:sp>
    </p:spTree>
    <p:extLst>
      <p:ext uri="{BB962C8B-B14F-4D97-AF65-F5344CB8AC3E}">
        <p14:creationId xmlns:p14="http://schemas.microsoft.com/office/powerpoint/2010/main" val="2147079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8"/>
          <p:cNvSpPr>
            <a:spLocks noChangeArrowheads="1"/>
          </p:cNvSpPr>
          <p:nvPr/>
        </p:nvSpPr>
        <p:spPr bwMode="auto">
          <a:xfrm>
            <a:off x="1143000" y="0"/>
            <a:ext cx="685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1350"/>
          </a:p>
        </p:txBody>
      </p:sp>
      <p:sp>
        <p:nvSpPr>
          <p:cNvPr id="17" name="Rectangle 13"/>
          <p:cNvSpPr>
            <a:spLocks noChangeArrowheads="1"/>
          </p:cNvSpPr>
          <p:nvPr/>
        </p:nvSpPr>
        <p:spPr bwMode="auto">
          <a:xfrm>
            <a:off x="1143000" y="0"/>
            <a:ext cx="685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1350"/>
          </a:p>
        </p:txBody>
      </p:sp>
      <p:sp>
        <p:nvSpPr>
          <p:cNvPr id="3" name="Rectangle 17"/>
          <p:cNvSpPr>
            <a:spLocks noChangeArrowheads="1"/>
          </p:cNvSpPr>
          <p:nvPr/>
        </p:nvSpPr>
        <p:spPr bwMode="auto">
          <a:xfrm>
            <a:off x="1143000" y="0"/>
            <a:ext cx="685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1350"/>
          </a:p>
        </p:txBody>
      </p:sp>
      <p:sp>
        <p:nvSpPr>
          <p:cNvPr id="16" name="Rectangle 55"/>
          <p:cNvSpPr>
            <a:spLocks noChangeArrowheads="1"/>
          </p:cNvSpPr>
          <p:nvPr/>
        </p:nvSpPr>
        <p:spPr bwMode="auto">
          <a:xfrm>
            <a:off x="1257300" y="-128074"/>
            <a:ext cx="6858000" cy="484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35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en-US" altLang="en-US" sz="135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Rectangle 57"/>
          <p:cNvSpPr>
            <a:spLocks noChangeArrowheads="1"/>
          </p:cNvSpPr>
          <p:nvPr/>
        </p:nvSpPr>
        <p:spPr bwMode="auto">
          <a:xfrm>
            <a:off x="1371600" y="-13774"/>
            <a:ext cx="6858000" cy="484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35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en-US" altLang="en-US" sz="135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328" y="171450"/>
            <a:ext cx="8534768" cy="342900"/>
          </a:xfrm>
        </p:spPr>
        <p:txBody>
          <a:bodyPr/>
          <a:lstStyle/>
          <a:p>
            <a:r>
              <a:rPr lang="en-US" sz="1500" dirty="0"/>
              <a:t> </a:t>
            </a:r>
            <a:r>
              <a:rPr lang="en-US" sz="2000" b="1" dirty="0"/>
              <a:t>SPE.2: Analysis of samples from JET divertor tiles by TDS (IAP)</a:t>
            </a:r>
            <a:endParaRPr lang="en-US" sz="1500" i="1" dirty="0">
              <a:solidFill>
                <a:srgbClr val="00B050"/>
              </a:solidFill>
            </a:endParaRPr>
          </a:p>
        </p:txBody>
      </p:sp>
      <p:sp>
        <p:nvSpPr>
          <p:cNvPr id="18" name="Textfeld 7">
            <a:extLst>
              <a:ext uri="{FF2B5EF4-FFF2-40B4-BE49-F238E27FC236}">
                <a16:creationId xmlns:a16="http://schemas.microsoft.com/office/drawing/2014/main" id="{0C02B17B-89C5-4815-8E46-8FCB5E01C985}"/>
              </a:ext>
            </a:extLst>
          </p:cNvPr>
          <p:cNvSpPr txBox="1"/>
          <p:nvPr/>
        </p:nvSpPr>
        <p:spPr>
          <a:xfrm>
            <a:off x="107504" y="4299942"/>
            <a:ext cx="5040560" cy="599716"/>
          </a:xfrm>
          <a:prstGeom prst="rect">
            <a:avLst/>
          </a:prstGeom>
          <a:solidFill>
            <a:srgbClr val="E3E3E3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lvl="0">
              <a:lnSpc>
                <a:spcPct val="113000"/>
              </a:lnSpc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Deliverable: 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PWIE.SPE.2.T001.D003</a:t>
            </a:r>
            <a:endParaRPr kumimoji="0" lang="en-US" sz="1000" b="0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13000"/>
              </a:lnSpc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Status: </a:t>
            </a:r>
            <a:r>
              <a:rPr lang="en-US" sz="1000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Completed</a:t>
            </a:r>
          </a:p>
          <a:p>
            <a:pPr lvl="0">
              <a:lnSpc>
                <a:spcPct val="113000"/>
              </a:lnSpc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Facilities</a:t>
            </a:r>
            <a:r>
              <a:rPr lang="en-US" sz="1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kumimoji="0" lang="en-US" sz="1000" b="0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feld 8">
            <a:extLst>
              <a:ext uri="{FF2B5EF4-FFF2-40B4-BE49-F238E27FC236}">
                <a16:creationId xmlns:a16="http://schemas.microsoft.com/office/drawing/2014/main" id="{4BD6D7FF-BCB4-4732-A28E-63B3BE8C45BE}"/>
              </a:ext>
            </a:extLst>
          </p:cNvPr>
          <p:cNvSpPr txBox="1"/>
          <p:nvPr/>
        </p:nvSpPr>
        <p:spPr>
          <a:xfrm>
            <a:off x="5364088" y="4299942"/>
            <a:ext cx="3672408" cy="614014"/>
          </a:xfrm>
          <a:prstGeom prst="rect">
            <a:avLst/>
          </a:prstGeom>
          <a:solidFill>
            <a:srgbClr val="E3E3E3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Human Resources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 PM</a:t>
            </a:r>
          </a:p>
          <a:p>
            <a:pPr lvl="0">
              <a:lnSpc>
                <a:spcPct val="113000"/>
              </a:lnSpc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Involved RU: 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IAP</a:t>
            </a:r>
          </a:p>
          <a:p>
            <a:pPr lvl="0">
              <a:lnSpc>
                <a:spcPct val="113000"/>
              </a:lnSpc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Linked WP or TSVV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WPTE</a:t>
            </a:r>
          </a:p>
        </p:txBody>
      </p:sp>
      <p:sp>
        <p:nvSpPr>
          <p:cNvPr id="20" name="Fußzeilenplatzhalter 3">
            <a:extLst>
              <a:ext uri="{FF2B5EF4-FFF2-40B4-BE49-F238E27FC236}">
                <a16:creationId xmlns:a16="http://schemas.microsoft.com/office/drawing/2014/main" id="{27ABA3AC-F43D-4564-B018-CE76B0B9BB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7544" y="4908928"/>
            <a:ext cx="8240228" cy="201104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 dirty="0">
                <a:solidFill>
                  <a:schemeClr val="tx1"/>
                </a:solidFill>
              </a:rPr>
              <a:t>Jari Likonen | WPPWIE Project Meeting  | FZJ </a:t>
            </a:r>
            <a:r>
              <a:rPr lang="en-GB" sz="1100" dirty="0" err="1">
                <a:solidFill>
                  <a:schemeClr val="tx1"/>
                </a:solidFill>
              </a:rPr>
              <a:t>Jülich</a:t>
            </a:r>
            <a:r>
              <a:rPr lang="en-GB" sz="1100" dirty="0">
                <a:solidFill>
                  <a:schemeClr val="tx1"/>
                </a:solidFill>
              </a:rPr>
              <a:t> | 7.2.2023 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| Page </a:t>
            </a:r>
            <a:fld id="{6A6D9FA1-99C7-4910-8E32-B85D378B0060}" type="slidenum">
              <a:rPr kumimoji="0" lang="en-GB" sz="11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FA874F0-D485-4676-803B-4CCD0B1953A4}"/>
              </a:ext>
            </a:extLst>
          </p:cNvPr>
          <p:cNvSpPr txBox="1"/>
          <p:nvPr/>
        </p:nvSpPr>
        <p:spPr>
          <a:xfrm>
            <a:off x="22977" y="4908928"/>
            <a:ext cx="15157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200" b="1" dirty="0"/>
              <a:t>E. </a:t>
            </a:r>
            <a:r>
              <a:rPr lang="fi-FI" sz="1200" b="1" dirty="0" err="1"/>
              <a:t>Grigore</a:t>
            </a:r>
            <a:r>
              <a:rPr lang="fi-FI" sz="1200" b="1" dirty="0"/>
              <a:t> et al. (IAP)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403E7A8-FAE5-3144-10FC-6D372C2F7850}"/>
              </a:ext>
            </a:extLst>
          </p:cNvPr>
          <p:cNvSpPr txBox="1"/>
          <p:nvPr/>
        </p:nvSpPr>
        <p:spPr>
          <a:xfrm>
            <a:off x="710654" y="2865728"/>
            <a:ext cx="40792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TDS parameters: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Maximum temperature: </a:t>
            </a:r>
            <a:r>
              <a:rPr lang="en-GB" dirty="0">
                <a:solidFill>
                  <a:srgbClr val="00B050"/>
                </a:solidFill>
              </a:rPr>
              <a:t>1325 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10K/min ramp, 1 hour HOLD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CCFE: max temp </a:t>
            </a:r>
            <a:r>
              <a:rPr lang="en-GB" dirty="0">
                <a:solidFill>
                  <a:srgbClr val="00B050"/>
                </a:solidFill>
              </a:rPr>
              <a:t>~1120 K</a:t>
            </a:r>
          </a:p>
        </p:txBody>
      </p:sp>
      <p:graphicFrame>
        <p:nvGraphicFramePr>
          <p:cNvPr id="6" name="Table 19">
            <a:extLst>
              <a:ext uri="{FF2B5EF4-FFF2-40B4-BE49-F238E27FC236}">
                <a16:creationId xmlns:a16="http://schemas.microsoft.com/office/drawing/2014/main" id="{A65EF394-982E-24F1-99C3-6DBF59ABFB6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0205562"/>
              </p:ext>
            </p:extLst>
          </p:nvPr>
        </p:nvGraphicFramePr>
        <p:xfrm>
          <a:off x="5308447" y="2483024"/>
          <a:ext cx="2631459" cy="1645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7153">
                  <a:extLst>
                    <a:ext uri="{9D8B030D-6E8A-4147-A177-3AD203B41FA5}">
                      <a16:colId xmlns:a16="http://schemas.microsoft.com/office/drawing/2014/main" val="1169520711"/>
                    </a:ext>
                  </a:extLst>
                </a:gridCol>
                <a:gridCol w="877153">
                  <a:extLst>
                    <a:ext uri="{9D8B030D-6E8A-4147-A177-3AD203B41FA5}">
                      <a16:colId xmlns:a16="http://schemas.microsoft.com/office/drawing/2014/main" val="2328662034"/>
                    </a:ext>
                  </a:extLst>
                </a:gridCol>
                <a:gridCol w="877153">
                  <a:extLst>
                    <a:ext uri="{9D8B030D-6E8A-4147-A177-3AD203B41FA5}">
                      <a16:colId xmlns:a16="http://schemas.microsoft.com/office/drawing/2014/main" val="2911645684"/>
                    </a:ext>
                  </a:extLst>
                </a:gridCol>
              </a:tblGrid>
              <a:tr h="500932">
                <a:tc>
                  <a:txBody>
                    <a:bodyPr/>
                    <a:lstStyle/>
                    <a:p>
                      <a:pPr algn="ctr"/>
                      <a:r>
                        <a:rPr lang="en-GB" sz="1200" dirty="0"/>
                        <a:t>Sample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/>
                        <a:t>Desorbed D (at/cm</a:t>
                      </a:r>
                      <a:r>
                        <a:rPr lang="en-GB" sz="1200" baseline="30000" dirty="0"/>
                        <a:t>2</a:t>
                      </a:r>
                      <a:r>
                        <a:rPr lang="en-GB" sz="1200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/>
                        <a:t>CCFE</a:t>
                      </a:r>
                    </a:p>
                    <a:p>
                      <a:pPr algn="ctr"/>
                      <a:r>
                        <a:rPr lang="en-GB" sz="1200" dirty="0"/>
                        <a:t>D (at/cm</a:t>
                      </a:r>
                      <a:r>
                        <a:rPr lang="en-GB" sz="1200" baseline="30000" dirty="0"/>
                        <a:t>2</a:t>
                      </a:r>
                      <a:r>
                        <a:rPr lang="en-GB" sz="1200" dirty="0"/>
                        <a:t>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11812230"/>
                  </a:ext>
                </a:extLst>
              </a:tr>
              <a:tr h="286247">
                <a:tc>
                  <a:txBody>
                    <a:bodyPr/>
                    <a:lstStyle/>
                    <a:p>
                      <a:pPr algn="ctr"/>
                      <a:r>
                        <a:rPr lang="en-GB" sz="1200" dirty="0"/>
                        <a:t>2d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/>
                        <a:t>1.402 E18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46854814"/>
                  </a:ext>
                </a:extLst>
              </a:tr>
              <a:tr h="28624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/>
                        <a:t>4d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/>
                        <a:t>5.494 E18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55282703"/>
                  </a:ext>
                </a:extLst>
              </a:tr>
              <a:tr h="28624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/>
                        <a:t>8d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/>
                        <a:t>5.036 E18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85137637"/>
                  </a:ext>
                </a:extLst>
              </a:tr>
              <a:tr h="28624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/>
                        <a:t>9d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/>
                        <a:t>5.871 E18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/>
                        <a:t>3.0 E18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74987635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5F47617F-2031-AEEF-13CE-152C52C7313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" r="20904"/>
          <a:stretch/>
        </p:blipFill>
        <p:spPr bwMode="auto">
          <a:xfrm>
            <a:off x="126976" y="708902"/>
            <a:ext cx="2034126" cy="158591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E147150-8226-C76C-1729-32277191E585}"/>
              </a:ext>
            </a:extLst>
          </p:cNvPr>
          <p:cNvSpPr txBox="1"/>
          <p:nvPr/>
        </p:nvSpPr>
        <p:spPr>
          <a:xfrm>
            <a:off x="91291" y="2320620"/>
            <a:ext cx="228372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Schematic representation of the TDS set-up</a:t>
            </a:r>
            <a:endParaRPr lang="en-GB" sz="1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EA40865-4123-E7F2-1649-680203CF7A76}"/>
              </a:ext>
            </a:extLst>
          </p:cNvPr>
          <p:cNvSpPr txBox="1"/>
          <p:nvPr/>
        </p:nvSpPr>
        <p:spPr>
          <a:xfrm>
            <a:off x="5869136" y="1036411"/>
            <a:ext cx="2072574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Deuterium thermo-desorption spectra for the designated samples</a:t>
            </a:r>
            <a:endParaRPr lang="en-GB" sz="1400" dirty="0"/>
          </a:p>
        </p:txBody>
      </p:sp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FBF8CB7B-15DC-5F3F-4E98-1D4823B70B6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24341473"/>
              </p:ext>
            </p:extLst>
          </p:nvPr>
        </p:nvGraphicFramePr>
        <p:xfrm>
          <a:off x="3148921" y="608987"/>
          <a:ext cx="2720215" cy="20602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3" imgW="3886021" imgH="2943146" progId="Origin50.Graph">
                  <p:embed/>
                </p:oleObj>
              </mc:Choice>
              <mc:Fallback>
                <p:oleObj name="Graph" r:id="rId3" imgW="3886021" imgH="2943146" progId="Origin50.Graph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AE3D2EE8-D251-EB45-C4FB-7BE576BEDE2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48921" y="608987"/>
                        <a:ext cx="2720215" cy="206020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17038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-61610" y="82253"/>
            <a:ext cx="8810074" cy="3429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de-DE" sz="2000" dirty="0"/>
              <a:t>SPE.2: </a:t>
            </a:r>
            <a:r>
              <a:rPr lang="en-US" sz="2000" dirty="0"/>
              <a:t>Analysis of samples from JET divertor tiles 0 and 1 with TDS, FC and dissolution method</a:t>
            </a:r>
            <a:r>
              <a:rPr lang="de-DE" sz="2000" dirty="0"/>
              <a:t> (ISSP-UL)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 dirty="0"/>
              <a:t>Jari Likonen | WPPWIE Review Meeting  | </a:t>
            </a:r>
            <a:r>
              <a:rPr lang="en-GB" sz="1100" dirty="0">
                <a:solidFill>
                  <a:schemeClr val="tx1"/>
                </a:solidFill>
              </a:rPr>
              <a:t>FZJ </a:t>
            </a:r>
            <a:r>
              <a:rPr lang="en-GB" sz="1100" dirty="0" err="1">
                <a:solidFill>
                  <a:schemeClr val="tx1"/>
                </a:solidFill>
              </a:rPr>
              <a:t>Jülich</a:t>
            </a:r>
            <a:r>
              <a:rPr lang="en-GB" sz="1100" dirty="0">
                <a:solidFill>
                  <a:schemeClr val="tx1"/>
                </a:solidFill>
              </a:rPr>
              <a:t> | 7.2.2023 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| Page </a:t>
            </a:r>
            <a:fld id="{6A6D9FA1-99C7-4910-8E32-B85D378B0060}" type="slidenum">
              <a:rPr kumimoji="0" lang="en-GB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107504" y="639730"/>
            <a:ext cx="8600268" cy="584775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lvl="0">
              <a:spcAft>
                <a:spcPts val="600"/>
              </a:spcAft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In 2022 two sets of samples had been received from divertor tiles HFGC and 14ING1A. Main focus: </a:t>
            </a:r>
            <a:r>
              <a:rPr lang="en-US" sz="16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tritium concentration and thermal desorption spectra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107504" y="4326856"/>
            <a:ext cx="5040560" cy="614014"/>
          </a:xfrm>
          <a:prstGeom prst="rect">
            <a:avLst/>
          </a:prstGeom>
          <a:solidFill>
            <a:srgbClr val="E3E3E3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lvl="0">
              <a:lnSpc>
                <a:spcPct val="113000"/>
              </a:lnSpc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Deliverable: 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PWIE.SPE.2.T001.D004</a:t>
            </a:r>
            <a:endParaRPr kumimoji="0" lang="en-US" sz="1000" b="0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13000"/>
              </a:lnSpc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Status: </a:t>
            </a:r>
            <a:r>
              <a:rPr lang="en-US" sz="1000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progress</a:t>
            </a:r>
          </a:p>
          <a:p>
            <a:pPr lvl="0">
              <a:lnSpc>
                <a:spcPct val="113000"/>
              </a:lnSpc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Facilities:</a:t>
            </a:r>
            <a:endParaRPr kumimoji="0" lang="en-US" sz="1000" b="0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5364088" y="4326856"/>
            <a:ext cx="3672408" cy="599716"/>
          </a:xfrm>
          <a:prstGeom prst="rect">
            <a:avLst/>
          </a:prstGeom>
          <a:solidFill>
            <a:srgbClr val="E3E3E3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Human Resources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6</a:t>
            </a: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PM</a:t>
            </a:r>
          </a:p>
          <a:p>
            <a:pPr lvl="0">
              <a:lnSpc>
                <a:spcPct val="113000"/>
              </a:lnSpc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Involved RU: 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ISSP-UL</a:t>
            </a:r>
          </a:p>
          <a:p>
            <a:pPr lvl="0">
              <a:lnSpc>
                <a:spcPct val="113000"/>
              </a:lnSpc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Linked WP or TSVV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  <a:endParaRPr lang="en-US" sz="10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9E99FD5-3AE5-43B1-A8FF-EE97B774E8B1}"/>
              </a:ext>
            </a:extLst>
          </p:cNvPr>
          <p:cNvSpPr txBox="1"/>
          <p:nvPr/>
        </p:nvSpPr>
        <p:spPr>
          <a:xfrm>
            <a:off x="22977" y="4914525"/>
            <a:ext cx="17688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200" b="1" dirty="0"/>
              <a:t>E. Pajuste et al. (ISSP-UL)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1347F4B-62E8-5DAC-3282-870A6E021479}"/>
              </a:ext>
            </a:extLst>
          </p:cNvPr>
          <p:cNvGrpSpPr>
            <a:grpSpLocks noChangeAspect="1"/>
          </p:cNvGrpSpPr>
          <p:nvPr/>
        </p:nvGrpSpPr>
        <p:grpSpPr>
          <a:xfrm>
            <a:off x="138820" y="1188284"/>
            <a:ext cx="2543736" cy="3183890"/>
            <a:chOff x="93922" y="1676340"/>
            <a:chExt cx="3179670" cy="3979863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4A49A619-FC84-0A80-CAC7-9D4C74ECA053}"/>
                </a:ext>
              </a:extLst>
            </p:cNvPr>
            <p:cNvGrpSpPr/>
            <p:nvPr/>
          </p:nvGrpSpPr>
          <p:grpSpPr>
            <a:xfrm>
              <a:off x="93922" y="1676340"/>
              <a:ext cx="3179670" cy="3979863"/>
              <a:chOff x="93922" y="1676340"/>
              <a:chExt cx="3179670" cy="3979863"/>
            </a:xfrm>
          </p:grpSpPr>
          <p:sp>
            <p:nvSpPr>
              <p:cNvPr id="11" name="object 2">
                <a:extLst>
                  <a:ext uri="{FF2B5EF4-FFF2-40B4-BE49-F238E27FC236}">
                    <a16:creationId xmlns:a16="http://schemas.microsoft.com/office/drawing/2014/main" id="{45FBDB10-2389-C405-D909-F1DA041F5BD7}"/>
                  </a:ext>
                </a:extLst>
              </p:cNvPr>
              <p:cNvSpPr/>
              <p:nvPr/>
            </p:nvSpPr>
            <p:spPr>
              <a:xfrm>
                <a:off x="93922" y="3217383"/>
                <a:ext cx="2094683" cy="2438820"/>
              </a:xfrm>
              <a:prstGeom prst="rect">
                <a:avLst/>
              </a:prstGeom>
              <a:blipFill>
                <a:blip r:embed="rId3" cstate="print"/>
                <a:stretch>
                  <a:fillRect l="1" t="-14155" r="-109902" b="-19941"/>
                </a:stretch>
              </a:blip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pic>
            <p:nvPicPr>
              <p:cNvPr id="12" name="Attēls 4">
                <a:extLst>
                  <a:ext uri="{FF2B5EF4-FFF2-40B4-BE49-F238E27FC236}">
                    <a16:creationId xmlns:a16="http://schemas.microsoft.com/office/drawing/2014/main" id="{863F6403-981E-F0B3-4788-9FDDDC37EEE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4403" r="29761" b="8687"/>
              <a:stretch/>
            </p:blipFill>
            <p:spPr>
              <a:xfrm>
                <a:off x="553529" y="1676340"/>
                <a:ext cx="1207821" cy="1472169"/>
              </a:xfrm>
              <a:prstGeom prst="rect">
                <a:avLst/>
              </a:prstGeom>
            </p:spPr>
          </p:pic>
          <p:pic>
            <p:nvPicPr>
              <p:cNvPr id="13" name="Attēls 5">
                <a:extLst>
                  <a:ext uri="{FF2B5EF4-FFF2-40B4-BE49-F238E27FC236}">
                    <a16:creationId xmlns:a16="http://schemas.microsoft.com/office/drawing/2014/main" id="{73FF202C-AAF0-62C1-0752-AEA74D18585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1944" t="689" r="34175" b="22306"/>
              <a:stretch/>
            </p:blipFill>
            <p:spPr>
              <a:xfrm>
                <a:off x="2291971" y="3305077"/>
                <a:ext cx="981621" cy="1131716"/>
              </a:xfrm>
              <a:prstGeom prst="rect">
                <a:avLst/>
              </a:prstGeom>
            </p:spPr>
          </p:pic>
          <p:pic>
            <p:nvPicPr>
              <p:cNvPr id="14" name="Attēls 6">
                <a:extLst>
                  <a:ext uri="{FF2B5EF4-FFF2-40B4-BE49-F238E27FC236}">
                    <a16:creationId xmlns:a16="http://schemas.microsoft.com/office/drawing/2014/main" id="{7DD091E6-D833-1734-ADDB-458D102723D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11488" r="3792" b="19240"/>
              <a:stretch/>
            </p:blipFill>
            <p:spPr>
              <a:xfrm>
                <a:off x="1949569" y="1938978"/>
                <a:ext cx="1324023" cy="946892"/>
              </a:xfrm>
              <a:prstGeom prst="rect">
                <a:avLst/>
              </a:prstGeom>
            </p:spPr>
          </p:pic>
          <p:cxnSp>
            <p:nvCxnSpPr>
              <p:cNvPr id="15" name="Straight Arrow Connector 14">
                <a:extLst>
                  <a:ext uri="{FF2B5EF4-FFF2-40B4-BE49-F238E27FC236}">
                    <a16:creationId xmlns:a16="http://schemas.microsoft.com/office/drawing/2014/main" id="{886E5315-C613-2B2B-A732-B13C45398B56}"/>
                  </a:ext>
                </a:extLst>
              </p:cNvPr>
              <p:cNvCxnSpPr/>
              <p:nvPr/>
            </p:nvCxnSpPr>
            <p:spPr>
              <a:xfrm flipH="1" flipV="1">
                <a:off x="1337094" y="3148509"/>
                <a:ext cx="224287" cy="1000797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Arrow Connector 15">
                <a:extLst>
                  <a:ext uri="{FF2B5EF4-FFF2-40B4-BE49-F238E27FC236}">
                    <a16:creationId xmlns:a16="http://schemas.microsoft.com/office/drawing/2014/main" id="{202048B0-6988-8569-B099-1F2752D8F1CA}"/>
                  </a:ext>
                </a:extLst>
              </p:cNvPr>
              <p:cNvCxnSpPr/>
              <p:nvPr/>
            </p:nvCxnSpPr>
            <p:spPr>
              <a:xfrm flipV="1">
                <a:off x="1761350" y="2885870"/>
                <a:ext cx="530621" cy="1332447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BAD0451D-276D-FA79-58AE-A65F44D36E37}"/>
                </a:ext>
              </a:extLst>
            </p:cNvPr>
            <p:cNvCxnSpPr/>
            <p:nvPr/>
          </p:nvCxnSpPr>
          <p:spPr>
            <a:xfrm flipV="1">
              <a:off x="1974978" y="4261449"/>
              <a:ext cx="369968" cy="165464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17" name="Content Placeholder 3">
            <a:extLst>
              <a:ext uri="{FF2B5EF4-FFF2-40B4-BE49-F238E27FC236}">
                <a16:creationId xmlns:a16="http://schemas.microsoft.com/office/drawing/2014/main" id="{60215FD5-BEB4-40E0-8847-8E2A2F49725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90797232"/>
              </p:ext>
            </p:extLst>
          </p:nvPr>
        </p:nvGraphicFramePr>
        <p:xfrm>
          <a:off x="3466245" y="1162969"/>
          <a:ext cx="5538935" cy="3087374"/>
        </p:xfrm>
        <a:graphic>
          <a:graphicData uri="http://schemas.openxmlformats.org/drawingml/2006/table">
            <a:tbl>
              <a:tblPr firstRow="1" bandRow="1">
                <a:tableStyleId>{F2DE63D5-997A-4646-A377-4702673A728D}</a:tableStyleId>
              </a:tblPr>
              <a:tblGrid>
                <a:gridCol w="1261622">
                  <a:extLst>
                    <a:ext uri="{9D8B030D-6E8A-4147-A177-3AD203B41FA5}">
                      <a16:colId xmlns:a16="http://schemas.microsoft.com/office/drawing/2014/main" val="553661812"/>
                    </a:ext>
                  </a:extLst>
                </a:gridCol>
                <a:gridCol w="2080704">
                  <a:extLst>
                    <a:ext uri="{9D8B030D-6E8A-4147-A177-3AD203B41FA5}">
                      <a16:colId xmlns:a16="http://schemas.microsoft.com/office/drawing/2014/main" val="1067535154"/>
                    </a:ext>
                  </a:extLst>
                </a:gridCol>
                <a:gridCol w="2196609">
                  <a:extLst>
                    <a:ext uri="{9D8B030D-6E8A-4147-A177-3AD203B41FA5}">
                      <a16:colId xmlns:a16="http://schemas.microsoft.com/office/drawing/2014/main" val="2631924977"/>
                    </a:ext>
                  </a:extLst>
                </a:gridCol>
              </a:tblGrid>
              <a:tr h="494456">
                <a:tc>
                  <a:txBody>
                    <a:bodyPr/>
                    <a:lstStyle/>
                    <a:p>
                      <a:r>
                        <a:rPr lang="en-US" sz="1400" noProof="0" dirty="0"/>
                        <a:t>Characteristics</a:t>
                      </a:r>
                      <a:endParaRPr lang="en-US" sz="1400" noProof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noProof="0" dirty="0"/>
                        <a:t>TDS</a:t>
                      </a:r>
                      <a:endParaRPr lang="en-US" sz="1400" noProof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noProof="0" dirty="0"/>
                        <a:t>Full combustion</a:t>
                      </a:r>
                      <a:endParaRPr lang="en-US" sz="1400" noProof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54042434"/>
                  </a:ext>
                </a:extLst>
              </a:tr>
              <a:tr h="494456">
                <a:tc>
                  <a:txBody>
                    <a:bodyPr/>
                    <a:lstStyle/>
                    <a:p>
                      <a:r>
                        <a:rPr lang="en-US" sz="1300" noProof="0" dirty="0"/>
                        <a:t>Information obtained</a:t>
                      </a:r>
                      <a:endParaRPr lang="en-US" sz="1300" noProof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300" noProof="0" dirty="0"/>
                        <a:t>Tritium total amount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300" noProof="0" dirty="0"/>
                        <a:t>Desorption</a:t>
                      </a:r>
                      <a:r>
                        <a:rPr lang="en-US" sz="1300" baseline="0" noProof="0" dirty="0"/>
                        <a:t> spectra</a:t>
                      </a:r>
                      <a:endParaRPr lang="en-US" sz="1300" noProof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300" noProof="0" dirty="0"/>
                        <a:t>Tritium total amount</a:t>
                      </a:r>
                      <a:endParaRPr lang="en-US" sz="1300" noProof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74076642"/>
                  </a:ext>
                </a:extLst>
              </a:tr>
              <a:tr h="1105255">
                <a:tc>
                  <a:txBody>
                    <a:bodyPr/>
                    <a:lstStyle/>
                    <a:p>
                      <a:r>
                        <a:rPr lang="en-US" sz="1300" noProof="0" dirty="0"/>
                        <a:t>Tritium release</a:t>
                      </a:r>
                      <a:r>
                        <a:rPr lang="en-US" sz="1300" baseline="0" noProof="0" dirty="0"/>
                        <a:t> method</a:t>
                      </a:r>
                      <a:endParaRPr lang="en-US" sz="1300" noProof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noProof="0" dirty="0"/>
                        <a:t>Heating in a furnace,</a:t>
                      </a:r>
                      <a:r>
                        <a:rPr lang="en-US" sz="1300" baseline="0" noProof="0" dirty="0"/>
                        <a:t> ~5</a:t>
                      </a:r>
                      <a:r>
                        <a:rPr lang="en-US" sz="1300" baseline="30000" noProof="0" dirty="0"/>
                        <a:t>o</a:t>
                      </a:r>
                      <a:r>
                        <a:rPr lang="en-US" sz="1300" baseline="0" noProof="0" dirty="0"/>
                        <a:t>C/min up to 1</a:t>
                      </a:r>
                      <a:r>
                        <a:rPr lang="lv-LV" sz="1300" baseline="0" noProof="0" dirty="0"/>
                        <a:t>300K</a:t>
                      </a:r>
                      <a:r>
                        <a:rPr lang="en-US" sz="1300" baseline="0" noProof="0" dirty="0"/>
                        <a:t> and held 1h at this temperature</a:t>
                      </a:r>
                      <a:endParaRPr lang="en-US" sz="1300" noProof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noProof="0" dirty="0"/>
                        <a:t>Heating in  a furnace in a moistened air, up to 1223K and held for 4-6 h at this temperature, HT and T</a:t>
                      </a:r>
                      <a:r>
                        <a:rPr lang="en-US" sz="1300" baseline="-25000" noProof="0" dirty="0"/>
                        <a:t>2</a:t>
                      </a:r>
                      <a:r>
                        <a:rPr lang="en-US" sz="1300" noProof="0" dirty="0"/>
                        <a:t> oxidized in </a:t>
                      </a:r>
                      <a:r>
                        <a:rPr lang="en-US" sz="1300" noProof="0" dirty="0" err="1"/>
                        <a:t>CuO</a:t>
                      </a:r>
                      <a:r>
                        <a:rPr lang="en-US" sz="1300" noProof="0" dirty="0"/>
                        <a:t> furnace</a:t>
                      </a:r>
                      <a:endParaRPr lang="en-US" sz="1300" noProof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44593184"/>
                  </a:ext>
                </a:extLst>
              </a:tr>
              <a:tr h="494456">
                <a:tc>
                  <a:txBody>
                    <a:bodyPr/>
                    <a:lstStyle/>
                    <a:p>
                      <a:r>
                        <a:rPr lang="en-US" sz="1300" noProof="0" dirty="0"/>
                        <a:t>Carrier</a:t>
                      </a:r>
                      <a:r>
                        <a:rPr lang="en-US" sz="1300" baseline="0" noProof="0" dirty="0"/>
                        <a:t> gas</a:t>
                      </a:r>
                      <a:endParaRPr lang="en-US" sz="1300" noProof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noProof="0"/>
                        <a:t>Helium + 0,1% H</a:t>
                      </a:r>
                      <a:r>
                        <a:rPr lang="en-US" sz="1300" baseline="-25000" noProof="0"/>
                        <a:t>2</a:t>
                      </a:r>
                      <a:r>
                        <a:rPr lang="en-US" sz="1300" baseline="0" noProof="0"/>
                        <a:t>(must be dicussed)</a:t>
                      </a:r>
                      <a:endParaRPr lang="en-US" sz="1300" baseline="-25000" noProof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baseline="0" noProof="0" dirty="0"/>
                        <a:t>Moistened air</a:t>
                      </a:r>
                      <a:endParaRPr lang="en-US" sz="1300" baseline="0" noProof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29395938"/>
                  </a:ext>
                </a:extLst>
              </a:tr>
              <a:tr h="49875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noProof="0" dirty="0"/>
                        <a:t>Tritium</a:t>
                      </a:r>
                      <a:r>
                        <a:rPr lang="en-US" sz="1300" baseline="0" noProof="0" dirty="0"/>
                        <a:t> measurement</a:t>
                      </a:r>
                      <a:endParaRPr lang="en-US" sz="1300" noProof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noProof="0" dirty="0"/>
                        <a:t>Proportional</a:t>
                      </a:r>
                      <a:r>
                        <a:rPr lang="en-US" sz="1300" baseline="0" noProof="0" dirty="0"/>
                        <a:t> counter </a:t>
                      </a:r>
                      <a:endParaRPr lang="en-US" sz="1300" noProof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baseline="0" noProof="0" dirty="0"/>
                        <a:t>Liquid scintillation </a:t>
                      </a:r>
                      <a:endParaRPr lang="en-US" sz="1300" noProof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941958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03101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 animBg="1"/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-61610" y="82253"/>
            <a:ext cx="8810074" cy="3429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de-DE" sz="2000" dirty="0"/>
              <a:t>SPE.2: </a:t>
            </a:r>
            <a:r>
              <a:rPr lang="en-US" sz="2000" dirty="0"/>
              <a:t>Analysis of samples from JET divertor tiles 0 and 1 with TDS, FC and dissolution method</a:t>
            </a:r>
            <a:r>
              <a:rPr lang="de-DE" sz="2000" dirty="0"/>
              <a:t> (ISSP-UL)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 dirty="0"/>
              <a:t>Jari Likonen | WPPWIE Review Meeting  | </a:t>
            </a:r>
            <a:r>
              <a:rPr lang="en-GB" sz="1100" dirty="0">
                <a:solidFill>
                  <a:schemeClr val="tx1"/>
                </a:solidFill>
              </a:rPr>
              <a:t>FZJ </a:t>
            </a:r>
            <a:r>
              <a:rPr lang="en-GB" sz="1100" dirty="0" err="1">
                <a:solidFill>
                  <a:schemeClr val="tx1"/>
                </a:solidFill>
              </a:rPr>
              <a:t>Jülich</a:t>
            </a:r>
            <a:r>
              <a:rPr lang="en-GB" sz="1100" dirty="0">
                <a:solidFill>
                  <a:schemeClr val="tx1"/>
                </a:solidFill>
              </a:rPr>
              <a:t> | 7.2.2023 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| Page </a:t>
            </a:r>
            <a:fld id="{6A6D9FA1-99C7-4910-8E32-B85D378B0060}" type="slidenum">
              <a:rPr kumimoji="0" lang="en-GB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-36512" y="515943"/>
            <a:ext cx="1008112" cy="338554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lvl="0">
              <a:spcAft>
                <a:spcPts val="600"/>
              </a:spcAft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  <a:endParaRPr lang="en-US" sz="1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107504" y="4326856"/>
            <a:ext cx="5040560" cy="614014"/>
          </a:xfrm>
          <a:prstGeom prst="rect">
            <a:avLst/>
          </a:prstGeom>
          <a:solidFill>
            <a:srgbClr val="E3E3E3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lvl="0">
              <a:lnSpc>
                <a:spcPct val="113000"/>
              </a:lnSpc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Deliverable: 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PWIE.SPE.2.T001.D004</a:t>
            </a:r>
            <a:endParaRPr kumimoji="0" lang="en-US" sz="1000" b="0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13000"/>
              </a:lnSpc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Status: </a:t>
            </a:r>
            <a:r>
              <a:rPr lang="en-US" sz="1000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progress</a:t>
            </a:r>
          </a:p>
          <a:p>
            <a:pPr lvl="0">
              <a:lnSpc>
                <a:spcPct val="113000"/>
              </a:lnSpc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Facilities:</a:t>
            </a:r>
            <a:endParaRPr kumimoji="0" lang="en-US" sz="1000" b="0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5364088" y="4326856"/>
            <a:ext cx="3672408" cy="599716"/>
          </a:xfrm>
          <a:prstGeom prst="rect">
            <a:avLst/>
          </a:prstGeom>
          <a:solidFill>
            <a:srgbClr val="E3E3E3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Human Resources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6</a:t>
            </a: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PM</a:t>
            </a:r>
          </a:p>
          <a:p>
            <a:pPr lvl="0">
              <a:lnSpc>
                <a:spcPct val="113000"/>
              </a:lnSpc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Involved RU: 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ISSP-UL</a:t>
            </a:r>
          </a:p>
          <a:p>
            <a:pPr lvl="0">
              <a:lnSpc>
                <a:spcPct val="113000"/>
              </a:lnSpc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Linked WP or TSVV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  <a:endParaRPr lang="en-US" sz="10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9E99FD5-3AE5-43B1-A8FF-EE97B774E8B1}"/>
              </a:ext>
            </a:extLst>
          </p:cNvPr>
          <p:cNvSpPr txBox="1"/>
          <p:nvPr/>
        </p:nvSpPr>
        <p:spPr>
          <a:xfrm>
            <a:off x="22977" y="4914525"/>
            <a:ext cx="17688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200" b="1" dirty="0"/>
              <a:t>E. Pajuste et al. (ISSP-UL)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14EF51D-9D9E-CF01-4A05-E764E33DF5EC}"/>
              </a:ext>
            </a:extLst>
          </p:cNvPr>
          <p:cNvGrpSpPr>
            <a:grpSpLocks noChangeAspect="1"/>
          </p:cNvGrpSpPr>
          <p:nvPr/>
        </p:nvGrpSpPr>
        <p:grpSpPr>
          <a:xfrm>
            <a:off x="348046" y="689677"/>
            <a:ext cx="3744000" cy="1842602"/>
            <a:chOff x="526641" y="637463"/>
            <a:chExt cx="5874000" cy="2890877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83522087-75BE-E9DE-5136-FDA6176718B7}"/>
                </a:ext>
              </a:extLst>
            </p:cNvPr>
            <p:cNvGrpSpPr/>
            <p:nvPr/>
          </p:nvGrpSpPr>
          <p:grpSpPr>
            <a:xfrm>
              <a:off x="3024809" y="839188"/>
              <a:ext cx="1347187" cy="1300719"/>
              <a:chOff x="3971365" y="134056"/>
              <a:chExt cx="1347187" cy="1300719"/>
            </a:xfrm>
          </p:grpSpPr>
          <p:pic>
            <p:nvPicPr>
              <p:cNvPr id="25" name="Attēls 6">
                <a:extLst>
                  <a:ext uri="{FF2B5EF4-FFF2-40B4-BE49-F238E27FC236}">
                    <a16:creationId xmlns:a16="http://schemas.microsoft.com/office/drawing/2014/main" id="{B8C7950C-CFC9-C01B-454E-EBBFA6D1C68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16867" y="260975"/>
                <a:ext cx="1301685" cy="1173800"/>
              </a:xfrm>
              <a:prstGeom prst="rect">
                <a:avLst/>
              </a:prstGeom>
            </p:spPr>
          </p:pic>
          <p:cxnSp>
            <p:nvCxnSpPr>
              <p:cNvPr id="26" name="Straight Arrow Connector 25">
                <a:extLst>
                  <a:ext uri="{FF2B5EF4-FFF2-40B4-BE49-F238E27FC236}">
                    <a16:creationId xmlns:a16="http://schemas.microsoft.com/office/drawing/2014/main" id="{651F81AC-7AD1-3A20-C22F-039466F5B29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38920" y="504455"/>
                <a:ext cx="307688" cy="0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AE310E1F-B1A8-BC79-F717-98707EEADF7C}"/>
                  </a:ext>
                </a:extLst>
              </p:cNvPr>
              <p:cNvSpPr txBox="1"/>
              <p:nvPr/>
            </p:nvSpPr>
            <p:spPr>
              <a:xfrm>
                <a:off x="3971365" y="134056"/>
                <a:ext cx="843300" cy="410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lv-LV" sz="1100" b="1" dirty="0"/>
                  <a:t>2 mm</a:t>
                </a:r>
                <a:endParaRPr lang="en-GB" sz="1100" b="1" dirty="0"/>
              </a:p>
            </p:txBody>
          </p:sp>
        </p:grp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5328537-2D74-8416-EF34-5C6B917F649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26641" y="900441"/>
              <a:ext cx="2258648" cy="1779757"/>
            </a:xfrm>
            <a:prstGeom prst="rect">
              <a:avLst/>
            </a:prstGeom>
          </p:spPr>
        </p:pic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A61999D9-9625-C7F8-631A-AE132B4AD0EB}"/>
                </a:ext>
              </a:extLst>
            </p:cNvPr>
            <p:cNvCxnSpPr/>
            <p:nvPr/>
          </p:nvCxnSpPr>
          <p:spPr>
            <a:xfrm flipV="1">
              <a:off x="1655965" y="984738"/>
              <a:ext cx="1324627" cy="38686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9FA3712A-44E5-2695-2948-EEA193FAC0B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49397" y="637463"/>
              <a:ext cx="1851242" cy="1388432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898D9CD5-5ECD-348F-F445-0903C5B4C45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49397" y="2139907"/>
              <a:ext cx="1851244" cy="1388433"/>
            </a:xfrm>
            <a:prstGeom prst="rect">
              <a:avLst/>
            </a:prstGeom>
          </p:spPr>
        </p:pic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8772C9B7-BE45-B77B-B2D2-69B375BAD652}"/>
                </a:ext>
              </a:extLst>
            </p:cNvPr>
            <p:cNvCxnSpPr/>
            <p:nvPr/>
          </p:nvCxnSpPr>
          <p:spPr>
            <a:xfrm flipH="1">
              <a:off x="1248508" y="1397109"/>
              <a:ext cx="407457" cy="166261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E493A03B-219C-40F8-91B9-9BB78A23484B}"/>
              </a:ext>
            </a:extLst>
          </p:cNvPr>
          <p:cNvGrpSpPr>
            <a:grpSpLocks noChangeAspect="1"/>
          </p:cNvGrpSpPr>
          <p:nvPr/>
        </p:nvGrpSpPr>
        <p:grpSpPr>
          <a:xfrm>
            <a:off x="33370" y="2221923"/>
            <a:ext cx="2302822" cy="1700804"/>
            <a:chOff x="358474" y="3032465"/>
            <a:chExt cx="4112182" cy="3037150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D4782E1B-E13B-12DA-7B13-92FB8E0C41AF}"/>
                </a:ext>
              </a:extLst>
            </p:cNvPr>
            <p:cNvGrpSpPr/>
            <p:nvPr/>
          </p:nvGrpSpPr>
          <p:grpSpPr>
            <a:xfrm>
              <a:off x="537530" y="3146334"/>
              <a:ext cx="1985059" cy="1307446"/>
              <a:chOff x="4058759" y="148157"/>
              <a:chExt cx="1985059" cy="1307446"/>
            </a:xfrm>
          </p:grpSpPr>
          <p:pic>
            <p:nvPicPr>
              <p:cNvPr id="33" name="Attēls 8">
                <a:extLst>
                  <a:ext uri="{FF2B5EF4-FFF2-40B4-BE49-F238E27FC236}">
                    <a16:creationId xmlns:a16="http://schemas.microsoft.com/office/drawing/2014/main" id="{51468C66-60A3-5DE5-8503-4C4E3E718C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58759" y="148157"/>
                <a:ext cx="1305060" cy="1307446"/>
              </a:xfrm>
              <a:prstGeom prst="rect">
                <a:avLst/>
              </a:prstGeom>
            </p:spPr>
          </p:pic>
          <p:cxnSp>
            <p:nvCxnSpPr>
              <p:cNvPr id="34" name="Straight Arrow Connector 33">
                <a:extLst>
                  <a:ext uri="{FF2B5EF4-FFF2-40B4-BE49-F238E27FC236}">
                    <a16:creationId xmlns:a16="http://schemas.microsoft.com/office/drawing/2014/main" id="{C5E5081C-7588-F4A9-4B56-87DF28AD701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023344" y="1365118"/>
                <a:ext cx="307688" cy="0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14C3EFC8-C2BE-150D-C714-0976B9814D3E}"/>
                  </a:ext>
                </a:extLst>
              </p:cNvPr>
              <p:cNvSpPr txBox="1"/>
              <p:nvPr/>
            </p:nvSpPr>
            <p:spPr>
              <a:xfrm>
                <a:off x="4738759" y="977071"/>
                <a:ext cx="1305059" cy="4671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lv-LV" sz="1100" b="1" dirty="0"/>
                  <a:t>2 mm</a:t>
                </a:r>
                <a:endParaRPr lang="en-GB" sz="1100" b="1" dirty="0"/>
              </a:p>
            </p:txBody>
          </p:sp>
        </p:grp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7A1AD6EC-5E0B-F36F-1C4F-60F57365864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43834" y="3032465"/>
              <a:ext cx="1912436" cy="1434327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04FDA1E1-4983-D4FA-F57E-C5296C93EEA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22588" y="4608564"/>
              <a:ext cx="1948068" cy="1461051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1C54641E-E11A-6797-3BFA-2A027C7506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8474" y="4733533"/>
              <a:ext cx="1780067" cy="1335050"/>
            </a:xfrm>
            <a:prstGeom prst="rect">
              <a:avLst/>
            </a:prstGeom>
          </p:spPr>
        </p:pic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DC79A818-5810-6890-C8A8-E1DC74CFE99A}"/>
              </a:ext>
            </a:extLst>
          </p:cNvPr>
          <p:cNvSpPr txBox="1"/>
          <p:nvPr/>
        </p:nvSpPr>
        <p:spPr>
          <a:xfrm>
            <a:off x="1836585" y="530621"/>
            <a:ext cx="10189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1200" b="1" dirty="0"/>
              <a:t>HFGC 1a_1</a:t>
            </a:r>
            <a:endParaRPr lang="en-GB" sz="1200" b="1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A14F144-862E-B582-82EA-C535B39588FF}"/>
              </a:ext>
            </a:extLst>
          </p:cNvPr>
          <p:cNvSpPr txBox="1"/>
          <p:nvPr/>
        </p:nvSpPr>
        <p:spPr>
          <a:xfrm>
            <a:off x="869829" y="2018947"/>
            <a:ext cx="10189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1200" b="1" dirty="0"/>
              <a:t>HFGC 1a_</a:t>
            </a:r>
            <a:r>
              <a:rPr lang="fi-FI" sz="1200" b="1" dirty="0"/>
              <a:t>2</a:t>
            </a:r>
            <a:endParaRPr lang="en-GB" sz="1200" b="1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9428FED-5D0A-E9E8-C845-5920A00EA51B}"/>
              </a:ext>
            </a:extLst>
          </p:cNvPr>
          <p:cNvSpPr txBox="1"/>
          <p:nvPr/>
        </p:nvSpPr>
        <p:spPr>
          <a:xfrm>
            <a:off x="4369571" y="513012"/>
            <a:ext cx="38388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v-LV" sz="1400" dirty="0" err="1"/>
              <a:t>Deposition</a:t>
            </a:r>
            <a:r>
              <a:rPr lang="lv-LV" sz="1400" dirty="0"/>
              <a:t> </a:t>
            </a:r>
            <a:r>
              <a:rPr lang="lv-LV" sz="1400" dirty="0" err="1"/>
              <a:t>layer</a:t>
            </a:r>
            <a:r>
              <a:rPr lang="lv-LV" sz="1400" dirty="0"/>
              <a:t> </a:t>
            </a:r>
            <a:r>
              <a:rPr lang="lv-LV" sz="1400" dirty="0" err="1"/>
              <a:t>thickness</a:t>
            </a:r>
            <a:r>
              <a:rPr lang="lv-LV" sz="1400" dirty="0"/>
              <a:t>: 18±2 </a:t>
            </a:r>
            <a:r>
              <a:rPr lang="lv-LV" sz="1400" dirty="0">
                <a:latin typeface="Symbol" panose="05050102010706020507" pitchFamily="18" charset="2"/>
              </a:rPr>
              <a:t>m</a:t>
            </a:r>
            <a:r>
              <a:rPr lang="lv-LV" sz="1400" dirty="0"/>
              <a:t>m</a:t>
            </a:r>
          </a:p>
          <a:p>
            <a:r>
              <a:rPr lang="lv-LV" sz="1400" dirty="0"/>
              <a:t>Tritium concentration (TDS): 1</a:t>
            </a:r>
            <a:r>
              <a:rPr lang="fi-FI" sz="1400" dirty="0"/>
              <a:t>.5×10</a:t>
            </a:r>
            <a:r>
              <a:rPr lang="fi-FI" sz="1400" baseline="30000" dirty="0"/>
              <a:t>13</a:t>
            </a:r>
            <a:r>
              <a:rPr lang="lv-LV" sz="1400" dirty="0"/>
              <a:t> atoms/cm</a:t>
            </a:r>
            <a:r>
              <a:rPr lang="lv-LV" sz="1400" baseline="30000" dirty="0"/>
              <a:t>2</a:t>
            </a:r>
            <a:r>
              <a:rPr lang="lv-LV" sz="1400" dirty="0"/>
              <a:t> </a:t>
            </a:r>
            <a:endParaRPr lang="en-US" sz="1400" dirty="0"/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AFC90BF6-FA87-8940-19E0-BE04DF9E045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418339" y="1039826"/>
            <a:ext cx="3619652" cy="1492453"/>
          </a:xfrm>
          <a:prstGeom prst="rect">
            <a:avLst/>
          </a:prstGeom>
        </p:spPr>
      </p:pic>
      <p:graphicFrame>
        <p:nvGraphicFramePr>
          <p:cNvPr id="42" name="Chart 41">
            <a:extLst>
              <a:ext uri="{FF2B5EF4-FFF2-40B4-BE49-F238E27FC236}">
                <a16:creationId xmlns:a16="http://schemas.microsoft.com/office/drawing/2014/main" id="{0C4FC6CE-EDC4-2B38-F704-9C565CC0BD8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91058377"/>
              </p:ext>
            </p:extLst>
          </p:nvPr>
        </p:nvGraphicFramePr>
        <p:xfrm>
          <a:off x="3581598" y="2520149"/>
          <a:ext cx="5341209" cy="17854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sp>
        <p:nvSpPr>
          <p:cNvPr id="44" name="TextBox 43">
            <a:extLst>
              <a:ext uri="{FF2B5EF4-FFF2-40B4-BE49-F238E27FC236}">
                <a16:creationId xmlns:a16="http://schemas.microsoft.com/office/drawing/2014/main" id="{1128AEDF-8BAB-759D-48A6-F2EC35A1CD87}"/>
              </a:ext>
            </a:extLst>
          </p:cNvPr>
          <p:cNvSpPr txBox="1"/>
          <p:nvPr/>
        </p:nvSpPr>
        <p:spPr>
          <a:xfrm>
            <a:off x="18442" y="3863908"/>
            <a:ext cx="46355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v-LV" sz="1400" dirty="0"/>
              <a:t>Deposition layer thickness: 10±3 </a:t>
            </a:r>
            <a:r>
              <a:rPr lang="lv-LV" sz="1400" dirty="0">
                <a:latin typeface="Symbol" panose="05050102010706020507" pitchFamily="18" charset="2"/>
              </a:rPr>
              <a:t>m</a:t>
            </a:r>
            <a:r>
              <a:rPr lang="lv-LV" sz="1400" dirty="0"/>
              <a:t>m</a:t>
            </a:r>
          </a:p>
          <a:p>
            <a:r>
              <a:rPr lang="lv-LV" sz="1400" dirty="0"/>
              <a:t>Tritium concentration (TDS): 1</a:t>
            </a:r>
            <a:r>
              <a:rPr lang="fi-FI" sz="1400" dirty="0"/>
              <a:t>.</a:t>
            </a:r>
            <a:r>
              <a:rPr lang="lv-LV" sz="1400" dirty="0"/>
              <a:t>1×10</a:t>
            </a:r>
            <a:r>
              <a:rPr lang="lv-LV" sz="1400" baseline="30000" dirty="0"/>
              <a:t>13</a:t>
            </a:r>
            <a:r>
              <a:rPr lang="lv-LV" sz="1400" dirty="0"/>
              <a:t> atoms/cm</a:t>
            </a:r>
            <a:r>
              <a:rPr lang="lv-LV" sz="1400" baseline="30000" dirty="0"/>
              <a:t>2</a:t>
            </a:r>
            <a:r>
              <a:rPr lang="lv-LV" sz="1400" dirty="0"/>
              <a:t> 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030699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 animBg="1"/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feld 7">
            <a:extLst>
              <a:ext uri="{FF2B5EF4-FFF2-40B4-BE49-F238E27FC236}">
                <a16:creationId xmlns:a16="http://schemas.microsoft.com/office/drawing/2014/main" id="{1547A145-0D43-4DEA-9A55-29B45FD3CA86}"/>
              </a:ext>
            </a:extLst>
          </p:cNvPr>
          <p:cNvSpPr txBox="1"/>
          <p:nvPr/>
        </p:nvSpPr>
        <p:spPr>
          <a:xfrm>
            <a:off x="107504" y="4326856"/>
            <a:ext cx="5040560" cy="599716"/>
          </a:xfrm>
          <a:prstGeom prst="rect">
            <a:avLst/>
          </a:prstGeom>
          <a:solidFill>
            <a:srgbClr val="E3E3E3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lvl="0">
              <a:lnSpc>
                <a:spcPct val="113000"/>
              </a:lnSpc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Deliverable: 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PWIE.SPE.2.T001.D007</a:t>
            </a:r>
            <a:endParaRPr kumimoji="0" lang="en-US" sz="1000" b="0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13000"/>
              </a:lnSpc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Status: </a:t>
            </a:r>
            <a:r>
              <a:rPr lang="en-US" sz="1000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Completed</a:t>
            </a:r>
          </a:p>
          <a:p>
            <a:pPr lvl="0">
              <a:lnSpc>
                <a:spcPct val="113000"/>
              </a:lnSpc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Facilities</a:t>
            </a:r>
            <a:r>
              <a:rPr lang="en-US" sz="1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5 days accelerator (NCSRD) </a:t>
            </a:r>
            <a:endParaRPr kumimoji="0" lang="en-US" sz="1000" b="0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45778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3429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685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0287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1714500" algn="l" defTabSz="6858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057400" algn="l" defTabSz="6858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2400300" algn="l" defTabSz="6858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2743200" algn="l" defTabSz="6858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r>
              <a:rPr lang="en-US" sz="2000" b="1" dirty="0"/>
              <a:t>SPE.2: Investigation of ILW 1-3 JET Tokamak Tile 0 and 1 using Deuteron micro-beam (NCSRD)</a:t>
            </a:r>
            <a:endParaRPr lang="en-GB" sz="20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-32747" y="2874548"/>
            <a:ext cx="24026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3429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685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0287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1714500" algn="l" defTabSz="6858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057400" algn="l" defTabSz="6858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2400300" algn="l" defTabSz="6858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2743200" algn="l" defTabSz="6858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marL="214313" indent="-214313">
              <a:buFont typeface="Wingdings" panose="05000000000000000000" pitchFamily="2" charset="2"/>
              <a:buChar char="Ø"/>
            </a:pPr>
            <a:r>
              <a:rPr lang="en-US" sz="1200" dirty="0"/>
              <a:t>D beam energy: 1.62 MeV</a:t>
            </a:r>
          </a:p>
          <a:p>
            <a:pPr marL="214313" indent="-214313">
              <a:buFont typeface="Wingdings" panose="05000000000000000000" pitchFamily="2" charset="2"/>
              <a:buChar char="Ø"/>
            </a:pPr>
            <a:r>
              <a:rPr lang="en-US" sz="1200" baseline="30000" dirty="0"/>
              <a:t>9</a:t>
            </a:r>
            <a:r>
              <a:rPr lang="en-US" sz="1200" dirty="0"/>
              <a:t>Be(d, p)</a:t>
            </a:r>
            <a:r>
              <a:rPr lang="en-US" sz="1200" baseline="30000" dirty="0"/>
              <a:t>10</a:t>
            </a:r>
            <a:r>
              <a:rPr lang="en-US" sz="1200" dirty="0"/>
              <a:t>Be </a:t>
            </a:r>
          </a:p>
          <a:p>
            <a:pPr marL="214313" indent="-214313">
              <a:buFont typeface="Wingdings" panose="05000000000000000000" pitchFamily="2" charset="2"/>
              <a:buChar char="Ø"/>
            </a:pPr>
            <a:r>
              <a:rPr lang="en-US" sz="1200" dirty="0"/>
              <a:t>Detection angle: 170</a:t>
            </a:r>
            <a:r>
              <a:rPr lang="en-US" sz="1200" baseline="30000" dirty="0"/>
              <a:t>o</a:t>
            </a:r>
          </a:p>
          <a:p>
            <a:pPr marL="214313" indent="-214313">
              <a:buFont typeface="Wingdings" panose="05000000000000000000" pitchFamily="2" charset="2"/>
              <a:buChar char="Ø"/>
            </a:pPr>
            <a:r>
              <a:rPr lang="en-US" sz="1200" dirty="0"/>
              <a:t>Beam spot &lt; 30 </a:t>
            </a:r>
            <a:r>
              <a:rPr lang="el-GR" sz="1200" dirty="0"/>
              <a:t>μ</a:t>
            </a:r>
            <a:r>
              <a:rPr lang="en-US" sz="1200" dirty="0"/>
              <a:t>m</a:t>
            </a:r>
          </a:p>
          <a:p>
            <a:pPr marL="214313" indent="-214313">
              <a:buFont typeface="Wingdings" panose="05000000000000000000" pitchFamily="2" charset="2"/>
              <a:buChar char="Ø"/>
            </a:pPr>
            <a:r>
              <a:rPr lang="en-US" sz="1200" dirty="0" err="1"/>
              <a:t>Kapton</a:t>
            </a:r>
            <a:r>
              <a:rPr lang="en-US" sz="1200" dirty="0"/>
              <a:t> film: 15 </a:t>
            </a:r>
            <a:r>
              <a:rPr lang="el-GR" sz="1200" dirty="0"/>
              <a:t>μ</a:t>
            </a:r>
            <a:r>
              <a:rPr lang="en-US" sz="1200" dirty="0"/>
              <a:t>m</a:t>
            </a:r>
            <a:endParaRPr lang="en-US" sz="1600" dirty="0"/>
          </a:p>
        </p:txBody>
      </p:sp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3418181"/>
              </p:ext>
            </p:extLst>
          </p:nvPr>
        </p:nvGraphicFramePr>
        <p:xfrm>
          <a:off x="71650" y="699542"/>
          <a:ext cx="3985499" cy="2128840"/>
        </p:xfrm>
        <a:graphic>
          <a:graphicData uri="http://schemas.openxmlformats.org/drawingml/2006/table">
            <a:tbl>
              <a:tblPr>
                <a:tableStyleId>{D7AC3CCA-C797-4891-BE02-D94E43425B78}</a:tableStyleId>
              </a:tblPr>
              <a:tblGrid>
                <a:gridCol w="10965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703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2153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9709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1288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</a:rPr>
                        <a:t>Exp.</a:t>
                      </a:r>
                      <a:r>
                        <a:rPr lang="en-US" sz="1200" b="1" u="none" strike="noStrike" baseline="0" dirty="0">
                          <a:effectLst/>
                        </a:rPr>
                        <a:t> Campaign</a:t>
                      </a:r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144" marR="7144" marT="7144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Tile </a:t>
                      </a:r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144" marR="7144" marT="7144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</a:rPr>
                        <a:t>Sample No</a:t>
                      </a:r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144" marR="7144" marT="7144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</a:t>
                      </a:r>
                      <a:r>
                        <a:rPr lang="en-US" sz="12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- coordinates</a:t>
                      </a:r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144" marR="7144" marT="7144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2884">
                <a:tc rowSpan="9">
                  <a:txBody>
                    <a:bodyPr/>
                    <a:lstStyle/>
                    <a:p>
                      <a:pPr algn="ctr" fontAlgn="b"/>
                      <a:r>
                        <a:rPr lang="en-GB" sz="1200" b="1" u="none" strike="noStrike" dirty="0">
                          <a:effectLst/>
                        </a:rPr>
                        <a:t>2011-16</a:t>
                      </a:r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144" marR="7144" marT="7144" marB="0" anchor="ctr"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b"/>
                      <a:r>
                        <a:rPr lang="en-GB" sz="1200" b="1" u="none" strike="noStrike" dirty="0">
                          <a:effectLst/>
                        </a:rPr>
                        <a:t>HFGC 14NRH</a:t>
                      </a:r>
                    </a:p>
                    <a:p>
                      <a:pPr algn="ctr" fontAlgn="b"/>
                      <a:r>
                        <a:rPr lang="en-GB" sz="1200" b="1" u="none" strike="noStrike" dirty="0">
                          <a:effectLst/>
                        </a:rPr>
                        <a:t>(Tile</a:t>
                      </a:r>
                      <a:r>
                        <a:rPr lang="en-GB" sz="1200" b="1" u="none" strike="noStrike" baseline="0" dirty="0">
                          <a:effectLst/>
                        </a:rPr>
                        <a:t> 0)</a:t>
                      </a:r>
                      <a:r>
                        <a:rPr lang="en-GB" sz="1200" b="1" u="none" strike="noStrike" dirty="0">
                          <a:effectLst/>
                        </a:rPr>
                        <a:t> </a:t>
                      </a:r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144" marR="7144" marT="7144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1" u="none" strike="noStrike" dirty="0">
                          <a:effectLst/>
                        </a:rPr>
                        <a:t>1a</a:t>
                      </a:r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144" marR="7144" marT="7144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132</a:t>
                      </a:r>
                    </a:p>
                  </a:txBody>
                  <a:tcPr marL="7144" marR="7144" marT="7144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2884">
                <a:tc vMerge="1">
                  <a:txBody>
                    <a:bodyPr/>
                    <a:lstStyle/>
                    <a:p>
                      <a:pPr algn="ctr" fontAlgn="b"/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 vMerge="1">
                  <a:txBody>
                    <a:bodyPr/>
                    <a:lstStyle/>
                    <a:p>
                      <a:pPr algn="l" fontAlgn="b"/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1" u="none" strike="noStrike" dirty="0">
                          <a:effectLst/>
                        </a:rPr>
                        <a:t>3a </a:t>
                      </a:r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144" marR="7144" marT="7144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90</a:t>
                      </a:r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144" marR="7144" marT="7144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2884">
                <a:tc vMerge="1">
                  <a:txBody>
                    <a:bodyPr/>
                    <a:lstStyle/>
                    <a:p>
                      <a:pPr algn="ctr" fontAlgn="b"/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 vMerge="1">
                  <a:txBody>
                    <a:bodyPr/>
                    <a:lstStyle/>
                    <a:p>
                      <a:pPr algn="l" fontAlgn="b"/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1" u="none" strike="noStrike" dirty="0">
                          <a:effectLst/>
                        </a:rPr>
                        <a:t>5a </a:t>
                      </a:r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144" marR="7144" marT="7144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50</a:t>
                      </a:r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144" marR="7144" marT="7144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2884">
                <a:tc vMerge="1">
                  <a:txBody>
                    <a:bodyPr/>
                    <a:lstStyle/>
                    <a:p>
                      <a:pPr algn="ctr" fontAlgn="b"/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 rowSpan="6">
                  <a:txBody>
                    <a:bodyPr/>
                    <a:lstStyle/>
                    <a:p>
                      <a:pPr algn="ctr" fontAlgn="b"/>
                      <a:r>
                        <a:rPr lang="en-GB" sz="1200" b="1" u="none" strike="noStrike" dirty="0">
                          <a:effectLst/>
                        </a:rPr>
                        <a:t>14IW G1A</a:t>
                      </a:r>
                    </a:p>
                    <a:p>
                      <a:pPr algn="ctr" fontAlgn="b"/>
                      <a:r>
                        <a:rPr lang="en-GB" sz="1200" b="1" u="none" strike="noStrike" dirty="0">
                          <a:effectLst/>
                        </a:rPr>
                        <a:t>(Tile</a:t>
                      </a:r>
                      <a:r>
                        <a:rPr lang="en-GB" sz="1200" b="1" u="none" strike="noStrike" baseline="0" dirty="0">
                          <a:effectLst/>
                        </a:rPr>
                        <a:t> 1)</a:t>
                      </a:r>
                      <a:r>
                        <a:rPr lang="en-GB" sz="1200" b="1" u="none" strike="noStrike" dirty="0">
                          <a:effectLst/>
                        </a:rPr>
                        <a:t> </a:t>
                      </a:r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144" marR="7144" marT="7144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1" u="none" strike="noStrike" dirty="0">
                          <a:effectLst/>
                        </a:rPr>
                        <a:t>1  </a:t>
                      </a:r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144" marR="7144" marT="7144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405</a:t>
                      </a:r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144" marR="7144" marT="7144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2884">
                <a:tc vMerge="1">
                  <a:txBody>
                    <a:bodyPr/>
                    <a:lstStyle/>
                    <a:p>
                      <a:pPr algn="ctr" fontAlgn="b"/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 vMerge="1">
                  <a:txBody>
                    <a:bodyPr/>
                    <a:lstStyle/>
                    <a:p>
                      <a:pPr algn="l" fontAlgn="b"/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1" u="none" strike="noStrike" dirty="0">
                          <a:effectLst/>
                        </a:rPr>
                        <a:t>3  </a:t>
                      </a:r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144" marR="7144" marT="7144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363</a:t>
                      </a:r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144" marR="7144" marT="7144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2884">
                <a:tc vMerge="1">
                  <a:txBody>
                    <a:bodyPr/>
                    <a:lstStyle/>
                    <a:p>
                      <a:pPr algn="ctr" fontAlgn="b"/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 vMerge="1">
                  <a:txBody>
                    <a:bodyPr/>
                    <a:lstStyle/>
                    <a:p>
                      <a:pPr algn="l" fontAlgn="b"/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1" u="none" strike="noStrike" dirty="0">
                          <a:effectLst/>
                        </a:rPr>
                        <a:t>6  </a:t>
                      </a:r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144" marR="7144" marT="7144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301</a:t>
                      </a:r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144" marR="7144" marT="7144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12884">
                <a:tc vMerge="1">
                  <a:txBody>
                    <a:bodyPr/>
                    <a:lstStyle/>
                    <a:p>
                      <a:pPr algn="ctr" fontAlgn="b"/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 vMerge="1">
                  <a:txBody>
                    <a:bodyPr/>
                    <a:lstStyle/>
                    <a:p>
                      <a:pPr algn="l" fontAlgn="b"/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1" u="none" strike="noStrike" dirty="0">
                          <a:effectLst/>
                        </a:rPr>
                        <a:t>9</a:t>
                      </a:r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144" marR="7144" marT="7144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240</a:t>
                      </a:r>
                    </a:p>
                  </a:txBody>
                  <a:tcPr marL="7144" marR="7144" marT="7144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12884">
                <a:tc vMerge="1">
                  <a:txBody>
                    <a:bodyPr/>
                    <a:lstStyle/>
                    <a:p>
                      <a:pPr algn="ctr" fontAlgn="b"/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 vMerge="1">
                  <a:txBody>
                    <a:bodyPr/>
                    <a:lstStyle/>
                    <a:p>
                      <a:pPr algn="l" fontAlgn="b"/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1" u="none" strike="noStrike" dirty="0">
                          <a:effectLst/>
                        </a:rPr>
                        <a:t>10 </a:t>
                      </a:r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144" marR="7144" marT="7144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217</a:t>
                      </a:r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144" marR="7144" marT="7144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12884">
                <a:tc vMerge="1">
                  <a:txBody>
                    <a:bodyPr/>
                    <a:lstStyle/>
                    <a:p>
                      <a:pPr algn="ctr" fontAlgn="b"/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 vMerge="1">
                  <a:txBody>
                    <a:bodyPr/>
                    <a:lstStyle/>
                    <a:p>
                      <a:pPr algn="l" fontAlgn="b"/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1" u="none" strike="noStrike" dirty="0">
                          <a:effectLst/>
                        </a:rPr>
                        <a:t>11 </a:t>
                      </a:r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144" marR="7144" marT="7144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195</a:t>
                      </a:r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144" marR="7144" marT="7144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pic>
        <p:nvPicPr>
          <p:cNvPr id="18" name="Pictur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7940" y="2863114"/>
            <a:ext cx="1209541" cy="1496375"/>
          </a:xfrm>
          <a:prstGeom prst="rect">
            <a:avLst/>
          </a:prstGeom>
        </p:spPr>
      </p:pic>
      <p:grpSp>
        <p:nvGrpSpPr>
          <p:cNvPr id="2" name="Group 1"/>
          <p:cNvGrpSpPr>
            <a:grpSpLocks noChangeAspect="1"/>
          </p:cNvGrpSpPr>
          <p:nvPr/>
        </p:nvGrpSpPr>
        <p:grpSpPr>
          <a:xfrm>
            <a:off x="4499992" y="839006"/>
            <a:ext cx="3981472" cy="3318688"/>
            <a:chOff x="5055538" y="778460"/>
            <a:chExt cx="6635787" cy="5531146"/>
          </a:xfrm>
        </p:grpSpPr>
        <p:grpSp>
          <p:nvGrpSpPr>
            <p:cNvPr id="13" name="Group 12"/>
            <p:cNvGrpSpPr/>
            <p:nvPr/>
          </p:nvGrpSpPr>
          <p:grpSpPr>
            <a:xfrm>
              <a:off x="5233015" y="825799"/>
              <a:ext cx="4043503" cy="2105393"/>
              <a:chOff x="57850" y="4752606"/>
              <a:chExt cx="4043503" cy="2105393"/>
            </a:xfrm>
          </p:grpSpPr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64336" y="4840940"/>
                <a:ext cx="3737017" cy="2017059"/>
              </a:xfrm>
              <a:prstGeom prst="rect">
                <a:avLst/>
              </a:prstGeom>
            </p:spPr>
          </p:pic>
          <p:sp>
            <p:nvSpPr>
              <p:cNvPr id="7" name="Oval 6"/>
              <p:cNvSpPr/>
              <p:nvPr/>
            </p:nvSpPr>
            <p:spPr>
              <a:xfrm rot="877448">
                <a:off x="246528" y="5174724"/>
                <a:ext cx="648836" cy="158629"/>
              </a:xfrm>
              <a:prstGeom prst="ellipse">
                <a:avLst/>
              </a:prstGeom>
              <a:noFill/>
              <a:ln w="190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de-DE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1pPr>
                <a:lvl2pPr marL="3429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2pPr>
                <a:lvl3pPr marL="685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3pPr>
                <a:lvl4pPr marL="10287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4pPr>
                <a:lvl5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5pPr>
                <a:lvl6pPr marL="1714500" algn="l" defTabSz="6858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6pPr>
                <a:lvl7pPr marL="2057400" algn="l" defTabSz="6858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7pPr>
                <a:lvl8pPr marL="2400300" algn="l" defTabSz="6858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8pPr>
                <a:lvl9pPr marL="2743200" algn="l" defTabSz="6858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9pPr>
              </a:lstStyle>
              <a:p>
                <a:pPr algn="ctr"/>
                <a:endParaRPr lang="en-GB"/>
              </a:p>
            </p:txBody>
          </p:sp>
          <p:sp>
            <p:nvSpPr>
              <p:cNvPr id="8" name="Oval 7"/>
              <p:cNvSpPr/>
              <p:nvPr/>
            </p:nvSpPr>
            <p:spPr>
              <a:xfrm rot="3018857">
                <a:off x="717614" y="5324986"/>
                <a:ext cx="618619" cy="386077"/>
              </a:xfrm>
              <a:prstGeom prst="ellipse">
                <a:avLst/>
              </a:prstGeom>
              <a:noFill/>
              <a:ln w="190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de-DE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1pPr>
                <a:lvl2pPr marL="3429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2pPr>
                <a:lvl3pPr marL="685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3pPr>
                <a:lvl4pPr marL="10287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4pPr>
                <a:lvl5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5pPr>
                <a:lvl6pPr marL="1714500" algn="l" defTabSz="6858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6pPr>
                <a:lvl7pPr marL="2057400" algn="l" defTabSz="6858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7pPr>
                <a:lvl8pPr marL="2400300" algn="l" defTabSz="6858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8pPr>
                <a:lvl9pPr marL="2743200" algn="l" defTabSz="6858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9pPr>
              </a:lstStyle>
              <a:p>
                <a:pPr algn="ctr"/>
                <a:endParaRPr lang="en-GB"/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 rot="977306">
                <a:off x="57850" y="4752606"/>
                <a:ext cx="107625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de-DE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1pPr>
                <a:lvl2pPr marL="3429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2pPr>
                <a:lvl3pPr marL="685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3pPr>
                <a:lvl4pPr marL="10287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4pPr>
                <a:lvl5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5pPr>
                <a:lvl6pPr marL="1714500" algn="l" defTabSz="6858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6pPr>
                <a:lvl7pPr marL="2057400" algn="l" defTabSz="6858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7pPr>
                <a:lvl8pPr marL="2400300" algn="l" defTabSz="6858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8pPr>
                <a:lvl9pPr marL="2743200" algn="l" defTabSz="6858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9pPr>
              </a:lstStyle>
              <a:p>
                <a:r>
                  <a:rPr lang="en-US" sz="1200" dirty="0"/>
                  <a:t>HFGC</a:t>
                </a:r>
                <a:endParaRPr lang="en-GB" sz="1200" dirty="0"/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 rot="2439968">
                <a:off x="879128" y="5200269"/>
                <a:ext cx="102900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de-DE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1pPr>
                <a:lvl2pPr marL="3429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2pPr>
                <a:lvl3pPr marL="685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3pPr>
                <a:lvl4pPr marL="10287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4pPr>
                <a:lvl5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5pPr>
                <a:lvl6pPr marL="1714500" algn="l" defTabSz="6858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6pPr>
                <a:lvl7pPr marL="2057400" algn="l" defTabSz="6858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7pPr>
                <a:lvl8pPr marL="2400300" algn="l" defTabSz="6858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8pPr>
                <a:lvl9pPr marL="2743200" algn="l" defTabSz="6858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9pPr>
              </a:lstStyle>
              <a:p>
                <a:r>
                  <a:rPr lang="en-US" sz="1200" dirty="0"/>
                  <a:t>G1A</a:t>
                </a:r>
                <a:endParaRPr lang="en-GB" sz="1200" dirty="0"/>
              </a:p>
            </p:txBody>
          </p:sp>
        </p:grp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057882" y="2735510"/>
              <a:ext cx="2567075" cy="3050415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044629" y="1226198"/>
              <a:ext cx="2593580" cy="1392927"/>
            </a:xfrm>
            <a:prstGeom prst="rect">
              <a:avLst/>
            </a:prstGeom>
          </p:spPr>
        </p:pic>
        <p:cxnSp>
          <p:nvCxnSpPr>
            <p:cNvPr id="20" name="Straight Arrow Connector 19"/>
            <p:cNvCxnSpPr>
              <a:endCxn id="8" idx="7"/>
            </p:cNvCxnSpPr>
            <p:nvPr/>
          </p:nvCxnSpPr>
          <p:spPr>
            <a:xfrm flipH="1" flipV="1">
              <a:off x="6446798" y="1672366"/>
              <a:ext cx="2638486" cy="1063144"/>
            </a:xfrm>
            <a:prstGeom prst="straightConnector1">
              <a:avLst/>
            </a:prstGeom>
            <a:ln w="158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>
              <a:endCxn id="7" idx="4"/>
            </p:cNvCxnSpPr>
            <p:nvPr/>
          </p:nvCxnSpPr>
          <p:spPr>
            <a:xfrm flipH="1" flipV="1">
              <a:off x="5726086" y="1403976"/>
              <a:ext cx="1125926" cy="1486262"/>
            </a:xfrm>
            <a:prstGeom prst="straightConnector1">
              <a:avLst/>
            </a:prstGeom>
            <a:ln w="158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2" name="Group 41"/>
            <p:cNvGrpSpPr/>
            <p:nvPr/>
          </p:nvGrpSpPr>
          <p:grpSpPr>
            <a:xfrm>
              <a:off x="5539501" y="3365017"/>
              <a:ext cx="2921763" cy="2944589"/>
              <a:chOff x="4534613" y="3158594"/>
              <a:chExt cx="2921763" cy="2944589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534613" y="3158594"/>
                <a:ext cx="2921763" cy="2944589"/>
              </a:xfrm>
              <a:prstGeom prst="rect">
                <a:avLst/>
              </a:prstGeom>
            </p:spPr>
          </p:pic>
          <p:sp>
            <p:nvSpPr>
              <p:cNvPr id="27" name="Oval 26"/>
              <p:cNvSpPr/>
              <p:nvPr/>
            </p:nvSpPr>
            <p:spPr>
              <a:xfrm>
                <a:off x="6155471" y="5636548"/>
                <a:ext cx="495300" cy="466635"/>
              </a:xfrm>
              <a:prstGeom prst="ellipse">
                <a:avLst/>
              </a:prstGeom>
              <a:solidFill>
                <a:srgbClr val="002060"/>
              </a:solidFill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de-DE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1pPr>
                <a:lvl2pPr marL="3429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2pPr>
                <a:lvl3pPr marL="685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3pPr>
                <a:lvl4pPr marL="10287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4pPr>
                <a:lvl5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5pPr>
                <a:lvl6pPr marL="1714500" algn="l" defTabSz="6858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6pPr>
                <a:lvl7pPr marL="2057400" algn="l" defTabSz="6858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7pPr>
                <a:lvl8pPr marL="2400300" algn="l" defTabSz="6858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8pPr>
                <a:lvl9pPr marL="2743200" algn="l" defTabSz="6858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9pPr>
              </a:lstStyle>
              <a:p>
                <a:pPr algn="ctr"/>
                <a:r>
                  <a:rPr lang="en-US" sz="900" dirty="0"/>
                  <a:t>1a</a:t>
                </a:r>
                <a:endParaRPr lang="en-GB" sz="900" dirty="0"/>
              </a:p>
            </p:txBody>
          </p:sp>
          <p:sp>
            <p:nvSpPr>
              <p:cNvPr id="28" name="Oval 27"/>
              <p:cNvSpPr/>
              <p:nvPr/>
            </p:nvSpPr>
            <p:spPr>
              <a:xfrm>
                <a:off x="6168171" y="4798348"/>
                <a:ext cx="495300" cy="466635"/>
              </a:xfrm>
              <a:prstGeom prst="ellipse">
                <a:avLst/>
              </a:prstGeom>
              <a:solidFill>
                <a:srgbClr val="002060"/>
              </a:solidFill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de-DE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1pPr>
                <a:lvl2pPr marL="3429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2pPr>
                <a:lvl3pPr marL="685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3pPr>
                <a:lvl4pPr marL="10287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4pPr>
                <a:lvl5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5pPr>
                <a:lvl6pPr marL="1714500" algn="l" defTabSz="6858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6pPr>
                <a:lvl7pPr marL="2057400" algn="l" defTabSz="6858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7pPr>
                <a:lvl8pPr marL="2400300" algn="l" defTabSz="6858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8pPr>
                <a:lvl9pPr marL="2743200" algn="l" defTabSz="6858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9pPr>
              </a:lstStyle>
              <a:p>
                <a:pPr algn="ctr"/>
                <a:r>
                  <a:rPr lang="en-US" sz="900" dirty="0"/>
                  <a:t>3a</a:t>
                </a:r>
                <a:endParaRPr lang="en-GB" sz="900" dirty="0"/>
              </a:p>
            </p:txBody>
          </p:sp>
          <p:sp>
            <p:nvSpPr>
              <p:cNvPr id="30" name="Oval 29"/>
              <p:cNvSpPr/>
              <p:nvPr/>
            </p:nvSpPr>
            <p:spPr>
              <a:xfrm>
                <a:off x="6155471" y="3960148"/>
                <a:ext cx="495300" cy="466635"/>
              </a:xfrm>
              <a:prstGeom prst="ellipse">
                <a:avLst/>
              </a:prstGeom>
              <a:solidFill>
                <a:srgbClr val="002060"/>
              </a:solidFill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de-DE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1pPr>
                <a:lvl2pPr marL="3429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2pPr>
                <a:lvl3pPr marL="685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3pPr>
                <a:lvl4pPr marL="10287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4pPr>
                <a:lvl5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5pPr>
                <a:lvl6pPr marL="1714500" algn="l" defTabSz="6858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6pPr>
                <a:lvl7pPr marL="2057400" algn="l" defTabSz="6858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7pPr>
                <a:lvl8pPr marL="2400300" algn="l" defTabSz="6858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8pPr>
                <a:lvl9pPr marL="2743200" algn="l" defTabSz="6858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9pPr>
              </a:lstStyle>
              <a:p>
                <a:pPr algn="ctr"/>
                <a:r>
                  <a:rPr lang="en-US" sz="900" dirty="0"/>
                  <a:t>5a</a:t>
                </a:r>
                <a:endParaRPr lang="en-GB" sz="900" dirty="0"/>
              </a:p>
            </p:txBody>
          </p:sp>
        </p:grpSp>
        <p:sp>
          <p:nvSpPr>
            <p:cNvPr id="35" name="Oval 34"/>
            <p:cNvSpPr/>
            <p:nvPr/>
          </p:nvSpPr>
          <p:spPr>
            <a:xfrm>
              <a:off x="9212283" y="5244134"/>
              <a:ext cx="415904" cy="419313"/>
            </a:xfrm>
            <a:prstGeom prst="ellipse">
              <a:avLst/>
            </a:prstGeom>
            <a:solidFill>
              <a:srgbClr val="002060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1pPr>
              <a:lvl2pPr marL="3429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2pPr>
              <a:lvl3pPr marL="685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3pPr>
              <a:lvl4pPr marL="10287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4pPr>
              <a:lvl5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5pPr>
              <a:lvl6pPr marL="1714500" algn="l" defTabSz="6858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6pPr>
              <a:lvl7pPr marL="2057400" algn="l" defTabSz="6858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7pPr>
              <a:lvl8pPr marL="2400300" algn="l" defTabSz="6858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8pPr>
              <a:lvl9pPr marL="2743200" algn="l" defTabSz="6858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9pPr>
            </a:lstStyle>
            <a:p>
              <a:pPr algn="ctr"/>
              <a:r>
                <a:rPr lang="en-US" dirty="0"/>
                <a:t>1</a:t>
              </a:r>
              <a:endParaRPr lang="en-GB" dirty="0"/>
            </a:p>
          </p:txBody>
        </p:sp>
        <p:sp>
          <p:nvSpPr>
            <p:cNvPr id="36" name="Oval 35"/>
            <p:cNvSpPr/>
            <p:nvPr/>
          </p:nvSpPr>
          <p:spPr>
            <a:xfrm>
              <a:off x="9212283" y="4547203"/>
              <a:ext cx="415904" cy="419566"/>
            </a:xfrm>
            <a:prstGeom prst="ellipse">
              <a:avLst/>
            </a:prstGeom>
            <a:solidFill>
              <a:srgbClr val="002060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1pPr>
              <a:lvl2pPr marL="3429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2pPr>
              <a:lvl3pPr marL="685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3pPr>
              <a:lvl4pPr marL="10287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4pPr>
              <a:lvl5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5pPr>
              <a:lvl6pPr marL="1714500" algn="l" defTabSz="6858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6pPr>
              <a:lvl7pPr marL="2057400" algn="l" defTabSz="6858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7pPr>
              <a:lvl8pPr marL="2400300" algn="l" defTabSz="6858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8pPr>
              <a:lvl9pPr marL="2743200" algn="l" defTabSz="6858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9pPr>
            </a:lstStyle>
            <a:p>
              <a:pPr algn="ctr"/>
              <a:r>
                <a:rPr lang="en-US" dirty="0"/>
                <a:t>3</a:t>
              </a:r>
              <a:endParaRPr lang="en-GB" dirty="0"/>
            </a:p>
          </p:txBody>
        </p:sp>
        <p:sp>
          <p:nvSpPr>
            <p:cNvPr id="37" name="Oval 36"/>
            <p:cNvSpPr/>
            <p:nvPr/>
          </p:nvSpPr>
          <p:spPr>
            <a:xfrm>
              <a:off x="9186882" y="3529541"/>
              <a:ext cx="415904" cy="419313"/>
            </a:xfrm>
            <a:prstGeom prst="ellipse">
              <a:avLst/>
            </a:prstGeom>
            <a:solidFill>
              <a:srgbClr val="002060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1pPr>
              <a:lvl2pPr marL="3429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2pPr>
              <a:lvl3pPr marL="685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3pPr>
              <a:lvl4pPr marL="10287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4pPr>
              <a:lvl5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5pPr>
              <a:lvl6pPr marL="1714500" algn="l" defTabSz="6858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6pPr>
              <a:lvl7pPr marL="2057400" algn="l" defTabSz="6858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7pPr>
              <a:lvl8pPr marL="2400300" algn="l" defTabSz="6858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8pPr>
              <a:lvl9pPr marL="2743200" algn="l" defTabSz="6858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9pPr>
            </a:lstStyle>
            <a:p>
              <a:pPr algn="ctr"/>
              <a:r>
                <a:rPr lang="en-US" dirty="0"/>
                <a:t>6</a:t>
              </a:r>
              <a:endParaRPr lang="en-GB" dirty="0"/>
            </a:p>
          </p:txBody>
        </p:sp>
        <p:sp>
          <p:nvSpPr>
            <p:cNvPr id="39" name="Oval 38"/>
            <p:cNvSpPr/>
            <p:nvPr/>
          </p:nvSpPr>
          <p:spPr>
            <a:xfrm>
              <a:off x="10904858" y="1764759"/>
              <a:ext cx="415904" cy="419313"/>
            </a:xfrm>
            <a:prstGeom prst="ellipse">
              <a:avLst/>
            </a:prstGeom>
            <a:solidFill>
              <a:srgbClr val="002060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1pPr>
              <a:lvl2pPr marL="3429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2pPr>
              <a:lvl3pPr marL="685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3pPr>
              <a:lvl4pPr marL="10287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4pPr>
              <a:lvl5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5pPr>
              <a:lvl6pPr marL="1714500" algn="l" defTabSz="6858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6pPr>
              <a:lvl7pPr marL="2057400" algn="l" defTabSz="6858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7pPr>
              <a:lvl8pPr marL="2400300" algn="l" defTabSz="6858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8pPr>
              <a:lvl9pPr marL="2743200" algn="l" defTabSz="6858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9pPr>
            </a:lstStyle>
            <a:p>
              <a:pPr algn="ctr"/>
              <a:r>
                <a:rPr lang="en-US" sz="600" dirty="0"/>
                <a:t>11</a:t>
              </a:r>
              <a:endParaRPr lang="en-GB" sz="600" dirty="0"/>
            </a:p>
          </p:txBody>
        </p:sp>
        <p:sp>
          <p:nvSpPr>
            <p:cNvPr id="40" name="Oval 39"/>
            <p:cNvSpPr/>
            <p:nvPr/>
          </p:nvSpPr>
          <p:spPr>
            <a:xfrm>
              <a:off x="10904858" y="1438717"/>
              <a:ext cx="415904" cy="419313"/>
            </a:xfrm>
            <a:prstGeom prst="ellipse">
              <a:avLst/>
            </a:prstGeom>
            <a:solidFill>
              <a:srgbClr val="002060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1pPr>
              <a:lvl2pPr marL="3429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2pPr>
              <a:lvl3pPr marL="685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3pPr>
              <a:lvl4pPr marL="10287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4pPr>
              <a:lvl5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5pPr>
              <a:lvl6pPr marL="1714500" algn="l" defTabSz="6858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6pPr>
              <a:lvl7pPr marL="2057400" algn="l" defTabSz="6858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7pPr>
              <a:lvl8pPr marL="2400300" algn="l" defTabSz="6858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8pPr>
              <a:lvl9pPr marL="2743200" algn="l" defTabSz="6858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9pPr>
            </a:lstStyle>
            <a:p>
              <a:pPr algn="ctr"/>
              <a:r>
                <a:rPr lang="en-US" sz="600" dirty="0"/>
                <a:t>10</a:t>
              </a:r>
              <a:endParaRPr lang="en-GB" sz="600" dirty="0"/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9044628" y="778460"/>
              <a:ext cx="264669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1pPr>
              <a:lvl2pPr marL="3429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2pPr>
              <a:lvl3pPr marL="685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3pPr>
              <a:lvl4pPr marL="10287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4pPr>
              <a:lvl5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5pPr>
              <a:lvl6pPr marL="1714500" algn="l" defTabSz="6858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6pPr>
              <a:lvl7pPr marL="2057400" algn="l" defTabSz="6858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7pPr>
              <a:lvl8pPr marL="2400300" algn="l" defTabSz="6858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8pPr>
              <a:lvl9pPr marL="2743200" algn="l" defTabSz="6858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9pPr>
            </a:lstStyle>
            <a:p>
              <a:r>
                <a:rPr lang="en-US" sz="1200" b="1" dirty="0">
                  <a:solidFill>
                    <a:srgbClr val="FF0000"/>
                  </a:solidFill>
                </a:rPr>
                <a:t>14IW G1A (2011-16)</a:t>
              </a:r>
              <a:endParaRPr lang="en-GB" b="1" dirty="0">
                <a:solidFill>
                  <a:srgbClr val="FF0000"/>
                </a:solidFill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5055538" y="2954731"/>
              <a:ext cx="340572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1pPr>
              <a:lvl2pPr marL="3429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2pPr>
              <a:lvl3pPr marL="685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3pPr>
              <a:lvl4pPr marL="10287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4pPr>
              <a:lvl5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5pPr>
              <a:lvl6pPr marL="1714500" algn="l" defTabSz="6858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6pPr>
              <a:lvl7pPr marL="2057400" algn="l" defTabSz="6858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7pPr>
              <a:lvl8pPr marL="2400300" algn="l" defTabSz="6858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8pPr>
              <a:lvl9pPr marL="2743200" algn="l" defTabSz="6858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9pPr>
            </a:lstStyle>
            <a:p>
              <a:pPr algn="ctr"/>
              <a:r>
                <a:rPr lang="en-US" sz="1200" b="1" dirty="0">
                  <a:solidFill>
                    <a:srgbClr val="FF0000"/>
                  </a:solidFill>
                </a:rPr>
                <a:t>HFGC 14NRH (2011-2016)</a:t>
              </a:r>
              <a:endParaRPr lang="en-GB" sz="1200" b="1" dirty="0">
                <a:solidFill>
                  <a:srgbClr val="FF0000"/>
                </a:solidFill>
              </a:endParaRPr>
            </a:p>
          </p:txBody>
        </p:sp>
        <p:sp>
          <p:nvSpPr>
            <p:cNvPr id="29" name="Oval 28"/>
            <p:cNvSpPr/>
            <p:nvPr/>
          </p:nvSpPr>
          <p:spPr>
            <a:xfrm>
              <a:off x="9255151" y="2733305"/>
              <a:ext cx="409968" cy="276293"/>
            </a:xfrm>
            <a:prstGeom prst="ellipse">
              <a:avLst/>
            </a:prstGeom>
            <a:solidFill>
              <a:srgbClr val="002060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1pPr>
              <a:lvl2pPr marL="3429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2pPr>
              <a:lvl3pPr marL="685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3pPr>
              <a:lvl4pPr marL="10287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4pPr>
              <a:lvl5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5pPr>
              <a:lvl6pPr marL="1714500" algn="l" defTabSz="6858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6pPr>
              <a:lvl7pPr marL="2057400" algn="l" defTabSz="6858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7pPr>
              <a:lvl8pPr marL="2400300" algn="l" defTabSz="6858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8pPr>
              <a:lvl9pPr marL="2743200" algn="l" defTabSz="6858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9pPr>
            </a:lstStyle>
            <a:p>
              <a:pPr algn="ctr"/>
              <a:r>
                <a:rPr lang="en-US" dirty="0"/>
                <a:t>9</a:t>
              </a:r>
              <a:endParaRPr lang="en-GB" dirty="0"/>
            </a:p>
          </p:txBody>
        </p:sp>
      </p:grpSp>
      <p:sp>
        <p:nvSpPr>
          <p:cNvPr id="32" name="Textfeld 8">
            <a:extLst>
              <a:ext uri="{FF2B5EF4-FFF2-40B4-BE49-F238E27FC236}">
                <a16:creationId xmlns:a16="http://schemas.microsoft.com/office/drawing/2014/main" id="{6910F871-DDFB-4993-AC10-673F70DE92A1}"/>
              </a:ext>
            </a:extLst>
          </p:cNvPr>
          <p:cNvSpPr txBox="1"/>
          <p:nvPr/>
        </p:nvSpPr>
        <p:spPr>
          <a:xfrm>
            <a:off x="5364088" y="4326856"/>
            <a:ext cx="3672408" cy="614014"/>
          </a:xfrm>
          <a:prstGeom prst="rect">
            <a:avLst/>
          </a:prstGeom>
          <a:solidFill>
            <a:srgbClr val="E3E3E3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Human Resources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 PM</a:t>
            </a:r>
          </a:p>
          <a:p>
            <a:pPr lvl="0">
              <a:lnSpc>
                <a:spcPct val="113000"/>
              </a:lnSpc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Involved RU: 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NCSRD</a:t>
            </a:r>
          </a:p>
          <a:p>
            <a:pPr lvl="0">
              <a:lnSpc>
                <a:spcPct val="113000"/>
              </a:lnSpc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Linked WP or TSVV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WPTE</a:t>
            </a:r>
          </a:p>
        </p:txBody>
      </p:sp>
      <p:sp>
        <p:nvSpPr>
          <p:cNvPr id="33" name="Fußzeilenplatzhalter 3">
            <a:extLst>
              <a:ext uri="{FF2B5EF4-FFF2-40B4-BE49-F238E27FC236}">
                <a16:creationId xmlns:a16="http://schemas.microsoft.com/office/drawing/2014/main" id="{20DEA984-833A-4EB8-B52A-5659BD6A21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7544" y="4908928"/>
            <a:ext cx="8240228" cy="201104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 dirty="0">
                <a:solidFill>
                  <a:schemeClr val="tx1"/>
                </a:solidFill>
              </a:rPr>
              <a:t>Jari Likonen | WPPWIE Project Meeting  | FZJ </a:t>
            </a:r>
            <a:r>
              <a:rPr lang="en-GB" sz="1100" dirty="0" err="1">
                <a:solidFill>
                  <a:schemeClr val="tx1"/>
                </a:solidFill>
              </a:rPr>
              <a:t>Jülich</a:t>
            </a:r>
            <a:r>
              <a:rPr lang="en-GB" sz="1100" dirty="0">
                <a:solidFill>
                  <a:schemeClr val="tx1"/>
                </a:solidFill>
              </a:rPr>
              <a:t> | 7.2.2023 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| Page </a:t>
            </a:r>
            <a:fld id="{6A6D9FA1-99C7-4910-8E32-B85D378B0060}" type="slidenum">
              <a:rPr kumimoji="0" lang="en-GB" sz="11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5F32CE2-72F4-4470-A89B-6486F9B39BA6}"/>
              </a:ext>
            </a:extLst>
          </p:cNvPr>
          <p:cNvSpPr txBox="1"/>
          <p:nvPr/>
        </p:nvSpPr>
        <p:spPr>
          <a:xfrm>
            <a:off x="22977" y="4908928"/>
            <a:ext cx="19883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200" b="1" dirty="0"/>
              <a:t>A. Lagoyannis et al. (NCSRD)</a:t>
            </a:r>
          </a:p>
        </p:txBody>
      </p:sp>
    </p:spTree>
    <p:extLst>
      <p:ext uri="{BB962C8B-B14F-4D97-AF65-F5344CB8AC3E}">
        <p14:creationId xmlns:p14="http://schemas.microsoft.com/office/powerpoint/2010/main" val="90759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50417366"/>
              </p:ext>
            </p:extLst>
          </p:nvPr>
        </p:nvGraphicFramePr>
        <p:xfrm>
          <a:off x="5805832" y="707348"/>
          <a:ext cx="2352456" cy="18010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2" imgW="3920760" imgH="3001680" progId="Origin50.Graph">
                  <p:embed/>
                </p:oleObj>
              </mc:Choice>
              <mc:Fallback>
                <p:oleObj name="Graph" r:id="rId2" imgW="3920760" imgH="3001680" progId="Origin50.Graph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5805832" y="707348"/>
                        <a:ext cx="2352456" cy="180100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45267"/>
              </p:ext>
            </p:extLst>
          </p:nvPr>
        </p:nvGraphicFramePr>
        <p:xfrm>
          <a:off x="2714113" y="2499742"/>
          <a:ext cx="2352456" cy="18010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4" imgW="3920760" imgH="3001680" progId="Origin50.Graph">
                  <p:embed/>
                </p:oleObj>
              </mc:Choice>
              <mc:Fallback>
                <p:oleObj name="Graph" r:id="rId4" imgW="3920760" imgH="3001680" progId="Origin50.Graph">
                  <p:embed/>
                  <p:pic>
                    <p:nvPicPr>
                      <p:cNvPr id="5" name="Object 4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714113" y="2499742"/>
                        <a:ext cx="2352456" cy="180100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71275" y="1"/>
            <a:ext cx="9019002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3429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685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0287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1714500" algn="l" defTabSz="6858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057400" algn="l" defTabSz="6858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2400300" algn="l" defTabSz="6858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2743200" algn="l" defTabSz="6858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r>
              <a:rPr lang="en-US" sz="2100" b="1" dirty="0"/>
              <a:t>SPE.2:Tile 0 (2011-16): Summary of depth profiles &amp; material deposition (NCSRD)</a:t>
            </a:r>
            <a:endParaRPr lang="en-GB" sz="2100" b="1" dirty="0"/>
          </a:p>
          <a:p>
            <a:pPr algn="ctr"/>
            <a:endParaRPr lang="en-GB" sz="2100" b="1" dirty="0">
              <a:solidFill>
                <a:srgbClr val="002060"/>
              </a:solidFill>
            </a:endParaRP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33185889"/>
              </p:ext>
            </p:extLst>
          </p:nvPr>
        </p:nvGraphicFramePr>
        <p:xfrm>
          <a:off x="12262" y="2499742"/>
          <a:ext cx="2352456" cy="18010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6" imgW="3920760" imgH="3001680" progId="Origin50.Graph">
                  <p:embed/>
                </p:oleObj>
              </mc:Choice>
              <mc:Fallback>
                <p:oleObj name="Graph" r:id="rId6" imgW="3920760" imgH="3001680" progId="Origin50.Graph">
                  <p:embed/>
                  <p:pic>
                    <p:nvPicPr>
                      <p:cNvPr id="7" name="Object 6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2262" y="2499742"/>
                        <a:ext cx="2352456" cy="180100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16158750"/>
              </p:ext>
            </p:extLst>
          </p:nvPr>
        </p:nvGraphicFramePr>
        <p:xfrm>
          <a:off x="5765007" y="2499742"/>
          <a:ext cx="2352456" cy="18010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8" imgW="3920760" imgH="3001680" progId="Origin50.Graph">
                  <p:embed/>
                </p:oleObj>
              </mc:Choice>
              <mc:Fallback>
                <p:oleObj name="Graph" r:id="rId8" imgW="3920760" imgH="3001680" progId="Origin50.Graph">
                  <p:embed/>
                  <p:pic>
                    <p:nvPicPr>
                      <p:cNvPr id="8" name="Object 7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765007" y="2499742"/>
                        <a:ext cx="2352456" cy="180100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02751887"/>
              </p:ext>
            </p:extLst>
          </p:nvPr>
        </p:nvGraphicFramePr>
        <p:xfrm>
          <a:off x="242316" y="606120"/>
          <a:ext cx="2519414" cy="19288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10" imgW="3920760" imgH="3001680" progId="Origin50.Graph">
                  <p:embed/>
                </p:oleObj>
              </mc:Choice>
              <mc:Fallback>
                <p:oleObj name="Graph" r:id="rId10" imgW="3920760" imgH="3001680" progId="Origin50.Graph">
                  <p:embed/>
                  <p:pic>
                    <p:nvPicPr>
                      <p:cNvPr id="10" name="Object 9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242316" y="606120"/>
                        <a:ext cx="2519414" cy="192882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3625325" y="613485"/>
            <a:ext cx="21396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3429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685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0287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1714500" algn="l" defTabSz="6858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057400" algn="l" defTabSz="6858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2400300" algn="l" defTabSz="6858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2743200" algn="l" defTabSz="6858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r>
              <a:rPr lang="en-US" sz="1400" dirty="0"/>
              <a:t>Experimental &amp; simulated spectra</a:t>
            </a:r>
            <a:endParaRPr lang="en-GB" sz="1400" dirty="0"/>
          </a:p>
        </p:txBody>
      </p:sp>
      <p:sp>
        <p:nvSpPr>
          <p:cNvPr id="13" name="TextBox 12"/>
          <p:cNvSpPr txBox="1"/>
          <p:nvPr/>
        </p:nvSpPr>
        <p:spPr>
          <a:xfrm>
            <a:off x="3625732" y="1131590"/>
            <a:ext cx="16099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3429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685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0287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1714500" algn="l" defTabSz="6858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057400" algn="l" defTabSz="6858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2400300" algn="l" defTabSz="6858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2743200" algn="l" defTabSz="6858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r>
              <a:rPr lang="en-US" sz="1400" dirty="0"/>
              <a:t>Elemental Quantification</a:t>
            </a:r>
            <a:endParaRPr lang="en-GB" sz="1400" dirty="0"/>
          </a:p>
        </p:txBody>
      </p:sp>
      <p:sp>
        <p:nvSpPr>
          <p:cNvPr id="16" name="Right Arrow 15"/>
          <p:cNvSpPr/>
          <p:nvPr/>
        </p:nvSpPr>
        <p:spPr>
          <a:xfrm>
            <a:off x="5235651" y="1330652"/>
            <a:ext cx="488477" cy="289199"/>
          </a:xfrm>
          <a:prstGeom prst="rightArrow">
            <a:avLst/>
          </a:prstGeom>
          <a:solidFill>
            <a:schemeClr val="accent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3429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685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0287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1714500" algn="l" defTabSz="6858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057400" algn="l" defTabSz="6858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2400300" algn="l" defTabSz="6858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2743200" algn="l" defTabSz="6858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algn="ctr"/>
            <a:endParaRPr lang="en-GB"/>
          </a:p>
        </p:txBody>
      </p:sp>
      <p:sp>
        <p:nvSpPr>
          <p:cNvPr id="17" name="Right Arrow 16"/>
          <p:cNvSpPr/>
          <p:nvPr/>
        </p:nvSpPr>
        <p:spPr>
          <a:xfrm rot="10800000">
            <a:off x="3016168" y="680002"/>
            <a:ext cx="488477" cy="289199"/>
          </a:xfrm>
          <a:prstGeom prst="rightArrow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3429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685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0287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1714500" algn="l" defTabSz="6858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057400" algn="l" defTabSz="6858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2400300" algn="l" defTabSz="6858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2743200" algn="l" defTabSz="6858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algn="ctr"/>
            <a:endParaRPr lang="en-GB"/>
          </a:p>
        </p:txBody>
      </p:sp>
      <p:sp>
        <p:nvSpPr>
          <p:cNvPr id="18" name="TextBox 17"/>
          <p:cNvSpPr txBox="1"/>
          <p:nvPr/>
        </p:nvSpPr>
        <p:spPr>
          <a:xfrm>
            <a:off x="3063427" y="1779662"/>
            <a:ext cx="25194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3429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685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0287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1714500" algn="l" defTabSz="6858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057400" algn="l" defTabSz="6858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2400300" algn="l" defTabSz="6858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2743200" algn="l" defTabSz="6858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r>
              <a:rPr lang="en-US" sz="1400" dirty="0"/>
              <a:t>Elemental depth profile</a:t>
            </a:r>
            <a:endParaRPr lang="en-GB" sz="1400" dirty="0"/>
          </a:p>
        </p:txBody>
      </p:sp>
      <p:sp>
        <p:nvSpPr>
          <p:cNvPr id="19" name="Right Arrow 18"/>
          <p:cNvSpPr/>
          <p:nvPr/>
        </p:nvSpPr>
        <p:spPr>
          <a:xfrm rot="5400000">
            <a:off x="4234345" y="2132097"/>
            <a:ext cx="302679" cy="425482"/>
          </a:xfrm>
          <a:prstGeom prst="rightArrow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3429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685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0287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1714500" algn="l" defTabSz="6858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057400" algn="l" defTabSz="6858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2400300" algn="l" defTabSz="6858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2743200" algn="l" defTabSz="6858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algn="ctr"/>
            <a:endParaRPr lang="en-GB"/>
          </a:p>
        </p:txBody>
      </p:sp>
      <p:sp>
        <p:nvSpPr>
          <p:cNvPr id="14" name="Textfeld 7">
            <a:extLst>
              <a:ext uri="{FF2B5EF4-FFF2-40B4-BE49-F238E27FC236}">
                <a16:creationId xmlns:a16="http://schemas.microsoft.com/office/drawing/2014/main" id="{AD88D228-E47D-464F-BCA0-684CE236AA9D}"/>
              </a:ext>
            </a:extLst>
          </p:cNvPr>
          <p:cNvSpPr txBox="1"/>
          <p:nvPr/>
        </p:nvSpPr>
        <p:spPr>
          <a:xfrm>
            <a:off x="107504" y="4326856"/>
            <a:ext cx="5040560" cy="599716"/>
          </a:xfrm>
          <a:prstGeom prst="rect">
            <a:avLst/>
          </a:prstGeom>
          <a:solidFill>
            <a:srgbClr val="E3E3E3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lvl="0">
              <a:lnSpc>
                <a:spcPct val="113000"/>
              </a:lnSpc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Deliverable: 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PWIE.SPE.2.T001.D007</a:t>
            </a:r>
            <a:endParaRPr kumimoji="0" lang="en-US" sz="1000" b="0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13000"/>
              </a:lnSpc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Status: </a:t>
            </a:r>
            <a:r>
              <a:rPr lang="en-US" sz="1000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Completed</a:t>
            </a:r>
          </a:p>
          <a:p>
            <a:pPr lvl="0">
              <a:lnSpc>
                <a:spcPct val="113000"/>
              </a:lnSpc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Facilities</a:t>
            </a:r>
            <a:r>
              <a:rPr lang="en-US" sz="1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5 days accelerator (NCSRD) </a:t>
            </a:r>
            <a:endParaRPr kumimoji="0" lang="en-US" sz="1000" b="0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feld 8">
            <a:extLst>
              <a:ext uri="{FF2B5EF4-FFF2-40B4-BE49-F238E27FC236}">
                <a16:creationId xmlns:a16="http://schemas.microsoft.com/office/drawing/2014/main" id="{04930A21-42B9-45A3-9783-C66FA755207C}"/>
              </a:ext>
            </a:extLst>
          </p:cNvPr>
          <p:cNvSpPr txBox="1"/>
          <p:nvPr/>
        </p:nvSpPr>
        <p:spPr>
          <a:xfrm>
            <a:off x="5364088" y="4326856"/>
            <a:ext cx="3672408" cy="614014"/>
          </a:xfrm>
          <a:prstGeom prst="rect">
            <a:avLst/>
          </a:prstGeom>
          <a:solidFill>
            <a:srgbClr val="E3E3E3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Human Resources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 PM</a:t>
            </a:r>
          </a:p>
          <a:p>
            <a:pPr lvl="0">
              <a:lnSpc>
                <a:spcPct val="113000"/>
              </a:lnSpc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Involved RU: 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NCSRD</a:t>
            </a:r>
          </a:p>
          <a:p>
            <a:pPr lvl="0">
              <a:lnSpc>
                <a:spcPct val="113000"/>
              </a:lnSpc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Linked WP or TSVV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WPTE</a:t>
            </a:r>
          </a:p>
        </p:txBody>
      </p:sp>
      <p:sp>
        <p:nvSpPr>
          <p:cNvPr id="20" name="Fußzeilenplatzhalter 3">
            <a:extLst>
              <a:ext uri="{FF2B5EF4-FFF2-40B4-BE49-F238E27FC236}">
                <a16:creationId xmlns:a16="http://schemas.microsoft.com/office/drawing/2014/main" id="{30DF7B1D-0FCF-4AA2-9E0B-5D66729F8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7544" y="4908928"/>
            <a:ext cx="8240228" cy="201104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 dirty="0">
                <a:solidFill>
                  <a:schemeClr val="tx1"/>
                </a:solidFill>
              </a:rPr>
              <a:t>Jari Likonen | WPPWIE Project Meeting  | FZJ </a:t>
            </a:r>
            <a:r>
              <a:rPr lang="en-GB" sz="1100" dirty="0" err="1">
                <a:solidFill>
                  <a:schemeClr val="tx1"/>
                </a:solidFill>
              </a:rPr>
              <a:t>Jülich</a:t>
            </a:r>
            <a:r>
              <a:rPr lang="en-GB" sz="1100" dirty="0">
                <a:solidFill>
                  <a:schemeClr val="tx1"/>
                </a:solidFill>
              </a:rPr>
              <a:t> | 7.2.2023 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| Page </a:t>
            </a:r>
            <a:fld id="{6A6D9FA1-99C7-4910-8E32-B85D378B0060}" type="slidenum">
              <a:rPr kumimoji="0" lang="en-GB" sz="11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11E692C-3094-486C-99AC-F36B3D769545}"/>
              </a:ext>
            </a:extLst>
          </p:cNvPr>
          <p:cNvSpPr txBox="1"/>
          <p:nvPr/>
        </p:nvSpPr>
        <p:spPr>
          <a:xfrm>
            <a:off x="22977" y="4908928"/>
            <a:ext cx="19883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200" b="1" dirty="0"/>
              <a:t>A. Lagoyannis et al. (NCSRD)</a:t>
            </a:r>
          </a:p>
        </p:txBody>
      </p:sp>
    </p:spTree>
    <p:extLst>
      <p:ext uri="{BB962C8B-B14F-4D97-AF65-F5344CB8AC3E}">
        <p14:creationId xmlns:p14="http://schemas.microsoft.com/office/powerpoint/2010/main" val="122013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PWIE 2022/2023: </a:t>
            </a:r>
            <a:r>
              <a:rPr lang="de-DE" dirty="0">
                <a:solidFill>
                  <a:srgbClr val="FF0000"/>
                </a:solidFill>
              </a:rPr>
              <a:t>SP E</a:t>
            </a:r>
            <a:r>
              <a:rPr lang="de-DE" dirty="0"/>
              <a:t> 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 dirty="0"/>
              <a:t>Jari Likonen | WPPWIE Project Meeting  | FZJ </a:t>
            </a:r>
            <a:r>
              <a:rPr lang="en-GB" sz="1100" dirty="0" err="1"/>
              <a:t>Jülich</a:t>
            </a:r>
            <a:r>
              <a:rPr lang="en-GB" sz="1100" dirty="0"/>
              <a:t> | 7.2.2023 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|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Page </a:t>
            </a:r>
            <a:fld id="{6A6D9FA1-99C7-4910-8E32-B85D378B0060}" type="slidenum">
              <a:rPr kumimoji="0" lang="en-GB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Grafik 5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6"/>
          <a:stretch/>
        </p:blipFill>
        <p:spPr bwMode="auto">
          <a:xfrm>
            <a:off x="611560" y="460050"/>
            <a:ext cx="7632848" cy="4487964"/>
          </a:xfrm>
          <a:prstGeom prst="rect">
            <a:avLst/>
          </a:prstGeom>
          <a:noFill/>
        </p:spPr>
      </p:pic>
      <p:sp>
        <p:nvSpPr>
          <p:cNvPr id="7" name="Textfeld 6"/>
          <p:cNvSpPr txBox="1"/>
          <p:nvPr/>
        </p:nvSpPr>
        <p:spPr>
          <a:xfrm>
            <a:off x="6948264" y="587464"/>
            <a:ext cx="11521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DPL </a:t>
            </a:r>
            <a:r>
              <a:rPr kumimoji="0" lang="de-DE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for</a:t>
            </a:r>
            <a:r>
              <a:rPr kumimoji="0" lang="de-DE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ADC:  Giuseppe Calabro</a:t>
            </a:r>
          </a:p>
        </p:txBody>
      </p:sp>
      <p:sp>
        <p:nvSpPr>
          <p:cNvPr id="9" name="Rechteck 8"/>
          <p:cNvSpPr/>
          <p:nvPr/>
        </p:nvSpPr>
        <p:spPr>
          <a:xfrm>
            <a:off x="5182570" y="1203598"/>
            <a:ext cx="864096" cy="338437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Abgerundetes Rechteck 10"/>
          <p:cNvSpPr/>
          <p:nvPr/>
        </p:nvSpPr>
        <p:spPr>
          <a:xfrm>
            <a:off x="7769847" y="4011910"/>
            <a:ext cx="1152128" cy="550329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Rechteck 13"/>
          <p:cNvSpPr/>
          <p:nvPr/>
        </p:nvSpPr>
        <p:spPr>
          <a:xfrm>
            <a:off x="7752150" y="4034587"/>
            <a:ext cx="128434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Modelling of standard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and advanced divertor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configurations for DTT</a:t>
            </a:r>
            <a:endParaRPr kumimoji="0" lang="de-DE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4832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" y="142786"/>
            <a:ext cx="9143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3429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685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0287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1714500" algn="l" defTabSz="6858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057400" algn="l" defTabSz="6858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2400300" algn="l" defTabSz="6858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2743200" algn="l" defTabSz="6858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r>
              <a:rPr lang="en-US" sz="2400" b="1" dirty="0"/>
              <a:t>SPE.2: Tile 0 (2011-2016) – Sample 1a (NCSRD)</a:t>
            </a:r>
            <a:endParaRPr lang="en-GB" sz="2400" b="1" dirty="0"/>
          </a:p>
          <a:p>
            <a:endParaRPr lang="en-GB" sz="2400" b="1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77868959"/>
              </p:ext>
            </p:extLst>
          </p:nvPr>
        </p:nvGraphicFramePr>
        <p:xfrm>
          <a:off x="866900" y="453374"/>
          <a:ext cx="3136608" cy="24013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2" imgW="3920760" imgH="3001680" progId="Origin50.Graph">
                  <p:embed/>
                </p:oleObj>
              </mc:Choice>
              <mc:Fallback>
                <p:oleObj name="Graph" r:id="rId2" imgW="3920760" imgH="3001680" progId="Origin50.Graph">
                  <p:embed/>
                  <p:pic>
                    <p:nvPicPr>
                      <p:cNvPr id="5" name="Object 4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866900" y="453374"/>
                        <a:ext cx="3136608" cy="240134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09632149"/>
              </p:ext>
            </p:extLst>
          </p:nvPr>
        </p:nvGraphicFramePr>
        <p:xfrm>
          <a:off x="5506797" y="453375"/>
          <a:ext cx="3136608" cy="24013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4" imgW="3920760" imgH="3001680" progId="Origin50.Graph">
                  <p:embed/>
                </p:oleObj>
              </mc:Choice>
              <mc:Fallback>
                <p:oleObj name="Graph" r:id="rId4" imgW="3920760" imgH="3001680" progId="Origin50.Graph">
                  <p:embed/>
                  <p:pic>
                    <p:nvPicPr>
                      <p:cNvPr id="6" name="Object 5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506797" y="453375"/>
                        <a:ext cx="3136608" cy="240134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63236383"/>
              </p:ext>
            </p:extLst>
          </p:nvPr>
        </p:nvGraphicFramePr>
        <p:xfrm>
          <a:off x="866900" y="2326667"/>
          <a:ext cx="3136608" cy="24013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6" imgW="3920760" imgH="3001680" progId="Origin50.Graph">
                  <p:embed/>
                </p:oleObj>
              </mc:Choice>
              <mc:Fallback>
                <p:oleObj name="Graph" r:id="rId6" imgW="3920760" imgH="3001680" progId="Origin50.Graph">
                  <p:embed/>
                  <p:pic>
                    <p:nvPicPr>
                      <p:cNvPr id="7" name="Object 6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866900" y="2326667"/>
                        <a:ext cx="3136608" cy="240134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68059438"/>
              </p:ext>
            </p:extLst>
          </p:nvPr>
        </p:nvGraphicFramePr>
        <p:xfrm>
          <a:off x="5506797" y="2326667"/>
          <a:ext cx="3136608" cy="24013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8" imgW="3920760" imgH="3001680" progId="Origin50.Graph">
                  <p:embed/>
                </p:oleObj>
              </mc:Choice>
              <mc:Fallback>
                <p:oleObj name="Graph" r:id="rId8" imgW="3920760" imgH="3001680" progId="Origin50.Graph">
                  <p:embed/>
                  <p:pic>
                    <p:nvPicPr>
                      <p:cNvPr id="8" name="Object 7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506797" y="2326667"/>
                        <a:ext cx="3136608" cy="240134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Oval 8"/>
          <p:cNvSpPr>
            <a:spLocks noChangeAspect="1"/>
          </p:cNvSpPr>
          <p:nvPr/>
        </p:nvSpPr>
        <p:spPr>
          <a:xfrm>
            <a:off x="6767697" y="917020"/>
            <a:ext cx="157992" cy="236988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3429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685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0287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1714500" algn="l" defTabSz="6858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057400" algn="l" defTabSz="6858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2400300" algn="l" defTabSz="6858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2743200" algn="l" defTabSz="6858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algn="ctr"/>
            <a:endParaRPr lang="en-GB"/>
          </a:p>
        </p:txBody>
      </p:sp>
      <p:sp>
        <p:nvSpPr>
          <p:cNvPr id="10" name="Oval 9"/>
          <p:cNvSpPr>
            <a:spLocks noChangeAspect="1"/>
          </p:cNvSpPr>
          <p:nvPr/>
        </p:nvSpPr>
        <p:spPr>
          <a:xfrm>
            <a:off x="6463255" y="1491630"/>
            <a:ext cx="157992" cy="236988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3429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685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0287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1714500" algn="l" defTabSz="6858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057400" algn="l" defTabSz="6858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2400300" algn="l" defTabSz="6858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2743200" algn="l" defTabSz="6858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algn="ctr"/>
            <a:endParaRPr lang="en-GB"/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7433910" y="1679487"/>
            <a:ext cx="157992" cy="236988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3429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685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0287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1714500" algn="l" defTabSz="6858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057400" algn="l" defTabSz="6858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2400300" algn="l" defTabSz="6858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2743200" algn="l" defTabSz="6858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algn="ctr"/>
            <a:endParaRPr lang="en-GB"/>
          </a:p>
        </p:txBody>
      </p:sp>
      <p:sp>
        <p:nvSpPr>
          <p:cNvPr id="12" name="Oval 11"/>
          <p:cNvSpPr>
            <a:spLocks noChangeAspect="1"/>
          </p:cNvSpPr>
          <p:nvPr/>
        </p:nvSpPr>
        <p:spPr>
          <a:xfrm>
            <a:off x="7479491" y="1263051"/>
            <a:ext cx="157992" cy="236988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3429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685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0287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1714500" algn="l" defTabSz="6858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057400" algn="l" defTabSz="6858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2400300" algn="l" defTabSz="6858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2743200" algn="l" defTabSz="6858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algn="ctr"/>
            <a:endParaRPr lang="en-GB"/>
          </a:p>
        </p:txBody>
      </p:sp>
      <p:sp>
        <p:nvSpPr>
          <p:cNvPr id="13" name="Oval 12"/>
          <p:cNvSpPr>
            <a:spLocks noChangeAspect="1"/>
          </p:cNvSpPr>
          <p:nvPr/>
        </p:nvSpPr>
        <p:spPr>
          <a:xfrm>
            <a:off x="6353521" y="736036"/>
            <a:ext cx="157992" cy="236988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3429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685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0287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1714500" algn="l" defTabSz="6858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057400" algn="l" defTabSz="6858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2400300" algn="l" defTabSz="6858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2743200" algn="l" defTabSz="6858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algn="ctr"/>
            <a:endParaRPr lang="en-GB"/>
          </a:p>
        </p:txBody>
      </p:sp>
      <p:sp>
        <p:nvSpPr>
          <p:cNvPr id="25" name="TextBox 24"/>
          <p:cNvSpPr txBox="1"/>
          <p:nvPr/>
        </p:nvSpPr>
        <p:spPr>
          <a:xfrm>
            <a:off x="4326692" y="1311333"/>
            <a:ext cx="15465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3429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685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0287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1714500" algn="l" defTabSz="6858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057400" algn="l" defTabSz="6858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2400300" algn="l" defTabSz="6858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2743200" algn="l" defTabSz="6858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r>
              <a:rPr lang="en-US" sz="1600" dirty="0"/>
              <a:t>Carbon agglomerates</a:t>
            </a:r>
            <a:endParaRPr lang="en-GB" sz="1600" dirty="0"/>
          </a:p>
        </p:txBody>
      </p:sp>
      <p:cxnSp>
        <p:nvCxnSpPr>
          <p:cNvPr id="33" name="Straight Arrow Connector 32"/>
          <p:cNvCxnSpPr/>
          <p:nvPr/>
        </p:nvCxnSpPr>
        <p:spPr>
          <a:xfrm flipH="1" flipV="1">
            <a:off x="3379321" y="1866495"/>
            <a:ext cx="1137929" cy="726899"/>
          </a:xfrm>
          <a:prstGeom prst="straightConnector1">
            <a:avLst/>
          </a:prstGeom>
          <a:ln w="38100">
            <a:solidFill>
              <a:srgbClr val="2D4D9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H="1">
            <a:off x="3351603" y="2896266"/>
            <a:ext cx="1147927" cy="1036983"/>
          </a:xfrm>
          <a:prstGeom prst="straightConnector1">
            <a:avLst/>
          </a:prstGeom>
          <a:ln w="38100">
            <a:solidFill>
              <a:srgbClr val="2D4D9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4084990" y="2548259"/>
            <a:ext cx="19081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3429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685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0287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1714500" algn="l" defTabSz="6858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057400" algn="l" defTabSz="6858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2400300" algn="l" defTabSz="6858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2743200" algn="l" defTabSz="6858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r>
              <a:rPr lang="en-US" sz="1600" dirty="0"/>
              <a:t>Low W</a:t>
            </a:r>
            <a:r>
              <a:rPr lang="en-GB" sz="1600" dirty="0"/>
              <a:t> - </a:t>
            </a:r>
            <a:r>
              <a:rPr lang="en-US" sz="1600" dirty="0"/>
              <a:t>High Be </a:t>
            </a:r>
            <a:endParaRPr lang="en-GB" sz="1600" dirty="0"/>
          </a:p>
        </p:txBody>
      </p:sp>
      <p:cxnSp>
        <p:nvCxnSpPr>
          <p:cNvPr id="48" name="Straight Arrow Connector 47"/>
          <p:cNvCxnSpPr/>
          <p:nvPr/>
        </p:nvCxnSpPr>
        <p:spPr>
          <a:xfrm flipV="1">
            <a:off x="993062" y="1222261"/>
            <a:ext cx="421144" cy="1073372"/>
          </a:xfrm>
          <a:prstGeom prst="straightConnector1">
            <a:avLst/>
          </a:prstGeom>
          <a:ln w="38100">
            <a:solidFill>
              <a:srgbClr val="2D4D9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>
          <a:xfrm>
            <a:off x="993061" y="2593394"/>
            <a:ext cx="549989" cy="636456"/>
          </a:xfrm>
          <a:prstGeom prst="straightConnector1">
            <a:avLst/>
          </a:prstGeom>
          <a:ln w="38100">
            <a:solidFill>
              <a:srgbClr val="2D4D9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/>
          <p:cNvSpPr txBox="1"/>
          <p:nvPr/>
        </p:nvSpPr>
        <p:spPr>
          <a:xfrm>
            <a:off x="38087" y="2093161"/>
            <a:ext cx="12993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3429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685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0287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1714500" algn="l" defTabSz="6858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057400" algn="l" defTabSz="6858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2400300" algn="l" defTabSz="6858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2743200" algn="l" defTabSz="6858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r>
              <a:rPr lang="en-US" sz="1600" dirty="0"/>
              <a:t>High W</a:t>
            </a:r>
          </a:p>
          <a:p>
            <a:r>
              <a:rPr lang="en-US" sz="1600" dirty="0"/>
              <a:t>Low Be  </a:t>
            </a:r>
            <a:endParaRPr lang="en-GB" sz="1600" dirty="0"/>
          </a:p>
        </p:txBody>
      </p:sp>
      <p:sp>
        <p:nvSpPr>
          <p:cNvPr id="56" name="TextBox 55"/>
          <p:cNvSpPr txBox="1"/>
          <p:nvPr/>
        </p:nvSpPr>
        <p:spPr>
          <a:xfrm>
            <a:off x="4241806" y="3219822"/>
            <a:ext cx="16300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3429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685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0287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1714500" algn="l" defTabSz="6858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057400" algn="l" defTabSz="6858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2400300" algn="l" defTabSz="6858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2743200" algn="l" defTabSz="6858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r>
              <a:rPr lang="en-US" sz="1600" dirty="0"/>
              <a:t>Nitrogen</a:t>
            </a:r>
          </a:p>
          <a:p>
            <a:r>
              <a:rPr lang="en-US" sz="1600" dirty="0"/>
              <a:t>almost homogeneous</a:t>
            </a:r>
            <a:endParaRPr lang="en-GB" sz="1600" dirty="0"/>
          </a:p>
        </p:txBody>
      </p:sp>
      <p:sp>
        <p:nvSpPr>
          <p:cNvPr id="57" name="Right Arrow 56"/>
          <p:cNvSpPr/>
          <p:nvPr/>
        </p:nvSpPr>
        <p:spPr>
          <a:xfrm>
            <a:off x="5191210" y="3281525"/>
            <a:ext cx="430619" cy="221966"/>
          </a:xfrm>
          <a:prstGeom prst="rightArrow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3429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685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0287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1714500" algn="l" defTabSz="6858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057400" algn="l" defTabSz="6858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2400300" algn="l" defTabSz="6858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2743200" algn="l" defTabSz="6858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algn="ctr"/>
            <a:endParaRPr lang="en-GB"/>
          </a:p>
        </p:txBody>
      </p:sp>
      <p:sp>
        <p:nvSpPr>
          <p:cNvPr id="58" name="Right Arrow 57"/>
          <p:cNvSpPr/>
          <p:nvPr/>
        </p:nvSpPr>
        <p:spPr>
          <a:xfrm>
            <a:off x="5172585" y="1397345"/>
            <a:ext cx="430619" cy="221966"/>
          </a:xfrm>
          <a:prstGeom prst="rightArrow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3429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685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0287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1714500" algn="l" defTabSz="6858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057400" algn="l" defTabSz="6858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2400300" algn="l" defTabSz="6858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2743200" algn="l" defTabSz="6858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algn="ctr"/>
            <a:endParaRPr lang="en-GB"/>
          </a:p>
        </p:txBody>
      </p:sp>
      <p:sp>
        <p:nvSpPr>
          <p:cNvPr id="59" name="TextBox 58"/>
          <p:cNvSpPr txBox="1"/>
          <p:nvPr/>
        </p:nvSpPr>
        <p:spPr>
          <a:xfrm>
            <a:off x="3633512" y="4011910"/>
            <a:ext cx="22259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3429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685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0287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1714500" algn="l" defTabSz="6858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057400" algn="l" defTabSz="6858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2400300" algn="l" defTabSz="6858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2743200" algn="l" defTabSz="6858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r>
              <a:rPr lang="en-US" sz="1600" dirty="0"/>
              <a:t>The axes units in </a:t>
            </a:r>
            <a:r>
              <a:rPr lang="el-GR" sz="1600" dirty="0"/>
              <a:t>μ</a:t>
            </a:r>
            <a:r>
              <a:rPr lang="en-US" sz="1600" dirty="0"/>
              <a:t>m</a:t>
            </a:r>
            <a:endParaRPr lang="en-GB" sz="1600" dirty="0"/>
          </a:p>
        </p:txBody>
      </p:sp>
      <p:sp>
        <p:nvSpPr>
          <p:cNvPr id="23" name="Textfeld 7">
            <a:extLst>
              <a:ext uri="{FF2B5EF4-FFF2-40B4-BE49-F238E27FC236}">
                <a16:creationId xmlns:a16="http://schemas.microsoft.com/office/drawing/2014/main" id="{64F73E83-087D-4148-BC4E-43916935C741}"/>
              </a:ext>
            </a:extLst>
          </p:cNvPr>
          <p:cNvSpPr txBox="1"/>
          <p:nvPr/>
        </p:nvSpPr>
        <p:spPr>
          <a:xfrm>
            <a:off x="107504" y="4326856"/>
            <a:ext cx="5040560" cy="599716"/>
          </a:xfrm>
          <a:prstGeom prst="rect">
            <a:avLst/>
          </a:prstGeom>
          <a:solidFill>
            <a:srgbClr val="E3E3E3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lvl="0">
              <a:lnSpc>
                <a:spcPct val="113000"/>
              </a:lnSpc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Deliverable: 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PWIE.SPE.2.T001.D007</a:t>
            </a:r>
            <a:endParaRPr kumimoji="0" lang="en-US" sz="1000" b="0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13000"/>
              </a:lnSpc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Status: </a:t>
            </a:r>
            <a:r>
              <a:rPr lang="en-US" sz="1000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Completed</a:t>
            </a:r>
          </a:p>
          <a:p>
            <a:pPr lvl="0">
              <a:lnSpc>
                <a:spcPct val="113000"/>
              </a:lnSpc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Facilities</a:t>
            </a:r>
            <a:r>
              <a:rPr lang="en-US" sz="1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5 days accelerator (NCSRD) </a:t>
            </a:r>
            <a:endParaRPr kumimoji="0" lang="en-US" sz="1000" b="0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feld 8">
            <a:extLst>
              <a:ext uri="{FF2B5EF4-FFF2-40B4-BE49-F238E27FC236}">
                <a16:creationId xmlns:a16="http://schemas.microsoft.com/office/drawing/2014/main" id="{36800A79-FB5D-426D-BF3E-3EFEB44ED1BD}"/>
              </a:ext>
            </a:extLst>
          </p:cNvPr>
          <p:cNvSpPr txBox="1"/>
          <p:nvPr/>
        </p:nvSpPr>
        <p:spPr>
          <a:xfrm>
            <a:off x="5364088" y="4326856"/>
            <a:ext cx="3672408" cy="614014"/>
          </a:xfrm>
          <a:prstGeom prst="rect">
            <a:avLst/>
          </a:prstGeom>
          <a:solidFill>
            <a:srgbClr val="E3E3E3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Human Resources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 PM</a:t>
            </a:r>
          </a:p>
          <a:p>
            <a:pPr lvl="0">
              <a:lnSpc>
                <a:spcPct val="113000"/>
              </a:lnSpc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Involved RU: 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NCSRD</a:t>
            </a:r>
          </a:p>
          <a:p>
            <a:pPr lvl="0">
              <a:lnSpc>
                <a:spcPct val="113000"/>
              </a:lnSpc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Linked WP or TSVV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WPTE</a:t>
            </a:r>
          </a:p>
        </p:txBody>
      </p:sp>
      <p:sp>
        <p:nvSpPr>
          <p:cNvPr id="26" name="Fußzeilenplatzhalter 3">
            <a:extLst>
              <a:ext uri="{FF2B5EF4-FFF2-40B4-BE49-F238E27FC236}">
                <a16:creationId xmlns:a16="http://schemas.microsoft.com/office/drawing/2014/main" id="{AFA516CE-7771-47C1-A97C-D80A5EABED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7544" y="4908928"/>
            <a:ext cx="8240228" cy="201104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 dirty="0">
                <a:solidFill>
                  <a:schemeClr val="tx1"/>
                </a:solidFill>
              </a:rPr>
              <a:t>Jari Likonen | WPPWIE Project Meeting  | FZJ </a:t>
            </a:r>
            <a:r>
              <a:rPr lang="en-GB" sz="1100" dirty="0" err="1">
                <a:solidFill>
                  <a:schemeClr val="tx1"/>
                </a:solidFill>
              </a:rPr>
              <a:t>Jülich</a:t>
            </a:r>
            <a:r>
              <a:rPr lang="en-GB" sz="1100" dirty="0">
                <a:solidFill>
                  <a:schemeClr val="tx1"/>
                </a:solidFill>
              </a:rPr>
              <a:t> | 7.2.2023 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| Page </a:t>
            </a:r>
            <a:fld id="{6A6D9FA1-99C7-4910-8E32-B85D378B0060}" type="slidenum">
              <a:rPr kumimoji="0" lang="en-GB" sz="11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006F769-D02B-4996-B010-ECDB2604DD0F}"/>
              </a:ext>
            </a:extLst>
          </p:cNvPr>
          <p:cNvSpPr txBox="1"/>
          <p:nvPr/>
        </p:nvSpPr>
        <p:spPr>
          <a:xfrm>
            <a:off x="22977" y="4908928"/>
            <a:ext cx="19883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200" b="1" dirty="0"/>
              <a:t>A. Lagoyannis et al. (NCSRD)</a:t>
            </a:r>
          </a:p>
        </p:txBody>
      </p:sp>
    </p:spTree>
    <p:extLst>
      <p:ext uri="{BB962C8B-B14F-4D97-AF65-F5344CB8AC3E}">
        <p14:creationId xmlns:p14="http://schemas.microsoft.com/office/powerpoint/2010/main" val="3649832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09675098"/>
              </p:ext>
            </p:extLst>
          </p:nvPr>
        </p:nvGraphicFramePr>
        <p:xfrm>
          <a:off x="5706126" y="884004"/>
          <a:ext cx="2548494" cy="19510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2" imgW="3920760" imgH="3001680" progId="Origin50.Graph">
                  <p:embed/>
                </p:oleObj>
              </mc:Choice>
              <mc:Fallback>
                <p:oleObj name="Graph" r:id="rId2" imgW="3920760" imgH="3001680" progId="Origin50.Graph">
                  <p:embed/>
                  <p:pic>
                    <p:nvPicPr>
                      <p:cNvPr id="7" name="Object 6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5706126" y="884004"/>
                        <a:ext cx="2548494" cy="195109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2010" y="6735"/>
            <a:ext cx="9702570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3429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685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0287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1714500" algn="l" defTabSz="6858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057400" algn="l" defTabSz="6858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2400300" algn="l" defTabSz="6858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2743200" algn="l" defTabSz="6858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r>
              <a:rPr lang="en-US" sz="2100" b="1" dirty="0"/>
              <a:t>SPE.2: Tile 1 (2011-16): Summary of depth profiles &amp; material </a:t>
            </a:r>
          </a:p>
          <a:p>
            <a:r>
              <a:rPr lang="en-US" sz="2100" b="1" dirty="0"/>
              <a:t>Deposition (NCSRD)</a:t>
            </a:r>
          </a:p>
          <a:p>
            <a:endParaRPr lang="en-GB" sz="21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6095056" y="627534"/>
            <a:ext cx="26812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3429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685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0287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1714500" algn="l" defTabSz="6858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057400" algn="l" defTabSz="6858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2400300" algn="l" defTabSz="6858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2743200" algn="l" defTabSz="6858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r>
              <a:rPr lang="en-US" sz="1800" dirty="0"/>
              <a:t>Elemental quantification</a:t>
            </a:r>
            <a:endParaRPr lang="en-GB" sz="1800" dirty="0"/>
          </a:p>
        </p:txBody>
      </p:sp>
      <p:sp>
        <p:nvSpPr>
          <p:cNvPr id="17" name="TextBox 16"/>
          <p:cNvSpPr txBox="1"/>
          <p:nvPr/>
        </p:nvSpPr>
        <p:spPr>
          <a:xfrm>
            <a:off x="845586" y="659328"/>
            <a:ext cx="39322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3429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685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0287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1714500" algn="l" defTabSz="6858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057400" algn="l" defTabSz="6858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2400300" algn="l" defTabSz="6858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2743200" algn="l" defTabSz="6858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algn="ctr"/>
            <a:r>
              <a:rPr lang="en-US" sz="1800" dirty="0"/>
              <a:t>Elemental depth profile (14IWG1A)</a:t>
            </a:r>
            <a:endParaRPr lang="en-GB" sz="1800" dirty="0"/>
          </a:p>
        </p:txBody>
      </p:sp>
      <p:grpSp>
        <p:nvGrpSpPr>
          <p:cNvPr id="3" name="Group 2"/>
          <p:cNvGrpSpPr>
            <a:grpSpLocks noChangeAspect="1"/>
          </p:cNvGrpSpPr>
          <p:nvPr/>
        </p:nvGrpSpPr>
        <p:grpSpPr>
          <a:xfrm>
            <a:off x="8403" y="1035096"/>
            <a:ext cx="2112764" cy="1618167"/>
            <a:chOff x="11204" y="1308119"/>
            <a:chExt cx="3521273" cy="2696945"/>
          </a:xfrm>
        </p:grpSpPr>
        <p:graphicFrame>
          <p:nvGraphicFramePr>
            <p:cNvPr id="10" name="Object 9"/>
            <p:cNvGraphicFramePr>
              <a:graphicFrameLocks noChangeAspect="1"/>
            </p:cNvGraphicFramePr>
            <p:nvPr/>
          </p:nvGraphicFramePr>
          <p:xfrm>
            <a:off x="11204" y="1308119"/>
            <a:ext cx="3521273" cy="269694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Graph" r:id="rId4" imgW="3920760" imgH="3001680" progId="Origin50.Graph">
                    <p:embed/>
                  </p:oleObj>
                </mc:Choice>
                <mc:Fallback>
                  <p:oleObj name="Graph" r:id="rId4" imgW="3920760" imgH="3001680" progId="Origin50.Graph">
                    <p:embed/>
                    <p:pic>
                      <p:nvPicPr>
                        <p:cNvPr id="10" name="Object 9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11204" y="1308119"/>
                          <a:ext cx="3521273" cy="269694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" name="Rectangle 1"/>
            <p:cNvSpPr/>
            <p:nvPr/>
          </p:nvSpPr>
          <p:spPr>
            <a:xfrm>
              <a:off x="1343472" y="1700808"/>
              <a:ext cx="864096" cy="288032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1pPr>
              <a:lvl2pPr marL="3429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2pPr>
              <a:lvl3pPr marL="685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3pPr>
              <a:lvl4pPr marL="10287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4pPr>
              <a:lvl5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5pPr>
              <a:lvl6pPr marL="1714500" algn="l" defTabSz="6858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6pPr>
              <a:lvl7pPr marL="2057400" algn="l" defTabSz="6858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7pPr>
              <a:lvl8pPr marL="2400300" algn="l" defTabSz="6858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8pPr>
              <a:lvl9pPr marL="2743200" algn="l" defTabSz="6858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9pPr>
            </a:lstStyle>
            <a:p>
              <a:pPr algn="ctr"/>
              <a:endParaRPr lang="en-US"/>
            </a:p>
          </p:txBody>
        </p:sp>
      </p:grpSp>
      <p:grpSp>
        <p:nvGrpSpPr>
          <p:cNvPr id="4" name="Group 3"/>
          <p:cNvGrpSpPr>
            <a:grpSpLocks noChangeAspect="1"/>
          </p:cNvGrpSpPr>
          <p:nvPr/>
        </p:nvGrpSpPr>
        <p:grpSpPr>
          <a:xfrm>
            <a:off x="2526817" y="1013169"/>
            <a:ext cx="2102759" cy="1609845"/>
            <a:chOff x="3369089" y="1278883"/>
            <a:chExt cx="3504598" cy="2683074"/>
          </a:xfrm>
        </p:grpSpPr>
        <p:graphicFrame>
          <p:nvGraphicFramePr>
            <p:cNvPr id="11" name="Object 10"/>
            <p:cNvGraphicFramePr>
              <a:graphicFrameLocks noChangeAspect="1"/>
            </p:cNvGraphicFramePr>
            <p:nvPr/>
          </p:nvGraphicFramePr>
          <p:xfrm>
            <a:off x="3369089" y="1278883"/>
            <a:ext cx="3504598" cy="268307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Graph" r:id="rId6" imgW="3920760" imgH="3001680" progId="Origin50.Graph">
                    <p:embed/>
                  </p:oleObj>
                </mc:Choice>
                <mc:Fallback>
                  <p:oleObj name="Graph" r:id="rId6" imgW="3920760" imgH="3001680" progId="Origin50.Graph">
                    <p:embed/>
                    <p:pic>
                      <p:nvPicPr>
                        <p:cNvPr id="11" name="Object 10"/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3369089" y="1278883"/>
                          <a:ext cx="3504598" cy="2683074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8" name="Rectangle 17"/>
            <p:cNvSpPr/>
            <p:nvPr/>
          </p:nvSpPr>
          <p:spPr>
            <a:xfrm>
              <a:off x="4655840" y="1654659"/>
              <a:ext cx="864096" cy="288032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1pPr>
              <a:lvl2pPr marL="3429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2pPr>
              <a:lvl3pPr marL="685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3pPr>
              <a:lvl4pPr marL="10287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4pPr>
              <a:lvl5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5pPr>
              <a:lvl6pPr marL="1714500" algn="l" defTabSz="6858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6pPr>
              <a:lvl7pPr marL="2057400" algn="l" defTabSz="6858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7pPr>
              <a:lvl8pPr marL="2400300" algn="l" defTabSz="6858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8pPr>
              <a:lvl9pPr marL="2743200" algn="l" defTabSz="6858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9pPr>
            </a:lstStyle>
            <a:p>
              <a:pPr algn="ctr"/>
              <a:endParaRPr lang="en-US"/>
            </a:p>
          </p:txBody>
        </p:sp>
      </p:grpSp>
      <p:grpSp>
        <p:nvGrpSpPr>
          <p:cNvPr id="5" name="Group 4"/>
          <p:cNvGrpSpPr>
            <a:grpSpLocks noChangeAspect="1"/>
          </p:cNvGrpSpPr>
          <p:nvPr/>
        </p:nvGrpSpPr>
        <p:grpSpPr>
          <a:xfrm>
            <a:off x="0" y="2715766"/>
            <a:ext cx="2103022" cy="1610046"/>
            <a:chOff x="0" y="4129965"/>
            <a:chExt cx="3505037" cy="2683411"/>
          </a:xfrm>
        </p:grpSpPr>
        <p:graphicFrame>
          <p:nvGraphicFramePr>
            <p:cNvPr id="12" name="Object 11"/>
            <p:cNvGraphicFramePr>
              <a:graphicFrameLocks noChangeAspect="1"/>
            </p:cNvGraphicFramePr>
            <p:nvPr/>
          </p:nvGraphicFramePr>
          <p:xfrm>
            <a:off x="0" y="4129965"/>
            <a:ext cx="3505037" cy="268341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Graph" r:id="rId8" imgW="3920760" imgH="3001680" progId="Origin50.Graph">
                    <p:embed/>
                  </p:oleObj>
                </mc:Choice>
                <mc:Fallback>
                  <p:oleObj name="Graph" r:id="rId8" imgW="3920760" imgH="3001680" progId="Origin50.Graph">
                    <p:embed/>
                    <p:pic>
                      <p:nvPicPr>
                        <p:cNvPr id="12" name="Object 11"/>
                        <p:cNvPicPr/>
                        <p:nvPr/>
                      </p:nvPicPr>
                      <p:blipFill>
                        <a:blip r:embed="rId9"/>
                        <a:stretch>
                          <a:fillRect/>
                        </a:stretch>
                      </p:blipFill>
                      <p:spPr>
                        <a:xfrm>
                          <a:off x="0" y="4129965"/>
                          <a:ext cx="3505037" cy="2683411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9" name="Rectangle 18"/>
            <p:cNvSpPr/>
            <p:nvPr/>
          </p:nvSpPr>
          <p:spPr>
            <a:xfrm>
              <a:off x="1199456" y="4509120"/>
              <a:ext cx="864096" cy="288032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1pPr>
              <a:lvl2pPr marL="3429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2pPr>
              <a:lvl3pPr marL="685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3pPr>
              <a:lvl4pPr marL="10287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4pPr>
              <a:lvl5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5pPr>
              <a:lvl6pPr marL="1714500" algn="l" defTabSz="6858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6pPr>
              <a:lvl7pPr marL="2057400" algn="l" defTabSz="6858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7pPr>
              <a:lvl8pPr marL="2400300" algn="l" defTabSz="6858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8pPr>
              <a:lvl9pPr marL="2743200" algn="l" defTabSz="6858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9pPr>
            </a:lstStyle>
            <a:p>
              <a:pPr algn="ctr"/>
              <a:endParaRPr lang="en-US"/>
            </a:p>
          </p:txBody>
        </p:sp>
      </p:grpSp>
      <p:grpSp>
        <p:nvGrpSpPr>
          <p:cNvPr id="6" name="Group 5"/>
          <p:cNvGrpSpPr>
            <a:grpSpLocks noChangeAspect="1"/>
          </p:cNvGrpSpPr>
          <p:nvPr/>
        </p:nvGrpSpPr>
        <p:grpSpPr>
          <a:xfrm>
            <a:off x="2346808" y="2715766"/>
            <a:ext cx="1987886" cy="1521899"/>
            <a:chOff x="3129077" y="4175137"/>
            <a:chExt cx="3313142" cy="2536498"/>
          </a:xfrm>
        </p:grpSpPr>
        <p:graphicFrame>
          <p:nvGraphicFramePr>
            <p:cNvPr id="13" name="Object 12"/>
            <p:cNvGraphicFramePr>
              <a:graphicFrameLocks noChangeAspect="1"/>
            </p:cNvGraphicFramePr>
            <p:nvPr/>
          </p:nvGraphicFramePr>
          <p:xfrm>
            <a:off x="3129077" y="4175137"/>
            <a:ext cx="3313142" cy="253649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Graph" r:id="rId10" imgW="3920760" imgH="3001680" progId="Origin50.Graph">
                    <p:embed/>
                  </p:oleObj>
                </mc:Choice>
                <mc:Fallback>
                  <p:oleObj name="Graph" r:id="rId10" imgW="3920760" imgH="3001680" progId="Origin50.Graph">
                    <p:embed/>
                    <p:pic>
                      <p:nvPicPr>
                        <p:cNvPr id="13" name="Object 12"/>
                        <p:cNvPicPr/>
                        <p:nvPr/>
                      </p:nvPicPr>
                      <p:blipFill>
                        <a:blip r:embed="rId11"/>
                        <a:stretch>
                          <a:fillRect/>
                        </a:stretch>
                      </p:blipFill>
                      <p:spPr>
                        <a:xfrm>
                          <a:off x="3129077" y="4175137"/>
                          <a:ext cx="3313142" cy="2536498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0" name="Rectangle 19"/>
            <p:cNvSpPr/>
            <p:nvPr/>
          </p:nvSpPr>
          <p:spPr>
            <a:xfrm>
              <a:off x="4439816" y="4509120"/>
              <a:ext cx="864096" cy="288032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1pPr>
              <a:lvl2pPr marL="3429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2pPr>
              <a:lvl3pPr marL="685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3pPr>
              <a:lvl4pPr marL="10287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4pPr>
              <a:lvl5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5pPr>
              <a:lvl6pPr marL="1714500" algn="l" defTabSz="6858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6pPr>
              <a:lvl7pPr marL="2057400" algn="l" defTabSz="6858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7pPr>
              <a:lvl8pPr marL="2400300" algn="l" defTabSz="6858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8pPr>
              <a:lvl9pPr marL="2743200" algn="l" defTabSz="6858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9pPr>
            </a:lstStyle>
            <a:p>
              <a:pPr algn="ctr"/>
              <a:endParaRPr lang="en-US"/>
            </a:p>
          </p:txBody>
        </p:sp>
      </p:grp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4549695" y="2715766"/>
            <a:ext cx="1989378" cy="1523042"/>
            <a:chOff x="6066259" y="4173233"/>
            <a:chExt cx="3315629" cy="2538402"/>
          </a:xfrm>
        </p:grpSpPr>
        <p:graphicFrame>
          <p:nvGraphicFramePr>
            <p:cNvPr id="14" name="Object 13"/>
            <p:cNvGraphicFramePr>
              <a:graphicFrameLocks noChangeAspect="1"/>
            </p:cNvGraphicFramePr>
            <p:nvPr/>
          </p:nvGraphicFramePr>
          <p:xfrm>
            <a:off x="6066259" y="4173233"/>
            <a:ext cx="3315629" cy="253840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Graph" r:id="rId12" imgW="3920760" imgH="3001680" progId="Origin50.Graph">
                    <p:embed/>
                  </p:oleObj>
                </mc:Choice>
                <mc:Fallback>
                  <p:oleObj name="Graph" r:id="rId12" imgW="3920760" imgH="3001680" progId="Origin50.Graph">
                    <p:embed/>
                    <p:pic>
                      <p:nvPicPr>
                        <p:cNvPr id="14" name="Object 13"/>
                        <p:cNvPicPr/>
                        <p:nvPr/>
                      </p:nvPicPr>
                      <p:blipFill>
                        <a:blip r:embed="rId13"/>
                        <a:stretch>
                          <a:fillRect/>
                        </a:stretch>
                      </p:blipFill>
                      <p:spPr>
                        <a:xfrm>
                          <a:off x="6066259" y="4173233"/>
                          <a:ext cx="3315629" cy="253840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1" name="Rectangle 20"/>
            <p:cNvSpPr/>
            <p:nvPr/>
          </p:nvSpPr>
          <p:spPr>
            <a:xfrm>
              <a:off x="7392144" y="4571127"/>
              <a:ext cx="864096" cy="288032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1pPr>
              <a:lvl2pPr marL="3429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2pPr>
              <a:lvl3pPr marL="685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3pPr>
              <a:lvl4pPr marL="10287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4pPr>
              <a:lvl5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5pPr>
              <a:lvl6pPr marL="1714500" algn="l" defTabSz="6858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6pPr>
              <a:lvl7pPr marL="2057400" algn="l" defTabSz="6858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7pPr>
              <a:lvl8pPr marL="2400300" algn="l" defTabSz="6858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8pPr>
              <a:lvl9pPr marL="2743200" algn="l" defTabSz="6858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9pPr>
            </a:lstStyle>
            <a:p>
              <a:pPr algn="ctr"/>
              <a:endParaRPr lang="en-US"/>
            </a:p>
          </p:txBody>
        </p:sp>
      </p:grpSp>
      <p:grpSp>
        <p:nvGrpSpPr>
          <p:cNvPr id="23" name="Group 22"/>
          <p:cNvGrpSpPr>
            <a:grpSpLocks noChangeAspect="1"/>
          </p:cNvGrpSpPr>
          <p:nvPr/>
        </p:nvGrpSpPr>
        <p:grpSpPr>
          <a:xfrm>
            <a:off x="6754448" y="2715766"/>
            <a:ext cx="1988795" cy="1523042"/>
            <a:chOff x="9005929" y="4202469"/>
            <a:chExt cx="3314659" cy="2538402"/>
          </a:xfrm>
        </p:grpSpPr>
        <p:graphicFrame>
          <p:nvGraphicFramePr>
            <p:cNvPr id="15" name="Object 14"/>
            <p:cNvGraphicFramePr>
              <a:graphicFrameLocks noChangeAspect="1"/>
            </p:cNvGraphicFramePr>
            <p:nvPr/>
          </p:nvGraphicFramePr>
          <p:xfrm>
            <a:off x="9005929" y="4202469"/>
            <a:ext cx="3314659" cy="253840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Graph" r:id="rId14" imgW="3920760" imgH="3001680" progId="Origin50.Graph">
                    <p:embed/>
                  </p:oleObj>
                </mc:Choice>
                <mc:Fallback>
                  <p:oleObj name="Graph" r:id="rId14" imgW="3920760" imgH="3001680" progId="Origin50.Graph">
                    <p:embed/>
                    <p:pic>
                      <p:nvPicPr>
                        <p:cNvPr id="15" name="Object 14"/>
                        <p:cNvPicPr/>
                        <p:nvPr/>
                      </p:nvPicPr>
                      <p:blipFill>
                        <a:blip r:embed="rId15"/>
                        <a:stretch>
                          <a:fillRect/>
                        </a:stretch>
                      </p:blipFill>
                      <p:spPr>
                        <a:xfrm>
                          <a:off x="9005929" y="4202469"/>
                          <a:ext cx="3314659" cy="253840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2" name="Rectangle 21"/>
            <p:cNvSpPr/>
            <p:nvPr/>
          </p:nvSpPr>
          <p:spPr>
            <a:xfrm>
              <a:off x="10128448" y="4562162"/>
              <a:ext cx="864096" cy="288032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1pPr>
              <a:lvl2pPr marL="3429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2pPr>
              <a:lvl3pPr marL="685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3pPr>
              <a:lvl4pPr marL="10287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4pPr>
              <a:lvl5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5pPr>
              <a:lvl6pPr marL="1714500" algn="l" defTabSz="6858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6pPr>
              <a:lvl7pPr marL="2057400" algn="l" defTabSz="6858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7pPr>
              <a:lvl8pPr marL="2400300" algn="l" defTabSz="6858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8pPr>
              <a:lvl9pPr marL="2743200" algn="l" defTabSz="6858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9pPr>
            </a:lstStyle>
            <a:p>
              <a:pPr algn="ctr"/>
              <a:endParaRPr lang="en-US"/>
            </a:p>
          </p:txBody>
        </p:sp>
      </p:grpSp>
      <p:sp>
        <p:nvSpPr>
          <p:cNvPr id="24" name="Textfeld 7">
            <a:extLst>
              <a:ext uri="{FF2B5EF4-FFF2-40B4-BE49-F238E27FC236}">
                <a16:creationId xmlns:a16="http://schemas.microsoft.com/office/drawing/2014/main" id="{BE935416-18E4-46F7-9485-649372106F2D}"/>
              </a:ext>
            </a:extLst>
          </p:cNvPr>
          <p:cNvSpPr txBox="1"/>
          <p:nvPr/>
        </p:nvSpPr>
        <p:spPr>
          <a:xfrm>
            <a:off x="107504" y="4326856"/>
            <a:ext cx="5040560" cy="599716"/>
          </a:xfrm>
          <a:prstGeom prst="rect">
            <a:avLst/>
          </a:prstGeom>
          <a:solidFill>
            <a:srgbClr val="E3E3E3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lvl="0">
              <a:lnSpc>
                <a:spcPct val="113000"/>
              </a:lnSpc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Deliverable: 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PWIE.SPE.2.T001.D007</a:t>
            </a:r>
            <a:endParaRPr kumimoji="0" lang="en-US" sz="1000" b="0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13000"/>
              </a:lnSpc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Status: </a:t>
            </a:r>
            <a:r>
              <a:rPr lang="en-US" sz="1000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Completed</a:t>
            </a:r>
          </a:p>
          <a:p>
            <a:pPr lvl="0">
              <a:lnSpc>
                <a:spcPct val="113000"/>
              </a:lnSpc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Facilities</a:t>
            </a:r>
            <a:r>
              <a:rPr lang="en-US" sz="1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5 days accelerator (NCSRD) </a:t>
            </a:r>
            <a:endParaRPr kumimoji="0" lang="en-US" sz="1000" b="0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feld 8">
            <a:extLst>
              <a:ext uri="{FF2B5EF4-FFF2-40B4-BE49-F238E27FC236}">
                <a16:creationId xmlns:a16="http://schemas.microsoft.com/office/drawing/2014/main" id="{DEDA57DC-2A59-4EA4-8810-1DE85C2C52A7}"/>
              </a:ext>
            </a:extLst>
          </p:cNvPr>
          <p:cNvSpPr txBox="1"/>
          <p:nvPr/>
        </p:nvSpPr>
        <p:spPr>
          <a:xfrm>
            <a:off x="5364088" y="4326856"/>
            <a:ext cx="3672408" cy="614014"/>
          </a:xfrm>
          <a:prstGeom prst="rect">
            <a:avLst/>
          </a:prstGeom>
          <a:solidFill>
            <a:srgbClr val="E3E3E3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Human Resources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 PM</a:t>
            </a:r>
          </a:p>
          <a:p>
            <a:pPr lvl="0">
              <a:lnSpc>
                <a:spcPct val="113000"/>
              </a:lnSpc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Involved RU: 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NCSRD</a:t>
            </a:r>
          </a:p>
          <a:p>
            <a:pPr lvl="0">
              <a:lnSpc>
                <a:spcPct val="113000"/>
              </a:lnSpc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Linked WP or TSVV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WPTE</a:t>
            </a:r>
          </a:p>
        </p:txBody>
      </p:sp>
      <p:sp>
        <p:nvSpPr>
          <p:cNvPr id="26" name="Fußzeilenplatzhalter 3">
            <a:extLst>
              <a:ext uri="{FF2B5EF4-FFF2-40B4-BE49-F238E27FC236}">
                <a16:creationId xmlns:a16="http://schemas.microsoft.com/office/drawing/2014/main" id="{03B3C30A-6317-41E2-B6C4-FA8BF3A87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7544" y="4908928"/>
            <a:ext cx="8240228" cy="201104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 dirty="0">
                <a:solidFill>
                  <a:schemeClr val="tx1"/>
                </a:solidFill>
              </a:rPr>
              <a:t>Jari Likonen | WPPWIE Project Meeting  | FZJ </a:t>
            </a:r>
            <a:r>
              <a:rPr lang="en-GB" sz="1100" dirty="0" err="1">
                <a:solidFill>
                  <a:schemeClr val="tx1"/>
                </a:solidFill>
              </a:rPr>
              <a:t>Jülich</a:t>
            </a:r>
            <a:r>
              <a:rPr lang="en-GB" sz="1100" dirty="0">
                <a:solidFill>
                  <a:schemeClr val="tx1"/>
                </a:solidFill>
              </a:rPr>
              <a:t> | 7.2.2023 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| Page </a:t>
            </a:r>
            <a:fld id="{6A6D9FA1-99C7-4910-8E32-B85D378B0060}" type="slidenum">
              <a:rPr kumimoji="0" lang="en-GB" sz="11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25D5821-7210-4B41-B943-8BB35D9A91E2}"/>
              </a:ext>
            </a:extLst>
          </p:cNvPr>
          <p:cNvSpPr txBox="1"/>
          <p:nvPr/>
        </p:nvSpPr>
        <p:spPr>
          <a:xfrm>
            <a:off x="22977" y="4908928"/>
            <a:ext cx="19883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200" b="1" dirty="0"/>
              <a:t>A. Lagoyannis et al. (NCSRD)</a:t>
            </a:r>
          </a:p>
        </p:txBody>
      </p:sp>
    </p:spTree>
    <p:extLst>
      <p:ext uri="{BB962C8B-B14F-4D97-AF65-F5344CB8AC3E}">
        <p14:creationId xmlns:p14="http://schemas.microsoft.com/office/powerpoint/2010/main" val="3257644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 51"/>
          <p:cNvSpPr/>
          <p:nvPr/>
        </p:nvSpPr>
        <p:spPr>
          <a:xfrm>
            <a:off x="144000" y="4248000"/>
            <a:ext cx="4679640" cy="685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de-DE" sz="1000" b="0" strike="noStrike" spc="-1" dirty="0" err="1">
                <a:latin typeface="Arial"/>
              </a:rPr>
              <a:t>Deliverable</a:t>
            </a:r>
            <a:r>
              <a:rPr lang="de-DE" sz="1000" b="0" strike="noStrike" spc="-1" dirty="0">
                <a:latin typeface="Arial"/>
              </a:rPr>
              <a:t>: PWIE.SPE.2 D008</a:t>
            </a:r>
          </a:p>
          <a:p>
            <a:pPr>
              <a:lnSpc>
                <a:spcPct val="100000"/>
              </a:lnSpc>
              <a:buNone/>
            </a:pPr>
            <a:r>
              <a:rPr lang="de-DE" sz="1000" b="0" strike="noStrike" spc="-1" dirty="0">
                <a:latin typeface="Arial"/>
              </a:rPr>
              <a:t>Status: </a:t>
            </a:r>
            <a:r>
              <a:rPr lang="fi-FI" sz="1000" b="0" i="1" strike="noStrike" spc="-1" dirty="0" err="1">
                <a:solidFill>
                  <a:srgbClr val="3CB371"/>
                </a:solidFill>
                <a:latin typeface="Arial"/>
              </a:rPr>
              <a:t>Completed</a:t>
            </a:r>
            <a:endParaRPr lang="de-DE" sz="1000" i="1" spc="-1" dirty="0">
              <a:solidFill>
                <a:srgbClr val="3CB371"/>
              </a:solidFill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de-DE" sz="1000" b="0" strike="noStrike" spc="-1" dirty="0" err="1">
                <a:solidFill>
                  <a:srgbClr val="000000"/>
                </a:solidFill>
                <a:latin typeface="Arial"/>
              </a:rPr>
              <a:t>Facilities</a:t>
            </a:r>
            <a:r>
              <a:rPr lang="de-DE" sz="1000" b="0" strike="noStrike" spc="-1" dirty="0">
                <a:solidFill>
                  <a:srgbClr val="000000"/>
                </a:solidFill>
                <a:latin typeface="Arial"/>
              </a:rPr>
              <a:t>: None</a:t>
            </a:r>
            <a:endParaRPr lang="de-DE" sz="1000" b="0" strike="noStrike" spc="-1" dirty="0">
              <a:latin typeface="Arial"/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5004000" y="4248000"/>
            <a:ext cx="3995640" cy="685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de-DE" sz="1000" b="0" strike="noStrike" spc="-1" dirty="0">
                <a:latin typeface="Arial"/>
              </a:rPr>
              <a:t>Human Resources: 2 PM</a:t>
            </a:r>
          </a:p>
          <a:p>
            <a:pPr>
              <a:lnSpc>
                <a:spcPct val="100000"/>
              </a:lnSpc>
              <a:buNone/>
            </a:pPr>
            <a:r>
              <a:rPr lang="de-DE" sz="1000" b="0" strike="noStrike" spc="-1" dirty="0" err="1">
                <a:latin typeface="Arial"/>
              </a:rPr>
              <a:t>Involved</a:t>
            </a:r>
            <a:r>
              <a:rPr lang="de-DE" sz="1000" b="0" strike="noStrike" spc="-1" dirty="0">
                <a:latin typeface="Arial"/>
              </a:rPr>
              <a:t> RUs: </a:t>
            </a:r>
            <a:r>
              <a:rPr lang="de-DE" sz="1000" b="0" strike="noStrike" spc="-1" dirty="0">
                <a:solidFill>
                  <a:srgbClr val="000000"/>
                </a:solidFill>
                <a:latin typeface="Arial"/>
              </a:rPr>
              <a:t>VR</a:t>
            </a:r>
            <a:endParaRPr lang="de-DE" sz="10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de-DE" sz="1000" b="0" strike="noStrike" spc="-1" dirty="0" err="1">
                <a:solidFill>
                  <a:srgbClr val="000000"/>
                </a:solidFill>
                <a:latin typeface="Arial"/>
              </a:rPr>
              <a:t>Linked</a:t>
            </a:r>
            <a:r>
              <a:rPr lang="de-DE" sz="1000" b="0" strike="noStrike" spc="-1" dirty="0">
                <a:solidFill>
                  <a:srgbClr val="000000"/>
                </a:solidFill>
                <a:latin typeface="Arial"/>
              </a:rPr>
              <a:t> WP </a:t>
            </a:r>
            <a:r>
              <a:rPr lang="de-DE" sz="1000" b="0" strike="noStrike" spc="-1" dirty="0" err="1">
                <a:solidFill>
                  <a:srgbClr val="000000"/>
                </a:solidFill>
                <a:latin typeface="Arial"/>
              </a:rPr>
              <a:t>or</a:t>
            </a:r>
            <a:r>
              <a:rPr lang="de-DE" sz="1000" b="0" strike="noStrike" spc="-1" dirty="0">
                <a:solidFill>
                  <a:srgbClr val="000000"/>
                </a:solidFill>
                <a:latin typeface="Arial"/>
              </a:rPr>
              <a:t> TSVV: </a:t>
            </a:r>
            <a:endParaRPr lang="de-DE" sz="1000" b="0" strike="noStrike" spc="-1" dirty="0">
              <a:latin typeface="Arial"/>
            </a:endParaRPr>
          </a:p>
        </p:txBody>
      </p:sp>
      <p:sp>
        <p:nvSpPr>
          <p:cNvPr id="54" name="PlaceHolder 1"/>
          <p:cNvSpPr>
            <a:spLocks noGrp="1"/>
          </p:cNvSpPr>
          <p:nvPr>
            <p:ph type="title"/>
          </p:nvPr>
        </p:nvSpPr>
        <p:spPr>
          <a:xfrm>
            <a:off x="82440" y="117720"/>
            <a:ext cx="8625332" cy="342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2000" b="1" strike="noStrike" spc="-1" dirty="0">
                <a:solidFill>
                  <a:srgbClr val="000000"/>
                </a:solidFill>
                <a:latin typeface="Calibri"/>
              </a:rPr>
              <a:t>SP </a:t>
            </a:r>
            <a:r>
              <a:rPr lang="en-US" sz="2000" b="1" strike="noStrike" spc="-1" dirty="0">
                <a:solidFill>
                  <a:srgbClr val="C9211E"/>
                </a:solidFill>
                <a:latin typeface="Calibri"/>
              </a:rPr>
              <a:t>E.2</a:t>
            </a:r>
            <a:r>
              <a:rPr lang="en-US" sz="2000" b="1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US" sz="2000" b="1" strike="noStrike" spc="-1" dirty="0" err="1">
                <a:solidFill>
                  <a:srgbClr val="000000"/>
                </a:solidFill>
                <a:latin typeface="Calibri"/>
              </a:rPr>
              <a:t>ToF</a:t>
            </a:r>
            <a:r>
              <a:rPr lang="en-US" sz="2000" b="1" strike="noStrike" spc="-1" dirty="0">
                <a:solidFill>
                  <a:srgbClr val="000000"/>
                </a:solidFill>
                <a:latin typeface="Calibri"/>
              </a:rPr>
              <a:t>-ERDA beam analyses of Divertor tiles after ILW1-3 (VR)</a:t>
            </a:r>
            <a:endParaRPr lang="de-DE" sz="2000" b="1" strike="noStrike" spc="-1" dirty="0">
              <a:latin typeface="Arial"/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216000" y="483518"/>
            <a:ext cx="5724152" cy="685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  <a:buClr>
                <a:srgbClr val="000000"/>
              </a:buClr>
              <a:buSzPct val="45000"/>
            </a:pPr>
            <a:r>
              <a:rPr lang="en-US" sz="1800" b="0" strike="noStrike" spc="-1" dirty="0">
                <a:latin typeface="Arial"/>
              </a:rPr>
              <a:t>Relative amount of D, Be, and isotopes of O and N in the apparent top of the sample (5x10</a:t>
            </a:r>
            <a:r>
              <a:rPr lang="en-US" sz="1800" b="0" strike="noStrike" spc="-1" baseline="30000" dirty="0">
                <a:latin typeface="Arial"/>
              </a:rPr>
              <a:t>18</a:t>
            </a:r>
            <a:r>
              <a:rPr lang="en-US" sz="1800" b="0" strike="noStrike" spc="-1" dirty="0">
                <a:latin typeface="Arial"/>
              </a:rPr>
              <a:t> at./cm</a:t>
            </a:r>
            <a:r>
              <a:rPr lang="en-US" sz="1800" b="0" strike="noStrike" spc="-1" baseline="30000" dirty="0">
                <a:latin typeface="Arial"/>
              </a:rPr>
              <a:t>2</a:t>
            </a:r>
            <a:r>
              <a:rPr lang="en-US" sz="1800" b="0" strike="noStrike" spc="-1" dirty="0">
                <a:latin typeface="Arial"/>
              </a:rPr>
              <a:t>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5C0FB9C-CB50-4649-BD09-CC30EE332C1C}"/>
              </a:ext>
            </a:extLst>
          </p:cNvPr>
          <p:cNvSpPr txBox="1"/>
          <p:nvPr/>
        </p:nvSpPr>
        <p:spPr>
          <a:xfrm>
            <a:off x="82440" y="4887280"/>
            <a:ext cx="20746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200" b="1" dirty="0"/>
              <a:t>D. Primetzhofer et al. (VR)</a:t>
            </a:r>
          </a:p>
          <a:p>
            <a:endParaRPr lang="fi-FI" sz="1200" b="1" dirty="0"/>
          </a:p>
        </p:txBody>
      </p:sp>
      <p:sp>
        <p:nvSpPr>
          <p:cNvPr id="13" name="Fußzeilenplatzhalter 3">
            <a:extLst>
              <a:ext uri="{FF2B5EF4-FFF2-40B4-BE49-F238E27FC236}">
                <a16:creationId xmlns:a16="http://schemas.microsoft.com/office/drawing/2014/main" id="{59AFD340-2309-4ABF-A0B1-8D28E4E85C9B}"/>
              </a:ext>
            </a:extLst>
          </p:cNvPr>
          <p:cNvSpPr txBox="1">
            <a:spLocks/>
          </p:cNvSpPr>
          <p:nvPr/>
        </p:nvSpPr>
        <p:spPr>
          <a:xfrm>
            <a:off x="467544" y="4908928"/>
            <a:ext cx="8240228" cy="20110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r>
              <a:rPr lang="en-GB" sz="1100" dirty="0"/>
              <a:t>Jari Likonen | WPPWIE Review Meeting  | </a:t>
            </a:r>
            <a:r>
              <a:rPr lang="en-GB" sz="1100" dirty="0">
                <a:solidFill>
                  <a:schemeClr val="tx1"/>
                </a:solidFill>
              </a:rPr>
              <a:t>FZJ </a:t>
            </a:r>
            <a:r>
              <a:rPr lang="en-GB" sz="1100" dirty="0" err="1">
                <a:solidFill>
                  <a:schemeClr val="tx1"/>
                </a:solidFill>
              </a:rPr>
              <a:t>Jülich</a:t>
            </a:r>
            <a:r>
              <a:rPr lang="en-GB" sz="1100" dirty="0">
                <a:solidFill>
                  <a:schemeClr val="tx1"/>
                </a:solidFill>
              </a:rPr>
              <a:t> | 7.2.2023</a:t>
            </a:r>
            <a:r>
              <a:rPr lang="en-GB" sz="1100" dirty="0"/>
              <a:t> </a:t>
            </a:r>
            <a:r>
              <a:rPr lang="en-GB" sz="1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 Page </a:t>
            </a:r>
            <a:fld id="{6A6D9FA1-99C7-4910-8E32-B85D378B0060}" type="slidenum">
              <a:rPr lang="en-GB" sz="110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>
                <a:defRPr/>
              </a:pPr>
              <a:t>22</a:t>
            </a:fld>
            <a:endParaRPr lang="en-GB" sz="11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 Box 30">
            <a:extLst>
              <a:ext uri="{FF2B5EF4-FFF2-40B4-BE49-F238E27FC236}">
                <a16:creationId xmlns:a16="http://schemas.microsoft.com/office/drawing/2014/main" id="{780DA73D-C927-C013-D025-D7E1ECC17E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92080" y="878819"/>
            <a:ext cx="3769480" cy="38472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altLang="en-US" sz="1600" dirty="0"/>
              <a:t>Analysed with </a:t>
            </a:r>
            <a:r>
              <a:rPr lang="en-GB" altLang="en-US" sz="1600" dirty="0">
                <a:solidFill>
                  <a:srgbClr val="00B050"/>
                </a:solidFill>
              </a:rPr>
              <a:t>44 MeV I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altLang="en-US" sz="1600" dirty="0"/>
              <a:t>Other elements found: H,C, N, ~Ni(Inconel components), W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altLang="en-US" sz="1600" dirty="0"/>
              <a:t>Very clear </a:t>
            </a:r>
            <a:r>
              <a:rPr lang="en-GB" altLang="en-US" sz="1600" dirty="0">
                <a:solidFill>
                  <a:srgbClr val="00B050"/>
                </a:solidFill>
              </a:rPr>
              <a:t>traces of </a:t>
            </a:r>
            <a:r>
              <a:rPr lang="en-GB" altLang="en-US" sz="1600" baseline="30000" dirty="0">
                <a:solidFill>
                  <a:srgbClr val="00B050"/>
                </a:solidFill>
              </a:rPr>
              <a:t>15</a:t>
            </a:r>
            <a:r>
              <a:rPr lang="en-GB" altLang="en-US" sz="1600" dirty="0">
                <a:solidFill>
                  <a:srgbClr val="00B050"/>
                </a:solidFill>
              </a:rPr>
              <a:t>N and </a:t>
            </a:r>
            <a:r>
              <a:rPr lang="en-GB" altLang="en-US" sz="1600" baseline="30000" dirty="0">
                <a:solidFill>
                  <a:srgbClr val="00B050"/>
                </a:solidFill>
              </a:rPr>
              <a:t>18</a:t>
            </a:r>
            <a:r>
              <a:rPr lang="en-GB" altLang="en-US" sz="1600" dirty="0">
                <a:solidFill>
                  <a:srgbClr val="00B050"/>
                </a:solidFill>
              </a:rPr>
              <a:t>O </a:t>
            </a:r>
            <a:r>
              <a:rPr lang="en-GB" altLang="en-US" sz="1600" dirty="0"/>
              <a:t>that were injected </a:t>
            </a:r>
            <a:r>
              <a:rPr lang="en-GB" altLang="en-US" sz="1600" dirty="0">
                <a:solidFill>
                  <a:srgbClr val="00B050"/>
                </a:solidFill>
              </a:rPr>
              <a:t>at the end of ILW3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altLang="en-US" sz="1600" dirty="0">
                <a:solidFill>
                  <a:srgbClr val="00B050"/>
                </a:solidFill>
              </a:rPr>
              <a:t>More </a:t>
            </a:r>
            <a:r>
              <a:rPr lang="en-GB" altLang="en-US" sz="1600" baseline="30000" dirty="0">
                <a:solidFill>
                  <a:srgbClr val="00B050"/>
                </a:solidFill>
              </a:rPr>
              <a:t>15</a:t>
            </a:r>
            <a:r>
              <a:rPr lang="en-GB" altLang="en-US" sz="1600" dirty="0">
                <a:solidFill>
                  <a:srgbClr val="00B050"/>
                </a:solidFill>
              </a:rPr>
              <a:t>N and </a:t>
            </a:r>
            <a:r>
              <a:rPr lang="en-GB" altLang="en-US" sz="1600" baseline="30000" dirty="0">
                <a:solidFill>
                  <a:srgbClr val="00B050"/>
                </a:solidFill>
              </a:rPr>
              <a:t>18</a:t>
            </a:r>
            <a:r>
              <a:rPr lang="en-GB" altLang="en-US" sz="1600" dirty="0">
                <a:solidFill>
                  <a:srgbClr val="00B050"/>
                </a:solidFill>
              </a:rPr>
              <a:t>O</a:t>
            </a:r>
            <a:r>
              <a:rPr lang="en-GB" altLang="en-US" sz="1600" dirty="0"/>
              <a:t> at inner part of </a:t>
            </a:r>
            <a:r>
              <a:rPr lang="en-GB" altLang="en-US" sz="1600" dirty="0">
                <a:solidFill>
                  <a:srgbClr val="00B050"/>
                </a:solidFill>
              </a:rPr>
              <a:t>HFGC tile and top of tile 1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altLang="en-US" sz="1600" dirty="0">
                <a:solidFill>
                  <a:srgbClr val="00B050"/>
                </a:solidFill>
              </a:rPr>
              <a:t>Difficult to quantify </a:t>
            </a:r>
            <a:r>
              <a:rPr lang="en-GB" altLang="en-US" sz="1600" dirty="0"/>
              <a:t>because of roughness (ratios more reliable)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altLang="en-US" sz="1600" dirty="0"/>
              <a:t>Difference between surface deposits from last shots and “bulk”  from whole campaign makes values for the injected isotopes more difficult</a:t>
            </a:r>
          </a:p>
          <a:p>
            <a:endParaRPr lang="en-GB" altLang="en-US" b="1" dirty="0"/>
          </a:p>
          <a:p>
            <a:pPr lvl="1"/>
            <a:endParaRPr lang="fr-FR" altLang="en-US" dirty="0"/>
          </a:p>
        </p:txBody>
      </p:sp>
      <p:graphicFrame>
        <p:nvGraphicFramePr>
          <p:cNvPr id="4" name="Tabell 6">
            <a:extLst>
              <a:ext uri="{FF2B5EF4-FFF2-40B4-BE49-F238E27FC236}">
                <a16:creationId xmlns:a16="http://schemas.microsoft.com/office/drawing/2014/main" id="{30BE854F-4938-AC94-3A32-03EB974932C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9290138"/>
              </p:ext>
            </p:extLst>
          </p:nvPr>
        </p:nvGraphicFramePr>
        <p:xfrm>
          <a:off x="118210" y="1091311"/>
          <a:ext cx="4572000" cy="33801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8000">
                  <a:extLst>
                    <a:ext uri="{9D8B030D-6E8A-4147-A177-3AD203B41FA5}">
                      <a16:colId xmlns:a16="http://schemas.microsoft.com/office/drawing/2014/main" val="777879248"/>
                    </a:ext>
                  </a:extLst>
                </a:gridCol>
                <a:gridCol w="508000">
                  <a:extLst>
                    <a:ext uri="{9D8B030D-6E8A-4147-A177-3AD203B41FA5}">
                      <a16:colId xmlns:a16="http://schemas.microsoft.com/office/drawing/2014/main" val="2766264106"/>
                    </a:ext>
                  </a:extLst>
                </a:gridCol>
                <a:gridCol w="508000">
                  <a:extLst>
                    <a:ext uri="{9D8B030D-6E8A-4147-A177-3AD203B41FA5}">
                      <a16:colId xmlns:a16="http://schemas.microsoft.com/office/drawing/2014/main" val="194825960"/>
                    </a:ext>
                  </a:extLst>
                </a:gridCol>
                <a:gridCol w="508000">
                  <a:extLst>
                    <a:ext uri="{9D8B030D-6E8A-4147-A177-3AD203B41FA5}">
                      <a16:colId xmlns:a16="http://schemas.microsoft.com/office/drawing/2014/main" val="3751315611"/>
                    </a:ext>
                  </a:extLst>
                </a:gridCol>
                <a:gridCol w="508000">
                  <a:extLst>
                    <a:ext uri="{9D8B030D-6E8A-4147-A177-3AD203B41FA5}">
                      <a16:colId xmlns:a16="http://schemas.microsoft.com/office/drawing/2014/main" val="1310497048"/>
                    </a:ext>
                  </a:extLst>
                </a:gridCol>
                <a:gridCol w="508000">
                  <a:extLst>
                    <a:ext uri="{9D8B030D-6E8A-4147-A177-3AD203B41FA5}">
                      <a16:colId xmlns:a16="http://schemas.microsoft.com/office/drawing/2014/main" val="1905243310"/>
                    </a:ext>
                  </a:extLst>
                </a:gridCol>
                <a:gridCol w="508000">
                  <a:extLst>
                    <a:ext uri="{9D8B030D-6E8A-4147-A177-3AD203B41FA5}">
                      <a16:colId xmlns:a16="http://schemas.microsoft.com/office/drawing/2014/main" val="552683999"/>
                    </a:ext>
                  </a:extLst>
                </a:gridCol>
                <a:gridCol w="508000">
                  <a:extLst>
                    <a:ext uri="{9D8B030D-6E8A-4147-A177-3AD203B41FA5}">
                      <a16:colId xmlns:a16="http://schemas.microsoft.com/office/drawing/2014/main" val="2066752159"/>
                    </a:ext>
                  </a:extLst>
                </a:gridCol>
                <a:gridCol w="508000">
                  <a:extLst>
                    <a:ext uri="{9D8B030D-6E8A-4147-A177-3AD203B41FA5}">
                      <a16:colId xmlns:a16="http://schemas.microsoft.com/office/drawing/2014/main" val="1734275902"/>
                    </a:ext>
                  </a:extLst>
                </a:gridCol>
              </a:tblGrid>
              <a:tr h="260008">
                <a:tc>
                  <a:txBody>
                    <a:bodyPr/>
                    <a:lstStyle/>
                    <a:p>
                      <a:pPr algn="l" fontAlgn="b"/>
                      <a:r>
                        <a:rPr lang="sv-S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HFGC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2H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14N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15N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16O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18O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Be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447416487"/>
                  </a:ext>
                </a:extLst>
              </a:tr>
              <a:tr h="260008">
                <a:tc>
                  <a:txBody>
                    <a:bodyPr/>
                    <a:lstStyle/>
                    <a:p>
                      <a:pPr algn="l" fontAlgn="b"/>
                      <a:endParaRPr lang="sv-S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1b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sv-S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0,10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0,61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2004132"/>
                  </a:ext>
                </a:extLst>
              </a:tr>
              <a:tr h="260008">
                <a:tc>
                  <a:txBody>
                    <a:bodyPr/>
                    <a:lstStyle/>
                    <a:p>
                      <a:pPr algn="l" fontAlgn="b"/>
                      <a:endParaRPr lang="sv-SE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3b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sv-S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0,11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0,61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607964655"/>
                  </a:ext>
                </a:extLst>
              </a:tr>
              <a:tr h="260008">
                <a:tc>
                  <a:txBody>
                    <a:bodyPr/>
                    <a:lstStyle/>
                    <a:p>
                      <a:pPr algn="l" fontAlgn="b"/>
                      <a:endParaRPr lang="sv-SE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5b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sv-SE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0,19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0,59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515200199"/>
                  </a:ext>
                </a:extLst>
              </a:tr>
              <a:tr h="260008">
                <a:tc>
                  <a:txBody>
                    <a:bodyPr/>
                    <a:lstStyle/>
                    <a:p>
                      <a:pPr algn="l" fontAlgn="b"/>
                      <a:endParaRPr lang="sv-SE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7b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sv-SE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0,16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0,21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053092775"/>
                  </a:ext>
                </a:extLst>
              </a:tr>
              <a:tr h="260008">
                <a:tc>
                  <a:txBody>
                    <a:bodyPr/>
                    <a:lstStyle/>
                    <a:p>
                      <a:pPr algn="l" fontAlgn="b"/>
                      <a:endParaRPr lang="sv-SE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812091339"/>
                  </a:ext>
                </a:extLst>
              </a:tr>
              <a:tr h="260008">
                <a:tc>
                  <a:txBody>
                    <a:bodyPr/>
                    <a:lstStyle/>
                    <a:p>
                      <a:pPr algn="l" fontAlgn="b"/>
                      <a:r>
                        <a:rPr lang="sv-SE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Tile1A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518403116"/>
                  </a:ext>
                </a:extLst>
              </a:tr>
              <a:tr h="260008">
                <a:tc>
                  <a:txBody>
                    <a:bodyPr/>
                    <a:lstStyle/>
                    <a:p>
                      <a:pPr algn="l" fontAlgn="b"/>
                      <a:endParaRPr lang="sv-SE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1b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sv-SE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0,27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0,53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006458752"/>
                  </a:ext>
                </a:extLst>
              </a:tr>
              <a:tr h="260008">
                <a:tc>
                  <a:txBody>
                    <a:bodyPr/>
                    <a:lstStyle/>
                    <a:p>
                      <a:pPr algn="l" fontAlgn="b"/>
                      <a:endParaRPr lang="sv-SE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3b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sv-SE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0,20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0,63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371471880"/>
                  </a:ext>
                </a:extLst>
              </a:tr>
              <a:tr h="260008">
                <a:tc>
                  <a:txBody>
                    <a:bodyPr/>
                    <a:lstStyle/>
                    <a:p>
                      <a:pPr algn="l" fontAlgn="b"/>
                      <a:endParaRPr lang="sv-SE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6b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sv-S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0,17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0,65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463508644"/>
                  </a:ext>
                </a:extLst>
              </a:tr>
              <a:tr h="260008">
                <a:tc>
                  <a:txBody>
                    <a:bodyPr/>
                    <a:lstStyle/>
                    <a:p>
                      <a:pPr algn="l" fontAlgn="b"/>
                      <a:endParaRPr lang="sv-SE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9b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sv-S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0,11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0,51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401814248"/>
                  </a:ext>
                </a:extLst>
              </a:tr>
              <a:tr h="260008">
                <a:tc>
                  <a:txBody>
                    <a:bodyPr/>
                    <a:lstStyle/>
                    <a:p>
                      <a:pPr algn="l" fontAlgn="b"/>
                      <a:endParaRPr lang="sv-SE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10b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sv-S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0,13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0,59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412745233"/>
                  </a:ext>
                </a:extLst>
              </a:tr>
              <a:tr h="260008">
                <a:tc>
                  <a:txBody>
                    <a:bodyPr/>
                    <a:lstStyle/>
                    <a:p>
                      <a:pPr algn="l" fontAlgn="b"/>
                      <a:endParaRPr lang="sv-SE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11b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sv-S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0,12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0,58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59862726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161083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 51"/>
          <p:cNvSpPr/>
          <p:nvPr/>
        </p:nvSpPr>
        <p:spPr>
          <a:xfrm>
            <a:off x="144000" y="4248000"/>
            <a:ext cx="4679640" cy="685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de-DE" sz="1000" b="0" strike="noStrike" spc="-1" dirty="0" err="1">
                <a:latin typeface="Arial"/>
              </a:rPr>
              <a:t>Deliverable</a:t>
            </a:r>
            <a:r>
              <a:rPr lang="de-DE" sz="1000" b="0" strike="noStrike" spc="-1" dirty="0">
                <a:latin typeface="Arial"/>
              </a:rPr>
              <a:t>: PWIE.SPE.2 D008</a:t>
            </a:r>
          </a:p>
          <a:p>
            <a:pPr>
              <a:lnSpc>
                <a:spcPct val="100000"/>
              </a:lnSpc>
              <a:buNone/>
            </a:pPr>
            <a:r>
              <a:rPr lang="de-DE" sz="1000" b="0" strike="noStrike" spc="-1" dirty="0">
                <a:latin typeface="Arial"/>
              </a:rPr>
              <a:t>Status: </a:t>
            </a:r>
            <a:r>
              <a:rPr lang="fi-FI" sz="1000" b="0" i="1" strike="noStrike" spc="-1" dirty="0" err="1">
                <a:solidFill>
                  <a:srgbClr val="3CB371"/>
                </a:solidFill>
                <a:latin typeface="Arial"/>
              </a:rPr>
              <a:t>Completed</a:t>
            </a:r>
            <a:endParaRPr lang="de-DE" sz="1000" i="1" spc="-1" dirty="0">
              <a:solidFill>
                <a:srgbClr val="3CB371"/>
              </a:solidFill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de-DE" sz="1000" b="0" strike="noStrike" spc="-1" dirty="0" err="1">
                <a:solidFill>
                  <a:srgbClr val="000000"/>
                </a:solidFill>
                <a:latin typeface="Arial"/>
              </a:rPr>
              <a:t>Facilities</a:t>
            </a:r>
            <a:r>
              <a:rPr lang="de-DE" sz="1000" b="0" strike="noStrike" spc="-1" dirty="0">
                <a:solidFill>
                  <a:srgbClr val="000000"/>
                </a:solidFill>
                <a:latin typeface="Arial"/>
              </a:rPr>
              <a:t>: None</a:t>
            </a:r>
            <a:endParaRPr lang="de-DE" sz="1000" b="0" strike="noStrike" spc="-1" dirty="0">
              <a:latin typeface="Arial"/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5004000" y="4248000"/>
            <a:ext cx="3995640" cy="685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de-DE" sz="1000" b="0" strike="noStrike" spc="-1" dirty="0">
                <a:latin typeface="Arial"/>
              </a:rPr>
              <a:t>Human Resources: 2 PM</a:t>
            </a:r>
          </a:p>
          <a:p>
            <a:pPr>
              <a:lnSpc>
                <a:spcPct val="100000"/>
              </a:lnSpc>
              <a:buNone/>
            </a:pPr>
            <a:r>
              <a:rPr lang="de-DE" sz="1000" b="0" strike="noStrike" spc="-1" dirty="0" err="1">
                <a:latin typeface="Arial"/>
              </a:rPr>
              <a:t>Involved</a:t>
            </a:r>
            <a:r>
              <a:rPr lang="de-DE" sz="1000" b="0" strike="noStrike" spc="-1" dirty="0">
                <a:latin typeface="Arial"/>
              </a:rPr>
              <a:t> RUs: </a:t>
            </a:r>
            <a:r>
              <a:rPr lang="de-DE" sz="1000" b="0" strike="noStrike" spc="-1" dirty="0">
                <a:solidFill>
                  <a:srgbClr val="000000"/>
                </a:solidFill>
                <a:latin typeface="Arial"/>
              </a:rPr>
              <a:t>VR</a:t>
            </a:r>
            <a:endParaRPr lang="de-DE" sz="10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de-DE" sz="1000" b="0" strike="noStrike" spc="-1" dirty="0" err="1">
                <a:solidFill>
                  <a:srgbClr val="000000"/>
                </a:solidFill>
                <a:latin typeface="Arial"/>
              </a:rPr>
              <a:t>Linked</a:t>
            </a:r>
            <a:r>
              <a:rPr lang="de-DE" sz="1000" b="0" strike="noStrike" spc="-1" dirty="0">
                <a:solidFill>
                  <a:srgbClr val="000000"/>
                </a:solidFill>
                <a:latin typeface="Arial"/>
              </a:rPr>
              <a:t> WP </a:t>
            </a:r>
            <a:r>
              <a:rPr lang="de-DE" sz="1000" b="0" strike="noStrike" spc="-1" dirty="0" err="1">
                <a:solidFill>
                  <a:srgbClr val="000000"/>
                </a:solidFill>
                <a:latin typeface="Arial"/>
              </a:rPr>
              <a:t>or</a:t>
            </a:r>
            <a:r>
              <a:rPr lang="de-DE" sz="1000" b="0" strike="noStrike" spc="-1" dirty="0">
                <a:solidFill>
                  <a:srgbClr val="000000"/>
                </a:solidFill>
                <a:latin typeface="Arial"/>
              </a:rPr>
              <a:t> TSVV: </a:t>
            </a:r>
            <a:endParaRPr lang="de-DE" sz="1000" b="0" strike="noStrike" spc="-1" dirty="0">
              <a:latin typeface="Arial"/>
            </a:endParaRPr>
          </a:p>
        </p:txBody>
      </p:sp>
      <p:sp>
        <p:nvSpPr>
          <p:cNvPr id="54" name="PlaceHolder 1"/>
          <p:cNvSpPr>
            <a:spLocks noGrp="1"/>
          </p:cNvSpPr>
          <p:nvPr>
            <p:ph type="title"/>
          </p:nvPr>
        </p:nvSpPr>
        <p:spPr>
          <a:xfrm>
            <a:off x="82440" y="117720"/>
            <a:ext cx="8625332" cy="342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2000" b="1" strike="noStrike" spc="-1" dirty="0">
                <a:solidFill>
                  <a:srgbClr val="000000"/>
                </a:solidFill>
                <a:latin typeface="Calibri"/>
              </a:rPr>
              <a:t>SP </a:t>
            </a:r>
            <a:r>
              <a:rPr lang="en-US" sz="2000" b="1" strike="noStrike" spc="-1" dirty="0">
                <a:solidFill>
                  <a:srgbClr val="C9211E"/>
                </a:solidFill>
                <a:latin typeface="Calibri"/>
              </a:rPr>
              <a:t>E.2</a:t>
            </a:r>
            <a:r>
              <a:rPr lang="en-US" sz="2000" b="1" strike="noStrike" spc="-1" dirty="0">
                <a:solidFill>
                  <a:srgbClr val="000000"/>
                </a:solidFill>
                <a:latin typeface="Calibri"/>
              </a:rPr>
              <a:t> Total thickness with NRA (VR)</a:t>
            </a:r>
            <a:endParaRPr lang="de-DE" sz="2000" b="1" strike="noStrike" spc="-1" dirty="0">
              <a:latin typeface="Arial"/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216000" y="634691"/>
            <a:ext cx="5724152" cy="42489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  <a:buClr>
                <a:srgbClr val="000000"/>
              </a:buClr>
              <a:buSzPct val="45000"/>
            </a:pPr>
            <a:r>
              <a:rPr lang="en-US" sz="1800" b="0" strike="noStrike" spc="-1" dirty="0">
                <a:latin typeface="Arial"/>
              </a:rPr>
              <a:t>Total amount of D and Be (10</a:t>
            </a:r>
            <a:r>
              <a:rPr lang="en-US" sz="1800" b="0" strike="noStrike" spc="-1" baseline="30000" dirty="0">
                <a:latin typeface="Arial"/>
              </a:rPr>
              <a:t>18</a:t>
            </a:r>
            <a:r>
              <a:rPr lang="en-US" sz="1800" b="0" strike="noStrike" spc="-1" dirty="0">
                <a:latin typeface="Arial"/>
              </a:rPr>
              <a:t> at./cm</a:t>
            </a:r>
            <a:r>
              <a:rPr lang="en-US" sz="1800" b="0" strike="noStrike" spc="-1" baseline="30000" dirty="0">
                <a:latin typeface="Arial"/>
              </a:rPr>
              <a:t>2</a:t>
            </a:r>
            <a:r>
              <a:rPr lang="en-US" sz="1800" b="0" strike="noStrike" spc="-1" dirty="0">
                <a:latin typeface="Arial"/>
              </a:rPr>
              <a:t>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5C0FB9C-CB50-4649-BD09-CC30EE332C1C}"/>
              </a:ext>
            </a:extLst>
          </p:cNvPr>
          <p:cNvSpPr txBox="1"/>
          <p:nvPr/>
        </p:nvSpPr>
        <p:spPr>
          <a:xfrm>
            <a:off x="82440" y="4887280"/>
            <a:ext cx="20746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200" b="1" dirty="0"/>
              <a:t>D. Primetzhofer et al. (VR)</a:t>
            </a:r>
          </a:p>
          <a:p>
            <a:endParaRPr lang="fi-FI" sz="1200" b="1" dirty="0"/>
          </a:p>
        </p:txBody>
      </p:sp>
      <p:sp>
        <p:nvSpPr>
          <p:cNvPr id="13" name="Fußzeilenplatzhalter 3">
            <a:extLst>
              <a:ext uri="{FF2B5EF4-FFF2-40B4-BE49-F238E27FC236}">
                <a16:creationId xmlns:a16="http://schemas.microsoft.com/office/drawing/2014/main" id="{59AFD340-2309-4ABF-A0B1-8D28E4E85C9B}"/>
              </a:ext>
            </a:extLst>
          </p:cNvPr>
          <p:cNvSpPr txBox="1">
            <a:spLocks/>
          </p:cNvSpPr>
          <p:nvPr/>
        </p:nvSpPr>
        <p:spPr>
          <a:xfrm>
            <a:off x="467544" y="4908928"/>
            <a:ext cx="8240228" cy="20110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r>
              <a:rPr lang="en-GB" sz="1100" dirty="0"/>
              <a:t>Jari Likonen | WPPWIE Review Meeting  | </a:t>
            </a:r>
            <a:r>
              <a:rPr lang="en-GB" sz="1100" dirty="0">
                <a:solidFill>
                  <a:schemeClr val="tx1"/>
                </a:solidFill>
              </a:rPr>
              <a:t>FZJ </a:t>
            </a:r>
            <a:r>
              <a:rPr lang="en-GB" sz="1100" dirty="0" err="1">
                <a:solidFill>
                  <a:schemeClr val="tx1"/>
                </a:solidFill>
              </a:rPr>
              <a:t>Jülich</a:t>
            </a:r>
            <a:r>
              <a:rPr lang="en-GB" sz="1100" dirty="0">
                <a:solidFill>
                  <a:schemeClr val="tx1"/>
                </a:solidFill>
              </a:rPr>
              <a:t> | 7.2.2023</a:t>
            </a:r>
            <a:r>
              <a:rPr lang="en-GB" sz="1100" dirty="0"/>
              <a:t> </a:t>
            </a:r>
            <a:r>
              <a:rPr lang="en-GB" sz="1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 Page </a:t>
            </a:r>
            <a:fld id="{6A6D9FA1-99C7-4910-8E32-B85D378B0060}" type="slidenum">
              <a:rPr lang="en-GB" sz="110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>
                <a:defRPr/>
              </a:pPr>
              <a:t>23</a:t>
            </a:fld>
            <a:endParaRPr lang="en-GB" sz="11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 Box 30">
            <a:extLst>
              <a:ext uri="{FF2B5EF4-FFF2-40B4-BE49-F238E27FC236}">
                <a16:creationId xmlns:a16="http://schemas.microsoft.com/office/drawing/2014/main" id="{780DA73D-C927-C013-D025-D7E1ECC17E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92080" y="878819"/>
            <a:ext cx="3769480" cy="36009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altLang="en-US" sz="1600" dirty="0"/>
              <a:t>Measured with </a:t>
            </a:r>
            <a:r>
              <a:rPr lang="en-US" altLang="en-US" sz="1600" dirty="0">
                <a:solidFill>
                  <a:srgbClr val="00B050"/>
                </a:solidFill>
              </a:rPr>
              <a:t>2.8 MeV </a:t>
            </a:r>
            <a:r>
              <a:rPr lang="en-US" altLang="en-US" sz="1600" baseline="30000" dirty="0">
                <a:solidFill>
                  <a:srgbClr val="00B050"/>
                </a:solidFill>
              </a:rPr>
              <a:t>3</a:t>
            </a:r>
            <a:r>
              <a:rPr lang="en-US" altLang="en-US" sz="1600" dirty="0">
                <a:solidFill>
                  <a:srgbClr val="00B050"/>
                </a:solidFill>
              </a:rPr>
              <a:t>He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altLang="en-US" sz="1600" dirty="0"/>
              <a:t>Looking at </a:t>
            </a:r>
            <a:r>
              <a:rPr lang="en-US" altLang="en-US" sz="1600" baseline="30000" dirty="0"/>
              <a:t>9</a:t>
            </a:r>
            <a:r>
              <a:rPr lang="en-US" altLang="en-US" sz="1600" dirty="0"/>
              <a:t>Be(3He,p0)</a:t>
            </a:r>
            <a:r>
              <a:rPr lang="en-US" altLang="en-US" sz="1600" baseline="30000" dirty="0"/>
              <a:t>11</a:t>
            </a:r>
            <a:r>
              <a:rPr lang="en-US" altLang="en-US" sz="1600" dirty="0"/>
              <a:t>B and </a:t>
            </a:r>
            <a:r>
              <a:rPr lang="en-US" altLang="en-US" sz="1600" baseline="30000" dirty="0"/>
              <a:t>2</a:t>
            </a:r>
            <a:r>
              <a:rPr lang="en-US" altLang="en-US" sz="1600" dirty="0"/>
              <a:t>D(</a:t>
            </a:r>
            <a:r>
              <a:rPr lang="en-US" altLang="en-US" sz="1600" baseline="30000" dirty="0"/>
              <a:t>3</a:t>
            </a:r>
            <a:r>
              <a:rPr lang="en-US" altLang="en-US" sz="1600" dirty="0"/>
              <a:t>He,p)</a:t>
            </a:r>
            <a:r>
              <a:rPr lang="en-US" altLang="en-US" sz="1600" baseline="30000" dirty="0"/>
              <a:t>4</a:t>
            </a:r>
            <a:r>
              <a:rPr lang="en-US" altLang="en-US" sz="1600" dirty="0"/>
              <a:t>He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altLang="en-US" sz="1600" dirty="0">
                <a:solidFill>
                  <a:srgbClr val="00B050"/>
                </a:solidFill>
              </a:rPr>
              <a:t>Most of D found at the surface </a:t>
            </a:r>
            <a:r>
              <a:rPr lang="en-US" altLang="en-US" sz="1600" dirty="0"/>
              <a:t>in some cases the D goes </a:t>
            </a:r>
            <a:r>
              <a:rPr lang="en-US" altLang="en-US" sz="1600" dirty="0">
                <a:solidFill>
                  <a:srgbClr val="00B050"/>
                </a:solidFill>
              </a:rPr>
              <a:t>deeper than the analysis depth (migration into tungsten)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altLang="en-US" sz="1600" dirty="0"/>
              <a:t>For most samples part of the W substrate is visible in the spectra but for a full Be analysis some points (the thickest) would be good to run at higher energies</a:t>
            </a:r>
          </a:p>
          <a:p>
            <a:endParaRPr lang="en-GB" altLang="en-US" b="1" dirty="0"/>
          </a:p>
          <a:p>
            <a:pPr lvl="1"/>
            <a:endParaRPr lang="fr-FR" altLang="en-US" dirty="0"/>
          </a:p>
        </p:txBody>
      </p:sp>
      <p:graphicFrame>
        <p:nvGraphicFramePr>
          <p:cNvPr id="3" name="Tabell 6">
            <a:extLst>
              <a:ext uri="{FF2B5EF4-FFF2-40B4-BE49-F238E27FC236}">
                <a16:creationId xmlns:a16="http://schemas.microsoft.com/office/drawing/2014/main" id="{221B9034-F4B8-7ABF-5966-ADAEC994E2B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1032053"/>
              </p:ext>
            </p:extLst>
          </p:nvPr>
        </p:nvGraphicFramePr>
        <p:xfrm>
          <a:off x="323528" y="939825"/>
          <a:ext cx="3384375" cy="33728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6875">
                  <a:extLst>
                    <a:ext uri="{9D8B030D-6E8A-4147-A177-3AD203B41FA5}">
                      <a16:colId xmlns:a16="http://schemas.microsoft.com/office/drawing/2014/main" val="777879248"/>
                    </a:ext>
                  </a:extLst>
                </a:gridCol>
                <a:gridCol w="676875">
                  <a:extLst>
                    <a:ext uri="{9D8B030D-6E8A-4147-A177-3AD203B41FA5}">
                      <a16:colId xmlns:a16="http://schemas.microsoft.com/office/drawing/2014/main" val="2766264106"/>
                    </a:ext>
                  </a:extLst>
                </a:gridCol>
                <a:gridCol w="676875">
                  <a:extLst>
                    <a:ext uri="{9D8B030D-6E8A-4147-A177-3AD203B41FA5}">
                      <a16:colId xmlns:a16="http://schemas.microsoft.com/office/drawing/2014/main" val="194825960"/>
                    </a:ext>
                  </a:extLst>
                </a:gridCol>
                <a:gridCol w="676875">
                  <a:extLst>
                    <a:ext uri="{9D8B030D-6E8A-4147-A177-3AD203B41FA5}">
                      <a16:colId xmlns:a16="http://schemas.microsoft.com/office/drawing/2014/main" val="3751315611"/>
                    </a:ext>
                  </a:extLst>
                </a:gridCol>
                <a:gridCol w="676875">
                  <a:extLst>
                    <a:ext uri="{9D8B030D-6E8A-4147-A177-3AD203B41FA5}">
                      <a16:colId xmlns:a16="http://schemas.microsoft.com/office/drawing/2014/main" val="1310497048"/>
                    </a:ext>
                  </a:extLst>
                </a:gridCol>
              </a:tblGrid>
              <a:tr h="247975">
                <a:tc>
                  <a:txBody>
                    <a:bodyPr/>
                    <a:lstStyle/>
                    <a:p>
                      <a:pPr algn="l" fontAlgn="b"/>
                      <a:r>
                        <a:rPr lang="sv-SE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HFGC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Be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447416487"/>
                  </a:ext>
                </a:extLst>
              </a:tr>
              <a:tr h="247975">
                <a:tc>
                  <a:txBody>
                    <a:bodyPr/>
                    <a:lstStyle/>
                    <a:p>
                      <a:pPr algn="l" fontAlgn="b"/>
                      <a:endParaRPr lang="sv-SE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1b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sv-SE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82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2004132"/>
                  </a:ext>
                </a:extLst>
              </a:tr>
              <a:tr h="247975">
                <a:tc>
                  <a:txBody>
                    <a:bodyPr/>
                    <a:lstStyle/>
                    <a:p>
                      <a:pPr algn="l" fontAlgn="b"/>
                      <a:endParaRPr lang="sv-SE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3b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sv-SE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607964655"/>
                  </a:ext>
                </a:extLst>
              </a:tr>
              <a:tr h="247975">
                <a:tc>
                  <a:txBody>
                    <a:bodyPr/>
                    <a:lstStyle/>
                    <a:p>
                      <a:pPr algn="l" fontAlgn="b"/>
                      <a:endParaRPr lang="sv-SE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5b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sv-SE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515200199"/>
                  </a:ext>
                </a:extLst>
              </a:tr>
              <a:tr h="247975">
                <a:tc>
                  <a:txBody>
                    <a:bodyPr/>
                    <a:lstStyle/>
                    <a:p>
                      <a:pPr algn="l" fontAlgn="b"/>
                      <a:endParaRPr lang="sv-SE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7b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sv-SE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053092775"/>
                  </a:ext>
                </a:extLst>
              </a:tr>
              <a:tr h="247975">
                <a:tc>
                  <a:txBody>
                    <a:bodyPr/>
                    <a:lstStyle/>
                    <a:p>
                      <a:pPr algn="l" fontAlgn="b"/>
                      <a:endParaRPr lang="sv-SE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812091339"/>
                  </a:ext>
                </a:extLst>
              </a:tr>
              <a:tr h="332475">
                <a:tc>
                  <a:txBody>
                    <a:bodyPr/>
                    <a:lstStyle/>
                    <a:p>
                      <a:pPr algn="l" fontAlgn="b"/>
                      <a:r>
                        <a:rPr lang="sv-S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Tile1A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518403116"/>
                  </a:ext>
                </a:extLst>
              </a:tr>
              <a:tr h="247975">
                <a:tc>
                  <a:txBody>
                    <a:bodyPr/>
                    <a:lstStyle/>
                    <a:p>
                      <a:pPr algn="l" fontAlgn="b"/>
                      <a:endParaRPr lang="sv-SE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1b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sv-SE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95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006458752"/>
                  </a:ext>
                </a:extLst>
              </a:tr>
              <a:tr h="247975">
                <a:tc>
                  <a:txBody>
                    <a:bodyPr/>
                    <a:lstStyle/>
                    <a:p>
                      <a:pPr algn="l" fontAlgn="b"/>
                      <a:endParaRPr lang="sv-SE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3b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sv-SE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371471880"/>
                  </a:ext>
                </a:extLst>
              </a:tr>
              <a:tr h="247975">
                <a:tc>
                  <a:txBody>
                    <a:bodyPr/>
                    <a:lstStyle/>
                    <a:p>
                      <a:pPr algn="l" fontAlgn="b"/>
                      <a:endParaRPr lang="sv-SE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6b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sv-SE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463508644"/>
                  </a:ext>
                </a:extLst>
              </a:tr>
              <a:tr h="247975">
                <a:tc>
                  <a:txBody>
                    <a:bodyPr/>
                    <a:lstStyle/>
                    <a:p>
                      <a:pPr algn="l" fontAlgn="b"/>
                      <a:endParaRPr lang="sv-SE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9b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sv-SE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83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401814248"/>
                  </a:ext>
                </a:extLst>
              </a:tr>
              <a:tr h="247975">
                <a:tc>
                  <a:txBody>
                    <a:bodyPr/>
                    <a:lstStyle/>
                    <a:p>
                      <a:pPr algn="l" fontAlgn="b"/>
                      <a:endParaRPr lang="sv-SE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10b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sv-SE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77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412745233"/>
                  </a:ext>
                </a:extLst>
              </a:tr>
              <a:tr h="247975">
                <a:tc>
                  <a:txBody>
                    <a:bodyPr/>
                    <a:lstStyle/>
                    <a:p>
                      <a:pPr algn="l" fontAlgn="b"/>
                      <a:endParaRPr lang="sv-SE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11b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sv-SE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85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59862726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0008417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-61610" y="82253"/>
            <a:ext cx="8810074" cy="342900"/>
          </a:xfrm>
        </p:spPr>
        <p:txBody>
          <a:bodyPr/>
          <a:lstStyle/>
          <a:p>
            <a:r>
              <a:rPr lang="de-DE" sz="2000" dirty="0"/>
              <a:t>SPE.2: SIMS </a:t>
            </a:r>
            <a:r>
              <a:rPr lang="de-DE" sz="2000" dirty="0" err="1"/>
              <a:t>analysis</a:t>
            </a:r>
            <a:r>
              <a:rPr lang="de-DE" sz="2000" dirty="0"/>
              <a:t> </a:t>
            </a:r>
            <a:r>
              <a:rPr lang="de-DE" sz="2000" dirty="0" err="1"/>
              <a:t>of</a:t>
            </a:r>
            <a:r>
              <a:rPr lang="de-DE" sz="2000" dirty="0"/>
              <a:t> </a:t>
            </a:r>
            <a:r>
              <a:rPr lang="de-DE" sz="2000" dirty="0" err="1"/>
              <a:t>divertor</a:t>
            </a:r>
            <a:r>
              <a:rPr lang="de-DE" sz="2000" dirty="0"/>
              <a:t> </a:t>
            </a:r>
            <a:r>
              <a:rPr lang="de-DE" sz="2000" dirty="0" err="1"/>
              <a:t>samples</a:t>
            </a:r>
            <a:r>
              <a:rPr lang="de-DE" sz="2000" dirty="0"/>
              <a:t> (VTT)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 dirty="0"/>
              <a:t>Jari Likonen | WPPWIE Project Meeting  | </a:t>
            </a:r>
            <a:r>
              <a:rPr lang="en-GB" sz="1100" dirty="0">
                <a:solidFill>
                  <a:schemeClr val="tx1"/>
                </a:solidFill>
              </a:rPr>
              <a:t>FZJ </a:t>
            </a:r>
            <a:r>
              <a:rPr lang="en-GB" sz="1100" dirty="0" err="1">
                <a:solidFill>
                  <a:schemeClr val="tx1"/>
                </a:solidFill>
              </a:rPr>
              <a:t>Jülich</a:t>
            </a:r>
            <a:r>
              <a:rPr lang="en-GB" sz="1100" dirty="0">
                <a:solidFill>
                  <a:schemeClr val="tx1"/>
                </a:solidFill>
              </a:rPr>
              <a:t> | 7.2.2023 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| Page </a:t>
            </a:r>
            <a:fld id="{6A6D9FA1-99C7-4910-8E32-B85D378B0060}" type="slidenum">
              <a:rPr kumimoji="0" lang="en-GB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121396" y="669400"/>
            <a:ext cx="5602732" cy="1950983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marL="214313" lvl="0" indent="-214313">
              <a:lnSpc>
                <a:spcPct val="113000"/>
              </a:lnSpc>
              <a:buFont typeface="Wingdings" panose="05000000000000000000" pitchFamily="2" charset="2"/>
              <a:buChar char="§"/>
            </a:pPr>
            <a:r>
              <a:rPr lang="en-US" sz="1350" dirty="0">
                <a:latin typeface="Arial" panose="020B0604020202020204" pitchFamily="34" charset="0"/>
                <a:cs typeface="Arial" panose="020B0604020202020204" pitchFamily="34" charset="0"/>
              </a:rPr>
              <a:t>Fuel retention in tiles 0 and 1 exposed </a:t>
            </a:r>
            <a:r>
              <a:rPr lang="en-US" sz="135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during ILW1-ILW3</a:t>
            </a:r>
          </a:p>
          <a:p>
            <a:pPr marL="214313" lvl="0" indent="-214313">
              <a:lnSpc>
                <a:spcPct val="113000"/>
              </a:lnSpc>
              <a:buFont typeface="Wingdings" panose="05000000000000000000" pitchFamily="2" charset="2"/>
              <a:buChar char="§"/>
            </a:pPr>
            <a:r>
              <a:rPr lang="en-US" sz="1350" dirty="0">
                <a:latin typeface="Arial" panose="020B0604020202020204" pitchFamily="34" charset="0"/>
                <a:cs typeface="Arial" panose="020B0604020202020204" pitchFamily="34" charset="0"/>
              </a:rPr>
              <a:t>Comparison </a:t>
            </a:r>
            <a:r>
              <a:rPr lang="en-US" sz="135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single campaign results</a:t>
            </a:r>
          </a:p>
          <a:p>
            <a:pPr marL="214313" lvl="0" indent="-214313">
              <a:lnSpc>
                <a:spcPct val="113000"/>
              </a:lnSpc>
              <a:buFont typeface="Wingdings" panose="05000000000000000000" pitchFamily="2" charset="2"/>
              <a:buChar char="§"/>
            </a:pPr>
            <a:r>
              <a:rPr lang="en-US" sz="1350" dirty="0">
                <a:latin typeface="Arial" panose="020B0604020202020204" pitchFamily="34" charset="0"/>
                <a:cs typeface="Arial" panose="020B0604020202020204" pitchFamily="34" charset="0"/>
              </a:rPr>
              <a:t>HFGC (2011-2016): co-deposited layer </a:t>
            </a:r>
            <a:r>
              <a:rPr lang="en-US" sz="135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 30µm</a:t>
            </a:r>
          </a:p>
          <a:p>
            <a:pPr marL="214313" lvl="0" indent="-214313">
              <a:lnSpc>
                <a:spcPct val="113000"/>
              </a:lnSpc>
              <a:buFont typeface="Wingdings" panose="05000000000000000000" pitchFamily="2" charset="2"/>
              <a:buChar char="§"/>
            </a:pPr>
            <a:r>
              <a:rPr lang="en-US" sz="1350" dirty="0">
                <a:latin typeface="Arial" panose="020B0604020202020204" pitchFamily="34" charset="0"/>
                <a:cs typeface="Arial" panose="020B0604020202020204" pitchFamily="34" charset="0"/>
              </a:rPr>
              <a:t>14IWG1A (2011-2016) apron: co-deposited layer</a:t>
            </a:r>
            <a:r>
              <a:rPr lang="en-US" sz="135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thickness ~30µm</a:t>
            </a:r>
          </a:p>
          <a:p>
            <a:pPr marL="214313" lvl="0" indent="-214313">
              <a:lnSpc>
                <a:spcPct val="113000"/>
              </a:lnSpc>
              <a:buFont typeface="Wingdings" panose="05000000000000000000" pitchFamily="2" charset="2"/>
              <a:buChar char="§"/>
            </a:pPr>
            <a:r>
              <a:rPr lang="en-US" sz="1350" dirty="0">
                <a:latin typeface="Arial" panose="020B0604020202020204" pitchFamily="34" charset="0"/>
                <a:cs typeface="Arial" panose="020B0604020202020204" pitchFamily="34" charset="0"/>
              </a:rPr>
              <a:t>14IWG1A (2011-2016) apron: </a:t>
            </a:r>
            <a:r>
              <a:rPr lang="en-US" sz="135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D~ 4.8*10</a:t>
            </a:r>
            <a:r>
              <a:rPr lang="en-US" sz="1350" baseline="30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  <a:r>
              <a:rPr lang="en-US" sz="135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cm</a:t>
            </a:r>
            <a:r>
              <a:rPr lang="en-US" sz="1350" baseline="30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-2</a:t>
            </a:r>
          </a:p>
          <a:p>
            <a:pPr marL="214313" lvl="0" indent="-214313">
              <a:lnSpc>
                <a:spcPct val="113000"/>
              </a:lnSpc>
              <a:buFont typeface="Wingdings" panose="05000000000000000000" pitchFamily="2" charset="2"/>
              <a:buChar char="§"/>
            </a:pPr>
            <a:r>
              <a:rPr lang="en-US" sz="1350" dirty="0">
                <a:latin typeface="Arial" panose="020B0604020202020204" pitchFamily="34" charset="0"/>
                <a:cs typeface="Arial" panose="020B0604020202020204" pitchFamily="34" charset="0"/>
              </a:rPr>
              <a:t>Fuel retention </a:t>
            </a:r>
            <a:r>
              <a:rPr lang="en-US" sz="135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 necessarily higher for multiple</a:t>
            </a:r>
          </a:p>
          <a:p>
            <a:pPr lvl="0">
              <a:lnSpc>
                <a:spcPct val="113000"/>
              </a:lnSpc>
            </a:pPr>
            <a:r>
              <a:rPr lang="en-US" sz="135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campaign tiles</a:t>
            </a:r>
          </a:p>
          <a:p>
            <a:pPr marL="214313" lvl="0" indent="-214313">
              <a:lnSpc>
                <a:spcPct val="113000"/>
              </a:lnSpc>
              <a:buFont typeface="Wingdings" panose="05000000000000000000" pitchFamily="2" charset="2"/>
              <a:buChar char="§"/>
            </a:pPr>
            <a:endParaRPr lang="en-US" sz="13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107504" y="4326856"/>
            <a:ext cx="5040560" cy="614014"/>
          </a:xfrm>
          <a:prstGeom prst="rect">
            <a:avLst/>
          </a:prstGeom>
          <a:solidFill>
            <a:srgbClr val="E3E3E3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lvl="0">
              <a:lnSpc>
                <a:spcPct val="113000"/>
              </a:lnSpc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Deliverable: 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PWIE.SPE.2.T001.D009</a:t>
            </a:r>
            <a:endParaRPr kumimoji="0" lang="en-US" sz="1000" b="0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Status: </a:t>
            </a:r>
            <a:r>
              <a:rPr kumimoji="0" lang="en-US" sz="1000" b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Completed</a:t>
            </a:r>
          </a:p>
          <a:p>
            <a:pPr lvl="0">
              <a:lnSpc>
                <a:spcPct val="113000"/>
              </a:lnSpc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Facilities:</a:t>
            </a:r>
            <a:endParaRPr kumimoji="0" lang="en-US" sz="1000" b="0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5364088" y="4326856"/>
            <a:ext cx="3672408" cy="599716"/>
          </a:xfrm>
          <a:prstGeom prst="rect">
            <a:avLst/>
          </a:prstGeom>
          <a:solidFill>
            <a:srgbClr val="E3E3E3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Human Resources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7</a:t>
            </a: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PM</a:t>
            </a:r>
          </a:p>
          <a:p>
            <a:pPr lvl="0">
              <a:lnSpc>
                <a:spcPct val="113000"/>
              </a:lnSpc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Involved RU: </a:t>
            </a:r>
            <a:r>
              <a:rPr lang="en-US" sz="1000" i="1" noProof="0" dirty="0">
                <a:latin typeface="Arial" panose="020B0604020202020204" pitchFamily="34" charset="0"/>
                <a:cs typeface="Arial" panose="020B0604020202020204" pitchFamily="34" charset="0"/>
              </a:rPr>
              <a:t>VTT</a:t>
            </a:r>
            <a:endParaRPr lang="en-US" sz="10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13000"/>
              </a:lnSpc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Linked WP or TSVV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  <a:endParaRPr lang="en-US" sz="10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54E84C8-E907-44AC-A9AA-E9B06AE54A3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202" b="188"/>
          <a:stretch/>
        </p:blipFill>
        <p:spPr>
          <a:xfrm>
            <a:off x="4529254" y="1779639"/>
            <a:ext cx="3272123" cy="2379540"/>
          </a:xfrm>
          <a:prstGeom prst="rect">
            <a:avLst/>
          </a:prstGeom>
        </p:spPr>
      </p:pic>
      <p:grpSp>
        <p:nvGrpSpPr>
          <p:cNvPr id="55" name="Group 54">
            <a:extLst>
              <a:ext uri="{FF2B5EF4-FFF2-40B4-BE49-F238E27FC236}">
                <a16:creationId xmlns:a16="http://schemas.microsoft.com/office/drawing/2014/main" id="{C785045C-4FE8-4C34-A293-F0DE63EA587A}"/>
              </a:ext>
            </a:extLst>
          </p:cNvPr>
          <p:cNvGrpSpPr>
            <a:grpSpLocks noChangeAspect="1"/>
          </p:cNvGrpSpPr>
          <p:nvPr/>
        </p:nvGrpSpPr>
        <p:grpSpPr>
          <a:xfrm>
            <a:off x="7754416" y="2141013"/>
            <a:ext cx="1281191" cy="1264748"/>
            <a:chOff x="3490644" y="2056817"/>
            <a:chExt cx="1423545" cy="1405276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2B813D83-6ABD-4A79-AA38-BFE021D5AF21}"/>
                </a:ext>
              </a:extLst>
            </p:cNvPr>
            <p:cNvGrpSpPr/>
            <p:nvPr/>
          </p:nvGrpSpPr>
          <p:grpSpPr>
            <a:xfrm>
              <a:off x="3490644" y="2209555"/>
              <a:ext cx="1423545" cy="1252538"/>
              <a:chOff x="4572000" y="3936012"/>
              <a:chExt cx="2481261" cy="2505075"/>
            </a:xfrm>
          </p:grpSpPr>
          <p:grpSp>
            <p:nvGrpSpPr>
              <p:cNvPr id="42" name="Group 20">
                <a:extLst>
                  <a:ext uri="{FF2B5EF4-FFF2-40B4-BE49-F238E27FC236}">
                    <a16:creationId xmlns:a16="http://schemas.microsoft.com/office/drawing/2014/main" id="{08915035-040E-4D53-81ED-7B18D667653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572000" y="3936012"/>
                <a:ext cx="2160000" cy="2505075"/>
                <a:chOff x="82120" y="3737113"/>
                <a:chExt cx="2010920" cy="2305871"/>
              </a:xfrm>
            </p:grpSpPr>
            <p:pic>
              <p:nvPicPr>
                <p:cNvPr id="48" name="Picture 2">
                  <a:extLst>
                    <a:ext uri="{FF2B5EF4-FFF2-40B4-BE49-F238E27FC236}">
                      <a16:creationId xmlns:a16="http://schemas.microsoft.com/office/drawing/2014/main" id="{819F701F-FE1B-48B6-BF5F-49C2BC65336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4"/>
                <a:srcRect r="50013"/>
                <a:stretch/>
              </p:blipFill>
              <p:spPr bwMode="auto">
                <a:xfrm>
                  <a:off x="82120" y="3737113"/>
                  <a:ext cx="2010920" cy="230587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49" name="Freeform 1">
                  <a:extLst>
                    <a:ext uri="{FF2B5EF4-FFF2-40B4-BE49-F238E27FC236}">
                      <a16:creationId xmlns:a16="http://schemas.microsoft.com/office/drawing/2014/main" id="{58A53CBA-08A9-44AA-ADB0-A74F0E8E517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56591" y="4204252"/>
                  <a:ext cx="457200" cy="188844"/>
                </a:xfrm>
                <a:custGeom>
                  <a:avLst/>
                  <a:gdLst>
                    <a:gd name="T0" fmla="*/ 9939 w 457200"/>
                    <a:gd name="T1" fmla="*/ 0 h 188844"/>
                    <a:gd name="T2" fmla="*/ 0 w 457200"/>
                    <a:gd name="T3" fmla="*/ 79513 h 188844"/>
                    <a:gd name="T4" fmla="*/ 427383 w 457200"/>
                    <a:gd name="T5" fmla="*/ 188844 h 188844"/>
                    <a:gd name="T6" fmla="*/ 457200 w 457200"/>
                    <a:gd name="T7" fmla="*/ 109331 h 188844"/>
                    <a:gd name="T8" fmla="*/ 9939 w 457200"/>
                    <a:gd name="T9" fmla="*/ 0 h 18884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57200"/>
                    <a:gd name="T16" fmla="*/ 0 h 188844"/>
                    <a:gd name="T17" fmla="*/ 457200 w 457200"/>
                    <a:gd name="T18" fmla="*/ 188844 h 18884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57200" h="188844">
                      <a:moveTo>
                        <a:pt x="9939" y="0"/>
                      </a:moveTo>
                      <a:lnTo>
                        <a:pt x="0" y="79513"/>
                      </a:lnTo>
                      <a:lnTo>
                        <a:pt x="427383" y="188844"/>
                      </a:lnTo>
                      <a:lnTo>
                        <a:pt x="457200" y="109331"/>
                      </a:lnTo>
                      <a:lnTo>
                        <a:pt x="9939" y="0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9525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Arial" charset="0"/>
                    <a:ea typeface="ＭＳ Ｐゴシック" pitchFamily="34" charset="-128"/>
                    <a:cs typeface="Arial" charset="0"/>
                  </a:endParaRPr>
                </a:p>
              </p:txBody>
            </p:sp>
            <p:sp>
              <p:nvSpPr>
                <p:cNvPr id="50" name="Freeform 4">
                  <a:extLst>
                    <a:ext uri="{FF2B5EF4-FFF2-40B4-BE49-F238E27FC236}">
                      <a16:creationId xmlns:a16="http://schemas.microsoft.com/office/drawing/2014/main" id="{44A967F5-DF62-4091-BF7B-93E39426644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13791" y="4373217"/>
                  <a:ext cx="357809" cy="487018"/>
                </a:xfrm>
                <a:custGeom>
                  <a:avLst/>
                  <a:gdLst>
                    <a:gd name="T0" fmla="*/ 0 w 357809"/>
                    <a:gd name="T1" fmla="*/ 0 h 487018"/>
                    <a:gd name="T2" fmla="*/ 198783 w 357809"/>
                    <a:gd name="T3" fmla="*/ 0 h 487018"/>
                    <a:gd name="T4" fmla="*/ 327992 w 357809"/>
                    <a:gd name="T5" fmla="*/ 168966 h 487018"/>
                    <a:gd name="T6" fmla="*/ 357809 w 357809"/>
                    <a:gd name="T7" fmla="*/ 427383 h 487018"/>
                    <a:gd name="T8" fmla="*/ 318052 w 357809"/>
                    <a:gd name="T9" fmla="*/ 487018 h 487018"/>
                    <a:gd name="T10" fmla="*/ 258418 w 357809"/>
                    <a:gd name="T11" fmla="*/ 487018 h 487018"/>
                    <a:gd name="T12" fmla="*/ 258418 w 357809"/>
                    <a:gd name="T13" fmla="*/ 327992 h 487018"/>
                    <a:gd name="T14" fmla="*/ 0 w 357809"/>
                    <a:gd name="T15" fmla="*/ 89453 h 487018"/>
                    <a:gd name="T16" fmla="*/ 0 w 357809"/>
                    <a:gd name="T17" fmla="*/ 0 h 487018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357809"/>
                    <a:gd name="T28" fmla="*/ 0 h 487018"/>
                    <a:gd name="T29" fmla="*/ 357809 w 357809"/>
                    <a:gd name="T30" fmla="*/ 487018 h 487018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357809" h="487018">
                      <a:moveTo>
                        <a:pt x="0" y="0"/>
                      </a:moveTo>
                      <a:lnTo>
                        <a:pt x="198783" y="0"/>
                      </a:lnTo>
                      <a:lnTo>
                        <a:pt x="327992" y="168966"/>
                      </a:lnTo>
                      <a:lnTo>
                        <a:pt x="357809" y="427383"/>
                      </a:lnTo>
                      <a:lnTo>
                        <a:pt x="318052" y="487018"/>
                      </a:lnTo>
                      <a:lnTo>
                        <a:pt x="258418" y="487018"/>
                      </a:lnTo>
                      <a:lnTo>
                        <a:pt x="258418" y="327992"/>
                      </a:lnTo>
                      <a:lnTo>
                        <a:pt x="0" y="8945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9525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Arial" charset="0"/>
                    <a:ea typeface="ＭＳ Ｐゴシック" pitchFamily="34" charset="-128"/>
                    <a:cs typeface="Arial" charset="0"/>
                  </a:endParaRPr>
                </a:p>
              </p:txBody>
            </p:sp>
            <p:sp>
              <p:nvSpPr>
                <p:cNvPr id="51" name="Freeform 5">
                  <a:extLst>
                    <a:ext uri="{FF2B5EF4-FFF2-40B4-BE49-F238E27FC236}">
                      <a16:creationId xmlns:a16="http://schemas.microsoft.com/office/drawing/2014/main" id="{50F2231C-CA5C-42E5-AAB2-59EBC534B8E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32452" y="4899991"/>
                  <a:ext cx="159026" cy="516835"/>
                </a:xfrm>
                <a:custGeom>
                  <a:avLst/>
                  <a:gdLst>
                    <a:gd name="T0" fmla="*/ 0 w 159026"/>
                    <a:gd name="T1" fmla="*/ 0 h 516835"/>
                    <a:gd name="T2" fmla="*/ 69574 w 159026"/>
                    <a:gd name="T3" fmla="*/ 0 h 516835"/>
                    <a:gd name="T4" fmla="*/ 159026 w 159026"/>
                    <a:gd name="T5" fmla="*/ 258418 h 516835"/>
                    <a:gd name="T6" fmla="*/ 109331 w 159026"/>
                    <a:gd name="T7" fmla="*/ 516835 h 516835"/>
                    <a:gd name="T8" fmla="*/ 9939 w 159026"/>
                    <a:gd name="T9" fmla="*/ 506896 h 516835"/>
                    <a:gd name="T10" fmla="*/ 0 w 159026"/>
                    <a:gd name="T11" fmla="*/ 0 h 51683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59026"/>
                    <a:gd name="T19" fmla="*/ 0 h 516835"/>
                    <a:gd name="T20" fmla="*/ 159026 w 159026"/>
                    <a:gd name="T21" fmla="*/ 516835 h 516835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59026" h="516835">
                      <a:moveTo>
                        <a:pt x="0" y="0"/>
                      </a:moveTo>
                      <a:lnTo>
                        <a:pt x="69574" y="0"/>
                      </a:lnTo>
                      <a:lnTo>
                        <a:pt x="159026" y="258418"/>
                      </a:lnTo>
                      <a:lnTo>
                        <a:pt x="109331" y="516835"/>
                      </a:lnTo>
                      <a:lnTo>
                        <a:pt x="9939" y="50689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9525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Arial" charset="0"/>
                    <a:ea typeface="ＭＳ Ｐゴシック" pitchFamily="34" charset="-128"/>
                    <a:cs typeface="Arial" charset="0"/>
                  </a:endParaRPr>
                </a:p>
              </p:txBody>
            </p:sp>
            <p:sp>
              <p:nvSpPr>
                <p:cNvPr id="52" name="Freeform 6">
                  <a:extLst>
                    <a:ext uri="{FF2B5EF4-FFF2-40B4-BE49-F238E27FC236}">
                      <a16:creationId xmlns:a16="http://schemas.microsoft.com/office/drawing/2014/main" id="{AD2985C6-DABC-4708-961D-BB0FE4E1336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63487" y="5476461"/>
                  <a:ext cx="665922" cy="159026"/>
                </a:xfrm>
                <a:custGeom>
                  <a:avLst/>
                  <a:gdLst>
                    <a:gd name="T0" fmla="*/ 0 w 665922"/>
                    <a:gd name="T1" fmla="*/ 79513 h 159026"/>
                    <a:gd name="T2" fmla="*/ 159026 w 665922"/>
                    <a:gd name="T3" fmla="*/ 89452 h 159026"/>
                    <a:gd name="T4" fmla="*/ 367748 w 665922"/>
                    <a:gd name="T5" fmla="*/ 9939 h 159026"/>
                    <a:gd name="T6" fmla="*/ 665922 w 665922"/>
                    <a:gd name="T7" fmla="*/ 0 h 159026"/>
                    <a:gd name="T8" fmla="*/ 665922 w 665922"/>
                    <a:gd name="T9" fmla="*/ 99391 h 159026"/>
                    <a:gd name="T10" fmla="*/ 347870 w 665922"/>
                    <a:gd name="T11" fmla="*/ 109330 h 159026"/>
                    <a:gd name="T12" fmla="*/ 347870 w 665922"/>
                    <a:gd name="T13" fmla="*/ 149087 h 159026"/>
                    <a:gd name="T14" fmla="*/ 9939 w 665922"/>
                    <a:gd name="T15" fmla="*/ 159026 h 159026"/>
                    <a:gd name="T16" fmla="*/ 0 w 665922"/>
                    <a:gd name="T17" fmla="*/ 79513 h 15902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665922"/>
                    <a:gd name="T28" fmla="*/ 0 h 159026"/>
                    <a:gd name="T29" fmla="*/ 665922 w 665922"/>
                    <a:gd name="T30" fmla="*/ 159026 h 15902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665922" h="159026">
                      <a:moveTo>
                        <a:pt x="0" y="79513"/>
                      </a:moveTo>
                      <a:lnTo>
                        <a:pt x="159026" y="89452"/>
                      </a:lnTo>
                      <a:lnTo>
                        <a:pt x="367748" y="9939"/>
                      </a:lnTo>
                      <a:lnTo>
                        <a:pt x="665922" y="0"/>
                      </a:lnTo>
                      <a:lnTo>
                        <a:pt x="665922" y="99391"/>
                      </a:lnTo>
                      <a:lnTo>
                        <a:pt x="347870" y="109330"/>
                      </a:lnTo>
                      <a:lnTo>
                        <a:pt x="347870" y="149087"/>
                      </a:lnTo>
                      <a:lnTo>
                        <a:pt x="9939" y="159026"/>
                      </a:lnTo>
                      <a:lnTo>
                        <a:pt x="0" y="79513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9525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Arial" charset="0"/>
                    <a:ea typeface="ＭＳ Ｐゴシック" pitchFamily="34" charset="-128"/>
                    <a:cs typeface="Arial" charset="0"/>
                  </a:endParaRPr>
                </a:p>
              </p:txBody>
            </p:sp>
          </p:grpSp>
          <p:sp>
            <p:nvSpPr>
              <p:cNvPr id="43" name="TextBox 90">
                <a:extLst>
                  <a:ext uri="{FF2B5EF4-FFF2-40B4-BE49-F238E27FC236}">
                    <a16:creationId xmlns:a16="http://schemas.microsoft.com/office/drawing/2014/main" id="{426EEBA6-2694-4958-A0D4-E2F1C25F867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226476" y="4188352"/>
                <a:ext cx="458786" cy="4893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fontAlgn="base" hangingPunct="0">
                  <a:lnSpc>
                    <a:spcPct val="9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FFCC00"/>
                  </a:buClr>
                  <a:buFont typeface="Wingdings" pitchFamily="2" charset="2"/>
                  <a:buNone/>
                </a:pPr>
                <a:r>
                  <a:rPr lang="en-GB" sz="1050" b="1" dirty="0">
                    <a:solidFill>
                      <a:srgbClr val="3333FF"/>
                    </a:solidFill>
                    <a:latin typeface="Arial" charset="0"/>
                    <a:ea typeface="ＭＳ Ｐゴシック" pitchFamily="34" charset="-128"/>
                    <a:cs typeface="Arial" charset="0"/>
                  </a:rPr>
                  <a:t>0</a:t>
                </a:r>
                <a:endParaRPr lang="en-GB" sz="1600" b="1" dirty="0">
                  <a:solidFill>
                    <a:srgbClr val="3333FF"/>
                  </a:solidFill>
                  <a:latin typeface="Arial" charset="0"/>
                  <a:ea typeface="ＭＳ Ｐゴシック" pitchFamily="34" charset="-128"/>
                  <a:cs typeface="Arial" charset="0"/>
                </a:endParaRPr>
              </a:p>
            </p:txBody>
          </p:sp>
          <p:sp>
            <p:nvSpPr>
              <p:cNvPr id="44" name="TextBox 91">
                <a:extLst>
                  <a:ext uri="{FF2B5EF4-FFF2-40B4-BE49-F238E27FC236}">
                    <a16:creationId xmlns:a16="http://schemas.microsoft.com/office/drawing/2014/main" id="{B1E83711-6A68-4FB4-932C-0C184515B63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816759" y="4720130"/>
                <a:ext cx="458787" cy="4893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fontAlgn="base" hangingPunct="0">
                  <a:lnSpc>
                    <a:spcPct val="9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FFCC00"/>
                  </a:buClr>
                  <a:buFont typeface="Wingdings" pitchFamily="2" charset="2"/>
                  <a:buNone/>
                </a:pPr>
                <a:r>
                  <a:rPr lang="en-GB" sz="1100" b="1" dirty="0">
                    <a:solidFill>
                      <a:srgbClr val="3333FF"/>
                    </a:solidFill>
                    <a:latin typeface="Arial" charset="0"/>
                    <a:ea typeface="ＭＳ Ｐゴシック" pitchFamily="34" charset="-128"/>
                    <a:cs typeface="Arial" charset="0"/>
                  </a:rPr>
                  <a:t>1</a:t>
                </a:r>
              </a:p>
            </p:txBody>
          </p:sp>
          <p:sp>
            <p:nvSpPr>
              <p:cNvPr id="45" name="TextBox 92">
                <a:extLst>
                  <a:ext uri="{FF2B5EF4-FFF2-40B4-BE49-F238E27FC236}">
                    <a16:creationId xmlns:a16="http://schemas.microsoft.com/office/drawing/2014/main" id="{FCE3683B-351D-40A8-995C-A3D3F876C39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875338" y="5199351"/>
                <a:ext cx="458786" cy="4893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fontAlgn="base" hangingPunct="0">
                  <a:lnSpc>
                    <a:spcPct val="9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FFCC00"/>
                  </a:buClr>
                  <a:buFont typeface="Wingdings" pitchFamily="2" charset="2"/>
                  <a:buNone/>
                </a:pPr>
                <a:r>
                  <a:rPr lang="en-GB" sz="1100" b="1" dirty="0">
                    <a:solidFill>
                      <a:srgbClr val="3333FF"/>
                    </a:solidFill>
                    <a:latin typeface="Arial" charset="0"/>
                    <a:ea typeface="ＭＳ Ｐゴシック" pitchFamily="34" charset="-128"/>
                    <a:cs typeface="Arial" charset="0"/>
                  </a:rPr>
                  <a:t>3</a:t>
                </a:r>
              </a:p>
            </p:txBody>
          </p:sp>
          <p:sp>
            <p:nvSpPr>
              <p:cNvPr id="46" name="TextBox 93">
                <a:extLst>
                  <a:ext uri="{FF2B5EF4-FFF2-40B4-BE49-F238E27FC236}">
                    <a16:creationId xmlns:a16="http://schemas.microsoft.com/office/drawing/2014/main" id="{5F43BEEB-F403-4CB5-938E-205AFF97B14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695537" y="5917877"/>
                <a:ext cx="458786" cy="4893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fontAlgn="base" hangingPunct="0">
                  <a:lnSpc>
                    <a:spcPct val="9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FFCC00"/>
                  </a:buClr>
                  <a:buFont typeface="Wingdings" pitchFamily="2" charset="2"/>
                  <a:buNone/>
                </a:pPr>
                <a:r>
                  <a:rPr lang="en-GB" sz="1100" b="1" dirty="0">
                    <a:solidFill>
                      <a:srgbClr val="3333FF"/>
                    </a:solidFill>
                    <a:latin typeface="Arial" charset="0"/>
                    <a:ea typeface="ＭＳ Ｐゴシック" pitchFamily="34" charset="-128"/>
                    <a:cs typeface="Arial" charset="0"/>
                  </a:rPr>
                  <a:t>4</a:t>
                </a:r>
              </a:p>
            </p:txBody>
          </p:sp>
          <p:sp>
            <p:nvSpPr>
              <p:cNvPr id="47" name="TextBox 94">
                <a:extLst>
                  <a:ext uri="{FF2B5EF4-FFF2-40B4-BE49-F238E27FC236}">
                    <a16:creationId xmlns:a16="http://schemas.microsoft.com/office/drawing/2014/main" id="{E0B4A99C-2827-4D05-A18F-D852BB133F3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594475" y="5307611"/>
                <a:ext cx="458786" cy="4893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fontAlgn="base" hangingPunct="0">
                  <a:lnSpc>
                    <a:spcPct val="9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FFCC00"/>
                  </a:buClr>
                  <a:buFont typeface="Wingdings" pitchFamily="2" charset="2"/>
                  <a:buNone/>
                </a:pPr>
                <a:r>
                  <a:rPr lang="en-GB" sz="1100" b="1" dirty="0">
                    <a:solidFill>
                      <a:srgbClr val="3333FF"/>
                    </a:solidFill>
                    <a:latin typeface="Arial" charset="0"/>
                    <a:ea typeface="ＭＳ Ｐゴシック" pitchFamily="34" charset="-128"/>
                    <a:cs typeface="Arial" charset="0"/>
                  </a:rPr>
                  <a:t>5</a:t>
                </a:r>
              </a:p>
            </p:txBody>
          </p:sp>
        </p:grp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DF34C21C-F01A-4131-83E4-04209F532657}"/>
                </a:ext>
              </a:extLst>
            </p:cNvPr>
            <p:cNvCxnSpPr>
              <a:cxnSpLocks/>
            </p:cNvCxnSpPr>
            <p:nvPr/>
          </p:nvCxnSpPr>
          <p:spPr>
            <a:xfrm>
              <a:off x="4158859" y="2303451"/>
              <a:ext cx="0" cy="237419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TextBox 91">
              <a:extLst>
                <a:ext uri="{FF2B5EF4-FFF2-40B4-BE49-F238E27FC236}">
                  <a16:creationId xmlns:a16="http://schemas.microsoft.com/office/drawing/2014/main" id="{819DF3E0-6186-48E3-8CB7-A39C9C13BC5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63806" y="2056817"/>
              <a:ext cx="379733" cy="2718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CC00"/>
                </a:buClr>
                <a:buFont typeface="Wingdings" pitchFamily="2" charset="2"/>
                <a:buNone/>
              </a:pPr>
              <a:r>
                <a:rPr lang="en-GB" sz="1100" b="1" dirty="0">
                  <a:solidFill>
                    <a:srgbClr val="FF0000"/>
                  </a:solidFill>
                  <a:latin typeface="Arial" charset="0"/>
                  <a:ea typeface="ＭＳ Ｐゴシック" pitchFamily="34" charset="-128"/>
                  <a:cs typeface="Arial" charset="0"/>
                </a:rPr>
                <a:t>10</a:t>
              </a:r>
            </a:p>
          </p:txBody>
        </p:sp>
      </p:grpSp>
      <p:sp>
        <p:nvSpPr>
          <p:cNvPr id="56" name="TextBox 55">
            <a:extLst>
              <a:ext uri="{FF2B5EF4-FFF2-40B4-BE49-F238E27FC236}">
                <a16:creationId xmlns:a16="http://schemas.microsoft.com/office/drawing/2014/main" id="{ECF274AC-15F6-47E7-BEC0-8AFC252AF713}"/>
              </a:ext>
            </a:extLst>
          </p:cNvPr>
          <p:cNvSpPr txBox="1"/>
          <p:nvPr/>
        </p:nvSpPr>
        <p:spPr>
          <a:xfrm>
            <a:off x="5529757" y="1521830"/>
            <a:ext cx="32776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400" dirty="0">
                <a:solidFill>
                  <a:srgbClr val="0070C0"/>
                </a:solidFill>
              </a:rPr>
              <a:t>SIMS </a:t>
            </a:r>
            <a:r>
              <a:rPr lang="fi-FI" sz="1400" dirty="0" err="1">
                <a:solidFill>
                  <a:srgbClr val="0070C0"/>
                </a:solidFill>
              </a:rPr>
              <a:t>depth</a:t>
            </a:r>
            <a:r>
              <a:rPr lang="fi-FI" sz="1400" dirty="0">
                <a:solidFill>
                  <a:srgbClr val="0070C0"/>
                </a:solidFill>
              </a:rPr>
              <a:t> </a:t>
            </a:r>
            <a:r>
              <a:rPr lang="fi-FI" sz="1400" dirty="0" err="1">
                <a:solidFill>
                  <a:srgbClr val="0070C0"/>
                </a:solidFill>
              </a:rPr>
              <a:t>profiles</a:t>
            </a:r>
            <a:r>
              <a:rPr lang="fi-FI" sz="1400" dirty="0">
                <a:solidFill>
                  <a:srgbClr val="0070C0"/>
                </a:solidFill>
              </a:rPr>
              <a:t>, </a:t>
            </a:r>
            <a:r>
              <a:rPr lang="fi-FI" sz="1400" dirty="0" err="1">
                <a:solidFill>
                  <a:srgbClr val="0070C0"/>
                </a:solidFill>
              </a:rPr>
              <a:t>sample</a:t>
            </a:r>
            <a:r>
              <a:rPr lang="fi-FI" sz="1400" dirty="0">
                <a:solidFill>
                  <a:srgbClr val="0070C0"/>
                </a:solidFill>
              </a:rPr>
              <a:t> 14IWG1A-10a</a:t>
            </a:r>
          </a:p>
        </p:txBody>
      </p:sp>
      <p:graphicFrame>
        <p:nvGraphicFramePr>
          <p:cNvPr id="57" name="Table 57">
            <a:extLst>
              <a:ext uri="{FF2B5EF4-FFF2-40B4-BE49-F238E27FC236}">
                <a16:creationId xmlns:a16="http://schemas.microsoft.com/office/drawing/2014/main" id="{E3B60C6E-FAB4-4DEF-988E-69A250D8F11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33830"/>
              </p:ext>
            </p:extLst>
          </p:nvPr>
        </p:nvGraphicFramePr>
        <p:xfrm>
          <a:off x="304858" y="2421036"/>
          <a:ext cx="4019748" cy="18198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4937">
                  <a:extLst>
                    <a:ext uri="{9D8B030D-6E8A-4147-A177-3AD203B41FA5}">
                      <a16:colId xmlns:a16="http://schemas.microsoft.com/office/drawing/2014/main" val="1440220089"/>
                    </a:ext>
                  </a:extLst>
                </a:gridCol>
                <a:gridCol w="1004937">
                  <a:extLst>
                    <a:ext uri="{9D8B030D-6E8A-4147-A177-3AD203B41FA5}">
                      <a16:colId xmlns:a16="http://schemas.microsoft.com/office/drawing/2014/main" val="597262066"/>
                    </a:ext>
                  </a:extLst>
                </a:gridCol>
                <a:gridCol w="1004937">
                  <a:extLst>
                    <a:ext uri="{9D8B030D-6E8A-4147-A177-3AD203B41FA5}">
                      <a16:colId xmlns:a16="http://schemas.microsoft.com/office/drawing/2014/main" val="3876101769"/>
                    </a:ext>
                  </a:extLst>
                </a:gridCol>
                <a:gridCol w="1004937">
                  <a:extLst>
                    <a:ext uri="{9D8B030D-6E8A-4147-A177-3AD203B41FA5}">
                      <a16:colId xmlns:a16="http://schemas.microsoft.com/office/drawing/2014/main" val="694060310"/>
                    </a:ext>
                  </a:extLst>
                </a:gridCol>
              </a:tblGrid>
              <a:tr h="568717">
                <a:tc>
                  <a:txBody>
                    <a:bodyPr/>
                    <a:lstStyle/>
                    <a:p>
                      <a:r>
                        <a:rPr lang="fi-FI" sz="1400" dirty="0" err="1"/>
                        <a:t>analysis</a:t>
                      </a:r>
                      <a:endParaRPr lang="fi-FI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1400" dirty="0" err="1"/>
                        <a:t>sample</a:t>
                      </a:r>
                      <a:endParaRPr lang="fi-FI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1400" dirty="0"/>
                        <a:t>D </a:t>
                      </a:r>
                      <a:r>
                        <a:rPr lang="fi-FI" sz="1400" dirty="0" err="1"/>
                        <a:t>amount</a:t>
                      </a:r>
                      <a:r>
                        <a:rPr lang="fi-FI" sz="1400" dirty="0"/>
                        <a:t> (x1e</a:t>
                      </a:r>
                      <a:r>
                        <a:rPr lang="fi-FI" sz="1400" baseline="30000" dirty="0"/>
                        <a:t>18</a:t>
                      </a:r>
                      <a:r>
                        <a:rPr lang="fi-FI" sz="1400" dirty="0"/>
                        <a:t>cm</a:t>
                      </a:r>
                      <a:r>
                        <a:rPr lang="fi-FI" sz="1400" baseline="30000" dirty="0"/>
                        <a:t>-2</a:t>
                      </a:r>
                      <a:r>
                        <a:rPr lang="fi-FI" sz="1400" dirty="0"/>
                        <a:t>) (ILW3)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400" dirty="0"/>
                        <a:t>D </a:t>
                      </a:r>
                      <a:r>
                        <a:rPr lang="fi-FI" sz="1400" dirty="0" err="1"/>
                        <a:t>amount</a:t>
                      </a:r>
                      <a:r>
                        <a:rPr lang="fi-FI" sz="1400" dirty="0"/>
                        <a:t> (x1e</a:t>
                      </a:r>
                      <a:r>
                        <a:rPr lang="fi-FI" sz="1400" baseline="30000" dirty="0"/>
                        <a:t>18</a:t>
                      </a:r>
                      <a:r>
                        <a:rPr lang="fi-FI" sz="1400" dirty="0"/>
                        <a:t>cm</a:t>
                      </a:r>
                      <a:r>
                        <a:rPr lang="fi-FI" sz="1400" baseline="30000" dirty="0"/>
                        <a:t>-2</a:t>
                      </a:r>
                      <a:r>
                        <a:rPr lang="fi-FI" sz="1400" dirty="0"/>
                        <a:t>) (ILW1-3)</a:t>
                      </a:r>
                    </a:p>
                    <a:p>
                      <a:endParaRPr lang="fi-FI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49321003"/>
                  </a:ext>
                </a:extLst>
              </a:tr>
              <a:tr h="437474">
                <a:tc>
                  <a:txBody>
                    <a:bodyPr/>
                    <a:lstStyle/>
                    <a:p>
                      <a:r>
                        <a:rPr lang="fi-FI" sz="1400" dirty="0"/>
                        <a:t>SIMS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1400" dirty="0"/>
                        <a:t>14ING1C-8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1400" dirty="0"/>
                        <a:t>7.1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1400" dirty="0"/>
                        <a:t>1.5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1662427"/>
                  </a:ext>
                </a:extLst>
              </a:tr>
              <a:tr h="437474">
                <a:tc>
                  <a:txBody>
                    <a:bodyPr/>
                    <a:lstStyle/>
                    <a:p>
                      <a:r>
                        <a:rPr lang="fi-FI" sz="1400" dirty="0"/>
                        <a:t>TDS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1400" dirty="0"/>
                        <a:t>14ING1C-8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1400" dirty="0"/>
                        <a:t>5.4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1400" dirty="0"/>
                        <a:t>3.1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5810328"/>
                  </a:ext>
                </a:extLst>
              </a:tr>
            </a:tbl>
          </a:graphicData>
        </a:graphic>
      </p:graphicFrame>
      <p:sp>
        <p:nvSpPr>
          <p:cNvPr id="25" name="TextBox 24">
            <a:extLst>
              <a:ext uri="{FF2B5EF4-FFF2-40B4-BE49-F238E27FC236}">
                <a16:creationId xmlns:a16="http://schemas.microsoft.com/office/drawing/2014/main" id="{633F7450-38EF-499D-9F6F-34A21383F756}"/>
              </a:ext>
            </a:extLst>
          </p:cNvPr>
          <p:cNvSpPr txBox="1"/>
          <p:nvPr/>
        </p:nvSpPr>
        <p:spPr>
          <a:xfrm>
            <a:off x="22977" y="4914525"/>
            <a:ext cx="15457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200" b="1" dirty="0"/>
              <a:t>J. Likonen et al. (VTT)</a:t>
            </a:r>
          </a:p>
        </p:txBody>
      </p:sp>
      <p:sp>
        <p:nvSpPr>
          <p:cNvPr id="26" name="TextBox 91">
            <a:extLst>
              <a:ext uri="{FF2B5EF4-FFF2-40B4-BE49-F238E27FC236}">
                <a16:creationId xmlns:a16="http://schemas.microsoft.com/office/drawing/2014/main" id="{80BC0473-B3CB-4FE4-8B42-DD19A9090D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88202" y="2438254"/>
            <a:ext cx="263214" cy="2446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Font typeface="Wingdings" pitchFamily="2" charset="2"/>
              <a:buNone/>
            </a:pPr>
            <a:r>
              <a:rPr lang="en-GB" sz="1100" b="1" dirty="0">
                <a:solidFill>
                  <a:srgbClr val="FF0000"/>
                </a:solidFill>
                <a:latin typeface="Arial" charset="0"/>
                <a:ea typeface="ＭＳ Ｐゴシック" pitchFamily="34" charset="-128"/>
                <a:cs typeface="Arial" charset="0"/>
              </a:rPr>
              <a:t>8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A8731C08-AC36-43FB-8219-5895AB6BD67D}"/>
              </a:ext>
            </a:extLst>
          </p:cNvPr>
          <p:cNvCxnSpPr>
            <a:cxnSpLocks/>
          </p:cNvCxnSpPr>
          <p:nvPr/>
        </p:nvCxnSpPr>
        <p:spPr>
          <a:xfrm flipH="1">
            <a:off x="8433268" y="2555363"/>
            <a:ext cx="126815" cy="7406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8422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 animBg="1"/>
      <p:bldP spid="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feld 8"/>
          <p:cNvSpPr txBox="1"/>
          <p:nvPr/>
        </p:nvSpPr>
        <p:spPr>
          <a:xfrm>
            <a:off x="5364088" y="4326856"/>
            <a:ext cx="3672408" cy="599716"/>
          </a:xfrm>
          <a:prstGeom prst="rect">
            <a:avLst/>
          </a:prstGeom>
          <a:solidFill>
            <a:srgbClr val="E3E3E3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Human Resources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  <a:endParaRPr kumimoji="0" lang="en-US" sz="1000" b="0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lvl="0">
              <a:lnSpc>
                <a:spcPct val="113000"/>
              </a:lnSpc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Involved RU: </a:t>
            </a:r>
            <a:r>
              <a:rPr lang="en-US" sz="1000" i="1" noProof="0" dirty="0">
                <a:latin typeface="Arial" panose="020B0604020202020204" pitchFamily="34" charset="0"/>
                <a:cs typeface="Arial" panose="020B0604020202020204" pitchFamily="34" charset="0"/>
              </a:rPr>
              <a:t>VTT, CCFE</a:t>
            </a:r>
            <a:endParaRPr lang="en-US" sz="10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13000"/>
              </a:lnSpc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Linked WP or TSVV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  <a:endParaRPr lang="en-US" sz="10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-61610" y="82253"/>
            <a:ext cx="8810074" cy="342900"/>
          </a:xfrm>
        </p:spPr>
        <p:txBody>
          <a:bodyPr/>
          <a:lstStyle/>
          <a:p>
            <a:r>
              <a:rPr lang="de-DE" sz="2000" dirty="0"/>
              <a:t>SPE.2: JET C39 </a:t>
            </a:r>
            <a:r>
              <a:rPr lang="de-DE" sz="2000" dirty="0" err="1"/>
              <a:t>baking</a:t>
            </a:r>
            <a:r>
              <a:rPr lang="de-DE" sz="2000" dirty="0"/>
              <a:t> </a:t>
            </a:r>
            <a:r>
              <a:rPr lang="de-DE" sz="2000" dirty="0" err="1"/>
              <a:t>cycle</a:t>
            </a:r>
            <a:r>
              <a:rPr lang="de-DE" sz="2000" dirty="0"/>
              <a:t> </a:t>
            </a:r>
            <a:r>
              <a:rPr lang="de-DE" sz="2000" dirty="0" err="1"/>
              <a:t>simulations</a:t>
            </a:r>
            <a:r>
              <a:rPr lang="de-DE" sz="2000" dirty="0"/>
              <a:t> (CCFE)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 dirty="0"/>
              <a:t>Jari Likonen | WPPWIE Project Meeting  | FZJ </a:t>
            </a:r>
            <a:r>
              <a:rPr lang="en-GB" sz="1100" dirty="0" err="1"/>
              <a:t>Jülich</a:t>
            </a:r>
            <a:r>
              <a:rPr lang="en-GB" sz="1100" dirty="0"/>
              <a:t> | 7.2.2023 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| Page </a:t>
            </a:r>
            <a:fld id="{6A6D9FA1-99C7-4910-8E32-B85D378B0060}" type="slidenum">
              <a:rPr kumimoji="0" lang="en-GB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4585" y="686965"/>
            <a:ext cx="5039788" cy="4533164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marL="285750" lvl="0" indent="-285750">
              <a:lnSpc>
                <a:spcPct val="113000"/>
              </a:lnSpc>
              <a:buFont typeface="Wingdings" panose="05000000000000000000" pitchFamily="2" charset="2"/>
              <a:buChar char="§"/>
            </a:pPr>
            <a:r>
              <a:rPr lang="en-US" sz="1350" dirty="0">
                <a:latin typeface="Arial" panose="020B0604020202020204" pitchFamily="34" charset="0"/>
                <a:cs typeface="Arial" panose="020B0604020202020204" pitchFamily="34" charset="0"/>
              </a:rPr>
              <a:t>JET: D (and T) removal using </a:t>
            </a:r>
            <a:r>
              <a:rPr lang="en-US" sz="135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baking + ICWC + GDC @ 320</a:t>
            </a:r>
            <a:r>
              <a:rPr lang="en-US" sz="1350" baseline="30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135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sz="1350" baseline="300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lnSpc>
                <a:spcPct val="113000"/>
              </a:lnSpc>
              <a:buFont typeface="Wingdings" panose="05000000000000000000" pitchFamily="2" charset="2"/>
              <a:buChar char="§"/>
            </a:pPr>
            <a:r>
              <a:rPr lang="en-US" sz="1350" dirty="0">
                <a:latin typeface="Arial" panose="020B0604020202020204" pitchFamily="34" charset="0"/>
                <a:cs typeface="Arial" panose="020B0604020202020204" pitchFamily="34" charset="0"/>
              </a:rPr>
              <a:t>Experiment performed in </a:t>
            </a:r>
            <a:r>
              <a:rPr lang="en-US" sz="135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Oct 2020 (C39) </a:t>
            </a:r>
            <a:r>
              <a:rPr lang="en-US" sz="1350" dirty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sz="135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 2022 (C40)</a:t>
            </a:r>
          </a:p>
          <a:p>
            <a:pPr marL="285750" lvl="0" indent="-285750">
              <a:lnSpc>
                <a:spcPct val="113000"/>
              </a:lnSpc>
              <a:buFont typeface="Wingdings" panose="05000000000000000000" pitchFamily="2" charset="2"/>
              <a:buChar char="§"/>
            </a:pPr>
            <a:endParaRPr lang="en-US" sz="13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lnSpc>
                <a:spcPct val="113000"/>
              </a:lnSpc>
              <a:buFont typeface="Wingdings" panose="05000000000000000000" pitchFamily="2" charset="2"/>
              <a:buChar char="§"/>
            </a:pPr>
            <a:r>
              <a:rPr lang="en-US" sz="1350" dirty="0">
                <a:latin typeface="Arial" panose="020B0604020202020204" pitchFamily="34" charset="0"/>
                <a:cs typeface="Arial" panose="020B0604020202020204" pitchFamily="34" charset="0"/>
              </a:rPr>
              <a:t>Samples: </a:t>
            </a:r>
            <a:r>
              <a:rPr lang="en-US" sz="135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HFGC (ILW1-3 and ILW3)</a:t>
            </a:r>
          </a:p>
          <a:p>
            <a:pPr marL="285750" lvl="0" indent="-285750">
              <a:lnSpc>
                <a:spcPct val="113000"/>
              </a:lnSpc>
              <a:buFont typeface="Wingdings" panose="05000000000000000000" pitchFamily="2" charset="2"/>
              <a:buChar char="§"/>
            </a:pPr>
            <a:r>
              <a:rPr lang="en-US" sz="1350" dirty="0">
                <a:latin typeface="Arial" panose="020B0604020202020204" pitchFamily="34" charset="0"/>
                <a:cs typeface="Arial" panose="020B0604020202020204" pitchFamily="34" charset="0"/>
              </a:rPr>
              <a:t>Samples sent from CCFE to IST for </a:t>
            </a:r>
            <a:r>
              <a:rPr lang="en-US" sz="135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pre-TDS IBA</a:t>
            </a:r>
            <a:endParaRPr lang="en-US" sz="13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lnSpc>
                <a:spcPct val="113000"/>
              </a:lnSpc>
              <a:buFont typeface="Wingdings" panose="05000000000000000000" pitchFamily="2" charset="2"/>
              <a:buChar char="§"/>
            </a:pPr>
            <a:r>
              <a:rPr lang="en-US" sz="1350" dirty="0">
                <a:latin typeface="Arial" panose="020B0604020202020204" pitchFamily="34" charset="0"/>
                <a:cs typeface="Arial" panose="020B0604020202020204" pitchFamily="34" charset="0"/>
              </a:rPr>
              <a:t>Pre-TDS IBA done (IST)</a:t>
            </a:r>
          </a:p>
          <a:p>
            <a:pPr marL="285750" lvl="0" indent="-285750">
              <a:lnSpc>
                <a:spcPct val="113000"/>
              </a:lnSpc>
              <a:buFont typeface="Wingdings" panose="05000000000000000000" pitchFamily="2" charset="2"/>
              <a:buChar char="§"/>
            </a:pPr>
            <a:r>
              <a:rPr lang="en-US" sz="1350" dirty="0">
                <a:latin typeface="Arial" panose="020B0604020202020204" pitchFamily="34" charset="0"/>
                <a:cs typeface="Arial" panose="020B0604020202020204" pitchFamily="34" charset="0"/>
              </a:rPr>
              <a:t>Long-duration TDS done (CCFE). Measurements of D release at constant </a:t>
            </a:r>
            <a:r>
              <a:rPr lang="en-US" sz="135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T=350</a:t>
            </a:r>
            <a:r>
              <a:rPr lang="en-US" sz="1350" baseline="30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135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 for up to 72 </a:t>
            </a:r>
            <a:r>
              <a:rPr lang="en-US" sz="135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hrs</a:t>
            </a:r>
            <a:r>
              <a:rPr lang="en-US" sz="135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350" dirty="0">
                <a:latin typeface="Arial" panose="020B0604020202020204" pitchFamily="34" charset="0"/>
                <a:cs typeface="Arial" panose="020B0604020202020204" pitchFamily="34" charset="0"/>
              </a:rPr>
              <a:t>were performed, mimicking ITER baking cycle</a:t>
            </a:r>
          </a:p>
          <a:p>
            <a:pPr marL="285750" lvl="0" indent="-285750">
              <a:lnSpc>
                <a:spcPct val="113000"/>
              </a:lnSpc>
              <a:buFont typeface="Wingdings" panose="05000000000000000000" pitchFamily="2" charset="2"/>
              <a:buChar char="§"/>
            </a:pPr>
            <a:r>
              <a:rPr lang="en-US" sz="1350" dirty="0">
                <a:latin typeface="Arial" panose="020B0604020202020204" pitchFamily="34" charset="0"/>
                <a:cs typeface="Arial" panose="020B0604020202020204" pitchFamily="34" charset="0"/>
              </a:rPr>
              <a:t>Time traces of D release, including at constant temperature 350 </a:t>
            </a:r>
            <a:r>
              <a:rPr lang="en-US" sz="135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1350" dirty="0" err="1">
                <a:latin typeface="Arial" panose="020B0604020202020204" pitchFamily="34" charset="0"/>
                <a:cs typeface="Arial" panose="020B0604020202020204" pitchFamily="34" charset="0"/>
              </a:rPr>
              <a:t>C.</a:t>
            </a:r>
            <a:r>
              <a:rPr lang="en-US" sz="1350" dirty="0">
                <a:latin typeface="Arial" panose="020B0604020202020204" pitchFamily="34" charset="0"/>
                <a:cs typeface="Arial" panose="020B0604020202020204" pitchFamily="34" charset="0"/>
              </a:rPr>
              <a:t> Preliminary analysis suggests that these traces can be well described by </a:t>
            </a:r>
            <a:r>
              <a:rPr lang="en-US" sz="135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power law, R = At</a:t>
            </a:r>
            <a:r>
              <a:rPr lang="en-US" sz="1350" baseline="30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α</a:t>
            </a:r>
            <a:r>
              <a:rPr lang="en-US" sz="1350" dirty="0">
                <a:latin typeface="Arial" panose="020B0604020202020204" pitchFamily="34" charset="0"/>
                <a:cs typeface="Arial" panose="020B0604020202020204" pitchFamily="34" charset="0"/>
              </a:rPr>
              <a:t>, with a constant α between -0.75 and -1.03 (best fits shown)</a:t>
            </a:r>
          </a:p>
          <a:p>
            <a:pPr marL="285750" lvl="0" indent="-285750">
              <a:lnSpc>
                <a:spcPct val="113000"/>
              </a:lnSpc>
              <a:buFont typeface="Wingdings" panose="05000000000000000000" pitchFamily="2" charset="2"/>
              <a:buChar char="§"/>
            </a:pPr>
            <a:endParaRPr lang="en-US" sz="13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lnSpc>
                <a:spcPct val="113000"/>
              </a:lnSpc>
              <a:buFont typeface="Wingdings" panose="05000000000000000000" pitchFamily="2" charset="2"/>
              <a:buChar char="§"/>
            </a:pPr>
            <a:endParaRPr lang="en-US" sz="13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lnSpc>
                <a:spcPct val="113000"/>
              </a:lnSpc>
              <a:buFont typeface="Wingdings" panose="05000000000000000000" pitchFamily="2" charset="2"/>
              <a:buChar char="§"/>
            </a:pPr>
            <a:endParaRPr lang="en-US" sz="13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lnSpc>
                <a:spcPct val="113000"/>
              </a:lnSpc>
              <a:buFont typeface="Wingdings" panose="05000000000000000000" pitchFamily="2" charset="2"/>
              <a:buChar char="§"/>
            </a:pPr>
            <a:endParaRPr lang="en-US" sz="13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107504" y="4326856"/>
            <a:ext cx="5040560" cy="614014"/>
          </a:xfrm>
          <a:prstGeom prst="rect">
            <a:avLst/>
          </a:prstGeom>
          <a:solidFill>
            <a:srgbClr val="E3E3E3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lvl="0">
              <a:lnSpc>
                <a:spcPct val="113000"/>
              </a:lnSpc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Deliverable:</a:t>
            </a:r>
            <a:endParaRPr kumimoji="0" lang="en-US" sz="1000" b="0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Status: </a:t>
            </a: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 progress</a:t>
            </a:r>
          </a:p>
          <a:p>
            <a:pPr lvl="0">
              <a:lnSpc>
                <a:spcPct val="113000"/>
              </a:lnSpc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Facilities:</a:t>
            </a:r>
            <a:endParaRPr kumimoji="0" lang="en-US" sz="1000" b="0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33F7450-38EF-499D-9F6F-34A21383F756}"/>
              </a:ext>
            </a:extLst>
          </p:cNvPr>
          <p:cNvSpPr txBox="1"/>
          <p:nvPr/>
        </p:nvSpPr>
        <p:spPr>
          <a:xfrm>
            <a:off x="22977" y="4914525"/>
            <a:ext cx="19211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200" b="1" dirty="0"/>
              <a:t>A. </a:t>
            </a:r>
            <a:r>
              <a:rPr lang="fi-FI" sz="1200" b="1" dirty="0" err="1"/>
              <a:t>Widdowson</a:t>
            </a:r>
            <a:r>
              <a:rPr lang="fi-FI" sz="1200" b="1" dirty="0"/>
              <a:t> et al. (CCFE)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195EA49-77D7-406B-A480-C92DDE71201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r="5428"/>
          <a:stretch/>
        </p:blipFill>
        <p:spPr>
          <a:xfrm>
            <a:off x="5148064" y="443596"/>
            <a:ext cx="4008432" cy="1165146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46CC817B-0AD6-46D4-9197-00B4D37EE767}"/>
              </a:ext>
            </a:extLst>
          </p:cNvPr>
          <p:cNvGrpSpPr>
            <a:grpSpLocks noChangeAspect="1"/>
          </p:cNvGrpSpPr>
          <p:nvPr/>
        </p:nvGrpSpPr>
        <p:grpSpPr>
          <a:xfrm>
            <a:off x="7505534" y="1602132"/>
            <a:ext cx="1633882" cy="1149122"/>
            <a:chOff x="6449853" y="1838720"/>
            <a:chExt cx="2042352" cy="1436403"/>
          </a:xfrm>
        </p:grpSpPr>
        <p:sp>
          <p:nvSpPr>
            <p:cNvPr id="10" name="Right Triangle 9">
              <a:extLst>
                <a:ext uri="{FF2B5EF4-FFF2-40B4-BE49-F238E27FC236}">
                  <a16:creationId xmlns:a16="http://schemas.microsoft.com/office/drawing/2014/main" id="{355B2D70-A2AD-405F-AA4C-C05D521238B1}"/>
                </a:ext>
              </a:extLst>
            </p:cNvPr>
            <p:cNvSpPr/>
            <p:nvPr/>
          </p:nvSpPr>
          <p:spPr>
            <a:xfrm flipH="1">
              <a:off x="6747098" y="2652623"/>
              <a:ext cx="157961" cy="339889"/>
            </a:xfrm>
            <a:prstGeom prst="rtTriangle">
              <a:avLst/>
            </a:prstGeom>
            <a:pattFill prst="ltUpDiag">
              <a:fgClr>
                <a:schemeClr val="accent2">
                  <a:lumMod val="60000"/>
                  <a:lumOff val="40000"/>
                </a:schemeClr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32C172C-8B86-4CB4-8247-19C507619920}"/>
                </a:ext>
              </a:extLst>
            </p:cNvPr>
            <p:cNvSpPr/>
            <p:nvPr/>
          </p:nvSpPr>
          <p:spPr>
            <a:xfrm>
              <a:off x="6905059" y="2652623"/>
              <a:ext cx="648072" cy="339889"/>
            </a:xfrm>
            <a:prstGeom prst="rect">
              <a:avLst/>
            </a:prstGeom>
            <a:pattFill prst="ltUpDiag">
              <a:fgClr>
                <a:schemeClr val="accent2">
                  <a:lumMod val="60000"/>
                  <a:lumOff val="40000"/>
                </a:schemeClr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A430EA9C-9661-4910-B526-82D26622DAA5}"/>
                </a:ext>
              </a:extLst>
            </p:cNvPr>
            <p:cNvCxnSpPr/>
            <p:nvPr/>
          </p:nvCxnSpPr>
          <p:spPr>
            <a:xfrm>
              <a:off x="6732240" y="2992512"/>
              <a:ext cx="1706285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C6E336D7-852E-4CB7-82C6-B5A97C2B7D54}"/>
                </a:ext>
              </a:extLst>
            </p:cNvPr>
            <p:cNvCxnSpPr/>
            <p:nvPr/>
          </p:nvCxnSpPr>
          <p:spPr>
            <a:xfrm flipV="1">
              <a:off x="6732240" y="1998801"/>
              <a:ext cx="0" cy="993711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9E790E3-8A86-406A-BCA7-B70173769919}"/>
                </a:ext>
              </a:extLst>
            </p:cNvPr>
            <p:cNvSpPr txBox="1"/>
            <p:nvPr/>
          </p:nvSpPr>
          <p:spPr>
            <a:xfrm rot="16200000">
              <a:off x="6057317" y="2345804"/>
              <a:ext cx="1102467" cy="3173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000" dirty="0"/>
                <a:t>temperature</a:t>
              </a:r>
              <a:endParaRPr lang="en-GB" sz="1050" dirty="0"/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992E8F0D-245A-434F-A0C9-69304F440F5F}"/>
                </a:ext>
              </a:extLst>
            </p:cNvPr>
            <p:cNvCxnSpPr/>
            <p:nvPr/>
          </p:nvCxnSpPr>
          <p:spPr>
            <a:xfrm flipV="1">
              <a:off x="6732240" y="2646874"/>
              <a:ext cx="172819" cy="345638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D91B1B83-7C06-4CF0-8C7B-F441E2012D9F}"/>
                </a:ext>
              </a:extLst>
            </p:cNvPr>
            <p:cNvCxnSpPr/>
            <p:nvPr/>
          </p:nvCxnSpPr>
          <p:spPr>
            <a:xfrm flipV="1">
              <a:off x="7553131" y="2085211"/>
              <a:ext cx="259229" cy="561663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1EC0E4A0-C86D-4A6B-B411-827E7A5D5916}"/>
                </a:ext>
              </a:extLst>
            </p:cNvPr>
            <p:cNvCxnSpPr/>
            <p:nvPr/>
          </p:nvCxnSpPr>
          <p:spPr>
            <a:xfrm>
              <a:off x="6905059" y="2646874"/>
              <a:ext cx="648072" cy="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F706054B-551C-4B5B-98D1-57EE93A3A8D6}"/>
                </a:ext>
              </a:extLst>
            </p:cNvPr>
            <p:cNvCxnSpPr/>
            <p:nvPr/>
          </p:nvCxnSpPr>
          <p:spPr>
            <a:xfrm>
              <a:off x="7812360" y="2085211"/>
              <a:ext cx="129614" cy="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DAF03593-2EA8-4C40-AB80-56EBE78D2442}"/>
                </a:ext>
              </a:extLst>
            </p:cNvPr>
            <p:cNvCxnSpPr/>
            <p:nvPr/>
          </p:nvCxnSpPr>
          <p:spPr>
            <a:xfrm>
              <a:off x="7553131" y="2646874"/>
              <a:ext cx="0" cy="345638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EEC5A141-2643-414F-8CB9-8A3BE394F173}"/>
                </a:ext>
              </a:extLst>
            </p:cNvPr>
            <p:cNvCxnSpPr/>
            <p:nvPr/>
          </p:nvCxnSpPr>
          <p:spPr>
            <a:xfrm>
              <a:off x="6905059" y="2646874"/>
              <a:ext cx="0" cy="345638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6D53AD7C-90FD-4B3E-9286-3ACF29AE7A1B}"/>
                </a:ext>
              </a:extLst>
            </p:cNvPr>
            <p:cNvSpPr txBox="1"/>
            <p:nvPr/>
          </p:nvSpPr>
          <p:spPr>
            <a:xfrm>
              <a:off x="6712483" y="2391011"/>
              <a:ext cx="990256" cy="307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000" i="1" dirty="0"/>
                <a:t>dwell temp.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8B5A82E0-7846-4B9D-B6A7-B91375E0C548}"/>
                </a:ext>
              </a:extLst>
            </p:cNvPr>
            <p:cNvSpPr txBox="1"/>
            <p:nvPr/>
          </p:nvSpPr>
          <p:spPr>
            <a:xfrm>
              <a:off x="7593508" y="1838720"/>
              <a:ext cx="645610" cy="3173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050" i="1" dirty="0" err="1"/>
                <a:t>max.T</a:t>
              </a:r>
              <a:endParaRPr lang="en-GB" sz="1050" i="1" dirty="0"/>
            </a:p>
          </p:txBody>
        </p: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A60459C4-F10E-4799-8D32-4E0F0853B055}"/>
                </a:ext>
              </a:extLst>
            </p:cNvPr>
            <p:cNvCxnSpPr/>
            <p:nvPr/>
          </p:nvCxnSpPr>
          <p:spPr>
            <a:xfrm flipH="1" flipV="1">
              <a:off x="7941975" y="2085211"/>
              <a:ext cx="427018" cy="907301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AF432419-5ADC-408C-A166-75CD3326CE60}"/>
                </a:ext>
              </a:extLst>
            </p:cNvPr>
            <p:cNvSpPr txBox="1"/>
            <p:nvPr/>
          </p:nvSpPr>
          <p:spPr>
            <a:xfrm>
              <a:off x="6662923" y="2620402"/>
              <a:ext cx="321002" cy="3173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sz="1000" dirty="0"/>
                <a:t>β</a:t>
              </a:r>
              <a:endParaRPr lang="en-GB" sz="1000" dirty="0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57FBAFBF-0319-44C3-B33E-355D5D65DDE3}"/>
                </a:ext>
              </a:extLst>
            </p:cNvPr>
            <p:cNvSpPr txBox="1"/>
            <p:nvPr/>
          </p:nvSpPr>
          <p:spPr>
            <a:xfrm>
              <a:off x="7687056" y="2289388"/>
              <a:ext cx="321002" cy="3173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sz="1050" dirty="0"/>
                <a:t>β</a:t>
              </a:r>
              <a:endParaRPr lang="en-GB" sz="1050" dirty="0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FF157087-9990-4AC7-8B2C-308241096F2F}"/>
                </a:ext>
              </a:extLst>
            </p:cNvPr>
            <p:cNvSpPr txBox="1"/>
            <p:nvPr/>
          </p:nvSpPr>
          <p:spPr>
            <a:xfrm>
              <a:off x="8119105" y="2289388"/>
              <a:ext cx="373100" cy="3173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i-FI" sz="1050" dirty="0"/>
                <a:t>-</a:t>
              </a:r>
              <a:r>
                <a:rPr lang="el-GR" sz="1050" dirty="0"/>
                <a:t>β</a:t>
              </a:r>
              <a:endParaRPr lang="en-GB" sz="1050" dirty="0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205AC051-7366-45C3-BA03-56E841729AB2}"/>
                </a:ext>
              </a:extLst>
            </p:cNvPr>
            <p:cNvSpPr txBox="1"/>
            <p:nvPr/>
          </p:nvSpPr>
          <p:spPr>
            <a:xfrm>
              <a:off x="7272105" y="2957728"/>
              <a:ext cx="543417" cy="3173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050" dirty="0"/>
                <a:t>time</a:t>
              </a:r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45CB82B3-AFA5-4662-A66E-BE5DF4A8DCC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82" t="7832" r="3441" b="4063"/>
          <a:stretch/>
        </p:blipFill>
        <p:spPr>
          <a:xfrm>
            <a:off x="4423247" y="1665616"/>
            <a:ext cx="3115948" cy="2061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388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5" grpId="0"/>
      <p:bldP spid="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sz="2400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Jari Likonen 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| WPPWIE Project Meeting  | FZJ </a:t>
            </a:r>
            <a:r>
              <a:rPr kumimoji="0" lang="en-GB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Jülich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| </a:t>
            </a:r>
            <a:r>
              <a:rPr lang="en-GB" sz="1100" dirty="0"/>
              <a:t>7.2.2023 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| Page </a:t>
            </a:r>
            <a:fld id="{6A6D9FA1-99C7-4910-8E32-B85D378B0060}" type="slidenum">
              <a:rPr kumimoji="0" lang="en-GB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107504" y="2374043"/>
            <a:ext cx="8928992" cy="766685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lvl="0">
              <a:lnSpc>
                <a:spcPct val="113000"/>
              </a:lnSpc>
            </a:pPr>
            <a:r>
              <a:rPr lang="de-DE" sz="2000" dirty="0">
                <a:solidFill>
                  <a:srgbClr val="0070C0"/>
                </a:solidFill>
              </a:rPr>
              <a:t>SP E.3: </a:t>
            </a:r>
            <a:r>
              <a:rPr lang="en-US" sz="2000" dirty="0">
                <a:solidFill>
                  <a:srgbClr val="0070C0"/>
                </a:solidFill>
              </a:rPr>
              <a:t>Post-mortem analysis of PFC and other objects in JET </a:t>
            </a:r>
            <a:r>
              <a:rPr lang="de-DE" sz="2000" dirty="0">
                <a:solidFill>
                  <a:srgbClr val="0070C0"/>
                </a:solidFill>
              </a:rPr>
              <a:t>- </a:t>
            </a:r>
            <a:r>
              <a:rPr lang="de-DE" sz="2000" dirty="0" err="1">
                <a:solidFill>
                  <a:srgbClr val="0070C0"/>
                </a:solidFill>
              </a:rPr>
              <a:t>selected</a:t>
            </a:r>
            <a:r>
              <a:rPr lang="de-DE" sz="2000" dirty="0">
                <a:solidFill>
                  <a:srgbClr val="0070C0"/>
                </a:solidFill>
              </a:rPr>
              <a:t> </a:t>
            </a:r>
            <a:r>
              <a:rPr lang="de-DE" sz="2000" dirty="0" err="1">
                <a:solidFill>
                  <a:srgbClr val="0070C0"/>
                </a:solidFill>
              </a:rPr>
              <a:t>results</a:t>
            </a:r>
            <a:r>
              <a:rPr lang="de-DE" sz="2000" dirty="0">
                <a:solidFill>
                  <a:srgbClr val="0070C0"/>
                </a:solidFill>
              </a:rPr>
              <a:t> </a:t>
            </a:r>
            <a:r>
              <a:rPr lang="de-DE" sz="2000" dirty="0" err="1">
                <a:solidFill>
                  <a:srgbClr val="0070C0"/>
                </a:solidFill>
              </a:rPr>
              <a:t>from</a:t>
            </a:r>
            <a:r>
              <a:rPr lang="de-DE" sz="2000" dirty="0">
                <a:solidFill>
                  <a:srgbClr val="0070C0"/>
                </a:solidFill>
              </a:rPr>
              <a:t> 2022</a:t>
            </a:r>
            <a:endParaRPr lang="en-US" sz="16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5289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 51"/>
          <p:cNvSpPr/>
          <p:nvPr/>
        </p:nvSpPr>
        <p:spPr>
          <a:xfrm>
            <a:off x="144000" y="4248000"/>
            <a:ext cx="4679640" cy="685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de-DE" sz="1100" b="0" strike="noStrike" spc="-1" dirty="0" err="1">
                <a:latin typeface="Arial"/>
              </a:rPr>
              <a:t>Deliverable</a:t>
            </a:r>
            <a:r>
              <a:rPr lang="de-DE" sz="1100" b="0" strike="noStrike" spc="-1" dirty="0">
                <a:latin typeface="Arial"/>
              </a:rPr>
              <a:t>: PWIE.SPE.3 D002</a:t>
            </a:r>
          </a:p>
          <a:p>
            <a:pPr>
              <a:lnSpc>
                <a:spcPct val="100000"/>
              </a:lnSpc>
              <a:buNone/>
            </a:pPr>
            <a:r>
              <a:rPr lang="de-DE" sz="1100" b="0" strike="noStrike" spc="-1" dirty="0">
                <a:latin typeface="Arial"/>
              </a:rPr>
              <a:t>Status: </a:t>
            </a:r>
            <a:r>
              <a:rPr lang="de-DE" sz="1100" b="0" strike="noStrike" spc="-1" dirty="0">
                <a:solidFill>
                  <a:srgbClr val="00B050"/>
                </a:solidFill>
                <a:latin typeface="Arial"/>
              </a:rPr>
              <a:t>in </a:t>
            </a:r>
            <a:r>
              <a:rPr lang="de-DE" sz="1100" b="0" strike="noStrike" spc="-1" dirty="0" err="1">
                <a:solidFill>
                  <a:srgbClr val="00B050"/>
                </a:solidFill>
                <a:latin typeface="Arial"/>
              </a:rPr>
              <a:t>progress</a:t>
            </a:r>
            <a:r>
              <a:rPr lang="de-DE" sz="1100" b="0" strike="noStrike" spc="-1" dirty="0">
                <a:solidFill>
                  <a:srgbClr val="00B050"/>
                </a:solidFill>
                <a:latin typeface="Arial"/>
              </a:rPr>
              <a:t> / </a:t>
            </a:r>
            <a:r>
              <a:rPr lang="de-DE" sz="1100" b="0" strike="noStrike" spc="-1" dirty="0" err="1">
                <a:solidFill>
                  <a:srgbClr val="00B050"/>
                </a:solidFill>
                <a:latin typeface="Arial"/>
              </a:rPr>
              <a:t>delayed</a:t>
            </a:r>
            <a:endParaRPr lang="de-DE" sz="1100" b="0" strike="noStrike" spc="-1" dirty="0">
              <a:solidFill>
                <a:srgbClr val="00B050"/>
              </a:solidFill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de-DE" sz="1100" b="0" strike="noStrike" spc="-1" dirty="0" err="1">
                <a:solidFill>
                  <a:srgbClr val="000000"/>
                </a:solidFill>
                <a:latin typeface="Arial"/>
              </a:rPr>
              <a:t>Facilities</a:t>
            </a:r>
            <a:r>
              <a:rPr lang="de-DE" sz="1100" b="0" strike="noStrike" spc="-1" dirty="0">
                <a:solidFill>
                  <a:srgbClr val="000000"/>
                </a:solidFill>
                <a:latin typeface="Arial"/>
              </a:rPr>
              <a:t>: None</a:t>
            </a:r>
            <a:endParaRPr lang="de-DE" sz="1400" b="0" strike="noStrike" spc="-1" dirty="0">
              <a:latin typeface="Arial"/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5004000" y="4248000"/>
            <a:ext cx="3995640" cy="685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de-DE" sz="1000" b="0" strike="noStrike" spc="-1" dirty="0">
                <a:latin typeface="Arial"/>
              </a:rPr>
              <a:t>Human Resources: 10 PM</a:t>
            </a:r>
          </a:p>
          <a:p>
            <a:pPr>
              <a:lnSpc>
                <a:spcPct val="100000"/>
              </a:lnSpc>
              <a:buNone/>
            </a:pPr>
            <a:r>
              <a:rPr lang="de-DE" sz="1000" b="0" strike="noStrike" spc="-1" dirty="0" err="1">
                <a:latin typeface="Arial"/>
              </a:rPr>
              <a:t>Involved</a:t>
            </a:r>
            <a:r>
              <a:rPr lang="de-DE" sz="1000" b="0" strike="noStrike" spc="-1" dirty="0">
                <a:latin typeface="Arial"/>
              </a:rPr>
              <a:t> RUs: </a:t>
            </a:r>
            <a:r>
              <a:rPr lang="de-DE" sz="1000" b="0" strike="noStrike" spc="-1" dirty="0">
                <a:solidFill>
                  <a:srgbClr val="000000"/>
                </a:solidFill>
                <a:latin typeface="Arial"/>
              </a:rPr>
              <a:t>FZJ</a:t>
            </a:r>
            <a:endParaRPr lang="de-DE" sz="10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de-DE" sz="1000" b="0" strike="noStrike" spc="-1" dirty="0" err="1">
                <a:solidFill>
                  <a:srgbClr val="000000"/>
                </a:solidFill>
                <a:latin typeface="Arial"/>
              </a:rPr>
              <a:t>Linked</a:t>
            </a:r>
            <a:r>
              <a:rPr lang="de-DE" sz="1000" b="0" strike="noStrike" spc="-1" dirty="0">
                <a:solidFill>
                  <a:srgbClr val="000000"/>
                </a:solidFill>
                <a:latin typeface="Arial"/>
              </a:rPr>
              <a:t> WP </a:t>
            </a:r>
            <a:r>
              <a:rPr lang="de-DE" sz="1000" b="0" strike="noStrike" spc="-1" dirty="0" err="1">
                <a:solidFill>
                  <a:srgbClr val="000000"/>
                </a:solidFill>
                <a:latin typeface="Arial"/>
              </a:rPr>
              <a:t>or</a:t>
            </a:r>
            <a:r>
              <a:rPr lang="de-DE" sz="1000" b="0" strike="noStrike" spc="-1" dirty="0">
                <a:solidFill>
                  <a:srgbClr val="000000"/>
                </a:solidFill>
                <a:latin typeface="Arial"/>
              </a:rPr>
              <a:t> TSVV: </a:t>
            </a:r>
            <a:endParaRPr lang="de-DE" sz="1000" b="0" strike="noStrike" spc="-1" dirty="0">
              <a:latin typeface="Arial"/>
            </a:endParaRPr>
          </a:p>
        </p:txBody>
      </p:sp>
      <p:sp>
        <p:nvSpPr>
          <p:cNvPr id="54" name="PlaceHolder 1"/>
          <p:cNvSpPr>
            <a:spLocks noGrp="1"/>
          </p:cNvSpPr>
          <p:nvPr>
            <p:ph type="title"/>
          </p:nvPr>
        </p:nvSpPr>
        <p:spPr>
          <a:xfrm>
            <a:off x="45387" y="117720"/>
            <a:ext cx="8522008" cy="342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1600" b="1" strike="noStrike" spc="-1" dirty="0">
                <a:solidFill>
                  <a:srgbClr val="000000"/>
                </a:solidFill>
                <a:latin typeface="Calibri"/>
              </a:rPr>
              <a:t>SP</a:t>
            </a:r>
            <a:r>
              <a:rPr lang="en-US" sz="1600" b="1" strike="noStrike" spc="-1" dirty="0">
                <a:latin typeface="Calibri"/>
              </a:rPr>
              <a:t>E.3</a:t>
            </a:r>
            <a:r>
              <a:rPr lang="en-US" sz="1600" b="1" strike="noStrike" spc="-1" dirty="0">
                <a:solidFill>
                  <a:srgbClr val="000000"/>
                </a:solidFill>
                <a:latin typeface="Calibri"/>
              </a:rPr>
              <a:t> Characterization of JET plasma facing components with LIBS, LID-QMS, TDS and metallography (FZJ) </a:t>
            </a:r>
            <a:endParaRPr lang="de-DE" sz="1600" b="1" strike="noStrike" spc="-1" dirty="0">
              <a:latin typeface="Arial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35496" y="684000"/>
            <a:ext cx="8099640" cy="601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de-DE" sz="1800" b="0" strike="noStrike" spc="-1" dirty="0">
                <a:latin typeface="Arial"/>
              </a:rPr>
              <a:t>D2: </a:t>
            </a:r>
            <a:r>
              <a:rPr lang="de-DE" sz="1800" b="0" strike="noStrike" spc="-1" dirty="0" err="1">
                <a:latin typeface="Arial"/>
              </a:rPr>
              <a:t>Characterization</a:t>
            </a:r>
            <a:r>
              <a:rPr lang="de-DE" sz="1800" b="0" strike="noStrike" spc="-1" dirty="0">
                <a:latin typeface="Arial"/>
              </a:rPr>
              <a:t> </a:t>
            </a:r>
            <a:r>
              <a:rPr lang="de-DE" sz="1800" b="0" strike="noStrike" spc="-1" dirty="0" err="1">
                <a:latin typeface="Arial"/>
              </a:rPr>
              <a:t>of</a:t>
            </a:r>
            <a:r>
              <a:rPr lang="de-DE" sz="1800" b="0" strike="noStrike" spc="-1" dirty="0">
                <a:latin typeface="Arial"/>
              </a:rPr>
              <a:t> JET </a:t>
            </a:r>
            <a:r>
              <a:rPr lang="de-DE" sz="1800" b="0" strike="noStrike" spc="-1" dirty="0" err="1">
                <a:latin typeface="Arial"/>
              </a:rPr>
              <a:t>plasma</a:t>
            </a:r>
            <a:r>
              <a:rPr lang="de-DE" sz="1800" b="0" strike="noStrike" spc="-1" dirty="0">
                <a:latin typeface="Arial"/>
              </a:rPr>
              <a:t> </a:t>
            </a:r>
            <a:r>
              <a:rPr lang="de-DE" sz="1800" b="0" strike="noStrike" spc="-1" dirty="0" err="1">
                <a:latin typeface="Arial"/>
              </a:rPr>
              <a:t>facing</a:t>
            </a:r>
            <a:r>
              <a:rPr lang="de-DE" sz="1800" b="0" strike="noStrike" spc="-1" dirty="0">
                <a:latin typeface="Arial"/>
              </a:rPr>
              <a:t> </a:t>
            </a:r>
            <a:r>
              <a:rPr lang="de-DE" sz="1800" b="0" strike="noStrike" spc="-1" dirty="0" err="1">
                <a:latin typeface="Arial"/>
              </a:rPr>
              <a:t>components</a:t>
            </a:r>
            <a:r>
              <a:rPr lang="de-DE" sz="1800" b="0" strike="noStrike" spc="-1" dirty="0">
                <a:latin typeface="Arial"/>
              </a:rPr>
              <a:t> </a:t>
            </a:r>
            <a:r>
              <a:rPr lang="de-DE" sz="1800" b="0" strike="noStrike" spc="-1" dirty="0" err="1">
                <a:latin typeface="Arial"/>
              </a:rPr>
              <a:t>with</a:t>
            </a:r>
            <a:r>
              <a:rPr lang="de-DE" sz="1800" b="0" strike="noStrike" spc="-1" dirty="0">
                <a:latin typeface="Arial"/>
              </a:rPr>
              <a:t> LIBS, LID-QMS, TDS and </a:t>
            </a:r>
            <a:r>
              <a:rPr lang="de-DE" sz="1800" b="0" strike="noStrike" spc="-1" dirty="0" err="1">
                <a:latin typeface="Arial"/>
              </a:rPr>
              <a:t>metallography</a:t>
            </a:r>
            <a:r>
              <a:rPr lang="de-DE" sz="1800" b="0" strike="noStrike" spc="-1" dirty="0">
                <a:latin typeface="Arial"/>
              </a:rPr>
              <a:t> (</a:t>
            </a:r>
            <a:r>
              <a:rPr lang="de-DE" sz="1800" b="0" strike="noStrike" spc="-1" dirty="0" err="1">
                <a:latin typeface="Arial"/>
              </a:rPr>
              <a:t>other</a:t>
            </a:r>
            <a:r>
              <a:rPr lang="de-DE" sz="1800" b="0" strike="noStrike" spc="-1" dirty="0">
                <a:latin typeface="Arial"/>
              </a:rPr>
              <a:t> JET </a:t>
            </a:r>
            <a:r>
              <a:rPr lang="de-DE" sz="1800" b="0" strike="noStrike" spc="-1" dirty="0" err="1">
                <a:latin typeface="Arial"/>
              </a:rPr>
              <a:t>components</a:t>
            </a:r>
            <a:r>
              <a:rPr lang="de-DE" sz="1800" b="0" strike="noStrike" spc="-1" dirty="0">
                <a:latin typeface="Arial"/>
              </a:rPr>
              <a:t>)</a:t>
            </a:r>
          </a:p>
        </p:txBody>
      </p:sp>
      <p:sp>
        <p:nvSpPr>
          <p:cNvPr id="56" name="Rectangle 55"/>
          <p:cNvSpPr/>
          <p:nvPr/>
        </p:nvSpPr>
        <p:spPr>
          <a:xfrm>
            <a:off x="71496" y="1260000"/>
            <a:ext cx="8099640" cy="282308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18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 dirty="0">
                <a:latin typeface="Arial"/>
              </a:rPr>
              <a:t>Same issue as for Task SPE.2</a:t>
            </a:r>
            <a:endParaRPr lang="de-DE" sz="18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 dirty="0">
                <a:latin typeface="Arial"/>
              </a:rPr>
              <a:t>Development of </a:t>
            </a:r>
            <a:r>
              <a:rPr lang="en-US" sz="1800" b="0" strike="noStrike" spc="-1" dirty="0">
                <a:solidFill>
                  <a:srgbClr val="00B050"/>
                </a:solidFill>
                <a:latin typeface="Arial"/>
              </a:rPr>
              <a:t>multi spot raster LIBS </a:t>
            </a:r>
            <a:r>
              <a:rPr lang="en-US" sz="1800" b="0" strike="noStrike" spc="-1" dirty="0">
                <a:latin typeface="Arial"/>
              </a:rPr>
              <a:t>with improved sensitivity:</a:t>
            </a:r>
            <a:endParaRPr lang="de-DE" sz="1800" b="0" strike="noStrike" spc="-1" dirty="0">
              <a:latin typeface="Arial"/>
            </a:endParaRPr>
          </a:p>
          <a:p>
            <a:pPr marL="432000" lvl="1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 dirty="0">
                <a:latin typeface="Arial"/>
              </a:rPr>
              <a:t>Increase LIBS signal due to increased ablation area</a:t>
            </a:r>
            <a:endParaRPr lang="de-DE" sz="1800" b="0" strike="noStrike" spc="-1" dirty="0">
              <a:latin typeface="Arial"/>
            </a:endParaRPr>
          </a:p>
          <a:p>
            <a:pPr marL="432000" lvl="1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 dirty="0">
                <a:latin typeface="Arial"/>
              </a:rPr>
              <a:t>Increase of QMS signal measured during</a:t>
            </a:r>
            <a:br>
              <a:rPr sz="1800" dirty="0"/>
            </a:br>
            <a:r>
              <a:rPr lang="en-US" sz="1800" b="0" strike="noStrike" spc="-1" dirty="0">
                <a:latin typeface="Arial"/>
              </a:rPr>
              <a:t>ablation (LIA-QMS method)</a:t>
            </a:r>
            <a:endParaRPr lang="de-DE" sz="1800" b="0" strike="noStrike" spc="-1" dirty="0">
              <a:latin typeface="Arial"/>
            </a:endParaRPr>
          </a:p>
          <a:p>
            <a:pPr marL="432000" lvl="1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 dirty="0">
                <a:latin typeface="Arial"/>
              </a:rPr>
              <a:t>in spot overlap mode:  crater spot edge effect</a:t>
            </a:r>
            <a:br>
              <a:rPr sz="1800" dirty="0"/>
            </a:br>
            <a:r>
              <a:rPr lang="en-US" sz="1800" b="0" strike="noStrike" spc="-1" dirty="0">
                <a:latin typeface="Arial"/>
              </a:rPr>
              <a:t>negligible due to large ratio of scanning</a:t>
            </a:r>
            <a:br>
              <a:rPr sz="1800" dirty="0"/>
            </a:br>
            <a:r>
              <a:rPr lang="en-US" sz="1800" b="0" strike="noStrike" spc="-1" dirty="0">
                <a:latin typeface="Arial"/>
              </a:rPr>
              <a:t> area to edge </a:t>
            </a:r>
            <a:endParaRPr lang="de-DE" sz="1800" b="0" strike="noStrike" spc="-1" dirty="0">
              <a:latin typeface="Arial"/>
            </a:endParaRPr>
          </a:p>
        </p:txBody>
      </p:sp>
      <p:pic>
        <p:nvPicPr>
          <p:cNvPr id="57" name="Picture 56"/>
          <p:cNvPicPr>
            <a:picLocks/>
          </p:cNvPicPr>
          <p:nvPr/>
        </p:nvPicPr>
        <p:blipFill>
          <a:blip r:embed="rId2"/>
          <a:stretch/>
        </p:blipFill>
        <p:spPr>
          <a:xfrm>
            <a:off x="6732240" y="2149860"/>
            <a:ext cx="2115312" cy="1584960"/>
          </a:xfrm>
          <a:prstGeom prst="rect">
            <a:avLst/>
          </a:prstGeom>
          <a:ln w="0">
            <a:noFill/>
          </a:ln>
        </p:spPr>
      </p:pic>
      <p:sp>
        <p:nvSpPr>
          <p:cNvPr id="58" name="Rectangle 57"/>
          <p:cNvSpPr/>
          <p:nvPr/>
        </p:nvSpPr>
        <p:spPr>
          <a:xfrm>
            <a:off x="5652000" y="3816000"/>
            <a:ext cx="3599640" cy="458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de-DE" sz="1300" b="0" strike="noStrike" spc="-1">
                <a:latin typeface="Arial"/>
              </a:rPr>
              <a:t>3 ps pulse length, 1030 nm wavelength,</a:t>
            </a:r>
            <a:br>
              <a:rPr sz="1300"/>
            </a:br>
            <a:r>
              <a:rPr lang="de-DE" sz="1300" b="0" strike="noStrike" spc="-1">
                <a:latin typeface="Arial"/>
              </a:rPr>
              <a:t>25 µJ per Pulse, 100 kHz repetition rate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5C0FB9C-CB50-4649-BD09-CC30EE332C1C}"/>
              </a:ext>
            </a:extLst>
          </p:cNvPr>
          <p:cNvSpPr txBox="1"/>
          <p:nvPr/>
        </p:nvSpPr>
        <p:spPr>
          <a:xfrm>
            <a:off x="82440" y="4887280"/>
            <a:ext cx="170008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200" b="1" dirty="0"/>
              <a:t>T. </a:t>
            </a:r>
            <a:r>
              <a:rPr lang="fi-FI" sz="1200" b="1" dirty="0" err="1"/>
              <a:t>Dittmar</a:t>
            </a:r>
            <a:r>
              <a:rPr lang="fi-FI" sz="1200" b="1" dirty="0"/>
              <a:t> et al. (FZJ)</a:t>
            </a:r>
          </a:p>
        </p:txBody>
      </p:sp>
      <p:sp>
        <p:nvSpPr>
          <p:cNvPr id="10" name="Fußzeilenplatzhalter 3">
            <a:extLst>
              <a:ext uri="{FF2B5EF4-FFF2-40B4-BE49-F238E27FC236}">
                <a16:creationId xmlns:a16="http://schemas.microsoft.com/office/drawing/2014/main" id="{EC8BF4A6-5E32-4FF2-861A-AC8CF01FCD13}"/>
              </a:ext>
            </a:extLst>
          </p:cNvPr>
          <p:cNvSpPr txBox="1">
            <a:spLocks/>
          </p:cNvSpPr>
          <p:nvPr/>
        </p:nvSpPr>
        <p:spPr>
          <a:xfrm>
            <a:off x="467544" y="4908928"/>
            <a:ext cx="8240228" cy="20110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r>
              <a:rPr lang="en-GB" sz="1100" dirty="0"/>
              <a:t>Jari Likonen | WPPWIE Project Meeting  | FZJ </a:t>
            </a:r>
            <a:r>
              <a:rPr lang="en-GB" sz="1100" dirty="0" err="1"/>
              <a:t>Jülich</a:t>
            </a:r>
            <a:r>
              <a:rPr lang="en-GB" sz="1100" dirty="0"/>
              <a:t> | 7.2.2023 </a:t>
            </a:r>
            <a:r>
              <a:rPr lang="en-GB" sz="1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 Page </a:t>
            </a:r>
            <a:fld id="{6A6D9FA1-99C7-4910-8E32-B85D378B0060}" type="slidenum">
              <a:rPr lang="en-GB" sz="110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>
                <a:defRPr/>
              </a:pPr>
              <a:t>27</a:t>
            </a:fld>
            <a:endParaRPr lang="en-GB" sz="11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462543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 51"/>
          <p:cNvSpPr/>
          <p:nvPr/>
        </p:nvSpPr>
        <p:spPr>
          <a:xfrm>
            <a:off x="144000" y="4248000"/>
            <a:ext cx="4679640" cy="685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de-DE" sz="1050" b="0" strike="noStrike" spc="-1" dirty="0" err="1">
                <a:latin typeface="Arial"/>
              </a:rPr>
              <a:t>Deliverable</a:t>
            </a:r>
            <a:r>
              <a:rPr lang="de-DE" sz="1050" b="0" strike="noStrike" spc="-1" dirty="0">
                <a:latin typeface="Arial"/>
              </a:rPr>
              <a:t>: PWIE.SPE.3 D004</a:t>
            </a:r>
          </a:p>
          <a:p>
            <a:pPr>
              <a:lnSpc>
                <a:spcPct val="100000"/>
              </a:lnSpc>
              <a:buNone/>
            </a:pPr>
            <a:r>
              <a:rPr lang="de-DE" sz="1050" b="0" strike="noStrike" spc="-1" dirty="0">
                <a:latin typeface="Arial"/>
              </a:rPr>
              <a:t>Status: </a:t>
            </a:r>
            <a:r>
              <a:rPr lang="de-DE" sz="1050" b="0" strike="noStrike" spc="-1" dirty="0">
                <a:solidFill>
                  <a:srgbClr val="3CB371"/>
                </a:solidFill>
                <a:latin typeface="Arial"/>
              </a:rPr>
              <a:t>in </a:t>
            </a:r>
            <a:r>
              <a:rPr lang="de-DE" sz="1050" b="0" strike="noStrike" spc="-1" dirty="0" err="1">
                <a:solidFill>
                  <a:srgbClr val="3CB371"/>
                </a:solidFill>
                <a:latin typeface="Arial"/>
              </a:rPr>
              <a:t>progress</a:t>
            </a:r>
            <a:endParaRPr lang="de-DE" sz="105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de-DE" sz="1050" b="0" strike="noStrike" spc="-1" dirty="0" err="1">
                <a:solidFill>
                  <a:srgbClr val="000000"/>
                </a:solidFill>
                <a:latin typeface="Arial"/>
              </a:rPr>
              <a:t>Facilities</a:t>
            </a:r>
            <a:r>
              <a:rPr lang="de-DE" sz="1050" b="0" strike="noStrike" spc="-1" dirty="0">
                <a:solidFill>
                  <a:srgbClr val="000000"/>
                </a:solidFill>
                <a:latin typeface="Arial"/>
              </a:rPr>
              <a:t>: None</a:t>
            </a:r>
            <a:endParaRPr lang="de-DE" sz="1400" b="0" strike="noStrike" spc="-1" dirty="0">
              <a:latin typeface="Arial"/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5004000" y="4248000"/>
            <a:ext cx="3995640" cy="685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de-DE" sz="1000" b="0" strike="noStrike" spc="-1" dirty="0">
                <a:latin typeface="Arial"/>
              </a:rPr>
              <a:t>Human Resources: 6 PM</a:t>
            </a:r>
          </a:p>
          <a:p>
            <a:pPr>
              <a:lnSpc>
                <a:spcPct val="100000"/>
              </a:lnSpc>
              <a:buNone/>
            </a:pPr>
            <a:r>
              <a:rPr lang="de-DE" sz="1000" b="0" strike="noStrike" spc="-1" dirty="0" err="1">
                <a:latin typeface="Arial"/>
              </a:rPr>
              <a:t>Involved</a:t>
            </a:r>
            <a:r>
              <a:rPr lang="de-DE" sz="1000" b="0" strike="noStrike" spc="-1" dirty="0">
                <a:latin typeface="Arial"/>
              </a:rPr>
              <a:t> RUs: </a:t>
            </a:r>
            <a:r>
              <a:rPr lang="de-DE" sz="1000" b="0" strike="noStrike" spc="-1" dirty="0">
                <a:solidFill>
                  <a:srgbClr val="000000"/>
                </a:solidFill>
                <a:latin typeface="Arial"/>
              </a:rPr>
              <a:t>IPPLM</a:t>
            </a:r>
            <a:endParaRPr lang="de-DE" sz="10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de-DE" sz="1000" b="0" strike="noStrike" spc="-1" dirty="0" err="1">
                <a:solidFill>
                  <a:srgbClr val="000000"/>
                </a:solidFill>
                <a:latin typeface="Arial"/>
              </a:rPr>
              <a:t>Linked</a:t>
            </a:r>
            <a:r>
              <a:rPr lang="de-DE" sz="1000" b="0" strike="noStrike" spc="-1" dirty="0">
                <a:solidFill>
                  <a:srgbClr val="000000"/>
                </a:solidFill>
                <a:latin typeface="Arial"/>
              </a:rPr>
              <a:t> WP </a:t>
            </a:r>
            <a:r>
              <a:rPr lang="de-DE" sz="1000" b="0" strike="noStrike" spc="-1" dirty="0" err="1">
                <a:solidFill>
                  <a:srgbClr val="000000"/>
                </a:solidFill>
                <a:latin typeface="Arial"/>
              </a:rPr>
              <a:t>or</a:t>
            </a:r>
            <a:r>
              <a:rPr lang="de-DE" sz="1000" b="0" strike="noStrike" spc="-1" dirty="0">
                <a:solidFill>
                  <a:srgbClr val="000000"/>
                </a:solidFill>
                <a:latin typeface="Arial"/>
              </a:rPr>
              <a:t> TSVV: </a:t>
            </a:r>
            <a:endParaRPr lang="de-DE" sz="1000" b="0" strike="noStrike" spc="-1" dirty="0">
              <a:latin typeface="Arial"/>
            </a:endParaRPr>
          </a:p>
        </p:txBody>
      </p:sp>
      <p:sp>
        <p:nvSpPr>
          <p:cNvPr id="54" name="PlaceHolder 1"/>
          <p:cNvSpPr>
            <a:spLocks noGrp="1"/>
          </p:cNvSpPr>
          <p:nvPr>
            <p:ph type="title"/>
          </p:nvPr>
        </p:nvSpPr>
        <p:spPr>
          <a:xfrm>
            <a:off x="82440" y="117720"/>
            <a:ext cx="8377992" cy="342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2000" b="1" strike="noStrike" spc="-1" dirty="0">
                <a:solidFill>
                  <a:srgbClr val="000000"/>
                </a:solidFill>
                <a:latin typeface="Calibri"/>
              </a:rPr>
              <a:t>SP</a:t>
            </a:r>
            <a:r>
              <a:rPr lang="en-US" sz="2000" b="1" strike="noStrike" spc="-1" dirty="0">
                <a:latin typeface="Calibri"/>
              </a:rPr>
              <a:t>E.3</a:t>
            </a:r>
            <a:r>
              <a:rPr lang="en-US" sz="2000" b="1" strike="noStrike" spc="-1" dirty="0">
                <a:solidFill>
                  <a:srgbClr val="000000"/>
                </a:solidFill>
                <a:latin typeface="Calibri"/>
              </a:rPr>
              <a:t> Surface morphology, Langmuir probe 5 (IPPLM)</a:t>
            </a:r>
            <a:endParaRPr lang="de-DE" sz="2000" b="1" strike="noStrike" spc="-1" dirty="0">
              <a:latin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5C0FB9C-CB50-4649-BD09-CC30EE332C1C}"/>
              </a:ext>
            </a:extLst>
          </p:cNvPr>
          <p:cNvSpPr txBox="1"/>
          <p:nvPr/>
        </p:nvSpPr>
        <p:spPr>
          <a:xfrm>
            <a:off x="82440" y="4887280"/>
            <a:ext cx="25827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200" b="1" dirty="0"/>
              <a:t>E. Fortuna-</a:t>
            </a:r>
            <a:r>
              <a:rPr lang="fi-FI" sz="1200" b="1" dirty="0" err="1"/>
              <a:t>Zaleśna</a:t>
            </a:r>
            <a:r>
              <a:rPr lang="fi-FI" sz="1200" b="1" dirty="0"/>
              <a:t> et al. (IPPLM)</a:t>
            </a:r>
          </a:p>
        </p:txBody>
      </p:sp>
      <p:sp>
        <p:nvSpPr>
          <p:cNvPr id="10" name="Fußzeilenplatzhalter 3">
            <a:extLst>
              <a:ext uri="{FF2B5EF4-FFF2-40B4-BE49-F238E27FC236}">
                <a16:creationId xmlns:a16="http://schemas.microsoft.com/office/drawing/2014/main" id="{0C19F5AA-167C-4500-92AF-04CA20F85272}"/>
              </a:ext>
            </a:extLst>
          </p:cNvPr>
          <p:cNvSpPr txBox="1">
            <a:spLocks/>
          </p:cNvSpPr>
          <p:nvPr/>
        </p:nvSpPr>
        <p:spPr>
          <a:xfrm>
            <a:off x="467544" y="4908928"/>
            <a:ext cx="8240228" cy="20110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r>
              <a:rPr lang="en-GB" sz="1100" dirty="0"/>
              <a:t>Jari Likonen | WPPWIE Project Meeting  | FZJ </a:t>
            </a:r>
            <a:r>
              <a:rPr lang="en-GB" sz="1100" dirty="0" err="1"/>
              <a:t>Jülich</a:t>
            </a:r>
            <a:r>
              <a:rPr lang="en-GB" sz="1100" dirty="0"/>
              <a:t> | 7.2.2023 </a:t>
            </a:r>
            <a:r>
              <a:rPr lang="en-GB" sz="1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 Page </a:t>
            </a:r>
            <a:fld id="{6A6D9FA1-99C7-4910-8E32-B85D378B0060}" type="slidenum">
              <a:rPr lang="en-GB" sz="110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>
                <a:defRPr/>
              </a:pPr>
              <a:t>28</a:t>
            </a:fld>
            <a:endParaRPr lang="en-GB" sz="11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A291936-D4C5-41D8-9009-4576B265ECAE}"/>
              </a:ext>
            </a:extLst>
          </p:cNvPr>
          <p:cNvSpPr txBox="1"/>
          <p:nvPr/>
        </p:nvSpPr>
        <p:spPr>
          <a:xfrm>
            <a:off x="44957" y="512049"/>
            <a:ext cx="328224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b="1" dirty="0"/>
              <a:t>Material: </a:t>
            </a:r>
            <a:endParaRPr lang="pl-PL" sz="1200" b="1" dirty="0"/>
          </a:p>
          <a:p>
            <a:r>
              <a:rPr lang="en-GB" sz="1200" dirty="0"/>
              <a:t>Three probes designated as </a:t>
            </a:r>
            <a:r>
              <a:rPr lang="en-GB" sz="1200"/>
              <a:t>LP 1,3,5 </a:t>
            </a:r>
            <a:r>
              <a:rPr lang="en-GB" sz="1200" dirty="0"/>
              <a:t>removed from </a:t>
            </a:r>
            <a:r>
              <a:rPr lang="en-GB" sz="1200" dirty="0">
                <a:solidFill>
                  <a:srgbClr val="00B050"/>
                </a:solidFill>
              </a:rPr>
              <a:t>Tile 5 (Mod 16W)</a:t>
            </a:r>
            <a:r>
              <a:rPr lang="en-GB" sz="1200" dirty="0"/>
              <a:t>, exposed in ILW1-2 (probe 1 mounted at stack A, probes 3 and 5 at stack B)</a:t>
            </a:r>
          </a:p>
        </p:txBody>
      </p:sp>
      <p:sp>
        <p:nvSpPr>
          <p:cNvPr id="12" name="Symbol zastępczy zawartości 2">
            <a:extLst>
              <a:ext uri="{FF2B5EF4-FFF2-40B4-BE49-F238E27FC236}">
                <a16:creationId xmlns:a16="http://schemas.microsoft.com/office/drawing/2014/main" id="{18076D47-A85A-4154-AADA-4E06723BB6F7}"/>
              </a:ext>
            </a:extLst>
          </p:cNvPr>
          <p:cNvSpPr txBox="1">
            <a:spLocks/>
          </p:cNvSpPr>
          <p:nvPr/>
        </p:nvSpPr>
        <p:spPr>
          <a:xfrm>
            <a:off x="-11540" y="1505813"/>
            <a:ext cx="2863590" cy="253992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GB" sz="1050" b="1" dirty="0">
                <a:latin typeface="+mj-lt"/>
              </a:rPr>
              <a:t>Results:</a:t>
            </a:r>
          </a:p>
          <a:p>
            <a:pPr>
              <a:spcBef>
                <a:spcPts val="0"/>
              </a:spcBef>
            </a:pPr>
            <a:r>
              <a:rPr lang="en-GB" sz="1050" dirty="0">
                <a:latin typeface="+mj-lt"/>
              </a:rPr>
              <a:t>Tip</a:t>
            </a:r>
            <a:endParaRPr lang="pl-PL" sz="1050" dirty="0">
              <a:latin typeface="+mj-lt"/>
            </a:endParaRPr>
          </a:p>
          <a:p>
            <a:pPr marL="513450" lvl="1" indent="-171450">
              <a:spcBef>
                <a:spcPts val="0"/>
              </a:spcBef>
              <a:spcAft>
                <a:spcPts val="450"/>
              </a:spcAft>
              <a:buFont typeface="Wingdings" panose="05000000000000000000" pitchFamily="2" charset="2"/>
              <a:buChar char="ü"/>
            </a:pPr>
            <a:r>
              <a:rPr lang="en-GB" sz="1050" dirty="0">
                <a:solidFill>
                  <a:srgbClr val="00B050"/>
                </a:solidFill>
                <a:latin typeface="+mj-lt"/>
              </a:rPr>
              <a:t>Large re-crystalized zone </a:t>
            </a:r>
            <a:r>
              <a:rPr lang="en-GB" sz="1050" dirty="0">
                <a:latin typeface="+mj-lt"/>
              </a:rPr>
              <a:t>near the tip end, ˜1.3 mm. </a:t>
            </a:r>
          </a:p>
          <a:p>
            <a:pPr marL="514350" lvl="1" indent="-171450"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en-GB" sz="1050" dirty="0">
                <a:solidFill>
                  <a:srgbClr val="00B050"/>
                </a:solidFill>
                <a:latin typeface="+mj-lt"/>
              </a:rPr>
              <a:t>Overheated material</a:t>
            </a:r>
            <a:r>
              <a:rPr lang="en-GB" sz="1050" dirty="0">
                <a:latin typeface="+mj-lt"/>
              </a:rPr>
              <a:t> with visible pores below </a:t>
            </a:r>
            <a:r>
              <a:rPr lang="pl-PL" sz="1050" dirty="0">
                <a:latin typeface="+mj-lt"/>
              </a:rPr>
              <a:t>the </a:t>
            </a:r>
            <a:r>
              <a:rPr lang="en-GB" sz="1050" dirty="0">
                <a:latin typeface="+mj-lt"/>
              </a:rPr>
              <a:t>re-crystallized part. Locally re-solidified droplets were found.</a:t>
            </a:r>
          </a:p>
          <a:p>
            <a:pPr>
              <a:spcBef>
                <a:spcPts val="0"/>
              </a:spcBef>
              <a:spcAft>
                <a:spcPts val="450"/>
              </a:spcAft>
            </a:pPr>
            <a:r>
              <a:rPr lang="en-GB" sz="1050" dirty="0">
                <a:latin typeface="+mj-lt"/>
              </a:rPr>
              <a:t>Base</a:t>
            </a:r>
          </a:p>
          <a:p>
            <a:pPr marL="557213" lvl="1" indent="-214313">
              <a:spcBef>
                <a:spcPts val="0"/>
              </a:spcBef>
              <a:spcAft>
                <a:spcPts val="450"/>
              </a:spcAft>
              <a:buFont typeface="Wingdings" panose="05000000000000000000" pitchFamily="2" charset="2"/>
              <a:buChar char="ü"/>
            </a:pPr>
            <a:r>
              <a:rPr lang="en-GB" sz="1050" dirty="0">
                <a:solidFill>
                  <a:srgbClr val="00B050"/>
                </a:solidFill>
                <a:latin typeface="+mj-lt"/>
              </a:rPr>
              <a:t>No signs of re-melting</a:t>
            </a:r>
          </a:p>
          <a:p>
            <a:pPr marL="557213" lvl="1" indent="-214313">
              <a:spcBef>
                <a:spcPts val="0"/>
              </a:spcBef>
              <a:spcAft>
                <a:spcPts val="450"/>
              </a:spcAft>
              <a:buFont typeface="Wingdings" panose="05000000000000000000" pitchFamily="2" charset="2"/>
              <a:buChar char="ü"/>
            </a:pPr>
            <a:r>
              <a:rPr lang="en-GB" sz="1050" dirty="0">
                <a:solidFill>
                  <a:srgbClr val="00B050"/>
                </a:solidFill>
                <a:latin typeface="+mj-lt"/>
              </a:rPr>
              <a:t>Re-deposition present </a:t>
            </a:r>
            <a:r>
              <a:rPr lang="en-GB" sz="1050" dirty="0">
                <a:latin typeface="+mj-lt"/>
              </a:rPr>
              <a:t>(contrast changes visible in the images registered in the BSE mode; darker contrast areas cover/overlap with the grooves</a:t>
            </a:r>
            <a:r>
              <a:rPr lang="pl-PL" sz="1050" dirty="0">
                <a:latin typeface="+mj-lt"/>
              </a:rPr>
              <a:t>)</a:t>
            </a:r>
            <a:r>
              <a:rPr lang="en-GB" sz="1050" dirty="0">
                <a:latin typeface="+mj-lt"/>
              </a:rPr>
              <a:t>.</a:t>
            </a:r>
            <a:endParaRPr lang="pl-PL" sz="1050" dirty="0">
              <a:latin typeface="+mj-lt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4BDD8FB-623E-4852-A8B0-29C907CB1F46}"/>
              </a:ext>
            </a:extLst>
          </p:cNvPr>
          <p:cNvGrpSpPr/>
          <p:nvPr/>
        </p:nvGrpSpPr>
        <p:grpSpPr>
          <a:xfrm>
            <a:off x="3531366" y="590788"/>
            <a:ext cx="1801881" cy="1620000"/>
            <a:chOff x="2842127" y="520458"/>
            <a:chExt cx="1801881" cy="1620000"/>
          </a:xfrm>
        </p:grpSpPr>
        <p:pic>
          <p:nvPicPr>
            <p:cNvPr id="13" name="Obraz 12">
              <a:extLst>
                <a:ext uri="{FF2B5EF4-FFF2-40B4-BE49-F238E27FC236}">
                  <a16:creationId xmlns:a16="http://schemas.microsoft.com/office/drawing/2014/main" id="{CDCE5220-1C93-445B-8FB8-49CC0ACBB4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6656" t="6583" b="9479"/>
            <a:stretch/>
          </p:blipFill>
          <p:spPr>
            <a:xfrm>
              <a:off x="3463196" y="520458"/>
              <a:ext cx="1180812" cy="1620000"/>
            </a:xfrm>
            <a:prstGeom prst="rect">
              <a:avLst/>
            </a:prstGeom>
          </p:spPr>
        </p:pic>
        <p:cxnSp>
          <p:nvCxnSpPr>
            <p:cNvPr id="14" name="Łącznik prosty ze strzałką 6">
              <a:extLst>
                <a:ext uri="{FF2B5EF4-FFF2-40B4-BE49-F238E27FC236}">
                  <a16:creationId xmlns:a16="http://schemas.microsoft.com/office/drawing/2014/main" id="{226817F4-2DD7-40A3-81BA-29B9FE28CDB6}"/>
                </a:ext>
              </a:extLst>
            </p:cNvPr>
            <p:cNvCxnSpPr>
              <a:cxnSpLocks/>
            </p:cNvCxnSpPr>
            <p:nvPr/>
          </p:nvCxnSpPr>
          <p:spPr>
            <a:xfrm>
              <a:off x="3301178" y="1358123"/>
              <a:ext cx="270030" cy="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pole tekstowe 8">
              <a:extLst>
                <a:ext uri="{FF2B5EF4-FFF2-40B4-BE49-F238E27FC236}">
                  <a16:creationId xmlns:a16="http://schemas.microsoft.com/office/drawing/2014/main" id="{E8434E56-ECB2-4F05-9C20-9C90149DCA80}"/>
                </a:ext>
              </a:extLst>
            </p:cNvPr>
            <p:cNvSpPr txBox="1"/>
            <p:nvPr/>
          </p:nvSpPr>
          <p:spPr>
            <a:xfrm>
              <a:off x="2842127" y="1222964"/>
              <a:ext cx="540060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50" dirty="0">
                  <a:latin typeface="+mj-lt"/>
                  <a:cs typeface="Arial" panose="020B0604020202020204" pitchFamily="34" charset="0"/>
                </a:rPr>
                <a:t>side B</a:t>
              </a:r>
            </a:p>
          </p:txBody>
        </p:sp>
      </p:grpSp>
      <p:pic>
        <p:nvPicPr>
          <p:cNvPr id="16" name="Obraz 9">
            <a:extLst>
              <a:ext uri="{FF2B5EF4-FFF2-40B4-BE49-F238E27FC236}">
                <a16:creationId xmlns:a16="http://schemas.microsoft.com/office/drawing/2014/main" id="{B2295F3F-6FAB-43F1-8CB5-F88B930C55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6796" y="590788"/>
            <a:ext cx="973921" cy="1344284"/>
          </a:xfrm>
          <a:prstGeom prst="rect">
            <a:avLst/>
          </a:prstGeom>
        </p:spPr>
      </p:pic>
      <p:pic>
        <p:nvPicPr>
          <p:cNvPr id="17" name="Obraz 10">
            <a:extLst>
              <a:ext uri="{FF2B5EF4-FFF2-40B4-BE49-F238E27FC236}">
                <a16:creationId xmlns:a16="http://schemas.microsoft.com/office/drawing/2014/main" id="{07C24A8A-3E12-4CF0-8E1E-BC5B095306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96916" y="682964"/>
            <a:ext cx="1442215" cy="1080000"/>
          </a:xfrm>
          <a:prstGeom prst="rect">
            <a:avLst/>
          </a:prstGeom>
        </p:spPr>
      </p:pic>
      <p:sp>
        <p:nvSpPr>
          <p:cNvPr id="18" name="pole tekstowe 12">
            <a:extLst>
              <a:ext uri="{FF2B5EF4-FFF2-40B4-BE49-F238E27FC236}">
                <a16:creationId xmlns:a16="http://schemas.microsoft.com/office/drawing/2014/main" id="{235A439D-908C-45FA-8E40-58CEB1C7569A}"/>
              </a:ext>
            </a:extLst>
          </p:cNvPr>
          <p:cNvSpPr txBox="1"/>
          <p:nvPr/>
        </p:nvSpPr>
        <p:spPr>
          <a:xfrm>
            <a:off x="5682162" y="1867123"/>
            <a:ext cx="345788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b="1" dirty="0"/>
              <a:t>SEM images of the tip </a:t>
            </a:r>
            <a:r>
              <a:rPr lang="pl-PL" sz="1050" b="1" dirty="0"/>
              <a:t>(a) </a:t>
            </a:r>
            <a:r>
              <a:rPr lang="en-GB" sz="1050" b="1" dirty="0"/>
              <a:t>and the tip end morphology</a:t>
            </a:r>
            <a:r>
              <a:rPr lang="pl-PL" sz="1050" b="1" dirty="0"/>
              <a:t> </a:t>
            </a:r>
            <a:r>
              <a:rPr lang="en-GB" sz="1050" b="1" dirty="0"/>
              <a:t> </a:t>
            </a:r>
            <a:r>
              <a:rPr lang="pl-PL" sz="1050" b="1" dirty="0"/>
              <a:t>(b)</a:t>
            </a:r>
            <a:r>
              <a:rPr lang="en-GB" sz="1050" b="1" dirty="0"/>
              <a:t>, side A. </a:t>
            </a:r>
            <a:r>
              <a:rPr lang="en-GB" sz="1050" i="1" dirty="0"/>
              <a:t>Grain boundaries are well visible. Recrystallized zone.</a:t>
            </a:r>
          </a:p>
        </p:txBody>
      </p:sp>
      <p:sp>
        <p:nvSpPr>
          <p:cNvPr id="19" name="pole tekstowe 44">
            <a:extLst>
              <a:ext uri="{FF2B5EF4-FFF2-40B4-BE49-F238E27FC236}">
                <a16:creationId xmlns:a16="http://schemas.microsoft.com/office/drawing/2014/main" id="{209CB5B3-CE34-47D4-9186-E4A29610FA02}"/>
              </a:ext>
            </a:extLst>
          </p:cNvPr>
          <p:cNvSpPr txBox="1"/>
          <p:nvPr/>
        </p:nvSpPr>
        <p:spPr>
          <a:xfrm>
            <a:off x="6208713" y="682964"/>
            <a:ext cx="37804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350" b="1" dirty="0">
                <a:solidFill>
                  <a:schemeClr val="bg1"/>
                </a:solidFill>
              </a:rPr>
              <a:t>a)</a:t>
            </a:r>
          </a:p>
        </p:txBody>
      </p:sp>
      <p:sp>
        <p:nvSpPr>
          <p:cNvPr id="20" name="pole tekstowe 45">
            <a:extLst>
              <a:ext uri="{FF2B5EF4-FFF2-40B4-BE49-F238E27FC236}">
                <a16:creationId xmlns:a16="http://schemas.microsoft.com/office/drawing/2014/main" id="{0F9656CF-74C1-4419-8C53-207B16C98E7D}"/>
              </a:ext>
            </a:extLst>
          </p:cNvPr>
          <p:cNvSpPr txBox="1"/>
          <p:nvPr/>
        </p:nvSpPr>
        <p:spPr>
          <a:xfrm>
            <a:off x="7747646" y="675905"/>
            <a:ext cx="37804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350" b="1" dirty="0">
                <a:solidFill>
                  <a:schemeClr val="bg1"/>
                </a:solidFill>
              </a:rPr>
              <a:t>b)</a:t>
            </a:r>
          </a:p>
        </p:txBody>
      </p:sp>
      <p:sp>
        <p:nvSpPr>
          <p:cNvPr id="23" name="pole tekstowe 42">
            <a:extLst>
              <a:ext uri="{FF2B5EF4-FFF2-40B4-BE49-F238E27FC236}">
                <a16:creationId xmlns:a16="http://schemas.microsoft.com/office/drawing/2014/main" id="{12E65E05-525F-4F8B-9B58-7AEA1B64D68B}"/>
              </a:ext>
            </a:extLst>
          </p:cNvPr>
          <p:cNvSpPr txBox="1"/>
          <p:nvPr/>
        </p:nvSpPr>
        <p:spPr>
          <a:xfrm>
            <a:off x="2558460" y="3740428"/>
            <a:ext cx="677737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SEM images of the base morphology </a:t>
            </a:r>
            <a:r>
              <a:rPr kumimoji="0" lang="pl-PL" sz="1050" b="1" i="0" u="none" strike="noStrike" kern="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(a-b) </a:t>
            </a:r>
            <a:r>
              <a:rPr kumimoji="0" lang="en-GB" sz="1050" b="1" i="0" u="none" strike="noStrike" kern="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together with the corresponding EDX spectra</a:t>
            </a:r>
            <a:r>
              <a:rPr kumimoji="0" lang="pl-PL" sz="1050" b="1" i="0" u="none" strike="noStrike" kern="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(c-d)</a:t>
            </a:r>
            <a:r>
              <a:rPr kumimoji="0" lang="en-GB" sz="1050" b="1" i="0" u="none" strike="noStrike" kern="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.</a:t>
            </a:r>
            <a:r>
              <a:rPr kumimoji="0" lang="pl-PL" sz="1050" b="1" i="0" u="none" strike="noStrike" kern="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lang="en-GB" sz="1050" i="1" dirty="0"/>
              <a:t>Contrast differences visible in the images registered in the BSE mode indicate redeposition in the grooves</a:t>
            </a:r>
            <a:r>
              <a:rPr lang="pl-PL" sz="1050" i="1" dirty="0"/>
              <a:t>.</a:t>
            </a:r>
            <a:r>
              <a:rPr kumimoji="0" lang="en-GB" sz="1050" b="0" i="1" u="none" strike="noStrike" kern="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3900116-5BB3-4FFB-8D8F-7E845B65C908}"/>
              </a:ext>
            </a:extLst>
          </p:cNvPr>
          <p:cNvGrpSpPr/>
          <p:nvPr/>
        </p:nvGrpSpPr>
        <p:grpSpPr>
          <a:xfrm>
            <a:off x="2987824" y="2524177"/>
            <a:ext cx="3052163" cy="1080000"/>
            <a:chOff x="2987824" y="2421436"/>
            <a:chExt cx="3052163" cy="1080000"/>
          </a:xfrm>
        </p:grpSpPr>
        <p:pic>
          <p:nvPicPr>
            <p:cNvPr id="21" name="Obraz 27">
              <a:extLst>
                <a:ext uri="{FF2B5EF4-FFF2-40B4-BE49-F238E27FC236}">
                  <a16:creationId xmlns:a16="http://schemas.microsoft.com/office/drawing/2014/main" id="{06A3C4C2-A7B1-45F8-AA98-090124EA812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987824" y="2421436"/>
              <a:ext cx="2959322" cy="1080000"/>
            </a:xfrm>
            <a:prstGeom prst="rect">
              <a:avLst/>
            </a:prstGeom>
          </p:spPr>
        </p:pic>
        <p:sp>
          <p:nvSpPr>
            <p:cNvPr id="24" name="pole tekstowe 47">
              <a:extLst>
                <a:ext uri="{FF2B5EF4-FFF2-40B4-BE49-F238E27FC236}">
                  <a16:creationId xmlns:a16="http://schemas.microsoft.com/office/drawing/2014/main" id="{A5FBAC38-F218-4E0D-8F1F-7327FB29B050}"/>
                </a:ext>
              </a:extLst>
            </p:cNvPr>
            <p:cNvSpPr txBox="1"/>
            <p:nvPr/>
          </p:nvSpPr>
          <p:spPr>
            <a:xfrm>
              <a:off x="4101204" y="2430984"/>
              <a:ext cx="378042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1350" b="1" dirty="0">
                  <a:solidFill>
                    <a:schemeClr val="bg1"/>
                  </a:solidFill>
                </a:rPr>
                <a:t>a)</a:t>
              </a:r>
            </a:p>
          </p:txBody>
        </p:sp>
        <p:sp>
          <p:nvSpPr>
            <p:cNvPr id="25" name="pole tekstowe 48">
              <a:extLst>
                <a:ext uri="{FF2B5EF4-FFF2-40B4-BE49-F238E27FC236}">
                  <a16:creationId xmlns:a16="http://schemas.microsoft.com/office/drawing/2014/main" id="{A9AECAE7-C670-4903-A969-E042D49CF5C9}"/>
                </a:ext>
              </a:extLst>
            </p:cNvPr>
            <p:cNvSpPr txBox="1"/>
            <p:nvPr/>
          </p:nvSpPr>
          <p:spPr>
            <a:xfrm>
              <a:off x="5661945" y="2430984"/>
              <a:ext cx="378042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1350" b="1" dirty="0">
                  <a:solidFill>
                    <a:schemeClr val="bg1"/>
                  </a:solidFill>
                </a:rPr>
                <a:t>b)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CFE156D5-26D6-410D-9AF9-8167DA6A3768}"/>
              </a:ext>
            </a:extLst>
          </p:cNvPr>
          <p:cNvGrpSpPr/>
          <p:nvPr/>
        </p:nvGrpSpPr>
        <p:grpSpPr>
          <a:xfrm>
            <a:off x="6065158" y="2512981"/>
            <a:ext cx="3158970" cy="1080000"/>
            <a:chOff x="6065158" y="2410240"/>
            <a:chExt cx="3158970" cy="1080000"/>
          </a:xfrm>
        </p:grpSpPr>
        <p:pic>
          <p:nvPicPr>
            <p:cNvPr id="22" name="Obraz 38">
              <a:extLst>
                <a:ext uri="{FF2B5EF4-FFF2-40B4-BE49-F238E27FC236}">
                  <a16:creationId xmlns:a16="http://schemas.microsoft.com/office/drawing/2014/main" id="{7F0699D0-ED38-480D-B3A9-1B61E4FA87B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065158" y="2410240"/>
              <a:ext cx="2979061" cy="1080000"/>
            </a:xfrm>
            <a:prstGeom prst="rect">
              <a:avLst/>
            </a:prstGeom>
          </p:spPr>
        </p:pic>
        <p:sp>
          <p:nvSpPr>
            <p:cNvPr id="26" name="pole tekstowe 49">
              <a:extLst>
                <a:ext uri="{FF2B5EF4-FFF2-40B4-BE49-F238E27FC236}">
                  <a16:creationId xmlns:a16="http://schemas.microsoft.com/office/drawing/2014/main" id="{2B72FCB4-1500-4EDD-90AA-84FB5B893F84}"/>
                </a:ext>
              </a:extLst>
            </p:cNvPr>
            <p:cNvSpPr txBox="1"/>
            <p:nvPr/>
          </p:nvSpPr>
          <p:spPr>
            <a:xfrm>
              <a:off x="7251228" y="2450714"/>
              <a:ext cx="378042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1350" b="1" dirty="0"/>
                <a:t>c)</a:t>
              </a:r>
            </a:p>
          </p:txBody>
        </p:sp>
        <p:sp>
          <p:nvSpPr>
            <p:cNvPr id="27" name="pole tekstowe 50">
              <a:extLst>
                <a:ext uri="{FF2B5EF4-FFF2-40B4-BE49-F238E27FC236}">
                  <a16:creationId xmlns:a16="http://schemas.microsoft.com/office/drawing/2014/main" id="{9325C37C-B5AF-4593-B070-2F4B0799205B}"/>
                </a:ext>
              </a:extLst>
            </p:cNvPr>
            <p:cNvSpPr txBox="1"/>
            <p:nvPr/>
          </p:nvSpPr>
          <p:spPr>
            <a:xfrm>
              <a:off x="8846086" y="2435331"/>
              <a:ext cx="378042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1350" b="1" dirty="0"/>
                <a:t>d)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882905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 51"/>
          <p:cNvSpPr/>
          <p:nvPr/>
        </p:nvSpPr>
        <p:spPr>
          <a:xfrm>
            <a:off x="144000" y="4248000"/>
            <a:ext cx="4679640" cy="685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de-DE" sz="1050" b="0" strike="noStrike" spc="-1" dirty="0" err="1">
                <a:latin typeface="Arial"/>
              </a:rPr>
              <a:t>Deliverable</a:t>
            </a:r>
            <a:r>
              <a:rPr lang="de-DE" sz="1050" b="0" strike="noStrike" spc="-1" dirty="0">
                <a:latin typeface="Arial"/>
              </a:rPr>
              <a:t>: PWIE.SPE.3 D004</a:t>
            </a:r>
          </a:p>
          <a:p>
            <a:pPr>
              <a:lnSpc>
                <a:spcPct val="100000"/>
              </a:lnSpc>
              <a:buNone/>
            </a:pPr>
            <a:r>
              <a:rPr lang="de-DE" sz="1050" b="0" strike="noStrike" spc="-1" dirty="0">
                <a:latin typeface="Arial"/>
              </a:rPr>
              <a:t>Status: </a:t>
            </a:r>
            <a:r>
              <a:rPr lang="de-DE" sz="1050" b="0" strike="noStrike" spc="-1" dirty="0">
                <a:solidFill>
                  <a:srgbClr val="3CB371"/>
                </a:solidFill>
                <a:latin typeface="Arial"/>
              </a:rPr>
              <a:t>in </a:t>
            </a:r>
            <a:r>
              <a:rPr lang="de-DE" sz="1050" b="0" strike="noStrike" spc="-1" dirty="0" err="1">
                <a:solidFill>
                  <a:srgbClr val="3CB371"/>
                </a:solidFill>
                <a:latin typeface="Arial"/>
              </a:rPr>
              <a:t>progress</a:t>
            </a:r>
            <a:endParaRPr lang="de-DE" sz="105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de-DE" sz="1050" b="0" strike="noStrike" spc="-1" dirty="0" err="1">
                <a:solidFill>
                  <a:srgbClr val="000000"/>
                </a:solidFill>
                <a:latin typeface="Arial"/>
              </a:rPr>
              <a:t>Facilities</a:t>
            </a:r>
            <a:r>
              <a:rPr lang="de-DE" sz="1050" b="0" strike="noStrike" spc="-1" dirty="0">
                <a:solidFill>
                  <a:srgbClr val="000000"/>
                </a:solidFill>
                <a:latin typeface="Arial"/>
              </a:rPr>
              <a:t>: None</a:t>
            </a:r>
            <a:endParaRPr lang="de-DE" sz="1400" b="0" strike="noStrike" spc="-1" dirty="0">
              <a:latin typeface="Arial"/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5004000" y="4248000"/>
            <a:ext cx="3995640" cy="685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de-DE" sz="1000" b="0" strike="noStrike" spc="-1" dirty="0">
                <a:latin typeface="Arial"/>
              </a:rPr>
              <a:t>Human Resources: 6 PM</a:t>
            </a:r>
          </a:p>
          <a:p>
            <a:pPr>
              <a:lnSpc>
                <a:spcPct val="100000"/>
              </a:lnSpc>
              <a:buNone/>
            </a:pPr>
            <a:r>
              <a:rPr lang="de-DE" sz="1000" b="0" strike="noStrike" spc="-1" dirty="0" err="1">
                <a:latin typeface="Arial"/>
              </a:rPr>
              <a:t>Involved</a:t>
            </a:r>
            <a:r>
              <a:rPr lang="de-DE" sz="1000" b="0" strike="noStrike" spc="-1" dirty="0">
                <a:latin typeface="Arial"/>
              </a:rPr>
              <a:t> RUs: </a:t>
            </a:r>
            <a:r>
              <a:rPr lang="de-DE" sz="1000" b="0" strike="noStrike" spc="-1" dirty="0">
                <a:solidFill>
                  <a:srgbClr val="000000"/>
                </a:solidFill>
                <a:latin typeface="Arial"/>
              </a:rPr>
              <a:t>IPPLM</a:t>
            </a:r>
            <a:endParaRPr lang="de-DE" sz="10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de-DE" sz="1000" b="0" strike="noStrike" spc="-1" dirty="0" err="1">
                <a:solidFill>
                  <a:srgbClr val="000000"/>
                </a:solidFill>
                <a:latin typeface="Arial"/>
              </a:rPr>
              <a:t>Linked</a:t>
            </a:r>
            <a:r>
              <a:rPr lang="de-DE" sz="1000" b="0" strike="noStrike" spc="-1" dirty="0">
                <a:solidFill>
                  <a:srgbClr val="000000"/>
                </a:solidFill>
                <a:latin typeface="Arial"/>
              </a:rPr>
              <a:t> WP </a:t>
            </a:r>
            <a:r>
              <a:rPr lang="de-DE" sz="1000" b="0" strike="noStrike" spc="-1" dirty="0" err="1">
                <a:solidFill>
                  <a:srgbClr val="000000"/>
                </a:solidFill>
                <a:latin typeface="Arial"/>
              </a:rPr>
              <a:t>or</a:t>
            </a:r>
            <a:r>
              <a:rPr lang="de-DE" sz="1000" b="0" strike="noStrike" spc="-1" dirty="0">
                <a:solidFill>
                  <a:srgbClr val="000000"/>
                </a:solidFill>
                <a:latin typeface="Arial"/>
              </a:rPr>
              <a:t> TSVV: </a:t>
            </a:r>
            <a:endParaRPr lang="de-DE" sz="1000" b="0" strike="noStrike" spc="-1" dirty="0">
              <a:latin typeface="Arial"/>
            </a:endParaRPr>
          </a:p>
        </p:txBody>
      </p:sp>
      <p:sp>
        <p:nvSpPr>
          <p:cNvPr id="54" name="PlaceHolder 1"/>
          <p:cNvSpPr>
            <a:spLocks noGrp="1"/>
          </p:cNvSpPr>
          <p:nvPr>
            <p:ph type="title"/>
          </p:nvPr>
        </p:nvSpPr>
        <p:spPr>
          <a:xfrm>
            <a:off x="82440" y="117720"/>
            <a:ext cx="8377992" cy="342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2000" b="1" strike="noStrike" spc="-1" dirty="0">
                <a:solidFill>
                  <a:srgbClr val="000000"/>
                </a:solidFill>
                <a:latin typeface="Calibri"/>
              </a:rPr>
              <a:t>SP</a:t>
            </a:r>
            <a:r>
              <a:rPr lang="en-US" sz="2000" b="1" strike="noStrike" spc="-1" dirty="0">
                <a:latin typeface="Calibri"/>
              </a:rPr>
              <a:t>E.3</a:t>
            </a:r>
            <a:r>
              <a:rPr lang="en-US" sz="2000" b="1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US" sz="2000" b="1" strike="noStrike" spc="-1" dirty="0" err="1">
                <a:solidFill>
                  <a:srgbClr val="000000"/>
                </a:solidFill>
                <a:latin typeface="Calibri"/>
              </a:rPr>
              <a:t>Nanomechnical</a:t>
            </a:r>
            <a:r>
              <a:rPr lang="en-US" sz="2000" b="1" strike="noStrike" spc="-1" dirty="0">
                <a:solidFill>
                  <a:srgbClr val="000000"/>
                </a:solidFill>
                <a:latin typeface="Calibri"/>
              </a:rPr>
              <a:t> properties, Langmuir probe 5 (IPPLM)</a:t>
            </a:r>
            <a:endParaRPr lang="de-DE" sz="2000" b="1" strike="noStrike" spc="-1" dirty="0">
              <a:latin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5C0FB9C-CB50-4649-BD09-CC30EE332C1C}"/>
              </a:ext>
            </a:extLst>
          </p:cNvPr>
          <p:cNvSpPr txBox="1"/>
          <p:nvPr/>
        </p:nvSpPr>
        <p:spPr>
          <a:xfrm>
            <a:off x="82440" y="4887280"/>
            <a:ext cx="25827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200" b="1" dirty="0"/>
              <a:t>E. Fortuna-</a:t>
            </a:r>
            <a:r>
              <a:rPr lang="fi-FI" sz="1200" b="1" dirty="0" err="1"/>
              <a:t>Zaleśna</a:t>
            </a:r>
            <a:r>
              <a:rPr lang="fi-FI" sz="1200" b="1" dirty="0"/>
              <a:t> et al. (IPPLM)</a:t>
            </a:r>
          </a:p>
        </p:txBody>
      </p:sp>
      <p:sp>
        <p:nvSpPr>
          <p:cNvPr id="10" name="Fußzeilenplatzhalter 3">
            <a:extLst>
              <a:ext uri="{FF2B5EF4-FFF2-40B4-BE49-F238E27FC236}">
                <a16:creationId xmlns:a16="http://schemas.microsoft.com/office/drawing/2014/main" id="{0C19F5AA-167C-4500-92AF-04CA20F85272}"/>
              </a:ext>
            </a:extLst>
          </p:cNvPr>
          <p:cNvSpPr txBox="1">
            <a:spLocks/>
          </p:cNvSpPr>
          <p:nvPr/>
        </p:nvSpPr>
        <p:spPr>
          <a:xfrm>
            <a:off x="467544" y="4908928"/>
            <a:ext cx="8240228" cy="20110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r>
              <a:rPr lang="en-GB" sz="1100" dirty="0"/>
              <a:t>Jari Likonen | WPPWIE Project Meeting  | FZJ </a:t>
            </a:r>
            <a:r>
              <a:rPr lang="en-GB" sz="1100" dirty="0" err="1"/>
              <a:t>Jülich</a:t>
            </a:r>
            <a:r>
              <a:rPr lang="en-GB" sz="1100" dirty="0"/>
              <a:t> | 7.2.2023 </a:t>
            </a:r>
            <a:r>
              <a:rPr lang="en-GB" sz="1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 Page </a:t>
            </a:r>
            <a:fld id="{6A6D9FA1-99C7-4910-8E32-B85D378B0060}" type="slidenum">
              <a:rPr lang="en-GB" sz="110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>
                <a:defRPr/>
              </a:pPr>
              <a:t>29</a:t>
            </a:fld>
            <a:endParaRPr lang="en-GB" sz="11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A291936-D4C5-41D8-9009-4576B265ECAE}"/>
              </a:ext>
            </a:extLst>
          </p:cNvPr>
          <p:cNvSpPr txBox="1"/>
          <p:nvPr/>
        </p:nvSpPr>
        <p:spPr>
          <a:xfrm>
            <a:off x="35538" y="602250"/>
            <a:ext cx="328224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>
                <a:solidFill>
                  <a:srgbClr val="00B050"/>
                </a:solidFill>
              </a:rPr>
              <a:t>Mechanical properties were determined by nanoindentation </a:t>
            </a:r>
            <a:r>
              <a:rPr lang="en-GB" sz="1200" dirty="0"/>
              <a:t>using a </a:t>
            </a:r>
            <a:r>
              <a:rPr lang="en-GB" sz="1200" dirty="0" err="1"/>
              <a:t>Hysitron</a:t>
            </a:r>
            <a:r>
              <a:rPr lang="en-GB" sz="1200" dirty="0"/>
              <a:t> Ti-900 </a:t>
            </a:r>
            <a:r>
              <a:rPr lang="en-GB" sz="1200" dirty="0" err="1"/>
              <a:t>triboindenter</a:t>
            </a:r>
            <a:endParaRPr lang="en-GB" sz="1200" dirty="0"/>
          </a:p>
        </p:txBody>
      </p:sp>
      <p:sp>
        <p:nvSpPr>
          <p:cNvPr id="12" name="Symbol zastępczy zawartości 2">
            <a:extLst>
              <a:ext uri="{FF2B5EF4-FFF2-40B4-BE49-F238E27FC236}">
                <a16:creationId xmlns:a16="http://schemas.microsoft.com/office/drawing/2014/main" id="{18076D47-A85A-4154-AADA-4E06723BB6F7}"/>
              </a:ext>
            </a:extLst>
          </p:cNvPr>
          <p:cNvSpPr txBox="1">
            <a:spLocks/>
          </p:cNvSpPr>
          <p:nvPr/>
        </p:nvSpPr>
        <p:spPr>
          <a:xfrm>
            <a:off x="-11540" y="1505813"/>
            <a:ext cx="2863590" cy="253992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fi-FI" sz="1050" b="1" kern="0" dirty="0">
                <a:solidFill>
                  <a:prstClr val="black"/>
                </a:solidFill>
              </a:rPr>
              <a:t>N</a:t>
            </a:r>
            <a:r>
              <a:rPr lang="pl-PL" sz="1050" b="1" kern="0" dirty="0">
                <a:solidFill>
                  <a:prstClr val="black"/>
                </a:solidFill>
              </a:rPr>
              <a:t>anohardness</a:t>
            </a:r>
            <a:r>
              <a:rPr lang="en-GB" sz="1050" b="1" kern="0" dirty="0">
                <a:solidFill>
                  <a:prstClr val="black"/>
                </a:solidFill>
              </a:rPr>
              <a:t> measurements of LP-5 and LP-1 </a:t>
            </a:r>
            <a:r>
              <a:rPr lang="en-GB" sz="1050" b="1" dirty="0">
                <a:latin typeface="+mj-lt"/>
              </a:rPr>
              <a:t>:</a:t>
            </a:r>
          </a:p>
          <a:p>
            <a:pPr>
              <a:spcBef>
                <a:spcPts val="0"/>
              </a:spcBef>
            </a:pPr>
            <a:r>
              <a:rPr lang="en-US" sz="1050" dirty="0">
                <a:solidFill>
                  <a:srgbClr val="00B050"/>
                </a:solidFill>
                <a:latin typeface="+mj-lt"/>
              </a:rPr>
              <a:t>Large difference in hardness value </a:t>
            </a:r>
            <a:r>
              <a:rPr lang="en-US" sz="1050" dirty="0">
                <a:latin typeface="+mj-lt"/>
              </a:rPr>
              <a:t>in tip and base of LP-5 at side A. </a:t>
            </a:r>
          </a:p>
          <a:p>
            <a:pPr>
              <a:spcBef>
                <a:spcPts val="0"/>
              </a:spcBef>
            </a:pPr>
            <a:r>
              <a:rPr lang="en-US" sz="1050" dirty="0">
                <a:latin typeface="+mj-lt"/>
              </a:rPr>
              <a:t>Hardness values measured on </a:t>
            </a:r>
            <a:r>
              <a:rPr lang="en-US" sz="1050" dirty="0">
                <a:solidFill>
                  <a:srgbClr val="00B050"/>
                </a:solidFill>
                <a:latin typeface="+mj-lt"/>
              </a:rPr>
              <a:t>base and tip on the B-side were similar </a:t>
            </a:r>
            <a:r>
              <a:rPr lang="en-US" sz="1050" dirty="0">
                <a:latin typeface="+mj-lt"/>
              </a:rPr>
              <a:t>to those measured on base (A-side).</a:t>
            </a:r>
          </a:p>
          <a:p>
            <a:pPr>
              <a:spcBef>
                <a:spcPts val="0"/>
              </a:spcBef>
            </a:pPr>
            <a:endParaRPr lang="en-US" sz="1050" dirty="0">
              <a:latin typeface="+mj-lt"/>
            </a:endParaRPr>
          </a:p>
          <a:p>
            <a:pPr>
              <a:spcBef>
                <a:spcPts val="0"/>
              </a:spcBef>
            </a:pPr>
            <a:r>
              <a:rPr lang="en-US" sz="1050" dirty="0">
                <a:latin typeface="+mj-lt"/>
              </a:rPr>
              <a:t>Differences in hardness on base and tip of probe 1 (A-side) </a:t>
            </a:r>
            <a:r>
              <a:rPr lang="en-US" sz="1050" dirty="0">
                <a:solidFill>
                  <a:srgbClr val="00B050"/>
                </a:solidFill>
                <a:latin typeface="+mj-lt"/>
              </a:rPr>
              <a:t>were small</a:t>
            </a:r>
            <a:r>
              <a:rPr lang="en-US" sz="1050" dirty="0">
                <a:latin typeface="+mj-lt"/>
              </a:rPr>
              <a:t> which is expected considering the fact that the probe was </a:t>
            </a:r>
            <a:r>
              <a:rPr lang="en-US" sz="1050" dirty="0">
                <a:solidFill>
                  <a:srgbClr val="00B050"/>
                </a:solidFill>
                <a:latin typeface="+mj-lt"/>
              </a:rPr>
              <a:t>placed next to stack A (</a:t>
            </a:r>
            <a:r>
              <a:rPr lang="en-US" sz="1050" dirty="0" err="1">
                <a:solidFill>
                  <a:srgbClr val="00B050"/>
                </a:solidFill>
                <a:latin typeface="+mj-lt"/>
              </a:rPr>
              <a:t>i.e</a:t>
            </a:r>
            <a:r>
              <a:rPr lang="en-US" sz="1050" dirty="0">
                <a:solidFill>
                  <a:srgbClr val="00B050"/>
                </a:solidFill>
                <a:latin typeface="+mj-lt"/>
              </a:rPr>
              <a:t> in PFR)</a:t>
            </a:r>
            <a:r>
              <a:rPr lang="en-US" sz="1050" dirty="0">
                <a:latin typeface="+mj-lt"/>
              </a:rPr>
              <a:t>.</a:t>
            </a:r>
          </a:p>
          <a:p>
            <a:pPr>
              <a:spcBef>
                <a:spcPts val="0"/>
              </a:spcBef>
            </a:pPr>
            <a:endParaRPr lang="en-US" sz="1050" dirty="0">
              <a:latin typeface="+mj-lt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4BDD8FB-623E-4852-A8B0-29C907CB1F46}"/>
              </a:ext>
            </a:extLst>
          </p:cNvPr>
          <p:cNvGrpSpPr/>
          <p:nvPr/>
        </p:nvGrpSpPr>
        <p:grpSpPr>
          <a:xfrm>
            <a:off x="7186366" y="734040"/>
            <a:ext cx="1801881" cy="1620000"/>
            <a:chOff x="2842127" y="520458"/>
            <a:chExt cx="1801881" cy="1620000"/>
          </a:xfrm>
        </p:grpSpPr>
        <p:pic>
          <p:nvPicPr>
            <p:cNvPr id="13" name="Obraz 12">
              <a:extLst>
                <a:ext uri="{FF2B5EF4-FFF2-40B4-BE49-F238E27FC236}">
                  <a16:creationId xmlns:a16="http://schemas.microsoft.com/office/drawing/2014/main" id="{CDCE5220-1C93-445B-8FB8-49CC0ACBB4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6656" t="6583" b="9479"/>
            <a:stretch/>
          </p:blipFill>
          <p:spPr>
            <a:xfrm>
              <a:off x="3463196" y="520458"/>
              <a:ext cx="1180812" cy="1620000"/>
            </a:xfrm>
            <a:prstGeom prst="rect">
              <a:avLst/>
            </a:prstGeom>
          </p:spPr>
        </p:pic>
        <p:cxnSp>
          <p:nvCxnSpPr>
            <p:cNvPr id="14" name="Łącznik prosty ze strzałką 6">
              <a:extLst>
                <a:ext uri="{FF2B5EF4-FFF2-40B4-BE49-F238E27FC236}">
                  <a16:creationId xmlns:a16="http://schemas.microsoft.com/office/drawing/2014/main" id="{226817F4-2DD7-40A3-81BA-29B9FE28CDB6}"/>
                </a:ext>
              </a:extLst>
            </p:cNvPr>
            <p:cNvCxnSpPr>
              <a:cxnSpLocks/>
            </p:cNvCxnSpPr>
            <p:nvPr/>
          </p:nvCxnSpPr>
          <p:spPr>
            <a:xfrm>
              <a:off x="3301178" y="1358123"/>
              <a:ext cx="270030" cy="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pole tekstowe 8">
              <a:extLst>
                <a:ext uri="{FF2B5EF4-FFF2-40B4-BE49-F238E27FC236}">
                  <a16:creationId xmlns:a16="http://schemas.microsoft.com/office/drawing/2014/main" id="{E8434E56-ECB2-4F05-9C20-9C90149DCA80}"/>
                </a:ext>
              </a:extLst>
            </p:cNvPr>
            <p:cNvSpPr txBox="1"/>
            <p:nvPr/>
          </p:nvSpPr>
          <p:spPr>
            <a:xfrm>
              <a:off x="2842127" y="1222964"/>
              <a:ext cx="540060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50" dirty="0">
                  <a:latin typeface="+mj-lt"/>
                  <a:cs typeface="Arial" panose="020B0604020202020204" pitchFamily="34" charset="0"/>
                </a:rPr>
                <a:t>side B</a:t>
              </a:r>
            </a:p>
          </p:txBody>
        </p:sp>
      </p:grpSp>
      <p:sp>
        <p:nvSpPr>
          <p:cNvPr id="19" name="pole tekstowe 44">
            <a:extLst>
              <a:ext uri="{FF2B5EF4-FFF2-40B4-BE49-F238E27FC236}">
                <a16:creationId xmlns:a16="http://schemas.microsoft.com/office/drawing/2014/main" id="{209CB5B3-CE34-47D4-9186-E4A29610FA02}"/>
              </a:ext>
            </a:extLst>
          </p:cNvPr>
          <p:cNvSpPr txBox="1"/>
          <p:nvPr/>
        </p:nvSpPr>
        <p:spPr>
          <a:xfrm>
            <a:off x="6208713" y="682964"/>
            <a:ext cx="37804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350" b="1" dirty="0">
                <a:solidFill>
                  <a:schemeClr val="bg1"/>
                </a:solidFill>
              </a:rPr>
              <a:t>a)</a:t>
            </a:r>
          </a:p>
        </p:txBody>
      </p:sp>
      <p:sp>
        <p:nvSpPr>
          <p:cNvPr id="20" name="pole tekstowe 45">
            <a:extLst>
              <a:ext uri="{FF2B5EF4-FFF2-40B4-BE49-F238E27FC236}">
                <a16:creationId xmlns:a16="http://schemas.microsoft.com/office/drawing/2014/main" id="{0F9656CF-74C1-4419-8C53-207B16C98E7D}"/>
              </a:ext>
            </a:extLst>
          </p:cNvPr>
          <p:cNvSpPr txBox="1"/>
          <p:nvPr/>
        </p:nvSpPr>
        <p:spPr>
          <a:xfrm>
            <a:off x="7747646" y="675905"/>
            <a:ext cx="37804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350" b="1" dirty="0">
                <a:solidFill>
                  <a:schemeClr val="bg1"/>
                </a:solidFill>
              </a:rPr>
              <a:t>b)</a:t>
            </a:r>
          </a:p>
        </p:txBody>
      </p:sp>
      <p:pic>
        <p:nvPicPr>
          <p:cNvPr id="28" name="Obraz 4">
            <a:extLst>
              <a:ext uri="{FF2B5EF4-FFF2-40B4-BE49-F238E27FC236}">
                <a16:creationId xmlns:a16="http://schemas.microsoft.com/office/drawing/2014/main" id="{9CB62E9D-A86C-41E1-B023-AE500263AB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8104" y="617277"/>
            <a:ext cx="4069433" cy="2085013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24DD3C58-5D7E-47C7-913E-56D4FA4C6D85}"/>
              </a:ext>
            </a:extLst>
          </p:cNvPr>
          <p:cNvGrpSpPr>
            <a:grpSpLocks noChangeAspect="1"/>
          </p:cNvGrpSpPr>
          <p:nvPr/>
        </p:nvGrpSpPr>
        <p:grpSpPr>
          <a:xfrm>
            <a:off x="5652120" y="2648025"/>
            <a:ext cx="3176376" cy="1610027"/>
            <a:chOff x="5786091" y="706995"/>
            <a:chExt cx="6405909" cy="3246999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6B38E177-BD82-41E7-A9FA-148CD0E3EE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3907"/>
            <a:stretch/>
          </p:blipFill>
          <p:spPr bwMode="auto">
            <a:xfrm>
              <a:off x="5786091" y="706995"/>
              <a:ext cx="5667476" cy="32469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7884E3BF-23FE-4141-9D78-AE3BB70DAE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14233" b="13885"/>
            <a:stretch/>
          </p:blipFill>
          <p:spPr>
            <a:xfrm>
              <a:off x="5884609" y="929476"/>
              <a:ext cx="6307391" cy="2499524"/>
            </a:xfrm>
            <a:prstGeom prst="rect">
              <a:avLst/>
            </a:prstGeom>
          </p:spPr>
        </p:pic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F947D443-0449-4170-B0B5-A19C247CAC13}"/>
                </a:ext>
              </a:extLst>
            </p:cNvPr>
            <p:cNvSpPr/>
            <p:nvPr/>
          </p:nvSpPr>
          <p:spPr>
            <a:xfrm rot="21364025">
              <a:off x="11116458" y="1295230"/>
              <a:ext cx="276225" cy="733294"/>
            </a:xfrm>
            <a:custGeom>
              <a:avLst/>
              <a:gdLst>
                <a:gd name="connsiteX0" fmla="*/ 0 w 276225"/>
                <a:gd name="connsiteY0" fmla="*/ 771525 h 785813"/>
                <a:gd name="connsiteX1" fmla="*/ 9525 w 276225"/>
                <a:gd name="connsiteY1" fmla="*/ 0 h 785813"/>
                <a:gd name="connsiteX2" fmla="*/ 257175 w 276225"/>
                <a:gd name="connsiteY2" fmla="*/ 9525 h 785813"/>
                <a:gd name="connsiteX3" fmla="*/ 276225 w 276225"/>
                <a:gd name="connsiteY3" fmla="*/ 785813 h 785813"/>
                <a:gd name="connsiteX4" fmla="*/ 0 w 276225"/>
                <a:gd name="connsiteY4" fmla="*/ 771525 h 7858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6225" h="785813">
                  <a:moveTo>
                    <a:pt x="0" y="771525"/>
                  </a:moveTo>
                  <a:lnTo>
                    <a:pt x="9525" y="0"/>
                  </a:lnTo>
                  <a:lnTo>
                    <a:pt x="257175" y="9525"/>
                  </a:lnTo>
                  <a:lnTo>
                    <a:pt x="276225" y="785813"/>
                  </a:lnTo>
                  <a:lnTo>
                    <a:pt x="0" y="771525"/>
                  </a:lnTo>
                  <a:close/>
                </a:path>
              </a:pathLst>
            </a:custGeom>
            <a:solidFill>
              <a:srgbClr val="FF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FD87B066-0506-48CB-B923-215AF9902589}"/>
                </a:ext>
              </a:extLst>
            </p:cNvPr>
            <p:cNvSpPr/>
            <p:nvPr/>
          </p:nvSpPr>
          <p:spPr>
            <a:xfrm rot="21357340">
              <a:off x="9751363" y="1451012"/>
              <a:ext cx="276225" cy="785813"/>
            </a:xfrm>
            <a:custGeom>
              <a:avLst/>
              <a:gdLst>
                <a:gd name="connsiteX0" fmla="*/ 0 w 276225"/>
                <a:gd name="connsiteY0" fmla="*/ 771525 h 785813"/>
                <a:gd name="connsiteX1" fmla="*/ 9525 w 276225"/>
                <a:gd name="connsiteY1" fmla="*/ 0 h 785813"/>
                <a:gd name="connsiteX2" fmla="*/ 257175 w 276225"/>
                <a:gd name="connsiteY2" fmla="*/ 9525 h 785813"/>
                <a:gd name="connsiteX3" fmla="*/ 276225 w 276225"/>
                <a:gd name="connsiteY3" fmla="*/ 785813 h 785813"/>
                <a:gd name="connsiteX4" fmla="*/ 0 w 276225"/>
                <a:gd name="connsiteY4" fmla="*/ 771525 h 7858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6225" h="785813">
                  <a:moveTo>
                    <a:pt x="0" y="771525"/>
                  </a:moveTo>
                  <a:lnTo>
                    <a:pt x="9525" y="0"/>
                  </a:lnTo>
                  <a:lnTo>
                    <a:pt x="257175" y="9525"/>
                  </a:lnTo>
                  <a:lnTo>
                    <a:pt x="276225" y="785813"/>
                  </a:lnTo>
                  <a:lnTo>
                    <a:pt x="0" y="771525"/>
                  </a:lnTo>
                  <a:close/>
                </a:path>
              </a:pathLst>
            </a:custGeom>
            <a:solidFill>
              <a:srgbClr val="FF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E1314FE0-35BD-4016-A682-074A414D4AA7}"/>
                </a:ext>
              </a:extLst>
            </p:cNvPr>
            <p:cNvSpPr/>
            <p:nvPr/>
          </p:nvSpPr>
          <p:spPr>
            <a:xfrm rot="21192217">
              <a:off x="8031068" y="1635678"/>
              <a:ext cx="276225" cy="785813"/>
            </a:xfrm>
            <a:custGeom>
              <a:avLst/>
              <a:gdLst>
                <a:gd name="connsiteX0" fmla="*/ 0 w 276225"/>
                <a:gd name="connsiteY0" fmla="*/ 771525 h 785813"/>
                <a:gd name="connsiteX1" fmla="*/ 9525 w 276225"/>
                <a:gd name="connsiteY1" fmla="*/ 0 h 785813"/>
                <a:gd name="connsiteX2" fmla="*/ 257175 w 276225"/>
                <a:gd name="connsiteY2" fmla="*/ 9525 h 785813"/>
                <a:gd name="connsiteX3" fmla="*/ 276225 w 276225"/>
                <a:gd name="connsiteY3" fmla="*/ 785813 h 785813"/>
                <a:gd name="connsiteX4" fmla="*/ 0 w 276225"/>
                <a:gd name="connsiteY4" fmla="*/ 771525 h 7858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6225" h="785813">
                  <a:moveTo>
                    <a:pt x="0" y="771525"/>
                  </a:moveTo>
                  <a:lnTo>
                    <a:pt x="9525" y="0"/>
                  </a:lnTo>
                  <a:lnTo>
                    <a:pt x="257175" y="9525"/>
                  </a:lnTo>
                  <a:lnTo>
                    <a:pt x="276225" y="785813"/>
                  </a:lnTo>
                  <a:lnTo>
                    <a:pt x="0" y="771525"/>
                  </a:lnTo>
                  <a:close/>
                </a:path>
              </a:pathLst>
            </a:custGeom>
            <a:solidFill>
              <a:schemeClr val="tx2">
                <a:lumMod val="85000"/>
                <a:lumOff val="1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FFAA3A26-A0C1-4B1D-BD53-BAC55AFFE7C0}"/>
                </a:ext>
              </a:extLst>
            </p:cNvPr>
            <p:cNvSpPr txBox="1"/>
            <p:nvPr/>
          </p:nvSpPr>
          <p:spPr>
            <a:xfrm>
              <a:off x="10866687" y="929476"/>
              <a:ext cx="287258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100" b="1" dirty="0">
                  <a:solidFill>
                    <a:schemeClr val="bg1"/>
                  </a:solidFill>
                </a:rPr>
                <a:t>A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41D9F378-C9BD-4B5C-B18A-D37F1F4F47B4}"/>
                </a:ext>
              </a:extLst>
            </p:cNvPr>
            <p:cNvSpPr txBox="1"/>
            <p:nvPr/>
          </p:nvSpPr>
          <p:spPr>
            <a:xfrm>
              <a:off x="9373556" y="1095419"/>
              <a:ext cx="287258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100" b="1" dirty="0">
                  <a:solidFill>
                    <a:schemeClr val="bg1"/>
                  </a:solidFill>
                </a:rPr>
                <a:t>B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C6CF4066-C3AE-4B1D-943B-A24DD0C56AD2}"/>
                </a:ext>
              </a:extLst>
            </p:cNvPr>
            <p:cNvSpPr txBox="1"/>
            <p:nvPr/>
          </p:nvSpPr>
          <p:spPr>
            <a:xfrm>
              <a:off x="7889702" y="1269560"/>
              <a:ext cx="287258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100" b="1" dirty="0">
                  <a:solidFill>
                    <a:schemeClr val="bg1"/>
                  </a:solidFill>
                </a:rPr>
                <a:t>C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616A0630-00FB-4D2A-8F04-4F652E89832C}"/>
                </a:ext>
              </a:extLst>
            </p:cNvPr>
            <p:cNvSpPr txBox="1"/>
            <p:nvPr/>
          </p:nvSpPr>
          <p:spPr>
            <a:xfrm>
              <a:off x="6650184" y="1454421"/>
              <a:ext cx="287258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100" b="1" dirty="0">
                  <a:solidFill>
                    <a:schemeClr val="bg1"/>
                  </a:solidFill>
                </a:rPr>
                <a:t>D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35B7BE79-2B32-4F54-935A-E507BA403670}"/>
                </a:ext>
              </a:extLst>
            </p:cNvPr>
            <p:cNvSpPr txBox="1"/>
            <p:nvPr/>
          </p:nvSpPr>
          <p:spPr>
            <a:xfrm>
              <a:off x="11079643" y="1421368"/>
              <a:ext cx="25519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000" b="1" dirty="0">
                  <a:solidFill>
                    <a:schemeClr val="bg1"/>
                  </a:solidFill>
                </a:rPr>
                <a:t>1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D976B4E2-8C66-49DB-924C-976294F1E861}"/>
                </a:ext>
              </a:extLst>
            </p:cNvPr>
            <p:cNvSpPr txBox="1"/>
            <p:nvPr/>
          </p:nvSpPr>
          <p:spPr>
            <a:xfrm>
              <a:off x="10458831" y="1477211"/>
              <a:ext cx="25519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000" b="1" dirty="0">
                  <a:solidFill>
                    <a:schemeClr val="bg1"/>
                  </a:solidFill>
                </a:rPr>
                <a:t>2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B46C918F-2E48-41F4-B31A-9C7F97B40586}"/>
                </a:ext>
              </a:extLst>
            </p:cNvPr>
            <p:cNvSpPr txBox="1"/>
            <p:nvPr/>
          </p:nvSpPr>
          <p:spPr>
            <a:xfrm>
              <a:off x="9727242" y="1645071"/>
              <a:ext cx="25519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000" b="1" dirty="0">
                  <a:solidFill>
                    <a:schemeClr val="bg1"/>
                  </a:solidFill>
                </a:rPr>
                <a:t>3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FD32BEF7-9F75-41E4-A7D4-72117ACB347E}"/>
                </a:ext>
              </a:extLst>
            </p:cNvPr>
            <p:cNvSpPr txBox="1"/>
            <p:nvPr/>
          </p:nvSpPr>
          <p:spPr>
            <a:xfrm>
              <a:off x="6809798" y="1938701"/>
              <a:ext cx="32573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000" b="1" dirty="0">
                  <a:solidFill>
                    <a:schemeClr val="bg1"/>
                  </a:solidFill>
                </a:rPr>
                <a:t>10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12E1357F-ABE1-4022-BE64-193CB0975ACF}"/>
                </a:ext>
              </a:extLst>
            </p:cNvPr>
            <p:cNvSpPr txBox="1"/>
            <p:nvPr/>
          </p:nvSpPr>
          <p:spPr>
            <a:xfrm>
              <a:off x="7338401" y="1866196"/>
              <a:ext cx="25519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000" b="1" dirty="0">
                  <a:solidFill>
                    <a:schemeClr val="bg1"/>
                  </a:solidFill>
                </a:rPr>
                <a:t>9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C8C9F3EA-1A78-4A52-8846-D878A526E2D1}"/>
                </a:ext>
              </a:extLst>
            </p:cNvPr>
            <p:cNvSpPr txBox="1"/>
            <p:nvPr/>
          </p:nvSpPr>
          <p:spPr>
            <a:xfrm>
              <a:off x="7672150" y="1859161"/>
              <a:ext cx="25519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000" b="1" dirty="0">
                  <a:solidFill>
                    <a:schemeClr val="bg1"/>
                  </a:solidFill>
                </a:rPr>
                <a:t>8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FFAAFE22-9D1A-4EEF-96BF-155E0AF341CF}"/>
                </a:ext>
              </a:extLst>
            </p:cNvPr>
            <p:cNvSpPr txBox="1"/>
            <p:nvPr/>
          </p:nvSpPr>
          <p:spPr>
            <a:xfrm>
              <a:off x="8005644" y="1820345"/>
              <a:ext cx="25519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000" b="1" dirty="0">
                  <a:solidFill>
                    <a:schemeClr val="bg1"/>
                  </a:solidFill>
                </a:rPr>
                <a:t>7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8FCA3123-F2AD-4389-9E66-510CCDD128ED}"/>
                </a:ext>
              </a:extLst>
            </p:cNvPr>
            <p:cNvSpPr txBox="1"/>
            <p:nvPr/>
          </p:nvSpPr>
          <p:spPr>
            <a:xfrm>
              <a:off x="8326099" y="1775630"/>
              <a:ext cx="25519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000" b="1" dirty="0">
                  <a:solidFill>
                    <a:schemeClr val="bg1"/>
                  </a:solidFill>
                </a:rPr>
                <a:t>6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A1001882-42B2-410B-9E66-5218B11270CB}"/>
                </a:ext>
              </a:extLst>
            </p:cNvPr>
            <p:cNvSpPr txBox="1"/>
            <p:nvPr/>
          </p:nvSpPr>
          <p:spPr>
            <a:xfrm>
              <a:off x="9200711" y="1674495"/>
              <a:ext cx="25519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000" b="1" dirty="0">
                  <a:solidFill>
                    <a:schemeClr val="bg1"/>
                  </a:solidFill>
                </a:rPr>
                <a:t>4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BC33A8EA-E45D-476D-BD6B-FBF2E1C07BBC}"/>
                </a:ext>
              </a:extLst>
            </p:cNvPr>
            <p:cNvSpPr txBox="1"/>
            <p:nvPr/>
          </p:nvSpPr>
          <p:spPr>
            <a:xfrm>
              <a:off x="6511119" y="1962078"/>
              <a:ext cx="32573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000" b="1" dirty="0">
                  <a:solidFill>
                    <a:schemeClr val="bg1"/>
                  </a:solidFill>
                </a:rPr>
                <a:t>11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BB9E898E-A0D1-4AC9-BA28-EF0E82014D30}"/>
                </a:ext>
              </a:extLst>
            </p:cNvPr>
            <p:cNvSpPr txBox="1"/>
            <p:nvPr/>
          </p:nvSpPr>
          <p:spPr>
            <a:xfrm>
              <a:off x="6192284" y="2003589"/>
              <a:ext cx="32573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000" b="1" dirty="0">
                  <a:solidFill>
                    <a:schemeClr val="bg1"/>
                  </a:solidFill>
                </a:rPr>
                <a:t>12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4BD41637-DB44-46C8-8667-0E21E3454274}"/>
                </a:ext>
              </a:extLst>
            </p:cNvPr>
            <p:cNvSpPr txBox="1"/>
            <p:nvPr/>
          </p:nvSpPr>
          <p:spPr>
            <a:xfrm>
              <a:off x="5904281" y="2037134"/>
              <a:ext cx="32573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000" b="1" dirty="0">
                  <a:solidFill>
                    <a:schemeClr val="bg1"/>
                  </a:solidFill>
                </a:rPr>
                <a:t>13</a:t>
              </a:r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781CDA0-98B6-47DB-87BB-E1C5CEFD7094}"/>
                </a:ext>
              </a:extLst>
            </p:cNvPr>
            <p:cNvSpPr/>
            <p:nvPr/>
          </p:nvSpPr>
          <p:spPr>
            <a:xfrm rot="21355349">
              <a:off x="8784842" y="1507074"/>
              <a:ext cx="276225" cy="795477"/>
            </a:xfrm>
            <a:custGeom>
              <a:avLst/>
              <a:gdLst>
                <a:gd name="connsiteX0" fmla="*/ 0 w 276225"/>
                <a:gd name="connsiteY0" fmla="*/ 771525 h 785813"/>
                <a:gd name="connsiteX1" fmla="*/ 9525 w 276225"/>
                <a:gd name="connsiteY1" fmla="*/ 0 h 785813"/>
                <a:gd name="connsiteX2" fmla="*/ 257175 w 276225"/>
                <a:gd name="connsiteY2" fmla="*/ 9525 h 785813"/>
                <a:gd name="connsiteX3" fmla="*/ 276225 w 276225"/>
                <a:gd name="connsiteY3" fmla="*/ 785813 h 785813"/>
                <a:gd name="connsiteX4" fmla="*/ 0 w 276225"/>
                <a:gd name="connsiteY4" fmla="*/ 771525 h 7858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6225" h="785813">
                  <a:moveTo>
                    <a:pt x="0" y="771525"/>
                  </a:moveTo>
                  <a:lnTo>
                    <a:pt x="9525" y="0"/>
                  </a:lnTo>
                  <a:lnTo>
                    <a:pt x="257175" y="9525"/>
                  </a:lnTo>
                  <a:lnTo>
                    <a:pt x="276225" y="785813"/>
                  </a:lnTo>
                  <a:lnTo>
                    <a:pt x="0" y="771525"/>
                  </a:lnTo>
                  <a:close/>
                </a:path>
              </a:pathLst>
            </a:custGeom>
            <a:solidFill>
              <a:srgbClr val="FF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2263395A-09D0-412B-A969-1D52D7915732}"/>
                </a:ext>
              </a:extLst>
            </p:cNvPr>
            <p:cNvSpPr txBox="1"/>
            <p:nvPr/>
          </p:nvSpPr>
          <p:spPr>
            <a:xfrm>
              <a:off x="8766121" y="1717479"/>
              <a:ext cx="25519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000" b="1" dirty="0">
                  <a:solidFill>
                    <a:schemeClr val="bg1"/>
                  </a:solidFill>
                </a:rPr>
                <a:t>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354418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SP E Milestones 2022</a:t>
            </a:r>
          </a:p>
        </p:txBody>
      </p:sp>
      <p:sp>
        <p:nvSpPr>
          <p:cNvPr id="6" name="Rechteck 5"/>
          <p:cNvSpPr/>
          <p:nvPr/>
        </p:nvSpPr>
        <p:spPr>
          <a:xfrm>
            <a:off x="611560" y="1662094"/>
            <a:ext cx="3958135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900" b="1" dirty="0"/>
              <a:t>Relevant Work Package Milestones </a:t>
            </a:r>
            <a:r>
              <a:rPr lang="de-DE" sz="900" b="1" dirty="0" err="1"/>
              <a:t>for</a:t>
            </a:r>
            <a:r>
              <a:rPr lang="de-DE" sz="900" b="1" dirty="0"/>
              <a:t> SP E </a:t>
            </a:r>
            <a:r>
              <a:rPr lang="de-DE" sz="900" b="1" dirty="0" err="1"/>
              <a:t>extracted</a:t>
            </a:r>
            <a:r>
              <a:rPr lang="de-DE" sz="900" b="1" dirty="0"/>
              <a:t> </a:t>
            </a:r>
            <a:r>
              <a:rPr lang="de-DE" sz="900" b="1" dirty="0" err="1"/>
              <a:t>from</a:t>
            </a:r>
            <a:r>
              <a:rPr lang="de-DE" sz="900" b="1" dirty="0"/>
              <a:t> WPPWIE PMP 2022</a:t>
            </a:r>
          </a:p>
        </p:txBody>
      </p:sp>
      <p:graphicFrame>
        <p:nvGraphicFramePr>
          <p:cNvPr id="8" name="Tabelle 7"/>
          <p:cNvGraphicFramePr>
            <a:graphicFrameLocks noGrp="1"/>
          </p:cNvGraphicFramePr>
          <p:nvPr/>
        </p:nvGraphicFramePr>
        <p:xfrm>
          <a:off x="467546" y="915566"/>
          <a:ext cx="8136903" cy="395766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34536">
                  <a:extLst>
                    <a:ext uri="{9D8B030D-6E8A-4147-A177-3AD203B41FA5}">
                      <a16:colId xmlns:a16="http://schemas.microsoft.com/office/drawing/2014/main" val="1621520873"/>
                    </a:ext>
                  </a:extLst>
                </a:gridCol>
                <a:gridCol w="1263734">
                  <a:extLst>
                    <a:ext uri="{9D8B030D-6E8A-4147-A177-3AD203B41FA5}">
                      <a16:colId xmlns:a16="http://schemas.microsoft.com/office/drawing/2014/main" val="2839852955"/>
                    </a:ext>
                  </a:extLst>
                </a:gridCol>
                <a:gridCol w="3637750">
                  <a:extLst>
                    <a:ext uri="{9D8B030D-6E8A-4147-A177-3AD203B41FA5}">
                      <a16:colId xmlns:a16="http://schemas.microsoft.com/office/drawing/2014/main" val="2383909151"/>
                    </a:ext>
                  </a:extLst>
                </a:gridCol>
                <a:gridCol w="1700883">
                  <a:extLst>
                    <a:ext uri="{9D8B030D-6E8A-4147-A177-3AD203B41FA5}">
                      <a16:colId xmlns:a16="http://schemas.microsoft.com/office/drawing/2014/main" val="4219246605"/>
                    </a:ext>
                  </a:extLst>
                </a:gridCol>
              </a:tblGrid>
              <a:tr h="102868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en-US" sz="1200" dirty="0">
                          <a:effectLst/>
                        </a:rPr>
                        <a:t>WM43</a:t>
                      </a:r>
                      <a:endParaRPr lang="de-DE" sz="120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49400" marR="4940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en-GB" sz="1200" b="0" dirty="0">
                          <a:solidFill>
                            <a:schemeClr val="tx1"/>
                          </a:solidFill>
                          <a:effectLst/>
                        </a:rPr>
                        <a:t>SP E</a:t>
                      </a:r>
                      <a:endParaRPr lang="de-DE" sz="12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49400" marR="4940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JET Be and W sample preparation for post-mortem analysis in 2021 and 2022 performed (ITER)</a:t>
                      </a:r>
                      <a:endParaRPr lang="de-DE" sz="12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49400" marR="4940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en-GB" sz="1200" b="0" dirty="0">
                          <a:solidFill>
                            <a:schemeClr val="tx1"/>
                          </a:solidFill>
                          <a:effectLst/>
                        </a:rPr>
                        <a:t>31.12.2022  </a:t>
                      </a:r>
                      <a:endParaRPr lang="de-DE" sz="12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49400" marR="49400" marT="0" marB="0"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4286932"/>
                  </a:ext>
                </a:extLst>
              </a:tr>
              <a:tr h="102868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en-GB" sz="1200" dirty="0">
                          <a:effectLst/>
                        </a:rPr>
                        <a:t>WM44</a:t>
                      </a:r>
                      <a:endParaRPr lang="de-DE" sz="120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49400" marR="4940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en-GB" sz="1200" dirty="0">
                          <a:effectLst/>
                        </a:rPr>
                        <a:t>SP E</a:t>
                      </a:r>
                      <a:endParaRPr lang="de-DE" sz="120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49400" marR="4940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0" dirty="0">
                          <a:solidFill>
                            <a:schemeClr val="tx1"/>
                          </a:solidFill>
                          <a:effectLst/>
                        </a:rPr>
                        <a:t>Comparison of </a:t>
                      </a:r>
                      <a:r>
                        <a:rPr lang="en-GB" sz="1200" b="0" dirty="0" err="1">
                          <a:solidFill>
                            <a:schemeClr val="tx1"/>
                          </a:solidFill>
                          <a:effectLst/>
                        </a:rPr>
                        <a:t>hydrogenic</a:t>
                      </a:r>
                      <a:r>
                        <a:rPr lang="en-GB" sz="1200" b="0" dirty="0">
                          <a:solidFill>
                            <a:schemeClr val="tx1"/>
                          </a:solidFill>
                          <a:effectLst/>
                        </a:rPr>
                        <a:t> retention quantification by different post-mortem analysis techniques completed (ITER + DEMO)</a:t>
                      </a:r>
                      <a:endParaRPr lang="de-DE" sz="12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endParaRPr lang="de-DE" sz="120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49400" marR="4940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en-GB" sz="1200" dirty="0">
                          <a:effectLst/>
                        </a:rPr>
                        <a:t>31.12.2022  </a:t>
                      </a:r>
                      <a:endParaRPr lang="de-DE" sz="120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49400" marR="49400" marT="0" marB="0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7136608"/>
                  </a:ext>
                </a:extLst>
              </a:tr>
              <a:tr h="82294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en-GB" sz="1200" dirty="0">
                          <a:effectLst/>
                        </a:rPr>
                        <a:t>WM45</a:t>
                      </a:r>
                      <a:endParaRPr lang="de-DE" sz="120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49400" marR="4940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en-GB" sz="1200" dirty="0">
                          <a:effectLst/>
                        </a:rPr>
                        <a:t>SP E</a:t>
                      </a:r>
                      <a:endParaRPr lang="de-DE" sz="120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49400" marR="4940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en-US" sz="1200" dirty="0">
                          <a:effectLst/>
                        </a:rPr>
                        <a:t>Post-mortem analysis of Be limiters molten due to runaway electron beams impact completed (ITER)</a:t>
                      </a:r>
                      <a:endParaRPr lang="de-DE" sz="120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49400" marR="4940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en-GB" sz="1200" dirty="0">
                          <a:effectLst/>
                        </a:rPr>
                        <a:t>31.12.2022  </a:t>
                      </a:r>
                      <a:endParaRPr lang="de-DE" sz="120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49400" marR="49400" marT="0" marB="0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5538837"/>
                  </a:ext>
                </a:extLst>
              </a:tr>
              <a:tr h="82294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de-DE" sz="1200" dirty="0"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WM49**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endParaRPr lang="de-DE" sz="120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49400" marR="4940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de-DE" sz="1200" dirty="0"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SP D, SP E</a:t>
                      </a:r>
                    </a:p>
                  </a:txBody>
                  <a:tcPr marL="49400" marR="4940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Experiment, interpretation and initial modelling of WP PWI experiments in JET-ILW He plasmas carried out. First wall Be erosion by He impact and W nanostructure formation by He impact assessed.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endParaRPr lang="de-DE" sz="120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49400" marR="4940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WM49 only with WPTE possible</a:t>
                      </a:r>
                      <a:endParaRPr lang="de-DE" sz="120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49400" marR="49400" marT="0" marB="0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2958021"/>
                  </a:ext>
                </a:extLst>
              </a:tr>
            </a:tbl>
          </a:graphicData>
        </a:graphic>
      </p:graphicFrame>
      <p:sp>
        <p:nvSpPr>
          <p:cNvPr id="7" name="Fußzeilenplatzhalter 3">
            <a:extLst>
              <a:ext uri="{FF2B5EF4-FFF2-40B4-BE49-F238E27FC236}">
                <a16:creationId xmlns:a16="http://schemas.microsoft.com/office/drawing/2014/main" id="{B0F60B1A-32EC-4F44-A6D8-5C2BD80BE4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7544" y="4908928"/>
            <a:ext cx="8240228" cy="201104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 dirty="0"/>
              <a:t>Jari Likonen | WPPWIE Project Meeting  | FZJ </a:t>
            </a:r>
            <a:r>
              <a:rPr lang="en-GB" sz="1100" dirty="0" err="1"/>
              <a:t>Jülich</a:t>
            </a:r>
            <a:r>
              <a:rPr lang="en-GB" sz="1100" dirty="0"/>
              <a:t> | 7.2.2023 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| Page </a:t>
            </a:r>
            <a:fld id="{6A6D9FA1-99C7-4910-8E32-B85D378B0060}" type="slidenum">
              <a:rPr kumimoji="0" lang="en-GB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130580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 51"/>
          <p:cNvSpPr/>
          <p:nvPr/>
        </p:nvSpPr>
        <p:spPr>
          <a:xfrm>
            <a:off x="144000" y="4248000"/>
            <a:ext cx="4679640" cy="685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de-DE" sz="1050" b="0" strike="noStrike" spc="-1" dirty="0" err="1">
                <a:latin typeface="Arial"/>
              </a:rPr>
              <a:t>Deliverable</a:t>
            </a:r>
            <a:r>
              <a:rPr lang="de-DE" sz="1050" b="0" strike="noStrike" spc="-1" dirty="0">
                <a:latin typeface="Arial"/>
              </a:rPr>
              <a:t>: PWIE.SPE.3 D006</a:t>
            </a:r>
          </a:p>
          <a:p>
            <a:pPr>
              <a:lnSpc>
                <a:spcPct val="100000"/>
              </a:lnSpc>
              <a:buNone/>
            </a:pPr>
            <a:r>
              <a:rPr lang="de-DE" sz="1050" b="0" strike="noStrike" spc="-1" dirty="0">
                <a:latin typeface="Arial"/>
              </a:rPr>
              <a:t>Status:</a:t>
            </a:r>
            <a:r>
              <a:rPr lang="de-DE" sz="1050" b="0" i="1" strike="noStrike" spc="-1" dirty="0">
                <a:latin typeface="Arial"/>
              </a:rPr>
              <a:t> </a:t>
            </a:r>
            <a:r>
              <a:rPr lang="de-DE" sz="1050" b="0" i="1" strike="noStrike" spc="-1" dirty="0" err="1">
                <a:solidFill>
                  <a:srgbClr val="3CB371"/>
                </a:solidFill>
                <a:latin typeface="Arial"/>
              </a:rPr>
              <a:t>Completed</a:t>
            </a:r>
            <a:r>
              <a:rPr lang="de-DE" sz="1050" b="0" i="1" strike="noStrike" spc="-1" dirty="0">
                <a:solidFill>
                  <a:srgbClr val="3CB371"/>
                </a:solidFill>
                <a:latin typeface="Arial"/>
              </a:rPr>
              <a:t> </a:t>
            </a:r>
            <a:endParaRPr lang="de-DE" sz="1050" i="1" spc="-1" dirty="0">
              <a:solidFill>
                <a:srgbClr val="3CB371"/>
              </a:solidFill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de-DE" sz="1050" b="0" strike="noStrike" spc="-1" dirty="0" err="1">
                <a:solidFill>
                  <a:srgbClr val="000000"/>
                </a:solidFill>
                <a:latin typeface="Arial"/>
              </a:rPr>
              <a:t>Facilities</a:t>
            </a:r>
            <a:r>
              <a:rPr lang="de-DE" sz="1050" b="0" strike="noStrike" spc="-1" dirty="0">
                <a:solidFill>
                  <a:srgbClr val="000000"/>
                </a:solidFill>
                <a:latin typeface="Arial"/>
              </a:rPr>
              <a:t>: None</a:t>
            </a:r>
            <a:endParaRPr lang="de-DE" sz="1400" b="0" strike="noStrike" spc="-1" dirty="0">
              <a:latin typeface="Arial"/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5004000" y="4248000"/>
            <a:ext cx="3995640" cy="685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de-DE" sz="1000" b="0" strike="noStrike" spc="-1" dirty="0">
                <a:latin typeface="Arial"/>
              </a:rPr>
              <a:t>Human Resources: 5 PM</a:t>
            </a:r>
          </a:p>
          <a:p>
            <a:pPr>
              <a:lnSpc>
                <a:spcPct val="100000"/>
              </a:lnSpc>
              <a:buNone/>
            </a:pPr>
            <a:r>
              <a:rPr lang="de-DE" sz="1000" b="0" strike="noStrike" spc="-1" dirty="0" err="1">
                <a:latin typeface="Arial"/>
              </a:rPr>
              <a:t>Involved</a:t>
            </a:r>
            <a:r>
              <a:rPr lang="de-DE" sz="1000" b="0" strike="noStrike" spc="-1" dirty="0">
                <a:latin typeface="Arial"/>
              </a:rPr>
              <a:t> RUs: </a:t>
            </a:r>
            <a:r>
              <a:rPr lang="de-DE" sz="1000" b="0" strike="noStrike" spc="-1" dirty="0">
                <a:solidFill>
                  <a:srgbClr val="000000"/>
                </a:solidFill>
                <a:latin typeface="Arial"/>
              </a:rPr>
              <a:t>IST</a:t>
            </a:r>
            <a:endParaRPr lang="de-DE" sz="10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de-DE" sz="1000" b="0" strike="noStrike" spc="-1" dirty="0" err="1">
                <a:solidFill>
                  <a:srgbClr val="000000"/>
                </a:solidFill>
                <a:latin typeface="Arial"/>
              </a:rPr>
              <a:t>Linked</a:t>
            </a:r>
            <a:r>
              <a:rPr lang="de-DE" sz="1000" b="0" strike="noStrike" spc="-1" dirty="0">
                <a:solidFill>
                  <a:srgbClr val="000000"/>
                </a:solidFill>
                <a:latin typeface="Arial"/>
              </a:rPr>
              <a:t> WP </a:t>
            </a:r>
            <a:r>
              <a:rPr lang="de-DE" sz="1000" b="0" strike="noStrike" spc="-1" dirty="0" err="1">
                <a:solidFill>
                  <a:srgbClr val="000000"/>
                </a:solidFill>
                <a:latin typeface="Arial"/>
              </a:rPr>
              <a:t>or</a:t>
            </a:r>
            <a:r>
              <a:rPr lang="de-DE" sz="1000" b="0" strike="noStrike" spc="-1" dirty="0">
                <a:solidFill>
                  <a:srgbClr val="000000"/>
                </a:solidFill>
                <a:latin typeface="Arial"/>
              </a:rPr>
              <a:t> TSVV: </a:t>
            </a:r>
            <a:endParaRPr lang="de-DE" sz="1000" b="0" strike="noStrike" spc="-1" dirty="0">
              <a:latin typeface="Arial"/>
            </a:endParaRPr>
          </a:p>
        </p:txBody>
      </p:sp>
      <p:sp>
        <p:nvSpPr>
          <p:cNvPr id="54" name="PlaceHolder 1"/>
          <p:cNvSpPr>
            <a:spLocks noGrp="1"/>
          </p:cNvSpPr>
          <p:nvPr>
            <p:ph type="title"/>
          </p:nvPr>
        </p:nvSpPr>
        <p:spPr>
          <a:xfrm>
            <a:off x="82440" y="117720"/>
            <a:ext cx="8377992" cy="342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2000" b="1" strike="noStrike" spc="-1" dirty="0">
                <a:solidFill>
                  <a:srgbClr val="000000"/>
                </a:solidFill>
                <a:latin typeface="Calibri"/>
              </a:rPr>
              <a:t>SP</a:t>
            </a:r>
            <a:r>
              <a:rPr lang="en-US" sz="2000" b="1" strike="noStrike" spc="-1" dirty="0">
                <a:latin typeface="Calibri"/>
              </a:rPr>
              <a:t>E.3</a:t>
            </a:r>
            <a:r>
              <a:rPr lang="en-US" sz="2000" b="1" strike="noStrike" spc="-1" dirty="0">
                <a:solidFill>
                  <a:srgbClr val="000000"/>
                </a:solidFill>
                <a:latin typeface="Calibri"/>
              </a:rPr>
              <a:t> IWGL tile with runaway electron damage (IST)</a:t>
            </a:r>
            <a:endParaRPr lang="de-DE" sz="2000" b="1" strike="noStrike" spc="-1" dirty="0">
              <a:latin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5C0FB9C-CB50-4649-BD09-CC30EE332C1C}"/>
              </a:ext>
            </a:extLst>
          </p:cNvPr>
          <p:cNvSpPr txBox="1"/>
          <p:nvPr/>
        </p:nvSpPr>
        <p:spPr>
          <a:xfrm>
            <a:off x="82440" y="4887280"/>
            <a:ext cx="15575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200" b="1" dirty="0"/>
              <a:t>E. </a:t>
            </a:r>
            <a:r>
              <a:rPr lang="da-DK" sz="1200" b="1" dirty="0" err="1"/>
              <a:t>Alves</a:t>
            </a:r>
            <a:r>
              <a:rPr lang="da-DK" sz="1200" b="1" dirty="0"/>
              <a:t> et al. (IST)</a:t>
            </a:r>
          </a:p>
          <a:p>
            <a:endParaRPr lang="fi-FI" sz="1200" b="1" dirty="0"/>
          </a:p>
        </p:txBody>
      </p:sp>
      <p:sp>
        <p:nvSpPr>
          <p:cNvPr id="13" name="Fußzeilenplatzhalter 3">
            <a:extLst>
              <a:ext uri="{FF2B5EF4-FFF2-40B4-BE49-F238E27FC236}">
                <a16:creationId xmlns:a16="http://schemas.microsoft.com/office/drawing/2014/main" id="{59AFD340-2309-4ABF-A0B1-8D28E4E85C9B}"/>
              </a:ext>
            </a:extLst>
          </p:cNvPr>
          <p:cNvSpPr txBox="1">
            <a:spLocks/>
          </p:cNvSpPr>
          <p:nvPr/>
        </p:nvSpPr>
        <p:spPr>
          <a:xfrm>
            <a:off x="467544" y="4908928"/>
            <a:ext cx="8240228" cy="20110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r>
              <a:rPr lang="en-GB" sz="1100" dirty="0"/>
              <a:t>Jari Likonen | WPPWIE Project Meeting  | FZJ </a:t>
            </a:r>
            <a:r>
              <a:rPr lang="en-GB" sz="1100" dirty="0" err="1"/>
              <a:t>Jülich</a:t>
            </a:r>
            <a:r>
              <a:rPr lang="en-GB" sz="1100" dirty="0"/>
              <a:t> | 7.2.2023 </a:t>
            </a:r>
            <a:r>
              <a:rPr lang="en-GB" sz="1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 Page </a:t>
            </a:r>
            <a:fld id="{6A6D9FA1-99C7-4910-8E32-B85D378B0060}" type="slidenum">
              <a:rPr lang="en-GB" sz="110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>
                <a:defRPr/>
              </a:pPr>
              <a:t>30</a:t>
            </a:fld>
            <a:endParaRPr lang="en-GB" sz="11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1D23C09-04AB-493D-B7C7-67C566CEDF85}"/>
              </a:ext>
            </a:extLst>
          </p:cNvPr>
          <p:cNvGrpSpPr>
            <a:grpSpLocks noChangeAspect="1"/>
          </p:cNvGrpSpPr>
          <p:nvPr/>
        </p:nvGrpSpPr>
        <p:grpSpPr>
          <a:xfrm>
            <a:off x="144000" y="627534"/>
            <a:ext cx="1917496" cy="1527048"/>
            <a:chOff x="1210825" y="1026541"/>
            <a:chExt cx="3195827" cy="2545080"/>
          </a:xfrm>
        </p:grpSpPr>
        <p:pic>
          <p:nvPicPr>
            <p:cNvPr id="10" name="object 5">
              <a:extLst>
                <a:ext uri="{FF2B5EF4-FFF2-40B4-BE49-F238E27FC236}">
                  <a16:creationId xmlns:a16="http://schemas.microsoft.com/office/drawing/2014/main" id="{C9EF3A8F-638E-4E58-9147-D32EA610F97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10825" y="1026541"/>
              <a:ext cx="3195827" cy="2545080"/>
            </a:xfrm>
            <a:prstGeom prst="rect">
              <a:avLst/>
            </a:prstGeom>
          </p:spPr>
        </p:pic>
        <p:sp>
          <p:nvSpPr>
            <p:cNvPr id="11" name="Rectangle 15">
              <a:extLst>
                <a:ext uri="{FF2B5EF4-FFF2-40B4-BE49-F238E27FC236}">
                  <a16:creationId xmlns:a16="http://schemas.microsoft.com/office/drawing/2014/main" id="{5FF4341F-6628-44DA-8477-7850ACF3B9F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675388" y="2089614"/>
              <a:ext cx="266700" cy="264426"/>
            </a:xfrm>
            <a:custGeom>
              <a:avLst/>
              <a:gdLst>
                <a:gd name="connsiteX0" fmla="*/ 0 w 533400"/>
                <a:gd name="connsiteY0" fmla="*/ 0 h 457200"/>
                <a:gd name="connsiteX1" fmla="*/ 533400 w 533400"/>
                <a:gd name="connsiteY1" fmla="*/ 0 h 457200"/>
                <a:gd name="connsiteX2" fmla="*/ 533400 w 533400"/>
                <a:gd name="connsiteY2" fmla="*/ 457200 h 457200"/>
                <a:gd name="connsiteX3" fmla="*/ 0 w 533400"/>
                <a:gd name="connsiteY3" fmla="*/ 457200 h 457200"/>
                <a:gd name="connsiteX4" fmla="*/ 0 w 533400"/>
                <a:gd name="connsiteY4" fmla="*/ 0 h 457200"/>
                <a:gd name="connsiteX0" fmla="*/ 0 w 533400"/>
                <a:gd name="connsiteY0" fmla="*/ 10236 h 457200"/>
                <a:gd name="connsiteX1" fmla="*/ 533400 w 533400"/>
                <a:gd name="connsiteY1" fmla="*/ 0 h 457200"/>
                <a:gd name="connsiteX2" fmla="*/ 533400 w 533400"/>
                <a:gd name="connsiteY2" fmla="*/ 457200 h 457200"/>
                <a:gd name="connsiteX3" fmla="*/ 0 w 533400"/>
                <a:gd name="connsiteY3" fmla="*/ 457200 h 457200"/>
                <a:gd name="connsiteX4" fmla="*/ 0 w 533400"/>
                <a:gd name="connsiteY4" fmla="*/ 10236 h 457200"/>
                <a:gd name="connsiteX0" fmla="*/ 0 w 533400"/>
                <a:gd name="connsiteY0" fmla="*/ 0 h 446964"/>
                <a:gd name="connsiteX1" fmla="*/ 465161 w 533400"/>
                <a:gd name="connsiteY1" fmla="*/ 20472 h 446964"/>
                <a:gd name="connsiteX2" fmla="*/ 533400 w 533400"/>
                <a:gd name="connsiteY2" fmla="*/ 446964 h 446964"/>
                <a:gd name="connsiteX3" fmla="*/ 0 w 533400"/>
                <a:gd name="connsiteY3" fmla="*/ 446964 h 446964"/>
                <a:gd name="connsiteX4" fmla="*/ 0 w 533400"/>
                <a:gd name="connsiteY4" fmla="*/ 0 h 446964"/>
                <a:gd name="connsiteX0" fmla="*/ 0 w 533400"/>
                <a:gd name="connsiteY0" fmla="*/ 20472 h 467436"/>
                <a:gd name="connsiteX1" fmla="*/ 509516 w 533400"/>
                <a:gd name="connsiteY1" fmla="*/ 0 h 467436"/>
                <a:gd name="connsiteX2" fmla="*/ 533400 w 533400"/>
                <a:gd name="connsiteY2" fmla="*/ 467436 h 467436"/>
                <a:gd name="connsiteX3" fmla="*/ 0 w 533400"/>
                <a:gd name="connsiteY3" fmla="*/ 467436 h 467436"/>
                <a:gd name="connsiteX4" fmla="*/ 0 w 533400"/>
                <a:gd name="connsiteY4" fmla="*/ 20472 h 467436"/>
                <a:gd name="connsiteX0" fmla="*/ 0 w 509516"/>
                <a:gd name="connsiteY0" fmla="*/ 20472 h 467436"/>
                <a:gd name="connsiteX1" fmla="*/ 509516 w 509516"/>
                <a:gd name="connsiteY1" fmla="*/ 0 h 467436"/>
                <a:gd name="connsiteX2" fmla="*/ 434453 w 509516"/>
                <a:gd name="connsiteY2" fmla="*/ 406021 h 467436"/>
                <a:gd name="connsiteX3" fmla="*/ 0 w 509516"/>
                <a:gd name="connsiteY3" fmla="*/ 467436 h 467436"/>
                <a:gd name="connsiteX4" fmla="*/ 0 w 509516"/>
                <a:gd name="connsiteY4" fmla="*/ 20472 h 467436"/>
                <a:gd name="connsiteX0" fmla="*/ 0 w 533399"/>
                <a:gd name="connsiteY0" fmla="*/ 20472 h 501556"/>
                <a:gd name="connsiteX1" fmla="*/ 509516 w 533399"/>
                <a:gd name="connsiteY1" fmla="*/ 0 h 501556"/>
                <a:gd name="connsiteX2" fmla="*/ 533399 w 533399"/>
                <a:gd name="connsiteY2" fmla="*/ 501556 h 501556"/>
                <a:gd name="connsiteX3" fmla="*/ 0 w 533399"/>
                <a:gd name="connsiteY3" fmla="*/ 467436 h 501556"/>
                <a:gd name="connsiteX4" fmla="*/ 0 w 533399"/>
                <a:gd name="connsiteY4" fmla="*/ 20472 h 501556"/>
                <a:gd name="connsiteX0" fmla="*/ 0 w 533399"/>
                <a:gd name="connsiteY0" fmla="*/ 20472 h 501556"/>
                <a:gd name="connsiteX1" fmla="*/ 509516 w 533399"/>
                <a:gd name="connsiteY1" fmla="*/ 0 h 501556"/>
                <a:gd name="connsiteX2" fmla="*/ 533399 w 533399"/>
                <a:gd name="connsiteY2" fmla="*/ 501556 h 501556"/>
                <a:gd name="connsiteX3" fmla="*/ 126241 w 533399"/>
                <a:gd name="connsiteY3" fmla="*/ 406021 h 501556"/>
                <a:gd name="connsiteX4" fmla="*/ 0 w 533399"/>
                <a:gd name="connsiteY4" fmla="*/ 20472 h 501556"/>
                <a:gd name="connsiteX0" fmla="*/ 0 w 533399"/>
                <a:gd name="connsiteY0" fmla="*/ 20472 h 528851"/>
                <a:gd name="connsiteX1" fmla="*/ 509516 w 533399"/>
                <a:gd name="connsiteY1" fmla="*/ 0 h 528851"/>
                <a:gd name="connsiteX2" fmla="*/ 533399 w 533399"/>
                <a:gd name="connsiteY2" fmla="*/ 501556 h 528851"/>
                <a:gd name="connsiteX3" fmla="*/ 13647 w 533399"/>
                <a:gd name="connsiteY3" fmla="*/ 528851 h 528851"/>
                <a:gd name="connsiteX4" fmla="*/ 0 w 533399"/>
                <a:gd name="connsiteY4" fmla="*/ 20472 h 5288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3399" h="528851">
                  <a:moveTo>
                    <a:pt x="0" y="20472"/>
                  </a:moveTo>
                  <a:lnTo>
                    <a:pt x="509516" y="0"/>
                  </a:lnTo>
                  <a:lnTo>
                    <a:pt x="533399" y="501556"/>
                  </a:lnTo>
                  <a:lnTo>
                    <a:pt x="13647" y="528851"/>
                  </a:lnTo>
                  <a:lnTo>
                    <a:pt x="0" y="20472"/>
                  </a:lnTo>
                  <a:close/>
                </a:path>
              </a:pathLst>
            </a:custGeom>
            <a:solidFill>
              <a:srgbClr val="FFC000">
                <a:alpha val="30000"/>
              </a:srgbClr>
            </a:solidFill>
            <a:ln w="317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2" name="Rectangle 15">
              <a:extLst>
                <a:ext uri="{FF2B5EF4-FFF2-40B4-BE49-F238E27FC236}">
                  <a16:creationId xmlns:a16="http://schemas.microsoft.com/office/drawing/2014/main" id="{7A64D29D-E5AB-4D72-95DE-FC1BF89CA10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681268" y="2362507"/>
              <a:ext cx="273523" cy="271249"/>
            </a:xfrm>
            <a:custGeom>
              <a:avLst/>
              <a:gdLst>
                <a:gd name="connsiteX0" fmla="*/ 0 w 533400"/>
                <a:gd name="connsiteY0" fmla="*/ 0 h 457200"/>
                <a:gd name="connsiteX1" fmla="*/ 533400 w 533400"/>
                <a:gd name="connsiteY1" fmla="*/ 0 h 457200"/>
                <a:gd name="connsiteX2" fmla="*/ 533400 w 533400"/>
                <a:gd name="connsiteY2" fmla="*/ 457200 h 457200"/>
                <a:gd name="connsiteX3" fmla="*/ 0 w 533400"/>
                <a:gd name="connsiteY3" fmla="*/ 457200 h 457200"/>
                <a:gd name="connsiteX4" fmla="*/ 0 w 533400"/>
                <a:gd name="connsiteY4" fmla="*/ 0 h 457200"/>
                <a:gd name="connsiteX0" fmla="*/ 0 w 533400"/>
                <a:gd name="connsiteY0" fmla="*/ 10236 h 457200"/>
                <a:gd name="connsiteX1" fmla="*/ 533400 w 533400"/>
                <a:gd name="connsiteY1" fmla="*/ 0 h 457200"/>
                <a:gd name="connsiteX2" fmla="*/ 533400 w 533400"/>
                <a:gd name="connsiteY2" fmla="*/ 457200 h 457200"/>
                <a:gd name="connsiteX3" fmla="*/ 0 w 533400"/>
                <a:gd name="connsiteY3" fmla="*/ 457200 h 457200"/>
                <a:gd name="connsiteX4" fmla="*/ 0 w 533400"/>
                <a:gd name="connsiteY4" fmla="*/ 10236 h 457200"/>
                <a:gd name="connsiteX0" fmla="*/ 0 w 533400"/>
                <a:gd name="connsiteY0" fmla="*/ 0 h 446964"/>
                <a:gd name="connsiteX1" fmla="*/ 465161 w 533400"/>
                <a:gd name="connsiteY1" fmla="*/ 20472 h 446964"/>
                <a:gd name="connsiteX2" fmla="*/ 533400 w 533400"/>
                <a:gd name="connsiteY2" fmla="*/ 446964 h 446964"/>
                <a:gd name="connsiteX3" fmla="*/ 0 w 533400"/>
                <a:gd name="connsiteY3" fmla="*/ 446964 h 446964"/>
                <a:gd name="connsiteX4" fmla="*/ 0 w 533400"/>
                <a:gd name="connsiteY4" fmla="*/ 0 h 446964"/>
                <a:gd name="connsiteX0" fmla="*/ 0 w 533400"/>
                <a:gd name="connsiteY0" fmla="*/ 20472 h 467436"/>
                <a:gd name="connsiteX1" fmla="*/ 509516 w 533400"/>
                <a:gd name="connsiteY1" fmla="*/ 0 h 467436"/>
                <a:gd name="connsiteX2" fmla="*/ 533400 w 533400"/>
                <a:gd name="connsiteY2" fmla="*/ 467436 h 467436"/>
                <a:gd name="connsiteX3" fmla="*/ 0 w 533400"/>
                <a:gd name="connsiteY3" fmla="*/ 467436 h 467436"/>
                <a:gd name="connsiteX4" fmla="*/ 0 w 533400"/>
                <a:gd name="connsiteY4" fmla="*/ 20472 h 467436"/>
                <a:gd name="connsiteX0" fmla="*/ 0 w 509516"/>
                <a:gd name="connsiteY0" fmla="*/ 20472 h 467436"/>
                <a:gd name="connsiteX1" fmla="*/ 509516 w 509516"/>
                <a:gd name="connsiteY1" fmla="*/ 0 h 467436"/>
                <a:gd name="connsiteX2" fmla="*/ 434453 w 509516"/>
                <a:gd name="connsiteY2" fmla="*/ 406021 h 467436"/>
                <a:gd name="connsiteX3" fmla="*/ 0 w 509516"/>
                <a:gd name="connsiteY3" fmla="*/ 467436 h 467436"/>
                <a:gd name="connsiteX4" fmla="*/ 0 w 509516"/>
                <a:gd name="connsiteY4" fmla="*/ 20472 h 467436"/>
                <a:gd name="connsiteX0" fmla="*/ 0 w 533399"/>
                <a:gd name="connsiteY0" fmla="*/ 20472 h 501556"/>
                <a:gd name="connsiteX1" fmla="*/ 509516 w 533399"/>
                <a:gd name="connsiteY1" fmla="*/ 0 h 501556"/>
                <a:gd name="connsiteX2" fmla="*/ 533399 w 533399"/>
                <a:gd name="connsiteY2" fmla="*/ 501556 h 501556"/>
                <a:gd name="connsiteX3" fmla="*/ 0 w 533399"/>
                <a:gd name="connsiteY3" fmla="*/ 467436 h 501556"/>
                <a:gd name="connsiteX4" fmla="*/ 0 w 533399"/>
                <a:gd name="connsiteY4" fmla="*/ 20472 h 501556"/>
                <a:gd name="connsiteX0" fmla="*/ 0 w 533399"/>
                <a:gd name="connsiteY0" fmla="*/ 20472 h 501556"/>
                <a:gd name="connsiteX1" fmla="*/ 509516 w 533399"/>
                <a:gd name="connsiteY1" fmla="*/ 0 h 501556"/>
                <a:gd name="connsiteX2" fmla="*/ 533399 w 533399"/>
                <a:gd name="connsiteY2" fmla="*/ 501556 h 501556"/>
                <a:gd name="connsiteX3" fmla="*/ 126241 w 533399"/>
                <a:gd name="connsiteY3" fmla="*/ 406021 h 501556"/>
                <a:gd name="connsiteX4" fmla="*/ 0 w 533399"/>
                <a:gd name="connsiteY4" fmla="*/ 20472 h 501556"/>
                <a:gd name="connsiteX0" fmla="*/ 0 w 533399"/>
                <a:gd name="connsiteY0" fmla="*/ 20472 h 528851"/>
                <a:gd name="connsiteX1" fmla="*/ 509516 w 533399"/>
                <a:gd name="connsiteY1" fmla="*/ 0 h 528851"/>
                <a:gd name="connsiteX2" fmla="*/ 533399 w 533399"/>
                <a:gd name="connsiteY2" fmla="*/ 501556 h 528851"/>
                <a:gd name="connsiteX3" fmla="*/ 13647 w 533399"/>
                <a:gd name="connsiteY3" fmla="*/ 528851 h 528851"/>
                <a:gd name="connsiteX4" fmla="*/ 0 w 533399"/>
                <a:gd name="connsiteY4" fmla="*/ 20472 h 528851"/>
                <a:gd name="connsiteX0" fmla="*/ 0 w 557282"/>
                <a:gd name="connsiteY0" fmla="*/ 0 h 569794"/>
                <a:gd name="connsiteX1" fmla="*/ 533399 w 557282"/>
                <a:gd name="connsiteY1" fmla="*/ 40943 h 569794"/>
                <a:gd name="connsiteX2" fmla="*/ 557282 w 557282"/>
                <a:gd name="connsiteY2" fmla="*/ 542499 h 569794"/>
                <a:gd name="connsiteX3" fmla="*/ 37530 w 557282"/>
                <a:gd name="connsiteY3" fmla="*/ 569794 h 569794"/>
                <a:gd name="connsiteX4" fmla="*/ 0 w 557282"/>
                <a:gd name="connsiteY4" fmla="*/ 0 h 569794"/>
                <a:gd name="connsiteX0" fmla="*/ 0 w 557282"/>
                <a:gd name="connsiteY0" fmla="*/ 34119 h 603913"/>
                <a:gd name="connsiteX1" fmla="*/ 523163 w 557282"/>
                <a:gd name="connsiteY1" fmla="*/ 0 h 603913"/>
                <a:gd name="connsiteX2" fmla="*/ 557282 w 557282"/>
                <a:gd name="connsiteY2" fmla="*/ 576618 h 603913"/>
                <a:gd name="connsiteX3" fmla="*/ 37530 w 557282"/>
                <a:gd name="connsiteY3" fmla="*/ 603913 h 603913"/>
                <a:gd name="connsiteX4" fmla="*/ 0 w 557282"/>
                <a:gd name="connsiteY4" fmla="*/ 34119 h 603913"/>
                <a:gd name="connsiteX0" fmla="*/ 0 w 523163"/>
                <a:gd name="connsiteY0" fmla="*/ 34119 h 603913"/>
                <a:gd name="connsiteX1" fmla="*/ 523163 w 523163"/>
                <a:gd name="connsiteY1" fmla="*/ 0 h 603913"/>
                <a:gd name="connsiteX2" fmla="*/ 499279 w 523163"/>
                <a:gd name="connsiteY2" fmla="*/ 392373 h 603913"/>
                <a:gd name="connsiteX3" fmla="*/ 37530 w 523163"/>
                <a:gd name="connsiteY3" fmla="*/ 603913 h 603913"/>
                <a:gd name="connsiteX4" fmla="*/ 0 w 523163"/>
                <a:gd name="connsiteY4" fmla="*/ 34119 h 603913"/>
                <a:gd name="connsiteX0" fmla="*/ 0 w 547046"/>
                <a:gd name="connsiteY0" fmla="*/ 34119 h 603913"/>
                <a:gd name="connsiteX1" fmla="*/ 523163 w 547046"/>
                <a:gd name="connsiteY1" fmla="*/ 0 h 603913"/>
                <a:gd name="connsiteX2" fmla="*/ 547046 w 547046"/>
                <a:gd name="connsiteY2" fmla="*/ 501555 h 603913"/>
                <a:gd name="connsiteX3" fmla="*/ 37530 w 547046"/>
                <a:gd name="connsiteY3" fmla="*/ 603913 h 603913"/>
                <a:gd name="connsiteX4" fmla="*/ 0 w 547046"/>
                <a:gd name="connsiteY4" fmla="*/ 34119 h 603913"/>
                <a:gd name="connsiteX0" fmla="*/ 0 w 547046"/>
                <a:gd name="connsiteY0" fmla="*/ 34119 h 501555"/>
                <a:gd name="connsiteX1" fmla="*/ 523163 w 547046"/>
                <a:gd name="connsiteY1" fmla="*/ 0 h 501555"/>
                <a:gd name="connsiteX2" fmla="*/ 547046 w 547046"/>
                <a:gd name="connsiteY2" fmla="*/ 501555 h 501555"/>
                <a:gd name="connsiteX3" fmla="*/ 187655 w 547046"/>
                <a:gd name="connsiteY3" fmla="*/ 402609 h 501555"/>
                <a:gd name="connsiteX4" fmla="*/ 0 w 547046"/>
                <a:gd name="connsiteY4" fmla="*/ 34119 h 501555"/>
                <a:gd name="connsiteX0" fmla="*/ 0 w 547046"/>
                <a:gd name="connsiteY0" fmla="*/ 34119 h 542498"/>
                <a:gd name="connsiteX1" fmla="*/ 523163 w 547046"/>
                <a:gd name="connsiteY1" fmla="*/ 0 h 542498"/>
                <a:gd name="connsiteX2" fmla="*/ 547046 w 547046"/>
                <a:gd name="connsiteY2" fmla="*/ 501555 h 542498"/>
                <a:gd name="connsiteX3" fmla="*/ 17058 w 547046"/>
                <a:gd name="connsiteY3" fmla="*/ 542498 h 542498"/>
                <a:gd name="connsiteX4" fmla="*/ 0 w 547046"/>
                <a:gd name="connsiteY4" fmla="*/ 34119 h 5424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7046" h="542498">
                  <a:moveTo>
                    <a:pt x="0" y="34119"/>
                  </a:moveTo>
                  <a:lnTo>
                    <a:pt x="523163" y="0"/>
                  </a:lnTo>
                  <a:lnTo>
                    <a:pt x="547046" y="501555"/>
                  </a:lnTo>
                  <a:lnTo>
                    <a:pt x="17058" y="542498"/>
                  </a:lnTo>
                  <a:lnTo>
                    <a:pt x="0" y="34119"/>
                  </a:lnTo>
                  <a:close/>
                </a:path>
              </a:pathLst>
            </a:custGeom>
            <a:solidFill>
              <a:srgbClr val="FFC000">
                <a:alpha val="30000"/>
              </a:srgbClr>
            </a:solidFill>
            <a:ln w="317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825707FC-BD45-4058-8840-D613CA659FD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16" t="10930" r="22161" b="18445"/>
          <a:stretch/>
        </p:blipFill>
        <p:spPr>
          <a:xfrm>
            <a:off x="2150485" y="610618"/>
            <a:ext cx="1158531" cy="1425245"/>
          </a:xfrm>
          <a:prstGeom prst="rect">
            <a:avLst/>
          </a:prstGeom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A6A790CF-6E78-4403-ACA3-1D9130CFA4B2}"/>
              </a:ext>
            </a:extLst>
          </p:cNvPr>
          <p:cNvCxnSpPr>
            <a:cxnSpLocks noChangeAspect="1"/>
          </p:cNvCxnSpPr>
          <p:nvPr/>
        </p:nvCxnSpPr>
        <p:spPr>
          <a:xfrm>
            <a:off x="2945076" y="1085016"/>
            <a:ext cx="0" cy="114587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F5BABAA2-6061-4B37-BE33-573CA13777F7}"/>
              </a:ext>
            </a:extLst>
          </p:cNvPr>
          <p:cNvCxnSpPr>
            <a:cxnSpLocks noChangeAspect="1"/>
          </p:cNvCxnSpPr>
          <p:nvPr/>
        </p:nvCxnSpPr>
        <p:spPr>
          <a:xfrm>
            <a:off x="2978944" y="1171536"/>
            <a:ext cx="0" cy="93842"/>
          </a:xfrm>
          <a:prstGeom prst="line">
            <a:avLst/>
          </a:prstGeom>
          <a:ln w="31750">
            <a:solidFill>
              <a:srgbClr val="C050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71712BC-15BA-4A6F-838D-118A58EDC37E}"/>
              </a:ext>
            </a:extLst>
          </p:cNvPr>
          <p:cNvCxnSpPr>
            <a:cxnSpLocks noChangeAspect="1"/>
          </p:cNvCxnSpPr>
          <p:nvPr/>
        </p:nvCxnSpPr>
        <p:spPr>
          <a:xfrm>
            <a:off x="2470582" y="795700"/>
            <a:ext cx="491243" cy="275290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721AAF64-DE1C-4FE1-8CD2-E20517FB35D3}"/>
              </a:ext>
            </a:extLst>
          </p:cNvPr>
          <p:cNvSpPr/>
          <p:nvPr/>
        </p:nvSpPr>
        <p:spPr>
          <a:xfrm>
            <a:off x="3239984" y="704374"/>
            <a:ext cx="1964449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FF0000"/>
                </a:solidFill>
                <a:latin typeface="arial" panose="020B0604020202020204" pitchFamily="34" charset="0"/>
              </a:rPr>
              <a:t>━</a:t>
            </a:r>
            <a:r>
              <a:rPr lang="en-GB" dirty="0">
                <a:solidFill>
                  <a:srgbClr val="4D5156"/>
                </a:solidFill>
                <a:latin typeface="arial" panose="020B0604020202020204" pitchFamily="34" charset="0"/>
              </a:rPr>
              <a:t> </a:t>
            </a:r>
            <a:r>
              <a:rPr lang="en-GB" sz="1200" dirty="0">
                <a:solidFill>
                  <a:srgbClr val="4D5156"/>
                </a:solidFill>
                <a:latin typeface="arial" panose="020B0604020202020204" pitchFamily="34" charset="0"/>
              </a:rPr>
              <a:t>scan 1 (microbeam)</a:t>
            </a:r>
          </a:p>
          <a:p>
            <a:r>
              <a:rPr lang="en-GB" sz="1600" dirty="0">
                <a:solidFill>
                  <a:schemeClr val="accent2"/>
                </a:solidFill>
                <a:latin typeface="arial" panose="020B0604020202020204" pitchFamily="34" charset="0"/>
              </a:rPr>
              <a:t>━</a:t>
            </a:r>
            <a:r>
              <a:rPr lang="en-GB" sz="1600" dirty="0">
                <a:solidFill>
                  <a:srgbClr val="4D5156"/>
                </a:solidFill>
                <a:latin typeface="arial" panose="020B0604020202020204" pitchFamily="34" charset="0"/>
              </a:rPr>
              <a:t> </a:t>
            </a:r>
            <a:r>
              <a:rPr lang="en-GB" sz="1200" dirty="0">
                <a:solidFill>
                  <a:srgbClr val="4D5156"/>
                </a:solidFill>
                <a:latin typeface="arial" panose="020B0604020202020204" pitchFamily="34" charset="0"/>
              </a:rPr>
              <a:t>scan 2 (microbeam)</a:t>
            </a:r>
            <a:endParaRPr lang="en-GB" sz="1200" dirty="0"/>
          </a:p>
          <a:p>
            <a:r>
              <a:rPr lang="en-GB" sz="1600" dirty="0">
                <a:solidFill>
                  <a:srgbClr val="00B050"/>
                </a:solidFill>
                <a:latin typeface="arial" panose="020B0604020202020204" pitchFamily="34" charset="0"/>
              </a:rPr>
              <a:t>━</a:t>
            </a:r>
            <a:r>
              <a:rPr lang="en-GB" sz="1600" dirty="0">
                <a:solidFill>
                  <a:srgbClr val="4D5156"/>
                </a:solidFill>
                <a:latin typeface="arial" panose="020B0604020202020204" pitchFamily="34" charset="0"/>
              </a:rPr>
              <a:t> </a:t>
            </a:r>
            <a:r>
              <a:rPr lang="en-GB" sz="1200" dirty="0">
                <a:solidFill>
                  <a:srgbClr val="4D5156"/>
                </a:solidFill>
                <a:latin typeface="arial" panose="020B0604020202020204" pitchFamily="34" charset="0"/>
              </a:rPr>
              <a:t>scan 3 (JET </a:t>
            </a:r>
            <a:r>
              <a:rPr lang="en-GB" sz="1100" dirty="0">
                <a:solidFill>
                  <a:srgbClr val="4D5156"/>
                </a:solidFill>
                <a:latin typeface="arial" panose="020B0604020202020204" pitchFamily="34" charset="0"/>
              </a:rPr>
              <a:t>chamber</a:t>
            </a:r>
            <a:r>
              <a:rPr lang="en-GB" sz="1200" dirty="0">
                <a:solidFill>
                  <a:srgbClr val="4D5156"/>
                </a:solidFill>
                <a:latin typeface="arial" panose="020B0604020202020204" pitchFamily="34" charset="0"/>
              </a:rPr>
              <a:t>)</a:t>
            </a:r>
            <a:endParaRPr lang="en-GB" sz="1600" dirty="0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B5A2337F-B899-43D2-84EF-90BAF40348CF}"/>
              </a:ext>
            </a:extLst>
          </p:cNvPr>
          <p:cNvGrpSpPr>
            <a:grpSpLocks noChangeAspect="1"/>
          </p:cNvGrpSpPr>
          <p:nvPr/>
        </p:nvGrpSpPr>
        <p:grpSpPr>
          <a:xfrm>
            <a:off x="5076056" y="622675"/>
            <a:ext cx="4095847" cy="996666"/>
            <a:chOff x="4812560" y="794634"/>
            <a:chExt cx="7684794" cy="1869985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1C4F6A9B-FB8F-4150-83A0-8124DEF8A580}"/>
                </a:ext>
              </a:extLst>
            </p:cNvPr>
            <p:cNvSpPr/>
            <p:nvPr/>
          </p:nvSpPr>
          <p:spPr>
            <a:xfrm>
              <a:off x="4879564" y="2099948"/>
              <a:ext cx="1209665" cy="4908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11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Be RBS</a:t>
              </a:r>
              <a:endParaRPr lang="en-GB" sz="1100" dirty="0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8B44DBBB-9336-48E2-983F-FD8624524CA9}"/>
                </a:ext>
              </a:extLst>
            </p:cNvPr>
            <p:cNvSpPr/>
            <p:nvPr/>
          </p:nvSpPr>
          <p:spPr>
            <a:xfrm>
              <a:off x="6249439" y="2157798"/>
              <a:ext cx="1164551" cy="4908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11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W RBS</a:t>
              </a:r>
              <a:endParaRPr lang="en-GB" sz="1100" dirty="0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A4E33289-2772-420A-8977-C555EC366F61}"/>
                </a:ext>
              </a:extLst>
            </p:cNvPr>
            <p:cNvSpPr/>
            <p:nvPr/>
          </p:nvSpPr>
          <p:spPr>
            <a:xfrm>
              <a:off x="7576677" y="2173776"/>
              <a:ext cx="1251771" cy="4908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11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W PIXE</a:t>
              </a:r>
              <a:endParaRPr lang="en-GB" sz="1100" dirty="0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E44770D7-F87F-4CA8-BCE6-36DBF5AA24D9}"/>
                </a:ext>
              </a:extLst>
            </p:cNvPr>
            <p:cNvSpPr/>
            <p:nvPr/>
          </p:nvSpPr>
          <p:spPr>
            <a:xfrm>
              <a:off x="8749264" y="2173776"/>
              <a:ext cx="1266810" cy="4908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11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Ni PIXE</a:t>
              </a:r>
              <a:endParaRPr lang="en-GB" sz="1100" dirty="0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C4208CB7-B10F-49C2-88D2-3EF78D6C8F86}"/>
                </a:ext>
              </a:extLst>
            </p:cNvPr>
            <p:cNvSpPr/>
            <p:nvPr/>
          </p:nvSpPr>
          <p:spPr>
            <a:xfrm>
              <a:off x="10009837" y="2173776"/>
              <a:ext cx="1296886" cy="4908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11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Ca PIXE</a:t>
              </a:r>
              <a:endParaRPr lang="en-GB" sz="1100" dirty="0"/>
            </a:p>
          </p:txBody>
        </p: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E8413A08-D42D-471A-AE79-D9EA0E944728}"/>
                </a:ext>
              </a:extLst>
            </p:cNvPr>
            <p:cNvGrpSpPr/>
            <p:nvPr/>
          </p:nvGrpSpPr>
          <p:grpSpPr>
            <a:xfrm>
              <a:off x="4812560" y="794634"/>
              <a:ext cx="7684794" cy="1669342"/>
              <a:chOff x="4812560" y="794634"/>
              <a:chExt cx="7684794" cy="1669342"/>
            </a:xfrm>
          </p:grpSpPr>
          <p:pic>
            <p:nvPicPr>
              <p:cNvPr id="42" name="Picture 9" descr="BE_RBS">
                <a:extLst>
                  <a:ext uri="{FF2B5EF4-FFF2-40B4-BE49-F238E27FC236}">
                    <a16:creationId xmlns:a16="http://schemas.microsoft.com/office/drawing/2014/main" id="{5A3BEA47-1B74-42F2-8FBD-E9CFE5D6CE5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0800000">
                <a:off x="4812560" y="906694"/>
                <a:ext cx="1219200" cy="1219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3" name="Picture 10" descr="W_RBS">
                <a:extLst>
                  <a:ext uri="{FF2B5EF4-FFF2-40B4-BE49-F238E27FC236}">
                    <a16:creationId xmlns:a16="http://schemas.microsoft.com/office/drawing/2014/main" id="{BAC80878-F18A-49EC-9930-248F3A9A22C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0800000">
                <a:off x="6085956" y="906694"/>
                <a:ext cx="1219200" cy="1219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4" name="Picture 11" descr="W_LA1">
                <a:extLst>
                  <a:ext uri="{FF2B5EF4-FFF2-40B4-BE49-F238E27FC236}">
                    <a16:creationId xmlns:a16="http://schemas.microsoft.com/office/drawing/2014/main" id="{A38716BD-F9A7-4C2F-B658-E345FF98968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0800000">
                <a:off x="7359352" y="901524"/>
                <a:ext cx="1219200" cy="1219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5" name="Picture 12" descr="NI_KA1">
                <a:extLst>
                  <a:ext uri="{FF2B5EF4-FFF2-40B4-BE49-F238E27FC236}">
                    <a16:creationId xmlns:a16="http://schemas.microsoft.com/office/drawing/2014/main" id="{16E6E7C2-B2BC-48B4-A1A6-BDEF574BAC2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0800000">
                <a:off x="8632748" y="901524"/>
                <a:ext cx="1219200" cy="1219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6" name="Picture 13" descr="CA_KA1">
                <a:extLst>
                  <a:ext uri="{FF2B5EF4-FFF2-40B4-BE49-F238E27FC236}">
                    <a16:creationId xmlns:a16="http://schemas.microsoft.com/office/drawing/2014/main" id="{0B8D73BD-3D09-42D8-AAD9-11432154FEF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0800000">
                <a:off x="9906144" y="901524"/>
                <a:ext cx="1219200" cy="1219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680F6F80-014A-4355-A5F0-9D2260602B73}"/>
                  </a:ext>
                </a:extLst>
              </p:cNvPr>
              <p:cNvCxnSpPr/>
              <p:nvPr/>
            </p:nvCxnSpPr>
            <p:spPr>
              <a:xfrm>
                <a:off x="11269265" y="896354"/>
                <a:ext cx="0" cy="1256275"/>
              </a:xfrm>
              <a:prstGeom prst="line">
                <a:avLst/>
              </a:prstGeom>
              <a:ln>
                <a:headEnd type="non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BD0565AD-9A76-4AEC-9CFE-67EA5B2BE397}"/>
                  </a:ext>
                </a:extLst>
              </p:cNvPr>
              <p:cNvSpPr txBox="1"/>
              <p:nvPr/>
            </p:nvSpPr>
            <p:spPr>
              <a:xfrm>
                <a:off x="11197461" y="794634"/>
                <a:ext cx="493853" cy="4908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PT" sz="1100" dirty="0"/>
                  <a:t>0</a:t>
                </a:r>
                <a:endParaRPr lang="en-GB" sz="1100" dirty="0"/>
              </a:p>
            </p:txBody>
          </p:sp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98C3BDF3-7AA9-4E5E-B092-1CA5049B071D}"/>
                  </a:ext>
                </a:extLst>
              </p:cNvPr>
              <p:cNvSpPr txBox="1"/>
              <p:nvPr/>
            </p:nvSpPr>
            <p:spPr>
              <a:xfrm>
                <a:off x="11197461" y="1973133"/>
                <a:ext cx="1299893" cy="4908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PT" sz="1100" dirty="0"/>
                  <a:t>2.64mm</a:t>
                </a:r>
                <a:endParaRPr lang="en-GB" sz="1100" dirty="0"/>
              </a:p>
            </p:txBody>
          </p:sp>
        </p:grp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32D9061C-3CCD-4AD8-8A40-C3C04EFEB1FD}"/>
              </a:ext>
            </a:extLst>
          </p:cNvPr>
          <p:cNvSpPr txBox="1"/>
          <p:nvPr/>
        </p:nvSpPr>
        <p:spPr>
          <a:xfrm>
            <a:off x="613475" y="563868"/>
            <a:ext cx="889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>
                <a:solidFill>
                  <a:srgbClr val="FF0000"/>
                </a:solidFill>
              </a:rPr>
              <a:t>1XR18</a:t>
            </a:r>
          </a:p>
        </p:txBody>
      </p:sp>
      <p:grpSp>
        <p:nvGrpSpPr>
          <p:cNvPr id="132" name="Group 131">
            <a:extLst>
              <a:ext uri="{FF2B5EF4-FFF2-40B4-BE49-F238E27FC236}">
                <a16:creationId xmlns:a16="http://schemas.microsoft.com/office/drawing/2014/main" id="{C9B427A3-07B0-40F6-9F14-D96BFEDDE0D0}"/>
              </a:ext>
            </a:extLst>
          </p:cNvPr>
          <p:cNvGrpSpPr>
            <a:grpSpLocks noChangeAspect="1"/>
          </p:cNvGrpSpPr>
          <p:nvPr/>
        </p:nvGrpSpPr>
        <p:grpSpPr>
          <a:xfrm>
            <a:off x="412789" y="2323975"/>
            <a:ext cx="3583883" cy="1913201"/>
            <a:chOff x="4565853" y="2492600"/>
            <a:chExt cx="4479854" cy="2391500"/>
          </a:xfrm>
        </p:grpSpPr>
        <p:graphicFrame>
          <p:nvGraphicFramePr>
            <p:cNvPr id="133" name="Chart 132">
              <a:extLst>
                <a:ext uri="{FF2B5EF4-FFF2-40B4-BE49-F238E27FC236}">
                  <a16:creationId xmlns:a16="http://schemas.microsoft.com/office/drawing/2014/main" id="{95FF3A5A-2331-483F-B256-052DC5D8AE65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4171921912"/>
                </p:ext>
              </p:extLst>
            </p:nvPr>
          </p:nvGraphicFramePr>
          <p:xfrm>
            <a:off x="4565853" y="2679489"/>
            <a:ext cx="4479854" cy="2204611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10"/>
            </a:graphicData>
          </a:graphic>
        </p:graphicFrame>
        <p:sp>
          <p:nvSpPr>
            <p:cNvPr id="134" name="Rectangle 133">
              <a:extLst>
                <a:ext uri="{FF2B5EF4-FFF2-40B4-BE49-F238E27FC236}">
                  <a16:creationId xmlns:a16="http://schemas.microsoft.com/office/drawing/2014/main" id="{A3C3CD50-CE6B-4ED6-951F-02302089DFD2}"/>
                </a:ext>
              </a:extLst>
            </p:cNvPr>
            <p:cNvSpPr/>
            <p:nvPr/>
          </p:nvSpPr>
          <p:spPr>
            <a:xfrm rot="16200000">
              <a:off x="5110831" y="3369435"/>
              <a:ext cx="559769" cy="27968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1000" b="0" i="0" dirty="0">
                  <a:solidFill>
                    <a:srgbClr val="4D5156"/>
                  </a:solidFill>
                  <a:effectLst/>
                  <a:latin typeface="arial" panose="020B0604020202020204" pitchFamily="34" charset="0"/>
                </a:rPr>
                <a:t>counts</a:t>
              </a:r>
              <a:endParaRPr lang="en-GB" sz="1000" dirty="0"/>
            </a:p>
          </p:txBody>
        </p:sp>
        <p:grpSp>
          <p:nvGrpSpPr>
            <p:cNvPr id="135" name="Group 134">
              <a:extLst>
                <a:ext uri="{FF2B5EF4-FFF2-40B4-BE49-F238E27FC236}">
                  <a16:creationId xmlns:a16="http://schemas.microsoft.com/office/drawing/2014/main" id="{B74C5A74-72B8-4ADF-A986-94D61FD5AF2C}"/>
                </a:ext>
              </a:extLst>
            </p:cNvPr>
            <p:cNvGrpSpPr/>
            <p:nvPr/>
          </p:nvGrpSpPr>
          <p:grpSpPr>
            <a:xfrm>
              <a:off x="6641657" y="2725283"/>
              <a:ext cx="284424" cy="662132"/>
              <a:chOff x="6075936" y="1225088"/>
              <a:chExt cx="324139" cy="1152132"/>
            </a:xfrm>
          </p:grpSpPr>
          <p:cxnSp>
            <p:nvCxnSpPr>
              <p:cNvPr id="162" name="Straight Connector 161">
                <a:extLst>
                  <a:ext uri="{FF2B5EF4-FFF2-40B4-BE49-F238E27FC236}">
                    <a16:creationId xmlns:a16="http://schemas.microsoft.com/office/drawing/2014/main" id="{5E360E5F-32E6-41F3-BA96-0702BA2FB2A7}"/>
                  </a:ext>
                </a:extLst>
              </p:cNvPr>
              <p:cNvCxnSpPr/>
              <p:nvPr/>
            </p:nvCxnSpPr>
            <p:spPr>
              <a:xfrm>
                <a:off x="6075936" y="1225336"/>
                <a:ext cx="0" cy="474958"/>
              </a:xfrm>
              <a:prstGeom prst="line">
                <a:avLst/>
              </a:prstGeom>
              <a:ln>
                <a:solidFill>
                  <a:srgbClr val="00ADEE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63" name="Straight Connector 162">
                <a:extLst>
                  <a:ext uri="{FF2B5EF4-FFF2-40B4-BE49-F238E27FC236}">
                    <a16:creationId xmlns:a16="http://schemas.microsoft.com/office/drawing/2014/main" id="{FABB7B41-F5A0-47BC-BF61-8E6E15E45A8D}"/>
                  </a:ext>
                </a:extLst>
              </p:cNvPr>
              <p:cNvCxnSpPr/>
              <p:nvPr/>
            </p:nvCxnSpPr>
            <p:spPr>
              <a:xfrm>
                <a:off x="6400075" y="1225088"/>
                <a:ext cx="0" cy="1152132"/>
              </a:xfrm>
              <a:prstGeom prst="line">
                <a:avLst/>
              </a:prstGeom>
              <a:ln>
                <a:solidFill>
                  <a:srgbClr val="00ADEE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64" name="Straight Connector 163">
                <a:extLst>
                  <a:ext uri="{FF2B5EF4-FFF2-40B4-BE49-F238E27FC236}">
                    <a16:creationId xmlns:a16="http://schemas.microsoft.com/office/drawing/2014/main" id="{395709D1-9CC7-44A9-8459-1C96E8BAF7A8}"/>
                  </a:ext>
                </a:extLst>
              </p:cNvPr>
              <p:cNvCxnSpPr/>
              <p:nvPr/>
            </p:nvCxnSpPr>
            <p:spPr>
              <a:xfrm>
                <a:off x="6075936" y="1225088"/>
                <a:ext cx="323997" cy="0"/>
              </a:xfrm>
              <a:prstGeom prst="line">
                <a:avLst/>
              </a:prstGeom>
              <a:ln>
                <a:solidFill>
                  <a:srgbClr val="00ADEE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36" name="TextBox 135">
              <a:extLst>
                <a:ext uri="{FF2B5EF4-FFF2-40B4-BE49-F238E27FC236}">
                  <a16:creationId xmlns:a16="http://schemas.microsoft.com/office/drawing/2014/main" id="{C35D6485-B5E0-413A-B84F-C13155B16475}"/>
                </a:ext>
              </a:extLst>
            </p:cNvPr>
            <p:cNvSpPr txBox="1"/>
            <p:nvPr/>
          </p:nvSpPr>
          <p:spPr>
            <a:xfrm>
              <a:off x="6714201" y="2492600"/>
              <a:ext cx="147493" cy="16158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pt-PT" sz="1050" b="1" dirty="0" err="1">
                  <a:solidFill>
                    <a:srgbClr val="00ADEE"/>
                  </a:solidFill>
                </a:rPr>
                <a:t>Fe</a:t>
              </a:r>
              <a:endParaRPr lang="en-GB" sz="1050" b="1" dirty="0">
                <a:solidFill>
                  <a:srgbClr val="00ADEE"/>
                </a:solidFill>
              </a:endParaRPr>
            </a:p>
          </p:txBody>
        </p:sp>
        <p:grpSp>
          <p:nvGrpSpPr>
            <p:cNvPr id="137" name="Group 136">
              <a:extLst>
                <a:ext uri="{FF2B5EF4-FFF2-40B4-BE49-F238E27FC236}">
                  <a16:creationId xmlns:a16="http://schemas.microsoft.com/office/drawing/2014/main" id="{07892BC8-A493-4E57-87A6-FF6E40768605}"/>
                </a:ext>
              </a:extLst>
            </p:cNvPr>
            <p:cNvGrpSpPr/>
            <p:nvPr/>
          </p:nvGrpSpPr>
          <p:grpSpPr>
            <a:xfrm>
              <a:off x="6999537" y="2708040"/>
              <a:ext cx="324032" cy="479550"/>
              <a:chOff x="5993415" y="1197971"/>
              <a:chExt cx="309524" cy="1152132"/>
            </a:xfrm>
          </p:grpSpPr>
          <p:cxnSp>
            <p:nvCxnSpPr>
              <p:cNvPr id="159" name="Straight Connector 158">
                <a:extLst>
                  <a:ext uri="{FF2B5EF4-FFF2-40B4-BE49-F238E27FC236}">
                    <a16:creationId xmlns:a16="http://schemas.microsoft.com/office/drawing/2014/main" id="{D57BCB10-8222-4157-8128-6E11F0771A9A}"/>
                  </a:ext>
                </a:extLst>
              </p:cNvPr>
              <p:cNvCxnSpPr/>
              <p:nvPr/>
            </p:nvCxnSpPr>
            <p:spPr>
              <a:xfrm>
                <a:off x="5993415" y="1198220"/>
                <a:ext cx="0" cy="480007"/>
              </a:xfrm>
              <a:prstGeom prst="line">
                <a:avLst/>
              </a:pr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60" name="Straight Connector 159">
                <a:extLst>
                  <a:ext uri="{FF2B5EF4-FFF2-40B4-BE49-F238E27FC236}">
                    <a16:creationId xmlns:a16="http://schemas.microsoft.com/office/drawing/2014/main" id="{45EA81AA-88C0-462E-9A6F-50DFDE90F1E8}"/>
                  </a:ext>
                </a:extLst>
              </p:cNvPr>
              <p:cNvCxnSpPr/>
              <p:nvPr/>
            </p:nvCxnSpPr>
            <p:spPr>
              <a:xfrm>
                <a:off x="6302547" y="1197971"/>
                <a:ext cx="0" cy="1152132"/>
              </a:xfrm>
              <a:prstGeom prst="line">
                <a:avLst/>
              </a:pr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61" name="Straight Connector 160">
                <a:extLst>
                  <a:ext uri="{FF2B5EF4-FFF2-40B4-BE49-F238E27FC236}">
                    <a16:creationId xmlns:a16="http://schemas.microsoft.com/office/drawing/2014/main" id="{6EDDF1FB-7850-4E5E-8644-1225B0387658}"/>
                  </a:ext>
                </a:extLst>
              </p:cNvPr>
              <p:cNvCxnSpPr/>
              <p:nvPr/>
            </p:nvCxnSpPr>
            <p:spPr>
              <a:xfrm>
                <a:off x="5993446" y="1197971"/>
                <a:ext cx="309493" cy="0"/>
              </a:xfrm>
              <a:prstGeom prst="line">
                <a:avLst/>
              </a:pr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38" name="TextBox 137">
              <a:extLst>
                <a:ext uri="{FF2B5EF4-FFF2-40B4-BE49-F238E27FC236}">
                  <a16:creationId xmlns:a16="http://schemas.microsoft.com/office/drawing/2014/main" id="{FA27294D-3650-425F-98C1-ECB497A4D56C}"/>
                </a:ext>
              </a:extLst>
            </p:cNvPr>
            <p:cNvSpPr txBox="1"/>
            <p:nvPr/>
          </p:nvSpPr>
          <p:spPr>
            <a:xfrm>
              <a:off x="6947882" y="2499213"/>
              <a:ext cx="300094" cy="16158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pt-PT" sz="1050" b="1" dirty="0">
                  <a:solidFill>
                    <a:schemeClr val="accent5">
                      <a:lumMod val="60000"/>
                      <a:lumOff val="40000"/>
                    </a:schemeClr>
                  </a:solidFill>
                </a:rPr>
                <a:t>Ni</a:t>
              </a:r>
              <a:endParaRPr lang="en-GB" sz="1050" b="1" dirty="0">
                <a:solidFill>
                  <a:schemeClr val="accent5">
                    <a:lumMod val="60000"/>
                    <a:lumOff val="40000"/>
                  </a:schemeClr>
                </a:solidFill>
              </a:endParaRPr>
            </a:p>
          </p:txBody>
        </p:sp>
        <p:grpSp>
          <p:nvGrpSpPr>
            <p:cNvPr id="139" name="Group 138">
              <a:extLst>
                <a:ext uri="{FF2B5EF4-FFF2-40B4-BE49-F238E27FC236}">
                  <a16:creationId xmlns:a16="http://schemas.microsoft.com/office/drawing/2014/main" id="{D7C78D8D-B7B9-4638-96C2-5A7D5953EDF6}"/>
                </a:ext>
              </a:extLst>
            </p:cNvPr>
            <p:cNvGrpSpPr/>
            <p:nvPr/>
          </p:nvGrpSpPr>
          <p:grpSpPr>
            <a:xfrm>
              <a:off x="7303543" y="2783801"/>
              <a:ext cx="1211891" cy="1146674"/>
              <a:chOff x="6852218" y="1016905"/>
              <a:chExt cx="1432332" cy="883208"/>
            </a:xfrm>
          </p:grpSpPr>
          <p:cxnSp>
            <p:nvCxnSpPr>
              <p:cNvPr id="151" name="Straight Connector 150">
                <a:extLst>
                  <a:ext uri="{FF2B5EF4-FFF2-40B4-BE49-F238E27FC236}">
                    <a16:creationId xmlns:a16="http://schemas.microsoft.com/office/drawing/2014/main" id="{64DAA030-DD12-4039-ACCE-AA8304857306}"/>
                  </a:ext>
                </a:extLst>
              </p:cNvPr>
              <p:cNvCxnSpPr/>
              <p:nvPr/>
            </p:nvCxnSpPr>
            <p:spPr>
              <a:xfrm>
                <a:off x="6852218" y="1016907"/>
                <a:ext cx="0" cy="324000"/>
              </a:xfrm>
              <a:prstGeom prst="line">
                <a:avLst/>
              </a:prstGeom>
              <a:ln>
                <a:solidFill>
                  <a:srgbClr val="FF66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52" name="Straight Connector 151">
                <a:extLst>
                  <a:ext uri="{FF2B5EF4-FFF2-40B4-BE49-F238E27FC236}">
                    <a16:creationId xmlns:a16="http://schemas.microsoft.com/office/drawing/2014/main" id="{120C0F97-C14B-426B-8F6B-4429D509BD3B}"/>
                  </a:ext>
                </a:extLst>
              </p:cNvPr>
              <p:cNvCxnSpPr/>
              <p:nvPr/>
            </p:nvCxnSpPr>
            <p:spPr>
              <a:xfrm>
                <a:off x="7435356" y="1016905"/>
                <a:ext cx="0" cy="415626"/>
              </a:xfrm>
              <a:prstGeom prst="line">
                <a:avLst/>
              </a:prstGeom>
              <a:ln>
                <a:solidFill>
                  <a:srgbClr val="FF66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53" name="Straight Connector 152">
                <a:extLst>
                  <a:ext uri="{FF2B5EF4-FFF2-40B4-BE49-F238E27FC236}">
                    <a16:creationId xmlns:a16="http://schemas.microsoft.com/office/drawing/2014/main" id="{72A15772-9C0B-4B28-89AB-B0F7A4563ED8}"/>
                  </a:ext>
                </a:extLst>
              </p:cNvPr>
              <p:cNvCxnSpPr/>
              <p:nvPr/>
            </p:nvCxnSpPr>
            <p:spPr>
              <a:xfrm>
                <a:off x="6853862" y="1019225"/>
                <a:ext cx="1430688" cy="0"/>
              </a:xfrm>
              <a:prstGeom prst="line">
                <a:avLst/>
              </a:prstGeom>
              <a:ln>
                <a:solidFill>
                  <a:srgbClr val="FF66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54" name="Straight Connector 153">
                <a:extLst>
                  <a:ext uri="{FF2B5EF4-FFF2-40B4-BE49-F238E27FC236}">
                    <a16:creationId xmlns:a16="http://schemas.microsoft.com/office/drawing/2014/main" id="{C028C799-1983-4704-9B94-CC4A9CFF20A1}"/>
                  </a:ext>
                </a:extLst>
              </p:cNvPr>
              <p:cNvCxnSpPr/>
              <p:nvPr/>
            </p:nvCxnSpPr>
            <p:spPr>
              <a:xfrm>
                <a:off x="8232200" y="1016907"/>
                <a:ext cx="0" cy="883206"/>
              </a:xfrm>
              <a:prstGeom prst="line">
                <a:avLst/>
              </a:prstGeom>
              <a:ln>
                <a:solidFill>
                  <a:srgbClr val="FF66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55" name="Straight Connector 154">
                <a:extLst>
                  <a:ext uri="{FF2B5EF4-FFF2-40B4-BE49-F238E27FC236}">
                    <a16:creationId xmlns:a16="http://schemas.microsoft.com/office/drawing/2014/main" id="{23CFC414-59CF-4387-94F7-9159432B2AD3}"/>
                  </a:ext>
                </a:extLst>
              </p:cNvPr>
              <p:cNvCxnSpPr/>
              <p:nvPr/>
            </p:nvCxnSpPr>
            <p:spPr>
              <a:xfrm>
                <a:off x="8279307" y="1016907"/>
                <a:ext cx="0" cy="883206"/>
              </a:xfrm>
              <a:prstGeom prst="line">
                <a:avLst/>
              </a:prstGeom>
              <a:ln>
                <a:solidFill>
                  <a:srgbClr val="FF66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56" name="Straight Connector 155">
                <a:extLst>
                  <a:ext uri="{FF2B5EF4-FFF2-40B4-BE49-F238E27FC236}">
                    <a16:creationId xmlns:a16="http://schemas.microsoft.com/office/drawing/2014/main" id="{0759518E-1A31-414C-BF25-90ADA2C13A89}"/>
                  </a:ext>
                </a:extLst>
              </p:cNvPr>
              <p:cNvCxnSpPr/>
              <p:nvPr/>
            </p:nvCxnSpPr>
            <p:spPr>
              <a:xfrm>
                <a:off x="8090513" y="1016907"/>
                <a:ext cx="0" cy="649416"/>
              </a:xfrm>
              <a:prstGeom prst="line">
                <a:avLst/>
              </a:prstGeom>
              <a:ln>
                <a:solidFill>
                  <a:srgbClr val="FF66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57" name="Straight Connector 156">
                <a:extLst>
                  <a:ext uri="{FF2B5EF4-FFF2-40B4-BE49-F238E27FC236}">
                    <a16:creationId xmlns:a16="http://schemas.microsoft.com/office/drawing/2014/main" id="{17453C3B-EA4D-4AC4-A4EC-652973F76F97}"/>
                  </a:ext>
                </a:extLst>
              </p:cNvPr>
              <p:cNvCxnSpPr/>
              <p:nvPr/>
            </p:nvCxnSpPr>
            <p:spPr>
              <a:xfrm>
                <a:off x="6901361" y="1016906"/>
                <a:ext cx="0" cy="285743"/>
              </a:xfrm>
              <a:prstGeom prst="line">
                <a:avLst/>
              </a:prstGeom>
              <a:ln>
                <a:solidFill>
                  <a:srgbClr val="FF66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58" name="Straight Connector 157">
                <a:extLst>
                  <a:ext uri="{FF2B5EF4-FFF2-40B4-BE49-F238E27FC236}">
                    <a16:creationId xmlns:a16="http://schemas.microsoft.com/office/drawing/2014/main" id="{30B3EF2C-BC9D-4E79-9BB7-BCA34C8C6D80}"/>
                  </a:ext>
                </a:extLst>
              </p:cNvPr>
              <p:cNvCxnSpPr/>
              <p:nvPr/>
            </p:nvCxnSpPr>
            <p:spPr>
              <a:xfrm>
                <a:off x="7557873" y="1016906"/>
                <a:ext cx="0" cy="493556"/>
              </a:xfrm>
              <a:prstGeom prst="line">
                <a:avLst/>
              </a:prstGeom>
              <a:ln>
                <a:solidFill>
                  <a:srgbClr val="FF66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40" name="TextBox 139">
              <a:extLst>
                <a:ext uri="{FF2B5EF4-FFF2-40B4-BE49-F238E27FC236}">
                  <a16:creationId xmlns:a16="http://schemas.microsoft.com/office/drawing/2014/main" id="{9D51B8DA-D4BB-498D-9CDD-A17BD9B54920}"/>
                </a:ext>
              </a:extLst>
            </p:cNvPr>
            <p:cNvSpPr txBox="1"/>
            <p:nvPr/>
          </p:nvSpPr>
          <p:spPr>
            <a:xfrm>
              <a:off x="7909047" y="2598696"/>
              <a:ext cx="300094" cy="16158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pt-PT" sz="1050" b="1" dirty="0">
                  <a:solidFill>
                    <a:srgbClr val="F06E00"/>
                  </a:solidFill>
                </a:rPr>
                <a:t>W</a:t>
              </a:r>
              <a:endParaRPr lang="en-GB" sz="1050" b="1" dirty="0">
                <a:solidFill>
                  <a:srgbClr val="F06E00"/>
                </a:solidFill>
              </a:endParaRPr>
            </a:p>
          </p:txBody>
        </p:sp>
        <p:grpSp>
          <p:nvGrpSpPr>
            <p:cNvPr id="141" name="Group 140">
              <a:extLst>
                <a:ext uri="{FF2B5EF4-FFF2-40B4-BE49-F238E27FC236}">
                  <a16:creationId xmlns:a16="http://schemas.microsoft.com/office/drawing/2014/main" id="{4BF42E85-E8BC-45DB-8F93-CD54B046DA3C}"/>
                </a:ext>
              </a:extLst>
            </p:cNvPr>
            <p:cNvGrpSpPr/>
            <p:nvPr/>
          </p:nvGrpSpPr>
          <p:grpSpPr>
            <a:xfrm>
              <a:off x="6297364" y="2806745"/>
              <a:ext cx="228999" cy="681614"/>
              <a:chOff x="6157555" y="1364810"/>
              <a:chExt cx="324000" cy="1152132"/>
            </a:xfrm>
          </p:grpSpPr>
          <p:cxnSp>
            <p:nvCxnSpPr>
              <p:cNvPr id="148" name="Straight Connector 147">
                <a:extLst>
                  <a:ext uri="{FF2B5EF4-FFF2-40B4-BE49-F238E27FC236}">
                    <a16:creationId xmlns:a16="http://schemas.microsoft.com/office/drawing/2014/main" id="{902725A8-C480-4962-BA2B-BE50FEA76F0E}"/>
                  </a:ext>
                </a:extLst>
              </p:cNvPr>
              <p:cNvCxnSpPr/>
              <p:nvPr/>
            </p:nvCxnSpPr>
            <p:spPr>
              <a:xfrm>
                <a:off x="6157555" y="1365057"/>
                <a:ext cx="0" cy="628887"/>
              </a:xfrm>
              <a:prstGeom prst="line">
                <a:avLst/>
              </a:prstGeom>
              <a:ln>
                <a:solidFill>
                  <a:schemeClr val="accent4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49" name="Straight Connector 148">
                <a:extLst>
                  <a:ext uri="{FF2B5EF4-FFF2-40B4-BE49-F238E27FC236}">
                    <a16:creationId xmlns:a16="http://schemas.microsoft.com/office/drawing/2014/main" id="{0FC64308-A583-4ABE-8345-A1926CFEB2FA}"/>
                  </a:ext>
                </a:extLst>
              </p:cNvPr>
              <p:cNvCxnSpPr/>
              <p:nvPr/>
            </p:nvCxnSpPr>
            <p:spPr>
              <a:xfrm>
                <a:off x="6481555" y="1364810"/>
                <a:ext cx="0" cy="1152132"/>
              </a:xfrm>
              <a:prstGeom prst="line">
                <a:avLst/>
              </a:prstGeom>
              <a:ln>
                <a:solidFill>
                  <a:schemeClr val="accent4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50" name="Straight Connector 149">
                <a:extLst>
                  <a:ext uri="{FF2B5EF4-FFF2-40B4-BE49-F238E27FC236}">
                    <a16:creationId xmlns:a16="http://schemas.microsoft.com/office/drawing/2014/main" id="{D4782680-A947-4A27-AD59-1D1F0E6B9939}"/>
                  </a:ext>
                </a:extLst>
              </p:cNvPr>
              <p:cNvCxnSpPr/>
              <p:nvPr/>
            </p:nvCxnSpPr>
            <p:spPr>
              <a:xfrm>
                <a:off x="6157555" y="1364810"/>
                <a:ext cx="324000" cy="0"/>
              </a:xfrm>
              <a:prstGeom prst="line">
                <a:avLst/>
              </a:prstGeom>
              <a:ln>
                <a:solidFill>
                  <a:schemeClr val="accent4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42" name="TextBox 141">
              <a:extLst>
                <a:ext uri="{FF2B5EF4-FFF2-40B4-BE49-F238E27FC236}">
                  <a16:creationId xmlns:a16="http://schemas.microsoft.com/office/drawing/2014/main" id="{A416B23A-921F-4131-9E83-5EA5721A8503}"/>
                </a:ext>
              </a:extLst>
            </p:cNvPr>
            <p:cNvSpPr txBox="1"/>
            <p:nvPr/>
          </p:nvSpPr>
          <p:spPr>
            <a:xfrm>
              <a:off x="6331176" y="2617846"/>
              <a:ext cx="266953" cy="20197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pt-PT" sz="1050" b="1" dirty="0" err="1">
                  <a:solidFill>
                    <a:srgbClr val="FFC000"/>
                  </a:solidFill>
                </a:rPr>
                <a:t>Cr</a:t>
              </a:r>
              <a:endParaRPr lang="en-GB" sz="1050" b="1" dirty="0">
                <a:solidFill>
                  <a:srgbClr val="FFC000"/>
                </a:solidFill>
              </a:endParaRPr>
            </a:p>
          </p:txBody>
        </p:sp>
        <p:grpSp>
          <p:nvGrpSpPr>
            <p:cNvPr id="143" name="Group 142">
              <a:extLst>
                <a:ext uri="{FF2B5EF4-FFF2-40B4-BE49-F238E27FC236}">
                  <a16:creationId xmlns:a16="http://schemas.microsoft.com/office/drawing/2014/main" id="{35557E20-173E-4E6D-A427-A747623D0FAE}"/>
                </a:ext>
              </a:extLst>
            </p:cNvPr>
            <p:cNvGrpSpPr/>
            <p:nvPr/>
          </p:nvGrpSpPr>
          <p:grpSpPr>
            <a:xfrm>
              <a:off x="5972089" y="3122618"/>
              <a:ext cx="188667" cy="535197"/>
              <a:chOff x="6228327" y="1197971"/>
              <a:chExt cx="324060" cy="1152132"/>
            </a:xfrm>
          </p:grpSpPr>
          <p:cxnSp>
            <p:nvCxnSpPr>
              <p:cNvPr id="145" name="Straight Connector 144">
                <a:extLst>
                  <a:ext uri="{FF2B5EF4-FFF2-40B4-BE49-F238E27FC236}">
                    <a16:creationId xmlns:a16="http://schemas.microsoft.com/office/drawing/2014/main" id="{A1A01674-7FBA-49E7-BD1E-FD947E436423}"/>
                  </a:ext>
                </a:extLst>
              </p:cNvPr>
              <p:cNvCxnSpPr/>
              <p:nvPr/>
            </p:nvCxnSpPr>
            <p:spPr>
              <a:xfrm>
                <a:off x="6228327" y="1198219"/>
                <a:ext cx="0" cy="628886"/>
              </a:xfrm>
              <a:prstGeom prst="line">
                <a:avLst/>
              </a:prstGeom>
              <a:ln>
                <a:solidFill>
                  <a:srgbClr val="7030A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46" name="Straight Connector 145">
                <a:extLst>
                  <a:ext uri="{FF2B5EF4-FFF2-40B4-BE49-F238E27FC236}">
                    <a16:creationId xmlns:a16="http://schemas.microsoft.com/office/drawing/2014/main" id="{4EF947C0-4A15-4196-8781-DC4AB7B96F6A}"/>
                  </a:ext>
                </a:extLst>
              </p:cNvPr>
              <p:cNvCxnSpPr/>
              <p:nvPr/>
            </p:nvCxnSpPr>
            <p:spPr>
              <a:xfrm>
                <a:off x="6552368" y="1197971"/>
                <a:ext cx="0" cy="1152132"/>
              </a:xfrm>
              <a:prstGeom prst="line">
                <a:avLst/>
              </a:prstGeom>
              <a:ln>
                <a:solidFill>
                  <a:srgbClr val="7030A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47" name="Straight Connector 146">
                <a:extLst>
                  <a:ext uri="{FF2B5EF4-FFF2-40B4-BE49-F238E27FC236}">
                    <a16:creationId xmlns:a16="http://schemas.microsoft.com/office/drawing/2014/main" id="{78E1E804-F9AF-45C2-B942-75F391C19F7E}"/>
                  </a:ext>
                </a:extLst>
              </p:cNvPr>
              <p:cNvCxnSpPr/>
              <p:nvPr/>
            </p:nvCxnSpPr>
            <p:spPr>
              <a:xfrm>
                <a:off x="6228384" y="1197971"/>
                <a:ext cx="324003" cy="0"/>
              </a:xfrm>
              <a:prstGeom prst="line">
                <a:avLst/>
              </a:prstGeom>
              <a:ln>
                <a:solidFill>
                  <a:srgbClr val="7030A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44" name="TextBox 143">
              <a:extLst>
                <a:ext uri="{FF2B5EF4-FFF2-40B4-BE49-F238E27FC236}">
                  <a16:creationId xmlns:a16="http://schemas.microsoft.com/office/drawing/2014/main" id="{E882DC0F-6C79-4A68-A6E0-B0F0A253F8C4}"/>
                </a:ext>
              </a:extLst>
            </p:cNvPr>
            <p:cNvSpPr txBox="1"/>
            <p:nvPr/>
          </p:nvSpPr>
          <p:spPr>
            <a:xfrm>
              <a:off x="5965821" y="2930442"/>
              <a:ext cx="255745" cy="20197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pt-PT" sz="1050" b="1" dirty="0">
                  <a:solidFill>
                    <a:srgbClr val="7030A0"/>
                  </a:solidFill>
                </a:rPr>
                <a:t>Ca</a:t>
              </a:r>
              <a:endParaRPr lang="en-GB" sz="1050" b="1" dirty="0">
                <a:solidFill>
                  <a:srgbClr val="7030A0"/>
                </a:solidFill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DE0F3C77-B71E-42C0-A206-36DF3FCF5468}"/>
              </a:ext>
            </a:extLst>
          </p:cNvPr>
          <p:cNvSpPr txBox="1"/>
          <p:nvPr/>
        </p:nvSpPr>
        <p:spPr>
          <a:xfrm>
            <a:off x="709658" y="2295210"/>
            <a:ext cx="5950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400" dirty="0">
                <a:solidFill>
                  <a:srgbClr val="FF0000"/>
                </a:solidFill>
              </a:rPr>
              <a:t>PIXE</a:t>
            </a:r>
          </a:p>
        </p:txBody>
      </p:sp>
      <p:grpSp>
        <p:nvGrpSpPr>
          <p:cNvPr id="178" name="Group 177">
            <a:extLst>
              <a:ext uri="{FF2B5EF4-FFF2-40B4-BE49-F238E27FC236}">
                <a16:creationId xmlns:a16="http://schemas.microsoft.com/office/drawing/2014/main" id="{429AA5C9-94D9-4EB9-8DD3-A0ADC23B6877}"/>
              </a:ext>
            </a:extLst>
          </p:cNvPr>
          <p:cNvGrpSpPr>
            <a:grpSpLocks noChangeAspect="1"/>
          </p:cNvGrpSpPr>
          <p:nvPr/>
        </p:nvGrpSpPr>
        <p:grpSpPr>
          <a:xfrm>
            <a:off x="5138726" y="2276626"/>
            <a:ext cx="2958869" cy="1691334"/>
            <a:chOff x="4405793" y="4289001"/>
            <a:chExt cx="4226955" cy="2416191"/>
          </a:xfrm>
        </p:grpSpPr>
        <p:graphicFrame>
          <p:nvGraphicFramePr>
            <p:cNvPr id="179" name="Chart 178">
              <a:extLst>
                <a:ext uri="{FF2B5EF4-FFF2-40B4-BE49-F238E27FC236}">
                  <a16:creationId xmlns:a16="http://schemas.microsoft.com/office/drawing/2014/main" id="{F6E24C30-E8FF-4783-A8DA-858D44CA9A16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1949831254"/>
                </p:ext>
              </p:extLst>
            </p:nvPr>
          </p:nvGraphicFramePr>
          <p:xfrm>
            <a:off x="4405793" y="4289001"/>
            <a:ext cx="4226955" cy="2416191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11"/>
            </a:graphicData>
          </a:graphic>
        </p:graphicFrame>
        <p:grpSp>
          <p:nvGrpSpPr>
            <p:cNvPr id="180" name="Group 179">
              <a:extLst>
                <a:ext uri="{FF2B5EF4-FFF2-40B4-BE49-F238E27FC236}">
                  <a16:creationId xmlns:a16="http://schemas.microsoft.com/office/drawing/2014/main" id="{0BF89461-B0AC-44E0-B1F1-49EE309A7FEF}"/>
                </a:ext>
              </a:extLst>
            </p:cNvPr>
            <p:cNvGrpSpPr/>
            <p:nvPr/>
          </p:nvGrpSpPr>
          <p:grpSpPr>
            <a:xfrm>
              <a:off x="6813578" y="4695408"/>
              <a:ext cx="1585951" cy="1575902"/>
              <a:chOff x="3683662" y="966180"/>
              <a:chExt cx="1128890" cy="1457403"/>
            </a:xfrm>
          </p:grpSpPr>
          <p:cxnSp>
            <p:nvCxnSpPr>
              <p:cNvPr id="181" name="Straight Connector 180">
                <a:extLst>
                  <a:ext uri="{FF2B5EF4-FFF2-40B4-BE49-F238E27FC236}">
                    <a16:creationId xmlns:a16="http://schemas.microsoft.com/office/drawing/2014/main" id="{70998F43-030B-4E45-B99D-DFC863889B75}"/>
                  </a:ext>
                </a:extLst>
              </p:cNvPr>
              <p:cNvCxnSpPr/>
              <p:nvPr/>
            </p:nvCxnSpPr>
            <p:spPr>
              <a:xfrm flipV="1">
                <a:off x="4622527" y="2182629"/>
                <a:ext cx="0" cy="240954"/>
              </a:xfrm>
              <a:prstGeom prst="line">
                <a:avLst/>
              </a:prstGeom>
              <a:ln w="9525" cap="flat" cmpd="sng" algn="ctr">
                <a:solidFill>
                  <a:schemeClr val="tx1">
                    <a:lumMod val="50000"/>
                    <a:lumOff val="50000"/>
                  </a:schemeClr>
                </a:solidFill>
                <a:prstDash val="dash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sp>
            <p:nvSpPr>
              <p:cNvPr id="182" name="TextBox 181">
                <a:extLst>
                  <a:ext uri="{FF2B5EF4-FFF2-40B4-BE49-F238E27FC236}">
                    <a16:creationId xmlns:a16="http://schemas.microsoft.com/office/drawing/2014/main" id="{49207A1A-0ED5-49AC-BD76-2298FD96A804}"/>
                  </a:ext>
                </a:extLst>
              </p:cNvPr>
              <p:cNvSpPr txBox="1"/>
              <p:nvPr/>
            </p:nvSpPr>
            <p:spPr>
              <a:xfrm>
                <a:off x="4596698" y="2073909"/>
                <a:ext cx="215854" cy="2561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PT" sz="1200" dirty="0"/>
                  <a:t>W</a:t>
                </a:r>
                <a:endParaRPr lang="en-GB" sz="1200" dirty="0"/>
              </a:p>
            </p:txBody>
          </p:sp>
          <p:cxnSp>
            <p:nvCxnSpPr>
              <p:cNvPr id="183" name="Straight Connector 182">
                <a:extLst>
                  <a:ext uri="{FF2B5EF4-FFF2-40B4-BE49-F238E27FC236}">
                    <a16:creationId xmlns:a16="http://schemas.microsoft.com/office/drawing/2014/main" id="{C2E9288D-2828-4B67-ACA6-69505BA29D42}"/>
                  </a:ext>
                </a:extLst>
              </p:cNvPr>
              <p:cNvCxnSpPr/>
              <p:nvPr/>
            </p:nvCxnSpPr>
            <p:spPr>
              <a:xfrm flipV="1">
                <a:off x="4499235" y="2032693"/>
                <a:ext cx="0" cy="378000"/>
              </a:xfrm>
              <a:prstGeom prst="line">
                <a:avLst/>
              </a:prstGeom>
              <a:ln w="9525" cap="flat" cmpd="sng" algn="ctr">
                <a:solidFill>
                  <a:schemeClr val="tx1">
                    <a:lumMod val="50000"/>
                    <a:lumOff val="50000"/>
                  </a:schemeClr>
                </a:solidFill>
                <a:prstDash val="dash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sp>
            <p:nvSpPr>
              <p:cNvPr id="184" name="TextBox 183">
                <a:extLst>
                  <a:ext uri="{FF2B5EF4-FFF2-40B4-BE49-F238E27FC236}">
                    <a16:creationId xmlns:a16="http://schemas.microsoft.com/office/drawing/2014/main" id="{96C45E6A-81D5-4B56-BB1D-BCA14F20635E}"/>
                  </a:ext>
                </a:extLst>
              </p:cNvPr>
              <p:cNvSpPr txBox="1"/>
              <p:nvPr/>
            </p:nvSpPr>
            <p:spPr>
              <a:xfrm>
                <a:off x="4416471" y="1833581"/>
                <a:ext cx="343879" cy="3354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PT" sz="1050" dirty="0"/>
                  <a:t>Ni</a:t>
                </a:r>
                <a:endParaRPr lang="en-GB" sz="1050" dirty="0"/>
              </a:p>
            </p:txBody>
          </p:sp>
          <p:cxnSp>
            <p:nvCxnSpPr>
              <p:cNvPr id="185" name="Straight Connector 184">
                <a:extLst>
                  <a:ext uri="{FF2B5EF4-FFF2-40B4-BE49-F238E27FC236}">
                    <a16:creationId xmlns:a16="http://schemas.microsoft.com/office/drawing/2014/main" id="{7CB36FB4-D7CE-48BA-8366-224A7D0C2D8A}"/>
                  </a:ext>
                </a:extLst>
              </p:cNvPr>
              <p:cNvCxnSpPr/>
              <p:nvPr/>
            </p:nvCxnSpPr>
            <p:spPr>
              <a:xfrm flipV="1">
                <a:off x="4123305" y="2105536"/>
                <a:ext cx="0" cy="297000"/>
              </a:xfrm>
              <a:prstGeom prst="line">
                <a:avLst/>
              </a:prstGeom>
              <a:ln w="9525" cap="flat" cmpd="sng" algn="ctr">
                <a:solidFill>
                  <a:schemeClr val="tx1">
                    <a:lumMod val="50000"/>
                    <a:lumOff val="50000"/>
                  </a:schemeClr>
                </a:solidFill>
                <a:prstDash val="dash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sp>
            <p:nvSpPr>
              <p:cNvPr id="186" name="TextBox 185">
                <a:extLst>
                  <a:ext uri="{FF2B5EF4-FFF2-40B4-BE49-F238E27FC236}">
                    <a16:creationId xmlns:a16="http://schemas.microsoft.com/office/drawing/2014/main" id="{970A7BE6-E5AD-46B5-8D7A-0CBC2874139C}"/>
                  </a:ext>
                </a:extLst>
              </p:cNvPr>
              <p:cNvSpPr txBox="1"/>
              <p:nvPr/>
            </p:nvSpPr>
            <p:spPr>
              <a:xfrm>
                <a:off x="4052222" y="2078817"/>
                <a:ext cx="295039" cy="2561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PT" sz="1200" dirty="0"/>
                  <a:t>O</a:t>
                </a:r>
                <a:endParaRPr lang="en-GB" sz="1200" dirty="0"/>
              </a:p>
            </p:txBody>
          </p:sp>
          <p:cxnSp>
            <p:nvCxnSpPr>
              <p:cNvPr id="187" name="Straight Connector 186">
                <a:extLst>
                  <a:ext uri="{FF2B5EF4-FFF2-40B4-BE49-F238E27FC236}">
                    <a16:creationId xmlns:a16="http://schemas.microsoft.com/office/drawing/2014/main" id="{2E11C486-0BBC-4DD9-8040-F3B7CA5D214D}"/>
                  </a:ext>
                </a:extLst>
              </p:cNvPr>
              <p:cNvCxnSpPr/>
              <p:nvPr/>
            </p:nvCxnSpPr>
            <p:spPr>
              <a:xfrm flipV="1">
                <a:off x="3958205" y="2002389"/>
                <a:ext cx="0" cy="378000"/>
              </a:xfrm>
              <a:prstGeom prst="line">
                <a:avLst/>
              </a:prstGeom>
              <a:ln w="9525" cap="flat" cmpd="sng" algn="ctr">
                <a:solidFill>
                  <a:schemeClr val="tx1">
                    <a:lumMod val="50000"/>
                    <a:lumOff val="50000"/>
                  </a:schemeClr>
                </a:solidFill>
                <a:prstDash val="dash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sp>
            <p:nvSpPr>
              <p:cNvPr id="188" name="TextBox 187">
                <a:extLst>
                  <a:ext uri="{FF2B5EF4-FFF2-40B4-BE49-F238E27FC236}">
                    <a16:creationId xmlns:a16="http://schemas.microsoft.com/office/drawing/2014/main" id="{387C78BA-F928-46BD-BD7A-786BB8451148}"/>
                  </a:ext>
                </a:extLst>
              </p:cNvPr>
              <p:cNvSpPr txBox="1"/>
              <p:nvPr/>
            </p:nvSpPr>
            <p:spPr>
              <a:xfrm>
                <a:off x="3892339" y="1970740"/>
                <a:ext cx="265149" cy="2561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PT" sz="1200" dirty="0"/>
                  <a:t>C</a:t>
                </a:r>
                <a:endParaRPr lang="en-GB" sz="1200" dirty="0"/>
              </a:p>
            </p:txBody>
          </p:sp>
          <p:cxnSp>
            <p:nvCxnSpPr>
              <p:cNvPr id="189" name="Straight Connector 188">
                <a:extLst>
                  <a:ext uri="{FF2B5EF4-FFF2-40B4-BE49-F238E27FC236}">
                    <a16:creationId xmlns:a16="http://schemas.microsoft.com/office/drawing/2014/main" id="{44A4E068-685F-4ECE-BF37-4DD6102850FA}"/>
                  </a:ext>
                </a:extLst>
              </p:cNvPr>
              <p:cNvCxnSpPr/>
              <p:nvPr/>
            </p:nvCxnSpPr>
            <p:spPr>
              <a:xfrm flipV="1">
                <a:off x="3769565" y="988603"/>
                <a:ext cx="0" cy="567000"/>
              </a:xfrm>
              <a:prstGeom prst="line">
                <a:avLst/>
              </a:prstGeom>
              <a:ln w="9525" cap="flat" cmpd="sng" algn="ctr">
                <a:solidFill>
                  <a:schemeClr val="tx1">
                    <a:lumMod val="50000"/>
                    <a:lumOff val="50000"/>
                  </a:schemeClr>
                </a:solidFill>
                <a:prstDash val="dash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sp>
            <p:nvSpPr>
              <p:cNvPr id="190" name="TextBox 189">
                <a:extLst>
                  <a:ext uri="{FF2B5EF4-FFF2-40B4-BE49-F238E27FC236}">
                    <a16:creationId xmlns:a16="http://schemas.microsoft.com/office/drawing/2014/main" id="{40929099-43BB-47ED-9FBB-FD1705103A5D}"/>
                  </a:ext>
                </a:extLst>
              </p:cNvPr>
              <p:cNvSpPr txBox="1"/>
              <p:nvPr/>
            </p:nvSpPr>
            <p:spPr>
              <a:xfrm>
                <a:off x="3683662" y="966180"/>
                <a:ext cx="245549" cy="25617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PT" sz="1200" dirty="0" err="1"/>
                  <a:t>Be</a:t>
                </a:r>
                <a:endParaRPr lang="en-GB" sz="1200" dirty="0"/>
              </a:p>
            </p:txBody>
          </p:sp>
        </p:grpSp>
      </p:grpSp>
      <p:sp>
        <p:nvSpPr>
          <p:cNvPr id="191" name="TextBox 190">
            <a:extLst>
              <a:ext uri="{FF2B5EF4-FFF2-40B4-BE49-F238E27FC236}">
                <a16:creationId xmlns:a16="http://schemas.microsoft.com/office/drawing/2014/main" id="{A063EBEA-DAC6-4891-AB98-A052078731AD}"/>
              </a:ext>
            </a:extLst>
          </p:cNvPr>
          <p:cNvSpPr txBox="1"/>
          <p:nvPr/>
        </p:nvSpPr>
        <p:spPr>
          <a:xfrm>
            <a:off x="5782139" y="2230342"/>
            <a:ext cx="5549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400" dirty="0">
                <a:solidFill>
                  <a:srgbClr val="FF0000"/>
                </a:solidFill>
              </a:rPr>
              <a:t>RBS</a:t>
            </a:r>
          </a:p>
        </p:txBody>
      </p:sp>
    </p:spTree>
    <p:extLst>
      <p:ext uri="{BB962C8B-B14F-4D97-AF65-F5344CB8AC3E}">
        <p14:creationId xmlns:p14="http://schemas.microsoft.com/office/powerpoint/2010/main" val="88002342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extfeld 7">
            <a:extLst>
              <a:ext uri="{FF2B5EF4-FFF2-40B4-BE49-F238E27FC236}">
                <a16:creationId xmlns:a16="http://schemas.microsoft.com/office/drawing/2014/main" id="{BEE34C3A-B4CF-4ACF-8F1A-1DB3A8A727CC}"/>
              </a:ext>
            </a:extLst>
          </p:cNvPr>
          <p:cNvSpPr txBox="1"/>
          <p:nvPr/>
        </p:nvSpPr>
        <p:spPr>
          <a:xfrm>
            <a:off x="16097" y="4325643"/>
            <a:ext cx="5040560" cy="614014"/>
          </a:xfrm>
          <a:prstGeom prst="rect">
            <a:avLst/>
          </a:prstGeom>
          <a:solidFill>
            <a:srgbClr val="E3E3E3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lvl="0">
              <a:lnSpc>
                <a:spcPct val="113000"/>
              </a:lnSpc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Deliverable:</a:t>
            </a:r>
            <a:endParaRPr kumimoji="0" lang="en-US" sz="1000" b="0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Status: </a:t>
            </a: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 progress</a:t>
            </a:r>
          </a:p>
          <a:p>
            <a:pPr lvl="0">
              <a:lnSpc>
                <a:spcPct val="113000"/>
              </a:lnSpc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Facilities:</a:t>
            </a:r>
            <a:endParaRPr kumimoji="0" lang="en-US" sz="1000" b="0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-1"/>
            <a:ext cx="7543800" cy="510223"/>
          </a:xfrm>
        </p:spPr>
        <p:txBody>
          <a:bodyPr/>
          <a:lstStyle/>
          <a:p>
            <a:r>
              <a:rPr lang="de-DE" sz="1800" dirty="0"/>
              <a:t>SPE.3:</a:t>
            </a:r>
            <a:r>
              <a:rPr lang="en-GB" sz="1800" b="1" dirty="0"/>
              <a:t>Molten Be tile (Runaway Electron damage) (CCFE+IAP)</a:t>
            </a:r>
            <a:endParaRPr lang="de-DE" sz="1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B2D1B36-153B-7BC8-5E88-9B0FD7D797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8354" y="846488"/>
            <a:ext cx="1802637" cy="123854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B670047-D1D0-47BB-1F51-C33D5231467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55" t="2247" r="1169" b="1844"/>
          <a:stretch/>
        </p:blipFill>
        <p:spPr>
          <a:xfrm rot="10800000">
            <a:off x="4346590" y="846488"/>
            <a:ext cx="1601040" cy="12425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BED8B31-3217-E689-BD71-3C44DF6761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6731" y="1731227"/>
            <a:ext cx="1384926" cy="1395565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941D0C09-C7C2-369D-0EC3-641922FE606E}"/>
              </a:ext>
            </a:extLst>
          </p:cNvPr>
          <p:cNvGrpSpPr/>
          <p:nvPr/>
        </p:nvGrpSpPr>
        <p:grpSpPr>
          <a:xfrm>
            <a:off x="32036" y="621105"/>
            <a:ext cx="2062065" cy="1048143"/>
            <a:chOff x="32036" y="825825"/>
            <a:chExt cx="2062065" cy="104814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DA5C4D6-FCCA-9DBD-DE40-24FB4F5815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" r="53979"/>
            <a:stretch/>
          </p:blipFill>
          <p:spPr>
            <a:xfrm>
              <a:off x="1095645" y="825825"/>
              <a:ext cx="998456" cy="1048143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89FD2C10-D55A-1C89-6BEE-5EF965DD73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45924" t="12345" r="3576" b="14319"/>
            <a:stretch/>
          </p:blipFill>
          <p:spPr>
            <a:xfrm>
              <a:off x="32036" y="922440"/>
              <a:ext cx="1095645" cy="768676"/>
            </a:xfrm>
            <a:prstGeom prst="rect">
              <a:avLst/>
            </a:prstGeom>
          </p:spPr>
        </p:pic>
      </p:grp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CFF91048-A73C-0187-FA5B-F6BB9976E35E}"/>
              </a:ext>
            </a:extLst>
          </p:cNvPr>
          <p:cNvCxnSpPr>
            <a:cxnSpLocks/>
          </p:cNvCxnSpPr>
          <p:nvPr/>
        </p:nvCxnSpPr>
        <p:spPr>
          <a:xfrm flipH="1">
            <a:off x="1652184" y="1395155"/>
            <a:ext cx="365930" cy="693745"/>
          </a:xfrm>
          <a:prstGeom prst="straightConnector1">
            <a:avLst/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525ACC0D-B1BD-F667-5590-E6504A333784}"/>
              </a:ext>
            </a:extLst>
          </p:cNvPr>
          <p:cNvSpPr/>
          <p:nvPr/>
        </p:nvSpPr>
        <p:spPr>
          <a:xfrm>
            <a:off x="727114" y="2283751"/>
            <a:ext cx="710931" cy="60584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FF736A15-BBDD-E6F3-69D4-0275458E6702}"/>
              </a:ext>
            </a:extLst>
          </p:cNvPr>
          <p:cNvCxnSpPr>
            <a:cxnSpLocks/>
          </p:cNvCxnSpPr>
          <p:nvPr/>
        </p:nvCxnSpPr>
        <p:spPr>
          <a:xfrm flipV="1">
            <a:off x="1486612" y="1914079"/>
            <a:ext cx="794752" cy="742385"/>
          </a:xfrm>
          <a:prstGeom prst="straightConnector1">
            <a:avLst/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4590AE42-7B7B-B7C7-DF71-80E85927537E}"/>
              </a:ext>
            </a:extLst>
          </p:cNvPr>
          <p:cNvSpPr txBox="1"/>
          <p:nvPr/>
        </p:nvSpPr>
        <p:spPr>
          <a:xfrm>
            <a:off x="273181" y="1548375"/>
            <a:ext cx="1117614" cy="2616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1100" b="1"/>
              <a:t>IWGL - 1X beam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82ECF09-94AF-9865-B6A5-9E3C11A8F01F}"/>
              </a:ext>
            </a:extLst>
          </p:cNvPr>
          <p:cNvSpPr txBox="1"/>
          <p:nvPr/>
        </p:nvSpPr>
        <p:spPr>
          <a:xfrm>
            <a:off x="4384728" y="593558"/>
            <a:ext cx="152476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000" b="1">
                <a:latin typeface="Roboto" panose="02000000000000000000" pitchFamily="2" charset="0"/>
              </a:rPr>
              <a:t>Laser 3D profiling</a:t>
            </a:r>
            <a:endParaRPr lang="en-GB" sz="1000" b="1" i="0">
              <a:effectLst/>
              <a:latin typeface="Roboto" panose="02000000000000000000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304ACD4-3845-1189-8AAE-03B2754D5013}"/>
              </a:ext>
            </a:extLst>
          </p:cNvPr>
          <p:cNvSpPr txBox="1"/>
          <p:nvPr/>
        </p:nvSpPr>
        <p:spPr>
          <a:xfrm>
            <a:off x="2601377" y="621240"/>
            <a:ext cx="152476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000" b="1">
                <a:latin typeface="Roboto" panose="02000000000000000000" pitchFamily="2" charset="0"/>
              </a:rPr>
              <a:t>Tile removal</a:t>
            </a:r>
            <a:endParaRPr lang="en-GB" sz="1000" b="1" i="0">
              <a:effectLst/>
              <a:latin typeface="Roboto" panose="02000000000000000000" pitchFamily="2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93FA35EE-7258-E9F3-1FD1-D002862C180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34099" y="747003"/>
            <a:ext cx="2744768" cy="1741468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864C2FBB-4852-3B80-3F45-283BE092796B}"/>
              </a:ext>
            </a:extLst>
          </p:cNvPr>
          <p:cNvSpPr txBox="1"/>
          <p:nvPr/>
        </p:nvSpPr>
        <p:spPr>
          <a:xfrm>
            <a:off x="6745102" y="108212"/>
            <a:ext cx="299966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b="1" dirty="0">
                <a:latin typeface="Roboto" panose="02000000000000000000" pitchFamily="2" charset="0"/>
              </a:rPr>
              <a:t>Based on 3D profiling, modelling </a:t>
            </a:r>
          </a:p>
          <a:p>
            <a:r>
              <a:rPr lang="en-GB" sz="1000" b="1" dirty="0">
                <a:latin typeface="Roboto" panose="02000000000000000000" pitchFamily="2" charset="0"/>
              </a:rPr>
              <a:t>of the RE induced damage to PFC </a:t>
            </a:r>
          </a:p>
          <a:p>
            <a:r>
              <a:rPr lang="en-GB" sz="1000" b="1" dirty="0">
                <a:latin typeface="Roboto" panose="02000000000000000000" pitchFamily="2" charset="0"/>
              </a:rPr>
              <a:t>L. Chen, R.A. Pits, M. Lehnen, C. </a:t>
            </a:r>
            <a:r>
              <a:rPr lang="en-GB" sz="1000" b="1" dirty="0" err="1">
                <a:latin typeface="Roboto" panose="02000000000000000000" pitchFamily="2" charset="0"/>
              </a:rPr>
              <a:t>Reux</a:t>
            </a:r>
            <a:r>
              <a:rPr lang="en-GB" sz="1000" b="1" dirty="0">
                <a:latin typeface="Roboto" panose="02000000000000000000" pitchFamily="2" charset="0"/>
              </a:rPr>
              <a:t>, S. </a:t>
            </a:r>
            <a:r>
              <a:rPr lang="en-GB" sz="1000" b="1" dirty="0" err="1">
                <a:latin typeface="Roboto" panose="02000000000000000000" pitchFamily="2" charset="0"/>
              </a:rPr>
              <a:t>Ratynskaia</a:t>
            </a:r>
            <a:r>
              <a:rPr lang="en-GB" sz="1000" b="1" dirty="0">
                <a:latin typeface="Roboto" panose="02000000000000000000" pitchFamily="2" charset="0"/>
              </a:rPr>
              <a:t> et al.</a:t>
            </a:r>
            <a:endParaRPr lang="en-GB" sz="1000" b="1" i="0" dirty="0">
              <a:effectLst/>
              <a:latin typeface="Roboto" panose="02000000000000000000" pitchFamily="2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10D35249-559C-E125-7A73-8F6B523356A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36594" y="2272860"/>
            <a:ext cx="2272445" cy="168293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80DABB53-0F62-C49B-8B1A-33A729AF0EC1}"/>
              </a:ext>
            </a:extLst>
          </p:cNvPr>
          <p:cNvSpPr txBox="1"/>
          <p:nvPr/>
        </p:nvSpPr>
        <p:spPr>
          <a:xfrm>
            <a:off x="2336594" y="2085028"/>
            <a:ext cx="287061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b="1">
                <a:latin typeface="Roboto" panose="02000000000000000000" pitchFamily="2" charset="0"/>
              </a:rPr>
              <a:t>Tile cutting for further post-mortem analysis</a:t>
            </a:r>
            <a:endParaRPr lang="en-GB" sz="1000" b="1" i="0">
              <a:effectLst/>
              <a:latin typeface="Roboto" panose="02000000000000000000" pitchFamily="2" charset="0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FF910F59-6FCA-4469-2855-263A11F4ACEC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1884"/>
          <a:stretch/>
        </p:blipFill>
        <p:spPr>
          <a:xfrm>
            <a:off x="4684807" y="2317944"/>
            <a:ext cx="3772277" cy="1859106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65E97364-F794-1D4E-B5D0-7275D62B1C4A}"/>
              </a:ext>
            </a:extLst>
          </p:cNvPr>
          <p:cNvSpPr txBox="1"/>
          <p:nvPr/>
        </p:nvSpPr>
        <p:spPr>
          <a:xfrm>
            <a:off x="6745102" y="3047442"/>
            <a:ext cx="203987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000" b="1">
                <a:latin typeface="Roboto" panose="02000000000000000000" pitchFamily="2" charset="0"/>
              </a:rPr>
              <a:t>Optical microscopy in </a:t>
            </a:r>
            <a:r>
              <a:rPr lang="en-GB" sz="1000" b="1">
                <a:solidFill>
                  <a:srgbClr val="00B050"/>
                </a:solidFill>
                <a:latin typeface="Roboto" panose="02000000000000000000" pitchFamily="2" charset="0"/>
              </a:rPr>
              <a:t>poloidal</a:t>
            </a:r>
            <a:r>
              <a:rPr lang="en-GB" sz="1000" b="1">
                <a:latin typeface="Roboto" panose="02000000000000000000" pitchFamily="2" charset="0"/>
              </a:rPr>
              <a:t> and </a:t>
            </a:r>
            <a:r>
              <a:rPr lang="en-GB" sz="1000" b="1">
                <a:solidFill>
                  <a:srgbClr val="FFC000"/>
                </a:solidFill>
                <a:latin typeface="Roboto" panose="02000000000000000000" pitchFamily="2" charset="0"/>
              </a:rPr>
              <a:t>toroidal</a:t>
            </a:r>
            <a:r>
              <a:rPr lang="en-GB" sz="1000" b="1">
                <a:latin typeface="Roboto" panose="02000000000000000000" pitchFamily="2" charset="0"/>
              </a:rPr>
              <a:t> directions</a:t>
            </a:r>
            <a:endParaRPr lang="en-GB" sz="1000" b="1" i="0">
              <a:effectLst/>
              <a:latin typeface="Roboto" panose="02000000000000000000" pitchFamily="2" charset="0"/>
            </a:endParaRP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D7118E5B-5825-2E35-AA2D-F747F9E3B75C}"/>
              </a:ext>
            </a:extLst>
          </p:cNvPr>
          <p:cNvSpPr/>
          <p:nvPr/>
        </p:nvSpPr>
        <p:spPr>
          <a:xfrm>
            <a:off x="2378354" y="3047442"/>
            <a:ext cx="1045575" cy="908348"/>
          </a:xfrm>
          <a:prstGeom prst="roundRect">
            <a:avLst>
              <a:gd name="adj" fmla="val 5404"/>
            </a:avLst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0D741593-EF1D-0FC0-7CFA-F813E8180367}"/>
              </a:ext>
            </a:extLst>
          </p:cNvPr>
          <p:cNvCxnSpPr>
            <a:cxnSpLocks/>
          </p:cNvCxnSpPr>
          <p:nvPr/>
        </p:nvCxnSpPr>
        <p:spPr>
          <a:xfrm>
            <a:off x="3473478" y="3804283"/>
            <a:ext cx="443429" cy="335281"/>
          </a:xfrm>
          <a:prstGeom prst="straightConnector1">
            <a:avLst/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E168B32A-07AD-2E55-611D-CFB0CF53B8CB}"/>
              </a:ext>
            </a:extLst>
          </p:cNvPr>
          <p:cNvSpPr/>
          <p:nvPr/>
        </p:nvSpPr>
        <p:spPr>
          <a:xfrm>
            <a:off x="3076575" y="3133725"/>
            <a:ext cx="241300" cy="444500"/>
          </a:xfrm>
          <a:custGeom>
            <a:avLst/>
            <a:gdLst>
              <a:gd name="connsiteX0" fmla="*/ 60325 w 241300"/>
              <a:gd name="connsiteY0" fmla="*/ 444500 h 444500"/>
              <a:gd name="connsiteX1" fmla="*/ 241300 w 241300"/>
              <a:gd name="connsiteY1" fmla="*/ 85725 h 444500"/>
              <a:gd name="connsiteX2" fmla="*/ 206375 w 241300"/>
              <a:gd name="connsiteY2" fmla="*/ 3175 h 444500"/>
              <a:gd name="connsiteX3" fmla="*/ 168275 w 241300"/>
              <a:gd name="connsiteY3" fmla="*/ 0 h 444500"/>
              <a:gd name="connsiteX4" fmla="*/ 6350 w 241300"/>
              <a:gd name="connsiteY4" fmla="*/ 323850 h 444500"/>
              <a:gd name="connsiteX5" fmla="*/ 0 w 241300"/>
              <a:gd name="connsiteY5" fmla="*/ 381000 h 444500"/>
              <a:gd name="connsiteX6" fmla="*/ 60325 w 241300"/>
              <a:gd name="connsiteY6" fmla="*/ 444500 h 44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41300" h="444500">
                <a:moveTo>
                  <a:pt x="60325" y="444500"/>
                </a:moveTo>
                <a:lnTo>
                  <a:pt x="241300" y="85725"/>
                </a:lnTo>
                <a:lnTo>
                  <a:pt x="206375" y="3175"/>
                </a:lnTo>
                <a:lnTo>
                  <a:pt x="168275" y="0"/>
                </a:lnTo>
                <a:lnTo>
                  <a:pt x="6350" y="323850"/>
                </a:lnTo>
                <a:lnTo>
                  <a:pt x="0" y="381000"/>
                </a:lnTo>
                <a:lnTo>
                  <a:pt x="60325" y="444500"/>
                </a:lnTo>
                <a:close/>
              </a:path>
            </a:pathLst>
          </a:custGeom>
          <a:solidFill>
            <a:srgbClr val="00B0F0">
              <a:alpha val="5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9A05243B-1853-1DE8-23B3-C0493DFC01E1}"/>
              </a:ext>
            </a:extLst>
          </p:cNvPr>
          <p:cNvSpPr txBox="1"/>
          <p:nvPr/>
        </p:nvSpPr>
        <p:spPr>
          <a:xfrm>
            <a:off x="-39009" y="3323568"/>
            <a:ext cx="426622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b="1" i="0" u="sng" dirty="0">
                <a:effectLst/>
                <a:latin typeface="Roboto" panose="02000000000000000000" pitchFamily="2" charset="0"/>
              </a:rPr>
              <a:t>Completed activities</a:t>
            </a:r>
            <a:r>
              <a:rPr lang="en-GB" sz="1000" u="sng" dirty="0">
                <a:latin typeface="Roboto" panose="02000000000000000000" pitchFamily="2" charset="0"/>
              </a:rPr>
              <a:t> </a:t>
            </a:r>
            <a:r>
              <a:rPr lang="en-GB" sz="1000" b="1" u="sng" dirty="0">
                <a:solidFill>
                  <a:srgbClr val="00B050"/>
                </a:solidFill>
                <a:latin typeface="Roboto" panose="02000000000000000000" pitchFamily="2" charset="0"/>
                <a:sym typeface="Wingdings 2" panose="05020102010507070707" pitchFamily="18" charset="2"/>
              </a:rPr>
              <a:t></a:t>
            </a:r>
            <a:endParaRPr lang="en-GB" sz="1000" b="1" i="0" u="sng" dirty="0">
              <a:effectLst/>
              <a:latin typeface="Roboto" panose="02000000000000000000" pitchFamily="2" charset="0"/>
            </a:endParaRPr>
          </a:p>
          <a:p>
            <a:r>
              <a:rPr lang="en-GB" sz="1000" dirty="0">
                <a:latin typeface="Roboto" panose="02000000000000000000" pitchFamily="2" charset="0"/>
              </a:rPr>
              <a:t> - 3D tile profiling </a:t>
            </a:r>
            <a:r>
              <a:rPr lang="en-GB" sz="1000" b="1" dirty="0">
                <a:solidFill>
                  <a:srgbClr val="00B050"/>
                </a:solidFill>
                <a:latin typeface="Roboto" panose="02000000000000000000" pitchFamily="2" charset="0"/>
                <a:sym typeface="Wingdings 2" panose="05020102010507070707" pitchFamily="18" charset="2"/>
              </a:rPr>
              <a:t></a:t>
            </a:r>
            <a:endParaRPr lang="en-GB" sz="1000" b="1" dirty="0">
              <a:solidFill>
                <a:srgbClr val="00B050"/>
              </a:solidFill>
              <a:latin typeface="Roboto" panose="02000000000000000000" pitchFamily="2" charset="0"/>
            </a:endParaRPr>
          </a:p>
          <a:p>
            <a:r>
              <a:rPr lang="en-GB" sz="1000" i="0" dirty="0">
                <a:effectLst/>
                <a:latin typeface="Roboto" panose="02000000000000000000" pitchFamily="2" charset="0"/>
              </a:rPr>
              <a:t> - Melt modelling </a:t>
            </a:r>
            <a:r>
              <a:rPr lang="en-GB" sz="1000" dirty="0">
                <a:latin typeface="Roboto" panose="02000000000000000000" pitchFamily="2" charset="0"/>
              </a:rPr>
              <a:t> </a:t>
            </a:r>
            <a:r>
              <a:rPr lang="en-GB" sz="1000" b="1" dirty="0">
                <a:solidFill>
                  <a:srgbClr val="00B050"/>
                </a:solidFill>
                <a:latin typeface="Roboto" panose="02000000000000000000" pitchFamily="2" charset="0"/>
                <a:sym typeface="Wingdings 2" panose="05020102010507070707" pitchFamily="18" charset="2"/>
              </a:rPr>
              <a:t></a:t>
            </a:r>
            <a:endParaRPr lang="en-GB" sz="1000" i="0" dirty="0">
              <a:effectLst/>
              <a:latin typeface="Roboto" panose="02000000000000000000" pitchFamily="2" charset="0"/>
            </a:endParaRPr>
          </a:p>
          <a:p>
            <a:r>
              <a:rPr lang="en-GB" sz="1000" i="0" dirty="0">
                <a:effectLst/>
                <a:latin typeface="Roboto" panose="02000000000000000000" pitchFamily="2" charset="0"/>
              </a:rPr>
              <a:t> - Cutting of 1XR18 C3 tile in 4 quarters</a:t>
            </a:r>
            <a:r>
              <a:rPr lang="en-GB" sz="1000" dirty="0">
                <a:latin typeface="Roboto" panose="02000000000000000000" pitchFamily="2" charset="0"/>
              </a:rPr>
              <a:t> </a:t>
            </a:r>
            <a:r>
              <a:rPr lang="en-GB" sz="1000" b="1" dirty="0">
                <a:solidFill>
                  <a:srgbClr val="00B050"/>
                </a:solidFill>
                <a:latin typeface="Roboto" panose="02000000000000000000" pitchFamily="2" charset="0"/>
                <a:sym typeface="Wingdings 2" panose="05020102010507070707" pitchFamily="18" charset="2"/>
              </a:rPr>
              <a:t></a:t>
            </a:r>
            <a:endParaRPr lang="en-GB" sz="1000" i="0" dirty="0">
              <a:effectLst/>
              <a:latin typeface="Roboto" panose="02000000000000000000" pitchFamily="2" charset="0"/>
            </a:endParaRPr>
          </a:p>
          <a:p>
            <a:r>
              <a:rPr lang="en-GB" sz="1000" dirty="0">
                <a:latin typeface="Roboto" panose="02000000000000000000" pitchFamily="2" charset="0"/>
              </a:rPr>
              <a:t> - Optical microscopy in poloidal and toroidal direction  </a:t>
            </a:r>
            <a:r>
              <a:rPr lang="en-GB" sz="1000" b="1" dirty="0">
                <a:solidFill>
                  <a:srgbClr val="00B050"/>
                </a:solidFill>
                <a:latin typeface="Roboto" panose="02000000000000000000" pitchFamily="2" charset="0"/>
                <a:sym typeface="Wingdings 2" panose="05020102010507070707" pitchFamily="18" charset="2"/>
              </a:rPr>
              <a:t></a:t>
            </a:r>
            <a:endParaRPr lang="en-GB" sz="1000" dirty="0">
              <a:latin typeface="Roboto" panose="02000000000000000000" pitchFamily="2" charset="0"/>
            </a:endParaRPr>
          </a:p>
          <a:p>
            <a:r>
              <a:rPr lang="en-GB" sz="1000" i="0" dirty="0">
                <a:effectLst/>
                <a:latin typeface="Roboto" panose="02000000000000000000" pitchFamily="2" charset="0"/>
              </a:rPr>
              <a:t> - Cutting of selected castellations</a:t>
            </a:r>
            <a:r>
              <a:rPr lang="en-GB" sz="1000" dirty="0">
                <a:latin typeface="Roboto" panose="02000000000000000000" pitchFamily="2" charset="0"/>
              </a:rPr>
              <a:t> </a:t>
            </a:r>
            <a:r>
              <a:rPr lang="en-GB" sz="1000" b="1" dirty="0">
                <a:solidFill>
                  <a:srgbClr val="00B050"/>
                </a:solidFill>
                <a:latin typeface="Roboto" panose="02000000000000000000" pitchFamily="2" charset="0"/>
                <a:sym typeface="Wingdings 2" panose="05020102010507070707" pitchFamily="18" charset="2"/>
              </a:rPr>
              <a:t></a:t>
            </a:r>
          </a:p>
        </p:txBody>
      </p:sp>
      <p:sp>
        <p:nvSpPr>
          <p:cNvPr id="46" name="Fußzeilenplatzhalter 3">
            <a:extLst>
              <a:ext uri="{FF2B5EF4-FFF2-40B4-BE49-F238E27FC236}">
                <a16:creationId xmlns:a16="http://schemas.microsoft.com/office/drawing/2014/main" id="{B233F91D-2B8B-4D85-AFDC-C7046B5395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7544" y="4908928"/>
            <a:ext cx="8240228" cy="201104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 dirty="0"/>
              <a:t>Jari Likonen | WPPWIE Project Meeting  | FZJ </a:t>
            </a:r>
            <a:r>
              <a:rPr lang="en-GB" sz="1100" dirty="0" err="1"/>
              <a:t>Jülich</a:t>
            </a:r>
            <a:r>
              <a:rPr lang="en-GB" sz="1100" dirty="0"/>
              <a:t> | 7.2.2023 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| Page </a:t>
            </a:r>
            <a:fld id="{6A6D9FA1-99C7-4910-8E32-B85D378B0060}" type="slidenum">
              <a:rPr kumimoji="0" lang="en-GB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D82D1A71-BA81-4983-B14F-276617D50AA8}"/>
              </a:ext>
            </a:extLst>
          </p:cNvPr>
          <p:cNvSpPr txBox="1"/>
          <p:nvPr/>
        </p:nvSpPr>
        <p:spPr>
          <a:xfrm>
            <a:off x="22977" y="4914525"/>
            <a:ext cx="297273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200" b="1" dirty="0"/>
              <a:t>A. </a:t>
            </a:r>
            <a:r>
              <a:rPr lang="fi-FI" sz="1200" b="1" dirty="0" err="1"/>
              <a:t>Widdowson</a:t>
            </a:r>
            <a:r>
              <a:rPr lang="fi-FI" sz="1200" b="1" dirty="0"/>
              <a:t> (CCFE), E. </a:t>
            </a:r>
            <a:r>
              <a:rPr lang="fi-FI" sz="1200" b="1" dirty="0" err="1"/>
              <a:t>Grigore</a:t>
            </a:r>
            <a:r>
              <a:rPr lang="fi-FI" sz="1200" b="1" dirty="0"/>
              <a:t> et al. </a:t>
            </a:r>
            <a:r>
              <a:rPr lang="fi-FI" sz="1200" b="1"/>
              <a:t>(IAP)</a:t>
            </a:r>
            <a:endParaRPr lang="fi-FI" sz="1200" b="1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95E40FB-0F46-487E-963C-0CF5C884E973}"/>
              </a:ext>
            </a:extLst>
          </p:cNvPr>
          <p:cNvGrpSpPr/>
          <p:nvPr/>
        </p:nvGrpSpPr>
        <p:grpSpPr>
          <a:xfrm>
            <a:off x="3364791" y="3518109"/>
            <a:ext cx="2532059" cy="1624541"/>
            <a:chOff x="3364791" y="3518109"/>
            <a:chExt cx="2532059" cy="1624541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4B5A25AB-A0D1-44C2-7D93-B4CB3141F73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739179" y="3559102"/>
              <a:ext cx="2157671" cy="1583548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7BAD282-EFF4-4A20-7CF6-CB86CC1C0F05}"/>
                </a:ext>
              </a:extLst>
            </p:cNvPr>
            <p:cNvSpPr txBox="1"/>
            <p:nvPr/>
          </p:nvSpPr>
          <p:spPr>
            <a:xfrm>
              <a:off x="4000643" y="4593758"/>
              <a:ext cx="571357" cy="2154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800" b="1">
                  <a:latin typeface="Roboto" panose="02000000000000000000" pitchFamily="2" charset="0"/>
                </a:rPr>
                <a:t>R1C6</a:t>
              </a:r>
              <a:endParaRPr lang="en-GB" sz="800" b="1" i="0">
                <a:effectLst/>
                <a:latin typeface="Roboto" panose="02000000000000000000" pitchFamily="2" charset="0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6B695CF0-8D70-B54F-56F2-8956EAE7E384}"/>
                </a:ext>
              </a:extLst>
            </p:cNvPr>
            <p:cNvSpPr txBox="1"/>
            <p:nvPr/>
          </p:nvSpPr>
          <p:spPr>
            <a:xfrm>
              <a:off x="4384728" y="4593758"/>
              <a:ext cx="571357" cy="2154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800" b="1">
                  <a:latin typeface="Roboto" panose="02000000000000000000" pitchFamily="2" charset="0"/>
                </a:rPr>
                <a:t>R2C6</a:t>
              </a:r>
              <a:endParaRPr lang="en-GB" sz="800" b="1" i="0">
                <a:effectLst/>
                <a:latin typeface="Roboto" panose="02000000000000000000" pitchFamily="2" charset="0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6B700F28-B2F7-4A10-D09F-0D4D53021F64}"/>
                </a:ext>
              </a:extLst>
            </p:cNvPr>
            <p:cNvSpPr txBox="1"/>
            <p:nvPr/>
          </p:nvSpPr>
          <p:spPr>
            <a:xfrm>
              <a:off x="4833308" y="4593758"/>
              <a:ext cx="571357" cy="2154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800" b="1">
                  <a:latin typeface="Roboto" panose="02000000000000000000" pitchFamily="2" charset="0"/>
                </a:rPr>
                <a:t>R3C6</a:t>
              </a:r>
              <a:endParaRPr lang="en-GB" sz="800" b="1" i="0">
                <a:effectLst/>
                <a:latin typeface="Roboto" panose="02000000000000000000" pitchFamily="2" charset="0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370BBD31-0D3D-81FD-54B7-B22EFC7A4B28}"/>
                </a:ext>
              </a:extLst>
            </p:cNvPr>
            <p:cNvSpPr txBox="1"/>
            <p:nvPr/>
          </p:nvSpPr>
          <p:spPr>
            <a:xfrm>
              <a:off x="5304870" y="4593758"/>
              <a:ext cx="571357" cy="2154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800" b="1">
                  <a:latin typeface="Roboto" panose="02000000000000000000" pitchFamily="2" charset="0"/>
                </a:rPr>
                <a:t>R4C6</a:t>
              </a:r>
              <a:endParaRPr lang="en-GB" sz="800" b="1" i="0">
                <a:effectLst/>
                <a:latin typeface="Roboto" panose="02000000000000000000" pitchFamily="2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F44BEDFE-34BC-5005-4003-4D0BCFD3EE10}"/>
                </a:ext>
              </a:extLst>
            </p:cNvPr>
            <p:cNvSpPr txBox="1"/>
            <p:nvPr/>
          </p:nvSpPr>
          <p:spPr>
            <a:xfrm>
              <a:off x="3364791" y="3518109"/>
              <a:ext cx="2039874" cy="2462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000" b="1" dirty="0">
                  <a:latin typeface="Roboto" panose="02000000000000000000" pitchFamily="2" charset="0"/>
                </a:rPr>
                <a:t>Section B</a:t>
              </a:r>
              <a:endParaRPr lang="en-GB" sz="1000" b="1" i="0" dirty="0">
                <a:effectLst/>
                <a:latin typeface="Roboto" panose="02000000000000000000" pitchFamily="2" charset="0"/>
              </a:endParaRPr>
            </a:p>
          </p:txBody>
        </p: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4D9FD1E7-EFE7-CDDE-C1D3-54EAB249620D}"/>
              </a:ext>
            </a:extLst>
          </p:cNvPr>
          <p:cNvSpPr txBox="1"/>
          <p:nvPr/>
        </p:nvSpPr>
        <p:spPr>
          <a:xfrm>
            <a:off x="5846072" y="4128186"/>
            <a:ext cx="203987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b="1" dirty="0">
                <a:latin typeface="Roboto" panose="02000000000000000000" pitchFamily="2" charset="0"/>
              </a:rPr>
              <a:t>Height difference assessment in poloidal direction across C6 row</a:t>
            </a:r>
            <a:endParaRPr lang="en-GB" sz="1000" b="1" i="0" dirty="0">
              <a:effectLst/>
              <a:latin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8953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-1"/>
            <a:ext cx="7543800" cy="510223"/>
          </a:xfrm>
        </p:spPr>
        <p:txBody>
          <a:bodyPr/>
          <a:lstStyle/>
          <a:p>
            <a:r>
              <a:rPr lang="de-DE" sz="2200" dirty="0"/>
              <a:t>SPE.3: </a:t>
            </a:r>
            <a:r>
              <a:rPr lang="en-US" sz="2200" dirty="0"/>
              <a:t>Post-mortem analysis of PFC in JET (CCFE)</a:t>
            </a:r>
            <a:endParaRPr lang="de-DE" sz="2200" dirty="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3A8BF748-5B34-30FD-1D03-4DF4D5DE0D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3" y="735546"/>
            <a:ext cx="5865496" cy="4228340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GB" sz="1400" b="1" dirty="0"/>
              <a:t>Microscopy and micromechanics on W Langmuir probes</a:t>
            </a:r>
          </a:p>
          <a:p>
            <a:pPr>
              <a:spcBef>
                <a:spcPts val="0"/>
              </a:spcBef>
            </a:pPr>
            <a:r>
              <a:rPr lang="en-GB" sz="1100" dirty="0"/>
              <a:t>Langmuir probe 26 from tile 6 showed </a:t>
            </a:r>
            <a:r>
              <a:rPr lang="en-GB" sz="1100" dirty="0">
                <a:solidFill>
                  <a:srgbClr val="00B050"/>
                </a:solidFill>
              </a:rPr>
              <a:t>significant grain growth from 33 µm to 570 µm</a:t>
            </a:r>
            <a:endParaRPr lang="en-GB" sz="1100" dirty="0"/>
          </a:p>
          <a:p>
            <a:pPr>
              <a:spcBef>
                <a:spcPts val="0"/>
              </a:spcBef>
            </a:pPr>
            <a:r>
              <a:rPr lang="en-GB" sz="1100" dirty="0">
                <a:solidFill>
                  <a:srgbClr val="00B050"/>
                </a:solidFill>
              </a:rPr>
              <a:t>Negligible change in hardness</a:t>
            </a:r>
            <a:r>
              <a:rPr lang="en-GB" sz="1100" dirty="0"/>
              <a:t> </a:t>
            </a:r>
          </a:p>
          <a:p>
            <a:pPr>
              <a:spcBef>
                <a:spcPts val="0"/>
              </a:spcBef>
            </a:pPr>
            <a:r>
              <a:rPr lang="en-GB" sz="1100" dirty="0">
                <a:solidFill>
                  <a:srgbClr val="00B050"/>
                </a:solidFill>
              </a:rPr>
              <a:t>Voids up to 50 µm</a:t>
            </a:r>
            <a:r>
              <a:rPr lang="en-GB" sz="1100" dirty="0"/>
              <a:t> in diameter formed at GBs near the exposed surface.</a:t>
            </a:r>
          </a:p>
          <a:p>
            <a:pPr>
              <a:spcBef>
                <a:spcPts val="0"/>
              </a:spcBef>
            </a:pPr>
            <a:r>
              <a:rPr lang="en-GB" sz="1100" dirty="0"/>
              <a:t>NRA confirmed there was </a:t>
            </a:r>
            <a:r>
              <a:rPr lang="en-GB" sz="1100" dirty="0">
                <a:solidFill>
                  <a:srgbClr val="00B050"/>
                </a:solidFill>
              </a:rPr>
              <a:t>no deuterium present</a:t>
            </a:r>
            <a:r>
              <a:rPr lang="en-GB" sz="1100" dirty="0"/>
              <a:t>.</a:t>
            </a:r>
          </a:p>
          <a:p>
            <a:pPr lvl="1">
              <a:spcBef>
                <a:spcPts val="0"/>
              </a:spcBef>
            </a:pPr>
            <a:endParaRPr lang="en-GB" sz="1100" dirty="0"/>
          </a:p>
          <a:p>
            <a:pPr marL="0" indent="0">
              <a:spcBef>
                <a:spcPts val="0"/>
              </a:spcBef>
              <a:buNone/>
            </a:pPr>
            <a:r>
              <a:rPr lang="en-GB" sz="1400" b="1" dirty="0"/>
              <a:t>Microscopy and micromechanics on W Tile 5 Lamellae</a:t>
            </a:r>
          </a:p>
          <a:p>
            <a:pPr>
              <a:spcBef>
                <a:spcPts val="0"/>
              </a:spcBef>
            </a:pPr>
            <a:r>
              <a:rPr lang="en-GB" sz="1100" dirty="0"/>
              <a:t>Indentation of 3 lamellae showed </a:t>
            </a:r>
            <a:r>
              <a:rPr lang="en-GB" sz="1100" dirty="0">
                <a:solidFill>
                  <a:srgbClr val="00B050"/>
                </a:solidFill>
              </a:rPr>
              <a:t>no change in hardness after exposure in ILW3</a:t>
            </a:r>
            <a:r>
              <a:rPr lang="en-GB" sz="1100" dirty="0"/>
              <a:t>.</a:t>
            </a:r>
          </a:p>
          <a:p>
            <a:pPr>
              <a:spcBef>
                <a:spcPts val="0"/>
              </a:spcBef>
            </a:pPr>
            <a:r>
              <a:rPr lang="en-GB" sz="1100" dirty="0"/>
              <a:t>A shadowed lamella was covered in </a:t>
            </a:r>
            <a:r>
              <a:rPr lang="en-GB" sz="1100" dirty="0">
                <a:solidFill>
                  <a:srgbClr val="00B050"/>
                </a:solidFill>
              </a:rPr>
              <a:t>over 20 droplets of molten W</a:t>
            </a:r>
            <a:r>
              <a:rPr lang="en-GB" sz="1100" dirty="0"/>
              <a:t>.</a:t>
            </a:r>
          </a:p>
          <a:p>
            <a:pPr>
              <a:spcBef>
                <a:spcPts val="0"/>
              </a:spcBef>
            </a:pPr>
            <a:r>
              <a:rPr lang="en-GB" sz="1100" dirty="0"/>
              <a:t>EELS showed </a:t>
            </a:r>
            <a:r>
              <a:rPr lang="en-GB" sz="1100" dirty="0">
                <a:solidFill>
                  <a:srgbClr val="00B050"/>
                </a:solidFill>
              </a:rPr>
              <a:t>Be diffused to droplet-lamella interface</a:t>
            </a:r>
            <a:r>
              <a:rPr lang="en-GB" sz="1100" dirty="0"/>
              <a:t>, formed </a:t>
            </a:r>
            <a:r>
              <a:rPr lang="en-GB" sz="1100" dirty="0" err="1"/>
              <a:t>BeO</a:t>
            </a:r>
            <a:r>
              <a:rPr lang="en-GB" sz="1100" dirty="0"/>
              <a:t> which was decorating void-like structures and had formed layers of up to 200 nm.</a:t>
            </a:r>
          </a:p>
          <a:p>
            <a:pPr>
              <a:spcBef>
                <a:spcPts val="0"/>
              </a:spcBef>
            </a:pPr>
            <a:r>
              <a:rPr lang="en-GB" sz="1100" dirty="0"/>
              <a:t>Underneath every droplet there were </a:t>
            </a:r>
            <a:r>
              <a:rPr lang="en-GB" sz="1100" dirty="0">
                <a:solidFill>
                  <a:srgbClr val="00B050"/>
                </a:solidFill>
              </a:rPr>
              <a:t>bubbles up to 100 nm in diameter </a:t>
            </a:r>
            <a:r>
              <a:rPr lang="en-GB" sz="1100" dirty="0"/>
              <a:t>which extended a few microns into the surface of the lamella.</a:t>
            </a:r>
          </a:p>
          <a:p>
            <a:pPr>
              <a:spcBef>
                <a:spcPts val="0"/>
              </a:spcBef>
            </a:pPr>
            <a:r>
              <a:rPr lang="en-GB" sz="1100" dirty="0">
                <a:solidFill>
                  <a:srgbClr val="00B050"/>
                </a:solidFill>
              </a:rPr>
              <a:t>Bubbles/voids of a similar size and distribution were seen in the as received</a:t>
            </a:r>
            <a:r>
              <a:rPr lang="en-GB" sz="1100" dirty="0"/>
              <a:t>, likely due to the evaporation of impurities during manufacture.</a:t>
            </a:r>
          </a:p>
          <a:p>
            <a:pPr>
              <a:spcBef>
                <a:spcPts val="0"/>
              </a:spcBef>
            </a:pPr>
            <a:r>
              <a:rPr lang="en-GB" sz="1100" dirty="0"/>
              <a:t>Molten droplets are </a:t>
            </a:r>
            <a:r>
              <a:rPr lang="en-GB" sz="1100" dirty="0">
                <a:solidFill>
                  <a:srgbClr val="00B050"/>
                </a:solidFill>
              </a:rPr>
              <a:t>likely responsible for introducing impurities </a:t>
            </a:r>
            <a:r>
              <a:rPr lang="en-GB" sz="1100" dirty="0"/>
              <a:t>and sufficiently high temperatures to create voids. </a:t>
            </a:r>
          </a:p>
          <a:p>
            <a:pPr>
              <a:spcBef>
                <a:spcPts val="0"/>
              </a:spcBef>
            </a:pPr>
            <a:r>
              <a:rPr lang="en-GB" sz="1100" dirty="0">
                <a:solidFill>
                  <a:srgbClr val="00B050"/>
                </a:solidFill>
              </a:rPr>
              <a:t>Hydrogen may be diffusing into the voids </a:t>
            </a:r>
            <a:r>
              <a:rPr lang="en-GB" sz="1100" dirty="0"/>
              <a:t>from the plasma.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6045009" y="648515"/>
            <a:ext cx="2997582" cy="2255012"/>
            <a:chOff x="6022665" y="565925"/>
            <a:chExt cx="2997582" cy="2255012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01905" y="565925"/>
              <a:ext cx="2415600" cy="17693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>
              <a:off x="6022665" y="2359272"/>
              <a:ext cx="299758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800"/>
                <a:t>Figure 1. EBSD images showing the grain size and orientation from (a) The as received Langmuir probe (b) Probe 26 that was placed by tile 6 in the JET divertor.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6045009" y="2881369"/>
            <a:ext cx="2997582" cy="1977067"/>
            <a:chOff x="6022665" y="2986819"/>
            <a:chExt cx="2997582" cy="1977067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4"/>
            <a:srcRect t="3311" r="3891"/>
            <a:stretch/>
          </p:blipFill>
          <p:spPr>
            <a:xfrm>
              <a:off x="6313751" y="2986819"/>
              <a:ext cx="2415410" cy="1620000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6022665" y="4625332"/>
              <a:ext cx="299758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800"/>
                <a:t>Figure 2. EELS map of beryllium signal showing the </a:t>
              </a:r>
              <a:r>
                <a:rPr lang="en-GB" sz="800" err="1"/>
                <a:t>BeO</a:t>
              </a:r>
              <a:r>
                <a:rPr lang="en-GB" sz="800"/>
                <a:t> layer at the droplet-lamella interface. </a:t>
              </a:r>
            </a:p>
          </p:txBody>
        </p:sp>
      </p:grpSp>
      <p:sp>
        <p:nvSpPr>
          <p:cNvPr id="11" name="Textfeld 7">
            <a:extLst>
              <a:ext uri="{FF2B5EF4-FFF2-40B4-BE49-F238E27FC236}">
                <a16:creationId xmlns:a16="http://schemas.microsoft.com/office/drawing/2014/main" id="{CD32603D-E433-447C-B746-75ACCCAB1C65}"/>
              </a:ext>
            </a:extLst>
          </p:cNvPr>
          <p:cNvSpPr txBox="1"/>
          <p:nvPr/>
        </p:nvSpPr>
        <p:spPr>
          <a:xfrm>
            <a:off x="107504" y="4326856"/>
            <a:ext cx="5040560" cy="614014"/>
          </a:xfrm>
          <a:prstGeom prst="rect">
            <a:avLst/>
          </a:prstGeom>
          <a:solidFill>
            <a:srgbClr val="E3E3E3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lvl="0">
              <a:lnSpc>
                <a:spcPct val="113000"/>
              </a:lnSpc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Deliverable:</a:t>
            </a:r>
            <a:endParaRPr kumimoji="0" lang="en-US" sz="1000" b="0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Status: </a:t>
            </a: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 progress</a:t>
            </a:r>
          </a:p>
          <a:p>
            <a:pPr lvl="0">
              <a:lnSpc>
                <a:spcPct val="113000"/>
              </a:lnSpc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Facilities:</a:t>
            </a:r>
            <a:endParaRPr kumimoji="0" lang="en-US" sz="1000" b="0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Fußzeilenplatzhalter 3">
            <a:extLst>
              <a:ext uri="{FF2B5EF4-FFF2-40B4-BE49-F238E27FC236}">
                <a16:creationId xmlns:a16="http://schemas.microsoft.com/office/drawing/2014/main" id="{E2989D4B-E806-4B84-BB17-E951C2772D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7544" y="4908928"/>
            <a:ext cx="8240228" cy="201104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 dirty="0"/>
              <a:t>Jari Likonen | WPPWIE Project Meeting  | FZJ </a:t>
            </a:r>
            <a:r>
              <a:rPr lang="en-GB" sz="1100" dirty="0" err="1"/>
              <a:t>Jülich</a:t>
            </a:r>
            <a:r>
              <a:rPr lang="en-GB" sz="1100" dirty="0"/>
              <a:t> | 7.2.2023 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| Page </a:t>
            </a:r>
            <a:fld id="{6A6D9FA1-99C7-4910-8E32-B85D378B0060}" type="slidenum">
              <a:rPr kumimoji="0" lang="en-GB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74E6115-CE8F-4585-BE58-9CBD1DA17723}"/>
              </a:ext>
            </a:extLst>
          </p:cNvPr>
          <p:cNvSpPr txBox="1"/>
          <p:nvPr/>
        </p:nvSpPr>
        <p:spPr>
          <a:xfrm>
            <a:off x="22977" y="4914525"/>
            <a:ext cx="19211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200" b="1" dirty="0"/>
              <a:t>A. </a:t>
            </a:r>
            <a:r>
              <a:rPr lang="fi-FI" sz="1200" b="1" dirty="0" err="1"/>
              <a:t>Widdowson</a:t>
            </a:r>
            <a:r>
              <a:rPr lang="fi-FI" sz="1200" b="1" dirty="0"/>
              <a:t> et al. (CCFE)</a:t>
            </a:r>
          </a:p>
        </p:txBody>
      </p:sp>
    </p:spTree>
    <p:extLst>
      <p:ext uri="{BB962C8B-B14F-4D97-AF65-F5344CB8AC3E}">
        <p14:creationId xmlns:p14="http://schemas.microsoft.com/office/powerpoint/2010/main" val="307455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2CFB336-90AE-BF0D-C0B8-DEFA2AE6B34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3218" b="5648"/>
          <a:stretch/>
        </p:blipFill>
        <p:spPr>
          <a:xfrm>
            <a:off x="-1" y="418286"/>
            <a:ext cx="9144000" cy="119241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5693981-B455-F88F-58DC-89724C09224A}"/>
              </a:ext>
            </a:extLst>
          </p:cNvPr>
          <p:cNvSpPr txBox="1"/>
          <p:nvPr/>
        </p:nvSpPr>
        <p:spPr>
          <a:xfrm>
            <a:off x="-39760" y="380895"/>
            <a:ext cx="10529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/>
              <a:t>Motivation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CAC127E-711A-3D0F-B97A-BE98EEFA7996}"/>
              </a:ext>
            </a:extLst>
          </p:cNvPr>
          <p:cNvSpPr txBox="1"/>
          <p:nvPr/>
        </p:nvSpPr>
        <p:spPr>
          <a:xfrm>
            <a:off x="2923191" y="980813"/>
            <a:ext cx="545851" cy="36933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GB" b="1"/>
              <a:t>C43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6CEFE42-6527-334E-EB6F-D288A8302E9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633" t="6548" r="3932" b="79654"/>
          <a:stretch/>
        </p:blipFill>
        <p:spPr>
          <a:xfrm>
            <a:off x="2540408" y="400225"/>
            <a:ext cx="4063181" cy="269116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2B0E28DA-FACC-61A0-1421-914A96CAD2ED}"/>
              </a:ext>
            </a:extLst>
          </p:cNvPr>
          <p:cNvGrpSpPr/>
          <p:nvPr/>
        </p:nvGrpSpPr>
        <p:grpSpPr>
          <a:xfrm>
            <a:off x="22074" y="1551808"/>
            <a:ext cx="2725720" cy="1494921"/>
            <a:chOff x="4568130" y="1709526"/>
            <a:chExt cx="4461125" cy="2514359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5FA46358-CECE-EDC5-4182-3230C64184E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68130" y="1718810"/>
              <a:ext cx="4324350" cy="2505075"/>
            </a:xfrm>
            <a:prstGeom prst="rect">
              <a:avLst/>
            </a:prstGeom>
          </p:spPr>
        </p:pic>
        <p:sp>
          <p:nvSpPr>
            <p:cNvPr id="31" name="TextBox 87">
              <a:extLst>
                <a:ext uri="{FF2B5EF4-FFF2-40B4-BE49-F238E27FC236}">
                  <a16:creationId xmlns:a16="http://schemas.microsoft.com/office/drawing/2014/main" id="{39A3A0E8-04B9-F51D-52E8-7AC5263A63F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27683" y="3498018"/>
              <a:ext cx="441291" cy="4348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CC00"/>
                </a:buClr>
                <a:buFont typeface="Wingdings" pitchFamily="2" charset="2"/>
                <a:buNone/>
              </a:pPr>
              <a:r>
                <a:rPr lang="en-GB" sz="1200" b="1">
                  <a:latin typeface="Arial" charset="0"/>
                  <a:ea typeface="ＭＳ Ｐゴシック" pitchFamily="34" charset="-128"/>
                  <a:cs typeface="Arial" charset="0"/>
                </a:rPr>
                <a:t>6</a:t>
              </a:r>
            </a:p>
          </p:txBody>
        </p:sp>
        <p:sp>
          <p:nvSpPr>
            <p:cNvPr id="32" name="TextBox 88">
              <a:extLst>
                <a:ext uri="{FF2B5EF4-FFF2-40B4-BE49-F238E27FC236}">
                  <a16:creationId xmlns:a16="http://schemas.microsoft.com/office/drawing/2014/main" id="{FC3C3DE6-4CF7-4BBD-7C61-210AF73F3F9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174821" y="2240762"/>
              <a:ext cx="441291" cy="4348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CC00"/>
                </a:buClr>
                <a:buFont typeface="Wingdings" pitchFamily="2" charset="2"/>
                <a:buNone/>
              </a:pPr>
              <a:r>
                <a:rPr lang="en-GB" sz="1200" b="1">
                  <a:latin typeface="Arial" charset="0"/>
                  <a:ea typeface="ＭＳ Ｐゴシック" pitchFamily="34" charset="-128"/>
                  <a:cs typeface="Arial" charset="0"/>
                </a:rPr>
                <a:t>8</a:t>
              </a:r>
            </a:p>
          </p:txBody>
        </p:sp>
        <p:sp>
          <p:nvSpPr>
            <p:cNvPr id="33" name="TextBox 89">
              <a:extLst>
                <a:ext uri="{FF2B5EF4-FFF2-40B4-BE49-F238E27FC236}">
                  <a16:creationId xmlns:a16="http://schemas.microsoft.com/office/drawing/2014/main" id="{026E3733-B5F0-CA78-A928-7BA196D57BD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139919" y="2944739"/>
              <a:ext cx="441291" cy="4348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CC00"/>
                </a:buClr>
                <a:buFont typeface="Wingdings" pitchFamily="2" charset="2"/>
                <a:buNone/>
              </a:pPr>
              <a:r>
                <a:rPr lang="en-GB" sz="1200" b="1">
                  <a:latin typeface="Arial" charset="0"/>
                  <a:ea typeface="ＭＳ Ｐゴシック" pitchFamily="34" charset="-128"/>
                  <a:cs typeface="Arial" charset="0"/>
                </a:rPr>
                <a:t>7</a:t>
              </a:r>
            </a:p>
          </p:txBody>
        </p:sp>
        <p:sp>
          <p:nvSpPr>
            <p:cNvPr id="34" name="TextBox 90">
              <a:extLst>
                <a:ext uri="{FF2B5EF4-FFF2-40B4-BE49-F238E27FC236}">
                  <a16:creationId xmlns:a16="http://schemas.microsoft.com/office/drawing/2014/main" id="{9FCAF869-CA9C-9E98-DADF-5A9CAFF9C49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49845" y="2019335"/>
              <a:ext cx="441291" cy="4348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CC00"/>
                </a:buClr>
                <a:buFont typeface="Wingdings" pitchFamily="2" charset="2"/>
                <a:buNone/>
              </a:pPr>
              <a:r>
                <a:rPr lang="en-GB" sz="1200" b="1">
                  <a:latin typeface="Arial" charset="0"/>
                  <a:ea typeface="ＭＳ Ｐゴシック" pitchFamily="34" charset="-128"/>
                  <a:cs typeface="Arial" charset="0"/>
                </a:rPr>
                <a:t>0</a:t>
              </a:r>
            </a:p>
          </p:txBody>
        </p:sp>
        <p:sp>
          <p:nvSpPr>
            <p:cNvPr id="35" name="TextBox 91">
              <a:extLst>
                <a:ext uri="{FF2B5EF4-FFF2-40B4-BE49-F238E27FC236}">
                  <a16:creationId xmlns:a16="http://schemas.microsoft.com/office/drawing/2014/main" id="{D260E9D9-9591-8856-BEA1-70AD238BF21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15105" y="2201697"/>
              <a:ext cx="441291" cy="4348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CC00"/>
                </a:buClr>
                <a:buFont typeface="Wingdings" pitchFamily="2" charset="2"/>
                <a:buNone/>
              </a:pPr>
              <a:r>
                <a:rPr lang="en-GB" sz="1200" b="1">
                  <a:latin typeface="Arial" charset="0"/>
                  <a:ea typeface="ＭＳ Ｐゴシック" pitchFamily="34" charset="-128"/>
                  <a:cs typeface="Arial" charset="0"/>
                </a:rPr>
                <a:t>1</a:t>
              </a:r>
            </a:p>
          </p:txBody>
        </p:sp>
        <p:sp>
          <p:nvSpPr>
            <p:cNvPr id="36" name="TextBox 92">
              <a:extLst>
                <a:ext uri="{FF2B5EF4-FFF2-40B4-BE49-F238E27FC236}">
                  <a16:creationId xmlns:a16="http://schemas.microsoft.com/office/drawing/2014/main" id="{D75AB37B-AF01-B15B-AE1E-16C3A9C57CF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903745" y="3080102"/>
              <a:ext cx="441291" cy="4348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CC00"/>
                </a:buClr>
                <a:buFont typeface="Wingdings" pitchFamily="2" charset="2"/>
                <a:buNone/>
              </a:pPr>
              <a:r>
                <a:rPr lang="en-GB" sz="1200" b="1">
                  <a:latin typeface="Arial" charset="0"/>
                  <a:ea typeface="ＭＳ Ｐゴシック" pitchFamily="34" charset="-128"/>
                  <a:cs typeface="Arial" charset="0"/>
                </a:rPr>
                <a:t>3</a:t>
              </a:r>
            </a:p>
          </p:txBody>
        </p:sp>
        <p:sp>
          <p:nvSpPr>
            <p:cNvPr id="37" name="TextBox 93">
              <a:extLst>
                <a:ext uri="{FF2B5EF4-FFF2-40B4-BE49-F238E27FC236}">
                  <a16:creationId xmlns:a16="http://schemas.microsoft.com/office/drawing/2014/main" id="{EC7A49EE-8D1C-633C-E439-CA0217B51A8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609212" y="3533611"/>
              <a:ext cx="441291" cy="4348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CC00"/>
                </a:buClr>
                <a:buFont typeface="Wingdings" pitchFamily="2" charset="2"/>
                <a:buNone/>
              </a:pPr>
              <a:r>
                <a:rPr lang="en-GB" sz="1200" b="1">
                  <a:latin typeface="Arial" charset="0"/>
                  <a:ea typeface="ＭＳ Ｐゴシック" pitchFamily="34" charset="-128"/>
                  <a:cs typeface="Arial" charset="0"/>
                </a:rPr>
                <a:t>4</a:t>
              </a:r>
            </a:p>
          </p:txBody>
        </p:sp>
        <p:sp>
          <p:nvSpPr>
            <p:cNvPr id="38" name="TextBox 94">
              <a:extLst>
                <a:ext uri="{FF2B5EF4-FFF2-40B4-BE49-F238E27FC236}">
                  <a16:creationId xmlns:a16="http://schemas.microsoft.com/office/drawing/2014/main" id="{1D192F76-AA59-0274-2398-61184B9FB75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392426" y="2922941"/>
              <a:ext cx="441291" cy="4348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CC00"/>
                </a:buClr>
                <a:buFont typeface="Wingdings" pitchFamily="2" charset="2"/>
                <a:buNone/>
              </a:pPr>
              <a:r>
                <a:rPr lang="en-GB" sz="1200" b="1">
                  <a:solidFill>
                    <a:srgbClr val="FF0000"/>
                  </a:solidFill>
                  <a:latin typeface="Arial" charset="0"/>
                  <a:ea typeface="ＭＳ Ｐゴシック" pitchFamily="34" charset="-128"/>
                  <a:cs typeface="Arial" charset="0"/>
                </a:rPr>
                <a:t>5</a:t>
              </a:r>
            </a:p>
          </p:txBody>
        </p:sp>
        <p:sp>
          <p:nvSpPr>
            <p:cNvPr id="39" name="TextBox 88">
              <a:extLst>
                <a:ext uri="{FF2B5EF4-FFF2-40B4-BE49-F238E27FC236}">
                  <a16:creationId xmlns:a16="http://schemas.microsoft.com/office/drawing/2014/main" id="{CBB7077D-E500-84D3-E251-BFB3B8538F0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620439" y="1921372"/>
              <a:ext cx="766616" cy="3882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CC00"/>
                </a:buClr>
                <a:buFont typeface="Wingdings" pitchFamily="2" charset="2"/>
                <a:buNone/>
              </a:pPr>
              <a:r>
                <a:rPr lang="en-GB" sz="1000">
                  <a:latin typeface="Arial" charset="0"/>
                  <a:ea typeface="ＭＳ Ｐゴシック" pitchFamily="34" charset="-128"/>
                  <a:cs typeface="Arial" charset="0"/>
                </a:rPr>
                <a:t>tile B</a:t>
              </a:r>
            </a:p>
          </p:txBody>
        </p:sp>
        <p:sp>
          <p:nvSpPr>
            <p:cNvPr id="40" name="TextBox 88">
              <a:extLst>
                <a:ext uri="{FF2B5EF4-FFF2-40B4-BE49-F238E27FC236}">
                  <a16:creationId xmlns:a16="http://schemas.microsoft.com/office/drawing/2014/main" id="{85BBBE20-27F7-EE11-9382-62BFEFD675F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249522" y="1709526"/>
              <a:ext cx="779733" cy="3882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CC00"/>
                </a:buClr>
                <a:buFont typeface="Wingdings" pitchFamily="2" charset="2"/>
                <a:buNone/>
              </a:pPr>
              <a:r>
                <a:rPr lang="en-GB" sz="1000">
                  <a:latin typeface="Arial" charset="0"/>
                  <a:ea typeface="ＭＳ Ｐゴシック" pitchFamily="34" charset="-128"/>
                  <a:cs typeface="Arial" charset="0"/>
                </a:rPr>
                <a:t>tile C</a:t>
              </a:r>
            </a:p>
          </p:txBody>
        </p:sp>
        <p:sp>
          <p:nvSpPr>
            <p:cNvPr id="41" name="Freeform 19">
              <a:extLst>
                <a:ext uri="{FF2B5EF4-FFF2-40B4-BE49-F238E27FC236}">
                  <a16:creationId xmlns:a16="http://schemas.microsoft.com/office/drawing/2014/main" id="{CDF2DE95-EA48-4261-2640-35417DCADB50}"/>
                </a:ext>
              </a:extLst>
            </p:cNvPr>
            <p:cNvSpPr/>
            <p:nvPr/>
          </p:nvSpPr>
          <p:spPr>
            <a:xfrm>
              <a:off x="6376988" y="3262313"/>
              <a:ext cx="833437" cy="352425"/>
            </a:xfrm>
            <a:custGeom>
              <a:avLst/>
              <a:gdLst>
                <a:gd name="connsiteX0" fmla="*/ 0 w 833437"/>
                <a:gd name="connsiteY0" fmla="*/ 121443 h 352425"/>
                <a:gd name="connsiteX1" fmla="*/ 76200 w 833437"/>
                <a:gd name="connsiteY1" fmla="*/ 0 h 352425"/>
                <a:gd name="connsiteX2" fmla="*/ 250031 w 833437"/>
                <a:gd name="connsiteY2" fmla="*/ 45243 h 352425"/>
                <a:gd name="connsiteX3" fmla="*/ 259556 w 833437"/>
                <a:gd name="connsiteY3" fmla="*/ 59531 h 352425"/>
                <a:gd name="connsiteX4" fmla="*/ 445293 w 833437"/>
                <a:gd name="connsiteY4" fmla="*/ 104775 h 352425"/>
                <a:gd name="connsiteX5" fmla="*/ 450056 w 833437"/>
                <a:gd name="connsiteY5" fmla="*/ 119062 h 352425"/>
                <a:gd name="connsiteX6" fmla="*/ 640556 w 833437"/>
                <a:gd name="connsiteY6" fmla="*/ 166687 h 352425"/>
                <a:gd name="connsiteX7" fmla="*/ 645318 w 833437"/>
                <a:gd name="connsiteY7" fmla="*/ 176212 h 352425"/>
                <a:gd name="connsiteX8" fmla="*/ 831056 w 833437"/>
                <a:gd name="connsiteY8" fmla="*/ 221456 h 352425"/>
                <a:gd name="connsiteX9" fmla="*/ 833437 w 833437"/>
                <a:gd name="connsiteY9" fmla="*/ 340518 h 352425"/>
                <a:gd name="connsiteX10" fmla="*/ 792956 w 833437"/>
                <a:gd name="connsiteY10" fmla="*/ 335756 h 352425"/>
                <a:gd name="connsiteX11" fmla="*/ 783431 w 833437"/>
                <a:gd name="connsiteY11" fmla="*/ 352425 h 352425"/>
                <a:gd name="connsiteX12" fmla="*/ 726281 w 833437"/>
                <a:gd name="connsiteY12" fmla="*/ 335756 h 352425"/>
                <a:gd name="connsiteX13" fmla="*/ 721518 w 833437"/>
                <a:gd name="connsiteY13" fmla="*/ 352425 h 352425"/>
                <a:gd name="connsiteX14" fmla="*/ 88106 w 833437"/>
                <a:gd name="connsiteY14" fmla="*/ 164306 h 352425"/>
                <a:gd name="connsiteX15" fmla="*/ 92868 w 833437"/>
                <a:gd name="connsiteY15" fmla="*/ 145256 h 352425"/>
                <a:gd name="connsiteX16" fmla="*/ 52387 w 833437"/>
                <a:gd name="connsiteY16" fmla="*/ 128587 h 352425"/>
                <a:gd name="connsiteX17" fmla="*/ 0 w 833437"/>
                <a:gd name="connsiteY17" fmla="*/ 121443 h 352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833437" h="352425">
                  <a:moveTo>
                    <a:pt x="0" y="121443"/>
                  </a:moveTo>
                  <a:lnTo>
                    <a:pt x="76200" y="0"/>
                  </a:lnTo>
                  <a:lnTo>
                    <a:pt x="250031" y="45243"/>
                  </a:lnTo>
                  <a:lnTo>
                    <a:pt x="259556" y="59531"/>
                  </a:lnTo>
                  <a:lnTo>
                    <a:pt x="445293" y="104775"/>
                  </a:lnTo>
                  <a:lnTo>
                    <a:pt x="450056" y="119062"/>
                  </a:lnTo>
                  <a:lnTo>
                    <a:pt x="640556" y="166687"/>
                  </a:lnTo>
                  <a:lnTo>
                    <a:pt x="645318" y="176212"/>
                  </a:lnTo>
                  <a:lnTo>
                    <a:pt x="831056" y="221456"/>
                  </a:lnTo>
                  <a:cubicBezTo>
                    <a:pt x="831850" y="261143"/>
                    <a:pt x="832643" y="300831"/>
                    <a:pt x="833437" y="340518"/>
                  </a:cubicBezTo>
                  <a:lnTo>
                    <a:pt x="792956" y="335756"/>
                  </a:lnTo>
                  <a:lnTo>
                    <a:pt x="783431" y="352425"/>
                  </a:lnTo>
                  <a:lnTo>
                    <a:pt x="726281" y="335756"/>
                  </a:lnTo>
                  <a:lnTo>
                    <a:pt x="721518" y="352425"/>
                  </a:lnTo>
                  <a:lnTo>
                    <a:pt x="88106" y="164306"/>
                  </a:lnTo>
                  <a:lnTo>
                    <a:pt x="92868" y="145256"/>
                  </a:lnTo>
                  <a:lnTo>
                    <a:pt x="52387" y="128587"/>
                  </a:lnTo>
                  <a:lnTo>
                    <a:pt x="0" y="121443"/>
                  </a:lnTo>
                  <a:close/>
                </a:path>
              </a:pathLst>
            </a:custGeom>
            <a:solidFill>
              <a:srgbClr val="FF0000">
                <a:alpha val="40000"/>
              </a:srgbClr>
            </a:solidFill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2" name="Freeform 20">
              <a:extLst>
                <a:ext uri="{FF2B5EF4-FFF2-40B4-BE49-F238E27FC236}">
                  <a16:creationId xmlns:a16="http://schemas.microsoft.com/office/drawing/2014/main" id="{C06A92D1-57EF-32B7-19CC-432C49B692CE}"/>
                </a:ext>
              </a:extLst>
            </p:cNvPr>
            <p:cNvSpPr/>
            <p:nvPr/>
          </p:nvSpPr>
          <p:spPr>
            <a:xfrm>
              <a:off x="6291263" y="3424238"/>
              <a:ext cx="176212" cy="173831"/>
            </a:xfrm>
            <a:custGeom>
              <a:avLst/>
              <a:gdLst>
                <a:gd name="connsiteX0" fmla="*/ 116681 w 176212"/>
                <a:gd name="connsiteY0" fmla="*/ 0 h 173831"/>
                <a:gd name="connsiteX1" fmla="*/ 164306 w 176212"/>
                <a:gd name="connsiteY1" fmla="*/ 21431 h 173831"/>
                <a:gd name="connsiteX2" fmla="*/ 176212 w 176212"/>
                <a:gd name="connsiteY2" fmla="*/ 40481 h 173831"/>
                <a:gd name="connsiteX3" fmla="*/ 78581 w 176212"/>
                <a:gd name="connsiteY3" fmla="*/ 166687 h 173831"/>
                <a:gd name="connsiteX4" fmla="*/ 71437 w 176212"/>
                <a:gd name="connsiteY4" fmla="*/ 166687 h 173831"/>
                <a:gd name="connsiteX5" fmla="*/ 66675 w 176212"/>
                <a:gd name="connsiteY5" fmla="*/ 173831 h 173831"/>
                <a:gd name="connsiteX6" fmla="*/ 4762 w 176212"/>
                <a:gd name="connsiteY6" fmla="*/ 173831 h 173831"/>
                <a:gd name="connsiteX7" fmla="*/ 0 w 176212"/>
                <a:gd name="connsiteY7" fmla="*/ 159543 h 173831"/>
                <a:gd name="connsiteX8" fmla="*/ 47625 w 176212"/>
                <a:gd name="connsiteY8" fmla="*/ 88106 h 173831"/>
                <a:gd name="connsiteX9" fmla="*/ 116681 w 176212"/>
                <a:gd name="connsiteY9" fmla="*/ 0 h 173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6212" h="173831">
                  <a:moveTo>
                    <a:pt x="116681" y="0"/>
                  </a:moveTo>
                  <a:lnTo>
                    <a:pt x="164306" y="21431"/>
                  </a:lnTo>
                  <a:lnTo>
                    <a:pt x="176212" y="40481"/>
                  </a:lnTo>
                  <a:lnTo>
                    <a:pt x="78581" y="166687"/>
                  </a:lnTo>
                  <a:lnTo>
                    <a:pt x="71437" y="166687"/>
                  </a:lnTo>
                  <a:lnTo>
                    <a:pt x="66675" y="173831"/>
                  </a:lnTo>
                  <a:lnTo>
                    <a:pt x="4762" y="173831"/>
                  </a:lnTo>
                  <a:lnTo>
                    <a:pt x="0" y="159543"/>
                  </a:lnTo>
                  <a:lnTo>
                    <a:pt x="47625" y="88106"/>
                  </a:lnTo>
                  <a:lnTo>
                    <a:pt x="116681" y="0"/>
                  </a:lnTo>
                  <a:close/>
                </a:path>
              </a:pathLst>
            </a:custGeom>
            <a:solidFill>
              <a:srgbClr val="FF0000">
                <a:alpha val="40000"/>
              </a:srgbClr>
            </a:solidFill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3" name="Freeform 21">
              <a:extLst>
                <a:ext uri="{FF2B5EF4-FFF2-40B4-BE49-F238E27FC236}">
                  <a16:creationId xmlns:a16="http://schemas.microsoft.com/office/drawing/2014/main" id="{BB129043-216E-0D2A-E644-92CBAE94A0ED}"/>
                </a:ext>
              </a:extLst>
            </p:cNvPr>
            <p:cNvSpPr/>
            <p:nvPr/>
          </p:nvSpPr>
          <p:spPr>
            <a:xfrm>
              <a:off x="7991320" y="2028360"/>
              <a:ext cx="464646" cy="309764"/>
            </a:xfrm>
            <a:custGeom>
              <a:avLst/>
              <a:gdLst>
                <a:gd name="connsiteX0" fmla="*/ 0 w 464646"/>
                <a:gd name="connsiteY0" fmla="*/ 265086 h 309764"/>
                <a:gd name="connsiteX1" fmla="*/ 414012 w 464646"/>
                <a:gd name="connsiteY1" fmla="*/ 0 h 309764"/>
                <a:gd name="connsiteX2" fmla="*/ 464646 w 464646"/>
                <a:gd name="connsiteY2" fmla="*/ 71484 h 309764"/>
                <a:gd name="connsiteX3" fmla="*/ 113183 w 464646"/>
                <a:gd name="connsiteY3" fmla="*/ 303807 h 309764"/>
                <a:gd name="connsiteX4" fmla="*/ 23828 w 464646"/>
                <a:gd name="connsiteY4" fmla="*/ 309764 h 309764"/>
                <a:gd name="connsiteX5" fmla="*/ 0 w 464646"/>
                <a:gd name="connsiteY5" fmla="*/ 265086 h 309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64646" h="309764">
                  <a:moveTo>
                    <a:pt x="0" y="265086"/>
                  </a:moveTo>
                  <a:lnTo>
                    <a:pt x="414012" y="0"/>
                  </a:lnTo>
                  <a:lnTo>
                    <a:pt x="464646" y="71484"/>
                  </a:lnTo>
                  <a:lnTo>
                    <a:pt x="113183" y="303807"/>
                  </a:lnTo>
                  <a:lnTo>
                    <a:pt x="23828" y="309764"/>
                  </a:lnTo>
                  <a:lnTo>
                    <a:pt x="0" y="26508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4" name="Freeform 22">
              <a:extLst>
                <a:ext uri="{FF2B5EF4-FFF2-40B4-BE49-F238E27FC236}">
                  <a16:creationId xmlns:a16="http://schemas.microsoft.com/office/drawing/2014/main" id="{1E80E311-77EA-3C1D-6785-E898B38ECDB6}"/>
                </a:ext>
              </a:extLst>
            </p:cNvPr>
            <p:cNvSpPr/>
            <p:nvPr/>
          </p:nvSpPr>
          <p:spPr>
            <a:xfrm>
              <a:off x="8429160" y="2010489"/>
              <a:ext cx="339549" cy="86376"/>
            </a:xfrm>
            <a:custGeom>
              <a:avLst/>
              <a:gdLst>
                <a:gd name="connsiteX0" fmla="*/ 0 w 339549"/>
                <a:gd name="connsiteY0" fmla="*/ 0 h 86376"/>
                <a:gd name="connsiteX1" fmla="*/ 336570 w 339549"/>
                <a:gd name="connsiteY1" fmla="*/ 0 h 86376"/>
                <a:gd name="connsiteX2" fmla="*/ 339549 w 339549"/>
                <a:gd name="connsiteY2" fmla="*/ 86376 h 86376"/>
                <a:gd name="connsiteX3" fmla="*/ 38720 w 339549"/>
                <a:gd name="connsiteY3" fmla="*/ 86376 h 86376"/>
                <a:gd name="connsiteX4" fmla="*/ 0 w 339549"/>
                <a:gd name="connsiteY4" fmla="*/ 0 h 86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549" h="86376">
                  <a:moveTo>
                    <a:pt x="0" y="0"/>
                  </a:moveTo>
                  <a:lnTo>
                    <a:pt x="336570" y="0"/>
                  </a:lnTo>
                  <a:lnTo>
                    <a:pt x="339549" y="86376"/>
                  </a:lnTo>
                  <a:lnTo>
                    <a:pt x="38720" y="863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2BCF6252-91A1-571A-794E-4111CEDF130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78" b="22317"/>
          <a:stretch/>
        </p:blipFill>
        <p:spPr bwMode="auto">
          <a:xfrm>
            <a:off x="15940" y="3127692"/>
            <a:ext cx="1276420" cy="5689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CCE342D-9994-4D13-1C06-44B017D181A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9346" y="3135881"/>
            <a:ext cx="1349100" cy="5344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C789BCE-6C50-18C6-6D61-6CDD451EFC3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48" t="11020" r="18520" b="14179"/>
          <a:stretch/>
        </p:blipFill>
        <p:spPr bwMode="auto">
          <a:xfrm>
            <a:off x="15940" y="3777559"/>
            <a:ext cx="444906" cy="43284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AED21F49-D4D6-ADF9-4335-C070FBA9D013}"/>
              </a:ext>
            </a:extLst>
          </p:cNvPr>
          <p:cNvCxnSpPr>
            <a:cxnSpLocks/>
          </p:cNvCxnSpPr>
          <p:nvPr/>
        </p:nvCxnSpPr>
        <p:spPr>
          <a:xfrm>
            <a:off x="486963" y="2700001"/>
            <a:ext cx="0" cy="246404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CF18879A-FE66-3613-6F3E-3F35C6FD356A}"/>
              </a:ext>
            </a:extLst>
          </p:cNvPr>
          <p:cNvCxnSpPr>
            <a:cxnSpLocks/>
          </p:cNvCxnSpPr>
          <p:nvPr/>
        </p:nvCxnSpPr>
        <p:spPr>
          <a:xfrm flipH="1">
            <a:off x="833530" y="2643995"/>
            <a:ext cx="277693" cy="462283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>
            <a:extLst>
              <a:ext uri="{FF2B5EF4-FFF2-40B4-BE49-F238E27FC236}">
                <a16:creationId xmlns:a16="http://schemas.microsoft.com/office/drawing/2014/main" id="{FCC430E5-ABD7-B50B-390D-992CC2AAE17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2828" y="3790594"/>
            <a:ext cx="2028264" cy="131451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8FDD4A2-C97D-6A68-4058-3A7F8A2D8861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5762" t="20364" r="18915" b="27724"/>
          <a:stretch/>
        </p:blipFill>
        <p:spPr>
          <a:xfrm>
            <a:off x="2078133" y="4628773"/>
            <a:ext cx="783844" cy="501452"/>
          </a:xfrm>
          <a:prstGeom prst="rect">
            <a:avLst/>
          </a:prstGeom>
        </p:spPr>
      </p:pic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A894FD7F-0BBB-DB7B-5099-00A2C4B88200}"/>
              </a:ext>
            </a:extLst>
          </p:cNvPr>
          <p:cNvCxnSpPr>
            <a:cxnSpLocks/>
          </p:cNvCxnSpPr>
          <p:nvPr/>
        </p:nvCxnSpPr>
        <p:spPr>
          <a:xfrm>
            <a:off x="1646808" y="4535302"/>
            <a:ext cx="608763" cy="344197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13B9571A-1F9A-0D7A-442C-BA48F85EA8F9}"/>
              </a:ext>
            </a:extLst>
          </p:cNvPr>
          <p:cNvCxnSpPr>
            <a:cxnSpLocks/>
          </p:cNvCxnSpPr>
          <p:nvPr/>
        </p:nvCxnSpPr>
        <p:spPr>
          <a:xfrm>
            <a:off x="419831" y="4040252"/>
            <a:ext cx="1067129" cy="421508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83DA8554-D743-14A5-F210-23D8AC4B19B8}"/>
              </a:ext>
            </a:extLst>
          </p:cNvPr>
          <p:cNvCxnSpPr>
            <a:cxnSpLocks/>
          </p:cNvCxnSpPr>
          <p:nvPr/>
        </p:nvCxnSpPr>
        <p:spPr>
          <a:xfrm flipH="1">
            <a:off x="438598" y="3612731"/>
            <a:ext cx="1127338" cy="302654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A6BD7965-3F80-6670-9C4C-0045B2588990}"/>
              </a:ext>
            </a:extLst>
          </p:cNvPr>
          <p:cNvSpPr txBox="1"/>
          <p:nvPr/>
        </p:nvSpPr>
        <p:spPr>
          <a:xfrm>
            <a:off x="2196638" y="3816836"/>
            <a:ext cx="546835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200" b="1"/>
              <a:t>PSI-2</a:t>
            </a:r>
          </a:p>
        </p:txBody>
      </p: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75935438-8485-DF86-0726-24DC379F0982}"/>
              </a:ext>
            </a:extLst>
          </p:cNvPr>
          <p:cNvCxnSpPr>
            <a:cxnSpLocks/>
          </p:cNvCxnSpPr>
          <p:nvPr/>
        </p:nvCxnSpPr>
        <p:spPr>
          <a:xfrm>
            <a:off x="1294665" y="3412144"/>
            <a:ext cx="174444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TextBox 70">
            <a:extLst>
              <a:ext uri="{FF2B5EF4-FFF2-40B4-BE49-F238E27FC236}">
                <a16:creationId xmlns:a16="http://schemas.microsoft.com/office/drawing/2014/main" id="{3C908E21-951C-32A3-F341-51E2AEDAAF33}"/>
              </a:ext>
            </a:extLst>
          </p:cNvPr>
          <p:cNvSpPr txBox="1"/>
          <p:nvPr/>
        </p:nvSpPr>
        <p:spPr>
          <a:xfrm>
            <a:off x="2932417" y="3696596"/>
            <a:ext cx="1111299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000" b="1"/>
              <a:t>W-tile 5 lamellae</a:t>
            </a:r>
          </a:p>
        </p:txBody>
      </p:sp>
      <p:grpSp>
        <p:nvGrpSpPr>
          <p:cNvPr id="79" name="Group 78">
            <a:extLst>
              <a:ext uri="{FF2B5EF4-FFF2-40B4-BE49-F238E27FC236}">
                <a16:creationId xmlns:a16="http://schemas.microsoft.com/office/drawing/2014/main" id="{3A7EEE72-5385-0552-6EBB-78AFC7AE8B4A}"/>
              </a:ext>
            </a:extLst>
          </p:cNvPr>
          <p:cNvGrpSpPr/>
          <p:nvPr/>
        </p:nvGrpSpPr>
        <p:grpSpPr>
          <a:xfrm>
            <a:off x="2913131" y="1606035"/>
            <a:ext cx="2237668" cy="3531325"/>
            <a:chOff x="2861977" y="1605826"/>
            <a:chExt cx="2237668" cy="3531325"/>
          </a:xfrm>
        </p:grpSpPr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950E67FE-7E54-0877-DBE7-DE5C016F5E58}"/>
                </a:ext>
              </a:extLst>
            </p:cNvPr>
            <p:cNvSpPr txBox="1"/>
            <p:nvPr/>
          </p:nvSpPr>
          <p:spPr>
            <a:xfrm>
              <a:off x="3075035" y="1605826"/>
              <a:ext cx="1736345" cy="5539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000" b="1" u="sng">
                  <a:solidFill>
                    <a:srgbClr val="FF0000"/>
                  </a:solidFill>
                </a:rPr>
                <a:t>1</a:t>
              </a:r>
              <a:r>
                <a:rPr lang="en-GB" sz="1000" b="1" u="sng" baseline="30000">
                  <a:solidFill>
                    <a:srgbClr val="FF0000"/>
                  </a:solidFill>
                </a:rPr>
                <a:t>st</a:t>
              </a:r>
              <a:r>
                <a:rPr lang="en-GB" sz="1000" b="1" u="sng">
                  <a:solidFill>
                    <a:srgbClr val="FF0000"/>
                  </a:solidFill>
                </a:rPr>
                <a:t> scenario – Fuzz formation</a:t>
              </a:r>
            </a:p>
            <a:p>
              <a:pPr algn="ctr"/>
              <a:r>
                <a:rPr lang="en-GB" sz="1000">
                  <a:solidFill>
                    <a:srgbClr val="FF0000"/>
                  </a:solidFill>
                </a:rPr>
                <a:t>Temperature ~ 900 - 1000 </a:t>
              </a:r>
              <a:r>
                <a:rPr lang="en-GB" sz="1000" baseline="30000">
                  <a:solidFill>
                    <a:srgbClr val="FF0000"/>
                  </a:solidFill>
                </a:rPr>
                <a:t>0</a:t>
              </a:r>
              <a:r>
                <a:rPr lang="en-GB" sz="1000">
                  <a:solidFill>
                    <a:srgbClr val="FF0000"/>
                  </a:solidFill>
                </a:rPr>
                <a:t>C</a:t>
              </a:r>
              <a:r>
                <a:rPr lang="en-GB" sz="1000"/>
                <a:t> </a:t>
              </a:r>
            </a:p>
            <a:p>
              <a:pPr algn="ctr"/>
              <a:r>
                <a:rPr lang="en-GB" sz="1000"/>
                <a:t>Fluence ~ 1.5 × 10</a:t>
              </a:r>
              <a:r>
                <a:rPr lang="en-GB" sz="1000" baseline="30000"/>
                <a:t>25 </a:t>
              </a:r>
              <a:r>
                <a:rPr lang="en-GB" sz="1000"/>
                <a:t>m</a:t>
              </a:r>
              <a:r>
                <a:rPr lang="en-GB" sz="1000" baseline="30000"/>
                <a:t>-2</a:t>
              </a:r>
            </a:p>
          </p:txBody>
        </p:sp>
        <p:pic>
          <p:nvPicPr>
            <p:cNvPr id="68" name="Picture 67">
              <a:extLst>
                <a:ext uri="{FF2B5EF4-FFF2-40B4-BE49-F238E27FC236}">
                  <a16:creationId xmlns:a16="http://schemas.microsoft.com/office/drawing/2014/main" id="{63CA9B90-086D-B3BD-C90E-E0590E3C709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923191" y="2100328"/>
              <a:ext cx="2157628" cy="1596268"/>
            </a:xfrm>
            <a:prstGeom prst="rect">
              <a:avLst/>
            </a:prstGeom>
          </p:spPr>
        </p:pic>
        <p:pic>
          <p:nvPicPr>
            <p:cNvPr id="70" name="Picture 69">
              <a:extLst>
                <a:ext uri="{FF2B5EF4-FFF2-40B4-BE49-F238E27FC236}">
                  <a16:creationId xmlns:a16="http://schemas.microsoft.com/office/drawing/2014/main" id="{A3008EFD-E1A9-8EBE-6F5F-58C78AA8902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932417" y="3651508"/>
              <a:ext cx="2167228" cy="1485643"/>
            </a:xfrm>
            <a:prstGeom prst="rect">
              <a:avLst/>
            </a:prstGeom>
          </p:spPr>
        </p:pic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092A434F-831F-B81C-ECD8-BD61DF96E161}"/>
                </a:ext>
              </a:extLst>
            </p:cNvPr>
            <p:cNvSpPr/>
            <p:nvPr/>
          </p:nvSpPr>
          <p:spPr>
            <a:xfrm>
              <a:off x="2861977" y="1605826"/>
              <a:ext cx="2237668" cy="3531325"/>
            </a:xfrm>
            <a:prstGeom prst="rect">
              <a:avLst/>
            </a:prstGeom>
            <a:noFill/>
            <a:ln w="2222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8528A6A2-4D5A-FD30-D4E1-3769EF18C93E}"/>
              </a:ext>
            </a:extLst>
          </p:cNvPr>
          <p:cNvGrpSpPr/>
          <p:nvPr/>
        </p:nvGrpSpPr>
        <p:grpSpPr>
          <a:xfrm>
            <a:off x="5516536" y="1626292"/>
            <a:ext cx="3140501" cy="2727375"/>
            <a:chOff x="5080820" y="1925543"/>
            <a:chExt cx="2646534" cy="2536217"/>
          </a:xfrm>
        </p:grpSpPr>
        <p:pic>
          <p:nvPicPr>
            <p:cNvPr id="73" name="Picture 72">
              <a:extLst>
                <a:ext uri="{FF2B5EF4-FFF2-40B4-BE49-F238E27FC236}">
                  <a16:creationId xmlns:a16="http://schemas.microsoft.com/office/drawing/2014/main" id="{AB8EDBE7-552F-8786-4E08-85022BC088C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5148794" y="2454671"/>
              <a:ext cx="2578559" cy="1939658"/>
            </a:xfrm>
            <a:prstGeom prst="rect">
              <a:avLst/>
            </a:prstGeom>
          </p:spPr>
        </p:pic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9D931EAF-1609-7A3D-68CB-EEF8FCA33656}"/>
                </a:ext>
              </a:extLst>
            </p:cNvPr>
            <p:cNvSpPr txBox="1"/>
            <p:nvPr/>
          </p:nvSpPr>
          <p:spPr>
            <a:xfrm>
              <a:off x="5080820" y="1941957"/>
              <a:ext cx="2646534" cy="51516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000" b="1" u="sng">
                  <a:solidFill>
                    <a:srgbClr val="003399"/>
                  </a:solidFill>
                </a:rPr>
                <a:t>2</a:t>
              </a:r>
              <a:r>
                <a:rPr lang="en-GB" sz="1000" b="1" u="sng" baseline="30000">
                  <a:solidFill>
                    <a:srgbClr val="003399"/>
                  </a:solidFill>
                </a:rPr>
                <a:t>nd</a:t>
              </a:r>
              <a:r>
                <a:rPr lang="en-GB" sz="1000" b="1" u="sng">
                  <a:solidFill>
                    <a:srgbClr val="003399"/>
                  </a:solidFill>
                </a:rPr>
                <a:t> scenario – JET’s He campaign conditions  700 </a:t>
              </a:r>
              <a:r>
                <a:rPr lang="en-GB" sz="1000" b="1" u="sng" baseline="30000">
                  <a:solidFill>
                    <a:srgbClr val="003399"/>
                  </a:solidFill>
                </a:rPr>
                <a:t>0</a:t>
              </a:r>
              <a:r>
                <a:rPr lang="en-GB" sz="1000" b="1" u="sng">
                  <a:solidFill>
                    <a:srgbClr val="003399"/>
                  </a:solidFill>
                </a:rPr>
                <a:t>C </a:t>
              </a:r>
            </a:p>
            <a:p>
              <a:pPr algn="ctr"/>
              <a:r>
                <a:rPr lang="en-GB" sz="1000">
                  <a:solidFill>
                    <a:srgbClr val="003399"/>
                  </a:solidFill>
                </a:rPr>
                <a:t>Temperature ~ 700 </a:t>
              </a:r>
              <a:r>
                <a:rPr lang="en-GB" sz="1000" baseline="30000">
                  <a:solidFill>
                    <a:srgbClr val="003399"/>
                  </a:solidFill>
                </a:rPr>
                <a:t>0</a:t>
              </a:r>
              <a:r>
                <a:rPr lang="en-GB" sz="1000">
                  <a:solidFill>
                    <a:srgbClr val="003399"/>
                  </a:solidFill>
                </a:rPr>
                <a:t>C</a:t>
              </a:r>
            </a:p>
            <a:p>
              <a:pPr algn="ctr"/>
              <a:r>
                <a:rPr lang="en-GB" sz="1000"/>
                <a:t>Fluence ~ 1.5 × 10</a:t>
              </a:r>
              <a:r>
                <a:rPr lang="en-GB" sz="1000" baseline="30000"/>
                <a:t>26 </a:t>
              </a:r>
              <a:r>
                <a:rPr lang="en-GB" sz="1000"/>
                <a:t>m</a:t>
              </a:r>
              <a:r>
                <a:rPr lang="en-GB" sz="1000" baseline="30000"/>
                <a:t>-2</a:t>
              </a:r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C518B9AC-DE42-E67C-72BB-788C02B8664D}"/>
                </a:ext>
              </a:extLst>
            </p:cNvPr>
            <p:cNvSpPr/>
            <p:nvPr/>
          </p:nvSpPr>
          <p:spPr>
            <a:xfrm>
              <a:off x="5148794" y="1925543"/>
              <a:ext cx="2578559" cy="2536217"/>
            </a:xfrm>
            <a:prstGeom prst="rect">
              <a:avLst/>
            </a:prstGeom>
            <a:noFill/>
            <a:ln w="22225">
              <a:solidFill>
                <a:srgbClr val="0033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80" name="TextBox 79">
            <a:extLst>
              <a:ext uri="{FF2B5EF4-FFF2-40B4-BE49-F238E27FC236}">
                <a16:creationId xmlns:a16="http://schemas.microsoft.com/office/drawing/2014/main" id="{A41AC510-F0F5-B9E6-04FD-2C949FCA13CC}"/>
              </a:ext>
            </a:extLst>
          </p:cNvPr>
          <p:cNvSpPr txBox="1"/>
          <p:nvPr/>
        </p:nvSpPr>
        <p:spPr>
          <a:xfrm>
            <a:off x="5150799" y="4377563"/>
            <a:ext cx="1906291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b="1">
                <a:solidFill>
                  <a:srgbClr val="FF0000"/>
                </a:solidFill>
              </a:rPr>
              <a:t>1</a:t>
            </a:r>
            <a:r>
              <a:rPr lang="en-GB" sz="1000" b="1" baseline="30000">
                <a:solidFill>
                  <a:srgbClr val="FF0000"/>
                </a:solidFill>
              </a:rPr>
              <a:t>st</a:t>
            </a:r>
            <a:r>
              <a:rPr lang="en-GB" sz="1000" b="1">
                <a:solidFill>
                  <a:srgbClr val="FF0000"/>
                </a:solidFill>
              </a:rPr>
              <a:t> scenario – Fuzz formation</a:t>
            </a:r>
          </a:p>
          <a:p>
            <a:pPr marL="92075" indent="-92075">
              <a:buFont typeface="Wingdings" panose="05000000000000000000" pitchFamily="2" charset="2"/>
              <a:buChar char="ü"/>
            </a:pPr>
            <a:r>
              <a:rPr lang="en-GB" sz="1000">
                <a:solidFill>
                  <a:srgbClr val="FF0000"/>
                </a:solidFill>
              </a:rPr>
              <a:t>Clear W-fuzz formation</a:t>
            </a:r>
          </a:p>
          <a:p>
            <a:pPr marL="92075" indent="-92075">
              <a:buFont typeface="Wingdings" panose="05000000000000000000" pitchFamily="2" charset="2"/>
              <a:buChar char="ü"/>
            </a:pPr>
            <a:r>
              <a:rPr lang="en-GB" sz="1000">
                <a:solidFill>
                  <a:srgbClr val="FF0000"/>
                </a:solidFill>
              </a:rPr>
              <a:t>Fuzz growing in all directions</a:t>
            </a:r>
          </a:p>
          <a:p>
            <a:pPr marL="92075" indent="-92075">
              <a:buFont typeface="Wingdings" panose="05000000000000000000" pitchFamily="2" charset="2"/>
              <a:buChar char="ü"/>
            </a:pPr>
            <a:r>
              <a:rPr lang="en-GB" sz="1000">
                <a:solidFill>
                  <a:srgbClr val="FF0000"/>
                </a:solidFill>
              </a:rPr>
              <a:t>Fuzz dimension ~  up to 1.5 </a:t>
            </a:r>
            <a:r>
              <a:rPr lang="en-GB" sz="1000" err="1">
                <a:solidFill>
                  <a:srgbClr val="FF0000"/>
                </a:solidFill>
              </a:rPr>
              <a:t>μm</a:t>
            </a:r>
            <a:endParaRPr lang="en-GB" sz="1000">
              <a:solidFill>
                <a:srgbClr val="FF000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GB" sz="1000"/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6E6D8995-D193-E86B-A2AB-81AB5351116F}"/>
              </a:ext>
            </a:extLst>
          </p:cNvPr>
          <p:cNvSpPr txBox="1"/>
          <p:nvPr/>
        </p:nvSpPr>
        <p:spPr>
          <a:xfrm>
            <a:off x="6982574" y="4399919"/>
            <a:ext cx="222368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b="1">
                <a:solidFill>
                  <a:srgbClr val="003399"/>
                </a:solidFill>
              </a:rPr>
              <a:t>JET’s He campaign simulation</a:t>
            </a:r>
          </a:p>
          <a:p>
            <a:pPr marL="92075" indent="-92075">
              <a:buFont typeface="Wingdings" panose="05000000000000000000" pitchFamily="2" charset="2"/>
              <a:buChar char="ü"/>
            </a:pPr>
            <a:r>
              <a:rPr lang="en-GB" sz="1000">
                <a:solidFill>
                  <a:srgbClr val="003399"/>
                </a:solidFill>
              </a:rPr>
              <a:t>NO W-fuzz formation</a:t>
            </a:r>
          </a:p>
          <a:p>
            <a:pPr marL="92075" indent="-92075">
              <a:buFont typeface="Wingdings" panose="05000000000000000000" pitchFamily="2" charset="2"/>
              <a:buChar char="ü"/>
            </a:pPr>
            <a:r>
              <a:rPr lang="en-GB" sz="1000">
                <a:solidFill>
                  <a:srgbClr val="003399"/>
                </a:solidFill>
              </a:rPr>
              <a:t>Multi-layer strata revealed</a:t>
            </a:r>
          </a:p>
          <a:p>
            <a:pPr marL="92075" indent="-92075">
              <a:buFont typeface="Wingdings" panose="05000000000000000000" pitchFamily="2" charset="2"/>
              <a:buChar char="ü"/>
            </a:pPr>
            <a:r>
              <a:rPr lang="en-GB" sz="1000">
                <a:solidFill>
                  <a:srgbClr val="003399"/>
                </a:solidFill>
              </a:rPr>
              <a:t>Predominantly erosion ~ 200-400 nm</a:t>
            </a: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D09000E3-3CD7-51C2-2E2B-93AC833CA8F5}"/>
              </a:ext>
            </a:extLst>
          </p:cNvPr>
          <p:cNvSpPr/>
          <p:nvPr/>
        </p:nvSpPr>
        <p:spPr>
          <a:xfrm>
            <a:off x="5209563" y="4394538"/>
            <a:ext cx="1773011" cy="694500"/>
          </a:xfrm>
          <a:prstGeom prst="rect">
            <a:avLst/>
          </a:prstGeom>
          <a:noFill/>
          <a:ln w="222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9D7B70DA-5234-D038-159D-8E1544C51213}"/>
              </a:ext>
            </a:extLst>
          </p:cNvPr>
          <p:cNvSpPr/>
          <p:nvPr/>
        </p:nvSpPr>
        <p:spPr>
          <a:xfrm>
            <a:off x="7057090" y="4394538"/>
            <a:ext cx="2055954" cy="694500"/>
          </a:xfrm>
          <a:prstGeom prst="rect">
            <a:avLst/>
          </a:prstGeom>
          <a:noFill/>
          <a:ln w="22225"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28F24F18-3A9A-AE6B-1A71-5441AB4E0BCD}"/>
              </a:ext>
            </a:extLst>
          </p:cNvPr>
          <p:cNvSpPr txBox="1">
            <a:spLocks/>
          </p:cNvSpPr>
          <p:nvPr/>
        </p:nvSpPr>
        <p:spPr>
          <a:xfrm>
            <a:off x="0" y="-1"/>
            <a:ext cx="7543800" cy="51022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ts val="32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de-DE" sz="2200" dirty="0"/>
              <a:t>SPE.3: </a:t>
            </a:r>
            <a:r>
              <a:rPr lang="en-GB" sz="2000" b="1" dirty="0"/>
              <a:t>JET’s divertor PFCs in He environment (CCFE)</a:t>
            </a:r>
            <a:endParaRPr lang="de-DE" sz="2200" dirty="0"/>
          </a:p>
        </p:txBody>
      </p:sp>
    </p:spTree>
    <p:extLst>
      <p:ext uri="{BB962C8B-B14F-4D97-AF65-F5344CB8AC3E}">
        <p14:creationId xmlns:p14="http://schemas.microsoft.com/office/powerpoint/2010/main" val="370513218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sz="2400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Jari Likonen 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| WPPWIE Project Meeting  | FZJ </a:t>
            </a:r>
            <a:r>
              <a:rPr kumimoji="0" lang="en-GB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Jülich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| </a:t>
            </a:r>
            <a:r>
              <a:rPr lang="en-GB" sz="1100" dirty="0"/>
              <a:t>7.2.2023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| Page </a:t>
            </a:r>
            <a:fld id="{6A6D9FA1-99C7-4910-8E32-B85D378B0060}" type="slidenum">
              <a:rPr kumimoji="0" lang="en-GB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107504" y="2374043"/>
            <a:ext cx="8928992" cy="418897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lvl="0">
              <a:lnSpc>
                <a:spcPct val="113000"/>
              </a:lnSpc>
            </a:pPr>
            <a:r>
              <a:rPr lang="de-DE" sz="2000" dirty="0">
                <a:solidFill>
                  <a:srgbClr val="0070C0"/>
                </a:solidFill>
              </a:rPr>
              <a:t>SP E </a:t>
            </a:r>
            <a:r>
              <a:rPr lang="de-DE" sz="2000" dirty="0" err="1">
                <a:solidFill>
                  <a:srgbClr val="0070C0"/>
                </a:solidFill>
              </a:rPr>
              <a:t>plans</a:t>
            </a:r>
            <a:r>
              <a:rPr lang="de-DE" sz="2000" dirty="0">
                <a:solidFill>
                  <a:srgbClr val="0070C0"/>
                </a:solidFill>
              </a:rPr>
              <a:t> </a:t>
            </a:r>
            <a:r>
              <a:rPr lang="de-DE" sz="2000" dirty="0" err="1">
                <a:solidFill>
                  <a:srgbClr val="0070C0"/>
                </a:solidFill>
              </a:rPr>
              <a:t>for</a:t>
            </a:r>
            <a:r>
              <a:rPr lang="de-DE" sz="2000" dirty="0">
                <a:solidFill>
                  <a:srgbClr val="0070C0"/>
                </a:solidFill>
              </a:rPr>
              <a:t> 2023</a:t>
            </a:r>
            <a:endParaRPr lang="en-US" sz="16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0622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SP E Milestones 2023</a:t>
            </a:r>
          </a:p>
        </p:txBody>
      </p:sp>
      <p:sp>
        <p:nvSpPr>
          <p:cNvPr id="6" name="Rechteck 5"/>
          <p:cNvSpPr/>
          <p:nvPr/>
        </p:nvSpPr>
        <p:spPr>
          <a:xfrm>
            <a:off x="611560" y="1662094"/>
            <a:ext cx="3958135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900" b="1" dirty="0"/>
              <a:t>Relevant Work Package Milestones </a:t>
            </a:r>
            <a:r>
              <a:rPr lang="de-DE" sz="900" b="1" dirty="0" err="1"/>
              <a:t>for</a:t>
            </a:r>
            <a:r>
              <a:rPr lang="de-DE" sz="900" b="1" dirty="0"/>
              <a:t> SP E </a:t>
            </a:r>
            <a:r>
              <a:rPr lang="de-DE" sz="900" b="1" dirty="0" err="1"/>
              <a:t>extracted</a:t>
            </a:r>
            <a:r>
              <a:rPr lang="de-DE" sz="900" b="1" dirty="0"/>
              <a:t> </a:t>
            </a:r>
            <a:r>
              <a:rPr lang="de-DE" sz="900" b="1" dirty="0" err="1"/>
              <a:t>from</a:t>
            </a:r>
            <a:r>
              <a:rPr lang="de-DE" sz="900" b="1" dirty="0"/>
              <a:t> WPPWIE PMP 2022</a:t>
            </a:r>
          </a:p>
        </p:txBody>
      </p:sp>
      <p:graphicFrame>
        <p:nvGraphicFramePr>
          <p:cNvPr id="8" name="Tabel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7143443"/>
              </p:ext>
            </p:extLst>
          </p:nvPr>
        </p:nvGraphicFramePr>
        <p:xfrm>
          <a:off x="467546" y="915566"/>
          <a:ext cx="8136903" cy="416797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34536">
                  <a:extLst>
                    <a:ext uri="{9D8B030D-6E8A-4147-A177-3AD203B41FA5}">
                      <a16:colId xmlns:a16="http://schemas.microsoft.com/office/drawing/2014/main" val="1621520873"/>
                    </a:ext>
                  </a:extLst>
                </a:gridCol>
                <a:gridCol w="1263734">
                  <a:extLst>
                    <a:ext uri="{9D8B030D-6E8A-4147-A177-3AD203B41FA5}">
                      <a16:colId xmlns:a16="http://schemas.microsoft.com/office/drawing/2014/main" val="2839852955"/>
                    </a:ext>
                  </a:extLst>
                </a:gridCol>
                <a:gridCol w="3637750">
                  <a:extLst>
                    <a:ext uri="{9D8B030D-6E8A-4147-A177-3AD203B41FA5}">
                      <a16:colId xmlns:a16="http://schemas.microsoft.com/office/drawing/2014/main" val="2383909151"/>
                    </a:ext>
                  </a:extLst>
                </a:gridCol>
                <a:gridCol w="1700883">
                  <a:extLst>
                    <a:ext uri="{9D8B030D-6E8A-4147-A177-3AD203B41FA5}">
                      <a16:colId xmlns:a16="http://schemas.microsoft.com/office/drawing/2014/main" val="4219246605"/>
                    </a:ext>
                  </a:extLst>
                </a:gridCol>
              </a:tblGrid>
              <a:tr h="102868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en-US" sz="1200" dirty="0">
                          <a:effectLst/>
                        </a:rPr>
                        <a:t>WM69</a:t>
                      </a:r>
                      <a:endParaRPr lang="de-DE" sz="120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49400" marR="4940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en-GB" sz="1200" b="0" dirty="0">
                          <a:solidFill>
                            <a:schemeClr val="tx1"/>
                          </a:solidFill>
                          <a:effectLst/>
                        </a:rPr>
                        <a:t>SP E</a:t>
                      </a:r>
                      <a:endParaRPr lang="de-DE" sz="12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49400" marR="4940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JET Be and W sample preparation for post-mortem analysis in 2022 and 2023 performed (ITER)</a:t>
                      </a:r>
                      <a:endParaRPr lang="de-DE" sz="12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49400" marR="4940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en-GB" sz="1200" b="0" dirty="0">
                          <a:solidFill>
                            <a:schemeClr val="tx1"/>
                          </a:solidFill>
                          <a:effectLst/>
                        </a:rPr>
                        <a:t>31.12.2023  </a:t>
                      </a:r>
                      <a:endParaRPr lang="de-DE" sz="12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49400" marR="4940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4286932"/>
                  </a:ext>
                </a:extLst>
              </a:tr>
              <a:tr h="102868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en-GB" sz="1200" dirty="0">
                          <a:effectLst/>
                        </a:rPr>
                        <a:t>WM70</a:t>
                      </a:r>
                      <a:endParaRPr lang="de-DE" sz="120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49400" marR="4940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en-GB" sz="1200" dirty="0">
                          <a:effectLst/>
                        </a:rPr>
                        <a:t>SP E</a:t>
                      </a:r>
                      <a:endParaRPr lang="de-DE" sz="120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49400" marR="4940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0" dirty="0">
                          <a:solidFill>
                            <a:schemeClr val="tx1"/>
                          </a:solidFill>
                          <a:effectLst/>
                        </a:rPr>
                        <a:t>Comparison of hydrogenic retention quantification by different post-mortem analysis techniques completed. Considers NRA, TDS and upcoming LIBS and LIDQMS techniques at JET. (ITER + DEMO)</a:t>
                      </a:r>
                      <a:endParaRPr lang="de-DE" sz="120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49400" marR="4940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en-GB" sz="1200" dirty="0">
                          <a:effectLst/>
                        </a:rPr>
                        <a:t>31.12.2023  </a:t>
                      </a:r>
                      <a:endParaRPr lang="de-DE" sz="120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49400" marR="4940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7136608"/>
                  </a:ext>
                </a:extLst>
              </a:tr>
              <a:tr h="82294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en-GB" sz="1200" dirty="0">
                          <a:effectLst/>
                        </a:rPr>
                        <a:t>WM71</a:t>
                      </a:r>
                      <a:endParaRPr lang="de-DE" sz="120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49400" marR="4940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en-GB" sz="1200" dirty="0">
                          <a:effectLst/>
                        </a:rPr>
                        <a:t>SP E</a:t>
                      </a:r>
                      <a:endParaRPr lang="de-DE" sz="120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49400" marR="4940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en-US" sz="1200" dirty="0">
                          <a:effectLst/>
                        </a:rPr>
                        <a:t>Post-mortem analysis of main wall tiles, recessed wall components exposed to CX neutrals and diagnostic components completed.(ITER)</a:t>
                      </a:r>
                      <a:endParaRPr lang="de-DE" sz="120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49400" marR="4940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en-GB" sz="1200" dirty="0">
                          <a:effectLst/>
                        </a:rPr>
                        <a:t>31.12.2023  </a:t>
                      </a:r>
                      <a:endParaRPr lang="de-DE" sz="120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49400" marR="4940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5538837"/>
                  </a:ext>
                </a:extLst>
              </a:tr>
              <a:tr h="82294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de-DE" sz="1200" dirty="0"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WM75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endParaRPr lang="de-DE" sz="120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49400" marR="4940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de-DE" sz="1200" dirty="0"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SP D, SP E</a:t>
                      </a:r>
                    </a:p>
                  </a:txBody>
                  <a:tcPr marL="49400" marR="4940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Experiment, interpretation and initial modelling of WP PWI experiments in JET-ILW He plasmas and comparison with ASDEX Upgrade experiments focusing on erosion deposition and assessing parameters determine W nanostructure formation in the divertor.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endParaRPr lang="de-DE" sz="120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49400" marR="4940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en-GB" sz="1200" dirty="0">
                          <a:effectLst/>
                        </a:rPr>
                        <a:t>31.12.2023</a:t>
                      </a:r>
                      <a:endParaRPr lang="de-DE" sz="120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49400" marR="4940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2958021"/>
                  </a:ext>
                </a:extLst>
              </a:tr>
            </a:tbl>
          </a:graphicData>
        </a:graphic>
      </p:graphicFrame>
      <p:sp>
        <p:nvSpPr>
          <p:cNvPr id="7" name="Fußzeilenplatzhalter 3">
            <a:extLst>
              <a:ext uri="{FF2B5EF4-FFF2-40B4-BE49-F238E27FC236}">
                <a16:creationId xmlns:a16="http://schemas.microsoft.com/office/drawing/2014/main" id="{B0F60B1A-32EC-4F44-A6D8-5C2BD80BE4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7544" y="4908928"/>
            <a:ext cx="8240228" cy="201104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 dirty="0"/>
              <a:t>Jari Likonen | WPPWIE Project Meeting  | FZJ </a:t>
            </a:r>
            <a:r>
              <a:rPr lang="en-GB" sz="1100" dirty="0" err="1"/>
              <a:t>Jülich</a:t>
            </a:r>
            <a:r>
              <a:rPr lang="en-GB" sz="1100" dirty="0"/>
              <a:t> | 7.2.2023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Page </a:t>
            </a:r>
            <a:fld id="{6A6D9FA1-99C7-4910-8E32-B85D378B0060}" type="slidenum">
              <a:rPr kumimoji="0" lang="en-GB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413715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SP E Tasks 2023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GB" sz="1100" dirty="0"/>
              <a:t>Jari Likonen | WPPWIE Project Meeting  | FZJ </a:t>
            </a:r>
            <a:r>
              <a:rPr lang="en-GB" sz="1100" dirty="0" err="1"/>
              <a:t>Jülich</a:t>
            </a:r>
            <a:r>
              <a:rPr lang="en-GB" sz="1100" dirty="0"/>
              <a:t> | 7.2.2023 | Page </a:t>
            </a:r>
            <a:fld id="{6A6D9FA1-99C7-4910-8E32-B85D378B0060}" type="slidenum">
              <a:rPr lang="en-GB" sz="1100" smtClean="0"/>
              <a:pPr algn="r"/>
              <a:t>36</a:t>
            </a:fld>
            <a:endParaRPr lang="en-GB" sz="1100" dirty="0"/>
          </a:p>
        </p:txBody>
      </p:sp>
      <p:graphicFrame>
        <p:nvGraphicFramePr>
          <p:cNvPr id="6" name="Tabel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7092827"/>
              </p:ext>
            </p:extLst>
          </p:nvPr>
        </p:nvGraphicFramePr>
        <p:xfrm>
          <a:off x="468001" y="627534"/>
          <a:ext cx="7416367" cy="398393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91239">
                  <a:extLst>
                    <a:ext uri="{9D8B030D-6E8A-4147-A177-3AD203B41FA5}">
                      <a16:colId xmlns:a16="http://schemas.microsoft.com/office/drawing/2014/main" val="531328472"/>
                    </a:ext>
                  </a:extLst>
                </a:gridCol>
                <a:gridCol w="1391239">
                  <a:extLst>
                    <a:ext uri="{9D8B030D-6E8A-4147-A177-3AD203B41FA5}">
                      <a16:colId xmlns:a16="http://schemas.microsoft.com/office/drawing/2014/main" val="1334987883"/>
                    </a:ext>
                  </a:extLst>
                </a:gridCol>
                <a:gridCol w="4633889">
                  <a:extLst>
                    <a:ext uri="{9D8B030D-6E8A-4147-A177-3AD203B41FA5}">
                      <a16:colId xmlns:a16="http://schemas.microsoft.com/office/drawing/2014/main" val="1851282849"/>
                    </a:ext>
                  </a:extLst>
                </a:gridCol>
              </a:tblGrid>
              <a:tr h="183803">
                <a:tc>
                  <a:txBody>
                    <a:bodyPr/>
                    <a:lstStyle/>
                    <a:p>
                      <a:pPr marL="21590" algn="ctr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de-DE" sz="900" dirty="0" err="1">
                          <a:effectLst/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Activity</a:t>
                      </a:r>
                      <a:endParaRPr lang="de-DE" sz="900" dirty="0">
                        <a:effectLst/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21590" algn="ctr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de-DE" sz="900" dirty="0" err="1">
                          <a:effectLst/>
                        </a:rPr>
                        <a:t>Deliverable</a:t>
                      </a:r>
                      <a:r>
                        <a:rPr lang="de-DE" sz="900" dirty="0">
                          <a:effectLst/>
                        </a:rPr>
                        <a:t> ID(s)</a:t>
                      </a:r>
                      <a:endParaRPr lang="de-DE" sz="900" dirty="0">
                        <a:effectLst/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  <a:tabLst>
                          <a:tab pos="-914400" algn="l"/>
                          <a:tab pos="228600" algn="l"/>
                        </a:tabLst>
                      </a:pPr>
                      <a:r>
                        <a:rPr lang="en-US" sz="900" spc="-15" dirty="0">
                          <a:effectLst/>
                        </a:rPr>
                        <a:t>Task Title</a:t>
                      </a:r>
                      <a:endParaRPr lang="de-DE" sz="900" dirty="0">
                        <a:effectLst/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1243421015"/>
                  </a:ext>
                </a:extLst>
              </a:tr>
              <a:tr h="183803">
                <a:tc>
                  <a:txBody>
                    <a:bodyPr/>
                    <a:lstStyle/>
                    <a:p>
                      <a:pPr marL="21590" algn="ctr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de-DE" sz="9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SP E.1</a:t>
                      </a:r>
                    </a:p>
                  </a:txBody>
                  <a:tcPr marL="51435" marR="51435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21590" algn="ctr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de-DE" sz="900" dirty="0">
                          <a:effectLst/>
                        </a:rPr>
                        <a:t>D001</a:t>
                      </a:r>
                      <a:endParaRPr lang="de-DE" sz="900" dirty="0">
                        <a:effectLst/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21590" algn="l" defTabSz="914400" rtl="0" eaLnBrk="1" fontAlgn="b" latinLnBrk="0" hangingPunct="1">
                        <a:lnSpc>
                          <a:spcPct val="115000"/>
                        </a:lnSpc>
                        <a:spcBef>
                          <a:spcPts val="240"/>
                        </a:spcBef>
                        <a:spcAft>
                          <a:spcPts val="300"/>
                        </a:spcAft>
                        <a:tabLst>
                          <a:tab pos="-914400" algn="l"/>
                          <a:tab pos="771525" algn="l"/>
                        </a:tabLst>
                      </a:pPr>
                      <a:r>
                        <a:rPr lang="en-US" sz="9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Sectioning and preparation of samples from CFC divertor tiles. Distribution of samples to other laboratories (VTT)</a:t>
                      </a:r>
                    </a:p>
                  </a:txBody>
                  <a:tcPr marL="54000" marR="7144" marT="7144" marB="0" anchor="b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6357133"/>
                  </a:ext>
                </a:extLst>
              </a:tr>
              <a:tr h="276431">
                <a:tc>
                  <a:txBody>
                    <a:bodyPr/>
                    <a:lstStyle/>
                    <a:p>
                      <a:pPr marL="2159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9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SP E.1</a:t>
                      </a:r>
                    </a:p>
                  </a:txBody>
                  <a:tcPr marL="51435" marR="51435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21590" algn="ctr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de-DE" sz="900" dirty="0">
                          <a:effectLst/>
                        </a:rPr>
                        <a:t>D002</a:t>
                      </a:r>
                      <a:endParaRPr lang="de-DE" sz="900" dirty="0">
                        <a:effectLst/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21590" algn="l" defTabSz="914400" rtl="0" eaLnBrk="1" fontAlgn="b" latinLnBrk="0" hangingPunct="1">
                        <a:lnSpc>
                          <a:spcPct val="115000"/>
                        </a:lnSpc>
                        <a:spcBef>
                          <a:spcPts val="240"/>
                        </a:spcBef>
                        <a:spcAft>
                          <a:spcPts val="300"/>
                        </a:spcAft>
                        <a:tabLst>
                          <a:tab pos="-914400" algn="l"/>
                          <a:tab pos="771525" algn="l"/>
                        </a:tabLst>
                      </a:pPr>
                      <a:r>
                        <a:rPr lang="en-US" sz="9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Sectioning and preparation of samples from metallic and diagnostics components. Distribution of samples to other laboratories  </a:t>
                      </a:r>
                      <a:r>
                        <a:rPr lang="pt-BR" sz="9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(IAP)</a:t>
                      </a:r>
                    </a:p>
                  </a:txBody>
                  <a:tcPr marL="54000" marR="7144" marT="7144" marB="0" anchor="b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4098683"/>
                  </a:ext>
                </a:extLst>
              </a:tr>
              <a:tr h="183803">
                <a:tc>
                  <a:txBody>
                    <a:bodyPr/>
                    <a:lstStyle/>
                    <a:p>
                      <a:pPr marL="2159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9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SP E.2</a:t>
                      </a:r>
                    </a:p>
                  </a:txBody>
                  <a:tcPr marL="51435" marR="51435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159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de-DE" sz="9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D001, D002</a:t>
                      </a:r>
                    </a:p>
                  </a:txBody>
                  <a:tcPr marL="51435" marR="51435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1590" algn="l" defTabSz="914400" rtl="0" eaLnBrk="1" latinLnBrk="0" hangingPunct="1">
                        <a:lnSpc>
                          <a:spcPct val="115000"/>
                        </a:lnSpc>
                        <a:spcBef>
                          <a:spcPts val="240"/>
                        </a:spcBef>
                        <a:spcAft>
                          <a:spcPts val="300"/>
                        </a:spcAft>
                        <a:tabLst>
                          <a:tab pos="-914400" algn="l"/>
                          <a:tab pos="771525" algn="l"/>
                        </a:tabLst>
                      </a:pPr>
                      <a:r>
                        <a:rPr lang="en-US" sz="9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Characterization of JET divertor tiles 0 and 1 with LIBS, LID-QMS, TDS and metallography (FZJ, CU)</a:t>
                      </a:r>
                      <a:endParaRPr lang="de-DE" sz="9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35" marR="51435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8519715"/>
                  </a:ext>
                </a:extLst>
              </a:tr>
              <a:tr h="183803">
                <a:tc>
                  <a:txBody>
                    <a:bodyPr/>
                    <a:lstStyle/>
                    <a:p>
                      <a:pPr marL="21590" algn="ctr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de-DE" sz="9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SP E.2</a:t>
                      </a:r>
                    </a:p>
                  </a:txBody>
                  <a:tcPr marL="51435" marR="51435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159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de-DE" sz="9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D003</a:t>
                      </a:r>
                    </a:p>
                  </a:txBody>
                  <a:tcPr marL="51435" marR="51435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1590" algn="l" defTabSz="914400" rtl="0" eaLnBrk="1" latinLnBrk="0" hangingPunct="1">
                        <a:lnSpc>
                          <a:spcPct val="115000"/>
                        </a:lnSpc>
                        <a:spcBef>
                          <a:spcPts val="240"/>
                        </a:spcBef>
                        <a:spcAft>
                          <a:spcPts val="300"/>
                        </a:spcAft>
                        <a:tabLst>
                          <a:tab pos="-914400" algn="l"/>
                          <a:tab pos="771525" algn="l"/>
                        </a:tabLst>
                      </a:pPr>
                      <a:r>
                        <a:rPr lang="en-US" sz="9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Analysis of samples from JET divertor tiles 4, 6, 7 and 8 with TDS and GDOES  (IAP)</a:t>
                      </a:r>
                      <a:endParaRPr lang="de-DE" sz="9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35" marR="51435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5666855"/>
                  </a:ext>
                </a:extLst>
              </a:tr>
              <a:tr h="183803">
                <a:tc>
                  <a:txBody>
                    <a:bodyPr/>
                    <a:lstStyle/>
                    <a:p>
                      <a:pPr marL="21590" algn="ctr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de-DE" sz="9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SP E.2</a:t>
                      </a:r>
                    </a:p>
                  </a:txBody>
                  <a:tcPr marL="51435" marR="51435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159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de-DE" sz="9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D004</a:t>
                      </a:r>
                    </a:p>
                  </a:txBody>
                  <a:tcPr marL="51435" marR="51435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1590" algn="l" defTabSz="914400" rtl="0" eaLnBrk="1" latinLnBrk="0" hangingPunct="1">
                        <a:lnSpc>
                          <a:spcPct val="115000"/>
                        </a:lnSpc>
                        <a:spcBef>
                          <a:spcPts val="240"/>
                        </a:spcBef>
                        <a:spcAft>
                          <a:spcPts val="300"/>
                        </a:spcAft>
                        <a:tabLst>
                          <a:tab pos="-914400" algn="l"/>
                          <a:tab pos="771525" algn="l"/>
                        </a:tabLst>
                      </a:pPr>
                      <a:r>
                        <a:rPr lang="en-US" sz="9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Analysis of samples from JET divertor tiles 0 and 1 with TDS, FC and dissolution method. Simulation of C39 JET baking experiment (ISSP-UL)</a:t>
                      </a:r>
                      <a:endParaRPr lang="de-DE" sz="9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35" marR="51435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2664685"/>
                  </a:ext>
                </a:extLst>
              </a:tr>
              <a:tr h="183803">
                <a:tc>
                  <a:txBody>
                    <a:bodyPr/>
                    <a:lstStyle/>
                    <a:p>
                      <a:pPr marL="21590" algn="ctr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de-DE" sz="9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SP E.2</a:t>
                      </a:r>
                    </a:p>
                  </a:txBody>
                  <a:tcPr marL="51435" marR="51435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159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de-DE" sz="9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D005, D006, D007, D008</a:t>
                      </a:r>
                    </a:p>
                  </a:txBody>
                  <a:tcPr marL="51435" marR="51435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1590" algn="l" defTabSz="914400" rtl="0" eaLnBrk="1" latinLnBrk="0" hangingPunct="1">
                        <a:lnSpc>
                          <a:spcPct val="115000"/>
                        </a:lnSpc>
                        <a:spcBef>
                          <a:spcPts val="240"/>
                        </a:spcBef>
                        <a:spcAft>
                          <a:spcPts val="300"/>
                        </a:spcAft>
                        <a:tabLst>
                          <a:tab pos="-914400" algn="l"/>
                          <a:tab pos="771525" algn="l"/>
                        </a:tabLst>
                      </a:pPr>
                      <a:r>
                        <a:rPr lang="en-US" sz="9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Characterization of JET divertor tiles 4, 6,7 and 8 using ion beam analysis RBS, NRA, HIERDA, </a:t>
                      </a:r>
                      <a:r>
                        <a:rPr lang="en-US" sz="9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μbeam</a:t>
                      </a:r>
                      <a:r>
                        <a:rPr lang="en-US" sz="9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NRA  (IST, MPG, NCSRD, VR)</a:t>
                      </a:r>
                      <a:endParaRPr lang="de-DE" sz="9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35" marR="51435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8489909"/>
                  </a:ext>
                </a:extLst>
              </a:tr>
              <a:tr h="267350">
                <a:tc>
                  <a:txBody>
                    <a:bodyPr/>
                    <a:lstStyle/>
                    <a:p>
                      <a:pPr marL="21590" algn="ctr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de-DE" sz="9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SP E.2</a:t>
                      </a:r>
                    </a:p>
                  </a:txBody>
                  <a:tcPr marL="51435" marR="51435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159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de-DE" sz="9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D009</a:t>
                      </a:r>
                    </a:p>
                  </a:txBody>
                  <a:tcPr marL="51435" marR="51435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1590" algn="l" defTabSz="914400" rtl="0" eaLnBrk="1" latinLnBrk="0" hangingPunct="1">
                        <a:lnSpc>
                          <a:spcPct val="115000"/>
                        </a:lnSpc>
                        <a:spcBef>
                          <a:spcPts val="240"/>
                        </a:spcBef>
                        <a:spcAft>
                          <a:spcPts val="300"/>
                        </a:spcAft>
                        <a:tabLst>
                          <a:tab pos="-914400" algn="l"/>
                          <a:tab pos="771525" algn="l"/>
                        </a:tabLst>
                      </a:pPr>
                      <a:r>
                        <a:rPr lang="en-US" sz="9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Sectioning and preparation of samples from JET divertor tiles 4, 6, 7 and 8. Characterization of samples from JET divertor tiles 4, 6, 7 and 8 using SIMS, optical microscopy and TDS (jointly with CCFE) (VTT)</a:t>
                      </a:r>
                      <a:endParaRPr lang="de-DE" sz="9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35" marR="51435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8565712"/>
                  </a:ext>
                </a:extLst>
              </a:tr>
              <a:tr h="183803">
                <a:tc>
                  <a:txBody>
                    <a:bodyPr/>
                    <a:lstStyle/>
                    <a:p>
                      <a:pPr marL="21590" algn="ctr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de-DE" sz="9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SP E.3</a:t>
                      </a:r>
                    </a:p>
                  </a:txBody>
                  <a:tcPr marL="51435" marR="51435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159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de-DE" sz="9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D001</a:t>
                      </a:r>
                    </a:p>
                  </a:txBody>
                  <a:tcPr marL="51435" marR="51435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1590" algn="l" defTabSz="914400" rtl="0" eaLnBrk="1" latinLnBrk="0" hangingPunct="1">
                        <a:lnSpc>
                          <a:spcPct val="115000"/>
                        </a:lnSpc>
                        <a:spcBef>
                          <a:spcPts val="240"/>
                        </a:spcBef>
                        <a:spcAft>
                          <a:spcPts val="300"/>
                        </a:spcAft>
                        <a:tabLst>
                          <a:tab pos="-914400" algn="l"/>
                          <a:tab pos="771525" algn="l"/>
                        </a:tabLst>
                      </a:pPr>
                      <a:r>
                        <a:rPr lang="en-US" sz="9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Characterization of JET plasma facing components with LIBS, LID-QMS, TDS and metallography (FZJ)</a:t>
                      </a:r>
                      <a:endParaRPr lang="de-DE" sz="9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35" marR="51435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9700484"/>
                  </a:ext>
                </a:extLst>
              </a:tr>
              <a:tr h="267350">
                <a:tc>
                  <a:txBody>
                    <a:bodyPr/>
                    <a:lstStyle/>
                    <a:p>
                      <a:pPr marL="21590" algn="ctr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de-DE" sz="9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SP E.3</a:t>
                      </a:r>
                    </a:p>
                  </a:txBody>
                  <a:tcPr marL="51435" marR="51435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159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de-DE" sz="9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D002</a:t>
                      </a:r>
                    </a:p>
                  </a:txBody>
                  <a:tcPr marL="51435" marR="51435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1590" algn="l" defTabSz="914400" rtl="0" eaLnBrk="1" latinLnBrk="0" hangingPunct="1">
                        <a:lnSpc>
                          <a:spcPct val="115000"/>
                        </a:lnSpc>
                        <a:spcBef>
                          <a:spcPts val="240"/>
                        </a:spcBef>
                        <a:spcAft>
                          <a:spcPts val="300"/>
                        </a:spcAft>
                        <a:tabLst>
                          <a:tab pos="-914400" algn="l"/>
                          <a:tab pos="771525" algn="l"/>
                        </a:tabLst>
                      </a:pPr>
                      <a:r>
                        <a:rPr lang="en-US" sz="9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Analysis of JET plasma facing components with TDS and GDOES (IAP)</a:t>
                      </a:r>
                      <a:endParaRPr lang="de-DE" sz="9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35" marR="51435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1596652"/>
                  </a:ext>
                </a:extLst>
              </a:tr>
              <a:tr h="267350">
                <a:tc>
                  <a:txBody>
                    <a:bodyPr/>
                    <a:lstStyle/>
                    <a:p>
                      <a:pPr marL="21590" algn="ctr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de-DE" sz="9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SP E.3</a:t>
                      </a:r>
                    </a:p>
                  </a:txBody>
                  <a:tcPr marL="51435" marR="51435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159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de-DE" sz="9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D003</a:t>
                      </a:r>
                    </a:p>
                  </a:txBody>
                  <a:tcPr marL="51435" marR="51435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1590" algn="l" defTabSz="914400" rtl="0" eaLnBrk="1" latinLnBrk="0" hangingPunct="1">
                        <a:lnSpc>
                          <a:spcPct val="115000"/>
                        </a:lnSpc>
                        <a:spcBef>
                          <a:spcPts val="240"/>
                        </a:spcBef>
                        <a:spcAft>
                          <a:spcPts val="300"/>
                        </a:spcAft>
                        <a:tabLst>
                          <a:tab pos="-914400" algn="l"/>
                          <a:tab pos="771525" algn="l"/>
                        </a:tabLst>
                      </a:pPr>
                      <a:r>
                        <a:rPr lang="en-US" sz="9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Electron microscopy (SEM, TEM, FIB) and nanoindentation of JET plasma facing components (IPPLM)</a:t>
                      </a:r>
                      <a:endParaRPr lang="de-DE" sz="9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35" marR="51435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6199969"/>
                  </a:ext>
                </a:extLst>
              </a:tr>
              <a:tr h="267350">
                <a:tc>
                  <a:txBody>
                    <a:bodyPr/>
                    <a:lstStyle/>
                    <a:p>
                      <a:pPr marL="21590" algn="ctr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de-DE" sz="9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SP E.3</a:t>
                      </a:r>
                    </a:p>
                  </a:txBody>
                  <a:tcPr marL="51435" marR="51435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159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de-DE" sz="9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D004</a:t>
                      </a:r>
                    </a:p>
                  </a:txBody>
                  <a:tcPr marL="51435" marR="51435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1590" algn="l" defTabSz="914400" rtl="0" eaLnBrk="1" latinLnBrk="0" hangingPunct="1">
                        <a:lnSpc>
                          <a:spcPct val="115000"/>
                        </a:lnSpc>
                        <a:spcBef>
                          <a:spcPts val="240"/>
                        </a:spcBef>
                        <a:spcAft>
                          <a:spcPts val="300"/>
                        </a:spcAft>
                        <a:tabLst>
                          <a:tab pos="-914400" algn="l"/>
                          <a:tab pos="771525" algn="l"/>
                        </a:tabLst>
                      </a:pPr>
                      <a:r>
                        <a:rPr lang="en-US" sz="9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Analysis of JET plasma facing components with TDS, FC and dissolution method (ISSP-UL)</a:t>
                      </a:r>
                      <a:endParaRPr lang="de-DE" sz="9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35" marR="51435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6672688"/>
                  </a:ext>
                </a:extLst>
              </a:tr>
              <a:tr h="267350">
                <a:tc>
                  <a:txBody>
                    <a:bodyPr/>
                    <a:lstStyle/>
                    <a:p>
                      <a:pPr marL="21590" algn="ctr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de-DE" sz="9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SP E.3</a:t>
                      </a:r>
                    </a:p>
                  </a:txBody>
                  <a:tcPr marL="51435" marR="51435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159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de-DE" sz="9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D005, D006, D007, D008</a:t>
                      </a:r>
                    </a:p>
                  </a:txBody>
                  <a:tcPr marL="51435" marR="51435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1590" algn="l" defTabSz="914400" rtl="0" eaLnBrk="1" latinLnBrk="0" hangingPunct="1">
                        <a:lnSpc>
                          <a:spcPct val="115000"/>
                        </a:lnSpc>
                        <a:spcBef>
                          <a:spcPts val="240"/>
                        </a:spcBef>
                        <a:spcAft>
                          <a:spcPts val="300"/>
                        </a:spcAft>
                        <a:tabLst>
                          <a:tab pos="-914400" algn="l"/>
                          <a:tab pos="771525" algn="l"/>
                        </a:tabLst>
                      </a:pPr>
                      <a:r>
                        <a:rPr lang="en-US" sz="9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Characterization of JET plasma facing and diagnostics components using ion beam analysis RBS, NRA, HIERDA, </a:t>
                      </a:r>
                      <a:r>
                        <a:rPr lang="en-US" sz="9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μbeam</a:t>
                      </a:r>
                      <a:r>
                        <a:rPr lang="en-US" sz="9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NRA  (IST, MPG, VR, NCSRD)</a:t>
                      </a:r>
                      <a:endParaRPr lang="de-DE" sz="9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35" marR="51435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2398518"/>
                  </a:ext>
                </a:extLst>
              </a:tr>
              <a:tr h="267350">
                <a:tc>
                  <a:txBody>
                    <a:bodyPr/>
                    <a:lstStyle/>
                    <a:p>
                      <a:pPr marL="21590" algn="ctr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de-DE" sz="9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SP E.3</a:t>
                      </a:r>
                    </a:p>
                  </a:txBody>
                  <a:tcPr marL="51435" marR="51435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159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de-DE" sz="9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D009</a:t>
                      </a:r>
                    </a:p>
                  </a:txBody>
                  <a:tcPr marL="51435" marR="51435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1590" algn="l" defTabSz="914400" rtl="0" eaLnBrk="1" latinLnBrk="0" hangingPunct="1">
                        <a:lnSpc>
                          <a:spcPct val="115000"/>
                        </a:lnSpc>
                        <a:spcBef>
                          <a:spcPts val="240"/>
                        </a:spcBef>
                        <a:spcAft>
                          <a:spcPts val="300"/>
                        </a:spcAft>
                        <a:tabLst>
                          <a:tab pos="-914400" algn="l"/>
                          <a:tab pos="771525" algn="l"/>
                        </a:tabLst>
                      </a:pPr>
                      <a:r>
                        <a:rPr lang="en-US" sz="9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Characterization of JET plasma facing components using SIMS, optical microscopy and TDS (jointly with UKAEA) (VTT)</a:t>
                      </a:r>
                      <a:endParaRPr lang="de-DE" sz="9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35" marR="51435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128563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3379777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400" dirty="0"/>
              <a:t>SPE Quick </a:t>
            </a:r>
            <a:r>
              <a:rPr lang="de-DE" sz="2400" dirty="0" err="1"/>
              <a:t>overview</a:t>
            </a:r>
            <a:r>
              <a:rPr lang="de-DE" sz="2400" dirty="0"/>
              <a:t> </a:t>
            </a:r>
            <a:r>
              <a:rPr lang="de-DE" sz="2400" dirty="0" err="1"/>
              <a:t>for</a:t>
            </a:r>
            <a:r>
              <a:rPr lang="de-DE" sz="2400" dirty="0"/>
              <a:t> 2022-2023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 dirty="0"/>
              <a:t>Jari Likonen | WPPWIE Project Meeting  | 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FZJ </a:t>
            </a:r>
            <a:r>
              <a:rPr kumimoji="0" lang="en-GB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Jülich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| </a:t>
            </a:r>
            <a:r>
              <a:rPr lang="en-GB" sz="1100" dirty="0"/>
              <a:t>7.2.2023 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| Page </a:t>
            </a:r>
            <a:fld id="{6A6D9FA1-99C7-4910-8E32-B85D378B0060}" type="slidenum">
              <a:rPr kumimoji="0" lang="en-GB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107504" y="708624"/>
            <a:ext cx="8928992" cy="3964547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marL="214313" lvl="0" indent="-214313">
              <a:lnSpc>
                <a:spcPct val="113000"/>
              </a:lnSpc>
              <a:buFont typeface="Wingdings" panose="05000000000000000000" pitchFamily="2" charset="2"/>
              <a:buChar char="§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No new tiles and components available </a:t>
            </a:r>
            <a:r>
              <a:rPr lang="en-US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before shutdown in 2023-2024</a:t>
            </a:r>
          </a:p>
          <a:p>
            <a:pPr marL="214313" lvl="0" indent="-214313">
              <a:lnSpc>
                <a:spcPct val="113000"/>
              </a:lnSpc>
              <a:buFont typeface="Wingdings" panose="05000000000000000000" pitchFamily="2" charset="2"/>
              <a:buChar char="§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Post-mortem analysis of JET tiles (divertor, limiters) </a:t>
            </a:r>
            <a:r>
              <a:rPr lang="en-US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typically a 2 year </a:t>
            </a:r>
            <a:r>
              <a:rPr lang="en-US" sz="1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programme</a:t>
            </a:r>
            <a:endParaRPr lang="en-US" sz="1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4313" indent="-214313">
              <a:lnSpc>
                <a:spcPct val="113000"/>
              </a:lnSpc>
              <a:buFont typeface="Wingdings" panose="05000000000000000000" pitchFamily="2" charset="2"/>
              <a:buChar char="§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Shipment of divertor tiles from CCFE to VTT </a:t>
            </a:r>
            <a:r>
              <a:rPr lang="en-US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3/2022</a:t>
            </a:r>
          </a:p>
          <a:p>
            <a:pPr marL="214313" lvl="0" indent="-214313">
              <a:lnSpc>
                <a:spcPct val="113000"/>
              </a:lnSpc>
              <a:buFont typeface="Wingdings" panose="05000000000000000000" pitchFamily="2" charset="2"/>
              <a:buChar char="§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Shipment of metallic components from CCFE </a:t>
            </a:r>
            <a:r>
              <a:rPr lang="en-US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4-5/2022</a:t>
            </a:r>
          </a:p>
          <a:p>
            <a:pPr marL="214313" lvl="0" indent="-214313">
              <a:lnSpc>
                <a:spcPct val="113000"/>
              </a:lnSpc>
              <a:buFont typeface="Wingdings" panose="05000000000000000000" pitchFamily="2" charset="2"/>
              <a:buChar char="§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Coring of divertor tiles </a:t>
            </a:r>
            <a:r>
              <a:rPr lang="en-US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completed in 6/2022</a:t>
            </a:r>
          </a:p>
          <a:p>
            <a:pPr marL="214313" lvl="0" indent="-214313">
              <a:lnSpc>
                <a:spcPct val="113000"/>
              </a:lnSpc>
              <a:buFont typeface="Wingdings" panose="05000000000000000000" pitchFamily="2" charset="2"/>
              <a:buChar char="§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First shipments of divertor samples to RUs </a:t>
            </a:r>
            <a:r>
              <a:rPr lang="en-US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7/2022</a:t>
            </a:r>
          </a:p>
          <a:p>
            <a:pPr marL="214313" lvl="0" indent="-214313">
              <a:lnSpc>
                <a:spcPct val="113000"/>
              </a:lnSpc>
              <a:buFont typeface="Wingdings" panose="05000000000000000000" pitchFamily="2" charset="2"/>
              <a:buChar char="§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Some delays in IBA analyses → further delays to other analyses </a:t>
            </a:r>
          </a:p>
          <a:p>
            <a:pPr marL="214313" lvl="0" indent="-214313">
              <a:lnSpc>
                <a:spcPct val="113000"/>
              </a:lnSpc>
              <a:buFont typeface="Wingdings" panose="05000000000000000000" pitchFamily="2" charset="2"/>
              <a:buChar char="§"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4313" indent="-214313">
              <a:lnSpc>
                <a:spcPct val="113000"/>
              </a:lnSpc>
              <a:buFont typeface="Wingdings" panose="05000000000000000000" pitchFamily="2" charset="2"/>
              <a:buChar char="§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Many of tasks in 2023 will be </a:t>
            </a:r>
            <a:r>
              <a:rPr lang="en-US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smooth continuation of 2022 activities</a:t>
            </a:r>
          </a:p>
          <a:p>
            <a:pPr marL="214313" indent="-214313">
              <a:lnSpc>
                <a:spcPct val="113000"/>
              </a:lnSpc>
              <a:buFont typeface="Wingdings" panose="05000000000000000000" pitchFamily="2" charset="2"/>
              <a:buChar char="§"/>
            </a:pPr>
            <a:endParaRPr lang="en-US" sz="1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4313" indent="-214313">
              <a:lnSpc>
                <a:spcPct val="113000"/>
              </a:lnSpc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SPE continues beyond 2023:</a:t>
            </a:r>
          </a:p>
          <a:p>
            <a:pPr marL="671513" lvl="1" indent="-214313">
              <a:lnSpc>
                <a:spcPct val="113000"/>
              </a:lnSpc>
              <a:buFont typeface="Wingdings" panose="05000000000000000000" pitchFamily="2" charset="2"/>
              <a:buChar char="§"/>
            </a:pPr>
            <a:r>
              <a:rPr lang="en-US" sz="16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Re-evaluation </a:t>
            </a:r>
            <a:r>
              <a:rPr lang="en-US" sz="16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capabilities for handling samples from the JET DT campaigns</a:t>
            </a:r>
          </a:p>
          <a:p>
            <a:pPr marL="671513" lvl="1" indent="-214313">
              <a:lnSpc>
                <a:spcPct val="113000"/>
              </a:lnSpc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Radiation safety course for RUs participating in analysis of DT</a:t>
            </a:r>
          </a:p>
          <a:p>
            <a:pPr marL="214313" indent="-214313">
              <a:lnSpc>
                <a:spcPct val="113000"/>
              </a:lnSpc>
              <a:buFont typeface="Wingdings" panose="05000000000000000000" pitchFamily="2" charset="2"/>
              <a:buChar char="§"/>
            </a:pPr>
            <a:endParaRPr lang="en-US" sz="1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0816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400" dirty="0"/>
              <a:t>SPE: Tasks 2023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 dirty="0"/>
              <a:t>Jari Likonen | WPPWIE Project Meeting  | 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FZJ </a:t>
            </a:r>
            <a:r>
              <a:rPr kumimoji="0" lang="en-GB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Jülich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| </a:t>
            </a:r>
            <a:r>
              <a:rPr lang="en-GB" sz="1100" dirty="0"/>
              <a:t>7.2.2023 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| Page </a:t>
            </a:r>
            <a:fld id="{6A6D9FA1-99C7-4910-8E32-B85D378B0060}" type="slidenum">
              <a:rPr kumimoji="0" lang="en-GB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617F5AC-6455-4E36-96C4-D4D19FF5F2DC}"/>
              </a:ext>
            </a:extLst>
          </p:cNvPr>
          <p:cNvSpPr txBox="1"/>
          <p:nvPr/>
        </p:nvSpPr>
        <p:spPr>
          <a:xfrm>
            <a:off x="124807" y="580456"/>
            <a:ext cx="2952328" cy="3359446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lvl="0">
              <a:lnSpc>
                <a:spcPct val="113000"/>
              </a:lnSpc>
            </a:pPr>
            <a:r>
              <a:rPr lang="en-US" sz="1350" b="1" dirty="0">
                <a:latin typeface="Arial" panose="020B0604020202020204" pitchFamily="34" charset="0"/>
                <a:cs typeface="Arial" panose="020B0604020202020204" pitchFamily="34" charset="0"/>
              </a:rPr>
              <a:t>SP E1			</a:t>
            </a:r>
          </a:p>
          <a:p>
            <a:pPr lvl="0">
              <a:lnSpc>
                <a:spcPct val="113000"/>
              </a:lnSpc>
            </a:pPr>
            <a:r>
              <a:rPr lang="en-US" sz="1350" i="1" dirty="0">
                <a:latin typeface="Arial" panose="020B0604020202020204" pitchFamily="34" charset="0"/>
                <a:cs typeface="Arial" panose="020B0604020202020204" pitchFamily="34" charset="0"/>
              </a:rPr>
              <a:t>Coordination activity, sample distribution, sample preparation, contact for JET DTE2 samples</a:t>
            </a:r>
          </a:p>
          <a:p>
            <a:pPr lvl="0">
              <a:lnSpc>
                <a:spcPct val="113000"/>
              </a:lnSpc>
            </a:pPr>
            <a:endParaRPr lang="en-US" sz="135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6800" lvl="0" indent="-226800">
              <a:lnSpc>
                <a:spcPct val="113000"/>
              </a:lnSpc>
              <a:buFont typeface="Arial" panose="020B0604020202020204" pitchFamily="34" charset="0"/>
              <a:buChar char="•"/>
            </a:pPr>
            <a:r>
              <a:rPr lang="en-US" sz="1350" dirty="0">
                <a:latin typeface="Arial" panose="020B0604020202020204" pitchFamily="34" charset="0"/>
                <a:cs typeface="Arial" panose="020B0604020202020204" pitchFamily="34" charset="0"/>
              </a:rPr>
              <a:t>Continuation of activities</a:t>
            </a:r>
          </a:p>
          <a:p>
            <a:pPr marL="226800" lvl="0" indent="-226800">
              <a:lnSpc>
                <a:spcPct val="113000"/>
              </a:lnSpc>
              <a:buFont typeface="Arial" panose="020B0604020202020204" pitchFamily="34" charset="0"/>
              <a:buChar char="•"/>
            </a:pPr>
            <a:r>
              <a:rPr lang="en-US" sz="1350" dirty="0">
                <a:latin typeface="Arial" panose="020B0604020202020204" pitchFamily="34" charset="0"/>
                <a:cs typeface="Arial" panose="020B0604020202020204" pitchFamily="34" charset="0"/>
              </a:rPr>
              <a:t>Samples from </a:t>
            </a:r>
            <a:r>
              <a:rPr lang="en-US" sz="135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divertor tiles 4, 6, 7 and 8</a:t>
            </a:r>
            <a:r>
              <a:rPr lang="en-US" sz="1350" dirty="0">
                <a:latin typeface="Arial" panose="020B0604020202020204" pitchFamily="34" charset="0"/>
                <a:cs typeface="Arial" panose="020B0604020202020204" pitchFamily="34" charset="0"/>
              </a:rPr>
              <a:t> (exposed either in ILW1-3 or ILW2-3)</a:t>
            </a:r>
          </a:p>
          <a:p>
            <a:pPr marL="226800" lvl="0" indent="-226800">
              <a:lnSpc>
                <a:spcPct val="113000"/>
              </a:lnSpc>
              <a:buFont typeface="Arial" panose="020B0604020202020204" pitchFamily="34" charset="0"/>
              <a:buChar char="•"/>
            </a:pPr>
            <a:r>
              <a:rPr lang="en-US" sz="1350" dirty="0">
                <a:latin typeface="Arial" panose="020B0604020202020204" pitchFamily="34" charset="0"/>
                <a:cs typeface="Arial" panose="020B0604020202020204" pitchFamily="34" charset="0"/>
              </a:rPr>
              <a:t>Distribution of samples from </a:t>
            </a:r>
            <a:r>
              <a:rPr lang="en-US" sz="135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DP tile 3A8</a:t>
            </a:r>
          </a:p>
          <a:p>
            <a:pPr marL="226800" lvl="0" indent="-226800">
              <a:lnSpc>
                <a:spcPct val="113000"/>
              </a:lnSpc>
              <a:buFont typeface="Arial" panose="020B0604020202020204" pitchFamily="34" charset="0"/>
              <a:buChar char="•"/>
            </a:pPr>
            <a:r>
              <a:rPr lang="en-US" sz="1350" dirty="0">
                <a:latin typeface="Arial" panose="020B0604020202020204" pitchFamily="34" charset="0"/>
                <a:cs typeface="Arial" panose="020B0604020202020204" pitchFamily="34" charset="0"/>
              </a:rPr>
              <a:t>Cutting of </a:t>
            </a:r>
            <a:r>
              <a:rPr lang="en-US" sz="135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mirror cassettes, louvre clips</a:t>
            </a:r>
          </a:p>
          <a:p>
            <a:pPr lvl="0">
              <a:lnSpc>
                <a:spcPct val="113000"/>
              </a:lnSpc>
            </a:pPr>
            <a:endParaRPr lang="en-US" sz="13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EC165BE-24DA-4C28-957E-10369F647B93}"/>
              </a:ext>
            </a:extLst>
          </p:cNvPr>
          <p:cNvSpPr txBox="1"/>
          <p:nvPr/>
        </p:nvSpPr>
        <p:spPr>
          <a:xfrm>
            <a:off x="3131840" y="580456"/>
            <a:ext cx="2952328" cy="3439724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lvl="0">
              <a:lnSpc>
                <a:spcPct val="113000"/>
              </a:lnSpc>
            </a:pPr>
            <a:r>
              <a:rPr lang="en-US" sz="1350" b="1" dirty="0">
                <a:latin typeface="Arial" panose="020B0604020202020204" pitchFamily="34" charset="0"/>
                <a:cs typeface="Arial" panose="020B0604020202020204" pitchFamily="34" charset="0"/>
              </a:rPr>
              <a:t>SP E2			</a:t>
            </a:r>
          </a:p>
          <a:p>
            <a:pPr lvl="0">
              <a:lnSpc>
                <a:spcPct val="113000"/>
              </a:lnSpc>
            </a:pPr>
            <a:r>
              <a:rPr lang="en-US" sz="1350" i="1" dirty="0">
                <a:latin typeface="Arial" panose="020B0604020202020204" pitchFamily="34" charset="0"/>
                <a:cs typeface="Arial" panose="020B0604020202020204" pitchFamily="34" charset="0"/>
              </a:rPr>
              <a:t>Comparison of hydrogenic retention quantification by different techniques and fuel removal assessment</a:t>
            </a:r>
          </a:p>
          <a:p>
            <a:pPr lvl="0">
              <a:lnSpc>
                <a:spcPct val="113000"/>
              </a:lnSpc>
            </a:pPr>
            <a:endParaRPr lang="en-US" sz="135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6800" indent="-226800">
              <a:lnSpc>
                <a:spcPct val="113000"/>
              </a:lnSpc>
              <a:buFont typeface="Arial" panose="020B0604020202020204" pitchFamily="34" charset="0"/>
              <a:buChar char="•"/>
            </a:pPr>
            <a:r>
              <a:rPr lang="en-US" sz="1350" dirty="0">
                <a:latin typeface="Arial" panose="020B0604020202020204" pitchFamily="34" charset="0"/>
                <a:cs typeface="Arial" panose="020B0604020202020204" pitchFamily="34" charset="0"/>
              </a:rPr>
              <a:t>Continuation of activities</a:t>
            </a:r>
          </a:p>
          <a:p>
            <a:pPr marL="226800" indent="-226800">
              <a:lnSpc>
                <a:spcPct val="113000"/>
              </a:lnSpc>
              <a:buFont typeface="Arial" panose="020B0604020202020204" pitchFamily="34" charset="0"/>
              <a:buChar char="•"/>
            </a:pPr>
            <a:r>
              <a:rPr lang="en-US" sz="1350" dirty="0">
                <a:latin typeface="Arial" panose="020B0604020202020204" pitchFamily="34" charset="0"/>
                <a:cs typeface="Arial" panose="020B0604020202020204" pitchFamily="34" charset="0"/>
              </a:rPr>
              <a:t>Post-mortem analysis of </a:t>
            </a:r>
            <a:r>
              <a:rPr lang="en-US" sz="135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tiles 4, 6, 7 and 8 (IBA,SIMS,TDS,FC…)</a:t>
            </a:r>
          </a:p>
          <a:p>
            <a:pPr marL="226800" indent="-226800">
              <a:lnSpc>
                <a:spcPct val="113000"/>
              </a:lnSpc>
              <a:buFont typeface="Arial" panose="020B0604020202020204" pitchFamily="34" charset="0"/>
              <a:buChar char="•"/>
            </a:pPr>
            <a:r>
              <a:rPr lang="en-US" sz="1350" dirty="0">
                <a:latin typeface="Arial" panose="020B0604020202020204" pitchFamily="34" charset="0"/>
                <a:cs typeface="Arial" panose="020B0604020202020204" pitchFamily="34" charset="0"/>
              </a:rPr>
              <a:t>Lab experiments </a:t>
            </a:r>
            <a:r>
              <a:rPr lang="en-US" sz="135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simulate C39 baking experiment</a:t>
            </a:r>
          </a:p>
          <a:p>
            <a:pPr marL="226800" indent="-226800">
              <a:lnSpc>
                <a:spcPct val="113000"/>
              </a:lnSpc>
              <a:buFont typeface="Arial" panose="020B0604020202020204" pitchFamily="34" charset="0"/>
              <a:buChar char="•"/>
            </a:pPr>
            <a:r>
              <a:rPr lang="en-US" sz="135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LIBS, LID-QMS analysis </a:t>
            </a:r>
            <a:r>
              <a:rPr lang="en-US" sz="1350" dirty="0">
                <a:latin typeface="Arial" panose="020B0604020202020204" pitchFamily="34" charset="0"/>
                <a:cs typeface="Arial" panose="020B0604020202020204" pitchFamily="34" charset="0"/>
              </a:rPr>
              <a:t>of JET PFCs</a:t>
            </a:r>
          </a:p>
          <a:p>
            <a:pPr marL="285750" lvl="0" indent="-285750">
              <a:lnSpc>
                <a:spcPct val="113000"/>
              </a:lnSpc>
              <a:buFont typeface="Arial" panose="020B0604020202020204" pitchFamily="34" charset="0"/>
              <a:buChar char="•"/>
            </a:pPr>
            <a:endParaRPr lang="fi-FI" i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ADD9928-BF82-4710-9E9A-2D39AEF42B33}"/>
              </a:ext>
            </a:extLst>
          </p:cNvPr>
          <p:cNvSpPr txBox="1"/>
          <p:nvPr/>
        </p:nvSpPr>
        <p:spPr>
          <a:xfrm>
            <a:off x="6132731" y="580456"/>
            <a:ext cx="2952328" cy="3365793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lvl="0">
              <a:lnSpc>
                <a:spcPct val="113000"/>
              </a:lnSpc>
            </a:pPr>
            <a:r>
              <a:rPr lang="en-US" sz="1350" b="1" dirty="0">
                <a:latin typeface="Arial" panose="020B0604020202020204" pitchFamily="34" charset="0"/>
                <a:cs typeface="Arial" panose="020B0604020202020204" pitchFamily="34" charset="0"/>
              </a:rPr>
              <a:t>SP E3			</a:t>
            </a:r>
          </a:p>
          <a:p>
            <a:pPr lvl="0">
              <a:lnSpc>
                <a:spcPct val="113000"/>
              </a:lnSpc>
            </a:pPr>
            <a:r>
              <a:rPr lang="en-US" sz="1350" i="1" dirty="0">
                <a:latin typeface="Arial" panose="020B0604020202020204" pitchFamily="34" charset="0"/>
                <a:cs typeface="Arial" panose="020B0604020202020204" pitchFamily="34" charset="0"/>
              </a:rPr>
              <a:t>Post-mortem analysis of PFC and other objects in JET</a:t>
            </a:r>
          </a:p>
          <a:p>
            <a:pPr lvl="0">
              <a:lnSpc>
                <a:spcPct val="113000"/>
              </a:lnSpc>
            </a:pPr>
            <a:endParaRPr lang="en-US" sz="135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6800" lvl="0" indent="-226800">
              <a:lnSpc>
                <a:spcPct val="113000"/>
              </a:lnSpc>
              <a:buFont typeface="Arial" panose="020B0604020202020204" pitchFamily="34" charset="0"/>
              <a:buChar char="•"/>
            </a:pPr>
            <a:r>
              <a:rPr lang="fi-FI" sz="1350" dirty="0" err="1">
                <a:latin typeface="Arial" panose="020B0604020202020204" pitchFamily="34" charset="0"/>
                <a:cs typeface="Arial" panose="020B0604020202020204" pitchFamily="34" charset="0"/>
              </a:rPr>
              <a:t>Continuation</a:t>
            </a:r>
            <a:r>
              <a:rPr lang="fi-FI" sz="1350" dirty="0"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fi-FI" sz="1350" dirty="0" err="1">
                <a:latin typeface="Arial" panose="020B0604020202020204" pitchFamily="34" charset="0"/>
                <a:cs typeface="Arial" panose="020B0604020202020204" pitchFamily="34" charset="0"/>
              </a:rPr>
              <a:t>activities</a:t>
            </a:r>
            <a:endParaRPr lang="fi-FI" sz="13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6800" lvl="0" indent="-226800">
              <a:lnSpc>
                <a:spcPct val="113000"/>
              </a:lnSpc>
              <a:buFont typeface="Arial" panose="020B0604020202020204" pitchFamily="34" charset="0"/>
              <a:buChar char="•"/>
            </a:pPr>
            <a:r>
              <a:rPr lang="fi-FI" sz="1350" dirty="0" err="1">
                <a:latin typeface="Arial" panose="020B0604020202020204" pitchFamily="34" charset="0"/>
                <a:cs typeface="Arial" panose="020B0604020202020204" pitchFamily="34" charset="0"/>
              </a:rPr>
              <a:t>Characterisation</a:t>
            </a:r>
            <a:r>
              <a:rPr lang="fi-FI" sz="1350" dirty="0"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fi-FI" sz="135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wall</a:t>
            </a:r>
            <a:r>
              <a:rPr lang="fi-FI" sz="135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135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tiles</a:t>
            </a:r>
            <a:r>
              <a:rPr lang="fi-FI" sz="135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DP 3A8, 1XR18</a:t>
            </a:r>
          </a:p>
          <a:p>
            <a:pPr marL="226800" lvl="0" indent="-226800">
              <a:lnSpc>
                <a:spcPct val="113000"/>
              </a:lnSpc>
              <a:buFont typeface="Arial" panose="020B0604020202020204" pitchFamily="34" charset="0"/>
              <a:buChar char="•"/>
            </a:pPr>
            <a:r>
              <a:rPr lang="fi-FI" sz="1350" dirty="0" err="1">
                <a:latin typeface="Arial" panose="020B0604020202020204" pitchFamily="34" charset="0"/>
                <a:cs typeface="Arial" panose="020B0604020202020204" pitchFamily="34" charset="0"/>
              </a:rPr>
              <a:t>Characterisation</a:t>
            </a:r>
            <a:r>
              <a:rPr lang="fi-FI" sz="1350" dirty="0"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en-US" sz="135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 lamellae and Langmuir probes</a:t>
            </a:r>
          </a:p>
          <a:p>
            <a:pPr marL="226800" indent="-226800">
              <a:lnSpc>
                <a:spcPct val="113000"/>
              </a:lnSpc>
              <a:buFont typeface="Arial" panose="020B0604020202020204" pitchFamily="34" charset="0"/>
              <a:buChar char="•"/>
            </a:pPr>
            <a:r>
              <a:rPr lang="fi-FI" sz="1350" dirty="0">
                <a:latin typeface="Arial" panose="020B0604020202020204" pitchFamily="34" charset="0"/>
                <a:cs typeface="Arial" panose="020B0604020202020204" pitchFamily="34" charset="0"/>
              </a:rPr>
              <a:t>Analysis of</a:t>
            </a:r>
            <a:r>
              <a:rPr lang="fi-FI" sz="135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135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mirror</a:t>
            </a:r>
            <a:r>
              <a:rPr lang="fi-FI" sz="135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135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cassettes</a:t>
            </a:r>
            <a:r>
              <a:rPr lang="fi-FI" sz="135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i-FI" sz="135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louvre</a:t>
            </a:r>
            <a:r>
              <a:rPr lang="fi-FI" sz="135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135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clips</a:t>
            </a:r>
            <a:r>
              <a:rPr lang="fi-FI" sz="135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i-FI" sz="135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sticking</a:t>
            </a:r>
            <a:r>
              <a:rPr lang="fi-FI" sz="135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135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monitors</a:t>
            </a:r>
            <a:r>
              <a:rPr lang="fi-FI" sz="135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deposition </a:t>
            </a:r>
            <a:r>
              <a:rPr lang="fi-FI" sz="135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monitors</a:t>
            </a:r>
            <a:r>
              <a:rPr lang="fi-FI" sz="135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35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(for validation </a:t>
            </a:r>
            <a:r>
              <a:rPr lang="en-US" sz="135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modelling)</a:t>
            </a:r>
            <a:endParaRPr lang="fi-FI" sz="135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lnSpc>
                <a:spcPct val="113000"/>
              </a:lnSpc>
              <a:buFont typeface="Arial" panose="020B0604020202020204" pitchFamily="34" charset="0"/>
              <a:buChar char="•"/>
            </a:pPr>
            <a:endParaRPr lang="fi-FI" sz="1350" i="1" dirty="0"/>
          </a:p>
        </p:txBody>
      </p:sp>
    </p:spTree>
    <p:extLst>
      <p:ext uri="{BB962C8B-B14F-4D97-AF65-F5344CB8AC3E}">
        <p14:creationId xmlns:p14="http://schemas.microsoft.com/office/powerpoint/2010/main" val="126559883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400" dirty="0"/>
              <a:t>SP E1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 dirty="0"/>
              <a:t>Jari Likonen | WPPWIE Project Meeting  | 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FZJ </a:t>
            </a:r>
            <a:r>
              <a:rPr kumimoji="0" lang="en-GB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Jülich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| </a:t>
            </a:r>
            <a:r>
              <a:rPr lang="en-GB" sz="1100" dirty="0"/>
              <a:t>7.2.2023 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| Page </a:t>
            </a:r>
            <a:fld id="{6A6D9FA1-99C7-4910-8E32-B85D378B0060}" type="slidenum">
              <a:rPr kumimoji="0" lang="en-GB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107503" y="555526"/>
            <a:ext cx="7543799" cy="3646383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lvl="0">
              <a:lnSpc>
                <a:spcPct val="113000"/>
              </a:lnSpc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IAP</a:t>
            </a:r>
          </a:p>
          <a:p>
            <a:pPr marL="226800" lvl="0" indent="-226800">
              <a:lnSpc>
                <a:spcPct val="113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Cutting of </a:t>
            </a:r>
            <a:r>
              <a:rPr lang="en-US" sz="16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1XR18</a:t>
            </a:r>
          </a:p>
          <a:p>
            <a:pPr marL="226800" lvl="0" indent="-226800">
              <a:lnSpc>
                <a:spcPct val="113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Cutting of </a:t>
            </a:r>
            <a:r>
              <a:rPr lang="en-US" sz="16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mirror cassettes, need to discuss with </a:t>
            </a:r>
            <a:r>
              <a:rPr lang="en-US" sz="16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modellers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4313" lvl="0" indent="-214313">
              <a:lnSpc>
                <a:spcPct val="113000"/>
              </a:lnSpc>
              <a:buFont typeface="Wingdings" panose="05000000000000000000" pitchFamily="2" charset="2"/>
              <a:buChar char="§"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13000"/>
              </a:lnSpc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VTT</a:t>
            </a:r>
          </a:p>
          <a:p>
            <a:pPr marL="226800" lvl="0" indent="-226800">
              <a:lnSpc>
                <a:spcPct val="113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Sampling of</a:t>
            </a:r>
            <a:r>
              <a:rPr lang="en-US" sz="16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divertor tiles 4, 6, 7 and 8</a:t>
            </a:r>
          </a:p>
          <a:p>
            <a:pPr lvl="0">
              <a:lnSpc>
                <a:spcPct val="113000"/>
              </a:lnSpc>
            </a:pPr>
            <a:endParaRPr lang="en-US" sz="16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13000"/>
              </a:lnSpc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CCFE</a:t>
            </a:r>
          </a:p>
          <a:p>
            <a:pPr marL="226800" lvl="0" indent="-226800">
              <a:lnSpc>
                <a:spcPct val="113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Shipping of </a:t>
            </a:r>
            <a:r>
              <a:rPr lang="en-US" sz="16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mirror cassettes, louvre clips, sticking monitors, deposition monitors and DP tile 3A8 samples</a:t>
            </a:r>
          </a:p>
          <a:p>
            <a:pPr marL="226800" lvl="0" indent="-226800">
              <a:lnSpc>
                <a:spcPct val="113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Shipping of </a:t>
            </a:r>
            <a:r>
              <a:rPr lang="en-US" sz="16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additional limiter tiles from top and bottom of limiters, for SPE in 2024-2025 </a:t>
            </a:r>
          </a:p>
          <a:p>
            <a:pPr marL="226800" lvl="0" indent="-226800">
              <a:lnSpc>
                <a:spcPct val="113000"/>
              </a:lnSpc>
              <a:buFont typeface="Arial" panose="020B0604020202020204" pitchFamily="34" charset="0"/>
              <a:buChar char="•"/>
            </a:pPr>
            <a:endParaRPr lang="en-US" sz="13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2742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SP E Tasks 2022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GB" sz="1100" dirty="0"/>
              <a:t>Jari Likonen | WPPWIE Project Meeting  | FZJ </a:t>
            </a:r>
            <a:r>
              <a:rPr lang="en-GB" sz="1100" dirty="0" err="1"/>
              <a:t>Jülich</a:t>
            </a:r>
            <a:r>
              <a:rPr lang="en-GB" sz="1100" dirty="0"/>
              <a:t> | 7.2.2023 | Page </a:t>
            </a:r>
            <a:fld id="{6A6D9FA1-99C7-4910-8E32-B85D378B0060}" type="slidenum">
              <a:rPr lang="en-GB" sz="1100" smtClean="0"/>
              <a:pPr algn="r"/>
              <a:t>4</a:t>
            </a:fld>
            <a:endParaRPr lang="en-GB" sz="1100" dirty="0"/>
          </a:p>
        </p:txBody>
      </p:sp>
      <p:graphicFrame>
        <p:nvGraphicFramePr>
          <p:cNvPr id="6" name="Tabel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1483127"/>
              </p:ext>
            </p:extLst>
          </p:nvPr>
        </p:nvGraphicFramePr>
        <p:xfrm>
          <a:off x="468001" y="627534"/>
          <a:ext cx="7416367" cy="404534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91239">
                  <a:extLst>
                    <a:ext uri="{9D8B030D-6E8A-4147-A177-3AD203B41FA5}">
                      <a16:colId xmlns:a16="http://schemas.microsoft.com/office/drawing/2014/main" val="531328472"/>
                    </a:ext>
                  </a:extLst>
                </a:gridCol>
                <a:gridCol w="1391239">
                  <a:extLst>
                    <a:ext uri="{9D8B030D-6E8A-4147-A177-3AD203B41FA5}">
                      <a16:colId xmlns:a16="http://schemas.microsoft.com/office/drawing/2014/main" val="1334987883"/>
                    </a:ext>
                  </a:extLst>
                </a:gridCol>
                <a:gridCol w="4633889">
                  <a:extLst>
                    <a:ext uri="{9D8B030D-6E8A-4147-A177-3AD203B41FA5}">
                      <a16:colId xmlns:a16="http://schemas.microsoft.com/office/drawing/2014/main" val="1851282849"/>
                    </a:ext>
                  </a:extLst>
                </a:gridCol>
              </a:tblGrid>
              <a:tr h="183803">
                <a:tc>
                  <a:txBody>
                    <a:bodyPr/>
                    <a:lstStyle/>
                    <a:p>
                      <a:pPr marL="21590" algn="ctr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de-DE" sz="900" dirty="0" err="1">
                          <a:effectLst/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Activity</a:t>
                      </a:r>
                      <a:endParaRPr lang="de-DE" sz="900" dirty="0">
                        <a:effectLst/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21590" algn="ctr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de-DE" sz="900" dirty="0" err="1">
                          <a:effectLst/>
                        </a:rPr>
                        <a:t>Deliverable</a:t>
                      </a:r>
                      <a:r>
                        <a:rPr lang="de-DE" sz="900" dirty="0">
                          <a:effectLst/>
                        </a:rPr>
                        <a:t> ID(s)</a:t>
                      </a:r>
                      <a:endParaRPr lang="de-DE" sz="900" dirty="0">
                        <a:effectLst/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  <a:tabLst>
                          <a:tab pos="-914400" algn="l"/>
                          <a:tab pos="228600" algn="l"/>
                        </a:tabLst>
                      </a:pPr>
                      <a:r>
                        <a:rPr lang="en-US" sz="900" spc="-15" dirty="0">
                          <a:effectLst/>
                        </a:rPr>
                        <a:t>Task Title</a:t>
                      </a:r>
                      <a:endParaRPr lang="de-DE" sz="900" dirty="0">
                        <a:effectLst/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1243421015"/>
                  </a:ext>
                </a:extLst>
              </a:tr>
              <a:tr h="183803">
                <a:tc>
                  <a:txBody>
                    <a:bodyPr/>
                    <a:lstStyle/>
                    <a:p>
                      <a:pPr marL="21590" algn="ctr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de-DE" sz="9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SP E.1</a:t>
                      </a:r>
                    </a:p>
                  </a:txBody>
                  <a:tcPr marL="51435" marR="51435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21590" algn="ctr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de-DE" sz="900" dirty="0">
                          <a:effectLst/>
                        </a:rPr>
                        <a:t>D001</a:t>
                      </a:r>
                      <a:endParaRPr lang="de-DE" sz="900" dirty="0">
                        <a:effectLst/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21590" algn="l" defTabSz="914400" rtl="0" eaLnBrk="1" fontAlgn="b" latinLnBrk="0" hangingPunct="1">
                        <a:lnSpc>
                          <a:spcPct val="115000"/>
                        </a:lnSpc>
                        <a:spcBef>
                          <a:spcPts val="240"/>
                        </a:spcBef>
                        <a:spcAft>
                          <a:spcPts val="300"/>
                        </a:spcAft>
                        <a:tabLst>
                          <a:tab pos="-914400" algn="l"/>
                          <a:tab pos="771525" algn="l"/>
                        </a:tabLst>
                      </a:pPr>
                      <a:r>
                        <a:rPr lang="en-US" sz="9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Sectioning and preparation of samples from CFC </a:t>
                      </a:r>
                      <a:r>
                        <a:rPr lang="en-US" sz="9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divertor</a:t>
                      </a:r>
                      <a:r>
                        <a:rPr lang="en-US" sz="9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tiles. Distribution of samples to other laboratories (VTT)</a:t>
                      </a:r>
                    </a:p>
                  </a:txBody>
                  <a:tcPr marL="54000" marR="7144" marT="7144" marB="0" anchor="b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6357133"/>
                  </a:ext>
                </a:extLst>
              </a:tr>
              <a:tr h="276431">
                <a:tc>
                  <a:txBody>
                    <a:bodyPr/>
                    <a:lstStyle/>
                    <a:p>
                      <a:pPr marL="2159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9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SP E.1</a:t>
                      </a:r>
                    </a:p>
                  </a:txBody>
                  <a:tcPr marL="51435" marR="51435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21590" algn="ctr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de-DE" sz="900" dirty="0">
                          <a:effectLst/>
                        </a:rPr>
                        <a:t>D002</a:t>
                      </a:r>
                      <a:endParaRPr lang="de-DE" sz="900" dirty="0">
                        <a:effectLst/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21590" algn="l" defTabSz="914400" rtl="0" eaLnBrk="1" fontAlgn="b" latinLnBrk="0" hangingPunct="1">
                        <a:lnSpc>
                          <a:spcPct val="115000"/>
                        </a:lnSpc>
                        <a:spcBef>
                          <a:spcPts val="240"/>
                        </a:spcBef>
                        <a:spcAft>
                          <a:spcPts val="300"/>
                        </a:spcAft>
                        <a:tabLst>
                          <a:tab pos="-914400" algn="l"/>
                          <a:tab pos="771525" algn="l"/>
                        </a:tabLst>
                      </a:pPr>
                      <a:r>
                        <a:rPr lang="en-US" sz="9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Sectioning and preparation of samples from metallic and diagnostics components. Distribution of samples to other laboratories. </a:t>
                      </a:r>
                      <a:r>
                        <a:rPr lang="pt-BR" sz="9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(IAP)</a:t>
                      </a:r>
                    </a:p>
                  </a:txBody>
                  <a:tcPr marL="54000" marR="7144" marT="7144" marB="0" anchor="b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4098683"/>
                  </a:ext>
                </a:extLst>
              </a:tr>
              <a:tr h="183803">
                <a:tc>
                  <a:txBody>
                    <a:bodyPr/>
                    <a:lstStyle/>
                    <a:p>
                      <a:pPr marL="2159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9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SP E.1</a:t>
                      </a:r>
                    </a:p>
                  </a:txBody>
                  <a:tcPr marL="51435" marR="51435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21590" algn="ctr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de-DE" sz="900" dirty="0">
                          <a:effectLst/>
                        </a:rPr>
                        <a:t>D003</a:t>
                      </a:r>
                      <a:endParaRPr lang="de-DE" sz="900" dirty="0">
                        <a:effectLst/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21590" algn="l" defTabSz="914400" rtl="0" eaLnBrk="1" latinLnBrk="0" hangingPunct="1">
                        <a:lnSpc>
                          <a:spcPct val="115000"/>
                        </a:lnSpc>
                        <a:spcBef>
                          <a:spcPts val="240"/>
                        </a:spcBef>
                        <a:spcAft>
                          <a:spcPts val="300"/>
                        </a:spcAft>
                        <a:tabLst>
                          <a:tab pos="-914400" algn="l"/>
                          <a:tab pos="771525" algn="l"/>
                        </a:tabLst>
                      </a:pPr>
                      <a:r>
                        <a:rPr lang="en-US" sz="9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Sectioning and preparation of samples from metallic components (FZJ)</a:t>
                      </a:r>
                      <a:endParaRPr lang="de-DE" sz="9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35" marR="51435" marT="0" marB="0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7383438"/>
                  </a:ext>
                </a:extLst>
              </a:tr>
              <a:tr h="183803">
                <a:tc>
                  <a:txBody>
                    <a:bodyPr/>
                    <a:lstStyle/>
                    <a:p>
                      <a:pPr marL="2159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9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SP E.2</a:t>
                      </a:r>
                    </a:p>
                  </a:txBody>
                  <a:tcPr marL="51435" marR="51435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159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de-DE" sz="9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D001, D002</a:t>
                      </a:r>
                    </a:p>
                  </a:txBody>
                  <a:tcPr marL="51435" marR="51435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1590" algn="l" defTabSz="914400" rtl="0" eaLnBrk="1" latinLnBrk="0" hangingPunct="1">
                        <a:lnSpc>
                          <a:spcPct val="115000"/>
                        </a:lnSpc>
                        <a:spcBef>
                          <a:spcPts val="240"/>
                        </a:spcBef>
                        <a:spcAft>
                          <a:spcPts val="300"/>
                        </a:spcAft>
                        <a:tabLst>
                          <a:tab pos="-914400" algn="l"/>
                          <a:tab pos="771525" algn="l"/>
                        </a:tabLst>
                      </a:pPr>
                      <a:r>
                        <a:rPr lang="en-US" sz="9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Characterization of JET divertor tiles 0 and 1 with LIBS, LID-QMS, TDS and metallography (FZJ, CU)</a:t>
                      </a:r>
                      <a:endParaRPr lang="de-DE" sz="9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35" marR="51435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8519715"/>
                  </a:ext>
                </a:extLst>
              </a:tr>
              <a:tr h="183803">
                <a:tc>
                  <a:txBody>
                    <a:bodyPr/>
                    <a:lstStyle/>
                    <a:p>
                      <a:pPr marL="21590" algn="ctr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de-DE" sz="9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SP E.2</a:t>
                      </a:r>
                    </a:p>
                  </a:txBody>
                  <a:tcPr marL="51435" marR="51435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159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de-DE" sz="9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D003</a:t>
                      </a:r>
                    </a:p>
                  </a:txBody>
                  <a:tcPr marL="51435" marR="51435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1590" algn="l" defTabSz="914400" rtl="0" eaLnBrk="1" latinLnBrk="0" hangingPunct="1">
                        <a:lnSpc>
                          <a:spcPct val="115000"/>
                        </a:lnSpc>
                        <a:spcBef>
                          <a:spcPts val="240"/>
                        </a:spcBef>
                        <a:spcAft>
                          <a:spcPts val="300"/>
                        </a:spcAft>
                        <a:tabLst>
                          <a:tab pos="-914400" algn="l"/>
                          <a:tab pos="771525" algn="l"/>
                        </a:tabLst>
                      </a:pPr>
                      <a:r>
                        <a:rPr lang="en-US" sz="9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Analysis of samples from JET </a:t>
                      </a:r>
                      <a:r>
                        <a:rPr lang="en-US" sz="9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divertor</a:t>
                      </a:r>
                      <a:r>
                        <a:rPr lang="en-US" sz="9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tiles 0 and 1 with TDS and GDOES (IAP)</a:t>
                      </a:r>
                      <a:endParaRPr lang="de-DE" sz="9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35" marR="51435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5666855"/>
                  </a:ext>
                </a:extLst>
              </a:tr>
              <a:tr h="183803">
                <a:tc>
                  <a:txBody>
                    <a:bodyPr/>
                    <a:lstStyle/>
                    <a:p>
                      <a:pPr marL="21590" algn="ctr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de-DE" sz="9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SP E.2</a:t>
                      </a:r>
                    </a:p>
                  </a:txBody>
                  <a:tcPr marL="51435" marR="51435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159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de-DE" sz="9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D004</a:t>
                      </a:r>
                    </a:p>
                  </a:txBody>
                  <a:tcPr marL="51435" marR="51435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1590" algn="l" defTabSz="914400" rtl="0" eaLnBrk="1" latinLnBrk="0" hangingPunct="1">
                        <a:lnSpc>
                          <a:spcPct val="115000"/>
                        </a:lnSpc>
                        <a:spcBef>
                          <a:spcPts val="240"/>
                        </a:spcBef>
                        <a:spcAft>
                          <a:spcPts val="300"/>
                        </a:spcAft>
                        <a:tabLst>
                          <a:tab pos="-914400" algn="l"/>
                          <a:tab pos="771525" algn="l"/>
                        </a:tabLst>
                      </a:pPr>
                      <a:r>
                        <a:rPr lang="en-US" sz="9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Analysis of samples from JET </a:t>
                      </a:r>
                      <a:r>
                        <a:rPr lang="en-US" sz="9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divertor</a:t>
                      </a:r>
                      <a:r>
                        <a:rPr lang="en-US" sz="9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tiles 0 and 1 with TDS, FC and dissolution method (ISSP-UL)</a:t>
                      </a:r>
                      <a:endParaRPr lang="de-DE" sz="9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35" marR="51435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2664685"/>
                  </a:ext>
                </a:extLst>
              </a:tr>
              <a:tr h="183803">
                <a:tc>
                  <a:txBody>
                    <a:bodyPr/>
                    <a:lstStyle/>
                    <a:p>
                      <a:pPr marL="21590" algn="ctr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de-DE" sz="9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SP E.2</a:t>
                      </a:r>
                    </a:p>
                  </a:txBody>
                  <a:tcPr marL="51435" marR="51435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159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de-DE" sz="9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D005, D006, D007, D008</a:t>
                      </a:r>
                    </a:p>
                  </a:txBody>
                  <a:tcPr marL="51435" marR="51435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1590" algn="l" defTabSz="914400" rtl="0" eaLnBrk="1" latinLnBrk="0" hangingPunct="1">
                        <a:lnSpc>
                          <a:spcPct val="115000"/>
                        </a:lnSpc>
                        <a:spcBef>
                          <a:spcPts val="240"/>
                        </a:spcBef>
                        <a:spcAft>
                          <a:spcPts val="300"/>
                        </a:spcAft>
                        <a:tabLst>
                          <a:tab pos="-914400" algn="l"/>
                          <a:tab pos="771525" algn="l"/>
                        </a:tabLst>
                      </a:pPr>
                      <a:r>
                        <a:rPr lang="en-US" sz="9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Characterization of JET divertor tiles 0 and 1 using ion beam analysis RBS, NRA, HIERDA, </a:t>
                      </a:r>
                      <a:r>
                        <a:rPr lang="en-US" sz="9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μbeam</a:t>
                      </a:r>
                      <a:r>
                        <a:rPr lang="en-US" sz="9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NRA  (IST, MPG, NCSRD, VR)</a:t>
                      </a:r>
                      <a:endParaRPr lang="de-DE" sz="9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35" marR="51435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8489909"/>
                  </a:ext>
                </a:extLst>
              </a:tr>
              <a:tr h="267350">
                <a:tc>
                  <a:txBody>
                    <a:bodyPr/>
                    <a:lstStyle/>
                    <a:p>
                      <a:pPr marL="21590" algn="ctr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de-DE" sz="9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SP E.2</a:t>
                      </a:r>
                    </a:p>
                  </a:txBody>
                  <a:tcPr marL="51435" marR="51435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159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de-DE" sz="9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D009</a:t>
                      </a:r>
                    </a:p>
                  </a:txBody>
                  <a:tcPr marL="51435" marR="51435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1590" algn="l" defTabSz="914400" rtl="0" eaLnBrk="1" latinLnBrk="0" hangingPunct="1">
                        <a:lnSpc>
                          <a:spcPct val="115000"/>
                        </a:lnSpc>
                        <a:spcBef>
                          <a:spcPts val="240"/>
                        </a:spcBef>
                        <a:spcAft>
                          <a:spcPts val="300"/>
                        </a:spcAft>
                        <a:tabLst>
                          <a:tab pos="-914400" algn="l"/>
                          <a:tab pos="771525" algn="l"/>
                        </a:tabLst>
                      </a:pPr>
                      <a:r>
                        <a:rPr lang="en-US" sz="9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Sectioning and preparation of samples from JET </a:t>
                      </a:r>
                      <a:r>
                        <a:rPr lang="en-US" sz="9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divertor</a:t>
                      </a:r>
                      <a:r>
                        <a:rPr lang="en-US" sz="9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tiles 0 and 1. Characterization of samples from JET </a:t>
                      </a:r>
                      <a:r>
                        <a:rPr lang="en-US" sz="9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divertor</a:t>
                      </a:r>
                      <a:r>
                        <a:rPr lang="en-US" sz="9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tiles 0 and 1 using SIMS, optical microscopy and TDS jointly with CCFE (VTT)</a:t>
                      </a:r>
                      <a:endParaRPr lang="de-DE" sz="9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35" marR="51435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8565712"/>
                  </a:ext>
                </a:extLst>
              </a:tr>
              <a:tr h="183803">
                <a:tc>
                  <a:txBody>
                    <a:bodyPr/>
                    <a:lstStyle/>
                    <a:p>
                      <a:pPr marL="21590" algn="ctr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de-DE" sz="9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SP E.3</a:t>
                      </a:r>
                    </a:p>
                  </a:txBody>
                  <a:tcPr marL="51435" marR="51435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159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de-DE" sz="9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D00, D002</a:t>
                      </a:r>
                    </a:p>
                  </a:txBody>
                  <a:tcPr marL="51435" marR="51435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1590" algn="l" defTabSz="914400" rtl="0" eaLnBrk="1" latinLnBrk="0" hangingPunct="1">
                        <a:lnSpc>
                          <a:spcPct val="115000"/>
                        </a:lnSpc>
                        <a:spcBef>
                          <a:spcPts val="240"/>
                        </a:spcBef>
                        <a:spcAft>
                          <a:spcPts val="300"/>
                        </a:spcAft>
                        <a:tabLst>
                          <a:tab pos="-914400" algn="l"/>
                          <a:tab pos="771525" algn="l"/>
                        </a:tabLst>
                      </a:pPr>
                      <a:r>
                        <a:rPr lang="en-US" sz="9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Characterization of JET plasma facing components with LIBS, LID-QMS, TDS and metallography (FZJ, CU)</a:t>
                      </a:r>
                      <a:endParaRPr lang="de-DE" sz="9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35" marR="51435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9700484"/>
                  </a:ext>
                </a:extLst>
              </a:tr>
              <a:tr h="267350">
                <a:tc>
                  <a:txBody>
                    <a:bodyPr/>
                    <a:lstStyle/>
                    <a:p>
                      <a:pPr marL="21590" algn="ctr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de-DE" sz="9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SP E.3</a:t>
                      </a:r>
                    </a:p>
                  </a:txBody>
                  <a:tcPr marL="51435" marR="51435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159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de-DE" sz="9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D003</a:t>
                      </a:r>
                    </a:p>
                  </a:txBody>
                  <a:tcPr marL="51435" marR="51435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1590" algn="l" defTabSz="914400" rtl="0" eaLnBrk="1" latinLnBrk="0" hangingPunct="1">
                        <a:lnSpc>
                          <a:spcPct val="115000"/>
                        </a:lnSpc>
                        <a:spcBef>
                          <a:spcPts val="240"/>
                        </a:spcBef>
                        <a:spcAft>
                          <a:spcPts val="300"/>
                        </a:spcAft>
                        <a:tabLst>
                          <a:tab pos="-914400" algn="l"/>
                          <a:tab pos="771525" algn="l"/>
                        </a:tabLst>
                      </a:pPr>
                      <a:r>
                        <a:rPr lang="en-US" sz="9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Sectioning and preparation of samples from metallic JET components. Analysis of JET plasma facing components with TDS and GDOES (IAP)</a:t>
                      </a:r>
                      <a:endParaRPr lang="de-DE" sz="9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35" marR="51435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1596652"/>
                  </a:ext>
                </a:extLst>
              </a:tr>
              <a:tr h="267350">
                <a:tc>
                  <a:txBody>
                    <a:bodyPr/>
                    <a:lstStyle/>
                    <a:p>
                      <a:pPr marL="21590" algn="ctr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de-DE" sz="9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SP E.3</a:t>
                      </a:r>
                    </a:p>
                  </a:txBody>
                  <a:tcPr marL="51435" marR="51435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159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de-DE" sz="9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D004</a:t>
                      </a:r>
                    </a:p>
                  </a:txBody>
                  <a:tcPr marL="51435" marR="51435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1590" algn="l" defTabSz="914400" rtl="0" eaLnBrk="1" latinLnBrk="0" hangingPunct="1">
                        <a:lnSpc>
                          <a:spcPct val="115000"/>
                        </a:lnSpc>
                        <a:spcBef>
                          <a:spcPts val="240"/>
                        </a:spcBef>
                        <a:spcAft>
                          <a:spcPts val="300"/>
                        </a:spcAft>
                        <a:tabLst>
                          <a:tab pos="-914400" algn="l"/>
                          <a:tab pos="771525" algn="l"/>
                        </a:tabLst>
                      </a:pPr>
                      <a:r>
                        <a:rPr lang="en-US" sz="9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Electron microscopy (SEM, TEM, FIB) of JET plasma facing components (IPPLM)</a:t>
                      </a:r>
                      <a:endParaRPr lang="de-DE" sz="9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35" marR="51435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6199969"/>
                  </a:ext>
                </a:extLst>
              </a:tr>
              <a:tr h="267350">
                <a:tc>
                  <a:txBody>
                    <a:bodyPr/>
                    <a:lstStyle/>
                    <a:p>
                      <a:pPr marL="21590" algn="ctr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de-DE" sz="9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SP E.3</a:t>
                      </a:r>
                    </a:p>
                  </a:txBody>
                  <a:tcPr marL="51435" marR="51435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159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de-DE" sz="9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D005</a:t>
                      </a:r>
                    </a:p>
                  </a:txBody>
                  <a:tcPr marL="51435" marR="51435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1590" algn="l" defTabSz="914400" rtl="0" eaLnBrk="1" latinLnBrk="0" hangingPunct="1">
                        <a:lnSpc>
                          <a:spcPct val="115000"/>
                        </a:lnSpc>
                        <a:spcBef>
                          <a:spcPts val="240"/>
                        </a:spcBef>
                        <a:spcAft>
                          <a:spcPts val="300"/>
                        </a:spcAft>
                        <a:tabLst>
                          <a:tab pos="-914400" algn="l"/>
                          <a:tab pos="771525" algn="l"/>
                        </a:tabLst>
                      </a:pPr>
                      <a:r>
                        <a:rPr lang="en-US" sz="9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Analysis of JET plasma facing components with TDS, FC and dissolution method (ISSP-UL)</a:t>
                      </a:r>
                      <a:endParaRPr lang="de-DE" sz="9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35" marR="51435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6672688"/>
                  </a:ext>
                </a:extLst>
              </a:tr>
              <a:tr h="267350">
                <a:tc>
                  <a:txBody>
                    <a:bodyPr/>
                    <a:lstStyle/>
                    <a:p>
                      <a:pPr marL="21590" algn="ctr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de-DE" sz="9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SP E.3</a:t>
                      </a:r>
                    </a:p>
                  </a:txBody>
                  <a:tcPr marL="51435" marR="51435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159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de-DE" sz="9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D006, D007, D008, D009</a:t>
                      </a:r>
                    </a:p>
                  </a:txBody>
                  <a:tcPr marL="51435" marR="51435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1590" algn="l" defTabSz="914400" rtl="0" eaLnBrk="1" latinLnBrk="0" hangingPunct="1">
                        <a:lnSpc>
                          <a:spcPct val="115000"/>
                        </a:lnSpc>
                        <a:spcBef>
                          <a:spcPts val="240"/>
                        </a:spcBef>
                        <a:spcAft>
                          <a:spcPts val="300"/>
                        </a:spcAft>
                        <a:tabLst>
                          <a:tab pos="-914400" algn="l"/>
                          <a:tab pos="771525" algn="l"/>
                        </a:tabLst>
                      </a:pPr>
                      <a:r>
                        <a:rPr lang="en-US" sz="9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Characterization of JET plasma facing and diagnostics components using ion beam analysis RBS, NRA, HIERDA, </a:t>
                      </a:r>
                      <a:r>
                        <a:rPr lang="en-US" sz="9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μbeam</a:t>
                      </a:r>
                      <a:r>
                        <a:rPr lang="en-US" sz="9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NRA  (IST, MPG, VR, NCSRD)</a:t>
                      </a:r>
                      <a:endParaRPr lang="de-DE" sz="9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35" marR="51435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2398518"/>
                  </a:ext>
                </a:extLst>
              </a:tr>
              <a:tr h="267350">
                <a:tc>
                  <a:txBody>
                    <a:bodyPr/>
                    <a:lstStyle/>
                    <a:p>
                      <a:pPr marL="21590" algn="ctr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de-DE" sz="9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SP E.3</a:t>
                      </a:r>
                    </a:p>
                  </a:txBody>
                  <a:tcPr marL="51435" marR="51435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159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de-DE" sz="9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D010</a:t>
                      </a:r>
                    </a:p>
                  </a:txBody>
                  <a:tcPr marL="51435" marR="51435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1590" algn="l" defTabSz="914400" rtl="0" eaLnBrk="1" latinLnBrk="0" hangingPunct="1">
                        <a:lnSpc>
                          <a:spcPct val="115000"/>
                        </a:lnSpc>
                        <a:spcBef>
                          <a:spcPts val="240"/>
                        </a:spcBef>
                        <a:spcAft>
                          <a:spcPts val="300"/>
                        </a:spcAft>
                        <a:tabLst>
                          <a:tab pos="-914400" algn="l"/>
                          <a:tab pos="771525" algn="l"/>
                        </a:tabLst>
                      </a:pPr>
                      <a:r>
                        <a:rPr lang="en-US" sz="9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Characterization of JET plasma facing components using SIMS, optical microscopy and TDS jointly with CCFE (VTT)</a:t>
                      </a:r>
                      <a:endParaRPr lang="de-DE" sz="9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35" marR="51435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128563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5634865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400" dirty="0"/>
              <a:t>SP E2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 dirty="0"/>
              <a:t>Jari Likonen | WPPWIE Project Meeting  | 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FZJ </a:t>
            </a:r>
            <a:r>
              <a:rPr kumimoji="0" lang="en-GB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Jülich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| </a:t>
            </a:r>
            <a:r>
              <a:rPr lang="en-GB" sz="1100" dirty="0"/>
              <a:t>7.2.2023 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| Page </a:t>
            </a:r>
            <a:fld id="{6A6D9FA1-99C7-4910-8E32-B85D378B0060}" type="slidenum">
              <a:rPr kumimoji="0" lang="en-GB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107503" y="555526"/>
            <a:ext cx="7543799" cy="4759252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lvl="0">
              <a:lnSpc>
                <a:spcPct val="113000"/>
              </a:lnSpc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CU</a:t>
            </a:r>
          </a:p>
          <a:p>
            <a:pPr marL="226800" lvl="0" indent="-226800">
              <a:lnSpc>
                <a:spcPct val="113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Continuation of work</a:t>
            </a:r>
          </a:p>
          <a:p>
            <a:pPr marL="226800" lvl="0" indent="-226800">
              <a:lnSpc>
                <a:spcPct val="113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LIBS, LID-QMS analysis of JET divertor samples from </a:t>
            </a:r>
            <a:r>
              <a:rPr lang="en-US" sz="16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tiles 0, 1, 4, 6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jointly with FZJ, IPPLM, UT and VTT (preparations for JET LIBS experiment in 2024)</a:t>
            </a:r>
          </a:p>
          <a:p>
            <a:pPr marL="226800" lvl="0" indent="-226800">
              <a:lnSpc>
                <a:spcPct val="113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Quantitative analysis </a:t>
            </a:r>
            <a:r>
              <a:rPr lang="en-US" sz="16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 CF-LIBS</a:t>
            </a:r>
          </a:p>
          <a:p>
            <a:pPr marL="226800" lvl="0" indent="-226800">
              <a:lnSpc>
                <a:spcPct val="113000"/>
              </a:lnSpc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13000"/>
              </a:lnSpc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FZJ</a:t>
            </a:r>
          </a:p>
          <a:p>
            <a:pPr marL="226800" lvl="0" indent="-226800">
              <a:lnSpc>
                <a:spcPct val="113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Continuation of work</a:t>
            </a:r>
            <a:endParaRPr lang="en-US" sz="1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6800" lvl="0" indent="-226800">
              <a:lnSpc>
                <a:spcPct val="113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Characterization of </a:t>
            </a:r>
            <a:r>
              <a:rPr lang="en-US" sz="16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JET divertor tiles 0, 1, 4, 6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with LIBS, LID-QMS, TDS and metallography of JET PFCs</a:t>
            </a:r>
          </a:p>
          <a:p>
            <a:pPr marL="226800" indent="-226800">
              <a:lnSpc>
                <a:spcPct val="113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Quantitative analysis </a:t>
            </a:r>
            <a:r>
              <a:rPr lang="en-US" sz="16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 CF-LIBS</a:t>
            </a:r>
          </a:p>
          <a:p>
            <a:pPr marL="226800" lvl="0" indent="-226800">
              <a:lnSpc>
                <a:spcPct val="113000"/>
              </a:lnSpc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13000"/>
              </a:lnSpc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IAP</a:t>
            </a:r>
          </a:p>
          <a:p>
            <a:pPr marL="226800" lvl="0" indent="-226800">
              <a:lnSpc>
                <a:spcPct val="113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Continuation of work</a:t>
            </a:r>
          </a:p>
          <a:p>
            <a:pPr marL="226800" lvl="0" indent="-226800">
              <a:lnSpc>
                <a:spcPct val="113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Analysis of samples from JET divertor </a:t>
            </a:r>
            <a:r>
              <a:rPr lang="en-US" sz="16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tiles 4, 6, 7 and 8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with </a:t>
            </a:r>
            <a:r>
              <a:rPr lang="en-US" sz="16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TDS and GDOES</a:t>
            </a:r>
          </a:p>
          <a:p>
            <a:pPr lvl="0">
              <a:lnSpc>
                <a:spcPct val="113000"/>
              </a:lnSpc>
            </a:pPr>
            <a:endParaRPr lang="en-US" sz="16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6800" lvl="0" indent="-226800">
              <a:lnSpc>
                <a:spcPct val="113000"/>
              </a:lnSpc>
              <a:buFont typeface="Arial" panose="020B0604020202020204" pitchFamily="34" charset="0"/>
              <a:buChar char="•"/>
            </a:pPr>
            <a:endParaRPr lang="en-US" sz="13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4158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400" dirty="0"/>
              <a:t>SP E2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 dirty="0"/>
              <a:t>Jari Likonen | WPPWIE Project Meeting  | 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FZJ </a:t>
            </a:r>
            <a:r>
              <a:rPr kumimoji="0" lang="en-GB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Jülich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| </a:t>
            </a:r>
            <a:r>
              <a:rPr lang="en-GB" sz="1100" dirty="0"/>
              <a:t>7.2.2023 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| Page </a:t>
            </a:r>
            <a:fld id="{6A6D9FA1-99C7-4910-8E32-B85D378B0060}" type="slidenum">
              <a:rPr kumimoji="0" lang="en-GB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107503" y="555526"/>
            <a:ext cx="7543799" cy="4242765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lvl="0">
              <a:lnSpc>
                <a:spcPct val="113000"/>
              </a:lnSpc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ISSP-UL</a:t>
            </a:r>
          </a:p>
          <a:p>
            <a:pPr marL="226800" lvl="0" indent="-226800">
              <a:lnSpc>
                <a:spcPct val="113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Continuation of work</a:t>
            </a:r>
          </a:p>
          <a:p>
            <a:pPr marL="226800" lvl="0" indent="-226800">
              <a:lnSpc>
                <a:spcPct val="113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Analysis of samples from </a:t>
            </a:r>
            <a:r>
              <a:rPr lang="en-US" sz="16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JET divertor tiles 0,1, 4, 6, 7 and 8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with TDS, FC and dissolution method </a:t>
            </a:r>
          </a:p>
          <a:p>
            <a:pPr marL="226800" lvl="0" indent="-226800">
              <a:lnSpc>
                <a:spcPct val="113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Simulation of C39 JET baking experiment</a:t>
            </a:r>
          </a:p>
          <a:p>
            <a:pPr marL="226800" lvl="0" indent="-226800">
              <a:lnSpc>
                <a:spcPct val="113000"/>
              </a:lnSpc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13000"/>
              </a:lnSpc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IST, MPG</a:t>
            </a:r>
          </a:p>
          <a:p>
            <a:pPr marL="226800" lvl="0" indent="-226800">
              <a:lnSpc>
                <a:spcPct val="113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Continuation of work</a:t>
            </a:r>
            <a:endParaRPr lang="en-US" sz="1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6800" lvl="0" indent="-226800">
              <a:lnSpc>
                <a:spcPct val="113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Characterization of JET </a:t>
            </a:r>
            <a:r>
              <a:rPr lang="en-US" sz="16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divertor tiles 0, 1, 4, 6, 7 and 8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with </a:t>
            </a:r>
            <a:r>
              <a:rPr lang="en-US" sz="16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RBS and NRA</a:t>
            </a:r>
          </a:p>
          <a:p>
            <a:pPr marL="226800" lvl="0" indent="-226800">
              <a:lnSpc>
                <a:spcPct val="113000"/>
              </a:lnSpc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13000"/>
              </a:lnSpc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NCSRD</a:t>
            </a:r>
          </a:p>
          <a:p>
            <a:pPr marL="226800" lvl="0" indent="-226800">
              <a:lnSpc>
                <a:spcPct val="113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Continuation of work</a:t>
            </a:r>
          </a:p>
          <a:p>
            <a:pPr marL="226800" lvl="0" indent="-226800">
              <a:lnSpc>
                <a:spcPct val="113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Further analysis of samples from </a:t>
            </a:r>
            <a:r>
              <a:rPr lang="en-US" sz="16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tiles 0 and 1: </a:t>
            </a:r>
            <a:r>
              <a:rPr lang="en-US" sz="1600" baseline="30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16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 beam, SEM/EDX, XRD</a:t>
            </a:r>
          </a:p>
          <a:p>
            <a:pPr marL="226800" lvl="0" indent="-226800">
              <a:lnSpc>
                <a:spcPct val="113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Analysis of samples from JET </a:t>
            </a:r>
            <a:r>
              <a:rPr lang="en-US" sz="16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divertor tiles 4, 6, 7 and 8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with </a:t>
            </a:r>
            <a:r>
              <a:rPr lang="en-US" sz="16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µbeam NRA</a:t>
            </a:r>
          </a:p>
          <a:p>
            <a:pPr lvl="0">
              <a:lnSpc>
                <a:spcPct val="113000"/>
              </a:lnSpc>
            </a:pPr>
            <a:endParaRPr lang="en-US" sz="16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9046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400" dirty="0"/>
              <a:t>SP E2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 dirty="0"/>
              <a:t>Jari Likonen | WPPWIE Project Meeting  | 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FZJ </a:t>
            </a:r>
            <a:r>
              <a:rPr kumimoji="0" lang="en-GB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Jülich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| </a:t>
            </a:r>
            <a:r>
              <a:rPr lang="en-GB" sz="1100" dirty="0"/>
              <a:t>7.2.2023 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| Page </a:t>
            </a:r>
            <a:fld id="{6A6D9FA1-99C7-4910-8E32-B85D378B0060}" type="slidenum">
              <a:rPr kumimoji="0" lang="en-GB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107503" y="555526"/>
            <a:ext cx="7543799" cy="5037469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lvl="0">
              <a:lnSpc>
                <a:spcPct val="113000"/>
              </a:lnSpc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VR</a:t>
            </a:r>
          </a:p>
          <a:p>
            <a:pPr marL="226800" lvl="0" indent="-226800">
              <a:lnSpc>
                <a:spcPct val="113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Continuation of work</a:t>
            </a:r>
          </a:p>
          <a:p>
            <a:pPr marL="226800" lvl="0" indent="-226800">
              <a:lnSpc>
                <a:spcPct val="113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Characterization of samples from JET divertor </a:t>
            </a:r>
            <a:r>
              <a:rPr lang="en-US" sz="16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tiles 4, 6, 7 and 8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using ion beam analysis (</a:t>
            </a:r>
            <a:r>
              <a:rPr lang="en-US" sz="16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HIERDA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226800" lvl="0" indent="-226800">
              <a:lnSpc>
                <a:spcPct val="113000"/>
              </a:lnSpc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13000"/>
              </a:lnSpc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VTT</a:t>
            </a:r>
          </a:p>
          <a:p>
            <a:pPr marL="226800" lvl="0" indent="-226800">
              <a:lnSpc>
                <a:spcPct val="113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Continuation of work</a:t>
            </a:r>
            <a:endParaRPr lang="en-US" sz="1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6800" lvl="0" indent="-226800">
              <a:lnSpc>
                <a:spcPct val="113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Sectioning and preparation of samples from JET </a:t>
            </a:r>
            <a:r>
              <a:rPr lang="en-US" sz="16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divertor tiles 0,1, 4, 6, 7 and 8</a:t>
            </a:r>
          </a:p>
          <a:p>
            <a:pPr marL="226800" lvl="0" indent="-226800">
              <a:lnSpc>
                <a:spcPct val="113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Characterization of samples from JET </a:t>
            </a:r>
            <a:r>
              <a:rPr lang="en-US" sz="16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divertor tiles 4, 6, 7 and 8</a:t>
            </a:r>
            <a:r>
              <a:rPr lang="en-US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using </a:t>
            </a:r>
            <a:r>
              <a:rPr lang="en-US" sz="16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SIMS, optical microscopy and TDS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(jointly with CCFE)</a:t>
            </a:r>
          </a:p>
          <a:p>
            <a:pPr marL="226800" lvl="0" indent="-226800">
              <a:lnSpc>
                <a:spcPct val="113000"/>
              </a:lnSpc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13000"/>
              </a:lnSpc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CCFE</a:t>
            </a:r>
          </a:p>
          <a:p>
            <a:pPr marL="285750" indent="-285750">
              <a:lnSpc>
                <a:spcPct val="113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Continuation of work</a:t>
            </a:r>
            <a:endParaRPr lang="en-US" sz="1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lnSpc>
                <a:spcPct val="113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Post-TDS IBA at IST</a:t>
            </a:r>
          </a:p>
          <a:p>
            <a:pPr marL="285750" lvl="0" indent="-285750">
              <a:lnSpc>
                <a:spcPct val="113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Determination of </a:t>
            </a:r>
            <a:r>
              <a:rPr lang="en-US" sz="16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baking efficiency of ITER baking cycle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by comparison of pre-TDS and post-TDS IBA.</a:t>
            </a:r>
          </a:p>
          <a:p>
            <a:pPr marL="285750" lvl="0" indent="-285750">
              <a:lnSpc>
                <a:spcPct val="113000"/>
              </a:lnSpc>
              <a:buFont typeface="Arial" panose="020B0604020202020204" pitchFamily="34" charset="0"/>
              <a:buChar char="•"/>
            </a:pP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6800" lvl="0" indent="-226800">
              <a:lnSpc>
                <a:spcPct val="113000"/>
              </a:lnSpc>
              <a:buFont typeface="Arial" panose="020B0604020202020204" pitchFamily="34" charset="0"/>
              <a:buChar char="•"/>
            </a:pPr>
            <a:endParaRPr lang="en-US" sz="13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18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400" dirty="0"/>
              <a:t>SP E3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 dirty="0"/>
              <a:t>Jari Likonen | WPPWIE Project Meeting  | 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FZJ </a:t>
            </a:r>
            <a:r>
              <a:rPr kumimoji="0" lang="en-GB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Jülich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| </a:t>
            </a:r>
            <a:r>
              <a:rPr lang="en-GB" sz="1100" dirty="0"/>
              <a:t>7.2.2023 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| Page </a:t>
            </a:r>
            <a:fld id="{6A6D9FA1-99C7-4910-8E32-B85D378B0060}" type="slidenum">
              <a:rPr kumimoji="0" lang="en-GB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107503" y="555526"/>
            <a:ext cx="7543799" cy="4801314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lvl="0">
              <a:spcBef>
                <a:spcPts val="600"/>
              </a:spcBef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FZJ</a:t>
            </a:r>
          </a:p>
          <a:p>
            <a:pPr marL="226800" lvl="0" indent="-22680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Continuation of work</a:t>
            </a:r>
          </a:p>
          <a:p>
            <a:pPr marL="226800" lvl="0" indent="-22680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LID-QMS, 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TDS on </a:t>
            </a:r>
            <a:r>
              <a:rPr lang="en-US" sz="16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JET Langmuir probe tips and metallography on IWGL tile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with runaway electron damage </a:t>
            </a:r>
            <a:endParaRPr lang="en-US" sz="1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spcBef>
                <a:spcPts val="600"/>
              </a:spcBef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IAP</a:t>
            </a:r>
          </a:p>
          <a:p>
            <a:pPr marL="226800" lvl="0" indent="-22680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Continuation of work</a:t>
            </a:r>
            <a:endParaRPr lang="en-US" sz="1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6800" lvl="0" indent="-22680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Analysis of JET plasma facing components with </a:t>
            </a:r>
            <a:r>
              <a:rPr lang="en-US" sz="16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TDS and GDOES</a:t>
            </a:r>
            <a:r>
              <a:rPr lang="en-US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226800" lvl="0" indent="-22680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spcBef>
                <a:spcPts val="600"/>
              </a:spcBef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IPPLM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Continuation of work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Nanoindentation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 of Langmuir probe 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FIB cross-sections 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to assess the grain size in individual zones of LP</a:t>
            </a:r>
            <a: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Study of W-lamellas 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from stack B (Tile 5)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spcBef>
                <a:spcPts val="600"/>
              </a:spcBef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ISSP-UL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Continuation of work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Analysis of JET plasma facing components with </a:t>
            </a:r>
            <a:r>
              <a:rPr lang="en-US" sz="16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TDS, FC and dissolution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method</a:t>
            </a:r>
          </a:p>
          <a:p>
            <a:pPr marL="226800" lvl="0" indent="-226800">
              <a:lnSpc>
                <a:spcPct val="113000"/>
              </a:lnSpc>
              <a:buFont typeface="Arial" panose="020B0604020202020204" pitchFamily="34" charset="0"/>
              <a:buChar char="•"/>
            </a:pPr>
            <a:endParaRPr lang="en-US" sz="13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6851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400" dirty="0"/>
              <a:t>SP E3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 dirty="0"/>
              <a:t>Jari Likonen | WPPWIE Project Meeting  | 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FZJ </a:t>
            </a:r>
            <a:r>
              <a:rPr kumimoji="0" lang="en-GB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Jülich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| </a:t>
            </a:r>
            <a:r>
              <a:rPr lang="en-GB" sz="1100" dirty="0"/>
              <a:t>7.2.2023 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| Page </a:t>
            </a:r>
            <a:fld id="{6A6D9FA1-99C7-4910-8E32-B85D378B0060}" type="slidenum">
              <a:rPr kumimoji="0" lang="en-GB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107503" y="555526"/>
            <a:ext cx="7543799" cy="4202817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lvl="0">
              <a:lnSpc>
                <a:spcPct val="113000"/>
              </a:lnSpc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IST, MPG</a:t>
            </a:r>
          </a:p>
          <a:p>
            <a:pPr marL="226800" lvl="0" indent="-226800">
              <a:lnSpc>
                <a:spcPct val="113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Continuation of work</a:t>
            </a:r>
          </a:p>
          <a:p>
            <a:pPr marL="226800" lvl="0" indent="-226800">
              <a:lnSpc>
                <a:spcPct val="113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Characterization of JET plasma facing and diagnostics components using </a:t>
            </a:r>
            <a:r>
              <a:rPr lang="en-US" sz="16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ion beam analysis (RBS, NRA) </a:t>
            </a:r>
          </a:p>
          <a:p>
            <a:pPr marL="226800" lvl="0" indent="-226800">
              <a:lnSpc>
                <a:spcPct val="113000"/>
              </a:lnSpc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13000"/>
              </a:lnSpc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NCSRD</a:t>
            </a:r>
          </a:p>
          <a:p>
            <a:pPr marL="285750" lvl="0" indent="-285750">
              <a:lnSpc>
                <a:spcPct val="113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Continuation of work</a:t>
            </a:r>
          </a:p>
          <a:p>
            <a:pPr marL="285750" lvl="0" indent="-285750">
              <a:lnSpc>
                <a:spcPct val="113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Analysis of JET plasma facing components with </a:t>
            </a:r>
            <a:r>
              <a:rPr lang="en-US" sz="16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µbeam NRA</a:t>
            </a:r>
          </a:p>
          <a:p>
            <a:pPr lvl="0">
              <a:lnSpc>
                <a:spcPct val="113000"/>
              </a:lnSpc>
            </a:pPr>
            <a:endParaRPr lang="en-US" sz="16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13000"/>
              </a:lnSpc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VR</a:t>
            </a:r>
          </a:p>
          <a:p>
            <a:pPr marL="226800" lvl="0" indent="-226800">
              <a:lnSpc>
                <a:spcPct val="113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Continuation of work</a:t>
            </a:r>
          </a:p>
          <a:p>
            <a:pPr marL="226800" lvl="0" indent="-226800">
              <a:lnSpc>
                <a:spcPct val="113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Characterization of JET plasma facing and diagnostics components using </a:t>
            </a:r>
            <a:r>
              <a:rPr lang="en-US" sz="16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ion beam analysis (HIERDA) </a:t>
            </a:r>
          </a:p>
          <a:p>
            <a:pPr lvl="0">
              <a:lnSpc>
                <a:spcPct val="113000"/>
              </a:lnSpc>
            </a:pPr>
            <a:endParaRPr lang="en-US" sz="16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6800" lvl="0" indent="-226800">
              <a:lnSpc>
                <a:spcPct val="113000"/>
              </a:lnSpc>
              <a:buFont typeface="Arial" panose="020B0604020202020204" pitchFamily="34" charset="0"/>
              <a:buChar char="•"/>
            </a:pPr>
            <a:endParaRPr lang="en-US" sz="13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4058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400" dirty="0"/>
              <a:t>SP E3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 dirty="0"/>
              <a:t>Jari Likonen | WPPWIE Project Meeting  | 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FZJ </a:t>
            </a:r>
            <a:r>
              <a:rPr kumimoji="0" lang="en-GB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Jülich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| </a:t>
            </a:r>
            <a:r>
              <a:rPr lang="en-GB" sz="1100" dirty="0"/>
              <a:t>7.2.2023 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| Page </a:t>
            </a:r>
            <a:fld id="{6A6D9FA1-99C7-4910-8E32-B85D378B0060}" type="slidenum">
              <a:rPr kumimoji="0" lang="en-GB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107503" y="555526"/>
            <a:ext cx="7543799" cy="3408112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lvl="0">
              <a:lnSpc>
                <a:spcPct val="113000"/>
              </a:lnSpc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VTT</a:t>
            </a:r>
          </a:p>
          <a:p>
            <a:pPr marL="226800" lvl="0" indent="-226800">
              <a:lnSpc>
                <a:spcPct val="113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Continuation of work</a:t>
            </a:r>
            <a:endParaRPr lang="en-US" sz="1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6800" lvl="0" indent="-226800">
              <a:lnSpc>
                <a:spcPct val="113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Characterization of JET plasma facing components (</a:t>
            </a:r>
            <a:r>
              <a:rPr lang="en-US" sz="16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 lamellae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) using </a:t>
            </a:r>
            <a:r>
              <a:rPr lang="en-US" sz="16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SIMS, optical microscopy and TDS</a:t>
            </a:r>
            <a:r>
              <a:rPr lang="en-US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(jointly with CCFE)</a:t>
            </a:r>
          </a:p>
          <a:p>
            <a:pPr lvl="0">
              <a:lnSpc>
                <a:spcPct val="113000"/>
              </a:lnSpc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13000"/>
              </a:lnSpc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CCFE</a:t>
            </a:r>
          </a:p>
          <a:p>
            <a:pPr marL="285750" indent="-285750">
              <a:lnSpc>
                <a:spcPct val="113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Continuation of work</a:t>
            </a:r>
            <a:endParaRPr lang="en-US" sz="1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lnSpc>
                <a:spcPct val="113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IBA analysis in poloidal, toroidal and “depth” direction (</a:t>
            </a:r>
            <a:r>
              <a:rPr lang="en-US" sz="16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IWGL tile with RE damage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285750" lvl="0" indent="-285750">
              <a:lnSpc>
                <a:spcPct val="113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Metallography measurements for </a:t>
            </a:r>
            <a:r>
              <a:rPr lang="en-US" sz="16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IWGL tile with RE damage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lnSpc>
                <a:spcPct val="113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Main pulse assessment responsible for RE damage</a:t>
            </a:r>
          </a:p>
          <a:p>
            <a:pPr marL="285750" lvl="0" indent="-285750">
              <a:lnSpc>
                <a:spcPct val="113000"/>
              </a:lnSpc>
              <a:buFont typeface="Arial" panose="020B0604020202020204" pitchFamily="34" charset="0"/>
              <a:buChar char="•"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0047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C42EA-FD2D-4757-B2B0-FF67076278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4152BE-193B-4759-B48C-A62CBBF7D4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32080" y="2375404"/>
            <a:ext cx="2280080" cy="39269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2400" b="1" dirty="0">
                <a:solidFill>
                  <a:srgbClr val="FF0000"/>
                </a:solidFill>
              </a:rPr>
              <a:t>Extra slides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467546" y="4908928"/>
            <a:ext cx="8240228" cy="201104"/>
          </a:xfrm>
        </p:spPr>
        <p:txBody>
          <a:bodyPr/>
          <a:lstStyle/>
          <a:p>
            <a:pPr algn="r"/>
            <a:r>
              <a:rPr lang="en-GB" sz="1100" dirty="0"/>
              <a:t>Jari Likonen | WPPWIE Project Meeting  | FZJ </a:t>
            </a:r>
            <a:r>
              <a:rPr lang="en-GB" sz="1100" dirty="0" err="1"/>
              <a:t>Jülich</a:t>
            </a:r>
            <a:r>
              <a:rPr lang="en-GB" sz="1100" dirty="0"/>
              <a:t> | 27.01.2022 | Page </a:t>
            </a:r>
            <a:fld id="{6A6D9FA1-99C7-4910-8E32-B85D378B0060}" type="slidenum">
              <a:rPr lang="en-GB" sz="1100" smtClean="0"/>
              <a:pPr algn="r"/>
              <a:t>46</a:t>
            </a:fld>
            <a:endParaRPr lang="en-GB" sz="1100" dirty="0"/>
          </a:p>
        </p:txBody>
      </p:sp>
    </p:spTree>
    <p:extLst>
      <p:ext uri="{BB962C8B-B14F-4D97-AF65-F5344CB8AC3E}">
        <p14:creationId xmlns:p14="http://schemas.microsoft.com/office/powerpoint/2010/main" val="272212950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400" dirty="0"/>
              <a:t>Erosion-deposition </a:t>
            </a:r>
            <a:r>
              <a:rPr lang="de-DE" sz="2400" dirty="0" err="1"/>
              <a:t>diagnostics</a:t>
            </a:r>
            <a:r>
              <a:rPr lang="de-DE" sz="2400" dirty="0"/>
              <a:t> in JET-ILW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Jari Likonen 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| WPPWIE Project Meeting  | FZJ </a:t>
            </a:r>
            <a:r>
              <a:rPr kumimoji="0" lang="en-GB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Jülich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GB" sz="1100" dirty="0"/>
              <a:t>7.2.2023 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| Page </a:t>
            </a:r>
            <a:fld id="{6A6D9FA1-99C7-4910-8E32-B85D378B0060}" type="slidenum">
              <a:rPr kumimoji="0" lang="en-GB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099354D-8A21-4E99-A63C-76F35255C4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86883"/>
            <a:ext cx="6624736" cy="438994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DA8EAFA-7BE1-430D-B5DD-D10D5363190F}"/>
              </a:ext>
            </a:extLst>
          </p:cNvPr>
          <p:cNvSpPr txBox="1"/>
          <p:nvPr/>
        </p:nvSpPr>
        <p:spPr>
          <a:xfrm>
            <a:off x="6732240" y="915566"/>
            <a:ext cx="241176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 err="1">
                <a:solidFill>
                  <a:srgbClr val="FF0000"/>
                </a:solidFill>
              </a:rPr>
              <a:t>Marker</a:t>
            </a:r>
            <a:r>
              <a:rPr lang="fi-FI" dirty="0">
                <a:solidFill>
                  <a:srgbClr val="FF0000"/>
                </a:solidFill>
              </a:rPr>
              <a:t> </a:t>
            </a:r>
            <a:r>
              <a:rPr lang="fi-FI" dirty="0" err="1">
                <a:solidFill>
                  <a:srgbClr val="FF0000"/>
                </a:solidFill>
              </a:rPr>
              <a:t>tiles</a:t>
            </a:r>
            <a:endParaRPr lang="fi-FI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 err="1"/>
              <a:t>Divertor</a:t>
            </a:r>
            <a:endParaRPr lang="fi-FI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Main </a:t>
            </a:r>
            <a:r>
              <a:rPr lang="fi-FI" dirty="0" err="1"/>
              <a:t>wall</a:t>
            </a:r>
            <a:endParaRPr lang="fi-FI" dirty="0"/>
          </a:p>
          <a:p>
            <a:endParaRPr lang="fi-FI" dirty="0"/>
          </a:p>
          <a:p>
            <a:r>
              <a:rPr lang="fi-FI" dirty="0" err="1">
                <a:solidFill>
                  <a:srgbClr val="0070C0"/>
                </a:solidFill>
              </a:rPr>
              <a:t>Probes</a:t>
            </a:r>
            <a:endParaRPr lang="fi-FI" dirty="0">
              <a:solidFill>
                <a:srgbClr val="0070C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 err="1"/>
              <a:t>Rotating</a:t>
            </a:r>
            <a:r>
              <a:rPr lang="fi-FI" dirty="0"/>
              <a:t> </a:t>
            </a:r>
            <a:r>
              <a:rPr lang="fi-FI" dirty="0" err="1"/>
              <a:t>collectors</a:t>
            </a:r>
            <a:endParaRPr lang="fi-FI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W </a:t>
            </a:r>
            <a:r>
              <a:rPr lang="fi-FI" dirty="0" err="1"/>
              <a:t>sticking</a:t>
            </a:r>
            <a:r>
              <a:rPr lang="fi-FI" dirty="0"/>
              <a:t> </a:t>
            </a:r>
            <a:r>
              <a:rPr lang="fi-FI" dirty="0" err="1"/>
              <a:t>monitors</a:t>
            </a:r>
            <a:endParaRPr lang="fi-FI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 err="1"/>
              <a:t>Mirrors</a:t>
            </a:r>
            <a:r>
              <a:rPr lang="fi-FI" dirty="0"/>
              <a:t>, </a:t>
            </a:r>
            <a:r>
              <a:rPr lang="fi-FI" dirty="0" err="1"/>
              <a:t>cassettes</a:t>
            </a:r>
            <a:endParaRPr lang="fi-FI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W </a:t>
            </a:r>
            <a:r>
              <a:rPr lang="fi-FI" dirty="0" err="1"/>
              <a:t>lamellae</a:t>
            </a:r>
            <a:endParaRPr lang="fi-FI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 err="1"/>
              <a:t>Langmuir</a:t>
            </a:r>
            <a:r>
              <a:rPr lang="fi-FI" dirty="0"/>
              <a:t> </a:t>
            </a:r>
            <a:r>
              <a:rPr lang="fi-FI" dirty="0" err="1"/>
              <a:t>probes</a:t>
            </a:r>
            <a:endParaRPr lang="fi-FI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QMB </a:t>
            </a:r>
            <a:r>
              <a:rPr lang="fi-FI" dirty="0" err="1"/>
              <a:t>covers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66799746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D0D98D-308F-407C-81EB-DC32722ECB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47755" y="57150"/>
            <a:ext cx="5843891" cy="342900"/>
          </a:xfrm>
        </p:spPr>
        <p:txBody>
          <a:bodyPr/>
          <a:lstStyle/>
          <a:p>
            <a:r>
              <a:rPr lang="en-GB" dirty="0"/>
              <a:t>EU-Japan collaboration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0210EC-D8E8-42BC-A3C5-3556CB5E83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32" y="672546"/>
            <a:ext cx="8314183" cy="413145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600" dirty="0"/>
              <a:t>Topics in 2023</a:t>
            </a:r>
          </a:p>
          <a:p>
            <a:endParaRPr lang="en-GB" sz="1600" dirty="0"/>
          </a:p>
          <a:p>
            <a:r>
              <a:rPr lang="en-GB" sz="1600" dirty="0">
                <a:solidFill>
                  <a:srgbClr val="0070C0"/>
                </a:solidFill>
              </a:rPr>
              <a:t>IC09 </a:t>
            </a:r>
            <a:r>
              <a:rPr lang="en-US" sz="1600" dirty="0">
                <a:solidFill>
                  <a:srgbClr val="0070C0"/>
                </a:solidFill>
              </a:rPr>
              <a:t>SP E.2: EU-Japan (</a:t>
            </a:r>
            <a:r>
              <a:rPr lang="en-US" sz="1600" dirty="0" err="1">
                <a:solidFill>
                  <a:srgbClr val="0070C0"/>
                </a:solidFill>
              </a:rPr>
              <a:t>Rokasho</a:t>
            </a:r>
            <a:r>
              <a:rPr lang="en-US" sz="1600" dirty="0">
                <a:solidFill>
                  <a:srgbClr val="0070C0"/>
                </a:solidFill>
              </a:rPr>
              <a:t>/Broader Approach F4E)</a:t>
            </a:r>
            <a:r>
              <a:rPr lang="en-US" sz="1600" dirty="0"/>
              <a:t>, 2022 - 2023</a:t>
            </a:r>
          </a:p>
          <a:p>
            <a:endParaRPr lang="en-GB" sz="1600" dirty="0"/>
          </a:p>
          <a:p>
            <a:r>
              <a:rPr lang="en-GB" sz="1600" dirty="0">
                <a:solidFill>
                  <a:srgbClr val="00B050"/>
                </a:solidFill>
              </a:rPr>
              <a:t>Tritium depth profiling </a:t>
            </a:r>
            <a:r>
              <a:rPr lang="en-GB" sz="1600" dirty="0"/>
              <a:t>in bulk W tiles (lamellae) from the JET divertor</a:t>
            </a:r>
          </a:p>
          <a:p>
            <a:pPr lvl="1"/>
            <a:r>
              <a:rPr lang="en-GB" sz="1600" dirty="0"/>
              <a:t>ILW1</a:t>
            </a:r>
            <a:r>
              <a:rPr lang="en-GB" sz="1300" dirty="0"/>
              <a:t>, </a:t>
            </a:r>
            <a:r>
              <a:rPr lang="en-GB" sz="1600" dirty="0"/>
              <a:t>ILW3</a:t>
            </a:r>
            <a:endParaRPr lang="en-GB" sz="1300" dirty="0"/>
          </a:p>
          <a:p>
            <a:pPr lvl="1"/>
            <a:r>
              <a:rPr lang="en-GB" sz="1600" dirty="0">
                <a:solidFill>
                  <a:srgbClr val="00B050"/>
                </a:solidFill>
              </a:rPr>
              <a:t>TIPT, LSC, possibly TDS, SEM, EDX</a:t>
            </a:r>
          </a:p>
          <a:p>
            <a:pPr lvl="1"/>
            <a:r>
              <a:rPr lang="en-US" sz="1600" dirty="0">
                <a:solidFill>
                  <a:srgbClr val="00B050"/>
                </a:solidFill>
              </a:rPr>
              <a:t>Expose surface to T gas</a:t>
            </a:r>
            <a:r>
              <a:rPr lang="en-US" sz="1600" dirty="0">
                <a:solidFill>
                  <a:srgbClr val="FF0000"/>
                </a:solidFill>
              </a:rPr>
              <a:t> </a:t>
            </a:r>
            <a:r>
              <a:rPr lang="en-US" sz="1600" dirty="0"/>
              <a:t>to see any re-saturation (at Toyama university?)</a:t>
            </a:r>
            <a:endParaRPr lang="en-GB" sz="1600" dirty="0"/>
          </a:p>
          <a:p>
            <a:r>
              <a:rPr lang="en-US" sz="1600" dirty="0">
                <a:solidFill>
                  <a:srgbClr val="00B050"/>
                </a:solidFill>
              </a:rPr>
              <a:t>Fuel desorption from Be limiter </a:t>
            </a:r>
            <a:r>
              <a:rPr lang="en-US" sz="1600" dirty="0"/>
              <a:t>tiles and </a:t>
            </a:r>
            <a:r>
              <a:rPr lang="en-US" sz="1600" dirty="0">
                <a:solidFill>
                  <a:srgbClr val="00B050"/>
                </a:solidFill>
              </a:rPr>
              <a:t>re-saturation of co-deposits</a:t>
            </a:r>
            <a:endParaRPr lang="en-GB" sz="1600" dirty="0">
              <a:solidFill>
                <a:srgbClr val="00B050"/>
              </a:solidFill>
            </a:endParaRPr>
          </a:p>
          <a:p>
            <a:pPr lvl="1"/>
            <a:r>
              <a:rPr lang="en-GB" sz="1600" dirty="0">
                <a:solidFill>
                  <a:srgbClr val="0070C0"/>
                </a:solidFill>
              </a:rPr>
              <a:t>Fuel accumulation </a:t>
            </a:r>
            <a:r>
              <a:rPr lang="en-GB" sz="1600" dirty="0"/>
              <a:t>in gaps</a:t>
            </a:r>
          </a:p>
          <a:p>
            <a:r>
              <a:rPr lang="en-GB" sz="1600" dirty="0"/>
              <a:t>Samples from </a:t>
            </a:r>
            <a:r>
              <a:rPr lang="en-GB" sz="1600" dirty="0">
                <a:solidFill>
                  <a:srgbClr val="00B050"/>
                </a:solidFill>
              </a:rPr>
              <a:t>ILW1 and ILW3 analysed in the past </a:t>
            </a:r>
            <a:r>
              <a:rPr lang="en-GB" sz="1600" dirty="0"/>
              <a:t>→ </a:t>
            </a:r>
            <a:r>
              <a:rPr lang="en-GB" sz="1600" dirty="0">
                <a:solidFill>
                  <a:srgbClr val="00B050"/>
                </a:solidFill>
              </a:rPr>
              <a:t>ILW2 samples (divertor, Be) </a:t>
            </a:r>
            <a:r>
              <a:rPr lang="en-GB" sz="1600" dirty="0"/>
              <a:t>to be shipped to Japan</a:t>
            </a:r>
          </a:p>
          <a:p>
            <a:endParaRPr lang="en-GB" sz="1500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A40E6AA-B362-4BBE-8A70-03AEF992FB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7544" y="4908928"/>
            <a:ext cx="8240228" cy="201104"/>
          </a:xfrm>
        </p:spPr>
        <p:txBody>
          <a:bodyPr/>
          <a:lstStyle/>
          <a:p>
            <a:pPr algn="r"/>
            <a:r>
              <a:rPr lang="en-GB" sz="1100" dirty="0"/>
              <a:t>Jari Likonen | WPPWIE Project Meeting  | 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FZJ </a:t>
            </a:r>
            <a:r>
              <a:rPr kumimoji="0" lang="en-GB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Jülich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| </a:t>
            </a:r>
            <a:r>
              <a:rPr lang="en-GB" sz="1100" dirty="0"/>
              <a:t>7.2.2023 | Page </a:t>
            </a:r>
            <a:fld id="{6A6D9FA1-99C7-4910-8E32-B85D378B0060}" type="slidenum">
              <a:rPr lang="en-GB" sz="1100" smtClean="0"/>
              <a:pPr algn="r"/>
              <a:t>48</a:t>
            </a:fld>
            <a:endParaRPr lang="en-GB" sz="1100" dirty="0"/>
          </a:p>
        </p:txBody>
      </p:sp>
    </p:spTree>
    <p:extLst>
      <p:ext uri="{BB962C8B-B14F-4D97-AF65-F5344CB8AC3E}">
        <p14:creationId xmlns:p14="http://schemas.microsoft.com/office/powerpoint/2010/main" val="6082610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sz="2400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Jari Likonen 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| WPPWIE Project Meeting  | FZJ </a:t>
            </a:r>
            <a:r>
              <a:rPr kumimoji="0" lang="en-GB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Jülich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| </a:t>
            </a:r>
            <a:r>
              <a:rPr lang="en-GB" sz="1100" dirty="0"/>
              <a:t>7.2.2023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| 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Page </a:t>
            </a:r>
            <a:fld id="{6A6D9FA1-99C7-4910-8E32-B85D378B0060}" type="slidenum">
              <a:rPr kumimoji="0" lang="en-GB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107504" y="2374043"/>
            <a:ext cx="8928992" cy="418897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lvl="0">
              <a:lnSpc>
                <a:spcPct val="113000"/>
              </a:lnSpc>
            </a:pPr>
            <a:r>
              <a:rPr lang="de-DE" sz="2000" dirty="0">
                <a:solidFill>
                  <a:srgbClr val="0070C0"/>
                </a:solidFill>
              </a:rPr>
              <a:t>SP E.1 - </a:t>
            </a:r>
            <a:r>
              <a:rPr lang="de-DE" sz="2000" dirty="0" err="1">
                <a:solidFill>
                  <a:srgbClr val="0070C0"/>
                </a:solidFill>
              </a:rPr>
              <a:t>Coordination</a:t>
            </a:r>
            <a:r>
              <a:rPr lang="de-DE" sz="2000" dirty="0">
                <a:solidFill>
                  <a:srgbClr val="0070C0"/>
                </a:solidFill>
              </a:rPr>
              <a:t> </a:t>
            </a:r>
            <a:r>
              <a:rPr lang="de-DE" sz="2000" dirty="0" err="1">
                <a:solidFill>
                  <a:srgbClr val="0070C0"/>
                </a:solidFill>
              </a:rPr>
              <a:t>activity</a:t>
            </a:r>
            <a:r>
              <a:rPr lang="de-DE" sz="2000" dirty="0">
                <a:solidFill>
                  <a:srgbClr val="0070C0"/>
                </a:solidFill>
              </a:rPr>
              <a:t> – </a:t>
            </a:r>
            <a:r>
              <a:rPr lang="de-DE" sz="2000" dirty="0" err="1">
                <a:solidFill>
                  <a:srgbClr val="0070C0"/>
                </a:solidFill>
              </a:rPr>
              <a:t>selected</a:t>
            </a:r>
            <a:r>
              <a:rPr lang="de-DE" sz="2000" dirty="0">
                <a:solidFill>
                  <a:srgbClr val="0070C0"/>
                </a:solidFill>
              </a:rPr>
              <a:t> </a:t>
            </a:r>
            <a:r>
              <a:rPr lang="de-DE" sz="2000" dirty="0" err="1">
                <a:solidFill>
                  <a:srgbClr val="0070C0"/>
                </a:solidFill>
              </a:rPr>
              <a:t>results</a:t>
            </a:r>
            <a:r>
              <a:rPr lang="de-DE" sz="2000" dirty="0">
                <a:solidFill>
                  <a:srgbClr val="0070C0"/>
                </a:solidFill>
              </a:rPr>
              <a:t> </a:t>
            </a:r>
            <a:r>
              <a:rPr lang="de-DE" sz="2000" dirty="0" err="1">
                <a:solidFill>
                  <a:srgbClr val="0070C0"/>
                </a:solidFill>
              </a:rPr>
              <a:t>from</a:t>
            </a:r>
            <a:r>
              <a:rPr lang="de-DE" sz="2000" dirty="0">
                <a:solidFill>
                  <a:srgbClr val="0070C0"/>
                </a:solidFill>
              </a:rPr>
              <a:t> 2022</a:t>
            </a:r>
            <a:endParaRPr lang="en-US" sz="16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1900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000" dirty="0"/>
              <a:t>SPE.1: </a:t>
            </a:r>
            <a:r>
              <a:rPr lang="de-DE" sz="2000" dirty="0" err="1"/>
              <a:t>Coordination</a:t>
            </a:r>
            <a:r>
              <a:rPr lang="de-DE" sz="2000" dirty="0"/>
              <a:t> </a:t>
            </a:r>
            <a:r>
              <a:rPr lang="de-DE" sz="2000" dirty="0" err="1"/>
              <a:t>activity</a:t>
            </a:r>
            <a:r>
              <a:rPr lang="de-DE" sz="2000" dirty="0"/>
              <a:t> (VTT)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 dirty="0"/>
              <a:t>Jari Likonen | WPPWIE Project Meeting  | FZJ </a:t>
            </a:r>
            <a:r>
              <a:rPr lang="en-GB" sz="1100" dirty="0" err="1"/>
              <a:t>Jülich</a:t>
            </a:r>
            <a:r>
              <a:rPr lang="en-GB" sz="1100" dirty="0"/>
              <a:t> | 7.2.2023 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| Page </a:t>
            </a:r>
            <a:fld id="{6A6D9FA1-99C7-4910-8E32-B85D378B0060}" type="slidenum">
              <a:rPr kumimoji="0" lang="en-GB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107504" y="555526"/>
            <a:ext cx="4199360" cy="2420471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marL="214313" lvl="0" indent="-214313">
              <a:lnSpc>
                <a:spcPct val="113000"/>
              </a:lnSpc>
              <a:buFont typeface="Wingdings" panose="05000000000000000000" pitchFamily="2" charset="2"/>
              <a:buChar char="§"/>
            </a:pPr>
            <a:r>
              <a:rPr lang="en-US" sz="1350" dirty="0">
                <a:latin typeface="Arial" panose="020B0604020202020204" pitchFamily="34" charset="0"/>
                <a:cs typeface="Arial" panose="020B0604020202020204" pitchFamily="34" charset="0"/>
              </a:rPr>
              <a:t>Task will concentrate </a:t>
            </a:r>
            <a:r>
              <a:rPr lang="en-US" sz="135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coordination, sample preparation and distribution of</a:t>
            </a:r>
            <a:r>
              <a:rPr lang="en-US" sz="1350" dirty="0">
                <a:latin typeface="Arial" panose="020B0604020202020204" pitchFamily="34" charset="0"/>
                <a:cs typeface="Arial" panose="020B0604020202020204" pitchFamily="34" charset="0"/>
              </a:rPr>
              <a:t> remaining JET ILW3 samples (</a:t>
            </a:r>
            <a:r>
              <a:rPr lang="en-US" sz="135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new ones available</a:t>
            </a:r>
            <a:r>
              <a:rPr lang="en-US" sz="1350" dirty="0">
                <a:latin typeface="Arial" panose="020B0604020202020204" pitchFamily="34" charset="0"/>
                <a:cs typeface="Arial" panose="020B0604020202020204" pitchFamily="34" charset="0"/>
              </a:rPr>
              <a:t> before end of JET operations) </a:t>
            </a:r>
          </a:p>
          <a:p>
            <a:pPr marL="214313" lvl="0" indent="-214313">
              <a:lnSpc>
                <a:spcPct val="113000"/>
              </a:lnSpc>
              <a:buFont typeface="Wingdings" panose="05000000000000000000" pitchFamily="2" charset="2"/>
              <a:buChar char="§"/>
            </a:pPr>
            <a:r>
              <a:rPr lang="en-US" sz="1350" dirty="0">
                <a:latin typeface="Arial" panose="020B0604020202020204" pitchFamily="34" charset="0"/>
                <a:cs typeface="Arial" panose="020B0604020202020204" pitchFamily="34" charset="0"/>
              </a:rPr>
              <a:t>Sectioning and preparation of samples from </a:t>
            </a:r>
            <a:r>
              <a:rPr lang="en-US" sz="135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CFC divertor tiles 0 and 1</a:t>
            </a:r>
            <a:r>
              <a:rPr lang="en-US" sz="1350" dirty="0">
                <a:latin typeface="Arial" panose="020B0604020202020204" pitchFamily="34" charset="0"/>
                <a:cs typeface="Arial" panose="020B0604020202020204" pitchFamily="34" charset="0"/>
              </a:rPr>
              <a:t>. Distribution of samples to other laboratories</a:t>
            </a:r>
          </a:p>
          <a:p>
            <a:pPr marL="214313" lvl="0" indent="-214313">
              <a:lnSpc>
                <a:spcPct val="113000"/>
              </a:lnSpc>
              <a:buFont typeface="Wingdings" panose="05000000000000000000" pitchFamily="2" charset="2"/>
              <a:buChar char="§"/>
            </a:pPr>
            <a:r>
              <a:rPr lang="en-US" sz="1350" dirty="0">
                <a:latin typeface="Arial" panose="020B0604020202020204" pitchFamily="34" charset="0"/>
                <a:cs typeface="Arial" panose="020B0604020202020204" pitchFamily="34" charset="0"/>
              </a:rPr>
              <a:t>Coring of tiles </a:t>
            </a:r>
            <a:r>
              <a:rPr lang="en-US" sz="135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 and 1 completed</a:t>
            </a:r>
          </a:p>
          <a:p>
            <a:pPr marL="214313" lvl="0" indent="-214313">
              <a:lnSpc>
                <a:spcPct val="113000"/>
              </a:lnSpc>
              <a:buFont typeface="Wingdings" panose="05000000000000000000" pitchFamily="2" charset="2"/>
              <a:buChar char="§"/>
            </a:pPr>
            <a:r>
              <a:rPr lang="en-US" sz="1350" dirty="0">
                <a:latin typeface="Arial" panose="020B0604020202020204" pitchFamily="34" charset="0"/>
                <a:cs typeface="Arial" panose="020B0604020202020204" pitchFamily="34" charset="0"/>
              </a:rPr>
              <a:t>Four poloidal sets of samples prepared</a:t>
            </a:r>
          </a:p>
          <a:p>
            <a:pPr marL="214313" lvl="0" indent="-214313">
              <a:lnSpc>
                <a:spcPct val="113000"/>
              </a:lnSpc>
              <a:buFont typeface="Wingdings" panose="05000000000000000000" pitchFamily="2" charset="2"/>
              <a:buChar char="§"/>
            </a:pPr>
            <a:r>
              <a:rPr lang="en-US" sz="1350" dirty="0">
                <a:latin typeface="Arial" panose="020B0604020202020204" pitchFamily="34" charset="0"/>
                <a:cs typeface="Arial" panose="020B0604020202020204" pitchFamily="34" charset="0"/>
              </a:rPr>
              <a:t>Samples distributed to various </a:t>
            </a:r>
            <a:r>
              <a:rPr lang="en-US" sz="1350" dirty="0" err="1">
                <a:latin typeface="Arial" panose="020B0604020202020204" pitchFamily="34" charset="0"/>
                <a:cs typeface="Arial" panose="020B0604020202020204" pitchFamily="34" charset="0"/>
              </a:rPr>
              <a:t>RUs.</a:t>
            </a:r>
            <a:endParaRPr lang="en-US" sz="13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107504" y="4326856"/>
            <a:ext cx="5040560" cy="599716"/>
          </a:xfrm>
          <a:prstGeom prst="rect">
            <a:avLst/>
          </a:prstGeom>
          <a:solidFill>
            <a:srgbClr val="E3E3E3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lvl="0">
              <a:lnSpc>
                <a:spcPct val="113000"/>
              </a:lnSpc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Deliverable: 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PWIE.SPE.1.T001.D001</a:t>
            </a:r>
            <a:endParaRPr kumimoji="0" lang="en-US" sz="1000" b="0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13000"/>
              </a:lnSpc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Status: </a:t>
            </a:r>
            <a:r>
              <a:rPr lang="en-US" sz="1000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Completed</a:t>
            </a:r>
          </a:p>
          <a:p>
            <a:pPr lvl="0">
              <a:lnSpc>
                <a:spcPct val="113000"/>
              </a:lnSpc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Facilities: 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Hot cells at VTT</a:t>
            </a:r>
            <a:endParaRPr kumimoji="0" lang="en-US" sz="1000" b="0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5364088" y="4326856"/>
            <a:ext cx="3672408" cy="614014"/>
          </a:xfrm>
          <a:prstGeom prst="rect">
            <a:avLst/>
          </a:prstGeom>
          <a:solidFill>
            <a:srgbClr val="E3E3E3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Human Resources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 PM</a:t>
            </a:r>
          </a:p>
          <a:p>
            <a:pPr lvl="0">
              <a:lnSpc>
                <a:spcPct val="113000"/>
              </a:lnSpc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Involved RU: 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VTT and CCFE as a collaborator</a:t>
            </a:r>
          </a:p>
          <a:p>
            <a:pPr lvl="0">
              <a:lnSpc>
                <a:spcPct val="113000"/>
              </a:lnSpc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Linked WP or TSVV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WPTE</a:t>
            </a:r>
          </a:p>
        </p:txBody>
      </p:sp>
      <p:pic>
        <p:nvPicPr>
          <p:cNvPr id="313" name="Picture 312" descr="A picture containing indoor&#10;&#10;Description automatically generated">
            <a:extLst>
              <a:ext uri="{FF2B5EF4-FFF2-40B4-BE49-F238E27FC236}">
                <a16:creationId xmlns:a16="http://schemas.microsoft.com/office/drawing/2014/main" id="{E075E5F5-936A-42DA-AC83-67E8534C7DD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20" t="297" r="15717" b="16408"/>
          <a:stretch/>
        </p:blipFill>
        <p:spPr>
          <a:xfrm rot="16200000">
            <a:off x="5120801" y="325540"/>
            <a:ext cx="4105461" cy="3618887"/>
          </a:xfrm>
          <a:prstGeom prst="rect">
            <a:avLst/>
          </a:prstGeom>
        </p:spPr>
      </p:pic>
      <p:sp>
        <p:nvSpPr>
          <p:cNvPr id="315" name="Rectangle 5">
            <a:extLst>
              <a:ext uri="{FF2B5EF4-FFF2-40B4-BE49-F238E27FC236}">
                <a16:creationId xmlns:a16="http://schemas.microsoft.com/office/drawing/2014/main" id="{D1C0B19B-F6CD-4208-A7EC-2E4B8EF60C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92878" y="3015544"/>
            <a:ext cx="345758" cy="294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i-FI" altLang="fi-FI" sz="160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316" name="Rectangle 5">
            <a:extLst>
              <a:ext uri="{FF2B5EF4-FFF2-40B4-BE49-F238E27FC236}">
                <a16:creationId xmlns:a16="http://schemas.microsoft.com/office/drawing/2014/main" id="{F78FE4F1-A859-4D6B-AE6A-4D7AB15BDA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94783" y="1706809"/>
            <a:ext cx="345758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i-FI" altLang="fi-FI" sz="2000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317" name="Rectangle 5">
            <a:extLst>
              <a:ext uri="{FF2B5EF4-FFF2-40B4-BE49-F238E27FC236}">
                <a16:creationId xmlns:a16="http://schemas.microsoft.com/office/drawing/2014/main" id="{F595036D-0D07-431F-B212-F6F97CC400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29073" y="1233416"/>
            <a:ext cx="345758" cy="294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i-FI" altLang="fi-FI" sz="1600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318" name="Rectangle 5">
            <a:extLst>
              <a:ext uri="{FF2B5EF4-FFF2-40B4-BE49-F238E27FC236}">
                <a16:creationId xmlns:a16="http://schemas.microsoft.com/office/drawing/2014/main" id="{EC9DDE31-82A8-49E2-81CF-049823DACD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92878" y="841938"/>
            <a:ext cx="345758" cy="294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i-FI" altLang="fi-FI" sz="160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319" name="Rectangle 5">
            <a:extLst>
              <a:ext uri="{FF2B5EF4-FFF2-40B4-BE49-F238E27FC236}">
                <a16:creationId xmlns:a16="http://schemas.microsoft.com/office/drawing/2014/main" id="{7CB3DBBD-64FA-4086-A96A-C07BC83D7F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98938" y="520505"/>
            <a:ext cx="345757" cy="294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i-FI" altLang="fi-FI" sz="160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320" name="Rectangle 5">
            <a:extLst>
              <a:ext uri="{FF2B5EF4-FFF2-40B4-BE49-F238E27FC236}">
                <a16:creationId xmlns:a16="http://schemas.microsoft.com/office/drawing/2014/main" id="{3BF5A585-5274-4388-AB33-56196EBFEE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16691" y="2124956"/>
            <a:ext cx="345757" cy="294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i-FI" altLang="fi-FI" sz="160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321" name="Rectangle 5">
            <a:extLst>
              <a:ext uri="{FF2B5EF4-FFF2-40B4-BE49-F238E27FC236}">
                <a16:creationId xmlns:a16="http://schemas.microsoft.com/office/drawing/2014/main" id="{7A0BB9E0-5D3D-4173-B633-94881D38FC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14786" y="2577394"/>
            <a:ext cx="345757" cy="294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i-FI" altLang="fi-FI" sz="160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322" name="Rectangle 5">
            <a:extLst>
              <a:ext uri="{FF2B5EF4-FFF2-40B4-BE49-F238E27FC236}">
                <a16:creationId xmlns:a16="http://schemas.microsoft.com/office/drawing/2014/main" id="{69A3B2DA-A83D-4E0A-B7D2-530587B9FD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34676" y="3026979"/>
            <a:ext cx="431482" cy="294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i-FI" altLang="fi-FI" sz="1600" dirty="0">
                <a:solidFill>
                  <a:srgbClr val="FF0000"/>
                </a:solidFill>
              </a:rPr>
              <a:t>1a</a:t>
            </a:r>
          </a:p>
        </p:txBody>
      </p:sp>
      <p:sp>
        <p:nvSpPr>
          <p:cNvPr id="323" name="Rectangle 5">
            <a:extLst>
              <a:ext uri="{FF2B5EF4-FFF2-40B4-BE49-F238E27FC236}">
                <a16:creationId xmlns:a16="http://schemas.microsoft.com/office/drawing/2014/main" id="{0DE1F034-432D-4DF8-9FB3-1A7B08BD21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93731" y="1735384"/>
            <a:ext cx="432435" cy="294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i-FI" altLang="fi-FI" sz="1600">
                <a:solidFill>
                  <a:srgbClr val="FF0000"/>
                </a:solidFill>
              </a:rPr>
              <a:t>4a</a:t>
            </a:r>
          </a:p>
        </p:txBody>
      </p:sp>
      <p:sp>
        <p:nvSpPr>
          <p:cNvPr id="324" name="Rectangle 5">
            <a:extLst>
              <a:ext uri="{FF2B5EF4-FFF2-40B4-BE49-F238E27FC236}">
                <a16:creationId xmlns:a16="http://schemas.microsoft.com/office/drawing/2014/main" id="{E72F17F0-F415-4046-8F33-20F50568D0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07066" y="1410875"/>
            <a:ext cx="432435" cy="294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i-FI" altLang="fi-FI" sz="1600" dirty="0">
                <a:solidFill>
                  <a:srgbClr val="FF0000"/>
                </a:solidFill>
              </a:rPr>
              <a:t>5a</a:t>
            </a:r>
          </a:p>
        </p:txBody>
      </p:sp>
      <p:sp>
        <p:nvSpPr>
          <p:cNvPr id="325" name="Rectangle 5">
            <a:extLst>
              <a:ext uri="{FF2B5EF4-FFF2-40B4-BE49-F238E27FC236}">
                <a16:creationId xmlns:a16="http://schemas.microsoft.com/office/drawing/2014/main" id="{9279429B-7802-4BEB-BC15-6F47803A6B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08018" y="871466"/>
            <a:ext cx="432435" cy="294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i-FI" altLang="fi-FI" sz="1600">
                <a:solidFill>
                  <a:srgbClr val="FF0000"/>
                </a:solidFill>
              </a:rPr>
              <a:t>6a</a:t>
            </a:r>
          </a:p>
        </p:txBody>
      </p:sp>
      <p:sp>
        <p:nvSpPr>
          <p:cNvPr id="326" name="Rectangle 5">
            <a:extLst>
              <a:ext uri="{FF2B5EF4-FFF2-40B4-BE49-F238E27FC236}">
                <a16:creationId xmlns:a16="http://schemas.microsoft.com/office/drawing/2014/main" id="{4DAC19BE-633A-4C93-82C9-55CE15A0D7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13125" y="520505"/>
            <a:ext cx="432435" cy="294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i-FI" altLang="fi-FI" sz="1600">
                <a:solidFill>
                  <a:srgbClr val="FF0000"/>
                </a:solidFill>
              </a:rPr>
              <a:t>7a</a:t>
            </a:r>
          </a:p>
        </p:txBody>
      </p:sp>
      <p:sp>
        <p:nvSpPr>
          <p:cNvPr id="327" name="Rectangle 5">
            <a:extLst>
              <a:ext uri="{FF2B5EF4-FFF2-40B4-BE49-F238E27FC236}">
                <a16:creationId xmlns:a16="http://schemas.microsoft.com/office/drawing/2014/main" id="{2BE284AF-526C-443C-8C64-56F9397375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07066" y="2127790"/>
            <a:ext cx="431482" cy="294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i-FI" altLang="fi-FI" sz="1600">
                <a:solidFill>
                  <a:srgbClr val="FF0000"/>
                </a:solidFill>
              </a:rPr>
              <a:t>3a</a:t>
            </a:r>
          </a:p>
        </p:txBody>
      </p:sp>
      <p:sp>
        <p:nvSpPr>
          <p:cNvPr id="328" name="Rectangle 5">
            <a:extLst>
              <a:ext uri="{FF2B5EF4-FFF2-40B4-BE49-F238E27FC236}">
                <a16:creationId xmlns:a16="http://schemas.microsoft.com/office/drawing/2014/main" id="{FEC8E5A5-0B79-4D6C-AFC8-5AD106DBBC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08018" y="2606921"/>
            <a:ext cx="431483" cy="294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i-FI" altLang="fi-FI" sz="1600">
                <a:solidFill>
                  <a:srgbClr val="FF0000"/>
                </a:solidFill>
              </a:rPr>
              <a:t>2a</a:t>
            </a:r>
          </a:p>
        </p:txBody>
      </p:sp>
      <p:sp>
        <p:nvSpPr>
          <p:cNvPr id="329" name="Rectangle 5">
            <a:extLst>
              <a:ext uri="{FF2B5EF4-FFF2-40B4-BE49-F238E27FC236}">
                <a16:creationId xmlns:a16="http://schemas.microsoft.com/office/drawing/2014/main" id="{52C09F2D-CE9A-4F09-B275-E0E978CE66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51733" y="3026979"/>
            <a:ext cx="431483" cy="294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i-FI" altLang="fi-FI" sz="1600" dirty="0">
                <a:solidFill>
                  <a:srgbClr val="FF0000"/>
                </a:solidFill>
              </a:rPr>
              <a:t>1b</a:t>
            </a:r>
          </a:p>
        </p:txBody>
      </p:sp>
      <p:sp>
        <p:nvSpPr>
          <p:cNvPr id="330" name="Rectangle 5">
            <a:extLst>
              <a:ext uri="{FF2B5EF4-FFF2-40B4-BE49-F238E27FC236}">
                <a16:creationId xmlns:a16="http://schemas.microsoft.com/office/drawing/2014/main" id="{06461010-B419-4A3D-8329-B45B05607F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94596" y="1770626"/>
            <a:ext cx="432435" cy="294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i-FI" altLang="fi-FI" sz="1600">
                <a:solidFill>
                  <a:srgbClr val="FF0000"/>
                </a:solidFill>
              </a:rPr>
              <a:t>4b</a:t>
            </a:r>
          </a:p>
        </p:txBody>
      </p:sp>
      <p:sp>
        <p:nvSpPr>
          <p:cNvPr id="332" name="Rectangle 5">
            <a:extLst>
              <a:ext uri="{FF2B5EF4-FFF2-40B4-BE49-F238E27FC236}">
                <a16:creationId xmlns:a16="http://schemas.microsoft.com/office/drawing/2014/main" id="{30167DD1-AF37-4762-B377-E59DF05CC6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17456" y="906708"/>
            <a:ext cx="432435" cy="294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i-FI" altLang="fi-FI" sz="1600">
                <a:solidFill>
                  <a:srgbClr val="FF0000"/>
                </a:solidFill>
              </a:rPr>
              <a:t>6b</a:t>
            </a:r>
          </a:p>
        </p:txBody>
      </p:sp>
      <p:sp>
        <p:nvSpPr>
          <p:cNvPr id="333" name="Rectangle 5">
            <a:extLst>
              <a:ext uri="{FF2B5EF4-FFF2-40B4-BE49-F238E27FC236}">
                <a16:creationId xmlns:a16="http://schemas.microsoft.com/office/drawing/2014/main" id="{7AA940FD-C130-47F1-811C-091CF5EB13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67330" y="520505"/>
            <a:ext cx="432435" cy="294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i-FI" altLang="fi-FI" sz="1600">
                <a:solidFill>
                  <a:srgbClr val="FF0000"/>
                </a:solidFill>
              </a:rPr>
              <a:t>7b</a:t>
            </a:r>
          </a:p>
        </p:txBody>
      </p:sp>
      <p:sp>
        <p:nvSpPr>
          <p:cNvPr id="331" name="Rectangle 5">
            <a:extLst>
              <a:ext uri="{FF2B5EF4-FFF2-40B4-BE49-F238E27FC236}">
                <a16:creationId xmlns:a16="http://schemas.microsoft.com/office/drawing/2014/main" id="{81719632-5EEC-4803-BD83-1B434FD461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95548" y="1402302"/>
            <a:ext cx="432435" cy="294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i-FI" altLang="fi-FI" sz="1600" dirty="0">
                <a:solidFill>
                  <a:srgbClr val="FF0000"/>
                </a:solidFill>
              </a:rPr>
              <a:t>5b</a:t>
            </a:r>
          </a:p>
        </p:txBody>
      </p:sp>
      <p:sp>
        <p:nvSpPr>
          <p:cNvPr id="334" name="Rectangle 5">
            <a:extLst>
              <a:ext uri="{FF2B5EF4-FFF2-40B4-BE49-F238E27FC236}">
                <a16:creationId xmlns:a16="http://schemas.microsoft.com/office/drawing/2014/main" id="{888A23AF-66C9-4767-AB82-70182A0831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51733" y="2127790"/>
            <a:ext cx="431483" cy="294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i-FI" altLang="fi-FI" sz="1600" dirty="0">
                <a:solidFill>
                  <a:srgbClr val="FF0000"/>
                </a:solidFill>
              </a:rPr>
              <a:t>3b</a:t>
            </a:r>
          </a:p>
        </p:txBody>
      </p:sp>
      <p:sp>
        <p:nvSpPr>
          <p:cNvPr id="335" name="Rectangle 5">
            <a:extLst>
              <a:ext uri="{FF2B5EF4-FFF2-40B4-BE49-F238E27FC236}">
                <a16:creationId xmlns:a16="http://schemas.microsoft.com/office/drawing/2014/main" id="{B9E8B240-CF21-4EAB-A4AE-7398E3A68A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51733" y="2626924"/>
            <a:ext cx="431483" cy="294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i-FI" altLang="fi-FI" sz="1600">
                <a:solidFill>
                  <a:srgbClr val="FF0000"/>
                </a:solidFill>
              </a:rPr>
              <a:t>2b</a:t>
            </a:r>
          </a:p>
        </p:txBody>
      </p:sp>
      <p:sp>
        <p:nvSpPr>
          <p:cNvPr id="336" name="Rectangle 5">
            <a:extLst>
              <a:ext uri="{FF2B5EF4-FFF2-40B4-BE49-F238E27FC236}">
                <a16:creationId xmlns:a16="http://schemas.microsoft.com/office/drawing/2014/main" id="{AE564B33-F356-4467-A9D7-06112C2A7A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98306" y="3015544"/>
            <a:ext cx="431482" cy="294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i-FI" altLang="fi-FI" sz="1600" dirty="0">
                <a:solidFill>
                  <a:srgbClr val="FF0000"/>
                </a:solidFill>
              </a:rPr>
              <a:t>1c</a:t>
            </a:r>
          </a:p>
        </p:txBody>
      </p:sp>
      <p:sp>
        <p:nvSpPr>
          <p:cNvPr id="337" name="Rectangle 5">
            <a:extLst>
              <a:ext uri="{FF2B5EF4-FFF2-40B4-BE49-F238E27FC236}">
                <a16:creationId xmlns:a16="http://schemas.microsoft.com/office/drawing/2014/main" id="{5373FAB0-EA81-4DF6-B541-14803ABFD5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84031" y="1761101"/>
            <a:ext cx="432435" cy="294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i-FI" altLang="fi-FI" sz="1600">
                <a:solidFill>
                  <a:srgbClr val="FF0000"/>
                </a:solidFill>
              </a:rPr>
              <a:t>4c</a:t>
            </a:r>
          </a:p>
        </p:txBody>
      </p:sp>
      <p:sp>
        <p:nvSpPr>
          <p:cNvPr id="338" name="Rectangle 5">
            <a:extLst>
              <a:ext uri="{FF2B5EF4-FFF2-40B4-BE49-F238E27FC236}">
                <a16:creationId xmlns:a16="http://schemas.microsoft.com/office/drawing/2014/main" id="{92D3E2DA-B85E-4135-8998-3F15E92DBA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84984" y="1373433"/>
            <a:ext cx="432435" cy="294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i-FI" altLang="fi-FI" sz="1600" dirty="0">
                <a:solidFill>
                  <a:srgbClr val="FF0000"/>
                </a:solidFill>
              </a:rPr>
              <a:t>5c</a:t>
            </a:r>
          </a:p>
        </p:txBody>
      </p:sp>
      <p:sp>
        <p:nvSpPr>
          <p:cNvPr id="339" name="Rectangle 5">
            <a:extLst>
              <a:ext uri="{FF2B5EF4-FFF2-40B4-BE49-F238E27FC236}">
                <a16:creationId xmlns:a16="http://schemas.microsoft.com/office/drawing/2014/main" id="{5F374D0D-DEE9-45B4-BB08-0CD4339C27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26894" y="863444"/>
            <a:ext cx="432435" cy="294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i-FI" altLang="fi-FI" sz="1600" dirty="0">
                <a:solidFill>
                  <a:srgbClr val="FF0000"/>
                </a:solidFill>
              </a:rPr>
              <a:t>6c</a:t>
            </a:r>
          </a:p>
        </p:txBody>
      </p:sp>
      <p:sp>
        <p:nvSpPr>
          <p:cNvPr id="340" name="Rectangle 5">
            <a:extLst>
              <a:ext uri="{FF2B5EF4-FFF2-40B4-BE49-F238E27FC236}">
                <a16:creationId xmlns:a16="http://schemas.microsoft.com/office/drawing/2014/main" id="{D09D05F0-2A22-4F9A-9482-7F9E251775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82483" y="520505"/>
            <a:ext cx="432435" cy="294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i-FI" altLang="fi-FI" sz="1600" dirty="0">
                <a:solidFill>
                  <a:srgbClr val="FF0000"/>
                </a:solidFill>
              </a:rPr>
              <a:t>7c</a:t>
            </a:r>
          </a:p>
        </p:txBody>
      </p:sp>
      <p:sp>
        <p:nvSpPr>
          <p:cNvPr id="341" name="Rectangle 5">
            <a:extLst>
              <a:ext uri="{FF2B5EF4-FFF2-40B4-BE49-F238E27FC236}">
                <a16:creationId xmlns:a16="http://schemas.microsoft.com/office/drawing/2014/main" id="{DB8DEBA1-6551-4451-B4A3-D77E70BC7C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41169" y="2116360"/>
            <a:ext cx="431483" cy="294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i-FI" altLang="fi-FI" sz="1600" dirty="0">
                <a:solidFill>
                  <a:srgbClr val="FF0000"/>
                </a:solidFill>
              </a:rPr>
              <a:t>3c</a:t>
            </a:r>
          </a:p>
        </p:txBody>
      </p:sp>
      <p:sp>
        <p:nvSpPr>
          <p:cNvPr id="342" name="Rectangle 5">
            <a:extLst>
              <a:ext uri="{FF2B5EF4-FFF2-40B4-BE49-F238E27FC236}">
                <a16:creationId xmlns:a16="http://schemas.microsoft.com/office/drawing/2014/main" id="{2E63CE92-B25D-4B48-B6BC-BE24C971BB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32596" y="2635496"/>
            <a:ext cx="431482" cy="294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i-FI" altLang="fi-FI" sz="1600">
                <a:solidFill>
                  <a:srgbClr val="FF0000"/>
                </a:solidFill>
              </a:rPr>
              <a:t>2c</a:t>
            </a:r>
          </a:p>
        </p:txBody>
      </p:sp>
      <p:sp>
        <p:nvSpPr>
          <p:cNvPr id="343" name="Partial Circle 342">
            <a:extLst>
              <a:ext uri="{FF2B5EF4-FFF2-40B4-BE49-F238E27FC236}">
                <a16:creationId xmlns:a16="http://schemas.microsoft.com/office/drawing/2014/main" id="{ED6131D8-6D3A-48F8-AB06-7AC1740FFB1B}"/>
              </a:ext>
            </a:extLst>
          </p:cNvPr>
          <p:cNvSpPr/>
          <p:nvPr/>
        </p:nvSpPr>
        <p:spPr>
          <a:xfrm>
            <a:off x="6005219" y="2119972"/>
            <a:ext cx="474170" cy="428540"/>
          </a:xfrm>
          <a:prstGeom prst="pie">
            <a:avLst>
              <a:gd name="adj1" fmla="val 0"/>
              <a:gd name="adj2" fmla="val 10731646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tx1"/>
              </a:solidFill>
            </a:endParaRPr>
          </a:p>
        </p:txBody>
      </p:sp>
      <p:sp>
        <p:nvSpPr>
          <p:cNvPr id="344" name="Partial Circle 343">
            <a:extLst>
              <a:ext uri="{FF2B5EF4-FFF2-40B4-BE49-F238E27FC236}">
                <a16:creationId xmlns:a16="http://schemas.microsoft.com/office/drawing/2014/main" id="{AFEF9C79-2F24-4929-B280-C1FFA1E03023}"/>
              </a:ext>
            </a:extLst>
          </p:cNvPr>
          <p:cNvSpPr/>
          <p:nvPr/>
        </p:nvSpPr>
        <p:spPr>
          <a:xfrm rot="10800000">
            <a:off x="6035890" y="1214331"/>
            <a:ext cx="474170" cy="428540"/>
          </a:xfrm>
          <a:prstGeom prst="pie">
            <a:avLst>
              <a:gd name="adj1" fmla="val 0"/>
              <a:gd name="adj2" fmla="val 10731646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tx1"/>
              </a:solidFill>
            </a:endParaRPr>
          </a:p>
        </p:txBody>
      </p:sp>
      <p:sp>
        <p:nvSpPr>
          <p:cNvPr id="345" name="Partial Circle 344">
            <a:extLst>
              <a:ext uri="{FF2B5EF4-FFF2-40B4-BE49-F238E27FC236}">
                <a16:creationId xmlns:a16="http://schemas.microsoft.com/office/drawing/2014/main" id="{8C744B7E-9B09-42F7-82FA-068B1DDE33DE}"/>
              </a:ext>
            </a:extLst>
          </p:cNvPr>
          <p:cNvSpPr/>
          <p:nvPr/>
        </p:nvSpPr>
        <p:spPr>
          <a:xfrm>
            <a:off x="5944101" y="3025611"/>
            <a:ext cx="474170" cy="428540"/>
          </a:xfrm>
          <a:prstGeom prst="pie">
            <a:avLst>
              <a:gd name="adj1" fmla="val 0"/>
              <a:gd name="adj2" fmla="val 10731646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tx1"/>
              </a:solidFill>
            </a:endParaRPr>
          </a:p>
        </p:txBody>
      </p:sp>
      <p:sp>
        <p:nvSpPr>
          <p:cNvPr id="346" name="Partial Circle 345">
            <a:extLst>
              <a:ext uri="{FF2B5EF4-FFF2-40B4-BE49-F238E27FC236}">
                <a16:creationId xmlns:a16="http://schemas.microsoft.com/office/drawing/2014/main" id="{409F30E7-A0AF-4FDA-B7EF-9B234111FBCF}"/>
              </a:ext>
            </a:extLst>
          </p:cNvPr>
          <p:cNvSpPr/>
          <p:nvPr/>
        </p:nvSpPr>
        <p:spPr>
          <a:xfrm rot="10800000">
            <a:off x="6000706" y="2102287"/>
            <a:ext cx="474170" cy="428540"/>
          </a:xfrm>
          <a:prstGeom prst="pie">
            <a:avLst>
              <a:gd name="adj1" fmla="val 0"/>
              <a:gd name="adj2" fmla="val 10731646"/>
            </a:avLst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tx1"/>
              </a:solidFill>
            </a:endParaRPr>
          </a:p>
        </p:txBody>
      </p:sp>
      <p:sp>
        <p:nvSpPr>
          <p:cNvPr id="347" name="Partial Circle 346">
            <a:extLst>
              <a:ext uri="{FF2B5EF4-FFF2-40B4-BE49-F238E27FC236}">
                <a16:creationId xmlns:a16="http://schemas.microsoft.com/office/drawing/2014/main" id="{6F9AEE30-6EFD-4B72-96A4-579485CEC375}"/>
              </a:ext>
            </a:extLst>
          </p:cNvPr>
          <p:cNvSpPr/>
          <p:nvPr/>
        </p:nvSpPr>
        <p:spPr>
          <a:xfrm rot="10800000">
            <a:off x="5939164" y="3011150"/>
            <a:ext cx="474170" cy="428540"/>
          </a:xfrm>
          <a:prstGeom prst="pie">
            <a:avLst>
              <a:gd name="adj1" fmla="val 0"/>
              <a:gd name="adj2" fmla="val 10731646"/>
            </a:avLst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2000">
              <a:solidFill>
                <a:schemeClr val="tx1"/>
              </a:solidFill>
            </a:endParaRPr>
          </a:p>
        </p:txBody>
      </p:sp>
      <p:sp>
        <p:nvSpPr>
          <p:cNvPr id="348" name="TextBox 60">
            <a:extLst>
              <a:ext uri="{FF2B5EF4-FFF2-40B4-BE49-F238E27FC236}">
                <a16:creationId xmlns:a16="http://schemas.microsoft.com/office/drawing/2014/main" id="{43EB9C15-7AAB-47A6-84B7-37178825C2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12450" y="3449758"/>
            <a:ext cx="74090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i-FI" altLang="fi-FI" sz="1600" dirty="0">
                <a:solidFill>
                  <a:srgbClr val="FF0000"/>
                </a:solidFill>
              </a:rPr>
              <a:t>CCFE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i-FI" altLang="fi-FI" sz="1600" dirty="0">
                <a:solidFill>
                  <a:srgbClr val="FF0000"/>
                </a:solidFill>
              </a:rPr>
              <a:t>IST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i-FI" altLang="fi-FI" sz="1600" dirty="0">
                <a:solidFill>
                  <a:schemeClr val="accent2"/>
                </a:solidFill>
              </a:rPr>
              <a:t>VTT</a:t>
            </a:r>
          </a:p>
        </p:txBody>
      </p:sp>
      <p:sp>
        <p:nvSpPr>
          <p:cNvPr id="352" name="TextBox 60">
            <a:extLst>
              <a:ext uri="{FF2B5EF4-FFF2-40B4-BE49-F238E27FC236}">
                <a16:creationId xmlns:a16="http://schemas.microsoft.com/office/drawing/2014/main" id="{D018F3CF-C2BD-451A-BCE0-CE8BF5EA9F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24648" y="3454151"/>
            <a:ext cx="912429" cy="1661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i-FI" altLang="fi-FI" sz="1600" dirty="0">
                <a:solidFill>
                  <a:srgbClr val="00B050"/>
                </a:solidFill>
              </a:rPr>
              <a:t>MPG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fi-FI" altLang="fi-FI" sz="1600" dirty="0">
                <a:solidFill>
                  <a:srgbClr val="9BFFC8"/>
                </a:solidFill>
              </a:rPr>
              <a:t>VR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fi-FI" altLang="fi-FI" sz="1600" dirty="0">
                <a:solidFill>
                  <a:srgbClr val="00B0F0"/>
                </a:solidFill>
              </a:rPr>
              <a:t>ISSPUL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fi-FI" altLang="fi-FI" sz="1800" dirty="0">
              <a:solidFill>
                <a:srgbClr val="00B05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fi-FI" altLang="fi-FI" sz="1800" dirty="0">
              <a:solidFill>
                <a:srgbClr val="00B05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fi-FI" altLang="fi-FI" sz="1800" dirty="0">
              <a:solidFill>
                <a:srgbClr val="00B050"/>
              </a:solidFill>
            </a:endParaRPr>
          </a:p>
        </p:txBody>
      </p:sp>
      <p:sp>
        <p:nvSpPr>
          <p:cNvPr id="353" name="Oval 352">
            <a:extLst>
              <a:ext uri="{FF2B5EF4-FFF2-40B4-BE49-F238E27FC236}">
                <a16:creationId xmlns:a16="http://schemas.microsoft.com/office/drawing/2014/main" id="{3D6808D3-443D-4087-A52A-B396EAC5924A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7478513" y="1251338"/>
            <a:ext cx="422719" cy="421555"/>
          </a:xfrm>
          <a:prstGeom prst="ellipse">
            <a:avLst/>
          </a:prstGeom>
          <a:noFill/>
          <a:ln w="19050">
            <a:solidFill>
              <a:srgbClr val="00B050"/>
            </a:solidFill>
            <a:round/>
            <a:headEnd/>
            <a:tailEnd/>
          </a:ln>
          <a:scene3d>
            <a:camera prst="orthographicFront">
              <a:rot lat="0" lon="0" rev="1080000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defPPr>
              <a:defRPr lang="fi-FI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eaLnBrk="1" hangingPunct="1">
              <a:defRPr/>
            </a:pPr>
            <a:endParaRPr lang="en-US" altLang="fi-FI"/>
          </a:p>
        </p:txBody>
      </p:sp>
      <p:sp>
        <p:nvSpPr>
          <p:cNvPr id="354" name="Oval 353">
            <a:extLst>
              <a:ext uri="{FF2B5EF4-FFF2-40B4-BE49-F238E27FC236}">
                <a16:creationId xmlns:a16="http://schemas.microsoft.com/office/drawing/2014/main" id="{CEDAC77A-3E3C-459A-BC09-C3EB4D1E98E2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7490693" y="2128015"/>
            <a:ext cx="422719" cy="421555"/>
          </a:xfrm>
          <a:prstGeom prst="ellipse">
            <a:avLst/>
          </a:prstGeom>
          <a:noFill/>
          <a:ln w="19050">
            <a:solidFill>
              <a:srgbClr val="00B050"/>
            </a:solidFill>
            <a:round/>
            <a:headEnd/>
            <a:tailEnd/>
          </a:ln>
          <a:scene3d>
            <a:camera prst="orthographicFront">
              <a:rot lat="0" lon="0" rev="1080000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defPPr>
              <a:defRPr lang="fi-FI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eaLnBrk="1" hangingPunct="1">
              <a:defRPr/>
            </a:pPr>
            <a:endParaRPr lang="en-US" altLang="fi-FI"/>
          </a:p>
        </p:txBody>
      </p:sp>
      <p:sp>
        <p:nvSpPr>
          <p:cNvPr id="355" name="Oval 354">
            <a:extLst>
              <a:ext uri="{FF2B5EF4-FFF2-40B4-BE49-F238E27FC236}">
                <a16:creationId xmlns:a16="http://schemas.microsoft.com/office/drawing/2014/main" id="{99B254A5-F575-44A9-8231-BE5F7B3398E9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7484900" y="3062783"/>
            <a:ext cx="422719" cy="421555"/>
          </a:xfrm>
          <a:prstGeom prst="ellipse">
            <a:avLst/>
          </a:prstGeom>
          <a:noFill/>
          <a:ln w="19050">
            <a:solidFill>
              <a:srgbClr val="00B050"/>
            </a:solidFill>
            <a:round/>
            <a:headEnd/>
            <a:tailEnd/>
          </a:ln>
          <a:scene3d>
            <a:camera prst="orthographicFront">
              <a:rot lat="0" lon="0" rev="1080000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defPPr>
              <a:defRPr lang="fi-FI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eaLnBrk="1" hangingPunct="1">
              <a:defRPr/>
            </a:pPr>
            <a:endParaRPr lang="en-US" altLang="fi-FI"/>
          </a:p>
        </p:txBody>
      </p:sp>
      <p:sp>
        <p:nvSpPr>
          <p:cNvPr id="356" name="TextBox 60">
            <a:extLst>
              <a:ext uri="{FF2B5EF4-FFF2-40B4-BE49-F238E27FC236}">
                <a16:creationId xmlns:a16="http://schemas.microsoft.com/office/drawing/2014/main" id="{ECB71589-AADF-47E8-A0C5-CC36168829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31250" y="3484921"/>
            <a:ext cx="91403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i-FI" altLang="fi-FI" sz="1600" dirty="0">
                <a:solidFill>
                  <a:srgbClr val="00B050"/>
                </a:solidFill>
              </a:rPr>
              <a:t>NCSRD</a:t>
            </a:r>
          </a:p>
          <a:p>
            <a:pPr>
              <a:spcBef>
                <a:spcPct val="0"/>
              </a:spcBef>
              <a:buNone/>
            </a:pPr>
            <a:r>
              <a:rPr lang="fi-FI" altLang="fi-FI" sz="1600" dirty="0">
                <a:solidFill>
                  <a:srgbClr val="00B0F0"/>
                </a:solidFill>
              </a:rPr>
              <a:t>ISSPUL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i-FI" altLang="fi-FI" sz="1600" dirty="0">
                <a:solidFill>
                  <a:srgbClr val="FFC000"/>
                </a:solidFill>
              </a:rPr>
              <a:t>IAP</a:t>
            </a:r>
            <a:endParaRPr lang="fi-FI" altLang="fi-FI" sz="1800" dirty="0">
              <a:solidFill>
                <a:srgbClr val="FFC000"/>
              </a:solidFill>
            </a:endParaRPr>
          </a:p>
        </p:txBody>
      </p:sp>
      <p:sp>
        <p:nvSpPr>
          <p:cNvPr id="357" name="Oval 356">
            <a:extLst>
              <a:ext uri="{FF2B5EF4-FFF2-40B4-BE49-F238E27FC236}">
                <a16:creationId xmlns:a16="http://schemas.microsoft.com/office/drawing/2014/main" id="{A23F46FD-75E5-4FDF-8332-6B5FAA8A7A8B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6783671" y="475183"/>
            <a:ext cx="422719" cy="421555"/>
          </a:xfrm>
          <a:prstGeom prst="ellipse">
            <a:avLst/>
          </a:prstGeom>
          <a:noFill/>
          <a:ln w="19050">
            <a:solidFill>
              <a:srgbClr val="00B050"/>
            </a:solidFill>
            <a:round/>
            <a:headEnd/>
            <a:tailEnd/>
          </a:ln>
          <a:scene3d>
            <a:camera prst="orthographicFront">
              <a:rot lat="0" lon="0" rev="1080000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defPPr>
              <a:defRPr lang="fi-FI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eaLnBrk="1" hangingPunct="1">
              <a:defRPr/>
            </a:pPr>
            <a:endParaRPr lang="en-US" altLang="fi-FI"/>
          </a:p>
        </p:txBody>
      </p:sp>
      <p:sp>
        <p:nvSpPr>
          <p:cNvPr id="358" name="Oval 357">
            <a:extLst>
              <a:ext uri="{FF2B5EF4-FFF2-40B4-BE49-F238E27FC236}">
                <a16:creationId xmlns:a16="http://schemas.microsoft.com/office/drawing/2014/main" id="{38AA0B64-B5D4-4557-B99F-08EACBC03B98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6751151" y="2594474"/>
            <a:ext cx="422719" cy="421555"/>
          </a:xfrm>
          <a:prstGeom prst="ellipse">
            <a:avLst/>
          </a:prstGeom>
          <a:noFill/>
          <a:ln w="19050">
            <a:solidFill>
              <a:srgbClr val="00B050"/>
            </a:solidFill>
            <a:round/>
            <a:headEnd/>
            <a:tailEnd/>
          </a:ln>
          <a:scene3d>
            <a:camera prst="orthographicFront">
              <a:rot lat="0" lon="0" rev="1080000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defPPr>
              <a:defRPr lang="fi-FI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eaLnBrk="1" hangingPunct="1">
              <a:defRPr/>
            </a:pPr>
            <a:endParaRPr lang="en-US" altLang="fi-FI"/>
          </a:p>
        </p:txBody>
      </p:sp>
      <p:sp>
        <p:nvSpPr>
          <p:cNvPr id="359" name="Oval 358">
            <a:extLst>
              <a:ext uri="{FF2B5EF4-FFF2-40B4-BE49-F238E27FC236}">
                <a16:creationId xmlns:a16="http://schemas.microsoft.com/office/drawing/2014/main" id="{148644BF-A064-4B23-B5A2-63093BEF78B6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6776593" y="1709108"/>
            <a:ext cx="422719" cy="421555"/>
          </a:xfrm>
          <a:prstGeom prst="ellipse">
            <a:avLst/>
          </a:prstGeom>
          <a:noFill/>
          <a:ln w="19050">
            <a:solidFill>
              <a:srgbClr val="00B050"/>
            </a:solidFill>
            <a:round/>
            <a:headEnd/>
            <a:tailEnd/>
          </a:ln>
          <a:scene3d>
            <a:camera prst="orthographicFront">
              <a:rot lat="0" lon="0" rev="1080000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defPPr>
              <a:defRPr lang="fi-FI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eaLnBrk="1" hangingPunct="1">
              <a:defRPr/>
            </a:pPr>
            <a:endParaRPr lang="en-US" altLang="fi-FI"/>
          </a:p>
        </p:txBody>
      </p:sp>
      <p:sp>
        <p:nvSpPr>
          <p:cNvPr id="360" name="Oval 359">
            <a:extLst>
              <a:ext uri="{FF2B5EF4-FFF2-40B4-BE49-F238E27FC236}">
                <a16:creationId xmlns:a16="http://schemas.microsoft.com/office/drawing/2014/main" id="{CD8839E3-6E83-42E5-8509-FCC65DE457DF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6004637" y="2575560"/>
            <a:ext cx="422719" cy="421555"/>
          </a:xfrm>
          <a:prstGeom prst="ellips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  <a:scene3d>
            <a:camera prst="orthographicFront">
              <a:rot lat="0" lon="0" rev="1080000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defPPr>
              <a:defRPr lang="fi-FI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eaLnBrk="1" hangingPunct="1">
              <a:defRPr/>
            </a:pPr>
            <a:endParaRPr lang="en-US" altLang="fi-FI"/>
          </a:p>
        </p:txBody>
      </p:sp>
      <p:sp>
        <p:nvSpPr>
          <p:cNvPr id="361" name="Oval 360">
            <a:extLst>
              <a:ext uri="{FF2B5EF4-FFF2-40B4-BE49-F238E27FC236}">
                <a16:creationId xmlns:a16="http://schemas.microsoft.com/office/drawing/2014/main" id="{E321C04D-3337-494C-8F62-6D74B8003061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6039168" y="1662303"/>
            <a:ext cx="422719" cy="421555"/>
          </a:xfrm>
          <a:prstGeom prst="ellipse">
            <a:avLst/>
          </a:prstGeom>
          <a:noFill/>
          <a:ln w="19050">
            <a:solidFill>
              <a:srgbClr val="0070C0"/>
            </a:solidFill>
            <a:round/>
            <a:headEnd/>
            <a:tailEnd/>
          </a:ln>
          <a:scene3d>
            <a:camera prst="orthographicFront">
              <a:rot lat="0" lon="0" rev="1080000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defPPr>
              <a:defRPr lang="fi-FI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eaLnBrk="1" hangingPunct="1">
              <a:defRPr/>
            </a:pPr>
            <a:endParaRPr lang="en-US" altLang="fi-FI"/>
          </a:p>
        </p:txBody>
      </p:sp>
      <p:sp>
        <p:nvSpPr>
          <p:cNvPr id="362" name="Partial Circle 361">
            <a:extLst>
              <a:ext uri="{FF2B5EF4-FFF2-40B4-BE49-F238E27FC236}">
                <a16:creationId xmlns:a16="http://schemas.microsoft.com/office/drawing/2014/main" id="{6C4DE64A-8879-4E86-9E4E-B297849CC469}"/>
              </a:ext>
            </a:extLst>
          </p:cNvPr>
          <p:cNvSpPr/>
          <p:nvPr/>
        </p:nvSpPr>
        <p:spPr>
          <a:xfrm rot="10800000">
            <a:off x="7458274" y="3048635"/>
            <a:ext cx="474170" cy="428540"/>
          </a:xfrm>
          <a:prstGeom prst="pie">
            <a:avLst>
              <a:gd name="adj1" fmla="val 0"/>
              <a:gd name="adj2" fmla="val 10731646"/>
            </a:avLst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tx1"/>
              </a:solidFill>
            </a:endParaRPr>
          </a:p>
        </p:txBody>
      </p:sp>
      <p:sp>
        <p:nvSpPr>
          <p:cNvPr id="363" name="Partial Circle 362">
            <a:extLst>
              <a:ext uri="{FF2B5EF4-FFF2-40B4-BE49-F238E27FC236}">
                <a16:creationId xmlns:a16="http://schemas.microsoft.com/office/drawing/2014/main" id="{B76F4A76-660B-4325-9802-4007E5C34D1A}"/>
              </a:ext>
            </a:extLst>
          </p:cNvPr>
          <p:cNvSpPr/>
          <p:nvPr/>
        </p:nvSpPr>
        <p:spPr>
          <a:xfrm rot="10800000">
            <a:off x="7469068" y="2116384"/>
            <a:ext cx="474170" cy="428540"/>
          </a:xfrm>
          <a:prstGeom prst="pie">
            <a:avLst>
              <a:gd name="adj1" fmla="val 0"/>
              <a:gd name="adj2" fmla="val 10731646"/>
            </a:avLst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tx1"/>
              </a:solidFill>
            </a:endParaRPr>
          </a:p>
        </p:txBody>
      </p:sp>
      <p:sp>
        <p:nvSpPr>
          <p:cNvPr id="364" name="Partial Circle 363">
            <a:extLst>
              <a:ext uri="{FF2B5EF4-FFF2-40B4-BE49-F238E27FC236}">
                <a16:creationId xmlns:a16="http://schemas.microsoft.com/office/drawing/2014/main" id="{47E09454-228E-4CEA-8143-6906A8606BF3}"/>
              </a:ext>
            </a:extLst>
          </p:cNvPr>
          <p:cNvSpPr/>
          <p:nvPr/>
        </p:nvSpPr>
        <p:spPr>
          <a:xfrm rot="10800000">
            <a:off x="7435715" y="1255044"/>
            <a:ext cx="474170" cy="428540"/>
          </a:xfrm>
          <a:prstGeom prst="pie">
            <a:avLst>
              <a:gd name="adj1" fmla="val 0"/>
              <a:gd name="adj2" fmla="val 10731646"/>
            </a:avLst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tx1"/>
              </a:solidFill>
            </a:endParaRPr>
          </a:p>
        </p:txBody>
      </p:sp>
      <p:sp>
        <p:nvSpPr>
          <p:cNvPr id="366" name="Partial Circle 365">
            <a:extLst>
              <a:ext uri="{FF2B5EF4-FFF2-40B4-BE49-F238E27FC236}">
                <a16:creationId xmlns:a16="http://schemas.microsoft.com/office/drawing/2014/main" id="{892C40FB-A08E-482E-955F-3FB2F3B13514}"/>
              </a:ext>
            </a:extLst>
          </p:cNvPr>
          <p:cNvSpPr/>
          <p:nvPr/>
        </p:nvSpPr>
        <p:spPr>
          <a:xfrm rot="10800000">
            <a:off x="6715635" y="3041738"/>
            <a:ext cx="474170" cy="428540"/>
          </a:xfrm>
          <a:prstGeom prst="pie">
            <a:avLst>
              <a:gd name="adj1" fmla="val 0"/>
              <a:gd name="adj2" fmla="val 10731646"/>
            </a:avLst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tx1"/>
              </a:solidFill>
            </a:endParaRPr>
          </a:p>
        </p:txBody>
      </p:sp>
      <p:sp>
        <p:nvSpPr>
          <p:cNvPr id="367" name="Partial Circle 366">
            <a:extLst>
              <a:ext uri="{FF2B5EF4-FFF2-40B4-BE49-F238E27FC236}">
                <a16:creationId xmlns:a16="http://schemas.microsoft.com/office/drawing/2014/main" id="{F9607648-02E0-4A5F-898A-E6069C9EB628}"/>
              </a:ext>
            </a:extLst>
          </p:cNvPr>
          <p:cNvSpPr/>
          <p:nvPr/>
        </p:nvSpPr>
        <p:spPr>
          <a:xfrm rot="10800000">
            <a:off x="6731657" y="2145435"/>
            <a:ext cx="474170" cy="428540"/>
          </a:xfrm>
          <a:prstGeom prst="pie">
            <a:avLst>
              <a:gd name="adj1" fmla="val 0"/>
              <a:gd name="adj2" fmla="val 10731646"/>
            </a:avLst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tx1"/>
              </a:solidFill>
            </a:endParaRPr>
          </a:p>
        </p:txBody>
      </p:sp>
      <p:sp>
        <p:nvSpPr>
          <p:cNvPr id="368" name="Partial Circle 367">
            <a:extLst>
              <a:ext uri="{FF2B5EF4-FFF2-40B4-BE49-F238E27FC236}">
                <a16:creationId xmlns:a16="http://schemas.microsoft.com/office/drawing/2014/main" id="{10FDE491-3CC8-492B-B5A4-E3F499548F17}"/>
              </a:ext>
            </a:extLst>
          </p:cNvPr>
          <p:cNvSpPr/>
          <p:nvPr/>
        </p:nvSpPr>
        <p:spPr>
          <a:xfrm rot="10800000">
            <a:off x="6721612" y="1260070"/>
            <a:ext cx="474170" cy="428540"/>
          </a:xfrm>
          <a:prstGeom prst="pie">
            <a:avLst>
              <a:gd name="adj1" fmla="val 0"/>
              <a:gd name="adj2" fmla="val 10731646"/>
            </a:avLst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tx1"/>
              </a:solidFill>
            </a:endParaRPr>
          </a:p>
        </p:txBody>
      </p:sp>
      <p:sp>
        <p:nvSpPr>
          <p:cNvPr id="369" name="TextBox 60">
            <a:extLst>
              <a:ext uri="{FF2B5EF4-FFF2-40B4-BE49-F238E27FC236}">
                <a16:creationId xmlns:a16="http://schemas.microsoft.com/office/drawing/2014/main" id="{B8F5793D-6E82-4687-AA4A-9BF6B2B8D3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91513" y="3642697"/>
            <a:ext cx="110839" cy="221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i-FI" altLang="fi-FI" sz="1800" dirty="0">
              <a:solidFill>
                <a:srgbClr val="00B0F0"/>
              </a:solidFill>
            </a:endParaRPr>
          </a:p>
        </p:txBody>
      </p:sp>
      <p:sp>
        <p:nvSpPr>
          <p:cNvPr id="370" name="Oval 369">
            <a:extLst>
              <a:ext uri="{FF2B5EF4-FFF2-40B4-BE49-F238E27FC236}">
                <a16:creationId xmlns:a16="http://schemas.microsoft.com/office/drawing/2014/main" id="{C5B85154-3AF2-47EB-8DAC-7F9ADD250210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7488934" y="2599705"/>
            <a:ext cx="422719" cy="421555"/>
          </a:xfrm>
          <a:prstGeom prst="ellipse">
            <a:avLst/>
          </a:prstGeom>
          <a:noFill/>
          <a:ln w="19050">
            <a:solidFill>
              <a:srgbClr val="FFC000"/>
            </a:solidFill>
            <a:round/>
            <a:headEnd/>
            <a:tailEnd/>
          </a:ln>
          <a:scene3d>
            <a:camera prst="orthographicFront">
              <a:rot lat="0" lon="0" rev="1080000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defPPr>
              <a:defRPr lang="fi-FI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eaLnBrk="1" hangingPunct="1">
              <a:defRPr/>
            </a:pPr>
            <a:endParaRPr lang="en-US" altLang="fi-FI"/>
          </a:p>
        </p:txBody>
      </p:sp>
      <p:sp>
        <p:nvSpPr>
          <p:cNvPr id="371" name="Oval 370">
            <a:extLst>
              <a:ext uri="{FF2B5EF4-FFF2-40B4-BE49-F238E27FC236}">
                <a16:creationId xmlns:a16="http://schemas.microsoft.com/office/drawing/2014/main" id="{FDBB5926-268E-42E4-AD5A-29DB8DB3C2AD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8196636" y="778894"/>
            <a:ext cx="422719" cy="421555"/>
          </a:xfrm>
          <a:prstGeom prst="ellipse">
            <a:avLst/>
          </a:prstGeom>
          <a:noFill/>
          <a:ln w="19050">
            <a:solidFill>
              <a:srgbClr val="FFC000"/>
            </a:solidFill>
            <a:round/>
            <a:headEnd/>
            <a:tailEnd/>
          </a:ln>
          <a:scene3d>
            <a:camera prst="orthographicFront">
              <a:rot lat="0" lon="0" rev="1080000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defPPr>
              <a:defRPr lang="fi-FI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eaLnBrk="1" hangingPunct="1">
              <a:defRPr/>
            </a:pPr>
            <a:endParaRPr lang="en-US" altLang="fi-FI"/>
          </a:p>
        </p:txBody>
      </p:sp>
      <p:sp>
        <p:nvSpPr>
          <p:cNvPr id="372" name="Rectangle 5">
            <a:extLst>
              <a:ext uri="{FF2B5EF4-FFF2-40B4-BE49-F238E27FC236}">
                <a16:creationId xmlns:a16="http://schemas.microsoft.com/office/drawing/2014/main" id="{4A1AFC10-2D60-4417-AD24-B97D5E8F6C99}"/>
              </a:ext>
            </a:extLst>
          </p:cNvPr>
          <p:cNvSpPr txBox="1">
            <a:spLocks noChangeArrowheads="1"/>
          </p:cNvSpPr>
          <p:nvPr/>
        </p:nvSpPr>
        <p:spPr>
          <a:xfrm>
            <a:off x="5652120" y="-35909"/>
            <a:ext cx="6408738" cy="4905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783" rtl="0" eaLnBrk="1" latinLnBrk="0" hangingPunct="1">
              <a:lnSpc>
                <a:spcPts val="32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fi-FI" altLang="fi-FI" sz="2000" dirty="0">
                <a:solidFill>
                  <a:srgbClr val="FF0000"/>
                </a:solidFill>
              </a:rPr>
              <a:t>HFGC 14NRH (2011-2016)</a:t>
            </a:r>
          </a:p>
        </p:txBody>
      </p:sp>
      <p:grpSp>
        <p:nvGrpSpPr>
          <p:cNvPr id="68" name="Group 67">
            <a:extLst>
              <a:ext uri="{FF2B5EF4-FFF2-40B4-BE49-F238E27FC236}">
                <a16:creationId xmlns:a16="http://schemas.microsoft.com/office/drawing/2014/main" id="{D24F869C-E3B1-483B-8954-8CB71644EDA0}"/>
              </a:ext>
            </a:extLst>
          </p:cNvPr>
          <p:cNvGrpSpPr/>
          <p:nvPr/>
        </p:nvGrpSpPr>
        <p:grpSpPr>
          <a:xfrm>
            <a:off x="4701289" y="3041479"/>
            <a:ext cx="1281191" cy="1127284"/>
            <a:chOff x="4572000" y="3936012"/>
            <a:chExt cx="2481261" cy="2505075"/>
          </a:xfrm>
        </p:grpSpPr>
        <p:grpSp>
          <p:nvGrpSpPr>
            <p:cNvPr id="71" name="Group 20">
              <a:extLst>
                <a:ext uri="{FF2B5EF4-FFF2-40B4-BE49-F238E27FC236}">
                  <a16:creationId xmlns:a16="http://schemas.microsoft.com/office/drawing/2014/main" id="{90E6B317-B75C-48C8-84B8-5672837C11B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572000" y="3936012"/>
              <a:ext cx="2160000" cy="2505075"/>
              <a:chOff x="82120" y="3737113"/>
              <a:chExt cx="2010920" cy="2305871"/>
            </a:xfrm>
          </p:grpSpPr>
          <p:pic>
            <p:nvPicPr>
              <p:cNvPr id="77" name="Picture 2">
                <a:extLst>
                  <a:ext uri="{FF2B5EF4-FFF2-40B4-BE49-F238E27FC236}">
                    <a16:creationId xmlns:a16="http://schemas.microsoft.com/office/drawing/2014/main" id="{53A2A095-965B-4762-AEC7-FC63547B0F7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/>
              <a:srcRect r="50013"/>
              <a:stretch/>
            </p:blipFill>
            <p:spPr bwMode="auto">
              <a:xfrm>
                <a:off x="82120" y="3737113"/>
                <a:ext cx="2010920" cy="230587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78" name="Freeform 1">
                <a:extLst>
                  <a:ext uri="{FF2B5EF4-FFF2-40B4-BE49-F238E27FC236}">
                    <a16:creationId xmlns:a16="http://schemas.microsoft.com/office/drawing/2014/main" id="{3460F86A-0521-445D-9DCA-48F72E0686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6591" y="4204252"/>
                <a:ext cx="457200" cy="188844"/>
              </a:xfrm>
              <a:custGeom>
                <a:avLst/>
                <a:gdLst>
                  <a:gd name="T0" fmla="*/ 9939 w 457200"/>
                  <a:gd name="T1" fmla="*/ 0 h 188844"/>
                  <a:gd name="T2" fmla="*/ 0 w 457200"/>
                  <a:gd name="T3" fmla="*/ 79513 h 188844"/>
                  <a:gd name="T4" fmla="*/ 427383 w 457200"/>
                  <a:gd name="T5" fmla="*/ 188844 h 188844"/>
                  <a:gd name="T6" fmla="*/ 457200 w 457200"/>
                  <a:gd name="T7" fmla="*/ 109331 h 188844"/>
                  <a:gd name="T8" fmla="*/ 9939 w 457200"/>
                  <a:gd name="T9" fmla="*/ 0 h 18884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57200"/>
                  <a:gd name="T16" fmla="*/ 0 h 188844"/>
                  <a:gd name="T17" fmla="*/ 457200 w 457200"/>
                  <a:gd name="T18" fmla="*/ 188844 h 18884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57200" h="188844">
                    <a:moveTo>
                      <a:pt x="9939" y="0"/>
                    </a:moveTo>
                    <a:lnTo>
                      <a:pt x="0" y="79513"/>
                    </a:lnTo>
                    <a:lnTo>
                      <a:pt x="427383" y="188844"/>
                    </a:lnTo>
                    <a:lnTo>
                      <a:pt x="457200" y="109331"/>
                    </a:lnTo>
                    <a:lnTo>
                      <a:pt x="9939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800">
                  <a:solidFill>
                    <a:srgbClr val="000000"/>
                  </a:solidFill>
                  <a:latin typeface="Arial" charset="0"/>
                  <a:ea typeface="ＭＳ Ｐゴシック" pitchFamily="34" charset="-128"/>
                  <a:cs typeface="Arial" charset="0"/>
                </a:endParaRPr>
              </a:p>
            </p:txBody>
          </p:sp>
          <p:sp>
            <p:nvSpPr>
              <p:cNvPr id="79" name="Freeform 4">
                <a:extLst>
                  <a:ext uri="{FF2B5EF4-FFF2-40B4-BE49-F238E27FC236}">
                    <a16:creationId xmlns:a16="http://schemas.microsoft.com/office/drawing/2014/main" id="{76A54AB8-984B-4D4F-BB5A-3E25E9551C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3791" y="4373217"/>
                <a:ext cx="357809" cy="487018"/>
              </a:xfrm>
              <a:custGeom>
                <a:avLst/>
                <a:gdLst>
                  <a:gd name="T0" fmla="*/ 0 w 357809"/>
                  <a:gd name="T1" fmla="*/ 0 h 487018"/>
                  <a:gd name="T2" fmla="*/ 198783 w 357809"/>
                  <a:gd name="T3" fmla="*/ 0 h 487018"/>
                  <a:gd name="T4" fmla="*/ 327992 w 357809"/>
                  <a:gd name="T5" fmla="*/ 168966 h 487018"/>
                  <a:gd name="T6" fmla="*/ 357809 w 357809"/>
                  <a:gd name="T7" fmla="*/ 427383 h 487018"/>
                  <a:gd name="T8" fmla="*/ 318052 w 357809"/>
                  <a:gd name="T9" fmla="*/ 487018 h 487018"/>
                  <a:gd name="T10" fmla="*/ 258418 w 357809"/>
                  <a:gd name="T11" fmla="*/ 487018 h 487018"/>
                  <a:gd name="T12" fmla="*/ 258418 w 357809"/>
                  <a:gd name="T13" fmla="*/ 327992 h 487018"/>
                  <a:gd name="T14" fmla="*/ 0 w 357809"/>
                  <a:gd name="T15" fmla="*/ 89453 h 487018"/>
                  <a:gd name="T16" fmla="*/ 0 w 357809"/>
                  <a:gd name="T17" fmla="*/ 0 h 48701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57809"/>
                  <a:gd name="T28" fmla="*/ 0 h 487018"/>
                  <a:gd name="T29" fmla="*/ 357809 w 357809"/>
                  <a:gd name="T30" fmla="*/ 487018 h 48701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57809" h="487018">
                    <a:moveTo>
                      <a:pt x="0" y="0"/>
                    </a:moveTo>
                    <a:lnTo>
                      <a:pt x="198783" y="0"/>
                    </a:lnTo>
                    <a:lnTo>
                      <a:pt x="327992" y="168966"/>
                    </a:lnTo>
                    <a:lnTo>
                      <a:pt x="357809" y="427383"/>
                    </a:lnTo>
                    <a:lnTo>
                      <a:pt x="318052" y="487018"/>
                    </a:lnTo>
                    <a:lnTo>
                      <a:pt x="258418" y="487018"/>
                    </a:lnTo>
                    <a:lnTo>
                      <a:pt x="258418" y="327992"/>
                    </a:lnTo>
                    <a:lnTo>
                      <a:pt x="0" y="8945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800">
                  <a:solidFill>
                    <a:srgbClr val="000000"/>
                  </a:solidFill>
                  <a:latin typeface="Arial" charset="0"/>
                  <a:ea typeface="ＭＳ Ｐゴシック" pitchFamily="34" charset="-128"/>
                  <a:cs typeface="Arial" charset="0"/>
                </a:endParaRPr>
              </a:p>
            </p:txBody>
          </p:sp>
          <p:sp>
            <p:nvSpPr>
              <p:cNvPr id="80" name="Freeform 5">
                <a:extLst>
                  <a:ext uri="{FF2B5EF4-FFF2-40B4-BE49-F238E27FC236}">
                    <a16:creationId xmlns:a16="http://schemas.microsoft.com/office/drawing/2014/main" id="{8B9096AE-55BB-4066-AD9A-6A2718E044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32452" y="4899991"/>
                <a:ext cx="159026" cy="516835"/>
              </a:xfrm>
              <a:custGeom>
                <a:avLst/>
                <a:gdLst>
                  <a:gd name="T0" fmla="*/ 0 w 159026"/>
                  <a:gd name="T1" fmla="*/ 0 h 516835"/>
                  <a:gd name="T2" fmla="*/ 69574 w 159026"/>
                  <a:gd name="T3" fmla="*/ 0 h 516835"/>
                  <a:gd name="T4" fmla="*/ 159026 w 159026"/>
                  <a:gd name="T5" fmla="*/ 258418 h 516835"/>
                  <a:gd name="T6" fmla="*/ 109331 w 159026"/>
                  <a:gd name="T7" fmla="*/ 516835 h 516835"/>
                  <a:gd name="T8" fmla="*/ 9939 w 159026"/>
                  <a:gd name="T9" fmla="*/ 506896 h 516835"/>
                  <a:gd name="T10" fmla="*/ 0 w 159026"/>
                  <a:gd name="T11" fmla="*/ 0 h 51683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59026"/>
                  <a:gd name="T19" fmla="*/ 0 h 516835"/>
                  <a:gd name="T20" fmla="*/ 159026 w 159026"/>
                  <a:gd name="T21" fmla="*/ 516835 h 51683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59026" h="516835">
                    <a:moveTo>
                      <a:pt x="0" y="0"/>
                    </a:moveTo>
                    <a:lnTo>
                      <a:pt x="69574" y="0"/>
                    </a:lnTo>
                    <a:lnTo>
                      <a:pt x="159026" y="258418"/>
                    </a:lnTo>
                    <a:lnTo>
                      <a:pt x="109331" y="516835"/>
                    </a:lnTo>
                    <a:lnTo>
                      <a:pt x="9939" y="50689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800">
                  <a:solidFill>
                    <a:srgbClr val="000000"/>
                  </a:solidFill>
                  <a:latin typeface="Arial" charset="0"/>
                  <a:ea typeface="ＭＳ Ｐゴシック" pitchFamily="34" charset="-128"/>
                  <a:cs typeface="Arial" charset="0"/>
                </a:endParaRPr>
              </a:p>
            </p:txBody>
          </p:sp>
          <p:sp>
            <p:nvSpPr>
              <p:cNvPr id="81" name="Freeform 6">
                <a:extLst>
                  <a:ext uri="{FF2B5EF4-FFF2-40B4-BE49-F238E27FC236}">
                    <a16:creationId xmlns:a16="http://schemas.microsoft.com/office/drawing/2014/main" id="{D2691965-B6CE-4174-8BC3-0947C013D2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3487" y="5476461"/>
                <a:ext cx="665922" cy="159026"/>
              </a:xfrm>
              <a:custGeom>
                <a:avLst/>
                <a:gdLst>
                  <a:gd name="T0" fmla="*/ 0 w 665922"/>
                  <a:gd name="T1" fmla="*/ 79513 h 159026"/>
                  <a:gd name="T2" fmla="*/ 159026 w 665922"/>
                  <a:gd name="T3" fmla="*/ 89452 h 159026"/>
                  <a:gd name="T4" fmla="*/ 367748 w 665922"/>
                  <a:gd name="T5" fmla="*/ 9939 h 159026"/>
                  <a:gd name="T6" fmla="*/ 665922 w 665922"/>
                  <a:gd name="T7" fmla="*/ 0 h 159026"/>
                  <a:gd name="T8" fmla="*/ 665922 w 665922"/>
                  <a:gd name="T9" fmla="*/ 99391 h 159026"/>
                  <a:gd name="T10" fmla="*/ 347870 w 665922"/>
                  <a:gd name="T11" fmla="*/ 109330 h 159026"/>
                  <a:gd name="T12" fmla="*/ 347870 w 665922"/>
                  <a:gd name="T13" fmla="*/ 149087 h 159026"/>
                  <a:gd name="T14" fmla="*/ 9939 w 665922"/>
                  <a:gd name="T15" fmla="*/ 159026 h 159026"/>
                  <a:gd name="T16" fmla="*/ 0 w 665922"/>
                  <a:gd name="T17" fmla="*/ 79513 h 15902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665922"/>
                  <a:gd name="T28" fmla="*/ 0 h 159026"/>
                  <a:gd name="T29" fmla="*/ 665922 w 665922"/>
                  <a:gd name="T30" fmla="*/ 159026 h 15902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665922" h="159026">
                    <a:moveTo>
                      <a:pt x="0" y="79513"/>
                    </a:moveTo>
                    <a:lnTo>
                      <a:pt x="159026" y="89452"/>
                    </a:lnTo>
                    <a:lnTo>
                      <a:pt x="367748" y="9939"/>
                    </a:lnTo>
                    <a:lnTo>
                      <a:pt x="665922" y="0"/>
                    </a:lnTo>
                    <a:lnTo>
                      <a:pt x="665922" y="99391"/>
                    </a:lnTo>
                    <a:lnTo>
                      <a:pt x="347870" y="109330"/>
                    </a:lnTo>
                    <a:lnTo>
                      <a:pt x="347870" y="149087"/>
                    </a:lnTo>
                    <a:lnTo>
                      <a:pt x="9939" y="159026"/>
                    </a:lnTo>
                    <a:lnTo>
                      <a:pt x="0" y="79513"/>
                    </a:lnTo>
                    <a:close/>
                  </a:path>
                </a:pathLst>
              </a:custGeom>
              <a:solidFill>
                <a:srgbClr val="FF0000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800">
                  <a:solidFill>
                    <a:srgbClr val="000000"/>
                  </a:solidFill>
                  <a:latin typeface="Arial" charset="0"/>
                  <a:ea typeface="ＭＳ Ｐゴシック" pitchFamily="34" charset="-128"/>
                  <a:cs typeface="Arial" charset="0"/>
                </a:endParaRPr>
              </a:p>
            </p:txBody>
          </p:sp>
        </p:grpSp>
        <p:sp>
          <p:nvSpPr>
            <p:cNvPr id="72" name="TextBox 90">
              <a:extLst>
                <a:ext uri="{FF2B5EF4-FFF2-40B4-BE49-F238E27FC236}">
                  <a16:creationId xmlns:a16="http://schemas.microsoft.com/office/drawing/2014/main" id="{AF2A97FA-F823-4C1D-9AEA-88BB71B9D45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26476" y="4188352"/>
              <a:ext cx="458786" cy="4893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CC00"/>
                </a:buClr>
                <a:buFont typeface="Wingdings" pitchFamily="2" charset="2"/>
                <a:buNone/>
              </a:pPr>
              <a:r>
                <a:rPr lang="en-GB" sz="1050" b="1" dirty="0">
                  <a:solidFill>
                    <a:srgbClr val="3333FF"/>
                  </a:solidFill>
                  <a:latin typeface="Arial" charset="0"/>
                  <a:ea typeface="ＭＳ Ｐゴシック" pitchFamily="34" charset="-128"/>
                  <a:cs typeface="Arial" charset="0"/>
                </a:rPr>
                <a:t>0</a:t>
              </a:r>
              <a:endParaRPr lang="en-GB" sz="1600" b="1" dirty="0">
                <a:solidFill>
                  <a:srgbClr val="3333FF"/>
                </a:solidFill>
                <a:latin typeface="Arial" charset="0"/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73" name="TextBox 91">
              <a:extLst>
                <a:ext uri="{FF2B5EF4-FFF2-40B4-BE49-F238E27FC236}">
                  <a16:creationId xmlns:a16="http://schemas.microsoft.com/office/drawing/2014/main" id="{E69B233C-E063-4349-8F11-0B914B25D62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63866" y="4403984"/>
              <a:ext cx="458786" cy="4893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CC00"/>
                </a:buClr>
                <a:buFont typeface="Wingdings" pitchFamily="2" charset="2"/>
                <a:buNone/>
              </a:pPr>
              <a:r>
                <a:rPr lang="en-GB" sz="1100" b="1" dirty="0">
                  <a:solidFill>
                    <a:srgbClr val="3333FF"/>
                  </a:solidFill>
                  <a:latin typeface="Arial" charset="0"/>
                  <a:ea typeface="ＭＳ Ｐゴシック" pitchFamily="34" charset="-128"/>
                  <a:cs typeface="Arial" charset="0"/>
                </a:rPr>
                <a:t>1</a:t>
              </a:r>
            </a:p>
          </p:txBody>
        </p:sp>
        <p:sp>
          <p:nvSpPr>
            <p:cNvPr id="74" name="TextBox 92">
              <a:extLst>
                <a:ext uri="{FF2B5EF4-FFF2-40B4-BE49-F238E27FC236}">
                  <a16:creationId xmlns:a16="http://schemas.microsoft.com/office/drawing/2014/main" id="{AF3D2EB1-0376-4AFA-9403-C7DAB60AA81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75338" y="5199351"/>
              <a:ext cx="458786" cy="4893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CC00"/>
                </a:buClr>
                <a:buFont typeface="Wingdings" pitchFamily="2" charset="2"/>
                <a:buNone/>
              </a:pPr>
              <a:r>
                <a:rPr lang="en-GB" sz="1100" b="1" dirty="0">
                  <a:solidFill>
                    <a:srgbClr val="3333FF"/>
                  </a:solidFill>
                  <a:latin typeface="Arial" charset="0"/>
                  <a:ea typeface="ＭＳ Ｐゴシック" pitchFamily="34" charset="-128"/>
                  <a:cs typeface="Arial" charset="0"/>
                </a:rPr>
                <a:t>3</a:t>
              </a:r>
            </a:p>
          </p:txBody>
        </p:sp>
        <p:sp>
          <p:nvSpPr>
            <p:cNvPr id="75" name="TextBox 93">
              <a:extLst>
                <a:ext uri="{FF2B5EF4-FFF2-40B4-BE49-F238E27FC236}">
                  <a16:creationId xmlns:a16="http://schemas.microsoft.com/office/drawing/2014/main" id="{E9BF5CC6-E73F-42F3-9924-3AAE8CFBDDD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695537" y="5917877"/>
              <a:ext cx="458786" cy="4893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CC00"/>
                </a:buClr>
                <a:buFont typeface="Wingdings" pitchFamily="2" charset="2"/>
                <a:buNone/>
              </a:pPr>
              <a:r>
                <a:rPr lang="en-GB" sz="1100" b="1" dirty="0">
                  <a:solidFill>
                    <a:srgbClr val="3333FF"/>
                  </a:solidFill>
                  <a:latin typeface="Arial" charset="0"/>
                  <a:ea typeface="ＭＳ Ｐゴシック" pitchFamily="34" charset="-128"/>
                  <a:cs typeface="Arial" charset="0"/>
                </a:rPr>
                <a:t>4</a:t>
              </a:r>
            </a:p>
          </p:txBody>
        </p:sp>
        <p:sp>
          <p:nvSpPr>
            <p:cNvPr id="76" name="TextBox 94">
              <a:extLst>
                <a:ext uri="{FF2B5EF4-FFF2-40B4-BE49-F238E27FC236}">
                  <a16:creationId xmlns:a16="http://schemas.microsoft.com/office/drawing/2014/main" id="{70EFD5AC-1679-4D3C-9AFD-7F9F6414EDC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594475" y="5307611"/>
              <a:ext cx="458786" cy="4893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CC00"/>
                </a:buClr>
                <a:buFont typeface="Wingdings" pitchFamily="2" charset="2"/>
                <a:buNone/>
              </a:pPr>
              <a:r>
                <a:rPr lang="en-GB" sz="1100" b="1" dirty="0">
                  <a:solidFill>
                    <a:srgbClr val="3333FF"/>
                  </a:solidFill>
                  <a:latin typeface="Arial" charset="0"/>
                  <a:ea typeface="ＭＳ Ｐゴシック" pitchFamily="34" charset="-128"/>
                  <a:cs typeface="Arial" charset="0"/>
                </a:rPr>
                <a:t>5</a:t>
              </a:r>
            </a:p>
          </p:txBody>
        </p:sp>
      </p:grpSp>
      <p:sp>
        <p:nvSpPr>
          <p:cNvPr id="82" name="Partial Circle 81">
            <a:extLst>
              <a:ext uri="{FF2B5EF4-FFF2-40B4-BE49-F238E27FC236}">
                <a16:creationId xmlns:a16="http://schemas.microsoft.com/office/drawing/2014/main" id="{120BEAFA-0EB3-497C-B7CE-49A71930FEB8}"/>
              </a:ext>
            </a:extLst>
          </p:cNvPr>
          <p:cNvSpPr>
            <a:spLocks noChangeAspect="1"/>
          </p:cNvSpPr>
          <p:nvPr/>
        </p:nvSpPr>
        <p:spPr>
          <a:xfrm>
            <a:off x="6694350" y="3042237"/>
            <a:ext cx="497879" cy="449967"/>
          </a:xfrm>
          <a:prstGeom prst="pie">
            <a:avLst>
              <a:gd name="adj1" fmla="val 0"/>
              <a:gd name="adj2" fmla="val 10731646"/>
            </a:avLst>
          </a:prstGeom>
          <a:noFill/>
          <a:ln>
            <a:solidFill>
              <a:srgbClr val="9BFF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tx1"/>
              </a:solidFill>
            </a:endParaRPr>
          </a:p>
        </p:txBody>
      </p:sp>
      <p:sp>
        <p:nvSpPr>
          <p:cNvPr id="83" name="Partial Circle 82">
            <a:extLst>
              <a:ext uri="{FF2B5EF4-FFF2-40B4-BE49-F238E27FC236}">
                <a16:creationId xmlns:a16="http://schemas.microsoft.com/office/drawing/2014/main" id="{9DDF4336-9E07-417C-9E20-FE97300A0576}"/>
              </a:ext>
            </a:extLst>
          </p:cNvPr>
          <p:cNvSpPr>
            <a:spLocks noChangeAspect="1"/>
          </p:cNvSpPr>
          <p:nvPr/>
        </p:nvSpPr>
        <p:spPr>
          <a:xfrm>
            <a:off x="6714753" y="2149041"/>
            <a:ext cx="497879" cy="449967"/>
          </a:xfrm>
          <a:prstGeom prst="pie">
            <a:avLst>
              <a:gd name="adj1" fmla="val 0"/>
              <a:gd name="adj2" fmla="val 10731646"/>
            </a:avLst>
          </a:prstGeom>
          <a:noFill/>
          <a:ln>
            <a:solidFill>
              <a:srgbClr val="9BFF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tx1"/>
              </a:solidFill>
            </a:endParaRPr>
          </a:p>
        </p:txBody>
      </p:sp>
      <p:sp>
        <p:nvSpPr>
          <p:cNvPr id="84" name="Partial Circle 83">
            <a:extLst>
              <a:ext uri="{FF2B5EF4-FFF2-40B4-BE49-F238E27FC236}">
                <a16:creationId xmlns:a16="http://schemas.microsoft.com/office/drawing/2014/main" id="{75C61392-31EB-4AE3-9B37-B6D2E37A31E5}"/>
              </a:ext>
            </a:extLst>
          </p:cNvPr>
          <p:cNvSpPr>
            <a:spLocks noChangeAspect="1"/>
          </p:cNvSpPr>
          <p:nvPr/>
        </p:nvSpPr>
        <p:spPr>
          <a:xfrm>
            <a:off x="6714753" y="1282675"/>
            <a:ext cx="497879" cy="449967"/>
          </a:xfrm>
          <a:prstGeom prst="pie">
            <a:avLst>
              <a:gd name="adj1" fmla="val 0"/>
              <a:gd name="adj2" fmla="val 10731646"/>
            </a:avLst>
          </a:prstGeom>
          <a:noFill/>
          <a:ln>
            <a:solidFill>
              <a:srgbClr val="9BFF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tx1"/>
              </a:solidFill>
            </a:endParaRPr>
          </a:p>
        </p:txBody>
      </p:sp>
      <p:sp>
        <p:nvSpPr>
          <p:cNvPr id="146" name="Rectangle 145">
            <a:extLst>
              <a:ext uri="{FF2B5EF4-FFF2-40B4-BE49-F238E27FC236}">
                <a16:creationId xmlns:a16="http://schemas.microsoft.com/office/drawing/2014/main" id="{25CCB6F8-C56C-4E6A-BE20-1A303FB1790E}"/>
              </a:ext>
            </a:extLst>
          </p:cNvPr>
          <p:cNvSpPr/>
          <p:nvPr/>
        </p:nvSpPr>
        <p:spPr>
          <a:xfrm>
            <a:off x="5963048" y="3162705"/>
            <a:ext cx="438049" cy="4571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47" name="Rectangle 146">
            <a:extLst>
              <a:ext uri="{FF2B5EF4-FFF2-40B4-BE49-F238E27FC236}">
                <a16:creationId xmlns:a16="http://schemas.microsoft.com/office/drawing/2014/main" id="{6324E582-0A6A-47C8-88C3-DD3B6A103A23}"/>
              </a:ext>
            </a:extLst>
          </p:cNvPr>
          <p:cNvSpPr/>
          <p:nvPr/>
        </p:nvSpPr>
        <p:spPr>
          <a:xfrm>
            <a:off x="6030301" y="2272117"/>
            <a:ext cx="460366" cy="4571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54348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000" dirty="0"/>
              <a:t>SPE.1: </a:t>
            </a:r>
            <a:r>
              <a:rPr lang="de-DE" sz="2000" dirty="0" err="1"/>
              <a:t>Coordination</a:t>
            </a:r>
            <a:r>
              <a:rPr lang="de-DE" sz="2000" dirty="0"/>
              <a:t> </a:t>
            </a:r>
            <a:r>
              <a:rPr lang="de-DE" sz="2000" dirty="0" err="1"/>
              <a:t>activity</a:t>
            </a:r>
            <a:r>
              <a:rPr lang="de-DE" sz="2000" dirty="0"/>
              <a:t> (IAP)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 dirty="0"/>
              <a:t>Jari Likonen | WPPWIE Project Meeting  | FZJ </a:t>
            </a:r>
            <a:r>
              <a:rPr lang="en-GB" sz="1100" dirty="0" err="1"/>
              <a:t>Jülich</a:t>
            </a:r>
            <a:r>
              <a:rPr lang="en-GB" sz="1100" dirty="0"/>
              <a:t> | 7.2.2023 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|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Page </a:t>
            </a:r>
            <a:fld id="{6A6D9FA1-99C7-4910-8E32-B85D378B0060}" type="slidenum">
              <a:rPr kumimoji="0" lang="en-GB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107504" y="555526"/>
            <a:ext cx="2952328" cy="4093428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marL="214313" lvl="0" indent="-214313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350" dirty="0">
                <a:latin typeface="Arial" panose="020B0604020202020204" pitchFamily="34" charset="0"/>
                <a:cs typeface="Arial" panose="020B0604020202020204" pitchFamily="34" charset="0"/>
              </a:rPr>
              <a:t>Using  the beryllium processing facility, cutting of </a:t>
            </a:r>
            <a:r>
              <a:rPr lang="en-US" sz="135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IWGL tile 1XR18 </a:t>
            </a:r>
            <a:r>
              <a:rPr lang="en-US" sz="1350" dirty="0">
                <a:latin typeface="Arial" panose="020B0604020202020204" pitchFamily="34" charset="0"/>
                <a:cs typeface="Arial" panose="020B0604020202020204" pitchFamily="34" charset="0"/>
              </a:rPr>
              <a:t>with runaway electron damage was performed</a:t>
            </a:r>
          </a:p>
          <a:p>
            <a:pPr marL="214313" lvl="0" indent="-214313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350" dirty="0">
                <a:latin typeface="Arial" panose="020B0604020202020204" pitchFamily="34" charset="0"/>
                <a:cs typeface="Arial" panose="020B0604020202020204" pitchFamily="34" charset="0"/>
              </a:rPr>
              <a:t>Typical sample sizes: 10 mm x 10 mm x 10-12 mm or  10 mm x 10 mm x 2.5 mm</a:t>
            </a:r>
          </a:p>
          <a:p>
            <a:pPr marL="214313" lvl="0" indent="-214313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350" dirty="0">
                <a:latin typeface="Arial" panose="020B0604020202020204" pitchFamily="34" charset="0"/>
                <a:cs typeface="Arial" panose="020B0604020202020204" pitchFamily="34" charset="0"/>
              </a:rPr>
              <a:t>Preliminary images acquired</a:t>
            </a:r>
          </a:p>
          <a:p>
            <a:pPr marL="214313" lvl="0" indent="-214313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35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Microscopy measurements </a:t>
            </a:r>
            <a:r>
              <a:rPr lang="en-US" sz="1350" dirty="0">
                <a:latin typeface="Arial" panose="020B0604020202020204" pitchFamily="34" charset="0"/>
                <a:cs typeface="Arial" panose="020B0604020202020204" pitchFamily="34" charset="0"/>
              </a:rPr>
              <a:t>from top and side surfaces have been made</a:t>
            </a:r>
          </a:p>
          <a:p>
            <a:pPr marL="214313" lvl="0" indent="-214313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35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Cutting of W lamellae:</a:t>
            </a:r>
            <a:r>
              <a:rPr lang="en-US" sz="135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350" dirty="0">
                <a:latin typeface="Arial" panose="020B0604020202020204" pitchFamily="34" charset="0"/>
                <a:cs typeface="Arial" panose="020B0604020202020204" pitchFamily="34" charset="0"/>
              </a:rPr>
              <a:t>stack B</a:t>
            </a:r>
            <a:r>
              <a:rPr lang="en-US" sz="135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350" dirty="0">
                <a:latin typeface="Arial" panose="020B0604020202020204" pitchFamily="34" charset="0"/>
                <a:cs typeface="Arial" panose="020B0604020202020204" pitchFamily="34" charset="0"/>
              </a:rPr>
              <a:t>to completed in 2022, ILW1+3 and ILW3</a:t>
            </a:r>
          </a:p>
          <a:p>
            <a:pPr marL="214313" lvl="0" indent="-214313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350" dirty="0">
                <a:latin typeface="Arial" panose="020B0604020202020204" pitchFamily="34" charset="0"/>
                <a:cs typeface="Arial" panose="020B0604020202020204" pitchFamily="34" charset="0"/>
              </a:rPr>
              <a:t>Samples shipped to </a:t>
            </a:r>
            <a:r>
              <a:rPr lang="en-US" sz="135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FZJ, CCFE, HR, </a:t>
            </a:r>
            <a:r>
              <a:rPr lang="en-US" sz="135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UoL</a:t>
            </a:r>
            <a:r>
              <a:rPr lang="en-US" sz="135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VTT</a:t>
            </a:r>
          </a:p>
          <a:p>
            <a:pPr marL="214313" lvl="0" indent="-214313">
              <a:lnSpc>
                <a:spcPct val="113000"/>
              </a:lnSpc>
              <a:buFont typeface="Wingdings" panose="05000000000000000000" pitchFamily="2" charset="2"/>
              <a:buChar char="§"/>
            </a:pPr>
            <a:endParaRPr lang="en-US" sz="13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107504" y="4326856"/>
            <a:ext cx="5040560" cy="614014"/>
          </a:xfrm>
          <a:prstGeom prst="rect">
            <a:avLst/>
          </a:prstGeom>
          <a:solidFill>
            <a:srgbClr val="E3E3E3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lvl="0">
              <a:lnSpc>
                <a:spcPct val="113000"/>
              </a:lnSpc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Deliverable: 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PWIE.SPE.1.T001.D002</a:t>
            </a:r>
            <a:endParaRPr kumimoji="0" lang="en-US" sz="1000" b="0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13000"/>
              </a:lnSpc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Status: </a:t>
            </a:r>
            <a:r>
              <a:rPr lang="en-US" sz="1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Completed</a:t>
            </a:r>
          </a:p>
          <a:p>
            <a:pPr lvl="0">
              <a:lnSpc>
                <a:spcPct val="113000"/>
              </a:lnSpc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Facilities: 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Hot cells at IAP</a:t>
            </a:r>
            <a:endParaRPr kumimoji="0" lang="en-US" sz="1000" b="0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5364088" y="4326856"/>
            <a:ext cx="3672408" cy="614014"/>
          </a:xfrm>
          <a:prstGeom prst="rect">
            <a:avLst/>
          </a:prstGeom>
          <a:solidFill>
            <a:srgbClr val="E3E3E3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Human Resources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 PM</a:t>
            </a:r>
          </a:p>
          <a:p>
            <a:pPr lvl="0">
              <a:lnSpc>
                <a:spcPct val="113000"/>
              </a:lnSpc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Involved RU: 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IAP and CCFE as a collaborator</a:t>
            </a:r>
          </a:p>
          <a:p>
            <a:pPr lvl="0">
              <a:lnSpc>
                <a:spcPct val="113000"/>
              </a:lnSpc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Linked WP or TSVV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WPTE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E8D7D66-EEDF-532C-3A31-6870B23BFB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490" y="502344"/>
            <a:ext cx="1937697" cy="145181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F1F971F-ED21-2546-7A58-AD2995C19E9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6845" y="502344"/>
            <a:ext cx="1940606" cy="145472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A5C7E22-C778-9A1A-36A7-2CCE68F5AE0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385"/>
          <a:stretch/>
        </p:blipFill>
        <p:spPr bwMode="auto">
          <a:xfrm>
            <a:off x="7081080" y="502344"/>
            <a:ext cx="2016252" cy="117425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2BE5619-7DEE-9CAA-60C1-1E700FAA1A4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43" t="2647" r="4336" b="10468"/>
          <a:stretch/>
        </p:blipFill>
        <p:spPr bwMode="auto">
          <a:xfrm>
            <a:off x="7077451" y="1712288"/>
            <a:ext cx="2016000" cy="149831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image18.jpeg" descr="C:\Users\user\Desktop\Thermovision images\IR_0205.jpg">
            <a:extLst>
              <a:ext uri="{FF2B5EF4-FFF2-40B4-BE49-F238E27FC236}">
                <a16:creationId xmlns:a16="http://schemas.microsoft.com/office/drawing/2014/main" id="{4C9D40D5-E74A-7E22-9B0F-EF72BE9501A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03570" y="2028941"/>
            <a:ext cx="2768175" cy="2082957"/>
          </a:xfrm>
          <a:prstGeom prst="rect">
            <a:avLst/>
          </a:prstGeom>
          <a:ln w="12700">
            <a:miter lim="400000"/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7EE9AA1-F0B2-6471-8531-B2B45E66F4FA}"/>
              </a:ext>
            </a:extLst>
          </p:cNvPr>
          <p:cNvSpPr txBox="1"/>
          <p:nvPr/>
        </p:nvSpPr>
        <p:spPr>
          <a:xfrm>
            <a:off x="5998633" y="3280901"/>
            <a:ext cx="276817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 hangingPunct="0">
              <a:defRPr>
                <a:latin typeface="+mn-lt"/>
                <a:ea typeface="+mn-ea"/>
                <a:cs typeface="+mn-cs"/>
                <a:sym typeface="Arial"/>
              </a:defRPr>
            </a:pPr>
            <a:r>
              <a:rPr lang="en-GB" sz="1200" kern="0" dirty="0">
                <a:solidFill>
                  <a:srgbClr val="00B050"/>
                </a:solidFill>
                <a:latin typeface="Helvetica"/>
                <a:cs typeface="Helvetica"/>
                <a:sym typeface="Arial"/>
              </a:rPr>
              <a:t>For temperature monitoring in real time </a:t>
            </a:r>
            <a:r>
              <a:rPr lang="en-GB" sz="1200" kern="0" dirty="0">
                <a:solidFill>
                  <a:srgbClr val="000000"/>
                </a:solidFill>
                <a:latin typeface="Helvetica"/>
                <a:cs typeface="Helvetica"/>
                <a:sym typeface="Arial"/>
              </a:rPr>
              <a:t>a FLIR</a:t>
            </a:r>
            <a:r>
              <a:rPr lang="en-GB" sz="1200" kern="0" baseline="30000" dirty="0">
                <a:solidFill>
                  <a:srgbClr val="000000"/>
                </a:solidFill>
                <a:latin typeface="Helvetica"/>
                <a:cs typeface="Helvetica"/>
                <a:sym typeface="Arial"/>
              </a:rPr>
              <a:t>®</a:t>
            </a:r>
            <a:r>
              <a:rPr lang="en-GB" sz="1200" kern="0" dirty="0">
                <a:solidFill>
                  <a:srgbClr val="000000"/>
                </a:solidFill>
                <a:latin typeface="Helvetica"/>
                <a:cs typeface="Helvetica"/>
                <a:sym typeface="Arial"/>
              </a:rPr>
              <a:t> E-Series Advanced Thermal Imaging Camera, (+/- 1 </a:t>
            </a:r>
            <a:r>
              <a:rPr lang="en-GB" sz="1200" kern="0" baseline="30000" dirty="0" err="1">
                <a:solidFill>
                  <a:srgbClr val="000000"/>
                </a:solidFill>
                <a:latin typeface="Helvetica"/>
                <a:cs typeface="Helvetica"/>
                <a:sym typeface="Arial"/>
              </a:rPr>
              <a:t>o</a:t>
            </a:r>
            <a:r>
              <a:rPr lang="en-GB" sz="1200" kern="0" dirty="0" err="1">
                <a:solidFill>
                  <a:srgbClr val="000000"/>
                </a:solidFill>
                <a:latin typeface="Helvetica"/>
                <a:cs typeface="Helvetica"/>
                <a:sym typeface="Arial"/>
              </a:rPr>
              <a:t>C</a:t>
            </a:r>
            <a:r>
              <a:rPr lang="en-GB" sz="1200" kern="0" dirty="0">
                <a:solidFill>
                  <a:srgbClr val="000000"/>
                </a:solidFill>
                <a:latin typeface="Helvetica"/>
                <a:cs typeface="Helvetica"/>
                <a:sym typeface="Arial"/>
              </a:rPr>
              <a:t> ;  20-900 </a:t>
            </a:r>
            <a:r>
              <a:rPr lang="en-GB" sz="1200" kern="0" baseline="30000" dirty="0" err="1">
                <a:solidFill>
                  <a:srgbClr val="000000"/>
                </a:solidFill>
                <a:latin typeface="Helvetica"/>
                <a:cs typeface="Helvetica"/>
                <a:sym typeface="Arial"/>
              </a:rPr>
              <a:t>o</a:t>
            </a:r>
            <a:r>
              <a:rPr lang="en-GB" sz="1200" kern="0" dirty="0" err="1">
                <a:solidFill>
                  <a:srgbClr val="000000"/>
                </a:solidFill>
                <a:latin typeface="Helvetica"/>
                <a:cs typeface="Helvetica"/>
                <a:sym typeface="Arial"/>
              </a:rPr>
              <a:t>C</a:t>
            </a:r>
            <a:r>
              <a:rPr lang="en-GB" sz="1200" kern="0" dirty="0">
                <a:solidFill>
                  <a:srgbClr val="000000"/>
                </a:solidFill>
                <a:latin typeface="Helvetica"/>
                <a:cs typeface="Helvetica"/>
                <a:sym typeface="Arial"/>
              </a:rPr>
              <a:t>) was used</a:t>
            </a:r>
          </a:p>
        </p:txBody>
      </p:sp>
    </p:spTree>
    <p:extLst>
      <p:ext uri="{BB962C8B-B14F-4D97-AF65-F5344CB8AC3E}">
        <p14:creationId xmlns:p14="http://schemas.microsoft.com/office/powerpoint/2010/main" val="2770906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000" dirty="0"/>
              <a:t>SPE.1: </a:t>
            </a:r>
            <a:r>
              <a:rPr lang="de-DE" sz="2000" dirty="0" err="1"/>
              <a:t>Coordination</a:t>
            </a:r>
            <a:r>
              <a:rPr lang="de-DE" sz="2000" dirty="0"/>
              <a:t> </a:t>
            </a:r>
            <a:r>
              <a:rPr lang="de-DE" sz="2000" dirty="0" err="1"/>
              <a:t>activity</a:t>
            </a:r>
            <a:r>
              <a:rPr lang="de-DE" sz="2000" dirty="0"/>
              <a:t> (FZJ)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 dirty="0"/>
              <a:t>Jari Likonen | WPPWIE Project Meeting  | FZJ </a:t>
            </a:r>
            <a:r>
              <a:rPr lang="en-GB" sz="1100" dirty="0" err="1"/>
              <a:t>Jülich</a:t>
            </a:r>
            <a:r>
              <a:rPr lang="en-GB" sz="1100" dirty="0"/>
              <a:t> | 7.2.2023 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| Page </a:t>
            </a:r>
            <a:fld id="{6A6D9FA1-99C7-4910-8E32-B85D378B0060}" type="slidenum">
              <a:rPr kumimoji="0" lang="en-GB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107504" y="786374"/>
            <a:ext cx="8600268" cy="1872949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marL="214313" lvl="0" indent="-214313">
              <a:lnSpc>
                <a:spcPct val="113000"/>
              </a:lnSpc>
              <a:buFont typeface="Wingdings" panose="05000000000000000000" pitchFamily="2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Sent out samples (W lamellae B12 and B13) from FZJ storage to other labs for characterization before cutting </a:t>
            </a:r>
          </a:p>
          <a:p>
            <a:pPr marL="214313" lvl="0" indent="-214313">
              <a:lnSpc>
                <a:spcPct val="113000"/>
              </a:lnSpc>
              <a:buFont typeface="Wingdings" panose="05000000000000000000" pitchFamily="2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Langmuir probes 15W: 1, 3, 5 to be cut </a:t>
            </a:r>
          </a:p>
          <a:p>
            <a:pPr marL="214313" lvl="0" indent="-214313">
              <a:lnSpc>
                <a:spcPct val="113000"/>
              </a:lnSpc>
              <a:buFont typeface="Wingdings" panose="05000000000000000000" pitchFamily="2" charset="2"/>
              <a:buChar char="§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4313" lvl="0" indent="-214313">
              <a:lnSpc>
                <a:spcPct val="113000"/>
              </a:lnSpc>
              <a:buFont typeface="Wingdings" panose="05000000000000000000" pitchFamily="2" charset="2"/>
              <a:buChar char="§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13000"/>
              </a:lnSpc>
            </a:pPr>
            <a:endParaRPr lang="en-US" sz="13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107504" y="4326856"/>
            <a:ext cx="5040560" cy="614014"/>
          </a:xfrm>
          <a:prstGeom prst="rect">
            <a:avLst/>
          </a:prstGeom>
          <a:solidFill>
            <a:srgbClr val="E3E3E3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lvl="0">
              <a:lnSpc>
                <a:spcPct val="113000"/>
              </a:lnSpc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Deliverable: 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PWIE.SPE.1.T001. D003</a:t>
            </a:r>
            <a:endParaRPr kumimoji="0" lang="en-US" sz="1000" b="0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13000"/>
              </a:lnSpc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Status: </a:t>
            </a:r>
            <a:r>
              <a:rPr lang="en-US" sz="1000" i="1" noProof="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000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 progress (to be completed by 31.12.2022)</a:t>
            </a:r>
            <a:endParaRPr kumimoji="0" lang="en-US" sz="1000" b="0" i="1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lvl="0">
              <a:lnSpc>
                <a:spcPct val="113000"/>
              </a:lnSpc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Facilities: 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Hot cells at FZJ</a:t>
            </a:r>
            <a:endParaRPr kumimoji="0" lang="en-US" sz="1000" b="0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5364088" y="4326856"/>
            <a:ext cx="3672408" cy="614014"/>
          </a:xfrm>
          <a:prstGeom prst="rect">
            <a:avLst/>
          </a:prstGeom>
          <a:solidFill>
            <a:srgbClr val="E3E3E3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Human Resources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 PM</a:t>
            </a:r>
          </a:p>
          <a:p>
            <a:pPr lvl="0">
              <a:lnSpc>
                <a:spcPct val="113000"/>
              </a:lnSpc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Involved RU: 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FZJ, IAP, VTT and CCFE as a collaborator</a:t>
            </a:r>
          </a:p>
          <a:p>
            <a:pPr lvl="0">
              <a:lnSpc>
                <a:spcPct val="113000"/>
              </a:lnSpc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Linked WP or TSVV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WPTE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3A9B78C-D2BF-4B5A-8042-6500E4BC88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6016" y="1788213"/>
            <a:ext cx="3782568" cy="1493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722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 animBg="1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000" dirty="0"/>
              <a:t>SPE.1: </a:t>
            </a:r>
            <a:r>
              <a:rPr lang="de-DE" sz="2000" dirty="0" err="1"/>
              <a:t>Coordination</a:t>
            </a:r>
            <a:r>
              <a:rPr lang="de-DE" sz="2000" dirty="0"/>
              <a:t> </a:t>
            </a:r>
            <a:r>
              <a:rPr lang="de-DE" sz="2000" dirty="0" err="1"/>
              <a:t>activity</a:t>
            </a:r>
            <a:r>
              <a:rPr lang="de-DE" sz="2000" dirty="0"/>
              <a:t> (UKAEA - </a:t>
            </a:r>
            <a:r>
              <a:rPr lang="de-DE" sz="2000" dirty="0" err="1"/>
              <a:t>EUROfusion</a:t>
            </a:r>
            <a:r>
              <a:rPr lang="de-DE" sz="2000" dirty="0"/>
              <a:t>)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 dirty="0"/>
              <a:t>Jari Likonen | WPPWIE Project Meeting  | FZJ </a:t>
            </a:r>
            <a:r>
              <a:rPr lang="en-GB" sz="1100" dirty="0" err="1"/>
              <a:t>Jülich</a:t>
            </a:r>
            <a:r>
              <a:rPr lang="en-GB" sz="1100" dirty="0"/>
              <a:t> | 7.2.2023 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| Page </a:t>
            </a:r>
            <a:fld id="{6A6D9FA1-99C7-4910-8E32-B85D378B0060}" type="slidenum">
              <a:rPr kumimoji="0" lang="en-GB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107504" y="786374"/>
            <a:ext cx="9036496" cy="4728282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marL="214313" lvl="0" indent="-214313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W-CFC tiles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(multiple campaign exposure) to VTT for coring – complete (reported in Oct 2022)</a:t>
            </a:r>
          </a:p>
          <a:p>
            <a:pPr marL="214313" lvl="0" indent="-214313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Bulk W-lamellae shipments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(stack B: </a:t>
            </a:r>
            <a:r>
              <a:rPr lang="en-US" sz="16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B2, B12, B13, B17, B23, B24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– ILW3 &amp; ILW1+2+3)</a:t>
            </a:r>
          </a:p>
          <a:p>
            <a:pPr marL="671513" lvl="1" indent="-214313">
              <a:buFont typeface="Wingdings" panose="05000000000000000000" pitchFamily="2" charset="2"/>
              <a:buChar char="§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W_154; 155; 161; 162; 168; 169; 175; 176; 182; 183; 189; 190 – to </a:t>
            </a:r>
            <a:r>
              <a:rPr lang="en-US" sz="1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FZJ for LIDS and metallography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71513" lvl="1" indent="-214313">
              <a:buFont typeface="Wingdings" panose="05000000000000000000" pitchFamily="2" charset="2"/>
              <a:buChar char="§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W_185; 192 – </a:t>
            </a:r>
            <a:r>
              <a:rPr lang="en-US" sz="1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1st to HR for D-NRA; 2nd to IAP for TDS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71513" lvl="1" indent="-214313">
              <a:buFont typeface="Wingdings" panose="05000000000000000000" pitchFamily="2" charset="2"/>
              <a:buChar char="§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W_157; 164 – to </a:t>
            </a:r>
            <a:r>
              <a:rPr lang="en-US" sz="1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IPPLM for microstructure analysis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71513" lvl="1" indent="-214313">
              <a:buFont typeface="Wingdings" panose="05000000000000000000" pitchFamily="2" charset="2"/>
              <a:buChar char="§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W_186; 187 – to </a:t>
            </a:r>
            <a:r>
              <a:rPr lang="en-US" sz="14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UoL</a:t>
            </a:r>
            <a:r>
              <a:rPr lang="en-US" sz="1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TDS and Total combustion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71513" lvl="1" indent="-214313">
              <a:buFont typeface="Wingdings" panose="05000000000000000000" pitchFamily="2" charset="2"/>
              <a:buChar char="§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W_160; 167; 174; 181; 188; 195 to </a:t>
            </a:r>
            <a:r>
              <a:rPr lang="en-US" sz="1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VTT for SIMS analysis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4313" indent="-216000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Langmuir probes: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15W-probes 1; 3; 5 to VR/IPPLM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16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16W-probes 1; 3; 5 </a:t>
            </a:r>
          </a:p>
          <a:p>
            <a:pPr indent="-216000"/>
            <a:r>
              <a:rPr lang="en-US" sz="16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to FZJ</a:t>
            </a:r>
          </a:p>
          <a:p>
            <a:pPr marL="214313" indent="-214313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 samples (ILW3)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from tiles </a:t>
            </a:r>
            <a:r>
              <a:rPr lang="en-US" sz="16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2XR10 (ILW1, ILW2)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sz="16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4D14 (ILW3)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sz="16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IAP for TDS</a:t>
            </a:r>
          </a:p>
          <a:p>
            <a:pPr marL="214313" indent="-214313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1XR18 C3 – Bulk Be tile (RE damage) –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shipment to </a:t>
            </a:r>
            <a:r>
              <a:rPr lang="en-US" sz="16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IAP for cutting, optical microscopy, castellation extraction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71513" lvl="1" indent="-214313">
              <a:buFont typeface="Wingdings" panose="05000000000000000000" pitchFamily="2" charset="2"/>
              <a:buChar char="§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Tile cut in 4 sections (A; B; C; D), Section B castellations cut; sample distribution</a:t>
            </a:r>
          </a:p>
          <a:p>
            <a:pPr marL="671513" lvl="1" indent="-214313">
              <a:buFont typeface="Wingdings" panose="05000000000000000000" pitchFamily="2" charset="2"/>
              <a:buChar char="§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R1C6, R2C6 – to </a:t>
            </a:r>
            <a:r>
              <a:rPr lang="en-US" sz="16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FZJ for metallography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71513" lvl="1" indent="-214313">
              <a:buFont typeface="Wingdings" panose="05000000000000000000" pitchFamily="2" charset="2"/>
              <a:buChar char="§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R3C6, R4C6 and section D to </a:t>
            </a:r>
            <a:r>
              <a:rPr lang="en-US" sz="16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IST for IBA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214313" lvl="0" indent="-214313">
              <a:spcAft>
                <a:spcPts val="600"/>
              </a:spcAft>
              <a:buFont typeface="Wingdings" panose="05000000000000000000" pitchFamily="2" charset="2"/>
              <a:buChar char="§"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4313" lvl="0" indent="-214313">
              <a:spcAft>
                <a:spcPts val="600"/>
              </a:spcAft>
              <a:buFont typeface="Wingdings" panose="05000000000000000000" pitchFamily="2" charset="2"/>
              <a:buChar char="§"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4313" lvl="0" indent="-214313">
              <a:lnSpc>
                <a:spcPct val="113000"/>
              </a:lnSpc>
              <a:buFont typeface="Wingdings" panose="05000000000000000000" pitchFamily="2" charset="2"/>
              <a:buChar char="§"/>
            </a:pPr>
            <a:endParaRPr lang="en-US" sz="13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4313" lvl="0" indent="-214313">
              <a:lnSpc>
                <a:spcPct val="113000"/>
              </a:lnSpc>
              <a:buFont typeface="Wingdings" panose="05000000000000000000" pitchFamily="2" charset="2"/>
              <a:buChar char="§"/>
            </a:pPr>
            <a:endParaRPr lang="en-US" sz="13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107504" y="4326856"/>
            <a:ext cx="5040560" cy="599716"/>
          </a:xfrm>
          <a:prstGeom prst="rect">
            <a:avLst/>
          </a:prstGeom>
          <a:solidFill>
            <a:srgbClr val="E3E3E3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lvl="0">
              <a:lnSpc>
                <a:spcPct val="113000"/>
              </a:lnSpc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Deliverable: </a:t>
            </a:r>
          </a:p>
          <a:p>
            <a:pPr lvl="0">
              <a:lnSpc>
                <a:spcPct val="113000"/>
              </a:lnSpc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Status: </a:t>
            </a: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Completed</a:t>
            </a:r>
          </a:p>
          <a:p>
            <a:pPr lvl="0">
              <a:lnSpc>
                <a:spcPct val="113000"/>
              </a:lnSpc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Facilities:</a:t>
            </a:r>
            <a:endParaRPr kumimoji="0" lang="en-US" sz="1000" b="0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5364088" y="4326856"/>
            <a:ext cx="3672408" cy="614014"/>
          </a:xfrm>
          <a:prstGeom prst="rect">
            <a:avLst/>
          </a:prstGeom>
          <a:solidFill>
            <a:srgbClr val="E3E3E3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Human Resources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</a:p>
          <a:p>
            <a:pPr marL="0" marR="0" lvl="0" indent="0" algn="l" defTabSz="914400" rtl="0" eaLnBrk="1" fontAlgn="auto" latinLnBrk="0" hangingPunct="1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Involved RU: 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FZJ, IAP, VTT and CCFE as a collaborator</a:t>
            </a:r>
          </a:p>
          <a:p>
            <a:pPr lvl="0">
              <a:lnSpc>
                <a:spcPct val="113000"/>
              </a:lnSpc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Linked WP or TSVV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WPTE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5C4C91B-8226-0BBD-29D8-F4F92D052F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2556" y="1510286"/>
            <a:ext cx="1431816" cy="1439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2574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 animBg="1"/>
      <p:bldP spid="9" grpId="0" animBg="1"/>
    </p:bldLst>
  </p:timing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Benutzerdefiniertes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Benutzerdefiniertes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EUROfusion6x9_5_3_2019</Template>
  <TotalTime>5058</TotalTime>
  <Words>7663</Words>
  <Application>Microsoft Office PowerPoint</Application>
  <PresentationFormat>On-screen Show (16:9)</PresentationFormat>
  <Paragraphs>1193</Paragraphs>
  <Slides>48</Slides>
  <Notes>34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9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67" baseType="lpstr">
      <vt:lpstr>Arial</vt:lpstr>
      <vt:lpstr>Arial</vt:lpstr>
      <vt:lpstr>Calibri</vt:lpstr>
      <vt:lpstr>Calibri Light</vt:lpstr>
      <vt:lpstr>Helvetica</vt:lpstr>
      <vt:lpstr>Roboto</vt:lpstr>
      <vt:lpstr>Symbol</vt:lpstr>
      <vt:lpstr>Times New Roman</vt:lpstr>
      <vt:lpstr>Wingdings</vt:lpstr>
      <vt:lpstr>Office</vt:lpstr>
      <vt:lpstr>1_Office Theme</vt:lpstr>
      <vt:lpstr>Benutzerdefiniertes Design</vt:lpstr>
      <vt:lpstr>1_Office</vt:lpstr>
      <vt:lpstr>2_Office Theme</vt:lpstr>
      <vt:lpstr>1_Office</vt:lpstr>
      <vt:lpstr>Benutzerdefiniertes Design</vt:lpstr>
      <vt:lpstr>Office Theme</vt:lpstr>
      <vt:lpstr>Office Theme</vt:lpstr>
      <vt:lpstr>Graph</vt:lpstr>
      <vt:lpstr>WP PWIE: SP E reporting for 2022   SP E plans for 2023</vt:lpstr>
      <vt:lpstr>PWIE 2022/2023: SP E </vt:lpstr>
      <vt:lpstr>SP E Milestones 2022</vt:lpstr>
      <vt:lpstr>SP E Tasks 2022</vt:lpstr>
      <vt:lpstr>PowerPoint Presentation</vt:lpstr>
      <vt:lpstr>SPE.1: Coordination activity (VTT)</vt:lpstr>
      <vt:lpstr>SPE.1: Coordination activity (IAP)</vt:lpstr>
      <vt:lpstr>SPE.1: Coordination activity (FZJ)</vt:lpstr>
      <vt:lpstr>SPE.1: Coordination activity (UKAEA - EUROfusion)</vt:lpstr>
      <vt:lpstr>PowerPoint Presentation</vt:lpstr>
      <vt:lpstr>SPE.2: LIBS measurement of JET Be limiter samples  (CU)</vt:lpstr>
      <vt:lpstr>SPE.2: Characterization of JET divertor tiles 0 and 1 with LIBS, LID-QMS, TDS and metallography  (FZJ)</vt:lpstr>
      <vt:lpstr> SPE.2: Analysis of samples from JET divertor tiles by GDOES (IAP)</vt:lpstr>
      <vt:lpstr> SPE.2: Analysis of samples from JET divertor tiles by GDOES (IAP)</vt:lpstr>
      <vt:lpstr> SPE.2: Analysis of samples from JET divertor tiles by TDS (IAP)</vt:lpstr>
      <vt:lpstr>SPE.2: Analysis of samples from JET divertor tiles 0 and 1 with TDS, FC and dissolution method (ISSP-UL)</vt:lpstr>
      <vt:lpstr>SPE.2: Analysis of samples from JET divertor tiles 0 and 1 with TDS, FC and dissolution method (ISSP-UL)</vt:lpstr>
      <vt:lpstr>PowerPoint Presentation</vt:lpstr>
      <vt:lpstr>PowerPoint Presentation</vt:lpstr>
      <vt:lpstr>PowerPoint Presentation</vt:lpstr>
      <vt:lpstr>PowerPoint Presentation</vt:lpstr>
      <vt:lpstr>SP E.2 ToF-ERDA beam analyses of Divertor tiles after ILW1-3 (VR)</vt:lpstr>
      <vt:lpstr>SP E.2 Total thickness with NRA (VR)</vt:lpstr>
      <vt:lpstr>SPE.2: SIMS analysis of divertor samples (VTT)</vt:lpstr>
      <vt:lpstr>SPE.2: JET C39 baking cycle simulations (CCFE)</vt:lpstr>
      <vt:lpstr>PowerPoint Presentation</vt:lpstr>
      <vt:lpstr>SPE.3 Characterization of JET plasma facing components with LIBS, LID-QMS, TDS and metallography (FZJ) </vt:lpstr>
      <vt:lpstr>SPE.3 Surface morphology, Langmuir probe 5 (IPPLM)</vt:lpstr>
      <vt:lpstr>SPE.3 Nanomechnical properties, Langmuir probe 5 (IPPLM)</vt:lpstr>
      <vt:lpstr>SPE.3 IWGL tile with runaway electron damage (IST)</vt:lpstr>
      <vt:lpstr>SPE.3:Molten Be tile (Runaway Electron damage) (CCFE+IAP)</vt:lpstr>
      <vt:lpstr>SPE.3: Post-mortem analysis of PFC in JET (CCFE)</vt:lpstr>
      <vt:lpstr>PowerPoint Presentation</vt:lpstr>
      <vt:lpstr>PowerPoint Presentation</vt:lpstr>
      <vt:lpstr>SP E Milestones 2023</vt:lpstr>
      <vt:lpstr>SP E Tasks 2023</vt:lpstr>
      <vt:lpstr>SPE Quick overview for 2022-2023</vt:lpstr>
      <vt:lpstr>SPE: Tasks 2023</vt:lpstr>
      <vt:lpstr>SP E1</vt:lpstr>
      <vt:lpstr>SP E2</vt:lpstr>
      <vt:lpstr>SP E2</vt:lpstr>
      <vt:lpstr>SP E2</vt:lpstr>
      <vt:lpstr>SP E3</vt:lpstr>
      <vt:lpstr>SP E3</vt:lpstr>
      <vt:lpstr>SP E3</vt:lpstr>
      <vt:lpstr>PowerPoint Presentation</vt:lpstr>
      <vt:lpstr>Erosion-deposition diagnostics in JET-ILW</vt:lpstr>
      <vt:lpstr>EU-Japan collaboration</vt:lpstr>
    </vt:vector>
  </TitlesOfParts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Brezinse</dc:creator>
  <cp:lastModifiedBy>Likonen Jari</cp:lastModifiedBy>
  <cp:revision>801</cp:revision>
  <cp:lastPrinted>2023-02-03T15:46:52Z</cp:lastPrinted>
  <dcterms:created xsi:type="dcterms:W3CDTF">2020-10-16T13:52:18Z</dcterms:created>
  <dcterms:modified xsi:type="dcterms:W3CDTF">2023-02-07T04:53:44Z</dcterms:modified>
</cp:coreProperties>
</file>